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9"/>
  </p:notesMasterIdLst>
  <p:sldIdLst>
    <p:sldId id="4286" r:id="rId5"/>
    <p:sldId id="4306" r:id="rId6"/>
    <p:sldId id="4323" r:id="rId7"/>
    <p:sldId id="4322" r:id="rId8"/>
    <p:sldId id="4343" r:id="rId9"/>
    <p:sldId id="4350" r:id="rId10"/>
    <p:sldId id="4348" r:id="rId11"/>
    <p:sldId id="4349" r:id="rId12"/>
    <p:sldId id="4351" r:id="rId13"/>
    <p:sldId id="4524" r:id="rId14"/>
    <p:sldId id="4527" r:id="rId15"/>
    <p:sldId id="4529" r:id="rId16"/>
    <p:sldId id="4342" r:id="rId17"/>
    <p:sldId id="4530" r:id="rId18"/>
    <p:sldId id="4539" r:id="rId19"/>
    <p:sldId id="4538" r:id="rId20"/>
    <p:sldId id="4532" r:id="rId21"/>
    <p:sldId id="4533" r:id="rId22"/>
    <p:sldId id="4534" r:id="rId23"/>
    <p:sldId id="4535" r:id="rId24"/>
    <p:sldId id="4543" r:id="rId25"/>
    <p:sldId id="4536" r:id="rId26"/>
    <p:sldId id="4537" r:id="rId27"/>
    <p:sldId id="4541" r:id="rId28"/>
    <p:sldId id="4345" r:id="rId29"/>
    <p:sldId id="4544" r:id="rId30"/>
    <p:sldId id="4545" r:id="rId31"/>
    <p:sldId id="4551" r:id="rId32"/>
    <p:sldId id="4552" r:id="rId33"/>
    <p:sldId id="4580" r:id="rId34"/>
    <p:sldId id="4546" r:id="rId35"/>
    <p:sldId id="4548" r:id="rId36"/>
    <p:sldId id="4549" r:id="rId37"/>
    <p:sldId id="4550" r:id="rId38"/>
    <p:sldId id="4547" r:id="rId39"/>
    <p:sldId id="4553" r:id="rId40"/>
    <p:sldId id="4554" r:id="rId41"/>
    <p:sldId id="4578" r:id="rId42"/>
    <p:sldId id="4579" r:id="rId43"/>
    <p:sldId id="4526" r:id="rId44"/>
    <p:sldId id="4556" r:id="rId45"/>
    <p:sldId id="4557" r:id="rId46"/>
    <p:sldId id="4558" r:id="rId47"/>
    <p:sldId id="4560" r:id="rId48"/>
    <p:sldId id="4561" r:id="rId49"/>
    <p:sldId id="4562" r:id="rId50"/>
    <p:sldId id="4564" r:id="rId51"/>
    <p:sldId id="4563" r:id="rId52"/>
    <p:sldId id="4559" r:id="rId53"/>
    <p:sldId id="4346" r:id="rId54"/>
    <p:sldId id="4565" r:id="rId55"/>
    <p:sldId id="4555" r:id="rId56"/>
    <p:sldId id="4567" r:id="rId57"/>
    <p:sldId id="4568" r:id="rId58"/>
    <p:sldId id="4570" r:id="rId59"/>
    <p:sldId id="4571" r:id="rId60"/>
    <p:sldId id="4572" r:id="rId61"/>
    <p:sldId id="4573" r:id="rId62"/>
    <p:sldId id="4574" r:id="rId63"/>
    <p:sldId id="4575" r:id="rId64"/>
    <p:sldId id="4576" r:id="rId65"/>
    <p:sldId id="4577" r:id="rId66"/>
    <p:sldId id="4589" r:id="rId67"/>
    <p:sldId id="4347" r:id="rId68"/>
    <p:sldId id="4583" r:id="rId69"/>
    <p:sldId id="4581" r:id="rId70"/>
    <p:sldId id="4593" r:id="rId71"/>
    <p:sldId id="4584" r:id="rId72"/>
    <p:sldId id="4585" r:id="rId73"/>
    <p:sldId id="4586" r:id="rId74"/>
    <p:sldId id="4590" r:id="rId75"/>
    <p:sldId id="4588" r:id="rId76"/>
    <p:sldId id="4591" r:id="rId77"/>
    <p:sldId id="426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0C2"/>
    <a:srgbClr val="000000"/>
    <a:srgbClr val="F79037"/>
    <a:srgbClr val="B2DDDC"/>
    <a:srgbClr val="086D6E"/>
    <a:srgbClr val="1BA19A"/>
    <a:srgbClr val="85EBE6"/>
    <a:srgbClr val="B2DEDD"/>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9"/>
    <p:restoredTop sz="86356"/>
  </p:normalViewPr>
  <p:slideViewPr>
    <p:cSldViewPr snapToGrid="0" snapToObjects="1">
      <p:cViewPr varScale="1">
        <p:scale>
          <a:sx n="47" d="100"/>
          <a:sy n="47" d="100"/>
        </p:scale>
        <p:origin x="1096" y="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5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89C59-1CC1-4433-B26F-43CB3050328F}"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GB"/>
        </a:p>
      </dgm:t>
    </dgm:pt>
    <dgm:pt modelId="{023DE8A0-C4D3-4809-A441-73E90D4DB5B1}">
      <dgm:prSet phldrT="[Text]" custT="1"/>
      <dgm:spPr/>
      <dgm:t>
        <a:bodyPr/>
        <a:lstStyle/>
        <a:p>
          <a:r>
            <a:rPr lang="en-GB" sz="1800" b="1"/>
            <a:t>human life</a:t>
          </a:r>
          <a:endParaRPr lang="en-GB" sz="1800" b="1" dirty="0"/>
        </a:p>
      </dgm:t>
    </dgm:pt>
    <dgm:pt modelId="{A9EC5D95-653C-4744-A81A-0C913EC15014}" type="parTrans" cxnId="{E0E571F0-875D-466C-983D-BF4F38745119}">
      <dgm:prSet/>
      <dgm:spPr/>
      <dgm:t>
        <a:bodyPr/>
        <a:lstStyle/>
        <a:p>
          <a:endParaRPr lang="en-GB">
            <a:solidFill>
              <a:srgbClr val="6D6A3A"/>
            </a:solidFill>
          </a:endParaRPr>
        </a:p>
      </dgm:t>
    </dgm:pt>
    <dgm:pt modelId="{1F9A7B70-4AF6-46E3-96F9-66E5483DC1B2}" type="sibTrans" cxnId="{E0E571F0-875D-466C-983D-BF4F38745119}">
      <dgm:prSet/>
      <dgm:spPr/>
      <dgm:t>
        <a:bodyPr/>
        <a:lstStyle/>
        <a:p>
          <a:endParaRPr lang="en-GB">
            <a:solidFill>
              <a:srgbClr val="6D6A3A"/>
            </a:solidFill>
          </a:endParaRPr>
        </a:p>
      </dgm:t>
    </dgm:pt>
    <dgm:pt modelId="{69AFDA54-E72E-41A9-B2D6-B670EAD2FB27}">
      <dgm:prSet phldrT="[Text]" custT="1"/>
      <dgm:spPr/>
      <dgm:t>
        <a:bodyPr/>
        <a:lstStyle/>
        <a:p>
          <a:r>
            <a:rPr lang="en-GB" sz="1800" b="1" dirty="0"/>
            <a:t>connection</a:t>
          </a:r>
        </a:p>
      </dgm:t>
    </dgm:pt>
    <dgm:pt modelId="{8267971E-F140-4C83-8CC2-7F06ADDA6C42}" type="parTrans" cxnId="{334101A6-AC06-4F5E-A9E6-487B7D623575}">
      <dgm:prSet/>
      <dgm:spPr/>
      <dgm:t>
        <a:bodyPr/>
        <a:lstStyle/>
        <a:p>
          <a:endParaRPr lang="en-GB">
            <a:solidFill>
              <a:srgbClr val="6D6A3A"/>
            </a:solidFill>
          </a:endParaRPr>
        </a:p>
      </dgm:t>
    </dgm:pt>
    <dgm:pt modelId="{AA394835-73FD-4828-8214-AB4ED369CE63}" type="sibTrans" cxnId="{334101A6-AC06-4F5E-A9E6-487B7D623575}">
      <dgm:prSet/>
      <dgm:spPr/>
      <dgm:t>
        <a:bodyPr/>
        <a:lstStyle/>
        <a:p>
          <a:endParaRPr lang="en-GB">
            <a:solidFill>
              <a:srgbClr val="6D6A3A"/>
            </a:solidFill>
          </a:endParaRPr>
        </a:p>
      </dgm:t>
    </dgm:pt>
    <dgm:pt modelId="{C068F6ED-EC00-4115-8C1B-189B27B66206}">
      <dgm:prSet phldrT="[Text]" custT="1"/>
      <dgm:spPr/>
      <dgm:t>
        <a:bodyPr/>
        <a:lstStyle/>
        <a:p>
          <a:r>
            <a:rPr lang="en-GB" sz="1800" b="1"/>
            <a:t>engagement</a:t>
          </a:r>
          <a:endParaRPr lang="en-GB" sz="1800" b="1" dirty="0"/>
        </a:p>
      </dgm:t>
    </dgm:pt>
    <dgm:pt modelId="{47438981-1635-4951-B4A6-097780983E64}" type="parTrans" cxnId="{C7029F07-687D-4726-A34D-69DA2C108F69}">
      <dgm:prSet/>
      <dgm:spPr/>
      <dgm:t>
        <a:bodyPr/>
        <a:lstStyle/>
        <a:p>
          <a:endParaRPr lang="en-GB">
            <a:solidFill>
              <a:srgbClr val="6D6A3A"/>
            </a:solidFill>
          </a:endParaRPr>
        </a:p>
      </dgm:t>
    </dgm:pt>
    <dgm:pt modelId="{E6338063-D4AA-4700-9E75-087B82EE416F}" type="sibTrans" cxnId="{C7029F07-687D-4726-A34D-69DA2C108F69}">
      <dgm:prSet/>
      <dgm:spPr/>
      <dgm:t>
        <a:bodyPr/>
        <a:lstStyle/>
        <a:p>
          <a:endParaRPr lang="en-GB">
            <a:solidFill>
              <a:srgbClr val="6D6A3A"/>
            </a:solidFill>
          </a:endParaRPr>
        </a:p>
      </dgm:t>
    </dgm:pt>
    <dgm:pt modelId="{628C1BD2-C737-4598-8D90-4AFF4B2E6DF1}">
      <dgm:prSet/>
      <dgm:spPr/>
      <dgm:t>
        <a:bodyPr/>
        <a:lstStyle/>
        <a:p>
          <a:endParaRPr lang="en-GB">
            <a:solidFill>
              <a:srgbClr val="6D6A3A"/>
            </a:solidFill>
          </a:endParaRPr>
        </a:p>
      </dgm:t>
    </dgm:pt>
    <dgm:pt modelId="{4E50988A-A983-4733-A17E-0766BD930FD1}" type="parTrans" cxnId="{BFE25D40-712D-445A-B52A-812D60CD2F3D}">
      <dgm:prSet/>
      <dgm:spPr/>
      <dgm:t>
        <a:bodyPr/>
        <a:lstStyle/>
        <a:p>
          <a:endParaRPr lang="en-GB">
            <a:solidFill>
              <a:srgbClr val="6D6A3A"/>
            </a:solidFill>
          </a:endParaRPr>
        </a:p>
      </dgm:t>
    </dgm:pt>
    <dgm:pt modelId="{87B681E4-2165-4222-A39C-F1979C9F7E67}" type="sibTrans" cxnId="{BFE25D40-712D-445A-B52A-812D60CD2F3D}">
      <dgm:prSet/>
      <dgm:spPr/>
      <dgm:t>
        <a:bodyPr/>
        <a:lstStyle/>
        <a:p>
          <a:endParaRPr lang="en-GB">
            <a:solidFill>
              <a:srgbClr val="6D6A3A"/>
            </a:solidFill>
          </a:endParaRPr>
        </a:p>
      </dgm:t>
    </dgm:pt>
    <dgm:pt modelId="{F7D9F4AA-34DF-4176-8849-855886FD92AD}">
      <dgm:prSet/>
      <dgm:spPr/>
      <dgm:t>
        <a:bodyPr/>
        <a:lstStyle/>
        <a:p>
          <a:endParaRPr lang="en-GB" dirty="0">
            <a:solidFill>
              <a:srgbClr val="6D6A3A"/>
            </a:solidFill>
          </a:endParaRPr>
        </a:p>
      </dgm:t>
    </dgm:pt>
    <dgm:pt modelId="{26FF87D1-9406-41C4-9DC8-EAC4D5B1AB74}" type="sibTrans" cxnId="{F47A6E70-4CEF-4F88-B9AC-78CD63CB5B97}">
      <dgm:prSet/>
      <dgm:spPr/>
      <dgm:t>
        <a:bodyPr/>
        <a:lstStyle/>
        <a:p>
          <a:endParaRPr lang="en-GB">
            <a:solidFill>
              <a:srgbClr val="6D6A3A"/>
            </a:solidFill>
          </a:endParaRPr>
        </a:p>
      </dgm:t>
    </dgm:pt>
    <dgm:pt modelId="{64AE266C-B3FE-47A1-80DF-5A2259C9A1DA}" type="parTrans" cxnId="{F47A6E70-4CEF-4F88-B9AC-78CD63CB5B97}">
      <dgm:prSet/>
      <dgm:spPr/>
      <dgm:t>
        <a:bodyPr/>
        <a:lstStyle/>
        <a:p>
          <a:endParaRPr lang="en-GB">
            <a:solidFill>
              <a:srgbClr val="6D6A3A"/>
            </a:solidFill>
          </a:endParaRPr>
        </a:p>
      </dgm:t>
    </dgm:pt>
    <dgm:pt modelId="{C225C859-E114-4E07-9870-095F32CD7BE7}" type="pres">
      <dgm:prSet presAssocID="{7B589C59-1CC1-4433-B26F-43CB3050328F}" presName="Name0" presStyleCnt="0">
        <dgm:presLayoutVars>
          <dgm:chMax val="7"/>
          <dgm:chPref val="7"/>
          <dgm:dir/>
          <dgm:animLvl val="lvl"/>
        </dgm:presLayoutVars>
      </dgm:prSet>
      <dgm:spPr/>
    </dgm:pt>
    <dgm:pt modelId="{276B660F-4CB0-4908-8AB1-87FD4197EDB3}" type="pres">
      <dgm:prSet presAssocID="{023DE8A0-C4D3-4809-A441-73E90D4DB5B1}" presName="Accent1" presStyleCnt="0"/>
      <dgm:spPr/>
    </dgm:pt>
    <dgm:pt modelId="{71710239-B532-4E78-9065-A4D3973F839D}" type="pres">
      <dgm:prSet presAssocID="{023DE8A0-C4D3-4809-A441-73E90D4DB5B1}" presName="Accent" presStyleLbl="node1" presStyleIdx="0" presStyleCnt="5" custLinFactNeighborX="524" custLinFactNeighborY="-400"/>
      <dgm:spPr/>
    </dgm:pt>
    <dgm:pt modelId="{1505374F-495B-4D56-A20C-885FBBC08E57}" type="pres">
      <dgm:prSet presAssocID="{023DE8A0-C4D3-4809-A441-73E90D4DB5B1}" presName="Parent1" presStyleLbl="revTx" presStyleIdx="0" presStyleCnt="5">
        <dgm:presLayoutVars>
          <dgm:chMax val="1"/>
          <dgm:chPref val="1"/>
          <dgm:bulletEnabled val="1"/>
        </dgm:presLayoutVars>
      </dgm:prSet>
      <dgm:spPr/>
    </dgm:pt>
    <dgm:pt modelId="{4A8F3256-BCAD-4A68-8D0F-2251A4A1E0EC}" type="pres">
      <dgm:prSet presAssocID="{69AFDA54-E72E-41A9-B2D6-B670EAD2FB27}" presName="Accent2" presStyleCnt="0"/>
      <dgm:spPr/>
    </dgm:pt>
    <dgm:pt modelId="{AC9A05DD-2CB6-4414-835B-9330C3547636}" type="pres">
      <dgm:prSet presAssocID="{69AFDA54-E72E-41A9-B2D6-B670EAD2FB27}" presName="Accent" presStyleLbl="node1" presStyleIdx="1" presStyleCnt="5"/>
      <dgm:spPr/>
    </dgm:pt>
    <dgm:pt modelId="{1B1DC3BB-970D-496A-9C8D-2B06E75C2289}" type="pres">
      <dgm:prSet presAssocID="{69AFDA54-E72E-41A9-B2D6-B670EAD2FB27}" presName="Parent2" presStyleLbl="revTx" presStyleIdx="1" presStyleCnt="5" custScaleX="154088" custLinFactNeighborX="18489" custLinFactNeighborY="-15531">
        <dgm:presLayoutVars>
          <dgm:chMax val="1"/>
          <dgm:chPref val="1"/>
          <dgm:bulletEnabled val="1"/>
        </dgm:presLayoutVars>
      </dgm:prSet>
      <dgm:spPr/>
    </dgm:pt>
    <dgm:pt modelId="{5BB918E6-00AF-43D0-AE58-B0E1272B4035}" type="pres">
      <dgm:prSet presAssocID="{628C1BD2-C737-4598-8D90-4AFF4B2E6DF1}" presName="Accent3" presStyleCnt="0"/>
      <dgm:spPr/>
    </dgm:pt>
    <dgm:pt modelId="{B6F44495-37CA-4335-B6DB-935563211BF8}" type="pres">
      <dgm:prSet presAssocID="{628C1BD2-C737-4598-8D90-4AFF4B2E6DF1}" presName="Accent" presStyleLbl="node1" presStyleIdx="2" presStyleCnt="5"/>
      <dgm:spPr/>
    </dgm:pt>
    <dgm:pt modelId="{FF09A6C7-8E02-4A5B-BDAB-305A114F69D4}" type="pres">
      <dgm:prSet presAssocID="{628C1BD2-C737-4598-8D90-4AFF4B2E6DF1}" presName="Parent3" presStyleLbl="revTx" presStyleIdx="2" presStyleCnt="5">
        <dgm:presLayoutVars>
          <dgm:chMax val="1"/>
          <dgm:chPref val="1"/>
          <dgm:bulletEnabled val="1"/>
        </dgm:presLayoutVars>
      </dgm:prSet>
      <dgm:spPr/>
    </dgm:pt>
    <dgm:pt modelId="{1B560770-673C-4992-A98E-8A93C612DC5E}" type="pres">
      <dgm:prSet presAssocID="{F7D9F4AA-34DF-4176-8849-855886FD92AD}" presName="Accent4" presStyleCnt="0"/>
      <dgm:spPr/>
    </dgm:pt>
    <dgm:pt modelId="{52157ABB-FF05-4197-9C8A-6AF3624DFB6E}" type="pres">
      <dgm:prSet presAssocID="{F7D9F4AA-34DF-4176-8849-855886FD92AD}" presName="Accent" presStyleLbl="node1" presStyleIdx="3" presStyleCnt="5" custLinFactNeighborY="1721"/>
      <dgm:spPr/>
    </dgm:pt>
    <dgm:pt modelId="{0AD1255B-1FB6-4BAF-98C9-3D96D0A710CF}" type="pres">
      <dgm:prSet presAssocID="{F7D9F4AA-34DF-4176-8849-855886FD92AD}" presName="Parent4" presStyleLbl="revTx" presStyleIdx="3" presStyleCnt="5">
        <dgm:presLayoutVars>
          <dgm:chMax val="1"/>
          <dgm:chPref val="1"/>
          <dgm:bulletEnabled val="1"/>
        </dgm:presLayoutVars>
      </dgm:prSet>
      <dgm:spPr/>
    </dgm:pt>
    <dgm:pt modelId="{134535DB-0298-46C3-B563-D0DCD2CC2680}" type="pres">
      <dgm:prSet presAssocID="{C068F6ED-EC00-4115-8C1B-189B27B66206}" presName="Accent5" presStyleCnt="0"/>
      <dgm:spPr/>
    </dgm:pt>
    <dgm:pt modelId="{73728A22-AFC3-4C98-9F4D-8887CE3FCAF0}" type="pres">
      <dgm:prSet presAssocID="{C068F6ED-EC00-4115-8C1B-189B27B66206}" presName="Accent" presStyleLbl="node1" presStyleIdx="4" presStyleCnt="5"/>
      <dgm:spPr/>
    </dgm:pt>
    <dgm:pt modelId="{09910F41-BB71-4E21-B786-28D38773B4F7}" type="pres">
      <dgm:prSet presAssocID="{C068F6ED-EC00-4115-8C1B-189B27B66206}" presName="Parent5" presStyleLbl="revTx" presStyleIdx="4" presStyleCnt="5" custScaleX="144304" custLinFactNeighborX="-16309" custLinFactNeighborY="-20379">
        <dgm:presLayoutVars>
          <dgm:chMax val="1"/>
          <dgm:chPref val="1"/>
          <dgm:bulletEnabled val="1"/>
        </dgm:presLayoutVars>
      </dgm:prSet>
      <dgm:spPr/>
    </dgm:pt>
  </dgm:ptLst>
  <dgm:cxnLst>
    <dgm:cxn modelId="{C7029F07-687D-4726-A34D-69DA2C108F69}" srcId="{7B589C59-1CC1-4433-B26F-43CB3050328F}" destId="{C068F6ED-EC00-4115-8C1B-189B27B66206}" srcOrd="4" destOrd="0" parTransId="{47438981-1635-4951-B4A6-097780983E64}" sibTransId="{E6338063-D4AA-4700-9E75-087B82EE416F}"/>
    <dgm:cxn modelId="{BFE25D40-712D-445A-B52A-812D60CD2F3D}" srcId="{7B589C59-1CC1-4433-B26F-43CB3050328F}" destId="{628C1BD2-C737-4598-8D90-4AFF4B2E6DF1}" srcOrd="2" destOrd="0" parTransId="{4E50988A-A983-4733-A17E-0766BD930FD1}" sibTransId="{87B681E4-2165-4222-A39C-F1979C9F7E67}"/>
    <dgm:cxn modelId="{F47A6E70-4CEF-4F88-B9AC-78CD63CB5B97}" srcId="{7B589C59-1CC1-4433-B26F-43CB3050328F}" destId="{F7D9F4AA-34DF-4176-8849-855886FD92AD}" srcOrd="3" destOrd="0" parTransId="{64AE266C-B3FE-47A1-80DF-5A2259C9A1DA}" sibTransId="{26FF87D1-9406-41C4-9DC8-EAC4D5B1AB74}"/>
    <dgm:cxn modelId="{C6FD1C51-091A-4A80-9B04-957C5E91856E}" type="presOf" srcId="{69AFDA54-E72E-41A9-B2D6-B670EAD2FB27}" destId="{1B1DC3BB-970D-496A-9C8D-2B06E75C2289}" srcOrd="0" destOrd="0" presId="urn:microsoft.com/office/officeart/2009/layout/CircleArrowProcess"/>
    <dgm:cxn modelId="{5374827B-D7C6-4B5E-B36E-DDD1A364497C}" type="presOf" srcId="{7B589C59-1CC1-4433-B26F-43CB3050328F}" destId="{C225C859-E114-4E07-9870-095F32CD7BE7}" srcOrd="0" destOrd="0" presId="urn:microsoft.com/office/officeart/2009/layout/CircleArrowProcess"/>
    <dgm:cxn modelId="{E91CE584-DEA0-4B6D-943B-1DA6181E9400}" type="presOf" srcId="{023DE8A0-C4D3-4809-A441-73E90D4DB5B1}" destId="{1505374F-495B-4D56-A20C-885FBBC08E57}" srcOrd="0" destOrd="0" presId="urn:microsoft.com/office/officeart/2009/layout/CircleArrowProcess"/>
    <dgm:cxn modelId="{5F860393-8FFB-4F0B-80E5-7E5CE75CE90A}" type="presOf" srcId="{F7D9F4AA-34DF-4176-8849-855886FD92AD}" destId="{0AD1255B-1FB6-4BAF-98C9-3D96D0A710CF}" srcOrd="0" destOrd="0" presId="urn:microsoft.com/office/officeart/2009/layout/CircleArrowProcess"/>
    <dgm:cxn modelId="{334101A6-AC06-4F5E-A9E6-487B7D623575}" srcId="{7B589C59-1CC1-4433-B26F-43CB3050328F}" destId="{69AFDA54-E72E-41A9-B2D6-B670EAD2FB27}" srcOrd="1" destOrd="0" parTransId="{8267971E-F140-4C83-8CC2-7F06ADDA6C42}" sibTransId="{AA394835-73FD-4828-8214-AB4ED369CE63}"/>
    <dgm:cxn modelId="{F20C4BB2-9220-4BD5-B868-BF59B9F8A7E8}" type="presOf" srcId="{C068F6ED-EC00-4115-8C1B-189B27B66206}" destId="{09910F41-BB71-4E21-B786-28D38773B4F7}" srcOrd="0" destOrd="0" presId="urn:microsoft.com/office/officeart/2009/layout/CircleArrowProcess"/>
    <dgm:cxn modelId="{F5FD88C3-EA9D-4479-AF30-361C89BE486A}" type="presOf" srcId="{628C1BD2-C737-4598-8D90-4AFF4B2E6DF1}" destId="{FF09A6C7-8E02-4A5B-BDAB-305A114F69D4}" srcOrd="0" destOrd="0" presId="urn:microsoft.com/office/officeart/2009/layout/CircleArrowProcess"/>
    <dgm:cxn modelId="{E0E571F0-875D-466C-983D-BF4F38745119}" srcId="{7B589C59-1CC1-4433-B26F-43CB3050328F}" destId="{023DE8A0-C4D3-4809-A441-73E90D4DB5B1}" srcOrd="0" destOrd="0" parTransId="{A9EC5D95-653C-4744-A81A-0C913EC15014}" sibTransId="{1F9A7B70-4AF6-46E3-96F9-66E5483DC1B2}"/>
    <dgm:cxn modelId="{ECCBC11C-5C41-4BA1-8657-0B1BCC514891}" type="presParOf" srcId="{C225C859-E114-4E07-9870-095F32CD7BE7}" destId="{276B660F-4CB0-4908-8AB1-87FD4197EDB3}" srcOrd="0" destOrd="0" presId="urn:microsoft.com/office/officeart/2009/layout/CircleArrowProcess"/>
    <dgm:cxn modelId="{82A997DE-4C80-4BC4-8DAF-FBEB56DB2485}" type="presParOf" srcId="{276B660F-4CB0-4908-8AB1-87FD4197EDB3}" destId="{71710239-B532-4E78-9065-A4D3973F839D}" srcOrd="0" destOrd="0" presId="urn:microsoft.com/office/officeart/2009/layout/CircleArrowProcess"/>
    <dgm:cxn modelId="{DC58A1CD-A8F6-4E59-BB2E-08ECDDC9FC74}" type="presParOf" srcId="{C225C859-E114-4E07-9870-095F32CD7BE7}" destId="{1505374F-495B-4D56-A20C-885FBBC08E57}" srcOrd="1" destOrd="0" presId="urn:microsoft.com/office/officeart/2009/layout/CircleArrowProcess"/>
    <dgm:cxn modelId="{0C8A3287-9B81-4550-9DDF-096DBC38B72B}" type="presParOf" srcId="{C225C859-E114-4E07-9870-095F32CD7BE7}" destId="{4A8F3256-BCAD-4A68-8D0F-2251A4A1E0EC}" srcOrd="2" destOrd="0" presId="urn:microsoft.com/office/officeart/2009/layout/CircleArrowProcess"/>
    <dgm:cxn modelId="{CA3C5B36-DE83-4BAC-BC92-BEBA9196C8B6}" type="presParOf" srcId="{4A8F3256-BCAD-4A68-8D0F-2251A4A1E0EC}" destId="{AC9A05DD-2CB6-4414-835B-9330C3547636}" srcOrd="0" destOrd="0" presId="urn:microsoft.com/office/officeart/2009/layout/CircleArrowProcess"/>
    <dgm:cxn modelId="{DFEDC18D-88D0-47E6-A761-64EB06FAF968}" type="presParOf" srcId="{C225C859-E114-4E07-9870-095F32CD7BE7}" destId="{1B1DC3BB-970D-496A-9C8D-2B06E75C2289}" srcOrd="3" destOrd="0" presId="urn:microsoft.com/office/officeart/2009/layout/CircleArrowProcess"/>
    <dgm:cxn modelId="{D64939D0-DA87-422B-A3EC-3C5573ED2304}" type="presParOf" srcId="{C225C859-E114-4E07-9870-095F32CD7BE7}" destId="{5BB918E6-00AF-43D0-AE58-B0E1272B4035}" srcOrd="4" destOrd="0" presId="urn:microsoft.com/office/officeart/2009/layout/CircleArrowProcess"/>
    <dgm:cxn modelId="{36618A22-34E3-4085-9265-0294C6F5084C}" type="presParOf" srcId="{5BB918E6-00AF-43D0-AE58-B0E1272B4035}" destId="{B6F44495-37CA-4335-B6DB-935563211BF8}" srcOrd="0" destOrd="0" presId="urn:microsoft.com/office/officeart/2009/layout/CircleArrowProcess"/>
    <dgm:cxn modelId="{03DB8CBB-9C63-4FA9-A074-72D8384831E7}" type="presParOf" srcId="{C225C859-E114-4E07-9870-095F32CD7BE7}" destId="{FF09A6C7-8E02-4A5B-BDAB-305A114F69D4}" srcOrd="5" destOrd="0" presId="urn:microsoft.com/office/officeart/2009/layout/CircleArrowProcess"/>
    <dgm:cxn modelId="{00AD84BC-6B39-4D90-9DF5-21EB0B424428}" type="presParOf" srcId="{C225C859-E114-4E07-9870-095F32CD7BE7}" destId="{1B560770-673C-4992-A98E-8A93C612DC5E}" srcOrd="6" destOrd="0" presId="urn:microsoft.com/office/officeart/2009/layout/CircleArrowProcess"/>
    <dgm:cxn modelId="{A462EEB6-5922-46AE-AE65-3DE87ED5C817}" type="presParOf" srcId="{1B560770-673C-4992-A98E-8A93C612DC5E}" destId="{52157ABB-FF05-4197-9C8A-6AF3624DFB6E}" srcOrd="0" destOrd="0" presId="urn:microsoft.com/office/officeart/2009/layout/CircleArrowProcess"/>
    <dgm:cxn modelId="{FF1CE867-4AAB-46DD-A65E-5C2787C8238C}" type="presParOf" srcId="{C225C859-E114-4E07-9870-095F32CD7BE7}" destId="{0AD1255B-1FB6-4BAF-98C9-3D96D0A710CF}" srcOrd="7" destOrd="0" presId="urn:microsoft.com/office/officeart/2009/layout/CircleArrowProcess"/>
    <dgm:cxn modelId="{D82954AD-0103-4F80-B4D3-6CAC45F31FC4}" type="presParOf" srcId="{C225C859-E114-4E07-9870-095F32CD7BE7}" destId="{134535DB-0298-46C3-B563-D0DCD2CC2680}" srcOrd="8" destOrd="0" presId="urn:microsoft.com/office/officeart/2009/layout/CircleArrowProcess"/>
    <dgm:cxn modelId="{21138AD2-2C0A-4B72-A052-DC53B723B74E}" type="presParOf" srcId="{134535DB-0298-46C3-B563-D0DCD2CC2680}" destId="{73728A22-AFC3-4C98-9F4D-8887CE3FCAF0}" srcOrd="0" destOrd="0" presId="urn:microsoft.com/office/officeart/2009/layout/CircleArrowProcess"/>
    <dgm:cxn modelId="{61A2B13B-FB3D-48E6-8400-BEDB3F6B3BD5}" type="presParOf" srcId="{C225C859-E114-4E07-9870-095F32CD7BE7}" destId="{09910F41-BB71-4E21-B786-28D38773B4F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10239-B532-4E78-9065-A4D3973F839D}">
      <dsp:nvSpPr>
        <dsp:cNvPr id="0" name=""/>
        <dsp:cNvSpPr/>
      </dsp:nvSpPr>
      <dsp:spPr>
        <a:xfrm>
          <a:off x="2101768" y="-6206"/>
          <a:ext cx="1551455" cy="155153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5374F-495B-4D56-A20C-885FBBC08E57}">
      <dsp:nvSpPr>
        <dsp:cNvPr id="0" name=""/>
        <dsp:cNvSpPr/>
      </dsp:nvSpPr>
      <dsp:spPr>
        <a:xfrm>
          <a:off x="2436175" y="561917"/>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human life</a:t>
          </a:r>
          <a:endParaRPr lang="en-GB" sz="1800" b="1" kern="1200" dirty="0"/>
        </a:p>
      </dsp:txBody>
      <dsp:txXfrm>
        <a:off x="2436175" y="561917"/>
        <a:ext cx="865800" cy="432706"/>
      </dsp:txXfrm>
    </dsp:sp>
    <dsp:sp modelId="{AC9A05DD-2CB6-4414-835B-9330C3547636}">
      <dsp:nvSpPr>
        <dsp:cNvPr id="0" name=""/>
        <dsp:cNvSpPr/>
      </dsp:nvSpPr>
      <dsp:spPr>
        <a:xfrm>
          <a:off x="1662630" y="891455"/>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DC3BB-970D-496A-9C8D-2B06E75C2289}">
      <dsp:nvSpPr>
        <dsp:cNvPr id="0" name=""/>
        <dsp:cNvSpPr/>
      </dsp:nvSpPr>
      <dsp:spPr>
        <a:xfrm>
          <a:off x="1929351" y="1388172"/>
          <a:ext cx="1334093"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t>connection</a:t>
          </a:r>
        </a:p>
      </dsp:txBody>
      <dsp:txXfrm>
        <a:off x="1929351" y="1388172"/>
        <a:ext cx="1334093" cy="432706"/>
      </dsp:txXfrm>
    </dsp:sp>
    <dsp:sp modelId="{B6F44495-37CA-4335-B6DB-935563211BF8}">
      <dsp:nvSpPr>
        <dsp:cNvPr id="0" name=""/>
        <dsp:cNvSpPr/>
      </dsp:nvSpPr>
      <dsp:spPr>
        <a:xfrm>
          <a:off x="2093638" y="1786917"/>
          <a:ext cx="1551455" cy="1551533"/>
        </a:xfrm>
        <a:prstGeom prst="circularArrow">
          <a:avLst>
            <a:gd name="adj1" fmla="val 10980"/>
            <a:gd name="adj2" fmla="val 1142322"/>
            <a:gd name="adj3" fmla="val 4500000"/>
            <a:gd name="adj4" fmla="val 135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9A6C7-8E02-4A5B-BDAB-305A114F69D4}">
      <dsp:nvSpPr>
        <dsp:cNvPr id="0" name=""/>
        <dsp:cNvSpPr/>
      </dsp:nvSpPr>
      <dsp:spPr>
        <a:xfrm>
          <a:off x="2436175" y="2348334"/>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a:solidFill>
              <a:srgbClr val="6D6A3A"/>
            </a:solidFill>
          </a:endParaRPr>
        </a:p>
      </dsp:txBody>
      <dsp:txXfrm>
        <a:off x="2436175" y="2348334"/>
        <a:ext cx="865800" cy="432706"/>
      </dsp:txXfrm>
    </dsp:sp>
    <dsp:sp modelId="{52157ABB-FF05-4197-9C8A-6AF3624DFB6E}">
      <dsp:nvSpPr>
        <dsp:cNvPr id="0" name=""/>
        <dsp:cNvSpPr/>
      </dsp:nvSpPr>
      <dsp:spPr>
        <a:xfrm>
          <a:off x="1662630" y="2706577"/>
          <a:ext cx="1551455" cy="1551533"/>
        </a:xfrm>
        <a:prstGeom prst="leftCircularArrow">
          <a:avLst>
            <a:gd name="adj1" fmla="val 10980"/>
            <a:gd name="adj2" fmla="val 1142322"/>
            <a:gd name="adj3" fmla="val 6300000"/>
            <a:gd name="adj4" fmla="val 18900000"/>
            <a:gd name="adj5" fmla="val 12500"/>
          </a:avLst>
        </a:prstGeom>
        <a:solidFill>
          <a:schemeClr val="accent1">
            <a:shade val="50000"/>
            <a:hueOff val="25020"/>
            <a:satOff val="-63922"/>
            <a:lumOff val="45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1255B-1FB6-4BAF-98C9-3D96D0A710CF}">
      <dsp:nvSpPr>
        <dsp:cNvPr id="0" name=""/>
        <dsp:cNvSpPr/>
      </dsp:nvSpPr>
      <dsp:spPr>
        <a:xfrm>
          <a:off x="2003420" y="3241793"/>
          <a:ext cx="865800"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dirty="0">
            <a:solidFill>
              <a:srgbClr val="6D6A3A"/>
            </a:solidFill>
          </a:endParaRPr>
        </a:p>
      </dsp:txBody>
      <dsp:txXfrm>
        <a:off x="2003420" y="3241793"/>
        <a:ext cx="865800" cy="432706"/>
      </dsp:txXfrm>
    </dsp:sp>
    <dsp:sp modelId="{73728A22-AFC3-4C98-9F4D-8887CE3FCAF0}">
      <dsp:nvSpPr>
        <dsp:cNvPr id="0" name=""/>
        <dsp:cNvSpPr/>
      </dsp:nvSpPr>
      <dsp:spPr>
        <a:xfrm>
          <a:off x="2203937" y="3674500"/>
          <a:ext cx="1332895" cy="1333677"/>
        </a:xfrm>
        <a:prstGeom prst="blockArc">
          <a:avLst>
            <a:gd name="adj1" fmla="val 13500000"/>
            <a:gd name="adj2" fmla="val 10800000"/>
            <a:gd name="adj3" fmla="val 12740"/>
          </a:avLst>
        </a:prstGeom>
        <a:solidFill>
          <a:schemeClr val="accent1">
            <a:shade val="50000"/>
            <a:hueOff val="12510"/>
            <a:satOff val="-31961"/>
            <a:lumOff val="22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10F41-BB71-4E21-B786-28D38773B4F7}">
      <dsp:nvSpPr>
        <dsp:cNvPr id="0" name=""/>
        <dsp:cNvSpPr/>
      </dsp:nvSpPr>
      <dsp:spPr>
        <a:xfrm>
          <a:off x="2103179" y="4047071"/>
          <a:ext cx="1249384" cy="43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engagement</a:t>
          </a:r>
          <a:endParaRPr lang="en-GB" sz="1800" b="1" kern="1200" dirty="0"/>
        </a:p>
      </dsp:txBody>
      <dsp:txXfrm>
        <a:off x="2103179" y="4047071"/>
        <a:ext cx="1249384" cy="4327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45</a:t>
            </a:fld>
            <a:endParaRPr lang="en-US"/>
          </a:p>
        </p:txBody>
      </p:sp>
    </p:spTree>
    <p:extLst>
      <p:ext uri="{BB962C8B-B14F-4D97-AF65-F5344CB8AC3E}">
        <p14:creationId xmlns:p14="http://schemas.microsoft.com/office/powerpoint/2010/main" val="140572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46</a:t>
            </a:fld>
            <a:endParaRPr lang="en-US"/>
          </a:p>
        </p:txBody>
      </p:sp>
    </p:spTree>
    <p:extLst>
      <p:ext uri="{BB962C8B-B14F-4D97-AF65-F5344CB8AC3E}">
        <p14:creationId xmlns:p14="http://schemas.microsoft.com/office/powerpoint/2010/main" val="228620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63</a:t>
            </a:fld>
            <a:endParaRPr lang="en-US"/>
          </a:p>
        </p:txBody>
      </p:sp>
    </p:spTree>
    <p:extLst>
      <p:ext uri="{BB962C8B-B14F-4D97-AF65-F5344CB8AC3E}">
        <p14:creationId xmlns:p14="http://schemas.microsoft.com/office/powerpoint/2010/main" val="363532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67</a:t>
            </a:fld>
            <a:endParaRPr lang="en-US"/>
          </a:p>
        </p:txBody>
      </p:sp>
    </p:spTree>
    <p:extLst>
      <p:ext uri="{BB962C8B-B14F-4D97-AF65-F5344CB8AC3E}">
        <p14:creationId xmlns:p14="http://schemas.microsoft.com/office/powerpoint/2010/main" val="14940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69</a:t>
            </a:fld>
            <a:endParaRPr lang="en-US"/>
          </a:p>
        </p:txBody>
      </p:sp>
    </p:spTree>
    <p:extLst>
      <p:ext uri="{BB962C8B-B14F-4D97-AF65-F5344CB8AC3E}">
        <p14:creationId xmlns:p14="http://schemas.microsoft.com/office/powerpoint/2010/main" val="33798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74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12</a:t>
            </a:fld>
            <a:endParaRPr lang="en-US"/>
          </a:p>
        </p:txBody>
      </p:sp>
    </p:spTree>
    <p:extLst>
      <p:ext uri="{BB962C8B-B14F-4D97-AF65-F5344CB8AC3E}">
        <p14:creationId xmlns:p14="http://schemas.microsoft.com/office/powerpoint/2010/main" val="6973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37</a:t>
            </a:fld>
            <a:endParaRPr lang="en-US"/>
          </a:p>
        </p:txBody>
      </p:sp>
    </p:spTree>
    <p:extLst>
      <p:ext uri="{BB962C8B-B14F-4D97-AF65-F5344CB8AC3E}">
        <p14:creationId xmlns:p14="http://schemas.microsoft.com/office/powerpoint/2010/main" val="772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39</a:t>
            </a:fld>
            <a:endParaRPr lang="en-US"/>
          </a:p>
        </p:txBody>
      </p:sp>
    </p:spTree>
    <p:extLst>
      <p:ext uri="{BB962C8B-B14F-4D97-AF65-F5344CB8AC3E}">
        <p14:creationId xmlns:p14="http://schemas.microsoft.com/office/powerpoint/2010/main" val="417763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41</a:t>
            </a:fld>
            <a:endParaRPr lang="en-US"/>
          </a:p>
        </p:txBody>
      </p:sp>
    </p:spTree>
    <p:extLst>
      <p:ext uri="{BB962C8B-B14F-4D97-AF65-F5344CB8AC3E}">
        <p14:creationId xmlns:p14="http://schemas.microsoft.com/office/powerpoint/2010/main" val="284206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44</a:t>
            </a:fld>
            <a:endParaRPr lang="en-US"/>
          </a:p>
        </p:txBody>
      </p:sp>
    </p:spTree>
    <p:extLst>
      <p:ext uri="{BB962C8B-B14F-4D97-AF65-F5344CB8AC3E}">
        <p14:creationId xmlns:p14="http://schemas.microsoft.com/office/powerpoint/2010/main" val="88013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57129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6251" y="774754"/>
            <a:ext cx="7622247" cy="5541928"/>
          </a:xfrm>
          <a:prstGeom prst="rect">
            <a:avLst/>
          </a:prstGeom>
          <a:noFill/>
        </p:spPr>
      </p:pic>
    </p:spTree>
    <p:extLst>
      <p:ext uri="{BB962C8B-B14F-4D97-AF65-F5344CB8AC3E}">
        <p14:creationId xmlns:p14="http://schemas.microsoft.com/office/powerpoint/2010/main" val="33778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5874608"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2462981" y="425943"/>
            <a:ext cx="9729019" cy="6197328"/>
          </a:xfrm>
          <a:prstGeom prst="rect">
            <a:avLst/>
          </a:prstGeom>
        </p:spPr>
      </p:pic>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Rectangle 1">
            <a:extLst>
              <a:ext uri="{FF2B5EF4-FFF2-40B4-BE49-F238E27FC236}">
                <a16:creationId xmlns:a16="http://schemas.microsoft.com/office/drawing/2014/main" id="{11332873-CA12-0224-4F35-926D8FC9D5D9}"/>
              </a:ext>
            </a:extLst>
          </p:cNvPr>
          <p:cNvSpPr/>
          <p:nvPr userDrawn="1"/>
        </p:nvSpPr>
        <p:spPr>
          <a:xfrm>
            <a:off x="6253316" y="663677"/>
            <a:ext cx="5938684" cy="4513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5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74024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8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9525156"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9029710"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3657736"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6364837"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015503"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3896414"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6570637"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1232635"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4187838"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4214286"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6907110"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6970225"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921338"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1167903"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1385035"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1448150"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9525156"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9588271"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0105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660945" y="1902054"/>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2944757" y="1918896"/>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5234061" y="1902054"/>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7517873" y="1918896"/>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345666" y="4321584"/>
            <a:ext cx="2112323" cy="1237497"/>
          </a:xfrm>
          <a:prstGeom prst="rect">
            <a:avLst/>
          </a:prstGeom>
        </p:spPr>
        <p:txBody>
          <a:bodyPr/>
          <a:lstStyle>
            <a:lvl1pPr marL="0" indent="0">
              <a:buNone/>
              <a:defRPr sz="2000"/>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2680899" y="4346728"/>
            <a:ext cx="2112323" cy="1237497"/>
          </a:xfrm>
          <a:prstGeom prst="rect">
            <a:avLst/>
          </a:prstGeom>
        </p:spPr>
        <p:txBody>
          <a:bodyPr/>
          <a:lstStyle>
            <a:lvl1pPr marL="0" indent="0">
              <a:buNone/>
              <a:defRPr sz="2000"/>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4988964" y="4304740"/>
            <a:ext cx="2112323" cy="1237497"/>
          </a:xfrm>
          <a:prstGeom prst="rect">
            <a:avLst/>
          </a:prstGeom>
        </p:spPr>
        <p:txBody>
          <a:bodyPr/>
          <a:lstStyle>
            <a:lvl1pPr marL="0" indent="0">
              <a:buNone/>
              <a:defRPr sz="2000"/>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7324197" y="4329886"/>
            <a:ext cx="2112323" cy="1237497"/>
          </a:xfrm>
          <a:prstGeom prst="rect">
            <a:avLst/>
          </a:prstGeom>
        </p:spPr>
        <p:txBody>
          <a:bodyPr/>
          <a:lstStyle>
            <a:lvl1pPr marL="0" indent="0">
              <a:buNone/>
              <a:defRPr sz="2000"/>
            </a:lvl1pPr>
          </a:lstStyle>
          <a:p>
            <a:endParaRPr lang="en-IE"/>
          </a:p>
        </p:txBody>
      </p:sp>
      <p:sp>
        <p:nvSpPr>
          <p:cNvPr id="14" name="Picture Placeholder 4">
            <a:extLst>
              <a:ext uri="{FF2B5EF4-FFF2-40B4-BE49-F238E27FC236}">
                <a16:creationId xmlns:a16="http://schemas.microsoft.com/office/drawing/2014/main" id="{58390C79-911B-4550-520F-275CBC725147}"/>
              </a:ext>
            </a:extLst>
          </p:cNvPr>
          <p:cNvSpPr>
            <a:spLocks noGrp="1"/>
          </p:cNvSpPr>
          <p:nvPr>
            <p:ph type="pic" sz="quarter" idx="24"/>
          </p:nvPr>
        </p:nvSpPr>
        <p:spPr>
          <a:xfrm>
            <a:off x="9825938" y="1918896"/>
            <a:ext cx="1723877" cy="1723877"/>
          </a:xfrm>
          <a:prstGeom prst="ellipse">
            <a:avLst/>
          </a:prstGeom>
        </p:spPr>
      </p:sp>
      <p:sp>
        <p:nvSpPr>
          <p:cNvPr id="15" name="Text Placeholder 11">
            <a:extLst>
              <a:ext uri="{FF2B5EF4-FFF2-40B4-BE49-F238E27FC236}">
                <a16:creationId xmlns:a16="http://schemas.microsoft.com/office/drawing/2014/main" id="{09F2F4AB-8A15-77E4-CBEE-EBEC82F1BDC3}"/>
              </a:ext>
            </a:extLst>
          </p:cNvPr>
          <p:cNvSpPr>
            <a:spLocks noGrp="1"/>
          </p:cNvSpPr>
          <p:nvPr>
            <p:ph type="body" sz="quarter" idx="25"/>
          </p:nvPr>
        </p:nvSpPr>
        <p:spPr>
          <a:xfrm>
            <a:off x="9632262" y="4329886"/>
            <a:ext cx="2112323" cy="1237497"/>
          </a:xfrm>
          <a:prstGeom prst="rect">
            <a:avLst/>
          </a:prstGeom>
        </p:spPr>
        <p:txBody>
          <a:bodyPr/>
          <a:lstStyle>
            <a:lvl1pPr marL="0" indent="0">
              <a:buNone/>
              <a:defRPr sz="2000"/>
            </a:lvl1pPr>
          </a:lstStyle>
          <a:p>
            <a:endParaRPr lang="en-IE"/>
          </a:p>
        </p:txBody>
      </p:sp>
    </p:spTree>
    <p:extLst>
      <p:ext uri="{BB962C8B-B14F-4D97-AF65-F5344CB8AC3E}">
        <p14:creationId xmlns:p14="http://schemas.microsoft.com/office/powerpoint/2010/main" val="4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0ABA6D74-1974-2B83-1016-DD142EC07F7F}"/>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84585" y="4851970"/>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84585" y="3962672"/>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84585" y="3081881"/>
            <a:ext cx="555833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882" y="2103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84" r:id="rId12"/>
    <p:sldLayoutId id="2147483885" r:id="rId13"/>
    <p:sldLayoutId id="2147483833" r:id="rId14"/>
    <p:sldLayoutId id="2147483887" r:id="rId15"/>
    <p:sldLayoutId id="2147483847" r:id="rId16"/>
    <p:sldLayoutId id="2147483853" r:id="rId17"/>
    <p:sldLayoutId id="2147483881" r:id="rId18"/>
    <p:sldLayoutId id="2147483883" r:id="rId19"/>
    <p:sldLayoutId id="214748388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2" Type="http://schemas.openxmlformats.org/officeDocument/2006/relationships/hyperlink" Target="https://dictionary.cambridge.org/dictionary/english/empathy"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ac.uk/reflection/reflectors-toolkit/reflecting-on-experience/gibbs-reflective-cycl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leadingincontext.com/2023/05/17/ethical-leaders-care-part-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ideo" Target="https://www.youtube.com/embed/6MEocQzw-54?feature=oembed" TargetMode="External"/><Relationship Id="rId5" Type="http://schemas.openxmlformats.org/officeDocument/2006/relationships/hyperlink" Target="https://www.youtube.com/watch?v=6MEocQzw-54" TargetMode="External"/><Relationship Id="rId4" Type="http://schemas.openxmlformats.org/officeDocument/2006/relationships/hyperlink" Target="https://simonsinek.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hrzone.com/lead/culture/ethics-in-the-workplace-ethical-intelligence-and-how-to-achieve-it" TargetMode="External"/><Relationship Id="rId2" Type="http://schemas.openxmlformats.org/officeDocument/2006/relationships/hyperlink" Target="https://owlcation.com/humanities/The-Difference-Between-Modern-and-Traditional-Ethical-Thinking" TargetMode="External"/><Relationship Id="rId1" Type="http://schemas.openxmlformats.org/officeDocument/2006/relationships/slideLayout" Target="../slideLayouts/slideLayout10.xml"/><Relationship Id="rId6" Type="http://schemas.openxmlformats.org/officeDocument/2006/relationships/hyperlink" Target="https://www.youtube.com/watch?v=BjZXRs6fAkA" TargetMode="External"/><Relationship Id="rId5" Type="http://schemas.openxmlformats.org/officeDocument/2006/relationships/hyperlink" Target="https://www.forbes.com/sites/kevinkruse/2019/11/05/the-greatest-leadership-article-ive-ever-read/?sh=4db1407131ed" TargetMode="External"/><Relationship Id="rId4" Type="http://schemas.openxmlformats.org/officeDocument/2006/relationships/hyperlink" Target="https://www.accaglobal.com/gb/en/student/exam-support-resources/professional-exams-study-resources/strategic-business-leader/technical-articles/responsible-leadership.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www.guides.ie/megabites/table-great-food-misunderstood-heron-food-truck-whilst-you-stare-down-fjord-good-it-gets" TargetMode="External"/><Relationship Id="rId13" Type="http://schemas.openxmlformats.org/officeDocument/2006/relationships/hyperlink" Target="https://www.facebook.com/MisunderstoodHeron/" TargetMode="External"/><Relationship Id="rId3" Type="http://schemas.openxmlformats.org/officeDocument/2006/relationships/hyperlink" Target="https://www.discoverireland.ie/galway/misunderstood-heron" TargetMode="External"/><Relationship Id="rId7" Type="http://schemas.openxmlformats.org/officeDocument/2006/relationships/hyperlink" Target="https://www.ireland-guide.com/establishment/misunderstood-heron.13436.html" TargetMode="External"/><Relationship Id="rId12" Type="http://schemas.openxmlformats.org/officeDocument/2006/relationships/hyperlink" Target="https://www.instagram.com/misunderstood_heron/" TargetMode="External"/><Relationship Id="rId2" Type="http://schemas.openxmlformats.org/officeDocument/2006/relationships/hyperlink" Target="https://www.irishtimes.com/sponsored/square/how-a-food-business-in-the-west-of-ireland-has-taken-flight-1.4650053" TargetMode="External"/><Relationship Id="rId1" Type="http://schemas.openxmlformats.org/officeDocument/2006/relationships/slideLayout" Target="../slideLayouts/slideLayout2.xml"/><Relationship Id="rId6" Type="http://schemas.openxmlformats.org/officeDocument/2006/relationships/hyperlink" Target="https://www.independent.ie/life/restaurant-review-the-misunderstood-heron-car-park-food-truck-ticks-all-the-boxes-38402878.html" TargetMode="External"/><Relationship Id="rId11" Type="http://schemas.openxmlformats.org/officeDocument/2006/relationships/hyperlink" Target="https://www.misunderstoodheron.com/" TargetMode="External"/><Relationship Id="rId5" Type="http://schemas.openxmlformats.org/officeDocument/2006/relationships/hyperlink" Target="https://foodandwine.ie/misunderstood-heron-lonely-planet" TargetMode="External"/><Relationship Id="rId10" Type="http://schemas.openxmlformats.org/officeDocument/2006/relationships/image" Target="../media/image36.png"/><Relationship Id="rId4" Type="http://schemas.openxmlformats.org/officeDocument/2006/relationships/hyperlink" Target="https://www.tripadvisor.ie/Restaurant_Review-g212985-d12418072-Reviews-Misunderstood_Heron-Leenane_County_Galway_Western_Ireland.html" TargetMode="External"/><Relationship Id="rId9" Type="http://schemas.openxmlformats.org/officeDocument/2006/relationships/image" Target="../media/image35.png"/><Relationship Id="rId1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r.search.yahoo.com/_ylt=Awr.hdyxGW5k_6wGS0oM34lQ;_ylu=Y29sbwNpcjIEcG9zAzEEdnRpZAMEc2VjA3Nj/RV=2/RE=1684965938/RO=10/RU=https%3a%2f%2fwww.fairtrade.org.uk%2f/RK=2/RS=YpT2ZwAaEdpNNJo1zld7cBTNrdU-"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www.fairtrade.org.uk/farmers-and-workers/coffee/about-coffe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sustainablebrands.com/read/marketing-and-comms/majority-of-us-consumers-say-they-will-pay-more-for-sustainable-products#:~:text=A%20recent%20survey%20of%20over,in%20consumer%20trust%20of%20corporations." TargetMode="External"/><Relationship Id="rId5" Type="http://schemas.openxmlformats.org/officeDocument/2006/relationships/hyperlink" Target="https://www.businesswire.com/news/home/20211014005090/en/Recent-Study-Reveals-More-Than-a-Third-of-Global-Consumers-Are-Willing-to-Pay-More-for-Sustainability-as-Demand-Grows-for-Environmentally-Friendly-Alternatives" TargetMode="External"/><Relationship Id="rId4" Type="http://schemas.openxmlformats.org/officeDocument/2006/relationships/hyperlink" Target="https://fr.futuroprossimo.it/2021/07/unanalisi-con-ai-su-800-aziende-rileva-che-il-greenwashing-sta-dilagand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arbonplan.org/research/forest-offsets-explainer" TargetMode="External"/><Relationship Id="rId2" Type="http://schemas.openxmlformats.org/officeDocument/2006/relationships/hyperlink" Target="https://www.nationalgeographic.com/environment/article/forests-as-carbon-offsets-climate-change-has-other-plans" TargetMode="External"/><Relationship Id="rId1" Type="http://schemas.openxmlformats.org/officeDocument/2006/relationships/slideLayout" Target="../slideLayouts/slideLayout18.xml"/><Relationship Id="rId5" Type="http://schemas.openxmlformats.org/officeDocument/2006/relationships/hyperlink" Target="https://www.nationalgeographic.com/environment/article/what-is-greenwashing-how-to-spot" TargetMode="Externa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s://www.weforum.org/" TargetMode="External"/><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flickr.com/photos/77568040@N08/848307041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ideo" Target="https://www.youtube.com/embed/JXDo-73uaAI?feature=oembed" TargetMode="External"/><Relationship Id="rId5" Type="http://schemas.openxmlformats.org/officeDocument/2006/relationships/hyperlink" Target="https://www.doctormikemedia.com/" TargetMode="External"/><Relationship Id="rId4" Type="http://schemas.openxmlformats.org/officeDocument/2006/relationships/hyperlink" Target="https://www.youtube.com/watch?v=JXDo-73uaA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50.svg"/></Relationships>
</file>

<file path=ppt/slides/_rels/slide49.xml.rels><?xml version="1.0" encoding="UTF-8" standalone="yes"?>
<Relationships xmlns="http://schemas.openxmlformats.org/package/2006/relationships"><Relationship Id="rId3" Type="http://schemas.openxmlformats.org/officeDocument/2006/relationships/hyperlink" Target="https://www.nutritioninsight.com/news/nestle-accused-of-irresponsible-marketing-with-fake-nutrition-claims-on-kitkat-cereals.html" TargetMode="External"/><Relationship Id="rId2" Type="http://schemas.openxmlformats.org/officeDocument/2006/relationships/hyperlink" Target="https://meta.eeb.org/2022/01/26/europe-targets-greenwashing-and-eco-labelling-for-food/" TargetMode="External"/><Relationship Id="rId1" Type="http://schemas.openxmlformats.org/officeDocument/2006/relationships/slideLayout" Target="../slideLayouts/slideLayout10.xml"/><Relationship Id="rId6" Type="http://schemas.openxmlformats.org/officeDocument/2006/relationships/hyperlink" Target="https://www.bbc.co.uk/food/articles/are_we_fooled_by_food_labels" TargetMode="External"/><Relationship Id="rId5" Type="http://schemas.openxmlformats.org/officeDocument/2006/relationships/hyperlink" Target="https://food.ec.europa.eu/safety/labelling-and-nutrition/nutrition-and-health-claims/eu-register-health-claims_en" TargetMode="External"/><Relationship Id="rId4"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zEs1af0VpP8?feature=oembed" TargetMode="External"/><Relationship Id="rId4" Type="http://schemas.openxmlformats.org/officeDocument/2006/relationships/hyperlink" Target="https://www.youtube.com/watch?v=zEs1af0VpP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mivnqVqgieE?feature=oembed" TargetMode="External"/><Relationship Id="rId4" Type="http://schemas.openxmlformats.org/officeDocument/2006/relationships/hyperlink" Target="https://www.youtube.com/watch?v=mivnqVqgie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rulact.com/frulact/who-we-are/"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3.xml"/><Relationship Id="rId1" Type="http://schemas.openxmlformats.org/officeDocument/2006/relationships/video" Target="https://www.youtube.com/embed/flIE71RuLUc?feature=oembed" TargetMode="External"/><Relationship Id="rId4" Type="http://schemas.openxmlformats.org/officeDocument/2006/relationships/hyperlink" Target="https://www.youtube.com/watch?v=flIE71RuLUc"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3.xml"/><Relationship Id="rId1" Type="http://schemas.openxmlformats.org/officeDocument/2006/relationships/video" Target="https://www.youtube.com/embed/CsJP1x_5kmc?feature=oembed" TargetMode="External"/><Relationship Id="rId6" Type="http://schemas.openxmlformats.org/officeDocument/2006/relationships/hyperlink" Target="https://www.youtube.com/watch?v=CsJP1x_5kmc" TargetMode="External"/><Relationship Id="rId5" Type="http://schemas.openxmlformats.org/officeDocument/2006/relationships/hyperlink" Target="https://ethical-food.eu/the-good-practice-compendium/" TargetMode="External"/><Relationship Id="rId4" Type="http://schemas.openxmlformats.org/officeDocument/2006/relationships/hyperlink" Target="https://www.biasol.i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video" Target="https://www.youtube.com/embed/9WeAU43FkqM?start=1&amp;feature=oembed" TargetMode="External"/><Relationship Id="rId5" Type="http://schemas.openxmlformats.org/officeDocument/2006/relationships/hyperlink" Target="https://www.discoverireland.ie/" TargetMode="External"/><Relationship Id="rId4" Type="http://schemas.openxmlformats.org/officeDocument/2006/relationships/hyperlink" Target="https://www.youtube.com/watch?v=9WeAU43FkqM&amp;t=1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hyperlink" Target="https://www.bni.com/" TargetMode="External"/><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hyperlink" Target="https://www.tipperaryfoodproducers.ie/" TargetMode="External"/><Relationship Id="rId4" Type="http://schemas.openxmlformats.org/officeDocument/2006/relationships/hyperlink" Target="https://openfoodnetwork.i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tipperaryfoodproducers.ie/"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2.xml"/><Relationship Id="rId1" Type="http://schemas.openxmlformats.org/officeDocument/2006/relationships/video" Target="https://www.youtube.com/embed/E5xTbn6OnAA?feature=oembed" TargetMode="External"/><Relationship Id="rId4" Type="http://schemas.openxmlformats.org/officeDocument/2006/relationships/hyperlink" Target="https://www.youtube.com/watch?v=E5xTbn6OnAA"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ethical-food.eu/" TargetMode="External"/><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79.svg"/></Relationships>
</file>

<file path=ppt/slides/_rels/slide8.xml.rels><?xml version="1.0" encoding="UTF-8" standalone="yes"?>
<Relationships xmlns="http://schemas.openxmlformats.org/package/2006/relationships"><Relationship Id="rId3" Type="http://schemas.openxmlformats.org/officeDocument/2006/relationships/hyperlink" Target="https://ethical-food.eu/the-good-practice-compendium/" TargetMode="External"/><Relationship Id="rId2" Type="http://schemas.openxmlformats.org/officeDocument/2006/relationships/hyperlink" Target="https://fazla.com/gida/" TargetMode="Externa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rot="10800000" flipV="1">
            <a:off x="4447088" y="1669281"/>
            <a:ext cx="6990220" cy="1816708"/>
          </a:xfrm>
        </p:spPr>
        <p:txBody>
          <a:bodyPr/>
          <a:lstStyle/>
          <a:p>
            <a:pPr rtl="0" algn="l"/>
            <a:r>
              <a:rPr lang="en-IE" b="0" dirty="0"/>
              <a:t>Arbejde med MENNESKER – Kommunikation i erhvervslivet</a:t>
            </a:r>
          </a:p>
        </p:txBody>
      </p:sp>
      <p:sp>
        <p:nvSpPr>
          <p:cNvPr id="2" name="Text Placeholder 8">
            <a:extLst>
              <a:ext uri="{FF2B5EF4-FFF2-40B4-BE49-F238E27FC236}">
                <a16:creationId xmlns:a16="http://schemas.microsoft.com/office/drawing/2014/main" id="{1F72A5A6-24D5-677E-5309-EB1FD9A8DC82}"/>
              </a:ext>
            </a:extLst>
          </p:cNvPr>
          <p:cNvSpPr txBox="1">
            <a:spLocks/>
          </p:cNvSpPr>
          <p:nvPr/>
        </p:nvSpPr>
        <p:spPr>
          <a:xfrm>
            <a:off x="4447088" y="779889"/>
            <a:ext cx="323597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sz="4800" b="1" dirty="0"/>
              <a:t>MODUL 5</a:t>
            </a:r>
          </a:p>
        </p:txBody>
      </p:sp>
      <p:sp>
        <p:nvSpPr>
          <p:cNvPr id="3" name="TextBox 2">
            <a:extLst>
              <a:ext uri="{FF2B5EF4-FFF2-40B4-BE49-F238E27FC236}">
                <a16:creationId xmlns:a16="http://schemas.microsoft.com/office/drawing/2014/main" id="{36550EAA-67FC-5CC6-FFD5-880F4CADF20E}"/>
              </a:ext>
            </a:extLst>
          </p:cNvPr>
          <p:cNvSpPr txBox="1"/>
          <p:nvPr/>
        </p:nvSpPr>
        <p:spPr>
          <a:xfrm>
            <a:off x="954748" y="4788609"/>
            <a:ext cx="10708527" cy="400110"/>
          </a:xfrm>
          <a:prstGeom prst="rect">
            <a:avLst/>
          </a:prstGeom>
          <a:noFill/>
        </p:spPr>
        <p:txBody>
          <a:bodyPr wrap="square">
            <a:spAutoFit/>
          </a:bodyPr>
          <a:lstStyle/>
          <a:p>
            <a:pPr rtl="0" algn="l"/>
            <a:r>
              <a:rPr lang="en-GB" sz="2000" b="1" dirty="0">
                <a:solidFill>
                  <a:srgbClr val="000000"/>
                </a:solidFill>
              </a:rPr>
              <a:t>Etisk fødevareentreprenørskab (EFE) Program</a:t>
            </a:r>
            <a:endParaRPr lang="en-IE" sz="2000" dirty="0">
              <a:solidFill>
                <a:srgbClr val="000000"/>
              </a:solidFill>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4E49A-ABD6-AD3A-DFA5-C6A15EC922B9}"/>
              </a:ext>
            </a:extLst>
          </p:cNvPr>
          <p:cNvSpPr>
            <a:spLocks noGrp="1"/>
          </p:cNvSpPr>
          <p:nvPr>
            <p:ph type="body" sz="quarter" idx="16"/>
          </p:nvPr>
        </p:nvSpPr>
        <p:spPr>
          <a:xfrm>
            <a:off x="601474" y="594141"/>
            <a:ext cx="4990998" cy="992652"/>
          </a:xfrm>
        </p:spPr>
        <p:txBody>
          <a:bodyPr/>
          <a:lstStyle/>
          <a:p>
            <a:pPr rtl="0" algn="l"/>
            <a:r>
              <a:rPr lang="en-IE" dirty="0"/>
              <a:t>Empati i erhvervslivet</a:t>
            </a:r>
          </a:p>
          <a:p>
            <a:pPr rtl="0" algn="l"/>
            <a:endParaRPr lang="en-IE" dirty="0"/>
          </a:p>
        </p:txBody>
      </p:sp>
      <p:sp>
        <p:nvSpPr>
          <p:cNvPr id="5" name="Text Placeholder 3">
            <a:extLst>
              <a:ext uri="{FF2B5EF4-FFF2-40B4-BE49-F238E27FC236}">
                <a16:creationId xmlns:a16="http://schemas.microsoft.com/office/drawing/2014/main" id="{5607B193-6F57-66D7-EE4D-E881CD71FE10}"/>
              </a:ext>
            </a:extLst>
          </p:cNvPr>
          <p:cNvSpPr>
            <a:spLocks noGrp="1"/>
          </p:cNvSpPr>
          <p:nvPr>
            <p:ph type="body" sz="quarter" idx="18"/>
          </p:nvPr>
        </p:nvSpPr>
        <p:spPr>
          <a:xfrm>
            <a:off x="854814" y="1452563"/>
            <a:ext cx="6163178" cy="3500437"/>
          </a:xfrm>
        </p:spPr>
        <p:txBody>
          <a:bodyPr/>
          <a:lstStyle/>
          <a:p>
            <a:pPr rtl="0" algn="l"/>
            <a:r>
              <a:rPr lang="en-IE" dirty="0">
                <a:solidFill>
                  <a:srgbClr val="F79037"/>
                </a:solidFill>
                <a:hlinkClick r:id="rId2">
                  <a:extLst>
                    <a:ext uri="{A12FA001-AC4F-418D-AE19-62706E023703}">
                      <ahyp:hlinkClr xmlns:ahyp="http://schemas.microsoft.com/office/drawing/2018/hyperlinkcolor" val="tx"/>
                    </a:ext>
                  </a:extLst>
                </a:hlinkClick>
              </a:rPr>
              <a:t>Cambridge-ordbogen</a:t>
            </a:r>
            <a:r>
              <a:rPr lang="en-IE" dirty="0"/>
              <a:t>definerer Empati som</a:t>
            </a:r>
            <a:r>
              <a:rPr lang="en-IE" i="1" dirty="0"/>
              <a:t>"evnen til at dele andres følelser eller oplevelser ved at forestille sig, hvordan det ville være at være i denne persons situation."</a:t>
            </a:r>
          </a:p>
          <a:p>
            <a:pPr rtl="0" algn="l"/>
            <a:r>
              <a:rPr lang="en-IE" dirty="0"/>
              <a:t>Derfor er empati afgørende, når der opbygges stærke relationer i en etisk virksomhed. Når du diskuterer stærke relationer ovenfor, vil du have bemærket, at flere verber bliver ved med at dukke op...</a:t>
            </a:r>
            <a:r>
              <a:rPr lang="en-IE" i="1" dirty="0"/>
              <a:t>forstå, genkende, stole på, udvide, engagere</a:t>
            </a:r>
            <a:r>
              <a:rPr lang="en-IE" dirty="0"/>
              <a:t>… det er alle handlingsord, der kredser om empati.</a:t>
            </a:r>
          </a:p>
        </p:txBody>
      </p:sp>
      <p:sp>
        <p:nvSpPr>
          <p:cNvPr id="8" name="Speech Bubble: Oval 7">
            <a:extLst>
              <a:ext uri="{FF2B5EF4-FFF2-40B4-BE49-F238E27FC236}">
                <a16:creationId xmlns:a16="http://schemas.microsoft.com/office/drawing/2014/main" id="{026D6E0B-F889-B17F-EF52-BF47118C2ADF}"/>
              </a:ext>
            </a:extLst>
          </p:cNvPr>
          <p:cNvSpPr/>
          <p:nvPr/>
        </p:nvSpPr>
        <p:spPr>
          <a:xfrm>
            <a:off x="9613075" y="4023258"/>
            <a:ext cx="2470067" cy="15319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t>ENGAGERER</a:t>
            </a:r>
          </a:p>
        </p:txBody>
      </p:sp>
      <p:sp>
        <p:nvSpPr>
          <p:cNvPr id="9" name="Speech Bubble: Oval 8">
            <a:extLst>
              <a:ext uri="{FF2B5EF4-FFF2-40B4-BE49-F238E27FC236}">
                <a16:creationId xmlns:a16="http://schemas.microsoft.com/office/drawing/2014/main" id="{A20C8FBC-CA6C-1BC0-8628-A2CCC8432B3D}"/>
              </a:ext>
            </a:extLst>
          </p:cNvPr>
          <p:cNvSpPr/>
          <p:nvPr/>
        </p:nvSpPr>
        <p:spPr>
          <a:xfrm>
            <a:off x="6990608" y="1282533"/>
            <a:ext cx="2806535" cy="1531917"/>
          </a:xfrm>
          <a:prstGeom prst="wedgeEllipseCallout">
            <a:avLst/>
          </a:prstGeom>
          <a:solidFill>
            <a:srgbClr val="EF5655"/>
          </a:solidFill>
          <a:ln>
            <a:solidFill>
              <a:srgbClr val="EF5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FORSTÅ</a:t>
            </a:r>
          </a:p>
        </p:txBody>
      </p:sp>
      <p:sp>
        <p:nvSpPr>
          <p:cNvPr id="10" name="Speech Bubble: Oval 9">
            <a:extLst>
              <a:ext uri="{FF2B5EF4-FFF2-40B4-BE49-F238E27FC236}">
                <a16:creationId xmlns:a16="http://schemas.microsoft.com/office/drawing/2014/main" id="{973F0B85-FDCA-FF56-F8B8-F21512F96FD8}"/>
              </a:ext>
            </a:extLst>
          </p:cNvPr>
          <p:cNvSpPr/>
          <p:nvPr/>
        </p:nvSpPr>
        <p:spPr>
          <a:xfrm>
            <a:off x="9655289" y="1585849"/>
            <a:ext cx="2470067" cy="1531917"/>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TILLID</a:t>
            </a:r>
          </a:p>
        </p:txBody>
      </p:sp>
      <p:sp>
        <p:nvSpPr>
          <p:cNvPr id="11" name="Speech Bubble: Oval 10">
            <a:extLst>
              <a:ext uri="{FF2B5EF4-FFF2-40B4-BE49-F238E27FC236}">
                <a16:creationId xmlns:a16="http://schemas.microsoft.com/office/drawing/2014/main" id="{C87F0BC4-AFA5-359E-B6DA-8280798332B9}"/>
              </a:ext>
            </a:extLst>
          </p:cNvPr>
          <p:cNvSpPr/>
          <p:nvPr/>
        </p:nvSpPr>
        <p:spPr>
          <a:xfrm>
            <a:off x="7909291" y="2814450"/>
            <a:ext cx="2470067" cy="1531917"/>
          </a:xfrm>
          <a:prstGeom prst="wedgeEllipseCallou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t>GENKENDE</a:t>
            </a:r>
          </a:p>
        </p:txBody>
      </p:sp>
      <p:sp>
        <p:nvSpPr>
          <p:cNvPr id="12" name="Speech Bubble: Oval 11">
            <a:extLst>
              <a:ext uri="{FF2B5EF4-FFF2-40B4-BE49-F238E27FC236}">
                <a16:creationId xmlns:a16="http://schemas.microsoft.com/office/drawing/2014/main" id="{8B062ED2-F8E0-C400-5E5A-8B9FCFF180D8}"/>
              </a:ext>
            </a:extLst>
          </p:cNvPr>
          <p:cNvSpPr/>
          <p:nvPr/>
        </p:nvSpPr>
        <p:spPr>
          <a:xfrm>
            <a:off x="7080500" y="4587833"/>
            <a:ext cx="2470067" cy="1531917"/>
          </a:xfrm>
          <a:prstGeom prst="wedgeEllipseCallout">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FORLÆNGE</a:t>
            </a:r>
          </a:p>
        </p:txBody>
      </p:sp>
    </p:spTree>
    <p:extLst>
      <p:ext uri="{BB962C8B-B14F-4D97-AF65-F5344CB8AC3E}">
        <p14:creationId xmlns:p14="http://schemas.microsoft.com/office/powerpoint/2010/main" val="350619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9E68A-29B5-0326-22C1-0E755F2249ED}"/>
              </a:ext>
            </a:extLst>
          </p:cNvPr>
          <p:cNvSpPr>
            <a:spLocks noGrp="1"/>
          </p:cNvSpPr>
          <p:nvPr>
            <p:ph type="body" sz="quarter" idx="16"/>
          </p:nvPr>
        </p:nvSpPr>
        <p:spPr>
          <a:xfrm>
            <a:off x="632389" y="682595"/>
            <a:ext cx="10595237" cy="803654"/>
          </a:xfrm>
        </p:spPr>
        <p:txBody>
          <a:bodyPr/>
          <a:lstStyle/>
          <a:p>
            <a:pPr rtl="0" algn="l"/>
            <a:r>
              <a:rPr lang="en-IE" b="1" dirty="0"/>
              <a:t>Fordelen eller værdien af ​​empati i din virksomhed</a:t>
            </a:r>
          </a:p>
        </p:txBody>
      </p:sp>
      <p:sp>
        <p:nvSpPr>
          <p:cNvPr id="4" name="Text Placeholder 3">
            <a:extLst>
              <a:ext uri="{FF2B5EF4-FFF2-40B4-BE49-F238E27FC236}">
                <a16:creationId xmlns:a16="http://schemas.microsoft.com/office/drawing/2014/main" id="{49B4D515-8262-4950-C80D-11D6EC4ED42F}"/>
              </a:ext>
            </a:extLst>
          </p:cNvPr>
          <p:cNvSpPr txBox="1">
            <a:spLocks noGrp="1"/>
          </p:cNvSpPr>
          <p:nvPr>
            <p:ph type="body" sz="quarter" idx="18"/>
          </p:nvPr>
        </p:nvSpPr>
        <p:spPr>
          <a:xfrm>
            <a:off x="632389" y="1396285"/>
            <a:ext cx="11100432" cy="4261679"/>
          </a:xfrm>
          <a:prstGeom prst="rect">
            <a:avLst/>
          </a:prstGeom>
          <a:noFill/>
        </p:spPr>
        <p:txBody>
          <a:bodyPr wrap="square" rtlCol="0">
            <a:spAutoFit/>
          </a:bodyPr>
          <a:lstStyle/>
          <a:p>
            <a:pPr marL="342900" indent="-342900" rtl="0" algn="l">
              <a:buFont typeface="+mj-lt"/>
              <a:buAutoNum type="arabicPeriod"/>
            </a:pPr>
            <a:r>
              <a:rPr lang="en-IE" b="1" dirty="0">
                <a:solidFill>
                  <a:srgbClr val="F79037"/>
                </a:solidFill>
              </a:rPr>
              <a:t>Forstå interessenters perspektiver:</a:t>
            </a:r>
            <a:r>
              <a:rPr lang="en-IE" dirty="0"/>
              <a:t>herunder medarbejdere, kunder, leverandører og samfundet, og tag derefter informerede beslutninger.</a:t>
            </a:r>
          </a:p>
          <a:p>
            <a:pPr marL="342900" indent="-342900" rtl="0" algn="l">
              <a:buFont typeface="+mj-lt"/>
              <a:buAutoNum type="arabicPeriod"/>
            </a:pPr>
            <a:r>
              <a:rPr lang="en-IE" b="1" dirty="0">
                <a:solidFill>
                  <a:srgbClr val="F79037"/>
                </a:solidFill>
              </a:rPr>
              <a:t>Overvej den menneskelige påvirkning:</a:t>
            </a:r>
            <a:r>
              <a:rPr lang="en-IE" dirty="0"/>
              <a:t>hvornår</a:t>
            </a:r>
            <a:r>
              <a:rPr lang="en-US" dirty="0"/>
              <a:t>individers velvære, rettigheder og værdighed anses for at føre til mere etiske resultater.</a:t>
            </a:r>
          </a:p>
          <a:p>
            <a:pPr marL="342900" indent="-342900" rtl="0" algn="l">
              <a:buFont typeface="+mj-lt"/>
              <a:buAutoNum type="arabicPeriod"/>
            </a:pPr>
            <a:r>
              <a:rPr lang="en-US" b="1" dirty="0">
                <a:solidFill>
                  <a:srgbClr val="F79037"/>
                </a:solidFill>
              </a:rPr>
              <a:t>Fremme af etisk</a:t>
            </a:r>
            <a:r>
              <a:rPr lang="en-US" b="1" dirty="0" err="1">
                <a:solidFill>
                  <a:srgbClr val="F79037"/>
                </a:solidFill>
              </a:rPr>
              <a:t>Organisatorisk</a:t>
            </a:r>
            <a:r>
              <a:rPr lang="en-US" b="1" dirty="0">
                <a:solidFill>
                  <a:srgbClr val="F79037"/>
                </a:solidFill>
              </a:rPr>
              <a:t>Kultur:</a:t>
            </a:r>
            <a:r>
              <a:rPr lang="en-US" dirty="0"/>
              <a:t>Når ledere og beslutningstagere udviser empati, er det et eksempel for andre inden for</a:t>
            </a:r>
            <a:r>
              <a:rPr lang="en-US" dirty="0" err="1"/>
              <a:t>organisation</a:t>
            </a:r>
            <a:r>
              <a:rPr lang="en-US" dirty="0"/>
              <a:t>at følge.</a:t>
            </a:r>
          </a:p>
          <a:p>
            <a:pPr marL="342900" indent="-342900" rtl="0" algn="l">
              <a:buFont typeface="+mj-lt"/>
              <a:buAutoNum type="arabicPeriod"/>
            </a:pPr>
            <a:r>
              <a:rPr lang="en-US" b="1" dirty="0">
                <a:solidFill>
                  <a:srgbClr val="F79037"/>
                </a:solidFill>
              </a:rPr>
              <a:t>Interessenters tillid og omdømme:</a:t>
            </a:r>
            <a:r>
              <a:rPr lang="en-US" dirty="0"/>
              <a:t>Empati spiller en afgørende rolle i at opbygge og bevare tillid til interessenter. Når beslutningstagere udviser empati, opfattes de som troværdige, omsorgsfulde og hensynsfulde.</a:t>
            </a:r>
          </a:p>
          <a:p>
            <a:pPr marL="342900" indent="-342900" rtl="0" algn="l">
              <a:buFont typeface="+mj-lt"/>
              <a:buAutoNum type="arabicPeriod"/>
            </a:pPr>
            <a:r>
              <a:rPr lang="en-US" b="1" dirty="0">
                <a:solidFill>
                  <a:srgbClr val="F79037"/>
                </a:solidFill>
              </a:rPr>
              <a:t>Etisk innovation og bæredygtighed:</a:t>
            </a:r>
            <a:r>
              <a:rPr lang="en-US" dirty="0"/>
              <a:t>Empati-drevet innovation fremmer bæredygtig praksis, ansvarlig produktudvikling og langsigtet værdiskabelse.</a:t>
            </a:r>
            <a:endParaRPr lang="en-IE" dirty="0"/>
          </a:p>
        </p:txBody>
      </p:sp>
    </p:spTree>
    <p:extLst>
      <p:ext uri="{BB962C8B-B14F-4D97-AF65-F5344CB8AC3E}">
        <p14:creationId xmlns:p14="http://schemas.microsoft.com/office/powerpoint/2010/main" val="26758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05D17-E9AB-4CC1-0CAB-24DC75FA6041}"/>
              </a:ext>
            </a:extLst>
          </p:cNvPr>
          <p:cNvSpPr>
            <a:spLocks noGrp="1"/>
          </p:cNvSpPr>
          <p:nvPr>
            <p:ph type="body" sz="quarter" idx="18"/>
          </p:nvPr>
        </p:nvSpPr>
        <p:spPr/>
        <p:txBody>
          <a:bodyPr/>
          <a:lstStyle/>
          <a:p>
            <a:pPr rtl="0" algn="l"/>
            <a:r>
              <a:rPr lang="en-IE" dirty="0"/>
              <a:t>Ved brug af</a:t>
            </a:r>
            <a:r>
              <a:rPr lang="en-IE" b="1" dirty="0">
                <a:solidFill>
                  <a:srgbClr val="F79037"/>
                </a:solidFill>
                <a:hlinkClick r:id="rId3">
                  <a:extLst>
                    <a:ext uri="{A12FA001-AC4F-418D-AE19-62706E023703}">
                      <ahyp:hlinkClr xmlns:ahyp="http://schemas.microsoft.com/office/drawing/2018/hyperlinkcolor" val="tx"/>
                    </a:ext>
                  </a:extLst>
                </a:hlinkClick>
              </a:rPr>
              <a:t>Gibbs reflekterende cyklus</a:t>
            </a:r>
            <a:r>
              <a:rPr lang="en-IE" dirty="0"/>
              <a:t>analysere dine handlinger til dato, i forhold til dit niveau af empati og kvaliteten af ​​dine relationer i din virksomhed både internt og eksternt.</a:t>
            </a:r>
          </a:p>
          <a:p>
            <a:pPr rtl="0" algn="l"/>
            <a:r>
              <a:rPr lang="en-IE" dirty="0"/>
              <a:t>Dette vil hjælpe dig med at foretage forbedringer løbende.</a:t>
            </a:r>
          </a:p>
        </p:txBody>
      </p:sp>
      <p:sp>
        <p:nvSpPr>
          <p:cNvPr id="3" name="Text Placeholder 2">
            <a:extLst>
              <a:ext uri="{FF2B5EF4-FFF2-40B4-BE49-F238E27FC236}">
                <a16:creationId xmlns:a16="http://schemas.microsoft.com/office/drawing/2014/main" id="{3944F61D-BEFB-43F9-B3DF-DA5702D65282}"/>
              </a:ext>
            </a:extLst>
          </p:cNvPr>
          <p:cNvSpPr>
            <a:spLocks noGrp="1"/>
          </p:cNvSpPr>
          <p:nvPr>
            <p:ph type="body" sz="quarter" idx="16"/>
          </p:nvPr>
        </p:nvSpPr>
        <p:spPr/>
        <p:txBody>
          <a:bodyPr/>
          <a:lstStyle/>
          <a:p>
            <a:pPr rtl="0" algn="l"/>
            <a:r>
              <a:rPr lang="en-IE" b="1" dirty="0"/>
              <a:t>Elevøvelse -</a:t>
            </a:r>
            <a:r>
              <a:rPr lang="en-IE" dirty="0"/>
              <a:t>Afspejling</a:t>
            </a:r>
          </a:p>
        </p:txBody>
      </p:sp>
      <p:pic>
        <p:nvPicPr>
          <p:cNvPr id="7" name="Picture 4" descr="Icon  Description automatically generated">
            <a:extLst>
              <a:ext uri="{FF2B5EF4-FFF2-40B4-BE49-F238E27FC236}">
                <a16:creationId xmlns:a16="http://schemas.microsoft.com/office/drawing/2014/main" id="{9435908D-8DE6-BBBD-ECF2-FC64D2D96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4019" y="5064883"/>
            <a:ext cx="1729014" cy="1445103"/>
          </a:xfrm>
          <a:prstGeom prst="rect">
            <a:avLst/>
          </a:prstGeom>
        </p:spPr>
      </p:pic>
      <p:grpSp>
        <p:nvGrpSpPr>
          <p:cNvPr id="103" name="Group 102">
            <a:extLst>
              <a:ext uri="{FF2B5EF4-FFF2-40B4-BE49-F238E27FC236}">
                <a16:creationId xmlns:a16="http://schemas.microsoft.com/office/drawing/2014/main" id="{2427295A-DC88-246B-E117-DDA86C48A945}"/>
              </a:ext>
            </a:extLst>
          </p:cNvPr>
          <p:cNvGrpSpPr/>
          <p:nvPr/>
        </p:nvGrpSpPr>
        <p:grpSpPr>
          <a:xfrm>
            <a:off x="6397976" y="1588167"/>
            <a:ext cx="5794024" cy="2868446"/>
            <a:chOff x="6214557" y="1805144"/>
            <a:chExt cx="5794024" cy="2868446"/>
          </a:xfrm>
        </p:grpSpPr>
        <p:sp>
          <p:nvSpPr>
            <p:cNvPr id="11" name="TextBox 10">
              <a:extLst>
                <a:ext uri="{FF2B5EF4-FFF2-40B4-BE49-F238E27FC236}">
                  <a16:creationId xmlns:a16="http://schemas.microsoft.com/office/drawing/2014/main" id="{68416A63-DD7D-6B85-4E45-7382A7C5D9BE}"/>
                </a:ext>
              </a:extLst>
            </p:cNvPr>
            <p:cNvSpPr txBox="1"/>
            <p:nvPr/>
          </p:nvSpPr>
          <p:spPr>
            <a:xfrm>
              <a:off x="6651781" y="1952724"/>
              <a:ext cx="91826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Beskrivelse</a:t>
              </a:r>
            </a:p>
          </p:txBody>
        </p:sp>
        <p:sp>
          <p:nvSpPr>
            <p:cNvPr id="12" name="Freeform 11">
              <a:extLst>
                <a:ext uri="{FF2B5EF4-FFF2-40B4-BE49-F238E27FC236}">
                  <a16:creationId xmlns:a16="http://schemas.microsoft.com/office/drawing/2014/main" id="{F077DC1E-6ED3-E1DF-EE37-5C0BDB588E06}"/>
                </a:ext>
              </a:extLst>
            </p:cNvPr>
            <p:cNvSpPr/>
            <p:nvPr/>
          </p:nvSpPr>
          <p:spPr>
            <a:xfrm>
              <a:off x="7604677" y="2091224"/>
              <a:ext cx="669032" cy="10180"/>
            </a:xfrm>
            <a:custGeom>
              <a:avLst/>
              <a:gdLst>
                <a:gd name="connsiteX0" fmla="*/ 669033 w 669032"/>
                <a:gd name="connsiteY0" fmla="*/ 0 h 10180"/>
                <a:gd name="connsiteX1" fmla="*/ 0 w 669032"/>
                <a:gd name="connsiteY1" fmla="*/ 0 h 10180"/>
              </a:gdLst>
              <a:ahLst/>
              <a:cxnLst>
                <a:cxn ang="0">
                  <a:pos x="connsiteX0" y="connsiteY0"/>
                </a:cxn>
                <a:cxn ang="0">
                  <a:pos x="connsiteX1" y="connsiteY1"/>
                </a:cxn>
              </a:cxnLst>
              <a:rect l="l" t="t" r="r" b="b"/>
              <a:pathLst>
                <a:path w="669032" h="10180">
                  <a:moveTo>
                    <a:pt x="669033" y="0"/>
                  </a:moveTo>
                  <a:lnTo>
                    <a:pt x="0" y="0"/>
                  </a:lnTo>
                </a:path>
              </a:pathLst>
            </a:custGeom>
            <a:ln w="10181"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B4809BD8-F0DB-AA43-08D6-DEF9FEB7D2F9}"/>
                </a:ext>
              </a:extLst>
            </p:cNvPr>
            <p:cNvSpPr/>
            <p:nvPr/>
          </p:nvSpPr>
          <p:spPr>
            <a:xfrm>
              <a:off x="7564963"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6E712A9-F220-0EF4-FAED-81BD64E7006C}"/>
                </a:ext>
              </a:extLst>
            </p:cNvPr>
            <p:cNvSpPr txBox="1"/>
            <p:nvPr/>
          </p:nvSpPr>
          <p:spPr>
            <a:xfrm>
              <a:off x="6239276" y="2127437"/>
              <a:ext cx="1311933" cy="259045"/>
            </a:xfrm>
            <a:prstGeom prst="rect">
              <a:avLst/>
            </a:prstGeom>
            <a:noFill/>
          </p:spPr>
          <p:txBody>
            <a:bodyPr wrap="square" rtlCol="0">
              <a:spAutoFit/>
            </a:bodyPr>
            <a:lstStyle/>
            <a:p>
              <a:pPr algn="l" rtl="0">
                <a:lnSpc>
                  <a:spcPts val="1340"/>
                </a:lnSpc>
              </a:pPr>
              <a:r>
                <a:rPr lang="en-US" sz="1200" spc="0" baseline="0" dirty="0">
                  <a:ln/>
                  <a:solidFill>
                    <a:srgbClr val="000000"/>
                  </a:solidFill>
                  <a:latin typeface="Calibri" panose="020F0502020204030204" pitchFamily="34" charset="0"/>
                  <a:cs typeface="Calibri" panose="020F0502020204030204" pitchFamily="34" charset="0"/>
                  <a:sym typeface="MyriadPro-Regular"/>
                  <a:rtl val="0"/>
                </a:rPr>
                <a:t>Hvad skete der?</a:t>
              </a:r>
            </a:p>
          </p:txBody>
        </p:sp>
        <p:sp>
          <p:nvSpPr>
            <p:cNvPr id="15" name="TextBox 14">
              <a:extLst>
                <a:ext uri="{FF2B5EF4-FFF2-40B4-BE49-F238E27FC236}">
                  <a16:creationId xmlns:a16="http://schemas.microsoft.com/office/drawing/2014/main" id="{59DF576D-85D7-28A2-9D99-9AC53E3A76B1}"/>
                </a:ext>
              </a:extLst>
            </p:cNvPr>
            <p:cNvSpPr txBox="1"/>
            <p:nvPr/>
          </p:nvSpPr>
          <p:spPr>
            <a:xfrm>
              <a:off x="6739611" y="3844585"/>
              <a:ext cx="885179"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Konklusion</a:t>
              </a:r>
            </a:p>
          </p:txBody>
        </p:sp>
        <p:sp>
          <p:nvSpPr>
            <p:cNvPr id="16" name="Freeform 15">
              <a:extLst>
                <a:ext uri="{FF2B5EF4-FFF2-40B4-BE49-F238E27FC236}">
                  <a16:creationId xmlns:a16="http://schemas.microsoft.com/office/drawing/2014/main" id="{B58B1A3A-40FB-776D-64F5-52BA1492CB56}"/>
                </a:ext>
              </a:extLst>
            </p:cNvPr>
            <p:cNvSpPr/>
            <p:nvPr/>
          </p:nvSpPr>
          <p:spPr>
            <a:xfrm>
              <a:off x="7605695" y="3995031"/>
              <a:ext cx="668014" cy="10180"/>
            </a:xfrm>
            <a:custGeom>
              <a:avLst/>
              <a:gdLst>
                <a:gd name="connsiteX0" fmla="*/ 668014 w 668014"/>
                <a:gd name="connsiteY0" fmla="*/ 0 h 10180"/>
                <a:gd name="connsiteX1" fmla="*/ 0 w 668014"/>
                <a:gd name="connsiteY1" fmla="*/ 0 h 10180"/>
              </a:gdLst>
              <a:ahLst/>
              <a:cxnLst>
                <a:cxn ang="0">
                  <a:pos x="connsiteX0" y="connsiteY0"/>
                </a:cxn>
                <a:cxn ang="0">
                  <a:pos x="connsiteX1" y="connsiteY1"/>
                </a:cxn>
              </a:cxnLst>
              <a:rect l="l" t="t" r="r" b="b"/>
              <a:pathLst>
                <a:path w="668014" h="10180">
                  <a:moveTo>
                    <a:pt x="668014" y="0"/>
                  </a:moveTo>
                  <a:lnTo>
                    <a:pt x="0" y="0"/>
                  </a:lnTo>
                </a:path>
              </a:pathLst>
            </a:custGeom>
            <a:ln w="10181"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9945D68-E4B2-9F32-794C-5E940C943672}"/>
                </a:ext>
              </a:extLst>
            </p:cNvPr>
            <p:cNvSpPr/>
            <p:nvPr/>
          </p:nvSpPr>
          <p:spPr>
            <a:xfrm>
              <a:off x="7565981" y="3955326"/>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E7F1DA8-F961-DB98-465C-92D44124E7F5}"/>
                </a:ext>
              </a:extLst>
            </p:cNvPr>
            <p:cNvSpPr txBox="1"/>
            <p:nvPr/>
          </p:nvSpPr>
          <p:spPr>
            <a:xfrm>
              <a:off x="6476288" y="4059130"/>
              <a:ext cx="1145941" cy="553998"/>
            </a:xfrm>
            <a:prstGeom prst="rect">
              <a:avLst/>
            </a:prstGeom>
            <a:noFill/>
          </p:spPr>
          <p:txBody>
            <a:bodyPr wrap="square" rtlCol="0">
              <a:spAutoFit/>
            </a:bodyPr>
            <a:lstStyle/>
            <a:p>
              <a:pPr algn="l" rtl="0">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Hvad kunne du ellers have gjort?</a:t>
              </a:r>
            </a:p>
            <a:p>
              <a:pPr algn="l" rtl="0">
                <a:lnSpc>
                  <a:spcPts val="1220"/>
                </a:lnSpc>
              </a:pP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20" name="TextBox 19">
              <a:extLst>
                <a:ext uri="{FF2B5EF4-FFF2-40B4-BE49-F238E27FC236}">
                  <a16:creationId xmlns:a16="http://schemas.microsoft.com/office/drawing/2014/main" id="{0AB2AA3E-6A75-6CBB-775C-D5B98B4F2C91}"/>
                </a:ext>
              </a:extLst>
            </p:cNvPr>
            <p:cNvSpPr txBox="1"/>
            <p:nvPr/>
          </p:nvSpPr>
          <p:spPr>
            <a:xfrm>
              <a:off x="6667769" y="2976908"/>
              <a:ext cx="914033"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Handlingsplan</a:t>
              </a:r>
            </a:p>
          </p:txBody>
        </p:sp>
        <p:sp>
          <p:nvSpPr>
            <p:cNvPr id="21" name="Freeform 20">
              <a:extLst>
                <a:ext uri="{FF2B5EF4-FFF2-40B4-BE49-F238E27FC236}">
                  <a16:creationId xmlns:a16="http://schemas.microsoft.com/office/drawing/2014/main" id="{10358BDA-E1E9-6C89-4CF6-36F7AF4A9601}"/>
                </a:ext>
              </a:extLst>
            </p:cNvPr>
            <p:cNvSpPr/>
            <p:nvPr/>
          </p:nvSpPr>
          <p:spPr>
            <a:xfrm>
              <a:off x="7603659" y="3114393"/>
              <a:ext cx="274944" cy="10180"/>
            </a:xfrm>
            <a:custGeom>
              <a:avLst/>
              <a:gdLst>
                <a:gd name="connsiteX0" fmla="*/ 274945 w 274944"/>
                <a:gd name="connsiteY0" fmla="*/ 0 h 10180"/>
                <a:gd name="connsiteX1" fmla="*/ 0 w 274944"/>
                <a:gd name="connsiteY1" fmla="*/ 0 h 10180"/>
              </a:gdLst>
              <a:ahLst/>
              <a:cxnLst>
                <a:cxn ang="0">
                  <a:pos x="connsiteX0" y="connsiteY0"/>
                </a:cxn>
                <a:cxn ang="0">
                  <a:pos x="connsiteX1" y="connsiteY1"/>
                </a:cxn>
              </a:cxnLst>
              <a:rect l="l" t="t" r="r" b="b"/>
              <a:pathLst>
                <a:path w="274944" h="10180">
                  <a:moveTo>
                    <a:pt x="274945" y="0"/>
                  </a:moveTo>
                  <a:lnTo>
                    <a:pt x="0" y="0"/>
                  </a:lnTo>
                </a:path>
              </a:pathLst>
            </a:custGeom>
            <a:ln w="10181"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55BE8404-C900-A494-D1D2-3B797A7A081E}"/>
                </a:ext>
              </a:extLst>
            </p:cNvPr>
            <p:cNvSpPr/>
            <p:nvPr/>
          </p:nvSpPr>
          <p:spPr>
            <a:xfrm>
              <a:off x="7563944" y="3074688"/>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F79038"/>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25" name="Graphic 8">
              <a:extLst>
                <a:ext uri="{FF2B5EF4-FFF2-40B4-BE49-F238E27FC236}">
                  <a16:creationId xmlns:a16="http://schemas.microsoft.com/office/drawing/2014/main" id="{39DA3C03-7DD1-F75A-61C5-D13F8F4A7862}"/>
                </a:ext>
              </a:extLst>
            </p:cNvPr>
            <p:cNvGrpSpPr/>
            <p:nvPr/>
          </p:nvGrpSpPr>
          <p:grpSpPr>
            <a:xfrm>
              <a:off x="9930507" y="1974951"/>
              <a:ext cx="1388226" cy="276999"/>
              <a:chOff x="9930507" y="1974951"/>
              <a:chExt cx="1388226" cy="276999"/>
            </a:xfrm>
          </p:grpSpPr>
          <p:sp>
            <p:nvSpPr>
              <p:cNvPr id="26" name="TextBox 25">
                <a:extLst>
                  <a:ext uri="{FF2B5EF4-FFF2-40B4-BE49-F238E27FC236}">
                    <a16:creationId xmlns:a16="http://schemas.microsoft.com/office/drawing/2014/main" id="{1D86FF77-0803-5CDD-3866-DF08BFC92D72}"/>
                  </a:ext>
                </a:extLst>
              </p:cNvPr>
              <p:cNvSpPr txBox="1"/>
              <p:nvPr/>
            </p:nvSpPr>
            <p:spPr>
              <a:xfrm>
                <a:off x="10616938" y="1974951"/>
                <a:ext cx="70179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Følelser</a:t>
                </a:r>
              </a:p>
            </p:txBody>
          </p:sp>
          <p:sp>
            <p:nvSpPr>
              <p:cNvPr id="27" name="Freeform 26">
                <a:extLst>
                  <a:ext uri="{FF2B5EF4-FFF2-40B4-BE49-F238E27FC236}">
                    <a16:creationId xmlns:a16="http://schemas.microsoft.com/office/drawing/2014/main" id="{7A6939FF-4102-3F69-3621-2A36B4DEF909}"/>
                  </a:ext>
                </a:extLst>
              </p:cNvPr>
              <p:cNvSpPr/>
              <p:nvPr/>
            </p:nvSpPr>
            <p:spPr>
              <a:xfrm>
                <a:off x="9930507" y="2091224"/>
                <a:ext cx="669032" cy="10180"/>
              </a:xfrm>
              <a:custGeom>
                <a:avLst/>
                <a:gdLst>
                  <a:gd name="connsiteX0" fmla="*/ 0 w 669032"/>
                  <a:gd name="connsiteY0" fmla="*/ 0 h 10180"/>
                  <a:gd name="connsiteX1" fmla="*/ 669033 w 669032"/>
                  <a:gd name="connsiteY1" fmla="*/ 0 h 10180"/>
                </a:gdLst>
                <a:ahLst/>
                <a:cxnLst>
                  <a:cxn ang="0">
                    <a:pos x="connsiteX0" y="connsiteY0"/>
                  </a:cxn>
                  <a:cxn ang="0">
                    <a:pos x="connsiteX1" y="connsiteY1"/>
                  </a:cxn>
                </a:cxnLst>
                <a:rect l="l" t="t" r="r" b="b"/>
                <a:pathLst>
                  <a:path w="669032" h="10180">
                    <a:moveTo>
                      <a:pt x="0" y="0"/>
                    </a:moveTo>
                    <a:lnTo>
                      <a:pt x="669033" y="0"/>
                    </a:lnTo>
                  </a:path>
                </a:pathLst>
              </a:custGeom>
              <a:ln w="10181" cap="flat">
                <a:solidFill>
                  <a:srgbClr val="000000"/>
                </a:solidFill>
                <a:prstDash val="solid"/>
                <a:miter/>
              </a:ln>
            </p:spPr>
            <p:txBody>
              <a:bodyPr rtlCol="0" anchor="ctr"/>
              <a:lstStyle/>
              <a:p>
                <a:pPr rtl="0" algn="l"/>
                <a:endParaRPr lang="en-US" b="1">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7C8DB9CA-7114-A153-B274-622FD502F3B8}"/>
                  </a:ext>
                </a:extLst>
              </p:cNvPr>
              <p:cNvSpPr/>
              <p:nvPr/>
            </p:nvSpPr>
            <p:spPr>
              <a:xfrm>
                <a:off x="10559826" y="2051519"/>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3"/>
                      <a:pt x="61648" y="79410"/>
                      <a:pt x="39714" y="79410"/>
                    </a:cubicBezTo>
                    <a:cubicBezTo>
                      <a:pt x="17781" y="79410"/>
                      <a:pt x="0" y="61633"/>
                      <a:pt x="0" y="39705"/>
                    </a:cubicBezTo>
                    <a:cubicBezTo>
                      <a:pt x="0" y="17777"/>
                      <a:pt x="17781" y="0"/>
                      <a:pt x="39714" y="0"/>
                    </a:cubicBezTo>
                    <a:cubicBezTo>
                      <a:pt x="61648" y="0"/>
                      <a:pt x="79429" y="17777"/>
                      <a:pt x="79429" y="39705"/>
                    </a:cubicBezTo>
                    <a:close/>
                  </a:path>
                </a:pathLst>
              </a:custGeom>
              <a:solidFill>
                <a:srgbClr val="B3DDDC"/>
              </a:solidFill>
              <a:ln w="10181" cap="flat">
                <a:noFill/>
                <a:prstDash val="solid"/>
                <a:miter/>
              </a:ln>
            </p:spPr>
            <p:txBody>
              <a:bodyPr rtlCol="0" anchor="ctr"/>
              <a:lstStyle/>
              <a:p>
                <a:pPr rtl="0" algn="l"/>
                <a:endParaRPr lang="en-US" b="1">
                  <a:latin typeface="Calibri" panose="020F0502020204030204" pitchFamily="34" charset="0"/>
                  <a:cs typeface="Calibri" panose="020F0502020204030204" pitchFamily="34" charset="0"/>
                </a:endParaRPr>
              </a:p>
            </p:txBody>
          </p:sp>
        </p:grpSp>
        <p:grpSp>
          <p:nvGrpSpPr>
            <p:cNvPr id="31" name="Graphic 8">
              <a:extLst>
                <a:ext uri="{FF2B5EF4-FFF2-40B4-BE49-F238E27FC236}">
                  <a16:creationId xmlns:a16="http://schemas.microsoft.com/office/drawing/2014/main" id="{883C92BB-D404-D5BC-756A-EFE244D2D1A1}"/>
                </a:ext>
              </a:extLst>
            </p:cNvPr>
            <p:cNvGrpSpPr/>
            <p:nvPr/>
          </p:nvGrpSpPr>
          <p:grpSpPr>
            <a:xfrm>
              <a:off x="9930507" y="3879542"/>
              <a:ext cx="1603647" cy="276999"/>
              <a:chOff x="9930507" y="3879542"/>
              <a:chExt cx="1603647" cy="276999"/>
            </a:xfrm>
          </p:grpSpPr>
          <p:sp>
            <p:nvSpPr>
              <p:cNvPr id="32" name="TextBox 31">
                <a:extLst>
                  <a:ext uri="{FF2B5EF4-FFF2-40B4-BE49-F238E27FC236}">
                    <a16:creationId xmlns:a16="http://schemas.microsoft.com/office/drawing/2014/main" id="{F13618A0-00B4-94EC-50A7-4F35CA9535EE}"/>
                  </a:ext>
                </a:extLst>
              </p:cNvPr>
              <p:cNvSpPr txBox="1"/>
              <p:nvPr/>
            </p:nvSpPr>
            <p:spPr>
              <a:xfrm>
                <a:off x="10615889" y="3879542"/>
                <a:ext cx="918265"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Beskrivelse</a:t>
                </a:r>
              </a:p>
            </p:txBody>
          </p:sp>
          <p:sp>
            <p:nvSpPr>
              <p:cNvPr id="33" name="Freeform 32">
                <a:extLst>
                  <a:ext uri="{FF2B5EF4-FFF2-40B4-BE49-F238E27FC236}">
                    <a16:creationId xmlns:a16="http://schemas.microsoft.com/office/drawing/2014/main" id="{C751B527-B8BB-3736-988B-8AD00A293ECD}"/>
                  </a:ext>
                </a:extLst>
              </p:cNvPr>
              <p:cNvSpPr/>
              <p:nvPr/>
            </p:nvSpPr>
            <p:spPr>
              <a:xfrm>
                <a:off x="9930507" y="3996049"/>
                <a:ext cx="666996" cy="10180"/>
              </a:xfrm>
              <a:custGeom>
                <a:avLst/>
                <a:gdLst>
                  <a:gd name="connsiteX0" fmla="*/ 0 w 666996"/>
                  <a:gd name="connsiteY0" fmla="*/ 0 h 10180"/>
                  <a:gd name="connsiteX1" fmla="*/ 666996 w 666996"/>
                  <a:gd name="connsiteY1" fmla="*/ 0 h 10180"/>
                </a:gdLst>
                <a:ahLst/>
                <a:cxnLst>
                  <a:cxn ang="0">
                    <a:pos x="connsiteX0" y="connsiteY0"/>
                  </a:cxn>
                  <a:cxn ang="0">
                    <a:pos x="connsiteX1" y="connsiteY1"/>
                  </a:cxn>
                </a:cxnLst>
                <a:rect l="l" t="t" r="r" b="b"/>
                <a:pathLst>
                  <a:path w="666996" h="10180">
                    <a:moveTo>
                      <a:pt x="0" y="0"/>
                    </a:moveTo>
                    <a:lnTo>
                      <a:pt x="666996" y="0"/>
                    </a:lnTo>
                  </a:path>
                </a:pathLst>
              </a:custGeom>
              <a:ln w="10181" cap="flat">
                <a:solidFill>
                  <a:srgbClr val="000000"/>
                </a:solidFill>
                <a:prstDash val="solid"/>
                <a:miter/>
              </a:ln>
            </p:spPr>
            <p:txBody>
              <a:bodyPr rtlCol="0" anchor="ctr"/>
              <a:lstStyle/>
              <a:p>
                <a:pPr rtl="0" algn="l"/>
                <a:endParaRPr lang="en-US" b="1">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28ED9B04-5909-716B-7DC1-EDDD892F133B}"/>
                  </a:ext>
                </a:extLst>
              </p:cNvPr>
              <p:cNvSpPr/>
              <p:nvPr/>
            </p:nvSpPr>
            <p:spPr>
              <a:xfrm>
                <a:off x="10557789" y="3956344"/>
                <a:ext cx="79428" cy="79410"/>
              </a:xfrm>
              <a:custGeom>
                <a:avLst/>
                <a:gdLst>
                  <a:gd name="connsiteX0" fmla="*/ 79429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9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9" y="39705"/>
                    </a:moveTo>
                    <a:cubicBezTo>
                      <a:pt x="79429" y="61634"/>
                      <a:pt x="61648" y="79410"/>
                      <a:pt x="39714" y="79410"/>
                    </a:cubicBezTo>
                    <a:cubicBezTo>
                      <a:pt x="17781" y="79410"/>
                      <a:pt x="0" y="61634"/>
                      <a:pt x="0" y="39705"/>
                    </a:cubicBezTo>
                    <a:cubicBezTo>
                      <a:pt x="0" y="17777"/>
                      <a:pt x="17781" y="0"/>
                      <a:pt x="39714" y="0"/>
                    </a:cubicBezTo>
                    <a:cubicBezTo>
                      <a:pt x="61648" y="0"/>
                      <a:pt x="79429" y="17777"/>
                      <a:pt x="79429" y="39705"/>
                    </a:cubicBezTo>
                    <a:close/>
                  </a:path>
                </a:pathLst>
              </a:custGeom>
              <a:solidFill>
                <a:srgbClr val="EF9FC1"/>
              </a:solidFill>
              <a:ln w="10181" cap="flat">
                <a:noFill/>
                <a:prstDash val="solid"/>
                <a:miter/>
              </a:ln>
            </p:spPr>
            <p:txBody>
              <a:bodyPr rtlCol="0" anchor="ctr"/>
              <a:lstStyle/>
              <a:p>
                <a:pPr rtl="0" algn="l"/>
                <a:endParaRPr lang="en-US" b="1">
                  <a:latin typeface="Calibri" panose="020F0502020204030204" pitchFamily="34" charset="0"/>
                  <a:cs typeface="Calibri" panose="020F0502020204030204" pitchFamily="34" charset="0"/>
                </a:endParaRPr>
              </a:p>
            </p:txBody>
          </p:sp>
        </p:grpSp>
        <p:grpSp>
          <p:nvGrpSpPr>
            <p:cNvPr id="37" name="Graphic 8">
              <a:extLst>
                <a:ext uri="{FF2B5EF4-FFF2-40B4-BE49-F238E27FC236}">
                  <a16:creationId xmlns:a16="http://schemas.microsoft.com/office/drawing/2014/main" id="{38B0FB2F-32A6-86A9-B9C0-C56C808B7927}"/>
                </a:ext>
              </a:extLst>
            </p:cNvPr>
            <p:cNvGrpSpPr/>
            <p:nvPr/>
          </p:nvGrpSpPr>
          <p:grpSpPr>
            <a:xfrm>
              <a:off x="10325614" y="2998538"/>
              <a:ext cx="1147692" cy="276999"/>
              <a:chOff x="10325614" y="2998538"/>
              <a:chExt cx="1147692" cy="276999"/>
            </a:xfrm>
          </p:grpSpPr>
          <p:sp>
            <p:nvSpPr>
              <p:cNvPr id="38" name="TextBox 37">
                <a:extLst>
                  <a:ext uri="{FF2B5EF4-FFF2-40B4-BE49-F238E27FC236}">
                    <a16:creationId xmlns:a16="http://schemas.microsoft.com/office/drawing/2014/main" id="{69CF04C4-B01E-22B1-4344-A1AC4CDE6817}"/>
                  </a:ext>
                </a:extLst>
              </p:cNvPr>
              <p:cNvSpPr txBox="1"/>
              <p:nvPr/>
            </p:nvSpPr>
            <p:spPr>
              <a:xfrm>
                <a:off x="10618200" y="2998538"/>
                <a:ext cx="855106" cy="276999"/>
              </a:xfrm>
              <a:prstGeom prst="rect">
                <a:avLst/>
              </a:prstGeom>
              <a:noFill/>
            </p:spPr>
            <p:txBody>
              <a:bodyPr wrap="non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Bold"/>
                    <a:rtl val="0"/>
                  </a:rPr>
                  <a:t>Evaluering</a:t>
                </a:r>
              </a:p>
            </p:txBody>
          </p:sp>
          <p:sp>
            <p:nvSpPr>
              <p:cNvPr id="39" name="Freeform 38">
                <a:extLst>
                  <a:ext uri="{FF2B5EF4-FFF2-40B4-BE49-F238E27FC236}">
                    <a16:creationId xmlns:a16="http://schemas.microsoft.com/office/drawing/2014/main" id="{9663FE8B-157F-6F9B-7B66-6C48A8524A2A}"/>
                  </a:ext>
                </a:extLst>
              </p:cNvPr>
              <p:cNvSpPr/>
              <p:nvPr/>
            </p:nvSpPr>
            <p:spPr>
              <a:xfrm>
                <a:off x="10325614" y="3114393"/>
                <a:ext cx="274944" cy="10180"/>
              </a:xfrm>
              <a:custGeom>
                <a:avLst/>
                <a:gdLst>
                  <a:gd name="connsiteX0" fmla="*/ 0 w 274944"/>
                  <a:gd name="connsiteY0" fmla="*/ 0 h 10180"/>
                  <a:gd name="connsiteX1" fmla="*/ 274945 w 274944"/>
                  <a:gd name="connsiteY1" fmla="*/ 0 h 10180"/>
                </a:gdLst>
                <a:ahLst/>
                <a:cxnLst>
                  <a:cxn ang="0">
                    <a:pos x="connsiteX0" y="connsiteY0"/>
                  </a:cxn>
                  <a:cxn ang="0">
                    <a:pos x="connsiteX1" y="connsiteY1"/>
                  </a:cxn>
                </a:cxnLst>
                <a:rect l="l" t="t" r="r" b="b"/>
                <a:pathLst>
                  <a:path w="274944" h="10180">
                    <a:moveTo>
                      <a:pt x="0" y="0"/>
                    </a:moveTo>
                    <a:lnTo>
                      <a:pt x="274945" y="0"/>
                    </a:lnTo>
                  </a:path>
                </a:pathLst>
              </a:custGeom>
              <a:ln w="10181" cap="flat">
                <a:solidFill>
                  <a:srgbClr val="000000"/>
                </a:solidFill>
                <a:prstDash val="solid"/>
                <a:miter/>
              </a:ln>
            </p:spPr>
            <p:txBody>
              <a:bodyPr rtlCol="0" anchor="ctr"/>
              <a:lstStyle/>
              <a:p>
                <a:pPr rtl="0" algn="l"/>
                <a:endParaRPr lang="en-US" b="1">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AC2E06D1-A993-CD43-1F7A-41F67F69E00E}"/>
                  </a:ext>
                </a:extLst>
              </p:cNvPr>
              <p:cNvSpPr/>
              <p:nvPr/>
            </p:nvSpPr>
            <p:spPr>
              <a:xfrm>
                <a:off x="10560844" y="3074688"/>
                <a:ext cx="79428" cy="79410"/>
              </a:xfrm>
              <a:custGeom>
                <a:avLst/>
                <a:gdLst>
                  <a:gd name="connsiteX0" fmla="*/ 79428 w 79428"/>
                  <a:gd name="connsiteY0" fmla="*/ 39705 h 79410"/>
                  <a:gd name="connsiteX1" fmla="*/ 39714 w 79428"/>
                  <a:gd name="connsiteY1" fmla="*/ 79410 h 79410"/>
                  <a:gd name="connsiteX2" fmla="*/ 0 w 79428"/>
                  <a:gd name="connsiteY2" fmla="*/ 39705 h 79410"/>
                  <a:gd name="connsiteX3" fmla="*/ 39714 w 79428"/>
                  <a:gd name="connsiteY3" fmla="*/ 0 h 79410"/>
                  <a:gd name="connsiteX4" fmla="*/ 79428 w 79428"/>
                  <a:gd name="connsiteY4" fmla="*/ 39705 h 79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28" h="79410">
                    <a:moveTo>
                      <a:pt x="79428" y="39705"/>
                    </a:moveTo>
                    <a:cubicBezTo>
                      <a:pt x="79428" y="61633"/>
                      <a:pt x="61648" y="79410"/>
                      <a:pt x="39714" y="79410"/>
                    </a:cubicBezTo>
                    <a:cubicBezTo>
                      <a:pt x="17781" y="79410"/>
                      <a:pt x="0" y="61633"/>
                      <a:pt x="0" y="39705"/>
                    </a:cubicBezTo>
                    <a:cubicBezTo>
                      <a:pt x="0" y="17777"/>
                      <a:pt x="17781" y="0"/>
                      <a:pt x="39714" y="0"/>
                    </a:cubicBezTo>
                    <a:cubicBezTo>
                      <a:pt x="61648" y="0"/>
                      <a:pt x="79428" y="17777"/>
                      <a:pt x="79428" y="39705"/>
                    </a:cubicBezTo>
                    <a:close/>
                  </a:path>
                </a:pathLst>
              </a:custGeom>
              <a:solidFill>
                <a:srgbClr val="F79038"/>
              </a:solidFill>
              <a:ln w="10181" cap="flat">
                <a:noFill/>
                <a:prstDash val="solid"/>
                <a:miter/>
              </a:ln>
            </p:spPr>
            <p:txBody>
              <a:bodyPr rtlCol="0" anchor="ctr"/>
              <a:lstStyle/>
              <a:p>
                <a:pPr rtl="0" algn="l"/>
                <a:endParaRPr lang="en-US" b="1">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F554CA45-8F1C-1190-B865-38B1FA519FB6}"/>
                </a:ext>
              </a:extLst>
            </p:cNvPr>
            <p:cNvSpPr/>
            <p:nvPr/>
          </p:nvSpPr>
          <p:spPr>
            <a:xfrm>
              <a:off x="7801212" y="2356943"/>
              <a:ext cx="894080" cy="1345899"/>
            </a:xfrm>
            <a:custGeom>
              <a:avLst/>
              <a:gdLst>
                <a:gd name="connsiteX0" fmla="*/ 834000 w 894080"/>
                <a:gd name="connsiteY0" fmla="*/ 736071 h 1345899"/>
                <a:gd name="connsiteX1" fmla="*/ 878806 w 894080"/>
                <a:gd name="connsiteY1" fmla="*/ 931542 h 1345899"/>
                <a:gd name="connsiteX2" fmla="*/ 330952 w 894080"/>
                <a:gd name="connsiteY2" fmla="*/ 853150 h 1345899"/>
                <a:gd name="connsiteX3" fmla="*/ 152747 w 894080"/>
                <a:gd name="connsiteY3" fmla="*/ 1345900 h 1345899"/>
                <a:gd name="connsiteX4" fmla="*/ 0 w 894080"/>
                <a:gd name="connsiteY4" fmla="*/ 736071 h 1345899"/>
                <a:gd name="connsiteX5" fmla="*/ 172095 w 894080"/>
                <a:gd name="connsiteY5" fmla="*/ 92645 h 1345899"/>
                <a:gd name="connsiteX6" fmla="*/ 689399 w 894080"/>
                <a:gd name="connsiteY6" fmla="*/ 0 h 1345899"/>
                <a:gd name="connsiteX7" fmla="*/ 894080 w 894080"/>
                <a:gd name="connsiteY7" fmla="*/ 511075 h 1345899"/>
                <a:gd name="connsiteX8" fmla="*/ 834000 w 894080"/>
                <a:gd name="connsiteY8" fmla="*/ 736071 h 13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899">
                  <a:moveTo>
                    <a:pt x="834000" y="736071"/>
                  </a:moveTo>
                  <a:cubicBezTo>
                    <a:pt x="834000" y="806318"/>
                    <a:pt x="850293" y="872493"/>
                    <a:pt x="878806" y="931542"/>
                  </a:cubicBezTo>
                  <a:lnTo>
                    <a:pt x="330952" y="853150"/>
                  </a:lnTo>
                  <a:lnTo>
                    <a:pt x="152747" y="1345900"/>
                  </a:lnTo>
                  <a:cubicBezTo>
                    <a:pt x="54989" y="1164682"/>
                    <a:pt x="0" y="956994"/>
                    <a:pt x="0" y="736071"/>
                  </a:cubicBezTo>
                  <a:cubicBezTo>
                    <a:pt x="0" y="501913"/>
                    <a:pt x="62117" y="282008"/>
                    <a:pt x="172095" y="92645"/>
                  </a:cubicBezTo>
                  <a:lnTo>
                    <a:pt x="689399" y="0"/>
                  </a:lnTo>
                  <a:lnTo>
                    <a:pt x="894080" y="511075"/>
                  </a:lnTo>
                  <a:cubicBezTo>
                    <a:pt x="855384" y="578269"/>
                    <a:pt x="834000" y="654625"/>
                    <a:pt x="834000" y="736071"/>
                  </a:cubicBezTo>
                  <a:close/>
                </a:path>
              </a:pathLst>
            </a:custGeom>
            <a:solidFill>
              <a:srgbClr val="F79038"/>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CB3D41EF-0BC8-EA56-76A3-70733615E575}"/>
                </a:ext>
              </a:extLst>
            </p:cNvPr>
            <p:cNvSpPr/>
            <p:nvPr/>
          </p:nvSpPr>
          <p:spPr>
            <a:xfrm>
              <a:off x="9483467" y="2483184"/>
              <a:ext cx="894080" cy="1345900"/>
            </a:xfrm>
            <a:custGeom>
              <a:avLst/>
              <a:gdLst>
                <a:gd name="connsiteX0" fmla="*/ 894080 w 894080"/>
                <a:gd name="connsiteY0" fmla="*/ 609829 h 1345900"/>
                <a:gd name="connsiteX1" fmla="*/ 721985 w 894080"/>
                <a:gd name="connsiteY1" fmla="*/ 1253255 h 1345900"/>
                <a:gd name="connsiteX2" fmla="*/ 204681 w 894080"/>
                <a:gd name="connsiteY2" fmla="*/ 1345900 h 1345900"/>
                <a:gd name="connsiteX3" fmla="*/ 0 w 894080"/>
                <a:gd name="connsiteY3" fmla="*/ 834825 h 1345900"/>
                <a:gd name="connsiteX4" fmla="*/ 59062 w 894080"/>
                <a:gd name="connsiteY4" fmla="*/ 609829 h 1345900"/>
                <a:gd name="connsiteX5" fmla="*/ 15275 w 894080"/>
                <a:gd name="connsiteY5" fmla="*/ 414358 h 1345900"/>
                <a:gd name="connsiteX6" fmla="*/ 563128 w 894080"/>
                <a:gd name="connsiteY6" fmla="*/ 492750 h 1345900"/>
                <a:gd name="connsiteX7" fmla="*/ 741333 w 894080"/>
                <a:gd name="connsiteY7" fmla="*/ 0 h 1345900"/>
                <a:gd name="connsiteX8" fmla="*/ 894080 w 894080"/>
                <a:gd name="connsiteY8" fmla="*/ 609829 h 134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080" h="1345900">
                  <a:moveTo>
                    <a:pt x="894080" y="609829"/>
                  </a:moveTo>
                  <a:cubicBezTo>
                    <a:pt x="894080" y="843987"/>
                    <a:pt x="831963" y="1063892"/>
                    <a:pt x="721985" y="1253255"/>
                  </a:cubicBezTo>
                  <a:lnTo>
                    <a:pt x="204681" y="1345900"/>
                  </a:lnTo>
                  <a:lnTo>
                    <a:pt x="0" y="834825"/>
                  </a:lnTo>
                  <a:cubicBezTo>
                    <a:pt x="37677" y="768649"/>
                    <a:pt x="59062" y="692294"/>
                    <a:pt x="59062" y="609829"/>
                  </a:cubicBezTo>
                  <a:cubicBezTo>
                    <a:pt x="59062" y="539582"/>
                    <a:pt x="42769" y="473407"/>
                    <a:pt x="15275" y="414358"/>
                  </a:cubicBezTo>
                  <a:lnTo>
                    <a:pt x="563128" y="492750"/>
                  </a:lnTo>
                  <a:lnTo>
                    <a:pt x="741333" y="0"/>
                  </a:lnTo>
                  <a:cubicBezTo>
                    <a:pt x="839091" y="182236"/>
                    <a:pt x="894080" y="389924"/>
                    <a:pt x="894080" y="609829"/>
                  </a:cubicBezTo>
                  <a:close/>
                </a:path>
              </a:pathLst>
            </a:custGeom>
            <a:solidFill>
              <a:srgbClr val="F79038"/>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CAD57E59-D041-B989-39EC-3156003A39D7}"/>
                </a:ext>
              </a:extLst>
            </p:cNvPr>
            <p:cNvSpPr/>
            <p:nvPr/>
          </p:nvSpPr>
          <p:spPr>
            <a:xfrm>
              <a:off x="7973307" y="3244707"/>
              <a:ext cx="1080431" cy="1136176"/>
            </a:xfrm>
            <a:custGeom>
              <a:avLst/>
              <a:gdLst>
                <a:gd name="connsiteX0" fmla="*/ 1080432 w 1080431"/>
                <a:gd name="connsiteY0" fmla="*/ 301351 h 1136176"/>
                <a:gd name="connsiteX1" fmla="*/ 724022 w 1080431"/>
                <a:gd name="connsiteY1" fmla="*/ 78392 h 1136176"/>
                <a:gd name="connsiteX2" fmla="*/ 178205 w 1080431"/>
                <a:gd name="connsiteY2" fmla="*/ 0 h 1136176"/>
                <a:gd name="connsiteX3" fmla="*/ 0 w 1080431"/>
                <a:gd name="connsiteY3" fmla="*/ 493768 h 1136176"/>
                <a:gd name="connsiteX4" fmla="*/ 1076359 w 1080431"/>
                <a:gd name="connsiteY4" fmla="*/ 1136176 h 1136176"/>
                <a:gd name="connsiteX5" fmla="*/ 739297 w 1080431"/>
                <a:gd name="connsiteY5" fmla="*/ 736071 h 1136176"/>
                <a:gd name="connsiteX6" fmla="*/ 1080432 w 1080431"/>
                <a:gd name="connsiteY6" fmla="*/ 301351 h 113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6176">
                  <a:moveTo>
                    <a:pt x="1080432" y="301351"/>
                  </a:moveTo>
                  <a:cubicBezTo>
                    <a:pt x="928703" y="290152"/>
                    <a:pt x="797341" y="202598"/>
                    <a:pt x="724022" y="78392"/>
                  </a:cubicBezTo>
                  <a:lnTo>
                    <a:pt x="178205" y="0"/>
                  </a:lnTo>
                  <a:lnTo>
                    <a:pt x="0" y="493768"/>
                  </a:lnTo>
                  <a:cubicBezTo>
                    <a:pt x="216901" y="867403"/>
                    <a:pt x="616080" y="1122941"/>
                    <a:pt x="1076359" y="1136176"/>
                  </a:cubicBezTo>
                  <a:lnTo>
                    <a:pt x="739297" y="736071"/>
                  </a:lnTo>
                  <a:lnTo>
                    <a:pt x="1080432" y="301351"/>
                  </a:lnTo>
                  <a:close/>
                </a:path>
              </a:pathLst>
            </a:custGeom>
            <a:solidFill>
              <a:srgbClr val="B3DDDC"/>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32C81644-3998-99BF-67BE-8ABFAC636AE3}"/>
                </a:ext>
              </a:extLst>
            </p:cNvPr>
            <p:cNvSpPr/>
            <p:nvPr/>
          </p:nvSpPr>
          <p:spPr>
            <a:xfrm>
              <a:off x="8751299" y="3349569"/>
              <a:ext cx="1433787" cy="1031313"/>
            </a:xfrm>
            <a:custGeom>
              <a:avLst/>
              <a:gdLst>
                <a:gd name="connsiteX0" fmla="*/ 917501 w 1433787"/>
                <a:gd name="connsiteY0" fmla="*/ 514130 h 1031313"/>
                <a:gd name="connsiteX1" fmla="*/ 711802 w 1433787"/>
                <a:gd name="connsiteY1" fmla="*/ 0 h 1031313"/>
                <a:gd name="connsiteX2" fmla="*/ 340117 w 1433787"/>
                <a:gd name="connsiteY2" fmla="*/ 197507 h 1031313"/>
                <a:gd name="connsiteX3" fmla="*/ 0 w 1433787"/>
                <a:gd name="connsiteY3" fmla="*/ 630191 h 1031313"/>
                <a:gd name="connsiteX4" fmla="*/ 338080 w 1433787"/>
                <a:gd name="connsiteY4" fmla="*/ 1031314 h 1031313"/>
                <a:gd name="connsiteX5" fmla="*/ 466388 w 1433787"/>
                <a:gd name="connsiteY5" fmla="*/ 1025205 h 1031313"/>
                <a:gd name="connsiteX6" fmla="*/ 1231143 w 1433787"/>
                <a:gd name="connsiteY6" fmla="*/ 670914 h 1031313"/>
                <a:gd name="connsiteX7" fmla="*/ 1287150 w 1433787"/>
                <a:gd name="connsiteY7" fmla="*/ 613901 h 1031313"/>
                <a:gd name="connsiteX8" fmla="*/ 1340102 w 1433787"/>
                <a:gd name="connsiteY8" fmla="*/ 552817 h 1031313"/>
                <a:gd name="connsiteX9" fmla="*/ 1433787 w 1433787"/>
                <a:gd name="connsiteY9" fmla="*/ 421485 h 1031313"/>
                <a:gd name="connsiteX10" fmla="*/ 917501 w 1433787"/>
                <a:gd name="connsiteY10" fmla="*/ 514130 h 10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787" h="1031313">
                  <a:moveTo>
                    <a:pt x="917501" y="514130"/>
                  </a:moveTo>
                  <a:lnTo>
                    <a:pt x="711802" y="0"/>
                  </a:lnTo>
                  <a:cubicBezTo>
                    <a:pt x="630337" y="118097"/>
                    <a:pt x="494901" y="196489"/>
                    <a:pt x="340117" y="197507"/>
                  </a:cubicBezTo>
                  <a:lnTo>
                    <a:pt x="0" y="630191"/>
                  </a:lnTo>
                  <a:lnTo>
                    <a:pt x="338080" y="1031314"/>
                  </a:lnTo>
                  <a:cubicBezTo>
                    <a:pt x="381868" y="1031314"/>
                    <a:pt x="424637" y="1029278"/>
                    <a:pt x="466388" y="1025205"/>
                  </a:cubicBezTo>
                  <a:cubicBezTo>
                    <a:pt x="761699" y="995681"/>
                    <a:pt x="1028498" y="866385"/>
                    <a:pt x="1231143" y="670914"/>
                  </a:cubicBezTo>
                  <a:cubicBezTo>
                    <a:pt x="1250490" y="652589"/>
                    <a:pt x="1268820" y="633245"/>
                    <a:pt x="1287150" y="613901"/>
                  </a:cubicBezTo>
                  <a:cubicBezTo>
                    <a:pt x="1305479" y="594558"/>
                    <a:pt x="1322791" y="574196"/>
                    <a:pt x="1340102" y="552817"/>
                  </a:cubicBezTo>
                  <a:cubicBezTo>
                    <a:pt x="1373707" y="511075"/>
                    <a:pt x="1405274" y="467298"/>
                    <a:pt x="1433787" y="421485"/>
                  </a:cubicBezTo>
                  <a:lnTo>
                    <a:pt x="917501" y="514130"/>
                  </a:lnTo>
                  <a:close/>
                </a:path>
              </a:pathLst>
            </a:custGeom>
            <a:solidFill>
              <a:srgbClr val="EF9FC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8F83DFB-2322-AF9D-0884-D20D1B2A465E}"/>
                </a:ext>
              </a:extLst>
            </p:cNvPr>
            <p:cNvSpPr/>
            <p:nvPr/>
          </p:nvSpPr>
          <p:spPr>
            <a:xfrm>
              <a:off x="9124002" y="1805144"/>
              <a:ext cx="1080431" cy="1137194"/>
            </a:xfrm>
            <a:custGeom>
              <a:avLst/>
              <a:gdLst>
                <a:gd name="connsiteX0" fmla="*/ 5092 w 1080431"/>
                <a:gd name="connsiteY0" fmla="*/ 0 h 1137194"/>
                <a:gd name="connsiteX1" fmla="*/ 342154 w 1080431"/>
                <a:gd name="connsiteY1" fmla="*/ 400105 h 1137194"/>
                <a:gd name="connsiteX2" fmla="*/ 0 w 1080431"/>
                <a:gd name="connsiteY2" fmla="*/ 835843 h 1137194"/>
                <a:gd name="connsiteX3" fmla="*/ 356410 w 1080431"/>
                <a:gd name="connsiteY3" fmla="*/ 1058802 h 1137194"/>
                <a:gd name="connsiteX4" fmla="*/ 902227 w 1080431"/>
                <a:gd name="connsiteY4" fmla="*/ 1137194 h 1137194"/>
                <a:gd name="connsiteX5" fmla="*/ 1080432 w 1080431"/>
                <a:gd name="connsiteY5" fmla="*/ 643426 h 1137194"/>
                <a:gd name="connsiteX6" fmla="*/ 5092 w 1080431"/>
                <a:gd name="connsiteY6" fmla="*/ 0 h 113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431" h="1137194">
                  <a:moveTo>
                    <a:pt x="5092" y="0"/>
                  </a:moveTo>
                  <a:lnTo>
                    <a:pt x="342154" y="400105"/>
                  </a:lnTo>
                  <a:lnTo>
                    <a:pt x="0" y="835843"/>
                  </a:lnTo>
                  <a:cubicBezTo>
                    <a:pt x="151729" y="847042"/>
                    <a:pt x="283092" y="934597"/>
                    <a:pt x="356410" y="1058802"/>
                  </a:cubicBezTo>
                  <a:lnTo>
                    <a:pt x="902227" y="1137194"/>
                  </a:lnTo>
                  <a:lnTo>
                    <a:pt x="1080432" y="643426"/>
                  </a:lnTo>
                  <a:cubicBezTo>
                    <a:pt x="863531" y="268773"/>
                    <a:pt x="464352" y="14253"/>
                    <a:pt x="5092" y="0"/>
                  </a:cubicBezTo>
                  <a:close/>
                </a:path>
              </a:pathLst>
            </a:custGeom>
            <a:solidFill>
              <a:srgbClr val="B3DDDC"/>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EBED2C62-5CCC-6B71-6B9A-15038C191521}"/>
                </a:ext>
              </a:extLst>
            </p:cNvPr>
            <p:cNvSpPr/>
            <p:nvPr/>
          </p:nvSpPr>
          <p:spPr>
            <a:xfrm>
              <a:off x="7993673" y="1805144"/>
              <a:ext cx="1432768" cy="1033349"/>
            </a:xfrm>
            <a:custGeom>
              <a:avLst/>
              <a:gdLst>
                <a:gd name="connsiteX0" fmla="*/ 1432769 w 1432768"/>
                <a:gd name="connsiteY0" fmla="*/ 401123 h 1033349"/>
                <a:gd name="connsiteX1" fmla="*/ 1094688 w 1432768"/>
                <a:gd name="connsiteY1" fmla="*/ 0 h 1033349"/>
                <a:gd name="connsiteX2" fmla="*/ 924630 w 1432768"/>
                <a:gd name="connsiteY2" fmla="*/ 11199 h 1033349"/>
                <a:gd name="connsiteX3" fmla="*/ 682271 w 1432768"/>
                <a:gd name="connsiteY3" fmla="*/ 68211 h 1033349"/>
                <a:gd name="connsiteX4" fmla="*/ 643575 w 1432768"/>
                <a:gd name="connsiteY4" fmla="*/ 82464 h 1033349"/>
                <a:gd name="connsiteX5" fmla="*/ 494901 w 1432768"/>
                <a:gd name="connsiteY5" fmla="*/ 149658 h 1033349"/>
                <a:gd name="connsiteX6" fmla="*/ 231158 w 1432768"/>
                <a:gd name="connsiteY6" fmla="*/ 333930 h 1033349"/>
                <a:gd name="connsiteX7" fmla="*/ 145619 w 1432768"/>
                <a:gd name="connsiteY7" fmla="*/ 418430 h 1033349"/>
                <a:gd name="connsiteX8" fmla="*/ 119143 w 1432768"/>
                <a:gd name="connsiteY8" fmla="*/ 448973 h 1033349"/>
                <a:gd name="connsiteX9" fmla="*/ 0 w 1432768"/>
                <a:gd name="connsiteY9" fmla="*/ 610847 h 1033349"/>
                <a:gd name="connsiteX10" fmla="*/ 0 w 1432768"/>
                <a:gd name="connsiteY10" fmla="*/ 610847 h 1033349"/>
                <a:gd name="connsiteX11" fmla="*/ 0 w 1432768"/>
                <a:gd name="connsiteY11" fmla="*/ 610847 h 1033349"/>
                <a:gd name="connsiteX12" fmla="*/ 257634 w 1432768"/>
                <a:gd name="connsiteY12" fmla="*/ 565034 h 1033349"/>
                <a:gd name="connsiteX13" fmla="*/ 515267 w 1432768"/>
                <a:gd name="connsiteY13" fmla="*/ 519220 h 1033349"/>
                <a:gd name="connsiteX14" fmla="*/ 720967 w 1432768"/>
                <a:gd name="connsiteY14" fmla="*/ 1033350 h 1033349"/>
                <a:gd name="connsiteX15" fmla="*/ 720967 w 1432768"/>
                <a:gd name="connsiteY15" fmla="*/ 1033350 h 1033349"/>
                <a:gd name="connsiteX16" fmla="*/ 720967 w 1432768"/>
                <a:gd name="connsiteY16" fmla="*/ 1033350 h 1033349"/>
                <a:gd name="connsiteX17" fmla="*/ 856403 w 1432768"/>
                <a:gd name="connsiteY17" fmla="*/ 904054 h 1033349"/>
                <a:gd name="connsiteX18" fmla="*/ 879824 w 1432768"/>
                <a:gd name="connsiteY18" fmla="*/ 890819 h 1033349"/>
                <a:gd name="connsiteX19" fmla="*/ 928703 w 1432768"/>
                <a:gd name="connsiteY19" fmla="*/ 867403 h 1033349"/>
                <a:gd name="connsiteX20" fmla="*/ 980637 w 1432768"/>
                <a:gd name="connsiteY20" fmla="*/ 850096 h 1033349"/>
                <a:gd name="connsiteX21" fmla="*/ 1035626 w 1432768"/>
                <a:gd name="connsiteY21" fmla="*/ 839915 h 1033349"/>
                <a:gd name="connsiteX22" fmla="*/ 1064139 w 1432768"/>
                <a:gd name="connsiteY22" fmla="*/ 836861 h 1033349"/>
                <a:gd name="connsiteX23" fmla="*/ 1092652 w 1432768"/>
                <a:gd name="connsiteY23" fmla="*/ 835843 h 1033349"/>
                <a:gd name="connsiteX24" fmla="*/ 1262710 w 1432768"/>
                <a:gd name="connsiteY24" fmla="*/ 618992 h 1033349"/>
                <a:gd name="connsiteX25" fmla="*/ 1432769 w 1432768"/>
                <a:gd name="connsiteY25" fmla="*/ 401123 h 10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2768" h="1033349">
                  <a:moveTo>
                    <a:pt x="1432769" y="401123"/>
                  </a:moveTo>
                  <a:lnTo>
                    <a:pt x="1094688" y="0"/>
                  </a:lnTo>
                  <a:cubicBezTo>
                    <a:pt x="1036645" y="0"/>
                    <a:pt x="979619" y="4072"/>
                    <a:pt x="924630" y="11199"/>
                  </a:cubicBezTo>
                  <a:cubicBezTo>
                    <a:pt x="841128" y="22398"/>
                    <a:pt x="759663" y="41741"/>
                    <a:pt x="682271" y="68211"/>
                  </a:cubicBezTo>
                  <a:cubicBezTo>
                    <a:pt x="669033" y="72284"/>
                    <a:pt x="656813" y="77374"/>
                    <a:pt x="643575" y="82464"/>
                  </a:cubicBezTo>
                  <a:cubicBezTo>
                    <a:pt x="592659" y="101808"/>
                    <a:pt x="542762" y="124206"/>
                    <a:pt x="494901" y="149658"/>
                  </a:cubicBezTo>
                  <a:cubicBezTo>
                    <a:pt x="399179" y="200562"/>
                    <a:pt x="310586" y="262665"/>
                    <a:pt x="231158" y="333930"/>
                  </a:cubicBezTo>
                  <a:cubicBezTo>
                    <a:pt x="201626" y="360400"/>
                    <a:pt x="173113" y="388906"/>
                    <a:pt x="145619" y="418430"/>
                  </a:cubicBezTo>
                  <a:cubicBezTo>
                    <a:pt x="136454" y="428611"/>
                    <a:pt x="127289" y="438792"/>
                    <a:pt x="119143" y="448973"/>
                  </a:cubicBezTo>
                  <a:cubicBezTo>
                    <a:pt x="75355" y="499877"/>
                    <a:pt x="35641" y="553835"/>
                    <a:pt x="0" y="610847"/>
                  </a:cubicBezTo>
                  <a:lnTo>
                    <a:pt x="0" y="610847"/>
                  </a:lnTo>
                  <a:lnTo>
                    <a:pt x="0" y="610847"/>
                  </a:lnTo>
                  <a:lnTo>
                    <a:pt x="257634" y="565034"/>
                  </a:lnTo>
                  <a:lnTo>
                    <a:pt x="515267" y="519220"/>
                  </a:lnTo>
                  <a:lnTo>
                    <a:pt x="720967" y="1033350"/>
                  </a:lnTo>
                  <a:lnTo>
                    <a:pt x="720967" y="1033350"/>
                  </a:lnTo>
                  <a:lnTo>
                    <a:pt x="720967" y="1033350"/>
                  </a:lnTo>
                  <a:cubicBezTo>
                    <a:pt x="756608" y="981428"/>
                    <a:pt x="802432" y="937651"/>
                    <a:pt x="856403" y="904054"/>
                  </a:cubicBezTo>
                  <a:cubicBezTo>
                    <a:pt x="864549" y="898964"/>
                    <a:pt x="871677" y="894891"/>
                    <a:pt x="879824" y="890819"/>
                  </a:cubicBezTo>
                  <a:cubicBezTo>
                    <a:pt x="896117" y="882674"/>
                    <a:pt x="912410" y="874530"/>
                    <a:pt x="928703" y="867403"/>
                  </a:cubicBezTo>
                  <a:cubicBezTo>
                    <a:pt x="946014" y="860277"/>
                    <a:pt x="963326" y="855186"/>
                    <a:pt x="980637" y="850096"/>
                  </a:cubicBezTo>
                  <a:cubicBezTo>
                    <a:pt x="998967" y="845005"/>
                    <a:pt x="1016278" y="841951"/>
                    <a:pt x="1035626" y="839915"/>
                  </a:cubicBezTo>
                  <a:cubicBezTo>
                    <a:pt x="1044791" y="838897"/>
                    <a:pt x="1053956" y="837879"/>
                    <a:pt x="1064139" y="836861"/>
                  </a:cubicBezTo>
                  <a:cubicBezTo>
                    <a:pt x="1073304" y="835843"/>
                    <a:pt x="1083487" y="835843"/>
                    <a:pt x="1092652" y="835843"/>
                  </a:cubicBezTo>
                  <a:lnTo>
                    <a:pt x="1262710" y="618992"/>
                  </a:lnTo>
                  <a:lnTo>
                    <a:pt x="1432769" y="401123"/>
                  </a:lnTo>
                  <a:close/>
                </a:path>
              </a:pathLst>
            </a:custGeom>
            <a:solidFill>
              <a:srgbClr val="EF9FC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DBA92113-7B1E-B7CD-3F80-FF019E95847C}"/>
                </a:ext>
              </a:extLst>
            </p:cNvPr>
            <p:cNvSpPr/>
            <p:nvPr/>
          </p:nvSpPr>
          <p:spPr>
            <a:xfrm>
              <a:off x="9518090" y="2279569"/>
              <a:ext cx="410380" cy="413340"/>
            </a:xfrm>
            <a:custGeom>
              <a:avLst/>
              <a:gdLst>
                <a:gd name="connsiteX0" fmla="*/ 289201 w 410380"/>
                <a:gd name="connsiteY0" fmla="*/ 410286 h 413340"/>
                <a:gd name="connsiteX1" fmla="*/ 280037 w 410380"/>
                <a:gd name="connsiteY1" fmla="*/ 399087 h 413340"/>
                <a:gd name="connsiteX2" fmla="*/ 252542 w 410380"/>
                <a:gd name="connsiteY2" fmla="*/ 351237 h 413340"/>
                <a:gd name="connsiteX3" fmla="*/ 250505 w 410380"/>
                <a:gd name="connsiteY3" fmla="*/ 339020 h 413340"/>
                <a:gd name="connsiteX4" fmla="*/ 249487 w 410380"/>
                <a:gd name="connsiteY4" fmla="*/ 336984 h 413340"/>
                <a:gd name="connsiteX5" fmla="*/ 227084 w 410380"/>
                <a:gd name="connsiteY5" fmla="*/ 328839 h 413340"/>
                <a:gd name="connsiteX6" fmla="*/ 217919 w 410380"/>
                <a:gd name="connsiteY6" fmla="*/ 328839 h 413340"/>
                <a:gd name="connsiteX7" fmla="*/ 194498 w 410380"/>
                <a:gd name="connsiteY7" fmla="*/ 322731 h 413340"/>
                <a:gd name="connsiteX8" fmla="*/ 164967 w 410380"/>
                <a:gd name="connsiteY8" fmla="*/ 320695 h 413340"/>
                <a:gd name="connsiteX9" fmla="*/ 156820 w 410380"/>
                <a:gd name="connsiteY9" fmla="*/ 323749 h 413340"/>
                <a:gd name="connsiteX10" fmla="*/ 146637 w 410380"/>
                <a:gd name="connsiteY10" fmla="*/ 319677 h 413340"/>
                <a:gd name="connsiteX11" fmla="*/ 142564 w 410380"/>
                <a:gd name="connsiteY11" fmla="*/ 305424 h 413340"/>
                <a:gd name="connsiteX12" fmla="*/ 140527 w 410380"/>
                <a:gd name="connsiteY12" fmla="*/ 302370 h 413340"/>
                <a:gd name="connsiteX13" fmla="*/ 62117 w 410380"/>
                <a:gd name="connsiteY13" fmla="*/ 229068 h 413340"/>
                <a:gd name="connsiteX14" fmla="*/ 15275 w 410380"/>
                <a:gd name="connsiteY14" fmla="*/ 158820 h 413340"/>
                <a:gd name="connsiteX15" fmla="*/ 2036 w 410380"/>
                <a:gd name="connsiteY15" fmla="*/ 117079 h 413340"/>
                <a:gd name="connsiteX16" fmla="*/ 2036 w 410380"/>
                <a:gd name="connsiteY16" fmla="*/ 108935 h 413340"/>
                <a:gd name="connsiteX17" fmla="*/ 1018 w 410380"/>
                <a:gd name="connsiteY17" fmla="*/ 104862 h 413340"/>
                <a:gd name="connsiteX18" fmla="*/ 0 w 410380"/>
                <a:gd name="connsiteY18" fmla="*/ 113007 h 413340"/>
                <a:gd name="connsiteX19" fmla="*/ 0 w 410380"/>
                <a:gd name="connsiteY19" fmla="*/ 81446 h 413340"/>
                <a:gd name="connsiteX20" fmla="*/ 1018 w 410380"/>
                <a:gd name="connsiteY20" fmla="*/ 85519 h 413340"/>
                <a:gd name="connsiteX21" fmla="*/ 30549 w 410380"/>
                <a:gd name="connsiteY21" fmla="*/ 27488 h 413340"/>
                <a:gd name="connsiteX22" fmla="*/ 90630 w 410380"/>
                <a:gd name="connsiteY22" fmla="*/ 1018 h 413340"/>
                <a:gd name="connsiteX23" fmla="*/ 87575 w 410380"/>
                <a:gd name="connsiteY23" fmla="*/ 0 h 413340"/>
                <a:gd name="connsiteX24" fmla="*/ 116088 w 410380"/>
                <a:gd name="connsiteY24" fmla="*/ 0 h 413340"/>
                <a:gd name="connsiteX25" fmla="*/ 110996 w 410380"/>
                <a:gd name="connsiteY25" fmla="*/ 1018 h 413340"/>
                <a:gd name="connsiteX26" fmla="*/ 182278 w 410380"/>
                <a:gd name="connsiteY26" fmla="*/ 39705 h 413340"/>
                <a:gd name="connsiteX27" fmla="*/ 211809 w 410380"/>
                <a:gd name="connsiteY27" fmla="*/ 13235 h 413340"/>
                <a:gd name="connsiteX28" fmla="*/ 248469 w 410380"/>
                <a:gd name="connsiteY28" fmla="*/ 1018 h 413340"/>
                <a:gd name="connsiteX29" fmla="*/ 246432 w 410380"/>
                <a:gd name="connsiteY29" fmla="*/ 0 h 413340"/>
                <a:gd name="connsiteX30" fmla="*/ 279018 w 410380"/>
                <a:gd name="connsiteY30" fmla="*/ 0 h 413340"/>
                <a:gd name="connsiteX31" fmla="*/ 281055 w 410380"/>
                <a:gd name="connsiteY31" fmla="*/ 1018 h 413340"/>
                <a:gd name="connsiteX32" fmla="*/ 297348 w 410380"/>
                <a:gd name="connsiteY32" fmla="*/ 5090 h 413340"/>
                <a:gd name="connsiteX33" fmla="*/ 362520 w 410380"/>
                <a:gd name="connsiteY33" fmla="*/ 122169 h 413340"/>
                <a:gd name="connsiteX34" fmla="*/ 341135 w 410380"/>
                <a:gd name="connsiteY34" fmla="*/ 177146 h 413340"/>
                <a:gd name="connsiteX35" fmla="*/ 341135 w 410380"/>
                <a:gd name="connsiteY35" fmla="*/ 180200 h 413340"/>
                <a:gd name="connsiteX36" fmla="*/ 349282 w 410380"/>
                <a:gd name="connsiteY36" fmla="*/ 195471 h 413340"/>
                <a:gd name="connsiteX37" fmla="*/ 355392 w 410380"/>
                <a:gd name="connsiteY37" fmla="*/ 232122 h 413340"/>
                <a:gd name="connsiteX38" fmla="*/ 366593 w 410380"/>
                <a:gd name="connsiteY38" fmla="*/ 269791 h 413340"/>
                <a:gd name="connsiteX39" fmla="*/ 369648 w 410380"/>
                <a:gd name="connsiteY39" fmla="*/ 271827 h 413340"/>
                <a:gd name="connsiteX40" fmla="*/ 376776 w 410380"/>
                <a:gd name="connsiteY40" fmla="*/ 276918 h 413340"/>
                <a:gd name="connsiteX41" fmla="*/ 403253 w 410380"/>
                <a:gd name="connsiteY41" fmla="*/ 323749 h 413340"/>
                <a:gd name="connsiteX42" fmla="*/ 410381 w 410380"/>
                <a:gd name="connsiteY42" fmla="*/ 336984 h 413340"/>
                <a:gd name="connsiteX43" fmla="*/ 410381 w 410380"/>
                <a:gd name="connsiteY43" fmla="*/ 344111 h 413340"/>
                <a:gd name="connsiteX44" fmla="*/ 403253 w 410380"/>
                <a:gd name="connsiteY44" fmla="*/ 349201 h 413340"/>
                <a:gd name="connsiteX45" fmla="*/ 323824 w 410380"/>
                <a:gd name="connsiteY45" fmla="*/ 395014 h 413340"/>
                <a:gd name="connsiteX46" fmla="*/ 292256 w 410380"/>
                <a:gd name="connsiteY46" fmla="*/ 413340 h 413340"/>
                <a:gd name="connsiteX47" fmla="*/ 289201 w 410380"/>
                <a:gd name="connsiteY47" fmla="*/ 410286 h 413340"/>
                <a:gd name="connsiteX48" fmla="*/ 331971 w 410380"/>
                <a:gd name="connsiteY48" fmla="*/ 159838 h 413340"/>
                <a:gd name="connsiteX49" fmla="*/ 332989 w 410380"/>
                <a:gd name="connsiteY49" fmla="*/ 158820 h 413340"/>
                <a:gd name="connsiteX50" fmla="*/ 350300 w 410380"/>
                <a:gd name="connsiteY50" fmla="*/ 99772 h 413340"/>
                <a:gd name="connsiteX51" fmla="*/ 330952 w 410380"/>
                <a:gd name="connsiteY51" fmla="*/ 42759 h 413340"/>
                <a:gd name="connsiteX52" fmla="*/ 217919 w 410380"/>
                <a:gd name="connsiteY52" fmla="*/ 29524 h 413340"/>
                <a:gd name="connsiteX53" fmla="*/ 192461 w 410380"/>
                <a:gd name="connsiteY53" fmla="*/ 57012 h 413340"/>
                <a:gd name="connsiteX54" fmla="*/ 181260 w 410380"/>
                <a:gd name="connsiteY54" fmla="*/ 61085 h 413340"/>
                <a:gd name="connsiteX55" fmla="*/ 175150 w 410380"/>
                <a:gd name="connsiteY55" fmla="*/ 55994 h 413340"/>
                <a:gd name="connsiteX56" fmla="*/ 162930 w 410380"/>
                <a:gd name="connsiteY56" fmla="*/ 40723 h 413340"/>
                <a:gd name="connsiteX57" fmla="*/ 66190 w 410380"/>
                <a:gd name="connsiteY57" fmla="*/ 21380 h 413340"/>
                <a:gd name="connsiteX58" fmla="*/ 23421 w 410380"/>
                <a:gd name="connsiteY58" fmla="*/ 61085 h 413340"/>
                <a:gd name="connsiteX59" fmla="*/ 18330 w 410380"/>
                <a:gd name="connsiteY59" fmla="*/ 113007 h 413340"/>
                <a:gd name="connsiteX60" fmla="*/ 43787 w 410380"/>
                <a:gd name="connsiteY60" fmla="*/ 177146 h 413340"/>
                <a:gd name="connsiteX61" fmla="*/ 102850 w 410380"/>
                <a:gd name="connsiteY61" fmla="*/ 247393 h 413340"/>
                <a:gd name="connsiteX62" fmla="*/ 143582 w 410380"/>
                <a:gd name="connsiteY62" fmla="*/ 284044 h 413340"/>
                <a:gd name="connsiteX63" fmla="*/ 144600 w 410380"/>
                <a:gd name="connsiteY63" fmla="*/ 285062 h 413340"/>
                <a:gd name="connsiteX64" fmla="*/ 159875 w 410380"/>
                <a:gd name="connsiteY64" fmla="*/ 269791 h 413340"/>
                <a:gd name="connsiteX65" fmla="*/ 194498 w 410380"/>
                <a:gd name="connsiteY65" fmla="*/ 259610 h 413340"/>
                <a:gd name="connsiteX66" fmla="*/ 204681 w 410380"/>
                <a:gd name="connsiteY66" fmla="*/ 258592 h 413340"/>
                <a:gd name="connsiteX67" fmla="*/ 203663 w 410380"/>
                <a:gd name="connsiteY67" fmla="*/ 256556 h 413340"/>
                <a:gd name="connsiteX68" fmla="*/ 157839 w 410380"/>
                <a:gd name="connsiteY68" fmla="*/ 177146 h 413340"/>
                <a:gd name="connsiteX69" fmla="*/ 136454 w 410380"/>
                <a:gd name="connsiteY69" fmla="*/ 140495 h 413340"/>
                <a:gd name="connsiteX70" fmla="*/ 150710 w 410380"/>
                <a:gd name="connsiteY70" fmla="*/ 103844 h 413340"/>
                <a:gd name="connsiteX71" fmla="*/ 184315 w 410380"/>
                <a:gd name="connsiteY71" fmla="*/ 117079 h 413340"/>
                <a:gd name="connsiteX72" fmla="*/ 207736 w 410380"/>
                <a:gd name="connsiteY72" fmla="*/ 157802 h 413340"/>
                <a:gd name="connsiteX73" fmla="*/ 210791 w 410380"/>
                <a:gd name="connsiteY73" fmla="*/ 158820 h 413340"/>
                <a:gd name="connsiteX74" fmla="*/ 240322 w 410380"/>
                <a:gd name="connsiteY74" fmla="*/ 153730 h 413340"/>
                <a:gd name="connsiteX75" fmla="*/ 243377 w 410380"/>
                <a:gd name="connsiteY75" fmla="*/ 152712 h 413340"/>
                <a:gd name="connsiteX76" fmla="*/ 257633 w 410380"/>
                <a:gd name="connsiteY76" fmla="*/ 142531 h 413340"/>
                <a:gd name="connsiteX77" fmla="*/ 273927 w 410380"/>
                <a:gd name="connsiteY77" fmla="*/ 143549 h 413340"/>
                <a:gd name="connsiteX78" fmla="*/ 279018 w 410380"/>
                <a:gd name="connsiteY78" fmla="*/ 142531 h 413340"/>
                <a:gd name="connsiteX79" fmla="*/ 320769 w 410380"/>
                <a:gd name="connsiteY79" fmla="*/ 143549 h 413340"/>
                <a:gd name="connsiteX80" fmla="*/ 331971 w 410380"/>
                <a:gd name="connsiteY80" fmla="*/ 159838 h 413340"/>
                <a:gd name="connsiteX81" fmla="*/ 157839 w 410380"/>
                <a:gd name="connsiteY81" fmla="*/ 304405 h 413340"/>
                <a:gd name="connsiteX82" fmla="*/ 159875 w 410380"/>
                <a:gd name="connsiteY82" fmla="*/ 303387 h 413340"/>
                <a:gd name="connsiteX83" fmla="*/ 200608 w 410380"/>
                <a:gd name="connsiteY83" fmla="*/ 306442 h 413340"/>
                <a:gd name="connsiteX84" fmla="*/ 215883 w 410380"/>
                <a:gd name="connsiteY84" fmla="*/ 310514 h 413340"/>
                <a:gd name="connsiteX85" fmla="*/ 225048 w 410380"/>
                <a:gd name="connsiteY85" fmla="*/ 310514 h 413340"/>
                <a:gd name="connsiteX86" fmla="*/ 265780 w 410380"/>
                <a:gd name="connsiteY86" fmla="*/ 329857 h 413340"/>
                <a:gd name="connsiteX87" fmla="*/ 268835 w 410380"/>
                <a:gd name="connsiteY87" fmla="*/ 330876 h 413340"/>
                <a:gd name="connsiteX88" fmla="*/ 353355 w 410380"/>
                <a:gd name="connsiteY88" fmla="*/ 283026 h 413340"/>
                <a:gd name="connsiteX89" fmla="*/ 354373 w 410380"/>
                <a:gd name="connsiteY89" fmla="*/ 278954 h 413340"/>
                <a:gd name="connsiteX90" fmla="*/ 342154 w 410380"/>
                <a:gd name="connsiteY90" fmla="*/ 228050 h 413340"/>
                <a:gd name="connsiteX91" fmla="*/ 337062 w 410380"/>
                <a:gd name="connsiteY91" fmla="*/ 202598 h 413340"/>
                <a:gd name="connsiteX92" fmla="*/ 309568 w 410380"/>
                <a:gd name="connsiteY92" fmla="*/ 152712 h 413340"/>
                <a:gd name="connsiteX93" fmla="*/ 305494 w 410380"/>
                <a:gd name="connsiteY93" fmla="*/ 149658 h 413340"/>
                <a:gd name="connsiteX94" fmla="*/ 295311 w 410380"/>
                <a:gd name="connsiteY94" fmla="*/ 151694 h 413340"/>
                <a:gd name="connsiteX95" fmla="*/ 293275 w 410380"/>
                <a:gd name="connsiteY95" fmla="*/ 160856 h 413340"/>
                <a:gd name="connsiteX96" fmla="*/ 294293 w 410380"/>
                <a:gd name="connsiteY96" fmla="*/ 167983 h 413340"/>
                <a:gd name="connsiteX97" fmla="*/ 288183 w 410380"/>
                <a:gd name="connsiteY97" fmla="*/ 175110 h 413340"/>
                <a:gd name="connsiteX98" fmla="*/ 279018 w 410380"/>
                <a:gd name="connsiteY98" fmla="*/ 171037 h 413340"/>
                <a:gd name="connsiteX99" fmla="*/ 272908 w 410380"/>
                <a:gd name="connsiteY99" fmla="*/ 161874 h 413340"/>
                <a:gd name="connsiteX100" fmla="*/ 260689 w 410380"/>
                <a:gd name="connsiteY100" fmla="*/ 160856 h 413340"/>
                <a:gd name="connsiteX101" fmla="*/ 257633 w 410380"/>
                <a:gd name="connsiteY101" fmla="*/ 171037 h 413340"/>
                <a:gd name="connsiteX102" fmla="*/ 258652 w 410380"/>
                <a:gd name="connsiteY102" fmla="*/ 175110 h 413340"/>
                <a:gd name="connsiteX103" fmla="*/ 251524 w 410380"/>
                <a:gd name="connsiteY103" fmla="*/ 185290 h 413340"/>
                <a:gd name="connsiteX104" fmla="*/ 242359 w 410380"/>
                <a:gd name="connsiteY104" fmla="*/ 180200 h 413340"/>
                <a:gd name="connsiteX105" fmla="*/ 238286 w 410380"/>
                <a:gd name="connsiteY105" fmla="*/ 172055 h 413340"/>
                <a:gd name="connsiteX106" fmla="*/ 224029 w 410380"/>
                <a:gd name="connsiteY106" fmla="*/ 170019 h 413340"/>
                <a:gd name="connsiteX107" fmla="*/ 221992 w 410380"/>
                <a:gd name="connsiteY107" fmla="*/ 181218 h 413340"/>
                <a:gd name="connsiteX108" fmla="*/ 223011 w 410380"/>
                <a:gd name="connsiteY108" fmla="*/ 184272 h 413340"/>
                <a:gd name="connsiteX109" fmla="*/ 227084 w 410380"/>
                <a:gd name="connsiteY109" fmla="*/ 191399 h 413340"/>
                <a:gd name="connsiteX110" fmla="*/ 226066 w 410380"/>
                <a:gd name="connsiteY110" fmla="*/ 200562 h 413340"/>
                <a:gd name="connsiteX111" fmla="*/ 217919 w 410380"/>
                <a:gd name="connsiteY111" fmla="*/ 203616 h 413340"/>
                <a:gd name="connsiteX112" fmla="*/ 211809 w 410380"/>
                <a:gd name="connsiteY112" fmla="*/ 198525 h 413340"/>
                <a:gd name="connsiteX113" fmla="*/ 203663 w 410380"/>
                <a:gd name="connsiteY113" fmla="*/ 185290 h 413340"/>
                <a:gd name="connsiteX114" fmla="*/ 169040 w 410380"/>
                <a:gd name="connsiteY114" fmla="*/ 124206 h 413340"/>
                <a:gd name="connsiteX115" fmla="*/ 167004 w 410380"/>
                <a:gd name="connsiteY115" fmla="*/ 121151 h 413340"/>
                <a:gd name="connsiteX116" fmla="*/ 154784 w 410380"/>
                <a:gd name="connsiteY116" fmla="*/ 121151 h 413340"/>
                <a:gd name="connsiteX117" fmla="*/ 152747 w 410380"/>
                <a:gd name="connsiteY117" fmla="*/ 131332 h 413340"/>
                <a:gd name="connsiteX118" fmla="*/ 156820 w 410380"/>
                <a:gd name="connsiteY118" fmla="*/ 139477 h 413340"/>
                <a:gd name="connsiteX119" fmla="*/ 221992 w 410380"/>
                <a:gd name="connsiteY119" fmla="*/ 252483 h 413340"/>
                <a:gd name="connsiteX120" fmla="*/ 229121 w 410380"/>
                <a:gd name="connsiteY120" fmla="*/ 265719 h 413340"/>
                <a:gd name="connsiteX121" fmla="*/ 225048 w 410380"/>
                <a:gd name="connsiteY121" fmla="*/ 276918 h 413340"/>
                <a:gd name="connsiteX122" fmla="*/ 217919 w 410380"/>
                <a:gd name="connsiteY122" fmla="*/ 277935 h 413340"/>
                <a:gd name="connsiteX123" fmla="*/ 193480 w 410380"/>
                <a:gd name="connsiteY123" fmla="*/ 277935 h 413340"/>
                <a:gd name="connsiteX124" fmla="*/ 165985 w 410380"/>
                <a:gd name="connsiteY124" fmla="*/ 286080 h 413340"/>
                <a:gd name="connsiteX125" fmla="*/ 157839 w 410380"/>
                <a:gd name="connsiteY125" fmla="*/ 304405 h 413340"/>
                <a:gd name="connsiteX126" fmla="*/ 392051 w 410380"/>
                <a:gd name="connsiteY126" fmla="*/ 332912 h 413340"/>
                <a:gd name="connsiteX127" fmla="*/ 366593 w 410380"/>
                <a:gd name="connsiteY127" fmla="*/ 290152 h 413340"/>
                <a:gd name="connsiteX128" fmla="*/ 268835 w 410380"/>
                <a:gd name="connsiteY128" fmla="*/ 347165 h 413340"/>
                <a:gd name="connsiteX129" fmla="*/ 270872 w 410380"/>
                <a:gd name="connsiteY129" fmla="*/ 351237 h 413340"/>
                <a:gd name="connsiteX130" fmla="*/ 292256 w 410380"/>
                <a:gd name="connsiteY130" fmla="*/ 387888 h 413340"/>
                <a:gd name="connsiteX131" fmla="*/ 296330 w 410380"/>
                <a:gd name="connsiteY131" fmla="*/ 388906 h 413340"/>
                <a:gd name="connsiteX132" fmla="*/ 366593 w 410380"/>
                <a:gd name="connsiteY132" fmla="*/ 348183 h 413340"/>
                <a:gd name="connsiteX133" fmla="*/ 392051 w 410380"/>
                <a:gd name="connsiteY133" fmla="*/ 332912 h 41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0380" h="413340">
                  <a:moveTo>
                    <a:pt x="289201" y="410286"/>
                  </a:moveTo>
                  <a:cubicBezTo>
                    <a:pt x="284110" y="408250"/>
                    <a:pt x="282073" y="403159"/>
                    <a:pt x="280037" y="399087"/>
                  </a:cubicBezTo>
                  <a:cubicBezTo>
                    <a:pt x="270872" y="382798"/>
                    <a:pt x="261707" y="367527"/>
                    <a:pt x="252542" y="351237"/>
                  </a:cubicBezTo>
                  <a:cubicBezTo>
                    <a:pt x="250505" y="347165"/>
                    <a:pt x="248469" y="344111"/>
                    <a:pt x="250505" y="339020"/>
                  </a:cubicBezTo>
                  <a:cubicBezTo>
                    <a:pt x="250505" y="338002"/>
                    <a:pt x="250505" y="336984"/>
                    <a:pt x="249487" y="336984"/>
                  </a:cubicBezTo>
                  <a:cubicBezTo>
                    <a:pt x="243377" y="331894"/>
                    <a:pt x="236249" y="328839"/>
                    <a:pt x="227084" y="328839"/>
                  </a:cubicBezTo>
                  <a:cubicBezTo>
                    <a:pt x="224029" y="328839"/>
                    <a:pt x="220974" y="328839"/>
                    <a:pt x="217919" y="328839"/>
                  </a:cubicBezTo>
                  <a:cubicBezTo>
                    <a:pt x="209773" y="328839"/>
                    <a:pt x="201626" y="327821"/>
                    <a:pt x="194498" y="322731"/>
                  </a:cubicBezTo>
                  <a:cubicBezTo>
                    <a:pt x="185333" y="316623"/>
                    <a:pt x="175150" y="316623"/>
                    <a:pt x="164967" y="320695"/>
                  </a:cubicBezTo>
                  <a:cubicBezTo>
                    <a:pt x="161912" y="321713"/>
                    <a:pt x="159875" y="322731"/>
                    <a:pt x="156820" y="323749"/>
                  </a:cubicBezTo>
                  <a:cubicBezTo>
                    <a:pt x="151729" y="324767"/>
                    <a:pt x="148674" y="323749"/>
                    <a:pt x="146637" y="319677"/>
                  </a:cubicBezTo>
                  <a:cubicBezTo>
                    <a:pt x="144600" y="314586"/>
                    <a:pt x="143582" y="310514"/>
                    <a:pt x="142564" y="305424"/>
                  </a:cubicBezTo>
                  <a:cubicBezTo>
                    <a:pt x="142564" y="304405"/>
                    <a:pt x="141546" y="303387"/>
                    <a:pt x="140527" y="302370"/>
                  </a:cubicBezTo>
                  <a:cubicBezTo>
                    <a:pt x="112015" y="280990"/>
                    <a:pt x="85538" y="255538"/>
                    <a:pt x="62117" y="229068"/>
                  </a:cubicBezTo>
                  <a:cubicBezTo>
                    <a:pt x="43787" y="207688"/>
                    <a:pt x="27494" y="184272"/>
                    <a:pt x="15275" y="158820"/>
                  </a:cubicBezTo>
                  <a:cubicBezTo>
                    <a:pt x="9165" y="145585"/>
                    <a:pt x="5092" y="131332"/>
                    <a:pt x="2036" y="117079"/>
                  </a:cubicBezTo>
                  <a:cubicBezTo>
                    <a:pt x="2036" y="114025"/>
                    <a:pt x="2036" y="111989"/>
                    <a:pt x="2036" y="108935"/>
                  </a:cubicBezTo>
                  <a:cubicBezTo>
                    <a:pt x="2036" y="107916"/>
                    <a:pt x="2036" y="105880"/>
                    <a:pt x="1018" y="104862"/>
                  </a:cubicBezTo>
                  <a:cubicBezTo>
                    <a:pt x="1018" y="107916"/>
                    <a:pt x="0" y="109952"/>
                    <a:pt x="0" y="113007"/>
                  </a:cubicBezTo>
                  <a:cubicBezTo>
                    <a:pt x="0" y="102826"/>
                    <a:pt x="0" y="91627"/>
                    <a:pt x="0" y="81446"/>
                  </a:cubicBezTo>
                  <a:cubicBezTo>
                    <a:pt x="0" y="82464"/>
                    <a:pt x="1018" y="84500"/>
                    <a:pt x="1018" y="85519"/>
                  </a:cubicBezTo>
                  <a:cubicBezTo>
                    <a:pt x="3055" y="62103"/>
                    <a:pt x="13238" y="42759"/>
                    <a:pt x="30549" y="27488"/>
                  </a:cubicBezTo>
                  <a:cubicBezTo>
                    <a:pt x="47861" y="12217"/>
                    <a:pt x="67209" y="3054"/>
                    <a:pt x="90630" y="1018"/>
                  </a:cubicBezTo>
                  <a:cubicBezTo>
                    <a:pt x="89612" y="1018"/>
                    <a:pt x="88593" y="0"/>
                    <a:pt x="87575" y="0"/>
                  </a:cubicBezTo>
                  <a:cubicBezTo>
                    <a:pt x="96740" y="0"/>
                    <a:pt x="106923" y="0"/>
                    <a:pt x="116088" y="0"/>
                  </a:cubicBezTo>
                  <a:cubicBezTo>
                    <a:pt x="115069" y="0"/>
                    <a:pt x="113033" y="0"/>
                    <a:pt x="110996" y="1018"/>
                  </a:cubicBezTo>
                  <a:cubicBezTo>
                    <a:pt x="140527" y="4072"/>
                    <a:pt x="163949" y="16289"/>
                    <a:pt x="182278" y="39705"/>
                  </a:cubicBezTo>
                  <a:cubicBezTo>
                    <a:pt x="191443" y="29524"/>
                    <a:pt x="200608" y="20362"/>
                    <a:pt x="211809" y="13235"/>
                  </a:cubicBezTo>
                  <a:cubicBezTo>
                    <a:pt x="223011" y="7127"/>
                    <a:pt x="235231" y="2036"/>
                    <a:pt x="248469" y="1018"/>
                  </a:cubicBezTo>
                  <a:cubicBezTo>
                    <a:pt x="247450" y="1018"/>
                    <a:pt x="247450" y="0"/>
                    <a:pt x="246432" y="0"/>
                  </a:cubicBezTo>
                  <a:cubicBezTo>
                    <a:pt x="257633" y="0"/>
                    <a:pt x="268835" y="0"/>
                    <a:pt x="279018" y="0"/>
                  </a:cubicBezTo>
                  <a:cubicBezTo>
                    <a:pt x="280037" y="0"/>
                    <a:pt x="280037" y="1018"/>
                    <a:pt x="281055" y="1018"/>
                  </a:cubicBezTo>
                  <a:cubicBezTo>
                    <a:pt x="286146" y="2036"/>
                    <a:pt x="292256" y="3054"/>
                    <a:pt x="297348" y="5090"/>
                  </a:cubicBezTo>
                  <a:cubicBezTo>
                    <a:pt x="348263" y="21380"/>
                    <a:pt x="374740" y="70247"/>
                    <a:pt x="362520" y="122169"/>
                  </a:cubicBezTo>
                  <a:cubicBezTo>
                    <a:pt x="357429" y="141513"/>
                    <a:pt x="351319" y="159838"/>
                    <a:pt x="341135" y="177146"/>
                  </a:cubicBezTo>
                  <a:cubicBezTo>
                    <a:pt x="340117" y="178164"/>
                    <a:pt x="341135" y="179182"/>
                    <a:pt x="341135" y="180200"/>
                  </a:cubicBezTo>
                  <a:cubicBezTo>
                    <a:pt x="344190" y="185290"/>
                    <a:pt x="347245" y="190381"/>
                    <a:pt x="349282" y="195471"/>
                  </a:cubicBezTo>
                  <a:cubicBezTo>
                    <a:pt x="354373" y="207688"/>
                    <a:pt x="355392" y="219905"/>
                    <a:pt x="355392" y="232122"/>
                  </a:cubicBezTo>
                  <a:cubicBezTo>
                    <a:pt x="355392" y="246375"/>
                    <a:pt x="358447" y="258592"/>
                    <a:pt x="366593" y="269791"/>
                  </a:cubicBezTo>
                  <a:cubicBezTo>
                    <a:pt x="367612" y="270809"/>
                    <a:pt x="368630" y="271827"/>
                    <a:pt x="369648" y="271827"/>
                  </a:cubicBezTo>
                  <a:cubicBezTo>
                    <a:pt x="372703" y="272845"/>
                    <a:pt x="374740" y="273863"/>
                    <a:pt x="376776" y="276918"/>
                  </a:cubicBezTo>
                  <a:cubicBezTo>
                    <a:pt x="385941" y="292189"/>
                    <a:pt x="395106" y="308478"/>
                    <a:pt x="403253" y="323749"/>
                  </a:cubicBezTo>
                  <a:cubicBezTo>
                    <a:pt x="405289" y="327821"/>
                    <a:pt x="408344" y="332912"/>
                    <a:pt x="410381" y="336984"/>
                  </a:cubicBezTo>
                  <a:cubicBezTo>
                    <a:pt x="410381" y="339020"/>
                    <a:pt x="410381" y="341056"/>
                    <a:pt x="410381" y="344111"/>
                  </a:cubicBezTo>
                  <a:cubicBezTo>
                    <a:pt x="408344" y="346147"/>
                    <a:pt x="405289" y="348183"/>
                    <a:pt x="403253" y="349201"/>
                  </a:cubicBezTo>
                  <a:cubicBezTo>
                    <a:pt x="376776" y="364472"/>
                    <a:pt x="350300" y="379743"/>
                    <a:pt x="323824" y="395014"/>
                  </a:cubicBezTo>
                  <a:cubicBezTo>
                    <a:pt x="313641" y="401123"/>
                    <a:pt x="302439" y="407232"/>
                    <a:pt x="292256" y="413340"/>
                  </a:cubicBezTo>
                  <a:cubicBezTo>
                    <a:pt x="292256" y="410286"/>
                    <a:pt x="290220" y="410286"/>
                    <a:pt x="289201" y="410286"/>
                  </a:cubicBezTo>
                  <a:close/>
                  <a:moveTo>
                    <a:pt x="331971" y="159838"/>
                  </a:moveTo>
                  <a:cubicBezTo>
                    <a:pt x="331971" y="158820"/>
                    <a:pt x="332989" y="158820"/>
                    <a:pt x="332989" y="158820"/>
                  </a:cubicBezTo>
                  <a:cubicBezTo>
                    <a:pt x="342154" y="140495"/>
                    <a:pt x="348263" y="121151"/>
                    <a:pt x="350300" y="99772"/>
                  </a:cubicBezTo>
                  <a:cubicBezTo>
                    <a:pt x="351319" y="78392"/>
                    <a:pt x="345209" y="59048"/>
                    <a:pt x="330952" y="42759"/>
                  </a:cubicBezTo>
                  <a:cubicBezTo>
                    <a:pt x="302439" y="12217"/>
                    <a:pt x="252542" y="6109"/>
                    <a:pt x="217919" y="29524"/>
                  </a:cubicBezTo>
                  <a:cubicBezTo>
                    <a:pt x="206718" y="36651"/>
                    <a:pt x="198571" y="45814"/>
                    <a:pt x="192461" y="57012"/>
                  </a:cubicBezTo>
                  <a:cubicBezTo>
                    <a:pt x="190425" y="61085"/>
                    <a:pt x="185333" y="63121"/>
                    <a:pt x="181260" y="61085"/>
                  </a:cubicBezTo>
                  <a:cubicBezTo>
                    <a:pt x="179223" y="60067"/>
                    <a:pt x="177187" y="58031"/>
                    <a:pt x="175150" y="55994"/>
                  </a:cubicBezTo>
                  <a:cubicBezTo>
                    <a:pt x="171077" y="50904"/>
                    <a:pt x="168022" y="44795"/>
                    <a:pt x="162930" y="40723"/>
                  </a:cubicBezTo>
                  <a:cubicBezTo>
                    <a:pt x="134417" y="14253"/>
                    <a:pt x="102850" y="8145"/>
                    <a:pt x="66190" y="21380"/>
                  </a:cubicBezTo>
                  <a:cubicBezTo>
                    <a:pt x="46843" y="28506"/>
                    <a:pt x="32586" y="41741"/>
                    <a:pt x="23421" y="61085"/>
                  </a:cubicBezTo>
                  <a:cubicBezTo>
                    <a:pt x="15275" y="77374"/>
                    <a:pt x="15275" y="94681"/>
                    <a:pt x="18330" y="113007"/>
                  </a:cubicBezTo>
                  <a:cubicBezTo>
                    <a:pt x="22403" y="136422"/>
                    <a:pt x="31568" y="157802"/>
                    <a:pt x="43787" y="177146"/>
                  </a:cubicBezTo>
                  <a:cubicBezTo>
                    <a:pt x="60081" y="203616"/>
                    <a:pt x="80447" y="226014"/>
                    <a:pt x="102850" y="247393"/>
                  </a:cubicBezTo>
                  <a:cubicBezTo>
                    <a:pt x="116088" y="259610"/>
                    <a:pt x="130344" y="271827"/>
                    <a:pt x="143582" y="284044"/>
                  </a:cubicBezTo>
                  <a:cubicBezTo>
                    <a:pt x="143582" y="284044"/>
                    <a:pt x="144600" y="284044"/>
                    <a:pt x="144600" y="285062"/>
                  </a:cubicBezTo>
                  <a:cubicBezTo>
                    <a:pt x="148674" y="277935"/>
                    <a:pt x="152747" y="272845"/>
                    <a:pt x="159875" y="269791"/>
                  </a:cubicBezTo>
                  <a:cubicBezTo>
                    <a:pt x="171077" y="264700"/>
                    <a:pt x="182278" y="261646"/>
                    <a:pt x="194498" y="259610"/>
                  </a:cubicBezTo>
                  <a:cubicBezTo>
                    <a:pt x="197553" y="259610"/>
                    <a:pt x="200608" y="259610"/>
                    <a:pt x="204681" y="258592"/>
                  </a:cubicBezTo>
                  <a:cubicBezTo>
                    <a:pt x="204681" y="257574"/>
                    <a:pt x="203663" y="257574"/>
                    <a:pt x="203663" y="256556"/>
                  </a:cubicBezTo>
                  <a:cubicBezTo>
                    <a:pt x="188388" y="230086"/>
                    <a:pt x="173113" y="203616"/>
                    <a:pt x="157839" y="177146"/>
                  </a:cubicBezTo>
                  <a:cubicBezTo>
                    <a:pt x="150710" y="164929"/>
                    <a:pt x="143582" y="152712"/>
                    <a:pt x="136454" y="140495"/>
                  </a:cubicBezTo>
                  <a:cubicBezTo>
                    <a:pt x="129326" y="126242"/>
                    <a:pt x="135436" y="108935"/>
                    <a:pt x="150710" y="103844"/>
                  </a:cubicBezTo>
                  <a:cubicBezTo>
                    <a:pt x="160894" y="99772"/>
                    <a:pt x="176168" y="102826"/>
                    <a:pt x="184315" y="117079"/>
                  </a:cubicBezTo>
                  <a:cubicBezTo>
                    <a:pt x="191443" y="130314"/>
                    <a:pt x="199590" y="144567"/>
                    <a:pt x="207736" y="157802"/>
                  </a:cubicBezTo>
                  <a:cubicBezTo>
                    <a:pt x="208755" y="159838"/>
                    <a:pt x="209773" y="159838"/>
                    <a:pt x="210791" y="158820"/>
                  </a:cubicBezTo>
                  <a:cubicBezTo>
                    <a:pt x="219956" y="150676"/>
                    <a:pt x="229121" y="148640"/>
                    <a:pt x="240322" y="153730"/>
                  </a:cubicBezTo>
                  <a:cubicBezTo>
                    <a:pt x="241340" y="154748"/>
                    <a:pt x="242359" y="153730"/>
                    <a:pt x="243377" y="152712"/>
                  </a:cubicBezTo>
                  <a:cubicBezTo>
                    <a:pt x="247450" y="147621"/>
                    <a:pt x="251524" y="143549"/>
                    <a:pt x="257633" y="142531"/>
                  </a:cubicBezTo>
                  <a:cubicBezTo>
                    <a:pt x="262725" y="141513"/>
                    <a:pt x="268835" y="141513"/>
                    <a:pt x="273927" y="143549"/>
                  </a:cubicBezTo>
                  <a:cubicBezTo>
                    <a:pt x="275963" y="144567"/>
                    <a:pt x="276981" y="144567"/>
                    <a:pt x="279018" y="142531"/>
                  </a:cubicBezTo>
                  <a:cubicBezTo>
                    <a:pt x="290220" y="127260"/>
                    <a:pt x="310586" y="128278"/>
                    <a:pt x="320769" y="143549"/>
                  </a:cubicBezTo>
                  <a:cubicBezTo>
                    <a:pt x="324842" y="147621"/>
                    <a:pt x="328916" y="153730"/>
                    <a:pt x="331971" y="159838"/>
                  </a:cubicBezTo>
                  <a:close/>
                  <a:moveTo>
                    <a:pt x="157839" y="304405"/>
                  </a:moveTo>
                  <a:cubicBezTo>
                    <a:pt x="158857" y="304405"/>
                    <a:pt x="158857" y="304405"/>
                    <a:pt x="159875" y="303387"/>
                  </a:cubicBezTo>
                  <a:cubicBezTo>
                    <a:pt x="174132" y="298297"/>
                    <a:pt x="187370" y="299315"/>
                    <a:pt x="200608" y="306442"/>
                  </a:cubicBezTo>
                  <a:cubicBezTo>
                    <a:pt x="205699" y="309496"/>
                    <a:pt x="210791" y="310514"/>
                    <a:pt x="215883" y="310514"/>
                  </a:cubicBezTo>
                  <a:cubicBezTo>
                    <a:pt x="218938" y="310514"/>
                    <a:pt x="221992" y="310514"/>
                    <a:pt x="225048" y="310514"/>
                  </a:cubicBezTo>
                  <a:cubicBezTo>
                    <a:pt x="241340" y="310514"/>
                    <a:pt x="255597" y="316623"/>
                    <a:pt x="265780" y="329857"/>
                  </a:cubicBezTo>
                  <a:cubicBezTo>
                    <a:pt x="266798" y="330876"/>
                    <a:pt x="267817" y="330876"/>
                    <a:pt x="268835" y="330876"/>
                  </a:cubicBezTo>
                  <a:cubicBezTo>
                    <a:pt x="297348" y="314586"/>
                    <a:pt x="324842" y="298297"/>
                    <a:pt x="353355" y="283026"/>
                  </a:cubicBezTo>
                  <a:cubicBezTo>
                    <a:pt x="355392" y="282008"/>
                    <a:pt x="356410" y="280990"/>
                    <a:pt x="354373" y="278954"/>
                  </a:cubicBezTo>
                  <a:cubicBezTo>
                    <a:pt x="345209" y="263682"/>
                    <a:pt x="341135" y="246375"/>
                    <a:pt x="342154" y="228050"/>
                  </a:cubicBezTo>
                  <a:cubicBezTo>
                    <a:pt x="342154" y="219905"/>
                    <a:pt x="341135" y="210742"/>
                    <a:pt x="337062" y="202598"/>
                  </a:cubicBezTo>
                  <a:cubicBezTo>
                    <a:pt x="327897" y="186308"/>
                    <a:pt x="318732" y="170019"/>
                    <a:pt x="309568" y="152712"/>
                  </a:cubicBezTo>
                  <a:cubicBezTo>
                    <a:pt x="308549" y="151694"/>
                    <a:pt x="306513" y="149658"/>
                    <a:pt x="305494" y="149658"/>
                  </a:cubicBezTo>
                  <a:cubicBezTo>
                    <a:pt x="301421" y="148640"/>
                    <a:pt x="298366" y="149658"/>
                    <a:pt x="295311" y="151694"/>
                  </a:cubicBezTo>
                  <a:cubicBezTo>
                    <a:pt x="293275" y="154748"/>
                    <a:pt x="292256" y="157802"/>
                    <a:pt x="293275" y="160856"/>
                  </a:cubicBezTo>
                  <a:cubicBezTo>
                    <a:pt x="294293" y="162893"/>
                    <a:pt x="294293" y="165947"/>
                    <a:pt x="294293" y="167983"/>
                  </a:cubicBezTo>
                  <a:cubicBezTo>
                    <a:pt x="294293" y="172055"/>
                    <a:pt x="291238" y="174092"/>
                    <a:pt x="288183" y="175110"/>
                  </a:cubicBezTo>
                  <a:cubicBezTo>
                    <a:pt x="284110" y="176128"/>
                    <a:pt x="281055" y="174092"/>
                    <a:pt x="279018" y="171037"/>
                  </a:cubicBezTo>
                  <a:cubicBezTo>
                    <a:pt x="276981" y="167983"/>
                    <a:pt x="274945" y="164929"/>
                    <a:pt x="272908" y="161874"/>
                  </a:cubicBezTo>
                  <a:cubicBezTo>
                    <a:pt x="269853" y="158820"/>
                    <a:pt x="264762" y="157802"/>
                    <a:pt x="260689" y="160856"/>
                  </a:cubicBezTo>
                  <a:cubicBezTo>
                    <a:pt x="257633" y="162893"/>
                    <a:pt x="255597" y="166965"/>
                    <a:pt x="257633" y="171037"/>
                  </a:cubicBezTo>
                  <a:cubicBezTo>
                    <a:pt x="257633" y="172055"/>
                    <a:pt x="258652" y="174092"/>
                    <a:pt x="258652" y="175110"/>
                  </a:cubicBezTo>
                  <a:cubicBezTo>
                    <a:pt x="259670" y="180200"/>
                    <a:pt x="256615" y="185290"/>
                    <a:pt x="251524" y="185290"/>
                  </a:cubicBezTo>
                  <a:cubicBezTo>
                    <a:pt x="247450" y="185290"/>
                    <a:pt x="244396" y="183254"/>
                    <a:pt x="242359" y="180200"/>
                  </a:cubicBezTo>
                  <a:cubicBezTo>
                    <a:pt x="241340" y="177146"/>
                    <a:pt x="239304" y="175110"/>
                    <a:pt x="238286" y="172055"/>
                  </a:cubicBezTo>
                  <a:cubicBezTo>
                    <a:pt x="235231" y="167983"/>
                    <a:pt x="229121" y="166965"/>
                    <a:pt x="224029" y="170019"/>
                  </a:cubicBezTo>
                  <a:cubicBezTo>
                    <a:pt x="220974" y="172055"/>
                    <a:pt x="219956" y="176128"/>
                    <a:pt x="221992" y="181218"/>
                  </a:cubicBezTo>
                  <a:cubicBezTo>
                    <a:pt x="221992" y="182236"/>
                    <a:pt x="223011" y="183254"/>
                    <a:pt x="223011" y="184272"/>
                  </a:cubicBezTo>
                  <a:cubicBezTo>
                    <a:pt x="224029" y="186308"/>
                    <a:pt x="226066" y="189363"/>
                    <a:pt x="227084" y="191399"/>
                  </a:cubicBezTo>
                  <a:cubicBezTo>
                    <a:pt x="228102" y="194453"/>
                    <a:pt x="228102" y="197507"/>
                    <a:pt x="226066" y="200562"/>
                  </a:cubicBezTo>
                  <a:cubicBezTo>
                    <a:pt x="224029" y="203616"/>
                    <a:pt x="220974" y="203616"/>
                    <a:pt x="217919" y="203616"/>
                  </a:cubicBezTo>
                  <a:cubicBezTo>
                    <a:pt x="214864" y="203616"/>
                    <a:pt x="212828" y="201579"/>
                    <a:pt x="211809" y="198525"/>
                  </a:cubicBezTo>
                  <a:cubicBezTo>
                    <a:pt x="208755" y="194453"/>
                    <a:pt x="206718" y="189363"/>
                    <a:pt x="203663" y="185290"/>
                  </a:cubicBezTo>
                  <a:cubicBezTo>
                    <a:pt x="192461" y="164929"/>
                    <a:pt x="180242" y="144567"/>
                    <a:pt x="169040" y="124206"/>
                  </a:cubicBezTo>
                  <a:cubicBezTo>
                    <a:pt x="168022" y="123188"/>
                    <a:pt x="168022" y="121151"/>
                    <a:pt x="167004" y="121151"/>
                  </a:cubicBezTo>
                  <a:cubicBezTo>
                    <a:pt x="163949" y="119115"/>
                    <a:pt x="158857" y="119115"/>
                    <a:pt x="154784" y="121151"/>
                  </a:cubicBezTo>
                  <a:cubicBezTo>
                    <a:pt x="151729" y="123188"/>
                    <a:pt x="150710" y="127260"/>
                    <a:pt x="152747" y="131332"/>
                  </a:cubicBezTo>
                  <a:cubicBezTo>
                    <a:pt x="153766" y="134387"/>
                    <a:pt x="155802" y="136422"/>
                    <a:pt x="156820" y="139477"/>
                  </a:cubicBezTo>
                  <a:cubicBezTo>
                    <a:pt x="178205" y="177146"/>
                    <a:pt x="200608" y="214815"/>
                    <a:pt x="221992" y="252483"/>
                  </a:cubicBezTo>
                  <a:cubicBezTo>
                    <a:pt x="224029" y="256556"/>
                    <a:pt x="227084" y="260628"/>
                    <a:pt x="229121" y="265719"/>
                  </a:cubicBezTo>
                  <a:cubicBezTo>
                    <a:pt x="231157" y="269791"/>
                    <a:pt x="230139" y="274881"/>
                    <a:pt x="225048" y="276918"/>
                  </a:cubicBezTo>
                  <a:cubicBezTo>
                    <a:pt x="223011" y="277935"/>
                    <a:pt x="219956" y="277935"/>
                    <a:pt x="217919" y="277935"/>
                  </a:cubicBezTo>
                  <a:cubicBezTo>
                    <a:pt x="209773" y="276918"/>
                    <a:pt x="201626" y="276918"/>
                    <a:pt x="193480" y="277935"/>
                  </a:cubicBezTo>
                  <a:cubicBezTo>
                    <a:pt x="184315" y="278954"/>
                    <a:pt x="175150" y="282008"/>
                    <a:pt x="165985" y="286080"/>
                  </a:cubicBezTo>
                  <a:cubicBezTo>
                    <a:pt x="160894" y="288116"/>
                    <a:pt x="155802" y="298297"/>
                    <a:pt x="157839" y="304405"/>
                  </a:cubicBezTo>
                  <a:close/>
                  <a:moveTo>
                    <a:pt x="392051" y="332912"/>
                  </a:moveTo>
                  <a:cubicBezTo>
                    <a:pt x="383904" y="318659"/>
                    <a:pt x="375758" y="304405"/>
                    <a:pt x="366593" y="290152"/>
                  </a:cubicBezTo>
                  <a:cubicBezTo>
                    <a:pt x="334007" y="309496"/>
                    <a:pt x="301421" y="327821"/>
                    <a:pt x="268835" y="347165"/>
                  </a:cubicBezTo>
                  <a:cubicBezTo>
                    <a:pt x="269853" y="348183"/>
                    <a:pt x="270872" y="350219"/>
                    <a:pt x="270872" y="351237"/>
                  </a:cubicBezTo>
                  <a:cubicBezTo>
                    <a:pt x="278000" y="363454"/>
                    <a:pt x="285128" y="375671"/>
                    <a:pt x="292256" y="387888"/>
                  </a:cubicBezTo>
                  <a:cubicBezTo>
                    <a:pt x="294293" y="390942"/>
                    <a:pt x="294293" y="390942"/>
                    <a:pt x="296330" y="388906"/>
                  </a:cubicBezTo>
                  <a:cubicBezTo>
                    <a:pt x="319751" y="375671"/>
                    <a:pt x="343172" y="361418"/>
                    <a:pt x="366593" y="348183"/>
                  </a:cubicBezTo>
                  <a:cubicBezTo>
                    <a:pt x="374740" y="342075"/>
                    <a:pt x="382886" y="338002"/>
                    <a:pt x="392051" y="332912"/>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50" name="Graphic 8">
              <a:extLst>
                <a:ext uri="{FF2B5EF4-FFF2-40B4-BE49-F238E27FC236}">
                  <a16:creationId xmlns:a16="http://schemas.microsoft.com/office/drawing/2014/main" id="{DFAEC261-75A7-1FEB-4BC5-7D6EF0FAD324}"/>
                </a:ext>
              </a:extLst>
            </p:cNvPr>
            <p:cNvGrpSpPr/>
            <p:nvPr/>
          </p:nvGrpSpPr>
          <p:grpSpPr>
            <a:xfrm>
              <a:off x="9723789" y="3178532"/>
              <a:ext cx="413566" cy="384129"/>
              <a:chOff x="9723789" y="3178532"/>
              <a:chExt cx="413566" cy="384129"/>
            </a:xfrm>
          </p:grpSpPr>
          <p:sp>
            <p:nvSpPr>
              <p:cNvPr id="51" name="Freeform 50">
                <a:extLst>
                  <a:ext uri="{FF2B5EF4-FFF2-40B4-BE49-F238E27FC236}">
                    <a16:creationId xmlns:a16="http://schemas.microsoft.com/office/drawing/2014/main" id="{31581322-9DE5-6144-3AC2-9463FA3A2CCF}"/>
                  </a:ext>
                </a:extLst>
              </p:cNvPr>
              <p:cNvSpPr/>
              <p:nvPr/>
            </p:nvSpPr>
            <p:spPr>
              <a:xfrm>
                <a:off x="9723789" y="3178532"/>
                <a:ext cx="413566" cy="384129"/>
              </a:xfrm>
              <a:custGeom>
                <a:avLst/>
                <a:gdLst>
                  <a:gd name="connsiteX0" fmla="*/ 0 w 413566"/>
                  <a:gd name="connsiteY0" fmla="*/ 21380 h 384129"/>
                  <a:gd name="connsiteX1" fmla="*/ 5092 w 413566"/>
                  <a:gd name="connsiteY1" fmla="*/ 11199 h 384129"/>
                  <a:gd name="connsiteX2" fmla="*/ 26476 w 413566"/>
                  <a:gd name="connsiteY2" fmla="*/ 0 h 384129"/>
                  <a:gd name="connsiteX3" fmla="*/ 218938 w 413566"/>
                  <a:gd name="connsiteY3" fmla="*/ 0 h 384129"/>
                  <a:gd name="connsiteX4" fmla="*/ 248469 w 413566"/>
                  <a:gd name="connsiteY4" fmla="*/ 0 h 384129"/>
                  <a:gd name="connsiteX5" fmla="*/ 274945 w 413566"/>
                  <a:gd name="connsiteY5" fmla="*/ 25452 h 384129"/>
                  <a:gd name="connsiteX6" fmla="*/ 274945 w 413566"/>
                  <a:gd name="connsiteY6" fmla="*/ 51922 h 384129"/>
                  <a:gd name="connsiteX7" fmla="*/ 266799 w 413566"/>
                  <a:gd name="connsiteY7" fmla="*/ 61085 h 384129"/>
                  <a:gd name="connsiteX8" fmla="*/ 258652 w 413566"/>
                  <a:gd name="connsiteY8" fmla="*/ 51922 h 384129"/>
                  <a:gd name="connsiteX9" fmla="*/ 258652 w 413566"/>
                  <a:gd name="connsiteY9" fmla="*/ 25452 h 384129"/>
                  <a:gd name="connsiteX10" fmla="*/ 248469 w 413566"/>
                  <a:gd name="connsiteY10" fmla="*/ 15271 h 384129"/>
                  <a:gd name="connsiteX11" fmla="*/ 26476 w 413566"/>
                  <a:gd name="connsiteY11" fmla="*/ 15271 h 384129"/>
                  <a:gd name="connsiteX12" fmla="*/ 16293 w 413566"/>
                  <a:gd name="connsiteY12" fmla="*/ 25452 h 384129"/>
                  <a:gd name="connsiteX13" fmla="*/ 16293 w 413566"/>
                  <a:gd name="connsiteY13" fmla="*/ 331894 h 384129"/>
                  <a:gd name="connsiteX14" fmla="*/ 26476 w 413566"/>
                  <a:gd name="connsiteY14" fmla="*/ 342075 h 384129"/>
                  <a:gd name="connsiteX15" fmla="*/ 249487 w 413566"/>
                  <a:gd name="connsiteY15" fmla="*/ 342075 h 384129"/>
                  <a:gd name="connsiteX16" fmla="*/ 259670 w 413566"/>
                  <a:gd name="connsiteY16" fmla="*/ 331894 h 384129"/>
                  <a:gd name="connsiteX17" fmla="*/ 259670 w 413566"/>
                  <a:gd name="connsiteY17" fmla="*/ 302370 h 384129"/>
                  <a:gd name="connsiteX18" fmla="*/ 259670 w 413566"/>
                  <a:gd name="connsiteY18" fmla="*/ 299315 h 384129"/>
                  <a:gd name="connsiteX19" fmla="*/ 175150 w 413566"/>
                  <a:gd name="connsiteY19" fmla="*/ 222960 h 384129"/>
                  <a:gd name="connsiteX20" fmla="*/ 260689 w 413566"/>
                  <a:gd name="connsiteY20" fmla="*/ 144567 h 384129"/>
                  <a:gd name="connsiteX21" fmla="*/ 260689 w 413566"/>
                  <a:gd name="connsiteY21" fmla="*/ 124206 h 384129"/>
                  <a:gd name="connsiteX22" fmla="*/ 265780 w 413566"/>
                  <a:gd name="connsiteY22" fmla="*/ 116061 h 384129"/>
                  <a:gd name="connsiteX23" fmla="*/ 275963 w 413566"/>
                  <a:gd name="connsiteY23" fmla="*/ 123188 h 384129"/>
                  <a:gd name="connsiteX24" fmla="*/ 275963 w 413566"/>
                  <a:gd name="connsiteY24" fmla="*/ 144567 h 384129"/>
                  <a:gd name="connsiteX25" fmla="*/ 279018 w 413566"/>
                  <a:gd name="connsiteY25" fmla="*/ 149658 h 384129"/>
                  <a:gd name="connsiteX26" fmla="*/ 322806 w 413566"/>
                  <a:gd name="connsiteY26" fmla="*/ 252484 h 384129"/>
                  <a:gd name="connsiteX27" fmla="*/ 323824 w 413566"/>
                  <a:gd name="connsiteY27" fmla="*/ 257574 h 384129"/>
                  <a:gd name="connsiteX28" fmla="*/ 338081 w 413566"/>
                  <a:gd name="connsiteY28" fmla="*/ 272845 h 384129"/>
                  <a:gd name="connsiteX29" fmla="*/ 354374 w 413566"/>
                  <a:gd name="connsiteY29" fmla="*/ 274881 h 384129"/>
                  <a:gd name="connsiteX30" fmla="*/ 402234 w 413566"/>
                  <a:gd name="connsiteY30" fmla="*/ 322731 h 384129"/>
                  <a:gd name="connsiteX31" fmla="*/ 401216 w 413566"/>
                  <a:gd name="connsiteY31" fmla="*/ 375671 h 384129"/>
                  <a:gd name="connsiteX32" fmla="*/ 351319 w 413566"/>
                  <a:gd name="connsiteY32" fmla="*/ 372617 h 384129"/>
                  <a:gd name="connsiteX33" fmla="*/ 306513 w 413566"/>
                  <a:gd name="connsiteY33" fmla="*/ 327821 h 384129"/>
                  <a:gd name="connsiteX34" fmla="*/ 303458 w 413566"/>
                  <a:gd name="connsiteY34" fmla="*/ 324767 h 384129"/>
                  <a:gd name="connsiteX35" fmla="*/ 302440 w 413566"/>
                  <a:gd name="connsiteY35" fmla="*/ 309496 h 384129"/>
                  <a:gd name="connsiteX36" fmla="*/ 286146 w 413566"/>
                  <a:gd name="connsiteY36" fmla="*/ 293207 h 384129"/>
                  <a:gd name="connsiteX37" fmla="*/ 283092 w 413566"/>
                  <a:gd name="connsiteY37" fmla="*/ 293207 h 384129"/>
                  <a:gd name="connsiteX38" fmla="*/ 275963 w 413566"/>
                  <a:gd name="connsiteY38" fmla="*/ 303388 h 384129"/>
                  <a:gd name="connsiteX39" fmla="*/ 275963 w 413566"/>
                  <a:gd name="connsiteY39" fmla="*/ 331894 h 384129"/>
                  <a:gd name="connsiteX40" fmla="*/ 250505 w 413566"/>
                  <a:gd name="connsiteY40" fmla="*/ 357346 h 384129"/>
                  <a:gd name="connsiteX41" fmla="*/ 26476 w 413566"/>
                  <a:gd name="connsiteY41" fmla="*/ 357346 h 384129"/>
                  <a:gd name="connsiteX42" fmla="*/ 2037 w 413566"/>
                  <a:gd name="connsiteY42" fmla="*/ 338002 h 384129"/>
                  <a:gd name="connsiteX43" fmla="*/ 1018 w 413566"/>
                  <a:gd name="connsiteY43" fmla="*/ 336984 h 384129"/>
                  <a:gd name="connsiteX44" fmla="*/ 0 w 413566"/>
                  <a:gd name="connsiteY44" fmla="*/ 21380 h 384129"/>
                  <a:gd name="connsiteX45" fmla="*/ 190425 w 413566"/>
                  <a:gd name="connsiteY45" fmla="*/ 222960 h 384129"/>
                  <a:gd name="connsiteX46" fmla="*/ 252542 w 413566"/>
                  <a:gd name="connsiteY46" fmla="*/ 284044 h 384129"/>
                  <a:gd name="connsiteX47" fmla="*/ 312623 w 413566"/>
                  <a:gd name="connsiteY47" fmla="*/ 222960 h 384129"/>
                  <a:gd name="connsiteX48" fmla="*/ 251524 w 413566"/>
                  <a:gd name="connsiteY48" fmla="*/ 161875 h 384129"/>
                  <a:gd name="connsiteX49" fmla="*/ 190425 w 413566"/>
                  <a:gd name="connsiteY49" fmla="*/ 222960 h 384129"/>
                  <a:gd name="connsiteX50" fmla="*/ 345209 w 413566"/>
                  <a:gd name="connsiteY50" fmla="*/ 291171 h 384129"/>
                  <a:gd name="connsiteX51" fmla="*/ 317714 w 413566"/>
                  <a:gd name="connsiteY51" fmla="*/ 318659 h 384129"/>
                  <a:gd name="connsiteX52" fmla="*/ 363538 w 413566"/>
                  <a:gd name="connsiteY52" fmla="*/ 364472 h 384129"/>
                  <a:gd name="connsiteX53" fmla="*/ 390015 w 413566"/>
                  <a:gd name="connsiteY53" fmla="*/ 363454 h 384129"/>
                  <a:gd name="connsiteX54" fmla="*/ 391033 w 413566"/>
                  <a:gd name="connsiteY54" fmla="*/ 336984 h 384129"/>
                  <a:gd name="connsiteX55" fmla="*/ 345209 w 413566"/>
                  <a:gd name="connsiteY55" fmla="*/ 291171 h 384129"/>
                  <a:gd name="connsiteX56" fmla="*/ 312623 w 413566"/>
                  <a:gd name="connsiteY56" fmla="*/ 298297 h 384129"/>
                  <a:gd name="connsiteX57" fmla="*/ 325861 w 413566"/>
                  <a:gd name="connsiteY57" fmla="*/ 285062 h 384129"/>
                  <a:gd name="connsiteX58" fmla="*/ 312623 w 413566"/>
                  <a:gd name="connsiteY58" fmla="*/ 271827 h 384129"/>
                  <a:gd name="connsiteX59" fmla="*/ 299385 w 413566"/>
                  <a:gd name="connsiteY59" fmla="*/ 285062 h 384129"/>
                  <a:gd name="connsiteX60" fmla="*/ 312623 w 413566"/>
                  <a:gd name="connsiteY60" fmla="*/ 298297 h 38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3566" h="384129">
                    <a:moveTo>
                      <a:pt x="0" y="21380"/>
                    </a:moveTo>
                    <a:cubicBezTo>
                      <a:pt x="1018" y="18326"/>
                      <a:pt x="3055" y="14253"/>
                      <a:pt x="5092" y="11199"/>
                    </a:cubicBezTo>
                    <a:cubicBezTo>
                      <a:pt x="10183" y="4073"/>
                      <a:pt x="17311" y="0"/>
                      <a:pt x="26476" y="0"/>
                    </a:cubicBezTo>
                    <a:cubicBezTo>
                      <a:pt x="90630" y="0"/>
                      <a:pt x="154784" y="0"/>
                      <a:pt x="218938" y="0"/>
                    </a:cubicBezTo>
                    <a:cubicBezTo>
                      <a:pt x="229121" y="0"/>
                      <a:pt x="238286" y="0"/>
                      <a:pt x="248469" y="0"/>
                    </a:cubicBezTo>
                    <a:cubicBezTo>
                      <a:pt x="263744" y="0"/>
                      <a:pt x="273927" y="10181"/>
                      <a:pt x="274945" y="25452"/>
                    </a:cubicBezTo>
                    <a:cubicBezTo>
                      <a:pt x="274945" y="34615"/>
                      <a:pt x="274945" y="42759"/>
                      <a:pt x="274945" y="51922"/>
                    </a:cubicBezTo>
                    <a:cubicBezTo>
                      <a:pt x="274945" y="58031"/>
                      <a:pt x="271890" y="61085"/>
                      <a:pt x="266799" y="61085"/>
                    </a:cubicBezTo>
                    <a:cubicBezTo>
                      <a:pt x="261707" y="61085"/>
                      <a:pt x="258652" y="58031"/>
                      <a:pt x="258652" y="51922"/>
                    </a:cubicBezTo>
                    <a:cubicBezTo>
                      <a:pt x="258652" y="42759"/>
                      <a:pt x="258652" y="34615"/>
                      <a:pt x="258652" y="25452"/>
                    </a:cubicBezTo>
                    <a:cubicBezTo>
                      <a:pt x="258652" y="18326"/>
                      <a:pt x="255597" y="15271"/>
                      <a:pt x="248469" y="15271"/>
                    </a:cubicBezTo>
                    <a:cubicBezTo>
                      <a:pt x="174132" y="15271"/>
                      <a:pt x="99795" y="15271"/>
                      <a:pt x="26476" y="15271"/>
                    </a:cubicBezTo>
                    <a:cubicBezTo>
                      <a:pt x="19348" y="15271"/>
                      <a:pt x="16293" y="18326"/>
                      <a:pt x="16293" y="25452"/>
                    </a:cubicBezTo>
                    <a:cubicBezTo>
                      <a:pt x="16293" y="127260"/>
                      <a:pt x="16293" y="229068"/>
                      <a:pt x="16293" y="331894"/>
                    </a:cubicBezTo>
                    <a:cubicBezTo>
                      <a:pt x="16293" y="339020"/>
                      <a:pt x="19348" y="342075"/>
                      <a:pt x="26476" y="342075"/>
                    </a:cubicBezTo>
                    <a:cubicBezTo>
                      <a:pt x="100813" y="342075"/>
                      <a:pt x="175150" y="342075"/>
                      <a:pt x="249487" y="342075"/>
                    </a:cubicBezTo>
                    <a:cubicBezTo>
                      <a:pt x="256615" y="342075"/>
                      <a:pt x="259670" y="339020"/>
                      <a:pt x="259670" y="331894"/>
                    </a:cubicBezTo>
                    <a:cubicBezTo>
                      <a:pt x="259670" y="321713"/>
                      <a:pt x="259670" y="312550"/>
                      <a:pt x="259670" y="302370"/>
                    </a:cubicBezTo>
                    <a:cubicBezTo>
                      <a:pt x="259670" y="301351"/>
                      <a:pt x="259670" y="300333"/>
                      <a:pt x="259670" y="299315"/>
                    </a:cubicBezTo>
                    <a:cubicBezTo>
                      <a:pt x="210791" y="303388"/>
                      <a:pt x="175150" y="263683"/>
                      <a:pt x="175150" y="222960"/>
                    </a:cubicBezTo>
                    <a:cubicBezTo>
                      <a:pt x="174132" y="182236"/>
                      <a:pt x="209773" y="140495"/>
                      <a:pt x="260689" y="144567"/>
                    </a:cubicBezTo>
                    <a:cubicBezTo>
                      <a:pt x="260689" y="137441"/>
                      <a:pt x="260689" y="131332"/>
                      <a:pt x="260689" y="124206"/>
                    </a:cubicBezTo>
                    <a:cubicBezTo>
                      <a:pt x="260689" y="120133"/>
                      <a:pt x="262725" y="117079"/>
                      <a:pt x="265780" y="116061"/>
                    </a:cubicBezTo>
                    <a:cubicBezTo>
                      <a:pt x="270872" y="114025"/>
                      <a:pt x="275963" y="118097"/>
                      <a:pt x="275963" y="123188"/>
                    </a:cubicBezTo>
                    <a:cubicBezTo>
                      <a:pt x="275963" y="130314"/>
                      <a:pt x="275963" y="137441"/>
                      <a:pt x="275963" y="144567"/>
                    </a:cubicBezTo>
                    <a:cubicBezTo>
                      <a:pt x="275963" y="146604"/>
                      <a:pt x="276982" y="148640"/>
                      <a:pt x="279018" y="149658"/>
                    </a:cubicBezTo>
                    <a:cubicBezTo>
                      <a:pt x="320769" y="165947"/>
                      <a:pt x="340117" y="210742"/>
                      <a:pt x="322806" y="252484"/>
                    </a:cubicBezTo>
                    <a:cubicBezTo>
                      <a:pt x="321787" y="254520"/>
                      <a:pt x="321787" y="255538"/>
                      <a:pt x="323824" y="257574"/>
                    </a:cubicBezTo>
                    <a:cubicBezTo>
                      <a:pt x="328916" y="262665"/>
                      <a:pt x="334007" y="267755"/>
                      <a:pt x="338081" y="272845"/>
                    </a:cubicBezTo>
                    <a:cubicBezTo>
                      <a:pt x="346227" y="267755"/>
                      <a:pt x="347245" y="268773"/>
                      <a:pt x="354374" y="274881"/>
                    </a:cubicBezTo>
                    <a:cubicBezTo>
                      <a:pt x="370667" y="291171"/>
                      <a:pt x="385942" y="306442"/>
                      <a:pt x="402234" y="322731"/>
                    </a:cubicBezTo>
                    <a:cubicBezTo>
                      <a:pt x="417509" y="338002"/>
                      <a:pt x="417509" y="361418"/>
                      <a:pt x="401216" y="375671"/>
                    </a:cubicBezTo>
                    <a:cubicBezTo>
                      <a:pt x="386960" y="387888"/>
                      <a:pt x="365575" y="386870"/>
                      <a:pt x="351319" y="372617"/>
                    </a:cubicBezTo>
                    <a:cubicBezTo>
                      <a:pt x="336044" y="357346"/>
                      <a:pt x="320769" y="342075"/>
                      <a:pt x="306513" y="327821"/>
                    </a:cubicBezTo>
                    <a:cubicBezTo>
                      <a:pt x="305494" y="326803"/>
                      <a:pt x="304476" y="325785"/>
                      <a:pt x="303458" y="324767"/>
                    </a:cubicBezTo>
                    <a:cubicBezTo>
                      <a:pt x="298366" y="319677"/>
                      <a:pt x="297348" y="315604"/>
                      <a:pt x="302440" y="309496"/>
                    </a:cubicBezTo>
                    <a:cubicBezTo>
                      <a:pt x="297348" y="304406"/>
                      <a:pt x="291238" y="298297"/>
                      <a:pt x="286146" y="293207"/>
                    </a:cubicBezTo>
                    <a:cubicBezTo>
                      <a:pt x="285128" y="292189"/>
                      <a:pt x="284110" y="292189"/>
                      <a:pt x="283092" y="293207"/>
                    </a:cubicBezTo>
                    <a:cubicBezTo>
                      <a:pt x="275963" y="295243"/>
                      <a:pt x="275963" y="295243"/>
                      <a:pt x="275963" y="303388"/>
                    </a:cubicBezTo>
                    <a:cubicBezTo>
                      <a:pt x="275963" y="312550"/>
                      <a:pt x="275963" y="322731"/>
                      <a:pt x="275963" y="331894"/>
                    </a:cubicBezTo>
                    <a:cubicBezTo>
                      <a:pt x="275963" y="347165"/>
                      <a:pt x="265780" y="357346"/>
                      <a:pt x="250505" y="357346"/>
                    </a:cubicBezTo>
                    <a:cubicBezTo>
                      <a:pt x="176169" y="357346"/>
                      <a:pt x="100813" y="357346"/>
                      <a:pt x="26476" y="357346"/>
                    </a:cubicBezTo>
                    <a:cubicBezTo>
                      <a:pt x="14257" y="357346"/>
                      <a:pt x="5092" y="350219"/>
                      <a:pt x="2037" y="338002"/>
                    </a:cubicBezTo>
                    <a:cubicBezTo>
                      <a:pt x="2037" y="338002"/>
                      <a:pt x="2037" y="336984"/>
                      <a:pt x="1018" y="336984"/>
                    </a:cubicBezTo>
                    <a:cubicBezTo>
                      <a:pt x="0" y="233140"/>
                      <a:pt x="0" y="127260"/>
                      <a:pt x="0" y="21380"/>
                    </a:cubicBezTo>
                    <a:close/>
                    <a:moveTo>
                      <a:pt x="190425" y="222960"/>
                    </a:moveTo>
                    <a:cubicBezTo>
                      <a:pt x="190425" y="257574"/>
                      <a:pt x="217920" y="284044"/>
                      <a:pt x="252542" y="284044"/>
                    </a:cubicBezTo>
                    <a:cubicBezTo>
                      <a:pt x="286146" y="284044"/>
                      <a:pt x="313641" y="256556"/>
                      <a:pt x="312623" y="222960"/>
                    </a:cubicBezTo>
                    <a:cubicBezTo>
                      <a:pt x="312623" y="189363"/>
                      <a:pt x="285128" y="161875"/>
                      <a:pt x="251524" y="161875"/>
                    </a:cubicBezTo>
                    <a:cubicBezTo>
                      <a:pt x="216901" y="161875"/>
                      <a:pt x="190425" y="189363"/>
                      <a:pt x="190425" y="222960"/>
                    </a:cubicBezTo>
                    <a:close/>
                    <a:moveTo>
                      <a:pt x="345209" y="291171"/>
                    </a:moveTo>
                    <a:cubicBezTo>
                      <a:pt x="336044" y="300333"/>
                      <a:pt x="326879" y="309496"/>
                      <a:pt x="317714" y="318659"/>
                    </a:cubicBezTo>
                    <a:cubicBezTo>
                      <a:pt x="332989" y="333930"/>
                      <a:pt x="348264" y="349201"/>
                      <a:pt x="363538" y="364472"/>
                    </a:cubicBezTo>
                    <a:cubicBezTo>
                      <a:pt x="370667" y="371599"/>
                      <a:pt x="382886" y="370581"/>
                      <a:pt x="390015" y="363454"/>
                    </a:cubicBezTo>
                    <a:cubicBezTo>
                      <a:pt x="397143" y="356328"/>
                      <a:pt x="398161" y="344111"/>
                      <a:pt x="391033" y="336984"/>
                    </a:cubicBezTo>
                    <a:cubicBezTo>
                      <a:pt x="376776" y="320695"/>
                      <a:pt x="360484" y="305424"/>
                      <a:pt x="345209" y="291171"/>
                    </a:cubicBezTo>
                    <a:close/>
                    <a:moveTo>
                      <a:pt x="312623" y="298297"/>
                    </a:moveTo>
                    <a:cubicBezTo>
                      <a:pt x="316696" y="294225"/>
                      <a:pt x="321787" y="289135"/>
                      <a:pt x="325861" y="285062"/>
                    </a:cubicBezTo>
                    <a:cubicBezTo>
                      <a:pt x="321787" y="280990"/>
                      <a:pt x="316696" y="275899"/>
                      <a:pt x="312623" y="271827"/>
                    </a:cubicBezTo>
                    <a:cubicBezTo>
                      <a:pt x="308550" y="275899"/>
                      <a:pt x="304476" y="280990"/>
                      <a:pt x="299385" y="285062"/>
                    </a:cubicBezTo>
                    <a:cubicBezTo>
                      <a:pt x="303458" y="289135"/>
                      <a:pt x="308550" y="294225"/>
                      <a:pt x="312623" y="298297"/>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BE45CBA0-2DC6-68DD-30A6-756FB6C8067A}"/>
                  </a:ext>
                </a:extLst>
              </p:cNvPr>
              <p:cNvSpPr/>
              <p:nvPr/>
            </p:nvSpPr>
            <p:spPr>
              <a:xfrm>
                <a:off x="9767577" y="3418799"/>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44806 w 62117"/>
                  <a:gd name="connsiteY10" fmla="*/ 16289 h 61084"/>
                  <a:gd name="connsiteX11" fmla="*/ 16293 w 62117"/>
                  <a:gd name="connsiteY11" fmla="*/ 16289 h 61084"/>
                  <a:gd name="connsiteX12" fmla="*/ 16293 w 62117"/>
                  <a:gd name="connsiteY12" fmla="*/ 44795 h 61084"/>
                  <a:gd name="connsiteX13" fmla="*/ 44806 w 62117"/>
                  <a:gd name="connsiteY13" fmla="*/ 44795 h 61084"/>
                  <a:gd name="connsiteX14" fmla="*/ 44806 w 62117"/>
                  <a:gd name="connsiteY14" fmla="*/ 16289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44806" y="16289"/>
                    </a:moveTo>
                    <a:cubicBezTo>
                      <a:pt x="35641" y="16289"/>
                      <a:pt x="25458" y="16289"/>
                      <a:pt x="16293" y="16289"/>
                    </a:cubicBezTo>
                    <a:cubicBezTo>
                      <a:pt x="16293" y="25452"/>
                      <a:pt x="16293" y="35633"/>
                      <a:pt x="16293" y="44795"/>
                    </a:cubicBezTo>
                    <a:cubicBezTo>
                      <a:pt x="26476" y="44795"/>
                      <a:pt x="35641" y="44795"/>
                      <a:pt x="44806" y="44795"/>
                    </a:cubicBezTo>
                    <a:cubicBezTo>
                      <a:pt x="44806" y="35633"/>
                      <a:pt x="44806" y="25452"/>
                      <a:pt x="44806" y="16289"/>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6604911-9F3A-7136-8EB5-C38BE124E116}"/>
                  </a:ext>
                </a:extLst>
              </p:cNvPr>
              <p:cNvSpPr/>
              <p:nvPr/>
            </p:nvSpPr>
            <p:spPr>
              <a:xfrm>
                <a:off x="9767577" y="3328190"/>
                <a:ext cx="61098" cy="61084"/>
              </a:xfrm>
              <a:custGeom>
                <a:avLst/>
                <a:gdLst>
                  <a:gd name="connsiteX0" fmla="*/ 30549 w 61098"/>
                  <a:gd name="connsiteY0" fmla="*/ 0 h 61084"/>
                  <a:gd name="connsiteX1" fmla="*/ 51934 w 61098"/>
                  <a:gd name="connsiteY1" fmla="*/ 0 h 61084"/>
                  <a:gd name="connsiteX2" fmla="*/ 61099 w 61098"/>
                  <a:gd name="connsiteY2" fmla="*/ 9163 h 61084"/>
                  <a:gd name="connsiteX3" fmla="*/ 61099 w 61098"/>
                  <a:gd name="connsiteY3" fmla="*/ 51922 h 61084"/>
                  <a:gd name="connsiteX4" fmla="*/ 51934 w 61098"/>
                  <a:gd name="connsiteY4" fmla="*/ 61085 h 61084"/>
                  <a:gd name="connsiteX5" fmla="*/ 9165 w 61098"/>
                  <a:gd name="connsiteY5" fmla="*/ 61085 h 61084"/>
                  <a:gd name="connsiteX6" fmla="*/ 0 w 61098"/>
                  <a:gd name="connsiteY6" fmla="*/ 51922 h 61084"/>
                  <a:gd name="connsiteX7" fmla="*/ 0 w 61098"/>
                  <a:gd name="connsiteY7" fmla="*/ 10181 h 61084"/>
                  <a:gd name="connsiteX8" fmla="*/ 9165 w 61098"/>
                  <a:gd name="connsiteY8" fmla="*/ 1018 h 61084"/>
                  <a:gd name="connsiteX9" fmla="*/ 30549 w 61098"/>
                  <a:gd name="connsiteY9" fmla="*/ 0 h 61084"/>
                  <a:gd name="connsiteX10" fmla="*/ 44806 w 61098"/>
                  <a:gd name="connsiteY10" fmla="*/ 44795 h 61084"/>
                  <a:gd name="connsiteX11" fmla="*/ 44806 w 61098"/>
                  <a:gd name="connsiteY11" fmla="*/ 16289 h 61084"/>
                  <a:gd name="connsiteX12" fmla="*/ 16293 w 61098"/>
                  <a:gd name="connsiteY12" fmla="*/ 16289 h 61084"/>
                  <a:gd name="connsiteX13" fmla="*/ 16293 w 61098"/>
                  <a:gd name="connsiteY13" fmla="*/ 44795 h 61084"/>
                  <a:gd name="connsiteX14" fmla="*/ 44806 w 61098"/>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98" h="61084">
                    <a:moveTo>
                      <a:pt x="30549" y="0"/>
                    </a:moveTo>
                    <a:cubicBezTo>
                      <a:pt x="37677" y="0"/>
                      <a:pt x="44806" y="0"/>
                      <a:pt x="51934" y="0"/>
                    </a:cubicBezTo>
                    <a:cubicBezTo>
                      <a:pt x="58044" y="0"/>
                      <a:pt x="61099" y="3054"/>
                      <a:pt x="61099" y="9163"/>
                    </a:cubicBezTo>
                    <a:cubicBezTo>
                      <a:pt x="61099" y="23416"/>
                      <a:pt x="61099" y="37669"/>
                      <a:pt x="61099" y="51922"/>
                    </a:cubicBezTo>
                    <a:cubicBezTo>
                      <a:pt x="61099" y="58031"/>
                      <a:pt x="58044" y="61085"/>
                      <a:pt x="51934" y="61085"/>
                    </a:cubicBezTo>
                    <a:cubicBezTo>
                      <a:pt x="37677" y="61085"/>
                      <a:pt x="23421" y="61085"/>
                      <a:pt x="9165" y="61085"/>
                    </a:cubicBezTo>
                    <a:cubicBezTo>
                      <a:pt x="3055" y="61085"/>
                      <a:pt x="0" y="58031"/>
                      <a:pt x="0" y="51922"/>
                    </a:cubicBezTo>
                    <a:cubicBezTo>
                      <a:pt x="0" y="37669"/>
                      <a:pt x="0" y="23416"/>
                      <a:pt x="0" y="10181"/>
                    </a:cubicBezTo>
                    <a:cubicBezTo>
                      <a:pt x="0" y="3054"/>
                      <a:pt x="3055" y="1018"/>
                      <a:pt x="9165" y="1018"/>
                    </a:cubicBezTo>
                    <a:cubicBezTo>
                      <a:pt x="16293" y="0"/>
                      <a:pt x="23421" y="0"/>
                      <a:pt x="30549" y="0"/>
                    </a:cubicBezTo>
                    <a:close/>
                    <a:moveTo>
                      <a:pt x="44806" y="44795"/>
                    </a:moveTo>
                    <a:cubicBezTo>
                      <a:pt x="44806" y="34615"/>
                      <a:pt x="44806" y="25452"/>
                      <a:pt x="44806" y="16289"/>
                    </a:cubicBezTo>
                    <a:cubicBezTo>
                      <a:pt x="35641" y="16289"/>
                      <a:pt x="25458" y="16289"/>
                      <a:pt x="16293" y="16289"/>
                    </a:cubicBezTo>
                    <a:cubicBezTo>
                      <a:pt x="16293" y="25452"/>
                      <a:pt x="16293" y="35633"/>
                      <a:pt x="16293" y="44795"/>
                    </a:cubicBezTo>
                    <a:cubicBezTo>
                      <a:pt x="25458" y="44795"/>
                      <a:pt x="35641" y="44795"/>
                      <a:pt x="44806" y="44795"/>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DAD930B2-5FD6-EE54-73D0-EE8A1CE16AF3}"/>
                  </a:ext>
                </a:extLst>
              </p:cNvPr>
              <p:cNvSpPr/>
              <p:nvPr/>
            </p:nvSpPr>
            <p:spPr>
              <a:xfrm>
                <a:off x="9767577" y="3236563"/>
                <a:ext cx="62117" cy="61084"/>
              </a:xfrm>
              <a:custGeom>
                <a:avLst/>
                <a:gdLst>
                  <a:gd name="connsiteX0" fmla="*/ 0 w 62117"/>
                  <a:gd name="connsiteY0" fmla="*/ 30542 h 61084"/>
                  <a:gd name="connsiteX1" fmla="*/ 0 w 62117"/>
                  <a:gd name="connsiteY1" fmla="*/ 9163 h 61084"/>
                  <a:gd name="connsiteX2" fmla="*/ 9165 w 62117"/>
                  <a:gd name="connsiteY2" fmla="*/ 0 h 61084"/>
                  <a:gd name="connsiteX3" fmla="*/ 52952 w 62117"/>
                  <a:gd name="connsiteY3" fmla="*/ 0 h 61084"/>
                  <a:gd name="connsiteX4" fmla="*/ 62117 w 62117"/>
                  <a:gd name="connsiteY4" fmla="*/ 9163 h 61084"/>
                  <a:gd name="connsiteX5" fmla="*/ 62117 w 62117"/>
                  <a:gd name="connsiteY5" fmla="*/ 51922 h 61084"/>
                  <a:gd name="connsiteX6" fmla="*/ 52952 w 62117"/>
                  <a:gd name="connsiteY6" fmla="*/ 61085 h 61084"/>
                  <a:gd name="connsiteX7" fmla="*/ 9165 w 62117"/>
                  <a:gd name="connsiteY7" fmla="*/ 61085 h 61084"/>
                  <a:gd name="connsiteX8" fmla="*/ 0 w 62117"/>
                  <a:gd name="connsiteY8" fmla="*/ 51922 h 61084"/>
                  <a:gd name="connsiteX9" fmla="*/ 0 w 62117"/>
                  <a:gd name="connsiteY9" fmla="*/ 30542 h 61084"/>
                  <a:gd name="connsiteX10" fmla="*/ 16293 w 62117"/>
                  <a:gd name="connsiteY10" fmla="*/ 44795 h 61084"/>
                  <a:gd name="connsiteX11" fmla="*/ 44806 w 62117"/>
                  <a:gd name="connsiteY11" fmla="*/ 44795 h 61084"/>
                  <a:gd name="connsiteX12" fmla="*/ 44806 w 62117"/>
                  <a:gd name="connsiteY12" fmla="*/ 16289 h 61084"/>
                  <a:gd name="connsiteX13" fmla="*/ 16293 w 62117"/>
                  <a:gd name="connsiteY13" fmla="*/ 16289 h 61084"/>
                  <a:gd name="connsiteX14" fmla="*/ 16293 w 62117"/>
                  <a:gd name="connsiteY14" fmla="*/ 44795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 h="61084">
                    <a:moveTo>
                      <a:pt x="0" y="30542"/>
                    </a:moveTo>
                    <a:cubicBezTo>
                      <a:pt x="0" y="23416"/>
                      <a:pt x="0" y="16289"/>
                      <a:pt x="0" y="9163"/>
                    </a:cubicBezTo>
                    <a:cubicBezTo>
                      <a:pt x="0" y="3054"/>
                      <a:pt x="3055" y="0"/>
                      <a:pt x="9165" y="0"/>
                    </a:cubicBezTo>
                    <a:cubicBezTo>
                      <a:pt x="23421" y="0"/>
                      <a:pt x="37677" y="0"/>
                      <a:pt x="52952" y="0"/>
                    </a:cubicBezTo>
                    <a:cubicBezTo>
                      <a:pt x="59062" y="0"/>
                      <a:pt x="62117" y="3054"/>
                      <a:pt x="62117" y="9163"/>
                    </a:cubicBezTo>
                    <a:cubicBezTo>
                      <a:pt x="62117" y="23416"/>
                      <a:pt x="62117" y="37669"/>
                      <a:pt x="62117" y="51922"/>
                    </a:cubicBezTo>
                    <a:cubicBezTo>
                      <a:pt x="62117" y="58031"/>
                      <a:pt x="59062" y="61085"/>
                      <a:pt x="52952" y="61085"/>
                    </a:cubicBezTo>
                    <a:cubicBezTo>
                      <a:pt x="38696" y="61085"/>
                      <a:pt x="24439" y="61085"/>
                      <a:pt x="9165" y="61085"/>
                    </a:cubicBezTo>
                    <a:cubicBezTo>
                      <a:pt x="3055" y="61085"/>
                      <a:pt x="0" y="58031"/>
                      <a:pt x="0" y="51922"/>
                    </a:cubicBezTo>
                    <a:cubicBezTo>
                      <a:pt x="0" y="44795"/>
                      <a:pt x="0" y="37669"/>
                      <a:pt x="0" y="30542"/>
                    </a:cubicBezTo>
                    <a:close/>
                    <a:moveTo>
                      <a:pt x="16293" y="44795"/>
                    </a:moveTo>
                    <a:cubicBezTo>
                      <a:pt x="26476" y="44795"/>
                      <a:pt x="35641" y="44795"/>
                      <a:pt x="44806" y="44795"/>
                    </a:cubicBezTo>
                    <a:cubicBezTo>
                      <a:pt x="44806" y="35633"/>
                      <a:pt x="44806" y="25452"/>
                      <a:pt x="44806" y="16289"/>
                    </a:cubicBezTo>
                    <a:cubicBezTo>
                      <a:pt x="35641" y="16289"/>
                      <a:pt x="25458" y="16289"/>
                      <a:pt x="16293" y="16289"/>
                    </a:cubicBezTo>
                    <a:cubicBezTo>
                      <a:pt x="16293" y="26470"/>
                      <a:pt x="16293" y="35633"/>
                      <a:pt x="16293" y="44795"/>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D4A2FEB9-8D2A-1390-5B6D-10B3AC74DB37}"/>
                  </a:ext>
                </a:extLst>
              </p:cNvPr>
              <p:cNvSpPr/>
              <p:nvPr/>
            </p:nvSpPr>
            <p:spPr>
              <a:xfrm>
                <a:off x="9858207" y="3235544"/>
                <a:ext cx="95918" cy="16289"/>
              </a:xfrm>
              <a:custGeom>
                <a:avLst/>
                <a:gdLst>
                  <a:gd name="connsiteX0" fmla="*/ 47861 w 95918"/>
                  <a:gd name="connsiteY0" fmla="*/ 1018 h 16289"/>
                  <a:gd name="connsiteX1" fmla="*/ 86557 w 95918"/>
                  <a:gd name="connsiteY1" fmla="*/ 1018 h 16289"/>
                  <a:gd name="connsiteX2" fmla="*/ 95722 w 95918"/>
                  <a:gd name="connsiteY2" fmla="*/ 7127 h 16289"/>
                  <a:gd name="connsiteX3" fmla="*/ 89612 w 95918"/>
                  <a:gd name="connsiteY3" fmla="*/ 16289 h 16289"/>
                  <a:gd name="connsiteX4" fmla="*/ 85538 w 95918"/>
                  <a:gd name="connsiteY4" fmla="*/ 16289 h 16289"/>
                  <a:gd name="connsiteX5" fmla="*/ 11202 w 95918"/>
                  <a:gd name="connsiteY5" fmla="*/ 16289 h 16289"/>
                  <a:gd name="connsiteX6" fmla="*/ 0 w 95918"/>
                  <a:gd name="connsiteY6" fmla="*/ 8145 h 16289"/>
                  <a:gd name="connsiteX7" fmla="*/ 11202 w 95918"/>
                  <a:gd name="connsiteY7" fmla="*/ 0 h 16289"/>
                  <a:gd name="connsiteX8" fmla="*/ 47861 w 95918"/>
                  <a:gd name="connsiteY8" fmla="*/ 1018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18" h="16289">
                    <a:moveTo>
                      <a:pt x="47861" y="1018"/>
                    </a:moveTo>
                    <a:cubicBezTo>
                      <a:pt x="61099" y="1018"/>
                      <a:pt x="74337" y="1018"/>
                      <a:pt x="86557" y="1018"/>
                    </a:cubicBezTo>
                    <a:cubicBezTo>
                      <a:pt x="91648" y="1018"/>
                      <a:pt x="94703" y="3054"/>
                      <a:pt x="95722" y="7127"/>
                    </a:cubicBezTo>
                    <a:cubicBezTo>
                      <a:pt x="96740" y="12217"/>
                      <a:pt x="93685" y="15271"/>
                      <a:pt x="89612" y="16289"/>
                    </a:cubicBezTo>
                    <a:cubicBezTo>
                      <a:pt x="88594" y="16289"/>
                      <a:pt x="86557" y="16289"/>
                      <a:pt x="85538" y="16289"/>
                    </a:cubicBezTo>
                    <a:cubicBezTo>
                      <a:pt x="61099" y="16289"/>
                      <a:pt x="35641" y="16289"/>
                      <a:pt x="11202" y="16289"/>
                    </a:cubicBezTo>
                    <a:cubicBezTo>
                      <a:pt x="4073" y="16289"/>
                      <a:pt x="0" y="13235"/>
                      <a:pt x="0" y="8145"/>
                    </a:cubicBezTo>
                    <a:cubicBezTo>
                      <a:pt x="0" y="3054"/>
                      <a:pt x="4073" y="0"/>
                      <a:pt x="11202" y="0"/>
                    </a:cubicBezTo>
                    <a:cubicBezTo>
                      <a:pt x="23421" y="1018"/>
                      <a:pt x="35641" y="1018"/>
                      <a:pt x="47861" y="1018"/>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4A7E30E8-A810-FFD2-3A4D-9BB63BD65568}"/>
                  </a:ext>
                </a:extLst>
              </p:cNvPr>
              <p:cNvSpPr/>
              <p:nvPr/>
            </p:nvSpPr>
            <p:spPr>
              <a:xfrm>
                <a:off x="9858207" y="3271177"/>
                <a:ext cx="71282" cy="16289"/>
              </a:xfrm>
              <a:custGeom>
                <a:avLst/>
                <a:gdLst>
                  <a:gd name="connsiteX0" fmla="*/ 35641 w 71282"/>
                  <a:gd name="connsiteY0" fmla="*/ 16289 h 16289"/>
                  <a:gd name="connsiteX1" fmla="*/ 9165 w 71282"/>
                  <a:gd name="connsiteY1" fmla="*/ 16289 h 16289"/>
                  <a:gd name="connsiteX2" fmla="*/ 0 w 71282"/>
                  <a:gd name="connsiteY2" fmla="*/ 8145 h 16289"/>
                  <a:gd name="connsiteX3" fmla="*/ 9165 w 71282"/>
                  <a:gd name="connsiteY3" fmla="*/ 0 h 16289"/>
                  <a:gd name="connsiteX4" fmla="*/ 62117 w 71282"/>
                  <a:gd name="connsiteY4" fmla="*/ 0 h 16289"/>
                  <a:gd name="connsiteX5" fmla="*/ 71282 w 71282"/>
                  <a:gd name="connsiteY5" fmla="*/ 8145 h 16289"/>
                  <a:gd name="connsiteX6" fmla="*/ 62117 w 71282"/>
                  <a:gd name="connsiteY6" fmla="*/ 16289 h 16289"/>
                  <a:gd name="connsiteX7" fmla="*/ 35641 w 71282"/>
                  <a:gd name="connsiteY7"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2" h="16289">
                    <a:moveTo>
                      <a:pt x="35641" y="16289"/>
                    </a:moveTo>
                    <a:cubicBezTo>
                      <a:pt x="26476" y="16289"/>
                      <a:pt x="18330" y="16289"/>
                      <a:pt x="9165" y="16289"/>
                    </a:cubicBezTo>
                    <a:cubicBezTo>
                      <a:pt x="4073" y="16289"/>
                      <a:pt x="0" y="13235"/>
                      <a:pt x="0" y="8145"/>
                    </a:cubicBezTo>
                    <a:cubicBezTo>
                      <a:pt x="0" y="3054"/>
                      <a:pt x="4073" y="0"/>
                      <a:pt x="9165" y="0"/>
                    </a:cubicBezTo>
                    <a:cubicBezTo>
                      <a:pt x="26476" y="0"/>
                      <a:pt x="44806" y="0"/>
                      <a:pt x="62117" y="0"/>
                    </a:cubicBezTo>
                    <a:cubicBezTo>
                      <a:pt x="68227" y="0"/>
                      <a:pt x="71282" y="3054"/>
                      <a:pt x="71282" y="8145"/>
                    </a:cubicBezTo>
                    <a:cubicBezTo>
                      <a:pt x="71282" y="13235"/>
                      <a:pt x="67209" y="16289"/>
                      <a:pt x="62117" y="16289"/>
                    </a:cubicBezTo>
                    <a:cubicBezTo>
                      <a:pt x="52952" y="16289"/>
                      <a:pt x="44806" y="16289"/>
                      <a:pt x="35641" y="16289"/>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AD0924BA-1720-5F12-7163-BE65845F0385}"/>
                  </a:ext>
                </a:extLst>
              </p:cNvPr>
              <p:cNvSpPr/>
              <p:nvPr/>
            </p:nvSpPr>
            <p:spPr>
              <a:xfrm>
                <a:off x="9858207" y="3328190"/>
                <a:ext cx="49897" cy="16289"/>
              </a:xfrm>
              <a:custGeom>
                <a:avLst/>
                <a:gdLst>
                  <a:gd name="connsiteX0" fmla="*/ 25458 w 49897"/>
                  <a:gd name="connsiteY0" fmla="*/ 0 h 16289"/>
                  <a:gd name="connsiteX1" fmla="*/ 40733 w 49897"/>
                  <a:gd name="connsiteY1" fmla="*/ 0 h 16289"/>
                  <a:gd name="connsiteX2" fmla="*/ 49897 w 49897"/>
                  <a:gd name="connsiteY2" fmla="*/ 8145 h 16289"/>
                  <a:gd name="connsiteX3" fmla="*/ 41751 w 49897"/>
                  <a:gd name="connsiteY3" fmla="*/ 16289 h 16289"/>
                  <a:gd name="connsiteX4" fmla="*/ 9165 w 49897"/>
                  <a:gd name="connsiteY4" fmla="*/ 16289 h 16289"/>
                  <a:gd name="connsiteX5" fmla="*/ 0 w 49897"/>
                  <a:gd name="connsiteY5" fmla="*/ 8145 h 16289"/>
                  <a:gd name="connsiteX6" fmla="*/ 9165 w 49897"/>
                  <a:gd name="connsiteY6" fmla="*/ 0 h 16289"/>
                  <a:gd name="connsiteX7" fmla="*/ 25458 w 49897"/>
                  <a:gd name="connsiteY7"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7" h="16289">
                    <a:moveTo>
                      <a:pt x="25458" y="0"/>
                    </a:moveTo>
                    <a:cubicBezTo>
                      <a:pt x="30549" y="0"/>
                      <a:pt x="35641" y="0"/>
                      <a:pt x="40733" y="0"/>
                    </a:cubicBezTo>
                    <a:cubicBezTo>
                      <a:pt x="45824" y="0"/>
                      <a:pt x="49897" y="3054"/>
                      <a:pt x="49897" y="8145"/>
                    </a:cubicBezTo>
                    <a:cubicBezTo>
                      <a:pt x="49897" y="13235"/>
                      <a:pt x="46843" y="16289"/>
                      <a:pt x="41751" y="16289"/>
                    </a:cubicBezTo>
                    <a:cubicBezTo>
                      <a:pt x="30549" y="16289"/>
                      <a:pt x="20366" y="16289"/>
                      <a:pt x="9165" y="16289"/>
                    </a:cubicBezTo>
                    <a:cubicBezTo>
                      <a:pt x="4073" y="16289"/>
                      <a:pt x="0" y="13235"/>
                      <a:pt x="0" y="8145"/>
                    </a:cubicBezTo>
                    <a:cubicBezTo>
                      <a:pt x="0" y="4072"/>
                      <a:pt x="3055" y="0"/>
                      <a:pt x="9165" y="0"/>
                    </a:cubicBezTo>
                    <a:cubicBezTo>
                      <a:pt x="14256" y="0"/>
                      <a:pt x="19348" y="0"/>
                      <a:pt x="25458" y="0"/>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349E1823-9A3B-1A40-684B-D967813E76F5}"/>
                  </a:ext>
                </a:extLst>
              </p:cNvPr>
              <p:cNvSpPr/>
              <p:nvPr/>
            </p:nvSpPr>
            <p:spPr>
              <a:xfrm>
                <a:off x="9858207" y="3452395"/>
                <a:ext cx="50915" cy="16741"/>
              </a:xfrm>
              <a:custGeom>
                <a:avLst/>
                <a:gdLst>
                  <a:gd name="connsiteX0" fmla="*/ 24439 w 50915"/>
                  <a:gd name="connsiteY0" fmla="*/ 16289 h 16741"/>
                  <a:gd name="connsiteX1" fmla="*/ 9165 w 50915"/>
                  <a:gd name="connsiteY1" fmla="*/ 16289 h 16741"/>
                  <a:gd name="connsiteX2" fmla="*/ 0 w 50915"/>
                  <a:gd name="connsiteY2" fmla="*/ 8145 h 16741"/>
                  <a:gd name="connsiteX3" fmla="*/ 9165 w 50915"/>
                  <a:gd name="connsiteY3" fmla="*/ 0 h 16741"/>
                  <a:gd name="connsiteX4" fmla="*/ 41751 w 50915"/>
                  <a:gd name="connsiteY4" fmla="*/ 0 h 16741"/>
                  <a:gd name="connsiteX5" fmla="*/ 50916 w 50915"/>
                  <a:gd name="connsiteY5" fmla="*/ 8145 h 16741"/>
                  <a:gd name="connsiteX6" fmla="*/ 41751 w 50915"/>
                  <a:gd name="connsiteY6" fmla="*/ 16289 h 16741"/>
                  <a:gd name="connsiteX7" fmla="*/ 24439 w 50915"/>
                  <a:gd name="connsiteY7" fmla="*/ 16289 h 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15" h="16741">
                    <a:moveTo>
                      <a:pt x="24439" y="16289"/>
                    </a:moveTo>
                    <a:cubicBezTo>
                      <a:pt x="19348" y="16289"/>
                      <a:pt x="14256" y="16289"/>
                      <a:pt x="9165" y="16289"/>
                    </a:cubicBezTo>
                    <a:cubicBezTo>
                      <a:pt x="4073" y="16289"/>
                      <a:pt x="0" y="13235"/>
                      <a:pt x="0" y="8145"/>
                    </a:cubicBezTo>
                    <a:cubicBezTo>
                      <a:pt x="0" y="3054"/>
                      <a:pt x="3055" y="0"/>
                      <a:pt x="9165" y="0"/>
                    </a:cubicBezTo>
                    <a:cubicBezTo>
                      <a:pt x="20366" y="0"/>
                      <a:pt x="30549" y="0"/>
                      <a:pt x="41751" y="0"/>
                    </a:cubicBezTo>
                    <a:cubicBezTo>
                      <a:pt x="46843" y="0"/>
                      <a:pt x="50916" y="3054"/>
                      <a:pt x="50916" y="8145"/>
                    </a:cubicBezTo>
                    <a:cubicBezTo>
                      <a:pt x="50916" y="13235"/>
                      <a:pt x="47861" y="16289"/>
                      <a:pt x="41751" y="16289"/>
                    </a:cubicBezTo>
                    <a:cubicBezTo>
                      <a:pt x="35641" y="17307"/>
                      <a:pt x="29531" y="16289"/>
                      <a:pt x="24439" y="16289"/>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E10074E9-C34B-9682-B262-B14AAE8C8BDB}"/>
                  </a:ext>
                </a:extLst>
              </p:cNvPr>
              <p:cNvSpPr/>
              <p:nvPr/>
            </p:nvSpPr>
            <p:spPr>
              <a:xfrm>
                <a:off x="9858207" y="3362804"/>
                <a:ext cx="23421" cy="16289"/>
              </a:xfrm>
              <a:custGeom>
                <a:avLst/>
                <a:gdLst>
                  <a:gd name="connsiteX0" fmla="*/ 12220 w 23421"/>
                  <a:gd name="connsiteY0" fmla="*/ 16289 h 16289"/>
                  <a:gd name="connsiteX1" fmla="*/ 6110 w 23421"/>
                  <a:gd name="connsiteY1" fmla="*/ 15271 h 16289"/>
                  <a:gd name="connsiteX2" fmla="*/ 0 w 23421"/>
                  <a:gd name="connsiteY2" fmla="*/ 7127 h 16289"/>
                  <a:gd name="connsiteX3" fmla="*/ 7128 w 23421"/>
                  <a:gd name="connsiteY3" fmla="*/ 0 h 16289"/>
                  <a:gd name="connsiteX4" fmla="*/ 15275 w 23421"/>
                  <a:gd name="connsiteY4" fmla="*/ 0 h 16289"/>
                  <a:gd name="connsiteX5" fmla="*/ 23421 w 23421"/>
                  <a:gd name="connsiteY5" fmla="*/ 7127 h 16289"/>
                  <a:gd name="connsiteX6" fmla="*/ 16293 w 23421"/>
                  <a:gd name="connsiteY6" fmla="*/ 15271 h 16289"/>
                  <a:gd name="connsiteX7" fmla="*/ 12220 w 23421"/>
                  <a:gd name="connsiteY7" fmla="*/ 16289 h 16289"/>
                  <a:gd name="connsiteX8" fmla="*/ 12220 w 23421"/>
                  <a:gd name="connsiteY8" fmla="*/ 16289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6289">
                    <a:moveTo>
                      <a:pt x="12220" y="16289"/>
                    </a:moveTo>
                    <a:cubicBezTo>
                      <a:pt x="10183" y="16289"/>
                      <a:pt x="8146" y="16289"/>
                      <a:pt x="6110" y="15271"/>
                    </a:cubicBezTo>
                    <a:cubicBezTo>
                      <a:pt x="2037" y="14253"/>
                      <a:pt x="0" y="11199"/>
                      <a:pt x="0" y="7127"/>
                    </a:cubicBezTo>
                    <a:cubicBezTo>
                      <a:pt x="0" y="3054"/>
                      <a:pt x="3055" y="0"/>
                      <a:pt x="7128" y="0"/>
                    </a:cubicBezTo>
                    <a:cubicBezTo>
                      <a:pt x="10183" y="0"/>
                      <a:pt x="13238" y="0"/>
                      <a:pt x="15275" y="0"/>
                    </a:cubicBezTo>
                    <a:cubicBezTo>
                      <a:pt x="19348" y="0"/>
                      <a:pt x="23421" y="3054"/>
                      <a:pt x="23421" y="7127"/>
                    </a:cubicBezTo>
                    <a:cubicBezTo>
                      <a:pt x="23421" y="11199"/>
                      <a:pt x="20366" y="15271"/>
                      <a:pt x="16293" y="15271"/>
                    </a:cubicBezTo>
                    <a:cubicBezTo>
                      <a:pt x="15275" y="15271"/>
                      <a:pt x="13238" y="15271"/>
                      <a:pt x="12220" y="16289"/>
                    </a:cubicBezTo>
                    <a:cubicBezTo>
                      <a:pt x="12220" y="15271"/>
                      <a:pt x="12220" y="15271"/>
                      <a:pt x="12220" y="16289"/>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313AB96D-EA07-1820-CB3A-95E25211EA33}"/>
                  </a:ext>
                </a:extLst>
              </p:cNvPr>
              <p:cNvSpPr/>
              <p:nvPr/>
            </p:nvSpPr>
            <p:spPr>
              <a:xfrm>
                <a:off x="9859226" y="3419817"/>
                <a:ext cx="23421" cy="15271"/>
              </a:xfrm>
              <a:custGeom>
                <a:avLst/>
                <a:gdLst>
                  <a:gd name="connsiteX0" fmla="*/ 11202 w 23421"/>
                  <a:gd name="connsiteY0" fmla="*/ 15271 h 15271"/>
                  <a:gd name="connsiteX1" fmla="*/ 6110 w 23421"/>
                  <a:gd name="connsiteY1" fmla="*/ 15271 h 15271"/>
                  <a:gd name="connsiteX2" fmla="*/ 0 w 23421"/>
                  <a:gd name="connsiteY2" fmla="*/ 7127 h 15271"/>
                  <a:gd name="connsiteX3" fmla="*/ 7128 w 23421"/>
                  <a:gd name="connsiteY3" fmla="*/ 0 h 15271"/>
                  <a:gd name="connsiteX4" fmla="*/ 15275 w 23421"/>
                  <a:gd name="connsiteY4" fmla="*/ 0 h 15271"/>
                  <a:gd name="connsiteX5" fmla="*/ 23421 w 23421"/>
                  <a:gd name="connsiteY5" fmla="*/ 7127 h 15271"/>
                  <a:gd name="connsiteX6" fmla="*/ 15275 w 23421"/>
                  <a:gd name="connsiteY6" fmla="*/ 15271 h 15271"/>
                  <a:gd name="connsiteX7" fmla="*/ 11202 w 23421"/>
                  <a:gd name="connsiteY7" fmla="*/ 15271 h 15271"/>
                  <a:gd name="connsiteX8" fmla="*/ 11202 w 23421"/>
                  <a:gd name="connsiteY8" fmla="*/ 15271 h 1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 h="15271">
                    <a:moveTo>
                      <a:pt x="11202" y="15271"/>
                    </a:moveTo>
                    <a:cubicBezTo>
                      <a:pt x="9165" y="15271"/>
                      <a:pt x="7128" y="15271"/>
                      <a:pt x="6110" y="15271"/>
                    </a:cubicBezTo>
                    <a:cubicBezTo>
                      <a:pt x="2036" y="14253"/>
                      <a:pt x="0" y="11199"/>
                      <a:pt x="0" y="7127"/>
                    </a:cubicBezTo>
                    <a:cubicBezTo>
                      <a:pt x="0" y="3054"/>
                      <a:pt x="3055" y="0"/>
                      <a:pt x="7128" y="0"/>
                    </a:cubicBezTo>
                    <a:cubicBezTo>
                      <a:pt x="10183" y="0"/>
                      <a:pt x="12220" y="0"/>
                      <a:pt x="15275" y="0"/>
                    </a:cubicBezTo>
                    <a:cubicBezTo>
                      <a:pt x="20366" y="0"/>
                      <a:pt x="23421" y="3054"/>
                      <a:pt x="23421" y="7127"/>
                    </a:cubicBezTo>
                    <a:cubicBezTo>
                      <a:pt x="23421" y="11199"/>
                      <a:pt x="20366" y="15271"/>
                      <a:pt x="15275" y="15271"/>
                    </a:cubicBezTo>
                    <a:cubicBezTo>
                      <a:pt x="13238" y="15271"/>
                      <a:pt x="12220" y="15271"/>
                      <a:pt x="11202" y="15271"/>
                    </a:cubicBezTo>
                    <a:cubicBezTo>
                      <a:pt x="11202" y="15271"/>
                      <a:pt x="11202" y="15271"/>
                      <a:pt x="11202" y="15271"/>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746FCA5E-0686-7761-586F-D4505B4474A5}"/>
                  </a:ext>
                </a:extLst>
              </p:cNvPr>
              <p:cNvSpPr/>
              <p:nvPr/>
            </p:nvSpPr>
            <p:spPr>
              <a:xfrm>
                <a:off x="9982442" y="3259978"/>
                <a:ext cx="16292" cy="15271"/>
              </a:xfrm>
              <a:custGeom>
                <a:avLst/>
                <a:gdLst>
                  <a:gd name="connsiteX0" fmla="*/ 8146 w 16292"/>
                  <a:gd name="connsiteY0" fmla="*/ 0 h 15271"/>
                  <a:gd name="connsiteX1" fmla="*/ 16293 w 16292"/>
                  <a:gd name="connsiteY1" fmla="*/ 7127 h 15271"/>
                  <a:gd name="connsiteX2" fmla="*/ 8146 w 16292"/>
                  <a:gd name="connsiteY2" fmla="*/ 15271 h 15271"/>
                  <a:gd name="connsiteX3" fmla="*/ 0 w 16292"/>
                  <a:gd name="connsiteY3" fmla="*/ 7127 h 15271"/>
                  <a:gd name="connsiteX4" fmla="*/ 8146 w 16292"/>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2" h="15271">
                    <a:moveTo>
                      <a:pt x="8146" y="0"/>
                    </a:moveTo>
                    <a:cubicBezTo>
                      <a:pt x="12220" y="0"/>
                      <a:pt x="16293" y="3054"/>
                      <a:pt x="16293" y="7127"/>
                    </a:cubicBezTo>
                    <a:cubicBezTo>
                      <a:pt x="16293" y="11199"/>
                      <a:pt x="13238" y="15271"/>
                      <a:pt x="8146" y="15271"/>
                    </a:cubicBezTo>
                    <a:cubicBezTo>
                      <a:pt x="4073" y="15271"/>
                      <a:pt x="0" y="11199"/>
                      <a:pt x="0" y="7127"/>
                    </a:cubicBezTo>
                    <a:cubicBezTo>
                      <a:pt x="0" y="4073"/>
                      <a:pt x="4073" y="0"/>
                      <a:pt x="8146" y="0"/>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72249F97-39ED-D23E-55A2-348FDDA4AF50}"/>
                  </a:ext>
                </a:extLst>
              </p:cNvPr>
              <p:cNvSpPr/>
              <p:nvPr/>
            </p:nvSpPr>
            <p:spPr>
              <a:xfrm>
                <a:off x="9914214" y="3340407"/>
                <a:ext cx="122197" cy="122169"/>
              </a:xfrm>
              <a:custGeom>
                <a:avLst/>
                <a:gdLst>
                  <a:gd name="connsiteX0" fmla="*/ 0 w 122197"/>
                  <a:gd name="connsiteY0" fmla="*/ 61085 h 122169"/>
                  <a:gd name="connsiteX1" fmla="*/ 61099 w 122197"/>
                  <a:gd name="connsiteY1" fmla="*/ 0 h 122169"/>
                  <a:gd name="connsiteX2" fmla="*/ 122198 w 122197"/>
                  <a:gd name="connsiteY2" fmla="*/ 61085 h 122169"/>
                  <a:gd name="connsiteX3" fmla="*/ 62117 w 122197"/>
                  <a:gd name="connsiteY3" fmla="*/ 122169 h 122169"/>
                  <a:gd name="connsiteX4" fmla="*/ 0 w 122197"/>
                  <a:gd name="connsiteY4" fmla="*/ 61085 h 122169"/>
                  <a:gd name="connsiteX5" fmla="*/ 48879 w 122197"/>
                  <a:gd name="connsiteY5" fmla="*/ 72283 h 122169"/>
                  <a:gd name="connsiteX6" fmla="*/ 36659 w 122197"/>
                  <a:gd name="connsiteY6" fmla="*/ 59048 h 122169"/>
                  <a:gd name="connsiteX7" fmla="*/ 24439 w 122197"/>
                  <a:gd name="connsiteY7" fmla="*/ 58030 h 122169"/>
                  <a:gd name="connsiteX8" fmla="*/ 25458 w 122197"/>
                  <a:gd name="connsiteY8" fmla="*/ 70247 h 122169"/>
                  <a:gd name="connsiteX9" fmla="*/ 41751 w 122197"/>
                  <a:gd name="connsiteY9" fmla="*/ 86537 h 122169"/>
                  <a:gd name="connsiteX10" fmla="*/ 56007 w 122197"/>
                  <a:gd name="connsiteY10" fmla="*/ 86537 h 122169"/>
                  <a:gd name="connsiteX11" fmla="*/ 92667 w 122197"/>
                  <a:gd name="connsiteY11" fmla="*/ 49886 h 122169"/>
                  <a:gd name="connsiteX12" fmla="*/ 94703 w 122197"/>
                  <a:gd name="connsiteY12" fmla="*/ 46831 h 122169"/>
                  <a:gd name="connsiteX13" fmla="*/ 93685 w 122197"/>
                  <a:gd name="connsiteY13" fmla="*/ 36651 h 122169"/>
                  <a:gd name="connsiteX14" fmla="*/ 83502 w 122197"/>
                  <a:gd name="connsiteY14" fmla="*/ 36651 h 122169"/>
                  <a:gd name="connsiteX15" fmla="*/ 80447 w 122197"/>
                  <a:gd name="connsiteY15" fmla="*/ 39705 h 122169"/>
                  <a:gd name="connsiteX16" fmla="*/ 48879 w 122197"/>
                  <a:gd name="connsiteY16" fmla="*/ 72283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197" h="122169">
                    <a:moveTo>
                      <a:pt x="0" y="61085"/>
                    </a:moveTo>
                    <a:cubicBezTo>
                      <a:pt x="0" y="27488"/>
                      <a:pt x="27495" y="0"/>
                      <a:pt x="61099" y="0"/>
                    </a:cubicBezTo>
                    <a:cubicBezTo>
                      <a:pt x="94703" y="0"/>
                      <a:pt x="122198" y="27488"/>
                      <a:pt x="122198" y="61085"/>
                    </a:cubicBezTo>
                    <a:cubicBezTo>
                      <a:pt x="122198" y="94681"/>
                      <a:pt x="94703" y="122169"/>
                      <a:pt x="62117" y="122169"/>
                    </a:cubicBezTo>
                    <a:cubicBezTo>
                      <a:pt x="26476" y="122169"/>
                      <a:pt x="0" y="95699"/>
                      <a:pt x="0" y="61085"/>
                    </a:cubicBezTo>
                    <a:close/>
                    <a:moveTo>
                      <a:pt x="48879" y="72283"/>
                    </a:moveTo>
                    <a:cubicBezTo>
                      <a:pt x="44806" y="68211"/>
                      <a:pt x="40733" y="63121"/>
                      <a:pt x="36659" y="59048"/>
                    </a:cubicBezTo>
                    <a:cubicBezTo>
                      <a:pt x="32586" y="54976"/>
                      <a:pt x="27495" y="54976"/>
                      <a:pt x="24439" y="58030"/>
                    </a:cubicBezTo>
                    <a:cubicBezTo>
                      <a:pt x="21385" y="61085"/>
                      <a:pt x="21385" y="66175"/>
                      <a:pt x="25458" y="70247"/>
                    </a:cubicBezTo>
                    <a:cubicBezTo>
                      <a:pt x="30549" y="76356"/>
                      <a:pt x="36659" y="81446"/>
                      <a:pt x="41751" y="86537"/>
                    </a:cubicBezTo>
                    <a:cubicBezTo>
                      <a:pt x="46843" y="91627"/>
                      <a:pt x="50916" y="91627"/>
                      <a:pt x="56007" y="86537"/>
                    </a:cubicBezTo>
                    <a:cubicBezTo>
                      <a:pt x="68227" y="74320"/>
                      <a:pt x="80447" y="62103"/>
                      <a:pt x="92667" y="49886"/>
                    </a:cubicBezTo>
                    <a:cubicBezTo>
                      <a:pt x="93685" y="48868"/>
                      <a:pt x="94703" y="47850"/>
                      <a:pt x="94703" y="46831"/>
                    </a:cubicBezTo>
                    <a:cubicBezTo>
                      <a:pt x="96740" y="43777"/>
                      <a:pt x="95722" y="38687"/>
                      <a:pt x="93685" y="36651"/>
                    </a:cubicBezTo>
                    <a:cubicBezTo>
                      <a:pt x="90630" y="34615"/>
                      <a:pt x="86557" y="33596"/>
                      <a:pt x="83502" y="36651"/>
                    </a:cubicBezTo>
                    <a:cubicBezTo>
                      <a:pt x="82484" y="37669"/>
                      <a:pt x="81465" y="38687"/>
                      <a:pt x="80447" y="39705"/>
                    </a:cubicBezTo>
                    <a:cubicBezTo>
                      <a:pt x="70264" y="50904"/>
                      <a:pt x="60081" y="62103"/>
                      <a:pt x="48879" y="72283"/>
                    </a:cubicBezTo>
                    <a:close/>
                  </a:path>
                </a:pathLst>
              </a:custGeom>
              <a:solidFill>
                <a:srgbClr val="FFFFFF"/>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F213B317-C00B-EA30-C3B5-6C6E30606162}"/>
                  </a:ext>
                </a:extLst>
              </p:cNvPr>
              <p:cNvSpPr/>
              <p:nvPr/>
            </p:nvSpPr>
            <p:spPr>
              <a:xfrm>
                <a:off x="10041504" y="3469703"/>
                <a:ext cx="78182" cy="78164"/>
              </a:xfrm>
              <a:custGeom>
                <a:avLst/>
                <a:gdLst>
                  <a:gd name="connsiteX0" fmla="*/ 27495 w 78182"/>
                  <a:gd name="connsiteY0" fmla="*/ 0 h 78164"/>
                  <a:gd name="connsiteX1" fmla="*/ 73319 w 78182"/>
                  <a:gd name="connsiteY1" fmla="*/ 45814 h 78164"/>
                  <a:gd name="connsiteX2" fmla="*/ 72300 w 78182"/>
                  <a:gd name="connsiteY2" fmla="*/ 72284 h 78164"/>
                  <a:gd name="connsiteX3" fmla="*/ 45824 w 78182"/>
                  <a:gd name="connsiteY3" fmla="*/ 73302 h 78164"/>
                  <a:gd name="connsiteX4" fmla="*/ 0 w 78182"/>
                  <a:gd name="connsiteY4" fmla="*/ 27488 h 78164"/>
                  <a:gd name="connsiteX5" fmla="*/ 27495 w 78182"/>
                  <a:gd name="connsiteY5" fmla="*/ 0 h 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82" h="78164">
                    <a:moveTo>
                      <a:pt x="27495" y="0"/>
                    </a:moveTo>
                    <a:cubicBezTo>
                      <a:pt x="42769" y="15271"/>
                      <a:pt x="58044" y="30542"/>
                      <a:pt x="73319" y="45814"/>
                    </a:cubicBezTo>
                    <a:cubicBezTo>
                      <a:pt x="80447" y="52940"/>
                      <a:pt x="79428" y="65157"/>
                      <a:pt x="72300" y="72284"/>
                    </a:cubicBezTo>
                    <a:cubicBezTo>
                      <a:pt x="65172" y="79410"/>
                      <a:pt x="52952" y="80428"/>
                      <a:pt x="45824" y="73302"/>
                    </a:cubicBezTo>
                    <a:cubicBezTo>
                      <a:pt x="30549" y="58031"/>
                      <a:pt x="15275" y="42759"/>
                      <a:pt x="0" y="27488"/>
                    </a:cubicBezTo>
                    <a:cubicBezTo>
                      <a:pt x="9165" y="18326"/>
                      <a:pt x="18330" y="9163"/>
                      <a:pt x="27495" y="0"/>
                    </a:cubicBezTo>
                    <a:close/>
                  </a:path>
                </a:pathLst>
              </a:custGeom>
              <a:solidFill>
                <a:srgbClr val="FFFFFF"/>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2070BD9E-397B-DF8A-925C-919D1086F972}"/>
                  </a:ext>
                </a:extLst>
              </p:cNvPr>
              <p:cNvSpPr/>
              <p:nvPr/>
            </p:nvSpPr>
            <p:spPr>
              <a:xfrm>
                <a:off x="10023174" y="3450359"/>
                <a:ext cx="26475" cy="26470"/>
              </a:xfrm>
              <a:custGeom>
                <a:avLst/>
                <a:gdLst>
                  <a:gd name="connsiteX0" fmla="*/ 13238 w 26475"/>
                  <a:gd name="connsiteY0" fmla="*/ 26470 h 26470"/>
                  <a:gd name="connsiteX1" fmla="*/ 0 w 26475"/>
                  <a:gd name="connsiteY1" fmla="*/ 13235 h 26470"/>
                  <a:gd name="connsiteX2" fmla="*/ 13238 w 26475"/>
                  <a:gd name="connsiteY2" fmla="*/ 0 h 26470"/>
                  <a:gd name="connsiteX3" fmla="*/ 26476 w 26475"/>
                  <a:gd name="connsiteY3" fmla="*/ 13235 h 26470"/>
                  <a:gd name="connsiteX4" fmla="*/ 13238 w 26475"/>
                  <a:gd name="connsiteY4" fmla="*/ 26470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5" h="26470">
                    <a:moveTo>
                      <a:pt x="13238" y="26470"/>
                    </a:moveTo>
                    <a:cubicBezTo>
                      <a:pt x="9165" y="22398"/>
                      <a:pt x="4073" y="17307"/>
                      <a:pt x="0" y="13235"/>
                    </a:cubicBezTo>
                    <a:cubicBezTo>
                      <a:pt x="4073" y="9163"/>
                      <a:pt x="9165" y="4072"/>
                      <a:pt x="13238" y="0"/>
                    </a:cubicBezTo>
                    <a:cubicBezTo>
                      <a:pt x="17311" y="4072"/>
                      <a:pt x="22403" y="9163"/>
                      <a:pt x="26476" y="13235"/>
                    </a:cubicBezTo>
                    <a:cubicBezTo>
                      <a:pt x="22403" y="18325"/>
                      <a:pt x="18330" y="22398"/>
                      <a:pt x="13238" y="26470"/>
                    </a:cubicBezTo>
                    <a:close/>
                  </a:path>
                </a:pathLst>
              </a:custGeom>
              <a:solidFill>
                <a:srgbClr val="FFFFFF"/>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715A582D-D78F-93B2-5D8C-DA6D928B7526}"/>
                  </a:ext>
                </a:extLst>
              </p:cNvPr>
              <p:cNvSpPr/>
              <p:nvPr/>
            </p:nvSpPr>
            <p:spPr>
              <a:xfrm>
                <a:off x="9783870" y="3435088"/>
                <a:ext cx="28512" cy="28506"/>
              </a:xfrm>
              <a:custGeom>
                <a:avLst/>
                <a:gdLst>
                  <a:gd name="connsiteX0" fmla="*/ 28513 w 28512"/>
                  <a:gd name="connsiteY0" fmla="*/ 0 h 28506"/>
                  <a:gd name="connsiteX1" fmla="*/ 28513 w 28512"/>
                  <a:gd name="connsiteY1" fmla="*/ 28506 h 28506"/>
                  <a:gd name="connsiteX2" fmla="*/ 0 w 28512"/>
                  <a:gd name="connsiteY2" fmla="*/ 28506 h 28506"/>
                  <a:gd name="connsiteX3" fmla="*/ 0 w 28512"/>
                  <a:gd name="connsiteY3" fmla="*/ 0 h 28506"/>
                  <a:gd name="connsiteX4" fmla="*/ 28513 w 28512"/>
                  <a:gd name="connsiteY4" fmla="*/ 0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0"/>
                    </a:moveTo>
                    <a:cubicBezTo>
                      <a:pt x="28513" y="9163"/>
                      <a:pt x="28513" y="19343"/>
                      <a:pt x="28513" y="28506"/>
                    </a:cubicBezTo>
                    <a:cubicBezTo>
                      <a:pt x="19348" y="28506"/>
                      <a:pt x="9165" y="28506"/>
                      <a:pt x="0" y="28506"/>
                    </a:cubicBezTo>
                    <a:cubicBezTo>
                      <a:pt x="0" y="19343"/>
                      <a:pt x="0" y="10181"/>
                      <a:pt x="0" y="0"/>
                    </a:cubicBezTo>
                    <a:cubicBezTo>
                      <a:pt x="9165" y="0"/>
                      <a:pt x="19348" y="0"/>
                      <a:pt x="28513" y="0"/>
                    </a:cubicBezTo>
                    <a:close/>
                  </a:path>
                </a:pathLst>
              </a:custGeom>
              <a:solidFill>
                <a:srgbClr val="FFFFFF"/>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81777CD8-C824-2EBA-E072-7C49D5D70B0E}"/>
                  </a:ext>
                </a:extLst>
              </p:cNvPr>
              <p:cNvSpPr/>
              <p:nvPr/>
            </p:nvSpPr>
            <p:spPr>
              <a:xfrm>
                <a:off x="9783870" y="3344479"/>
                <a:ext cx="28512" cy="28506"/>
              </a:xfrm>
              <a:custGeom>
                <a:avLst/>
                <a:gdLst>
                  <a:gd name="connsiteX0" fmla="*/ 28513 w 28512"/>
                  <a:gd name="connsiteY0" fmla="*/ 28506 h 28506"/>
                  <a:gd name="connsiteX1" fmla="*/ 0 w 28512"/>
                  <a:gd name="connsiteY1" fmla="*/ 28506 h 28506"/>
                  <a:gd name="connsiteX2" fmla="*/ 0 w 28512"/>
                  <a:gd name="connsiteY2" fmla="*/ 0 h 28506"/>
                  <a:gd name="connsiteX3" fmla="*/ 28513 w 28512"/>
                  <a:gd name="connsiteY3" fmla="*/ 0 h 28506"/>
                  <a:gd name="connsiteX4" fmla="*/ 28513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28513" y="28506"/>
                    </a:moveTo>
                    <a:cubicBezTo>
                      <a:pt x="19348" y="28506"/>
                      <a:pt x="9165" y="28506"/>
                      <a:pt x="0" y="28506"/>
                    </a:cubicBezTo>
                    <a:cubicBezTo>
                      <a:pt x="0" y="19343"/>
                      <a:pt x="0" y="9163"/>
                      <a:pt x="0" y="0"/>
                    </a:cubicBezTo>
                    <a:cubicBezTo>
                      <a:pt x="9165" y="0"/>
                      <a:pt x="18330" y="0"/>
                      <a:pt x="28513" y="0"/>
                    </a:cubicBezTo>
                    <a:cubicBezTo>
                      <a:pt x="28513" y="9163"/>
                      <a:pt x="28513" y="18325"/>
                      <a:pt x="28513" y="28506"/>
                    </a:cubicBezTo>
                    <a:close/>
                  </a:path>
                </a:pathLst>
              </a:custGeom>
              <a:solidFill>
                <a:srgbClr val="FFFFFF"/>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2E482871-4967-E971-5D61-82F0FE935819}"/>
                  </a:ext>
                </a:extLst>
              </p:cNvPr>
              <p:cNvSpPr/>
              <p:nvPr/>
            </p:nvSpPr>
            <p:spPr>
              <a:xfrm>
                <a:off x="9783870" y="3252852"/>
                <a:ext cx="28512" cy="28506"/>
              </a:xfrm>
              <a:custGeom>
                <a:avLst/>
                <a:gdLst>
                  <a:gd name="connsiteX0" fmla="*/ 0 w 28512"/>
                  <a:gd name="connsiteY0" fmla="*/ 28506 h 28506"/>
                  <a:gd name="connsiteX1" fmla="*/ 0 w 28512"/>
                  <a:gd name="connsiteY1" fmla="*/ 0 h 28506"/>
                  <a:gd name="connsiteX2" fmla="*/ 28513 w 28512"/>
                  <a:gd name="connsiteY2" fmla="*/ 0 h 28506"/>
                  <a:gd name="connsiteX3" fmla="*/ 28513 w 28512"/>
                  <a:gd name="connsiteY3" fmla="*/ 28506 h 28506"/>
                  <a:gd name="connsiteX4" fmla="*/ 0 w 28512"/>
                  <a:gd name="connsiteY4" fmla="*/ 28506 h 2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2" h="28506">
                    <a:moveTo>
                      <a:pt x="0" y="28506"/>
                    </a:moveTo>
                    <a:cubicBezTo>
                      <a:pt x="0" y="19343"/>
                      <a:pt x="0" y="9163"/>
                      <a:pt x="0" y="0"/>
                    </a:cubicBezTo>
                    <a:cubicBezTo>
                      <a:pt x="9165" y="0"/>
                      <a:pt x="19348" y="0"/>
                      <a:pt x="28513" y="0"/>
                    </a:cubicBezTo>
                    <a:cubicBezTo>
                      <a:pt x="28513" y="9163"/>
                      <a:pt x="28513" y="19343"/>
                      <a:pt x="28513" y="28506"/>
                    </a:cubicBezTo>
                    <a:cubicBezTo>
                      <a:pt x="19348" y="28506"/>
                      <a:pt x="10183" y="28506"/>
                      <a:pt x="0" y="28506"/>
                    </a:cubicBezTo>
                    <a:close/>
                  </a:path>
                </a:pathLst>
              </a:custGeom>
              <a:solidFill>
                <a:srgbClr val="FFFFFF"/>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3232F87F-D6A3-A932-68B4-A23ADE2F67EF}"/>
                  </a:ext>
                </a:extLst>
              </p:cNvPr>
              <p:cNvSpPr/>
              <p:nvPr/>
            </p:nvSpPr>
            <p:spPr>
              <a:xfrm>
                <a:off x="9936476" y="3376548"/>
                <a:ext cx="73860" cy="55230"/>
              </a:xfrm>
              <a:custGeom>
                <a:avLst/>
                <a:gdLst>
                  <a:gd name="connsiteX0" fmla="*/ 26617 w 73860"/>
                  <a:gd name="connsiteY0" fmla="*/ 36142 h 55230"/>
                  <a:gd name="connsiteX1" fmla="*/ 58185 w 73860"/>
                  <a:gd name="connsiteY1" fmla="*/ 4581 h 55230"/>
                  <a:gd name="connsiteX2" fmla="*/ 61240 w 73860"/>
                  <a:gd name="connsiteY2" fmla="*/ 1527 h 55230"/>
                  <a:gd name="connsiteX3" fmla="*/ 71423 w 73860"/>
                  <a:gd name="connsiteY3" fmla="*/ 1527 h 55230"/>
                  <a:gd name="connsiteX4" fmla="*/ 72441 w 73860"/>
                  <a:gd name="connsiteY4" fmla="*/ 11708 h 55230"/>
                  <a:gd name="connsiteX5" fmla="*/ 70405 w 73860"/>
                  <a:gd name="connsiteY5" fmla="*/ 14762 h 55230"/>
                  <a:gd name="connsiteX6" fmla="*/ 33745 w 73860"/>
                  <a:gd name="connsiteY6" fmla="*/ 51413 h 55230"/>
                  <a:gd name="connsiteX7" fmla="*/ 19489 w 73860"/>
                  <a:gd name="connsiteY7" fmla="*/ 51413 h 55230"/>
                  <a:gd name="connsiteX8" fmla="*/ 3196 w 73860"/>
                  <a:gd name="connsiteY8" fmla="*/ 35124 h 55230"/>
                  <a:gd name="connsiteX9" fmla="*/ 2178 w 73860"/>
                  <a:gd name="connsiteY9" fmla="*/ 22907 h 55230"/>
                  <a:gd name="connsiteX10" fmla="*/ 14397 w 73860"/>
                  <a:gd name="connsiteY10" fmla="*/ 23925 h 55230"/>
                  <a:gd name="connsiteX11" fmla="*/ 26617 w 73860"/>
                  <a:gd name="connsiteY11" fmla="*/ 36142 h 5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60" h="55230">
                    <a:moveTo>
                      <a:pt x="26617" y="36142"/>
                    </a:moveTo>
                    <a:cubicBezTo>
                      <a:pt x="37819" y="24943"/>
                      <a:pt x="48002" y="14762"/>
                      <a:pt x="58185" y="4581"/>
                    </a:cubicBezTo>
                    <a:cubicBezTo>
                      <a:pt x="59203" y="3563"/>
                      <a:pt x="60222" y="2545"/>
                      <a:pt x="61240" y="1527"/>
                    </a:cubicBezTo>
                    <a:cubicBezTo>
                      <a:pt x="64295" y="-509"/>
                      <a:pt x="68368" y="-509"/>
                      <a:pt x="71423" y="1527"/>
                    </a:cubicBezTo>
                    <a:cubicBezTo>
                      <a:pt x="74478" y="4581"/>
                      <a:pt x="74478" y="8654"/>
                      <a:pt x="72441" y="11708"/>
                    </a:cubicBezTo>
                    <a:cubicBezTo>
                      <a:pt x="71423" y="12726"/>
                      <a:pt x="71423" y="13744"/>
                      <a:pt x="70405" y="14762"/>
                    </a:cubicBezTo>
                    <a:cubicBezTo>
                      <a:pt x="58185" y="26979"/>
                      <a:pt x="45965" y="39196"/>
                      <a:pt x="33745" y="51413"/>
                    </a:cubicBezTo>
                    <a:cubicBezTo>
                      <a:pt x="28654" y="56503"/>
                      <a:pt x="24581" y="56503"/>
                      <a:pt x="19489" y="51413"/>
                    </a:cubicBezTo>
                    <a:cubicBezTo>
                      <a:pt x="13379" y="46322"/>
                      <a:pt x="8287" y="40214"/>
                      <a:pt x="3196" y="35124"/>
                    </a:cubicBezTo>
                    <a:cubicBezTo>
                      <a:pt x="-877" y="31051"/>
                      <a:pt x="-877" y="26979"/>
                      <a:pt x="2178" y="22907"/>
                    </a:cubicBezTo>
                    <a:cubicBezTo>
                      <a:pt x="5233" y="19853"/>
                      <a:pt x="10324" y="19853"/>
                      <a:pt x="14397" y="23925"/>
                    </a:cubicBezTo>
                    <a:cubicBezTo>
                      <a:pt x="18471" y="27997"/>
                      <a:pt x="22544" y="32069"/>
                      <a:pt x="26617" y="36142"/>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69" name="Graphic 8">
              <a:extLst>
                <a:ext uri="{FF2B5EF4-FFF2-40B4-BE49-F238E27FC236}">
                  <a16:creationId xmlns:a16="http://schemas.microsoft.com/office/drawing/2014/main" id="{ECBE1E70-C040-8DC0-FED5-35F009154077}"/>
                </a:ext>
              </a:extLst>
            </p:cNvPr>
            <p:cNvGrpSpPr/>
            <p:nvPr/>
          </p:nvGrpSpPr>
          <p:grpSpPr>
            <a:xfrm>
              <a:off x="8608470" y="2046429"/>
              <a:ext cx="411923" cy="462855"/>
              <a:chOff x="8608470" y="2046429"/>
              <a:chExt cx="411923" cy="462855"/>
            </a:xfrm>
            <a:solidFill>
              <a:srgbClr val="000000"/>
            </a:solidFill>
          </p:grpSpPr>
          <p:sp>
            <p:nvSpPr>
              <p:cNvPr id="70" name="Freeform 69">
                <a:extLst>
                  <a:ext uri="{FF2B5EF4-FFF2-40B4-BE49-F238E27FC236}">
                    <a16:creationId xmlns:a16="http://schemas.microsoft.com/office/drawing/2014/main" id="{AAB9D1FB-F976-6BEE-3569-EFAE440D4D2D}"/>
                  </a:ext>
                </a:extLst>
              </p:cNvPr>
              <p:cNvSpPr/>
              <p:nvPr/>
            </p:nvSpPr>
            <p:spPr>
              <a:xfrm>
                <a:off x="8608470" y="2046429"/>
                <a:ext cx="411923" cy="462855"/>
              </a:xfrm>
              <a:custGeom>
                <a:avLst/>
                <a:gdLst>
                  <a:gd name="connsiteX0" fmla="*/ 204946 w 411923"/>
                  <a:gd name="connsiteY0" fmla="*/ 0 h 462855"/>
                  <a:gd name="connsiteX1" fmla="*/ 245679 w 411923"/>
                  <a:gd name="connsiteY1" fmla="*/ 4072 h 462855"/>
                  <a:gd name="connsiteX2" fmla="*/ 332235 w 411923"/>
                  <a:gd name="connsiteY2" fmla="*/ 43777 h 462855"/>
                  <a:gd name="connsiteX3" fmla="*/ 375005 w 411923"/>
                  <a:gd name="connsiteY3" fmla="*/ 89591 h 462855"/>
                  <a:gd name="connsiteX4" fmla="*/ 405554 w 411923"/>
                  <a:gd name="connsiteY4" fmla="*/ 156784 h 462855"/>
                  <a:gd name="connsiteX5" fmla="*/ 411664 w 411923"/>
                  <a:gd name="connsiteY5" fmla="*/ 198525 h 462855"/>
                  <a:gd name="connsiteX6" fmla="*/ 406573 w 411923"/>
                  <a:gd name="connsiteY6" fmla="*/ 253502 h 462855"/>
                  <a:gd name="connsiteX7" fmla="*/ 371950 w 411923"/>
                  <a:gd name="connsiteY7" fmla="*/ 327821 h 462855"/>
                  <a:gd name="connsiteX8" fmla="*/ 295576 w 411923"/>
                  <a:gd name="connsiteY8" fmla="*/ 391960 h 462855"/>
                  <a:gd name="connsiteX9" fmla="*/ 242624 w 411923"/>
                  <a:gd name="connsiteY9" fmla="*/ 409267 h 462855"/>
                  <a:gd name="connsiteX10" fmla="*/ 239569 w 411923"/>
                  <a:gd name="connsiteY10" fmla="*/ 413340 h 462855"/>
                  <a:gd name="connsiteX11" fmla="*/ 239569 w 411923"/>
                  <a:gd name="connsiteY11" fmla="*/ 453045 h 462855"/>
                  <a:gd name="connsiteX12" fmla="*/ 239569 w 411923"/>
                  <a:gd name="connsiteY12" fmla="*/ 457117 h 462855"/>
                  <a:gd name="connsiteX13" fmla="*/ 231422 w 411923"/>
                  <a:gd name="connsiteY13" fmla="*/ 462208 h 462855"/>
                  <a:gd name="connsiteX14" fmla="*/ 205964 w 411923"/>
                  <a:gd name="connsiteY14" fmla="*/ 453045 h 462855"/>
                  <a:gd name="connsiteX15" fmla="*/ 140792 w 411923"/>
                  <a:gd name="connsiteY15" fmla="*/ 421485 h 462855"/>
                  <a:gd name="connsiteX16" fmla="*/ 52199 w 411923"/>
                  <a:gd name="connsiteY16" fmla="*/ 349201 h 462855"/>
                  <a:gd name="connsiteX17" fmla="*/ 17576 w 411923"/>
                  <a:gd name="connsiteY17" fmla="*/ 294225 h 462855"/>
                  <a:gd name="connsiteX18" fmla="*/ 4338 w 411923"/>
                  <a:gd name="connsiteY18" fmla="*/ 253502 h 462855"/>
                  <a:gd name="connsiteX19" fmla="*/ 265 w 411923"/>
                  <a:gd name="connsiteY19" fmla="*/ 220923 h 462855"/>
                  <a:gd name="connsiteX20" fmla="*/ 4338 w 411923"/>
                  <a:gd name="connsiteY20" fmla="*/ 164929 h 462855"/>
                  <a:gd name="connsiteX21" fmla="*/ 19613 w 411923"/>
                  <a:gd name="connsiteY21" fmla="*/ 117079 h 462855"/>
                  <a:gd name="connsiteX22" fmla="*/ 67474 w 411923"/>
                  <a:gd name="connsiteY22" fmla="*/ 52940 h 462855"/>
                  <a:gd name="connsiteX23" fmla="*/ 117371 w 411923"/>
                  <a:gd name="connsiteY23" fmla="*/ 20362 h 462855"/>
                  <a:gd name="connsiteX24" fmla="*/ 162177 w 411923"/>
                  <a:gd name="connsiteY24" fmla="*/ 5090 h 462855"/>
                  <a:gd name="connsiteX25" fmla="*/ 204946 w 411923"/>
                  <a:gd name="connsiteY25" fmla="*/ 0 h 462855"/>
                  <a:gd name="connsiteX26" fmla="*/ 217166 w 411923"/>
                  <a:gd name="connsiteY26" fmla="*/ 435738 h 462855"/>
                  <a:gd name="connsiteX27" fmla="*/ 217166 w 411923"/>
                  <a:gd name="connsiteY27" fmla="*/ 434719 h 462855"/>
                  <a:gd name="connsiteX28" fmla="*/ 217166 w 411923"/>
                  <a:gd name="connsiteY28" fmla="*/ 393996 h 462855"/>
                  <a:gd name="connsiteX29" fmla="*/ 219202 w 411923"/>
                  <a:gd name="connsiteY29" fmla="*/ 391960 h 462855"/>
                  <a:gd name="connsiteX30" fmla="*/ 249752 w 411923"/>
                  <a:gd name="connsiteY30" fmla="*/ 386870 h 462855"/>
                  <a:gd name="connsiteX31" fmla="*/ 326125 w 411923"/>
                  <a:gd name="connsiteY31" fmla="*/ 348183 h 462855"/>
                  <a:gd name="connsiteX32" fmla="*/ 371950 w 411923"/>
                  <a:gd name="connsiteY32" fmla="*/ 289134 h 462855"/>
                  <a:gd name="connsiteX33" fmla="*/ 388243 w 411923"/>
                  <a:gd name="connsiteY33" fmla="*/ 239249 h 462855"/>
                  <a:gd name="connsiteX34" fmla="*/ 389261 w 411923"/>
                  <a:gd name="connsiteY34" fmla="*/ 182236 h 462855"/>
                  <a:gd name="connsiteX35" fmla="*/ 373986 w 411923"/>
                  <a:gd name="connsiteY35" fmla="*/ 130314 h 462855"/>
                  <a:gd name="connsiteX36" fmla="*/ 341400 w 411923"/>
                  <a:gd name="connsiteY36" fmla="*/ 81446 h 462855"/>
                  <a:gd name="connsiteX37" fmla="*/ 275210 w 411923"/>
                  <a:gd name="connsiteY37" fmla="*/ 35633 h 462855"/>
                  <a:gd name="connsiteX38" fmla="*/ 226331 w 411923"/>
                  <a:gd name="connsiteY38" fmla="*/ 23416 h 462855"/>
                  <a:gd name="connsiteX39" fmla="*/ 174397 w 411923"/>
                  <a:gd name="connsiteY39" fmla="*/ 24434 h 462855"/>
                  <a:gd name="connsiteX40" fmla="*/ 110243 w 411923"/>
                  <a:gd name="connsiteY40" fmla="*/ 46832 h 462855"/>
                  <a:gd name="connsiteX41" fmla="*/ 37943 w 411923"/>
                  <a:gd name="connsiteY41" fmla="*/ 126242 h 462855"/>
                  <a:gd name="connsiteX42" fmla="*/ 19613 w 411923"/>
                  <a:gd name="connsiteY42" fmla="*/ 201579 h 462855"/>
                  <a:gd name="connsiteX43" fmla="*/ 27759 w 411923"/>
                  <a:gd name="connsiteY43" fmla="*/ 267755 h 462855"/>
                  <a:gd name="connsiteX44" fmla="*/ 66455 w 411923"/>
                  <a:gd name="connsiteY44" fmla="*/ 336984 h 462855"/>
                  <a:gd name="connsiteX45" fmla="*/ 138756 w 411923"/>
                  <a:gd name="connsiteY45" fmla="*/ 399087 h 462855"/>
                  <a:gd name="connsiteX46" fmla="*/ 201891 w 411923"/>
                  <a:gd name="connsiteY46" fmla="*/ 431665 h 462855"/>
                  <a:gd name="connsiteX47" fmla="*/ 217166 w 411923"/>
                  <a:gd name="connsiteY47" fmla="*/ 435738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1923" h="462855">
                    <a:moveTo>
                      <a:pt x="204946" y="0"/>
                    </a:moveTo>
                    <a:cubicBezTo>
                      <a:pt x="218184" y="0"/>
                      <a:pt x="231422" y="1018"/>
                      <a:pt x="245679" y="4072"/>
                    </a:cubicBezTo>
                    <a:cubicBezTo>
                      <a:pt x="278265" y="10181"/>
                      <a:pt x="306778" y="23416"/>
                      <a:pt x="332235" y="43777"/>
                    </a:cubicBezTo>
                    <a:cubicBezTo>
                      <a:pt x="348529" y="57012"/>
                      <a:pt x="362785" y="72284"/>
                      <a:pt x="375005" y="89591"/>
                    </a:cubicBezTo>
                    <a:cubicBezTo>
                      <a:pt x="389261" y="109952"/>
                      <a:pt x="399444" y="132350"/>
                      <a:pt x="405554" y="156784"/>
                    </a:cubicBezTo>
                    <a:cubicBezTo>
                      <a:pt x="408609" y="171037"/>
                      <a:pt x="410646" y="184272"/>
                      <a:pt x="411664" y="198525"/>
                    </a:cubicBezTo>
                    <a:cubicBezTo>
                      <a:pt x="412682" y="216851"/>
                      <a:pt x="410646" y="235176"/>
                      <a:pt x="406573" y="253502"/>
                    </a:cubicBezTo>
                    <a:cubicBezTo>
                      <a:pt x="400463" y="280990"/>
                      <a:pt x="388243" y="305424"/>
                      <a:pt x="371950" y="327821"/>
                    </a:cubicBezTo>
                    <a:cubicBezTo>
                      <a:pt x="351583" y="355309"/>
                      <a:pt x="326125" y="376689"/>
                      <a:pt x="295576" y="391960"/>
                    </a:cubicBezTo>
                    <a:cubicBezTo>
                      <a:pt x="278265" y="400105"/>
                      <a:pt x="260953" y="406213"/>
                      <a:pt x="242624" y="409267"/>
                    </a:cubicBezTo>
                    <a:cubicBezTo>
                      <a:pt x="239569" y="410286"/>
                      <a:pt x="239569" y="410286"/>
                      <a:pt x="239569" y="413340"/>
                    </a:cubicBezTo>
                    <a:cubicBezTo>
                      <a:pt x="239569" y="426575"/>
                      <a:pt x="239569" y="439810"/>
                      <a:pt x="239569" y="453045"/>
                    </a:cubicBezTo>
                    <a:cubicBezTo>
                      <a:pt x="239569" y="454063"/>
                      <a:pt x="239569" y="455081"/>
                      <a:pt x="239569" y="457117"/>
                    </a:cubicBezTo>
                    <a:cubicBezTo>
                      <a:pt x="239569" y="461190"/>
                      <a:pt x="236514" y="464244"/>
                      <a:pt x="231422" y="462208"/>
                    </a:cubicBezTo>
                    <a:cubicBezTo>
                      <a:pt x="223276" y="459154"/>
                      <a:pt x="214111" y="456099"/>
                      <a:pt x="205964" y="453045"/>
                    </a:cubicBezTo>
                    <a:cubicBezTo>
                      <a:pt x="183561" y="444900"/>
                      <a:pt x="162177" y="433702"/>
                      <a:pt x="140792" y="421485"/>
                    </a:cubicBezTo>
                    <a:cubicBezTo>
                      <a:pt x="107188" y="402141"/>
                      <a:pt x="76639" y="378725"/>
                      <a:pt x="52199" y="349201"/>
                    </a:cubicBezTo>
                    <a:cubicBezTo>
                      <a:pt x="37943" y="331894"/>
                      <a:pt x="26741" y="313568"/>
                      <a:pt x="17576" y="294225"/>
                    </a:cubicBezTo>
                    <a:cubicBezTo>
                      <a:pt x="11466" y="280990"/>
                      <a:pt x="7393" y="266736"/>
                      <a:pt x="4338" y="253502"/>
                    </a:cubicBezTo>
                    <a:cubicBezTo>
                      <a:pt x="2302" y="242303"/>
                      <a:pt x="1283" y="232122"/>
                      <a:pt x="265" y="220923"/>
                    </a:cubicBezTo>
                    <a:cubicBezTo>
                      <a:pt x="-753" y="202598"/>
                      <a:pt x="1283" y="183254"/>
                      <a:pt x="4338" y="164929"/>
                    </a:cubicBezTo>
                    <a:cubicBezTo>
                      <a:pt x="7393" y="148640"/>
                      <a:pt x="12485" y="132350"/>
                      <a:pt x="19613" y="117079"/>
                    </a:cubicBezTo>
                    <a:cubicBezTo>
                      <a:pt x="30814" y="92645"/>
                      <a:pt x="47107" y="71266"/>
                      <a:pt x="67474" y="52940"/>
                    </a:cubicBezTo>
                    <a:cubicBezTo>
                      <a:pt x="82748" y="39705"/>
                      <a:pt x="99041" y="28506"/>
                      <a:pt x="117371" y="20362"/>
                    </a:cubicBezTo>
                    <a:cubicBezTo>
                      <a:pt x="131627" y="13235"/>
                      <a:pt x="146902" y="9163"/>
                      <a:pt x="162177" y="5090"/>
                    </a:cubicBezTo>
                    <a:cubicBezTo>
                      <a:pt x="175415" y="1018"/>
                      <a:pt x="189671" y="0"/>
                      <a:pt x="204946" y="0"/>
                    </a:cubicBezTo>
                    <a:close/>
                    <a:moveTo>
                      <a:pt x="217166" y="435738"/>
                    </a:moveTo>
                    <a:cubicBezTo>
                      <a:pt x="217166" y="434719"/>
                      <a:pt x="217166" y="434719"/>
                      <a:pt x="217166" y="434719"/>
                    </a:cubicBezTo>
                    <a:cubicBezTo>
                      <a:pt x="217166" y="421485"/>
                      <a:pt x="217166" y="407232"/>
                      <a:pt x="217166" y="393996"/>
                    </a:cubicBezTo>
                    <a:cubicBezTo>
                      <a:pt x="217166" y="392978"/>
                      <a:pt x="218184" y="391960"/>
                      <a:pt x="219202" y="391960"/>
                    </a:cubicBezTo>
                    <a:cubicBezTo>
                      <a:pt x="229386" y="389924"/>
                      <a:pt x="239569" y="388906"/>
                      <a:pt x="249752" y="386870"/>
                    </a:cubicBezTo>
                    <a:cubicBezTo>
                      <a:pt x="278265" y="379743"/>
                      <a:pt x="303723" y="366508"/>
                      <a:pt x="326125" y="348183"/>
                    </a:cubicBezTo>
                    <a:cubicBezTo>
                      <a:pt x="345474" y="331894"/>
                      <a:pt x="360748" y="312550"/>
                      <a:pt x="371950" y="289134"/>
                    </a:cubicBezTo>
                    <a:cubicBezTo>
                      <a:pt x="380096" y="272845"/>
                      <a:pt x="385188" y="256556"/>
                      <a:pt x="388243" y="239249"/>
                    </a:cubicBezTo>
                    <a:cubicBezTo>
                      <a:pt x="391298" y="219905"/>
                      <a:pt x="392316" y="201579"/>
                      <a:pt x="389261" y="182236"/>
                    </a:cubicBezTo>
                    <a:cubicBezTo>
                      <a:pt x="387224" y="163911"/>
                      <a:pt x="382133" y="146603"/>
                      <a:pt x="373986" y="130314"/>
                    </a:cubicBezTo>
                    <a:cubicBezTo>
                      <a:pt x="365840" y="111989"/>
                      <a:pt x="354638" y="95699"/>
                      <a:pt x="341400" y="81446"/>
                    </a:cubicBezTo>
                    <a:cubicBezTo>
                      <a:pt x="323071" y="61085"/>
                      <a:pt x="300668" y="45814"/>
                      <a:pt x="275210" y="35633"/>
                    </a:cubicBezTo>
                    <a:cubicBezTo>
                      <a:pt x="259935" y="29524"/>
                      <a:pt x="243642" y="25452"/>
                      <a:pt x="226331" y="23416"/>
                    </a:cubicBezTo>
                    <a:cubicBezTo>
                      <a:pt x="209019" y="21380"/>
                      <a:pt x="191708" y="21380"/>
                      <a:pt x="174397" y="24434"/>
                    </a:cubicBezTo>
                    <a:cubicBezTo>
                      <a:pt x="151994" y="28506"/>
                      <a:pt x="130609" y="35633"/>
                      <a:pt x="110243" y="46832"/>
                    </a:cubicBezTo>
                    <a:cubicBezTo>
                      <a:pt x="77657" y="66175"/>
                      <a:pt x="54236" y="92645"/>
                      <a:pt x="37943" y="126242"/>
                    </a:cubicBezTo>
                    <a:cubicBezTo>
                      <a:pt x="26741" y="149657"/>
                      <a:pt x="20631" y="175109"/>
                      <a:pt x="19613" y="201579"/>
                    </a:cubicBezTo>
                    <a:cubicBezTo>
                      <a:pt x="18595" y="223977"/>
                      <a:pt x="20631" y="246375"/>
                      <a:pt x="27759" y="267755"/>
                    </a:cubicBezTo>
                    <a:cubicBezTo>
                      <a:pt x="35906" y="293207"/>
                      <a:pt x="49144" y="316623"/>
                      <a:pt x="66455" y="336984"/>
                    </a:cubicBezTo>
                    <a:cubicBezTo>
                      <a:pt x="86822" y="361418"/>
                      <a:pt x="112280" y="381780"/>
                      <a:pt x="138756" y="399087"/>
                    </a:cubicBezTo>
                    <a:cubicBezTo>
                      <a:pt x="159122" y="411304"/>
                      <a:pt x="180507" y="422503"/>
                      <a:pt x="201891" y="431665"/>
                    </a:cubicBezTo>
                    <a:cubicBezTo>
                      <a:pt x="206983" y="431665"/>
                      <a:pt x="212074" y="433702"/>
                      <a:pt x="217166" y="435738"/>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AC787485-6459-43F2-9BA8-D7B7CA335BD8}"/>
                  </a:ext>
                </a:extLst>
              </p:cNvPr>
              <p:cNvSpPr/>
              <p:nvPr/>
            </p:nvSpPr>
            <p:spPr>
              <a:xfrm>
                <a:off x="8738916" y="2140092"/>
                <a:ext cx="148148" cy="170451"/>
              </a:xfrm>
              <a:custGeom>
                <a:avLst/>
                <a:gdLst>
                  <a:gd name="connsiteX0" fmla="*/ 72463 w 148148"/>
                  <a:gd name="connsiteY0" fmla="*/ 0 h 170451"/>
                  <a:gd name="connsiteX1" fmla="*/ 119306 w 148148"/>
                  <a:gd name="connsiteY1" fmla="*/ 11199 h 170451"/>
                  <a:gd name="connsiteX2" fmla="*/ 146800 w 148148"/>
                  <a:gd name="connsiteY2" fmla="*/ 51922 h 170451"/>
                  <a:gd name="connsiteX3" fmla="*/ 139672 w 148148"/>
                  <a:gd name="connsiteY3" fmla="*/ 92645 h 170451"/>
                  <a:gd name="connsiteX4" fmla="*/ 127452 w 148148"/>
                  <a:gd name="connsiteY4" fmla="*/ 107916 h 170451"/>
                  <a:gd name="connsiteX5" fmla="*/ 107086 w 148148"/>
                  <a:gd name="connsiteY5" fmla="*/ 125224 h 170451"/>
                  <a:gd name="connsiteX6" fmla="*/ 90793 w 148148"/>
                  <a:gd name="connsiteY6" fmla="*/ 152712 h 170451"/>
                  <a:gd name="connsiteX7" fmla="*/ 85701 w 148148"/>
                  <a:gd name="connsiteY7" fmla="*/ 164929 h 170451"/>
                  <a:gd name="connsiteX8" fmla="*/ 58207 w 148148"/>
                  <a:gd name="connsiteY8" fmla="*/ 162893 h 170451"/>
                  <a:gd name="connsiteX9" fmla="*/ 54134 w 148148"/>
                  <a:gd name="connsiteY9" fmla="*/ 149658 h 170451"/>
                  <a:gd name="connsiteX10" fmla="*/ 67372 w 148148"/>
                  <a:gd name="connsiteY10" fmla="*/ 114025 h 170451"/>
                  <a:gd name="connsiteX11" fmla="*/ 90793 w 148148"/>
                  <a:gd name="connsiteY11" fmla="*/ 92645 h 170451"/>
                  <a:gd name="connsiteX12" fmla="*/ 105049 w 148148"/>
                  <a:gd name="connsiteY12" fmla="*/ 75338 h 170451"/>
                  <a:gd name="connsiteX13" fmla="*/ 106068 w 148148"/>
                  <a:gd name="connsiteY13" fmla="*/ 57012 h 170451"/>
                  <a:gd name="connsiteX14" fmla="*/ 80610 w 148148"/>
                  <a:gd name="connsiteY14" fmla="*/ 38687 h 170451"/>
                  <a:gd name="connsiteX15" fmla="*/ 47005 w 148148"/>
                  <a:gd name="connsiteY15" fmla="*/ 54977 h 170451"/>
                  <a:gd name="connsiteX16" fmla="*/ 39877 w 148148"/>
                  <a:gd name="connsiteY16" fmla="*/ 72284 h 170451"/>
                  <a:gd name="connsiteX17" fmla="*/ 26639 w 148148"/>
                  <a:gd name="connsiteY17" fmla="*/ 86537 h 170451"/>
                  <a:gd name="connsiteX18" fmla="*/ 2200 w 148148"/>
                  <a:gd name="connsiteY18" fmla="*/ 76356 h 170451"/>
                  <a:gd name="connsiteX19" fmla="*/ 163 w 148148"/>
                  <a:gd name="connsiteY19" fmla="*/ 61085 h 170451"/>
                  <a:gd name="connsiteX20" fmla="*/ 12383 w 148148"/>
                  <a:gd name="connsiteY20" fmla="*/ 29525 h 170451"/>
                  <a:gd name="connsiteX21" fmla="*/ 38859 w 148148"/>
                  <a:gd name="connsiteY21" fmla="*/ 7127 h 170451"/>
                  <a:gd name="connsiteX22" fmla="*/ 72463 w 148148"/>
                  <a:gd name="connsiteY22" fmla="*/ 0 h 1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148" h="170451">
                    <a:moveTo>
                      <a:pt x="72463" y="0"/>
                    </a:moveTo>
                    <a:cubicBezTo>
                      <a:pt x="90793" y="0"/>
                      <a:pt x="106068" y="3054"/>
                      <a:pt x="119306" y="11199"/>
                    </a:cubicBezTo>
                    <a:cubicBezTo>
                      <a:pt x="134580" y="20362"/>
                      <a:pt x="143745" y="33597"/>
                      <a:pt x="146800" y="51922"/>
                    </a:cubicBezTo>
                    <a:cubicBezTo>
                      <a:pt x="149855" y="66175"/>
                      <a:pt x="147819" y="80428"/>
                      <a:pt x="139672" y="92645"/>
                    </a:cubicBezTo>
                    <a:cubicBezTo>
                      <a:pt x="136617" y="98754"/>
                      <a:pt x="132544" y="103844"/>
                      <a:pt x="127452" y="107916"/>
                    </a:cubicBezTo>
                    <a:cubicBezTo>
                      <a:pt x="120324" y="114025"/>
                      <a:pt x="114214" y="120133"/>
                      <a:pt x="107086" y="125224"/>
                    </a:cubicBezTo>
                    <a:cubicBezTo>
                      <a:pt x="97921" y="132350"/>
                      <a:pt x="91811" y="141513"/>
                      <a:pt x="90793" y="152712"/>
                    </a:cubicBezTo>
                    <a:cubicBezTo>
                      <a:pt x="89775" y="157802"/>
                      <a:pt x="88756" y="161875"/>
                      <a:pt x="85701" y="164929"/>
                    </a:cubicBezTo>
                    <a:cubicBezTo>
                      <a:pt x="77555" y="173073"/>
                      <a:pt x="64317" y="172056"/>
                      <a:pt x="58207" y="162893"/>
                    </a:cubicBezTo>
                    <a:cubicBezTo>
                      <a:pt x="55152" y="158820"/>
                      <a:pt x="55152" y="154748"/>
                      <a:pt x="54134" y="149658"/>
                    </a:cubicBezTo>
                    <a:cubicBezTo>
                      <a:pt x="53115" y="135405"/>
                      <a:pt x="57189" y="123188"/>
                      <a:pt x="67372" y="114025"/>
                    </a:cubicBezTo>
                    <a:cubicBezTo>
                      <a:pt x="75518" y="106898"/>
                      <a:pt x="82647" y="99772"/>
                      <a:pt x="90793" y="92645"/>
                    </a:cubicBezTo>
                    <a:cubicBezTo>
                      <a:pt x="95884" y="87555"/>
                      <a:pt x="101994" y="82464"/>
                      <a:pt x="105049" y="75338"/>
                    </a:cubicBezTo>
                    <a:cubicBezTo>
                      <a:pt x="108104" y="69230"/>
                      <a:pt x="108104" y="63121"/>
                      <a:pt x="106068" y="57012"/>
                    </a:cubicBezTo>
                    <a:cubicBezTo>
                      <a:pt x="101994" y="44796"/>
                      <a:pt x="92830" y="39705"/>
                      <a:pt x="80610" y="38687"/>
                    </a:cubicBezTo>
                    <a:cubicBezTo>
                      <a:pt x="66353" y="37669"/>
                      <a:pt x="55152" y="42759"/>
                      <a:pt x="47005" y="54977"/>
                    </a:cubicBezTo>
                    <a:cubicBezTo>
                      <a:pt x="43950" y="60067"/>
                      <a:pt x="40896" y="66175"/>
                      <a:pt x="39877" y="72284"/>
                    </a:cubicBezTo>
                    <a:cubicBezTo>
                      <a:pt x="37840" y="79410"/>
                      <a:pt x="33767" y="84501"/>
                      <a:pt x="26639" y="86537"/>
                    </a:cubicBezTo>
                    <a:cubicBezTo>
                      <a:pt x="17474" y="89591"/>
                      <a:pt x="7291" y="85519"/>
                      <a:pt x="2200" y="76356"/>
                    </a:cubicBezTo>
                    <a:cubicBezTo>
                      <a:pt x="-855" y="71266"/>
                      <a:pt x="163" y="66175"/>
                      <a:pt x="163" y="61085"/>
                    </a:cubicBezTo>
                    <a:cubicBezTo>
                      <a:pt x="2200" y="49886"/>
                      <a:pt x="5255" y="38687"/>
                      <a:pt x="12383" y="29525"/>
                    </a:cubicBezTo>
                    <a:cubicBezTo>
                      <a:pt x="19511" y="20362"/>
                      <a:pt x="27657" y="12217"/>
                      <a:pt x="38859" y="7127"/>
                    </a:cubicBezTo>
                    <a:cubicBezTo>
                      <a:pt x="51079" y="3054"/>
                      <a:pt x="63298" y="0"/>
                      <a:pt x="72463" y="0"/>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97364B11-4817-3825-B83F-3D9C32E92E60}"/>
                  </a:ext>
                </a:extLst>
              </p:cNvPr>
              <p:cNvSpPr/>
              <p:nvPr/>
            </p:nvSpPr>
            <p:spPr>
              <a:xfrm>
                <a:off x="8788900" y="2330402"/>
                <a:ext cx="46989" cy="46972"/>
              </a:xfrm>
              <a:custGeom>
                <a:avLst/>
                <a:gdLst>
                  <a:gd name="connsiteX0" fmla="*/ 77 w 46989"/>
                  <a:gd name="connsiteY0" fmla="*/ 22468 h 46972"/>
                  <a:gd name="connsiteX1" fmla="*/ 24517 w 46989"/>
                  <a:gd name="connsiteY1" fmla="*/ 70 h 46972"/>
                  <a:gd name="connsiteX2" fmla="*/ 46920 w 46989"/>
                  <a:gd name="connsiteY2" fmla="*/ 24504 h 46972"/>
                  <a:gd name="connsiteX3" fmla="*/ 22480 w 46989"/>
                  <a:gd name="connsiteY3" fmla="*/ 46902 h 46972"/>
                  <a:gd name="connsiteX4" fmla="*/ 77 w 46989"/>
                  <a:gd name="connsiteY4" fmla="*/ 22468 h 4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 h="46972">
                    <a:moveTo>
                      <a:pt x="77" y="22468"/>
                    </a:moveTo>
                    <a:cubicBezTo>
                      <a:pt x="77" y="9233"/>
                      <a:pt x="11279" y="-948"/>
                      <a:pt x="24517" y="70"/>
                    </a:cubicBezTo>
                    <a:cubicBezTo>
                      <a:pt x="37755" y="1088"/>
                      <a:pt x="47938" y="11269"/>
                      <a:pt x="46920" y="24504"/>
                    </a:cubicBezTo>
                    <a:cubicBezTo>
                      <a:pt x="45901" y="37739"/>
                      <a:pt x="34700" y="47920"/>
                      <a:pt x="22480" y="46902"/>
                    </a:cubicBezTo>
                    <a:cubicBezTo>
                      <a:pt x="8223" y="45884"/>
                      <a:pt x="-941" y="34685"/>
                      <a:pt x="77" y="22468"/>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73" name="Freeform 72">
              <a:extLst>
                <a:ext uri="{FF2B5EF4-FFF2-40B4-BE49-F238E27FC236}">
                  <a16:creationId xmlns:a16="http://schemas.microsoft.com/office/drawing/2014/main" id="{02C1C969-2E49-E8FD-54F0-4203F42907F6}"/>
                </a:ext>
              </a:extLst>
            </p:cNvPr>
            <p:cNvSpPr/>
            <p:nvPr/>
          </p:nvSpPr>
          <p:spPr>
            <a:xfrm>
              <a:off x="9137241" y="3785307"/>
              <a:ext cx="416490" cy="411303"/>
            </a:xfrm>
            <a:custGeom>
              <a:avLst/>
              <a:gdLst>
                <a:gd name="connsiteX0" fmla="*/ 398161 w 416490"/>
                <a:gd name="connsiteY0" fmla="*/ 302370 h 411303"/>
                <a:gd name="connsiteX1" fmla="*/ 398161 w 416490"/>
                <a:gd name="connsiteY1" fmla="*/ 302370 h 411303"/>
                <a:gd name="connsiteX2" fmla="*/ 373721 w 416490"/>
                <a:gd name="connsiteY2" fmla="*/ 318659 h 411303"/>
                <a:gd name="connsiteX3" fmla="*/ 379831 w 416490"/>
                <a:gd name="connsiteY3" fmla="*/ 347165 h 411303"/>
                <a:gd name="connsiteX4" fmla="*/ 379831 w 416490"/>
                <a:gd name="connsiteY4" fmla="*/ 347165 h 411303"/>
                <a:gd name="connsiteX5" fmla="*/ 370666 w 416490"/>
                <a:gd name="connsiteY5" fmla="*/ 356328 h 411303"/>
                <a:gd name="connsiteX6" fmla="*/ 370666 w 416490"/>
                <a:gd name="connsiteY6" fmla="*/ 356328 h 411303"/>
                <a:gd name="connsiteX7" fmla="*/ 342153 w 416490"/>
                <a:gd name="connsiteY7" fmla="*/ 350219 h 411303"/>
                <a:gd name="connsiteX8" fmla="*/ 325861 w 416490"/>
                <a:gd name="connsiteY8" fmla="*/ 373635 h 411303"/>
                <a:gd name="connsiteX9" fmla="*/ 325861 w 416490"/>
                <a:gd name="connsiteY9" fmla="*/ 373635 h 411303"/>
                <a:gd name="connsiteX10" fmla="*/ 312622 w 416490"/>
                <a:gd name="connsiteY10" fmla="*/ 373635 h 411303"/>
                <a:gd name="connsiteX11" fmla="*/ 312622 w 416490"/>
                <a:gd name="connsiteY11" fmla="*/ 373635 h 411303"/>
                <a:gd name="connsiteX12" fmla="*/ 296329 w 416490"/>
                <a:gd name="connsiteY12" fmla="*/ 349201 h 411303"/>
                <a:gd name="connsiteX13" fmla="*/ 267817 w 416490"/>
                <a:gd name="connsiteY13" fmla="*/ 355309 h 411303"/>
                <a:gd name="connsiteX14" fmla="*/ 267817 w 416490"/>
                <a:gd name="connsiteY14" fmla="*/ 355309 h 411303"/>
                <a:gd name="connsiteX15" fmla="*/ 258652 w 416490"/>
                <a:gd name="connsiteY15" fmla="*/ 346147 h 411303"/>
                <a:gd name="connsiteX16" fmla="*/ 259670 w 416490"/>
                <a:gd name="connsiteY16" fmla="*/ 340038 h 411303"/>
                <a:gd name="connsiteX17" fmla="*/ 255597 w 416490"/>
                <a:gd name="connsiteY17" fmla="*/ 327821 h 411303"/>
                <a:gd name="connsiteX18" fmla="*/ 273927 w 416490"/>
                <a:gd name="connsiteY18" fmla="*/ 299315 h 411303"/>
                <a:gd name="connsiteX19" fmla="*/ 319751 w 416490"/>
                <a:gd name="connsiteY19" fmla="*/ 340038 h 411303"/>
                <a:gd name="connsiteX20" fmla="*/ 366593 w 416490"/>
                <a:gd name="connsiteY20" fmla="*/ 293207 h 411303"/>
                <a:gd name="connsiteX21" fmla="*/ 319751 w 416490"/>
                <a:gd name="connsiteY21" fmla="*/ 246375 h 411303"/>
                <a:gd name="connsiteX22" fmla="*/ 317714 w 416490"/>
                <a:gd name="connsiteY22" fmla="*/ 246375 h 411303"/>
                <a:gd name="connsiteX23" fmla="*/ 325861 w 416490"/>
                <a:gd name="connsiteY23" fmla="*/ 212778 h 411303"/>
                <a:gd name="connsiteX24" fmla="*/ 325861 w 416490"/>
                <a:gd name="connsiteY24" fmla="*/ 212778 h 411303"/>
                <a:gd name="connsiteX25" fmla="*/ 325861 w 416490"/>
                <a:gd name="connsiteY25" fmla="*/ 212778 h 411303"/>
                <a:gd name="connsiteX26" fmla="*/ 342153 w 416490"/>
                <a:gd name="connsiteY26" fmla="*/ 237213 h 411303"/>
                <a:gd name="connsiteX27" fmla="*/ 370666 w 416490"/>
                <a:gd name="connsiteY27" fmla="*/ 231104 h 411303"/>
                <a:gd name="connsiteX28" fmla="*/ 370666 w 416490"/>
                <a:gd name="connsiteY28" fmla="*/ 231104 h 411303"/>
                <a:gd name="connsiteX29" fmla="*/ 379831 w 416490"/>
                <a:gd name="connsiteY29" fmla="*/ 240267 h 411303"/>
                <a:gd name="connsiteX30" fmla="*/ 379831 w 416490"/>
                <a:gd name="connsiteY30" fmla="*/ 240267 h 411303"/>
                <a:gd name="connsiteX31" fmla="*/ 373721 w 416490"/>
                <a:gd name="connsiteY31" fmla="*/ 268773 h 411303"/>
                <a:gd name="connsiteX32" fmla="*/ 397143 w 416490"/>
                <a:gd name="connsiteY32" fmla="*/ 285062 h 411303"/>
                <a:gd name="connsiteX33" fmla="*/ 397143 w 416490"/>
                <a:gd name="connsiteY33" fmla="*/ 285062 h 411303"/>
                <a:gd name="connsiteX34" fmla="*/ 397143 w 416490"/>
                <a:gd name="connsiteY34" fmla="*/ 302370 h 411303"/>
                <a:gd name="connsiteX35" fmla="*/ 239304 w 416490"/>
                <a:gd name="connsiteY35" fmla="*/ 374653 h 411303"/>
                <a:gd name="connsiteX36" fmla="*/ 173113 w 416490"/>
                <a:gd name="connsiteY36" fmla="*/ 374653 h 411303"/>
                <a:gd name="connsiteX37" fmla="*/ 167004 w 416490"/>
                <a:gd name="connsiteY37" fmla="*/ 368544 h 411303"/>
                <a:gd name="connsiteX38" fmla="*/ 173113 w 416490"/>
                <a:gd name="connsiteY38" fmla="*/ 362436 h 411303"/>
                <a:gd name="connsiteX39" fmla="*/ 239304 w 416490"/>
                <a:gd name="connsiteY39" fmla="*/ 362436 h 411303"/>
                <a:gd name="connsiteX40" fmla="*/ 245414 w 416490"/>
                <a:gd name="connsiteY40" fmla="*/ 368544 h 411303"/>
                <a:gd name="connsiteX41" fmla="*/ 239304 w 416490"/>
                <a:gd name="connsiteY41" fmla="*/ 374653 h 411303"/>
                <a:gd name="connsiteX42" fmla="*/ 205699 w 416490"/>
                <a:gd name="connsiteY42" fmla="*/ 401123 h 411303"/>
                <a:gd name="connsiteX43" fmla="*/ 182278 w 416490"/>
                <a:gd name="connsiteY43" fmla="*/ 387888 h 411303"/>
                <a:gd name="connsiteX44" fmla="*/ 229121 w 416490"/>
                <a:gd name="connsiteY44" fmla="*/ 387888 h 411303"/>
                <a:gd name="connsiteX45" fmla="*/ 205699 w 416490"/>
                <a:gd name="connsiteY45" fmla="*/ 401123 h 411303"/>
                <a:gd name="connsiteX46" fmla="*/ 19348 w 416490"/>
                <a:gd name="connsiteY46" fmla="*/ 401123 h 411303"/>
                <a:gd name="connsiteX47" fmla="*/ 13238 w 416490"/>
                <a:gd name="connsiteY47" fmla="*/ 397051 h 411303"/>
                <a:gd name="connsiteX48" fmla="*/ 13238 w 416490"/>
                <a:gd name="connsiteY48" fmla="*/ 395015 h 411303"/>
                <a:gd name="connsiteX49" fmla="*/ 19348 w 416490"/>
                <a:gd name="connsiteY49" fmla="*/ 377707 h 411303"/>
                <a:gd name="connsiteX50" fmla="*/ 35641 w 416490"/>
                <a:gd name="connsiteY50" fmla="*/ 393996 h 411303"/>
                <a:gd name="connsiteX51" fmla="*/ 19348 w 416490"/>
                <a:gd name="connsiteY51" fmla="*/ 401123 h 411303"/>
                <a:gd name="connsiteX52" fmla="*/ 42769 w 416490"/>
                <a:gd name="connsiteY52" fmla="*/ 320695 h 411303"/>
                <a:gd name="connsiteX53" fmla="*/ 94703 w 416490"/>
                <a:gd name="connsiteY53" fmla="*/ 372617 h 411303"/>
                <a:gd name="connsiteX54" fmla="*/ 50916 w 416490"/>
                <a:gd name="connsiteY54" fmla="*/ 389924 h 411303"/>
                <a:gd name="connsiteX55" fmla="*/ 26476 w 416490"/>
                <a:gd name="connsiteY55" fmla="*/ 365490 h 411303"/>
                <a:gd name="connsiteX56" fmla="*/ 42769 w 416490"/>
                <a:gd name="connsiteY56" fmla="*/ 320695 h 411303"/>
                <a:gd name="connsiteX57" fmla="*/ 122198 w 416490"/>
                <a:gd name="connsiteY57" fmla="*/ 284044 h 411303"/>
                <a:gd name="connsiteX58" fmla="*/ 73318 w 416490"/>
                <a:gd name="connsiteY58" fmla="*/ 332912 h 411303"/>
                <a:gd name="connsiteX59" fmla="*/ 49897 w 416490"/>
                <a:gd name="connsiteY59" fmla="*/ 309496 h 411303"/>
                <a:gd name="connsiteX60" fmla="*/ 100813 w 416490"/>
                <a:gd name="connsiteY60" fmla="*/ 258592 h 411303"/>
                <a:gd name="connsiteX61" fmla="*/ 122198 w 416490"/>
                <a:gd name="connsiteY61" fmla="*/ 284044 h 411303"/>
                <a:gd name="connsiteX62" fmla="*/ 173113 w 416490"/>
                <a:gd name="connsiteY62" fmla="*/ 189363 h 411303"/>
                <a:gd name="connsiteX63" fmla="*/ 173113 w 416490"/>
                <a:gd name="connsiteY63" fmla="*/ 208706 h 411303"/>
                <a:gd name="connsiteX64" fmla="*/ 192461 w 416490"/>
                <a:gd name="connsiteY64" fmla="*/ 228050 h 411303"/>
                <a:gd name="connsiteX65" fmla="*/ 245414 w 416490"/>
                <a:gd name="connsiteY65" fmla="*/ 228050 h 411303"/>
                <a:gd name="connsiteX66" fmla="*/ 251524 w 416490"/>
                <a:gd name="connsiteY66" fmla="*/ 234158 h 411303"/>
                <a:gd name="connsiteX67" fmla="*/ 245414 w 416490"/>
                <a:gd name="connsiteY67" fmla="*/ 240267 h 411303"/>
                <a:gd name="connsiteX68" fmla="*/ 179223 w 416490"/>
                <a:gd name="connsiteY68" fmla="*/ 240267 h 411303"/>
                <a:gd name="connsiteX69" fmla="*/ 159875 w 416490"/>
                <a:gd name="connsiteY69" fmla="*/ 259610 h 411303"/>
                <a:gd name="connsiteX70" fmla="*/ 179223 w 416490"/>
                <a:gd name="connsiteY70" fmla="*/ 278954 h 411303"/>
                <a:gd name="connsiteX71" fmla="*/ 192461 w 416490"/>
                <a:gd name="connsiteY71" fmla="*/ 278954 h 411303"/>
                <a:gd name="connsiteX72" fmla="*/ 198571 w 416490"/>
                <a:gd name="connsiteY72" fmla="*/ 285062 h 411303"/>
                <a:gd name="connsiteX73" fmla="*/ 198571 w 416490"/>
                <a:gd name="connsiteY73" fmla="*/ 318659 h 411303"/>
                <a:gd name="connsiteX74" fmla="*/ 172095 w 416490"/>
                <a:gd name="connsiteY74" fmla="*/ 318659 h 411303"/>
                <a:gd name="connsiteX75" fmla="*/ 168022 w 416490"/>
                <a:gd name="connsiteY75" fmla="*/ 318659 h 411303"/>
                <a:gd name="connsiteX76" fmla="*/ 134417 w 416490"/>
                <a:gd name="connsiteY76" fmla="*/ 274881 h 411303"/>
                <a:gd name="connsiteX77" fmla="*/ 98776 w 416490"/>
                <a:gd name="connsiteY77" fmla="*/ 205652 h 411303"/>
                <a:gd name="connsiteX78" fmla="*/ 100813 w 416490"/>
                <a:gd name="connsiteY78" fmla="*/ 186309 h 411303"/>
                <a:gd name="connsiteX79" fmla="*/ 173113 w 416490"/>
                <a:gd name="connsiteY79" fmla="*/ 189363 h 411303"/>
                <a:gd name="connsiteX80" fmla="*/ 173113 w 416490"/>
                <a:gd name="connsiteY80" fmla="*/ 189363 h 411303"/>
                <a:gd name="connsiteX81" fmla="*/ 13238 w 416490"/>
                <a:gd name="connsiteY81" fmla="*/ 149658 h 411303"/>
                <a:gd name="connsiteX82" fmla="*/ 39714 w 416490"/>
                <a:gd name="connsiteY82" fmla="*/ 123188 h 411303"/>
                <a:gd name="connsiteX83" fmla="*/ 66190 w 416490"/>
                <a:gd name="connsiteY83" fmla="*/ 149658 h 411303"/>
                <a:gd name="connsiteX84" fmla="*/ 79428 w 416490"/>
                <a:gd name="connsiteY84" fmla="*/ 149658 h 411303"/>
                <a:gd name="connsiteX85" fmla="*/ 41751 w 416490"/>
                <a:gd name="connsiteY85" fmla="*/ 109953 h 411303"/>
                <a:gd name="connsiteX86" fmla="*/ 39714 w 416490"/>
                <a:gd name="connsiteY86" fmla="*/ 96717 h 411303"/>
                <a:gd name="connsiteX87" fmla="*/ 92666 w 416490"/>
                <a:gd name="connsiteY87" fmla="*/ 43778 h 411303"/>
                <a:gd name="connsiteX88" fmla="*/ 138491 w 416490"/>
                <a:gd name="connsiteY88" fmla="*/ 71266 h 411303"/>
                <a:gd name="connsiteX89" fmla="*/ 113033 w 416490"/>
                <a:gd name="connsiteY89" fmla="*/ 110971 h 411303"/>
                <a:gd name="connsiteX90" fmla="*/ 92666 w 416490"/>
                <a:gd name="connsiteY90" fmla="*/ 136422 h 411303"/>
                <a:gd name="connsiteX91" fmla="*/ 105905 w 416490"/>
                <a:gd name="connsiteY91" fmla="*/ 136422 h 411303"/>
                <a:gd name="connsiteX92" fmla="*/ 119143 w 416490"/>
                <a:gd name="connsiteY92" fmla="*/ 123188 h 411303"/>
                <a:gd name="connsiteX93" fmla="*/ 132381 w 416490"/>
                <a:gd name="connsiteY93" fmla="*/ 136422 h 411303"/>
                <a:gd name="connsiteX94" fmla="*/ 145619 w 416490"/>
                <a:gd name="connsiteY94" fmla="*/ 136422 h 411303"/>
                <a:gd name="connsiteX95" fmla="*/ 126271 w 416490"/>
                <a:gd name="connsiteY95" fmla="*/ 110971 h 411303"/>
                <a:gd name="connsiteX96" fmla="*/ 165985 w 416490"/>
                <a:gd name="connsiteY96" fmla="*/ 76356 h 411303"/>
                <a:gd name="connsiteX97" fmla="*/ 205699 w 416490"/>
                <a:gd name="connsiteY97" fmla="*/ 116061 h 411303"/>
                <a:gd name="connsiteX98" fmla="*/ 203663 w 416490"/>
                <a:gd name="connsiteY98" fmla="*/ 126242 h 411303"/>
                <a:gd name="connsiteX99" fmla="*/ 185333 w 416490"/>
                <a:gd name="connsiteY99" fmla="*/ 155766 h 411303"/>
                <a:gd name="connsiteX100" fmla="*/ 198571 w 416490"/>
                <a:gd name="connsiteY100" fmla="*/ 155766 h 411303"/>
                <a:gd name="connsiteX101" fmla="*/ 217919 w 416490"/>
                <a:gd name="connsiteY101" fmla="*/ 136422 h 411303"/>
                <a:gd name="connsiteX102" fmla="*/ 237267 w 416490"/>
                <a:gd name="connsiteY102" fmla="*/ 155766 h 411303"/>
                <a:gd name="connsiteX103" fmla="*/ 217919 w 416490"/>
                <a:gd name="connsiteY103" fmla="*/ 175110 h 411303"/>
                <a:gd name="connsiteX104" fmla="*/ 38696 w 416490"/>
                <a:gd name="connsiteY104" fmla="*/ 175110 h 411303"/>
                <a:gd name="connsiteX105" fmla="*/ 13238 w 416490"/>
                <a:gd name="connsiteY105" fmla="*/ 149658 h 411303"/>
                <a:gd name="connsiteX106" fmla="*/ 82483 w 416490"/>
                <a:gd name="connsiteY106" fmla="*/ 341056 h 411303"/>
                <a:gd name="connsiteX107" fmla="*/ 131363 w 416490"/>
                <a:gd name="connsiteY107" fmla="*/ 292189 h 411303"/>
                <a:gd name="connsiteX108" fmla="*/ 152747 w 416490"/>
                <a:gd name="connsiteY108" fmla="*/ 318659 h 411303"/>
                <a:gd name="connsiteX109" fmla="*/ 105905 w 416490"/>
                <a:gd name="connsiteY109" fmla="*/ 365490 h 411303"/>
                <a:gd name="connsiteX110" fmla="*/ 82483 w 416490"/>
                <a:gd name="connsiteY110" fmla="*/ 341056 h 411303"/>
                <a:gd name="connsiteX111" fmla="*/ 165985 w 416490"/>
                <a:gd name="connsiteY111" fmla="*/ 341056 h 411303"/>
                <a:gd name="connsiteX112" fmla="*/ 172095 w 416490"/>
                <a:gd name="connsiteY112" fmla="*/ 334948 h 411303"/>
                <a:gd name="connsiteX113" fmla="*/ 238286 w 416490"/>
                <a:gd name="connsiteY113" fmla="*/ 334948 h 411303"/>
                <a:gd name="connsiteX114" fmla="*/ 244396 w 416490"/>
                <a:gd name="connsiteY114" fmla="*/ 341056 h 411303"/>
                <a:gd name="connsiteX115" fmla="*/ 238286 w 416490"/>
                <a:gd name="connsiteY115" fmla="*/ 347165 h 411303"/>
                <a:gd name="connsiteX116" fmla="*/ 172095 w 416490"/>
                <a:gd name="connsiteY116" fmla="*/ 347165 h 411303"/>
                <a:gd name="connsiteX117" fmla="*/ 165985 w 416490"/>
                <a:gd name="connsiteY117" fmla="*/ 341056 h 411303"/>
                <a:gd name="connsiteX118" fmla="*/ 312622 w 416490"/>
                <a:gd name="connsiteY118" fmla="*/ 208706 h 411303"/>
                <a:gd name="connsiteX119" fmla="*/ 276981 w 416490"/>
                <a:gd name="connsiteY119" fmla="*/ 277936 h 411303"/>
                <a:gd name="connsiteX120" fmla="*/ 243377 w 416490"/>
                <a:gd name="connsiteY120" fmla="*/ 321713 h 411303"/>
                <a:gd name="connsiteX121" fmla="*/ 239304 w 416490"/>
                <a:gd name="connsiteY121" fmla="*/ 321713 h 411303"/>
                <a:gd name="connsiteX122" fmla="*/ 212828 w 416490"/>
                <a:gd name="connsiteY122" fmla="*/ 321713 h 411303"/>
                <a:gd name="connsiteX123" fmla="*/ 212828 w 416490"/>
                <a:gd name="connsiteY123" fmla="*/ 288116 h 411303"/>
                <a:gd name="connsiteX124" fmla="*/ 193480 w 416490"/>
                <a:gd name="connsiteY124" fmla="*/ 268773 h 411303"/>
                <a:gd name="connsiteX125" fmla="*/ 180242 w 416490"/>
                <a:gd name="connsiteY125" fmla="*/ 268773 h 411303"/>
                <a:gd name="connsiteX126" fmla="*/ 174132 w 416490"/>
                <a:gd name="connsiteY126" fmla="*/ 262665 h 411303"/>
                <a:gd name="connsiteX127" fmla="*/ 180242 w 416490"/>
                <a:gd name="connsiteY127" fmla="*/ 256556 h 411303"/>
                <a:gd name="connsiteX128" fmla="*/ 246432 w 416490"/>
                <a:gd name="connsiteY128" fmla="*/ 256556 h 411303"/>
                <a:gd name="connsiteX129" fmla="*/ 265780 w 416490"/>
                <a:gd name="connsiteY129" fmla="*/ 237213 h 411303"/>
                <a:gd name="connsiteX130" fmla="*/ 246432 w 416490"/>
                <a:gd name="connsiteY130" fmla="*/ 217869 h 411303"/>
                <a:gd name="connsiteX131" fmla="*/ 193480 w 416490"/>
                <a:gd name="connsiteY131" fmla="*/ 217869 h 411303"/>
                <a:gd name="connsiteX132" fmla="*/ 187370 w 416490"/>
                <a:gd name="connsiteY132" fmla="*/ 211761 h 411303"/>
                <a:gd name="connsiteX133" fmla="*/ 187370 w 416490"/>
                <a:gd name="connsiteY133" fmla="*/ 192417 h 411303"/>
                <a:gd name="connsiteX134" fmla="*/ 220974 w 416490"/>
                <a:gd name="connsiteY134" fmla="*/ 192417 h 411303"/>
                <a:gd name="connsiteX135" fmla="*/ 254579 w 416490"/>
                <a:gd name="connsiteY135" fmla="*/ 158820 h 411303"/>
                <a:gd name="connsiteX136" fmla="*/ 220974 w 416490"/>
                <a:gd name="connsiteY136" fmla="*/ 125224 h 411303"/>
                <a:gd name="connsiteX137" fmla="*/ 220974 w 416490"/>
                <a:gd name="connsiteY137" fmla="*/ 125224 h 411303"/>
                <a:gd name="connsiteX138" fmla="*/ 220974 w 416490"/>
                <a:gd name="connsiteY138" fmla="*/ 118097 h 411303"/>
                <a:gd name="connsiteX139" fmla="*/ 218938 w 416490"/>
                <a:gd name="connsiteY139" fmla="*/ 105880 h 411303"/>
                <a:gd name="connsiteX140" fmla="*/ 312622 w 416490"/>
                <a:gd name="connsiteY140" fmla="*/ 208706 h 411303"/>
                <a:gd name="connsiteX141" fmla="*/ 292256 w 416490"/>
                <a:gd name="connsiteY141" fmla="*/ 65157 h 411303"/>
                <a:gd name="connsiteX142" fmla="*/ 315678 w 416490"/>
                <a:gd name="connsiteY142" fmla="*/ 88573 h 411303"/>
                <a:gd name="connsiteX143" fmla="*/ 285128 w 416490"/>
                <a:gd name="connsiteY143" fmla="*/ 119115 h 411303"/>
                <a:gd name="connsiteX144" fmla="*/ 256615 w 416490"/>
                <a:gd name="connsiteY144" fmla="*/ 99772 h 411303"/>
                <a:gd name="connsiteX145" fmla="*/ 292256 w 416490"/>
                <a:gd name="connsiteY145" fmla="*/ 65157 h 411303"/>
                <a:gd name="connsiteX146" fmla="*/ 358447 w 416490"/>
                <a:gd name="connsiteY146" fmla="*/ 16289 h 411303"/>
                <a:gd name="connsiteX147" fmla="*/ 399179 w 416490"/>
                <a:gd name="connsiteY147" fmla="*/ 57012 h 411303"/>
                <a:gd name="connsiteX148" fmla="*/ 386960 w 416490"/>
                <a:gd name="connsiteY148" fmla="*/ 85519 h 411303"/>
                <a:gd name="connsiteX149" fmla="*/ 378813 w 416490"/>
                <a:gd name="connsiteY149" fmla="*/ 93663 h 411303"/>
                <a:gd name="connsiteX150" fmla="*/ 321787 w 416490"/>
                <a:gd name="connsiteY150" fmla="*/ 36651 h 411303"/>
                <a:gd name="connsiteX151" fmla="*/ 329934 w 416490"/>
                <a:gd name="connsiteY151" fmla="*/ 28506 h 411303"/>
                <a:gd name="connsiteX152" fmla="*/ 358447 w 416490"/>
                <a:gd name="connsiteY152" fmla="*/ 16289 h 411303"/>
                <a:gd name="connsiteX153" fmla="*/ 301421 w 416490"/>
                <a:gd name="connsiteY153" fmla="*/ 55994 h 411303"/>
                <a:gd name="connsiteX154" fmla="*/ 311604 w 416490"/>
                <a:gd name="connsiteY154" fmla="*/ 45814 h 411303"/>
                <a:gd name="connsiteX155" fmla="*/ 368630 w 416490"/>
                <a:gd name="connsiteY155" fmla="*/ 102826 h 411303"/>
                <a:gd name="connsiteX156" fmla="*/ 358447 w 416490"/>
                <a:gd name="connsiteY156" fmla="*/ 113007 h 411303"/>
                <a:gd name="connsiteX157" fmla="*/ 301421 w 416490"/>
                <a:gd name="connsiteY157" fmla="*/ 55994 h 411303"/>
                <a:gd name="connsiteX158" fmla="*/ 295311 w 416490"/>
                <a:gd name="connsiteY158" fmla="*/ 129296 h 411303"/>
                <a:gd name="connsiteX159" fmla="*/ 325861 w 416490"/>
                <a:gd name="connsiteY159" fmla="*/ 98754 h 411303"/>
                <a:gd name="connsiteX160" fmla="*/ 349282 w 416490"/>
                <a:gd name="connsiteY160" fmla="*/ 122169 h 411303"/>
                <a:gd name="connsiteX161" fmla="*/ 313641 w 416490"/>
                <a:gd name="connsiteY161" fmla="*/ 157802 h 411303"/>
                <a:gd name="connsiteX162" fmla="*/ 295311 w 416490"/>
                <a:gd name="connsiteY162" fmla="*/ 129296 h 411303"/>
                <a:gd name="connsiteX163" fmla="*/ 287165 w 416490"/>
                <a:gd name="connsiteY163" fmla="*/ 287098 h 411303"/>
                <a:gd name="connsiteX164" fmla="*/ 307531 w 416490"/>
                <a:gd name="connsiteY164" fmla="*/ 264700 h 411303"/>
                <a:gd name="connsiteX165" fmla="*/ 318732 w 416490"/>
                <a:gd name="connsiteY165" fmla="*/ 262665 h 411303"/>
                <a:gd name="connsiteX166" fmla="*/ 352337 w 416490"/>
                <a:gd name="connsiteY166" fmla="*/ 296261 h 411303"/>
                <a:gd name="connsiteX167" fmla="*/ 318732 w 416490"/>
                <a:gd name="connsiteY167" fmla="*/ 329857 h 411303"/>
                <a:gd name="connsiteX168" fmla="*/ 285128 w 416490"/>
                <a:gd name="connsiteY168" fmla="*/ 296261 h 411303"/>
                <a:gd name="connsiteX169" fmla="*/ 287165 w 416490"/>
                <a:gd name="connsiteY169" fmla="*/ 287098 h 411303"/>
                <a:gd name="connsiteX170" fmla="*/ 385941 w 416490"/>
                <a:gd name="connsiteY170" fmla="*/ 266737 h 411303"/>
                <a:gd name="connsiteX171" fmla="*/ 388996 w 416490"/>
                <a:gd name="connsiteY171" fmla="*/ 252484 h 411303"/>
                <a:gd name="connsiteX172" fmla="*/ 399179 w 416490"/>
                <a:gd name="connsiteY172" fmla="*/ 242303 h 411303"/>
                <a:gd name="connsiteX173" fmla="*/ 370666 w 416490"/>
                <a:gd name="connsiteY173" fmla="*/ 213797 h 411303"/>
                <a:gd name="connsiteX174" fmla="*/ 360483 w 416490"/>
                <a:gd name="connsiteY174" fmla="*/ 223977 h 411303"/>
                <a:gd name="connsiteX175" fmla="*/ 346227 w 416490"/>
                <a:gd name="connsiteY175" fmla="*/ 226014 h 411303"/>
                <a:gd name="connsiteX176" fmla="*/ 338080 w 416490"/>
                <a:gd name="connsiteY176" fmla="*/ 213797 h 411303"/>
                <a:gd name="connsiteX177" fmla="*/ 338080 w 416490"/>
                <a:gd name="connsiteY177" fmla="*/ 199544 h 411303"/>
                <a:gd name="connsiteX178" fmla="*/ 323824 w 416490"/>
                <a:gd name="connsiteY178" fmla="*/ 199544 h 411303"/>
                <a:gd name="connsiteX179" fmla="*/ 317714 w 416490"/>
                <a:gd name="connsiteY179" fmla="*/ 169001 h 411303"/>
                <a:gd name="connsiteX180" fmla="*/ 395106 w 416490"/>
                <a:gd name="connsiteY180" fmla="*/ 91627 h 411303"/>
                <a:gd name="connsiteX181" fmla="*/ 410381 w 416490"/>
                <a:gd name="connsiteY181" fmla="*/ 53958 h 411303"/>
                <a:gd name="connsiteX182" fmla="*/ 357428 w 416490"/>
                <a:gd name="connsiteY182" fmla="*/ 0 h 411303"/>
                <a:gd name="connsiteX183" fmla="*/ 319751 w 416490"/>
                <a:gd name="connsiteY183" fmla="*/ 16289 h 411303"/>
                <a:gd name="connsiteX184" fmla="*/ 242359 w 416490"/>
                <a:gd name="connsiteY184" fmla="*/ 93663 h 411303"/>
                <a:gd name="connsiteX185" fmla="*/ 210791 w 416490"/>
                <a:gd name="connsiteY185" fmla="*/ 87555 h 411303"/>
                <a:gd name="connsiteX186" fmla="*/ 164967 w 416490"/>
                <a:gd name="connsiteY186" fmla="*/ 61085 h 411303"/>
                <a:gd name="connsiteX187" fmla="*/ 150710 w 416490"/>
                <a:gd name="connsiteY187" fmla="*/ 63121 h 411303"/>
                <a:gd name="connsiteX188" fmla="*/ 92666 w 416490"/>
                <a:gd name="connsiteY188" fmla="*/ 27488 h 411303"/>
                <a:gd name="connsiteX189" fmla="*/ 26476 w 416490"/>
                <a:gd name="connsiteY189" fmla="*/ 93663 h 411303"/>
                <a:gd name="connsiteX190" fmla="*/ 28513 w 416490"/>
                <a:gd name="connsiteY190" fmla="*/ 108935 h 411303"/>
                <a:gd name="connsiteX191" fmla="*/ 0 w 416490"/>
                <a:gd name="connsiteY191" fmla="*/ 146603 h 411303"/>
                <a:gd name="connsiteX192" fmla="*/ 39714 w 416490"/>
                <a:gd name="connsiteY192" fmla="*/ 186309 h 411303"/>
                <a:gd name="connsiteX193" fmla="*/ 87575 w 416490"/>
                <a:gd name="connsiteY193" fmla="*/ 186309 h 411303"/>
                <a:gd name="connsiteX194" fmla="*/ 85538 w 416490"/>
                <a:gd name="connsiteY194" fmla="*/ 205652 h 411303"/>
                <a:gd name="connsiteX195" fmla="*/ 92666 w 416490"/>
                <a:gd name="connsiteY195" fmla="*/ 242303 h 411303"/>
                <a:gd name="connsiteX196" fmla="*/ 33604 w 416490"/>
                <a:gd name="connsiteY196" fmla="*/ 301351 h 411303"/>
                <a:gd name="connsiteX197" fmla="*/ 1018 w 416490"/>
                <a:gd name="connsiteY197" fmla="*/ 386870 h 411303"/>
                <a:gd name="connsiteX198" fmla="*/ 0 w 416490"/>
                <a:gd name="connsiteY198" fmla="*/ 392978 h 411303"/>
                <a:gd name="connsiteX199" fmla="*/ 17311 w 416490"/>
                <a:gd name="connsiteY199" fmla="*/ 411304 h 411303"/>
                <a:gd name="connsiteX200" fmla="*/ 23421 w 416490"/>
                <a:gd name="connsiteY200" fmla="*/ 410286 h 411303"/>
                <a:gd name="connsiteX201" fmla="*/ 108959 w 416490"/>
                <a:gd name="connsiteY201" fmla="*/ 377707 h 411303"/>
                <a:gd name="connsiteX202" fmla="*/ 152747 w 416490"/>
                <a:gd name="connsiteY202" fmla="*/ 333930 h 411303"/>
                <a:gd name="connsiteX203" fmla="*/ 152747 w 416490"/>
                <a:gd name="connsiteY203" fmla="*/ 338002 h 411303"/>
                <a:gd name="connsiteX204" fmla="*/ 157839 w 416490"/>
                <a:gd name="connsiteY204" fmla="*/ 351237 h 411303"/>
                <a:gd name="connsiteX205" fmla="*/ 152747 w 416490"/>
                <a:gd name="connsiteY205" fmla="*/ 364472 h 411303"/>
                <a:gd name="connsiteX206" fmla="*/ 168022 w 416490"/>
                <a:gd name="connsiteY206" fmla="*/ 383816 h 411303"/>
                <a:gd name="connsiteX207" fmla="*/ 206718 w 416490"/>
                <a:gd name="connsiteY207" fmla="*/ 411304 h 411303"/>
                <a:gd name="connsiteX208" fmla="*/ 245414 w 416490"/>
                <a:gd name="connsiteY208" fmla="*/ 383816 h 411303"/>
                <a:gd name="connsiteX209" fmla="*/ 260688 w 416490"/>
                <a:gd name="connsiteY209" fmla="*/ 364472 h 411303"/>
                <a:gd name="connsiteX210" fmla="*/ 260688 w 416490"/>
                <a:gd name="connsiteY210" fmla="*/ 362436 h 411303"/>
                <a:gd name="connsiteX211" fmla="*/ 268835 w 416490"/>
                <a:gd name="connsiteY211" fmla="*/ 370581 h 411303"/>
                <a:gd name="connsiteX212" fmla="*/ 279018 w 416490"/>
                <a:gd name="connsiteY212" fmla="*/ 360400 h 411303"/>
                <a:gd name="connsiteX213" fmla="*/ 293275 w 416490"/>
                <a:gd name="connsiteY213" fmla="*/ 358364 h 411303"/>
                <a:gd name="connsiteX214" fmla="*/ 301421 w 416490"/>
                <a:gd name="connsiteY214" fmla="*/ 370581 h 411303"/>
                <a:gd name="connsiteX215" fmla="*/ 301421 w 416490"/>
                <a:gd name="connsiteY215" fmla="*/ 384834 h 411303"/>
                <a:gd name="connsiteX216" fmla="*/ 341135 w 416490"/>
                <a:gd name="connsiteY216" fmla="*/ 384834 h 411303"/>
                <a:gd name="connsiteX217" fmla="*/ 341135 w 416490"/>
                <a:gd name="connsiteY217" fmla="*/ 371599 h 411303"/>
                <a:gd name="connsiteX218" fmla="*/ 349282 w 416490"/>
                <a:gd name="connsiteY218" fmla="*/ 359382 h 411303"/>
                <a:gd name="connsiteX219" fmla="*/ 363538 w 416490"/>
                <a:gd name="connsiteY219" fmla="*/ 362436 h 411303"/>
                <a:gd name="connsiteX220" fmla="*/ 373721 w 416490"/>
                <a:gd name="connsiteY220" fmla="*/ 372617 h 411303"/>
                <a:gd name="connsiteX221" fmla="*/ 402234 w 416490"/>
                <a:gd name="connsiteY221" fmla="*/ 344111 h 411303"/>
                <a:gd name="connsiteX222" fmla="*/ 392051 w 416490"/>
                <a:gd name="connsiteY222" fmla="*/ 333930 h 411303"/>
                <a:gd name="connsiteX223" fmla="*/ 390014 w 416490"/>
                <a:gd name="connsiteY223" fmla="*/ 319677 h 411303"/>
                <a:gd name="connsiteX224" fmla="*/ 402234 w 416490"/>
                <a:gd name="connsiteY224" fmla="*/ 311532 h 411303"/>
                <a:gd name="connsiteX225" fmla="*/ 416491 w 416490"/>
                <a:gd name="connsiteY225" fmla="*/ 311532 h 411303"/>
                <a:gd name="connsiteX226" fmla="*/ 416491 w 416490"/>
                <a:gd name="connsiteY226" fmla="*/ 275899 h 411303"/>
                <a:gd name="connsiteX227" fmla="*/ 402234 w 416490"/>
                <a:gd name="connsiteY227" fmla="*/ 275899 h 411303"/>
                <a:gd name="connsiteX228" fmla="*/ 385941 w 416490"/>
                <a:gd name="connsiteY228" fmla="*/ 266737 h 4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16490" h="411303">
                  <a:moveTo>
                    <a:pt x="398161" y="302370"/>
                  </a:moveTo>
                  <a:lnTo>
                    <a:pt x="398161" y="302370"/>
                  </a:lnTo>
                  <a:cubicBezTo>
                    <a:pt x="386960" y="302370"/>
                    <a:pt x="377794" y="308478"/>
                    <a:pt x="373721" y="318659"/>
                  </a:cubicBezTo>
                  <a:cubicBezTo>
                    <a:pt x="369648" y="328840"/>
                    <a:pt x="371685" y="340038"/>
                    <a:pt x="379831" y="347165"/>
                  </a:cubicBezTo>
                  <a:lnTo>
                    <a:pt x="379831" y="347165"/>
                  </a:lnTo>
                  <a:lnTo>
                    <a:pt x="370666" y="356328"/>
                  </a:lnTo>
                  <a:lnTo>
                    <a:pt x="370666" y="356328"/>
                  </a:lnTo>
                  <a:cubicBezTo>
                    <a:pt x="362520" y="348183"/>
                    <a:pt x="352337" y="346147"/>
                    <a:pt x="342153" y="350219"/>
                  </a:cubicBezTo>
                  <a:cubicBezTo>
                    <a:pt x="331970" y="354292"/>
                    <a:pt x="325861" y="363454"/>
                    <a:pt x="325861" y="373635"/>
                  </a:cubicBezTo>
                  <a:lnTo>
                    <a:pt x="325861" y="373635"/>
                  </a:lnTo>
                  <a:lnTo>
                    <a:pt x="312622" y="373635"/>
                  </a:lnTo>
                  <a:lnTo>
                    <a:pt x="312622" y="373635"/>
                  </a:lnTo>
                  <a:cubicBezTo>
                    <a:pt x="312622" y="363454"/>
                    <a:pt x="306512" y="354292"/>
                    <a:pt x="296329" y="349201"/>
                  </a:cubicBezTo>
                  <a:cubicBezTo>
                    <a:pt x="286146" y="345129"/>
                    <a:pt x="274945" y="347165"/>
                    <a:pt x="267817" y="355309"/>
                  </a:cubicBezTo>
                  <a:lnTo>
                    <a:pt x="267817" y="355309"/>
                  </a:lnTo>
                  <a:lnTo>
                    <a:pt x="258652" y="346147"/>
                  </a:lnTo>
                  <a:cubicBezTo>
                    <a:pt x="258652" y="344111"/>
                    <a:pt x="259670" y="342075"/>
                    <a:pt x="259670" y="340038"/>
                  </a:cubicBezTo>
                  <a:cubicBezTo>
                    <a:pt x="259670" y="334948"/>
                    <a:pt x="257633" y="330876"/>
                    <a:pt x="255597" y="327821"/>
                  </a:cubicBezTo>
                  <a:cubicBezTo>
                    <a:pt x="259670" y="316623"/>
                    <a:pt x="265780" y="307460"/>
                    <a:pt x="273927" y="299315"/>
                  </a:cubicBezTo>
                  <a:cubicBezTo>
                    <a:pt x="276981" y="322731"/>
                    <a:pt x="296329" y="340038"/>
                    <a:pt x="319751" y="340038"/>
                  </a:cubicBezTo>
                  <a:cubicBezTo>
                    <a:pt x="345209" y="340038"/>
                    <a:pt x="366593" y="318659"/>
                    <a:pt x="366593" y="293207"/>
                  </a:cubicBezTo>
                  <a:cubicBezTo>
                    <a:pt x="366593" y="267755"/>
                    <a:pt x="345209" y="246375"/>
                    <a:pt x="319751" y="246375"/>
                  </a:cubicBezTo>
                  <a:cubicBezTo>
                    <a:pt x="318732" y="246375"/>
                    <a:pt x="318732" y="246375"/>
                    <a:pt x="317714" y="246375"/>
                  </a:cubicBezTo>
                  <a:cubicBezTo>
                    <a:pt x="321787" y="237213"/>
                    <a:pt x="325861" y="226014"/>
                    <a:pt x="325861" y="212778"/>
                  </a:cubicBezTo>
                  <a:lnTo>
                    <a:pt x="325861" y="212778"/>
                  </a:lnTo>
                  <a:lnTo>
                    <a:pt x="325861" y="212778"/>
                  </a:lnTo>
                  <a:cubicBezTo>
                    <a:pt x="325861" y="222959"/>
                    <a:pt x="331970" y="232122"/>
                    <a:pt x="342153" y="237213"/>
                  </a:cubicBezTo>
                  <a:cubicBezTo>
                    <a:pt x="352337" y="241285"/>
                    <a:pt x="363538" y="239249"/>
                    <a:pt x="370666" y="231104"/>
                  </a:cubicBezTo>
                  <a:lnTo>
                    <a:pt x="370666" y="231104"/>
                  </a:lnTo>
                  <a:lnTo>
                    <a:pt x="379831" y="240267"/>
                  </a:lnTo>
                  <a:lnTo>
                    <a:pt x="379831" y="240267"/>
                  </a:lnTo>
                  <a:cubicBezTo>
                    <a:pt x="372703" y="247393"/>
                    <a:pt x="369648" y="258592"/>
                    <a:pt x="373721" y="268773"/>
                  </a:cubicBezTo>
                  <a:cubicBezTo>
                    <a:pt x="377794" y="278954"/>
                    <a:pt x="386960" y="285062"/>
                    <a:pt x="397143" y="285062"/>
                  </a:cubicBezTo>
                  <a:lnTo>
                    <a:pt x="397143" y="285062"/>
                  </a:lnTo>
                  <a:lnTo>
                    <a:pt x="397143" y="302370"/>
                  </a:lnTo>
                  <a:close/>
                  <a:moveTo>
                    <a:pt x="239304" y="374653"/>
                  </a:moveTo>
                  <a:lnTo>
                    <a:pt x="173113" y="374653"/>
                  </a:lnTo>
                  <a:cubicBezTo>
                    <a:pt x="169040" y="374653"/>
                    <a:pt x="167004" y="371599"/>
                    <a:pt x="167004" y="368544"/>
                  </a:cubicBezTo>
                  <a:cubicBezTo>
                    <a:pt x="167004" y="364472"/>
                    <a:pt x="170058" y="362436"/>
                    <a:pt x="173113" y="362436"/>
                  </a:cubicBezTo>
                  <a:lnTo>
                    <a:pt x="239304" y="362436"/>
                  </a:lnTo>
                  <a:cubicBezTo>
                    <a:pt x="243377" y="362436"/>
                    <a:pt x="245414" y="365490"/>
                    <a:pt x="245414" y="368544"/>
                  </a:cubicBezTo>
                  <a:cubicBezTo>
                    <a:pt x="245414" y="371599"/>
                    <a:pt x="243377" y="374653"/>
                    <a:pt x="239304" y="374653"/>
                  </a:cubicBezTo>
                  <a:close/>
                  <a:moveTo>
                    <a:pt x="205699" y="401123"/>
                  </a:moveTo>
                  <a:cubicBezTo>
                    <a:pt x="195516" y="401123"/>
                    <a:pt x="187370" y="396033"/>
                    <a:pt x="182278" y="387888"/>
                  </a:cubicBezTo>
                  <a:lnTo>
                    <a:pt x="229121" y="387888"/>
                  </a:lnTo>
                  <a:cubicBezTo>
                    <a:pt x="224029" y="396033"/>
                    <a:pt x="215883" y="401123"/>
                    <a:pt x="205699" y="401123"/>
                  </a:cubicBezTo>
                  <a:close/>
                  <a:moveTo>
                    <a:pt x="19348" y="401123"/>
                  </a:moveTo>
                  <a:cubicBezTo>
                    <a:pt x="16293" y="402141"/>
                    <a:pt x="13238" y="400105"/>
                    <a:pt x="13238" y="397051"/>
                  </a:cubicBezTo>
                  <a:cubicBezTo>
                    <a:pt x="13238" y="397051"/>
                    <a:pt x="13238" y="396033"/>
                    <a:pt x="13238" y="395015"/>
                  </a:cubicBezTo>
                  <a:lnTo>
                    <a:pt x="19348" y="377707"/>
                  </a:lnTo>
                  <a:lnTo>
                    <a:pt x="35641" y="393996"/>
                  </a:lnTo>
                  <a:lnTo>
                    <a:pt x="19348" y="401123"/>
                  </a:lnTo>
                  <a:close/>
                  <a:moveTo>
                    <a:pt x="42769" y="320695"/>
                  </a:moveTo>
                  <a:lnTo>
                    <a:pt x="94703" y="372617"/>
                  </a:lnTo>
                  <a:lnTo>
                    <a:pt x="50916" y="389924"/>
                  </a:lnTo>
                  <a:lnTo>
                    <a:pt x="26476" y="365490"/>
                  </a:lnTo>
                  <a:lnTo>
                    <a:pt x="42769" y="320695"/>
                  </a:lnTo>
                  <a:close/>
                  <a:moveTo>
                    <a:pt x="122198" y="284044"/>
                  </a:moveTo>
                  <a:lnTo>
                    <a:pt x="73318" y="332912"/>
                  </a:lnTo>
                  <a:lnTo>
                    <a:pt x="49897" y="309496"/>
                  </a:lnTo>
                  <a:lnTo>
                    <a:pt x="100813" y="258592"/>
                  </a:lnTo>
                  <a:cubicBezTo>
                    <a:pt x="105905" y="267755"/>
                    <a:pt x="114051" y="275899"/>
                    <a:pt x="122198" y="284044"/>
                  </a:cubicBezTo>
                  <a:close/>
                  <a:moveTo>
                    <a:pt x="173113" y="189363"/>
                  </a:moveTo>
                  <a:lnTo>
                    <a:pt x="173113" y="208706"/>
                  </a:lnTo>
                  <a:cubicBezTo>
                    <a:pt x="173113" y="219905"/>
                    <a:pt x="182278" y="228050"/>
                    <a:pt x="192461" y="228050"/>
                  </a:cubicBezTo>
                  <a:lnTo>
                    <a:pt x="245414" y="228050"/>
                  </a:lnTo>
                  <a:cubicBezTo>
                    <a:pt x="249487" y="228050"/>
                    <a:pt x="251524" y="231104"/>
                    <a:pt x="251524" y="234158"/>
                  </a:cubicBezTo>
                  <a:cubicBezTo>
                    <a:pt x="251524" y="238230"/>
                    <a:pt x="248469" y="240267"/>
                    <a:pt x="245414" y="240267"/>
                  </a:cubicBezTo>
                  <a:lnTo>
                    <a:pt x="179223" y="240267"/>
                  </a:lnTo>
                  <a:cubicBezTo>
                    <a:pt x="168022" y="240267"/>
                    <a:pt x="159875" y="249429"/>
                    <a:pt x="159875" y="259610"/>
                  </a:cubicBezTo>
                  <a:cubicBezTo>
                    <a:pt x="159875" y="269791"/>
                    <a:pt x="169040" y="278954"/>
                    <a:pt x="179223" y="278954"/>
                  </a:cubicBezTo>
                  <a:lnTo>
                    <a:pt x="192461" y="278954"/>
                  </a:lnTo>
                  <a:cubicBezTo>
                    <a:pt x="196535" y="278954"/>
                    <a:pt x="198571" y="282008"/>
                    <a:pt x="198571" y="285062"/>
                  </a:cubicBezTo>
                  <a:lnTo>
                    <a:pt x="198571" y="318659"/>
                  </a:lnTo>
                  <a:lnTo>
                    <a:pt x="172095" y="318659"/>
                  </a:lnTo>
                  <a:cubicBezTo>
                    <a:pt x="171077" y="318659"/>
                    <a:pt x="169040" y="318659"/>
                    <a:pt x="168022" y="318659"/>
                  </a:cubicBezTo>
                  <a:cubicBezTo>
                    <a:pt x="159875" y="300333"/>
                    <a:pt x="147656" y="287098"/>
                    <a:pt x="134417" y="274881"/>
                  </a:cubicBezTo>
                  <a:cubicBezTo>
                    <a:pt x="116088" y="256556"/>
                    <a:pt x="98776" y="240267"/>
                    <a:pt x="98776" y="205652"/>
                  </a:cubicBezTo>
                  <a:cubicBezTo>
                    <a:pt x="98776" y="198525"/>
                    <a:pt x="99795" y="192417"/>
                    <a:pt x="100813" y="186309"/>
                  </a:cubicBezTo>
                  <a:lnTo>
                    <a:pt x="173113" y="189363"/>
                  </a:lnTo>
                  <a:lnTo>
                    <a:pt x="173113" y="189363"/>
                  </a:lnTo>
                  <a:close/>
                  <a:moveTo>
                    <a:pt x="13238" y="149658"/>
                  </a:moveTo>
                  <a:cubicBezTo>
                    <a:pt x="13238" y="135405"/>
                    <a:pt x="25458" y="123188"/>
                    <a:pt x="39714" y="123188"/>
                  </a:cubicBezTo>
                  <a:cubicBezTo>
                    <a:pt x="53971" y="123188"/>
                    <a:pt x="66190" y="135405"/>
                    <a:pt x="66190" y="149658"/>
                  </a:cubicBezTo>
                  <a:lnTo>
                    <a:pt x="79428" y="149658"/>
                  </a:lnTo>
                  <a:cubicBezTo>
                    <a:pt x="79428" y="128278"/>
                    <a:pt x="62117" y="110971"/>
                    <a:pt x="41751" y="109953"/>
                  </a:cubicBezTo>
                  <a:cubicBezTo>
                    <a:pt x="40733" y="105880"/>
                    <a:pt x="39714" y="100790"/>
                    <a:pt x="39714" y="96717"/>
                  </a:cubicBezTo>
                  <a:cubicBezTo>
                    <a:pt x="39714" y="67193"/>
                    <a:pt x="63135" y="43778"/>
                    <a:pt x="92666" y="43778"/>
                  </a:cubicBezTo>
                  <a:cubicBezTo>
                    <a:pt x="112015" y="43778"/>
                    <a:pt x="129326" y="53958"/>
                    <a:pt x="138491" y="71266"/>
                  </a:cubicBezTo>
                  <a:cubicBezTo>
                    <a:pt x="124234" y="79410"/>
                    <a:pt x="114051" y="94682"/>
                    <a:pt x="113033" y="110971"/>
                  </a:cubicBezTo>
                  <a:cubicBezTo>
                    <a:pt x="100813" y="114025"/>
                    <a:pt x="92666" y="124206"/>
                    <a:pt x="92666" y="136422"/>
                  </a:cubicBezTo>
                  <a:lnTo>
                    <a:pt x="105905" y="136422"/>
                  </a:lnTo>
                  <a:cubicBezTo>
                    <a:pt x="105905" y="129296"/>
                    <a:pt x="112015" y="123188"/>
                    <a:pt x="119143" y="123188"/>
                  </a:cubicBezTo>
                  <a:cubicBezTo>
                    <a:pt x="126271" y="123188"/>
                    <a:pt x="132381" y="129296"/>
                    <a:pt x="132381" y="136422"/>
                  </a:cubicBezTo>
                  <a:lnTo>
                    <a:pt x="145619" y="136422"/>
                  </a:lnTo>
                  <a:cubicBezTo>
                    <a:pt x="145619" y="124206"/>
                    <a:pt x="137472" y="114025"/>
                    <a:pt x="126271" y="110971"/>
                  </a:cubicBezTo>
                  <a:cubicBezTo>
                    <a:pt x="129326" y="91627"/>
                    <a:pt x="145619" y="76356"/>
                    <a:pt x="165985" y="76356"/>
                  </a:cubicBezTo>
                  <a:cubicBezTo>
                    <a:pt x="187370" y="76356"/>
                    <a:pt x="205699" y="94682"/>
                    <a:pt x="205699" y="116061"/>
                  </a:cubicBezTo>
                  <a:cubicBezTo>
                    <a:pt x="205699" y="120133"/>
                    <a:pt x="205699" y="123188"/>
                    <a:pt x="203663" y="126242"/>
                  </a:cubicBezTo>
                  <a:cubicBezTo>
                    <a:pt x="192461" y="131332"/>
                    <a:pt x="185333" y="142531"/>
                    <a:pt x="185333" y="155766"/>
                  </a:cubicBezTo>
                  <a:lnTo>
                    <a:pt x="198571" y="155766"/>
                  </a:lnTo>
                  <a:cubicBezTo>
                    <a:pt x="198571" y="144567"/>
                    <a:pt x="207736" y="136422"/>
                    <a:pt x="217919" y="136422"/>
                  </a:cubicBezTo>
                  <a:cubicBezTo>
                    <a:pt x="229121" y="136422"/>
                    <a:pt x="237267" y="145585"/>
                    <a:pt x="237267" y="155766"/>
                  </a:cubicBezTo>
                  <a:cubicBezTo>
                    <a:pt x="237267" y="166965"/>
                    <a:pt x="228102" y="175110"/>
                    <a:pt x="217919" y="175110"/>
                  </a:cubicBezTo>
                  <a:lnTo>
                    <a:pt x="38696" y="175110"/>
                  </a:lnTo>
                  <a:cubicBezTo>
                    <a:pt x="25458" y="175110"/>
                    <a:pt x="13238" y="163911"/>
                    <a:pt x="13238" y="149658"/>
                  </a:cubicBezTo>
                  <a:close/>
                  <a:moveTo>
                    <a:pt x="82483" y="341056"/>
                  </a:moveTo>
                  <a:lnTo>
                    <a:pt x="131363" y="292189"/>
                  </a:lnTo>
                  <a:cubicBezTo>
                    <a:pt x="139509" y="300333"/>
                    <a:pt x="146637" y="308478"/>
                    <a:pt x="152747" y="318659"/>
                  </a:cubicBezTo>
                  <a:lnTo>
                    <a:pt x="105905" y="365490"/>
                  </a:lnTo>
                  <a:lnTo>
                    <a:pt x="82483" y="341056"/>
                  </a:lnTo>
                  <a:close/>
                  <a:moveTo>
                    <a:pt x="165985" y="341056"/>
                  </a:moveTo>
                  <a:cubicBezTo>
                    <a:pt x="165985" y="336984"/>
                    <a:pt x="169040" y="334948"/>
                    <a:pt x="172095" y="334948"/>
                  </a:cubicBezTo>
                  <a:lnTo>
                    <a:pt x="238286" y="334948"/>
                  </a:lnTo>
                  <a:cubicBezTo>
                    <a:pt x="242359" y="334948"/>
                    <a:pt x="244396" y="338002"/>
                    <a:pt x="244396" y="341056"/>
                  </a:cubicBezTo>
                  <a:cubicBezTo>
                    <a:pt x="244396" y="345129"/>
                    <a:pt x="241340" y="347165"/>
                    <a:pt x="238286" y="347165"/>
                  </a:cubicBezTo>
                  <a:lnTo>
                    <a:pt x="172095" y="347165"/>
                  </a:lnTo>
                  <a:cubicBezTo>
                    <a:pt x="169040" y="348183"/>
                    <a:pt x="165985" y="345129"/>
                    <a:pt x="165985" y="341056"/>
                  </a:cubicBezTo>
                  <a:close/>
                  <a:moveTo>
                    <a:pt x="312622" y="208706"/>
                  </a:moveTo>
                  <a:cubicBezTo>
                    <a:pt x="312622" y="243321"/>
                    <a:pt x="295311" y="260628"/>
                    <a:pt x="276981" y="277936"/>
                  </a:cubicBezTo>
                  <a:cubicBezTo>
                    <a:pt x="264762" y="290152"/>
                    <a:pt x="251524" y="303388"/>
                    <a:pt x="243377" y="321713"/>
                  </a:cubicBezTo>
                  <a:cubicBezTo>
                    <a:pt x="242359" y="321713"/>
                    <a:pt x="241340" y="321713"/>
                    <a:pt x="239304" y="321713"/>
                  </a:cubicBezTo>
                  <a:lnTo>
                    <a:pt x="212828" y="321713"/>
                  </a:lnTo>
                  <a:lnTo>
                    <a:pt x="212828" y="288116"/>
                  </a:lnTo>
                  <a:cubicBezTo>
                    <a:pt x="212828" y="276918"/>
                    <a:pt x="203663" y="268773"/>
                    <a:pt x="193480" y="268773"/>
                  </a:cubicBezTo>
                  <a:lnTo>
                    <a:pt x="180242" y="268773"/>
                  </a:lnTo>
                  <a:cubicBezTo>
                    <a:pt x="176168" y="268773"/>
                    <a:pt x="174132" y="265719"/>
                    <a:pt x="174132" y="262665"/>
                  </a:cubicBezTo>
                  <a:cubicBezTo>
                    <a:pt x="174132" y="258592"/>
                    <a:pt x="177187" y="256556"/>
                    <a:pt x="180242" y="256556"/>
                  </a:cubicBezTo>
                  <a:lnTo>
                    <a:pt x="246432" y="256556"/>
                  </a:lnTo>
                  <a:cubicBezTo>
                    <a:pt x="257633" y="256556"/>
                    <a:pt x="265780" y="247393"/>
                    <a:pt x="265780" y="237213"/>
                  </a:cubicBezTo>
                  <a:cubicBezTo>
                    <a:pt x="265780" y="226014"/>
                    <a:pt x="256615" y="217869"/>
                    <a:pt x="246432" y="217869"/>
                  </a:cubicBezTo>
                  <a:lnTo>
                    <a:pt x="193480" y="217869"/>
                  </a:lnTo>
                  <a:cubicBezTo>
                    <a:pt x="189406" y="217869"/>
                    <a:pt x="187370" y="214815"/>
                    <a:pt x="187370" y="211761"/>
                  </a:cubicBezTo>
                  <a:lnTo>
                    <a:pt x="187370" y="192417"/>
                  </a:lnTo>
                  <a:lnTo>
                    <a:pt x="220974" y="192417"/>
                  </a:lnTo>
                  <a:cubicBezTo>
                    <a:pt x="239304" y="192417"/>
                    <a:pt x="254579" y="177146"/>
                    <a:pt x="254579" y="158820"/>
                  </a:cubicBezTo>
                  <a:cubicBezTo>
                    <a:pt x="254579" y="140495"/>
                    <a:pt x="239304" y="125224"/>
                    <a:pt x="220974" y="125224"/>
                  </a:cubicBezTo>
                  <a:lnTo>
                    <a:pt x="220974" y="125224"/>
                  </a:lnTo>
                  <a:cubicBezTo>
                    <a:pt x="220974" y="123188"/>
                    <a:pt x="220974" y="121151"/>
                    <a:pt x="220974" y="118097"/>
                  </a:cubicBezTo>
                  <a:cubicBezTo>
                    <a:pt x="220974" y="114025"/>
                    <a:pt x="220974" y="109953"/>
                    <a:pt x="218938" y="105880"/>
                  </a:cubicBezTo>
                  <a:cubicBezTo>
                    <a:pt x="270871" y="108935"/>
                    <a:pt x="312622" y="154748"/>
                    <a:pt x="312622" y="208706"/>
                  </a:cubicBezTo>
                  <a:close/>
                  <a:moveTo>
                    <a:pt x="292256" y="65157"/>
                  </a:moveTo>
                  <a:lnTo>
                    <a:pt x="315678" y="88573"/>
                  </a:lnTo>
                  <a:lnTo>
                    <a:pt x="285128" y="119115"/>
                  </a:lnTo>
                  <a:cubicBezTo>
                    <a:pt x="276981" y="110971"/>
                    <a:pt x="266798" y="104862"/>
                    <a:pt x="256615" y="99772"/>
                  </a:cubicBezTo>
                  <a:lnTo>
                    <a:pt x="292256" y="65157"/>
                  </a:lnTo>
                  <a:close/>
                  <a:moveTo>
                    <a:pt x="358447" y="16289"/>
                  </a:moveTo>
                  <a:cubicBezTo>
                    <a:pt x="380850" y="16289"/>
                    <a:pt x="399179" y="34615"/>
                    <a:pt x="399179" y="57012"/>
                  </a:cubicBezTo>
                  <a:cubicBezTo>
                    <a:pt x="399179" y="68211"/>
                    <a:pt x="395106" y="78392"/>
                    <a:pt x="386960" y="85519"/>
                  </a:cubicBezTo>
                  <a:lnTo>
                    <a:pt x="378813" y="93663"/>
                  </a:lnTo>
                  <a:lnTo>
                    <a:pt x="321787" y="36651"/>
                  </a:lnTo>
                  <a:lnTo>
                    <a:pt x="329934" y="28506"/>
                  </a:lnTo>
                  <a:cubicBezTo>
                    <a:pt x="337062" y="20362"/>
                    <a:pt x="347245" y="16289"/>
                    <a:pt x="358447" y="16289"/>
                  </a:cubicBezTo>
                  <a:close/>
                  <a:moveTo>
                    <a:pt x="301421" y="55994"/>
                  </a:moveTo>
                  <a:lnTo>
                    <a:pt x="311604" y="45814"/>
                  </a:lnTo>
                  <a:lnTo>
                    <a:pt x="368630" y="102826"/>
                  </a:lnTo>
                  <a:lnTo>
                    <a:pt x="358447" y="113007"/>
                  </a:lnTo>
                  <a:lnTo>
                    <a:pt x="301421" y="55994"/>
                  </a:lnTo>
                  <a:close/>
                  <a:moveTo>
                    <a:pt x="295311" y="129296"/>
                  </a:moveTo>
                  <a:lnTo>
                    <a:pt x="325861" y="98754"/>
                  </a:lnTo>
                  <a:lnTo>
                    <a:pt x="349282" y="122169"/>
                  </a:lnTo>
                  <a:lnTo>
                    <a:pt x="313641" y="157802"/>
                  </a:lnTo>
                  <a:cubicBezTo>
                    <a:pt x="308549" y="147621"/>
                    <a:pt x="302439" y="137441"/>
                    <a:pt x="295311" y="129296"/>
                  </a:cubicBezTo>
                  <a:close/>
                  <a:moveTo>
                    <a:pt x="287165" y="287098"/>
                  </a:moveTo>
                  <a:cubicBezTo>
                    <a:pt x="294293" y="279972"/>
                    <a:pt x="301421" y="272845"/>
                    <a:pt x="307531" y="264700"/>
                  </a:cubicBezTo>
                  <a:cubicBezTo>
                    <a:pt x="311604" y="263682"/>
                    <a:pt x="314659" y="262665"/>
                    <a:pt x="318732" y="262665"/>
                  </a:cubicBezTo>
                  <a:cubicBezTo>
                    <a:pt x="337062" y="262665"/>
                    <a:pt x="352337" y="277936"/>
                    <a:pt x="352337" y="296261"/>
                  </a:cubicBezTo>
                  <a:cubicBezTo>
                    <a:pt x="352337" y="314586"/>
                    <a:pt x="337062" y="329857"/>
                    <a:pt x="318732" y="329857"/>
                  </a:cubicBezTo>
                  <a:cubicBezTo>
                    <a:pt x="300403" y="329857"/>
                    <a:pt x="285128" y="314586"/>
                    <a:pt x="285128" y="296261"/>
                  </a:cubicBezTo>
                  <a:cubicBezTo>
                    <a:pt x="285128" y="292189"/>
                    <a:pt x="286146" y="289134"/>
                    <a:pt x="287165" y="287098"/>
                  </a:cubicBezTo>
                  <a:close/>
                  <a:moveTo>
                    <a:pt x="385941" y="266737"/>
                  </a:moveTo>
                  <a:cubicBezTo>
                    <a:pt x="383904" y="261646"/>
                    <a:pt x="384923" y="256556"/>
                    <a:pt x="388996" y="252484"/>
                  </a:cubicBezTo>
                  <a:lnTo>
                    <a:pt x="399179" y="242303"/>
                  </a:lnTo>
                  <a:lnTo>
                    <a:pt x="370666" y="213797"/>
                  </a:lnTo>
                  <a:lnTo>
                    <a:pt x="360483" y="223977"/>
                  </a:lnTo>
                  <a:cubicBezTo>
                    <a:pt x="356410" y="228050"/>
                    <a:pt x="351319" y="229068"/>
                    <a:pt x="346227" y="226014"/>
                  </a:cubicBezTo>
                  <a:cubicBezTo>
                    <a:pt x="341135" y="223977"/>
                    <a:pt x="338080" y="219905"/>
                    <a:pt x="338080" y="213797"/>
                  </a:cubicBezTo>
                  <a:lnTo>
                    <a:pt x="338080" y="199544"/>
                  </a:lnTo>
                  <a:lnTo>
                    <a:pt x="323824" y="199544"/>
                  </a:lnTo>
                  <a:cubicBezTo>
                    <a:pt x="323824" y="189363"/>
                    <a:pt x="321787" y="178164"/>
                    <a:pt x="317714" y="169001"/>
                  </a:cubicBezTo>
                  <a:lnTo>
                    <a:pt x="395106" y="91627"/>
                  </a:lnTo>
                  <a:cubicBezTo>
                    <a:pt x="405289" y="81446"/>
                    <a:pt x="410381" y="68211"/>
                    <a:pt x="410381" y="53958"/>
                  </a:cubicBezTo>
                  <a:cubicBezTo>
                    <a:pt x="410381" y="24434"/>
                    <a:pt x="386960" y="0"/>
                    <a:pt x="357428" y="0"/>
                  </a:cubicBezTo>
                  <a:cubicBezTo>
                    <a:pt x="343172" y="0"/>
                    <a:pt x="329934" y="6109"/>
                    <a:pt x="319751" y="16289"/>
                  </a:cubicBezTo>
                  <a:lnTo>
                    <a:pt x="242359" y="93663"/>
                  </a:lnTo>
                  <a:cubicBezTo>
                    <a:pt x="232176" y="90609"/>
                    <a:pt x="221992" y="88573"/>
                    <a:pt x="210791" y="87555"/>
                  </a:cubicBezTo>
                  <a:cubicBezTo>
                    <a:pt x="201626" y="71266"/>
                    <a:pt x="184315" y="61085"/>
                    <a:pt x="164967" y="61085"/>
                  </a:cubicBezTo>
                  <a:cubicBezTo>
                    <a:pt x="159875" y="61085"/>
                    <a:pt x="154784" y="62103"/>
                    <a:pt x="150710" y="63121"/>
                  </a:cubicBezTo>
                  <a:cubicBezTo>
                    <a:pt x="139509" y="41741"/>
                    <a:pt x="117106" y="27488"/>
                    <a:pt x="92666" y="27488"/>
                  </a:cubicBezTo>
                  <a:cubicBezTo>
                    <a:pt x="56007" y="27488"/>
                    <a:pt x="26476" y="57012"/>
                    <a:pt x="26476" y="93663"/>
                  </a:cubicBezTo>
                  <a:cubicBezTo>
                    <a:pt x="26476" y="98754"/>
                    <a:pt x="27494" y="103844"/>
                    <a:pt x="28513" y="108935"/>
                  </a:cubicBezTo>
                  <a:cubicBezTo>
                    <a:pt x="12220" y="114025"/>
                    <a:pt x="0" y="129296"/>
                    <a:pt x="0" y="146603"/>
                  </a:cubicBezTo>
                  <a:cubicBezTo>
                    <a:pt x="0" y="167983"/>
                    <a:pt x="17311" y="186309"/>
                    <a:pt x="39714" y="186309"/>
                  </a:cubicBezTo>
                  <a:lnTo>
                    <a:pt x="87575" y="186309"/>
                  </a:lnTo>
                  <a:cubicBezTo>
                    <a:pt x="86557" y="192417"/>
                    <a:pt x="85538" y="199544"/>
                    <a:pt x="85538" y="205652"/>
                  </a:cubicBezTo>
                  <a:cubicBezTo>
                    <a:pt x="85538" y="219905"/>
                    <a:pt x="88593" y="232122"/>
                    <a:pt x="92666" y="242303"/>
                  </a:cubicBezTo>
                  <a:lnTo>
                    <a:pt x="33604" y="301351"/>
                  </a:lnTo>
                  <a:lnTo>
                    <a:pt x="1018" y="386870"/>
                  </a:lnTo>
                  <a:cubicBezTo>
                    <a:pt x="0" y="388906"/>
                    <a:pt x="0" y="390942"/>
                    <a:pt x="0" y="392978"/>
                  </a:cubicBezTo>
                  <a:cubicBezTo>
                    <a:pt x="0" y="403159"/>
                    <a:pt x="8146" y="411304"/>
                    <a:pt x="17311" y="411304"/>
                  </a:cubicBezTo>
                  <a:cubicBezTo>
                    <a:pt x="19348" y="411304"/>
                    <a:pt x="21384" y="411304"/>
                    <a:pt x="23421" y="410286"/>
                  </a:cubicBezTo>
                  <a:lnTo>
                    <a:pt x="108959" y="377707"/>
                  </a:lnTo>
                  <a:lnTo>
                    <a:pt x="152747" y="333930"/>
                  </a:lnTo>
                  <a:cubicBezTo>
                    <a:pt x="152747" y="335966"/>
                    <a:pt x="152747" y="336984"/>
                    <a:pt x="152747" y="338002"/>
                  </a:cubicBezTo>
                  <a:cubicBezTo>
                    <a:pt x="152747" y="343093"/>
                    <a:pt x="154784" y="348183"/>
                    <a:pt x="157839" y="351237"/>
                  </a:cubicBezTo>
                  <a:cubicBezTo>
                    <a:pt x="154784" y="355309"/>
                    <a:pt x="152747" y="359382"/>
                    <a:pt x="152747" y="364472"/>
                  </a:cubicBezTo>
                  <a:cubicBezTo>
                    <a:pt x="152747" y="373635"/>
                    <a:pt x="158857" y="381780"/>
                    <a:pt x="168022" y="383816"/>
                  </a:cubicBezTo>
                  <a:cubicBezTo>
                    <a:pt x="174132" y="400105"/>
                    <a:pt x="188388" y="411304"/>
                    <a:pt x="206718" y="411304"/>
                  </a:cubicBezTo>
                  <a:cubicBezTo>
                    <a:pt x="225047" y="411304"/>
                    <a:pt x="239304" y="400105"/>
                    <a:pt x="245414" y="383816"/>
                  </a:cubicBezTo>
                  <a:cubicBezTo>
                    <a:pt x="253560" y="381780"/>
                    <a:pt x="260688" y="373635"/>
                    <a:pt x="260688" y="364472"/>
                  </a:cubicBezTo>
                  <a:cubicBezTo>
                    <a:pt x="260688" y="364472"/>
                    <a:pt x="260688" y="363454"/>
                    <a:pt x="260688" y="362436"/>
                  </a:cubicBezTo>
                  <a:lnTo>
                    <a:pt x="268835" y="370581"/>
                  </a:lnTo>
                  <a:lnTo>
                    <a:pt x="279018" y="360400"/>
                  </a:lnTo>
                  <a:cubicBezTo>
                    <a:pt x="283091" y="356328"/>
                    <a:pt x="288183" y="355309"/>
                    <a:pt x="293275" y="358364"/>
                  </a:cubicBezTo>
                  <a:cubicBezTo>
                    <a:pt x="298366" y="360400"/>
                    <a:pt x="301421" y="364472"/>
                    <a:pt x="301421" y="370581"/>
                  </a:cubicBezTo>
                  <a:lnTo>
                    <a:pt x="301421" y="384834"/>
                  </a:lnTo>
                  <a:lnTo>
                    <a:pt x="341135" y="384834"/>
                  </a:lnTo>
                  <a:lnTo>
                    <a:pt x="341135" y="371599"/>
                  </a:lnTo>
                  <a:cubicBezTo>
                    <a:pt x="341135" y="366509"/>
                    <a:pt x="344190" y="361418"/>
                    <a:pt x="349282" y="359382"/>
                  </a:cubicBezTo>
                  <a:cubicBezTo>
                    <a:pt x="354373" y="357346"/>
                    <a:pt x="359465" y="358364"/>
                    <a:pt x="363538" y="362436"/>
                  </a:cubicBezTo>
                  <a:lnTo>
                    <a:pt x="373721" y="372617"/>
                  </a:lnTo>
                  <a:lnTo>
                    <a:pt x="402234" y="344111"/>
                  </a:lnTo>
                  <a:lnTo>
                    <a:pt x="392051" y="333930"/>
                  </a:lnTo>
                  <a:cubicBezTo>
                    <a:pt x="387978" y="329857"/>
                    <a:pt x="386960" y="324767"/>
                    <a:pt x="390014" y="319677"/>
                  </a:cubicBezTo>
                  <a:cubicBezTo>
                    <a:pt x="392051" y="314586"/>
                    <a:pt x="396124" y="311532"/>
                    <a:pt x="402234" y="311532"/>
                  </a:cubicBezTo>
                  <a:lnTo>
                    <a:pt x="416491" y="311532"/>
                  </a:lnTo>
                  <a:lnTo>
                    <a:pt x="416491" y="275899"/>
                  </a:lnTo>
                  <a:lnTo>
                    <a:pt x="402234" y="275899"/>
                  </a:lnTo>
                  <a:cubicBezTo>
                    <a:pt x="393069" y="274881"/>
                    <a:pt x="387978" y="271827"/>
                    <a:pt x="385941" y="266737"/>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74" name="Graphic 8">
              <a:extLst>
                <a:ext uri="{FF2B5EF4-FFF2-40B4-BE49-F238E27FC236}">
                  <a16:creationId xmlns:a16="http://schemas.microsoft.com/office/drawing/2014/main" id="{1EE9C917-03E6-CE93-51E7-BAB4C9A3E1DE}"/>
                </a:ext>
              </a:extLst>
            </p:cNvPr>
            <p:cNvGrpSpPr/>
            <p:nvPr/>
          </p:nvGrpSpPr>
          <p:grpSpPr>
            <a:xfrm>
              <a:off x="8239087" y="3521920"/>
              <a:ext cx="412417" cy="472093"/>
              <a:chOff x="8239087" y="3521920"/>
              <a:chExt cx="412417" cy="472093"/>
            </a:xfrm>
            <a:solidFill>
              <a:srgbClr val="010101"/>
            </a:solidFill>
          </p:grpSpPr>
          <p:sp>
            <p:nvSpPr>
              <p:cNvPr id="75" name="Freeform 74">
                <a:extLst>
                  <a:ext uri="{FF2B5EF4-FFF2-40B4-BE49-F238E27FC236}">
                    <a16:creationId xmlns:a16="http://schemas.microsoft.com/office/drawing/2014/main" id="{927F4FDB-BCE9-ACF2-02C2-88E9143079B7}"/>
                  </a:ext>
                </a:extLst>
              </p:cNvPr>
              <p:cNvSpPr/>
              <p:nvPr/>
            </p:nvSpPr>
            <p:spPr>
              <a:xfrm>
                <a:off x="8578186" y="3622414"/>
                <a:ext cx="41750" cy="18325"/>
              </a:xfrm>
              <a:custGeom>
                <a:avLst/>
                <a:gdLst>
                  <a:gd name="connsiteX0" fmla="*/ 33604 w 41750"/>
                  <a:gd name="connsiteY0" fmla="*/ 18326 h 18325"/>
                  <a:gd name="connsiteX1" fmla="*/ 8147 w 41750"/>
                  <a:gd name="connsiteY1" fmla="*/ 18326 h 18325"/>
                  <a:gd name="connsiteX2" fmla="*/ 0 w 41750"/>
                  <a:gd name="connsiteY2" fmla="*/ 9163 h 18325"/>
                  <a:gd name="connsiteX3" fmla="*/ 8147 w 41750"/>
                  <a:gd name="connsiteY3" fmla="*/ 0 h 18325"/>
                  <a:gd name="connsiteX4" fmla="*/ 33604 w 41750"/>
                  <a:gd name="connsiteY4" fmla="*/ 0 h 18325"/>
                  <a:gd name="connsiteX5" fmla="*/ 41751 w 41750"/>
                  <a:gd name="connsiteY5" fmla="*/ 9163 h 18325"/>
                  <a:gd name="connsiteX6" fmla="*/ 33604 w 41750"/>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0" h="18325">
                    <a:moveTo>
                      <a:pt x="33604" y="18326"/>
                    </a:moveTo>
                    <a:lnTo>
                      <a:pt x="8147" y="18326"/>
                    </a:lnTo>
                    <a:cubicBezTo>
                      <a:pt x="3055" y="18326"/>
                      <a:pt x="0" y="14253"/>
                      <a:pt x="0" y="9163"/>
                    </a:cubicBezTo>
                    <a:cubicBezTo>
                      <a:pt x="0" y="4072"/>
                      <a:pt x="4073" y="0"/>
                      <a:pt x="8147" y="0"/>
                    </a:cubicBezTo>
                    <a:lnTo>
                      <a:pt x="33604" y="0"/>
                    </a:lnTo>
                    <a:cubicBezTo>
                      <a:pt x="38696" y="0"/>
                      <a:pt x="41751" y="4072"/>
                      <a:pt x="41751" y="9163"/>
                    </a:cubicBezTo>
                    <a:cubicBezTo>
                      <a:pt x="41751" y="15271"/>
                      <a:pt x="37678" y="18326"/>
                      <a:pt x="33604" y="18326"/>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38B277B1-7E96-FCB7-DA42-9953C1951D7E}"/>
                  </a:ext>
                </a:extLst>
              </p:cNvPr>
              <p:cNvSpPr/>
              <p:nvPr/>
            </p:nvSpPr>
            <p:spPr>
              <a:xfrm>
                <a:off x="8560874" y="3550131"/>
                <a:ext cx="37677" cy="28506"/>
              </a:xfrm>
              <a:custGeom>
                <a:avLst/>
                <a:gdLst>
                  <a:gd name="connsiteX0" fmla="*/ 8146 w 37677"/>
                  <a:gd name="connsiteY0" fmla="*/ 28506 h 28506"/>
                  <a:gd name="connsiteX1" fmla="*/ 0 w 37677"/>
                  <a:gd name="connsiteY1" fmla="*/ 20361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1"/>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7488"/>
                      <a:pt x="10183" y="28506"/>
                      <a:pt x="8146" y="28506"/>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43202EA4-54B2-4C62-953F-5FA6A3EF18F9}"/>
                  </a:ext>
                </a:extLst>
              </p:cNvPr>
              <p:cNvSpPr/>
              <p:nvPr/>
            </p:nvSpPr>
            <p:spPr>
              <a:xfrm>
                <a:off x="8274728" y="3622414"/>
                <a:ext cx="36659" cy="18325"/>
              </a:xfrm>
              <a:custGeom>
                <a:avLst/>
                <a:gdLst>
                  <a:gd name="connsiteX0" fmla="*/ 29531 w 36659"/>
                  <a:gd name="connsiteY0" fmla="*/ 18326 h 18325"/>
                  <a:gd name="connsiteX1" fmla="*/ 7128 w 36659"/>
                  <a:gd name="connsiteY1" fmla="*/ 18326 h 18325"/>
                  <a:gd name="connsiteX2" fmla="*/ 0 w 36659"/>
                  <a:gd name="connsiteY2" fmla="*/ 9163 h 18325"/>
                  <a:gd name="connsiteX3" fmla="*/ 7128 w 36659"/>
                  <a:gd name="connsiteY3" fmla="*/ 0 h 18325"/>
                  <a:gd name="connsiteX4" fmla="*/ 29531 w 36659"/>
                  <a:gd name="connsiteY4" fmla="*/ 0 h 18325"/>
                  <a:gd name="connsiteX5" fmla="*/ 36659 w 36659"/>
                  <a:gd name="connsiteY5" fmla="*/ 9163 h 18325"/>
                  <a:gd name="connsiteX6" fmla="*/ 29531 w 36659"/>
                  <a:gd name="connsiteY6" fmla="*/ 18326 h 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9" h="18325">
                    <a:moveTo>
                      <a:pt x="29531" y="18326"/>
                    </a:moveTo>
                    <a:lnTo>
                      <a:pt x="7128" y="18326"/>
                    </a:lnTo>
                    <a:cubicBezTo>
                      <a:pt x="3055" y="18326"/>
                      <a:pt x="0" y="14253"/>
                      <a:pt x="0" y="9163"/>
                    </a:cubicBezTo>
                    <a:cubicBezTo>
                      <a:pt x="0" y="4072"/>
                      <a:pt x="3055" y="0"/>
                      <a:pt x="7128" y="0"/>
                    </a:cubicBezTo>
                    <a:lnTo>
                      <a:pt x="29531" y="0"/>
                    </a:lnTo>
                    <a:cubicBezTo>
                      <a:pt x="33604" y="0"/>
                      <a:pt x="36659" y="4072"/>
                      <a:pt x="36659" y="9163"/>
                    </a:cubicBezTo>
                    <a:cubicBezTo>
                      <a:pt x="36659" y="15271"/>
                      <a:pt x="33604" y="18326"/>
                      <a:pt x="29531" y="18326"/>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0135FAB3-9403-2A59-7AC2-51BEBFB92D9B}"/>
                  </a:ext>
                </a:extLst>
              </p:cNvPr>
              <p:cNvSpPr/>
              <p:nvPr/>
            </p:nvSpPr>
            <p:spPr>
              <a:xfrm>
                <a:off x="8291021" y="3550131"/>
                <a:ext cx="37677" cy="28506"/>
              </a:xfrm>
              <a:custGeom>
                <a:avLst/>
                <a:gdLst>
                  <a:gd name="connsiteX0" fmla="*/ 29531 w 37677"/>
                  <a:gd name="connsiteY0" fmla="*/ 28506 h 28506"/>
                  <a:gd name="connsiteX1" fmla="*/ 25458 w 37677"/>
                  <a:gd name="connsiteY1" fmla="*/ 27488 h 28506"/>
                  <a:gd name="connsiteX2" fmla="*/ 4073 w 37677"/>
                  <a:gd name="connsiteY2" fmla="*/ 15271 h 28506"/>
                  <a:gd name="connsiteX3" fmla="*/ 1018 w 37677"/>
                  <a:gd name="connsiteY3" fmla="*/ 4072 h 28506"/>
                  <a:gd name="connsiteX4" fmla="*/ 12220 w 37677"/>
                  <a:gd name="connsiteY4" fmla="*/ 1018 h 28506"/>
                  <a:gd name="connsiteX5" fmla="*/ 33604 w 37677"/>
                  <a:gd name="connsiteY5" fmla="*/ 13235 h 28506"/>
                  <a:gd name="connsiteX6" fmla="*/ 36659 w 37677"/>
                  <a:gd name="connsiteY6" fmla="*/ 24434 h 28506"/>
                  <a:gd name="connsiteX7" fmla="*/ 29531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29531" y="28506"/>
                    </a:moveTo>
                    <a:cubicBezTo>
                      <a:pt x="27495" y="28506"/>
                      <a:pt x="26476" y="28506"/>
                      <a:pt x="25458" y="27488"/>
                    </a:cubicBezTo>
                    <a:lnTo>
                      <a:pt x="4073" y="15271"/>
                    </a:lnTo>
                    <a:cubicBezTo>
                      <a:pt x="0" y="13235"/>
                      <a:pt x="-1018" y="8145"/>
                      <a:pt x="1018" y="4072"/>
                    </a:cubicBezTo>
                    <a:cubicBezTo>
                      <a:pt x="3055" y="0"/>
                      <a:pt x="8146" y="-1018"/>
                      <a:pt x="12220" y="1018"/>
                    </a:cubicBezTo>
                    <a:lnTo>
                      <a:pt x="33604" y="13235"/>
                    </a:lnTo>
                    <a:cubicBezTo>
                      <a:pt x="37678" y="15271"/>
                      <a:pt x="38696" y="20361"/>
                      <a:pt x="36659" y="24434"/>
                    </a:cubicBezTo>
                    <a:cubicBezTo>
                      <a:pt x="35641" y="27488"/>
                      <a:pt x="32586" y="28506"/>
                      <a:pt x="29531" y="28506"/>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646A30FA-54A9-B14D-3D7F-9F502325F8EE}"/>
                  </a:ext>
                </a:extLst>
              </p:cNvPr>
              <p:cNvSpPr/>
              <p:nvPr/>
            </p:nvSpPr>
            <p:spPr>
              <a:xfrm>
                <a:off x="8291021" y="3688589"/>
                <a:ext cx="37677" cy="28506"/>
              </a:xfrm>
              <a:custGeom>
                <a:avLst/>
                <a:gdLst>
                  <a:gd name="connsiteX0" fmla="*/ 8146 w 37677"/>
                  <a:gd name="connsiteY0" fmla="*/ 28506 h 28506"/>
                  <a:gd name="connsiteX1" fmla="*/ 0 w 37677"/>
                  <a:gd name="connsiteY1" fmla="*/ 20362 h 28506"/>
                  <a:gd name="connsiteX2" fmla="*/ 4073 w 37677"/>
                  <a:gd name="connsiteY2" fmla="*/ 13235 h 28506"/>
                  <a:gd name="connsiteX3" fmla="*/ 25458 w 37677"/>
                  <a:gd name="connsiteY3" fmla="*/ 1018 h 28506"/>
                  <a:gd name="connsiteX4" fmla="*/ 36659 w 37677"/>
                  <a:gd name="connsiteY4" fmla="*/ 4072 h 28506"/>
                  <a:gd name="connsiteX5" fmla="*/ 33604 w 37677"/>
                  <a:gd name="connsiteY5" fmla="*/ 15271 h 28506"/>
                  <a:gd name="connsiteX6" fmla="*/ 12220 w 37677"/>
                  <a:gd name="connsiteY6" fmla="*/ 27488 h 28506"/>
                  <a:gd name="connsiteX7" fmla="*/ 8146 w 37677"/>
                  <a:gd name="connsiteY7" fmla="*/ 28506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77" h="28506">
                    <a:moveTo>
                      <a:pt x="8146" y="28506"/>
                    </a:moveTo>
                    <a:cubicBezTo>
                      <a:pt x="3055" y="28506"/>
                      <a:pt x="0" y="25452"/>
                      <a:pt x="0" y="20362"/>
                    </a:cubicBezTo>
                    <a:cubicBezTo>
                      <a:pt x="0" y="17307"/>
                      <a:pt x="2037" y="15271"/>
                      <a:pt x="4073" y="13235"/>
                    </a:cubicBezTo>
                    <a:lnTo>
                      <a:pt x="25458" y="1018"/>
                    </a:lnTo>
                    <a:cubicBezTo>
                      <a:pt x="29531" y="-1018"/>
                      <a:pt x="34623" y="0"/>
                      <a:pt x="36659" y="4072"/>
                    </a:cubicBezTo>
                    <a:cubicBezTo>
                      <a:pt x="38696" y="8145"/>
                      <a:pt x="37678" y="12217"/>
                      <a:pt x="33604" y="15271"/>
                    </a:cubicBezTo>
                    <a:lnTo>
                      <a:pt x="12220" y="27488"/>
                    </a:lnTo>
                    <a:cubicBezTo>
                      <a:pt x="11201" y="28506"/>
                      <a:pt x="9165" y="28506"/>
                      <a:pt x="8146" y="28506"/>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E02A56C3-D90E-735A-CEAD-E6EFB60A3D74}"/>
                  </a:ext>
                </a:extLst>
              </p:cNvPr>
              <p:cNvSpPr/>
              <p:nvPr/>
            </p:nvSpPr>
            <p:spPr>
              <a:xfrm>
                <a:off x="8452933" y="3579655"/>
                <a:ext cx="70143" cy="109952"/>
              </a:xfrm>
              <a:custGeom>
                <a:avLst/>
                <a:gdLst>
                  <a:gd name="connsiteX0" fmla="*/ 23421 w 70143"/>
                  <a:gd name="connsiteY0" fmla="*/ 15271 h 109952"/>
                  <a:gd name="connsiteX1" fmla="*/ 15275 w 70143"/>
                  <a:gd name="connsiteY1" fmla="*/ 23416 h 109952"/>
                  <a:gd name="connsiteX2" fmla="*/ 15275 w 70143"/>
                  <a:gd name="connsiteY2" fmla="*/ 86537 h 109952"/>
                  <a:gd name="connsiteX3" fmla="*/ 23421 w 70143"/>
                  <a:gd name="connsiteY3" fmla="*/ 94681 h 109952"/>
                  <a:gd name="connsiteX4" fmla="*/ 31568 w 70143"/>
                  <a:gd name="connsiteY4" fmla="*/ 86537 h 109952"/>
                  <a:gd name="connsiteX5" fmla="*/ 30549 w 70143"/>
                  <a:gd name="connsiteY5" fmla="*/ 82464 h 109952"/>
                  <a:gd name="connsiteX6" fmla="*/ 32586 w 70143"/>
                  <a:gd name="connsiteY6" fmla="*/ 71266 h 109952"/>
                  <a:gd name="connsiteX7" fmla="*/ 38696 w 70143"/>
                  <a:gd name="connsiteY7" fmla="*/ 70247 h 109952"/>
                  <a:gd name="connsiteX8" fmla="*/ 54989 w 70143"/>
                  <a:gd name="connsiteY8" fmla="*/ 53958 h 109952"/>
                  <a:gd name="connsiteX9" fmla="*/ 39714 w 70143"/>
                  <a:gd name="connsiteY9" fmla="*/ 37669 h 109952"/>
                  <a:gd name="connsiteX10" fmla="*/ 31568 w 70143"/>
                  <a:gd name="connsiteY10" fmla="*/ 34615 h 109952"/>
                  <a:gd name="connsiteX11" fmla="*/ 31568 w 70143"/>
                  <a:gd name="connsiteY11" fmla="*/ 25452 h 109952"/>
                  <a:gd name="connsiteX12" fmla="*/ 32586 w 70143"/>
                  <a:gd name="connsiteY12" fmla="*/ 21379 h 109952"/>
                  <a:gd name="connsiteX13" fmla="*/ 23421 w 70143"/>
                  <a:gd name="connsiteY13" fmla="*/ 15271 h 109952"/>
                  <a:gd name="connsiteX14" fmla="*/ 23421 w 70143"/>
                  <a:gd name="connsiteY14" fmla="*/ 109952 h 109952"/>
                  <a:gd name="connsiteX15" fmla="*/ 0 w 70143"/>
                  <a:gd name="connsiteY15" fmla="*/ 86537 h 109952"/>
                  <a:gd name="connsiteX16" fmla="*/ 0 w 70143"/>
                  <a:gd name="connsiteY16" fmla="*/ 23416 h 109952"/>
                  <a:gd name="connsiteX17" fmla="*/ 23421 w 70143"/>
                  <a:gd name="connsiteY17" fmla="*/ 0 h 109952"/>
                  <a:gd name="connsiteX18" fmla="*/ 46843 w 70143"/>
                  <a:gd name="connsiteY18" fmla="*/ 23416 h 109952"/>
                  <a:gd name="connsiteX19" fmla="*/ 46843 w 70143"/>
                  <a:gd name="connsiteY19" fmla="*/ 24434 h 109952"/>
                  <a:gd name="connsiteX20" fmla="*/ 69245 w 70143"/>
                  <a:gd name="connsiteY20" fmla="*/ 63121 h 109952"/>
                  <a:gd name="connsiteX21" fmla="*/ 46843 w 70143"/>
                  <a:gd name="connsiteY21" fmla="*/ 85519 h 109952"/>
                  <a:gd name="connsiteX22" fmla="*/ 46843 w 70143"/>
                  <a:gd name="connsiteY22" fmla="*/ 86537 h 109952"/>
                  <a:gd name="connsiteX23" fmla="*/ 23421 w 70143"/>
                  <a:gd name="connsiteY23"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43" h="109952">
                    <a:moveTo>
                      <a:pt x="23421" y="15271"/>
                    </a:moveTo>
                    <a:cubicBezTo>
                      <a:pt x="19348" y="15271"/>
                      <a:pt x="15275" y="18325"/>
                      <a:pt x="15275" y="23416"/>
                    </a:cubicBezTo>
                    <a:lnTo>
                      <a:pt x="15275" y="86537"/>
                    </a:lnTo>
                    <a:cubicBezTo>
                      <a:pt x="15275" y="90609"/>
                      <a:pt x="18330" y="94681"/>
                      <a:pt x="23421" y="94681"/>
                    </a:cubicBezTo>
                    <a:cubicBezTo>
                      <a:pt x="27494" y="94681"/>
                      <a:pt x="31568" y="91627"/>
                      <a:pt x="31568" y="86537"/>
                    </a:cubicBezTo>
                    <a:cubicBezTo>
                      <a:pt x="31568" y="85519"/>
                      <a:pt x="31568" y="83482"/>
                      <a:pt x="30549" y="82464"/>
                    </a:cubicBezTo>
                    <a:cubicBezTo>
                      <a:pt x="28513" y="78392"/>
                      <a:pt x="29531" y="74320"/>
                      <a:pt x="32586" y="71266"/>
                    </a:cubicBezTo>
                    <a:cubicBezTo>
                      <a:pt x="34623" y="70247"/>
                      <a:pt x="36659" y="70247"/>
                      <a:pt x="38696" y="70247"/>
                    </a:cubicBezTo>
                    <a:cubicBezTo>
                      <a:pt x="47861" y="70247"/>
                      <a:pt x="54989" y="63121"/>
                      <a:pt x="54989" y="53958"/>
                    </a:cubicBezTo>
                    <a:cubicBezTo>
                      <a:pt x="54989" y="44795"/>
                      <a:pt x="47861" y="37669"/>
                      <a:pt x="39714" y="37669"/>
                    </a:cubicBezTo>
                    <a:cubicBezTo>
                      <a:pt x="36659" y="37669"/>
                      <a:pt x="33604" y="37669"/>
                      <a:pt x="31568" y="34615"/>
                    </a:cubicBezTo>
                    <a:cubicBezTo>
                      <a:pt x="29531" y="32578"/>
                      <a:pt x="29531" y="28506"/>
                      <a:pt x="31568" y="25452"/>
                    </a:cubicBezTo>
                    <a:cubicBezTo>
                      <a:pt x="31568" y="24434"/>
                      <a:pt x="32586" y="23416"/>
                      <a:pt x="32586" y="21379"/>
                    </a:cubicBezTo>
                    <a:cubicBezTo>
                      <a:pt x="31568" y="18325"/>
                      <a:pt x="28513" y="15271"/>
                      <a:pt x="23421" y="15271"/>
                    </a:cubicBezTo>
                    <a:close/>
                    <a:moveTo>
                      <a:pt x="23421" y="109952"/>
                    </a:moveTo>
                    <a:cubicBezTo>
                      <a:pt x="10183" y="109952"/>
                      <a:pt x="0" y="99772"/>
                      <a:pt x="0" y="86537"/>
                    </a:cubicBezTo>
                    <a:lnTo>
                      <a:pt x="0" y="23416"/>
                    </a:lnTo>
                    <a:cubicBezTo>
                      <a:pt x="0" y="10181"/>
                      <a:pt x="10183" y="0"/>
                      <a:pt x="23421" y="0"/>
                    </a:cubicBezTo>
                    <a:cubicBezTo>
                      <a:pt x="36659" y="0"/>
                      <a:pt x="46843" y="10181"/>
                      <a:pt x="46843" y="23416"/>
                    </a:cubicBezTo>
                    <a:cubicBezTo>
                      <a:pt x="46843" y="23416"/>
                      <a:pt x="46843" y="23416"/>
                      <a:pt x="46843" y="24434"/>
                    </a:cubicBezTo>
                    <a:cubicBezTo>
                      <a:pt x="63135" y="28506"/>
                      <a:pt x="73319" y="45814"/>
                      <a:pt x="69245" y="63121"/>
                    </a:cubicBezTo>
                    <a:cubicBezTo>
                      <a:pt x="66190" y="74320"/>
                      <a:pt x="58044" y="82464"/>
                      <a:pt x="46843" y="85519"/>
                    </a:cubicBezTo>
                    <a:cubicBezTo>
                      <a:pt x="46843" y="85519"/>
                      <a:pt x="46843" y="85519"/>
                      <a:pt x="46843" y="86537"/>
                    </a:cubicBezTo>
                    <a:cubicBezTo>
                      <a:pt x="46843" y="99772"/>
                      <a:pt x="36659" y="109952"/>
                      <a:pt x="23421" y="109952"/>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D54D7B26-0B97-A48B-9BB2-BEE1A1507829}"/>
                  </a:ext>
                </a:extLst>
              </p:cNvPr>
              <p:cNvSpPr/>
              <p:nvPr/>
            </p:nvSpPr>
            <p:spPr>
              <a:xfrm>
                <a:off x="8366496" y="3579655"/>
                <a:ext cx="70143" cy="109952"/>
              </a:xfrm>
              <a:custGeom>
                <a:avLst/>
                <a:gdLst>
                  <a:gd name="connsiteX0" fmla="*/ 33484 w 70143"/>
                  <a:gd name="connsiteY0" fmla="*/ 70247 h 109952"/>
                  <a:gd name="connsiteX1" fmla="*/ 39594 w 70143"/>
                  <a:gd name="connsiteY1" fmla="*/ 73301 h 109952"/>
                  <a:gd name="connsiteX2" fmla="*/ 39594 w 70143"/>
                  <a:gd name="connsiteY2" fmla="*/ 82464 h 109952"/>
                  <a:gd name="connsiteX3" fmla="*/ 38576 w 70143"/>
                  <a:gd name="connsiteY3" fmla="*/ 86537 h 109952"/>
                  <a:gd name="connsiteX4" fmla="*/ 46722 w 70143"/>
                  <a:gd name="connsiteY4" fmla="*/ 94681 h 109952"/>
                  <a:gd name="connsiteX5" fmla="*/ 54869 w 70143"/>
                  <a:gd name="connsiteY5" fmla="*/ 86537 h 109952"/>
                  <a:gd name="connsiteX6" fmla="*/ 54869 w 70143"/>
                  <a:gd name="connsiteY6" fmla="*/ 23416 h 109952"/>
                  <a:gd name="connsiteX7" fmla="*/ 46722 w 70143"/>
                  <a:gd name="connsiteY7" fmla="*/ 15271 h 109952"/>
                  <a:gd name="connsiteX8" fmla="*/ 38576 w 70143"/>
                  <a:gd name="connsiteY8" fmla="*/ 23416 h 109952"/>
                  <a:gd name="connsiteX9" fmla="*/ 39594 w 70143"/>
                  <a:gd name="connsiteY9" fmla="*/ 27488 h 109952"/>
                  <a:gd name="connsiteX10" fmla="*/ 37557 w 70143"/>
                  <a:gd name="connsiteY10" fmla="*/ 38687 h 109952"/>
                  <a:gd name="connsiteX11" fmla="*/ 31448 w 70143"/>
                  <a:gd name="connsiteY11" fmla="*/ 39705 h 109952"/>
                  <a:gd name="connsiteX12" fmla="*/ 15155 w 70143"/>
                  <a:gd name="connsiteY12" fmla="*/ 55994 h 109952"/>
                  <a:gd name="connsiteX13" fmla="*/ 30429 w 70143"/>
                  <a:gd name="connsiteY13" fmla="*/ 72283 h 109952"/>
                  <a:gd name="connsiteX14" fmla="*/ 33484 w 70143"/>
                  <a:gd name="connsiteY14" fmla="*/ 70247 h 109952"/>
                  <a:gd name="connsiteX15" fmla="*/ 46722 w 70143"/>
                  <a:gd name="connsiteY15" fmla="*/ 109952 h 109952"/>
                  <a:gd name="connsiteX16" fmla="*/ 23301 w 70143"/>
                  <a:gd name="connsiteY16" fmla="*/ 86537 h 109952"/>
                  <a:gd name="connsiteX17" fmla="*/ 23301 w 70143"/>
                  <a:gd name="connsiteY17" fmla="*/ 85519 h 109952"/>
                  <a:gd name="connsiteX18" fmla="*/ 898 w 70143"/>
                  <a:gd name="connsiteY18" fmla="*/ 46831 h 109952"/>
                  <a:gd name="connsiteX19" fmla="*/ 23301 w 70143"/>
                  <a:gd name="connsiteY19" fmla="*/ 24434 h 109952"/>
                  <a:gd name="connsiteX20" fmla="*/ 23301 w 70143"/>
                  <a:gd name="connsiteY20" fmla="*/ 23416 h 109952"/>
                  <a:gd name="connsiteX21" fmla="*/ 46722 w 70143"/>
                  <a:gd name="connsiteY21" fmla="*/ 0 h 109952"/>
                  <a:gd name="connsiteX22" fmla="*/ 70143 w 70143"/>
                  <a:gd name="connsiteY22" fmla="*/ 23416 h 109952"/>
                  <a:gd name="connsiteX23" fmla="*/ 70143 w 70143"/>
                  <a:gd name="connsiteY23" fmla="*/ 86537 h 109952"/>
                  <a:gd name="connsiteX24" fmla="*/ 46722 w 70143"/>
                  <a:gd name="connsiteY24" fmla="*/ 109952 h 10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43" h="109952">
                    <a:moveTo>
                      <a:pt x="33484" y="70247"/>
                    </a:moveTo>
                    <a:cubicBezTo>
                      <a:pt x="35521" y="70247"/>
                      <a:pt x="38576" y="71266"/>
                      <a:pt x="39594" y="73301"/>
                    </a:cubicBezTo>
                    <a:cubicBezTo>
                      <a:pt x="41631" y="75338"/>
                      <a:pt x="41631" y="79410"/>
                      <a:pt x="39594" y="82464"/>
                    </a:cubicBezTo>
                    <a:cubicBezTo>
                      <a:pt x="39594" y="83482"/>
                      <a:pt x="38576" y="84500"/>
                      <a:pt x="38576" y="86537"/>
                    </a:cubicBezTo>
                    <a:cubicBezTo>
                      <a:pt x="38576" y="90609"/>
                      <a:pt x="41631" y="94681"/>
                      <a:pt x="46722" y="94681"/>
                    </a:cubicBezTo>
                    <a:cubicBezTo>
                      <a:pt x="51814" y="94681"/>
                      <a:pt x="54869" y="91627"/>
                      <a:pt x="54869" y="86537"/>
                    </a:cubicBezTo>
                    <a:lnTo>
                      <a:pt x="54869" y="23416"/>
                    </a:lnTo>
                    <a:cubicBezTo>
                      <a:pt x="54869" y="19343"/>
                      <a:pt x="51814" y="15271"/>
                      <a:pt x="46722" y="15271"/>
                    </a:cubicBezTo>
                    <a:cubicBezTo>
                      <a:pt x="41631" y="15271"/>
                      <a:pt x="38576" y="18325"/>
                      <a:pt x="38576" y="23416"/>
                    </a:cubicBezTo>
                    <a:cubicBezTo>
                      <a:pt x="38576" y="24434"/>
                      <a:pt x="38576" y="26470"/>
                      <a:pt x="39594" y="27488"/>
                    </a:cubicBezTo>
                    <a:cubicBezTo>
                      <a:pt x="41631" y="31560"/>
                      <a:pt x="40612" y="35633"/>
                      <a:pt x="37557" y="38687"/>
                    </a:cubicBezTo>
                    <a:cubicBezTo>
                      <a:pt x="35521" y="39705"/>
                      <a:pt x="33484" y="39705"/>
                      <a:pt x="31448" y="39705"/>
                    </a:cubicBezTo>
                    <a:cubicBezTo>
                      <a:pt x="22283" y="39705"/>
                      <a:pt x="15155" y="46831"/>
                      <a:pt x="15155" y="55994"/>
                    </a:cubicBezTo>
                    <a:cubicBezTo>
                      <a:pt x="15155" y="65157"/>
                      <a:pt x="22283" y="72283"/>
                      <a:pt x="30429" y="72283"/>
                    </a:cubicBezTo>
                    <a:cubicBezTo>
                      <a:pt x="31448" y="70247"/>
                      <a:pt x="32466" y="70247"/>
                      <a:pt x="33484" y="70247"/>
                    </a:cubicBezTo>
                    <a:close/>
                    <a:moveTo>
                      <a:pt x="46722" y="109952"/>
                    </a:moveTo>
                    <a:cubicBezTo>
                      <a:pt x="33484" y="109952"/>
                      <a:pt x="23301" y="99772"/>
                      <a:pt x="23301" y="86537"/>
                    </a:cubicBezTo>
                    <a:cubicBezTo>
                      <a:pt x="23301" y="86537"/>
                      <a:pt x="23301" y="86537"/>
                      <a:pt x="23301" y="85519"/>
                    </a:cubicBezTo>
                    <a:cubicBezTo>
                      <a:pt x="7008" y="81446"/>
                      <a:pt x="-3175" y="64139"/>
                      <a:pt x="898" y="46831"/>
                    </a:cubicBezTo>
                    <a:cubicBezTo>
                      <a:pt x="3953" y="35633"/>
                      <a:pt x="12100" y="27488"/>
                      <a:pt x="23301" y="24434"/>
                    </a:cubicBezTo>
                    <a:cubicBezTo>
                      <a:pt x="23301" y="24434"/>
                      <a:pt x="23301" y="24434"/>
                      <a:pt x="23301" y="23416"/>
                    </a:cubicBezTo>
                    <a:cubicBezTo>
                      <a:pt x="23301" y="10181"/>
                      <a:pt x="33484" y="0"/>
                      <a:pt x="46722" y="0"/>
                    </a:cubicBezTo>
                    <a:cubicBezTo>
                      <a:pt x="59960" y="0"/>
                      <a:pt x="70143" y="10181"/>
                      <a:pt x="70143" y="23416"/>
                    </a:cubicBezTo>
                    <a:lnTo>
                      <a:pt x="70143" y="86537"/>
                    </a:lnTo>
                    <a:cubicBezTo>
                      <a:pt x="70143" y="99772"/>
                      <a:pt x="59960" y="109952"/>
                      <a:pt x="46722" y="109952"/>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57F3C3E0-BB66-CA1F-5B00-22E1E1E83165}"/>
                  </a:ext>
                </a:extLst>
              </p:cNvPr>
              <p:cNvSpPr/>
              <p:nvPr/>
            </p:nvSpPr>
            <p:spPr>
              <a:xfrm>
                <a:off x="8560874" y="3688589"/>
                <a:ext cx="37677" cy="28506"/>
              </a:xfrm>
              <a:custGeom>
                <a:avLst/>
                <a:gdLst>
                  <a:gd name="connsiteX0" fmla="*/ 4073 w 37677"/>
                  <a:gd name="connsiteY0" fmla="*/ 15271 h 28506"/>
                  <a:gd name="connsiteX1" fmla="*/ 25458 w 37677"/>
                  <a:gd name="connsiteY1" fmla="*/ 27488 h 28506"/>
                  <a:gd name="connsiteX2" fmla="*/ 36659 w 37677"/>
                  <a:gd name="connsiteY2" fmla="*/ 24434 h 28506"/>
                  <a:gd name="connsiteX3" fmla="*/ 33604 w 37677"/>
                  <a:gd name="connsiteY3" fmla="*/ 13235 h 28506"/>
                  <a:gd name="connsiteX4" fmla="*/ 12220 w 37677"/>
                  <a:gd name="connsiteY4" fmla="*/ 1018 h 28506"/>
                  <a:gd name="connsiteX5" fmla="*/ 1018 w 37677"/>
                  <a:gd name="connsiteY5" fmla="*/ 4072 h 28506"/>
                  <a:gd name="connsiteX6" fmla="*/ 4073 w 37677"/>
                  <a:gd name="connsiteY6" fmla="*/ 15271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7" h="28506">
                    <a:moveTo>
                      <a:pt x="4073" y="15271"/>
                    </a:moveTo>
                    <a:lnTo>
                      <a:pt x="25458" y="27488"/>
                    </a:lnTo>
                    <a:cubicBezTo>
                      <a:pt x="29531" y="29524"/>
                      <a:pt x="34623" y="28506"/>
                      <a:pt x="36659" y="24434"/>
                    </a:cubicBezTo>
                    <a:cubicBezTo>
                      <a:pt x="38696" y="20362"/>
                      <a:pt x="37678" y="16289"/>
                      <a:pt x="33604" y="13235"/>
                    </a:cubicBezTo>
                    <a:lnTo>
                      <a:pt x="12220" y="1018"/>
                    </a:lnTo>
                    <a:cubicBezTo>
                      <a:pt x="8146" y="-1018"/>
                      <a:pt x="3055" y="0"/>
                      <a:pt x="1018" y="4072"/>
                    </a:cubicBezTo>
                    <a:cubicBezTo>
                      <a:pt x="-1018" y="9163"/>
                      <a:pt x="0" y="13235"/>
                      <a:pt x="4073" y="15271"/>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A83186AA-BC36-AD6D-8CFA-DE819A6F4C11}"/>
                  </a:ext>
                </a:extLst>
              </p:cNvPr>
              <p:cNvSpPr/>
              <p:nvPr/>
            </p:nvSpPr>
            <p:spPr>
              <a:xfrm>
                <a:off x="8239087" y="3521920"/>
                <a:ext cx="412417" cy="472093"/>
              </a:xfrm>
              <a:custGeom>
                <a:avLst/>
                <a:gdLst>
                  <a:gd name="connsiteX0" fmla="*/ 396124 w 412417"/>
                  <a:gd name="connsiteY0" fmla="*/ 456822 h 472093"/>
                  <a:gd name="connsiteX1" fmla="*/ 332989 w 412417"/>
                  <a:gd name="connsiteY1" fmla="*/ 456822 h 472093"/>
                  <a:gd name="connsiteX2" fmla="*/ 332989 w 412417"/>
                  <a:gd name="connsiteY2" fmla="*/ 386575 h 472093"/>
                  <a:gd name="connsiteX3" fmla="*/ 324842 w 412417"/>
                  <a:gd name="connsiteY3" fmla="*/ 378431 h 472093"/>
                  <a:gd name="connsiteX4" fmla="*/ 316696 w 412417"/>
                  <a:gd name="connsiteY4" fmla="*/ 386575 h 472093"/>
                  <a:gd name="connsiteX5" fmla="*/ 316696 w 412417"/>
                  <a:gd name="connsiteY5" fmla="*/ 456822 h 472093"/>
                  <a:gd name="connsiteX6" fmla="*/ 280037 w 412417"/>
                  <a:gd name="connsiteY6" fmla="*/ 456822 h 472093"/>
                  <a:gd name="connsiteX7" fmla="*/ 300403 w 412417"/>
                  <a:gd name="connsiteY7" fmla="*/ 388611 h 472093"/>
                  <a:gd name="connsiteX8" fmla="*/ 298366 w 412417"/>
                  <a:gd name="connsiteY8" fmla="*/ 380467 h 472093"/>
                  <a:gd name="connsiteX9" fmla="*/ 288183 w 412417"/>
                  <a:gd name="connsiteY9" fmla="*/ 370286 h 472093"/>
                  <a:gd name="connsiteX10" fmla="*/ 314659 w 412417"/>
                  <a:gd name="connsiteY10" fmla="*/ 343816 h 472093"/>
                  <a:gd name="connsiteX11" fmla="*/ 315678 w 412417"/>
                  <a:gd name="connsiteY11" fmla="*/ 333635 h 472093"/>
                  <a:gd name="connsiteX12" fmla="*/ 288183 w 412417"/>
                  <a:gd name="connsiteY12" fmla="*/ 295966 h 472093"/>
                  <a:gd name="connsiteX13" fmla="*/ 354374 w 412417"/>
                  <a:gd name="connsiteY13" fmla="*/ 312255 h 472093"/>
                  <a:gd name="connsiteX14" fmla="*/ 396124 w 412417"/>
                  <a:gd name="connsiteY14" fmla="*/ 366213 h 472093"/>
                  <a:gd name="connsiteX15" fmla="*/ 396124 w 412417"/>
                  <a:gd name="connsiteY15" fmla="*/ 456822 h 472093"/>
                  <a:gd name="connsiteX16" fmla="*/ 247450 w 412417"/>
                  <a:gd name="connsiteY16" fmla="*/ 456822 h 472093"/>
                  <a:gd name="connsiteX17" fmla="*/ 278000 w 412417"/>
                  <a:gd name="connsiteY17" fmla="*/ 310219 h 472093"/>
                  <a:gd name="connsiteX18" fmla="*/ 298366 w 412417"/>
                  <a:gd name="connsiteY18" fmla="*/ 337707 h 472093"/>
                  <a:gd name="connsiteX19" fmla="*/ 271890 w 412417"/>
                  <a:gd name="connsiteY19" fmla="*/ 364177 h 472093"/>
                  <a:gd name="connsiteX20" fmla="*/ 271890 w 412417"/>
                  <a:gd name="connsiteY20" fmla="*/ 375376 h 472093"/>
                  <a:gd name="connsiteX21" fmla="*/ 284110 w 412417"/>
                  <a:gd name="connsiteY21" fmla="*/ 387593 h 472093"/>
                  <a:gd name="connsiteX22" fmla="*/ 263743 w 412417"/>
                  <a:gd name="connsiteY22" fmla="*/ 455804 h 472093"/>
                  <a:gd name="connsiteX23" fmla="*/ 247450 w 412417"/>
                  <a:gd name="connsiteY23" fmla="*/ 455804 h 472093"/>
                  <a:gd name="connsiteX24" fmla="*/ 231157 w 412417"/>
                  <a:gd name="connsiteY24" fmla="*/ 324472 h 472093"/>
                  <a:gd name="connsiteX25" fmla="*/ 256615 w 412417"/>
                  <a:gd name="connsiteY25" fmla="*/ 332617 h 472093"/>
                  <a:gd name="connsiteX26" fmla="*/ 239304 w 412417"/>
                  <a:gd name="connsiteY26" fmla="*/ 413045 h 472093"/>
                  <a:gd name="connsiteX27" fmla="*/ 231157 w 412417"/>
                  <a:gd name="connsiteY27" fmla="*/ 324472 h 472093"/>
                  <a:gd name="connsiteX28" fmla="*/ 183297 w 412417"/>
                  <a:gd name="connsiteY28" fmla="*/ 456822 h 472093"/>
                  <a:gd name="connsiteX29" fmla="*/ 193480 w 412417"/>
                  <a:gd name="connsiteY29" fmla="*/ 350942 h 472093"/>
                  <a:gd name="connsiteX30" fmla="*/ 203663 w 412417"/>
                  <a:gd name="connsiteY30" fmla="*/ 353996 h 472093"/>
                  <a:gd name="connsiteX31" fmla="*/ 205700 w 412417"/>
                  <a:gd name="connsiteY31" fmla="*/ 353996 h 472093"/>
                  <a:gd name="connsiteX32" fmla="*/ 207736 w 412417"/>
                  <a:gd name="connsiteY32" fmla="*/ 353996 h 472093"/>
                  <a:gd name="connsiteX33" fmla="*/ 217919 w 412417"/>
                  <a:gd name="connsiteY33" fmla="*/ 350942 h 472093"/>
                  <a:gd name="connsiteX34" fmla="*/ 228102 w 412417"/>
                  <a:gd name="connsiteY34" fmla="*/ 456822 h 472093"/>
                  <a:gd name="connsiteX35" fmla="*/ 183297 w 412417"/>
                  <a:gd name="connsiteY35" fmla="*/ 456822 h 472093"/>
                  <a:gd name="connsiteX36" fmla="*/ 172095 w 412417"/>
                  <a:gd name="connsiteY36" fmla="*/ 413045 h 472093"/>
                  <a:gd name="connsiteX37" fmla="*/ 154784 w 412417"/>
                  <a:gd name="connsiteY37" fmla="*/ 332617 h 472093"/>
                  <a:gd name="connsiteX38" fmla="*/ 180242 w 412417"/>
                  <a:gd name="connsiteY38" fmla="*/ 324472 h 472093"/>
                  <a:gd name="connsiteX39" fmla="*/ 172095 w 412417"/>
                  <a:gd name="connsiteY39" fmla="*/ 413045 h 472093"/>
                  <a:gd name="connsiteX40" fmla="*/ 148674 w 412417"/>
                  <a:gd name="connsiteY40" fmla="*/ 456822 h 472093"/>
                  <a:gd name="connsiteX41" fmla="*/ 128308 w 412417"/>
                  <a:gd name="connsiteY41" fmla="*/ 388611 h 472093"/>
                  <a:gd name="connsiteX42" fmla="*/ 140527 w 412417"/>
                  <a:gd name="connsiteY42" fmla="*/ 376394 h 472093"/>
                  <a:gd name="connsiteX43" fmla="*/ 140527 w 412417"/>
                  <a:gd name="connsiteY43" fmla="*/ 365195 h 472093"/>
                  <a:gd name="connsiteX44" fmla="*/ 114051 w 412417"/>
                  <a:gd name="connsiteY44" fmla="*/ 338725 h 472093"/>
                  <a:gd name="connsiteX45" fmla="*/ 134418 w 412417"/>
                  <a:gd name="connsiteY45" fmla="*/ 311237 h 472093"/>
                  <a:gd name="connsiteX46" fmla="*/ 164967 w 412417"/>
                  <a:gd name="connsiteY46" fmla="*/ 457841 h 472093"/>
                  <a:gd name="connsiteX47" fmla="*/ 148674 w 412417"/>
                  <a:gd name="connsiteY47" fmla="*/ 457841 h 472093"/>
                  <a:gd name="connsiteX48" fmla="*/ 94703 w 412417"/>
                  <a:gd name="connsiteY48" fmla="*/ 456822 h 472093"/>
                  <a:gd name="connsiteX49" fmla="*/ 94703 w 412417"/>
                  <a:gd name="connsiteY49" fmla="*/ 386575 h 472093"/>
                  <a:gd name="connsiteX50" fmla="*/ 86557 w 412417"/>
                  <a:gd name="connsiteY50" fmla="*/ 378431 h 472093"/>
                  <a:gd name="connsiteX51" fmla="*/ 78410 w 412417"/>
                  <a:gd name="connsiteY51" fmla="*/ 386575 h 472093"/>
                  <a:gd name="connsiteX52" fmla="*/ 78410 w 412417"/>
                  <a:gd name="connsiteY52" fmla="*/ 456822 h 472093"/>
                  <a:gd name="connsiteX53" fmla="*/ 15275 w 412417"/>
                  <a:gd name="connsiteY53" fmla="*/ 456822 h 472093"/>
                  <a:gd name="connsiteX54" fmla="*/ 15275 w 412417"/>
                  <a:gd name="connsiteY54" fmla="*/ 366213 h 472093"/>
                  <a:gd name="connsiteX55" fmla="*/ 57026 w 412417"/>
                  <a:gd name="connsiteY55" fmla="*/ 312255 h 472093"/>
                  <a:gd name="connsiteX56" fmla="*/ 123216 w 412417"/>
                  <a:gd name="connsiteY56" fmla="*/ 295966 h 472093"/>
                  <a:gd name="connsiteX57" fmla="*/ 95722 w 412417"/>
                  <a:gd name="connsiteY57" fmla="*/ 333635 h 472093"/>
                  <a:gd name="connsiteX58" fmla="*/ 96740 w 412417"/>
                  <a:gd name="connsiteY58" fmla="*/ 343816 h 472093"/>
                  <a:gd name="connsiteX59" fmla="*/ 123216 w 412417"/>
                  <a:gd name="connsiteY59" fmla="*/ 370286 h 472093"/>
                  <a:gd name="connsiteX60" fmla="*/ 113033 w 412417"/>
                  <a:gd name="connsiteY60" fmla="*/ 380467 h 472093"/>
                  <a:gd name="connsiteX61" fmla="*/ 110996 w 412417"/>
                  <a:gd name="connsiteY61" fmla="*/ 388611 h 472093"/>
                  <a:gd name="connsiteX62" fmla="*/ 131363 w 412417"/>
                  <a:gd name="connsiteY62" fmla="*/ 456822 h 472093"/>
                  <a:gd name="connsiteX63" fmla="*/ 94703 w 412417"/>
                  <a:gd name="connsiteY63" fmla="*/ 456822 h 472093"/>
                  <a:gd name="connsiteX64" fmla="*/ 94703 w 412417"/>
                  <a:gd name="connsiteY64" fmla="*/ 456822 h 472093"/>
                  <a:gd name="connsiteX65" fmla="*/ 163949 w 412417"/>
                  <a:gd name="connsiteY65" fmla="*/ 277640 h 472093"/>
                  <a:gd name="connsiteX66" fmla="*/ 191443 w 412417"/>
                  <a:gd name="connsiteY66" fmla="*/ 304111 h 472093"/>
                  <a:gd name="connsiteX67" fmla="*/ 151729 w 412417"/>
                  <a:gd name="connsiteY67" fmla="*/ 317346 h 472093"/>
                  <a:gd name="connsiteX68" fmla="*/ 144601 w 412417"/>
                  <a:gd name="connsiteY68" fmla="*/ 281713 h 472093"/>
                  <a:gd name="connsiteX69" fmla="*/ 163949 w 412417"/>
                  <a:gd name="connsiteY69" fmla="*/ 277640 h 472093"/>
                  <a:gd name="connsiteX70" fmla="*/ 157839 w 412417"/>
                  <a:gd name="connsiteY70" fmla="*/ 228773 h 472093"/>
                  <a:gd name="connsiteX71" fmla="*/ 252542 w 412417"/>
                  <a:gd name="connsiteY71" fmla="*/ 228773 h 472093"/>
                  <a:gd name="connsiteX72" fmla="*/ 252542 w 412417"/>
                  <a:gd name="connsiteY72" fmla="*/ 244044 h 472093"/>
                  <a:gd name="connsiteX73" fmla="*/ 157839 w 412417"/>
                  <a:gd name="connsiteY73" fmla="*/ 244044 h 472093"/>
                  <a:gd name="connsiteX74" fmla="*/ 157839 w 412417"/>
                  <a:gd name="connsiteY74" fmla="*/ 228773 h 472093"/>
                  <a:gd name="connsiteX75" fmla="*/ 110996 w 412417"/>
                  <a:gd name="connsiteY75" fmla="*/ 111694 h 472093"/>
                  <a:gd name="connsiteX76" fmla="*/ 205700 w 412417"/>
                  <a:gd name="connsiteY76" fmla="*/ 18030 h 472093"/>
                  <a:gd name="connsiteX77" fmla="*/ 300403 w 412417"/>
                  <a:gd name="connsiteY77" fmla="*/ 111694 h 472093"/>
                  <a:gd name="connsiteX78" fmla="*/ 242359 w 412417"/>
                  <a:gd name="connsiteY78" fmla="*/ 198230 h 472093"/>
                  <a:gd name="connsiteX79" fmla="*/ 237267 w 412417"/>
                  <a:gd name="connsiteY79" fmla="*/ 205357 h 472093"/>
                  <a:gd name="connsiteX80" fmla="*/ 237267 w 412417"/>
                  <a:gd name="connsiteY80" fmla="*/ 213502 h 472093"/>
                  <a:gd name="connsiteX81" fmla="*/ 174132 w 412417"/>
                  <a:gd name="connsiteY81" fmla="*/ 213502 h 472093"/>
                  <a:gd name="connsiteX82" fmla="*/ 174132 w 412417"/>
                  <a:gd name="connsiteY82" fmla="*/ 205357 h 472093"/>
                  <a:gd name="connsiteX83" fmla="*/ 169040 w 412417"/>
                  <a:gd name="connsiteY83" fmla="*/ 198230 h 472093"/>
                  <a:gd name="connsiteX84" fmla="*/ 110996 w 412417"/>
                  <a:gd name="connsiteY84" fmla="*/ 111694 h 472093"/>
                  <a:gd name="connsiteX85" fmla="*/ 216901 w 412417"/>
                  <a:gd name="connsiteY85" fmla="*/ 334653 h 472093"/>
                  <a:gd name="connsiteX86" fmla="*/ 206718 w 412417"/>
                  <a:gd name="connsiteY86" fmla="*/ 337707 h 472093"/>
                  <a:gd name="connsiteX87" fmla="*/ 195516 w 412417"/>
                  <a:gd name="connsiteY87" fmla="*/ 334653 h 472093"/>
                  <a:gd name="connsiteX88" fmla="*/ 196535 w 412417"/>
                  <a:gd name="connsiteY88" fmla="*/ 318364 h 472093"/>
                  <a:gd name="connsiteX89" fmla="*/ 205700 w 412417"/>
                  <a:gd name="connsiteY89" fmla="*/ 315310 h 472093"/>
                  <a:gd name="connsiteX90" fmla="*/ 214864 w 412417"/>
                  <a:gd name="connsiteY90" fmla="*/ 318364 h 472093"/>
                  <a:gd name="connsiteX91" fmla="*/ 216901 w 412417"/>
                  <a:gd name="connsiteY91" fmla="*/ 334653 h 472093"/>
                  <a:gd name="connsiteX92" fmla="*/ 205700 w 412417"/>
                  <a:gd name="connsiteY92" fmla="*/ 296984 h 472093"/>
                  <a:gd name="connsiteX93" fmla="*/ 174132 w 412417"/>
                  <a:gd name="connsiteY93" fmla="*/ 265424 h 472093"/>
                  <a:gd name="connsiteX94" fmla="*/ 174132 w 412417"/>
                  <a:gd name="connsiteY94" fmla="*/ 261351 h 472093"/>
                  <a:gd name="connsiteX95" fmla="*/ 237267 w 412417"/>
                  <a:gd name="connsiteY95" fmla="*/ 261351 h 472093"/>
                  <a:gd name="connsiteX96" fmla="*/ 237267 w 412417"/>
                  <a:gd name="connsiteY96" fmla="*/ 265424 h 472093"/>
                  <a:gd name="connsiteX97" fmla="*/ 205700 w 412417"/>
                  <a:gd name="connsiteY97" fmla="*/ 296984 h 472093"/>
                  <a:gd name="connsiteX98" fmla="*/ 267817 w 412417"/>
                  <a:gd name="connsiteY98" fmla="*/ 281713 h 472093"/>
                  <a:gd name="connsiteX99" fmla="*/ 260689 w 412417"/>
                  <a:gd name="connsiteY99" fmla="*/ 317346 h 472093"/>
                  <a:gd name="connsiteX100" fmla="*/ 220974 w 412417"/>
                  <a:gd name="connsiteY100" fmla="*/ 304111 h 472093"/>
                  <a:gd name="connsiteX101" fmla="*/ 248469 w 412417"/>
                  <a:gd name="connsiteY101" fmla="*/ 277640 h 472093"/>
                  <a:gd name="connsiteX102" fmla="*/ 267817 w 412417"/>
                  <a:gd name="connsiteY102" fmla="*/ 281713 h 472093"/>
                  <a:gd name="connsiteX103" fmla="*/ 358447 w 412417"/>
                  <a:gd name="connsiteY103" fmla="*/ 298002 h 472093"/>
                  <a:gd name="connsiteX104" fmla="*/ 285128 w 412417"/>
                  <a:gd name="connsiteY104" fmla="*/ 279677 h 472093"/>
                  <a:gd name="connsiteX105" fmla="*/ 285128 w 412417"/>
                  <a:gd name="connsiteY105" fmla="*/ 277640 h 472093"/>
                  <a:gd name="connsiteX106" fmla="*/ 279018 w 412417"/>
                  <a:gd name="connsiteY106" fmla="*/ 268478 h 472093"/>
                  <a:gd name="connsiteX107" fmla="*/ 253560 w 412417"/>
                  <a:gd name="connsiteY107" fmla="*/ 262369 h 472093"/>
                  <a:gd name="connsiteX108" fmla="*/ 253560 w 412417"/>
                  <a:gd name="connsiteY108" fmla="*/ 260333 h 472093"/>
                  <a:gd name="connsiteX109" fmla="*/ 261707 w 412417"/>
                  <a:gd name="connsiteY109" fmla="*/ 260333 h 472093"/>
                  <a:gd name="connsiteX110" fmla="*/ 269853 w 412417"/>
                  <a:gd name="connsiteY110" fmla="*/ 252189 h 472093"/>
                  <a:gd name="connsiteX111" fmla="*/ 269853 w 412417"/>
                  <a:gd name="connsiteY111" fmla="*/ 220628 h 472093"/>
                  <a:gd name="connsiteX112" fmla="*/ 261707 w 412417"/>
                  <a:gd name="connsiteY112" fmla="*/ 212484 h 472093"/>
                  <a:gd name="connsiteX113" fmla="*/ 253560 w 412417"/>
                  <a:gd name="connsiteY113" fmla="*/ 212484 h 472093"/>
                  <a:gd name="connsiteX114" fmla="*/ 253560 w 412417"/>
                  <a:gd name="connsiteY114" fmla="*/ 209429 h 472093"/>
                  <a:gd name="connsiteX115" fmla="*/ 306513 w 412417"/>
                  <a:gd name="connsiteY115" fmla="*/ 62826 h 472093"/>
                  <a:gd name="connsiteX116" fmla="*/ 158857 w 412417"/>
                  <a:gd name="connsiteY116" fmla="*/ 10904 h 472093"/>
                  <a:gd name="connsiteX117" fmla="*/ 105905 w 412417"/>
                  <a:gd name="connsiteY117" fmla="*/ 157507 h 472093"/>
                  <a:gd name="connsiteX118" fmla="*/ 158857 w 412417"/>
                  <a:gd name="connsiteY118" fmla="*/ 209429 h 472093"/>
                  <a:gd name="connsiteX119" fmla="*/ 158857 w 412417"/>
                  <a:gd name="connsiteY119" fmla="*/ 212484 h 472093"/>
                  <a:gd name="connsiteX120" fmla="*/ 150711 w 412417"/>
                  <a:gd name="connsiteY120" fmla="*/ 212484 h 472093"/>
                  <a:gd name="connsiteX121" fmla="*/ 142564 w 412417"/>
                  <a:gd name="connsiteY121" fmla="*/ 220628 h 472093"/>
                  <a:gd name="connsiteX122" fmla="*/ 142564 w 412417"/>
                  <a:gd name="connsiteY122" fmla="*/ 252189 h 472093"/>
                  <a:gd name="connsiteX123" fmla="*/ 150711 w 412417"/>
                  <a:gd name="connsiteY123" fmla="*/ 260333 h 472093"/>
                  <a:gd name="connsiteX124" fmla="*/ 158857 w 412417"/>
                  <a:gd name="connsiteY124" fmla="*/ 260333 h 472093"/>
                  <a:gd name="connsiteX125" fmla="*/ 158857 w 412417"/>
                  <a:gd name="connsiteY125" fmla="*/ 262369 h 472093"/>
                  <a:gd name="connsiteX126" fmla="*/ 133399 w 412417"/>
                  <a:gd name="connsiteY126" fmla="*/ 268478 h 472093"/>
                  <a:gd name="connsiteX127" fmla="*/ 127289 w 412417"/>
                  <a:gd name="connsiteY127" fmla="*/ 277640 h 472093"/>
                  <a:gd name="connsiteX128" fmla="*/ 127289 w 412417"/>
                  <a:gd name="connsiteY128" fmla="*/ 279677 h 472093"/>
                  <a:gd name="connsiteX129" fmla="*/ 53971 w 412417"/>
                  <a:gd name="connsiteY129" fmla="*/ 298002 h 472093"/>
                  <a:gd name="connsiteX130" fmla="*/ 0 w 412417"/>
                  <a:gd name="connsiteY130" fmla="*/ 366213 h 472093"/>
                  <a:gd name="connsiteX131" fmla="*/ 0 w 412417"/>
                  <a:gd name="connsiteY131" fmla="*/ 463949 h 472093"/>
                  <a:gd name="connsiteX132" fmla="*/ 8147 w 412417"/>
                  <a:gd name="connsiteY132" fmla="*/ 472094 h 472093"/>
                  <a:gd name="connsiteX133" fmla="*/ 404271 w 412417"/>
                  <a:gd name="connsiteY133" fmla="*/ 472094 h 472093"/>
                  <a:gd name="connsiteX134" fmla="*/ 412417 w 412417"/>
                  <a:gd name="connsiteY134" fmla="*/ 463949 h 472093"/>
                  <a:gd name="connsiteX135" fmla="*/ 412417 w 412417"/>
                  <a:gd name="connsiteY135" fmla="*/ 366213 h 472093"/>
                  <a:gd name="connsiteX136" fmla="*/ 358447 w 412417"/>
                  <a:gd name="connsiteY136" fmla="*/ 298002 h 4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2417" h="472093">
                    <a:moveTo>
                      <a:pt x="396124" y="456822"/>
                    </a:moveTo>
                    <a:lnTo>
                      <a:pt x="332989" y="456822"/>
                    </a:lnTo>
                    <a:lnTo>
                      <a:pt x="332989" y="386575"/>
                    </a:lnTo>
                    <a:cubicBezTo>
                      <a:pt x="332989" y="382503"/>
                      <a:pt x="329934" y="378431"/>
                      <a:pt x="324842" y="378431"/>
                    </a:cubicBezTo>
                    <a:cubicBezTo>
                      <a:pt x="319751" y="378431"/>
                      <a:pt x="316696" y="381485"/>
                      <a:pt x="316696" y="386575"/>
                    </a:cubicBezTo>
                    <a:lnTo>
                      <a:pt x="316696" y="456822"/>
                    </a:lnTo>
                    <a:lnTo>
                      <a:pt x="280037" y="456822"/>
                    </a:lnTo>
                    <a:lnTo>
                      <a:pt x="300403" y="388611"/>
                    </a:lnTo>
                    <a:cubicBezTo>
                      <a:pt x="301421" y="385557"/>
                      <a:pt x="300403" y="382503"/>
                      <a:pt x="298366" y="380467"/>
                    </a:cubicBezTo>
                    <a:lnTo>
                      <a:pt x="288183" y="370286"/>
                    </a:lnTo>
                    <a:lnTo>
                      <a:pt x="314659" y="343816"/>
                    </a:lnTo>
                    <a:cubicBezTo>
                      <a:pt x="317714" y="340762"/>
                      <a:pt x="317714" y="336689"/>
                      <a:pt x="315678" y="333635"/>
                    </a:cubicBezTo>
                    <a:lnTo>
                      <a:pt x="288183" y="295966"/>
                    </a:lnTo>
                    <a:lnTo>
                      <a:pt x="354374" y="312255"/>
                    </a:lnTo>
                    <a:cubicBezTo>
                      <a:pt x="378813" y="318364"/>
                      <a:pt x="396124" y="339743"/>
                      <a:pt x="396124" y="366213"/>
                    </a:cubicBezTo>
                    <a:lnTo>
                      <a:pt x="396124" y="456822"/>
                    </a:lnTo>
                    <a:close/>
                    <a:moveTo>
                      <a:pt x="247450" y="456822"/>
                    </a:moveTo>
                    <a:lnTo>
                      <a:pt x="278000" y="310219"/>
                    </a:lnTo>
                    <a:lnTo>
                      <a:pt x="298366" y="337707"/>
                    </a:lnTo>
                    <a:lnTo>
                      <a:pt x="271890" y="364177"/>
                    </a:lnTo>
                    <a:cubicBezTo>
                      <a:pt x="268835" y="367232"/>
                      <a:pt x="268835" y="372322"/>
                      <a:pt x="271890" y="375376"/>
                    </a:cubicBezTo>
                    <a:lnTo>
                      <a:pt x="284110" y="387593"/>
                    </a:lnTo>
                    <a:lnTo>
                      <a:pt x="263743" y="455804"/>
                    </a:lnTo>
                    <a:lnTo>
                      <a:pt x="247450" y="455804"/>
                    </a:lnTo>
                    <a:close/>
                    <a:moveTo>
                      <a:pt x="231157" y="324472"/>
                    </a:moveTo>
                    <a:lnTo>
                      <a:pt x="256615" y="332617"/>
                    </a:lnTo>
                    <a:lnTo>
                      <a:pt x="239304" y="413045"/>
                    </a:lnTo>
                    <a:lnTo>
                      <a:pt x="231157" y="324472"/>
                    </a:lnTo>
                    <a:close/>
                    <a:moveTo>
                      <a:pt x="183297" y="456822"/>
                    </a:moveTo>
                    <a:lnTo>
                      <a:pt x="193480" y="350942"/>
                    </a:lnTo>
                    <a:lnTo>
                      <a:pt x="203663" y="353996"/>
                    </a:lnTo>
                    <a:cubicBezTo>
                      <a:pt x="204681" y="353996"/>
                      <a:pt x="204681" y="353996"/>
                      <a:pt x="205700" y="353996"/>
                    </a:cubicBezTo>
                    <a:cubicBezTo>
                      <a:pt x="206718" y="353996"/>
                      <a:pt x="206718" y="353996"/>
                      <a:pt x="207736" y="353996"/>
                    </a:cubicBezTo>
                    <a:lnTo>
                      <a:pt x="217919" y="350942"/>
                    </a:lnTo>
                    <a:lnTo>
                      <a:pt x="228102" y="456822"/>
                    </a:lnTo>
                    <a:lnTo>
                      <a:pt x="183297" y="456822"/>
                    </a:lnTo>
                    <a:close/>
                    <a:moveTo>
                      <a:pt x="172095" y="413045"/>
                    </a:moveTo>
                    <a:lnTo>
                      <a:pt x="154784" y="332617"/>
                    </a:lnTo>
                    <a:lnTo>
                      <a:pt x="180242" y="324472"/>
                    </a:lnTo>
                    <a:lnTo>
                      <a:pt x="172095" y="413045"/>
                    </a:lnTo>
                    <a:close/>
                    <a:moveTo>
                      <a:pt x="148674" y="456822"/>
                    </a:moveTo>
                    <a:lnTo>
                      <a:pt x="128308" y="388611"/>
                    </a:lnTo>
                    <a:lnTo>
                      <a:pt x="140527" y="376394"/>
                    </a:lnTo>
                    <a:cubicBezTo>
                      <a:pt x="143582" y="373340"/>
                      <a:pt x="143582" y="368250"/>
                      <a:pt x="140527" y="365195"/>
                    </a:cubicBezTo>
                    <a:lnTo>
                      <a:pt x="114051" y="338725"/>
                    </a:lnTo>
                    <a:lnTo>
                      <a:pt x="134418" y="311237"/>
                    </a:lnTo>
                    <a:lnTo>
                      <a:pt x="164967" y="457841"/>
                    </a:lnTo>
                    <a:lnTo>
                      <a:pt x="148674" y="457841"/>
                    </a:lnTo>
                    <a:close/>
                    <a:moveTo>
                      <a:pt x="94703" y="456822"/>
                    </a:moveTo>
                    <a:lnTo>
                      <a:pt x="94703" y="386575"/>
                    </a:lnTo>
                    <a:cubicBezTo>
                      <a:pt x="94703" y="382503"/>
                      <a:pt x="91648" y="378431"/>
                      <a:pt x="86557" y="378431"/>
                    </a:cubicBezTo>
                    <a:cubicBezTo>
                      <a:pt x="82484" y="378431"/>
                      <a:pt x="78410" y="381485"/>
                      <a:pt x="78410" y="386575"/>
                    </a:cubicBezTo>
                    <a:lnTo>
                      <a:pt x="78410" y="456822"/>
                    </a:lnTo>
                    <a:lnTo>
                      <a:pt x="15275" y="456822"/>
                    </a:lnTo>
                    <a:lnTo>
                      <a:pt x="15275" y="366213"/>
                    </a:lnTo>
                    <a:cubicBezTo>
                      <a:pt x="15275" y="340762"/>
                      <a:pt x="32586" y="319382"/>
                      <a:pt x="57026" y="312255"/>
                    </a:cubicBezTo>
                    <a:lnTo>
                      <a:pt x="123216" y="295966"/>
                    </a:lnTo>
                    <a:lnTo>
                      <a:pt x="95722" y="333635"/>
                    </a:lnTo>
                    <a:cubicBezTo>
                      <a:pt x="93685" y="336689"/>
                      <a:pt x="93685" y="340762"/>
                      <a:pt x="96740" y="343816"/>
                    </a:cubicBezTo>
                    <a:lnTo>
                      <a:pt x="123216" y="370286"/>
                    </a:lnTo>
                    <a:lnTo>
                      <a:pt x="113033" y="380467"/>
                    </a:lnTo>
                    <a:cubicBezTo>
                      <a:pt x="110996" y="382503"/>
                      <a:pt x="109978" y="385557"/>
                      <a:pt x="110996" y="388611"/>
                    </a:cubicBezTo>
                    <a:lnTo>
                      <a:pt x="131363" y="456822"/>
                    </a:lnTo>
                    <a:lnTo>
                      <a:pt x="94703" y="456822"/>
                    </a:lnTo>
                    <a:lnTo>
                      <a:pt x="94703" y="456822"/>
                    </a:lnTo>
                    <a:close/>
                    <a:moveTo>
                      <a:pt x="163949" y="277640"/>
                    </a:moveTo>
                    <a:lnTo>
                      <a:pt x="191443" y="304111"/>
                    </a:lnTo>
                    <a:lnTo>
                      <a:pt x="151729" y="317346"/>
                    </a:lnTo>
                    <a:lnTo>
                      <a:pt x="144601" y="281713"/>
                    </a:lnTo>
                    <a:lnTo>
                      <a:pt x="163949" y="277640"/>
                    </a:lnTo>
                    <a:close/>
                    <a:moveTo>
                      <a:pt x="157839" y="228773"/>
                    </a:moveTo>
                    <a:lnTo>
                      <a:pt x="252542" y="228773"/>
                    </a:lnTo>
                    <a:lnTo>
                      <a:pt x="252542" y="244044"/>
                    </a:lnTo>
                    <a:lnTo>
                      <a:pt x="157839" y="244044"/>
                    </a:lnTo>
                    <a:lnTo>
                      <a:pt x="157839" y="228773"/>
                    </a:lnTo>
                    <a:close/>
                    <a:moveTo>
                      <a:pt x="110996" y="111694"/>
                    </a:moveTo>
                    <a:cubicBezTo>
                      <a:pt x="110996" y="59772"/>
                      <a:pt x="153766" y="18030"/>
                      <a:pt x="205700" y="18030"/>
                    </a:cubicBezTo>
                    <a:cubicBezTo>
                      <a:pt x="257634" y="18030"/>
                      <a:pt x="300403" y="59772"/>
                      <a:pt x="300403" y="111694"/>
                    </a:cubicBezTo>
                    <a:cubicBezTo>
                      <a:pt x="300403" y="149363"/>
                      <a:pt x="276982" y="183977"/>
                      <a:pt x="242359" y="198230"/>
                    </a:cubicBezTo>
                    <a:cubicBezTo>
                      <a:pt x="239304" y="199249"/>
                      <a:pt x="237267" y="202303"/>
                      <a:pt x="237267" y="205357"/>
                    </a:cubicBezTo>
                    <a:lnTo>
                      <a:pt x="237267" y="213502"/>
                    </a:lnTo>
                    <a:lnTo>
                      <a:pt x="174132" y="213502"/>
                    </a:lnTo>
                    <a:lnTo>
                      <a:pt x="174132" y="205357"/>
                    </a:lnTo>
                    <a:cubicBezTo>
                      <a:pt x="174132" y="202303"/>
                      <a:pt x="172095" y="199249"/>
                      <a:pt x="169040" y="198230"/>
                    </a:cubicBezTo>
                    <a:cubicBezTo>
                      <a:pt x="134418" y="183977"/>
                      <a:pt x="110996" y="149363"/>
                      <a:pt x="110996" y="111694"/>
                    </a:cubicBezTo>
                    <a:close/>
                    <a:moveTo>
                      <a:pt x="216901" y="334653"/>
                    </a:moveTo>
                    <a:lnTo>
                      <a:pt x="206718" y="337707"/>
                    </a:lnTo>
                    <a:lnTo>
                      <a:pt x="195516" y="334653"/>
                    </a:lnTo>
                    <a:lnTo>
                      <a:pt x="196535" y="318364"/>
                    </a:lnTo>
                    <a:lnTo>
                      <a:pt x="205700" y="315310"/>
                    </a:lnTo>
                    <a:lnTo>
                      <a:pt x="214864" y="318364"/>
                    </a:lnTo>
                    <a:lnTo>
                      <a:pt x="216901" y="334653"/>
                    </a:lnTo>
                    <a:close/>
                    <a:moveTo>
                      <a:pt x="205700" y="296984"/>
                    </a:moveTo>
                    <a:lnTo>
                      <a:pt x="174132" y="265424"/>
                    </a:lnTo>
                    <a:lnTo>
                      <a:pt x="174132" y="261351"/>
                    </a:lnTo>
                    <a:lnTo>
                      <a:pt x="237267" y="261351"/>
                    </a:lnTo>
                    <a:lnTo>
                      <a:pt x="237267" y="265424"/>
                    </a:lnTo>
                    <a:lnTo>
                      <a:pt x="205700" y="296984"/>
                    </a:lnTo>
                    <a:close/>
                    <a:moveTo>
                      <a:pt x="267817" y="281713"/>
                    </a:moveTo>
                    <a:lnTo>
                      <a:pt x="260689" y="317346"/>
                    </a:lnTo>
                    <a:lnTo>
                      <a:pt x="220974" y="304111"/>
                    </a:lnTo>
                    <a:lnTo>
                      <a:pt x="248469" y="277640"/>
                    </a:lnTo>
                    <a:lnTo>
                      <a:pt x="267817" y="281713"/>
                    </a:lnTo>
                    <a:close/>
                    <a:moveTo>
                      <a:pt x="358447" y="298002"/>
                    </a:moveTo>
                    <a:lnTo>
                      <a:pt x="285128" y="279677"/>
                    </a:lnTo>
                    <a:lnTo>
                      <a:pt x="285128" y="277640"/>
                    </a:lnTo>
                    <a:cubicBezTo>
                      <a:pt x="286146" y="273568"/>
                      <a:pt x="284110" y="269496"/>
                      <a:pt x="279018" y="268478"/>
                    </a:cubicBezTo>
                    <a:lnTo>
                      <a:pt x="253560" y="262369"/>
                    </a:lnTo>
                    <a:lnTo>
                      <a:pt x="253560" y="260333"/>
                    </a:lnTo>
                    <a:lnTo>
                      <a:pt x="261707" y="260333"/>
                    </a:lnTo>
                    <a:cubicBezTo>
                      <a:pt x="265780" y="260333"/>
                      <a:pt x="269853" y="257279"/>
                      <a:pt x="269853" y="252189"/>
                    </a:cubicBezTo>
                    <a:lnTo>
                      <a:pt x="269853" y="220628"/>
                    </a:lnTo>
                    <a:cubicBezTo>
                      <a:pt x="269853" y="216556"/>
                      <a:pt x="266798" y="212484"/>
                      <a:pt x="261707" y="212484"/>
                    </a:cubicBezTo>
                    <a:lnTo>
                      <a:pt x="253560" y="212484"/>
                    </a:lnTo>
                    <a:lnTo>
                      <a:pt x="253560" y="209429"/>
                    </a:lnTo>
                    <a:cubicBezTo>
                      <a:pt x="309568" y="182959"/>
                      <a:pt x="331971" y="117802"/>
                      <a:pt x="306513" y="62826"/>
                    </a:cubicBezTo>
                    <a:cubicBezTo>
                      <a:pt x="280037" y="7850"/>
                      <a:pt x="213846" y="-15566"/>
                      <a:pt x="158857" y="10904"/>
                    </a:cubicBezTo>
                    <a:cubicBezTo>
                      <a:pt x="102850" y="37374"/>
                      <a:pt x="80447" y="102531"/>
                      <a:pt x="105905" y="157507"/>
                    </a:cubicBezTo>
                    <a:cubicBezTo>
                      <a:pt x="117106" y="180923"/>
                      <a:pt x="135436" y="198230"/>
                      <a:pt x="158857" y="209429"/>
                    </a:cubicBezTo>
                    <a:lnTo>
                      <a:pt x="158857" y="212484"/>
                    </a:lnTo>
                    <a:lnTo>
                      <a:pt x="150711" y="212484"/>
                    </a:lnTo>
                    <a:cubicBezTo>
                      <a:pt x="146637" y="212484"/>
                      <a:pt x="142564" y="215538"/>
                      <a:pt x="142564" y="220628"/>
                    </a:cubicBezTo>
                    <a:lnTo>
                      <a:pt x="142564" y="252189"/>
                    </a:lnTo>
                    <a:cubicBezTo>
                      <a:pt x="142564" y="256261"/>
                      <a:pt x="145619" y="260333"/>
                      <a:pt x="150711" y="260333"/>
                    </a:cubicBezTo>
                    <a:lnTo>
                      <a:pt x="158857" y="260333"/>
                    </a:lnTo>
                    <a:lnTo>
                      <a:pt x="158857" y="262369"/>
                    </a:lnTo>
                    <a:lnTo>
                      <a:pt x="133399" y="268478"/>
                    </a:lnTo>
                    <a:cubicBezTo>
                      <a:pt x="129326" y="269496"/>
                      <a:pt x="126271" y="273568"/>
                      <a:pt x="127289" y="277640"/>
                    </a:cubicBezTo>
                    <a:lnTo>
                      <a:pt x="127289" y="279677"/>
                    </a:lnTo>
                    <a:lnTo>
                      <a:pt x="53971" y="298002"/>
                    </a:lnTo>
                    <a:cubicBezTo>
                      <a:pt x="22403" y="306147"/>
                      <a:pt x="0" y="334653"/>
                      <a:pt x="0" y="366213"/>
                    </a:cubicBezTo>
                    <a:lnTo>
                      <a:pt x="0" y="463949"/>
                    </a:lnTo>
                    <a:cubicBezTo>
                      <a:pt x="0" y="468021"/>
                      <a:pt x="3055" y="472094"/>
                      <a:pt x="8147" y="472094"/>
                    </a:cubicBezTo>
                    <a:lnTo>
                      <a:pt x="404271" y="472094"/>
                    </a:lnTo>
                    <a:cubicBezTo>
                      <a:pt x="408344" y="472094"/>
                      <a:pt x="412417" y="469039"/>
                      <a:pt x="412417" y="463949"/>
                    </a:cubicBezTo>
                    <a:lnTo>
                      <a:pt x="412417" y="366213"/>
                    </a:lnTo>
                    <a:cubicBezTo>
                      <a:pt x="412417" y="334653"/>
                      <a:pt x="390015" y="306147"/>
                      <a:pt x="358447" y="298002"/>
                    </a:cubicBezTo>
                    <a:close/>
                  </a:path>
                </a:pathLst>
              </a:custGeom>
              <a:solidFill>
                <a:srgbClr val="010101"/>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84" name="Graphic 8">
              <a:extLst>
                <a:ext uri="{FF2B5EF4-FFF2-40B4-BE49-F238E27FC236}">
                  <a16:creationId xmlns:a16="http://schemas.microsoft.com/office/drawing/2014/main" id="{82C5B36F-6F37-A4BF-3173-2E4D40153CD4}"/>
                </a:ext>
              </a:extLst>
            </p:cNvPr>
            <p:cNvGrpSpPr/>
            <p:nvPr/>
          </p:nvGrpSpPr>
          <p:grpSpPr>
            <a:xfrm>
              <a:off x="8005893" y="2665420"/>
              <a:ext cx="506102" cy="369562"/>
              <a:chOff x="8005893" y="2665420"/>
              <a:chExt cx="506102" cy="369562"/>
            </a:xfrm>
            <a:solidFill>
              <a:srgbClr val="000000"/>
            </a:solidFill>
          </p:grpSpPr>
          <p:sp>
            <p:nvSpPr>
              <p:cNvPr id="85" name="Freeform 84">
                <a:extLst>
                  <a:ext uri="{FF2B5EF4-FFF2-40B4-BE49-F238E27FC236}">
                    <a16:creationId xmlns:a16="http://schemas.microsoft.com/office/drawing/2014/main" id="{CEB2B73E-E719-97B2-BC64-7449A8105DEB}"/>
                  </a:ext>
                </a:extLst>
              </p:cNvPr>
              <p:cNvSpPr/>
              <p:nvPr/>
            </p:nvSpPr>
            <p:spPr>
              <a:xfrm>
                <a:off x="8156603" y="2958627"/>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B0351479-4141-3F36-5F68-1AB57C039C12}"/>
                  </a:ext>
                </a:extLst>
              </p:cNvPr>
              <p:cNvSpPr/>
              <p:nvPr/>
            </p:nvSpPr>
            <p:spPr>
              <a:xfrm>
                <a:off x="8156603" y="2989170"/>
                <a:ext cx="82483" cy="16289"/>
              </a:xfrm>
              <a:custGeom>
                <a:avLst/>
                <a:gdLst>
                  <a:gd name="connsiteX0" fmla="*/ 74337 w 82483"/>
                  <a:gd name="connsiteY0" fmla="*/ 0 h 16289"/>
                  <a:gd name="connsiteX1" fmla="*/ 8147 w 82483"/>
                  <a:gd name="connsiteY1" fmla="*/ 0 h 16289"/>
                  <a:gd name="connsiteX2" fmla="*/ 0 w 82483"/>
                  <a:gd name="connsiteY2" fmla="*/ 8145 h 16289"/>
                  <a:gd name="connsiteX3" fmla="*/ 8147 w 82483"/>
                  <a:gd name="connsiteY3" fmla="*/ 16289 h 16289"/>
                  <a:gd name="connsiteX4" fmla="*/ 74337 w 82483"/>
                  <a:gd name="connsiteY4" fmla="*/ 16289 h 16289"/>
                  <a:gd name="connsiteX5" fmla="*/ 82484 w 82483"/>
                  <a:gd name="connsiteY5" fmla="*/ 8145 h 16289"/>
                  <a:gd name="connsiteX6" fmla="*/ 74337 w 82483"/>
                  <a:gd name="connsiteY6" fmla="*/ 0 h 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83" h="16289">
                    <a:moveTo>
                      <a:pt x="74337" y="0"/>
                    </a:moveTo>
                    <a:lnTo>
                      <a:pt x="8147" y="0"/>
                    </a:lnTo>
                    <a:cubicBezTo>
                      <a:pt x="4073" y="0"/>
                      <a:pt x="0" y="3054"/>
                      <a:pt x="0" y="8145"/>
                    </a:cubicBezTo>
                    <a:cubicBezTo>
                      <a:pt x="0" y="12217"/>
                      <a:pt x="3055" y="16289"/>
                      <a:pt x="8147" y="16289"/>
                    </a:cubicBezTo>
                    <a:lnTo>
                      <a:pt x="74337" y="16289"/>
                    </a:lnTo>
                    <a:cubicBezTo>
                      <a:pt x="78410" y="16289"/>
                      <a:pt x="82484" y="13235"/>
                      <a:pt x="82484" y="8145"/>
                    </a:cubicBezTo>
                    <a:cubicBezTo>
                      <a:pt x="81465" y="3054"/>
                      <a:pt x="77392" y="0"/>
                      <a:pt x="74337" y="0"/>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F6EF30EE-E742-5746-D124-F158E9DB0948}"/>
                  </a:ext>
                </a:extLst>
              </p:cNvPr>
              <p:cNvSpPr/>
              <p:nvPr/>
            </p:nvSpPr>
            <p:spPr>
              <a:xfrm>
                <a:off x="8005893" y="2665420"/>
                <a:ext cx="506102" cy="369562"/>
              </a:xfrm>
              <a:custGeom>
                <a:avLst/>
                <a:gdLst>
                  <a:gd name="connsiteX0" fmla="*/ 487773 w 506102"/>
                  <a:gd name="connsiteY0" fmla="*/ 329857 h 369562"/>
                  <a:gd name="connsiteX1" fmla="*/ 482681 w 506102"/>
                  <a:gd name="connsiteY1" fmla="*/ 334948 h 369562"/>
                  <a:gd name="connsiteX2" fmla="*/ 472498 w 506102"/>
                  <a:gd name="connsiteY2" fmla="*/ 334948 h 369562"/>
                  <a:gd name="connsiteX3" fmla="*/ 467406 w 506102"/>
                  <a:gd name="connsiteY3" fmla="*/ 329857 h 369562"/>
                  <a:gd name="connsiteX4" fmla="*/ 467406 w 506102"/>
                  <a:gd name="connsiteY4" fmla="*/ 328840 h 369562"/>
                  <a:gd name="connsiteX5" fmla="*/ 467406 w 506102"/>
                  <a:gd name="connsiteY5" fmla="*/ 238230 h 369562"/>
                  <a:gd name="connsiteX6" fmla="*/ 472498 w 506102"/>
                  <a:gd name="connsiteY6" fmla="*/ 233140 h 369562"/>
                  <a:gd name="connsiteX7" fmla="*/ 482681 w 506102"/>
                  <a:gd name="connsiteY7" fmla="*/ 233140 h 369562"/>
                  <a:gd name="connsiteX8" fmla="*/ 487773 w 506102"/>
                  <a:gd name="connsiteY8" fmla="*/ 238230 h 369562"/>
                  <a:gd name="connsiteX9" fmla="*/ 487773 w 506102"/>
                  <a:gd name="connsiteY9" fmla="*/ 329857 h 369562"/>
                  <a:gd name="connsiteX10" fmla="*/ 421582 w 506102"/>
                  <a:gd name="connsiteY10" fmla="*/ 325785 h 369562"/>
                  <a:gd name="connsiteX11" fmla="*/ 391033 w 506102"/>
                  <a:gd name="connsiteY11" fmla="*/ 336984 h 369562"/>
                  <a:gd name="connsiteX12" fmla="*/ 391033 w 506102"/>
                  <a:gd name="connsiteY12" fmla="*/ 291171 h 369562"/>
                  <a:gd name="connsiteX13" fmla="*/ 413436 w 506102"/>
                  <a:gd name="connsiteY13" fmla="*/ 300333 h 369562"/>
                  <a:gd name="connsiteX14" fmla="*/ 421582 w 506102"/>
                  <a:gd name="connsiteY14" fmla="*/ 292189 h 369562"/>
                  <a:gd name="connsiteX15" fmla="*/ 413436 w 506102"/>
                  <a:gd name="connsiteY15" fmla="*/ 284044 h 369562"/>
                  <a:gd name="connsiteX16" fmla="*/ 397143 w 506102"/>
                  <a:gd name="connsiteY16" fmla="*/ 273863 h 369562"/>
                  <a:gd name="connsiteX17" fmla="*/ 371685 w 506102"/>
                  <a:gd name="connsiteY17" fmla="*/ 258592 h 369562"/>
                  <a:gd name="connsiteX18" fmla="*/ 336044 w 506102"/>
                  <a:gd name="connsiteY18" fmla="*/ 258592 h 369562"/>
                  <a:gd name="connsiteX19" fmla="*/ 325861 w 506102"/>
                  <a:gd name="connsiteY19" fmla="*/ 248411 h 369562"/>
                  <a:gd name="connsiteX20" fmla="*/ 336044 w 506102"/>
                  <a:gd name="connsiteY20" fmla="*/ 238230 h 369562"/>
                  <a:gd name="connsiteX21" fmla="*/ 360483 w 506102"/>
                  <a:gd name="connsiteY21" fmla="*/ 238230 h 369562"/>
                  <a:gd name="connsiteX22" fmla="*/ 392051 w 506102"/>
                  <a:gd name="connsiteY22" fmla="*/ 206670 h 369562"/>
                  <a:gd name="connsiteX23" fmla="*/ 445003 w 506102"/>
                  <a:gd name="connsiteY23" fmla="*/ 242303 h 369562"/>
                  <a:gd name="connsiteX24" fmla="*/ 449077 w 506102"/>
                  <a:gd name="connsiteY24" fmla="*/ 242303 h 369562"/>
                  <a:gd name="connsiteX25" fmla="*/ 449077 w 506102"/>
                  <a:gd name="connsiteY25" fmla="*/ 321713 h 369562"/>
                  <a:gd name="connsiteX26" fmla="*/ 421582 w 506102"/>
                  <a:gd name="connsiteY26" fmla="*/ 325785 h 369562"/>
                  <a:gd name="connsiteX27" fmla="*/ 66190 w 506102"/>
                  <a:gd name="connsiteY27" fmla="*/ 181218 h 369562"/>
                  <a:gd name="connsiteX28" fmla="*/ 50916 w 506102"/>
                  <a:gd name="connsiteY28" fmla="*/ 181218 h 369562"/>
                  <a:gd name="connsiteX29" fmla="*/ 50916 w 506102"/>
                  <a:gd name="connsiteY29" fmla="*/ 147621 h 369562"/>
                  <a:gd name="connsiteX30" fmla="*/ 42769 w 506102"/>
                  <a:gd name="connsiteY30" fmla="*/ 139477 h 369562"/>
                  <a:gd name="connsiteX31" fmla="*/ 34623 w 506102"/>
                  <a:gd name="connsiteY31" fmla="*/ 147621 h 369562"/>
                  <a:gd name="connsiteX32" fmla="*/ 34623 w 506102"/>
                  <a:gd name="connsiteY32" fmla="*/ 186309 h 369562"/>
                  <a:gd name="connsiteX33" fmla="*/ 34623 w 506102"/>
                  <a:gd name="connsiteY33" fmla="*/ 187326 h 369562"/>
                  <a:gd name="connsiteX34" fmla="*/ 29531 w 506102"/>
                  <a:gd name="connsiteY34" fmla="*/ 192417 h 369562"/>
                  <a:gd name="connsiteX35" fmla="*/ 19348 w 506102"/>
                  <a:gd name="connsiteY35" fmla="*/ 192417 h 369562"/>
                  <a:gd name="connsiteX36" fmla="*/ 14256 w 506102"/>
                  <a:gd name="connsiteY36" fmla="*/ 187326 h 369562"/>
                  <a:gd name="connsiteX37" fmla="*/ 14256 w 506102"/>
                  <a:gd name="connsiteY37" fmla="*/ 96717 h 369562"/>
                  <a:gd name="connsiteX38" fmla="*/ 19348 w 506102"/>
                  <a:gd name="connsiteY38" fmla="*/ 91627 h 369562"/>
                  <a:gd name="connsiteX39" fmla="*/ 29531 w 506102"/>
                  <a:gd name="connsiteY39" fmla="*/ 91627 h 369562"/>
                  <a:gd name="connsiteX40" fmla="*/ 34623 w 506102"/>
                  <a:gd name="connsiteY40" fmla="*/ 96717 h 369562"/>
                  <a:gd name="connsiteX41" fmla="*/ 34623 w 506102"/>
                  <a:gd name="connsiteY41" fmla="*/ 113007 h 369562"/>
                  <a:gd name="connsiteX42" fmla="*/ 42769 w 506102"/>
                  <a:gd name="connsiteY42" fmla="*/ 121151 h 369562"/>
                  <a:gd name="connsiteX43" fmla="*/ 50916 w 506102"/>
                  <a:gd name="connsiteY43" fmla="*/ 113007 h 369562"/>
                  <a:gd name="connsiteX44" fmla="*/ 50916 w 506102"/>
                  <a:gd name="connsiteY44" fmla="*/ 100790 h 369562"/>
                  <a:gd name="connsiteX45" fmla="*/ 54989 w 506102"/>
                  <a:gd name="connsiteY45" fmla="*/ 100790 h 369562"/>
                  <a:gd name="connsiteX46" fmla="*/ 109978 w 506102"/>
                  <a:gd name="connsiteY46" fmla="*/ 65157 h 369562"/>
                  <a:gd name="connsiteX47" fmla="*/ 109978 w 506102"/>
                  <a:gd name="connsiteY47" fmla="*/ 66175 h 369562"/>
                  <a:gd name="connsiteX48" fmla="*/ 131363 w 506102"/>
                  <a:gd name="connsiteY48" fmla="*/ 87555 h 369562"/>
                  <a:gd name="connsiteX49" fmla="*/ 190425 w 506102"/>
                  <a:gd name="connsiteY49" fmla="*/ 87555 h 369562"/>
                  <a:gd name="connsiteX50" fmla="*/ 198571 w 506102"/>
                  <a:gd name="connsiteY50" fmla="*/ 95699 h 369562"/>
                  <a:gd name="connsiteX51" fmla="*/ 190425 w 506102"/>
                  <a:gd name="connsiteY51" fmla="*/ 103844 h 369562"/>
                  <a:gd name="connsiteX52" fmla="*/ 132381 w 506102"/>
                  <a:gd name="connsiteY52" fmla="*/ 103844 h 369562"/>
                  <a:gd name="connsiteX53" fmla="*/ 124234 w 506102"/>
                  <a:gd name="connsiteY53" fmla="*/ 111989 h 369562"/>
                  <a:gd name="connsiteX54" fmla="*/ 132381 w 506102"/>
                  <a:gd name="connsiteY54" fmla="*/ 120133 h 369562"/>
                  <a:gd name="connsiteX55" fmla="*/ 190425 w 506102"/>
                  <a:gd name="connsiteY55" fmla="*/ 120133 h 369562"/>
                  <a:gd name="connsiteX56" fmla="*/ 198571 w 506102"/>
                  <a:gd name="connsiteY56" fmla="*/ 128278 h 369562"/>
                  <a:gd name="connsiteX57" fmla="*/ 190425 w 506102"/>
                  <a:gd name="connsiteY57" fmla="*/ 136422 h 369562"/>
                  <a:gd name="connsiteX58" fmla="*/ 133399 w 506102"/>
                  <a:gd name="connsiteY58" fmla="*/ 136422 h 369562"/>
                  <a:gd name="connsiteX59" fmla="*/ 125253 w 506102"/>
                  <a:gd name="connsiteY59" fmla="*/ 144567 h 369562"/>
                  <a:gd name="connsiteX60" fmla="*/ 133399 w 506102"/>
                  <a:gd name="connsiteY60" fmla="*/ 152712 h 369562"/>
                  <a:gd name="connsiteX61" fmla="*/ 183297 w 506102"/>
                  <a:gd name="connsiteY61" fmla="*/ 152712 h 369562"/>
                  <a:gd name="connsiteX62" fmla="*/ 191443 w 506102"/>
                  <a:gd name="connsiteY62" fmla="*/ 160857 h 369562"/>
                  <a:gd name="connsiteX63" fmla="*/ 183297 w 506102"/>
                  <a:gd name="connsiteY63" fmla="*/ 169001 h 369562"/>
                  <a:gd name="connsiteX64" fmla="*/ 133399 w 506102"/>
                  <a:gd name="connsiteY64" fmla="*/ 169001 h 369562"/>
                  <a:gd name="connsiteX65" fmla="*/ 125253 w 506102"/>
                  <a:gd name="connsiteY65" fmla="*/ 177146 h 369562"/>
                  <a:gd name="connsiteX66" fmla="*/ 133399 w 506102"/>
                  <a:gd name="connsiteY66" fmla="*/ 185290 h 369562"/>
                  <a:gd name="connsiteX67" fmla="*/ 177187 w 506102"/>
                  <a:gd name="connsiteY67" fmla="*/ 185290 h 369562"/>
                  <a:gd name="connsiteX68" fmla="*/ 185333 w 506102"/>
                  <a:gd name="connsiteY68" fmla="*/ 193435 h 369562"/>
                  <a:gd name="connsiteX69" fmla="*/ 177187 w 506102"/>
                  <a:gd name="connsiteY69" fmla="*/ 201580 h 369562"/>
                  <a:gd name="connsiteX70" fmla="*/ 102850 w 506102"/>
                  <a:gd name="connsiteY70" fmla="*/ 196489 h 369562"/>
                  <a:gd name="connsiteX71" fmla="*/ 66190 w 506102"/>
                  <a:gd name="connsiteY71" fmla="*/ 181218 h 369562"/>
                  <a:gd name="connsiteX72" fmla="*/ 321787 w 506102"/>
                  <a:gd name="connsiteY72" fmla="*/ 59049 h 369562"/>
                  <a:gd name="connsiteX73" fmla="*/ 321787 w 506102"/>
                  <a:gd name="connsiteY73" fmla="*/ 28506 h 369562"/>
                  <a:gd name="connsiteX74" fmla="*/ 366593 w 506102"/>
                  <a:gd name="connsiteY74" fmla="*/ 73302 h 369562"/>
                  <a:gd name="connsiteX75" fmla="*/ 336044 w 506102"/>
                  <a:gd name="connsiteY75" fmla="*/ 73302 h 369562"/>
                  <a:gd name="connsiteX76" fmla="*/ 321787 w 506102"/>
                  <a:gd name="connsiteY76" fmla="*/ 59049 h 369562"/>
                  <a:gd name="connsiteX77" fmla="*/ 480644 w 506102"/>
                  <a:gd name="connsiteY77" fmla="*/ 217869 h 369562"/>
                  <a:gd name="connsiteX78" fmla="*/ 470461 w 506102"/>
                  <a:gd name="connsiteY78" fmla="*/ 217869 h 369562"/>
                  <a:gd name="connsiteX79" fmla="*/ 453150 w 506102"/>
                  <a:gd name="connsiteY79" fmla="*/ 229068 h 369562"/>
                  <a:gd name="connsiteX80" fmla="*/ 446022 w 506102"/>
                  <a:gd name="connsiteY80" fmla="*/ 229068 h 369562"/>
                  <a:gd name="connsiteX81" fmla="*/ 393069 w 506102"/>
                  <a:gd name="connsiteY81" fmla="*/ 193435 h 369562"/>
                  <a:gd name="connsiteX82" fmla="*/ 393069 w 506102"/>
                  <a:gd name="connsiteY82" fmla="*/ 143549 h 369562"/>
                  <a:gd name="connsiteX83" fmla="*/ 384923 w 506102"/>
                  <a:gd name="connsiteY83" fmla="*/ 135405 h 369562"/>
                  <a:gd name="connsiteX84" fmla="*/ 376776 w 506102"/>
                  <a:gd name="connsiteY84" fmla="*/ 143549 h 369562"/>
                  <a:gd name="connsiteX85" fmla="*/ 376776 w 506102"/>
                  <a:gd name="connsiteY85" fmla="*/ 207688 h 369562"/>
                  <a:gd name="connsiteX86" fmla="*/ 360483 w 506102"/>
                  <a:gd name="connsiteY86" fmla="*/ 223977 h 369562"/>
                  <a:gd name="connsiteX87" fmla="*/ 336044 w 506102"/>
                  <a:gd name="connsiteY87" fmla="*/ 223977 h 369562"/>
                  <a:gd name="connsiteX88" fmla="*/ 311604 w 506102"/>
                  <a:gd name="connsiteY88" fmla="*/ 248411 h 369562"/>
                  <a:gd name="connsiteX89" fmla="*/ 336044 w 506102"/>
                  <a:gd name="connsiteY89" fmla="*/ 272845 h 369562"/>
                  <a:gd name="connsiteX90" fmla="*/ 371685 w 506102"/>
                  <a:gd name="connsiteY90" fmla="*/ 272845 h 369562"/>
                  <a:gd name="connsiteX91" fmla="*/ 376776 w 506102"/>
                  <a:gd name="connsiteY91" fmla="*/ 273863 h 369562"/>
                  <a:gd name="connsiteX92" fmla="*/ 376776 w 506102"/>
                  <a:gd name="connsiteY92" fmla="*/ 338002 h 369562"/>
                  <a:gd name="connsiteX93" fmla="*/ 362520 w 506102"/>
                  <a:gd name="connsiteY93" fmla="*/ 352255 h 369562"/>
                  <a:gd name="connsiteX94" fmla="*/ 139509 w 506102"/>
                  <a:gd name="connsiteY94" fmla="*/ 352255 h 369562"/>
                  <a:gd name="connsiteX95" fmla="*/ 125253 w 506102"/>
                  <a:gd name="connsiteY95" fmla="*/ 338002 h 369562"/>
                  <a:gd name="connsiteX96" fmla="*/ 125253 w 506102"/>
                  <a:gd name="connsiteY96" fmla="*/ 210742 h 369562"/>
                  <a:gd name="connsiteX97" fmla="*/ 176168 w 506102"/>
                  <a:gd name="connsiteY97" fmla="*/ 211761 h 369562"/>
                  <a:gd name="connsiteX98" fmla="*/ 199590 w 506102"/>
                  <a:gd name="connsiteY98" fmla="*/ 188345 h 369562"/>
                  <a:gd name="connsiteX99" fmla="*/ 196535 w 506102"/>
                  <a:gd name="connsiteY99" fmla="*/ 176128 h 369562"/>
                  <a:gd name="connsiteX100" fmla="*/ 206718 w 506102"/>
                  <a:gd name="connsiteY100" fmla="*/ 156784 h 369562"/>
                  <a:gd name="connsiteX101" fmla="*/ 203663 w 506102"/>
                  <a:gd name="connsiteY101" fmla="*/ 144567 h 369562"/>
                  <a:gd name="connsiteX102" fmla="*/ 213846 w 506102"/>
                  <a:gd name="connsiteY102" fmla="*/ 125224 h 369562"/>
                  <a:gd name="connsiteX103" fmla="*/ 208755 w 506102"/>
                  <a:gd name="connsiteY103" fmla="*/ 109953 h 369562"/>
                  <a:gd name="connsiteX104" fmla="*/ 215883 w 506102"/>
                  <a:gd name="connsiteY104" fmla="*/ 94682 h 369562"/>
                  <a:gd name="connsiteX105" fmla="*/ 192461 w 506102"/>
                  <a:gd name="connsiteY105" fmla="*/ 71266 h 369562"/>
                  <a:gd name="connsiteX106" fmla="*/ 133399 w 506102"/>
                  <a:gd name="connsiteY106" fmla="*/ 71266 h 369562"/>
                  <a:gd name="connsiteX107" fmla="*/ 126271 w 506102"/>
                  <a:gd name="connsiteY107" fmla="*/ 64139 h 369562"/>
                  <a:gd name="connsiteX108" fmla="*/ 126271 w 506102"/>
                  <a:gd name="connsiteY108" fmla="*/ 28506 h 369562"/>
                  <a:gd name="connsiteX109" fmla="*/ 140527 w 506102"/>
                  <a:gd name="connsiteY109" fmla="*/ 14253 h 369562"/>
                  <a:gd name="connsiteX110" fmla="*/ 307531 w 506102"/>
                  <a:gd name="connsiteY110" fmla="*/ 14253 h 369562"/>
                  <a:gd name="connsiteX111" fmla="*/ 307531 w 506102"/>
                  <a:gd name="connsiteY111" fmla="*/ 53958 h 369562"/>
                  <a:gd name="connsiteX112" fmla="*/ 338080 w 506102"/>
                  <a:gd name="connsiteY112" fmla="*/ 84501 h 369562"/>
                  <a:gd name="connsiteX113" fmla="*/ 377795 w 506102"/>
                  <a:gd name="connsiteY113" fmla="*/ 84501 h 369562"/>
                  <a:gd name="connsiteX114" fmla="*/ 377795 w 506102"/>
                  <a:gd name="connsiteY114" fmla="*/ 106898 h 369562"/>
                  <a:gd name="connsiteX115" fmla="*/ 385941 w 506102"/>
                  <a:gd name="connsiteY115" fmla="*/ 115043 h 369562"/>
                  <a:gd name="connsiteX116" fmla="*/ 394088 w 506102"/>
                  <a:gd name="connsiteY116" fmla="*/ 106898 h 369562"/>
                  <a:gd name="connsiteX117" fmla="*/ 394088 w 506102"/>
                  <a:gd name="connsiteY117" fmla="*/ 84501 h 369562"/>
                  <a:gd name="connsiteX118" fmla="*/ 386960 w 506102"/>
                  <a:gd name="connsiteY118" fmla="*/ 69230 h 369562"/>
                  <a:gd name="connsiteX119" fmla="*/ 324842 w 506102"/>
                  <a:gd name="connsiteY119" fmla="*/ 7127 h 369562"/>
                  <a:gd name="connsiteX120" fmla="*/ 309568 w 506102"/>
                  <a:gd name="connsiteY120" fmla="*/ 0 h 369562"/>
                  <a:gd name="connsiteX121" fmla="*/ 141546 w 506102"/>
                  <a:gd name="connsiteY121" fmla="*/ 0 h 369562"/>
                  <a:gd name="connsiteX122" fmla="*/ 110996 w 506102"/>
                  <a:gd name="connsiteY122" fmla="*/ 30542 h 369562"/>
                  <a:gd name="connsiteX123" fmla="*/ 110996 w 506102"/>
                  <a:gd name="connsiteY123" fmla="*/ 49886 h 369562"/>
                  <a:gd name="connsiteX124" fmla="*/ 56007 w 506102"/>
                  <a:gd name="connsiteY124" fmla="*/ 85519 h 369562"/>
                  <a:gd name="connsiteX125" fmla="*/ 48879 w 506102"/>
                  <a:gd name="connsiteY125" fmla="*/ 85519 h 369562"/>
                  <a:gd name="connsiteX126" fmla="*/ 31568 w 506102"/>
                  <a:gd name="connsiteY126" fmla="*/ 74320 h 369562"/>
                  <a:gd name="connsiteX127" fmla="*/ 21385 w 506102"/>
                  <a:gd name="connsiteY127" fmla="*/ 74320 h 369562"/>
                  <a:gd name="connsiteX128" fmla="*/ 0 w 506102"/>
                  <a:gd name="connsiteY128" fmla="*/ 95699 h 369562"/>
                  <a:gd name="connsiteX129" fmla="*/ 0 w 506102"/>
                  <a:gd name="connsiteY129" fmla="*/ 186309 h 369562"/>
                  <a:gd name="connsiteX130" fmla="*/ 21385 w 506102"/>
                  <a:gd name="connsiteY130" fmla="*/ 207688 h 369562"/>
                  <a:gd name="connsiteX131" fmla="*/ 31568 w 506102"/>
                  <a:gd name="connsiteY131" fmla="*/ 207688 h 369562"/>
                  <a:gd name="connsiteX132" fmla="*/ 50916 w 506102"/>
                  <a:gd name="connsiteY132" fmla="*/ 196489 h 369562"/>
                  <a:gd name="connsiteX133" fmla="*/ 68227 w 506102"/>
                  <a:gd name="connsiteY133" fmla="*/ 196489 h 369562"/>
                  <a:gd name="connsiteX134" fmla="*/ 98776 w 506102"/>
                  <a:gd name="connsiteY134" fmla="*/ 206670 h 369562"/>
                  <a:gd name="connsiteX135" fmla="*/ 112015 w 506102"/>
                  <a:gd name="connsiteY135" fmla="*/ 209724 h 369562"/>
                  <a:gd name="connsiteX136" fmla="*/ 112015 w 506102"/>
                  <a:gd name="connsiteY136" fmla="*/ 339020 h 369562"/>
                  <a:gd name="connsiteX137" fmla="*/ 142564 w 506102"/>
                  <a:gd name="connsiteY137" fmla="*/ 369563 h 369562"/>
                  <a:gd name="connsiteX138" fmla="*/ 365575 w 506102"/>
                  <a:gd name="connsiteY138" fmla="*/ 369563 h 369562"/>
                  <a:gd name="connsiteX139" fmla="*/ 391033 w 506102"/>
                  <a:gd name="connsiteY139" fmla="*/ 354292 h 369562"/>
                  <a:gd name="connsiteX140" fmla="*/ 429729 w 506102"/>
                  <a:gd name="connsiteY140" fmla="*/ 341056 h 369562"/>
                  <a:gd name="connsiteX141" fmla="*/ 455187 w 506102"/>
                  <a:gd name="connsiteY141" fmla="*/ 340038 h 369562"/>
                  <a:gd name="connsiteX142" fmla="*/ 474535 w 506102"/>
                  <a:gd name="connsiteY142" fmla="*/ 351237 h 369562"/>
                  <a:gd name="connsiteX143" fmla="*/ 484718 w 506102"/>
                  <a:gd name="connsiteY143" fmla="*/ 351237 h 369562"/>
                  <a:gd name="connsiteX144" fmla="*/ 506102 w 506102"/>
                  <a:gd name="connsiteY144" fmla="*/ 329857 h 369562"/>
                  <a:gd name="connsiteX145" fmla="*/ 506102 w 506102"/>
                  <a:gd name="connsiteY145" fmla="*/ 239249 h 369562"/>
                  <a:gd name="connsiteX146" fmla="*/ 480644 w 506102"/>
                  <a:gd name="connsiteY146" fmla="*/ 217869 h 36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06102" h="369562">
                    <a:moveTo>
                      <a:pt x="487773" y="329857"/>
                    </a:moveTo>
                    <a:cubicBezTo>
                      <a:pt x="487773" y="332912"/>
                      <a:pt x="485736" y="334948"/>
                      <a:pt x="482681" y="334948"/>
                    </a:cubicBezTo>
                    <a:lnTo>
                      <a:pt x="472498" y="334948"/>
                    </a:lnTo>
                    <a:cubicBezTo>
                      <a:pt x="469443" y="334948"/>
                      <a:pt x="467406" y="332912"/>
                      <a:pt x="467406" y="329857"/>
                    </a:cubicBezTo>
                    <a:cubicBezTo>
                      <a:pt x="467406" y="329857"/>
                      <a:pt x="467406" y="329857"/>
                      <a:pt x="467406" y="328840"/>
                    </a:cubicBezTo>
                    <a:lnTo>
                      <a:pt x="467406" y="238230"/>
                    </a:lnTo>
                    <a:cubicBezTo>
                      <a:pt x="467406" y="235176"/>
                      <a:pt x="469443" y="233140"/>
                      <a:pt x="472498" y="233140"/>
                    </a:cubicBezTo>
                    <a:lnTo>
                      <a:pt x="482681" y="233140"/>
                    </a:lnTo>
                    <a:cubicBezTo>
                      <a:pt x="485736" y="233140"/>
                      <a:pt x="487773" y="235176"/>
                      <a:pt x="487773" y="238230"/>
                    </a:cubicBezTo>
                    <a:lnTo>
                      <a:pt x="487773" y="329857"/>
                    </a:lnTo>
                    <a:close/>
                    <a:moveTo>
                      <a:pt x="421582" y="325785"/>
                    </a:moveTo>
                    <a:cubicBezTo>
                      <a:pt x="404271" y="332912"/>
                      <a:pt x="401216" y="334948"/>
                      <a:pt x="391033" y="336984"/>
                    </a:cubicBezTo>
                    <a:lnTo>
                      <a:pt x="391033" y="291171"/>
                    </a:lnTo>
                    <a:cubicBezTo>
                      <a:pt x="396124" y="296261"/>
                      <a:pt x="405289" y="300333"/>
                      <a:pt x="413436" y="300333"/>
                    </a:cubicBezTo>
                    <a:cubicBezTo>
                      <a:pt x="417509" y="300333"/>
                      <a:pt x="421582" y="297279"/>
                      <a:pt x="421582" y="292189"/>
                    </a:cubicBezTo>
                    <a:cubicBezTo>
                      <a:pt x="421582" y="287098"/>
                      <a:pt x="418527" y="284044"/>
                      <a:pt x="413436" y="284044"/>
                    </a:cubicBezTo>
                    <a:cubicBezTo>
                      <a:pt x="406307" y="284044"/>
                      <a:pt x="400198" y="279972"/>
                      <a:pt x="397143" y="273863"/>
                    </a:cubicBezTo>
                    <a:cubicBezTo>
                      <a:pt x="393069" y="263682"/>
                      <a:pt x="382886" y="258592"/>
                      <a:pt x="371685" y="258592"/>
                    </a:cubicBezTo>
                    <a:lnTo>
                      <a:pt x="336044" y="258592"/>
                    </a:lnTo>
                    <a:cubicBezTo>
                      <a:pt x="330952" y="258592"/>
                      <a:pt x="325861" y="254520"/>
                      <a:pt x="325861" y="248411"/>
                    </a:cubicBezTo>
                    <a:cubicBezTo>
                      <a:pt x="325861" y="243321"/>
                      <a:pt x="329934" y="238230"/>
                      <a:pt x="336044" y="238230"/>
                    </a:cubicBezTo>
                    <a:lnTo>
                      <a:pt x="360483" y="238230"/>
                    </a:lnTo>
                    <a:cubicBezTo>
                      <a:pt x="376776" y="238230"/>
                      <a:pt x="392051" y="223977"/>
                      <a:pt x="392051" y="206670"/>
                    </a:cubicBezTo>
                    <a:cubicBezTo>
                      <a:pt x="418527" y="213797"/>
                      <a:pt x="415472" y="242303"/>
                      <a:pt x="445003" y="242303"/>
                    </a:cubicBezTo>
                    <a:lnTo>
                      <a:pt x="449077" y="242303"/>
                    </a:lnTo>
                    <a:lnTo>
                      <a:pt x="449077" y="321713"/>
                    </a:lnTo>
                    <a:cubicBezTo>
                      <a:pt x="436857" y="323749"/>
                      <a:pt x="430747" y="322731"/>
                      <a:pt x="421582" y="325785"/>
                    </a:cubicBezTo>
                    <a:close/>
                    <a:moveTo>
                      <a:pt x="66190" y="181218"/>
                    </a:moveTo>
                    <a:lnTo>
                      <a:pt x="50916" y="181218"/>
                    </a:lnTo>
                    <a:lnTo>
                      <a:pt x="50916" y="147621"/>
                    </a:lnTo>
                    <a:cubicBezTo>
                      <a:pt x="50916" y="143549"/>
                      <a:pt x="47861" y="139477"/>
                      <a:pt x="42769" y="139477"/>
                    </a:cubicBezTo>
                    <a:cubicBezTo>
                      <a:pt x="38696" y="139477"/>
                      <a:pt x="34623" y="142531"/>
                      <a:pt x="34623" y="147621"/>
                    </a:cubicBezTo>
                    <a:lnTo>
                      <a:pt x="34623" y="186309"/>
                    </a:lnTo>
                    <a:cubicBezTo>
                      <a:pt x="34623" y="186309"/>
                      <a:pt x="34623" y="186309"/>
                      <a:pt x="34623" y="187326"/>
                    </a:cubicBezTo>
                    <a:cubicBezTo>
                      <a:pt x="34623" y="190381"/>
                      <a:pt x="31568" y="192417"/>
                      <a:pt x="29531" y="192417"/>
                    </a:cubicBezTo>
                    <a:lnTo>
                      <a:pt x="19348" y="192417"/>
                    </a:lnTo>
                    <a:cubicBezTo>
                      <a:pt x="16293" y="192417"/>
                      <a:pt x="14256" y="190381"/>
                      <a:pt x="14256" y="187326"/>
                    </a:cubicBezTo>
                    <a:lnTo>
                      <a:pt x="14256" y="96717"/>
                    </a:lnTo>
                    <a:cubicBezTo>
                      <a:pt x="14256" y="93663"/>
                      <a:pt x="16293" y="91627"/>
                      <a:pt x="19348" y="91627"/>
                    </a:cubicBezTo>
                    <a:lnTo>
                      <a:pt x="29531" y="91627"/>
                    </a:lnTo>
                    <a:cubicBezTo>
                      <a:pt x="32586" y="91627"/>
                      <a:pt x="34623" y="93663"/>
                      <a:pt x="34623" y="96717"/>
                    </a:cubicBezTo>
                    <a:lnTo>
                      <a:pt x="34623" y="113007"/>
                    </a:lnTo>
                    <a:cubicBezTo>
                      <a:pt x="34623" y="117079"/>
                      <a:pt x="37678" y="121151"/>
                      <a:pt x="42769" y="121151"/>
                    </a:cubicBezTo>
                    <a:cubicBezTo>
                      <a:pt x="46842" y="121151"/>
                      <a:pt x="50916" y="118097"/>
                      <a:pt x="50916" y="113007"/>
                    </a:cubicBezTo>
                    <a:lnTo>
                      <a:pt x="50916" y="100790"/>
                    </a:lnTo>
                    <a:lnTo>
                      <a:pt x="54989" y="100790"/>
                    </a:lnTo>
                    <a:cubicBezTo>
                      <a:pt x="86557" y="100790"/>
                      <a:pt x="81465" y="72284"/>
                      <a:pt x="109978" y="65157"/>
                    </a:cubicBezTo>
                    <a:lnTo>
                      <a:pt x="109978" y="66175"/>
                    </a:lnTo>
                    <a:cubicBezTo>
                      <a:pt x="109978" y="78392"/>
                      <a:pt x="120161" y="87555"/>
                      <a:pt x="131363" y="87555"/>
                    </a:cubicBezTo>
                    <a:lnTo>
                      <a:pt x="190425" y="87555"/>
                    </a:lnTo>
                    <a:cubicBezTo>
                      <a:pt x="194498" y="87555"/>
                      <a:pt x="198571" y="90609"/>
                      <a:pt x="198571" y="95699"/>
                    </a:cubicBezTo>
                    <a:cubicBezTo>
                      <a:pt x="198571" y="100790"/>
                      <a:pt x="195516" y="103844"/>
                      <a:pt x="190425" y="103844"/>
                    </a:cubicBezTo>
                    <a:cubicBezTo>
                      <a:pt x="189406" y="103844"/>
                      <a:pt x="193480" y="103844"/>
                      <a:pt x="132381" y="103844"/>
                    </a:cubicBezTo>
                    <a:cubicBezTo>
                      <a:pt x="128308" y="103844"/>
                      <a:pt x="124234" y="106898"/>
                      <a:pt x="124234" y="111989"/>
                    </a:cubicBezTo>
                    <a:cubicBezTo>
                      <a:pt x="124234" y="116061"/>
                      <a:pt x="127289" y="120133"/>
                      <a:pt x="132381" y="120133"/>
                    </a:cubicBezTo>
                    <a:cubicBezTo>
                      <a:pt x="146637" y="120133"/>
                      <a:pt x="189406" y="120133"/>
                      <a:pt x="190425" y="120133"/>
                    </a:cubicBezTo>
                    <a:cubicBezTo>
                      <a:pt x="194498" y="120133"/>
                      <a:pt x="198571" y="123188"/>
                      <a:pt x="198571" y="128278"/>
                    </a:cubicBezTo>
                    <a:cubicBezTo>
                      <a:pt x="198571" y="132350"/>
                      <a:pt x="195516" y="136422"/>
                      <a:pt x="190425" y="136422"/>
                    </a:cubicBezTo>
                    <a:cubicBezTo>
                      <a:pt x="178205" y="136422"/>
                      <a:pt x="145619" y="136422"/>
                      <a:pt x="133399" y="136422"/>
                    </a:cubicBezTo>
                    <a:cubicBezTo>
                      <a:pt x="129326" y="136422"/>
                      <a:pt x="125253" y="139477"/>
                      <a:pt x="125253" y="144567"/>
                    </a:cubicBezTo>
                    <a:cubicBezTo>
                      <a:pt x="125253" y="149658"/>
                      <a:pt x="128308" y="152712"/>
                      <a:pt x="133399" y="152712"/>
                    </a:cubicBezTo>
                    <a:lnTo>
                      <a:pt x="183297" y="152712"/>
                    </a:lnTo>
                    <a:cubicBezTo>
                      <a:pt x="187370" y="152712"/>
                      <a:pt x="191443" y="155766"/>
                      <a:pt x="191443" y="160857"/>
                    </a:cubicBezTo>
                    <a:cubicBezTo>
                      <a:pt x="191443" y="165947"/>
                      <a:pt x="188388" y="169001"/>
                      <a:pt x="183297" y="169001"/>
                    </a:cubicBezTo>
                    <a:cubicBezTo>
                      <a:pt x="172095" y="169001"/>
                      <a:pt x="150710" y="169001"/>
                      <a:pt x="133399" y="169001"/>
                    </a:cubicBezTo>
                    <a:cubicBezTo>
                      <a:pt x="129326" y="169001"/>
                      <a:pt x="125253" y="172055"/>
                      <a:pt x="125253" y="177146"/>
                    </a:cubicBezTo>
                    <a:cubicBezTo>
                      <a:pt x="125253" y="182236"/>
                      <a:pt x="128308" y="185290"/>
                      <a:pt x="133399" y="185290"/>
                    </a:cubicBezTo>
                    <a:lnTo>
                      <a:pt x="177187" y="185290"/>
                    </a:lnTo>
                    <a:cubicBezTo>
                      <a:pt x="181260" y="185290"/>
                      <a:pt x="185333" y="188345"/>
                      <a:pt x="185333" y="193435"/>
                    </a:cubicBezTo>
                    <a:cubicBezTo>
                      <a:pt x="185333" y="198525"/>
                      <a:pt x="182278" y="201580"/>
                      <a:pt x="177187" y="201580"/>
                    </a:cubicBezTo>
                    <a:cubicBezTo>
                      <a:pt x="136454" y="201580"/>
                      <a:pt x="122198" y="202598"/>
                      <a:pt x="102850" y="196489"/>
                    </a:cubicBezTo>
                    <a:cubicBezTo>
                      <a:pt x="82483" y="186309"/>
                      <a:pt x="77392" y="181218"/>
                      <a:pt x="66190" y="181218"/>
                    </a:cubicBezTo>
                    <a:close/>
                    <a:moveTo>
                      <a:pt x="321787" y="59049"/>
                    </a:moveTo>
                    <a:lnTo>
                      <a:pt x="321787" y="28506"/>
                    </a:lnTo>
                    <a:cubicBezTo>
                      <a:pt x="328916" y="35633"/>
                      <a:pt x="359465" y="66175"/>
                      <a:pt x="366593" y="73302"/>
                    </a:cubicBezTo>
                    <a:lnTo>
                      <a:pt x="336044" y="73302"/>
                    </a:lnTo>
                    <a:cubicBezTo>
                      <a:pt x="327897" y="73302"/>
                      <a:pt x="321787" y="66175"/>
                      <a:pt x="321787" y="59049"/>
                    </a:cubicBezTo>
                    <a:close/>
                    <a:moveTo>
                      <a:pt x="480644" y="217869"/>
                    </a:moveTo>
                    <a:lnTo>
                      <a:pt x="470461" y="217869"/>
                    </a:lnTo>
                    <a:cubicBezTo>
                      <a:pt x="462315" y="217869"/>
                      <a:pt x="456205" y="221941"/>
                      <a:pt x="453150" y="229068"/>
                    </a:cubicBezTo>
                    <a:lnTo>
                      <a:pt x="446022" y="229068"/>
                    </a:lnTo>
                    <a:cubicBezTo>
                      <a:pt x="424637" y="229068"/>
                      <a:pt x="428710" y="200562"/>
                      <a:pt x="393069" y="193435"/>
                    </a:cubicBezTo>
                    <a:lnTo>
                      <a:pt x="393069" y="143549"/>
                    </a:lnTo>
                    <a:cubicBezTo>
                      <a:pt x="393069" y="139477"/>
                      <a:pt x="390014" y="135405"/>
                      <a:pt x="384923" y="135405"/>
                    </a:cubicBezTo>
                    <a:cubicBezTo>
                      <a:pt x="379831" y="135405"/>
                      <a:pt x="376776" y="138459"/>
                      <a:pt x="376776" y="143549"/>
                    </a:cubicBezTo>
                    <a:lnTo>
                      <a:pt x="376776" y="207688"/>
                    </a:lnTo>
                    <a:cubicBezTo>
                      <a:pt x="376776" y="216851"/>
                      <a:pt x="368630" y="223977"/>
                      <a:pt x="360483" y="223977"/>
                    </a:cubicBezTo>
                    <a:lnTo>
                      <a:pt x="336044" y="223977"/>
                    </a:lnTo>
                    <a:cubicBezTo>
                      <a:pt x="322806" y="223977"/>
                      <a:pt x="311604" y="235176"/>
                      <a:pt x="311604" y="248411"/>
                    </a:cubicBezTo>
                    <a:cubicBezTo>
                      <a:pt x="311604" y="261646"/>
                      <a:pt x="322806" y="272845"/>
                      <a:pt x="336044" y="272845"/>
                    </a:cubicBezTo>
                    <a:lnTo>
                      <a:pt x="371685" y="272845"/>
                    </a:lnTo>
                    <a:cubicBezTo>
                      <a:pt x="373721" y="272845"/>
                      <a:pt x="374740" y="272845"/>
                      <a:pt x="376776" y="273863"/>
                    </a:cubicBezTo>
                    <a:lnTo>
                      <a:pt x="376776" y="338002"/>
                    </a:lnTo>
                    <a:cubicBezTo>
                      <a:pt x="376776" y="346147"/>
                      <a:pt x="369648" y="352255"/>
                      <a:pt x="362520" y="352255"/>
                    </a:cubicBezTo>
                    <a:lnTo>
                      <a:pt x="139509" y="352255"/>
                    </a:lnTo>
                    <a:cubicBezTo>
                      <a:pt x="131363" y="352255"/>
                      <a:pt x="125253" y="345129"/>
                      <a:pt x="125253" y="338002"/>
                    </a:cubicBezTo>
                    <a:lnTo>
                      <a:pt x="125253" y="210742"/>
                    </a:lnTo>
                    <a:cubicBezTo>
                      <a:pt x="135436" y="211761"/>
                      <a:pt x="157839" y="211761"/>
                      <a:pt x="176168" y="211761"/>
                    </a:cubicBezTo>
                    <a:cubicBezTo>
                      <a:pt x="188388" y="211761"/>
                      <a:pt x="199590" y="201580"/>
                      <a:pt x="199590" y="188345"/>
                    </a:cubicBezTo>
                    <a:cubicBezTo>
                      <a:pt x="199590" y="184272"/>
                      <a:pt x="198571" y="179182"/>
                      <a:pt x="196535" y="176128"/>
                    </a:cubicBezTo>
                    <a:cubicBezTo>
                      <a:pt x="201626" y="172055"/>
                      <a:pt x="206718" y="164929"/>
                      <a:pt x="206718" y="156784"/>
                    </a:cubicBezTo>
                    <a:cubicBezTo>
                      <a:pt x="206718" y="152712"/>
                      <a:pt x="205700" y="148640"/>
                      <a:pt x="203663" y="144567"/>
                    </a:cubicBezTo>
                    <a:cubicBezTo>
                      <a:pt x="210791" y="140495"/>
                      <a:pt x="213846" y="133368"/>
                      <a:pt x="213846" y="125224"/>
                    </a:cubicBezTo>
                    <a:cubicBezTo>
                      <a:pt x="213846" y="120133"/>
                      <a:pt x="211809" y="114025"/>
                      <a:pt x="208755" y="109953"/>
                    </a:cubicBezTo>
                    <a:cubicBezTo>
                      <a:pt x="212828" y="105880"/>
                      <a:pt x="215883" y="99772"/>
                      <a:pt x="215883" y="94682"/>
                    </a:cubicBezTo>
                    <a:cubicBezTo>
                      <a:pt x="215883" y="82464"/>
                      <a:pt x="205700" y="71266"/>
                      <a:pt x="192461" y="71266"/>
                    </a:cubicBezTo>
                    <a:lnTo>
                      <a:pt x="133399" y="71266"/>
                    </a:lnTo>
                    <a:cubicBezTo>
                      <a:pt x="130344" y="71266"/>
                      <a:pt x="126271" y="68211"/>
                      <a:pt x="126271" y="64139"/>
                    </a:cubicBezTo>
                    <a:cubicBezTo>
                      <a:pt x="126271" y="61085"/>
                      <a:pt x="126271" y="77374"/>
                      <a:pt x="126271" y="28506"/>
                    </a:cubicBezTo>
                    <a:cubicBezTo>
                      <a:pt x="126271" y="20362"/>
                      <a:pt x="133399" y="14253"/>
                      <a:pt x="140527" y="14253"/>
                    </a:cubicBezTo>
                    <a:lnTo>
                      <a:pt x="307531" y="14253"/>
                    </a:lnTo>
                    <a:lnTo>
                      <a:pt x="307531" y="53958"/>
                    </a:lnTo>
                    <a:cubicBezTo>
                      <a:pt x="307531" y="70247"/>
                      <a:pt x="320769" y="84501"/>
                      <a:pt x="338080" y="84501"/>
                    </a:cubicBezTo>
                    <a:lnTo>
                      <a:pt x="377795" y="84501"/>
                    </a:lnTo>
                    <a:lnTo>
                      <a:pt x="377795" y="106898"/>
                    </a:lnTo>
                    <a:cubicBezTo>
                      <a:pt x="377795" y="110971"/>
                      <a:pt x="380850" y="115043"/>
                      <a:pt x="385941" y="115043"/>
                    </a:cubicBezTo>
                    <a:cubicBezTo>
                      <a:pt x="391033" y="115043"/>
                      <a:pt x="394088" y="111989"/>
                      <a:pt x="394088" y="106898"/>
                    </a:cubicBezTo>
                    <a:lnTo>
                      <a:pt x="394088" y="84501"/>
                    </a:lnTo>
                    <a:cubicBezTo>
                      <a:pt x="394088" y="79410"/>
                      <a:pt x="392051" y="73302"/>
                      <a:pt x="386960" y="69230"/>
                    </a:cubicBezTo>
                    <a:lnTo>
                      <a:pt x="324842" y="7127"/>
                    </a:lnTo>
                    <a:cubicBezTo>
                      <a:pt x="321787" y="4072"/>
                      <a:pt x="315678" y="0"/>
                      <a:pt x="309568" y="0"/>
                    </a:cubicBezTo>
                    <a:lnTo>
                      <a:pt x="141546" y="0"/>
                    </a:lnTo>
                    <a:cubicBezTo>
                      <a:pt x="125253" y="0"/>
                      <a:pt x="110996" y="13235"/>
                      <a:pt x="110996" y="30542"/>
                    </a:cubicBezTo>
                    <a:lnTo>
                      <a:pt x="110996" y="49886"/>
                    </a:lnTo>
                    <a:cubicBezTo>
                      <a:pt x="75355" y="57012"/>
                      <a:pt x="77392" y="85519"/>
                      <a:pt x="56007" y="85519"/>
                    </a:cubicBezTo>
                    <a:lnTo>
                      <a:pt x="48879" y="85519"/>
                    </a:lnTo>
                    <a:cubicBezTo>
                      <a:pt x="45824" y="78392"/>
                      <a:pt x="38696" y="74320"/>
                      <a:pt x="31568" y="74320"/>
                    </a:cubicBezTo>
                    <a:lnTo>
                      <a:pt x="21385" y="74320"/>
                    </a:lnTo>
                    <a:cubicBezTo>
                      <a:pt x="10183" y="74320"/>
                      <a:pt x="0" y="83483"/>
                      <a:pt x="0" y="95699"/>
                    </a:cubicBezTo>
                    <a:lnTo>
                      <a:pt x="0" y="186309"/>
                    </a:lnTo>
                    <a:cubicBezTo>
                      <a:pt x="0" y="197507"/>
                      <a:pt x="9165" y="207688"/>
                      <a:pt x="21385" y="207688"/>
                    </a:cubicBezTo>
                    <a:lnTo>
                      <a:pt x="31568" y="207688"/>
                    </a:lnTo>
                    <a:cubicBezTo>
                      <a:pt x="39714" y="207688"/>
                      <a:pt x="46842" y="203616"/>
                      <a:pt x="50916" y="196489"/>
                    </a:cubicBezTo>
                    <a:lnTo>
                      <a:pt x="68227" y="196489"/>
                    </a:lnTo>
                    <a:cubicBezTo>
                      <a:pt x="75355" y="196489"/>
                      <a:pt x="77392" y="198525"/>
                      <a:pt x="98776" y="206670"/>
                    </a:cubicBezTo>
                    <a:cubicBezTo>
                      <a:pt x="102850" y="207688"/>
                      <a:pt x="107941" y="209724"/>
                      <a:pt x="112015" y="209724"/>
                    </a:cubicBezTo>
                    <a:lnTo>
                      <a:pt x="112015" y="339020"/>
                    </a:lnTo>
                    <a:cubicBezTo>
                      <a:pt x="112015" y="355309"/>
                      <a:pt x="125253" y="369563"/>
                      <a:pt x="142564" y="369563"/>
                    </a:cubicBezTo>
                    <a:lnTo>
                      <a:pt x="365575" y="369563"/>
                    </a:lnTo>
                    <a:cubicBezTo>
                      <a:pt x="376776" y="369563"/>
                      <a:pt x="386960" y="362436"/>
                      <a:pt x="391033" y="354292"/>
                    </a:cubicBezTo>
                    <a:cubicBezTo>
                      <a:pt x="407326" y="351237"/>
                      <a:pt x="414454" y="346147"/>
                      <a:pt x="429729" y="341056"/>
                    </a:cubicBezTo>
                    <a:cubicBezTo>
                      <a:pt x="434820" y="339020"/>
                      <a:pt x="438894" y="340038"/>
                      <a:pt x="455187" y="340038"/>
                    </a:cubicBezTo>
                    <a:cubicBezTo>
                      <a:pt x="458242" y="347165"/>
                      <a:pt x="465370" y="351237"/>
                      <a:pt x="474535" y="351237"/>
                    </a:cubicBezTo>
                    <a:lnTo>
                      <a:pt x="484718" y="351237"/>
                    </a:lnTo>
                    <a:cubicBezTo>
                      <a:pt x="495919" y="351237"/>
                      <a:pt x="506102" y="342075"/>
                      <a:pt x="506102" y="329857"/>
                    </a:cubicBezTo>
                    <a:lnTo>
                      <a:pt x="506102" y="239249"/>
                    </a:lnTo>
                    <a:cubicBezTo>
                      <a:pt x="502029" y="228050"/>
                      <a:pt x="491846" y="217869"/>
                      <a:pt x="480644" y="217869"/>
                    </a:cubicBezTo>
                    <a:close/>
                  </a:path>
                </a:pathLst>
              </a:custGeom>
              <a:solidFill>
                <a:srgbClr val="000000"/>
              </a:solidFill>
              <a:ln w="10181"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88" name="TextBox 87">
              <a:extLst>
                <a:ext uri="{FF2B5EF4-FFF2-40B4-BE49-F238E27FC236}">
                  <a16:creationId xmlns:a16="http://schemas.microsoft.com/office/drawing/2014/main" id="{436A9016-5F18-F616-5FE1-C8FB8D9C0F39}"/>
                </a:ext>
              </a:extLst>
            </p:cNvPr>
            <p:cNvSpPr txBox="1"/>
            <p:nvPr/>
          </p:nvSpPr>
          <p:spPr>
            <a:xfrm>
              <a:off x="8628575" y="2780600"/>
              <a:ext cx="935242" cy="669414"/>
            </a:xfrm>
            <a:prstGeom prst="rect">
              <a:avLst/>
            </a:prstGeom>
            <a:noFill/>
          </p:spPr>
          <p:txBody>
            <a:bodyPr wrap="square" rtlCol="0">
              <a:spAutoFit/>
            </a:bodyPr>
            <a:lstStyle/>
            <a:p>
              <a:pPr algn="ctr" rtl="0">
                <a:lnSpc>
                  <a:spcPts val="1480"/>
                </a:lnSpc>
              </a:pPr>
              <a:r>
                <a:rPr lang="en-US" sz="1400" b="1" spc="0" baseline="0" dirty="0">
                  <a:ln/>
                  <a:solidFill>
                    <a:srgbClr val="000000"/>
                  </a:solidFill>
                  <a:latin typeface="Calibri" panose="020F0502020204030204" pitchFamily="34" charset="0"/>
                  <a:cs typeface="Calibri" panose="020F0502020204030204" pitchFamily="34" charset="0"/>
                  <a:sym typeface="MyriadPro-Bold"/>
                  <a:rtl val="0"/>
                </a:rPr>
                <a:t>Gibbs reflekterende</a:t>
              </a:r>
            </a:p>
            <a:p>
              <a:pPr algn="ctr" rtl="0">
                <a:lnSpc>
                  <a:spcPts val="1480"/>
                </a:lnSpc>
              </a:pPr>
              <a:r>
                <a:rPr lang="en-US" sz="1400" b="1" dirty="0">
                  <a:ln/>
                  <a:solidFill>
                    <a:srgbClr val="000000"/>
                  </a:solidFill>
                  <a:latin typeface="Calibri" panose="020F0502020204030204" pitchFamily="34" charset="0"/>
                  <a:cs typeface="Calibri" panose="020F0502020204030204" pitchFamily="34" charset="0"/>
                  <a:sym typeface="MyriadPro-Bold"/>
                  <a:rtl val="0"/>
                </a:rPr>
                <a:t>Cyklus</a:t>
              </a:r>
              <a:endParaRPr lang="en-US" sz="14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91" name="TextBox 90">
              <a:extLst>
                <a:ext uri="{FF2B5EF4-FFF2-40B4-BE49-F238E27FC236}">
                  <a16:creationId xmlns:a16="http://schemas.microsoft.com/office/drawing/2014/main" id="{FAB438F9-6724-4ED6-7E85-AE93E171D896}"/>
                </a:ext>
              </a:extLst>
            </p:cNvPr>
            <p:cNvSpPr txBox="1"/>
            <p:nvPr/>
          </p:nvSpPr>
          <p:spPr>
            <a:xfrm>
              <a:off x="6214557" y="3156646"/>
              <a:ext cx="1369068" cy="600164"/>
            </a:xfrm>
            <a:prstGeom prst="rect">
              <a:avLst/>
            </a:prstGeom>
            <a:noFill/>
          </p:spPr>
          <p:txBody>
            <a:bodyPr wrap="square" rtlCol="0">
              <a:spAutoFit/>
            </a:bodyPr>
            <a:lstStyle/>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Hvis den opstod igen, hvad ville du så gøre?</a:t>
              </a:r>
            </a:p>
            <a:p>
              <a:pPr algn="l"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sp>
          <p:nvSpPr>
            <p:cNvPr id="100" name="TextBox 99">
              <a:extLst>
                <a:ext uri="{FF2B5EF4-FFF2-40B4-BE49-F238E27FC236}">
                  <a16:creationId xmlns:a16="http://schemas.microsoft.com/office/drawing/2014/main" id="{78F632B4-E103-2651-EDCC-810EC9226223}"/>
                </a:ext>
              </a:extLst>
            </p:cNvPr>
            <p:cNvSpPr txBox="1"/>
            <p:nvPr/>
          </p:nvSpPr>
          <p:spPr>
            <a:xfrm>
              <a:off x="10634199" y="2169960"/>
              <a:ext cx="1369068" cy="600164"/>
            </a:xfrm>
            <a:prstGeom prst="rect">
              <a:avLst/>
            </a:prstGeom>
            <a:noFill/>
          </p:spPr>
          <p:txBody>
            <a:bodyPr wrap="square" rtlCol="0">
              <a:spAutoFit/>
            </a:bodyPr>
            <a:lstStyle/>
            <a:p>
              <a:pPr rtl="0" algn="l"/>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Hvad var dine tanker og følelser?</a:t>
              </a:r>
            </a:p>
          </p:txBody>
        </p:sp>
        <p:sp>
          <p:nvSpPr>
            <p:cNvPr id="101" name="TextBox 100">
              <a:extLst>
                <a:ext uri="{FF2B5EF4-FFF2-40B4-BE49-F238E27FC236}">
                  <a16:creationId xmlns:a16="http://schemas.microsoft.com/office/drawing/2014/main" id="{68FC8D02-474F-6CDA-ED0C-A2407095EE19}"/>
                </a:ext>
              </a:extLst>
            </p:cNvPr>
            <p:cNvSpPr txBox="1"/>
            <p:nvPr/>
          </p:nvSpPr>
          <p:spPr>
            <a:xfrm>
              <a:off x="10626470" y="3176181"/>
              <a:ext cx="1369068" cy="600164"/>
            </a:xfrm>
            <a:prstGeom prst="rect">
              <a:avLst/>
            </a:prstGeom>
            <a:noFill/>
          </p:spPr>
          <p:txBody>
            <a:bodyPr wrap="square" rtlCol="0">
              <a:spAutoFit/>
            </a:bodyPr>
            <a:lstStyle/>
            <a:p>
              <a:pPr rtl="0" algn="l"/>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Hvad var det gode og det dårlige ved oplevelsen?</a:t>
              </a:r>
            </a:p>
          </p:txBody>
        </p:sp>
        <p:sp>
          <p:nvSpPr>
            <p:cNvPr id="102" name="TextBox 101">
              <a:extLst>
                <a:ext uri="{FF2B5EF4-FFF2-40B4-BE49-F238E27FC236}">
                  <a16:creationId xmlns:a16="http://schemas.microsoft.com/office/drawing/2014/main" id="{F83D4542-A505-F104-2335-49D0314F22BB}"/>
                </a:ext>
              </a:extLst>
            </p:cNvPr>
            <p:cNvSpPr txBox="1"/>
            <p:nvPr/>
          </p:nvSpPr>
          <p:spPr>
            <a:xfrm>
              <a:off x="10639513" y="4073426"/>
              <a:ext cx="1369068" cy="600164"/>
            </a:xfrm>
            <a:prstGeom prst="rect">
              <a:avLst/>
            </a:prstGeom>
            <a:noFill/>
          </p:spPr>
          <p:txBody>
            <a:bodyPr wrap="square" rtlCol="0">
              <a:spAutoFit/>
            </a:bodyPr>
            <a:lstStyle/>
            <a:p>
              <a:pPr rtl="0" algn="l"/>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Hvilken mening kan du give af situationen?</a:t>
              </a:r>
            </a:p>
          </p:txBody>
        </p:sp>
      </p:grpSp>
    </p:spTree>
    <p:extLst>
      <p:ext uri="{BB962C8B-B14F-4D97-AF65-F5344CB8AC3E}">
        <p14:creationId xmlns:p14="http://schemas.microsoft.com/office/powerpoint/2010/main" val="20337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Etisk tænkning og fairtrade</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8EA1A-25C0-6F26-50A6-BE1AEB875645}"/>
              </a:ext>
            </a:extLst>
          </p:cNvPr>
          <p:cNvSpPr>
            <a:spLocks noGrp="1"/>
          </p:cNvSpPr>
          <p:nvPr>
            <p:ph type="body" sz="quarter" idx="18"/>
          </p:nvPr>
        </p:nvSpPr>
        <p:spPr>
          <a:xfrm>
            <a:off x="898357" y="1709992"/>
            <a:ext cx="5985919" cy="3776408"/>
          </a:xfrm>
        </p:spPr>
        <p:txBody>
          <a:bodyPr/>
          <a:lstStyle/>
          <a:p>
            <a:pPr rtl="0" algn="l"/>
            <a:r>
              <a:rPr lang="en-US" b="1" dirty="0"/>
              <a:t>Etisk tænkning tjener som grundlag for ansvarlig ledelse.</a:t>
            </a:r>
            <a:r>
              <a:rPr lang="en-US" dirty="0"/>
              <a:t>Etiske virksomhedsledere prioriterer etisk beslutningstagning, overvejer interessenters interesser, sætter etiske standarder og fungerer som rollemodeller for etisk</a:t>
            </a:r>
            <a:r>
              <a:rPr lang="en-US" dirty="0" err="1"/>
              <a:t>opførsel</a:t>
            </a:r>
            <a:r>
              <a:rPr lang="en-US" dirty="0"/>
              <a:t>. De fremmer en etisk kultur og etisk klima, fremmer etisk kommunikation og opretholder deres virksomheds omdømme. Gennem etisk tænkning bidrager ansvarlige virksomhedsledere til den overordnede succes, bæredygtighed og positive indvirkning, ikke kun på deres virksomhed, men på det bredere samfund.</a:t>
            </a:r>
            <a:endParaRPr lang="en-IE" dirty="0"/>
          </a:p>
        </p:txBody>
      </p:sp>
      <p:sp>
        <p:nvSpPr>
          <p:cNvPr id="3" name="Text Placeholder 2">
            <a:extLst>
              <a:ext uri="{FF2B5EF4-FFF2-40B4-BE49-F238E27FC236}">
                <a16:creationId xmlns:a16="http://schemas.microsoft.com/office/drawing/2014/main" id="{97B94D28-F0FF-C06E-3895-25ABCF46E172}"/>
              </a:ext>
            </a:extLst>
          </p:cNvPr>
          <p:cNvSpPr>
            <a:spLocks noGrp="1"/>
          </p:cNvSpPr>
          <p:nvPr>
            <p:ph type="body" sz="quarter" idx="16"/>
          </p:nvPr>
        </p:nvSpPr>
        <p:spPr/>
        <p:txBody>
          <a:bodyPr/>
          <a:lstStyle/>
          <a:p>
            <a:pPr rtl="0" algn="l"/>
            <a:r>
              <a:rPr lang="en-IE" dirty="0"/>
              <a:t>Etisk tænkning</a:t>
            </a:r>
          </a:p>
        </p:txBody>
      </p:sp>
      <p:pic>
        <p:nvPicPr>
          <p:cNvPr id="6" name="Picture Placeholder 5" descr="Hand holding fern">
            <a:extLst>
              <a:ext uri="{FF2B5EF4-FFF2-40B4-BE49-F238E27FC236}">
                <a16:creationId xmlns:a16="http://schemas.microsoft.com/office/drawing/2014/main" id="{FC56830F-6D6C-ACAB-824D-1F774727355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191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AD647-119B-7656-DA36-AA461F420DED}"/>
              </a:ext>
            </a:extLst>
          </p:cNvPr>
          <p:cNvSpPr>
            <a:spLocks noGrp="1"/>
          </p:cNvSpPr>
          <p:nvPr>
            <p:ph type="body" sz="quarter" idx="13"/>
          </p:nvPr>
        </p:nvSpPr>
        <p:spPr>
          <a:xfrm>
            <a:off x="856356" y="1404749"/>
            <a:ext cx="5055171" cy="3808175"/>
          </a:xfrm>
        </p:spPr>
        <p:txBody>
          <a:bodyPr>
            <a:normAutofit lnSpcReduction="10000"/>
          </a:bodyPr>
          <a:lstStyle/>
          <a:p>
            <a:pPr rtl="0" algn="l"/>
            <a:r>
              <a:rPr lang="en-US" b="1" dirty="0"/>
              <a:t>Omsorg er en del af etisk ledelse</a:t>
            </a:r>
          </a:p>
          <a:p>
            <a:pPr rtl="0" algn="l"/>
            <a:r>
              <a:rPr lang="en-US" dirty="0"/>
              <a:t>Omsorgsetik fokuserer på, at vi alle er forbundet og har et ansvar for at passe på hinanden. Vi skal være ligeglade, fordi ledelse er kernen i relationer.</a:t>
            </a:r>
          </a:p>
          <a:p>
            <a:pPr rtl="0" algn="l"/>
            <a:r>
              <a:rPr lang="en-US" sz="2400" dirty="0">
                <a:solidFill>
                  <a:srgbClr val="F79037"/>
                </a:solidFill>
                <a:hlinkClick r:id="rId2">
                  <a:extLst>
                    <a:ext uri="{A12FA001-AC4F-418D-AE19-62706E023703}">
                      <ahyp:hlinkClr xmlns:ahyp="http://schemas.microsoft.com/office/drawing/2018/hyperlinkcolor" val="tx"/>
                    </a:ext>
                  </a:extLst>
                </a:hlinkClick>
              </a:rPr>
              <a:t>Kilde</a:t>
            </a:r>
            <a:endParaRPr lang="en-IE" sz="2400" dirty="0">
              <a:solidFill>
                <a:srgbClr val="F79037"/>
              </a:solidFill>
            </a:endParaRPr>
          </a:p>
        </p:txBody>
      </p:sp>
      <p:sp>
        <p:nvSpPr>
          <p:cNvPr id="3" name="Picture Placeholder 2">
            <a:extLst>
              <a:ext uri="{FF2B5EF4-FFF2-40B4-BE49-F238E27FC236}">
                <a16:creationId xmlns:a16="http://schemas.microsoft.com/office/drawing/2014/main" id="{114752CA-DDDA-324C-120C-35F61A3C357D}"/>
              </a:ext>
            </a:extLst>
          </p:cNvPr>
          <p:cNvSpPr>
            <a:spLocks noGrp="1"/>
          </p:cNvSpPr>
          <p:nvPr>
            <p:ph type="pic" sz="quarter" idx="42"/>
          </p:nvPr>
        </p:nvSpPr>
        <p:spPr>
          <a:solidFill>
            <a:schemeClr val="bg1"/>
          </a:solidFill>
          <a:ln>
            <a:solidFill>
              <a:srgbClr val="000000"/>
            </a:solidFill>
          </a:ln>
        </p:spPr>
        <p:txBody>
          <a:bodyPr/>
          <a:lstStyle/>
          <a:p>
            <a:pPr rtl="0" algn="l"/>
            <a:endParaRPr lang="en-IE"/>
          </a:p>
        </p:txBody>
      </p:sp>
      <p:grpSp>
        <p:nvGrpSpPr>
          <p:cNvPr id="5" name="Group 4">
            <a:extLst>
              <a:ext uri="{FF2B5EF4-FFF2-40B4-BE49-F238E27FC236}">
                <a16:creationId xmlns:a16="http://schemas.microsoft.com/office/drawing/2014/main" id="{B06A904D-DA2F-125F-EF10-8A588B76B632}"/>
              </a:ext>
            </a:extLst>
          </p:cNvPr>
          <p:cNvGrpSpPr/>
          <p:nvPr/>
        </p:nvGrpSpPr>
        <p:grpSpPr>
          <a:xfrm>
            <a:off x="7010400" y="2228193"/>
            <a:ext cx="3441200" cy="3111062"/>
            <a:chOff x="5297313" y="4260296"/>
            <a:chExt cx="2997029" cy="2761463"/>
          </a:xfrm>
        </p:grpSpPr>
        <p:sp>
          <p:nvSpPr>
            <p:cNvPr id="6" name="Freeform 587">
              <a:extLst>
                <a:ext uri="{FF2B5EF4-FFF2-40B4-BE49-F238E27FC236}">
                  <a16:creationId xmlns:a16="http://schemas.microsoft.com/office/drawing/2014/main" id="{183A65EC-3C52-8D10-0A44-CCAE40C3544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7" name="Graphic 500">
              <a:extLst>
                <a:ext uri="{FF2B5EF4-FFF2-40B4-BE49-F238E27FC236}">
                  <a16:creationId xmlns:a16="http://schemas.microsoft.com/office/drawing/2014/main" id="{F271E51C-7765-0A8B-AE4C-0D9584536EE8}"/>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BABF7B9F-48AA-8600-7319-8621E3A6BE4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9" name="Freeform 590">
                <a:extLst>
                  <a:ext uri="{FF2B5EF4-FFF2-40B4-BE49-F238E27FC236}">
                    <a16:creationId xmlns:a16="http://schemas.microsoft.com/office/drawing/2014/main" id="{AFC92BD7-3970-2613-03B0-DF86B39CF979}"/>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10" name="Freeform 591">
                <a:extLst>
                  <a:ext uri="{FF2B5EF4-FFF2-40B4-BE49-F238E27FC236}">
                    <a16:creationId xmlns:a16="http://schemas.microsoft.com/office/drawing/2014/main" id="{7493DBB0-4849-7673-9260-56123077689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52961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CE709-A9F3-27F5-2747-4F47A639945E}"/>
              </a:ext>
            </a:extLst>
          </p:cNvPr>
          <p:cNvSpPr>
            <a:spLocks noGrp="1"/>
          </p:cNvSpPr>
          <p:nvPr>
            <p:ph type="body" sz="quarter" idx="36"/>
          </p:nvPr>
        </p:nvSpPr>
        <p:spPr>
          <a:xfrm>
            <a:off x="4638516" y="1097809"/>
            <a:ext cx="6553234" cy="999383"/>
          </a:xfrm>
        </p:spPr>
        <p:txBody>
          <a:bodyPr/>
          <a:lstStyle/>
          <a:p>
            <a:pPr algn="ctr" rtl="0"/>
            <a:r>
              <a:rPr lang="en-US" sz="2800" b="1" dirty="0">
                <a:solidFill>
                  <a:srgbClr val="F79037"/>
                </a:solidFill>
              </a:rPr>
              <a:t>De er styret af et ønske om at have en positiv indflydelse.</a:t>
            </a:r>
            <a:endParaRPr lang="en-IE" sz="2800" b="1" dirty="0">
              <a:solidFill>
                <a:srgbClr val="F79037"/>
              </a:solidFill>
            </a:endParaRPr>
          </a:p>
        </p:txBody>
      </p:sp>
      <p:sp>
        <p:nvSpPr>
          <p:cNvPr id="4" name="Text Placeholder 3">
            <a:extLst>
              <a:ext uri="{FF2B5EF4-FFF2-40B4-BE49-F238E27FC236}">
                <a16:creationId xmlns:a16="http://schemas.microsoft.com/office/drawing/2014/main" id="{36612C29-A721-437F-B157-86983895AA0B}"/>
              </a:ext>
            </a:extLst>
          </p:cNvPr>
          <p:cNvSpPr>
            <a:spLocks noGrp="1"/>
          </p:cNvSpPr>
          <p:nvPr>
            <p:ph type="body" sz="quarter" idx="37"/>
          </p:nvPr>
        </p:nvSpPr>
        <p:spPr/>
        <p:txBody>
          <a:bodyPr/>
          <a:lstStyle/>
          <a:p>
            <a:pPr rtl="0" algn="l"/>
            <a:r>
              <a:rPr lang="en-IE" dirty="0"/>
              <a:t>1</a:t>
            </a:r>
          </a:p>
        </p:txBody>
      </p:sp>
      <p:pic>
        <p:nvPicPr>
          <p:cNvPr id="13" name="Picture Placeholder 12" descr="Cherry blossoms up close">
            <a:extLst>
              <a:ext uri="{FF2B5EF4-FFF2-40B4-BE49-F238E27FC236}">
                <a16:creationId xmlns:a16="http://schemas.microsoft.com/office/drawing/2014/main" id="{B83A8CA5-136D-6C55-7B33-B9F263FAA9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A6C6A68-5238-5C43-80C5-9CB262D6E6DF}"/>
              </a:ext>
            </a:extLst>
          </p:cNvPr>
          <p:cNvSpPr>
            <a:spLocks noGrp="1"/>
          </p:cNvSpPr>
          <p:nvPr>
            <p:ph type="body" sz="quarter" idx="43"/>
          </p:nvPr>
        </p:nvSpPr>
        <p:spPr>
          <a:xfrm>
            <a:off x="4638516" y="2992765"/>
            <a:ext cx="6553234" cy="999383"/>
          </a:xfrm>
        </p:spPr>
        <p:txBody>
          <a:bodyPr/>
          <a:lstStyle/>
          <a:p>
            <a:pPr algn="ctr" rtl="0"/>
            <a:r>
              <a:rPr lang="en-US" sz="2800" b="1" dirty="0">
                <a:solidFill>
                  <a:srgbClr val="F79037"/>
                </a:solidFill>
              </a:rPr>
              <a:t>De tænker over, hvad der er bedst for andre og søger gensidig fordel.</a:t>
            </a:r>
            <a:endParaRPr lang="en-IE" sz="2800" b="1" dirty="0">
              <a:solidFill>
                <a:srgbClr val="F79037"/>
              </a:solidFill>
            </a:endParaRPr>
          </a:p>
        </p:txBody>
      </p:sp>
      <p:sp>
        <p:nvSpPr>
          <p:cNvPr id="8" name="Text Placeholder 7">
            <a:extLst>
              <a:ext uri="{FF2B5EF4-FFF2-40B4-BE49-F238E27FC236}">
                <a16:creationId xmlns:a16="http://schemas.microsoft.com/office/drawing/2014/main" id="{140D4D9F-16C3-493B-C1F3-800895FB6CAC}"/>
              </a:ext>
            </a:extLst>
          </p:cNvPr>
          <p:cNvSpPr>
            <a:spLocks noGrp="1"/>
          </p:cNvSpPr>
          <p:nvPr>
            <p:ph type="body" sz="quarter" idx="44"/>
          </p:nvPr>
        </p:nvSpPr>
        <p:spPr/>
        <p:txBody>
          <a:bodyPr/>
          <a:lstStyle/>
          <a:p>
            <a:pPr rtl="0" algn="l"/>
            <a:r>
              <a:rPr lang="en-IE" dirty="0"/>
              <a:t>2</a:t>
            </a:r>
          </a:p>
        </p:txBody>
      </p:sp>
      <p:sp>
        <p:nvSpPr>
          <p:cNvPr id="10" name="Text Placeholder 9">
            <a:extLst>
              <a:ext uri="{FF2B5EF4-FFF2-40B4-BE49-F238E27FC236}">
                <a16:creationId xmlns:a16="http://schemas.microsoft.com/office/drawing/2014/main" id="{648EED64-DB00-1B8B-641A-46A3112D4811}"/>
              </a:ext>
            </a:extLst>
          </p:cNvPr>
          <p:cNvSpPr>
            <a:spLocks noGrp="1"/>
          </p:cNvSpPr>
          <p:nvPr>
            <p:ph type="body" sz="quarter" idx="46"/>
          </p:nvPr>
        </p:nvSpPr>
        <p:spPr>
          <a:xfrm>
            <a:off x="4669510" y="4651626"/>
            <a:ext cx="6553234" cy="999383"/>
          </a:xfrm>
        </p:spPr>
        <p:txBody>
          <a:bodyPr/>
          <a:lstStyle/>
          <a:p>
            <a:pPr algn="ctr" rtl="0"/>
            <a:r>
              <a:rPr lang="en-US" sz="2800" b="1" dirty="0">
                <a:solidFill>
                  <a:srgbClr val="F79037"/>
                </a:solidFill>
              </a:rPr>
              <a:t>De tænker på måder, hvorpå de kan demonstrere deres værdier i det daglige lederskab, selv når de står over for udfordringer</a:t>
            </a:r>
            <a:endParaRPr lang="en-IE" sz="2800" b="1" dirty="0">
              <a:solidFill>
                <a:srgbClr val="F79037"/>
              </a:solidFill>
            </a:endParaRPr>
          </a:p>
        </p:txBody>
      </p:sp>
      <p:sp>
        <p:nvSpPr>
          <p:cNvPr id="11" name="Text Placeholder 10">
            <a:extLst>
              <a:ext uri="{FF2B5EF4-FFF2-40B4-BE49-F238E27FC236}">
                <a16:creationId xmlns:a16="http://schemas.microsoft.com/office/drawing/2014/main" id="{AEB877A5-8309-7599-16C8-69E38AB84656}"/>
              </a:ext>
            </a:extLst>
          </p:cNvPr>
          <p:cNvSpPr>
            <a:spLocks noGrp="1"/>
          </p:cNvSpPr>
          <p:nvPr>
            <p:ph type="body" sz="quarter" idx="47"/>
          </p:nvPr>
        </p:nvSpPr>
        <p:spPr/>
        <p:txBody>
          <a:bodyPr/>
          <a:lstStyle/>
          <a:p>
            <a:pPr rtl="0" algn="l"/>
            <a:r>
              <a:rPr lang="en-IE" dirty="0"/>
              <a:t>3</a:t>
            </a:r>
          </a:p>
        </p:txBody>
      </p:sp>
      <p:sp>
        <p:nvSpPr>
          <p:cNvPr id="15" name="TextBox 14">
            <a:extLst>
              <a:ext uri="{FF2B5EF4-FFF2-40B4-BE49-F238E27FC236}">
                <a16:creationId xmlns:a16="http://schemas.microsoft.com/office/drawing/2014/main" id="{BB1B5A63-7FE5-7CDD-9930-A681DCC7BBA2}"/>
              </a:ext>
            </a:extLst>
          </p:cNvPr>
          <p:cNvSpPr txBox="1"/>
          <p:nvPr/>
        </p:nvSpPr>
        <p:spPr>
          <a:xfrm>
            <a:off x="204953" y="537852"/>
            <a:ext cx="3042744" cy="1754326"/>
          </a:xfrm>
          <a:prstGeom prst="rect">
            <a:avLst/>
          </a:prstGeom>
          <a:noFill/>
        </p:spPr>
        <p:txBody>
          <a:bodyPr wrap="square">
            <a:spAutoFit/>
          </a:bodyPr>
          <a:lstStyle/>
          <a:p>
            <a:pPr rtl="0" algn="l"/>
            <a:r>
              <a:rPr lang="en-US" sz="3600" b="1" i="0" dirty="0">
                <a:solidFill>
                  <a:srgbClr val="000000"/>
                </a:solidFill>
                <a:effectLst/>
                <a:highlight>
                  <a:srgbClr val="B2DDDC"/>
                </a:highlight>
              </a:rPr>
              <a:t>Hvad tænker etiske ledere om?</a:t>
            </a:r>
            <a:endParaRPr lang="en-IE" sz="3600" b="1" dirty="0">
              <a:highlight>
                <a:srgbClr val="B2DDDC"/>
              </a:highlight>
            </a:endParaRPr>
          </a:p>
        </p:txBody>
      </p:sp>
    </p:spTree>
    <p:extLst>
      <p:ext uri="{BB962C8B-B14F-4D97-AF65-F5344CB8AC3E}">
        <p14:creationId xmlns:p14="http://schemas.microsoft.com/office/powerpoint/2010/main" val="64163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820096-003E-19B6-306F-BD1A4E3DFD22}"/>
              </a:ext>
            </a:extLst>
          </p:cNvPr>
          <p:cNvSpPr>
            <a:spLocks noGrp="1"/>
          </p:cNvSpPr>
          <p:nvPr>
            <p:ph type="body" idx="1"/>
          </p:nvPr>
        </p:nvSpPr>
        <p:spPr>
          <a:xfrm>
            <a:off x="155705" y="212598"/>
            <a:ext cx="8557390" cy="1311013"/>
          </a:xfrm>
          <a:solidFill>
            <a:srgbClr val="F79037"/>
          </a:solidFill>
        </p:spPr>
        <p:txBody>
          <a:bodyPr anchor="ctr">
            <a:noAutofit/>
          </a:bodyPr>
          <a:lstStyle/>
          <a:p>
            <a:pPr indent="0" rtl="0" algn="l"/>
            <a:r>
              <a:rPr lang="en-IE" dirty="0">
                <a:solidFill>
                  <a:srgbClr val="000000"/>
                </a:solidFill>
              </a:rPr>
              <a:t>Etisk tænkning og ansvarlig ledelse</a:t>
            </a:r>
          </a:p>
        </p:txBody>
      </p:sp>
      <p:sp>
        <p:nvSpPr>
          <p:cNvPr id="3" name="Text Placeholder 2">
            <a:extLst>
              <a:ext uri="{FF2B5EF4-FFF2-40B4-BE49-F238E27FC236}">
                <a16:creationId xmlns:a16="http://schemas.microsoft.com/office/drawing/2014/main" id="{6090ECC2-452C-33DA-9155-130B893480BA}"/>
              </a:ext>
            </a:extLst>
          </p:cNvPr>
          <p:cNvSpPr>
            <a:spLocks noGrp="1"/>
          </p:cNvSpPr>
          <p:nvPr>
            <p:ph type="body" idx="2"/>
          </p:nvPr>
        </p:nvSpPr>
        <p:spPr>
          <a:xfrm>
            <a:off x="1180994" y="3429000"/>
            <a:ext cx="1766146" cy="977531"/>
          </a:xfrm>
        </p:spPr>
        <p:txBody>
          <a:bodyPr/>
          <a:lstStyle/>
          <a:p>
            <a:pPr marL="0" indent="0" rtl="0" algn="l"/>
            <a:r>
              <a:rPr lang="en-IE" sz="3200" b="0" i="0" dirty="0">
                <a:solidFill>
                  <a:srgbClr val="000000"/>
                </a:solidFill>
                <a:effectLst/>
                <a:latin typeface="+mn-lt"/>
              </a:rPr>
              <a:t>Etisk beslutningstagning</a:t>
            </a:r>
            <a:endParaRPr lang="en-IE" sz="2400" dirty="0">
              <a:solidFill>
                <a:srgbClr val="000000"/>
              </a:solidFill>
              <a:latin typeface="+mn-lt"/>
            </a:endParaRPr>
          </a:p>
        </p:txBody>
      </p:sp>
      <p:sp>
        <p:nvSpPr>
          <p:cNvPr id="4" name="Text Placeholder 3">
            <a:extLst>
              <a:ext uri="{FF2B5EF4-FFF2-40B4-BE49-F238E27FC236}">
                <a16:creationId xmlns:a16="http://schemas.microsoft.com/office/drawing/2014/main" id="{53AEE80A-B8F6-1C86-6FB2-2956191FC2C2}"/>
              </a:ext>
            </a:extLst>
          </p:cNvPr>
          <p:cNvSpPr>
            <a:spLocks noGrp="1"/>
          </p:cNvSpPr>
          <p:nvPr>
            <p:ph type="body" idx="3"/>
          </p:nvPr>
        </p:nvSpPr>
        <p:spPr>
          <a:xfrm>
            <a:off x="3659095" y="3598030"/>
            <a:ext cx="2199586" cy="977531"/>
          </a:xfrm>
        </p:spPr>
        <p:txBody>
          <a:bodyPr/>
          <a:lstStyle/>
          <a:p>
            <a:pPr marL="0" indent="0" rtl="0" algn="l"/>
            <a:r>
              <a:rPr lang="en-IE" sz="3200" b="0" i="0" dirty="0">
                <a:solidFill>
                  <a:srgbClr val="000000"/>
                </a:solidFill>
                <a:effectLst/>
                <a:latin typeface="+mn-lt"/>
              </a:rPr>
              <a:t>Interessentorientering</a:t>
            </a:r>
            <a:endParaRPr lang="en-IE" sz="2400" dirty="0">
              <a:solidFill>
                <a:srgbClr val="000000"/>
              </a:solidFill>
              <a:latin typeface="+mn-lt"/>
            </a:endParaRPr>
          </a:p>
        </p:txBody>
      </p:sp>
      <p:sp>
        <p:nvSpPr>
          <p:cNvPr id="5" name="Text Placeholder 4">
            <a:extLst>
              <a:ext uri="{FF2B5EF4-FFF2-40B4-BE49-F238E27FC236}">
                <a16:creationId xmlns:a16="http://schemas.microsoft.com/office/drawing/2014/main" id="{5D863BA7-3355-0C01-0003-9C5FF0E520FC}"/>
              </a:ext>
            </a:extLst>
          </p:cNvPr>
          <p:cNvSpPr>
            <a:spLocks noGrp="1"/>
          </p:cNvSpPr>
          <p:nvPr>
            <p:ph type="body" idx="4"/>
          </p:nvPr>
        </p:nvSpPr>
        <p:spPr>
          <a:xfrm>
            <a:off x="6490433" y="3429000"/>
            <a:ext cx="1921722" cy="977531"/>
          </a:xfrm>
        </p:spPr>
        <p:txBody>
          <a:bodyPr/>
          <a:lstStyle/>
          <a:p>
            <a:pPr marL="0" indent="0" rtl="0" algn="l"/>
            <a:r>
              <a:rPr lang="en-IE" sz="3200" dirty="0">
                <a:solidFill>
                  <a:srgbClr val="000000"/>
                </a:solidFill>
                <a:latin typeface="+mn-lt"/>
              </a:rPr>
              <a:t>Fastsættelse af etiske standarder</a:t>
            </a:r>
          </a:p>
        </p:txBody>
      </p:sp>
      <p:sp>
        <p:nvSpPr>
          <p:cNvPr id="6" name="Text Placeholder 5">
            <a:extLst>
              <a:ext uri="{FF2B5EF4-FFF2-40B4-BE49-F238E27FC236}">
                <a16:creationId xmlns:a16="http://schemas.microsoft.com/office/drawing/2014/main" id="{3C6386D2-08E9-FA05-B771-F01CDC23EB96}"/>
              </a:ext>
            </a:extLst>
          </p:cNvPr>
          <p:cNvSpPr>
            <a:spLocks noGrp="1"/>
          </p:cNvSpPr>
          <p:nvPr>
            <p:ph type="body" idx="10"/>
          </p:nvPr>
        </p:nvSpPr>
        <p:spPr>
          <a:xfrm>
            <a:off x="4141094" y="2687008"/>
            <a:ext cx="586612" cy="597538"/>
          </a:xfrm>
        </p:spPr>
        <p:txBody>
          <a:bodyPr/>
          <a:lstStyle/>
          <a:p>
            <a:pPr rtl="0" algn="l"/>
            <a:r>
              <a:rPr lang="en-IE" dirty="0">
                <a:solidFill>
                  <a:srgbClr val="000000"/>
                </a:solidFill>
              </a:rPr>
              <a:t>2</a:t>
            </a:r>
          </a:p>
        </p:txBody>
      </p:sp>
      <p:sp>
        <p:nvSpPr>
          <p:cNvPr id="7" name="Text Placeholder 6">
            <a:extLst>
              <a:ext uri="{FF2B5EF4-FFF2-40B4-BE49-F238E27FC236}">
                <a16:creationId xmlns:a16="http://schemas.microsoft.com/office/drawing/2014/main" id="{971C1E82-5F5B-4FE5-6D3D-D08A89D22147}"/>
              </a:ext>
            </a:extLst>
          </p:cNvPr>
          <p:cNvSpPr>
            <a:spLocks noGrp="1"/>
          </p:cNvSpPr>
          <p:nvPr>
            <p:ph type="body" idx="11"/>
          </p:nvPr>
        </p:nvSpPr>
        <p:spPr>
          <a:xfrm>
            <a:off x="6864682" y="2559038"/>
            <a:ext cx="586612" cy="597538"/>
          </a:xfrm>
        </p:spPr>
        <p:txBody>
          <a:bodyPr/>
          <a:lstStyle/>
          <a:p>
            <a:pPr rtl="0" algn="l"/>
            <a:r>
              <a:rPr lang="en-IE" dirty="0">
                <a:solidFill>
                  <a:srgbClr val="000000"/>
                </a:solidFill>
              </a:rPr>
              <a:t>3</a:t>
            </a:r>
          </a:p>
        </p:txBody>
      </p:sp>
      <p:sp>
        <p:nvSpPr>
          <p:cNvPr id="8" name="Text Placeholder 7">
            <a:extLst>
              <a:ext uri="{FF2B5EF4-FFF2-40B4-BE49-F238E27FC236}">
                <a16:creationId xmlns:a16="http://schemas.microsoft.com/office/drawing/2014/main" id="{1E19DC92-310C-7ACA-46BD-DA862A468D9B}"/>
              </a:ext>
            </a:extLst>
          </p:cNvPr>
          <p:cNvSpPr>
            <a:spLocks noGrp="1"/>
          </p:cNvSpPr>
          <p:nvPr>
            <p:ph type="body" idx="12"/>
          </p:nvPr>
        </p:nvSpPr>
        <p:spPr>
          <a:xfrm>
            <a:off x="8813935" y="3429000"/>
            <a:ext cx="2710588" cy="977531"/>
          </a:xfrm>
        </p:spPr>
        <p:txBody>
          <a:bodyPr/>
          <a:lstStyle/>
          <a:p>
            <a:pPr marL="0" indent="0" rtl="0" algn="l"/>
            <a:r>
              <a:rPr lang="en-IE" sz="3200" dirty="0">
                <a:solidFill>
                  <a:srgbClr val="000000"/>
                </a:solidFill>
                <a:latin typeface="+mn-lt"/>
              </a:rPr>
              <a:t>Etisk</a:t>
            </a:r>
            <a:r>
              <a:rPr lang="en-IE" sz="3200" dirty="0" err="1">
                <a:solidFill>
                  <a:srgbClr val="000000"/>
                </a:solidFill>
                <a:latin typeface="+mn-lt"/>
              </a:rPr>
              <a:t>Communi</a:t>
            </a:r>
            <a:r>
              <a:rPr lang="en-IE" sz="3200" dirty="0">
                <a:solidFill>
                  <a:srgbClr val="000000"/>
                </a:solidFill>
                <a:latin typeface="+mn-lt"/>
              </a:rPr>
              <a:t>-kation</a:t>
            </a:r>
          </a:p>
        </p:txBody>
      </p:sp>
      <p:sp>
        <p:nvSpPr>
          <p:cNvPr id="9" name="Text Placeholder 8">
            <a:extLst>
              <a:ext uri="{FF2B5EF4-FFF2-40B4-BE49-F238E27FC236}">
                <a16:creationId xmlns:a16="http://schemas.microsoft.com/office/drawing/2014/main" id="{407A935B-128F-5C44-B338-05040A6E012D}"/>
              </a:ext>
            </a:extLst>
          </p:cNvPr>
          <p:cNvSpPr>
            <a:spLocks noGrp="1"/>
          </p:cNvSpPr>
          <p:nvPr>
            <p:ph type="body" idx="13"/>
          </p:nvPr>
        </p:nvSpPr>
        <p:spPr>
          <a:xfrm>
            <a:off x="1311964" y="2734403"/>
            <a:ext cx="586612" cy="597538"/>
          </a:xfrm>
        </p:spPr>
        <p:txBody>
          <a:bodyPr/>
          <a:lstStyle/>
          <a:p>
            <a:pPr rtl="0" algn="l"/>
            <a:r>
              <a:rPr lang="en-IE" dirty="0">
                <a:solidFill>
                  <a:srgbClr val="000000"/>
                </a:solidFill>
              </a:rPr>
              <a:t>1</a:t>
            </a:r>
          </a:p>
        </p:txBody>
      </p:sp>
      <p:sp>
        <p:nvSpPr>
          <p:cNvPr id="10" name="Text Placeholder 9">
            <a:extLst>
              <a:ext uri="{FF2B5EF4-FFF2-40B4-BE49-F238E27FC236}">
                <a16:creationId xmlns:a16="http://schemas.microsoft.com/office/drawing/2014/main" id="{80249F75-971E-9107-9B94-68251C64F044}"/>
              </a:ext>
            </a:extLst>
          </p:cNvPr>
          <p:cNvSpPr>
            <a:spLocks noGrp="1"/>
          </p:cNvSpPr>
          <p:nvPr>
            <p:ph type="body" idx="6"/>
          </p:nvPr>
        </p:nvSpPr>
        <p:spPr>
          <a:xfrm>
            <a:off x="9430616" y="2571262"/>
            <a:ext cx="586612" cy="597538"/>
          </a:xfrm>
        </p:spPr>
        <p:txBody>
          <a:bodyPr/>
          <a:lstStyle/>
          <a:p>
            <a:pPr rtl="0" algn="l"/>
            <a:r>
              <a:rPr lang="en-IE" dirty="0">
                <a:solidFill>
                  <a:srgbClr val="000000"/>
                </a:solidFill>
              </a:rPr>
              <a:t>4</a:t>
            </a:r>
          </a:p>
        </p:txBody>
      </p:sp>
    </p:spTree>
    <p:extLst>
      <p:ext uri="{BB962C8B-B14F-4D97-AF65-F5344CB8AC3E}">
        <p14:creationId xmlns:p14="http://schemas.microsoft.com/office/powerpoint/2010/main" val="392000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85561-E708-748E-F5F4-105EF1AE7F15}"/>
              </a:ext>
            </a:extLst>
          </p:cNvPr>
          <p:cNvSpPr>
            <a:spLocks noGrp="1"/>
          </p:cNvSpPr>
          <p:nvPr>
            <p:ph type="body" sz="quarter" idx="18"/>
          </p:nvPr>
        </p:nvSpPr>
        <p:spPr>
          <a:xfrm>
            <a:off x="1241636" y="2102069"/>
            <a:ext cx="4990998" cy="3508317"/>
          </a:xfrm>
        </p:spPr>
        <p:txBody>
          <a:bodyPr/>
          <a:lstStyle/>
          <a:p>
            <a:pPr rtl="0" algn="l"/>
            <a:r>
              <a:rPr lang="en-IE" dirty="0"/>
              <a:t>I sidste afsnit diskuterede vi EMPATI og hvordan empati kan gøre dig og din virksomhed mere etisk. Ved at udvikle empati, TÆNKER du samtidig ETISK og høster på samme måde værdi af dine handlinger som ansvarlig leder, ikke kun for dig og din virksomhed, men for alle interessenter, inklusive samfundet og miljøet...de 3 P'er af People, Planet og Profit igen</a:t>
            </a:r>
            <a:r>
              <a:rPr lang="en-IE" dirty="0">
                <a:sym typeface="Wingdings" panose="05000000000000000000" pitchFamily="2" charset="2"/>
              </a:rPr>
              <a:t></a:t>
            </a:r>
            <a:endParaRPr lang="en-IE" dirty="0"/>
          </a:p>
        </p:txBody>
      </p:sp>
      <p:sp>
        <p:nvSpPr>
          <p:cNvPr id="3" name="Text Placeholder 2">
            <a:extLst>
              <a:ext uri="{FF2B5EF4-FFF2-40B4-BE49-F238E27FC236}">
                <a16:creationId xmlns:a16="http://schemas.microsoft.com/office/drawing/2014/main" id="{D407C41B-3E68-F686-E684-A25DE1C24AF5}"/>
              </a:ext>
            </a:extLst>
          </p:cNvPr>
          <p:cNvSpPr>
            <a:spLocks noGrp="1"/>
          </p:cNvSpPr>
          <p:nvPr>
            <p:ph type="body" sz="quarter" idx="16"/>
          </p:nvPr>
        </p:nvSpPr>
        <p:spPr/>
        <p:txBody>
          <a:bodyPr/>
          <a:lstStyle/>
          <a:p>
            <a:pPr rtl="0" algn="l"/>
            <a:r>
              <a:rPr lang="en-IE" dirty="0"/>
              <a:t>Etisk tænkning</a:t>
            </a:r>
            <a:r>
              <a:rPr lang="en-IE" dirty="0">
                <a:sym typeface="Wingdings" panose="05000000000000000000" pitchFamily="2" charset="2"/>
              </a:rPr>
              <a:t> Ansvarlig ledelse</a:t>
            </a:r>
            <a:endParaRPr lang="en-IE" dirty="0"/>
          </a:p>
        </p:txBody>
      </p:sp>
      <p:pic>
        <p:nvPicPr>
          <p:cNvPr id="6" name="Picture Placeholder 5" descr="A cut out of a paper light bulb">
            <a:extLst>
              <a:ext uri="{FF2B5EF4-FFF2-40B4-BE49-F238E27FC236}">
                <a16:creationId xmlns:a16="http://schemas.microsoft.com/office/drawing/2014/main" id="{DA02291D-D556-2ADE-5C3E-8BD15F63738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430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22F85-F8C0-8C76-0E4F-F850637EBC25}"/>
              </a:ext>
            </a:extLst>
          </p:cNvPr>
          <p:cNvSpPr>
            <a:spLocks noGrp="1"/>
          </p:cNvSpPr>
          <p:nvPr>
            <p:ph type="body" sz="quarter" idx="18"/>
          </p:nvPr>
        </p:nvSpPr>
        <p:spPr>
          <a:xfrm>
            <a:off x="898357" y="1702677"/>
            <a:ext cx="5355298" cy="3907710"/>
          </a:xfrm>
        </p:spPr>
        <p:txBody>
          <a:bodyPr/>
          <a:lstStyle/>
          <a:p>
            <a:pPr rtl="0" algn="l"/>
            <a:r>
              <a:rPr lang="en-US" dirty="0"/>
              <a:t>Etisk tænkning kan give dig som leder rammerne til at træffe ansvarlige og etiske beslutninger. Det indebærer at overveje</a:t>
            </a:r>
            <a:r>
              <a:rPr lang="en-US" b="1" dirty="0"/>
              <a:t>moralske implikationer og potentielle konsekvenser</a:t>
            </a:r>
            <a:r>
              <a:rPr lang="en-US" dirty="0"/>
              <a:t>af dine handlinger over for interessenter, samfundet og miljøet. Det kan du som Etisk leder</a:t>
            </a:r>
            <a:r>
              <a:rPr lang="en-US" dirty="0" err="1"/>
              <a:t>prioritere</a:t>
            </a:r>
            <a:r>
              <a:rPr lang="en-US" dirty="0"/>
              <a:t>værdier som f.eks</a:t>
            </a:r>
            <a:r>
              <a:rPr lang="en-US" b="1" dirty="0"/>
              <a:t>integritet, ansvarlighed og retfærdighed</a:t>
            </a:r>
            <a:r>
              <a:rPr lang="en-US" dirty="0"/>
              <a:t>og integrere dem i deres beslutningsprocesser</a:t>
            </a:r>
            <a:endParaRPr lang="en-IE" dirty="0"/>
          </a:p>
        </p:txBody>
      </p:sp>
      <p:sp>
        <p:nvSpPr>
          <p:cNvPr id="3" name="Text Placeholder 2">
            <a:extLst>
              <a:ext uri="{FF2B5EF4-FFF2-40B4-BE49-F238E27FC236}">
                <a16:creationId xmlns:a16="http://schemas.microsoft.com/office/drawing/2014/main" id="{E40B4176-65CB-D31A-B2A6-C705C39833F1}"/>
              </a:ext>
            </a:extLst>
          </p:cNvPr>
          <p:cNvSpPr>
            <a:spLocks noGrp="1"/>
          </p:cNvSpPr>
          <p:nvPr>
            <p:ph type="body" sz="quarter" idx="16"/>
          </p:nvPr>
        </p:nvSpPr>
        <p:spPr>
          <a:xfrm>
            <a:off x="898358" y="890242"/>
            <a:ext cx="5197642" cy="992652"/>
          </a:xfrm>
        </p:spPr>
        <p:txBody>
          <a:bodyPr/>
          <a:lstStyle/>
          <a:p>
            <a:pPr rtl="0" algn="l"/>
            <a:r>
              <a:rPr lang="en-IE" dirty="0"/>
              <a:t>1. Etisk beslutningstagning</a:t>
            </a:r>
          </a:p>
        </p:txBody>
      </p:sp>
      <p:pic>
        <p:nvPicPr>
          <p:cNvPr id="6" name="Picture Placeholder 5" descr="Open notebook with drawn charts">
            <a:extLst>
              <a:ext uri="{FF2B5EF4-FFF2-40B4-BE49-F238E27FC236}">
                <a16:creationId xmlns:a16="http://schemas.microsoft.com/office/drawing/2014/main" id="{E61B8CAB-0EF4-261C-D191-FD7168A6550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52C9EC0-97FC-4565-D1BA-83CB34CA246C}"/>
              </a:ext>
            </a:extLst>
          </p:cNvPr>
          <p:cNvSpPr txBox="1"/>
          <p:nvPr/>
        </p:nvSpPr>
        <p:spPr>
          <a:xfrm>
            <a:off x="7630115" y="3249831"/>
            <a:ext cx="400110" cy="1238085"/>
          </a:xfrm>
          <a:prstGeom prst="rect">
            <a:avLst/>
          </a:prstGeom>
          <a:noFill/>
        </p:spPr>
        <p:txBody>
          <a:bodyPr vert="vert270" wrap="square" rtlCol="0">
            <a:spAutoFit/>
          </a:bodyPr>
          <a:lstStyle/>
          <a:p>
            <a:pPr rtl="0" algn="l"/>
            <a:r>
              <a:rPr lang="en-IE" sz="1400" b="1" dirty="0">
                <a:solidFill>
                  <a:srgbClr val="000000"/>
                </a:solidFill>
              </a:rPr>
              <a:t>INTEGRITET</a:t>
            </a:r>
          </a:p>
        </p:txBody>
      </p:sp>
      <p:sp>
        <p:nvSpPr>
          <p:cNvPr id="8" name="TextBox 7">
            <a:extLst>
              <a:ext uri="{FF2B5EF4-FFF2-40B4-BE49-F238E27FC236}">
                <a16:creationId xmlns:a16="http://schemas.microsoft.com/office/drawing/2014/main" id="{652D757E-701D-EDEC-75B9-CD7C9B3C54E4}"/>
              </a:ext>
            </a:extLst>
          </p:cNvPr>
          <p:cNvSpPr txBox="1"/>
          <p:nvPr/>
        </p:nvSpPr>
        <p:spPr>
          <a:xfrm>
            <a:off x="8166693" y="2953407"/>
            <a:ext cx="400110" cy="1541899"/>
          </a:xfrm>
          <a:prstGeom prst="rect">
            <a:avLst/>
          </a:prstGeom>
          <a:noFill/>
        </p:spPr>
        <p:txBody>
          <a:bodyPr vert="vert270" wrap="square" rtlCol="0">
            <a:spAutoFit/>
          </a:bodyPr>
          <a:lstStyle/>
          <a:p>
            <a:pPr rtl="0" algn="l"/>
            <a:r>
              <a:rPr lang="en-IE" sz="1400" b="1" dirty="0">
                <a:solidFill>
                  <a:srgbClr val="000000"/>
                </a:solidFill>
              </a:rPr>
              <a:t>ANSVARLIGHED</a:t>
            </a:r>
          </a:p>
        </p:txBody>
      </p:sp>
      <p:sp>
        <p:nvSpPr>
          <p:cNvPr id="9" name="TextBox 8">
            <a:extLst>
              <a:ext uri="{FF2B5EF4-FFF2-40B4-BE49-F238E27FC236}">
                <a16:creationId xmlns:a16="http://schemas.microsoft.com/office/drawing/2014/main" id="{9C9CC190-EF06-E275-A2AE-10553796B033}"/>
              </a:ext>
            </a:extLst>
          </p:cNvPr>
          <p:cNvSpPr txBox="1"/>
          <p:nvPr/>
        </p:nvSpPr>
        <p:spPr>
          <a:xfrm>
            <a:off x="8714967" y="3170073"/>
            <a:ext cx="400110" cy="1238085"/>
          </a:xfrm>
          <a:prstGeom prst="rect">
            <a:avLst/>
          </a:prstGeom>
          <a:noFill/>
        </p:spPr>
        <p:txBody>
          <a:bodyPr vert="vert270" wrap="square" rtlCol="0">
            <a:spAutoFit/>
          </a:bodyPr>
          <a:lstStyle/>
          <a:p>
            <a:pPr rtl="0" algn="l"/>
            <a:r>
              <a:rPr lang="en-IE" sz="1400" b="1" dirty="0">
                <a:solidFill>
                  <a:srgbClr val="000000"/>
                </a:solidFill>
              </a:rPr>
              <a:t>RETTIGHED</a:t>
            </a:r>
          </a:p>
        </p:txBody>
      </p:sp>
    </p:spTree>
    <p:extLst>
      <p:ext uri="{BB962C8B-B14F-4D97-AF65-F5344CB8AC3E}">
        <p14:creationId xmlns:p14="http://schemas.microsoft.com/office/powerpoint/2010/main" val="9299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rtl="0" algn="l"/>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5150206" cy="689519"/>
          </a:xfrm>
        </p:spPr>
        <p:txBody>
          <a:bodyPr/>
          <a:lstStyle/>
          <a:p>
            <a:pPr rtl="0" algn="l"/>
            <a:r>
              <a:rPr lang="en-US" b="1" dirty="0"/>
              <a:t>Værdien af ​​relationer og empati</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12675" y="1519186"/>
            <a:ext cx="5150207" cy="4671588"/>
          </a:xfrm>
        </p:spPr>
        <p:txBody>
          <a:bodyPr/>
          <a:lstStyle/>
          <a:p>
            <a:pPr rtl="0" algn="l"/>
            <a:r>
              <a:rPr lang="en-US" dirty="0"/>
              <a:t>I fødevaresektoren er det mennesker, der får det hele til at ske. Det er derfor bydende nødvendigt, at du forstår værdien af</a:t>
            </a:r>
            <a:r>
              <a:rPr lang="en-US" b="1" dirty="0"/>
              <a:t>relationsopbygning og kommunikation</a:t>
            </a:r>
            <a:r>
              <a:rPr lang="en-US" dirty="0"/>
              <a:t>som iværksætter.</a:t>
            </a:r>
          </a:p>
          <a:p>
            <a:pPr rtl="0" algn="l"/>
            <a:r>
              <a:rPr lang="en-US" dirty="0"/>
              <a:t>I dette modul bringer vi dig med på en logisk rejse om hvorfor? &amp; hvordan? og sigter mod at give dig viden og færdigheder til at blive en stærk empatisk formidler på en etisk måde.</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rtl="0" algn="l"/>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19882" y="2252978"/>
            <a:ext cx="4824012" cy="689519"/>
          </a:xfrm>
        </p:spPr>
        <p:txBody>
          <a:bodyPr/>
          <a:lstStyle/>
          <a:p>
            <a:pPr rtl="0" algn="l"/>
            <a:r>
              <a:rPr lang="en-US" b="1" dirty="0"/>
              <a:t>Etisk tænkning</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rtl="0" algn="l"/>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3167965"/>
            <a:ext cx="4824012" cy="689519"/>
          </a:xfrm>
        </p:spPr>
        <p:txBody>
          <a:bodyPr/>
          <a:lstStyle/>
          <a:p>
            <a:pPr rtl="0" algn="l"/>
            <a:r>
              <a:rPr lang="en-US" b="1" dirty="0"/>
              <a:t>Hvordan vi interagerer med interessenter og Fairtrade</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rtl="0" algn="l"/>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4824012" cy="689519"/>
          </a:xfrm>
        </p:spPr>
        <p:txBody>
          <a:bodyPr/>
          <a:lstStyle/>
          <a:p>
            <a:pPr rtl="0" algn="l"/>
            <a:r>
              <a:rPr lang="en-US" b="1" dirty="0"/>
              <a:t>Muligheder via Fortæl din historie</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rtl="0" algn="l"/>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4997940"/>
            <a:ext cx="5410957" cy="689519"/>
          </a:xfrm>
        </p:spPr>
        <p:txBody>
          <a:bodyPr/>
          <a:lstStyle/>
          <a:p>
            <a:pPr rtl="0" algn="l"/>
            <a:r>
              <a:rPr lang="en-US" b="1" dirty="0"/>
              <a:t>Power of Networks in Food Business</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79127" y="383586"/>
            <a:ext cx="5041923" cy="720752"/>
          </a:xfrm>
        </p:spPr>
        <p:txBody>
          <a:bodyPr/>
          <a:lstStyle/>
          <a:p>
            <a:pPr rtl="0" algn="l"/>
            <a:r>
              <a:rPr lang="en-US" sz="2800" b="1" dirty="0"/>
              <a:t>Kommunikation i erhvervslivet</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D245-8E51-9A47-D26A-A2A24778BF52}"/>
              </a:ext>
            </a:extLst>
          </p:cNvPr>
          <p:cNvSpPr>
            <a:spLocks noGrp="1"/>
          </p:cNvSpPr>
          <p:nvPr>
            <p:ph type="body" sz="quarter" idx="18"/>
          </p:nvPr>
        </p:nvSpPr>
        <p:spPr>
          <a:xfrm>
            <a:off x="811592" y="1534510"/>
            <a:ext cx="5646738" cy="4002305"/>
          </a:xfrm>
        </p:spPr>
        <p:txBody>
          <a:bodyPr/>
          <a:lstStyle/>
          <a:p>
            <a:pPr rtl="0" algn="l"/>
            <a:r>
              <a:rPr lang="en-US" dirty="0"/>
              <a:t>Etisk tænkning i ledelse understreger hensynet til forskellige interessenters perspektiver og interesser. Som ansvarlig leder erkender du, at dine beslutninger og handlinger påvirker forskellige interessenter, herunder medarbejdere, kunder, lokalsamfund og miljøet. Det er godt aktivt at søge input fra interessenter og tage hensyn til deres bekymringer, når der træffes beslutninger, og stræbe efter resultater, der fremmer det større gode.</a:t>
            </a:r>
            <a:endParaRPr lang="en-IE" dirty="0"/>
          </a:p>
        </p:txBody>
      </p:sp>
      <p:sp>
        <p:nvSpPr>
          <p:cNvPr id="3" name="Text Placeholder 2">
            <a:extLst>
              <a:ext uri="{FF2B5EF4-FFF2-40B4-BE49-F238E27FC236}">
                <a16:creationId xmlns:a16="http://schemas.microsoft.com/office/drawing/2014/main" id="{E17DD371-3452-99C1-6DC7-FE3C4B8FF142}"/>
              </a:ext>
            </a:extLst>
          </p:cNvPr>
          <p:cNvSpPr>
            <a:spLocks noGrp="1"/>
          </p:cNvSpPr>
          <p:nvPr>
            <p:ph type="body" sz="quarter" idx="16"/>
          </p:nvPr>
        </p:nvSpPr>
        <p:spPr>
          <a:xfrm>
            <a:off x="811592" y="555561"/>
            <a:ext cx="5197642" cy="992652"/>
          </a:xfrm>
        </p:spPr>
        <p:txBody>
          <a:bodyPr/>
          <a:lstStyle/>
          <a:p>
            <a:pPr rtl="0" algn="l"/>
            <a:r>
              <a:rPr lang="en-IE" dirty="0"/>
              <a:t>2. Orientering af interessenter</a:t>
            </a:r>
          </a:p>
        </p:txBody>
      </p:sp>
      <p:pic>
        <p:nvPicPr>
          <p:cNvPr id="6" name="Picture Placeholder 5" descr="Hands holding plants">
            <a:extLst>
              <a:ext uri="{FF2B5EF4-FFF2-40B4-BE49-F238E27FC236}">
                <a16:creationId xmlns:a16="http://schemas.microsoft.com/office/drawing/2014/main" id="{95E0E6F7-A0FC-0AC4-C647-764E60BA4AD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686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uilding a Culture Together">
            <a:hlinkClick r:id="" action="ppaction://media"/>
            <a:extLst>
              <a:ext uri="{FF2B5EF4-FFF2-40B4-BE49-F238E27FC236}">
                <a16:creationId xmlns:a16="http://schemas.microsoft.com/office/drawing/2014/main" id="{07762450-C0C8-35FE-FE34-4EA4AB601F33}"/>
              </a:ext>
            </a:extLst>
          </p:cNvPr>
          <p:cNvPicPr>
            <a:picLocks noRot="1" noChangeAspect="1"/>
          </p:cNvPicPr>
          <p:nvPr>
            <a:videoFile r:link="rId1"/>
          </p:nvPr>
        </p:nvPicPr>
        <p:blipFill>
          <a:blip r:embed="rId3"/>
          <a:stretch>
            <a:fillRect/>
          </a:stretch>
        </p:blipFill>
        <p:spPr>
          <a:xfrm>
            <a:off x="5015186" y="1298132"/>
            <a:ext cx="5664240" cy="3568158"/>
          </a:xfrm>
          <a:prstGeom prst="rect">
            <a:avLst/>
          </a:prstGeom>
        </p:spPr>
      </p:pic>
      <p:sp>
        <p:nvSpPr>
          <p:cNvPr id="3" name="TextBox 2">
            <a:extLst>
              <a:ext uri="{FF2B5EF4-FFF2-40B4-BE49-F238E27FC236}">
                <a16:creationId xmlns:a16="http://schemas.microsoft.com/office/drawing/2014/main" id="{0B19469D-47BD-5835-C65B-3AF3CA54B1FF}"/>
              </a:ext>
            </a:extLst>
          </p:cNvPr>
          <p:cNvSpPr txBox="1"/>
          <p:nvPr/>
        </p:nvSpPr>
        <p:spPr>
          <a:xfrm>
            <a:off x="557048" y="672806"/>
            <a:ext cx="4174359" cy="3046988"/>
          </a:xfrm>
          <a:prstGeom prst="rect">
            <a:avLst/>
          </a:prstGeom>
          <a:noFill/>
        </p:spPr>
        <p:txBody>
          <a:bodyPr wrap="square" rtlCol="0">
            <a:spAutoFit/>
          </a:bodyPr>
          <a:lstStyle/>
          <a:p>
            <a:pPr rtl="0" algn="l"/>
            <a:r>
              <a:rPr lang="en-IE" sz="2400" dirty="0">
                <a:solidFill>
                  <a:srgbClr val="000000"/>
                </a:solidFill>
              </a:rPr>
              <a:t>Forfatter og motiverende foredragsholder</a:t>
            </a:r>
            <a:r>
              <a:rPr lang="en-IE" sz="2400" b="1" dirty="0">
                <a:solidFill>
                  <a:srgbClr val="F79037"/>
                </a:solidFill>
                <a:hlinkClick r:id="rId4">
                  <a:extLst>
                    <a:ext uri="{A12FA001-AC4F-418D-AE19-62706E023703}">
                      <ahyp:hlinkClr xmlns:ahyp="http://schemas.microsoft.com/office/drawing/2018/hyperlinkcolor" val="tx"/>
                    </a:ext>
                  </a:extLst>
                </a:hlinkClick>
              </a:rPr>
              <a:t>Simon Sinek</a:t>
            </a:r>
            <a:r>
              <a:rPr lang="en-IE" sz="2400" dirty="0">
                <a:solidFill>
                  <a:srgbClr val="000000"/>
                </a:solidFill>
              </a:rPr>
              <a:t>har fået ry som en</a:t>
            </a:r>
            <a:r>
              <a:rPr lang="en-IE" sz="2300" dirty="0">
                <a:solidFill>
                  <a:srgbClr val="000000"/>
                </a:solidFill>
              </a:rPr>
              <a:t>Ledelse</a:t>
            </a:r>
            <a:r>
              <a:rPr lang="en-IE" sz="2400" dirty="0">
                <a:solidFill>
                  <a:srgbClr val="000000"/>
                </a:solidFill>
              </a:rPr>
              <a:t>Ekspert. I denne korte video diskuterer han vigtigheden af ​​aktivt at søge medarbejdernes input til at bygge videre på din virksomheds kultur.</a:t>
            </a:r>
          </a:p>
        </p:txBody>
      </p:sp>
      <p:sp>
        <p:nvSpPr>
          <p:cNvPr id="5" name="TextBox 4">
            <a:extLst>
              <a:ext uri="{FF2B5EF4-FFF2-40B4-BE49-F238E27FC236}">
                <a16:creationId xmlns:a16="http://schemas.microsoft.com/office/drawing/2014/main" id="{15905F24-E512-99CA-12E4-75A7ECE0E813}"/>
              </a:ext>
            </a:extLst>
          </p:cNvPr>
          <p:cNvSpPr txBox="1"/>
          <p:nvPr/>
        </p:nvSpPr>
        <p:spPr>
          <a:xfrm>
            <a:off x="7472855" y="5927099"/>
            <a:ext cx="3941379" cy="369332"/>
          </a:xfrm>
          <a:prstGeom prst="rect">
            <a:avLst/>
          </a:prstGeom>
          <a:noFill/>
        </p:spPr>
        <p:txBody>
          <a:bodyPr wrap="square">
            <a:spAutoFit/>
          </a:bodyPr>
          <a:lstStyle/>
          <a:p>
            <a:pPr rtl="0" algn="l"/>
            <a:r>
              <a:rPr lang="en-US" dirty="0">
                <a:solidFill>
                  <a:srgbClr val="F79037"/>
                </a:solidFill>
                <a:hlinkClick r:id="rId5">
                  <a:extLst>
                    <a:ext uri="{A12FA001-AC4F-418D-AE19-62706E023703}">
                      <ahyp:hlinkClr xmlns:ahyp="http://schemas.microsoft.com/office/drawing/2018/hyperlinkcolor" val="tx"/>
                    </a:ext>
                  </a:extLst>
                </a:hlinkClick>
              </a:rPr>
              <a:t>Byg en kultur sammen - YouTube</a:t>
            </a:r>
            <a:endParaRPr lang="en-IE" dirty="0">
              <a:solidFill>
                <a:srgbClr val="F79037"/>
              </a:solidFill>
            </a:endParaRPr>
          </a:p>
        </p:txBody>
      </p:sp>
    </p:spTree>
    <p:extLst>
      <p:ext uri="{BB962C8B-B14F-4D97-AF65-F5344CB8AC3E}">
        <p14:creationId xmlns:p14="http://schemas.microsoft.com/office/powerpoint/2010/main" val="22582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BAAB4-4759-4BD9-1323-86E6FD9E1612}"/>
              </a:ext>
            </a:extLst>
          </p:cNvPr>
          <p:cNvSpPr>
            <a:spLocks noGrp="1"/>
          </p:cNvSpPr>
          <p:nvPr>
            <p:ph type="body" sz="quarter" idx="18"/>
          </p:nvPr>
        </p:nvSpPr>
        <p:spPr>
          <a:xfrm>
            <a:off x="898357" y="1702677"/>
            <a:ext cx="5397339" cy="3907710"/>
          </a:xfrm>
        </p:spPr>
        <p:txBody>
          <a:bodyPr/>
          <a:lstStyle/>
          <a:p>
            <a:pPr rtl="0" algn="l"/>
            <a:r>
              <a:rPr lang="en-US" dirty="0"/>
              <a:t>Etiske ledere sætter klare etiske standarder og forventninger inden for deres virksomhed eller</a:t>
            </a:r>
            <a:r>
              <a:rPr lang="en-US" dirty="0" err="1"/>
              <a:t>organisation</a:t>
            </a:r>
            <a:r>
              <a:rPr lang="en-US" dirty="0"/>
              <a:t>. Du kan kommunikere og fungere som rollemodel for at forstærke vigtigheden af ​​etisk</a:t>
            </a:r>
            <a:r>
              <a:rPr lang="en-US" dirty="0" err="1"/>
              <a:t>opførsel</a:t>
            </a:r>
            <a:r>
              <a:rPr lang="en-US" dirty="0"/>
              <a:t>og integritet på alle niveauer. Ved at etablere en etisk kultur kan du lede og skabe et miljø, hvor ansvarlig beslutningstagning og</a:t>
            </a:r>
            <a:r>
              <a:rPr lang="en-US" dirty="0" err="1"/>
              <a:t>opførsel</a:t>
            </a:r>
            <a:r>
              <a:rPr lang="en-US" dirty="0"/>
              <a:t>værdsættes og støttes</a:t>
            </a:r>
            <a:endParaRPr lang="en-IE" dirty="0"/>
          </a:p>
        </p:txBody>
      </p:sp>
      <p:sp>
        <p:nvSpPr>
          <p:cNvPr id="3" name="Text Placeholder 2">
            <a:extLst>
              <a:ext uri="{FF2B5EF4-FFF2-40B4-BE49-F238E27FC236}">
                <a16:creationId xmlns:a16="http://schemas.microsoft.com/office/drawing/2014/main" id="{0DFC98DA-5261-8C55-1887-696AB36C9488}"/>
              </a:ext>
            </a:extLst>
          </p:cNvPr>
          <p:cNvSpPr>
            <a:spLocks noGrp="1"/>
          </p:cNvSpPr>
          <p:nvPr>
            <p:ph type="body" sz="quarter" idx="16"/>
          </p:nvPr>
        </p:nvSpPr>
        <p:spPr>
          <a:xfrm>
            <a:off x="898357" y="890242"/>
            <a:ext cx="5397339" cy="992652"/>
          </a:xfrm>
        </p:spPr>
        <p:txBody>
          <a:bodyPr/>
          <a:lstStyle/>
          <a:p>
            <a:pPr rtl="0" algn="l"/>
            <a:r>
              <a:rPr lang="en-IE" dirty="0"/>
              <a:t>3. Fastsættelse af etiske standarder</a:t>
            </a:r>
          </a:p>
        </p:txBody>
      </p:sp>
      <p:pic>
        <p:nvPicPr>
          <p:cNvPr id="12" name="Picture Placeholder 11" descr="Boy standing on a stool in the middle of road with megaphone">
            <a:extLst>
              <a:ext uri="{FF2B5EF4-FFF2-40B4-BE49-F238E27FC236}">
                <a16:creationId xmlns:a16="http://schemas.microsoft.com/office/drawing/2014/main" id="{6951CBEB-D2F0-B216-E840-9B9CF1AA3F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154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378E4-8C6D-2C00-F45A-0D5CD007ADEF}"/>
              </a:ext>
            </a:extLst>
          </p:cNvPr>
          <p:cNvSpPr>
            <a:spLocks noGrp="1"/>
          </p:cNvSpPr>
          <p:nvPr>
            <p:ph type="body" sz="quarter" idx="18"/>
          </p:nvPr>
        </p:nvSpPr>
        <p:spPr>
          <a:xfrm>
            <a:off x="898357" y="1765739"/>
            <a:ext cx="5565505" cy="3844648"/>
          </a:xfrm>
        </p:spPr>
        <p:txBody>
          <a:bodyPr/>
          <a:lstStyle/>
          <a:p>
            <a:pPr rtl="0" algn="l"/>
            <a:r>
              <a:rPr lang="en-US" dirty="0"/>
              <a:t>Etisk tænkning vil guide dig som leder i din kommunikationspraksis. Som ansvarlig leder skal du</a:t>
            </a:r>
            <a:r>
              <a:rPr lang="en-US" dirty="0" err="1"/>
              <a:t>prioritere</a:t>
            </a:r>
            <a:r>
              <a:rPr lang="en-US" dirty="0"/>
              <a:t>gennemsigtighed, ærlighed og respektfuld kommunikation. Du skal sikre, at information deles åbent og præcist, hvilket fremmer tillid og forståelse blandt interessenter. Det er vigtigt at tilskynde til åben dialog og skabe et sikkert rum for diskussioner om etiske spørgsmål og bekymringer.</a:t>
            </a:r>
            <a:endParaRPr lang="en-IE" dirty="0"/>
          </a:p>
        </p:txBody>
      </p:sp>
      <p:sp>
        <p:nvSpPr>
          <p:cNvPr id="3" name="Text Placeholder 2">
            <a:extLst>
              <a:ext uri="{FF2B5EF4-FFF2-40B4-BE49-F238E27FC236}">
                <a16:creationId xmlns:a16="http://schemas.microsoft.com/office/drawing/2014/main" id="{055FAEFC-0CCF-29B4-5B75-B3E1211CAE40}"/>
              </a:ext>
            </a:extLst>
          </p:cNvPr>
          <p:cNvSpPr>
            <a:spLocks noGrp="1"/>
          </p:cNvSpPr>
          <p:nvPr>
            <p:ph type="body" sz="quarter" idx="16"/>
          </p:nvPr>
        </p:nvSpPr>
        <p:spPr>
          <a:xfrm>
            <a:off x="898358" y="890242"/>
            <a:ext cx="5197642" cy="992652"/>
          </a:xfrm>
        </p:spPr>
        <p:txBody>
          <a:bodyPr/>
          <a:lstStyle/>
          <a:p>
            <a:pPr rtl="0" algn="l"/>
            <a:r>
              <a:rPr lang="en-IE" dirty="0"/>
              <a:t>4. Etisk kommunikation</a:t>
            </a:r>
          </a:p>
        </p:txBody>
      </p:sp>
      <p:pic>
        <p:nvPicPr>
          <p:cNvPr id="6" name="Picture Placeholder 5" descr="Green dialogue boxes">
            <a:extLst>
              <a:ext uri="{FF2B5EF4-FFF2-40B4-BE49-F238E27FC236}">
                <a16:creationId xmlns:a16="http://schemas.microsoft.com/office/drawing/2014/main" id="{A90848AA-E69E-FBA7-ABBA-9F393F74BFC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625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rtl="0" algn="l">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Forskelle mellem moderne og traditionel etisk tænkning -</a:t>
            </a:r>
            <a:r>
              <a:rPr lang="en-US" dirty="0" err="1">
                <a:solidFill>
                  <a:srgbClr val="F79037"/>
                </a:solidFill>
                <a:hlinkClick r:id="rId2">
                  <a:extLst>
                    <a:ext uri="{A12FA001-AC4F-418D-AE19-62706E023703}">
                      <ahyp:hlinkClr xmlns:ahyp="http://schemas.microsoft.com/office/drawing/2018/hyperlinkcolor" val="tx"/>
                    </a:ext>
                  </a:extLst>
                </a:hlinkClick>
              </a:rPr>
              <a:t>Uglegang</a:t>
            </a:r>
            <a:endParaRPr lang="en-US" dirty="0">
              <a:solidFill>
                <a:srgbClr val="F79037"/>
              </a:solidFill>
              <a:hlinkClick r:id="rId3">
                <a:extLst>
                  <a:ext uri="{A12FA001-AC4F-418D-AE19-62706E023703}">
                    <ahyp:hlinkClr xmlns:ahyp="http://schemas.microsoft.com/office/drawing/2018/hyperlinkcolor" val="tx"/>
                  </a:ext>
                </a:extLst>
              </a:hlinkClick>
            </a:endParaRPr>
          </a:p>
          <a:p>
            <a:pPr marL="342900" indent="-342900" rtl="0" algn="l">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Etik på arbejdspladsen: etisk intelligens og hvordan man opnår det |</a:t>
            </a:r>
            <a:r>
              <a:rPr lang="en-US" dirty="0" err="1">
                <a:solidFill>
                  <a:srgbClr val="F79037"/>
                </a:solidFill>
                <a:hlinkClick r:id="rId3">
                  <a:extLst>
                    <a:ext uri="{A12FA001-AC4F-418D-AE19-62706E023703}">
                      <ahyp:hlinkClr xmlns:ahyp="http://schemas.microsoft.com/office/drawing/2018/hyperlinkcolor" val="tx"/>
                    </a:ext>
                  </a:extLst>
                </a:hlinkClick>
              </a:rPr>
              <a:t>HRZone</a:t>
            </a:r>
            <a:endParaRPr lang="en-US" dirty="0">
              <a:solidFill>
                <a:srgbClr val="F79037"/>
              </a:solidFill>
            </a:endParaRPr>
          </a:p>
          <a:p>
            <a:pPr marL="342900" indent="-342900" rtl="0" algn="l">
              <a:buFont typeface="Arial" panose="020B0604020202020204" pitchFamily="34" charset="0"/>
              <a:buChar char="•"/>
            </a:pPr>
            <a:r>
              <a:rPr lang="en-IE" dirty="0">
                <a:solidFill>
                  <a:srgbClr val="F79037"/>
                </a:solidFill>
                <a:hlinkClick r:id="rId4">
                  <a:extLst>
                    <a:ext uri="{A12FA001-AC4F-418D-AE19-62706E023703}">
                      <ahyp:hlinkClr xmlns:ahyp="http://schemas.microsoft.com/office/drawing/2018/hyperlinkcolor" val="tx"/>
                    </a:ext>
                  </a:extLst>
                </a:hlinkClick>
              </a:rPr>
              <a:t>Ansvarlig ledelse | ACCA Global</a:t>
            </a:r>
            <a:endParaRPr lang="en-IE" dirty="0">
              <a:solidFill>
                <a:srgbClr val="F79037"/>
              </a:solidFill>
            </a:endParaRPr>
          </a:p>
          <a:p>
            <a:pPr marL="342900" indent="-342900" rtl="0" algn="l">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Den største lederskabsartikel, jeg nogensinde har læst (forbes.com)</a:t>
            </a:r>
            <a:endParaRPr lang="en-US" dirty="0">
              <a:solidFill>
                <a:srgbClr val="F79037"/>
              </a:solidFill>
            </a:endParaRPr>
          </a:p>
          <a:p>
            <a:pPr marL="342900" indent="-342900" rtl="0" algn="l">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5 Fundamentals of Leadership - Leadership Development | Simon Sinek - YouTube</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rtl="0" algn="l"/>
            <a:r>
              <a:rPr lang="en-IE" dirty="0"/>
              <a:t>Yderligere interessant læsning:</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rtl="0" algn="l"/>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rtl="0" algn="l"/>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rtl="0" algn="l"/>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rtl="0" algn="l"/>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rtl="0" algn="l"/>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rtl="0" algn="l"/>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13792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15DB0-A77A-4A94-CFC1-0E530B8EE5F4}"/>
              </a:ext>
            </a:extLst>
          </p:cNvPr>
          <p:cNvSpPr>
            <a:spLocks noGrp="1"/>
          </p:cNvSpPr>
          <p:nvPr>
            <p:ph type="body" sz="quarter" idx="16"/>
          </p:nvPr>
        </p:nvSpPr>
        <p:spPr/>
        <p:txBody>
          <a:bodyPr/>
          <a:lstStyle/>
          <a:p>
            <a:pPr rtl="0" algn="l"/>
            <a:r>
              <a:rPr lang="en-US" dirty="0"/>
              <a:t>Hvordan vi interagerer med interessenter og Fairtrade</a:t>
            </a:r>
          </a:p>
          <a:p>
            <a:pPr rtl="0" algn="l"/>
            <a:endParaRPr lang="en-IE" dirty="0"/>
          </a:p>
        </p:txBody>
      </p:sp>
      <p:sp>
        <p:nvSpPr>
          <p:cNvPr id="3" name="Text Placeholder 2">
            <a:extLst>
              <a:ext uri="{FF2B5EF4-FFF2-40B4-BE49-F238E27FC236}">
                <a16:creationId xmlns:a16="http://schemas.microsoft.com/office/drawing/2014/main" id="{83DB8E26-3E1D-5105-9B3A-FAF6A96AE972}"/>
              </a:ext>
            </a:extLst>
          </p:cNvPr>
          <p:cNvSpPr>
            <a:spLocks noGrp="1"/>
          </p:cNvSpPr>
          <p:nvPr>
            <p:ph type="body" sz="quarter" idx="17"/>
          </p:nvPr>
        </p:nvSpPr>
        <p:spPr/>
        <p:txBody>
          <a:bodyPr/>
          <a:lstStyle/>
          <a:p>
            <a:pPr rtl="0" algn="l"/>
            <a:r>
              <a:rPr lang="en-IE" dirty="0"/>
              <a:t>03</a:t>
            </a:r>
          </a:p>
        </p:txBody>
      </p:sp>
    </p:spTree>
    <p:extLst>
      <p:ext uri="{BB962C8B-B14F-4D97-AF65-F5344CB8AC3E}">
        <p14:creationId xmlns:p14="http://schemas.microsoft.com/office/powerpoint/2010/main" val="108274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2EF97-EE3B-0EF2-F32B-910D6D75561D}"/>
              </a:ext>
            </a:extLst>
          </p:cNvPr>
          <p:cNvSpPr>
            <a:spLocks noGrp="1"/>
          </p:cNvSpPr>
          <p:nvPr>
            <p:ph type="body" sz="quarter" idx="15"/>
          </p:nvPr>
        </p:nvSpPr>
        <p:spPr/>
        <p:txBody>
          <a:bodyPr/>
          <a:lstStyle/>
          <a:p>
            <a:pPr rtl="0" algn="l"/>
            <a:r>
              <a:rPr lang="en-IE" b="1" dirty="0"/>
              <a:t>1</a:t>
            </a:r>
          </a:p>
        </p:txBody>
      </p:sp>
      <p:sp>
        <p:nvSpPr>
          <p:cNvPr id="3" name="Text Placeholder 2">
            <a:extLst>
              <a:ext uri="{FF2B5EF4-FFF2-40B4-BE49-F238E27FC236}">
                <a16:creationId xmlns:a16="http://schemas.microsoft.com/office/drawing/2014/main" id="{728F7C9A-595D-A2BB-A455-7E953A57D734}"/>
              </a:ext>
            </a:extLst>
          </p:cNvPr>
          <p:cNvSpPr>
            <a:spLocks noGrp="1"/>
          </p:cNvSpPr>
          <p:nvPr>
            <p:ph type="body" sz="quarter" idx="14"/>
          </p:nvPr>
        </p:nvSpPr>
        <p:spPr/>
        <p:txBody>
          <a:bodyPr/>
          <a:lstStyle/>
          <a:p>
            <a:pPr rtl="0" algn="l"/>
            <a:r>
              <a:rPr lang="en-IE" sz="2800" b="1" dirty="0"/>
              <a:t>Offentligheden</a:t>
            </a:r>
          </a:p>
        </p:txBody>
      </p:sp>
      <p:sp>
        <p:nvSpPr>
          <p:cNvPr id="4" name="Text Placeholder 3">
            <a:extLst>
              <a:ext uri="{FF2B5EF4-FFF2-40B4-BE49-F238E27FC236}">
                <a16:creationId xmlns:a16="http://schemas.microsoft.com/office/drawing/2014/main" id="{E02E95BD-54EB-CA3E-1815-065790DB3965}"/>
              </a:ext>
            </a:extLst>
          </p:cNvPr>
          <p:cNvSpPr>
            <a:spLocks noGrp="1"/>
          </p:cNvSpPr>
          <p:nvPr>
            <p:ph type="body" sz="quarter" idx="28"/>
          </p:nvPr>
        </p:nvSpPr>
        <p:spPr>
          <a:xfrm>
            <a:off x="704193" y="1330656"/>
            <a:ext cx="5052061" cy="4671588"/>
          </a:xfrm>
        </p:spPr>
        <p:txBody>
          <a:bodyPr/>
          <a:lstStyle/>
          <a:p>
            <a:pPr rtl="0" algn="l"/>
            <a:r>
              <a:rPr lang="en-US" dirty="0"/>
              <a:t>For at give et udgangspunkt for at udforske, hvordan du som fødevarevirksomhed kan interagere med dine interessenter på en etisk og ansvarlig måde...skal du først identificere, hvem interessenterne er.</a:t>
            </a:r>
          </a:p>
          <a:p>
            <a:pPr rtl="0" algn="l"/>
            <a:r>
              <a:rPr lang="en-US" dirty="0"/>
              <a:t>Derefter kan du begynde at interagere, opbygge relationer, fremme gennemsigtighed og adressere bekymringer og interesser hos forskellige interessenter i din cirkel.</a:t>
            </a:r>
          </a:p>
          <a:p>
            <a:pPr rtl="0" algn="l"/>
            <a:r>
              <a:rPr lang="en-US" dirty="0"/>
              <a:t>Generelt vil interessenter omfatte:</a:t>
            </a:r>
            <a:endParaRPr lang="en-IE" dirty="0"/>
          </a:p>
        </p:txBody>
      </p:sp>
      <p:sp>
        <p:nvSpPr>
          <p:cNvPr id="5" name="Text Placeholder 4">
            <a:extLst>
              <a:ext uri="{FF2B5EF4-FFF2-40B4-BE49-F238E27FC236}">
                <a16:creationId xmlns:a16="http://schemas.microsoft.com/office/drawing/2014/main" id="{DFC3F32E-E5FC-434D-C601-D0B2E51DD0B0}"/>
              </a:ext>
            </a:extLst>
          </p:cNvPr>
          <p:cNvSpPr>
            <a:spLocks noGrp="1"/>
          </p:cNvSpPr>
          <p:nvPr>
            <p:ph type="body" sz="quarter" idx="29"/>
          </p:nvPr>
        </p:nvSpPr>
        <p:spPr/>
        <p:txBody>
          <a:bodyPr/>
          <a:lstStyle/>
          <a:p>
            <a:pPr rtl="0" algn="l"/>
            <a:r>
              <a:rPr lang="en-IE" b="1" dirty="0"/>
              <a:t>2</a:t>
            </a:r>
          </a:p>
        </p:txBody>
      </p:sp>
      <p:sp>
        <p:nvSpPr>
          <p:cNvPr id="6" name="Text Placeholder 5">
            <a:extLst>
              <a:ext uri="{FF2B5EF4-FFF2-40B4-BE49-F238E27FC236}">
                <a16:creationId xmlns:a16="http://schemas.microsoft.com/office/drawing/2014/main" id="{E6DCE3E4-E6F1-151C-436A-A68E11A386F9}"/>
              </a:ext>
            </a:extLst>
          </p:cNvPr>
          <p:cNvSpPr>
            <a:spLocks noGrp="1"/>
          </p:cNvSpPr>
          <p:nvPr>
            <p:ph type="body" sz="quarter" idx="30"/>
          </p:nvPr>
        </p:nvSpPr>
        <p:spPr/>
        <p:txBody>
          <a:bodyPr/>
          <a:lstStyle/>
          <a:p>
            <a:pPr rtl="0" algn="l"/>
            <a:r>
              <a:rPr lang="en-IE" sz="2800" b="1" dirty="0"/>
              <a:t>Medarbejdere</a:t>
            </a:r>
          </a:p>
        </p:txBody>
      </p:sp>
      <p:sp>
        <p:nvSpPr>
          <p:cNvPr id="7" name="Text Placeholder 6">
            <a:extLst>
              <a:ext uri="{FF2B5EF4-FFF2-40B4-BE49-F238E27FC236}">
                <a16:creationId xmlns:a16="http://schemas.microsoft.com/office/drawing/2014/main" id="{5CFE3B96-727C-F235-1CFA-4F94D0494350}"/>
              </a:ext>
            </a:extLst>
          </p:cNvPr>
          <p:cNvSpPr>
            <a:spLocks noGrp="1"/>
          </p:cNvSpPr>
          <p:nvPr>
            <p:ph type="body" sz="quarter" idx="31"/>
          </p:nvPr>
        </p:nvSpPr>
        <p:spPr/>
        <p:txBody>
          <a:bodyPr/>
          <a:lstStyle/>
          <a:p>
            <a:pPr rtl="0" algn="l"/>
            <a:r>
              <a:rPr lang="en-IE" b="1" dirty="0"/>
              <a:t>3</a:t>
            </a:r>
          </a:p>
        </p:txBody>
      </p:sp>
      <p:sp>
        <p:nvSpPr>
          <p:cNvPr id="8" name="Text Placeholder 7">
            <a:extLst>
              <a:ext uri="{FF2B5EF4-FFF2-40B4-BE49-F238E27FC236}">
                <a16:creationId xmlns:a16="http://schemas.microsoft.com/office/drawing/2014/main" id="{8E68656C-9F18-4948-5389-F2C8988F5F4D}"/>
              </a:ext>
            </a:extLst>
          </p:cNvPr>
          <p:cNvSpPr>
            <a:spLocks noGrp="1"/>
          </p:cNvSpPr>
          <p:nvPr>
            <p:ph type="body" sz="quarter" idx="32"/>
          </p:nvPr>
        </p:nvSpPr>
        <p:spPr/>
        <p:txBody>
          <a:bodyPr/>
          <a:lstStyle/>
          <a:p>
            <a:pPr rtl="0" algn="l"/>
            <a:r>
              <a:rPr lang="en-IE" sz="2800" b="1" dirty="0"/>
              <a:t>Leverandører/distributører</a:t>
            </a:r>
          </a:p>
        </p:txBody>
      </p:sp>
      <p:sp>
        <p:nvSpPr>
          <p:cNvPr id="9" name="Text Placeholder 8">
            <a:extLst>
              <a:ext uri="{FF2B5EF4-FFF2-40B4-BE49-F238E27FC236}">
                <a16:creationId xmlns:a16="http://schemas.microsoft.com/office/drawing/2014/main" id="{36226935-C201-625E-EEBF-D4252BBB3298}"/>
              </a:ext>
            </a:extLst>
          </p:cNvPr>
          <p:cNvSpPr>
            <a:spLocks noGrp="1"/>
          </p:cNvSpPr>
          <p:nvPr>
            <p:ph type="body" sz="quarter" idx="33"/>
          </p:nvPr>
        </p:nvSpPr>
        <p:spPr/>
        <p:txBody>
          <a:bodyPr/>
          <a:lstStyle/>
          <a:p>
            <a:pPr rtl="0" algn="l"/>
            <a:r>
              <a:rPr lang="en-IE" b="1" dirty="0"/>
              <a:t>4</a:t>
            </a:r>
          </a:p>
        </p:txBody>
      </p:sp>
      <p:sp>
        <p:nvSpPr>
          <p:cNvPr id="10" name="Text Placeholder 9">
            <a:extLst>
              <a:ext uri="{FF2B5EF4-FFF2-40B4-BE49-F238E27FC236}">
                <a16:creationId xmlns:a16="http://schemas.microsoft.com/office/drawing/2014/main" id="{2D46F5F9-D98F-CA0F-86CD-7BE72B739D11}"/>
              </a:ext>
            </a:extLst>
          </p:cNvPr>
          <p:cNvSpPr>
            <a:spLocks noGrp="1"/>
          </p:cNvSpPr>
          <p:nvPr>
            <p:ph type="body" sz="quarter" idx="34"/>
          </p:nvPr>
        </p:nvSpPr>
        <p:spPr/>
        <p:txBody>
          <a:bodyPr/>
          <a:lstStyle/>
          <a:p>
            <a:pPr rtl="0" algn="l"/>
            <a:r>
              <a:rPr lang="en-IE" sz="2800" b="1" dirty="0"/>
              <a:t>Regulerende myndigheder</a:t>
            </a:r>
          </a:p>
        </p:txBody>
      </p:sp>
      <p:sp>
        <p:nvSpPr>
          <p:cNvPr id="13" name="Text Placeholder 12">
            <a:extLst>
              <a:ext uri="{FF2B5EF4-FFF2-40B4-BE49-F238E27FC236}">
                <a16:creationId xmlns:a16="http://schemas.microsoft.com/office/drawing/2014/main" id="{03698DF9-DFEC-CF3B-3081-0016F3E106FF}"/>
              </a:ext>
            </a:extLst>
          </p:cNvPr>
          <p:cNvSpPr>
            <a:spLocks noGrp="1"/>
          </p:cNvSpPr>
          <p:nvPr>
            <p:ph type="body" sz="quarter" idx="27"/>
          </p:nvPr>
        </p:nvSpPr>
        <p:spPr>
          <a:xfrm>
            <a:off x="476215" y="346758"/>
            <a:ext cx="5386667" cy="720752"/>
          </a:xfrm>
        </p:spPr>
        <p:txBody>
          <a:bodyPr/>
          <a:lstStyle/>
          <a:p>
            <a:pPr rtl="0" algn="l"/>
            <a:r>
              <a:rPr lang="en-IE" sz="2800" b="1" dirty="0"/>
              <a:t>Hvem er dine interessenter?</a:t>
            </a:r>
          </a:p>
        </p:txBody>
      </p:sp>
      <p:pic>
        <p:nvPicPr>
          <p:cNvPr id="14" name="Picture 13">
            <a:extLst>
              <a:ext uri="{FF2B5EF4-FFF2-40B4-BE49-F238E27FC236}">
                <a16:creationId xmlns:a16="http://schemas.microsoft.com/office/drawing/2014/main" id="{0E0FFAF4-5556-F218-A9D0-E8E952EBEE95}"/>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84050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B2D24-66F3-2BD1-101A-A55FE24BC143}"/>
              </a:ext>
            </a:extLst>
          </p:cNvPr>
          <p:cNvSpPr>
            <a:spLocks noGrp="1"/>
          </p:cNvSpPr>
          <p:nvPr>
            <p:ph type="body" sz="quarter" idx="18"/>
          </p:nvPr>
        </p:nvSpPr>
        <p:spPr>
          <a:xfrm>
            <a:off x="914400" y="2071532"/>
            <a:ext cx="5433848" cy="3440624"/>
          </a:xfrm>
        </p:spPr>
        <p:txBody>
          <a:bodyPr/>
          <a:lstStyle/>
          <a:p>
            <a:pPr rtl="0" algn="l"/>
            <a:r>
              <a:rPr lang="en-IE" dirty="0"/>
              <a:t>Denne gruppe er en</a:t>
            </a:r>
            <a:r>
              <a:rPr lang="en-IE" b="1" dirty="0"/>
              <a:t>stor en og ofte mere udfordrende at interagere med</a:t>
            </a:r>
            <a:r>
              <a:rPr lang="en-IE" dirty="0"/>
              <a:t>da det er en meget forskelligartet gruppe. Det omfatter:</a:t>
            </a:r>
          </a:p>
          <a:p>
            <a:pPr marL="342900" indent="-342900" rtl="0" algn="l">
              <a:buFont typeface="Arial" panose="020B0604020202020204" pitchFamily="34" charset="0"/>
              <a:buChar char="•"/>
            </a:pPr>
            <a:r>
              <a:rPr lang="en-IE" b="1" dirty="0"/>
              <a:t>Lokalsamfund</a:t>
            </a:r>
          </a:p>
          <a:p>
            <a:pPr rtl="0" algn="l"/>
            <a:endParaRPr lang="en-IE" dirty="0"/>
          </a:p>
          <a:p>
            <a:pPr marL="342900" indent="-342900" rtl="0" algn="l">
              <a:buFont typeface="Arial" panose="020B0604020202020204" pitchFamily="34" charset="0"/>
              <a:buChar char="•"/>
            </a:pPr>
            <a:r>
              <a:rPr lang="en-IE" b="1" dirty="0"/>
              <a:t>Forbrugere</a:t>
            </a:r>
          </a:p>
          <a:p>
            <a:pPr rtl="0" algn="l"/>
            <a:endParaRPr lang="en-IE" dirty="0"/>
          </a:p>
          <a:p>
            <a:pPr marL="342900" indent="-342900" rtl="0" algn="l">
              <a:buFont typeface="Arial" panose="020B0604020202020204" pitchFamily="34" charset="0"/>
              <a:buChar char="•"/>
            </a:pPr>
            <a:r>
              <a:rPr lang="en-IE" b="1" dirty="0"/>
              <a:t>Potentielle forbrugere</a:t>
            </a:r>
          </a:p>
        </p:txBody>
      </p:sp>
      <p:sp>
        <p:nvSpPr>
          <p:cNvPr id="3" name="Text Placeholder 2">
            <a:extLst>
              <a:ext uri="{FF2B5EF4-FFF2-40B4-BE49-F238E27FC236}">
                <a16:creationId xmlns:a16="http://schemas.microsoft.com/office/drawing/2014/main" id="{67C53AD5-0635-C0C7-5F77-3D469CE0A345}"/>
              </a:ext>
            </a:extLst>
          </p:cNvPr>
          <p:cNvSpPr>
            <a:spLocks noGrp="1"/>
          </p:cNvSpPr>
          <p:nvPr>
            <p:ph type="body" sz="quarter" idx="16"/>
          </p:nvPr>
        </p:nvSpPr>
        <p:spPr/>
        <p:txBody>
          <a:bodyPr/>
          <a:lstStyle/>
          <a:p>
            <a:pPr rtl="0" algn="l"/>
            <a:r>
              <a:rPr lang="en-IE" dirty="0"/>
              <a:t>Gruppe 1:</a:t>
            </a:r>
            <a:r>
              <a:rPr lang="en-IE" b="1" dirty="0"/>
              <a:t>Offentligheden</a:t>
            </a:r>
          </a:p>
        </p:txBody>
      </p:sp>
      <p:sp>
        <p:nvSpPr>
          <p:cNvPr id="4" name="Text Placeholder 1">
            <a:extLst>
              <a:ext uri="{FF2B5EF4-FFF2-40B4-BE49-F238E27FC236}">
                <a16:creationId xmlns:a16="http://schemas.microsoft.com/office/drawing/2014/main" id="{DCBB7139-32A2-E39A-E8AC-4797B296B177}"/>
              </a:ext>
            </a:extLst>
          </p:cNvPr>
          <p:cNvSpPr txBox="1">
            <a:spLocks/>
          </p:cNvSpPr>
          <p:nvPr/>
        </p:nvSpPr>
        <p:spPr>
          <a:xfrm>
            <a:off x="6465443" y="2077439"/>
            <a:ext cx="5585844"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b="1" dirty="0"/>
              <a:t>Emner eller emner, de kan være interesserede i, omfatter:</a:t>
            </a:r>
          </a:p>
          <a:p>
            <a:pPr marL="342900" indent="-342900" rtl="0" algn="l">
              <a:buFont typeface="Arial" panose="020B0604020202020204" pitchFamily="34" charset="0"/>
              <a:buChar char="•"/>
            </a:pPr>
            <a:r>
              <a:rPr lang="en-IE" dirty="0"/>
              <a:t>Lokale fællesskabsinitiativer/programmer</a:t>
            </a:r>
          </a:p>
          <a:p>
            <a:pPr marL="342900" indent="-342900" rtl="0" algn="l">
              <a:buFont typeface="Arial" panose="020B0604020202020204" pitchFamily="34" charset="0"/>
              <a:buChar char="•"/>
            </a:pPr>
            <a:r>
              <a:rPr lang="en-IE" dirty="0"/>
              <a:t>Fødevareoprindelse, ingredienser, processer</a:t>
            </a:r>
          </a:p>
          <a:p>
            <a:pPr marL="342900" indent="-342900" rtl="0" algn="l">
              <a:buFont typeface="Arial" panose="020B0604020202020204" pitchFamily="34" charset="0"/>
              <a:buChar char="•"/>
            </a:pPr>
            <a:r>
              <a:rPr lang="en-IE" dirty="0"/>
              <a:t>Ernæringsoplysninger, Allergener</a:t>
            </a:r>
          </a:p>
          <a:p>
            <a:pPr marL="342900" indent="-342900" rtl="0" algn="l">
              <a:buFont typeface="Arial" panose="020B0604020202020204" pitchFamily="34" charset="0"/>
              <a:buChar char="•"/>
            </a:pPr>
            <a:r>
              <a:rPr lang="en-IE" dirty="0"/>
              <a:t>Sundheds- og sikkerhedsoplysninger</a:t>
            </a:r>
          </a:p>
          <a:p>
            <a:pPr marL="342900" indent="-342900" rtl="0" algn="l">
              <a:buFont typeface="Arial" panose="020B0604020202020204" pitchFamily="34" charset="0"/>
              <a:buChar char="•"/>
            </a:pPr>
            <a:r>
              <a:rPr lang="en-IE" dirty="0"/>
              <a:t>Miljø- og bæredygtighedsinitiativer</a:t>
            </a:r>
          </a:p>
          <a:p>
            <a:pPr marL="342900" indent="-342900" rtl="0" algn="l">
              <a:buFont typeface="Arial" panose="020B0604020202020204" pitchFamily="34" charset="0"/>
              <a:buChar char="•"/>
            </a:pPr>
            <a:r>
              <a:rPr lang="en-IE" dirty="0"/>
              <a:t>Socialt ansvar eller velgørende partnerskaber</a:t>
            </a:r>
          </a:p>
        </p:txBody>
      </p:sp>
      <p:grpSp>
        <p:nvGrpSpPr>
          <p:cNvPr id="5" name="Graphic 3">
            <a:extLst>
              <a:ext uri="{FF2B5EF4-FFF2-40B4-BE49-F238E27FC236}">
                <a16:creationId xmlns:a16="http://schemas.microsoft.com/office/drawing/2014/main" id="{07CD7A38-185F-B529-A669-DE0CA1F41256}"/>
              </a:ext>
            </a:extLst>
          </p:cNvPr>
          <p:cNvGrpSpPr/>
          <p:nvPr/>
        </p:nvGrpSpPr>
        <p:grpSpPr>
          <a:xfrm>
            <a:off x="5087965" y="4725295"/>
            <a:ext cx="1097482" cy="800886"/>
            <a:chOff x="8408232" y="3880051"/>
            <a:chExt cx="1097482" cy="800886"/>
          </a:xfrm>
        </p:grpSpPr>
        <p:sp>
          <p:nvSpPr>
            <p:cNvPr id="6" name="Freeform 1501">
              <a:extLst>
                <a:ext uri="{FF2B5EF4-FFF2-40B4-BE49-F238E27FC236}">
                  <a16:creationId xmlns:a16="http://schemas.microsoft.com/office/drawing/2014/main" id="{AE7FCE2B-9DF3-2363-036E-A9F1D2F396A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rtl="0" algn="l"/>
              <a:endParaRPr lang="en-US"/>
            </a:p>
          </p:txBody>
        </p:sp>
        <p:grpSp>
          <p:nvGrpSpPr>
            <p:cNvPr id="7" name="Graphic 3">
              <a:extLst>
                <a:ext uri="{FF2B5EF4-FFF2-40B4-BE49-F238E27FC236}">
                  <a16:creationId xmlns:a16="http://schemas.microsoft.com/office/drawing/2014/main" id="{485D1BA0-F963-B2C9-07A9-32590ABB0489}"/>
                </a:ext>
              </a:extLst>
            </p:cNvPr>
            <p:cNvGrpSpPr/>
            <p:nvPr/>
          </p:nvGrpSpPr>
          <p:grpSpPr>
            <a:xfrm>
              <a:off x="8408232" y="3880051"/>
              <a:ext cx="1097482" cy="800886"/>
              <a:chOff x="8408232" y="3880051"/>
              <a:chExt cx="1097482" cy="800886"/>
            </a:xfrm>
          </p:grpSpPr>
          <p:sp>
            <p:nvSpPr>
              <p:cNvPr id="8" name="Freeform 1503">
                <a:extLst>
                  <a:ext uri="{FF2B5EF4-FFF2-40B4-BE49-F238E27FC236}">
                    <a16:creationId xmlns:a16="http://schemas.microsoft.com/office/drawing/2014/main" id="{B0C100AF-9773-6C48-8DBA-AB89092C4E13}"/>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rtl="0" algn="l"/>
                <a:endParaRPr lang="en-US"/>
              </a:p>
            </p:txBody>
          </p:sp>
          <p:sp>
            <p:nvSpPr>
              <p:cNvPr id="9" name="Freeform 1504">
                <a:extLst>
                  <a:ext uri="{FF2B5EF4-FFF2-40B4-BE49-F238E27FC236}">
                    <a16:creationId xmlns:a16="http://schemas.microsoft.com/office/drawing/2014/main" id="{3924173B-C630-084C-060D-A853D06CDCD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rtl="0" algn="l"/>
                <a:endParaRPr lang="en-US"/>
              </a:p>
            </p:txBody>
          </p:sp>
          <p:sp>
            <p:nvSpPr>
              <p:cNvPr id="10" name="Freeform 1505">
                <a:extLst>
                  <a:ext uri="{FF2B5EF4-FFF2-40B4-BE49-F238E27FC236}">
                    <a16:creationId xmlns:a16="http://schemas.microsoft.com/office/drawing/2014/main" id="{CB22D53F-B073-B8D1-4897-38981E43D6DB}"/>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rtl="0" algn="l"/>
                <a:endParaRPr lang="en-US"/>
              </a:p>
            </p:txBody>
          </p:sp>
          <p:sp>
            <p:nvSpPr>
              <p:cNvPr id="11" name="Freeform 1506">
                <a:extLst>
                  <a:ext uri="{FF2B5EF4-FFF2-40B4-BE49-F238E27FC236}">
                    <a16:creationId xmlns:a16="http://schemas.microsoft.com/office/drawing/2014/main" id="{A47D06C3-A584-5CAD-1B29-8127B1E8592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rtl="0" algn="l"/>
                <a:endParaRPr lang="en-US"/>
              </a:p>
            </p:txBody>
          </p:sp>
          <p:sp>
            <p:nvSpPr>
              <p:cNvPr id="12" name="Freeform 1507">
                <a:extLst>
                  <a:ext uri="{FF2B5EF4-FFF2-40B4-BE49-F238E27FC236}">
                    <a16:creationId xmlns:a16="http://schemas.microsoft.com/office/drawing/2014/main" id="{D1E2A81D-5010-2E96-E92F-72504D3365D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rtl="0" algn="l"/>
                <a:endParaRPr lang="en-US"/>
              </a:p>
            </p:txBody>
          </p:sp>
          <p:sp>
            <p:nvSpPr>
              <p:cNvPr id="13" name="Freeform 1508">
                <a:extLst>
                  <a:ext uri="{FF2B5EF4-FFF2-40B4-BE49-F238E27FC236}">
                    <a16:creationId xmlns:a16="http://schemas.microsoft.com/office/drawing/2014/main" id="{2D5FF123-9EE6-371E-A06C-D9F0CA2ECCB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pPr rtl="0" algn="l"/>
                <a:endParaRPr lang="en-US"/>
              </a:p>
            </p:txBody>
          </p:sp>
          <p:sp>
            <p:nvSpPr>
              <p:cNvPr id="14" name="Freeform 1509">
                <a:extLst>
                  <a:ext uri="{FF2B5EF4-FFF2-40B4-BE49-F238E27FC236}">
                    <a16:creationId xmlns:a16="http://schemas.microsoft.com/office/drawing/2014/main" id="{6ABBBAC5-20F4-B0D1-A730-BF142A92DE1E}"/>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pPr rtl="0" algn="l"/>
                <a:endParaRPr lang="en-US"/>
              </a:p>
            </p:txBody>
          </p:sp>
          <p:sp>
            <p:nvSpPr>
              <p:cNvPr id="15" name="Freeform 1510">
                <a:extLst>
                  <a:ext uri="{FF2B5EF4-FFF2-40B4-BE49-F238E27FC236}">
                    <a16:creationId xmlns:a16="http://schemas.microsoft.com/office/drawing/2014/main" id="{BA09CBB2-3A36-5D74-CAB2-27DCEA463E0A}"/>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rtl="0" algn="l"/>
                <a:endParaRPr lang="en-US"/>
              </a:p>
            </p:txBody>
          </p:sp>
        </p:grpSp>
      </p:grpSp>
      <p:grpSp>
        <p:nvGrpSpPr>
          <p:cNvPr id="16" name="Group 15">
            <a:extLst>
              <a:ext uri="{FF2B5EF4-FFF2-40B4-BE49-F238E27FC236}">
                <a16:creationId xmlns:a16="http://schemas.microsoft.com/office/drawing/2014/main" id="{38A161F8-A475-75B9-452D-C0C7B9944B9D}"/>
              </a:ext>
            </a:extLst>
          </p:cNvPr>
          <p:cNvGrpSpPr/>
          <p:nvPr/>
        </p:nvGrpSpPr>
        <p:grpSpPr>
          <a:xfrm>
            <a:off x="5172991" y="2967173"/>
            <a:ext cx="1018347" cy="1051755"/>
            <a:chOff x="8130434" y="5055580"/>
            <a:chExt cx="1018347" cy="1051755"/>
          </a:xfrm>
          <a:solidFill>
            <a:srgbClr val="000000"/>
          </a:solidFill>
        </p:grpSpPr>
        <p:grpSp>
          <p:nvGrpSpPr>
            <p:cNvPr id="17" name="Graphic 2">
              <a:extLst>
                <a:ext uri="{FF2B5EF4-FFF2-40B4-BE49-F238E27FC236}">
                  <a16:creationId xmlns:a16="http://schemas.microsoft.com/office/drawing/2014/main" id="{331065A6-3A14-BC8E-DEBC-DD6FF73881F2}"/>
                </a:ext>
              </a:extLst>
            </p:cNvPr>
            <p:cNvGrpSpPr/>
            <p:nvPr userDrawn="1"/>
          </p:nvGrpSpPr>
          <p:grpSpPr>
            <a:xfrm>
              <a:off x="8172121" y="5087188"/>
              <a:ext cx="955215" cy="342517"/>
              <a:chOff x="3752168" y="4966655"/>
              <a:chExt cx="955215" cy="342517"/>
            </a:xfrm>
            <a:grpFill/>
          </p:grpSpPr>
          <p:sp>
            <p:nvSpPr>
              <p:cNvPr id="29" name="Freeform 300">
                <a:extLst>
                  <a:ext uri="{FF2B5EF4-FFF2-40B4-BE49-F238E27FC236}">
                    <a16:creationId xmlns:a16="http://schemas.microsoft.com/office/drawing/2014/main" id="{730E40C8-69CA-148F-6E78-2FF05F2032A4}"/>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F79037"/>
              </a:solidFill>
              <a:ln w="3834" cap="flat">
                <a:noFill/>
                <a:prstDash val="solid"/>
                <a:miter/>
              </a:ln>
            </p:spPr>
            <p:txBody>
              <a:bodyPr rtlCol="0" anchor="ctr"/>
              <a:lstStyle/>
              <a:p>
                <a:pPr rtl="0" algn="l"/>
                <a:endParaRPr lang="en-US"/>
              </a:p>
            </p:txBody>
          </p:sp>
          <p:sp>
            <p:nvSpPr>
              <p:cNvPr id="30" name="Freeform 301">
                <a:extLst>
                  <a:ext uri="{FF2B5EF4-FFF2-40B4-BE49-F238E27FC236}">
                    <a16:creationId xmlns:a16="http://schemas.microsoft.com/office/drawing/2014/main" id="{2A70FCE9-DAC2-A298-7393-B13DFE4367FD}"/>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85EBE6"/>
              </a:solidFill>
              <a:ln w="3834" cap="flat">
                <a:noFill/>
                <a:prstDash val="solid"/>
                <a:miter/>
              </a:ln>
            </p:spPr>
            <p:txBody>
              <a:bodyPr rtlCol="0" anchor="ctr"/>
              <a:lstStyle/>
              <a:p>
                <a:pPr rtl="0" algn="l"/>
                <a:endParaRPr lang="en-US"/>
              </a:p>
            </p:txBody>
          </p:sp>
          <p:sp>
            <p:nvSpPr>
              <p:cNvPr id="31" name="Freeform 302">
                <a:extLst>
                  <a:ext uri="{FF2B5EF4-FFF2-40B4-BE49-F238E27FC236}">
                    <a16:creationId xmlns:a16="http://schemas.microsoft.com/office/drawing/2014/main" id="{EA191D89-0C25-F041-4114-D3B061494966}"/>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F1A0C2"/>
              </a:solidFill>
              <a:ln w="3834" cap="flat">
                <a:noFill/>
                <a:prstDash val="solid"/>
                <a:miter/>
              </a:ln>
            </p:spPr>
            <p:txBody>
              <a:bodyPr rtlCol="0" anchor="ctr"/>
              <a:lstStyle/>
              <a:p>
                <a:pPr rtl="0" algn="l"/>
                <a:endParaRPr lang="en-US"/>
              </a:p>
            </p:txBody>
          </p:sp>
        </p:grpSp>
        <p:sp>
          <p:nvSpPr>
            <p:cNvPr id="18" name="Freeform 289">
              <a:extLst>
                <a:ext uri="{FF2B5EF4-FFF2-40B4-BE49-F238E27FC236}">
                  <a16:creationId xmlns:a16="http://schemas.microsoft.com/office/drawing/2014/main" id="{8E06041D-5DA4-8455-7816-46211DEB37C8}"/>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pPr rtl="0" algn="l"/>
              <a:endParaRPr lang="en-US"/>
            </a:p>
          </p:txBody>
        </p:sp>
        <p:sp>
          <p:nvSpPr>
            <p:cNvPr id="19" name="Freeform 290">
              <a:extLst>
                <a:ext uri="{FF2B5EF4-FFF2-40B4-BE49-F238E27FC236}">
                  <a16:creationId xmlns:a16="http://schemas.microsoft.com/office/drawing/2014/main" id="{7444E4B6-EC67-88A8-DC41-A886CA3AA6BE}"/>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pPr rtl="0" algn="l"/>
              <a:endParaRPr lang="en-US"/>
            </a:p>
          </p:txBody>
        </p:sp>
        <p:sp>
          <p:nvSpPr>
            <p:cNvPr id="20" name="Freeform 291">
              <a:extLst>
                <a:ext uri="{FF2B5EF4-FFF2-40B4-BE49-F238E27FC236}">
                  <a16:creationId xmlns:a16="http://schemas.microsoft.com/office/drawing/2014/main" id="{B4F865D4-0E07-FDAE-E9DF-5F7686BA2594}"/>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pPr rtl="0" algn="l"/>
              <a:endParaRPr lang="en-US"/>
            </a:p>
          </p:txBody>
        </p:sp>
        <p:sp>
          <p:nvSpPr>
            <p:cNvPr id="21" name="Freeform 292">
              <a:extLst>
                <a:ext uri="{FF2B5EF4-FFF2-40B4-BE49-F238E27FC236}">
                  <a16:creationId xmlns:a16="http://schemas.microsoft.com/office/drawing/2014/main" id="{7E8A83E3-8854-2BBA-E147-C6733D8FBB97}"/>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pPr rtl="0" algn="l"/>
              <a:endParaRPr lang="en-US"/>
            </a:p>
          </p:txBody>
        </p:sp>
        <p:sp>
          <p:nvSpPr>
            <p:cNvPr id="22" name="Freeform 293">
              <a:extLst>
                <a:ext uri="{FF2B5EF4-FFF2-40B4-BE49-F238E27FC236}">
                  <a16:creationId xmlns:a16="http://schemas.microsoft.com/office/drawing/2014/main" id="{63BD4BB0-D50A-A4C6-E40D-D1A63582F592}"/>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pPr rtl="0" algn="l"/>
              <a:endParaRPr lang="en-US"/>
            </a:p>
          </p:txBody>
        </p:sp>
        <p:sp>
          <p:nvSpPr>
            <p:cNvPr id="23" name="Freeform 294">
              <a:extLst>
                <a:ext uri="{FF2B5EF4-FFF2-40B4-BE49-F238E27FC236}">
                  <a16:creationId xmlns:a16="http://schemas.microsoft.com/office/drawing/2014/main" id="{830428FB-AA18-BF20-1CD5-4DA50A667315}"/>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pPr rtl="0" algn="l"/>
              <a:endParaRPr lang="en-US"/>
            </a:p>
          </p:txBody>
        </p:sp>
        <p:sp>
          <p:nvSpPr>
            <p:cNvPr id="24" name="Freeform 295">
              <a:extLst>
                <a:ext uri="{FF2B5EF4-FFF2-40B4-BE49-F238E27FC236}">
                  <a16:creationId xmlns:a16="http://schemas.microsoft.com/office/drawing/2014/main" id="{81B1D13B-C656-52C1-7896-0472F31A618F}"/>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pPr rtl="0" algn="l"/>
              <a:endParaRPr lang="en-US"/>
            </a:p>
          </p:txBody>
        </p:sp>
        <p:sp>
          <p:nvSpPr>
            <p:cNvPr id="25" name="Freeform 296">
              <a:extLst>
                <a:ext uri="{FF2B5EF4-FFF2-40B4-BE49-F238E27FC236}">
                  <a16:creationId xmlns:a16="http://schemas.microsoft.com/office/drawing/2014/main" id="{453BC2EC-6EED-760C-2B04-51EBE2BA3991}"/>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pPr rtl="0" algn="l"/>
              <a:endParaRPr lang="en-US"/>
            </a:p>
          </p:txBody>
        </p:sp>
        <p:sp>
          <p:nvSpPr>
            <p:cNvPr id="26" name="Freeform 297">
              <a:extLst>
                <a:ext uri="{FF2B5EF4-FFF2-40B4-BE49-F238E27FC236}">
                  <a16:creationId xmlns:a16="http://schemas.microsoft.com/office/drawing/2014/main" id="{A2520775-6961-02CC-A910-C2A51A5E088A}"/>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pPr rtl="0" algn="l"/>
              <a:endParaRPr lang="en-US" dirty="0"/>
            </a:p>
          </p:txBody>
        </p:sp>
        <p:sp>
          <p:nvSpPr>
            <p:cNvPr id="27" name="Freeform 298">
              <a:extLst>
                <a:ext uri="{FF2B5EF4-FFF2-40B4-BE49-F238E27FC236}">
                  <a16:creationId xmlns:a16="http://schemas.microsoft.com/office/drawing/2014/main" id="{06FB2C7F-20E4-B89B-DAB4-840624BAB5DB}"/>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pPr rtl="0" algn="l"/>
              <a:endParaRPr lang="en-US"/>
            </a:p>
          </p:txBody>
        </p:sp>
        <p:sp>
          <p:nvSpPr>
            <p:cNvPr id="28" name="Freeform 299">
              <a:extLst>
                <a:ext uri="{FF2B5EF4-FFF2-40B4-BE49-F238E27FC236}">
                  <a16:creationId xmlns:a16="http://schemas.microsoft.com/office/drawing/2014/main" id="{9CCA5C71-0C4C-046C-6E40-993473238F3A}"/>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pPr rtl="0" algn="l"/>
              <a:endParaRPr lang="en-US"/>
            </a:p>
          </p:txBody>
        </p:sp>
      </p:grpSp>
      <p:grpSp>
        <p:nvGrpSpPr>
          <p:cNvPr id="32" name="Graphic 3">
            <a:extLst>
              <a:ext uri="{FF2B5EF4-FFF2-40B4-BE49-F238E27FC236}">
                <a16:creationId xmlns:a16="http://schemas.microsoft.com/office/drawing/2014/main" id="{687AF6D4-FCF7-D215-BD35-5EE3E2CF512B}"/>
              </a:ext>
            </a:extLst>
          </p:cNvPr>
          <p:cNvGrpSpPr/>
          <p:nvPr/>
        </p:nvGrpSpPr>
        <p:grpSpPr>
          <a:xfrm>
            <a:off x="3801918" y="3828818"/>
            <a:ext cx="1097482" cy="800886"/>
            <a:chOff x="8408232" y="3880051"/>
            <a:chExt cx="1097482" cy="800886"/>
          </a:xfrm>
        </p:grpSpPr>
        <p:sp>
          <p:nvSpPr>
            <p:cNvPr id="33" name="Freeform 1501">
              <a:extLst>
                <a:ext uri="{FF2B5EF4-FFF2-40B4-BE49-F238E27FC236}">
                  <a16:creationId xmlns:a16="http://schemas.microsoft.com/office/drawing/2014/main" id="{1F273DCF-CF79-6B2B-9769-8592E4EB3F7D}"/>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rtl="0" algn="l"/>
              <a:endParaRPr lang="en-US"/>
            </a:p>
          </p:txBody>
        </p:sp>
        <p:grpSp>
          <p:nvGrpSpPr>
            <p:cNvPr id="34" name="Graphic 3">
              <a:extLst>
                <a:ext uri="{FF2B5EF4-FFF2-40B4-BE49-F238E27FC236}">
                  <a16:creationId xmlns:a16="http://schemas.microsoft.com/office/drawing/2014/main" id="{2B2F5B4A-219D-3E18-4E16-59AF7BD83EC0}"/>
                </a:ext>
              </a:extLst>
            </p:cNvPr>
            <p:cNvGrpSpPr/>
            <p:nvPr/>
          </p:nvGrpSpPr>
          <p:grpSpPr>
            <a:xfrm>
              <a:off x="8408232" y="3880051"/>
              <a:ext cx="1097482" cy="800886"/>
              <a:chOff x="8408232" y="3880051"/>
              <a:chExt cx="1097482" cy="800886"/>
            </a:xfrm>
          </p:grpSpPr>
          <p:sp>
            <p:nvSpPr>
              <p:cNvPr id="35" name="Freeform 1503">
                <a:extLst>
                  <a:ext uri="{FF2B5EF4-FFF2-40B4-BE49-F238E27FC236}">
                    <a16:creationId xmlns:a16="http://schemas.microsoft.com/office/drawing/2014/main" id="{3B99AC6C-73F4-084A-A4A3-283C7CC448A9}"/>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rtl="0" algn="l"/>
                <a:endParaRPr lang="en-US"/>
              </a:p>
            </p:txBody>
          </p:sp>
          <p:sp>
            <p:nvSpPr>
              <p:cNvPr id="36" name="Freeform 1504">
                <a:extLst>
                  <a:ext uri="{FF2B5EF4-FFF2-40B4-BE49-F238E27FC236}">
                    <a16:creationId xmlns:a16="http://schemas.microsoft.com/office/drawing/2014/main" id="{E54C1ACC-0369-734D-B5BA-204F0B3B74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rtl="0" algn="l"/>
                <a:endParaRPr lang="en-US"/>
              </a:p>
            </p:txBody>
          </p:sp>
          <p:sp>
            <p:nvSpPr>
              <p:cNvPr id="37" name="Freeform 1505">
                <a:extLst>
                  <a:ext uri="{FF2B5EF4-FFF2-40B4-BE49-F238E27FC236}">
                    <a16:creationId xmlns:a16="http://schemas.microsoft.com/office/drawing/2014/main" id="{43292C3B-F195-F515-C628-66DC33683E4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rtl="0" algn="l"/>
                <a:endParaRPr lang="en-US"/>
              </a:p>
            </p:txBody>
          </p:sp>
          <p:sp>
            <p:nvSpPr>
              <p:cNvPr id="38" name="Freeform 1506">
                <a:extLst>
                  <a:ext uri="{FF2B5EF4-FFF2-40B4-BE49-F238E27FC236}">
                    <a16:creationId xmlns:a16="http://schemas.microsoft.com/office/drawing/2014/main" id="{F32E9016-E9C2-954D-A036-D31ECAFED5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rtl="0" algn="l"/>
                <a:endParaRPr lang="en-US"/>
              </a:p>
            </p:txBody>
          </p:sp>
          <p:sp>
            <p:nvSpPr>
              <p:cNvPr id="39" name="Freeform 1507">
                <a:extLst>
                  <a:ext uri="{FF2B5EF4-FFF2-40B4-BE49-F238E27FC236}">
                    <a16:creationId xmlns:a16="http://schemas.microsoft.com/office/drawing/2014/main" id="{44B5E724-8158-BD96-8C37-1C93914A868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rtl="0" algn="l"/>
                <a:endParaRPr lang="en-US"/>
              </a:p>
            </p:txBody>
          </p:sp>
          <p:sp>
            <p:nvSpPr>
              <p:cNvPr id="40" name="Freeform 1508">
                <a:extLst>
                  <a:ext uri="{FF2B5EF4-FFF2-40B4-BE49-F238E27FC236}">
                    <a16:creationId xmlns:a16="http://schemas.microsoft.com/office/drawing/2014/main" id="{25650C47-88B5-7AC4-F997-C4BCB2E901E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A0C2"/>
              </a:solidFill>
              <a:ln w="27426" cap="flat">
                <a:noFill/>
                <a:prstDash val="solid"/>
                <a:miter/>
              </a:ln>
            </p:spPr>
            <p:txBody>
              <a:bodyPr rtlCol="0" anchor="ctr"/>
              <a:lstStyle/>
              <a:p>
                <a:pPr rtl="0" algn="l"/>
                <a:endParaRPr lang="en-US"/>
              </a:p>
            </p:txBody>
          </p:sp>
          <p:sp>
            <p:nvSpPr>
              <p:cNvPr id="41" name="Freeform 1509">
                <a:extLst>
                  <a:ext uri="{FF2B5EF4-FFF2-40B4-BE49-F238E27FC236}">
                    <a16:creationId xmlns:a16="http://schemas.microsoft.com/office/drawing/2014/main" id="{3347AABF-BE0B-B25E-2FD8-0E191B390EE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A0C2"/>
              </a:solidFill>
              <a:ln w="27426" cap="flat">
                <a:noFill/>
                <a:prstDash val="solid"/>
                <a:miter/>
              </a:ln>
            </p:spPr>
            <p:txBody>
              <a:bodyPr rtlCol="0" anchor="ctr"/>
              <a:lstStyle/>
              <a:p>
                <a:pPr rtl="0" algn="l"/>
                <a:endParaRPr lang="en-US"/>
              </a:p>
            </p:txBody>
          </p:sp>
          <p:sp>
            <p:nvSpPr>
              <p:cNvPr id="42" name="Freeform 1510">
                <a:extLst>
                  <a:ext uri="{FF2B5EF4-FFF2-40B4-BE49-F238E27FC236}">
                    <a16:creationId xmlns:a16="http://schemas.microsoft.com/office/drawing/2014/main" id="{F8F3B773-DFC4-FEDA-FF44-16DC7E548B1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rtl="0" algn="l"/>
                <a:endParaRPr lang="en-US"/>
              </a:p>
            </p:txBody>
          </p:sp>
        </p:grpSp>
      </p:grpSp>
      <p:pic>
        <p:nvPicPr>
          <p:cNvPr id="43" name="Picture 42">
            <a:extLst>
              <a:ext uri="{FF2B5EF4-FFF2-40B4-BE49-F238E27FC236}">
                <a16:creationId xmlns:a16="http://schemas.microsoft.com/office/drawing/2014/main" id="{6869F2F4-9E63-5C56-9804-949FCF96A78E}"/>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76439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50920" y="1090789"/>
            <a:ext cx="10595237" cy="4676422"/>
          </a:xfrm>
        </p:spPr>
        <p:txBody>
          <a:bodyPr/>
          <a:lstStyle/>
          <a:p>
            <a:pPr rtl="0" algn="l"/>
            <a:r>
              <a:rPr lang="en-US" b="1" dirty="0"/>
              <a:t>Internet side:</a:t>
            </a:r>
            <a:r>
              <a:rPr lang="en-US" dirty="0"/>
              <a:t>Oprethold en informativ og brugervenlig hjemmeside, der giver detaljerede oplysninger om din fødevarevirksomhed, produkter og værdier. Det er også et godt sted at dele engagerende og lærerigt indhold relateret til din bæredygtighedsindsats, samfundsengagement og andre emner, der kan være af interesse for offentligheden.</a:t>
            </a:r>
          </a:p>
          <a:p>
            <a:pPr rtl="0" algn="l"/>
            <a:r>
              <a:rPr lang="en-US" b="1" dirty="0"/>
              <a:t>Tilstedeværelse på sociale medier:</a:t>
            </a:r>
            <a:r>
              <a:rPr lang="en-US" dirty="0"/>
              <a:t>Etabler og fasthold en aktiv tilstedeværelse på sociale medieplatforme, der er relevante for din målgruppe. Engager dig med følgere ved at dele relevant indhold, svare på kommentarer/beskeder og adressere eventuelle bekymringer eller forespørgsler. Sociale medier giver mulighed for at nå ud til et bredt publikum, dele opdateringer og fremvise værdierne og tilbudene i din fødevarevirksomhed.</a:t>
            </a:r>
          </a:p>
          <a:p>
            <a:pPr rtl="0" algn="l"/>
            <a:r>
              <a:rPr lang="en-US" b="1" dirty="0"/>
              <a:t>Offentlige arrangementer,</a:t>
            </a:r>
            <a:r>
              <a:rPr lang="en-US" dirty="0"/>
              <a:t>lokalsamfundssamlinger eller lokale festivaler giver dig mulighed for at forbinde direkte med offentligheden og deltage i ansigt-til-ansigt interaktioner, dele produktprøver og opbygge relationer med potentielle kunder og lokalsamfund. Det viser også dit engagement i at støtte lokale initiativer og fremmer goodwill.</a:t>
            </a:r>
          </a:p>
          <a:p>
            <a:pPr rtl="0" algn="l"/>
            <a:endParaRPr lang="en-US" sz="800" dirty="0"/>
          </a:p>
          <a:p>
            <a:pPr rtl="0" algn="l"/>
            <a:endParaRPr lang="en-US" dirty="0"/>
          </a:p>
          <a:p>
            <a:pPr rtl="0" algn="l"/>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rtl="0" algn="l"/>
            <a:r>
              <a:rPr lang="en-IE" b="1" dirty="0"/>
              <a:t>Måder at interagere med offentligheden på:</a:t>
            </a:r>
          </a:p>
        </p:txBody>
      </p:sp>
      <p:pic>
        <p:nvPicPr>
          <p:cNvPr id="4" name="Graphic 3" descr="Badge 1 outline">
            <a:extLst>
              <a:ext uri="{FF2B5EF4-FFF2-40B4-BE49-F238E27FC236}">
                <a16:creationId xmlns:a16="http://schemas.microsoft.com/office/drawing/2014/main" id="{24AB7BF0-E9C1-E7B7-28D8-8F18121AC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030810"/>
            <a:ext cx="914400" cy="914400"/>
          </a:xfrm>
          <a:prstGeom prst="rect">
            <a:avLst/>
          </a:prstGeom>
        </p:spPr>
      </p:pic>
      <p:pic>
        <p:nvPicPr>
          <p:cNvPr id="5" name="Graphic 4" descr="Badge outline">
            <a:extLst>
              <a:ext uri="{FF2B5EF4-FFF2-40B4-BE49-F238E27FC236}">
                <a16:creationId xmlns:a16="http://schemas.microsoft.com/office/drawing/2014/main" id="{708B1058-0EC7-C4D8-1C73-66C9BA5CC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62769"/>
            <a:ext cx="914400" cy="914400"/>
          </a:xfrm>
          <a:prstGeom prst="rect">
            <a:avLst/>
          </a:prstGeom>
        </p:spPr>
      </p:pic>
      <p:pic>
        <p:nvPicPr>
          <p:cNvPr id="6" name="Graphic 5" descr="Badge 3 outline">
            <a:extLst>
              <a:ext uri="{FF2B5EF4-FFF2-40B4-BE49-F238E27FC236}">
                <a16:creationId xmlns:a16="http://schemas.microsoft.com/office/drawing/2014/main" id="{68B79842-D84B-72EF-BA63-1C5EF3A12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294728"/>
            <a:ext cx="914400" cy="914400"/>
          </a:xfrm>
          <a:prstGeom prst="rect">
            <a:avLst/>
          </a:prstGeom>
        </p:spPr>
      </p:pic>
    </p:spTree>
    <p:extLst>
      <p:ext uri="{BB962C8B-B14F-4D97-AF65-F5344CB8AC3E}">
        <p14:creationId xmlns:p14="http://schemas.microsoft.com/office/powerpoint/2010/main" val="148875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83970" y="997411"/>
            <a:ext cx="10595237" cy="4676422"/>
          </a:xfrm>
        </p:spPr>
        <p:txBody>
          <a:bodyPr/>
          <a:lstStyle/>
          <a:p>
            <a:pPr rtl="0" algn="l"/>
            <a:r>
              <a:rPr lang="en-US" b="1" dirty="0"/>
              <a:t>Kundefeedback og anmeldelser:</a:t>
            </a:r>
            <a:r>
              <a:rPr lang="en-US" dirty="0"/>
              <a:t>Tilskynd kunder til at give feedback og anmeldelser om deres oplevelser med din fødevarevirksomhed eller produkter. Lyt aktivt til deres kommentarer, svar på deres spørgsmål/bekymringer, og brug deres feedback til at forbedre dine produkter og tjenester. Positive kundeanmeldelser og vidnesbyrd kan tjene som kraftfulde påtegninger og hjælpe med at opbygge tillid hos den bredere offentlighed.</a:t>
            </a:r>
          </a:p>
          <a:p>
            <a:pPr rtl="0" algn="l"/>
            <a:r>
              <a:rPr lang="en-US" b="1" dirty="0"/>
              <a:t>Undersøgelser og markedsundersøgelser</a:t>
            </a:r>
            <a:r>
              <a:rPr lang="en-US" dirty="0"/>
              <a:t>hjælpe med at indsamle indsigt i offentlige præferencer, behov og forventninger. Disse oplysninger kan hjælpe med at forme dine kommunikationsstrategier, produktudvikling og overordnede forretningstilgang for bedre at imødekomme offentlighedens behov.</a:t>
            </a:r>
          </a:p>
          <a:p>
            <a:pPr rtl="0" algn="l"/>
            <a:r>
              <a:rPr lang="en-US" b="1" dirty="0"/>
              <a:t>Ansvarlig annoncering og markedsføring</a:t>
            </a:r>
            <a:r>
              <a:rPr lang="en-US" dirty="0"/>
              <a:t>kampagner skal være nøjagtige og etiske for din fødevarevirksomhed. Undgå vildledende påstande eller vildledende praksis, og fokuser på at promovere dine produkters unikke kvaliteter, såsom bæredygtighed, ernæringsmæssige fordele eller fairtrade-praksis. Gennemsigtig og ansvarlig annoncering skaber tillid hos offentligheden.</a:t>
            </a:r>
            <a:endParaRPr lang="en-US" sz="800" dirty="0"/>
          </a:p>
          <a:p>
            <a:pPr rtl="0" algn="l"/>
            <a:endParaRPr lang="en-US" dirty="0"/>
          </a:p>
          <a:p>
            <a:pPr rtl="0" algn="l"/>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rtl="0" algn="l"/>
            <a:r>
              <a:rPr lang="en-IE" b="1" dirty="0"/>
              <a:t>Måder at interagere med offentligheden på:</a:t>
            </a:r>
          </a:p>
        </p:txBody>
      </p:sp>
      <p:pic>
        <p:nvPicPr>
          <p:cNvPr id="11" name="Graphic 10" descr="Badge 4 outline">
            <a:extLst>
              <a:ext uri="{FF2B5EF4-FFF2-40B4-BE49-F238E27FC236}">
                <a16:creationId xmlns:a16="http://schemas.microsoft.com/office/drawing/2014/main" id="{0B45C71C-4014-34F1-A6B4-4A53F0A730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570" y="1026491"/>
            <a:ext cx="914400" cy="914400"/>
          </a:xfrm>
          <a:prstGeom prst="rect">
            <a:avLst/>
          </a:prstGeom>
        </p:spPr>
      </p:pic>
      <p:pic>
        <p:nvPicPr>
          <p:cNvPr id="13" name="Graphic 12" descr="Badge 5 outline">
            <a:extLst>
              <a:ext uri="{FF2B5EF4-FFF2-40B4-BE49-F238E27FC236}">
                <a16:creationId xmlns:a16="http://schemas.microsoft.com/office/drawing/2014/main" id="{89447C90-F78D-CA0E-392D-C6F52B88D6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570" y="2762920"/>
            <a:ext cx="914400" cy="914400"/>
          </a:xfrm>
          <a:prstGeom prst="rect">
            <a:avLst/>
          </a:prstGeom>
        </p:spPr>
      </p:pic>
      <p:pic>
        <p:nvPicPr>
          <p:cNvPr id="15" name="Graphic 14" descr="Badge 6 outline">
            <a:extLst>
              <a:ext uri="{FF2B5EF4-FFF2-40B4-BE49-F238E27FC236}">
                <a16:creationId xmlns:a16="http://schemas.microsoft.com/office/drawing/2014/main" id="{D8755DBF-F491-76C7-AF7B-DEE42CEA71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570" y="4199349"/>
            <a:ext cx="914400" cy="914400"/>
          </a:xfrm>
          <a:prstGeom prst="rect">
            <a:avLst/>
          </a:prstGeom>
        </p:spPr>
      </p:pic>
    </p:spTree>
    <p:extLst>
      <p:ext uri="{BB962C8B-B14F-4D97-AF65-F5344CB8AC3E}">
        <p14:creationId xmlns:p14="http://schemas.microsoft.com/office/powerpoint/2010/main" val="344651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Værdien af ​​relationer og empati</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02FAB-069C-0E9E-EF25-4779807D1BC1}"/>
              </a:ext>
            </a:extLst>
          </p:cNvPr>
          <p:cNvSpPr txBox="1"/>
          <p:nvPr/>
        </p:nvSpPr>
        <p:spPr>
          <a:xfrm>
            <a:off x="589869" y="5291107"/>
            <a:ext cx="7705044" cy="369332"/>
          </a:xfrm>
          <a:prstGeom prst="rect">
            <a:avLst/>
          </a:prstGeom>
          <a:noFill/>
        </p:spPr>
        <p:txBody>
          <a:bodyPr wrap="square">
            <a:spAutoFit/>
          </a:bodyPr>
          <a:lstStyle/>
          <a:p>
            <a:pPr marL="285750" indent="-285750" rtl="0" algn="l">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Hvordan en fødevarevirksomhed i det vestlige Irland har taget flugten (irishtimes.com)</a:t>
            </a:r>
            <a:endParaRPr lang="en-IE" dirty="0">
              <a:solidFill>
                <a:srgbClr val="F79037"/>
              </a:solidFill>
            </a:endParaRPr>
          </a:p>
        </p:txBody>
      </p:sp>
      <p:sp>
        <p:nvSpPr>
          <p:cNvPr id="3" name="TextBox 2">
            <a:extLst>
              <a:ext uri="{FF2B5EF4-FFF2-40B4-BE49-F238E27FC236}">
                <a16:creationId xmlns:a16="http://schemas.microsoft.com/office/drawing/2014/main" id="{F99E3E0C-A27B-939A-9812-AD9AD7611FBF}"/>
              </a:ext>
            </a:extLst>
          </p:cNvPr>
          <p:cNvSpPr txBox="1"/>
          <p:nvPr/>
        </p:nvSpPr>
        <p:spPr>
          <a:xfrm>
            <a:off x="589870" y="4960201"/>
            <a:ext cx="6094638" cy="369332"/>
          </a:xfrm>
          <a:prstGeom prst="rect">
            <a:avLst/>
          </a:prstGeom>
          <a:noFill/>
        </p:spPr>
        <p:txBody>
          <a:bodyPr wrap="square">
            <a:spAutoFit/>
          </a:bodyPr>
          <a:lstStyle/>
          <a:p>
            <a:pPr marL="285750" indent="-285750" rtl="0" algn="l">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Besøg Misunderstood Heron med Discover Ireland</a:t>
            </a:r>
            <a:endParaRPr lang="en-IE" dirty="0">
              <a:solidFill>
                <a:srgbClr val="F79037"/>
              </a:solidFill>
            </a:endParaRPr>
          </a:p>
        </p:txBody>
      </p:sp>
      <p:sp>
        <p:nvSpPr>
          <p:cNvPr id="4" name="TextBox 3">
            <a:extLst>
              <a:ext uri="{FF2B5EF4-FFF2-40B4-BE49-F238E27FC236}">
                <a16:creationId xmlns:a16="http://schemas.microsoft.com/office/drawing/2014/main" id="{898B8680-F53B-1C19-CA7E-8BB1FC14F1AF}"/>
              </a:ext>
            </a:extLst>
          </p:cNvPr>
          <p:cNvSpPr txBox="1"/>
          <p:nvPr/>
        </p:nvSpPr>
        <p:spPr>
          <a:xfrm>
            <a:off x="589870" y="4560773"/>
            <a:ext cx="8219394" cy="369332"/>
          </a:xfrm>
          <a:prstGeom prst="rect">
            <a:avLst/>
          </a:prstGeom>
          <a:noFill/>
        </p:spPr>
        <p:txBody>
          <a:bodyPr wrap="square">
            <a:spAutoFit/>
          </a:bodyPr>
          <a:lstStyle/>
          <a:p>
            <a:pPr marL="285750" indent="-285750" rtl="0" algn="l">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MISFSTÅET HERON, -</a:t>
            </a:r>
            <a:r>
              <a:rPr lang="en-US" dirty="0" err="1">
                <a:solidFill>
                  <a:srgbClr val="F79037"/>
                </a:solidFill>
                <a:hlinkClick r:id="rId4">
                  <a:extLst>
                    <a:ext uri="{A12FA001-AC4F-418D-AE19-62706E023703}">
                      <ahyp:hlinkClr xmlns:ahyp="http://schemas.microsoft.com/office/drawing/2018/hyperlinkcolor" val="tx"/>
                    </a:ext>
                  </a:extLst>
                </a:hlinkClick>
              </a:rPr>
              <a:t>Tripadvisor</a:t>
            </a:r>
            <a:endParaRPr lang="en-IE" dirty="0">
              <a:solidFill>
                <a:srgbClr val="F79037"/>
              </a:solidFill>
            </a:endParaRPr>
          </a:p>
        </p:txBody>
      </p:sp>
      <p:sp>
        <p:nvSpPr>
          <p:cNvPr id="5" name="TextBox 4">
            <a:extLst>
              <a:ext uri="{FF2B5EF4-FFF2-40B4-BE49-F238E27FC236}">
                <a16:creationId xmlns:a16="http://schemas.microsoft.com/office/drawing/2014/main" id="{AB6E6A82-2ED8-789E-E249-5ABB01D4126B}"/>
              </a:ext>
            </a:extLst>
          </p:cNvPr>
          <p:cNvSpPr txBox="1"/>
          <p:nvPr/>
        </p:nvSpPr>
        <p:spPr>
          <a:xfrm>
            <a:off x="589870" y="3867531"/>
            <a:ext cx="6094638" cy="369332"/>
          </a:xfrm>
          <a:prstGeom prst="rect">
            <a:avLst/>
          </a:prstGeom>
          <a:noFill/>
        </p:spPr>
        <p:txBody>
          <a:bodyPr wrap="square">
            <a:spAutoFit/>
          </a:bodyPr>
          <a:lstStyle/>
          <a:p>
            <a:pPr marL="285750" indent="-285750" rtl="0" algn="l">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Lonely Planet Liste |</a:t>
            </a:r>
            <a:r>
              <a:rPr lang="en-IE" dirty="0" err="1">
                <a:solidFill>
                  <a:srgbClr val="F79037"/>
                </a:solidFill>
                <a:hlinkClick r:id="rId5">
                  <a:extLst>
                    <a:ext uri="{A12FA001-AC4F-418D-AE19-62706E023703}">
                      <ahyp:hlinkClr xmlns:ahyp="http://schemas.microsoft.com/office/drawing/2018/hyperlinkcolor" val="tx"/>
                    </a:ext>
                  </a:extLst>
                </a:hlinkClick>
              </a:rPr>
              <a:t>Mad &amp; Vin</a:t>
            </a:r>
            <a:r>
              <a:rPr lang="en-IE" dirty="0">
                <a:solidFill>
                  <a:srgbClr val="F79037"/>
                </a:solidFill>
                <a:hlinkClick r:id="rId5">
                  <a:extLst>
                    <a:ext uri="{A12FA001-AC4F-418D-AE19-62706E023703}">
                      <ahyp:hlinkClr xmlns:ahyp="http://schemas.microsoft.com/office/drawing/2018/hyperlinkcolor" val="tx"/>
                    </a:ext>
                  </a:extLst>
                </a:hlinkClick>
              </a:rPr>
              <a:t>(foodandwine.ie)</a:t>
            </a:r>
            <a:endParaRPr lang="en-IE" dirty="0">
              <a:solidFill>
                <a:srgbClr val="F79037"/>
              </a:solidFill>
            </a:endParaRPr>
          </a:p>
        </p:txBody>
      </p:sp>
      <p:sp>
        <p:nvSpPr>
          <p:cNvPr id="6" name="TextBox 5">
            <a:extLst>
              <a:ext uri="{FF2B5EF4-FFF2-40B4-BE49-F238E27FC236}">
                <a16:creationId xmlns:a16="http://schemas.microsoft.com/office/drawing/2014/main" id="{1CEB6762-D04B-3EE2-2A25-2502DA6C7782}"/>
              </a:ext>
            </a:extLst>
          </p:cNvPr>
          <p:cNvSpPr txBox="1"/>
          <p:nvPr/>
        </p:nvSpPr>
        <p:spPr>
          <a:xfrm>
            <a:off x="589869" y="5608022"/>
            <a:ext cx="6749823" cy="369332"/>
          </a:xfrm>
          <a:prstGeom prst="rect">
            <a:avLst/>
          </a:prstGeom>
          <a:noFill/>
        </p:spPr>
        <p:txBody>
          <a:bodyPr wrap="square">
            <a:spAutoFit/>
          </a:bodyPr>
          <a:lstStyle/>
          <a:p>
            <a:pPr marL="285750" indent="-285750" rtl="0" algn="l">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Restaurantanmeldelse: The Misunderstood Heron - Independent.ie</a:t>
            </a:r>
            <a:endParaRPr lang="en-IE" dirty="0">
              <a:solidFill>
                <a:srgbClr val="F79037"/>
              </a:solidFill>
            </a:endParaRPr>
          </a:p>
        </p:txBody>
      </p:sp>
      <p:sp>
        <p:nvSpPr>
          <p:cNvPr id="7" name="TextBox 6">
            <a:extLst>
              <a:ext uri="{FF2B5EF4-FFF2-40B4-BE49-F238E27FC236}">
                <a16:creationId xmlns:a16="http://schemas.microsoft.com/office/drawing/2014/main" id="{417C8B42-F0B3-0859-75B0-3350D8264404}"/>
              </a:ext>
            </a:extLst>
          </p:cNvPr>
          <p:cNvSpPr txBox="1"/>
          <p:nvPr/>
        </p:nvSpPr>
        <p:spPr>
          <a:xfrm>
            <a:off x="589870" y="4199771"/>
            <a:ext cx="8162244" cy="369332"/>
          </a:xfrm>
          <a:prstGeom prst="rect">
            <a:avLst/>
          </a:prstGeom>
          <a:noFill/>
        </p:spPr>
        <p:txBody>
          <a:bodyPr wrap="square">
            <a:spAutoFit/>
          </a:bodyPr>
          <a:lstStyle/>
          <a:p>
            <a:pPr marL="285750" indent="-285750" rtl="0" algn="l">
              <a:buFont typeface="Arial" panose="020B0604020202020204" pitchFamily="34" charset="0"/>
              <a:buChar char="•"/>
            </a:pPr>
            <a:r>
              <a:rPr lang="en-IE" dirty="0" err="1">
                <a:solidFill>
                  <a:srgbClr val="F79037"/>
                </a:solidFill>
                <a:hlinkClick r:id="rId7">
                  <a:extLst>
                    <a:ext uri="{A12FA001-AC4F-418D-AE19-62706E023703}">
                      <ahyp:hlinkClr xmlns:ahyp="http://schemas.microsoft.com/office/drawing/2018/hyperlinkcolor" val="tx"/>
                    </a:ext>
                  </a:extLst>
                </a:hlinkClick>
              </a:rPr>
              <a:t>Leenane</a:t>
            </a:r>
            <a:r>
              <a:rPr lang="en-IE" dirty="0">
                <a:solidFill>
                  <a:srgbClr val="F79037"/>
                </a:solidFill>
                <a:hlinkClick r:id="rId7">
                  <a:extLst>
                    <a:ext uri="{A12FA001-AC4F-418D-AE19-62706E023703}">
                      <ahyp:hlinkClr xmlns:ahyp="http://schemas.microsoft.com/office/drawing/2018/hyperlinkcolor" val="tx"/>
                    </a:ext>
                  </a:extLst>
                </a:hlinkClick>
              </a:rPr>
              <a:t>Georgina Campbell Guides (ireland-guide.com)</a:t>
            </a:r>
            <a:endParaRPr lang="en-IE" dirty="0">
              <a:solidFill>
                <a:srgbClr val="F79037"/>
              </a:solidFill>
            </a:endParaRPr>
          </a:p>
        </p:txBody>
      </p:sp>
      <p:sp>
        <p:nvSpPr>
          <p:cNvPr id="8" name="TextBox 7">
            <a:extLst>
              <a:ext uri="{FF2B5EF4-FFF2-40B4-BE49-F238E27FC236}">
                <a16:creationId xmlns:a16="http://schemas.microsoft.com/office/drawing/2014/main" id="{8B1FB3D6-4AA5-3471-D492-E81C5EA23298}"/>
              </a:ext>
            </a:extLst>
          </p:cNvPr>
          <p:cNvSpPr txBox="1"/>
          <p:nvPr/>
        </p:nvSpPr>
        <p:spPr>
          <a:xfrm>
            <a:off x="589870" y="3538604"/>
            <a:ext cx="5655809" cy="369332"/>
          </a:xfrm>
          <a:prstGeom prst="rect">
            <a:avLst/>
          </a:prstGeom>
          <a:noFill/>
        </p:spPr>
        <p:txBody>
          <a:bodyPr wrap="square">
            <a:spAutoFit/>
          </a:bodyPr>
          <a:lstStyle/>
          <a:p>
            <a:pPr marL="285750" indent="-285750" rtl="0" algn="l">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John og Sally</a:t>
            </a:r>
            <a:r>
              <a:rPr lang="en-US" dirty="0" err="1">
                <a:solidFill>
                  <a:srgbClr val="F79037"/>
                </a:solidFill>
                <a:hlinkClick r:id="rId8">
                  <a:extLst>
                    <a:ext uri="{A12FA001-AC4F-418D-AE19-62706E023703}">
                      <ahyp:hlinkClr xmlns:ahyp="http://schemas.microsoft.com/office/drawing/2018/hyperlinkcolor" val="tx"/>
                    </a:ext>
                  </a:extLst>
                </a:hlinkClick>
              </a:rPr>
              <a:t>McKennas</a:t>
            </a:r>
            <a:r>
              <a:rPr lang="en-US" dirty="0">
                <a:solidFill>
                  <a:srgbClr val="F79037"/>
                </a:solidFill>
                <a:hlinkClick r:id="rId8">
                  <a:extLst>
                    <a:ext uri="{A12FA001-AC4F-418D-AE19-62706E023703}">
                      <ahyp:hlinkClr xmlns:ahyp="http://schemas.microsoft.com/office/drawing/2018/hyperlinkcolor" val="tx"/>
                    </a:ext>
                  </a:extLst>
                </a:hlinkClick>
              </a:rPr>
              <a:t>' Vejledninger</a:t>
            </a:r>
            <a:endParaRPr lang="en-IE" dirty="0">
              <a:solidFill>
                <a:srgbClr val="F79037"/>
              </a:solidFill>
            </a:endParaRPr>
          </a:p>
        </p:txBody>
      </p:sp>
      <p:sp>
        <p:nvSpPr>
          <p:cNvPr id="9" name="TextBox 8">
            <a:extLst>
              <a:ext uri="{FF2B5EF4-FFF2-40B4-BE49-F238E27FC236}">
                <a16:creationId xmlns:a16="http://schemas.microsoft.com/office/drawing/2014/main" id="{4911B3C5-13CD-FB96-F38D-755CCFD71B8B}"/>
              </a:ext>
            </a:extLst>
          </p:cNvPr>
          <p:cNvSpPr txBox="1"/>
          <p:nvPr/>
        </p:nvSpPr>
        <p:spPr>
          <a:xfrm>
            <a:off x="318845" y="380302"/>
            <a:ext cx="9150390" cy="646331"/>
          </a:xfrm>
          <a:prstGeom prst="rect">
            <a:avLst/>
          </a:prstGeom>
          <a:noFill/>
        </p:spPr>
        <p:txBody>
          <a:bodyPr wrap="none" rtlCol="0">
            <a:spAutoFit/>
          </a:bodyPr>
          <a:lstStyle/>
          <a:p>
            <a:pPr rtl="0" algn="l"/>
            <a:r>
              <a:rPr lang="en-US" sz="3600" b="1" dirty="0">
                <a:solidFill>
                  <a:srgbClr val="000000"/>
                </a:solidFill>
              </a:rPr>
              <a:t>Bliv inspireret af DEN MISFORSTÅDE HERON...</a:t>
            </a:r>
            <a:endParaRPr lang="en-IE" sz="3600" b="1" dirty="0">
              <a:solidFill>
                <a:srgbClr val="000000"/>
              </a:solidFill>
            </a:endParaRPr>
          </a:p>
        </p:txBody>
      </p:sp>
      <p:pic>
        <p:nvPicPr>
          <p:cNvPr id="10" name="Picture 9">
            <a:extLst>
              <a:ext uri="{FF2B5EF4-FFF2-40B4-BE49-F238E27FC236}">
                <a16:creationId xmlns:a16="http://schemas.microsoft.com/office/drawing/2014/main" id="{D23D783E-F9FF-0A85-A74D-3F22843E73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94913" y="3379220"/>
            <a:ext cx="3718789" cy="2598134"/>
          </a:xfrm>
          <a:prstGeom prst="rect">
            <a:avLst/>
          </a:prstGeom>
        </p:spPr>
      </p:pic>
      <p:pic>
        <p:nvPicPr>
          <p:cNvPr id="11" name="Picture 10">
            <a:extLst>
              <a:ext uri="{FF2B5EF4-FFF2-40B4-BE49-F238E27FC236}">
                <a16:creationId xmlns:a16="http://schemas.microsoft.com/office/drawing/2014/main" id="{1CA28129-ACD5-199C-2716-2340B61488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42750" y="3135369"/>
            <a:ext cx="1732749" cy="1764640"/>
          </a:xfrm>
          <a:prstGeom prst="rect">
            <a:avLst/>
          </a:prstGeom>
        </p:spPr>
      </p:pic>
      <p:sp>
        <p:nvSpPr>
          <p:cNvPr id="12" name="Text Placeholder 1">
            <a:extLst>
              <a:ext uri="{FF2B5EF4-FFF2-40B4-BE49-F238E27FC236}">
                <a16:creationId xmlns:a16="http://schemas.microsoft.com/office/drawing/2014/main" id="{73383B87-FEA6-5778-BDE6-27A2E17B74B6}"/>
              </a:ext>
            </a:extLst>
          </p:cNvPr>
          <p:cNvSpPr txBox="1">
            <a:spLocks/>
          </p:cNvSpPr>
          <p:nvPr/>
        </p:nvSpPr>
        <p:spPr>
          <a:xfrm>
            <a:off x="65314" y="1338943"/>
            <a:ext cx="11723915" cy="50295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lnSpc>
                <a:spcPct val="100000"/>
              </a:lnSpc>
              <a:buNone/>
            </a:pPr>
            <a:r>
              <a:rPr lang="en-US" sz="2400" dirty="0">
                <a:solidFill>
                  <a:srgbClr val="000000"/>
                </a:solidFill>
              </a:rPr>
              <a:t>Dette er et glimrende eksempel på, hvordan en lille etisk fødevarevirksomhed kan få så stor indflydelse via god og klar kommunikation. De sælger kun innovative, friske, lokale og sæsonbestemte fødevarer og kommunikerer konstant dette (deres</a:t>
            </a:r>
            <a:r>
              <a:rPr lang="en-US" sz="2400" dirty="0">
                <a:solidFill>
                  <a:srgbClr val="F79037"/>
                </a:solidFill>
                <a:hlinkClick r:id="rId11">
                  <a:extLst>
                    <a:ext uri="{A12FA001-AC4F-418D-AE19-62706E023703}">
                      <ahyp:hlinkClr xmlns:ahyp="http://schemas.microsoft.com/office/drawing/2018/hyperlinkcolor" val="tx"/>
                    </a:ext>
                  </a:extLst>
                </a:hlinkClick>
              </a:rPr>
              <a:t>internet side</a:t>
            </a:r>
            <a:r>
              <a:rPr lang="en-US" sz="2400" dirty="0">
                <a:solidFill>
                  <a:srgbClr val="000000"/>
                </a:solidFill>
              </a:rPr>
              <a:t>,</a:t>
            </a:r>
            <a:r>
              <a:rPr lang="en-US" sz="2400" dirty="0">
                <a:solidFill>
                  <a:srgbClr val="F79037"/>
                </a:solidFill>
                <a:hlinkClick r:id="rId12">
                  <a:extLst>
                    <a:ext uri="{A12FA001-AC4F-418D-AE19-62706E023703}">
                      <ahyp:hlinkClr xmlns:ahyp="http://schemas.microsoft.com/office/drawing/2018/hyperlinkcolor" val="tx"/>
                    </a:ext>
                  </a:extLst>
                </a:hlinkClick>
              </a:rPr>
              <a:t>Instagram</a:t>
            </a:r>
            <a:r>
              <a:rPr lang="en-US" sz="2400" dirty="0">
                <a:solidFill>
                  <a:srgbClr val="000000"/>
                </a:solidFill>
              </a:rPr>
              <a:t>og</a:t>
            </a:r>
            <a:r>
              <a:rPr lang="en-US" sz="2400" dirty="0">
                <a:solidFill>
                  <a:srgbClr val="F79037"/>
                </a:solidFill>
                <a:hlinkClick r:id="rId13">
                  <a:extLst>
                    <a:ext uri="{A12FA001-AC4F-418D-AE19-62706E023703}">
                      <ahyp:hlinkClr xmlns:ahyp="http://schemas.microsoft.com/office/drawing/2018/hyperlinkcolor" val="tx"/>
                    </a:ext>
                  </a:extLst>
                </a:hlinkClick>
              </a:rPr>
              <a:t>Facebook</a:t>
            </a:r>
            <a:r>
              <a:rPr lang="en-US" sz="2400" dirty="0">
                <a:solidFill>
                  <a:srgbClr val="000000"/>
                </a:solidFill>
              </a:rPr>
              <a:t>sider. Nu har ordet spredt sig organisk ... se nogle anmeldelser:</a:t>
            </a:r>
            <a:endParaRPr lang="en-IE" sz="2400" dirty="0">
              <a:solidFill>
                <a:srgbClr val="000000"/>
              </a:solidFill>
              <a:highlight>
                <a:srgbClr val="FFFF00"/>
              </a:highlight>
            </a:endParaRPr>
          </a:p>
        </p:txBody>
      </p:sp>
      <p:pic>
        <p:nvPicPr>
          <p:cNvPr id="13" name="Picture 2" descr="drapeau-de-lirlande">
            <a:extLst>
              <a:ext uri="{FF2B5EF4-FFF2-40B4-BE49-F238E27FC236}">
                <a16:creationId xmlns:a16="http://schemas.microsoft.com/office/drawing/2014/main" id="{A74C65A2-B634-F537-2D3B-B8884F071BD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D2FFE-E422-A79D-5C3F-041BC5E07645}"/>
              </a:ext>
            </a:extLst>
          </p:cNvPr>
          <p:cNvSpPr>
            <a:spLocks noGrp="1"/>
          </p:cNvSpPr>
          <p:nvPr>
            <p:ph type="body" sz="quarter" idx="18"/>
          </p:nvPr>
        </p:nvSpPr>
        <p:spPr>
          <a:xfrm>
            <a:off x="914400" y="2169763"/>
            <a:ext cx="5181600" cy="3440624"/>
          </a:xfrm>
        </p:spPr>
        <p:txBody>
          <a:bodyPr/>
          <a:lstStyle/>
          <a:p>
            <a:pPr rtl="0" algn="l"/>
            <a:r>
              <a:rPr lang="en-US" dirty="0"/>
              <a:t>Denne gruppe kan variere i størrelse afhængigt af din virksomheds fase og størrelse. Uanset størrelse,</a:t>
            </a:r>
            <a:r>
              <a:rPr lang="en-US" b="1" dirty="0"/>
              <a:t>en god standard for intern kommunikation og engagement med medarbejdere i din fødevarevirksomhed er afgørende på alle niveauer</a:t>
            </a:r>
            <a:r>
              <a:rPr lang="en-US" dirty="0"/>
              <a:t>.</a:t>
            </a:r>
            <a:endParaRPr lang="en-IE" dirty="0"/>
          </a:p>
        </p:txBody>
      </p:sp>
      <p:sp>
        <p:nvSpPr>
          <p:cNvPr id="3" name="Text Placeholder 2">
            <a:extLst>
              <a:ext uri="{FF2B5EF4-FFF2-40B4-BE49-F238E27FC236}">
                <a16:creationId xmlns:a16="http://schemas.microsoft.com/office/drawing/2014/main" id="{ABFDFB24-E567-3DDD-F4DC-CE368C80BBD1}"/>
              </a:ext>
            </a:extLst>
          </p:cNvPr>
          <p:cNvSpPr>
            <a:spLocks noGrp="1"/>
          </p:cNvSpPr>
          <p:nvPr>
            <p:ph type="body" sz="quarter" idx="16"/>
          </p:nvPr>
        </p:nvSpPr>
        <p:spPr/>
        <p:txBody>
          <a:bodyPr/>
          <a:lstStyle/>
          <a:p>
            <a:pPr rtl="0" algn="l"/>
            <a:r>
              <a:rPr lang="en-IE" dirty="0"/>
              <a:t>Gruppe 2:</a:t>
            </a:r>
            <a:r>
              <a:rPr lang="en-IE" b="1" dirty="0"/>
              <a:t>Medarbejdere</a:t>
            </a:r>
            <a:r>
              <a:rPr lang="en-IE" dirty="0"/>
              <a:t> </a:t>
            </a:r>
          </a:p>
        </p:txBody>
      </p:sp>
      <p:pic>
        <p:nvPicPr>
          <p:cNvPr id="4" name="Picture 3">
            <a:extLst>
              <a:ext uri="{FF2B5EF4-FFF2-40B4-BE49-F238E27FC236}">
                <a16:creationId xmlns:a16="http://schemas.microsoft.com/office/drawing/2014/main" id="{F450D5C8-7B0A-11BE-121A-4ECE83E7A9A0}"/>
              </a:ext>
            </a:extLst>
          </p:cNvPr>
          <p:cNvPicPr>
            <a:picLocks noChangeAspect="1"/>
          </p:cNvPicPr>
          <p:nvPr/>
        </p:nvPicPr>
        <p:blipFill>
          <a:blip r:embed="rId2"/>
          <a:stretch>
            <a:fillRect/>
          </a:stretch>
        </p:blipFill>
        <p:spPr>
          <a:xfrm>
            <a:off x="10416125" y="143831"/>
            <a:ext cx="1033329" cy="1103783"/>
          </a:xfrm>
          <a:prstGeom prst="rect">
            <a:avLst/>
          </a:prstGeom>
        </p:spPr>
      </p:pic>
      <p:sp>
        <p:nvSpPr>
          <p:cNvPr id="5" name="TextBox 4">
            <a:extLst>
              <a:ext uri="{FF2B5EF4-FFF2-40B4-BE49-F238E27FC236}">
                <a16:creationId xmlns:a16="http://schemas.microsoft.com/office/drawing/2014/main" id="{275DC2A1-FBB5-9F54-DF9F-3E3CC50F9F1A}"/>
              </a:ext>
            </a:extLst>
          </p:cNvPr>
          <p:cNvSpPr txBox="1"/>
          <p:nvPr/>
        </p:nvSpPr>
        <p:spPr>
          <a:xfrm>
            <a:off x="6674069" y="2169763"/>
            <a:ext cx="5391807" cy="3416320"/>
          </a:xfrm>
          <a:prstGeom prst="rect">
            <a:avLst/>
          </a:prstGeom>
          <a:noFill/>
        </p:spPr>
        <p:txBody>
          <a:bodyPr wrap="square" rtlCol="0">
            <a:spAutoFit/>
          </a:bodyPr>
          <a:lstStyle/>
          <a:p>
            <a:pPr rtl="0" algn="l"/>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Emner eller emner de evt</a:t>
            </a:r>
            <a:r>
              <a:rPr lang="en-US" sz="2400" b="1" dirty="0">
                <a:solidFill>
                  <a:srgbClr val="000000"/>
                </a:solidFill>
                <a:latin typeface="Calibri" panose="020F0502020204030204"/>
              </a:rPr>
              <a:t>være interesseret i inkluderer:</a:t>
            </a:r>
          </a:p>
          <a:p>
            <a:pPr marL="342900" indent="-342900" rtl="0" algn="l">
              <a:buFont typeface="Arial" panose="020B0604020202020204" pitchFamily="34" charset="0"/>
              <a:buChar char="•"/>
            </a:pPr>
            <a:r>
              <a:rPr lang="en-US" sz="2400" dirty="0">
                <a:solidFill>
                  <a:srgbClr val="000000"/>
                </a:solidFill>
                <a:latin typeface="Calibri" panose="020F0502020204030204"/>
              </a:rPr>
              <a:t>EN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positivt arbejdsmiljø</a:t>
            </a:r>
          </a:p>
          <a:p>
            <a:pPr marL="342900" indent="-342900" rtl="0" algn="l">
              <a:buFont typeface="Arial" panose="020B0604020202020204" pitchFamily="34" charset="0"/>
              <a:buChar char="•"/>
            </a:pPr>
            <a:r>
              <a:rPr lang="en-US" sz="2400" dirty="0">
                <a:solidFill>
                  <a:srgbClr val="000000"/>
                </a:solidFill>
                <a:latin typeface="Calibri" panose="020F0502020204030204"/>
              </a:rPr>
              <a:t>An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inkluderende arbejdspladskultur,</a:t>
            </a:r>
          </a:p>
          <a:p>
            <a:pPr marL="342900" indent="-342900" rtl="0" algn="l">
              <a:buFont typeface="Arial" panose="020B0604020202020204" pitchFamily="34" charset="0"/>
              <a:buChar char="•"/>
            </a:pPr>
            <a:r>
              <a:rPr lang="en-US" sz="2400" dirty="0">
                <a:solidFill>
                  <a:srgbClr val="000000"/>
                </a:solidFill>
                <a:latin typeface="Calibri" panose="020F0502020204030204"/>
              </a:rPr>
              <a:t>Hvordan</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dele information eller ideer</a:t>
            </a:r>
          </a:p>
          <a:p>
            <a:pPr marL="342900" indent="-342900" rtl="0" algn="l">
              <a:buFont typeface="Arial" panose="020B0604020202020204" pitchFamily="34" charset="0"/>
              <a:buChar char="•"/>
            </a:pPr>
            <a:r>
              <a:rPr lang="en-US" sz="2400" dirty="0">
                <a:solidFill>
                  <a:srgbClr val="000000"/>
                </a:solidFill>
                <a:latin typeface="Calibri" panose="020F0502020204030204"/>
              </a:rPr>
              <a:t>Hvordan kan de være med</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 beslutningsprocesser.</a:t>
            </a:r>
          </a:p>
          <a:p>
            <a:pPr marL="342900" indent="-342900" rtl="0" algn="l">
              <a:buFont typeface="Arial" panose="020B0604020202020204" pitchFamily="34" charset="0"/>
              <a:buChar char="•"/>
            </a:pPr>
            <a:r>
              <a:rPr lang="en-US" sz="2400" dirty="0">
                <a:solidFill>
                  <a:srgbClr val="000000"/>
                </a:solidFill>
                <a:latin typeface="Calibri" panose="020F0502020204030204"/>
              </a:rPr>
              <a:t>Virksomhedens værdier</a:t>
            </a:r>
          </a:p>
          <a:p>
            <a:pPr marL="342900" indent="-342900" rtl="0" algn="l">
              <a:buFont typeface="Arial" panose="020B0604020202020204" pitchFamily="34" charset="0"/>
              <a:buChar char="•"/>
            </a:pPr>
            <a:r>
              <a:rPr lang="en-US" sz="2400" dirty="0">
                <a:solidFill>
                  <a:srgbClr val="000000"/>
                </a:solidFill>
                <a:latin typeface="Calibri" panose="020F0502020204030204"/>
              </a:rPr>
              <a:t>Sådan giver du feedback</a:t>
            </a:r>
            <a:endParaRPr lang="en-IE" dirty="0"/>
          </a:p>
        </p:txBody>
      </p:sp>
      <p:grpSp>
        <p:nvGrpSpPr>
          <p:cNvPr id="6" name="Group 5">
            <a:extLst>
              <a:ext uri="{FF2B5EF4-FFF2-40B4-BE49-F238E27FC236}">
                <a16:creationId xmlns:a16="http://schemas.microsoft.com/office/drawing/2014/main" id="{44EC64BA-4643-0A94-414B-5BB59254B132}"/>
              </a:ext>
            </a:extLst>
          </p:cNvPr>
          <p:cNvGrpSpPr/>
          <p:nvPr/>
        </p:nvGrpSpPr>
        <p:grpSpPr>
          <a:xfrm>
            <a:off x="4141076" y="4193628"/>
            <a:ext cx="1284079" cy="1293423"/>
            <a:chOff x="6054339" y="3604505"/>
            <a:chExt cx="847183" cy="846104"/>
          </a:xfrm>
          <a:solidFill>
            <a:srgbClr val="000000"/>
          </a:solidFill>
        </p:grpSpPr>
        <p:grpSp>
          <p:nvGrpSpPr>
            <p:cNvPr id="7" name="Graphic 2">
              <a:extLst>
                <a:ext uri="{FF2B5EF4-FFF2-40B4-BE49-F238E27FC236}">
                  <a16:creationId xmlns:a16="http://schemas.microsoft.com/office/drawing/2014/main" id="{9E90038F-EEBB-1FE3-F63E-C0C18693D404}"/>
                </a:ext>
              </a:extLst>
            </p:cNvPr>
            <p:cNvGrpSpPr/>
            <p:nvPr userDrawn="1"/>
          </p:nvGrpSpPr>
          <p:grpSpPr>
            <a:xfrm>
              <a:off x="6123227" y="3643245"/>
              <a:ext cx="640536" cy="353721"/>
              <a:chOff x="1091072" y="3888347"/>
              <a:chExt cx="640536" cy="353721"/>
            </a:xfrm>
            <a:grpFill/>
          </p:grpSpPr>
          <p:sp>
            <p:nvSpPr>
              <p:cNvPr id="13" name="Freeform 173">
                <a:extLst>
                  <a:ext uri="{FF2B5EF4-FFF2-40B4-BE49-F238E27FC236}">
                    <a16:creationId xmlns:a16="http://schemas.microsoft.com/office/drawing/2014/main" id="{88D81EB4-9DAA-5533-3210-C2B443301A71}"/>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rtl="0" algn="l"/>
                <a:endParaRPr lang="en-US"/>
              </a:p>
            </p:txBody>
          </p:sp>
          <p:sp>
            <p:nvSpPr>
              <p:cNvPr id="14" name="Freeform 174">
                <a:extLst>
                  <a:ext uri="{FF2B5EF4-FFF2-40B4-BE49-F238E27FC236}">
                    <a16:creationId xmlns:a16="http://schemas.microsoft.com/office/drawing/2014/main" id="{9E1F3BE0-F781-5498-7C28-159328B2656C}"/>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rtl="0" algn="l"/>
                <a:endParaRPr lang="en-US"/>
              </a:p>
            </p:txBody>
          </p:sp>
          <p:sp>
            <p:nvSpPr>
              <p:cNvPr id="15" name="Freeform 175">
                <a:extLst>
                  <a:ext uri="{FF2B5EF4-FFF2-40B4-BE49-F238E27FC236}">
                    <a16:creationId xmlns:a16="http://schemas.microsoft.com/office/drawing/2014/main" id="{056D97FF-D739-0834-7A83-0051DCD3FA58}"/>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rtl="0" algn="l"/>
                <a:endParaRPr lang="en-US"/>
              </a:p>
            </p:txBody>
          </p:sp>
          <p:sp>
            <p:nvSpPr>
              <p:cNvPr id="16" name="Freeform 176">
                <a:extLst>
                  <a:ext uri="{FF2B5EF4-FFF2-40B4-BE49-F238E27FC236}">
                    <a16:creationId xmlns:a16="http://schemas.microsoft.com/office/drawing/2014/main" id="{2425E1D8-34E1-786B-FD33-4AFC250FAF8E}"/>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rtl="0" algn="l"/>
                <a:endParaRPr lang="en-US"/>
              </a:p>
            </p:txBody>
          </p:sp>
          <p:sp>
            <p:nvSpPr>
              <p:cNvPr id="17" name="Freeform 177">
                <a:extLst>
                  <a:ext uri="{FF2B5EF4-FFF2-40B4-BE49-F238E27FC236}">
                    <a16:creationId xmlns:a16="http://schemas.microsoft.com/office/drawing/2014/main" id="{7F3C62AE-1F19-376F-FAE2-5EA05F703C23}"/>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rtl="0" algn="l"/>
                <a:endParaRPr lang="en-US"/>
              </a:p>
            </p:txBody>
          </p:sp>
          <p:sp>
            <p:nvSpPr>
              <p:cNvPr id="18" name="Freeform 178">
                <a:extLst>
                  <a:ext uri="{FF2B5EF4-FFF2-40B4-BE49-F238E27FC236}">
                    <a16:creationId xmlns:a16="http://schemas.microsoft.com/office/drawing/2014/main" id="{8A6373B6-0973-BCB4-647A-16C5EAA62BA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rtl="0" algn="l"/>
                <a:endParaRPr lang="en-US"/>
              </a:p>
            </p:txBody>
          </p:sp>
          <p:sp>
            <p:nvSpPr>
              <p:cNvPr id="19" name="Freeform 179">
                <a:extLst>
                  <a:ext uri="{FF2B5EF4-FFF2-40B4-BE49-F238E27FC236}">
                    <a16:creationId xmlns:a16="http://schemas.microsoft.com/office/drawing/2014/main" id="{70C015FC-EF5A-64C9-2198-907C790B912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rtl="0" algn="l"/>
                <a:endParaRPr lang="en-US"/>
              </a:p>
            </p:txBody>
          </p:sp>
          <p:sp>
            <p:nvSpPr>
              <p:cNvPr id="20" name="Freeform 180">
                <a:extLst>
                  <a:ext uri="{FF2B5EF4-FFF2-40B4-BE49-F238E27FC236}">
                    <a16:creationId xmlns:a16="http://schemas.microsoft.com/office/drawing/2014/main" id="{1DCD8A3D-DBB9-7BFD-28C7-51FAB8E0534A}"/>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rtl="0" algn="l"/>
                <a:endParaRPr lang="en-US"/>
              </a:p>
            </p:txBody>
          </p:sp>
          <p:sp>
            <p:nvSpPr>
              <p:cNvPr id="21" name="Freeform 181">
                <a:extLst>
                  <a:ext uri="{FF2B5EF4-FFF2-40B4-BE49-F238E27FC236}">
                    <a16:creationId xmlns:a16="http://schemas.microsoft.com/office/drawing/2014/main" id="{51E3B24F-5F63-E3A6-F8F4-3B7220EC5E01}"/>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rtl="0" algn="l"/>
                <a:endParaRPr lang="en-US"/>
              </a:p>
            </p:txBody>
          </p:sp>
        </p:grpSp>
        <p:grpSp>
          <p:nvGrpSpPr>
            <p:cNvPr id="8" name="Graphic 2">
              <a:extLst>
                <a:ext uri="{FF2B5EF4-FFF2-40B4-BE49-F238E27FC236}">
                  <a16:creationId xmlns:a16="http://schemas.microsoft.com/office/drawing/2014/main" id="{03CA7408-C2B8-63BF-7454-91F4564BF7D3}"/>
                </a:ext>
              </a:extLst>
            </p:cNvPr>
            <p:cNvGrpSpPr/>
            <p:nvPr userDrawn="1"/>
          </p:nvGrpSpPr>
          <p:grpSpPr>
            <a:xfrm>
              <a:off x="6054339" y="3604505"/>
              <a:ext cx="847183" cy="846104"/>
              <a:chOff x="1022184" y="3859823"/>
              <a:chExt cx="847183" cy="846104"/>
            </a:xfrm>
            <a:grpFill/>
          </p:grpSpPr>
          <p:sp>
            <p:nvSpPr>
              <p:cNvPr id="9" name="Freeform 169">
                <a:extLst>
                  <a:ext uri="{FF2B5EF4-FFF2-40B4-BE49-F238E27FC236}">
                    <a16:creationId xmlns:a16="http://schemas.microsoft.com/office/drawing/2014/main" id="{8178F7FA-D246-8D17-8249-5F523A58096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rtl="0" algn="l"/>
                <a:endParaRPr lang="en-US"/>
              </a:p>
            </p:txBody>
          </p:sp>
          <p:sp>
            <p:nvSpPr>
              <p:cNvPr id="10" name="Freeform 170">
                <a:extLst>
                  <a:ext uri="{FF2B5EF4-FFF2-40B4-BE49-F238E27FC236}">
                    <a16:creationId xmlns:a16="http://schemas.microsoft.com/office/drawing/2014/main" id="{4B795D8B-3CE3-75BF-BD13-711FAA4D95D0}"/>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rtl="0" algn="l"/>
                <a:endParaRPr lang="en-US"/>
              </a:p>
            </p:txBody>
          </p:sp>
          <p:sp>
            <p:nvSpPr>
              <p:cNvPr id="11" name="Freeform 171">
                <a:extLst>
                  <a:ext uri="{FF2B5EF4-FFF2-40B4-BE49-F238E27FC236}">
                    <a16:creationId xmlns:a16="http://schemas.microsoft.com/office/drawing/2014/main" id="{8AC451E4-7EFC-0964-F574-03EA3E2DAFFE}"/>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rtl="0" algn="l"/>
                <a:endParaRPr lang="en-US"/>
              </a:p>
            </p:txBody>
          </p:sp>
          <p:sp>
            <p:nvSpPr>
              <p:cNvPr id="12" name="Freeform 172">
                <a:extLst>
                  <a:ext uri="{FF2B5EF4-FFF2-40B4-BE49-F238E27FC236}">
                    <a16:creationId xmlns:a16="http://schemas.microsoft.com/office/drawing/2014/main" id="{422813DD-5907-B764-2CAE-6C003596074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341220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a:lstStyle/>
          <a:p>
            <a:pPr rtl="0" algn="l"/>
            <a:r>
              <a:rPr lang="en-US" b="1" dirty="0"/>
              <a:t>Åbne og gennemsigtige kommunikationskanaler</a:t>
            </a:r>
            <a:r>
              <a:rPr lang="en-US" dirty="0"/>
              <a:t>give medarbejderne mulighed for at udtrykke deres tanker, bekymringer og ideer. Dette kan opnås gennem regelmæssige teammøder, forslagsbokse, anonyme feedbackmekanismer eller dedikerede kommunikationsplatforme, såsom interne sociale netværk eller chatapplikationer eller endda en simpel opslagstavle i køkkenet. Sørg for, at vigtig information er let tilgængelig og let tilgængelig for alle medarbejdere.</a:t>
            </a:r>
            <a:endParaRPr lang="en-US" sz="800" dirty="0"/>
          </a:p>
          <a:p>
            <a:pPr rtl="0" algn="l"/>
            <a:r>
              <a:rPr lang="en-US" b="1" dirty="0"/>
              <a:t>To-vejs kommunikation</a:t>
            </a:r>
            <a:r>
              <a:rPr lang="en-US" dirty="0"/>
              <a:t>hvor medarbejderne opfordres til at deltage aktivt i diskussioner. Tilskynd ledere og ledere til at lytte opmærksomt til medarbejdernes input, ideer og forslag og give rettidig og konstruktiv feedback.</a:t>
            </a:r>
            <a:endParaRPr lang="en-US" sz="800" dirty="0"/>
          </a:p>
          <a:p>
            <a:pPr rtl="0" algn="l"/>
            <a:r>
              <a:rPr lang="en-US" b="1" dirty="0"/>
              <a:t>Uddannelses- og udviklingsmuligheder</a:t>
            </a:r>
            <a:r>
              <a:rPr lang="en-US" dirty="0"/>
              <a:t>kan give medarbejderne mulighed for at forbedre deres færdigheder og viden. Du bør arbejde for at give muligheder for professionel vækst, mentorprogrammer eller tværgående projekter for at tilskynde til kontinuerlig læring og karrierefremgang.</a:t>
            </a:r>
          </a:p>
          <a:p>
            <a:pPr rtl="0" algn="l"/>
            <a:endParaRPr lang="en-US" dirty="0"/>
          </a:p>
          <a:p>
            <a:pPr rtl="0" algn="l"/>
            <a:endParaRPr lang="en-US" sz="800" dirty="0"/>
          </a:p>
          <a:p>
            <a:pPr rtl="0" algn="l"/>
            <a:endParaRPr lang="en-US" dirty="0"/>
          </a:p>
          <a:p>
            <a:pPr rtl="0" algn="l"/>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7882759" cy="803654"/>
          </a:xfrm>
          <a:solidFill>
            <a:srgbClr val="F79037"/>
          </a:solidFill>
        </p:spPr>
        <p:txBody>
          <a:bodyPr anchor="ctr"/>
          <a:lstStyle/>
          <a:p>
            <a:pPr marL="432000" rtl="0" algn="l"/>
            <a:r>
              <a:rPr lang="en-IE" b="1" dirty="0"/>
              <a:t>Måder at interagere med medarbejdere på:</a:t>
            </a:r>
          </a:p>
        </p:txBody>
      </p:sp>
      <p:grpSp>
        <p:nvGrpSpPr>
          <p:cNvPr id="20" name="Group 19">
            <a:extLst>
              <a:ext uri="{FF2B5EF4-FFF2-40B4-BE49-F238E27FC236}">
                <a16:creationId xmlns:a16="http://schemas.microsoft.com/office/drawing/2014/main" id="{1E963F80-93BA-CAF7-664D-3C00260604BD}"/>
              </a:ext>
            </a:extLst>
          </p:cNvPr>
          <p:cNvGrpSpPr/>
          <p:nvPr/>
        </p:nvGrpSpPr>
        <p:grpSpPr>
          <a:xfrm>
            <a:off x="10702041" y="5093544"/>
            <a:ext cx="974329" cy="1069738"/>
            <a:chOff x="6054339" y="3604505"/>
            <a:chExt cx="847183" cy="846104"/>
          </a:xfrm>
          <a:solidFill>
            <a:srgbClr val="000000"/>
          </a:solidFill>
        </p:grpSpPr>
        <p:grpSp>
          <p:nvGrpSpPr>
            <p:cNvPr id="21" name="Graphic 2">
              <a:extLst>
                <a:ext uri="{FF2B5EF4-FFF2-40B4-BE49-F238E27FC236}">
                  <a16:creationId xmlns:a16="http://schemas.microsoft.com/office/drawing/2014/main" id="{AC39B339-F2E8-AD39-B7AA-DFBBC3213250}"/>
                </a:ext>
              </a:extLst>
            </p:cNvPr>
            <p:cNvGrpSpPr/>
            <p:nvPr userDrawn="1"/>
          </p:nvGrpSpPr>
          <p:grpSpPr>
            <a:xfrm>
              <a:off x="6123227" y="3643245"/>
              <a:ext cx="640536" cy="353721"/>
              <a:chOff x="1091072" y="3888347"/>
              <a:chExt cx="640536" cy="353721"/>
            </a:xfrm>
            <a:grpFill/>
          </p:grpSpPr>
          <p:sp>
            <p:nvSpPr>
              <p:cNvPr id="27" name="Freeform 173">
                <a:extLst>
                  <a:ext uri="{FF2B5EF4-FFF2-40B4-BE49-F238E27FC236}">
                    <a16:creationId xmlns:a16="http://schemas.microsoft.com/office/drawing/2014/main" id="{D71CB618-FC1F-1F7C-1625-8260289CF0EF}"/>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rtl="0" algn="l"/>
                <a:endParaRPr lang="en-US"/>
              </a:p>
            </p:txBody>
          </p:sp>
          <p:sp>
            <p:nvSpPr>
              <p:cNvPr id="28" name="Freeform 174">
                <a:extLst>
                  <a:ext uri="{FF2B5EF4-FFF2-40B4-BE49-F238E27FC236}">
                    <a16:creationId xmlns:a16="http://schemas.microsoft.com/office/drawing/2014/main" id="{796BCB00-8FAF-A054-0597-B6717809A5ED}"/>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rtl="0" algn="l"/>
                <a:endParaRPr lang="en-US"/>
              </a:p>
            </p:txBody>
          </p:sp>
          <p:sp>
            <p:nvSpPr>
              <p:cNvPr id="29" name="Freeform 175">
                <a:extLst>
                  <a:ext uri="{FF2B5EF4-FFF2-40B4-BE49-F238E27FC236}">
                    <a16:creationId xmlns:a16="http://schemas.microsoft.com/office/drawing/2014/main" id="{4FE8896F-D315-05C6-6ED8-3FEF6B1D0E47}"/>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rtl="0" algn="l"/>
                <a:endParaRPr lang="en-US"/>
              </a:p>
            </p:txBody>
          </p:sp>
          <p:sp>
            <p:nvSpPr>
              <p:cNvPr id="30" name="Freeform 176">
                <a:extLst>
                  <a:ext uri="{FF2B5EF4-FFF2-40B4-BE49-F238E27FC236}">
                    <a16:creationId xmlns:a16="http://schemas.microsoft.com/office/drawing/2014/main" id="{1B41239E-BDB7-925D-4E03-8089F4FB757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rtl="0" algn="l"/>
                <a:endParaRPr lang="en-US"/>
              </a:p>
            </p:txBody>
          </p:sp>
          <p:sp>
            <p:nvSpPr>
              <p:cNvPr id="31" name="Freeform 177">
                <a:extLst>
                  <a:ext uri="{FF2B5EF4-FFF2-40B4-BE49-F238E27FC236}">
                    <a16:creationId xmlns:a16="http://schemas.microsoft.com/office/drawing/2014/main" id="{0AFE1F59-D9D9-3199-9921-493526FAE9DA}"/>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rtl="0" algn="l"/>
                <a:endParaRPr lang="en-US"/>
              </a:p>
            </p:txBody>
          </p:sp>
          <p:sp>
            <p:nvSpPr>
              <p:cNvPr id="32" name="Freeform 178">
                <a:extLst>
                  <a:ext uri="{FF2B5EF4-FFF2-40B4-BE49-F238E27FC236}">
                    <a16:creationId xmlns:a16="http://schemas.microsoft.com/office/drawing/2014/main" id="{032C7F87-0306-3387-CB46-F8DB354B3C0A}"/>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rtl="0" algn="l"/>
                <a:endParaRPr lang="en-US"/>
              </a:p>
            </p:txBody>
          </p:sp>
          <p:sp>
            <p:nvSpPr>
              <p:cNvPr id="33" name="Freeform 179">
                <a:extLst>
                  <a:ext uri="{FF2B5EF4-FFF2-40B4-BE49-F238E27FC236}">
                    <a16:creationId xmlns:a16="http://schemas.microsoft.com/office/drawing/2014/main" id="{5414BCC2-69A5-B6E1-3759-AEEE02450C8D}"/>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rtl="0" algn="l"/>
                <a:endParaRPr lang="en-US"/>
              </a:p>
            </p:txBody>
          </p:sp>
          <p:sp>
            <p:nvSpPr>
              <p:cNvPr id="34" name="Freeform 180">
                <a:extLst>
                  <a:ext uri="{FF2B5EF4-FFF2-40B4-BE49-F238E27FC236}">
                    <a16:creationId xmlns:a16="http://schemas.microsoft.com/office/drawing/2014/main" id="{E183B097-6E67-282B-E91E-E2CF1F2303F6}"/>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rtl="0" algn="l"/>
                <a:endParaRPr lang="en-US"/>
              </a:p>
            </p:txBody>
          </p:sp>
          <p:sp>
            <p:nvSpPr>
              <p:cNvPr id="35" name="Freeform 181">
                <a:extLst>
                  <a:ext uri="{FF2B5EF4-FFF2-40B4-BE49-F238E27FC236}">
                    <a16:creationId xmlns:a16="http://schemas.microsoft.com/office/drawing/2014/main" id="{98EE072E-B939-0C50-C29E-C7203ADBF9AE}"/>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rtl="0" algn="l"/>
                <a:endParaRPr lang="en-US"/>
              </a:p>
            </p:txBody>
          </p:sp>
        </p:grpSp>
        <p:grpSp>
          <p:nvGrpSpPr>
            <p:cNvPr id="22" name="Graphic 2">
              <a:extLst>
                <a:ext uri="{FF2B5EF4-FFF2-40B4-BE49-F238E27FC236}">
                  <a16:creationId xmlns:a16="http://schemas.microsoft.com/office/drawing/2014/main" id="{CE681CBF-5D98-D4A9-D86E-DA581D50DB55}"/>
                </a:ext>
              </a:extLst>
            </p:cNvPr>
            <p:cNvGrpSpPr/>
            <p:nvPr userDrawn="1"/>
          </p:nvGrpSpPr>
          <p:grpSpPr>
            <a:xfrm>
              <a:off x="6054339" y="3604505"/>
              <a:ext cx="847183" cy="846104"/>
              <a:chOff x="1022184" y="3859823"/>
              <a:chExt cx="847183" cy="846104"/>
            </a:xfrm>
            <a:grpFill/>
          </p:grpSpPr>
          <p:sp>
            <p:nvSpPr>
              <p:cNvPr id="23" name="Freeform 169">
                <a:extLst>
                  <a:ext uri="{FF2B5EF4-FFF2-40B4-BE49-F238E27FC236}">
                    <a16:creationId xmlns:a16="http://schemas.microsoft.com/office/drawing/2014/main" id="{1F390548-349E-B851-57BB-7AB75D0AD60D}"/>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rtl="0" algn="l"/>
                <a:endParaRPr lang="en-US"/>
              </a:p>
            </p:txBody>
          </p:sp>
          <p:sp>
            <p:nvSpPr>
              <p:cNvPr id="24" name="Freeform 170">
                <a:extLst>
                  <a:ext uri="{FF2B5EF4-FFF2-40B4-BE49-F238E27FC236}">
                    <a16:creationId xmlns:a16="http://schemas.microsoft.com/office/drawing/2014/main" id="{AA3B6398-C1E5-52E3-C30E-0B9950C75975}"/>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rtl="0" algn="l"/>
                <a:endParaRPr lang="en-US"/>
              </a:p>
            </p:txBody>
          </p:sp>
          <p:sp>
            <p:nvSpPr>
              <p:cNvPr id="25" name="Freeform 171">
                <a:extLst>
                  <a:ext uri="{FF2B5EF4-FFF2-40B4-BE49-F238E27FC236}">
                    <a16:creationId xmlns:a16="http://schemas.microsoft.com/office/drawing/2014/main" id="{B080C29E-BBB6-863A-185B-565DA72A4BA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rtl="0" algn="l"/>
                <a:endParaRPr lang="en-US"/>
              </a:p>
            </p:txBody>
          </p:sp>
          <p:sp>
            <p:nvSpPr>
              <p:cNvPr id="26" name="Freeform 172">
                <a:extLst>
                  <a:ext uri="{FF2B5EF4-FFF2-40B4-BE49-F238E27FC236}">
                    <a16:creationId xmlns:a16="http://schemas.microsoft.com/office/drawing/2014/main" id="{7B94CB4E-8DC0-BE6D-FECE-08308D401C11}"/>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rtl="0" algn="l"/>
                <a:endParaRPr lang="en-US"/>
              </a:p>
            </p:txBody>
          </p:sp>
        </p:grpSp>
      </p:gr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33655"/>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3189385"/>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64144"/>
            <a:ext cx="914400" cy="914400"/>
          </a:xfrm>
          <a:prstGeom prst="rect">
            <a:avLst/>
          </a:prstGeom>
        </p:spPr>
      </p:pic>
    </p:spTree>
    <p:extLst>
      <p:ext uri="{BB962C8B-B14F-4D97-AF65-F5344CB8AC3E}">
        <p14:creationId xmlns:p14="http://schemas.microsoft.com/office/powerpoint/2010/main" val="11740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08223"/>
            <a:ext cx="10595237" cy="4676422"/>
          </a:xfrm>
        </p:spPr>
        <p:txBody>
          <a:bodyPr/>
          <a:lstStyle/>
          <a:p>
            <a:pPr rtl="0" algn="l"/>
            <a:r>
              <a:rPr lang="en-US" b="1" dirty="0"/>
              <a:t>Anerkendelse og belønninger:</a:t>
            </a:r>
            <a:r>
              <a:rPr lang="en-US" dirty="0"/>
              <a:t>Implementer anerkendelsesprogrammer, der hylder og værdsætter medarbejdernes bidrag og præstationer.</a:t>
            </a:r>
            <a:r>
              <a:rPr lang="en-US" dirty="0" err="1"/>
              <a:t>Genkende</a:t>
            </a:r>
            <a:r>
              <a:rPr lang="en-US" dirty="0"/>
              <a:t>enkeltpersoner eller teams for deres indsats, uanset om det er gennem verbal påskønnelse, offentlig anerkendelse eller håndgribelige belønninger. Dette fremmer en følelse af værdi, tilhørsforhold og motivation blandt medarbejderne.</a:t>
            </a:r>
          </a:p>
          <a:p>
            <a:pPr rtl="0" algn="l"/>
            <a:r>
              <a:rPr lang="en-US" b="1" dirty="0"/>
              <a:t>Aktiviteter for medarbejderinddragelse</a:t>
            </a:r>
            <a:r>
              <a:rPr lang="en-US" dirty="0"/>
              <a:t>og begivenheder, såsom teambuilding-øvelser, frivillige muligheder eller wellness-programmer, hjælper med at fremme en følelse af kammeratskab, samarbejde og generel velvære blandt medarbejderne.</a:t>
            </a:r>
            <a:endParaRPr lang="en-US" b="1" dirty="0"/>
          </a:p>
          <a:p>
            <a:pPr rtl="0" algn="l"/>
            <a:r>
              <a:rPr lang="en-US" b="1" dirty="0"/>
              <a:t>Ledelsessynlighed og tilgængelighed:</a:t>
            </a:r>
            <a:r>
              <a:rPr lang="en-US" dirty="0"/>
              <a:t>Tilskynd ledere og ledere til at være synlige og tilgængelige for medarbejderne. Skab et miljø, hvor medarbejderne føler sig trygge ved at henvende sig til deres overordnede eller ledere for at diskutere bekymringer, søge vejledning eller dele ideer.</a:t>
            </a:r>
          </a:p>
          <a:p>
            <a:pPr rtl="0" algn="l"/>
            <a:endParaRPr lang="en-US" dirty="0"/>
          </a:p>
          <a:p>
            <a:pPr rtl="0" algn="l"/>
            <a:endParaRPr lang="en-US" sz="800" dirty="0"/>
          </a:p>
          <a:p>
            <a:pPr rtl="0" algn="l"/>
            <a:endParaRPr lang="en-US" dirty="0"/>
          </a:p>
          <a:p>
            <a:pPr rtl="0" algn="l"/>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rtl="0" algn="l"/>
            <a:r>
              <a:rPr lang="en-IE" b="1" dirty="0"/>
              <a:t>Måder at interagere med medarbejdere på:</a:t>
            </a:r>
          </a:p>
        </p:txBody>
      </p:sp>
      <p:grpSp>
        <p:nvGrpSpPr>
          <p:cNvPr id="7" name="Group 6">
            <a:extLst>
              <a:ext uri="{FF2B5EF4-FFF2-40B4-BE49-F238E27FC236}">
                <a16:creationId xmlns:a16="http://schemas.microsoft.com/office/drawing/2014/main" id="{85F4D536-9FFD-CD53-5ED8-254BA62FE74B}"/>
              </a:ext>
            </a:extLst>
          </p:cNvPr>
          <p:cNvGrpSpPr/>
          <p:nvPr/>
        </p:nvGrpSpPr>
        <p:grpSpPr>
          <a:xfrm>
            <a:off x="10702041" y="5093544"/>
            <a:ext cx="974329" cy="1069738"/>
            <a:chOff x="6054339" y="3604505"/>
            <a:chExt cx="847183" cy="846104"/>
          </a:xfrm>
          <a:solidFill>
            <a:srgbClr val="000000"/>
          </a:solidFill>
        </p:grpSpPr>
        <p:grpSp>
          <p:nvGrpSpPr>
            <p:cNvPr id="8" name="Graphic 2">
              <a:extLst>
                <a:ext uri="{FF2B5EF4-FFF2-40B4-BE49-F238E27FC236}">
                  <a16:creationId xmlns:a16="http://schemas.microsoft.com/office/drawing/2014/main" id="{A8C9292B-3FFA-5EAC-C698-76838D892D74}"/>
                </a:ext>
              </a:extLst>
            </p:cNvPr>
            <p:cNvGrpSpPr/>
            <p:nvPr userDrawn="1"/>
          </p:nvGrpSpPr>
          <p:grpSpPr>
            <a:xfrm>
              <a:off x="6123227" y="3643245"/>
              <a:ext cx="640536" cy="353721"/>
              <a:chOff x="1091072" y="3888347"/>
              <a:chExt cx="640536" cy="353721"/>
            </a:xfrm>
            <a:grpFill/>
          </p:grpSpPr>
          <p:sp>
            <p:nvSpPr>
              <p:cNvPr id="14" name="Freeform 173">
                <a:extLst>
                  <a:ext uri="{FF2B5EF4-FFF2-40B4-BE49-F238E27FC236}">
                    <a16:creationId xmlns:a16="http://schemas.microsoft.com/office/drawing/2014/main" id="{21331BAF-53A0-ED95-B28F-6424F089F8CB}"/>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F79037"/>
              </a:solidFill>
              <a:ln w="3834" cap="flat">
                <a:noFill/>
                <a:prstDash val="solid"/>
                <a:miter/>
              </a:ln>
            </p:spPr>
            <p:txBody>
              <a:bodyPr rtlCol="0" anchor="ctr"/>
              <a:lstStyle/>
              <a:p>
                <a:pPr rtl="0" algn="l"/>
                <a:endParaRPr lang="en-US"/>
              </a:p>
            </p:txBody>
          </p:sp>
          <p:sp>
            <p:nvSpPr>
              <p:cNvPr id="15" name="Freeform 174">
                <a:extLst>
                  <a:ext uri="{FF2B5EF4-FFF2-40B4-BE49-F238E27FC236}">
                    <a16:creationId xmlns:a16="http://schemas.microsoft.com/office/drawing/2014/main" id="{9F30CC9E-2BAC-3851-08C4-00CFE589A691}"/>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85EBE6"/>
              </a:solidFill>
              <a:ln w="3834" cap="flat">
                <a:noFill/>
                <a:prstDash val="solid"/>
                <a:miter/>
              </a:ln>
            </p:spPr>
            <p:txBody>
              <a:bodyPr rtlCol="0" anchor="ctr"/>
              <a:lstStyle/>
              <a:p>
                <a:pPr rtl="0" algn="l"/>
                <a:endParaRPr lang="en-US"/>
              </a:p>
            </p:txBody>
          </p:sp>
          <p:sp>
            <p:nvSpPr>
              <p:cNvPr id="16" name="Freeform 175">
                <a:extLst>
                  <a:ext uri="{FF2B5EF4-FFF2-40B4-BE49-F238E27FC236}">
                    <a16:creationId xmlns:a16="http://schemas.microsoft.com/office/drawing/2014/main" id="{4C61F81E-722E-1DF7-B6F8-87F75416C08C}"/>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85EBE6"/>
              </a:solidFill>
              <a:ln w="3834" cap="flat">
                <a:noFill/>
                <a:prstDash val="solid"/>
                <a:miter/>
              </a:ln>
            </p:spPr>
            <p:txBody>
              <a:bodyPr rtlCol="0" anchor="ctr"/>
              <a:lstStyle/>
              <a:p>
                <a:pPr rtl="0" algn="l"/>
                <a:endParaRPr lang="en-US"/>
              </a:p>
            </p:txBody>
          </p:sp>
          <p:sp>
            <p:nvSpPr>
              <p:cNvPr id="17" name="Freeform 176">
                <a:extLst>
                  <a:ext uri="{FF2B5EF4-FFF2-40B4-BE49-F238E27FC236}">
                    <a16:creationId xmlns:a16="http://schemas.microsoft.com/office/drawing/2014/main" id="{72CED985-AECB-36FC-FEA6-34A48C7F63BC}"/>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85EBE6"/>
              </a:solidFill>
              <a:ln w="3834" cap="flat">
                <a:noFill/>
                <a:prstDash val="solid"/>
                <a:miter/>
              </a:ln>
            </p:spPr>
            <p:txBody>
              <a:bodyPr rtlCol="0" anchor="ctr"/>
              <a:lstStyle/>
              <a:p>
                <a:pPr rtl="0" algn="l"/>
                <a:endParaRPr lang="en-US"/>
              </a:p>
            </p:txBody>
          </p:sp>
          <p:sp>
            <p:nvSpPr>
              <p:cNvPr id="18" name="Freeform 177">
                <a:extLst>
                  <a:ext uri="{FF2B5EF4-FFF2-40B4-BE49-F238E27FC236}">
                    <a16:creationId xmlns:a16="http://schemas.microsoft.com/office/drawing/2014/main" id="{CBB5EA24-4A24-A72D-064D-59DD8945E8AE}"/>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pPr rtl="0" algn="l"/>
                <a:endParaRPr lang="en-US"/>
              </a:p>
            </p:txBody>
          </p:sp>
          <p:sp>
            <p:nvSpPr>
              <p:cNvPr id="19" name="Freeform 178">
                <a:extLst>
                  <a:ext uri="{FF2B5EF4-FFF2-40B4-BE49-F238E27FC236}">
                    <a16:creationId xmlns:a16="http://schemas.microsoft.com/office/drawing/2014/main" id="{1313045C-89A0-1D0F-A657-2B3B3BD1D854}"/>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pPr rtl="0" algn="l"/>
                <a:endParaRPr lang="en-US"/>
              </a:p>
            </p:txBody>
          </p:sp>
          <p:sp>
            <p:nvSpPr>
              <p:cNvPr id="20" name="Freeform 179">
                <a:extLst>
                  <a:ext uri="{FF2B5EF4-FFF2-40B4-BE49-F238E27FC236}">
                    <a16:creationId xmlns:a16="http://schemas.microsoft.com/office/drawing/2014/main" id="{F045EB2A-9B75-85D2-12CC-AF0708AD0AF7}"/>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pPr rtl="0" algn="l"/>
                <a:endParaRPr lang="en-US"/>
              </a:p>
            </p:txBody>
          </p:sp>
          <p:sp>
            <p:nvSpPr>
              <p:cNvPr id="21" name="Freeform 180">
                <a:extLst>
                  <a:ext uri="{FF2B5EF4-FFF2-40B4-BE49-F238E27FC236}">
                    <a16:creationId xmlns:a16="http://schemas.microsoft.com/office/drawing/2014/main" id="{68579371-B31A-1C8E-9CD3-E4A3FE85ACD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pPr rtl="0" algn="l"/>
                <a:endParaRPr lang="en-US"/>
              </a:p>
            </p:txBody>
          </p:sp>
          <p:sp>
            <p:nvSpPr>
              <p:cNvPr id="22" name="Freeform 181">
                <a:extLst>
                  <a:ext uri="{FF2B5EF4-FFF2-40B4-BE49-F238E27FC236}">
                    <a16:creationId xmlns:a16="http://schemas.microsoft.com/office/drawing/2014/main" id="{A1C765B5-D8C6-D951-8AF3-4E99B2AEDA26}"/>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pPr rtl="0" algn="l"/>
                <a:endParaRPr lang="en-US"/>
              </a:p>
            </p:txBody>
          </p:sp>
        </p:grpSp>
        <p:grpSp>
          <p:nvGrpSpPr>
            <p:cNvPr id="9" name="Graphic 2">
              <a:extLst>
                <a:ext uri="{FF2B5EF4-FFF2-40B4-BE49-F238E27FC236}">
                  <a16:creationId xmlns:a16="http://schemas.microsoft.com/office/drawing/2014/main" id="{3B2B5DBD-14D1-1358-AFA0-D6DFB4464657}"/>
                </a:ext>
              </a:extLst>
            </p:cNvPr>
            <p:cNvGrpSpPr/>
            <p:nvPr userDrawn="1"/>
          </p:nvGrpSpPr>
          <p:grpSpPr>
            <a:xfrm>
              <a:off x="6054339" y="3604505"/>
              <a:ext cx="847183" cy="846104"/>
              <a:chOff x="1022184" y="3859823"/>
              <a:chExt cx="847183" cy="846104"/>
            </a:xfrm>
            <a:grpFill/>
          </p:grpSpPr>
          <p:sp>
            <p:nvSpPr>
              <p:cNvPr id="10" name="Freeform 169">
                <a:extLst>
                  <a:ext uri="{FF2B5EF4-FFF2-40B4-BE49-F238E27FC236}">
                    <a16:creationId xmlns:a16="http://schemas.microsoft.com/office/drawing/2014/main" id="{DA700447-FD6F-CF99-68F0-90E4AD745FE4}"/>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pPr rtl="0" algn="l"/>
                <a:endParaRPr lang="en-US"/>
              </a:p>
            </p:txBody>
          </p:sp>
          <p:sp>
            <p:nvSpPr>
              <p:cNvPr id="11" name="Freeform 170">
                <a:extLst>
                  <a:ext uri="{FF2B5EF4-FFF2-40B4-BE49-F238E27FC236}">
                    <a16:creationId xmlns:a16="http://schemas.microsoft.com/office/drawing/2014/main" id="{44FEA1A9-6E3E-B908-C4ED-9F4BEB1C00AA}"/>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pPr rtl="0" algn="l"/>
                <a:endParaRPr lang="en-US"/>
              </a:p>
            </p:txBody>
          </p:sp>
          <p:sp>
            <p:nvSpPr>
              <p:cNvPr id="12" name="Freeform 171">
                <a:extLst>
                  <a:ext uri="{FF2B5EF4-FFF2-40B4-BE49-F238E27FC236}">
                    <a16:creationId xmlns:a16="http://schemas.microsoft.com/office/drawing/2014/main" id="{A4242342-79B5-8F13-7595-B73FF2DC0315}"/>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pPr rtl="0" algn="l"/>
                <a:endParaRPr lang="en-US"/>
              </a:p>
            </p:txBody>
          </p:sp>
          <p:sp>
            <p:nvSpPr>
              <p:cNvPr id="13" name="Freeform 172">
                <a:extLst>
                  <a:ext uri="{FF2B5EF4-FFF2-40B4-BE49-F238E27FC236}">
                    <a16:creationId xmlns:a16="http://schemas.microsoft.com/office/drawing/2014/main" id="{9D5FEEF3-2108-2A00-B44B-1A308823B63F}"/>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pPr rtl="0" algn="l"/>
                <a:endParaRPr lang="en-US"/>
              </a:p>
            </p:txBody>
          </p:sp>
        </p:grpSp>
      </p:gr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53" y="2919016"/>
            <a:ext cx="914400" cy="914400"/>
          </a:xfrm>
          <a:prstGeom prst="rect">
            <a:avLst/>
          </a:prstGeom>
        </p:spPr>
      </p:pic>
      <p:pic>
        <p:nvPicPr>
          <p:cNvPr id="25" name="Graphic 24" descr="Badge 6 outline">
            <a:extLst>
              <a:ext uri="{FF2B5EF4-FFF2-40B4-BE49-F238E27FC236}">
                <a16:creationId xmlns:a16="http://schemas.microsoft.com/office/drawing/2014/main" id="{28560523-F47B-D9BD-626E-9B7F4EB03A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553" y="4142398"/>
            <a:ext cx="914400" cy="914400"/>
          </a:xfrm>
          <a:prstGeom prst="rect">
            <a:avLst/>
          </a:prstGeom>
        </p:spPr>
      </p:pic>
    </p:spTree>
    <p:extLst>
      <p:ext uri="{BB962C8B-B14F-4D97-AF65-F5344CB8AC3E}">
        <p14:creationId xmlns:p14="http://schemas.microsoft.com/office/powerpoint/2010/main" val="169273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ADC23-8412-58FF-5BCB-252A81B1898D}"/>
              </a:ext>
            </a:extLst>
          </p:cNvPr>
          <p:cNvSpPr>
            <a:spLocks noGrp="1"/>
          </p:cNvSpPr>
          <p:nvPr>
            <p:ph type="body" sz="quarter" idx="18"/>
          </p:nvPr>
        </p:nvSpPr>
        <p:spPr>
          <a:xfrm>
            <a:off x="898357" y="1154039"/>
            <a:ext cx="5746887" cy="3501141"/>
          </a:xfrm>
        </p:spPr>
        <p:txBody>
          <a:bodyPr/>
          <a:lstStyle/>
          <a:p>
            <a:pPr algn="ctr" rtl="0"/>
            <a:r>
              <a:rPr lang="en-US" sz="2800" dirty="0"/>
              <a:t>Husk, effektiv intern kommunikation og engagement kræver en konsekvent og vedvarende indsats.</a:t>
            </a:r>
            <a:r>
              <a:rPr lang="en-US" sz="2800" b="1" dirty="0"/>
              <a:t>Det er vigtigt at skabe en kultur, hvor medarbejderne føler sig værdsat, hørt og bemyndiget til at bidrage til succesen for din etiske fødevarevirksomhed</a:t>
            </a:r>
            <a:r>
              <a:rPr lang="en-US" sz="2800" dirty="0"/>
              <a:t>. Vurder regelmæssigt effektiviteten af ​​kommunikationsstrategier og tilpas dem baseret på medarbejdernes feedback og skiftende forretningsbehov.</a:t>
            </a:r>
          </a:p>
          <a:p>
            <a:pPr algn="ctr" rtl="0"/>
            <a:endParaRPr lang="en-IE" sz="2800" dirty="0"/>
          </a:p>
        </p:txBody>
      </p:sp>
      <p:pic>
        <p:nvPicPr>
          <p:cNvPr id="6" name="Picture Placeholder 5" descr="Five square speech bubbles in color">
            <a:extLst>
              <a:ext uri="{FF2B5EF4-FFF2-40B4-BE49-F238E27FC236}">
                <a16:creationId xmlns:a16="http://schemas.microsoft.com/office/drawing/2014/main" id="{E811D03C-AA56-A4B5-702B-CC977F0EFB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3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64D0F-CC6F-811F-1F3F-5CD1B4937886}"/>
              </a:ext>
            </a:extLst>
          </p:cNvPr>
          <p:cNvSpPr>
            <a:spLocks noGrp="1"/>
          </p:cNvSpPr>
          <p:nvPr>
            <p:ph type="body" sz="quarter" idx="18"/>
          </p:nvPr>
        </p:nvSpPr>
        <p:spPr>
          <a:xfrm>
            <a:off x="991518" y="2136026"/>
            <a:ext cx="5277080" cy="3440624"/>
          </a:xfrm>
        </p:spPr>
        <p:txBody>
          <a:bodyPr/>
          <a:lstStyle/>
          <a:p>
            <a:pPr rtl="0" algn="l"/>
            <a:r>
              <a:rPr lang="en-US" dirty="0"/>
              <a:t>For denne gruppe har du og din fødevarevirksomhed mulighed for</a:t>
            </a:r>
            <a:r>
              <a:rPr lang="en-US" b="1" dirty="0"/>
              <a:t>udvikle etiske og bæredygtige leverandørrelationer.</a:t>
            </a:r>
            <a:r>
              <a:rPr lang="en-US" dirty="0"/>
              <a:t>Det anses også for etisk og bæredygtigt at støtte små eller lokale producenter og at bruge årstidens råvarer.</a:t>
            </a:r>
          </a:p>
          <a:p>
            <a:pPr rtl="0" algn="l"/>
            <a:endParaRPr lang="en-US" dirty="0"/>
          </a:p>
          <a:p>
            <a:pPr rtl="0" algn="l"/>
            <a:endParaRPr lang="en-US" dirty="0"/>
          </a:p>
          <a:p>
            <a:pPr rtl="0" algn="l"/>
            <a:endParaRPr lang="en-US" dirty="0"/>
          </a:p>
          <a:p>
            <a:pPr rtl="0" algn="l"/>
            <a:endParaRPr lang="en-US" dirty="0"/>
          </a:p>
          <a:p>
            <a:pPr rtl="0" algn="l"/>
            <a:endParaRPr lang="en-US" dirty="0"/>
          </a:p>
          <a:p>
            <a:pPr rtl="0" algn="l"/>
            <a:endParaRPr lang="en-US" dirty="0"/>
          </a:p>
          <a:p>
            <a:pPr rtl="0" algn="l"/>
            <a:endParaRPr lang="en-IE" dirty="0"/>
          </a:p>
        </p:txBody>
      </p:sp>
      <p:sp>
        <p:nvSpPr>
          <p:cNvPr id="3" name="Text Placeholder 2">
            <a:extLst>
              <a:ext uri="{FF2B5EF4-FFF2-40B4-BE49-F238E27FC236}">
                <a16:creationId xmlns:a16="http://schemas.microsoft.com/office/drawing/2014/main" id="{7E08B3A3-DB44-AFA1-1604-60F13221662A}"/>
              </a:ext>
            </a:extLst>
          </p:cNvPr>
          <p:cNvSpPr>
            <a:spLocks noGrp="1"/>
          </p:cNvSpPr>
          <p:nvPr>
            <p:ph type="body" sz="quarter" idx="16"/>
          </p:nvPr>
        </p:nvSpPr>
        <p:spPr/>
        <p:txBody>
          <a:bodyPr/>
          <a:lstStyle/>
          <a:p>
            <a:pPr rtl="0" algn="l"/>
            <a:r>
              <a:rPr lang="en-IE" dirty="0"/>
              <a:t>Gruppe 3:</a:t>
            </a:r>
            <a:r>
              <a:rPr lang="en-IE" b="1" dirty="0"/>
              <a:t>Leverandører og distributører</a:t>
            </a:r>
            <a:endParaRPr lang="en-IE" dirty="0"/>
          </a:p>
        </p:txBody>
      </p:sp>
      <p:sp>
        <p:nvSpPr>
          <p:cNvPr id="4" name="Text Placeholder 1">
            <a:extLst>
              <a:ext uri="{FF2B5EF4-FFF2-40B4-BE49-F238E27FC236}">
                <a16:creationId xmlns:a16="http://schemas.microsoft.com/office/drawing/2014/main" id="{E4699C5D-FF3C-6413-3B7D-9F7B80BF876E}"/>
              </a:ext>
            </a:extLst>
          </p:cNvPr>
          <p:cNvSpPr txBox="1">
            <a:spLocks/>
          </p:cNvSpPr>
          <p:nvPr/>
        </p:nvSpPr>
        <p:spPr>
          <a:xfrm>
            <a:off x="6737131" y="2136026"/>
            <a:ext cx="4929352" cy="344062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b="1" dirty="0"/>
              <a:t>Interaktion og kommunikation kan dreje sig om emner som:</a:t>
            </a:r>
          </a:p>
          <a:p>
            <a:pPr marL="342900" indent="-342900" rtl="0" algn="l">
              <a:buFont typeface="Arial" panose="020B0604020202020204" pitchFamily="34" charset="0"/>
              <a:buChar char="•"/>
            </a:pPr>
            <a:r>
              <a:rPr lang="en-US" dirty="0"/>
              <a:t>fair handelspraksis,</a:t>
            </a:r>
          </a:p>
          <a:p>
            <a:pPr marL="342900" indent="-342900" rtl="0" algn="l">
              <a:buFont typeface="Arial" panose="020B0604020202020204" pitchFamily="34" charset="0"/>
              <a:buChar char="•"/>
            </a:pPr>
            <a:r>
              <a:rPr lang="en-US" dirty="0"/>
              <a:t>ansvarlig indkøb,</a:t>
            </a:r>
          </a:p>
          <a:p>
            <a:pPr marL="342900" indent="-342900" rtl="0" algn="l">
              <a:buFont typeface="Arial" panose="020B0604020202020204" pitchFamily="34" charset="0"/>
              <a:buChar char="•"/>
            </a:pPr>
            <a:r>
              <a:rPr lang="en-US" dirty="0"/>
              <a:t>sporbarhed og</a:t>
            </a:r>
          </a:p>
          <a:p>
            <a:pPr marL="342900" indent="-342900" rtl="0" algn="l">
              <a:buFont typeface="Arial" panose="020B0604020202020204" pitchFamily="34" charset="0"/>
              <a:buChar char="•"/>
            </a:pPr>
            <a:r>
              <a:rPr lang="en-US" dirty="0"/>
              <a:t>ansvarlighed i forsyningskæden</a:t>
            </a:r>
          </a:p>
          <a:p>
            <a:pPr rtl="0" algn="l"/>
            <a:endParaRPr lang="en-US" dirty="0"/>
          </a:p>
          <a:p>
            <a:pPr rtl="0" algn="l"/>
            <a:endParaRPr lang="en-US" dirty="0"/>
          </a:p>
          <a:p>
            <a:pPr rtl="0" algn="l"/>
            <a:endParaRPr lang="en-US" dirty="0"/>
          </a:p>
          <a:p>
            <a:pPr rtl="0" algn="l"/>
            <a:endParaRPr lang="en-US" dirty="0"/>
          </a:p>
          <a:p>
            <a:pPr rtl="0" algn="l"/>
            <a:endParaRPr lang="en-US" dirty="0"/>
          </a:p>
          <a:p>
            <a:pPr rtl="0" algn="l"/>
            <a:endParaRPr lang="en-US" dirty="0"/>
          </a:p>
        </p:txBody>
      </p:sp>
      <p:grpSp>
        <p:nvGrpSpPr>
          <p:cNvPr id="7" name="Graphic 3">
            <a:extLst>
              <a:ext uri="{FF2B5EF4-FFF2-40B4-BE49-F238E27FC236}">
                <a16:creationId xmlns:a16="http://schemas.microsoft.com/office/drawing/2014/main" id="{720FBA91-8573-6C73-39D8-CA9726600073}"/>
              </a:ext>
            </a:extLst>
          </p:cNvPr>
          <p:cNvGrpSpPr/>
          <p:nvPr/>
        </p:nvGrpSpPr>
        <p:grpSpPr>
          <a:xfrm>
            <a:off x="5076771" y="4281112"/>
            <a:ext cx="1339246" cy="1411503"/>
            <a:chOff x="8424689" y="1951807"/>
            <a:chExt cx="1086136" cy="1105415"/>
          </a:xfrm>
        </p:grpSpPr>
        <p:grpSp>
          <p:nvGrpSpPr>
            <p:cNvPr id="8" name="Graphic 3">
              <a:extLst>
                <a:ext uri="{FF2B5EF4-FFF2-40B4-BE49-F238E27FC236}">
                  <a16:creationId xmlns:a16="http://schemas.microsoft.com/office/drawing/2014/main" id="{372EC304-4F4B-697B-F7D9-193760C32071}"/>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211593C0-7499-48E3-0CE2-8719F10B3B35}"/>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421">
                <a:extLst>
                  <a:ext uri="{FF2B5EF4-FFF2-40B4-BE49-F238E27FC236}">
                    <a16:creationId xmlns:a16="http://schemas.microsoft.com/office/drawing/2014/main" id="{F89DACC6-22BC-FEB4-F5C9-9AAC5321FB2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rtl="0" algn="l"/>
                <a:endParaRPr lang="en-US"/>
              </a:p>
            </p:txBody>
          </p:sp>
          <p:sp>
            <p:nvSpPr>
              <p:cNvPr id="17" name="Freeform 1422">
                <a:extLst>
                  <a:ext uri="{FF2B5EF4-FFF2-40B4-BE49-F238E27FC236}">
                    <a16:creationId xmlns:a16="http://schemas.microsoft.com/office/drawing/2014/main" id="{F397B7D0-4E8B-D2D9-72EF-B170ED393E0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rtl="0" algn="l"/>
                <a:endParaRPr lang="en-US"/>
              </a:p>
            </p:txBody>
          </p:sp>
          <p:sp>
            <p:nvSpPr>
              <p:cNvPr id="18" name="Freeform 1423">
                <a:extLst>
                  <a:ext uri="{FF2B5EF4-FFF2-40B4-BE49-F238E27FC236}">
                    <a16:creationId xmlns:a16="http://schemas.microsoft.com/office/drawing/2014/main" id="{4392E49D-3B03-82AE-40BD-9CEF6BDE64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rtl="0" algn="l"/>
                <a:endParaRPr lang="en-US"/>
              </a:p>
            </p:txBody>
          </p:sp>
          <p:sp>
            <p:nvSpPr>
              <p:cNvPr id="19" name="Freeform 1424">
                <a:extLst>
                  <a:ext uri="{FF2B5EF4-FFF2-40B4-BE49-F238E27FC236}">
                    <a16:creationId xmlns:a16="http://schemas.microsoft.com/office/drawing/2014/main" id="{987BDB76-746B-4B4D-21B0-0B57AAE218B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20" name="Freeform 1425">
                <a:extLst>
                  <a:ext uri="{FF2B5EF4-FFF2-40B4-BE49-F238E27FC236}">
                    <a16:creationId xmlns:a16="http://schemas.microsoft.com/office/drawing/2014/main" id="{76F862ED-5B6B-72D6-DEA7-F926D14298D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rtl="0" algn="l"/>
                <a:endParaRPr lang="en-US"/>
              </a:p>
            </p:txBody>
          </p:sp>
          <p:sp>
            <p:nvSpPr>
              <p:cNvPr id="21" name="Freeform 1426">
                <a:extLst>
                  <a:ext uri="{FF2B5EF4-FFF2-40B4-BE49-F238E27FC236}">
                    <a16:creationId xmlns:a16="http://schemas.microsoft.com/office/drawing/2014/main" id="{0641E187-CCF6-8E3B-B947-8DEFDC3F289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rtl="0" algn="l"/>
                <a:endParaRPr lang="en-US"/>
              </a:p>
            </p:txBody>
          </p:sp>
          <p:sp>
            <p:nvSpPr>
              <p:cNvPr id="22" name="Freeform 1427">
                <a:extLst>
                  <a:ext uri="{FF2B5EF4-FFF2-40B4-BE49-F238E27FC236}">
                    <a16:creationId xmlns:a16="http://schemas.microsoft.com/office/drawing/2014/main" id="{C4319534-E85D-5EE0-4B84-3F2AF3C80369}"/>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23" name="Freeform 1428">
                <a:extLst>
                  <a:ext uri="{FF2B5EF4-FFF2-40B4-BE49-F238E27FC236}">
                    <a16:creationId xmlns:a16="http://schemas.microsoft.com/office/drawing/2014/main" id="{92D6C57A-0A18-E690-1368-00488F5948EE}"/>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24" name="Freeform 1429">
                <a:extLst>
                  <a:ext uri="{FF2B5EF4-FFF2-40B4-BE49-F238E27FC236}">
                    <a16:creationId xmlns:a16="http://schemas.microsoft.com/office/drawing/2014/main" id="{E1FF3355-1233-9C2D-C1E0-4C7A210F38B7}"/>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rtl="0" algn="l"/>
                <a:endParaRPr lang="en-US"/>
              </a:p>
            </p:txBody>
          </p:sp>
          <p:sp>
            <p:nvSpPr>
              <p:cNvPr id="25" name="Freeform 1430">
                <a:extLst>
                  <a:ext uri="{FF2B5EF4-FFF2-40B4-BE49-F238E27FC236}">
                    <a16:creationId xmlns:a16="http://schemas.microsoft.com/office/drawing/2014/main" id="{94DBD4B8-07ED-C924-AFB8-35805D8EB12D}"/>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26" name="Freeform 1431">
                <a:extLst>
                  <a:ext uri="{FF2B5EF4-FFF2-40B4-BE49-F238E27FC236}">
                    <a16:creationId xmlns:a16="http://schemas.microsoft.com/office/drawing/2014/main" id="{C286E4B2-D416-4C24-B22D-45AE214D5598}"/>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rtl="0" algn="l"/>
                <a:endParaRPr lang="en-US"/>
              </a:p>
            </p:txBody>
          </p:sp>
          <p:sp>
            <p:nvSpPr>
              <p:cNvPr id="27" name="Freeform 1432">
                <a:extLst>
                  <a:ext uri="{FF2B5EF4-FFF2-40B4-BE49-F238E27FC236}">
                    <a16:creationId xmlns:a16="http://schemas.microsoft.com/office/drawing/2014/main" id="{EA289CAC-8FD1-6F34-5D20-ECB4A4D249E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rtl="0" algn="l"/>
                <a:endParaRPr lang="en-US"/>
              </a:p>
            </p:txBody>
          </p:sp>
          <p:sp>
            <p:nvSpPr>
              <p:cNvPr id="28" name="Freeform 1433">
                <a:extLst>
                  <a:ext uri="{FF2B5EF4-FFF2-40B4-BE49-F238E27FC236}">
                    <a16:creationId xmlns:a16="http://schemas.microsoft.com/office/drawing/2014/main" id="{D31F4D8C-696E-A4AF-7CB7-3137C2D3ADD0}"/>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rtl="0" algn="l"/>
                <a:endParaRPr lang="en-US"/>
              </a:p>
            </p:txBody>
          </p:sp>
          <p:sp>
            <p:nvSpPr>
              <p:cNvPr id="29" name="Freeform 1434">
                <a:extLst>
                  <a:ext uri="{FF2B5EF4-FFF2-40B4-BE49-F238E27FC236}">
                    <a16:creationId xmlns:a16="http://schemas.microsoft.com/office/drawing/2014/main" id="{22518F72-935D-ACE2-EF17-99EBEE144E7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rtl="0" algn="l"/>
                <a:endParaRPr lang="en-US"/>
              </a:p>
            </p:txBody>
          </p:sp>
          <p:sp>
            <p:nvSpPr>
              <p:cNvPr id="30" name="Freeform 1435">
                <a:extLst>
                  <a:ext uri="{FF2B5EF4-FFF2-40B4-BE49-F238E27FC236}">
                    <a16:creationId xmlns:a16="http://schemas.microsoft.com/office/drawing/2014/main" id="{C85009E9-49E9-49B0-EE2A-7104927B319C}"/>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rtl="0" algn="l"/>
                <a:endParaRPr lang="en-US"/>
              </a:p>
            </p:txBody>
          </p:sp>
          <p:sp>
            <p:nvSpPr>
              <p:cNvPr id="31" name="Freeform 1436">
                <a:extLst>
                  <a:ext uri="{FF2B5EF4-FFF2-40B4-BE49-F238E27FC236}">
                    <a16:creationId xmlns:a16="http://schemas.microsoft.com/office/drawing/2014/main" id="{835A8408-BA82-36BD-D190-BA5F7CEC6CC9}"/>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rtl="0" algn="l"/>
                <a:endParaRPr lang="en-US"/>
              </a:p>
            </p:txBody>
          </p:sp>
          <p:sp>
            <p:nvSpPr>
              <p:cNvPr id="32" name="Freeform 1437">
                <a:extLst>
                  <a:ext uri="{FF2B5EF4-FFF2-40B4-BE49-F238E27FC236}">
                    <a16:creationId xmlns:a16="http://schemas.microsoft.com/office/drawing/2014/main" id="{4F36E701-A355-17E1-8FBC-6A7BB83F1DC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rtl="0" algn="l"/>
                <a:endParaRPr lang="en-US"/>
              </a:p>
            </p:txBody>
          </p:sp>
          <p:sp>
            <p:nvSpPr>
              <p:cNvPr id="33" name="Freeform 1438">
                <a:extLst>
                  <a:ext uri="{FF2B5EF4-FFF2-40B4-BE49-F238E27FC236}">
                    <a16:creationId xmlns:a16="http://schemas.microsoft.com/office/drawing/2014/main" id="{2523FFD9-C4F0-7DDE-9B9C-324794E57873}"/>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rtl="0" algn="l"/>
                <a:endParaRPr lang="en-US"/>
              </a:p>
            </p:txBody>
          </p:sp>
          <p:sp>
            <p:nvSpPr>
              <p:cNvPr id="34" name="Freeform 1439">
                <a:extLst>
                  <a:ext uri="{FF2B5EF4-FFF2-40B4-BE49-F238E27FC236}">
                    <a16:creationId xmlns:a16="http://schemas.microsoft.com/office/drawing/2014/main" id="{351C9518-11E5-3363-6382-E05F2728BE2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35" name="Freeform 1440">
                <a:extLst>
                  <a:ext uri="{FF2B5EF4-FFF2-40B4-BE49-F238E27FC236}">
                    <a16:creationId xmlns:a16="http://schemas.microsoft.com/office/drawing/2014/main" id="{F7F11D26-6013-38FC-4BAD-1FCB34BB4A59}"/>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36" name="Freeform 1441">
                <a:extLst>
                  <a:ext uri="{FF2B5EF4-FFF2-40B4-BE49-F238E27FC236}">
                    <a16:creationId xmlns:a16="http://schemas.microsoft.com/office/drawing/2014/main" id="{809E4B52-DDF8-A37E-AF1B-CA73DA3303DA}"/>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37" name="Freeform 1442">
                <a:extLst>
                  <a:ext uri="{FF2B5EF4-FFF2-40B4-BE49-F238E27FC236}">
                    <a16:creationId xmlns:a16="http://schemas.microsoft.com/office/drawing/2014/main" id="{244886F4-946B-6565-F9B9-028FC34BD7F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rtl="0" algn="l"/>
                <a:endParaRPr lang="en-US"/>
              </a:p>
            </p:txBody>
          </p:sp>
          <p:sp>
            <p:nvSpPr>
              <p:cNvPr id="38" name="Freeform 1443">
                <a:extLst>
                  <a:ext uri="{FF2B5EF4-FFF2-40B4-BE49-F238E27FC236}">
                    <a16:creationId xmlns:a16="http://schemas.microsoft.com/office/drawing/2014/main" id="{7869B3A4-3814-4F29-56A8-31059C3AFB8F}"/>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rtl="0" algn="l"/>
                <a:endParaRPr lang="en-US"/>
              </a:p>
            </p:txBody>
          </p:sp>
          <p:sp>
            <p:nvSpPr>
              <p:cNvPr id="39" name="Freeform 1444">
                <a:extLst>
                  <a:ext uri="{FF2B5EF4-FFF2-40B4-BE49-F238E27FC236}">
                    <a16:creationId xmlns:a16="http://schemas.microsoft.com/office/drawing/2014/main" id="{1437A9EE-2646-D7A9-41AE-EE5986167A61}"/>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0" name="Freeform 1445">
                <a:extLst>
                  <a:ext uri="{FF2B5EF4-FFF2-40B4-BE49-F238E27FC236}">
                    <a16:creationId xmlns:a16="http://schemas.microsoft.com/office/drawing/2014/main" id="{EFD2CFA7-7A98-FE93-C18D-058949EDBD5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1" name="Freeform 1446">
                <a:extLst>
                  <a:ext uri="{FF2B5EF4-FFF2-40B4-BE49-F238E27FC236}">
                    <a16:creationId xmlns:a16="http://schemas.microsoft.com/office/drawing/2014/main" id="{53564EE4-C2D0-6675-D75E-3A88D087476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rtl="0" algn="l"/>
                <a:endParaRPr lang="en-US"/>
              </a:p>
            </p:txBody>
          </p:sp>
          <p:sp>
            <p:nvSpPr>
              <p:cNvPr id="42" name="Freeform 1447">
                <a:extLst>
                  <a:ext uri="{FF2B5EF4-FFF2-40B4-BE49-F238E27FC236}">
                    <a16:creationId xmlns:a16="http://schemas.microsoft.com/office/drawing/2014/main" id="{22678D7C-A63C-C5EA-F6E0-7637CD14540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rtl="0" algn="l"/>
                <a:endParaRPr lang="en-US"/>
              </a:p>
            </p:txBody>
          </p:sp>
          <p:sp>
            <p:nvSpPr>
              <p:cNvPr id="43" name="Freeform 1448">
                <a:extLst>
                  <a:ext uri="{FF2B5EF4-FFF2-40B4-BE49-F238E27FC236}">
                    <a16:creationId xmlns:a16="http://schemas.microsoft.com/office/drawing/2014/main" id="{46B03C62-CF3A-CFD8-ACD5-D0AB368BEC3F}"/>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4" name="Freeform 1449">
                <a:extLst>
                  <a:ext uri="{FF2B5EF4-FFF2-40B4-BE49-F238E27FC236}">
                    <a16:creationId xmlns:a16="http://schemas.microsoft.com/office/drawing/2014/main" id="{F8F6A776-C5C5-DCAE-A8AD-60D548054C9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5" name="Freeform 1450">
                <a:extLst>
                  <a:ext uri="{FF2B5EF4-FFF2-40B4-BE49-F238E27FC236}">
                    <a16:creationId xmlns:a16="http://schemas.microsoft.com/office/drawing/2014/main" id="{C80E2F03-38BA-97D2-62DE-B9BAC3804F12}"/>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rtl="0" algn="l"/>
                <a:endParaRPr lang="en-US"/>
              </a:p>
            </p:txBody>
          </p:sp>
        </p:grpSp>
        <p:grpSp>
          <p:nvGrpSpPr>
            <p:cNvPr id="9" name="Graphic 3">
              <a:extLst>
                <a:ext uri="{FF2B5EF4-FFF2-40B4-BE49-F238E27FC236}">
                  <a16:creationId xmlns:a16="http://schemas.microsoft.com/office/drawing/2014/main" id="{EE46CF62-728B-693E-3973-C580436DAD9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D35F9094-78EB-9A52-7ACD-05E50F81582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AFBB5269-CEA1-6A99-319F-7840B12F478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rtl="0" algn="l"/>
                  <a:endParaRPr lang="en-US"/>
                </a:p>
              </p:txBody>
            </p:sp>
            <p:sp>
              <p:nvSpPr>
                <p:cNvPr id="14" name="Freeform 1419">
                  <a:extLst>
                    <a:ext uri="{FF2B5EF4-FFF2-40B4-BE49-F238E27FC236}">
                      <a16:creationId xmlns:a16="http://schemas.microsoft.com/office/drawing/2014/main" id="{C6686A9F-D588-CEFB-3DDB-F8D6AC72F907}"/>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rtl="0" algn="l"/>
                  <a:endParaRPr lang="en-US"/>
                </a:p>
              </p:txBody>
            </p:sp>
          </p:grpSp>
          <p:sp>
            <p:nvSpPr>
              <p:cNvPr id="11" name="Freeform 1416">
                <a:extLst>
                  <a:ext uri="{FF2B5EF4-FFF2-40B4-BE49-F238E27FC236}">
                    <a16:creationId xmlns:a16="http://schemas.microsoft.com/office/drawing/2014/main" id="{FC564462-581E-F69C-26F2-A7BB41B8C40C}"/>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rtl="0" algn="l"/>
                <a:endParaRPr lang="en-US"/>
              </a:p>
            </p:txBody>
          </p:sp>
          <p:sp>
            <p:nvSpPr>
              <p:cNvPr id="12" name="Freeform 1417">
                <a:extLst>
                  <a:ext uri="{FF2B5EF4-FFF2-40B4-BE49-F238E27FC236}">
                    <a16:creationId xmlns:a16="http://schemas.microsoft.com/office/drawing/2014/main" id="{789ADACB-66DD-C564-CEBE-9AD5B2F57E7D}"/>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rtl="0" algn="l"/>
                <a:endParaRPr lang="en-US"/>
              </a:p>
            </p:txBody>
          </p:sp>
        </p:grpSp>
      </p:grpSp>
      <p:pic>
        <p:nvPicPr>
          <p:cNvPr id="46" name="Picture 45">
            <a:extLst>
              <a:ext uri="{FF2B5EF4-FFF2-40B4-BE49-F238E27FC236}">
                <a16:creationId xmlns:a16="http://schemas.microsoft.com/office/drawing/2014/main" id="{705A5550-3BE4-965B-9C58-62A7DF329E36}"/>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398013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254928" y="1115569"/>
            <a:ext cx="10595237" cy="4676422"/>
          </a:xfrm>
        </p:spPr>
        <p:txBody>
          <a:bodyPr/>
          <a:lstStyle/>
          <a:p>
            <a:pPr rtl="0" algn="l"/>
            <a:r>
              <a:rPr lang="en-US" b="1" dirty="0"/>
              <a:t>Leverandørvalgsproces</a:t>
            </a:r>
            <a:r>
              <a:rPr lang="en-US" dirty="0"/>
              <a:t>: Implementer en grundig leverandørudvælgelsesproces, der omfatter evaluering af deres etiske praksis, bæredygtighedsinitiativer og overholdelse af industristandarder. Overvej faktorer som fairtrade-certificeringer, miljøforvaltning,</a:t>
            </a:r>
            <a:r>
              <a:rPr lang="en-US" dirty="0" err="1"/>
              <a:t>arbejdskraft</a:t>
            </a:r>
            <a:r>
              <a:rPr lang="en-US" dirty="0"/>
              <a:t>praksis og produktkvalitet.</a:t>
            </a:r>
            <a:endParaRPr lang="en-US" sz="800" dirty="0"/>
          </a:p>
          <a:p>
            <a:pPr rtl="0" algn="l"/>
            <a:r>
              <a:rPr lang="en-US" b="1" dirty="0"/>
              <a:t>Gennemsigtig kommunikation:</a:t>
            </a:r>
            <a:r>
              <a:rPr lang="en-US" dirty="0"/>
              <a:t>Fremme åben og gennemsigtig kommunikation med leverandører og distributører. Kommuniker regelmæssigt dine forventninger, giv retningslinjer eller opdateringer om dine krav eller ændringer, og tag fat i eventuelle bekymringer eller problemer med det samme. Etablere kanaler for løbende dialog og samarbejde for at sikre gensidig forståelse og ensretning.</a:t>
            </a:r>
          </a:p>
          <a:p>
            <a:pPr rtl="0" algn="l"/>
            <a:r>
              <a:rPr lang="en-US" b="1" dirty="0"/>
              <a:t>Samarbejde og træning:</a:t>
            </a:r>
            <a:r>
              <a:rPr lang="en-US" dirty="0"/>
              <a:t>Samarbejd med leverandører og distributører for at øge deres forståelse af dine etiske standarder og praksis. Tilbyd træningsworkshops eller ressourcer for at hjælpe dem med at leve op til dine forventninger. Fremme et miljø, hvor videndeling og løbende forbedringer tilskyndes.</a:t>
            </a:r>
          </a:p>
          <a:p>
            <a:pPr rtl="0" algn="l"/>
            <a:endParaRPr lang="en-US" sz="800" dirty="0"/>
          </a:p>
          <a:p>
            <a:pPr rtl="0" algn="l"/>
            <a:endParaRPr lang="en-US" dirty="0"/>
          </a:p>
          <a:p>
            <a:pPr rtl="0" algn="l"/>
            <a:endParaRPr lang="en-IE" dirty="0"/>
          </a:p>
        </p:txBody>
      </p:sp>
      <p:sp>
        <p:nvSpPr>
          <p:cNvPr id="3" name="Text Placeholder 2">
            <a:extLst>
              <a:ext uri="{FF2B5EF4-FFF2-40B4-BE49-F238E27FC236}">
                <a16:creationId xmlns:a16="http://schemas.microsoft.com/office/drawing/2014/main" id="{714DD077-AFF7-1326-9C67-7366F8660BDE}"/>
              </a:ext>
            </a:extLst>
          </p:cNvPr>
          <p:cNvSpPr>
            <a:spLocks noGrp="1"/>
          </p:cNvSpPr>
          <p:nvPr>
            <p:ph type="body" sz="quarter" idx="16"/>
          </p:nvPr>
        </p:nvSpPr>
        <p:spPr>
          <a:xfrm>
            <a:off x="0" y="193757"/>
            <a:ext cx="10702041" cy="803654"/>
          </a:xfrm>
          <a:solidFill>
            <a:srgbClr val="F79037"/>
          </a:solidFill>
        </p:spPr>
        <p:txBody>
          <a:bodyPr anchor="ctr"/>
          <a:lstStyle/>
          <a:p>
            <a:pPr marL="432000" rtl="0" algn="l"/>
            <a:r>
              <a:rPr lang="en-IE" b="1" dirty="0"/>
              <a:t>Opbygning af relationer med leverandører og distributører:</a:t>
            </a:r>
          </a:p>
        </p:txBody>
      </p:sp>
      <p:pic>
        <p:nvPicPr>
          <p:cNvPr id="36" name="Graphic 35" descr="Badge 1 outline">
            <a:extLst>
              <a:ext uri="{FF2B5EF4-FFF2-40B4-BE49-F238E27FC236}">
                <a16:creationId xmlns:a16="http://schemas.microsoft.com/office/drawing/2014/main" id="{C5B199A7-9CA8-A0E1-EDDC-511DB1C527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520" y="1115569"/>
            <a:ext cx="914400" cy="914400"/>
          </a:xfrm>
          <a:prstGeom prst="rect">
            <a:avLst/>
          </a:prstGeom>
        </p:spPr>
      </p:pic>
      <p:pic>
        <p:nvPicPr>
          <p:cNvPr id="37" name="Graphic 36" descr="Badge outline">
            <a:extLst>
              <a:ext uri="{FF2B5EF4-FFF2-40B4-BE49-F238E27FC236}">
                <a16:creationId xmlns:a16="http://schemas.microsoft.com/office/drawing/2014/main" id="{4BCB378E-7D52-BE7E-778C-F02218A3E9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20" y="2622558"/>
            <a:ext cx="914400" cy="914400"/>
          </a:xfrm>
          <a:prstGeom prst="rect">
            <a:avLst/>
          </a:prstGeom>
        </p:spPr>
      </p:pic>
      <p:pic>
        <p:nvPicPr>
          <p:cNvPr id="38" name="Graphic 37" descr="Badge 3 outline">
            <a:extLst>
              <a:ext uri="{FF2B5EF4-FFF2-40B4-BE49-F238E27FC236}">
                <a16:creationId xmlns:a16="http://schemas.microsoft.com/office/drawing/2014/main" id="{8A1D78E1-3288-7722-E263-5DFBA9A0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20" y="4396407"/>
            <a:ext cx="914400" cy="914400"/>
          </a:xfrm>
          <a:prstGeom prst="rect">
            <a:avLst/>
          </a:prstGeom>
        </p:spPr>
      </p:pic>
    </p:spTree>
    <p:extLst>
      <p:ext uri="{BB962C8B-B14F-4D97-AF65-F5344CB8AC3E}">
        <p14:creationId xmlns:p14="http://schemas.microsoft.com/office/powerpoint/2010/main" val="113346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0F56E-3178-B93C-1AD7-8A6647EE36E0}"/>
              </a:ext>
            </a:extLst>
          </p:cNvPr>
          <p:cNvSpPr>
            <a:spLocks noGrp="1"/>
          </p:cNvSpPr>
          <p:nvPr>
            <p:ph type="body" sz="quarter" idx="18"/>
          </p:nvPr>
        </p:nvSpPr>
        <p:spPr>
          <a:xfrm>
            <a:off x="1172953" y="1164442"/>
            <a:ext cx="10595237" cy="4676422"/>
          </a:xfrm>
        </p:spPr>
        <p:txBody>
          <a:bodyPr/>
          <a:lstStyle/>
          <a:p>
            <a:pPr rtl="0" algn="l"/>
            <a:r>
              <a:rPr lang="en-US" b="1" dirty="0"/>
              <a:t>Leverandørrevision og -vurderinger:</a:t>
            </a:r>
            <a:r>
              <a:rPr lang="en-US" dirty="0"/>
              <a:t>Udfør regelmæssige audits og vurderinger for at evaluere leverandørernes overholdelse af kvalitets-, etiske og bæredygtighedsstandarder. Dette kan involvere besøg på stedet, inspektioner eller tredjepartscertificeringer. Giv konstruktiv feedback og arbejd sammen med leverandører for at løse eventuelle identificerede forbedringsområder, samtidig med at du opbygger tillid og respekt.</a:t>
            </a:r>
          </a:p>
          <a:p>
            <a:pPr rtl="0" algn="l"/>
            <a:r>
              <a:rPr lang="en-US" b="1" dirty="0"/>
              <a:t>Fair priser og betalingsbetingelser:</a:t>
            </a:r>
            <a:r>
              <a:rPr lang="en-US" dirty="0"/>
              <a:t>Sikre rimelige priser og betalingsbetingelser for leverandører og distributører. Undgå praksis, der kan udnytte leverandører eller kompromittere deres evne til at opretholde etisk praksis. Etabler gennemsigtige forhandlinger og kontrakter, der understøtter rimelig kompensation og gensidigt fordelagtige relationer.</a:t>
            </a:r>
          </a:p>
          <a:p>
            <a:pPr rtl="0" algn="l"/>
            <a:endParaRPr lang="en-US" dirty="0"/>
          </a:p>
          <a:p>
            <a:pPr rtl="0" algn="l"/>
            <a:endParaRPr lang="en-US" sz="800" dirty="0"/>
          </a:p>
          <a:p>
            <a:pPr rtl="0" algn="l"/>
            <a:endParaRPr lang="en-US" dirty="0"/>
          </a:p>
          <a:p>
            <a:pPr rtl="0" algn="l"/>
            <a:endParaRPr lang="en-IE" dirty="0"/>
          </a:p>
        </p:txBody>
      </p:sp>
      <p:sp>
        <p:nvSpPr>
          <p:cNvPr id="6" name="Text Placeholder 2">
            <a:extLst>
              <a:ext uri="{FF2B5EF4-FFF2-40B4-BE49-F238E27FC236}">
                <a16:creationId xmlns:a16="http://schemas.microsoft.com/office/drawing/2014/main" id="{51D1D5C5-EB7E-4AB0-8106-E1E32FF1DCFD}"/>
              </a:ext>
            </a:extLst>
          </p:cNvPr>
          <p:cNvSpPr>
            <a:spLocks noGrp="1"/>
          </p:cNvSpPr>
          <p:nvPr>
            <p:ph type="body" sz="quarter" idx="16"/>
          </p:nvPr>
        </p:nvSpPr>
        <p:spPr>
          <a:xfrm>
            <a:off x="0" y="193757"/>
            <a:ext cx="7882759" cy="803654"/>
          </a:xfrm>
          <a:solidFill>
            <a:srgbClr val="F79037"/>
          </a:solidFill>
        </p:spPr>
        <p:txBody>
          <a:bodyPr anchor="ctr"/>
          <a:lstStyle/>
          <a:p>
            <a:pPr marL="432000" rtl="0" algn="l"/>
            <a:r>
              <a:rPr lang="en-IE" b="1" dirty="0"/>
              <a:t>Måder at interagere med medarbejdere på:</a:t>
            </a:r>
          </a:p>
        </p:txBody>
      </p:sp>
      <p:pic>
        <p:nvPicPr>
          <p:cNvPr id="23" name="Graphic 22" descr="Badge 4 outline">
            <a:extLst>
              <a:ext uri="{FF2B5EF4-FFF2-40B4-BE49-F238E27FC236}">
                <a16:creationId xmlns:a16="http://schemas.microsoft.com/office/drawing/2014/main" id="{35A73E95-010B-5A88-9A24-7AEDF8F6E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53" y="1108223"/>
            <a:ext cx="914400" cy="914400"/>
          </a:xfrm>
          <a:prstGeom prst="rect">
            <a:avLst/>
          </a:prstGeom>
        </p:spPr>
      </p:pic>
      <p:pic>
        <p:nvPicPr>
          <p:cNvPr id="24" name="Graphic 23" descr="Badge 5 outline">
            <a:extLst>
              <a:ext uri="{FF2B5EF4-FFF2-40B4-BE49-F238E27FC236}">
                <a16:creationId xmlns:a16="http://schemas.microsoft.com/office/drawing/2014/main" id="{E2F26983-221A-5D52-8B42-EBDCCD060D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8553" y="2934380"/>
            <a:ext cx="914400" cy="914400"/>
          </a:xfrm>
          <a:prstGeom prst="rect">
            <a:avLst/>
          </a:prstGeom>
        </p:spPr>
      </p:pic>
      <p:sp>
        <p:nvSpPr>
          <p:cNvPr id="3" name="Text Placeholder 2">
            <a:extLst>
              <a:ext uri="{FF2B5EF4-FFF2-40B4-BE49-F238E27FC236}">
                <a16:creationId xmlns:a16="http://schemas.microsoft.com/office/drawing/2014/main" id="{728C932E-BFE1-CC8B-BCE1-71F8FBDDED32}"/>
              </a:ext>
            </a:extLst>
          </p:cNvPr>
          <p:cNvSpPr txBox="1">
            <a:spLocks/>
          </p:cNvSpPr>
          <p:nvPr/>
        </p:nvSpPr>
        <p:spPr>
          <a:xfrm>
            <a:off x="0" y="193757"/>
            <a:ext cx="10702041" cy="803654"/>
          </a:xfrm>
          <a:prstGeom prst="rect">
            <a:avLst/>
          </a:prstGeom>
          <a:solidFill>
            <a:srgbClr val="F79037"/>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rtl="0" algn="l"/>
            <a:r>
              <a:rPr lang="en-IE" b="1"/>
              <a:t>Opbygning af relationer med leverandører og distributører:</a:t>
            </a:r>
            <a:endParaRPr lang="en-IE" b="1" dirty="0"/>
          </a:p>
        </p:txBody>
      </p:sp>
      <p:grpSp>
        <p:nvGrpSpPr>
          <p:cNvPr id="4" name="Graphic 3">
            <a:extLst>
              <a:ext uri="{FF2B5EF4-FFF2-40B4-BE49-F238E27FC236}">
                <a16:creationId xmlns:a16="http://schemas.microsoft.com/office/drawing/2014/main" id="{8C6BE26E-F430-0437-4C72-E977B481EBCF}"/>
              </a:ext>
            </a:extLst>
          </p:cNvPr>
          <p:cNvGrpSpPr/>
          <p:nvPr/>
        </p:nvGrpSpPr>
        <p:grpSpPr>
          <a:xfrm>
            <a:off x="9911529" y="4373142"/>
            <a:ext cx="1339246" cy="1411503"/>
            <a:chOff x="8424689" y="1951807"/>
            <a:chExt cx="1086136" cy="1105415"/>
          </a:xfrm>
        </p:grpSpPr>
        <p:grpSp>
          <p:nvGrpSpPr>
            <p:cNvPr id="5" name="Graphic 3">
              <a:extLst>
                <a:ext uri="{FF2B5EF4-FFF2-40B4-BE49-F238E27FC236}">
                  <a16:creationId xmlns:a16="http://schemas.microsoft.com/office/drawing/2014/main" id="{3FD2F163-7125-47B5-CD4D-2135E808805A}"/>
                </a:ext>
              </a:extLst>
            </p:cNvPr>
            <p:cNvGrpSpPr/>
            <p:nvPr/>
          </p:nvGrpSpPr>
          <p:grpSpPr>
            <a:xfrm>
              <a:off x="8424689" y="1951807"/>
              <a:ext cx="1086136" cy="1105415"/>
              <a:chOff x="8424689" y="1951807"/>
              <a:chExt cx="1086136" cy="1105415"/>
            </a:xfrm>
            <a:solidFill>
              <a:srgbClr val="000000"/>
            </a:solidFill>
          </p:grpSpPr>
          <p:sp>
            <p:nvSpPr>
              <p:cNvPr id="32" name="Freeform 1420">
                <a:extLst>
                  <a:ext uri="{FF2B5EF4-FFF2-40B4-BE49-F238E27FC236}">
                    <a16:creationId xmlns:a16="http://schemas.microsoft.com/office/drawing/2014/main" id="{62A8E64C-5172-715D-FCFD-05E424A17C4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rtl="0" algn="l"/>
                <a:endParaRPr lang="en-US"/>
              </a:p>
            </p:txBody>
          </p:sp>
          <p:sp>
            <p:nvSpPr>
              <p:cNvPr id="33" name="Freeform 1421">
                <a:extLst>
                  <a:ext uri="{FF2B5EF4-FFF2-40B4-BE49-F238E27FC236}">
                    <a16:creationId xmlns:a16="http://schemas.microsoft.com/office/drawing/2014/main" id="{D48FF15C-4826-5324-8C38-0749231FFDA0}"/>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rtl="0" algn="l"/>
                <a:endParaRPr lang="en-US"/>
              </a:p>
            </p:txBody>
          </p:sp>
          <p:sp>
            <p:nvSpPr>
              <p:cNvPr id="34" name="Freeform 1422">
                <a:extLst>
                  <a:ext uri="{FF2B5EF4-FFF2-40B4-BE49-F238E27FC236}">
                    <a16:creationId xmlns:a16="http://schemas.microsoft.com/office/drawing/2014/main" id="{E11ED81C-C48C-D4D2-6671-1157121E68C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rtl="0" algn="l"/>
                <a:endParaRPr lang="en-US"/>
              </a:p>
            </p:txBody>
          </p:sp>
          <p:sp>
            <p:nvSpPr>
              <p:cNvPr id="35" name="Freeform 1423">
                <a:extLst>
                  <a:ext uri="{FF2B5EF4-FFF2-40B4-BE49-F238E27FC236}">
                    <a16:creationId xmlns:a16="http://schemas.microsoft.com/office/drawing/2014/main" id="{62321EF1-B541-CBC1-BDC5-345419328C48}"/>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rtl="0" algn="l"/>
                <a:endParaRPr lang="en-US"/>
              </a:p>
            </p:txBody>
          </p:sp>
          <p:sp>
            <p:nvSpPr>
              <p:cNvPr id="36" name="Freeform 1424">
                <a:extLst>
                  <a:ext uri="{FF2B5EF4-FFF2-40B4-BE49-F238E27FC236}">
                    <a16:creationId xmlns:a16="http://schemas.microsoft.com/office/drawing/2014/main" id="{2C72B605-1E4E-F8FB-DD3C-EEAD0D708DDB}"/>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37" name="Freeform 1425">
                <a:extLst>
                  <a:ext uri="{FF2B5EF4-FFF2-40B4-BE49-F238E27FC236}">
                    <a16:creationId xmlns:a16="http://schemas.microsoft.com/office/drawing/2014/main" id="{549B60D8-B799-00BC-605A-90DE0D4929F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rtl="0" algn="l"/>
                <a:endParaRPr lang="en-US"/>
              </a:p>
            </p:txBody>
          </p:sp>
          <p:sp>
            <p:nvSpPr>
              <p:cNvPr id="38" name="Freeform 1426">
                <a:extLst>
                  <a:ext uri="{FF2B5EF4-FFF2-40B4-BE49-F238E27FC236}">
                    <a16:creationId xmlns:a16="http://schemas.microsoft.com/office/drawing/2014/main" id="{8809E4E2-4038-A583-5E97-9FAB654B1DB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rtl="0" algn="l"/>
                <a:endParaRPr lang="en-US"/>
              </a:p>
            </p:txBody>
          </p:sp>
          <p:sp>
            <p:nvSpPr>
              <p:cNvPr id="39" name="Freeform 1427">
                <a:extLst>
                  <a:ext uri="{FF2B5EF4-FFF2-40B4-BE49-F238E27FC236}">
                    <a16:creationId xmlns:a16="http://schemas.microsoft.com/office/drawing/2014/main" id="{D4564074-2A48-12EB-978E-97532620987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40" name="Freeform 1428">
                <a:extLst>
                  <a:ext uri="{FF2B5EF4-FFF2-40B4-BE49-F238E27FC236}">
                    <a16:creationId xmlns:a16="http://schemas.microsoft.com/office/drawing/2014/main" id="{53BC0094-B49C-8365-1637-1168B6E5624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1" name="Freeform 1429">
                <a:extLst>
                  <a:ext uri="{FF2B5EF4-FFF2-40B4-BE49-F238E27FC236}">
                    <a16:creationId xmlns:a16="http://schemas.microsoft.com/office/drawing/2014/main" id="{F03AF3A7-9CA8-0950-2ADE-D7255435DA70}"/>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rtl="0" algn="l"/>
                <a:endParaRPr lang="en-US"/>
              </a:p>
            </p:txBody>
          </p:sp>
          <p:sp>
            <p:nvSpPr>
              <p:cNvPr id="42" name="Freeform 1430">
                <a:extLst>
                  <a:ext uri="{FF2B5EF4-FFF2-40B4-BE49-F238E27FC236}">
                    <a16:creationId xmlns:a16="http://schemas.microsoft.com/office/drawing/2014/main" id="{B64C61B6-AD72-3BBB-B2C0-6940E0F5B245}"/>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43" name="Freeform 1431">
                <a:extLst>
                  <a:ext uri="{FF2B5EF4-FFF2-40B4-BE49-F238E27FC236}">
                    <a16:creationId xmlns:a16="http://schemas.microsoft.com/office/drawing/2014/main" id="{3C241547-C9C3-E2B0-0374-209A000C6D36}"/>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rtl="0" algn="l"/>
                <a:endParaRPr lang="en-US"/>
              </a:p>
            </p:txBody>
          </p:sp>
          <p:sp>
            <p:nvSpPr>
              <p:cNvPr id="44" name="Freeform 1432">
                <a:extLst>
                  <a:ext uri="{FF2B5EF4-FFF2-40B4-BE49-F238E27FC236}">
                    <a16:creationId xmlns:a16="http://schemas.microsoft.com/office/drawing/2014/main" id="{FA6ABEF2-41AA-8CEE-FB9B-E41533820F97}"/>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rtl="0" algn="l"/>
                <a:endParaRPr lang="en-US"/>
              </a:p>
            </p:txBody>
          </p:sp>
          <p:sp>
            <p:nvSpPr>
              <p:cNvPr id="45" name="Freeform 1433">
                <a:extLst>
                  <a:ext uri="{FF2B5EF4-FFF2-40B4-BE49-F238E27FC236}">
                    <a16:creationId xmlns:a16="http://schemas.microsoft.com/office/drawing/2014/main" id="{285F45DD-ACD4-45B3-37D5-D296B592392D}"/>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rtl="0" algn="l"/>
                <a:endParaRPr lang="en-US"/>
              </a:p>
            </p:txBody>
          </p:sp>
          <p:sp>
            <p:nvSpPr>
              <p:cNvPr id="46" name="Freeform 1434">
                <a:extLst>
                  <a:ext uri="{FF2B5EF4-FFF2-40B4-BE49-F238E27FC236}">
                    <a16:creationId xmlns:a16="http://schemas.microsoft.com/office/drawing/2014/main" id="{20F039B5-FDAC-AC6C-8EF8-727F4CCC7099}"/>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rtl="0" algn="l"/>
                <a:endParaRPr lang="en-US"/>
              </a:p>
            </p:txBody>
          </p:sp>
          <p:sp>
            <p:nvSpPr>
              <p:cNvPr id="47" name="Freeform 1435">
                <a:extLst>
                  <a:ext uri="{FF2B5EF4-FFF2-40B4-BE49-F238E27FC236}">
                    <a16:creationId xmlns:a16="http://schemas.microsoft.com/office/drawing/2014/main" id="{8600CA83-A9D4-AFF5-73D8-C14C7DAA113A}"/>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rtl="0" algn="l"/>
                <a:endParaRPr lang="en-US"/>
              </a:p>
            </p:txBody>
          </p:sp>
          <p:sp>
            <p:nvSpPr>
              <p:cNvPr id="48" name="Freeform 1436">
                <a:extLst>
                  <a:ext uri="{FF2B5EF4-FFF2-40B4-BE49-F238E27FC236}">
                    <a16:creationId xmlns:a16="http://schemas.microsoft.com/office/drawing/2014/main" id="{E38C13AC-972D-D2AC-4A4D-62F5CEA2D9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rtl="0" algn="l"/>
                <a:endParaRPr lang="en-US"/>
              </a:p>
            </p:txBody>
          </p:sp>
          <p:sp>
            <p:nvSpPr>
              <p:cNvPr id="49" name="Freeform 1437">
                <a:extLst>
                  <a:ext uri="{FF2B5EF4-FFF2-40B4-BE49-F238E27FC236}">
                    <a16:creationId xmlns:a16="http://schemas.microsoft.com/office/drawing/2014/main" id="{60E5B839-3156-9337-C4C7-CF915994A704}"/>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rtl="0" algn="l"/>
                <a:endParaRPr lang="en-US"/>
              </a:p>
            </p:txBody>
          </p:sp>
          <p:sp>
            <p:nvSpPr>
              <p:cNvPr id="50" name="Freeform 1438">
                <a:extLst>
                  <a:ext uri="{FF2B5EF4-FFF2-40B4-BE49-F238E27FC236}">
                    <a16:creationId xmlns:a16="http://schemas.microsoft.com/office/drawing/2014/main" id="{0BA60193-E380-6836-15A2-40EC89E037C2}"/>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rtl="0" algn="l"/>
                <a:endParaRPr lang="en-US"/>
              </a:p>
            </p:txBody>
          </p:sp>
          <p:sp>
            <p:nvSpPr>
              <p:cNvPr id="51" name="Freeform 1439">
                <a:extLst>
                  <a:ext uri="{FF2B5EF4-FFF2-40B4-BE49-F238E27FC236}">
                    <a16:creationId xmlns:a16="http://schemas.microsoft.com/office/drawing/2014/main" id="{16222775-B561-1C93-FACB-048F97D8EAD7}"/>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52" name="Freeform 1440">
                <a:extLst>
                  <a:ext uri="{FF2B5EF4-FFF2-40B4-BE49-F238E27FC236}">
                    <a16:creationId xmlns:a16="http://schemas.microsoft.com/office/drawing/2014/main" id="{38E26E96-7CBD-629D-70AF-BFF3176D3C87}"/>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53" name="Freeform 1441">
                <a:extLst>
                  <a:ext uri="{FF2B5EF4-FFF2-40B4-BE49-F238E27FC236}">
                    <a16:creationId xmlns:a16="http://schemas.microsoft.com/office/drawing/2014/main" id="{595BC1CB-87AF-35A3-CF59-4BD5CC14F8D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54" name="Freeform 1442">
                <a:extLst>
                  <a:ext uri="{FF2B5EF4-FFF2-40B4-BE49-F238E27FC236}">
                    <a16:creationId xmlns:a16="http://schemas.microsoft.com/office/drawing/2014/main" id="{49C75BAA-9FBC-8AA4-7262-79013F8B8D61}"/>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rtl="0" algn="l"/>
                <a:endParaRPr lang="en-US"/>
              </a:p>
            </p:txBody>
          </p:sp>
          <p:sp>
            <p:nvSpPr>
              <p:cNvPr id="55" name="Freeform 1443">
                <a:extLst>
                  <a:ext uri="{FF2B5EF4-FFF2-40B4-BE49-F238E27FC236}">
                    <a16:creationId xmlns:a16="http://schemas.microsoft.com/office/drawing/2014/main" id="{7229F253-3C7B-CA69-BC1D-E6C7357C8210}"/>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rtl="0" algn="l"/>
                <a:endParaRPr lang="en-US"/>
              </a:p>
            </p:txBody>
          </p:sp>
          <p:sp>
            <p:nvSpPr>
              <p:cNvPr id="56" name="Freeform 1444">
                <a:extLst>
                  <a:ext uri="{FF2B5EF4-FFF2-40B4-BE49-F238E27FC236}">
                    <a16:creationId xmlns:a16="http://schemas.microsoft.com/office/drawing/2014/main" id="{2C33EF95-130F-9CC3-3B21-6E19A4D0828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57" name="Freeform 1445">
                <a:extLst>
                  <a:ext uri="{FF2B5EF4-FFF2-40B4-BE49-F238E27FC236}">
                    <a16:creationId xmlns:a16="http://schemas.microsoft.com/office/drawing/2014/main" id="{31EF0BD1-CE6E-0837-889E-69E493D33437}"/>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58" name="Freeform 1446">
                <a:extLst>
                  <a:ext uri="{FF2B5EF4-FFF2-40B4-BE49-F238E27FC236}">
                    <a16:creationId xmlns:a16="http://schemas.microsoft.com/office/drawing/2014/main" id="{3D29C243-400E-E864-D635-8D6C0FF4446D}"/>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rtl="0" algn="l"/>
                <a:endParaRPr lang="en-US"/>
              </a:p>
            </p:txBody>
          </p:sp>
          <p:sp>
            <p:nvSpPr>
              <p:cNvPr id="59" name="Freeform 1447">
                <a:extLst>
                  <a:ext uri="{FF2B5EF4-FFF2-40B4-BE49-F238E27FC236}">
                    <a16:creationId xmlns:a16="http://schemas.microsoft.com/office/drawing/2014/main" id="{63D60E8C-065F-9044-7180-9DE30B956D54}"/>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rtl="0" algn="l"/>
                <a:endParaRPr lang="en-US"/>
              </a:p>
            </p:txBody>
          </p:sp>
          <p:sp>
            <p:nvSpPr>
              <p:cNvPr id="60" name="Freeform 1448">
                <a:extLst>
                  <a:ext uri="{FF2B5EF4-FFF2-40B4-BE49-F238E27FC236}">
                    <a16:creationId xmlns:a16="http://schemas.microsoft.com/office/drawing/2014/main" id="{7BEE1587-B4E3-2472-BE56-EA6703A5A7B1}"/>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61" name="Freeform 1449">
                <a:extLst>
                  <a:ext uri="{FF2B5EF4-FFF2-40B4-BE49-F238E27FC236}">
                    <a16:creationId xmlns:a16="http://schemas.microsoft.com/office/drawing/2014/main" id="{0F8D01A9-09FF-9946-F3A3-FB7585679841}"/>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62" name="Freeform 1450">
                <a:extLst>
                  <a:ext uri="{FF2B5EF4-FFF2-40B4-BE49-F238E27FC236}">
                    <a16:creationId xmlns:a16="http://schemas.microsoft.com/office/drawing/2014/main" id="{03D71CC0-9133-88AD-4F0C-35E749D24AA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rtl="0" algn="l"/>
                <a:endParaRPr lang="en-US"/>
              </a:p>
            </p:txBody>
          </p:sp>
        </p:grpSp>
        <p:grpSp>
          <p:nvGrpSpPr>
            <p:cNvPr id="26" name="Graphic 3">
              <a:extLst>
                <a:ext uri="{FF2B5EF4-FFF2-40B4-BE49-F238E27FC236}">
                  <a16:creationId xmlns:a16="http://schemas.microsoft.com/office/drawing/2014/main" id="{14E673C8-867D-5A01-3407-D51257350325}"/>
                </a:ext>
              </a:extLst>
            </p:cNvPr>
            <p:cNvGrpSpPr/>
            <p:nvPr/>
          </p:nvGrpSpPr>
          <p:grpSpPr>
            <a:xfrm>
              <a:off x="8623774" y="2128475"/>
              <a:ext cx="506941" cy="300655"/>
              <a:chOff x="8623774" y="2128475"/>
              <a:chExt cx="506941" cy="300655"/>
            </a:xfrm>
            <a:solidFill>
              <a:srgbClr val="00BADE"/>
            </a:solidFill>
          </p:grpSpPr>
          <p:grpSp>
            <p:nvGrpSpPr>
              <p:cNvPr id="27" name="Graphic 3">
                <a:extLst>
                  <a:ext uri="{FF2B5EF4-FFF2-40B4-BE49-F238E27FC236}">
                    <a16:creationId xmlns:a16="http://schemas.microsoft.com/office/drawing/2014/main" id="{C3BB4FED-63FF-CD87-A627-5E4B051E4367}"/>
                  </a:ext>
                </a:extLst>
              </p:cNvPr>
              <p:cNvGrpSpPr/>
              <p:nvPr/>
            </p:nvGrpSpPr>
            <p:grpSpPr>
              <a:xfrm>
                <a:off x="8623774" y="2128475"/>
                <a:ext cx="506941" cy="221114"/>
                <a:chOff x="8623774" y="2128475"/>
                <a:chExt cx="506941" cy="221114"/>
              </a:xfrm>
              <a:solidFill>
                <a:srgbClr val="00BADE"/>
              </a:solidFill>
            </p:grpSpPr>
            <p:sp>
              <p:nvSpPr>
                <p:cNvPr id="30" name="Freeform 1418">
                  <a:extLst>
                    <a:ext uri="{FF2B5EF4-FFF2-40B4-BE49-F238E27FC236}">
                      <a16:creationId xmlns:a16="http://schemas.microsoft.com/office/drawing/2014/main" id="{C1A9DA13-6517-8B43-C642-4A5757853ADA}"/>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1BA19A"/>
                </a:solidFill>
                <a:ln w="27426" cap="flat">
                  <a:noFill/>
                  <a:prstDash val="solid"/>
                  <a:miter/>
                </a:ln>
              </p:spPr>
              <p:txBody>
                <a:bodyPr rtlCol="0" anchor="ctr"/>
                <a:lstStyle/>
                <a:p>
                  <a:pPr rtl="0" algn="l"/>
                  <a:endParaRPr lang="en-US"/>
                </a:p>
              </p:txBody>
            </p:sp>
            <p:sp>
              <p:nvSpPr>
                <p:cNvPr id="31" name="Freeform 1419">
                  <a:extLst>
                    <a:ext uri="{FF2B5EF4-FFF2-40B4-BE49-F238E27FC236}">
                      <a16:creationId xmlns:a16="http://schemas.microsoft.com/office/drawing/2014/main" id="{4B1D5DDC-AE8E-049F-00E7-2E2B68EA3414}"/>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1BA19A"/>
                </a:solidFill>
                <a:ln w="27426" cap="flat">
                  <a:noFill/>
                  <a:prstDash val="solid"/>
                  <a:miter/>
                </a:ln>
              </p:spPr>
              <p:txBody>
                <a:bodyPr rtlCol="0" anchor="ctr"/>
                <a:lstStyle/>
                <a:p>
                  <a:pPr rtl="0" algn="l"/>
                  <a:endParaRPr lang="en-US"/>
                </a:p>
              </p:txBody>
            </p:sp>
          </p:grpSp>
          <p:sp>
            <p:nvSpPr>
              <p:cNvPr id="28" name="Freeform 1416">
                <a:extLst>
                  <a:ext uri="{FF2B5EF4-FFF2-40B4-BE49-F238E27FC236}">
                    <a16:creationId xmlns:a16="http://schemas.microsoft.com/office/drawing/2014/main" id="{23D145FB-EE04-1FD2-FC5B-B81AA8062E3D}"/>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1BA19A"/>
              </a:solidFill>
              <a:ln w="27426" cap="flat">
                <a:noFill/>
                <a:prstDash val="solid"/>
                <a:miter/>
              </a:ln>
            </p:spPr>
            <p:txBody>
              <a:bodyPr rtlCol="0" anchor="ctr"/>
              <a:lstStyle/>
              <a:p>
                <a:pPr rtl="0" algn="l"/>
                <a:endParaRPr lang="en-US"/>
              </a:p>
            </p:txBody>
          </p:sp>
          <p:sp>
            <p:nvSpPr>
              <p:cNvPr id="29" name="Freeform 1417">
                <a:extLst>
                  <a:ext uri="{FF2B5EF4-FFF2-40B4-BE49-F238E27FC236}">
                    <a16:creationId xmlns:a16="http://schemas.microsoft.com/office/drawing/2014/main" id="{A79D3F7E-2A02-214B-927E-FA9C4DA2E6D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1BA19A"/>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157093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D8A9-5BDE-AF26-D907-001B4375DCCA}"/>
              </a:ext>
            </a:extLst>
          </p:cNvPr>
          <p:cNvSpPr>
            <a:spLocks noGrp="1"/>
          </p:cNvSpPr>
          <p:nvPr>
            <p:ph type="body" sz="quarter" idx="18"/>
          </p:nvPr>
        </p:nvSpPr>
        <p:spPr/>
        <p:txBody>
          <a:bodyPr/>
          <a:lstStyle/>
          <a:p>
            <a:pPr algn="l" rtl="0">
              <a:defRPr/>
            </a:pPr>
            <a:r>
              <a:rPr lang="en-US" b="0" i="0" dirty="0">
                <a:effectLst/>
              </a:rPr>
              <a:t>Konceptet med</a:t>
            </a:r>
            <a:r>
              <a:rPr lang="en-US" b="1" dirty="0"/>
              <a:t>F</a:t>
            </a:r>
            <a:r>
              <a:rPr lang="en-US" b="1" i="0" dirty="0">
                <a:effectLst/>
              </a:rPr>
              <a:t>lufthandel</a:t>
            </a:r>
            <a:r>
              <a:rPr lang="en-US" b="0" i="0" dirty="0">
                <a:effectLst/>
              </a:rPr>
              <a:t>er en bred en, der inkorporerer etiske og mere retfærdige handelsforhold mellem producenter, forhandlere og forbrugere og fremmer bæredygtig udvikling. Fair priser er blot et aspekt af dette, der hjælper nogle af de dårligst stillede avlere med at drage fordel af handel. Arbejdstagerrettigheder, opmærksomhed på sundhed og sikkerhed og kapacitetsopbygning er andre emner, som opmuntres af bevægelsen.</a:t>
            </a:r>
          </a:p>
          <a:p>
            <a:pPr algn="l" rtl="0">
              <a:defRPr/>
            </a:pPr>
            <a:r>
              <a:rPr lang="en-US" b="0" i="0" dirty="0">
                <a:effectLst/>
              </a:rPr>
              <a:t>Inden for EU vil forbrugerne være bekendt med 'Fairtrade'-forbrugermærket på varer og fødevarer. Sådanne produkter er blevet certificeret af Fairtrade International som opfylder internationalt aftalte sociale, miljømæssige (men ikke nødvendigvis økologiske) og økonomiske standarder.</a:t>
            </a:r>
            <a:endParaRPr lang="en-IE" dirty="0"/>
          </a:p>
          <a:p>
            <a:pPr rtl="0" algn="l"/>
            <a:endParaRPr lang="en-IE" dirty="0"/>
          </a:p>
        </p:txBody>
      </p:sp>
      <p:sp>
        <p:nvSpPr>
          <p:cNvPr id="3" name="Text Placeholder 2">
            <a:extLst>
              <a:ext uri="{FF2B5EF4-FFF2-40B4-BE49-F238E27FC236}">
                <a16:creationId xmlns:a16="http://schemas.microsoft.com/office/drawing/2014/main" id="{F848D384-265E-0852-8C1D-E6E7DF4AD38D}"/>
              </a:ext>
            </a:extLst>
          </p:cNvPr>
          <p:cNvSpPr>
            <a:spLocks noGrp="1"/>
          </p:cNvSpPr>
          <p:nvPr>
            <p:ph type="body" sz="quarter" idx="16"/>
          </p:nvPr>
        </p:nvSpPr>
        <p:spPr/>
        <p:txBody>
          <a:bodyPr/>
          <a:lstStyle/>
          <a:p>
            <a:pPr rtl="0" algn="l"/>
            <a:r>
              <a:rPr lang="en-IE" b="1" dirty="0"/>
              <a:t>Fair Trade</a:t>
            </a:r>
          </a:p>
        </p:txBody>
      </p:sp>
      <p:pic>
        <p:nvPicPr>
          <p:cNvPr id="1026" name="Picture 2" descr="The Fairtrade Foundation">
            <a:hlinkClick r:id="rId2"/>
            <a:extLst>
              <a:ext uri="{FF2B5EF4-FFF2-40B4-BE49-F238E27FC236}">
                <a16:creationId xmlns:a16="http://schemas.microsoft.com/office/drawing/2014/main" id="{34DE89B8-1359-5356-E1E3-4C2854EE97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4969" y="360039"/>
            <a:ext cx="1348649" cy="134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8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4A18-9516-4562-7752-96CB469B9930}"/>
              </a:ext>
            </a:extLst>
          </p:cNvPr>
          <p:cNvSpPr>
            <a:spLocks noGrp="1"/>
          </p:cNvSpPr>
          <p:nvPr>
            <p:ph type="body" sz="quarter" idx="18"/>
          </p:nvPr>
        </p:nvSpPr>
        <p:spPr>
          <a:xfrm>
            <a:off x="898357" y="1449229"/>
            <a:ext cx="6080512" cy="3501141"/>
          </a:xfrm>
        </p:spPr>
        <p:txBody>
          <a:bodyPr/>
          <a:lstStyle/>
          <a:p>
            <a:pPr rtl="0" algn="l"/>
            <a:r>
              <a:rPr lang="en-US" dirty="0"/>
              <a:t>Opmærksomheden på etisk sourcing begyndte med kontantafgrøder som kaffe, sukker og kakao. Disse højværdiafgrøder produceres typisk af småbønder i det globale syd med ringe adgang til ressourcer og strøm på markedet. Den store produktion af disse produkter resulterer i prisvolatilitet. Fairtrade blev startet som svar på de mexicanske kaffebønders frygtelige kampe efter kollapset af verdens kaffepriser i slutningen af ​​80'erne og arbejder nu med 758.474 kaffebønder globalt for at sikre minimumspriser.</a:t>
            </a:r>
            <a:endParaRPr lang="en-IE" dirty="0"/>
          </a:p>
        </p:txBody>
      </p:sp>
      <p:sp>
        <p:nvSpPr>
          <p:cNvPr id="3" name="Text Placeholder 2">
            <a:extLst>
              <a:ext uri="{FF2B5EF4-FFF2-40B4-BE49-F238E27FC236}">
                <a16:creationId xmlns:a16="http://schemas.microsoft.com/office/drawing/2014/main" id="{E0D5538D-42D0-148D-DFBA-8C51DD9B7B9C}"/>
              </a:ext>
            </a:extLst>
          </p:cNvPr>
          <p:cNvSpPr>
            <a:spLocks noGrp="1"/>
          </p:cNvSpPr>
          <p:nvPr>
            <p:ph type="body" sz="quarter" idx="16"/>
          </p:nvPr>
        </p:nvSpPr>
        <p:spPr/>
        <p:txBody>
          <a:bodyPr/>
          <a:lstStyle/>
          <a:p>
            <a:pPr rtl="0" algn="l"/>
            <a:r>
              <a:rPr lang="en-IE" dirty="0"/>
              <a:t>Casestudie – Kaffe</a:t>
            </a:r>
          </a:p>
        </p:txBody>
      </p:sp>
      <p:pic>
        <p:nvPicPr>
          <p:cNvPr id="6" name="Picture Placeholder 5" descr="Coffee beans">
            <a:extLst>
              <a:ext uri="{FF2B5EF4-FFF2-40B4-BE49-F238E27FC236}">
                <a16:creationId xmlns:a16="http://schemas.microsoft.com/office/drawing/2014/main" id="{CBF73562-17F9-79F2-06D8-EAB6BE1C407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662F3B20-9E54-D620-26B4-8AD6F6274AE8}"/>
              </a:ext>
            </a:extLst>
          </p:cNvPr>
          <p:cNvSpPr txBox="1"/>
          <p:nvPr/>
        </p:nvSpPr>
        <p:spPr>
          <a:xfrm>
            <a:off x="960449" y="5710456"/>
            <a:ext cx="5640048" cy="461665"/>
          </a:xfrm>
          <a:prstGeom prst="rect">
            <a:avLst/>
          </a:prstGeom>
          <a:solidFill>
            <a:srgbClr val="F79037"/>
          </a:solidFill>
        </p:spPr>
        <p:txBody>
          <a:bodyPr wrap="square">
            <a:spAutoFit/>
          </a:bodyPr>
          <a:lstStyle/>
          <a:p>
            <a:pPr rtl="0" algn="l"/>
            <a:r>
              <a:rPr lang="en-US" sz="2400" b="1" dirty="0">
                <a:solidFill>
                  <a:srgbClr val="000000"/>
                </a:solidFill>
              </a:rPr>
              <a:t>LÆS:</a:t>
            </a:r>
            <a:r>
              <a:rPr lang="en-IE" sz="2400" dirty="0">
                <a:solidFill>
                  <a:srgbClr val="000000"/>
                </a:solidFill>
                <a:hlinkClick r:id="rId4">
                  <a:extLst>
                    <a:ext uri="{A12FA001-AC4F-418D-AE19-62706E023703}">
                      <ahyp:hlinkClr xmlns:ahyp="http://schemas.microsoft.com/office/drawing/2018/hyperlinkcolor" val="tx"/>
                    </a:ext>
                  </a:extLst>
                </a:hlinkClick>
              </a:rPr>
              <a:t>Om kaffe - Fairtrade Fonden</a:t>
            </a:r>
            <a:endParaRPr lang="en-US" sz="2400" dirty="0">
              <a:solidFill>
                <a:srgbClr val="000000"/>
              </a:solidFill>
            </a:endParaRPr>
          </a:p>
        </p:txBody>
      </p:sp>
    </p:spTree>
    <p:extLst>
      <p:ext uri="{BB962C8B-B14F-4D97-AF65-F5344CB8AC3E}">
        <p14:creationId xmlns:p14="http://schemas.microsoft.com/office/powerpoint/2010/main" val="146074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77843"/>
            <a:ext cx="5686503" cy="3849918"/>
          </a:xfrm>
        </p:spPr>
        <p:txBody>
          <a:bodyPr/>
          <a:lstStyle/>
          <a:p>
            <a:pPr rtl="0" algn="l"/>
            <a:r>
              <a:rPr lang="en-US" dirty="0"/>
              <a:t>Opbygning af stærke relationer i din virksomhed kan ses som nøglen</a:t>
            </a:r>
            <a:r>
              <a:rPr lang="en-US" b="1" dirty="0"/>
              <a:t>til etisk forretningssucces.</a:t>
            </a:r>
            <a:r>
              <a:rPr lang="en-US" dirty="0"/>
              <a:t>Stærke relationer er en hjørnesten i alle virksomheder, men ved at fremme</a:t>
            </a:r>
            <a:r>
              <a:rPr lang="en-US" b="1" dirty="0"/>
              <a:t>tillid, samarbejde og empati</a:t>
            </a:r>
            <a:r>
              <a:rPr lang="en-US" dirty="0"/>
              <a:t>med</a:t>
            </a:r>
            <a:r>
              <a:rPr lang="en-US" b="1" dirty="0"/>
              <a:t>medarbejdere, kunder, leverandører og samfundet</a:t>
            </a:r>
            <a:r>
              <a:rPr lang="en-US" dirty="0"/>
              <a:t>, kan din virksomhed skabe en positiv indvirkning, drive bæredygtig vækst og bevare et stærkt omdømme på markedet og dermed sikre, at din virksomhed vil handle på en etisk måde.</a:t>
            </a:r>
          </a:p>
          <a:p>
            <a:pPr rtl="0" algn="l"/>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rtl="0" algn="l"/>
            <a:r>
              <a:rPr lang="en-US" dirty="0"/>
              <a:t>Opbygning af stærke relationer...</a:t>
            </a:r>
          </a:p>
          <a:p>
            <a:pPr rtl="0" algn="l"/>
            <a:endParaRPr lang="en-US" dirty="0"/>
          </a:p>
        </p:txBody>
      </p:sp>
      <p:pic>
        <p:nvPicPr>
          <p:cNvPr id="3" name="Picture 2" descr="Salad with black beans and dressing">
            <a:extLst>
              <a:ext uri="{FF2B5EF4-FFF2-40B4-BE49-F238E27FC236}">
                <a16:creationId xmlns:a16="http://schemas.microsoft.com/office/drawing/2014/main" id="{1030D22D-13A8-6D23-656F-DD8CDF5A1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1618" y="546538"/>
            <a:ext cx="4572000" cy="5423338"/>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5DA0A-AED5-113B-2706-43F96583B85F}"/>
              </a:ext>
            </a:extLst>
          </p:cNvPr>
          <p:cNvSpPr>
            <a:spLocks noGrp="1"/>
          </p:cNvSpPr>
          <p:nvPr>
            <p:ph type="body" sz="quarter" idx="15"/>
          </p:nvPr>
        </p:nvSpPr>
        <p:spPr/>
        <p:txBody>
          <a:bodyPr/>
          <a:lstStyle/>
          <a:p>
            <a:pPr rtl="0" algn="l"/>
            <a:r>
              <a:rPr lang="en-IE" dirty="0"/>
              <a:t>1</a:t>
            </a:r>
          </a:p>
        </p:txBody>
      </p:sp>
      <p:sp>
        <p:nvSpPr>
          <p:cNvPr id="3" name="Text Placeholder 2">
            <a:extLst>
              <a:ext uri="{FF2B5EF4-FFF2-40B4-BE49-F238E27FC236}">
                <a16:creationId xmlns:a16="http://schemas.microsoft.com/office/drawing/2014/main" id="{567CE883-5843-5E0D-9F90-483B9122748E}"/>
              </a:ext>
            </a:extLst>
          </p:cNvPr>
          <p:cNvSpPr>
            <a:spLocks noGrp="1"/>
          </p:cNvSpPr>
          <p:nvPr>
            <p:ph type="body" sz="quarter" idx="14"/>
          </p:nvPr>
        </p:nvSpPr>
        <p:spPr/>
        <p:txBody>
          <a:bodyPr/>
          <a:lstStyle/>
          <a:p>
            <a:pPr rtl="0" algn="l"/>
            <a:r>
              <a:rPr lang="en-IE" sz="2800" b="1" dirty="0"/>
              <a:t>Greenwashing</a:t>
            </a:r>
          </a:p>
        </p:txBody>
      </p:sp>
      <p:sp>
        <p:nvSpPr>
          <p:cNvPr id="5" name="Text Placeholder 4">
            <a:extLst>
              <a:ext uri="{FF2B5EF4-FFF2-40B4-BE49-F238E27FC236}">
                <a16:creationId xmlns:a16="http://schemas.microsoft.com/office/drawing/2014/main" id="{F798D5A2-E7F5-7B40-EC0F-551F97425D66}"/>
              </a:ext>
            </a:extLst>
          </p:cNvPr>
          <p:cNvSpPr>
            <a:spLocks noGrp="1"/>
          </p:cNvSpPr>
          <p:nvPr>
            <p:ph type="body" sz="quarter" idx="29"/>
          </p:nvPr>
        </p:nvSpPr>
        <p:spPr/>
        <p:txBody>
          <a:bodyPr/>
          <a:lstStyle/>
          <a:p>
            <a:pPr rtl="0" algn="l"/>
            <a:r>
              <a:rPr lang="en-IE" dirty="0"/>
              <a:t>2</a:t>
            </a:r>
          </a:p>
        </p:txBody>
      </p:sp>
      <p:sp>
        <p:nvSpPr>
          <p:cNvPr id="6" name="Text Placeholder 5">
            <a:extLst>
              <a:ext uri="{FF2B5EF4-FFF2-40B4-BE49-F238E27FC236}">
                <a16:creationId xmlns:a16="http://schemas.microsoft.com/office/drawing/2014/main" id="{1B49730A-DDA2-4933-2AAF-3B3E782CAF55}"/>
              </a:ext>
            </a:extLst>
          </p:cNvPr>
          <p:cNvSpPr>
            <a:spLocks noGrp="1"/>
          </p:cNvSpPr>
          <p:nvPr>
            <p:ph type="body" sz="quarter" idx="30"/>
          </p:nvPr>
        </p:nvSpPr>
        <p:spPr/>
        <p:txBody>
          <a:bodyPr/>
          <a:lstStyle/>
          <a:p>
            <a:pPr rtl="0" algn="l"/>
            <a:r>
              <a:rPr lang="en-IE" sz="2800" b="1" dirty="0"/>
              <a:t>Fejlmærkning</a:t>
            </a:r>
          </a:p>
        </p:txBody>
      </p:sp>
      <p:sp>
        <p:nvSpPr>
          <p:cNvPr id="7" name="Text Placeholder 6">
            <a:extLst>
              <a:ext uri="{FF2B5EF4-FFF2-40B4-BE49-F238E27FC236}">
                <a16:creationId xmlns:a16="http://schemas.microsoft.com/office/drawing/2014/main" id="{2EDFC2F0-8DF1-F24F-F681-551AA08745CD}"/>
              </a:ext>
            </a:extLst>
          </p:cNvPr>
          <p:cNvSpPr>
            <a:spLocks noGrp="1"/>
          </p:cNvSpPr>
          <p:nvPr>
            <p:ph type="body" sz="quarter" idx="31"/>
          </p:nvPr>
        </p:nvSpPr>
        <p:spPr/>
        <p:txBody>
          <a:bodyPr/>
          <a:lstStyle/>
          <a:p>
            <a:pPr rtl="0" algn="l"/>
            <a:r>
              <a:rPr lang="en-IE" dirty="0"/>
              <a:t>3</a:t>
            </a:r>
          </a:p>
        </p:txBody>
      </p:sp>
      <p:sp>
        <p:nvSpPr>
          <p:cNvPr id="8" name="Text Placeholder 7">
            <a:extLst>
              <a:ext uri="{FF2B5EF4-FFF2-40B4-BE49-F238E27FC236}">
                <a16:creationId xmlns:a16="http://schemas.microsoft.com/office/drawing/2014/main" id="{235172FD-FCB2-3DF2-14B1-02EC576EC006}"/>
              </a:ext>
            </a:extLst>
          </p:cNvPr>
          <p:cNvSpPr>
            <a:spLocks noGrp="1"/>
          </p:cNvSpPr>
          <p:nvPr>
            <p:ph type="body" sz="quarter" idx="32"/>
          </p:nvPr>
        </p:nvSpPr>
        <p:spPr/>
        <p:txBody>
          <a:bodyPr/>
          <a:lstStyle/>
          <a:p>
            <a:pPr rtl="0" algn="l"/>
            <a:r>
              <a:rPr lang="en-IE" sz="2800" b="1" dirty="0"/>
              <a:t>Madsvindel</a:t>
            </a:r>
          </a:p>
        </p:txBody>
      </p:sp>
      <p:sp>
        <p:nvSpPr>
          <p:cNvPr id="9" name="Text Placeholder 8">
            <a:extLst>
              <a:ext uri="{FF2B5EF4-FFF2-40B4-BE49-F238E27FC236}">
                <a16:creationId xmlns:a16="http://schemas.microsoft.com/office/drawing/2014/main" id="{EEA0AA01-5908-1CB3-647C-4FA52CC744C4}"/>
              </a:ext>
            </a:extLst>
          </p:cNvPr>
          <p:cNvSpPr>
            <a:spLocks noGrp="1"/>
          </p:cNvSpPr>
          <p:nvPr>
            <p:ph type="body" sz="quarter" idx="33"/>
          </p:nvPr>
        </p:nvSpPr>
        <p:spPr/>
        <p:txBody>
          <a:bodyPr/>
          <a:lstStyle/>
          <a:p>
            <a:pPr rtl="0" algn="l"/>
            <a:r>
              <a:rPr lang="en-IE" dirty="0"/>
              <a:t>4</a:t>
            </a:r>
          </a:p>
        </p:txBody>
      </p:sp>
      <p:sp>
        <p:nvSpPr>
          <p:cNvPr id="10" name="Text Placeholder 9">
            <a:extLst>
              <a:ext uri="{FF2B5EF4-FFF2-40B4-BE49-F238E27FC236}">
                <a16:creationId xmlns:a16="http://schemas.microsoft.com/office/drawing/2014/main" id="{82D469B2-D5AC-035B-19EE-23B6AEA7D360}"/>
              </a:ext>
            </a:extLst>
          </p:cNvPr>
          <p:cNvSpPr>
            <a:spLocks noGrp="1"/>
          </p:cNvSpPr>
          <p:nvPr>
            <p:ph type="body" sz="quarter" idx="34"/>
          </p:nvPr>
        </p:nvSpPr>
        <p:spPr/>
        <p:txBody>
          <a:bodyPr/>
          <a:lstStyle/>
          <a:p>
            <a:pPr rtl="0" algn="l"/>
            <a:r>
              <a:rPr lang="en-IE" sz="2800" b="1" dirty="0"/>
              <a:t>Falske fødevarepåstande</a:t>
            </a:r>
          </a:p>
        </p:txBody>
      </p:sp>
      <p:sp>
        <p:nvSpPr>
          <p:cNvPr id="11" name="Text Placeholder 10">
            <a:extLst>
              <a:ext uri="{FF2B5EF4-FFF2-40B4-BE49-F238E27FC236}">
                <a16:creationId xmlns:a16="http://schemas.microsoft.com/office/drawing/2014/main" id="{D889AAAC-C45D-4727-7DC3-09A19D468C95}"/>
              </a:ext>
            </a:extLst>
          </p:cNvPr>
          <p:cNvSpPr>
            <a:spLocks noGrp="1"/>
          </p:cNvSpPr>
          <p:nvPr>
            <p:ph type="body" sz="quarter" idx="35"/>
          </p:nvPr>
        </p:nvSpPr>
        <p:spPr/>
        <p:txBody>
          <a:bodyPr/>
          <a:lstStyle/>
          <a:p>
            <a:pPr rtl="0" algn="l"/>
            <a:r>
              <a:rPr lang="en-IE" dirty="0"/>
              <a:t>5</a:t>
            </a:r>
          </a:p>
        </p:txBody>
      </p:sp>
      <p:sp>
        <p:nvSpPr>
          <p:cNvPr id="12" name="Text Placeholder 11">
            <a:extLst>
              <a:ext uri="{FF2B5EF4-FFF2-40B4-BE49-F238E27FC236}">
                <a16:creationId xmlns:a16="http://schemas.microsoft.com/office/drawing/2014/main" id="{82AA0A69-2B29-E968-E125-158C0E701504}"/>
              </a:ext>
            </a:extLst>
          </p:cNvPr>
          <p:cNvSpPr>
            <a:spLocks noGrp="1"/>
          </p:cNvSpPr>
          <p:nvPr>
            <p:ph type="body" sz="quarter" idx="36"/>
          </p:nvPr>
        </p:nvSpPr>
        <p:spPr/>
        <p:txBody>
          <a:bodyPr/>
          <a:lstStyle/>
          <a:p>
            <a:pPr rtl="0" algn="l"/>
            <a:r>
              <a:rPr lang="en-IE" sz="2800" b="1" dirty="0"/>
              <a:t>Manglende engagement</a:t>
            </a:r>
          </a:p>
        </p:txBody>
      </p:sp>
      <p:sp>
        <p:nvSpPr>
          <p:cNvPr id="13" name="Text Placeholder 12">
            <a:extLst>
              <a:ext uri="{FF2B5EF4-FFF2-40B4-BE49-F238E27FC236}">
                <a16:creationId xmlns:a16="http://schemas.microsoft.com/office/drawing/2014/main" id="{AE832328-778A-44D5-4587-8989AE915A67}"/>
              </a:ext>
            </a:extLst>
          </p:cNvPr>
          <p:cNvSpPr>
            <a:spLocks noGrp="1"/>
          </p:cNvSpPr>
          <p:nvPr>
            <p:ph type="body" sz="quarter" idx="27"/>
          </p:nvPr>
        </p:nvSpPr>
        <p:spPr>
          <a:xfrm>
            <a:off x="437728" y="397058"/>
            <a:ext cx="5041923" cy="720752"/>
          </a:xfrm>
        </p:spPr>
        <p:txBody>
          <a:bodyPr/>
          <a:lstStyle/>
          <a:p>
            <a:pPr rtl="0" algn="l"/>
            <a:r>
              <a:rPr lang="en-IE" b="1" dirty="0"/>
              <a:t>Kommunikationsfejl</a:t>
            </a:r>
          </a:p>
        </p:txBody>
      </p:sp>
      <p:sp>
        <p:nvSpPr>
          <p:cNvPr id="15" name="Text Placeholder 14">
            <a:extLst>
              <a:ext uri="{FF2B5EF4-FFF2-40B4-BE49-F238E27FC236}">
                <a16:creationId xmlns:a16="http://schemas.microsoft.com/office/drawing/2014/main" id="{6598DE95-3E2E-A574-98C2-A8367946F245}"/>
              </a:ext>
            </a:extLst>
          </p:cNvPr>
          <p:cNvSpPr>
            <a:spLocks noGrp="1"/>
          </p:cNvSpPr>
          <p:nvPr>
            <p:ph type="body" sz="quarter" idx="28"/>
          </p:nvPr>
        </p:nvSpPr>
        <p:spPr>
          <a:xfrm>
            <a:off x="798786" y="1519186"/>
            <a:ext cx="4929186" cy="4671588"/>
          </a:xfrm>
        </p:spPr>
        <p:txBody>
          <a:bodyPr/>
          <a:lstStyle/>
          <a:p>
            <a:pPr rtl="0" algn="l"/>
            <a:r>
              <a:rPr lang="en-IE" dirty="0"/>
              <a:t>Så nu håber vi, at du indser, hvor vigtigt det er</a:t>
            </a:r>
            <a:r>
              <a:rPr lang="en-IE" b="1" dirty="0"/>
              <a:t>God kommunikation</a:t>
            </a:r>
            <a:r>
              <a:rPr lang="en-IE" dirty="0"/>
              <a:t>med alle interessenter er til din fødevarevirksomhed. Nøgleordet her er GODT!</a:t>
            </a:r>
          </a:p>
          <a:p>
            <a:pPr rtl="0" algn="l"/>
            <a:r>
              <a:rPr lang="en-IE" dirty="0"/>
              <a:t>Nogle gange træffer virksomheder uetiske beslutninger og kommunikationsfejl, som kan påvirke deres varemærke-, forbruger- eller leverandørtillid og endda være i strid med reglerne.</a:t>
            </a:r>
          </a:p>
          <a:p>
            <a:pPr rtl="0" algn="l"/>
            <a:r>
              <a:rPr lang="en-IE" dirty="0"/>
              <a:t>Du har måske hørt om nogle af disse udtryk...</a:t>
            </a:r>
          </a:p>
        </p:txBody>
      </p:sp>
      <p:pic>
        <p:nvPicPr>
          <p:cNvPr id="16" name="Picture 15">
            <a:extLst>
              <a:ext uri="{FF2B5EF4-FFF2-40B4-BE49-F238E27FC236}">
                <a16:creationId xmlns:a16="http://schemas.microsoft.com/office/drawing/2014/main" id="{DF2F52FF-A7DE-9323-F641-D578D9FCF654}"/>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1727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and holding a leaf  Description automatically generated with low confidence">
            <a:extLst>
              <a:ext uri="{FF2B5EF4-FFF2-40B4-BE49-F238E27FC236}">
                <a16:creationId xmlns:a16="http://schemas.microsoft.com/office/drawing/2014/main" id="{A72E324C-6C6E-FABA-7451-EE22CE6046E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061703" y="1452563"/>
            <a:ext cx="5130297" cy="4656137"/>
          </a:xfrm>
        </p:spPr>
      </p:pic>
      <p:sp>
        <p:nvSpPr>
          <p:cNvPr id="5" name="Text Placeholder 1">
            <a:extLst>
              <a:ext uri="{FF2B5EF4-FFF2-40B4-BE49-F238E27FC236}">
                <a16:creationId xmlns:a16="http://schemas.microsoft.com/office/drawing/2014/main" id="{1C2EFE62-CFFE-4E4B-5F43-6392FBA74BAD}"/>
              </a:ext>
            </a:extLst>
          </p:cNvPr>
          <p:cNvSpPr txBox="1">
            <a:spLocks/>
          </p:cNvSpPr>
          <p:nvPr/>
        </p:nvSpPr>
        <p:spPr>
          <a:xfrm>
            <a:off x="898357" y="1452563"/>
            <a:ext cx="5985919" cy="41578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dirty="0"/>
              <a:t>At gå grønt er godt for erhvervslivet. Forbrugerne er</a:t>
            </a:r>
            <a:r>
              <a:rPr lang="en-US" dirty="0">
                <a:solidFill>
                  <a:srgbClr val="F79037"/>
                </a:solidFill>
                <a:hlinkClick r:id="rId5">
                  <a:extLst>
                    <a:ext uri="{A12FA001-AC4F-418D-AE19-62706E023703}">
                      <ahyp:hlinkClr xmlns:ahyp="http://schemas.microsoft.com/office/drawing/2018/hyperlinkcolor" val="tx"/>
                    </a:ext>
                  </a:extLst>
                </a:hlinkClick>
              </a:rPr>
              <a:t>ofte villige til at betale mere</a:t>
            </a:r>
            <a:r>
              <a:rPr lang="en-US" dirty="0">
                <a:solidFill>
                  <a:srgbClr val="F79037"/>
                </a:solidFill>
              </a:rPr>
              <a:t> </a:t>
            </a:r>
            <a:r>
              <a:rPr lang="en-US" dirty="0"/>
              <a:t>for miljøvenlige produkter end andre sammenlignelige produkter på markedet,</a:t>
            </a:r>
            <a:r>
              <a:rPr lang="en-US" dirty="0">
                <a:solidFill>
                  <a:srgbClr val="F79037"/>
                </a:solidFill>
                <a:hlinkClick r:id="rId5">
                  <a:extLst>
                    <a:ext uri="{A12FA001-AC4F-418D-AE19-62706E023703}">
                      <ahyp:hlinkClr xmlns:ahyp="http://schemas.microsoft.com/office/drawing/2018/hyperlinkcolor" val="tx"/>
                    </a:ext>
                  </a:extLst>
                </a:hlinkClick>
              </a:rPr>
              <a:t>ifølge</a:t>
            </a:r>
            <a:r>
              <a:rPr lang="en-US" dirty="0">
                <a:solidFill>
                  <a:srgbClr val="F79037"/>
                </a:solidFill>
              </a:rPr>
              <a:t> </a:t>
            </a:r>
            <a:r>
              <a:rPr lang="en-US" dirty="0">
                <a:solidFill>
                  <a:srgbClr val="F79037"/>
                </a:solidFill>
                <a:hlinkClick r:id="rId6">
                  <a:extLst>
                    <a:ext uri="{A12FA001-AC4F-418D-AE19-62706E023703}">
                      <ahyp:hlinkClr xmlns:ahyp="http://schemas.microsoft.com/office/drawing/2018/hyperlinkcolor" val="tx"/>
                    </a:ext>
                  </a:extLst>
                </a:hlinkClick>
              </a:rPr>
              <a:t>markedsundersøgelse</a:t>
            </a:r>
            <a:r>
              <a:rPr lang="en-US" dirty="0"/>
              <a:t>.</a:t>
            </a:r>
          </a:p>
          <a:p>
            <a:pPr rtl="0" algn="l"/>
            <a:r>
              <a:rPr lang="en-US" dirty="0"/>
              <a:t>Det er dog ikke alle miljøanprisninger, der skabes ens.</a:t>
            </a:r>
            <a:r>
              <a:rPr lang="en-US" b="1" dirty="0"/>
              <a:t>“Grønvaskning”</a:t>
            </a:r>
            <a:r>
              <a:rPr lang="en-US" dirty="0"/>
              <a:t>er en form for misinformation, der ofte bruges til at lokke en håbefuld grøn forbruger. Virksomheder, der lover at være bæredygtige, biologisk nedbrydelige eller miljøbevidste, undlader nogle gange at opfylde de løfter, de giver til forbrugerne.</a:t>
            </a:r>
          </a:p>
          <a:p>
            <a:pPr rtl="0" algn="l"/>
            <a:endParaRPr lang="en-IE" dirty="0"/>
          </a:p>
        </p:txBody>
      </p:sp>
      <p:sp>
        <p:nvSpPr>
          <p:cNvPr id="6" name="Text Placeholder 2">
            <a:extLst>
              <a:ext uri="{FF2B5EF4-FFF2-40B4-BE49-F238E27FC236}">
                <a16:creationId xmlns:a16="http://schemas.microsoft.com/office/drawing/2014/main" id="{81F829D0-337D-586A-1F92-DF7E87F17A7C}"/>
              </a:ext>
            </a:extLst>
          </p:cNvPr>
          <p:cNvSpPr txBox="1">
            <a:spLocks/>
          </p:cNvSpPr>
          <p:nvPr/>
        </p:nvSpPr>
        <p:spPr>
          <a:xfrm>
            <a:off x="814276"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dirty="0"/>
              <a:t>1. Grønvask</a:t>
            </a:r>
          </a:p>
        </p:txBody>
      </p:sp>
    </p:spTree>
    <p:extLst>
      <p:ext uri="{BB962C8B-B14F-4D97-AF65-F5344CB8AC3E}">
        <p14:creationId xmlns:p14="http://schemas.microsoft.com/office/powerpoint/2010/main" val="201583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0E789-5F96-BA44-2AC6-A354B62AD31C}"/>
              </a:ext>
            </a:extLst>
          </p:cNvPr>
          <p:cNvSpPr>
            <a:spLocks noGrp="1"/>
          </p:cNvSpPr>
          <p:nvPr>
            <p:ph type="body" sz="quarter" idx="18"/>
          </p:nvPr>
        </p:nvSpPr>
        <p:spPr>
          <a:xfrm>
            <a:off x="898357" y="1480760"/>
            <a:ext cx="5996429" cy="3501141"/>
          </a:xfrm>
        </p:spPr>
        <p:txBody>
          <a:bodyPr/>
          <a:lstStyle/>
          <a:p>
            <a:pPr rtl="0" algn="l"/>
            <a:r>
              <a:rPr lang="en-IE" dirty="0"/>
              <a:t>Greenwashing kan nogle gange være lige så åbenlyst som en direkte løgn eller så grumset som en udstrakt sandhed og svær at gennemskue.</a:t>
            </a:r>
            <a:r>
              <a:rPr lang="en-US" b="0" i="0" dirty="0">
                <a:effectLst/>
              </a:rPr>
              <a:t>Tag for eksempel carbon offsets. For at ophæve deres egne emissioner sender nogle virksomheder penge til programmer som træplantningsprojekter, der teoretisk udligner kulstof, der pumpes ud i atmosfæren ved at plante flere træer for at suge det op. Men</a:t>
            </a:r>
            <a:r>
              <a:rPr lang="en-US" b="0" i="0" u="none" strike="noStrike" dirty="0">
                <a:solidFill>
                  <a:srgbClr val="F79037"/>
                </a:solidFill>
                <a:effectLst/>
                <a:hlinkClick r:id="rId2">
                  <a:extLst>
                    <a:ext uri="{A12FA001-AC4F-418D-AE19-62706E023703}">
                      <ahyp:hlinkClr xmlns:ahyp="http://schemas.microsoft.com/office/drawing/2018/hyperlinkcolor" val="tx"/>
                    </a:ext>
                  </a:extLst>
                </a:hlinkClick>
              </a:rPr>
              <a:t>tørke og skovbrande har ødelagt nogle af disse skove</a:t>
            </a:r>
            <a:r>
              <a:rPr lang="en-US" b="0" i="0" dirty="0">
                <a:effectLst/>
              </a:rPr>
              <a:t>, og</a:t>
            </a:r>
            <a:r>
              <a:rPr lang="en-US" b="0" i="0" u="none" strike="noStrike" dirty="0">
                <a:solidFill>
                  <a:srgbClr val="F79037"/>
                </a:solidFill>
                <a:effectLst/>
                <a:hlinkClick r:id="rId3">
                  <a:extLst>
                    <a:ext uri="{A12FA001-AC4F-418D-AE19-62706E023703}">
                      <ahyp:hlinkClr xmlns:ahyp="http://schemas.microsoft.com/office/drawing/2018/hyperlinkcolor" val="tx"/>
                    </a:ext>
                  </a:extLst>
                </a:hlinkClick>
              </a:rPr>
              <a:t>siger kritikere</a:t>
            </a:r>
            <a:r>
              <a:rPr lang="en-US" b="0" i="0" dirty="0">
                <a:solidFill>
                  <a:srgbClr val="F79037"/>
                </a:solidFill>
                <a:effectLst/>
              </a:rPr>
              <a:t> </a:t>
            </a:r>
            <a:r>
              <a:rPr lang="en-US" b="0" i="0" dirty="0">
                <a:effectLst/>
              </a:rPr>
              <a:t>modregninger giver virksomheder tilladelse til at fortsætte med at forurene.</a:t>
            </a:r>
            <a:endParaRPr lang="en-IE" dirty="0"/>
          </a:p>
        </p:txBody>
      </p:sp>
      <p:sp>
        <p:nvSpPr>
          <p:cNvPr id="3" name="Text Placeholder 2">
            <a:extLst>
              <a:ext uri="{FF2B5EF4-FFF2-40B4-BE49-F238E27FC236}">
                <a16:creationId xmlns:a16="http://schemas.microsoft.com/office/drawing/2014/main" id="{E2300528-15E8-516D-CDD2-6BDA2618D809}"/>
              </a:ext>
            </a:extLst>
          </p:cNvPr>
          <p:cNvSpPr>
            <a:spLocks noGrp="1"/>
          </p:cNvSpPr>
          <p:nvPr>
            <p:ph type="body" sz="quarter" idx="16"/>
          </p:nvPr>
        </p:nvSpPr>
        <p:spPr/>
        <p:txBody>
          <a:bodyPr/>
          <a:lstStyle/>
          <a:p>
            <a:pPr rtl="0" algn="l"/>
            <a:r>
              <a:rPr lang="en-IE" dirty="0"/>
              <a:t>Grønvask…</a:t>
            </a:r>
          </a:p>
        </p:txBody>
      </p:sp>
      <p:pic>
        <p:nvPicPr>
          <p:cNvPr id="8" name="Picture Placeholder 7" descr="Burning forest and trees">
            <a:extLst>
              <a:ext uri="{FF2B5EF4-FFF2-40B4-BE49-F238E27FC236}">
                <a16:creationId xmlns:a16="http://schemas.microsoft.com/office/drawing/2014/main" id="{AC209B8A-58C2-0B15-BECF-82223D54DC25}"/>
              </a:ext>
            </a:extLst>
          </p:cNvPr>
          <p:cNvPicPr>
            <a:picLocks noGrp="1" noChangeAspect="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1E4801C-B6D8-E6F3-71C1-B07F865F288D}"/>
              </a:ext>
            </a:extLst>
          </p:cNvPr>
          <p:cNvSpPr txBox="1"/>
          <p:nvPr/>
        </p:nvSpPr>
        <p:spPr>
          <a:xfrm>
            <a:off x="5657883" y="5561906"/>
            <a:ext cx="880241" cy="369332"/>
          </a:xfrm>
          <a:prstGeom prst="rect">
            <a:avLst/>
          </a:prstGeom>
          <a:noFill/>
        </p:spPr>
        <p:txBody>
          <a:bodyPr wrap="square">
            <a:spAutoFit/>
          </a:bodyPr>
          <a:lstStyle/>
          <a:p>
            <a:pPr rtl="0" algn="l"/>
            <a:r>
              <a:rPr lang="en-IE" dirty="0">
                <a:solidFill>
                  <a:srgbClr val="F79037"/>
                </a:solidFill>
                <a:hlinkClick r:id="rId5">
                  <a:extLst>
                    <a:ext uri="{A12FA001-AC4F-418D-AE19-62706E023703}">
                      <ahyp:hlinkClr xmlns:ahyp="http://schemas.microsoft.com/office/drawing/2018/hyperlinkcolor" val="tx"/>
                    </a:ext>
                  </a:extLst>
                </a:hlinkClick>
              </a:rPr>
              <a:t>Kilde</a:t>
            </a:r>
            <a:endParaRPr lang="en-IE" dirty="0">
              <a:solidFill>
                <a:srgbClr val="F79037"/>
              </a:solidFill>
            </a:endParaRPr>
          </a:p>
        </p:txBody>
      </p:sp>
    </p:spTree>
    <p:extLst>
      <p:ext uri="{BB962C8B-B14F-4D97-AF65-F5344CB8AC3E}">
        <p14:creationId xmlns:p14="http://schemas.microsoft.com/office/powerpoint/2010/main" val="135743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urglass with green sand">
            <a:extLst>
              <a:ext uri="{FF2B5EF4-FFF2-40B4-BE49-F238E27FC236}">
                <a16:creationId xmlns:a16="http://schemas.microsoft.com/office/drawing/2014/main" id="{2227F16F-42BA-2CEC-6777-E7BFFDFEFE0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3" name="Text Placeholder 2">
            <a:extLst>
              <a:ext uri="{FF2B5EF4-FFF2-40B4-BE49-F238E27FC236}">
                <a16:creationId xmlns:a16="http://schemas.microsoft.com/office/drawing/2014/main" id="{56396D4C-AD3D-8386-8335-62557478533E}"/>
              </a:ext>
            </a:extLst>
          </p:cNvPr>
          <p:cNvSpPr>
            <a:spLocks noGrp="1"/>
          </p:cNvSpPr>
          <p:nvPr>
            <p:ph type="body" sz="quarter" idx="13"/>
          </p:nvPr>
        </p:nvSpPr>
        <p:spPr/>
        <p:txBody>
          <a:bodyPr/>
          <a:lstStyle/>
          <a:p>
            <a:pPr rtl="0" algn="l"/>
            <a:r>
              <a:rPr lang="en-US" dirty="0"/>
              <a:t>Greenwashing kan bremse vores fremskridt hen imod opfyldelse af klimamål og sociale mål.</a:t>
            </a:r>
            <a:endParaRPr lang="en-IE" dirty="0"/>
          </a:p>
        </p:txBody>
      </p:sp>
      <p:sp>
        <p:nvSpPr>
          <p:cNvPr id="4" name="TextBox 3">
            <a:extLst>
              <a:ext uri="{FF2B5EF4-FFF2-40B4-BE49-F238E27FC236}">
                <a16:creationId xmlns:a16="http://schemas.microsoft.com/office/drawing/2014/main" id="{7E47A194-C0FF-5F99-9156-1643B874D841}"/>
              </a:ext>
            </a:extLst>
          </p:cNvPr>
          <p:cNvSpPr txBox="1"/>
          <p:nvPr/>
        </p:nvSpPr>
        <p:spPr>
          <a:xfrm>
            <a:off x="3195145" y="4524501"/>
            <a:ext cx="2554014" cy="369332"/>
          </a:xfrm>
          <a:prstGeom prst="rect">
            <a:avLst/>
          </a:prstGeom>
          <a:noFill/>
        </p:spPr>
        <p:txBody>
          <a:bodyPr wrap="square" rtlCol="0">
            <a:spAutoFit/>
          </a:bodyPr>
          <a:lstStyle/>
          <a:p>
            <a:pPr rtl="0" algn="l"/>
            <a:r>
              <a:rPr lang="en-IE" dirty="0">
                <a:solidFill>
                  <a:srgbClr val="F79037"/>
                </a:solidFill>
                <a:hlinkClick r:id="rId3">
                  <a:extLst>
                    <a:ext uri="{A12FA001-AC4F-418D-AE19-62706E023703}">
                      <ahyp:hlinkClr xmlns:ahyp="http://schemas.microsoft.com/office/drawing/2018/hyperlinkcolor" val="tx"/>
                    </a:ext>
                  </a:extLst>
                </a:hlinkClick>
              </a:rPr>
              <a:t>World Economic Forum</a:t>
            </a:r>
            <a:endParaRPr lang="en-IE" dirty="0">
              <a:solidFill>
                <a:srgbClr val="F79037"/>
              </a:solidFill>
            </a:endParaRPr>
          </a:p>
        </p:txBody>
      </p:sp>
      <p:grpSp>
        <p:nvGrpSpPr>
          <p:cNvPr id="7" name="Group 6">
            <a:extLst>
              <a:ext uri="{FF2B5EF4-FFF2-40B4-BE49-F238E27FC236}">
                <a16:creationId xmlns:a16="http://schemas.microsoft.com/office/drawing/2014/main" id="{165490D1-C0A3-9072-853B-0CB5DA8B4E7C}"/>
              </a:ext>
            </a:extLst>
          </p:cNvPr>
          <p:cNvGrpSpPr/>
          <p:nvPr/>
        </p:nvGrpSpPr>
        <p:grpSpPr>
          <a:xfrm rot="10800000">
            <a:off x="2309906" y="1378008"/>
            <a:ext cx="1290698" cy="1091029"/>
            <a:chOff x="3400450" y="986392"/>
            <a:chExt cx="1487826" cy="1083162"/>
          </a:xfrm>
        </p:grpSpPr>
        <p:sp>
          <p:nvSpPr>
            <p:cNvPr id="8" name="Freeform 25">
              <a:extLst>
                <a:ext uri="{FF2B5EF4-FFF2-40B4-BE49-F238E27FC236}">
                  <a16:creationId xmlns:a16="http://schemas.microsoft.com/office/drawing/2014/main" id="{86C66B6D-6BDC-8A04-1219-1D1FEA29E543}"/>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9" name="Freeform 26">
              <a:extLst>
                <a:ext uri="{FF2B5EF4-FFF2-40B4-BE49-F238E27FC236}">
                  <a16:creationId xmlns:a16="http://schemas.microsoft.com/office/drawing/2014/main" id="{F90104E4-DE1F-E933-9449-7CED4DD34AB4}"/>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239725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582DC-F2A4-FA93-A39C-F1134E5DC682}"/>
              </a:ext>
            </a:extLst>
          </p:cNvPr>
          <p:cNvSpPr>
            <a:spLocks noGrp="1"/>
          </p:cNvSpPr>
          <p:nvPr>
            <p:ph type="body" sz="quarter" idx="18"/>
          </p:nvPr>
        </p:nvSpPr>
        <p:spPr>
          <a:xfrm>
            <a:off x="898357" y="1793935"/>
            <a:ext cx="5746887" cy="3501141"/>
          </a:xfrm>
        </p:spPr>
        <p:txBody>
          <a:bodyPr/>
          <a:lstStyle/>
          <a:p>
            <a:pPr rtl="0" algn="l"/>
            <a:r>
              <a:rPr lang="en-US" dirty="0" err="1"/>
              <a:t>Fejlmærkning</a:t>
            </a:r>
            <a:r>
              <a:rPr lang="en-US" dirty="0"/>
              <a:t>opstår, når en fødevares etiket ikke nøjagtigt afspejler dets ingredienser.</a:t>
            </a:r>
            <a:r>
              <a:rPr lang="en-US" b="1" dirty="0"/>
              <a:t>Det kan ske ved et uheld</a:t>
            </a:r>
            <a:r>
              <a:rPr lang="en-US" dirty="0"/>
              <a:t>når et anlægs HACCP og andre sikkerhedsprocesser ikke er fuldt ud forstået; der er dog et vedvarende problem med</a:t>
            </a:r>
            <a:r>
              <a:rPr lang="en-US" b="1" dirty="0" err="1"/>
              <a:t>fejlmærkning</a:t>
            </a:r>
            <a:r>
              <a:rPr lang="en-US" b="1" dirty="0"/>
              <a:t>med vilje, hvilket er fødevaresvindel</a:t>
            </a:r>
            <a:r>
              <a:rPr lang="en-US" dirty="0"/>
              <a:t>. Uanset hvad, er det farligt for forbrugerne at have ufuldstændige eller forkerte oplysninger på etiketterne. Den største fare i forbindelse med</a:t>
            </a:r>
            <a:r>
              <a:rPr lang="en-US" dirty="0" err="1"/>
              <a:t>fejlmærkning</a:t>
            </a:r>
            <a:r>
              <a:rPr lang="en-US" dirty="0"/>
              <a:t>udsætter forbrugerne for almindelige allergener</a:t>
            </a:r>
            <a:endParaRPr lang="en-IE" dirty="0"/>
          </a:p>
        </p:txBody>
      </p:sp>
      <p:sp>
        <p:nvSpPr>
          <p:cNvPr id="3" name="Text Placeholder 2">
            <a:extLst>
              <a:ext uri="{FF2B5EF4-FFF2-40B4-BE49-F238E27FC236}">
                <a16:creationId xmlns:a16="http://schemas.microsoft.com/office/drawing/2014/main" id="{275F1C21-3CC4-5F38-AB14-8AF462E108DB}"/>
              </a:ext>
            </a:extLst>
          </p:cNvPr>
          <p:cNvSpPr>
            <a:spLocks noGrp="1"/>
          </p:cNvSpPr>
          <p:nvPr>
            <p:ph type="body" sz="quarter" idx="16"/>
          </p:nvPr>
        </p:nvSpPr>
        <p:spPr/>
        <p:txBody>
          <a:bodyPr/>
          <a:lstStyle/>
          <a:p>
            <a:pPr rtl="0" algn="l"/>
            <a:r>
              <a:rPr lang="en-IE" dirty="0"/>
              <a:t>2. Fejlmærkning</a:t>
            </a:r>
          </a:p>
        </p:txBody>
      </p:sp>
      <p:pic>
        <p:nvPicPr>
          <p:cNvPr id="18" name="Picture Placeholder 17" descr="Woman reaching for bread on shelf">
            <a:extLst>
              <a:ext uri="{FF2B5EF4-FFF2-40B4-BE49-F238E27FC236}">
                <a16:creationId xmlns:a16="http://schemas.microsoft.com/office/drawing/2014/main" id="{24451A7A-1207-4D77-0606-791C1EAEE6F3}"/>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912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2F7932-624D-69BA-A599-294463297935}"/>
              </a:ext>
            </a:extLst>
          </p:cNvPr>
          <p:cNvSpPr>
            <a:spLocks noGrp="1"/>
          </p:cNvSpPr>
          <p:nvPr>
            <p:ph type="body" sz="quarter" idx="16"/>
          </p:nvPr>
        </p:nvSpPr>
        <p:spPr/>
        <p:txBody>
          <a:bodyPr/>
          <a:lstStyle/>
          <a:p>
            <a:pPr rtl="0" algn="l"/>
            <a:r>
              <a:rPr lang="en-IE" dirty="0"/>
              <a:t>3. Madsvindel</a:t>
            </a:r>
          </a:p>
        </p:txBody>
      </p:sp>
      <p:pic>
        <p:nvPicPr>
          <p:cNvPr id="6" name="Picture Placeholder 5">
            <a:extLst>
              <a:ext uri="{FF2B5EF4-FFF2-40B4-BE49-F238E27FC236}">
                <a16:creationId xmlns:a16="http://schemas.microsoft.com/office/drawing/2014/main" id="{1BFE0726-244A-47D2-821A-3BB41AC40D4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3633"/>
          <a:stretch/>
        </p:blipFill>
        <p:spPr>
          <a:xfrm>
            <a:off x="7061703" y="1452563"/>
            <a:ext cx="5130297" cy="4656137"/>
          </a:xfrm>
        </p:spPr>
      </p:pic>
      <p:sp>
        <p:nvSpPr>
          <p:cNvPr id="2" name="Text Placeholder 1">
            <a:extLst>
              <a:ext uri="{FF2B5EF4-FFF2-40B4-BE49-F238E27FC236}">
                <a16:creationId xmlns:a16="http://schemas.microsoft.com/office/drawing/2014/main" id="{A70D5CB3-66AD-A1DF-2034-5EC706B95BA2}"/>
              </a:ext>
            </a:extLst>
          </p:cNvPr>
          <p:cNvSpPr>
            <a:spLocks noGrp="1"/>
          </p:cNvSpPr>
          <p:nvPr>
            <p:ph type="body" sz="quarter" idx="18"/>
          </p:nvPr>
        </p:nvSpPr>
        <p:spPr>
          <a:xfrm>
            <a:off x="781493" y="1277009"/>
            <a:ext cx="6280210" cy="4044345"/>
          </a:xfrm>
        </p:spPr>
        <p:txBody>
          <a:bodyPr/>
          <a:lstStyle/>
          <a:p>
            <a:pPr rtl="0" algn="l">
              <a:spcBef>
                <a:spcPts val="600"/>
              </a:spcBef>
            </a:pPr>
            <a:r>
              <a:rPr lang="en-US" dirty="0"/>
              <a:t>Madsvindel henviser til</a:t>
            </a:r>
            <a:r>
              <a:rPr lang="en-US" b="1" dirty="0"/>
              <a:t>bevidst</a:t>
            </a:r>
            <a:r>
              <a:rPr lang="en-US" dirty="0"/>
              <a:t>bedrag eller vildledning af fødevarer for økonomisk vinding. Det involverer forfalskning, erstatning eller</a:t>
            </a:r>
            <a:r>
              <a:rPr lang="en-US" dirty="0" err="1"/>
              <a:t>fejlmærkning</a:t>
            </a:r>
            <a:r>
              <a:rPr lang="en-US" dirty="0"/>
              <a:t>fødevarer med det formål at vildlede forbrugere, virksomheder eller tilsynsmyndigheder.</a:t>
            </a:r>
          </a:p>
          <a:p>
            <a:pPr rtl="0" algn="l">
              <a:spcBef>
                <a:spcPts val="600"/>
              </a:spcBef>
            </a:pPr>
            <a:r>
              <a:rPr lang="en-US" dirty="0"/>
              <a:t>Fødevaresvig kan forekomme på forskellige stadier af forsyningskæden, fra indkøb af ingredienser til forarbejdning, emballering eller distribution. Eksempler på fødevaresvindel omfatter fortynding eller erstatning af ingredienser, forkert fremstilling af oprindelsesstedet, forfalskning af højværdiprodukter eller salg af udløbne eller forfalskede fødevarer.</a:t>
            </a:r>
            <a:endParaRPr lang="en-IE" dirty="0"/>
          </a:p>
        </p:txBody>
      </p:sp>
    </p:spTree>
    <p:extLst>
      <p:ext uri="{BB962C8B-B14F-4D97-AF65-F5344CB8AC3E}">
        <p14:creationId xmlns:p14="http://schemas.microsoft.com/office/powerpoint/2010/main" val="402816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22081-3E2A-4D94-7DA9-C48EE67C8CCF}"/>
              </a:ext>
            </a:extLst>
          </p:cNvPr>
          <p:cNvSpPr>
            <a:spLocks noGrp="1"/>
          </p:cNvSpPr>
          <p:nvPr>
            <p:ph type="body" sz="quarter" idx="16"/>
          </p:nvPr>
        </p:nvSpPr>
        <p:spPr/>
        <p:txBody>
          <a:bodyPr/>
          <a:lstStyle/>
          <a:p>
            <a:pPr rtl="0" algn="l"/>
            <a:r>
              <a:rPr lang="en-IE" dirty="0"/>
              <a:t>4. Falske fødevarepåstande</a:t>
            </a:r>
          </a:p>
        </p:txBody>
      </p:sp>
      <p:sp>
        <p:nvSpPr>
          <p:cNvPr id="2" name="Text Placeholder 1">
            <a:extLst>
              <a:ext uri="{FF2B5EF4-FFF2-40B4-BE49-F238E27FC236}">
                <a16:creationId xmlns:a16="http://schemas.microsoft.com/office/drawing/2014/main" id="{4968B7DA-2810-839C-9A98-DBCF87000F54}"/>
              </a:ext>
            </a:extLst>
          </p:cNvPr>
          <p:cNvSpPr>
            <a:spLocks noGrp="1"/>
          </p:cNvSpPr>
          <p:nvPr>
            <p:ph type="body" sz="quarter" idx="18"/>
          </p:nvPr>
        </p:nvSpPr>
        <p:spPr>
          <a:xfrm>
            <a:off x="898358" y="1345325"/>
            <a:ext cx="6163346" cy="4265062"/>
          </a:xfrm>
        </p:spPr>
        <p:txBody>
          <a:bodyPr/>
          <a:lstStyle/>
          <a:p>
            <a:pPr rtl="0" algn="l"/>
            <a:r>
              <a:rPr lang="en-US" dirty="0"/>
              <a:t>På den anden side involverer falske fødevarepåstande at komme med vildledende eller falske udsagn om et fødevareprodukts</a:t>
            </a:r>
            <a:r>
              <a:rPr lang="en-US" b="1" dirty="0"/>
              <a:t>egenskaber, egenskaber eller fordele</a:t>
            </a:r>
            <a:r>
              <a:rPr lang="en-US" dirty="0"/>
              <a:t>. Denne praksis er vildledende markedsføring, hvor virksomheder laver</a:t>
            </a:r>
            <a:r>
              <a:rPr lang="en-US" b="1" dirty="0"/>
              <a:t>uunderbyggede påstande eller overdrive kvaliteten af ​​deres produkter</a:t>
            </a:r>
            <a:r>
              <a:rPr lang="en-US" dirty="0"/>
              <a:t>at vildlede forbrugerne. Dette kan omfatte overvurdering af sundhedsmæssige fordele, forkert fremstilling af ernæringsindhold, brug af vagt eller tvetydigt sprog eller brug af vildledende billeder eller emballage. Disse påstande kan være designet til at påvirke forbrugernes opfattelse, skabe en konkurrencefordel eller øge salget.</a:t>
            </a:r>
            <a:endParaRPr lang="en-IE" dirty="0"/>
          </a:p>
        </p:txBody>
      </p:sp>
      <p:pic>
        <p:nvPicPr>
          <p:cNvPr id="11" name="Picture Placeholder 10" descr="A picture containing text, font, graphics, clipart  Description automatically generated">
            <a:extLst>
              <a:ext uri="{FF2B5EF4-FFF2-40B4-BE49-F238E27FC236}">
                <a16:creationId xmlns:a16="http://schemas.microsoft.com/office/drawing/2014/main" id="{CB075B0B-E5BC-2DD3-017F-CB757B4055F3}"/>
              </a:ext>
            </a:extLst>
          </p:cNvPr>
          <p:cNvPicPr>
            <a:picLocks noGrp="1" noChangeAspect="1"/>
          </p:cNvPicPr>
          <p:nvPr>
            <p:ph type="pic" sz="quarter" idx="42"/>
          </p:nvPr>
        </p:nvPicPr>
        <p:blipFill>
          <a:blip r:embed="rId3"/>
          <a:srcRect l="8677" r="8677"/>
          <a:stretch>
            <a:fillRect/>
          </a:stretch>
        </p:blipFill>
        <p:spPr/>
      </p:pic>
    </p:spTree>
    <p:extLst>
      <p:ext uri="{BB962C8B-B14F-4D97-AF65-F5344CB8AC3E}">
        <p14:creationId xmlns:p14="http://schemas.microsoft.com/office/powerpoint/2010/main" val="74485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10 Misleading Food Label Claims | Nutrition Labels BUSTED!!!">
            <a:hlinkClick r:id="" action="ppaction://media"/>
            <a:extLst>
              <a:ext uri="{FF2B5EF4-FFF2-40B4-BE49-F238E27FC236}">
                <a16:creationId xmlns:a16="http://schemas.microsoft.com/office/drawing/2014/main" id="{22EE3901-9C31-7368-6D95-CCED8B20191E}"/>
              </a:ext>
            </a:extLst>
          </p:cNvPr>
          <p:cNvPicPr>
            <a:picLocks noRot="1" noChangeAspect="1"/>
          </p:cNvPicPr>
          <p:nvPr>
            <a:videoFile r:link="rId1"/>
          </p:nvPr>
        </p:nvPicPr>
        <p:blipFill>
          <a:blip r:embed="rId3"/>
          <a:stretch>
            <a:fillRect/>
          </a:stretch>
        </p:blipFill>
        <p:spPr>
          <a:xfrm>
            <a:off x="5046717" y="1283050"/>
            <a:ext cx="5597922" cy="3614771"/>
          </a:xfrm>
          <a:prstGeom prst="rect">
            <a:avLst/>
          </a:prstGeom>
        </p:spPr>
      </p:pic>
      <p:sp>
        <p:nvSpPr>
          <p:cNvPr id="4" name="TextBox 3">
            <a:extLst>
              <a:ext uri="{FF2B5EF4-FFF2-40B4-BE49-F238E27FC236}">
                <a16:creationId xmlns:a16="http://schemas.microsoft.com/office/drawing/2014/main" id="{15DDA387-84A7-E407-3650-A426E7288767}"/>
              </a:ext>
            </a:extLst>
          </p:cNvPr>
          <p:cNvSpPr txBox="1"/>
          <p:nvPr/>
        </p:nvSpPr>
        <p:spPr>
          <a:xfrm>
            <a:off x="5192110" y="5862172"/>
            <a:ext cx="6674070" cy="338554"/>
          </a:xfrm>
          <a:prstGeom prst="rect">
            <a:avLst/>
          </a:prstGeom>
          <a:noFill/>
        </p:spPr>
        <p:txBody>
          <a:bodyPr wrap="square">
            <a:spAutoFit/>
          </a:bodyPr>
          <a:lstStyle/>
          <a:p>
            <a:pPr rtl="0" algn="l"/>
            <a:r>
              <a:rPr lang="en-US" sz="1600" dirty="0">
                <a:solidFill>
                  <a:srgbClr val="F79037"/>
                </a:solidFill>
                <a:hlinkClick r:id="rId4">
                  <a:extLst>
                    <a:ext uri="{A12FA001-AC4F-418D-AE19-62706E023703}">
                      <ahyp:hlinkClr xmlns:ahyp="http://schemas.microsoft.com/office/drawing/2018/hyperlinkcolor" val="tx"/>
                    </a:ext>
                  </a:extLst>
                </a:hlinkClick>
              </a:rPr>
              <a:t>Top 10 vildledende påstande om fødevareetiketter | Ernæringsmærker BUSTED!!! - Youtube</a:t>
            </a:r>
            <a:endParaRPr lang="en-IE" sz="1600" dirty="0">
              <a:solidFill>
                <a:srgbClr val="F79037"/>
              </a:solidFill>
            </a:endParaRPr>
          </a:p>
        </p:txBody>
      </p:sp>
      <p:sp>
        <p:nvSpPr>
          <p:cNvPr id="5" name="TextBox 4">
            <a:extLst>
              <a:ext uri="{FF2B5EF4-FFF2-40B4-BE49-F238E27FC236}">
                <a16:creationId xmlns:a16="http://schemas.microsoft.com/office/drawing/2014/main" id="{7BFBCA75-4A09-3808-6BDE-878D8EB52BA2}"/>
              </a:ext>
            </a:extLst>
          </p:cNvPr>
          <p:cNvSpPr txBox="1"/>
          <p:nvPr/>
        </p:nvSpPr>
        <p:spPr>
          <a:xfrm>
            <a:off x="746235" y="1093075"/>
            <a:ext cx="3804744" cy="2954655"/>
          </a:xfrm>
          <a:prstGeom prst="rect">
            <a:avLst/>
          </a:prstGeom>
          <a:noFill/>
        </p:spPr>
        <p:txBody>
          <a:bodyPr wrap="square" rtlCol="0">
            <a:spAutoFit/>
          </a:bodyPr>
          <a:lstStyle/>
          <a:p>
            <a:pPr rtl="0" algn="l"/>
            <a:r>
              <a:rPr lang="en-IE" sz="2400" dirty="0">
                <a:solidFill>
                  <a:srgbClr val="000000"/>
                </a:solidFill>
              </a:rPr>
              <a:t>I denne korte vittige video,</a:t>
            </a:r>
            <a:r>
              <a:rPr lang="en-IE" sz="2400" i="0" dirty="0">
                <a:solidFill>
                  <a:srgbClr val="F79037"/>
                </a:solidFill>
                <a:effectLst/>
                <a:latin typeface="Gilroy"/>
                <a:hlinkClick r:id="rId5">
                  <a:extLst>
                    <a:ext uri="{A12FA001-AC4F-418D-AE19-62706E023703}">
                      <ahyp:hlinkClr xmlns:ahyp="http://schemas.microsoft.com/office/drawing/2018/hyperlinkcolor" val="tx"/>
                    </a:ext>
                  </a:extLst>
                </a:hlinkClick>
              </a:rPr>
              <a:t>Doktor Mike</a:t>
            </a:r>
            <a:r>
              <a:rPr lang="en-IE" sz="2400" i="0" dirty="0" err="1">
                <a:solidFill>
                  <a:srgbClr val="F79037"/>
                </a:solidFill>
                <a:effectLst/>
                <a:latin typeface="Gilroy"/>
                <a:hlinkClick r:id="rId5">
                  <a:extLst>
                    <a:ext uri="{A12FA001-AC4F-418D-AE19-62706E023703}">
                      <ahyp:hlinkClr xmlns:ahyp="http://schemas.microsoft.com/office/drawing/2018/hyperlinkcolor" val="tx"/>
                    </a:ext>
                  </a:extLst>
                </a:hlinkClick>
              </a:rPr>
              <a:t>Varshavski</a:t>
            </a:r>
            <a:r>
              <a:rPr lang="en-IE" sz="2400" dirty="0">
                <a:solidFill>
                  <a:srgbClr val="000000"/>
                </a:solidFill>
                <a:latin typeface="Gilroy"/>
              </a:rPr>
              <a:t>påpeger nogle af de måder, hvorpå fødevareetiketter kan være vildledende, eller hvordan nogle fødevarer fremsætter påstande på en vildledende måde.</a:t>
            </a:r>
            <a:endParaRPr lang="en-IE" sz="2400" i="0" dirty="0">
              <a:solidFill>
                <a:srgbClr val="000000"/>
              </a:solidFill>
              <a:effectLst/>
              <a:latin typeface="Gilroy"/>
            </a:endParaRPr>
          </a:p>
          <a:p>
            <a:pPr rtl="0" algn="l"/>
            <a:endParaRPr lang="en-IE" dirty="0"/>
          </a:p>
        </p:txBody>
      </p:sp>
    </p:spTree>
    <p:extLst>
      <p:ext uri="{BB962C8B-B14F-4D97-AF65-F5344CB8AC3E}">
        <p14:creationId xmlns:p14="http://schemas.microsoft.com/office/powerpoint/2010/main" val="542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9DE5D-5050-E2D9-EBFF-9DCDD4E5ABE0}"/>
              </a:ext>
            </a:extLst>
          </p:cNvPr>
          <p:cNvSpPr>
            <a:spLocks noGrp="1"/>
          </p:cNvSpPr>
          <p:nvPr>
            <p:ph type="body" sz="quarter" idx="18"/>
          </p:nvPr>
        </p:nvSpPr>
        <p:spPr>
          <a:xfrm>
            <a:off x="898357" y="1452563"/>
            <a:ext cx="5891326" cy="3501141"/>
          </a:xfrm>
        </p:spPr>
        <p:txBody>
          <a:bodyPr/>
          <a:lstStyle/>
          <a:p>
            <a:pPr rtl="0" algn="l"/>
            <a:r>
              <a:rPr lang="en-US" dirty="0"/>
              <a:t>Vi har ovenfor diskuteret, hvordan du interagerer eller engagerer dig med de forskellige interessenter i din fødevarevirksomhed. Men hvis man undlader at engagere sig aktivt med sine interessenter, herunder forbrugere, medarbejdere, lokalsamfund og regulerende myndigheder, kan det ses som dårlig kommunikation. At engagere interessenter giver mulighed for at forstå deres bekymringer, behov og forventninger og fremmer bedre beslutningstagning og relationsopbygning.</a:t>
            </a:r>
          </a:p>
          <a:p>
            <a:pPr algn="ctr" rtl="0"/>
            <a:r>
              <a:rPr lang="en-US" b="1" dirty="0"/>
              <a:t>Hold alle kommunikationslinjer ÅBNE &amp; AKTIVE!!</a:t>
            </a:r>
            <a:endParaRPr lang="en-IE" b="1" dirty="0"/>
          </a:p>
        </p:txBody>
      </p:sp>
      <p:sp>
        <p:nvSpPr>
          <p:cNvPr id="3" name="Text Placeholder 2">
            <a:extLst>
              <a:ext uri="{FF2B5EF4-FFF2-40B4-BE49-F238E27FC236}">
                <a16:creationId xmlns:a16="http://schemas.microsoft.com/office/drawing/2014/main" id="{8D3E33CA-2E64-8B38-3D18-17AE5D165EB5}"/>
              </a:ext>
            </a:extLst>
          </p:cNvPr>
          <p:cNvSpPr>
            <a:spLocks noGrp="1"/>
          </p:cNvSpPr>
          <p:nvPr>
            <p:ph type="body" sz="quarter" idx="16"/>
          </p:nvPr>
        </p:nvSpPr>
        <p:spPr/>
        <p:txBody>
          <a:bodyPr/>
          <a:lstStyle/>
          <a:p>
            <a:pPr rtl="0" algn="l"/>
            <a:r>
              <a:rPr lang="en-IE" dirty="0"/>
              <a:t>5. Manglende engagement</a:t>
            </a:r>
          </a:p>
        </p:txBody>
      </p:sp>
      <p:pic>
        <p:nvPicPr>
          <p:cNvPr id="6" name="Picture Placeholder 5" descr="Serene home office desk">
            <a:extLst>
              <a:ext uri="{FF2B5EF4-FFF2-40B4-BE49-F238E27FC236}">
                <a16:creationId xmlns:a16="http://schemas.microsoft.com/office/drawing/2014/main" id="{D765542E-BE00-ECD3-5FDB-E34332BCC61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pic>
        <p:nvPicPr>
          <p:cNvPr id="5" name="Graphic 4" descr="Marketing outline">
            <a:extLst>
              <a:ext uri="{FF2B5EF4-FFF2-40B4-BE49-F238E27FC236}">
                <a16:creationId xmlns:a16="http://schemas.microsoft.com/office/drawing/2014/main" id="{712CE12F-3BE6-0AC6-826E-2D9290E57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200" y="3203133"/>
            <a:ext cx="914400" cy="914400"/>
          </a:xfrm>
          <a:prstGeom prst="rect">
            <a:avLst/>
          </a:prstGeom>
        </p:spPr>
      </p:pic>
      <p:pic>
        <p:nvPicPr>
          <p:cNvPr id="7" name="Graphic 6" descr="Marketing outline">
            <a:extLst>
              <a:ext uri="{FF2B5EF4-FFF2-40B4-BE49-F238E27FC236}">
                <a16:creationId xmlns:a16="http://schemas.microsoft.com/office/drawing/2014/main" id="{ACA3AA52-68A4-9650-8914-20C2139EF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0800" y="3428999"/>
            <a:ext cx="808831" cy="808831"/>
          </a:xfrm>
          <a:prstGeom prst="rect">
            <a:avLst/>
          </a:prstGeom>
        </p:spPr>
      </p:pic>
    </p:spTree>
    <p:extLst>
      <p:ext uri="{BB962C8B-B14F-4D97-AF65-F5344CB8AC3E}">
        <p14:creationId xmlns:p14="http://schemas.microsoft.com/office/powerpoint/2010/main" val="260312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E731E-7BDF-FE79-795C-875DFE10A69D}"/>
              </a:ext>
            </a:extLst>
          </p:cNvPr>
          <p:cNvSpPr>
            <a:spLocks noGrp="1"/>
          </p:cNvSpPr>
          <p:nvPr>
            <p:ph type="body" sz="quarter" idx="18"/>
          </p:nvPr>
        </p:nvSpPr>
        <p:spPr/>
        <p:txBody>
          <a:bodyPr/>
          <a:lstStyle/>
          <a:p>
            <a:pPr marL="342900" indent="-342900" rtl="0" algn="l">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Europa sigter mod grønvask og miljømærkning af fødevarer - META (eeb.org)</a:t>
            </a:r>
            <a:endParaRPr lang="en-US" dirty="0">
              <a:solidFill>
                <a:srgbClr val="F79037"/>
              </a:solidFill>
            </a:endParaRPr>
          </a:p>
          <a:p>
            <a:pPr marL="342900" indent="-342900" rtl="0" algn="l">
              <a:buFont typeface="Arial" panose="020B0604020202020204" pitchFamily="34" charset="0"/>
              <a:buChar char="•"/>
            </a:pPr>
            <a:r>
              <a:rPr lang="en-US" dirty="0">
                <a:solidFill>
                  <a:srgbClr val="F79037"/>
                </a:solidFill>
                <a:hlinkClick r:id="rId3">
                  <a:extLst>
                    <a:ext uri="{A12FA001-AC4F-418D-AE19-62706E023703}">
                      <ahyp:hlinkClr xmlns:ahyp="http://schemas.microsoft.com/office/drawing/2018/hyperlinkcolor" val="tx"/>
                    </a:ext>
                  </a:extLst>
                </a:hlinkClick>
              </a:rPr>
              <a:t>Nestlé anklaget for uansvarlig markedsføring med "falske" ernæringsanprisninger på KitKat-korn (nutritioninsight.com)</a:t>
            </a:r>
            <a:endParaRPr lang="en-US" dirty="0">
              <a:solidFill>
                <a:srgbClr val="F79037"/>
              </a:solidFill>
            </a:endParaRPr>
          </a:p>
          <a:p>
            <a:pPr marL="342900" indent="-342900" rtl="0" algn="l">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Falsk mærkning skjuler sandheden om superfoods | Forfølgelse af University of Melbourne (unimelb.edu.au)</a:t>
            </a:r>
            <a:endParaRPr lang="en-US" dirty="0">
              <a:solidFill>
                <a:srgbClr val="F79037"/>
              </a:solidFill>
            </a:endParaRPr>
          </a:p>
          <a:p>
            <a:pPr marL="342900" indent="-342900" rtl="0" algn="l">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EU-register over sundhedsanprisninger (europa.eu)</a:t>
            </a:r>
            <a:endParaRPr lang="en-US" dirty="0">
              <a:solidFill>
                <a:srgbClr val="F79037"/>
              </a:solidFill>
            </a:endParaRPr>
          </a:p>
          <a:p>
            <a:pPr marL="342900" indent="-342900" rtl="0" algn="l">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Bliver du narre af fødevareetiketter? - BBC Food</a:t>
            </a:r>
            <a:endParaRPr lang="en-US" dirty="0">
              <a:solidFill>
                <a:srgbClr val="F79037"/>
              </a:solidFill>
            </a:endParaRPr>
          </a:p>
        </p:txBody>
      </p:sp>
      <p:sp>
        <p:nvSpPr>
          <p:cNvPr id="3" name="Text Placeholder 2">
            <a:extLst>
              <a:ext uri="{FF2B5EF4-FFF2-40B4-BE49-F238E27FC236}">
                <a16:creationId xmlns:a16="http://schemas.microsoft.com/office/drawing/2014/main" id="{1E4B1914-951C-7BC4-ACA2-AEB8E13A8699}"/>
              </a:ext>
            </a:extLst>
          </p:cNvPr>
          <p:cNvSpPr>
            <a:spLocks noGrp="1"/>
          </p:cNvSpPr>
          <p:nvPr>
            <p:ph type="body" sz="quarter" idx="16"/>
          </p:nvPr>
        </p:nvSpPr>
        <p:spPr/>
        <p:txBody>
          <a:bodyPr/>
          <a:lstStyle/>
          <a:p>
            <a:pPr rtl="0" algn="l"/>
            <a:r>
              <a:rPr lang="en-IE" dirty="0"/>
              <a:t>Yderligere interessant læsning:</a:t>
            </a:r>
          </a:p>
        </p:txBody>
      </p:sp>
      <p:grpSp>
        <p:nvGrpSpPr>
          <p:cNvPr id="4" name="Graphic 3">
            <a:extLst>
              <a:ext uri="{FF2B5EF4-FFF2-40B4-BE49-F238E27FC236}">
                <a16:creationId xmlns:a16="http://schemas.microsoft.com/office/drawing/2014/main" id="{8A8C3D05-EEF6-E368-D598-2D277E1E0481}"/>
              </a:ext>
            </a:extLst>
          </p:cNvPr>
          <p:cNvGrpSpPr/>
          <p:nvPr/>
        </p:nvGrpSpPr>
        <p:grpSpPr>
          <a:xfrm>
            <a:off x="8657976" y="172126"/>
            <a:ext cx="1151229" cy="1025772"/>
            <a:chOff x="2042177" y="5932481"/>
            <a:chExt cx="855743" cy="762487"/>
          </a:xfrm>
        </p:grpSpPr>
        <p:sp>
          <p:nvSpPr>
            <p:cNvPr id="5" name="Freeform 409">
              <a:extLst>
                <a:ext uri="{FF2B5EF4-FFF2-40B4-BE49-F238E27FC236}">
                  <a16:creationId xmlns:a16="http://schemas.microsoft.com/office/drawing/2014/main" id="{101B9ACF-9E84-D7B3-1694-414D8A14099F}"/>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1A0C2"/>
            </a:solidFill>
            <a:ln w="27426" cap="flat">
              <a:noFill/>
              <a:prstDash val="solid"/>
              <a:miter/>
            </a:ln>
          </p:spPr>
          <p:txBody>
            <a:bodyPr rtlCol="0" anchor="ctr"/>
            <a:lstStyle/>
            <a:p>
              <a:pPr rtl="0" algn="l"/>
              <a:endParaRPr lang="en-US"/>
            </a:p>
          </p:txBody>
        </p:sp>
        <p:sp>
          <p:nvSpPr>
            <p:cNvPr id="6" name="Freeform 410">
              <a:extLst>
                <a:ext uri="{FF2B5EF4-FFF2-40B4-BE49-F238E27FC236}">
                  <a16:creationId xmlns:a16="http://schemas.microsoft.com/office/drawing/2014/main" id="{8FEB8CC5-35C8-C30F-79A2-E8C8CEE29107}"/>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rtl="0" algn="l"/>
              <a:endParaRPr lang="en-US"/>
            </a:p>
          </p:txBody>
        </p:sp>
        <p:sp>
          <p:nvSpPr>
            <p:cNvPr id="7" name="Freeform 411">
              <a:extLst>
                <a:ext uri="{FF2B5EF4-FFF2-40B4-BE49-F238E27FC236}">
                  <a16:creationId xmlns:a16="http://schemas.microsoft.com/office/drawing/2014/main" id="{D879D9B4-D6F8-85BE-B4F9-45E5DED42830}"/>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100D2C13-5221-13EC-1169-4F7260C35171}"/>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CBF3D940-09A1-665F-4718-D941ACAFD935}"/>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rtl="0" algn="l"/>
                <a:endParaRPr lang="en-US"/>
              </a:p>
            </p:txBody>
          </p:sp>
          <p:sp>
            <p:nvSpPr>
              <p:cNvPr id="24" name="Freeform 415">
                <a:extLst>
                  <a:ext uri="{FF2B5EF4-FFF2-40B4-BE49-F238E27FC236}">
                    <a16:creationId xmlns:a16="http://schemas.microsoft.com/office/drawing/2014/main" id="{85A98194-B863-2877-4D03-4478DE868BE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rtl="0" algn="l"/>
                <a:endParaRPr lang="en-US"/>
              </a:p>
            </p:txBody>
          </p:sp>
        </p:grpSp>
        <p:sp>
          <p:nvSpPr>
            <p:cNvPr id="9" name="Freeform 416">
              <a:extLst>
                <a:ext uri="{FF2B5EF4-FFF2-40B4-BE49-F238E27FC236}">
                  <a16:creationId xmlns:a16="http://schemas.microsoft.com/office/drawing/2014/main" id="{51795B1E-E76A-2664-820C-F6F96FD400CA}"/>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0" name="Freeform 417">
              <a:extLst>
                <a:ext uri="{FF2B5EF4-FFF2-40B4-BE49-F238E27FC236}">
                  <a16:creationId xmlns:a16="http://schemas.microsoft.com/office/drawing/2014/main" id="{F749F26E-F4C9-4048-EF7B-3E6A496873C3}"/>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rtl="0" algn="l"/>
              <a:endParaRPr lang="en-US"/>
            </a:p>
          </p:txBody>
        </p:sp>
        <p:sp>
          <p:nvSpPr>
            <p:cNvPr id="11" name="Freeform 418">
              <a:extLst>
                <a:ext uri="{FF2B5EF4-FFF2-40B4-BE49-F238E27FC236}">
                  <a16:creationId xmlns:a16="http://schemas.microsoft.com/office/drawing/2014/main" id="{420EB8AE-B364-DC2B-1505-730BE1E56525}"/>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2" name="Freeform 419">
              <a:extLst>
                <a:ext uri="{FF2B5EF4-FFF2-40B4-BE49-F238E27FC236}">
                  <a16:creationId xmlns:a16="http://schemas.microsoft.com/office/drawing/2014/main" id="{212F73D1-553F-1955-5710-C7E4D3F4D0C2}"/>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3" name="Freeform 420">
              <a:extLst>
                <a:ext uri="{FF2B5EF4-FFF2-40B4-BE49-F238E27FC236}">
                  <a16:creationId xmlns:a16="http://schemas.microsoft.com/office/drawing/2014/main" id="{C82AF1AD-F320-69CF-BB16-B7D85098FC54}"/>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4" name="Freeform 421">
              <a:extLst>
                <a:ext uri="{FF2B5EF4-FFF2-40B4-BE49-F238E27FC236}">
                  <a16:creationId xmlns:a16="http://schemas.microsoft.com/office/drawing/2014/main" id="{648BEF3F-DD5A-1F6F-BE90-694D9030CAC4}"/>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5" name="Freeform 422">
              <a:extLst>
                <a:ext uri="{FF2B5EF4-FFF2-40B4-BE49-F238E27FC236}">
                  <a16:creationId xmlns:a16="http://schemas.microsoft.com/office/drawing/2014/main" id="{A53C5450-E923-68DA-4241-635B341C4B99}"/>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6" name="Freeform 423">
              <a:extLst>
                <a:ext uri="{FF2B5EF4-FFF2-40B4-BE49-F238E27FC236}">
                  <a16:creationId xmlns:a16="http://schemas.microsoft.com/office/drawing/2014/main" id="{8C196CE6-A5F7-B9AE-AD6F-51194B21B17D}"/>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rtl="0" algn="l"/>
              <a:endParaRPr lang="en-US"/>
            </a:p>
          </p:txBody>
        </p:sp>
        <p:sp>
          <p:nvSpPr>
            <p:cNvPr id="17" name="Freeform 424">
              <a:extLst>
                <a:ext uri="{FF2B5EF4-FFF2-40B4-BE49-F238E27FC236}">
                  <a16:creationId xmlns:a16="http://schemas.microsoft.com/office/drawing/2014/main" id="{4AF84237-D41B-9692-CD75-9A4333FA768A}"/>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8" name="Freeform 425">
              <a:extLst>
                <a:ext uri="{FF2B5EF4-FFF2-40B4-BE49-F238E27FC236}">
                  <a16:creationId xmlns:a16="http://schemas.microsoft.com/office/drawing/2014/main" id="{C8B146B2-42B8-E9F5-CD29-CC6B84AA324F}"/>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9" name="Freeform 426">
              <a:extLst>
                <a:ext uri="{FF2B5EF4-FFF2-40B4-BE49-F238E27FC236}">
                  <a16:creationId xmlns:a16="http://schemas.microsoft.com/office/drawing/2014/main" id="{08791ACF-3CBF-0808-3FAE-D23FA392C535}"/>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0" name="Freeform 427">
              <a:extLst>
                <a:ext uri="{FF2B5EF4-FFF2-40B4-BE49-F238E27FC236}">
                  <a16:creationId xmlns:a16="http://schemas.microsoft.com/office/drawing/2014/main" id="{44F26128-E7C1-9DDE-2C70-D847EBA7E3FE}"/>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1" name="Freeform 428">
              <a:extLst>
                <a:ext uri="{FF2B5EF4-FFF2-40B4-BE49-F238E27FC236}">
                  <a16:creationId xmlns:a16="http://schemas.microsoft.com/office/drawing/2014/main" id="{016A3919-8EB5-FC92-F570-8D8D0DAA52E0}"/>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2" name="Freeform 429">
              <a:extLst>
                <a:ext uri="{FF2B5EF4-FFF2-40B4-BE49-F238E27FC236}">
                  <a16:creationId xmlns:a16="http://schemas.microsoft.com/office/drawing/2014/main" id="{9B8F40F7-3D39-373C-A97C-34AF6CAA04B3}"/>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9675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dirty="0"/>
              <a:t>TILLID OG GENNEMSIGTIGHED</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pPr rtl="0" algn="l"/>
            <a:r>
              <a:rPr lang="en-US" sz="2000" dirty="0"/>
              <a:t>Gode ​​relationer bygger på tillid og gennemsigtighed, både inden for din virksomhed og eksternt. Etiske virksomheder bør</a:t>
            </a:r>
            <a:r>
              <a:rPr lang="en-US" sz="2000" dirty="0" err="1"/>
              <a:t>prioritere</a:t>
            </a:r>
            <a:r>
              <a:rPr lang="en-US" sz="2000" dirty="0"/>
              <a:t>åben kommunikation, ærlighed &amp; integritet, som fremmer tillid og styrker relationer</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rtl="0" algn="l"/>
            <a:r>
              <a:rPr lang="en-US" dirty="0"/>
              <a:t>1</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dirty="0"/>
              <a:t>MEDARBEJDERENS ENGAGEMENT OG FASTHOLDELSE</a:t>
            </a:r>
          </a:p>
          <a:p>
            <a:pPr algn="l" rtl="0"/>
            <a:endParaRPr lang="en-US" dirty="0"/>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a:lstStyle/>
          <a:p>
            <a:pPr rtl="0" algn="l"/>
            <a:r>
              <a:rPr lang="en-US" sz="2000" dirty="0" err="1"/>
              <a:t>Prioritering</a:t>
            </a:r>
            <a:r>
              <a:rPr lang="en-US" sz="2000" dirty="0"/>
              <a:t>empati og fremme af positive relationer til dine medarbejdere, fører til højere niveauer af engagement og arbejdsglæde. Personalet føler sig derefter værdsat, støttet og forstået, hvilket øger deres engagement i din virksomhed og reducerer omsætningshastigheden.</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rtl="0" algn="l"/>
            <a:r>
              <a:rPr lang="en-US" dirty="0"/>
              <a:t>2</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59" y="4499039"/>
            <a:ext cx="6562677" cy="339415"/>
          </a:xfrm>
        </p:spPr>
        <p:txBody>
          <a:bodyPr/>
          <a:lstStyle/>
          <a:p>
            <a:pPr algn="l" rtl="0"/>
            <a:r>
              <a:rPr lang="en-US" dirty="0"/>
              <a:t>SAMARBEJDE &amp; TEAMARBEJDE</a:t>
            </a:r>
          </a:p>
          <a:p>
            <a:pPr algn="l" rtl="0"/>
            <a:endParaRPr lang="en-US" dirty="0"/>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480860" y="4842202"/>
            <a:ext cx="7000165" cy="999383"/>
          </a:xfrm>
        </p:spPr>
        <p:txBody>
          <a:bodyPr/>
          <a:lstStyle/>
          <a:p>
            <a:pPr rtl="0" algn="l"/>
            <a:r>
              <a:rPr lang="en-US" sz="2000" dirty="0"/>
              <a:t>At forstå styrken af ​​samarbejde og teamwork og have fælles mål vil skabe et miljø, hvor individer føler sig trygge ved at dele deres ideer og arbejde sammen. Dette dyrker en følelse af enhed, hvilket fører til forbedret produktivitet.</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rtl="0" algn="l"/>
            <a:r>
              <a:rPr lang="en-US" dirty="0"/>
              <a:t>3</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pPr rtl="0" algn="l"/>
            <a:endParaRPr lang="en-IE" dirty="0"/>
          </a:p>
          <a:p>
            <a:pPr algn="ctr" rtl="0"/>
            <a:r>
              <a:rPr lang="en-IE" sz="2400" dirty="0">
                <a:solidFill>
                  <a:srgbClr val="000000"/>
                </a:solidFill>
              </a:rPr>
              <a:t>Her er nogle almindelige måder at</a:t>
            </a:r>
            <a:r>
              <a:rPr lang="en-IE" sz="2400" b="1" dirty="0">
                <a:solidFill>
                  <a:srgbClr val="F79037"/>
                </a:solidFill>
              </a:rPr>
              <a:t>BYG STÆRKE RELATIONER</a:t>
            </a:r>
            <a:r>
              <a:rPr lang="en-IE" sz="2400" dirty="0">
                <a:solidFill>
                  <a:srgbClr val="000000"/>
                </a:solidFill>
              </a:rPr>
              <a:t>i og uden for din virksomhed</a:t>
            </a:r>
          </a:p>
          <a:p>
            <a:pPr algn="ctr" rtl="0"/>
            <a:endParaRPr lang="en-IE" sz="2400" dirty="0">
              <a:solidFill>
                <a:srgbClr val="000000"/>
              </a:solidFill>
            </a:endParaRPr>
          </a:p>
          <a:p>
            <a:pPr rtl="0" algn="l"/>
            <a:endParaRPr lang="en-IE" dirty="0"/>
          </a:p>
        </p:txBody>
      </p:sp>
    </p:spTree>
    <p:extLst>
      <p:ext uri="{BB962C8B-B14F-4D97-AF65-F5344CB8AC3E}">
        <p14:creationId xmlns:p14="http://schemas.microsoft.com/office/powerpoint/2010/main" val="16148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2920-FF77-5571-5C8D-6DF35FF211BE}"/>
              </a:ext>
            </a:extLst>
          </p:cNvPr>
          <p:cNvSpPr>
            <a:spLocks noGrp="1"/>
          </p:cNvSpPr>
          <p:nvPr>
            <p:ph type="body" sz="quarter" idx="16"/>
          </p:nvPr>
        </p:nvSpPr>
        <p:spPr/>
        <p:txBody>
          <a:bodyPr/>
          <a:lstStyle/>
          <a:p>
            <a:pPr rtl="0" algn="l"/>
            <a:r>
              <a:rPr lang="en-US" dirty="0"/>
              <a:t>Muligheder via Fortæl din historie</a:t>
            </a:r>
          </a:p>
          <a:p>
            <a:pPr rtl="0" algn="l"/>
            <a:endParaRPr lang="en-IE" dirty="0"/>
          </a:p>
        </p:txBody>
      </p:sp>
      <p:sp>
        <p:nvSpPr>
          <p:cNvPr id="3" name="Text Placeholder 2">
            <a:extLst>
              <a:ext uri="{FF2B5EF4-FFF2-40B4-BE49-F238E27FC236}">
                <a16:creationId xmlns:a16="http://schemas.microsoft.com/office/drawing/2014/main" id="{C1518F8A-F7A3-6F48-F8DD-35AC095F0079}"/>
              </a:ext>
            </a:extLst>
          </p:cNvPr>
          <p:cNvSpPr>
            <a:spLocks noGrp="1"/>
          </p:cNvSpPr>
          <p:nvPr>
            <p:ph type="body" sz="quarter" idx="17"/>
          </p:nvPr>
        </p:nvSpPr>
        <p:spPr/>
        <p:txBody>
          <a:bodyPr/>
          <a:lstStyle/>
          <a:p>
            <a:pPr rtl="0" algn="l"/>
            <a:r>
              <a:rPr lang="en-IE" dirty="0"/>
              <a:t>04</a:t>
            </a:r>
          </a:p>
        </p:txBody>
      </p:sp>
    </p:spTree>
    <p:extLst>
      <p:ext uri="{BB962C8B-B14F-4D97-AF65-F5344CB8AC3E}">
        <p14:creationId xmlns:p14="http://schemas.microsoft.com/office/powerpoint/2010/main" val="398141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ECA8-2555-DA0C-A0A7-DD60CE7E1B16}"/>
              </a:ext>
            </a:extLst>
          </p:cNvPr>
          <p:cNvSpPr>
            <a:spLocks noGrp="1"/>
          </p:cNvSpPr>
          <p:nvPr>
            <p:ph type="body" sz="quarter" idx="13"/>
          </p:nvPr>
        </p:nvSpPr>
        <p:spPr/>
        <p:txBody>
          <a:bodyPr/>
          <a:lstStyle/>
          <a:p>
            <a:pPr rtl="0" algn="l"/>
            <a:r>
              <a:rPr lang="en-US" dirty="0"/>
              <a:t>Kommunikation er formidling eller udveksling af information ved at tale, skrive eller bruge et andet medie</a:t>
            </a:r>
          </a:p>
          <a:p>
            <a:pPr rtl="0" algn="l"/>
            <a:endParaRPr lang="en-IE" dirty="0"/>
          </a:p>
        </p:txBody>
      </p:sp>
      <p:pic>
        <p:nvPicPr>
          <p:cNvPr id="6" name="Picture Placeholder 5" descr="Person with long hair, wearing jacket, skirt, and trainers, holding cluster of oranges with leaves in both hands">
            <a:extLst>
              <a:ext uri="{FF2B5EF4-FFF2-40B4-BE49-F238E27FC236}">
                <a16:creationId xmlns:a16="http://schemas.microsoft.com/office/drawing/2014/main" id="{B1033BFA-EF6D-6547-AADF-A615798706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8">
            <a:extLst>
              <a:ext uri="{FF2B5EF4-FFF2-40B4-BE49-F238E27FC236}">
                <a16:creationId xmlns:a16="http://schemas.microsoft.com/office/drawing/2014/main" id="{ACDDC189-DC23-5EFF-10BA-3D6E4495E3AD}"/>
              </a:ext>
            </a:extLst>
          </p:cNvPr>
          <p:cNvSpPr txBox="1"/>
          <p:nvPr/>
        </p:nvSpPr>
        <p:spPr>
          <a:xfrm>
            <a:off x="3984568" y="4389961"/>
            <a:ext cx="21114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US" dirty="0">
                <a:solidFill>
                  <a:srgbClr val="000000"/>
                </a:solidFill>
              </a:rPr>
              <a:t>Oxford ordbog</a:t>
            </a:r>
            <a:endParaRPr lang="en-IE" dirty="0">
              <a:solidFill>
                <a:srgbClr val="000000"/>
              </a:solidFill>
            </a:endParaRPr>
          </a:p>
        </p:txBody>
      </p:sp>
      <p:sp>
        <p:nvSpPr>
          <p:cNvPr id="7" name="Text Placeholder 4">
            <a:extLst>
              <a:ext uri="{FF2B5EF4-FFF2-40B4-BE49-F238E27FC236}">
                <a16:creationId xmlns:a16="http://schemas.microsoft.com/office/drawing/2014/main" id="{C6FEC1F3-5A62-C8B0-713A-4CE2494877F5}"/>
              </a:ext>
            </a:extLst>
          </p:cNvPr>
          <p:cNvSpPr>
            <a:spLocks noGrp="1"/>
          </p:cNvSpPr>
          <p:nvPr/>
        </p:nvSpPr>
        <p:spPr>
          <a:xfrm>
            <a:off x="5911527" y="53756"/>
            <a:ext cx="6029041" cy="1331796"/>
          </a:xfrm>
          <a:prstGeom prst="rect">
            <a:avLst/>
          </a:prstGeom>
          <a:no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b="1" kern="1200">
                <a:solidFill>
                  <a:srgbClr val="404F2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IE" dirty="0">
                <a:solidFill>
                  <a:srgbClr val="000000"/>
                </a:solidFill>
              </a:rPr>
              <a:t>Kommunikerer via Storytelling</a:t>
            </a:r>
          </a:p>
        </p:txBody>
      </p:sp>
      <p:grpSp>
        <p:nvGrpSpPr>
          <p:cNvPr id="8" name="Group 7">
            <a:extLst>
              <a:ext uri="{FF2B5EF4-FFF2-40B4-BE49-F238E27FC236}">
                <a16:creationId xmlns:a16="http://schemas.microsoft.com/office/drawing/2014/main" id="{DEF59964-AB4A-14E4-3A4D-15C5C07F6C7F}"/>
              </a:ext>
            </a:extLst>
          </p:cNvPr>
          <p:cNvGrpSpPr/>
          <p:nvPr/>
        </p:nvGrpSpPr>
        <p:grpSpPr>
          <a:xfrm rot="10800000">
            <a:off x="2393325" y="1154564"/>
            <a:ext cx="804852" cy="566665"/>
            <a:chOff x="3400450" y="986392"/>
            <a:chExt cx="1487826" cy="1083162"/>
          </a:xfrm>
        </p:grpSpPr>
        <p:sp>
          <p:nvSpPr>
            <p:cNvPr id="9" name="Freeform 25">
              <a:extLst>
                <a:ext uri="{FF2B5EF4-FFF2-40B4-BE49-F238E27FC236}">
                  <a16:creationId xmlns:a16="http://schemas.microsoft.com/office/drawing/2014/main" id="{EBB8742C-7286-63ED-B80B-4BDC117CFEB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10" name="Freeform 26">
              <a:extLst>
                <a:ext uri="{FF2B5EF4-FFF2-40B4-BE49-F238E27FC236}">
                  <a16:creationId xmlns:a16="http://schemas.microsoft.com/office/drawing/2014/main" id="{0645777F-5FD5-D6E1-0CE5-E35E5C1AFEC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751675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6CD83E-1328-1FDA-3E34-61AB061C4A15}"/>
              </a:ext>
            </a:extLst>
          </p:cNvPr>
          <p:cNvSpPr>
            <a:spLocks noGrp="1"/>
          </p:cNvSpPr>
          <p:nvPr>
            <p:ph type="body" sz="quarter" idx="18"/>
          </p:nvPr>
        </p:nvSpPr>
        <p:spPr>
          <a:xfrm>
            <a:off x="824784" y="1587063"/>
            <a:ext cx="5449890" cy="4023324"/>
          </a:xfrm>
        </p:spPr>
        <p:txBody>
          <a:bodyPr/>
          <a:lstStyle/>
          <a:p>
            <a:pPr algn="ctr" rtl="0">
              <a:lnSpc>
                <a:spcPct val="120000"/>
              </a:lnSpc>
            </a:pPr>
            <a:r>
              <a:rPr lang="en-GB" b="1" dirty="0"/>
              <a:t>Storytelling har psykologiske superkræfter, som gør det til et stærkt marketingværktøj:</a:t>
            </a:r>
          </a:p>
          <a:p>
            <a:pPr algn="ctr" rtl="0">
              <a:lnSpc>
                <a:spcPct val="120000"/>
              </a:lnSpc>
            </a:pPr>
            <a:r>
              <a:rPr lang="en-GB" dirty="0"/>
              <a:t>Følelser: Når du hører en historie og føler en personlig forbindelse, som ikke kun er teoretisk; det er baseret på nogle fascinerende neurovidenskabelige fakta. Mens du hører en historie, aktiveres mange flere områder af din hjerne og bliver engageret.</a:t>
            </a:r>
            <a:endParaRPr lang="en-US" dirty="0"/>
          </a:p>
          <a:p>
            <a:pPr rtl="0" algn="l"/>
            <a:endParaRPr lang="en-IE" dirty="0"/>
          </a:p>
        </p:txBody>
      </p:sp>
      <p:sp>
        <p:nvSpPr>
          <p:cNvPr id="8" name="Text Placeholder 7">
            <a:extLst>
              <a:ext uri="{FF2B5EF4-FFF2-40B4-BE49-F238E27FC236}">
                <a16:creationId xmlns:a16="http://schemas.microsoft.com/office/drawing/2014/main" id="{759DD346-BE48-4773-FBAF-67D9FB39BE91}"/>
              </a:ext>
            </a:extLst>
          </p:cNvPr>
          <p:cNvSpPr>
            <a:spLocks noGrp="1"/>
          </p:cNvSpPr>
          <p:nvPr>
            <p:ph type="body" sz="quarter" idx="16"/>
          </p:nvPr>
        </p:nvSpPr>
        <p:spPr>
          <a:xfrm>
            <a:off x="824784" y="594411"/>
            <a:ext cx="5449890" cy="992652"/>
          </a:xfrm>
        </p:spPr>
        <p:txBody>
          <a:bodyPr/>
          <a:lstStyle/>
          <a:p>
            <a:pPr rtl="0" algn="l"/>
            <a:r>
              <a:rPr lang="en-IE" dirty="0"/>
              <a:t>Storytellingens magt...</a:t>
            </a:r>
          </a:p>
          <a:p>
            <a:pPr rtl="0" algn="l"/>
            <a:endParaRPr lang="en-IE" dirty="0"/>
          </a:p>
        </p:txBody>
      </p:sp>
      <p:grpSp>
        <p:nvGrpSpPr>
          <p:cNvPr id="9" name="Group 8">
            <a:extLst>
              <a:ext uri="{FF2B5EF4-FFF2-40B4-BE49-F238E27FC236}">
                <a16:creationId xmlns:a16="http://schemas.microsoft.com/office/drawing/2014/main" id="{077FACE9-42B0-245A-A26A-006EBD71D955}"/>
              </a:ext>
            </a:extLst>
          </p:cNvPr>
          <p:cNvGrpSpPr/>
          <p:nvPr/>
        </p:nvGrpSpPr>
        <p:grpSpPr>
          <a:xfrm>
            <a:off x="7861731" y="1962793"/>
            <a:ext cx="3132081" cy="2932415"/>
            <a:chOff x="5700273" y="5386353"/>
            <a:chExt cx="766016" cy="767823"/>
          </a:xfrm>
          <a:solidFill>
            <a:srgbClr val="000000"/>
          </a:solidFill>
        </p:grpSpPr>
        <p:grpSp>
          <p:nvGrpSpPr>
            <p:cNvPr id="10" name="Graphic 2">
              <a:extLst>
                <a:ext uri="{FF2B5EF4-FFF2-40B4-BE49-F238E27FC236}">
                  <a16:creationId xmlns:a16="http://schemas.microsoft.com/office/drawing/2014/main" id="{10AC7E41-BE4C-77DE-813F-FF669BEC28E2}"/>
                </a:ext>
              </a:extLst>
            </p:cNvPr>
            <p:cNvGrpSpPr/>
            <p:nvPr/>
          </p:nvGrpSpPr>
          <p:grpSpPr>
            <a:xfrm>
              <a:off x="5844804" y="5531788"/>
              <a:ext cx="476954" cy="420947"/>
              <a:chOff x="5844804" y="5531788"/>
              <a:chExt cx="476954" cy="420947"/>
            </a:xfrm>
            <a:grpFill/>
          </p:grpSpPr>
          <p:sp>
            <p:nvSpPr>
              <p:cNvPr id="26" name="Freeform 352">
                <a:extLst>
                  <a:ext uri="{FF2B5EF4-FFF2-40B4-BE49-F238E27FC236}">
                    <a16:creationId xmlns:a16="http://schemas.microsoft.com/office/drawing/2014/main" id="{530B3BF6-3C0B-539B-A5C6-8B2E1A64744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7" name="Freeform 353">
                <a:extLst>
                  <a:ext uri="{FF2B5EF4-FFF2-40B4-BE49-F238E27FC236}">
                    <a16:creationId xmlns:a16="http://schemas.microsoft.com/office/drawing/2014/main" id="{7111FE77-7253-7044-EB3F-8F0D2B3A0C0B}"/>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A0C2"/>
              </a:solid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dirty="0"/>
              </a:p>
            </p:txBody>
          </p:sp>
        </p:grpSp>
        <p:grpSp>
          <p:nvGrpSpPr>
            <p:cNvPr id="11" name="Graphic 2">
              <a:extLst>
                <a:ext uri="{FF2B5EF4-FFF2-40B4-BE49-F238E27FC236}">
                  <a16:creationId xmlns:a16="http://schemas.microsoft.com/office/drawing/2014/main" id="{5FE6D2A3-3070-75A9-DADB-F76CA23DE2CD}"/>
                </a:ext>
              </a:extLst>
            </p:cNvPr>
            <p:cNvGrpSpPr/>
            <p:nvPr/>
          </p:nvGrpSpPr>
          <p:grpSpPr>
            <a:xfrm>
              <a:off x="5700273" y="5386353"/>
              <a:ext cx="766016" cy="767823"/>
              <a:chOff x="5700273" y="5386353"/>
              <a:chExt cx="766016" cy="767823"/>
            </a:xfrm>
            <a:grpFill/>
          </p:grpSpPr>
          <p:sp>
            <p:nvSpPr>
              <p:cNvPr id="12" name="Freeform 338">
                <a:extLst>
                  <a:ext uri="{FF2B5EF4-FFF2-40B4-BE49-F238E27FC236}">
                    <a16:creationId xmlns:a16="http://schemas.microsoft.com/office/drawing/2014/main" id="{556E751E-6E44-D3F3-5801-2B0122B265CC}"/>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3" name="Freeform 339">
                <a:extLst>
                  <a:ext uri="{FF2B5EF4-FFF2-40B4-BE49-F238E27FC236}">
                    <a16:creationId xmlns:a16="http://schemas.microsoft.com/office/drawing/2014/main" id="{88DDDE66-5F97-5C8F-BBF6-B852B856B85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4" name="Freeform 340">
                <a:extLst>
                  <a:ext uri="{FF2B5EF4-FFF2-40B4-BE49-F238E27FC236}">
                    <a16:creationId xmlns:a16="http://schemas.microsoft.com/office/drawing/2014/main" id="{76CBAA98-0826-3E4B-23BB-C0237D1830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5" name="Freeform 341">
                <a:extLst>
                  <a:ext uri="{FF2B5EF4-FFF2-40B4-BE49-F238E27FC236}">
                    <a16:creationId xmlns:a16="http://schemas.microsoft.com/office/drawing/2014/main" id="{AF8BABAB-B1F3-3EF0-1A33-886B0C4E511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6" name="Freeform 342">
                <a:extLst>
                  <a:ext uri="{FF2B5EF4-FFF2-40B4-BE49-F238E27FC236}">
                    <a16:creationId xmlns:a16="http://schemas.microsoft.com/office/drawing/2014/main" id="{F402FEE8-1C1D-2C46-EFDF-78392C0D968B}"/>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7" name="Freeform 343">
                <a:extLst>
                  <a:ext uri="{FF2B5EF4-FFF2-40B4-BE49-F238E27FC236}">
                    <a16:creationId xmlns:a16="http://schemas.microsoft.com/office/drawing/2014/main" id="{2FCF8028-649C-C292-C883-305683F6C63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8" name="Freeform 344">
                <a:extLst>
                  <a:ext uri="{FF2B5EF4-FFF2-40B4-BE49-F238E27FC236}">
                    <a16:creationId xmlns:a16="http://schemas.microsoft.com/office/drawing/2014/main" id="{4746BEC4-13B3-039D-9099-7400FF6542B5}"/>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19" name="Freeform 345">
                <a:extLst>
                  <a:ext uri="{FF2B5EF4-FFF2-40B4-BE49-F238E27FC236}">
                    <a16:creationId xmlns:a16="http://schemas.microsoft.com/office/drawing/2014/main" id="{6390DDC8-0446-98F5-36AA-658AFB28495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0" name="Freeform 346">
                <a:extLst>
                  <a:ext uri="{FF2B5EF4-FFF2-40B4-BE49-F238E27FC236}">
                    <a16:creationId xmlns:a16="http://schemas.microsoft.com/office/drawing/2014/main" id="{6B33E14A-D2A5-0C68-0C8A-D3577AC403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1" name="Freeform 347">
                <a:extLst>
                  <a:ext uri="{FF2B5EF4-FFF2-40B4-BE49-F238E27FC236}">
                    <a16:creationId xmlns:a16="http://schemas.microsoft.com/office/drawing/2014/main" id="{329170BA-73BF-2A17-32FD-2BEB227A92B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2" name="Freeform 348">
                <a:extLst>
                  <a:ext uri="{FF2B5EF4-FFF2-40B4-BE49-F238E27FC236}">
                    <a16:creationId xmlns:a16="http://schemas.microsoft.com/office/drawing/2014/main" id="{6747E080-3033-BDFC-2FBB-0C32E27ECDC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3" name="Freeform 349">
                <a:extLst>
                  <a:ext uri="{FF2B5EF4-FFF2-40B4-BE49-F238E27FC236}">
                    <a16:creationId xmlns:a16="http://schemas.microsoft.com/office/drawing/2014/main" id="{149FC7BA-44B7-9F3D-BF4B-FD60D7826458}"/>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4" name="Freeform 350">
                <a:extLst>
                  <a:ext uri="{FF2B5EF4-FFF2-40B4-BE49-F238E27FC236}">
                    <a16:creationId xmlns:a16="http://schemas.microsoft.com/office/drawing/2014/main" id="{B81A869F-B6F8-9F1A-545B-E0720C4713E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25" name="Freeform 351">
                <a:extLst>
                  <a:ext uri="{FF2B5EF4-FFF2-40B4-BE49-F238E27FC236}">
                    <a16:creationId xmlns:a16="http://schemas.microsoft.com/office/drawing/2014/main" id="{584901D9-1B51-7E55-6AF9-0B83030B2AA8}"/>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grpSp>
      </p:grpSp>
    </p:spTree>
    <p:extLst>
      <p:ext uri="{BB962C8B-B14F-4D97-AF65-F5344CB8AC3E}">
        <p14:creationId xmlns:p14="http://schemas.microsoft.com/office/powerpoint/2010/main" val="3247273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EFECF-CD0C-22F5-2F82-1E53DFCD2FB5}"/>
              </a:ext>
            </a:extLst>
          </p:cNvPr>
          <p:cNvSpPr>
            <a:spLocks noGrp="1"/>
          </p:cNvSpPr>
          <p:nvPr>
            <p:ph type="body" sz="quarter" idx="18"/>
          </p:nvPr>
        </p:nvSpPr>
        <p:spPr>
          <a:xfrm>
            <a:off x="714703" y="1334815"/>
            <a:ext cx="6106511" cy="4275572"/>
          </a:xfrm>
        </p:spPr>
        <p:txBody>
          <a:bodyPr/>
          <a:lstStyle/>
          <a:p>
            <a:pPr algn="ctr" rtl="0">
              <a:lnSpc>
                <a:spcPct val="100000"/>
              </a:lnSpc>
            </a:pPr>
            <a:r>
              <a:rPr lang="en-US" dirty="0"/>
              <a:t>En lytter knytter en følelsesmæssig forbindelse til en historie, og budskabet betragtes som ægte, og det etablerer også fortælleren som en betroet enhed. Det fremmer lytterens aktive fantasi og involverer en tovejs-interaktion mellem en historiefortæller og lyttere.</a:t>
            </a:r>
          </a:p>
          <a:p>
            <a:pPr algn="ctr" rtl="0">
              <a:lnSpc>
                <a:spcPct val="100000"/>
              </a:lnSpc>
            </a:pPr>
            <a:r>
              <a:rPr lang="en-US" dirty="0"/>
              <a:t>En historie giver lyttere mulighed for</a:t>
            </a:r>
            <a:r>
              <a:rPr lang="en-US" dirty="0" err="1"/>
              <a:t>visualisere</a:t>
            </a:r>
            <a:r>
              <a:rPr lang="en-US" dirty="0"/>
              <a:t>levende, sanselige elementer i historien baseret på historiefortællerens præstation og deres egne erfaringer og forståelser.</a:t>
            </a:r>
          </a:p>
          <a:p>
            <a:pPr algn="ctr" rtl="0">
              <a:lnSpc>
                <a:spcPct val="100000"/>
              </a:lnSpc>
            </a:pPr>
            <a:r>
              <a:rPr lang="en-US" b="1" dirty="0"/>
              <a:t>Vi vil gerne have, at du lærer, hvordan du fortæller din etiske madhistorie!</a:t>
            </a:r>
          </a:p>
          <a:p>
            <a:pPr algn="ctr" rtl="0"/>
            <a:endParaRPr lang="en-IE" dirty="0"/>
          </a:p>
        </p:txBody>
      </p:sp>
      <p:sp>
        <p:nvSpPr>
          <p:cNvPr id="5" name="Text Placeholder 7">
            <a:extLst>
              <a:ext uri="{FF2B5EF4-FFF2-40B4-BE49-F238E27FC236}">
                <a16:creationId xmlns:a16="http://schemas.microsoft.com/office/drawing/2014/main" id="{AF2F4D2A-3A1D-E7A1-9509-F8AEB11A80BB}"/>
              </a:ext>
            </a:extLst>
          </p:cNvPr>
          <p:cNvSpPr>
            <a:spLocks noGrp="1"/>
          </p:cNvSpPr>
          <p:nvPr>
            <p:ph type="body" sz="quarter" idx="16"/>
          </p:nvPr>
        </p:nvSpPr>
        <p:spPr>
          <a:xfrm>
            <a:off x="824784" y="594411"/>
            <a:ext cx="5449890" cy="992652"/>
          </a:xfrm>
        </p:spPr>
        <p:txBody>
          <a:bodyPr/>
          <a:lstStyle/>
          <a:p>
            <a:pPr rtl="0" algn="l"/>
            <a:r>
              <a:rPr lang="en-IE" dirty="0"/>
              <a:t>Storytellingens magt...</a:t>
            </a:r>
          </a:p>
          <a:p>
            <a:pPr rtl="0" algn="l"/>
            <a:endParaRPr lang="en-IE" dirty="0"/>
          </a:p>
        </p:txBody>
      </p:sp>
      <p:grpSp>
        <p:nvGrpSpPr>
          <p:cNvPr id="6" name="Group 5">
            <a:extLst>
              <a:ext uri="{FF2B5EF4-FFF2-40B4-BE49-F238E27FC236}">
                <a16:creationId xmlns:a16="http://schemas.microsoft.com/office/drawing/2014/main" id="{4B8BA456-A70F-C406-5DD4-7793D62752DB}"/>
              </a:ext>
            </a:extLst>
          </p:cNvPr>
          <p:cNvGrpSpPr/>
          <p:nvPr/>
        </p:nvGrpSpPr>
        <p:grpSpPr>
          <a:xfrm>
            <a:off x="8103475" y="2305753"/>
            <a:ext cx="2921875" cy="2772003"/>
            <a:chOff x="439184" y="3669140"/>
            <a:chExt cx="1204012" cy="1204011"/>
          </a:xfrm>
          <a:solidFill>
            <a:srgbClr val="000000"/>
          </a:solidFill>
        </p:grpSpPr>
        <p:sp>
          <p:nvSpPr>
            <p:cNvPr id="7" name="Graphic 178">
              <a:extLst>
                <a:ext uri="{FF2B5EF4-FFF2-40B4-BE49-F238E27FC236}">
                  <a16:creationId xmlns:a16="http://schemas.microsoft.com/office/drawing/2014/main" id="{10C052FE-E237-CFEB-EA21-CC51DE31ED21}"/>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79037"/>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pic>
          <p:nvPicPr>
            <p:cNvPr id="8" name="Graphic 7">
              <a:extLst>
                <a:ext uri="{FF2B5EF4-FFF2-40B4-BE49-F238E27FC236}">
                  <a16:creationId xmlns:a16="http://schemas.microsoft.com/office/drawing/2014/main" id="{26D2C526-6A86-6D40-1C8C-EDA4BD9D6E3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184" y="3669140"/>
              <a:ext cx="1204012" cy="1204011"/>
            </a:xfrm>
            <a:prstGeom prst="rect">
              <a:avLst/>
            </a:prstGeom>
          </p:spPr>
        </p:pic>
      </p:grpSp>
    </p:spTree>
    <p:extLst>
      <p:ext uri="{BB962C8B-B14F-4D97-AF65-F5344CB8AC3E}">
        <p14:creationId xmlns:p14="http://schemas.microsoft.com/office/powerpoint/2010/main" val="2982988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E6E532-F406-9DE9-6B42-46E421260990}"/>
              </a:ext>
            </a:extLst>
          </p:cNvPr>
          <p:cNvSpPr>
            <a:spLocks noGrp="1"/>
          </p:cNvSpPr>
          <p:nvPr/>
        </p:nvSpPr>
        <p:spPr>
          <a:xfrm>
            <a:off x="0" y="374520"/>
            <a:ext cx="12191999" cy="580518"/>
          </a:xfrm>
          <a:prstGeom prst="rect">
            <a:avLst/>
          </a:prstGeom>
          <a:solidFill>
            <a:srgbClr val="F79037"/>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4800" b="0" i="0" kern="1200">
                <a:solidFill>
                  <a:srgbClr val="6D6A3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92000" algn="l" rtl="0"/>
            <a:r>
              <a:rPr lang="en-IE" sz="3600" b="1" dirty="0">
                <a:solidFill>
                  <a:srgbClr val="000000"/>
                </a:solidFill>
              </a:rPr>
              <a:t>Hvad historier gør...</a:t>
            </a:r>
          </a:p>
        </p:txBody>
      </p:sp>
      <p:sp>
        <p:nvSpPr>
          <p:cNvPr id="4" name="Text Placeholder 2">
            <a:extLst>
              <a:ext uri="{FF2B5EF4-FFF2-40B4-BE49-F238E27FC236}">
                <a16:creationId xmlns:a16="http://schemas.microsoft.com/office/drawing/2014/main" id="{BDD97B1C-D9F4-8AC8-5072-47FF34EB307B}"/>
              </a:ext>
            </a:extLst>
          </p:cNvPr>
          <p:cNvSpPr>
            <a:spLocks noGrp="1"/>
          </p:cNvSpPr>
          <p:nvPr/>
        </p:nvSpPr>
        <p:spPr>
          <a:xfrm>
            <a:off x="1613338" y="1407647"/>
            <a:ext cx="6165886" cy="425291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a:buNone/>
              <a:defRPr sz="2400" b="0" i="0" kern="1200" spc="0">
                <a:solidFill>
                  <a:srgbClr val="60220F"/>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en-GB" dirty="0">
                <a:solidFill>
                  <a:srgbClr val="000000"/>
                </a:solidFill>
              </a:rPr>
              <a:t>Historier definerer selve essensen af</a:t>
            </a:r>
            <a:r>
              <a:rPr lang="en-GB" b="1" dirty="0">
                <a:solidFill>
                  <a:srgbClr val="000000"/>
                </a:solidFill>
              </a:rPr>
              <a:t>menneskeliv</a:t>
            </a:r>
          </a:p>
          <a:p>
            <a:pPr marL="342900" indent="-342900" algn="l" rtl="0">
              <a:buFont typeface="Arial" panose="020B0604020202020204" pitchFamily="34" charset="0"/>
              <a:buChar char="•"/>
            </a:pPr>
            <a:r>
              <a:rPr lang="en-GB" dirty="0">
                <a:solidFill>
                  <a:srgbClr val="000000"/>
                </a:solidFill>
              </a:rPr>
              <a:t>Folk begynder at føle en</a:t>
            </a:r>
            <a:r>
              <a:rPr lang="en-GB" b="1" dirty="0">
                <a:solidFill>
                  <a:srgbClr val="000000"/>
                </a:solidFill>
              </a:rPr>
              <a:t>forbindelse</a:t>
            </a:r>
          </a:p>
          <a:p>
            <a:pPr marL="342900" indent="-342900" algn="l" rtl="0">
              <a:buFont typeface="Arial" panose="020B0604020202020204" pitchFamily="34" charset="0"/>
              <a:buChar char="•"/>
            </a:pPr>
            <a:r>
              <a:rPr lang="en-GB" b="1" dirty="0">
                <a:solidFill>
                  <a:srgbClr val="000000"/>
                </a:solidFill>
              </a:rPr>
              <a:t>Fælles værdier</a:t>
            </a:r>
            <a:r>
              <a:rPr lang="en-GB" dirty="0">
                <a:solidFill>
                  <a:srgbClr val="000000"/>
                </a:solidFill>
              </a:rPr>
              <a:t>identificeres, og beskeder kommunikeres</a:t>
            </a:r>
          </a:p>
          <a:p>
            <a:pPr marL="342900" indent="-342900" algn="l" rtl="0">
              <a:buFont typeface="Arial" panose="020B0604020202020204" pitchFamily="34" charset="0"/>
              <a:buChar char="•"/>
            </a:pPr>
            <a:r>
              <a:rPr lang="en-GB" dirty="0">
                <a:solidFill>
                  <a:srgbClr val="000000"/>
                </a:solidFill>
              </a:rPr>
              <a:t>Temaer som familie, herkomst, venskab, vores historie og andre er fælles for alle nationer –</a:t>
            </a:r>
            <a:r>
              <a:rPr lang="en-GB" b="1" dirty="0">
                <a:solidFill>
                  <a:srgbClr val="000000"/>
                </a:solidFill>
              </a:rPr>
              <a:t>Beskeder</a:t>
            </a:r>
            <a:r>
              <a:rPr lang="en-GB" dirty="0">
                <a:solidFill>
                  <a:srgbClr val="000000"/>
                </a:solidFill>
              </a:rPr>
              <a:t>med global rækkevidde</a:t>
            </a:r>
          </a:p>
          <a:p>
            <a:pPr marL="342900" indent="-342900" algn="l" rtl="0">
              <a:buFont typeface="Arial" panose="020B0604020202020204" pitchFamily="34" charset="0"/>
              <a:buChar char="•"/>
            </a:pPr>
            <a:r>
              <a:rPr lang="en-GB" dirty="0">
                <a:solidFill>
                  <a:srgbClr val="000000"/>
                </a:solidFill>
              </a:rPr>
              <a:t>En overbevisende historie kan give kunden eller leverandøren eller endda medarbejderne det incitament, de har brug for, for at blive mere</a:t>
            </a:r>
            <a:r>
              <a:rPr lang="en-GB" b="1" dirty="0">
                <a:solidFill>
                  <a:srgbClr val="000000"/>
                </a:solidFill>
              </a:rPr>
              <a:t>beskæftiget</a:t>
            </a:r>
            <a:r>
              <a:rPr lang="en-GB" dirty="0">
                <a:solidFill>
                  <a:srgbClr val="000000"/>
                </a:solidFill>
              </a:rPr>
              <a:t>med din virksomhed.</a:t>
            </a:r>
          </a:p>
        </p:txBody>
      </p:sp>
      <p:graphicFrame>
        <p:nvGraphicFramePr>
          <p:cNvPr id="5" name="Diagram 4">
            <a:extLst>
              <a:ext uri="{FF2B5EF4-FFF2-40B4-BE49-F238E27FC236}">
                <a16:creationId xmlns:a16="http://schemas.microsoft.com/office/drawing/2014/main" id="{160A1C04-54E9-A736-5844-5853DB28A67C}"/>
              </a:ext>
            </a:extLst>
          </p:cNvPr>
          <p:cNvGraphicFramePr/>
          <p:nvPr>
            <p:extLst>
              <p:ext uri="{D42A27DB-BD31-4B8C-83A1-F6EECF244321}">
                <p14:modId xmlns:p14="http://schemas.microsoft.com/office/powerpoint/2010/main" val="4188150057"/>
              </p:ext>
            </p:extLst>
          </p:nvPr>
        </p:nvGraphicFramePr>
        <p:xfrm>
          <a:off x="7362497" y="955038"/>
          <a:ext cx="5307724" cy="500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FBBDC5A-1462-363A-854D-CCD01F2CDD0C}"/>
              </a:ext>
            </a:extLst>
          </p:cNvPr>
          <p:cNvSpPr txBox="1"/>
          <p:nvPr/>
        </p:nvSpPr>
        <p:spPr>
          <a:xfrm>
            <a:off x="8894931" y="3349437"/>
            <a:ext cx="17366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GB" b="1" dirty="0">
                <a:solidFill>
                  <a:srgbClr val="086D6E"/>
                </a:solidFill>
              </a:rPr>
              <a:t>fælles værdier</a:t>
            </a:r>
          </a:p>
        </p:txBody>
      </p:sp>
      <p:sp>
        <p:nvSpPr>
          <p:cNvPr id="7" name="TextBox 6">
            <a:extLst>
              <a:ext uri="{FF2B5EF4-FFF2-40B4-BE49-F238E27FC236}">
                <a16:creationId xmlns:a16="http://schemas.microsoft.com/office/drawing/2014/main" id="{CDBCDCDB-DB25-6F10-BB53-D5A94BA23EAD}"/>
              </a:ext>
            </a:extLst>
          </p:cNvPr>
          <p:cNvSpPr txBox="1"/>
          <p:nvPr/>
        </p:nvSpPr>
        <p:spPr>
          <a:xfrm>
            <a:off x="9330984" y="4190265"/>
            <a:ext cx="109748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GB" b="1" dirty="0">
                <a:solidFill>
                  <a:srgbClr val="086D6E"/>
                </a:solidFill>
              </a:rPr>
              <a:t>Beskeder</a:t>
            </a:r>
          </a:p>
        </p:txBody>
      </p:sp>
      <p:pic>
        <p:nvPicPr>
          <p:cNvPr id="8" name="Picture 7">
            <a:extLst>
              <a:ext uri="{FF2B5EF4-FFF2-40B4-BE49-F238E27FC236}">
                <a16:creationId xmlns:a16="http://schemas.microsoft.com/office/drawing/2014/main" id="{7642E097-EDEC-3539-2082-E8842536EB31}"/>
              </a:ext>
            </a:extLst>
          </p:cNvPr>
          <p:cNvPicPr>
            <a:picLocks noChangeAspect="1"/>
          </p:cNvPicPr>
          <p:nvPr/>
        </p:nvPicPr>
        <p:blipFill>
          <a:blip r:embed="rId7"/>
          <a:stretch>
            <a:fillRect/>
          </a:stretch>
        </p:blipFill>
        <p:spPr>
          <a:xfrm>
            <a:off x="580009" y="5108668"/>
            <a:ext cx="1033329" cy="1103783"/>
          </a:xfrm>
          <a:prstGeom prst="rect">
            <a:avLst/>
          </a:prstGeom>
        </p:spPr>
      </p:pic>
    </p:spTree>
    <p:extLst>
      <p:ext uri="{BB962C8B-B14F-4D97-AF65-F5344CB8AC3E}">
        <p14:creationId xmlns:p14="http://schemas.microsoft.com/office/powerpoint/2010/main" val="167282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title="The Power of Storytelling | eLearning Course">
            <a:hlinkClick r:id="" action="ppaction://media"/>
            <a:extLst>
              <a:ext uri="{FF2B5EF4-FFF2-40B4-BE49-F238E27FC236}">
                <a16:creationId xmlns:a16="http://schemas.microsoft.com/office/drawing/2014/main" id="{0A64EE7F-350B-E545-782C-C5521AA829C4}"/>
              </a:ext>
            </a:extLst>
          </p:cNvPr>
          <p:cNvPicPr>
            <a:picLocks noRot="1" noChangeAspect="1"/>
          </p:cNvPicPr>
          <p:nvPr>
            <a:videoFile r:link="rId1"/>
          </p:nvPr>
        </p:nvPicPr>
        <p:blipFill>
          <a:blip r:embed="rId3"/>
          <a:srcRect l="3983" r="3983"/>
          <a:stretch>
            <a:fillRect/>
          </a:stretch>
        </p:blipFill>
        <p:spPr>
          <a:xfrm>
            <a:off x="5387975" y="1370013"/>
            <a:ext cx="5665788" cy="3478212"/>
          </a:xfrm>
          <a:prstGeom prst="rect">
            <a:avLst/>
          </a:prstGeom>
        </p:spPr>
      </p:pic>
      <p:sp>
        <p:nvSpPr>
          <p:cNvPr id="3" name="TextBox 2">
            <a:extLst>
              <a:ext uri="{FF2B5EF4-FFF2-40B4-BE49-F238E27FC236}">
                <a16:creationId xmlns:a16="http://schemas.microsoft.com/office/drawing/2014/main" id="{11F04167-8AC3-8C06-D99C-EB71E082A0CE}"/>
              </a:ext>
            </a:extLst>
          </p:cNvPr>
          <p:cNvSpPr txBox="1"/>
          <p:nvPr/>
        </p:nvSpPr>
        <p:spPr>
          <a:xfrm>
            <a:off x="6516414" y="6029078"/>
            <a:ext cx="4256690" cy="307777"/>
          </a:xfrm>
          <a:prstGeom prst="rect">
            <a:avLst/>
          </a:prstGeom>
          <a:noFill/>
        </p:spPr>
        <p:txBody>
          <a:bodyPr wrap="square" rtlCol="0">
            <a:spAutoFit/>
          </a:bodyPr>
          <a:lstStyle/>
          <a:p>
            <a:pPr rtl="0" algn="l"/>
            <a:r>
              <a:rPr lang="en-US" sz="1400" dirty="0">
                <a:solidFill>
                  <a:srgbClr val="F79037"/>
                </a:solidFill>
                <a:hlinkClick r:id="rId4">
                  <a:extLst>
                    <a:ext uri="{A12FA001-AC4F-418D-AE19-62706E023703}">
                      <ahyp:hlinkClr xmlns:ahyp="http://schemas.microsoft.com/office/drawing/2018/hyperlinkcolor" val="tx"/>
                    </a:ext>
                  </a:extLst>
                </a:hlinkClick>
              </a:rPr>
              <a:t>Storytellingens magt | e-læringskursus - YouTube</a:t>
            </a:r>
            <a:endParaRPr lang="en-IE" sz="1400" dirty="0">
              <a:solidFill>
                <a:srgbClr val="F79037"/>
              </a:solidFill>
            </a:endParaRPr>
          </a:p>
        </p:txBody>
      </p:sp>
      <p:sp>
        <p:nvSpPr>
          <p:cNvPr id="4" name="Text Placeholder 3">
            <a:extLst>
              <a:ext uri="{FF2B5EF4-FFF2-40B4-BE49-F238E27FC236}">
                <a16:creationId xmlns:a16="http://schemas.microsoft.com/office/drawing/2014/main" id="{BA923350-5575-C21C-1C68-5D5FB2839804}"/>
              </a:ext>
            </a:extLst>
          </p:cNvPr>
          <p:cNvSpPr txBox="1">
            <a:spLocks/>
          </p:cNvSpPr>
          <p:nvPr/>
        </p:nvSpPr>
        <p:spPr>
          <a:xfrm>
            <a:off x="447675" y="309563"/>
            <a:ext cx="11329988"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IE" b="1">
                <a:solidFill>
                  <a:srgbClr val="F79037"/>
                </a:solidFill>
              </a:rPr>
              <a:t>SE - Kraften i historiefortælling...</a:t>
            </a:r>
            <a:endParaRPr lang="en-IE" b="1" dirty="0">
              <a:solidFill>
                <a:srgbClr val="F79037"/>
              </a:solidFill>
            </a:endParaRPr>
          </a:p>
        </p:txBody>
      </p:sp>
      <p:sp>
        <p:nvSpPr>
          <p:cNvPr id="5" name="Text Placeholder 1">
            <a:extLst>
              <a:ext uri="{FF2B5EF4-FFF2-40B4-BE49-F238E27FC236}">
                <a16:creationId xmlns:a16="http://schemas.microsoft.com/office/drawing/2014/main" id="{807E5D1B-6057-383B-6B47-6D2F695ECB41}"/>
              </a:ext>
            </a:extLst>
          </p:cNvPr>
          <p:cNvSpPr txBox="1">
            <a:spLocks/>
          </p:cNvSpPr>
          <p:nvPr/>
        </p:nvSpPr>
        <p:spPr>
          <a:xfrm>
            <a:off x="357351" y="1370013"/>
            <a:ext cx="4824249" cy="457057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rtl="0" algn="l">
              <a:lnSpc>
                <a:spcPct val="100000"/>
              </a:lnSpc>
              <a:buNone/>
            </a:pPr>
            <a:r>
              <a:rPr lang="en-US" sz="2300" dirty="0">
                <a:solidFill>
                  <a:srgbClr val="000000"/>
                </a:solidFill>
              </a:rPr>
              <a:t>Storytelling er et vigtigt kommunikationsværktøj. Det kan gøre komplekse data tilgængelige og sælge med succes.</a:t>
            </a:r>
          </a:p>
          <a:p>
            <a:pPr marL="216000" indent="0" rtl="0" algn="l">
              <a:lnSpc>
                <a:spcPct val="100000"/>
              </a:lnSpc>
              <a:spcBef>
                <a:spcPts val="600"/>
              </a:spcBef>
              <a:buNone/>
            </a:pPr>
            <a:r>
              <a:rPr lang="en-US" sz="2300" dirty="0">
                <a:solidFill>
                  <a:srgbClr val="000000"/>
                </a:solidFill>
              </a:rPr>
              <a:t>I denne korte video lærer vi:</a:t>
            </a:r>
          </a:p>
          <a:p>
            <a:pPr marL="673200" indent="-457200" rtl="0" algn="l">
              <a:lnSpc>
                <a:spcPct val="100000"/>
              </a:lnSpc>
              <a:spcBef>
                <a:spcPts val="600"/>
              </a:spcBef>
            </a:pPr>
            <a:r>
              <a:rPr lang="en-US" sz="2300" dirty="0">
                <a:solidFill>
                  <a:srgbClr val="000000"/>
                </a:solidFill>
              </a:rPr>
              <a:t>Fordelene ved kraftfuld historiefortælling</a:t>
            </a:r>
          </a:p>
          <a:p>
            <a:pPr marL="685800" indent="-457200" rtl="0" algn="l">
              <a:lnSpc>
                <a:spcPct val="100000"/>
              </a:lnSpc>
            </a:pPr>
            <a:r>
              <a:rPr lang="en-US" sz="2300" dirty="0">
                <a:solidFill>
                  <a:srgbClr val="000000"/>
                </a:solidFill>
              </a:rPr>
              <a:t>Sådan forbedrer du dine grundlæggende fortællefærdigheder</a:t>
            </a:r>
          </a:p>
          <a:p>
            <a:pPr marL="685800" indent="-457200" rtl="0" algn="l">
              <a:lnSpc>
                <a:spcPct val="100000"/>
              </a:lnSpc>
            </a:pPr>
            <a:r>
              <a:rPr lang="en-US" sz="2300" dirty="0">
                <a:solidFill>
                  <a:srgbClr val="000000"/>
                </a:solidFill>
              </a:rPr>
              <a:t>Hvordan man bruger historiefortælling til at opbygge relationer</a:t>
            </a:r>
            <a:endParaRPr lang="en-IE" sz="2300" dirty="0">
              <a:solidFill>
                <a:srgbClr val="000000"/>
              </a:solidFill>
            </a:endParaRPr>
          </a:p>
        </p:txBody>
      </p:sp>
    </p:spTree>
    <p:extLst>
      <p:ext uri="{BB962C8B-B14F-4D97-AF65-F5344CB8AC3E}">
        <p14:creationId xmlns:p14="http://schemas.microsoft.com/office/powerpoint/2010/main" val="32071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groecology - the next evolution in food systems">
            <a:hlinkClick r:id="" action="ppaction://media"/>
            <a:extLst>
              <a:ext uri="{FF2B5EF4-FFF2-40B4-BE49-F238E27FC236}">
                <a16:creationId xmlns:a16="http://schemas.microsoft.com/office/drawing/2014/main" id="{4E291DC5-4751-1E6A-C448-ADED2C0A82D0}"/>
              </a:ext>
            </a:extLst>
          </p:cNvPr>
          <p:cNvPicPr>
            <a:picLocks noRot="1" noChangeAspect="1"/>
          </p:cNvPicPr>
          <p:nvPr>
            <a:videoFile r:link="rId1"/>
          </p:nvPr>
        </p:nvPicPr>
        <p:blipFill>
          <a:blip r:embed="rId3"/>
          <a:stretch>
            <a:fillRect/>
          </a:stretch>
        </p:blipFill>
        <p:spPr>
          <a:xfrm>
            <a:off x="5446110" y="1248682"/>
            <a:ext cx="5484649" cy="3638628"/>
          </a:xfrm>
          <a:prstGeom prst="rect">
            <a:avLst/>
          </a:prstGeom>
        </p:spPr>
      </p:pic>
      <p:sp>
        <p:nvSpPr>
          <p:cNvPr id="4" name="TextBox 3">
            <a:extLst>
              <a:ext uri="{FF2B5EF4-FFF2-40B4-BE49-F238E27FC236}">
                <a16:creationId xmlns:a16="http://schemas.microsoft.com/office/drawing/2014/main" id="{FD8B8B22-287F-73A0-46F4-7E4D9B0614EB}"/>
              </a:ext>
            </a:extLst>
          </p:cNvPr>
          <p:cNvSpPr txBox="1"/>
          <p:nvPr/>
        </p:nvSpPr>
        <p:spPr>
          <a:xfrm>
            <a:off x="5906814" y="5948120"/>
            <a:ext cx="6096000" cy="369332"/>
          </a:xfrm>
          <a:prstGeom prst="rect">
            <a:avLst/>
          </a:prstGeom>
          <a:noFill/>
        </p:spPr>
        <p:txBody>
          <a:bodyPr wrap="square">
            <a:spAutoFit/>
          </a:bodyPr>
          <a:lstStyle/>
          <a:p>
            <a:pPr rtl="0" algn="l"/>
            <a:r>
              <a:rPr lang="en-US" dirty="0">
                <a:solidFill>
                  <a:srgbClr val="F79037"/>
                </a:solidFill>
                <a:hlinkClick r:id="rId4">
                  <a:extLst>
                    <a:ext uri="{A12FA001-AC4F-418D-AE19-62706E023703}">
                      <ahyp:hlinkClr xmlns:ahyp="http://schemas.microsoft.com/office/drawing/2018/hyperlinkcolor" val="tx"/>
                    </a:ext>
                  </a:extLst>
                </a:hlinkClick>
              </a:rPr>
              <a:t>Agroøkologi - den næste udvikling i fødevaresystemer - YouTube</a:t>
            </a:r>
            <a:endParaRPr lang="en-IE" dirty="0">
              <a:solidFill>
                <a:srgbClr val="F79037"/>
              </a:solidFill>
            </a:endParaRPr>
          </a:p>
        </p:txBody>
      </p:sp>
      <p:sp>
        <p:nvSpPr>
          <p:cNvPr id="6" name="TextBox 5">
            <a:extLst>
              <a:ext uri="{FF2B5EF4-FFF2-40B4-BE49-F238E27FC236}">
                <a16:creationId xmlns:a16="http://schemas.microsoft.com/office/drawing/2014/main" id="{57EEA667-A222-A57A-DBF5-329C31D6F21D}"/>
              </a:ext>
            </a:extLst>
          </p:cNvPr>
          <p:cNvSpPr txBox="1"/>
          <p:nvPr/>
        </p:nvSpPr>
        <p:spPr>
          <a:xfrm>
            <a:off x="620110" y="1174559"/>
            <a:ext cx="4330262" cy="3785652"/>
          </a:xfrm>
          <a:prstGeom prst="rect">
            <a:avLst/>
          </a:prstGeom>
          <a:noFill/>
        </p:spPr>
        <p:txBody>
          <a:bodyPr wrap="square">
            <a:spAutoFit/>
          </a:bodyPr>
          <a:lstStyle/>
          <a:p>
            <a:pPr marL="0" marR="0" lvl="0" indent="0" algn="l" rtl="0">
              <a:spcBef>
                <a:spcPts val="0"/>
              </a:spcBef>
              <a:spcAft>
                <a:spcPts val="0"/>
              </a:spcAft>
              <a:buNone/>
            </a:pPr>
            <a:r>
              <a:rPr lang="en-US" sz="2400" b="0" i="0" dirty="0">
                <a:solidFill>
                  <a:srgbClr val="000000"/>
                </a:solidFill>
                <a:ea typeface="Raleway"/>
                <a:cs typeface="Raleway"/>
                <a:sym typeface="Raleway"/>
              </a:rPr>
              <a:t>Det her</a:t>
            </a:r>
            <a:r>
              <a:rPr lang="en-US" sz="2400" dirty="0">
                <a:solidFill>
                  <a:srgbClr val="000000"/>
                </a:solidFill>
                <a:ea typeface="Raleway"/>
                <a:cs typeface="Raleway"/>
                <a:sym typeface="Raleway"/>
              </a:rPr>
              <a:t>en kort video viser, hvor nemt det er at fortælle en historie. Det behøver ikke at være langt, men med simpel animation og en dialog i godt tempo</a:t>
            </a:r>
            <a:r>
              <a:rPr lang="en-US" sz="2400" b="0" i="0" dirty="0">
                <a:solidFill>
                  <a:srgbClr val="000000"/>
                </a:solidFill>
                <a:ea typeface="Raleway"/>
                <a:cs typeface="Raleway"/>
                <a:sym typeface="Raleway"/>
              </a:rPr>
              <a:t>. Den beskriver, hvor vi kom fra, hvor vi er nu, og hvordan fremtiden kunne se ud. Det er det fulde</a:t>
            </a:r>
            <a:r>
              <a:rPr lang="en-US" sz="2400" b="0" i="1" dirty="0">
                <a:solidFill>
                  <a:srgbClr val="000000"/>
                </a:solidFill>
                <a:ea typeface="Raleway"/>
                <a:cs typeface="Raleway"/>
                <a:sym typeface="Raleway"/>
              </a:rPr>
              <a:t>HOOK-LINE &amp; SINKER</a:t>
            </a:r>
            <a:r>
              <a:rPr lang="en-US" sz="2400" b="0" dirty="0">
                <a:solidFill>
                  <a:srgbClr val="000000"/>
                </a:solidFill>
                <a:ea typeface="Raleway"/>
                <a:cs typeface="Raleway"/>
                <a:sym typeface="Raleway"/>
              </a:rPr>
              <a:t>for at engagere publikum.</a:t>
            </a:r>
            <a:endParaRPr lang="en-US" sz="2400" i="1" dirty="0">
              <a:solidFill>
                <a:srgbClr val="000000"/>
              </a:solidFill>
            </a:endParaRPr>
          </a:p>
        </p:txBody>
      </p:sp>
      <p:sp>
        <p:nvSpPr>
          <p:cNvPr id="7" name="Google Shape;463;p12">
            <a:extLst>
              <a:ext uri="{FF2B5EF4-FFF2-40B4-BE49-F238E27FC236}">
                <a16:creationId xmlns:a16="http://schemas.microsoft.com/office/drawing/2014/main" id="{265C1534-0E47-98BD-6FC6-AD958530FBFA}"/>
              </a:ext>
            </a:extLst>
          </p:cNvPr>
          <p:cNvSpPr txBox="1">
            <a:spLocks/>
          </p:cNvSpPr>
          <p:nvPr/>
        </p:nvSpPr>
        <p:spPr>
          <a:xfrm>
            <a:off x="325902" y="206844"/>
            <a:ext cx="11329988" cy="914400"/>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spcBef>
                <a:spcPts val="0"/>
              </a:spcBef>
              <a:buClr>
                <a:srgbClr val="568754"/>
              </a:buClr>
              <a:buSzPct val="100000"/>
              <a:buFont typeface="Arial" panose="020B0604020202020204" pitchFamily="34" charset="0"/>
              <a:buNone/>
            </a:pPr>
            <a:r>
              <a:rPr lang="en-US" b="1" dirty="0">
                <a:solidFill>
                  <a:srgbClr val="F79037"/>
                </a:solidFill>
              </a:rPr>
              <a:t>HOLDE ØJE -</a:t>
            </a:r>
            <a:r>
              <a:rPr lang="en-US" dirty="0">
                <a:solidFill>
                  <a:srgbClr val="F79037"/>
                </a:solidFill>
              </a:rPr>
              <a:t>Den næste udvikling i fødevaresystemer</a:t>
            </a:r>
          </a:p>
        </p:txBody>
      </p:sp>
    </p:spTree>
    <p:extLst>
      <p:ext uri="{BB962C8B-B14F-4D97-AF65-F5344CB8AC3E}">
        <p14:creationId xmlns:p14="http://schemas.microsoft.com/office/powerpoint/2010/main" val="7001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30553-2874-08B6-D1C7-FB2A70108103}"/>
              </a:ext>
            </a:extLst>
          </p:cNvPr>
          <p:cNvSpPr>
            <a:spLocks noGrp="1"/>
          </p:cNvSpPr>
          <p:nvPr>
            <p:ph type="body" sz="quarter" idx="16"/>
          </p:nvPr>
        </p:nvSpPr>
        <p:spPr/>
        <p:txBody>
          <a:bodyPr/>
          <a:lstStyle/>
          <a:p>
            <a:pPr rtl="0" algn="l"/>
            <a:r>
              <a:rPr lang="en-IE" dirty="0"/>
              <a:t>Oprettelse af en brandhistorie...</a:t>
            </a:r>
          </a:p>
        </p:txBody>
      </p:sp>
      <p:pic>
        <p:nvPicPr>
          <p:cNvPr id="8" name="Picture Placeholder 7" descr="Top view of peas and peapods">
            <a:extLst>
              <a:ext uri="{FF2B5EF4-FFF2-40B4-BE49-F238E27FC236}">
                <a16:creationId xmlns:a16="http://schemas.microsoft.com/office/drawing/2014/main" id="{C55BF10C-D916-4B48-C65A-4A06CEA84BA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8E05BCCB-9AEF-AD51-A7D5-37C165321B5B}"/>
              </a:ext>
            </a:extLst>
          </p:cNvPr>
          <p:cNvSpPr txBox="1">
            <a:spLocks noGrp="1"/>
          </p:cNvSpPr>
          <p:nvPr>
            <p:ph type="body" sz="quarter" idx="18"/>
          </p:nvPr>
        </p:nvSpPr>
        <p:spPr>
          <a:xfrm>
            <a:off x="898525" y="1452563"/>
            <a:ext cx="5901668" cy="2419124"/>
          </a:xfrm>
          <a:prstGeom prst="rect">
            <a:avLst/>
          </a:prstGeom>
          <a:noFill/>
        </p:spPr>
        <p:txBody>
          <a:bodyPr wrap="square">
            <a:spAutoFit/>
          </a:bodyPr>
          <a:lstStyle/>
          <a:p>
            <a:pPr algn="ctr" rtl="0"/>
            <a:r>
              <a:rPr lang="en-US" sz="2400" dirty="0"/>
              <a:t>Et billede eller en opfattelse består af fakta, følelser og fortolkninger, fra alt, hvad du gør...hvert element i din fødevarevirksomhed eller fødevareprodukter, fra fødevareoprindelsen, fødevareforarbejdningsmetoderne,</a:t>
            </a:r>
            <a:r>
              <a:rPr lang="en-US" dirty="0"/>
              <a:t>fødevarernes rejse til</a:t>
            </a:r>
            <a:r>
              <a:rPr lang="en-US" sz="2400" dirty="0"/>
              <a:t>din egen personlige historie, til endda dine distributionsmetoder.</a:t>
            </a:r>
          </a:p>
        </p:txBody>
      </p:sp>
      <p:sp>
        <p:nvSpPr>
          <p:cNvPr id="6" name="Text Placeholder 2">
            <a:extLst>
              <a:ext uri="{FF2B5EF4-FFF2-40B4-BE49-F238E27FC236}">
                <a16:creationId xmlns:a16="http://schemas.microsoft.com/office/drawing/2014/main" id="{6472DA13-5813-28C3-B2B5-E687A2FFE459}"/>
              </a:ext>
            </a:extLst>
          </p:cNvPr>
          <p:cNvSpPr txBox="1">
            <a:spLocks/>
          </p:cNvSpPr>
          <p:nvPr/>
        </p:nvSpPr>
        <p:spPr>
          <a:xfrm>
            <a:off x="898525" y="3871688"/>
            <a:ext cx="5901668" cy="183542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lnSpc>
                <a:spcPct val="100000"/>
              </a:lnSpc>
              <a:buNone/>
            </a:pPr>
            <a:r>
              <a:rPr lang="en-US" sz="2400" b="1" dirty="0">
                <a:solidFill>
                  <a:srgbClr val="086D6E"/>
                </a:solidFill>
              </a:rPr>
              <a:t>Din historie er ikke kun, hvad du fortæller folk, det er også, hvad de tror om dig baseret på de signaler eller budskaber, som din produktion eller service/oplevelse sender.</a:t>
            </a:r>
          </a:p>
          <a:p>
            <a:pPr marL="0" indent="0" algn="ctr" rtl="0">
              <a:lnSpc>
                <a:spcPct val="100000"/>
              </a:lnSpc>
              <a:buNone/>
            </a:pPr>
            <a:endParaRPr lang="en-GB" sz="2400" b="1" dirty="0">
              <a:solidFill>
                <a:srgbClr val="086D6E"/>
              </a:solidFill>
            </a:endParaRPr>
          </a:p>
        </p:txBody>
      </p:sp>
    </p:spTree>
    <p:extLst>
      <p:ext uri="{BB962C8B-B14F-4D97-AF65-F5344CB8AC3E}">
        <p14:creationId xmlns:p14="http://schemas.microsoft.com/office/powerpoint/2010/main" val="2899665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4C191-1F1F-BE0C-8A7B-0F9349C24607}"/>
              </a:ext>
            </a:extLst>
          </p:cNvPr>
          <p:cNvSpPr>
            <a:spLocks noGrp="1"/>
          </p:cNvSpPr>
          <p:nvPr>
            <p:ph type="body" sz="quarter" idx="13"/>
          </p:nvPr>
        </p:nvSpPr>
        <p:spPr/>
        <p:txBody>
          <a:bodyPr>
            <a:normAutofit lnSpcReduction="10000"/>
          </a:bodyPr>
          <a:lstStyle/>
          <a:p>
            <a:pPr rtl="0" algn="l"/>
            <a:r>
              <a:rPr lang="en-US" sz="3200" b="0" i="0" dirty="0"/>
              <a:t>Du forstår og værdsætter behovet for etisk mad...</a:t>
            </a:r>
            <a:r>
              <a:rPr lang="en-US" sz="3200" b="1" i="0" dirty="0"/>
              <a:t>nu vil du sælge det</a:t>
            </a:r>
            <a:r>
              <a:rPr lang="en-US" sz="3200" b="0" i="0" dirty="0"/>
              <a:t>…så det er vigtigt at fortælle dine interessenter historien om, hvordan du kom hertil, og hvad du har opnået og involverer dem i rejsen!</a:t>
            </a:r>
          </a:p>
          <a:p>
            <a:pPr rtl="0" algn="l"/>
            <a:endParaRPr lang="en-IE" i="0" dirty="0"/>
          </a:p>
        </p:txBody>
      </p:sp>
      <p:pic>
        <p:nvPicPr>
          <p:cNvPr id="5" name="Picture Placeholder 4" descr="Retro microphone">
            <a:extLst>
              <a:ext uri="{FF2B5EF4-FFF2-40B4-BE49-F238E27FC236}">
                <a16:creationId xmlns:a16="http://schemas.microsoft.com/office/drawing/2014/main" id="{0CE286D3-7855-443F-05A6-0FBBD002BC6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a:solidFill>
            <a:srgbClr val="000000"/>
          </a:solidFill>
          <a:ln>
            <a:solidFill>
              <a:srgbClr val="000000"/>
            </a:solidFill>
          </a:ln>
        </p:spPr>
      </p:pic>
    </p:spTree>
    <p:extLst>
      <p:ext uri="{BB962C8B-B14F-4D97-AF65-F5344CB8AC3E}">
        <p14:creationId xmlns:p14="http://schemas.microsoft.com/office/powerpoint/2010/main" val="1509898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7F328CDB-2718-6B35-0496-76CC81C79A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1" r="171"/>
          <a:stretch/>
        </p:blipFill>
        <p:spPr>
          <a:ln w="28575">
            <a:solidFill>
              <a:srgbClr val="F1A0C2"/>
            </a:solidFill>
          </a:ln>
        </p:spPr>
      </p:pic>
      <p:pic>
        <p:nvPicPr>
          <p:cNvPr id="38" name="Picture Placeholder 37">
            <a:extLst>
              <a:ext uri="{FF2B5EF4-FFF2-40B4-BE49-F238E27FC236}">
                <a16:creationId xmlns:a16="http://schemas.microsoft.com/office/drawing/2014/main" id="{36A9B9FF-9A79-0059-FD68-A185E24673A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467" r="467"/>
          <a:stretch/>
        </p:blipFill>
        <p:spPr>
          <a:ln w="28575">
            <a:solidFill>
              <a:srgbClr val="F1A0C2"/>
            </a:solidFill>
          </a:ln>
        </p:spPr>
      </p:pic>
      <p:pic>
        <p:nvPicPr>
          <p:cNvPr id="40" name="Picture Placeholder 39">
            <a:extLst>
              <a:ext uri="{FF2B5EF4-FFF2-40B4-BE49-F238E27FC236}">
                <a16:creationId xmlns:a16="http://schemas.microsoft.com/office/drawing/2014/main" id="{71C19405-84BB-21A1-F26D-9739C3F988BD}"/>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491" b="4491"/>
          <a:stretch/>
        </p:blipFill>
        <p:spPr>
          <a:ln w="28575">
            <a:solidFill>
              <a:srgbClr val="F1A0C2"/>
            </a:solidFill>
          </a:ln>
        </p:spPr>
      </p:pic>
      <p:pic>
        <p:nvPicPr>
          <p:cNvPr id="43" name="Picture Placeholder 42">
            <a:extLst>
              <a:ext uri="{FF2B5EF4-FFF2-40B4-BE49-F238E27FC236}">
                <a16:creationId xmlns:a16="http://schemas.microsoft.com/office/drawing/2014/main" id="{034A1320-13CD-0328-9A26-E122E98908F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ln w="28575">
            <a:solidFill>
              <a:srgbClr val="F1A0C2"/>
            </a:solidFill>
          </a:ln>
        </p:spPr>
      </p:pic>
      <p:sp>
        <p:nvSpPr>
          <p:cNvPr id="6" name="Text Placeholder 5">
            <a:extLst>
              <a:ext uri="{FF2B5EF4-FFF2-40B4-BE49-F238E27FC236}">
                <a16:creationId xmlns:a16="http://schemas.microsoft.com/office/drawing/2014/main" id="{D178191D-F858-2989-5FE8-1B5D0796B409}"/>
              </a:ext>
            </a:extLst>
          </p:cNvPr>
          <p:cNvSpPr>
            <a:spLocks noGrp="1"/>
          </p:cNvSpPr>
          <p:nvPr>
            <p:ph type="body" sz="quarter" idx="18"/>
          </p:nvPr>
        </p:nvSpPr>
        <p:spPr>
          <a:xfrm>
            <a:off x="522910" y="3835204"/>
            <a:ext cx="1935079" cy="1723877"/>
          </a:xfrm>
        </p:spPr>
        <p:txBody>
          <a:bodyPr/>
          <a:lstStyle/>
          <a:p>
            <a:pPr algn="ctr" rtl="0"/>
            <a:r>
              <a:rPr lang="en-US" b="1" dirty="0"/>
              <a:t>Start med den personlige historie</a:t>
            </a:r>
            <a:r>
              <a:rPr lang="en-US" dirty="0"/>
              <a:t>: Din og din virksomheds historie.</a:t>
            </a:r>
          </a:p>
          <a:p>
            <a:pPr algn="ctr" rtl="0"/>
            <a:endParaRPr lang="en-IE" dirty="0"/>
          </a:p>
        </p:txBody>
      </p:sp>
      <p:sp>
        <p:nvSpPr>
          <p:cNvPr id="8" name="Text Placeholder 7">
            <a:extLst>
              <a:ext uri="{FF2B5EF4-FFF2-40B4-BE49-F238E27FC236}">
                <a16:creationId xmlns:a16="http://schemas.microsoft.com/office/drawing/2014/main" id="{D7FDACA7-5351-F336-F3ED-3D38C3D9C09C}"/>
              </a:ext>
            </a:extLst>
          </p:cNvPr>
          <p:cNvSpPr>
            <a:spLocks noGrp="1"/>
          </p:cNvSpPr>
          <p:nvPr>
            <p:ph type="body" sz="quarter" idx="19"/>
          </p:nvPr>
        </p:nvSpPr>
        <p:spPr>
          <a:xfrm>
            <a:off x="2755480" y="3835203"/>
            <a:ext cx="1935079" cy="1723877"/>
          </a:xfrm>
        </p:spPr>
        <p:txBody>
          <a:bodyPr/>
          <a:lstStyle/>
          <a:p>
            <a:pPr algn="ctr" rtl="0"/>
            <a:r>
              <a:rPr lang="en-US" b="1" dirty="0"/>
              <a:t>Din passionshistorie:</a:t>
            </a:r>
            <a:r>
              <a:rPr lang="en-US" dirty="0"/>
              <a:t>Hvad du elsker ved rejsen, hvad driver dig og virksomheden.</a:t>
            </a:r>
          </a:p>
          <a:p>
            <a:pPr algn="ctr" rtl="0"/>
            <a:endParaRPr lang="en-IE" dirty="0"/>
          </a:p>
        </p:txBody>
      </p:sp>
      <p:sp>
        <p:nvSpPr>
          <p:cNvPr id="10" name="Text Placeholder 9">
            <a:extLst>
              <a:ext uri="{FF2B5EF4-FFF2-40B4-BE49-F238E27FC236}">
                <a16:creationId xmlns:a16="http://schemas.microsoft.com/office/drawing/2014/main" id="{4A515F52-6933-AE05-B2A0-9342A29C1E9B}"/>
              </a:ext>
            </a:extLst>
          </p:cNvPr>
          <p:cNvSpPr>
            <a:spLocks noGrp="1"/>
          </p:cNvSpPr>
          <p:nvPr>
            <p:ph type="body" sz="quarter" idx="21"/>
          </p:nvPr>
        </p:nvSpPr>
        <p:spPr>
          <a:xfrm>
            <a:off x="5128459" y="3835204"/>
            <a:ext cx="1935079" cy="1237497"/>
          </a:xfrm>
        </p:spPr>
        <p:txBody>
          <a:bodyPr/>
          <a:lstStyle/>
          <a:p>
            <a:pPr algn="ctr" rtl="0"/>
            <a:r>
              <a:rPr lang="en-US" b="1" dirty="0"/>
              <a:t>Personlighedshistorien:</a:t>
            </a:r>
            <a:r>
              <a:rPr lang="en-US" dirty="0"/>
              <a:t>Hvad er kunde- eller interessentoplevelsen foran dem?</a:t>
            </a:r>
          </a:p>
          <a:p>
            <a:pPr algn="ctr" rtl="0"/>
            <a:endParaRPr lang="en-IE" dirty="0"/>
          </a:p>
        </p:txBody>
      </p:sp>
      <p:sp>
        <p:nvSpPr>
          <p:cNvPr id="12" name="Text Placeholder 11">
            <a:extLst>
              <a:ext uri="{FF2B5EF4-FFF2-40B4-BE49-F238E27FC236}">
                <a16:creationId xmlns:a16="http://schemas.microsoft.com/office/drawing/2014/main" id="{3B283463-C45B-7745-1E64-9FDF6F54D8D6}"/>
              </a:ext>
            </a:extLst>
          </p:cNvPr>
          <p:cNvSpPr>
            <a:spLocks noGrp="1"/>
          </p:cNvSpPr>
          <p:nvPr>
            <p:ph type="body" sz="quarter" idx="23"/>
          </p:nvPr>
        </p:nvSpPr>
        <p:spPr>
          <a:xfrm>
            <a:off x="7501438" y="3887380"/>
            <a:ext cx="1935079" cy="1237497"/>
          </a:xfrm>
        </p:spPr>
        <p:txBody>
          <a:bodyPr/>
          <a:lstStyle/>
          <a:p>
            <a:pPr algn="ctr" rtl="0"/>
            <a:r>
              <a:rPr lang="en-US" b="1" dirty="0"/>
              <a:t>Kundens historie:</a:t>
            </a:r>
            <a:r>
              <a:rPr lang="en-US" dirty="0"/>
              <a:t>Hvad siger andre kunder om dine tilbud?</a:t>
            </a:r>
          </a:p>
          <a:p>
            <a:pPr algn="ctr" rtl="0"/>
            <a:endParaRPr lang="en-IE" dirty="0"/>
          </a:p>
        </p:txBody>
      </p:sp>
      <p:pic>
        <p:nvPicPr>
          <p:cNvPr id="41" name="Picture Placeholder 39">
            <a:extLst>
              <a:ext uri="{FF2B5EF4-FFF2-40B4-BE49-F238E27FC236}">
                <a16:creationId xmlns:a16="http://schemas.microsoft.com/office/drawing/2014/main" id="{62B29860-8B90-0AB6-DEF7-F72665C8E3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1685" y="1918896"/>
            <a:ext cx="1723877" cy="1723877"/>
          </a:xfrm>
          <a:prstGeom prst="ellipse">
            <a:avLst/>
          </a:prstGeom>
          <a:ln w="28575">
            <a:solidFill>
              <a:srgbClr val="F1A0C2"/>
            </a:solidFill>
          </a:ln>
        </p:spPr>
      </p:pic>
      <p:sp>
        <p:nvSpPr>
          <p:cNvPr id="44" name="Text Placeholder 11">
            <a:extLst>
              <a:ext uri="{FF2B5EF4-FFF2-40B4-BE49-F238E27FC236}">
                <a16:creationId xmlns:a16="http://schemas.microsoft.com/office/drawing/2014/main" id="{BD1ADEBC-B180-21C9-B35A-AC302EAC8DD2}"/>
              </a:ext>
            </a:extLst>
          </p:cNvPr>
          <p:cNvSpPr txBox="1">
            <a:spLocks/>
          </p:cNvSpPr>
          <p:nvPr/>
        </p:nvSpPr>
        <p:spPr>
          <a:xfrm>
            <a:off x="9696083" y="3835203"/>
            <a:ext cx="1935079"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b="1" dirty="0"/>
              <a:t>Saml alle historiens elementer</a:t>
            </a:r>
            <a:endParaRPr lang="en-IE" dirty="0"/>
          </a:p>
          <a:p>
            <a:pPr algn="ctr" rtl="0"/>
            <a:endParaRPr lang="en-IE" dirty="0"/>
          </a:p>
        </p:txBody>
      </p:sp>
      <p:sp>
        <p:nvSpPr>
          <p:cNvPr id="45" name="Text Placeholder 4">
            <a:extLst>
              <a:ext uri="{FF2B5EF4-FFF2-40B4-BE49-F238E27FC236}">
                <a16:creationId xmlns:a16="http://schemas.microsoft.com/office/drawing/2014/main" id="{997B1155-082F-EE3E-13A1-BF7FB364D2E0}"/>
              </a:ext>
            </a:extLst>
          </p:cNvPr>
          <p:cNvSpPr txBox="1">
            <a:spLocks/>
          </p:cNvSpPr>
          <p:nvPr/>
        </p:nvSpPr>
        <p:spPr>
          <a:xfrm>
            <a:off x="447675" y="309563"/>
            <a:ext cx="11096625" cy="12112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dirty="0"/>
              <a:t>Elementer i at skabe en brandhistorie...</a:t>
            </a:r>
          </a:p>
        </p:txBody>
      </p:sp>
    </p:spTree>
    <p:extLst>
      <p:ext uri="{BB962C8B-B14F-4D97-AF65-F5344CB8AC3E}">
        <p14:creationId xmlns:p14="http://schemas.microsoft.com/office/powerpoint/2010/main" val="395071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986134" cy="3291086"/>
          </a:xfrm>
        </p:spPr>
        <p:txBody>
          <a:bodyPr/>
          <a:lstStyle/>
          <a:p>
            <a:pPr rtl="0" algn="l"/>
            <a:r>
              <a:rPr lang="en-IE" dirty="0"/>
              <a:t>I vores kompendium af god praksis, et portugisisk casestudie</a:t>
            </a:r>
            <a:r>
              <a:rPr lang="en-IE" b="1" dirty="0">
                <a:solidFill>
                  <a:srgbClr val="F79037"/>
                </a:solidFill>
                <a:hlinkClick r:id="rId2">
                  <a:extLst>
                    <a:ext uri="{A12FA001-AC4F-418D-AE19-62706E023703}">
                      <ahyp:hlinkClr xmlns:ahyp="http://schemas.microsoft.com/office/drawing/2018/hyperlinkcolor" val="tx"/>
                    </a:ext>
                  </a:extLst>
                </a:hlinkClick>
              </a:rPr>
              <a:t>FRULAKT</a:t>
            </a:r>
            <a:r>
              <a:rPr lang="en-IE" b="1" dirty="0">
                <a:solidFill>
                  <a:srgbClr val="F79037"/>
                </a:solidFill>
              </a:rPr>
              <a:t> </a:t>
            </a:r>
            <a:r>
              <a:rPr lang="en-IE" dirty="0"/>
              <a:t>demonstrerer, hvordan gennemsigtighed og tillid til deres partnere og medarbejderforhold er afgørende for deres forretningsmodel.</a:t>
            </a:r>
          </a:p>
          <a:p>
            <a:pPr rtl="0" algn="l"/>
            <a:r>
              <a:rPr lang="en-IE" dirty="0"/>
              <a:t>Læs alt om dem her:</a:t>
            </a:r>
            <a:r>
              <a:rPr lang="en-US" b="1" dirty="0">
                <a:solidFill>
                  <a:srgbClr val="F79037"/>
                </a:solidFill>
                <a:hlinkClick r:id="rId3">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pPr rtl="0" algn="l"/>
            <a:r>
              <a:rPr lang="en-IE" dirty="0"/>
              <a:t>Bliv inspireret…</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pPr rtl="0" algn="l"/>
            <a:endParaRPr lang="en-IE"/>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F991370A-18C0-8E4F-FE46-074063064C5B}"/>
              </a:ext>
            </a:extLst>
          </p:cNvPr>
          <p:cNvPicPr>
            <a:picLocks noChangeAspect="1"/>
          </p:cNvPicPr>
          <p:nvPr/>
        </p:nvPicPr>
        <p:blipFill>
          <a:blip r:embed="rId5"/>
          <a:stretch>
            <a:fillRect/>
          </a:stretch>
        </p:blipFill>
        <p:spPr>
          <a:xfrm>
            <a:off x="4468575" y="890242"/>
            <a:ext cx="2006703" cy="977950"/>
          </a:xfrm>
          <a:prstGeom prst="rect">
            <a:avLst/>
          </a:prstGeom>
        </p:spPr>
      </p:pic>
      <p:pic>
        <p:nvPicPr>
          <p:cNvPr id="7" name="Picture 6">
            <a:extLst>
              <a:ext uri="{FF2B5EF4-FFF2-40B4-BE49-F238E27FC236}">
                <a16:creationId xmlns:a16="http://schemas.microsoft.com/office/drawing/2014/main" id="{66B9B604-2C18-D842-8E7A-2B6F018F71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3134" y="1788403"/>
            <a:ext cx="2310620" cy="3275985"/>
          </a:xfrm>
          <a:prstGeom prst="rect">
            <a:avLst/>
          </a:prstGeom>
          <a:ln>
            <a:solidFill>
              <a:srgbClr val="000000"/>
            </a:solidFill>
          </a:ln>
        </p:spPr>
      </p:pic>
    </p:spTree>
    <p:extLst>
      <p:ext uri="{BB962C8B-B14F-4D97-AF65-F5344CB8AC3E}">
        <p14:creationId xmlns:p14="http://schemas.microsoft.com/office/powerpoint/2010/main" val="400322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44C2-383B-FD6E-F3E1-E057AC95FDA5}"/>
              </a:ext>
            </a:extLst>
          </p:cNvPr>
          <p:cNvSpPr txBox="1"/>
          <p:nvPr/>
        </p:nvSpPr>
        <p:spPr>
          <a:xfrm>
            <a:off x="662151" y="488788"/>
            <a:ext cx="10815145" cy="584775"/>
          </a:xfrm>
          <a:prstGeom prst="rect">
            <a:avLst/>
          </a:prstGeom>
          <a:noFill/>
        </p:spPr>
        <p:txBody>
          <a:bodyPr wrap="square">
            <a:spAutoFit/>
          </a:bodyPr>
          <a:lstStyle/>
          <a:p>
            <a:pPr algn="l" rtl="0"/>
            <a:r>
              <a:rPr lang="en-US" sz="3200" b="1" dirty="0">
                <a:solidFill>
                  <a:srgbClr val="F79037"/>
                </a:solidFill>
              </a:rPr>
              <a:t>Brug Storytelling i din markedsføring - Storyteller til</a:t>
            </a:r>
            <a:r>
              <a:rPr lang="en-US" sz="3200" b="1" dirty="0" err="1">
                <a:solidFill>
                  <a:srgbClr val="F79037"/>
                </a:solidFill>
                <a:effectLst>
                  <a:outerShdw blurRad="38100" dist="38100" dir="2700000" algn="tl">
                    <a:srgbClr val="000000">
                      <a:alpha val="43137"/>
                    </a:srgbClr>
                  </a:outerShdw>
                </a:effectLst>
              </a:rPr>
              <a:t>StorySeller</a:t>
            </a:r>
            <a:endParaRPr lang="en-IE" sz="3200" b="1" dirty="0">
              <a:solidFill>
                <a:srgbClr val="F79037"/>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6DBC31E7-FEBC-DFAC-DD2E-7C6CCE65BA7A}"/>
              </a:ext>
            </a:extLst>
          </p:cNvPr>
          <p:cNvSpPr txBox="1">
            <a:spLocks/>
          </p:cNvSpPr>
          <p:nvPr/>
        </p:nvSpPr>
        <p:spPr>
          <a:xfrm>
            <a:off x="1030013" y="1415829"/>
            <a:ext cx="3657601" cy="418249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gn="l">
              <a:lnSpc>
                <a:spcPct val="100000"/>
              </a:lnSpc>
              <a:buNone/>
            </a:pPr>
            <a:r>
              <a:rPr lang="en-US" sz="2400" dirty="0">
                <a:solidFill>
                  <a:srgbClr val="000000"/>
                </a:solidFill>
              </a:rPr>
              <a:t>Denne video af</a:t>
            </a:r>
            <a:r>
              <a:rPr lang="en-US" sz="2400" dirty="0" err="1">
                <a:solidFill>
                  <a:srgbClr val="000000"/>
                </a:solidFill>
              </a:rPr>
              <a:t>Timir</a:t>
            </a:r>
            <a:r>
              <a:rPr lang="en-US" sz="2400" dirty="0">
                <a:solidFill>
                  <a:srgbClr val="000000"/>
                </a:solidFill>
              </a:rPr>
              <a:t>Naha taler om</a:t>
            </a:r>
            <a:r>
              <a:rPr lang="en-US" sz="2400" b="1" dirty="0">
                <a:solidFill>
                  <a:srgbClr val="000000"/>
                </a:solidFill>
              </a:rPr>
              <a:t>storytelling som markedsføringsværktøj</a:t>
            </a:r>
            <a:r>
              <a:rPr lang="en-US" sz="2400" dirty="0">
                <a:solidFill>
                  <a:srgbClr val="000000"/>
                </a:solidFill>
              </a:rPr>
              <a:t>eller business storytelling og måder at give storytelling præsentationer på. Dybest set, hvordan man fortæller marketinghistorier, der er effektive for din etiske fødevarevirksomhed.</a:t>
            </a:r>
            <a:endParaRPr lang="en-IE" sz="2400" dirty="0">
              <a:solidFill>
                <a:srgbClr val="000000"/>
              </a:solidFill>
            </a:endParaRPr>
          </a:p>
        </p:txBody>
      </p:sp>
      <p:pic>
        <p:nvPicPr>
          <p:cNvPr id="5" name="Online Media 9" title="Storytelling marketing | Business storytelling | Storytelling presentation">
            <a:hlinkClick r:id="" action="ppaction://media"/>
            <a:extLst>
              <a:ext uri="{FF2B5EF4-FFF2-40B4-BE49-F238E27FC236}">
                <a16:creationId xmlns:a16="http://schemas.microsoft.com/office/drawing/2014/main" id="{45F72E79-8853-0459-F411-5C51B939CFF1}"/>
              </a:ext>
            </a:extLst>
          </p:cNvPr>
          <p:cNvPicPr>
            <a:picLocks noRot="1" noChangeAspect="1"/>
          </p:cNvPicPr>
          <p:nvPr>
            <a:videoFile r:link="rId1"/>
          </p:nvPr>
        </p:nvPicPr>
        <p:blipFill>
          <a:blip r:embed="rId3"/>
          <a:stretch>
            <a:fillRect/>
          </a:stretch>
        </p:blipFill>
        <p:spPr>
          <a:xfrm>
            <a:off x="5416081" y="1258350"/>
            <a:ext cx="5665788" cy="3726599"/>
          </a:xfrm>
          <a:prstGeom prst="rect">
            <a:avLst/>
          </a:prstGeom>
        </p:spPr>
      </p:pic>
      <p:sp>
        <p:nvSpPr>
          <p:cNvPr id="6" name="TextBox 5">
            <a:extLst>
              <a:ext uri="{FF2B5EF4-FFF2-40B4-BE49-F238E27FC236}">
                <a16:creationId xmlns:a16="http://schemas.microsoft.com/office/drawing/2014/main" id="{34A012FF-19F5-F321-2EAB-45134E3E7784}"/>
              </a:ext>
            </a:extLst>
          </p:cNvPr>
          <p:cNvSpPr txBox="1"/>
          <p:nvPr/>
        </p:nvSpPr>
        <p:spPr>
          <a:xfrm>
            <a:off x="5277079" y="5913694"/>
            <a:ext cx="6611848" cy="307777"/>
          </a:xfrm>
          <a:prstGeom prst="rect">
            <a:avLst/>
          </a:prstGeom>
          <a:noFill/>
        </p:spPr>
        <p:txBody>
          <a:bodyPr wrap="square">
            <a:spAutoFit/>
          </a:bodyPr>
          <a:lstStyle/>
          <a:p>
            <a:pPr rtl="0" algn="l"/>
            <a:r>
              <a:rPr lang="en-IE" sz="1400" dirty="0">
                <a:solidFill>
                  <a:srgbClr val="F79037"/>
                </a:solidFill>
                <a:hlinkClick r:id="rId4">
                  <a:extLst>
                    <a:ext uri="{A12FA001-AC4F-418D-AE19-62706E023703}">
                      <ahyp:hlinkClr xmlns:ahyp="http://schemas.microsoft.com/office/drawing/2018/hyperlinkcolor" val="tx"/>
                    </a:ext>
                  </a:extLst>
                </a:hlinkClick>
              </a:rPr>
              <a:t>Storytelling marketing | Business storytelling | Fortællepræsentation - YouTube</a:t>
            </a:r>
            <a:endParaRPr lang="en-IE" sz="1400" dirty="0">
              <a:solidFill>
                <a:srgbClr val="F79037"/>
              </a:solidFill>
            </a:endParaRPr>
          </a:p>
        </p:txBody>
      </p:sp>
    </p:spTree>
    <p:extLst>
      <p:ext uri="{BB962C8B-B14F-4D97-AF65-F5344CB8AC3E}">
        <p14:creationId xmlns:p14="http://schemas.microsoft.com/office/powerpoint/2010/main" val="1832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blings turn brewers’ spent grain into food supplement">
            <a:hlinkClick r:id="" action="ppaction://media"/>
            <a:extLst>
              <a:ext uri="{FF2B5EF4-FFF2-40B4-BE49-F238E27FC236}">
                <a16:creationId xmlns:a16="http://schemas.microsoft.com/office/drawing/2014/main" id="{609CF7FD-C9B9-C601-028C-30026F54AC9C}"/>
              </a:ext>
            </a:extLst>
          </p:cNvPr>
          <p:cNvPicPr>
            <a:picLocks noRot="1" noChangeAspect="1"/>
          </p:cNvPicPr>
          <p:nvPr>
            <a:videoFile r:link="rId1"/>
          </p:nvPr>
        </p:nvPicPr>
        <p:blipFill>
          <a:blip r:embed="rId3"/>
          <a:stretch>
            <a:fillRect/>
          </a:stretch>
        </p:blipFill>
        <p:spPr>
          <a:xfrm>
            <a:off x="5477641" y="1327772"/>
            <a:ext cx="5481563" cy="3528007"/>
          </a:xfrm>
          <a:prstGeom prst="rect">
            <a:avLst/>
          </a:prstGeom>
        </p:spPr>
      </p:pic>
      <p:sp>
        <p:nvSpPr>
          <p:cNvPr id="3" name="Text Placeholder 2">
            <a:extLst>
              <a:ext uri="{FF2B5EF4-FFF2-40B4-BE49-F238E27FC236}">
                <a16:creationId xmlns:a16="http://schemas.microsoft.com/office/drawing/2014/main" id="{B4C16F5B-3742-700B-2C73-975B23A73A27}"/>
              </a:ext>
            </a:extLst>
          </p:cNvPr>
          <p:cNvSpPr txBox="1">
            <a:spLocks/>
          </p:cNvSpPr>
          <p:nvPr/>
        </p:nvSpPr>
        <p:spPr>
          <a:xfrm>
            <a:off x="798786" y="309492"/>
            <a:ext cx="10978244" cy="91420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3600" b="1" dirty="0">
                <a:solidFill>
                  <a:srgbClr val="F79037"/>
                </a:solidFill>
              </a:rPr>
              <a:t>BLIV INSPIRERET -</a:t>
            </a:r>
            <a:r>
              <a:rPr lang="en-IE" dirty="0">
                <a:solidFill>
                  <a:srgbClr val="F79037"/>
                </a:solidFill>
              </a:rPr>
              <a:t>Et af vores eksempler på god praksis fortæller deres historie...</a:t>
            </a:r>
          </a:p>
        </p:txBody>
      </p:sp>
      <p:sp>
        <p:nvSpPr>
          <p:cNvPr id="4" name="TextBox 3">
            <a:extLst>
              <a:ext uri="{FF2B5EF4-FFF2-40B4-BE49-F238E27FC236}">
                <a16:creationId xmlns:a16="http://schemas.microsoft.com/office/drawing/2014/main" id="{EA42C748-EFAB-9C94-50B2-45AD54A2478F}"/>
              </a:ext>
            </a:extLst>
          </p:cNvPr>
          <p:cNvSpPr txBox="1"/>
          <p:nvPr/>
        </p:nvSpPr>
        <p:spPr>
          <a:xfrm>
            <a:off x="1145628" y="1716655"/>
            <a:ext cx="3762704" cy="3046988"/>
          </a:xfrm>
          <a:prstGeom prst="rect">
            <a:avLst/>
          </a:prstGeom>
          <a:noFill/>
        </p:spPr>
        <p:txBody>
          <a:bodyPr wrap="square" rtlCol="0">
            <a:spAutoFit/>
          </a:bodyPr>
          <a:lstStyle/>
          <a:p>
            <a:pPr rtl="0" algn="l"/>
            <a:r>
              <a:rPr lang="en-IE" sz="2400" dirty="0">
                <a:solidFill>
                  <a:srgbClr val="000000"/>
                </a:solidFill>
              </a:rPr>
              <a:t>De irske søskende Niamh &amp; Ruairi fortæller deres forretningshistorie. De starter med deres fortid, derefter deres passion og deres rejse til, hvor de er i dag, men også hvor de vil have deres forretning,</a:t>
            </a:r>
            <a:r>
              <a:rPr lang="en-IE" sz="2400" dirty="0">
                <a:solidFill>
                  <a:srgbClr val="F79037"/>
                </a:solidFill>
                <a:hlinkClick r:id="rId4">
                  <a:extLst>
                    <a:ext uri="{A12FA001-AC4F-418D-AE19-62706E023703}">
                      <ahyp:hlinkClr xmlns:ahyp="http://schemas.microsoft.com/office/drawing/2018/hyperlinkcolor" val="tx"/>
                    </a:ext>
                  </a:extLst>
                </a:hlinkClick>
              </a:rPr>
              <a:t>Biasol</a:t>
            </a:r>
            <a:r>
              <a:rPr lang="en-IE" sz="2400" dirty="0">
                <a:solidFill>
                  <a:srgbClr val="000000"/>
                </a:solidFill>
              </a:rPr>
              <a:t>at gå i fremtiden.</a:t>
            </a:r>
          </a:p>
        </p:txBody>
      </p:sp>
      <p:sp>
        <p:nvSpPr>
          <p:cNvPr id="6" name="TextBox 5">
            <a:extLst>
              <a:ext uri="{FF2B5EF4-FFF2-40B4-BE49-F238E27FC236}">
                <a16:creationId xmlns:a16="http://schemas.microsoft.com/office/drawing/2014/main" id="{4F0483FB-F26A-8882-4D67-2E740809D265}"/>
              </a:ext>
            </a:extLst>
          </p:cNvPr>
          <p:cNvSpPr txBox="1"/>
          <p:nvPr/>
        </p:nvSpPr>
        <p:spPr>
          <a:xfrm>
            <a:off x="1145628" y="4913586"/>
            <a:ext cx="4237420" cy="923330"/>
          </a:xfrm>
          <a:prstGeom prst="rect">
            <a:avLst/>
          </a:prstGeom>
          <a:noFill/>
        </p:spPr>
        <p:txBody>
          <a:bodyPr wrap="square">
            <a:spAutoFit/>
          </a:bodyPr>
          <a:lstStyle/>
          <a:p>
            <a:pPr rtl="0" algn="l"/>
            <a:r>
              <a:rPr lang="en-IE" dirty="0">
                <a:solidFill>
                  <a:srgbClr val="000000"/>
                </a:solidFill>
              </a:rPr>
              <a:t>Læs alt om dem her:</a:t>
            </a:r>
            <a:r>
              <a:rPr lang="en-US" b="1" dirty="0">
                <a:solidFill>
                  <a:srgbClr val="F79037"/>
                </a:solidFill>
                <a:hlinkClick r:id="rId5">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8" name="TextBox 7">
            <a:extLst>
              <a:ext uri="{FF2B5EF4-FFF2-40B4-BE49-F238E27FC236}">
                <a16:creationId xmlns:a16="http://schemas.microsoft.com/office/drawing/2014/main" id="{F6775780-B29E-EBED-9183-128D49818AA7}"/>
              </a:ext>
            </a:extLst>
          </p:cNvPr>
          <p:cNvSpPr txBox="1"/>
          <p:nvPr/>
        </p:nvSpPr>
        <p:spPr>
          <a:xfrm>
            <a:off x="5443024" y="6073733"/>
            <a:ext cx="6510970" cy="369332"/>
          </a:xfrm>
          <a:prstGeom prst="rect">
            <a:avLst/>
          </a:prstGeom>
          <a:noFill/>
        </p:spPr>
        <p:txBody>
          <a:bodyPr wrap="square">
            <a:spAutoFit/>
          </a:bodyPr>
          <a:lstStyle/>
          <a:p>
            <a:pPr rtl="0" algn="l"/>
            <a:r>
              <a:rPr lang="en-US" dirty="0">
                <a:solidFill>
                  <a:srgbClr val="F79037"/>
                </a:solidFill>
                <a:hlinkClick r:id="rId6">
                  <a:extLst>
                    <a:ext uri="{A12FA001-AC4F-418D-AE19-62706E023703}">
                      <ahyp:hlinkClr xmlns:ahyp="http://schemas.microsoft.com/office/drawing/2018/hyperlinkcolor" val="tx"/>
                    </a:ext>
                  </a:extLst>
                </a:hlinkClick>
              </a:rPr>
              <a:t>Søskende forvandler bryggernes brugte korn til kosttilskud - YouTube</a:t>
            </a:r>
            <a:endParaRPr lang="en-IE" dirty="0">
              <a:solidFill>
                <a:srgbClr val="F79037"/>
              </a:solidFill>
            </a:endParaRPr>
          </a:p>
        </p:txBody>
      </p:sp>
    </p:spTree>
    <p:extLst>
      <p:ext uri="{BB962C8B-B14F-4D97-AF65-F5344CB8AC3E}">
        <p14:creationId xmlns:p14="http://schemas.microsoft.com/office/powerpoint/2010/main" val="27684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 Taste of Ireland: From Farm to Fork">
            <a:hlinkClick r:id="" action="ppaction://media"/>
            <a:extLst>
              <a:ext uri="{FF2B5EF4-FFF2-40B4-BE49-F238E27FC236}">
                <a16:creationId xmlns:a16="http://schemas.microsoft.com/office/drawing/2014/main" id="{0BE742D8-DF38-D7CD-4FE7-1B58DC00C60E}"/>
              </a:ext>
            </a:extLst>
          </p:cNvPr>
          <p:cNvPicPr>
            <a:picLocks noRot="1" noChangeAspect="1"/>
          </p:cNvPicPr>
          <p:nvPr>
            <a:videoFile r:link="rId1"/>
          </p:nvPr>
        </p:nvPicPr>
        <p:blipFill>
          <a:blip r:embed="rId3"/>
          <a:stretch>
            <a:fillRect/>
          </a:stretch>
        </p:blipFill>
        <p:spPr>
          <a:xfrm>
            <a:off x="5349343" y="1284780"/>
            <a:ext cx="5744029" cy="3671238"/>
          </a:xfrm>
          <a:prstGeom prst="rect">
            <a:avLst/>
          </a:prstGeom>
        </p:spPr>
      </p:pic>
      <p:sp>
        <p:nvSpPr>
          <p:cNvPr id="3" name="TextBox 2">
            <a:extLst>
              <a:ext uri="{FF2B5EF4-FFF2-40B4-BE49-F238E27FC236}">
                <a16:creationId xmlns:a16="http://schemas.microsoft.com/office/drawing/2014/main" id="{4160DFDC-4B00-4BD4-2A8C-24CB75C8C123}"/>
              </a:ext>
            </a:extLst>
          </p:cNvPr>
          <p:cNvSpPr txBox="1"/>
          <p:nvPr/>
        </p:nvSpPr>
        <p:spPr>
          <a:xfrm>
            <a:off x="7217229" y="6011999"/>
            <a:ext cx="3876143" cy="307777"/>
          </a:xfrm>
          <a:prstGeom prst="rect">
            <a:avLst/>
          </a:prstGeom>
          <a:noFill/>
        </p:spPr>
        <p:txBody>
          <a:bodyPr wrap="square">
            <a:spAutoFit/>
          </a:bodyPr>
          <a:lstStyle/>
          <a:p>
            <a:pPr rtl="0" algn="l"/>
            <a:r>
              <a:rPr lang="en-US" sz="1400" dirty="0">
                <a:solidFill>
                  <a:srgbClr val="F79037"/>
                </a:solidFill>
                <a:hlinkClick r:id="rId4">
                  <a:extLst>
                    <a:ext uri="{A12FA001-AC4F-418D-AE19-62706E023703}">
                      <ahyp:hlinkClr xmlns:ahyp="http://schemas.microsoft.com/office/drawing/2018/hyperlinkcolor" val="tx"/>
                    </a:ext>
                  </a:extLst>
                </a:hlinkClick>
              </a:rPr>
              <a:t>A Taste of Ireland: From Farm to Fork - YouTube</a:t>
            </a:r>
            <a:endParaRPr lang="en-IE" sz="1400" dirty="0">
              <a:solidFill>
                <a:srgbClr val="F79037"/>
              </a:solidFill>
            </a:endParaRPr>
          </a:p>
        </p:txBody>
      </p:sp>
      <p:sp>
        <p:nvSpPr>
          <p:cNvPr id="4" name="TextBox 3">
            <a:extLst>
              <a:ext uri="{FF2B5EF4-FFF2-40B4-BE49-F238E27FC236}">
                <a16:creationId xmlns:a16="http://schemas.microsoft.com/office/drawing/2014/main" id="{21B8185A-755E-6A6E-AE12-840CE3163122}"/>
              </a:ext>
            </a:extLst>
          </p:cNvPr>
          <p:cNvSpPr txBox="1"/>
          <p:nvPr/>
        </p:nvSpPr>
        <p:spPr>
          <a:xfrm>
            <a:off x="483053" y="1107256"/>
            <a:ext cx="4675801" cy="5262979"/>
          </a:xfrm>
          <a:prstGeom prst="rect">
            <a:avLst/>
          </a:prstGeom>
          <a:noFill/>
        </p:spPr>
        <p:txBody>
          <a:bodyPr wrap="square">
            <a:spAutoFit/>
          </a:bodyPr>
          <a:lstStyle/>
          <a:p>
            <a:pPr rtl="0" algn="l"/>
            <a:r>
              <a:rPr lang="en-US" sz="2400" b="0" i="0" dirty="0">
                <a:solidFill>
                  <a:srgbClr val="000000"/>
                </a:solidFill>
                <a:effectLst/>
              </a:rPr>
              <a:t>Denne korte</a:t>
            </a:r>
            <a:r>
              <a:rPr lang="en-US" sz="2400" b="0" i="0" dirty="0">
                <a:solidFill>
                  <a:srgbClr val="F79037"/>
                </a:solidFill>
                <a:effectLst/>
                <a:hlinkClick r:id="rId5">
                  <a:extLst>
                    <a:ext uri="{A12FA001-AC4F-418D-AE19-62706E023703}">
                      <ahyp:hlinkClr xmlns:ahyp="http://schemas.microsoft.com/office/drawing/2018/hyperlinkcolor" val="tx"/>
                    </a:ext>
                  </a:extLst>
                </a:hlinkClick>
              </a:rPr>
              <a:t>Oplev Irland</a:t>
            </a:r>
            <a:r>
              <a:rPr lang="en-US" sz="2400" b="0" i="0" dirty="0">
                <a:solidFill>
                  <a:srgbClr val="000000"/>
                </a:solidFill>
                <a:effectLst/>
              </a:rPr>
              <a:t>videobrug</a:t>
            </a:r>
            <a:r>
              <a:rPr lang="en-US" sz="2400" dirty="0">
                <a:solidFill>
                  <a:srgbClr val="000000"/>
                </a:solidFill>
              </a:rPr>
              <a:t>Den irske berømthedskok Rachel Allen til</a:t>
            </a:r>
            <a:r>
              <a:rPr lang="en-US" sz="2400" b="0" i="0" dirty="0">
                <a:solidFill>
                  <a:srgbClr val="000000"/>
                </a:solidFill>
                <a:effectLst/>
              </a:rPr>
              <a:t>fortæl Irlands madhistorie...Fra jord til bord og hav til kyst er Irland kendt for sine friske, lokale og økologiske råvarer, og Rachel skaber et fantastisk billede. Historien har en begyndelse (hendes personlige historie), en midte (vores arvehistorie) og en slutning (hvad publikum bør forvente nu og i fremtiden)</a:t>
            </a:r>
            <a:r>
              <a:rPr lang="en-US" sz="2400" dirty="0">
                <a:solidFill>
                  <a:srgbClr val="000000"/>
                </a:solidFill>
              </a:rPr>
              <a:t>og hun skaber den følelsesmæssige forbindelse med publikum.</a:t>
            </a:r>
            <a:endParaRPr lang="en-IE" sz="2400" dirty="0">
              <a:solidFill>
                <a:srgbClr val="000000"/>
              </a:solidFill>
            </a:endParaRPr>
          </a:p>
        </p:txBody>
      </p:sp>
      <p:sp>
        <p:nvSpPr>
          <p:cNvPr id="5" name="Text Placeholder 2">
            <a:extLst>
              <a:ext uri="{FF2B5EF4-FFF2-40B4-BE49-F238E27FC236}">
                <a16:creationId xmlns:a16="http://schemas.microsoft.com/office/drawing/2014/main" id="{71B4B69A-2C2C-8CC3-9975-BFC17A1FD17F}"/>
              </a:ext>
            </a:extLst>
          </p:cNvPr>
          <p:cNvSpPr txBox="1">
            <a:spLocks/>
          </p:cNvSpPr>
          <p:nvPr/>
        </p:nvSpPr>
        <p:spPr>
          <a:xfrm>
            <a:off x="483052" y="459790"/>
            <a:ext cx="10610319" cy="914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IE" b="1" dirty="0">
                <a:solidFill>
                  <a:srgbClr val="F79037"/>
                </a:solidFill>
              </a:rPr>
              <a:t>Et godt eksempel på at dele en historie og skabe et billede...Irland</a:t>
            </a:r>
          </a:p>
        </p:txBody>
      </p:sp>
    </p:spTree>
    <p:extLst>
      <p:ext uri="{BB962C8B-B14F-4D97-AF65-F5344CB8AC3E}">
        <p14:creationId xmlns:p14="http://schemas.microsoft.com/office/powerpoint/2010/main" val="566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55CE6-C6A3-6A3D-8B85-113385E43AC4}"/>
              </a:ext>
            </a:extLst>
          </p:cNvPr>
          <p:cNvSpPr>
            <a:spLocks noGrp="1"/>
          </p:cNvSpPr>
          <p:nvPr>
            <p:ph type="body" sz="quarter" idx="18"/>
          </p:nvPr>
        </p:nvSpPr>
        <p:spPr>
          <a:xfrm>
            <a:off x="898357" y="1731604"/>
            <a:ext cx="5302746" cy="3291086"/>
          </a:xfrm>
        </p:spPr>
        <p:txBody>
          <a:bodyPr/>
          <a:lstStyle/>
          <a:p>
            <a:pPr rtl="0" algn="l"/>
            <a:r>
              <a:rPr lang="en-IE" b="1" dirty="0"/>
              <a:t>Lav et udkast til din historie.</a:t>
            </a:r>
          </a:p>
          <a:p>
            <a:pPr marL="342900" indent="-342900" rtl="0" algn="l">
              <a:buFont typeface="Arial" panose="020B0604020202020204" pitchFamily="34" charset="0"/>
              <a:buChar char="•"/>
            </a:pPr>
            <a:r>
              <a:rPr lang="en-IE" dirty="0"/>
              <a:t>Brug de ovennævnte elementer til at tænke over din rejse, og hvordan du kan gøre den til en interessant historie for dit publikum/interessenter.</a:t>
            </a:r>
          </a:p>
          <a:p>
            <a:pPr marL="342900" indent="-342900" rtl="0" algn="l">
              <a:buFont typeface="Arial" panose="020B0604020202020204" pitchFamily="34" charset="0"/>
              <a:buChar char="•"/>
            </a:pPr>
            <a:r>
              <a:rPr lang="en-IE" dirty="0"/>
              <a:t>Tænk på de medier, du gerne vil bruge til at dele det</a:t>
            </a:r>
          </a:p>
          <a:p>
            <a:pPr marL="342900" indent="-342900" rtl="0" algn="l">
              <a:buFont typeface="Arial" panose="020B0604020202020204" pitchFamily="34" charset="0"/>
              <a:buChar char="•"/>
            </a:pPr>
            <a:r>
              <a:rPr lang="en-IE" dirty="0"/>
              <a:t>Hvem kunne du dele det med</a:t>
            </a:r>
          </a:p>
          <a:p>
            <a:pPr rtl="0" algn="l"/>
            <a:endParaRPr lang="en-IE" dirty="0"/>
          </a:p>
        </p:txBody>
      </p:sp>
      <p:sp>
        <p:nvSpPr>
          <p:cNvPr id="3" name="Text Placeholder 2">
            <a:extLst>
              <a:ext uri="{FF2B5EF4-FFF2-40B4-BE49-F238E27FC236}">
                <a16:creationId xmlns:a16="http://schemas.microsoft.com/office/drawing/2014/main" id="{4359FB1B-DDDA-5290-EBE6-862BEC56B574}"/>
              </a:ext>
            </a:extLst>
          </p:cNvPr>
          <p:cNvSpPr>
            <a:spLocks noGrp="1"/>
          </p:cNvSpPr>
          <p:nvPr>
            <p:ph type="body" sz="quarter" idx="16"/>
          </p:nvPr>
        </p:nvSpPr>
        <p:spPr>
          <a:xfrm>
            <a:off x="667130" y="659015"/>
            <a:ext cx="4990998" cy="992652"/>
          </a:xfrm>
        </p:spPr>
        <p:txBody>
          <a:bodyPr/>
          <a:lstStyle/>
          <a:p>
            <a:pPr rtl="0" algn="l"/>
            <a:r>
              <a:rPr lang="en-IE" dirty="0">
                <a:highlight>
                  <a:srgbClr val="F79037"/>
                </a:highlight>
              </a:rPr>
              <a:t>Lærerøvelse</a:t>
            </a:r>
          </a:p>
        </p:txBody>
      </p:sp>
      <p:pic>
        <p:nvPicPr>
          <p:cNvPr id="6" name="Picture Placeholder 5" descr="Black and white film board">
            <a:extLst>
              <a:ext uri="{FF2B5EF4-FFF2-40B4-BE49-F238E27FC236}">
                <a16:creationId xmlns:a16="http://schemas.microsoft.com/office/drawing/2014/main" id="{46AC0E5A-E96D-B179-1AFB-B090D97C0B2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Tree>
    <p:extLst>
      <p:ext uri="{BB962C8B-B14F-4D97-AF65-F5344CB8AC3E}">
        <p14:creationId xmlns:p14="http://schemas.microsoft.com/office/powerpoint/2010/main" val="1327723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8FCCF-55FF-8A27-0F48-B5AD2E73CA95}"/>
              </a:ext>
            </a:extLst>
          </p:cNvPr>
          <p:cNvSpPr>
            <a:spLocks noGrp="1"/>
          </p:cNvSpPr>
          <p:nvPr>
            <p:ph type="body" sz="quarter" idx="16"/>
          </p:nvPr>
        </p:nvSpPr>
        <p:spPr/>
        <p:txBody>
          <a:bodyPr/>
          <a:lstStyle/>
          <a:p>
            <a:pPr rtl="0" algn="l"/>
            <a:r>
              <a:rPr lang="en-US" dirty="0"/>
              <a:t>Power of Networks in Food Business</a:t>
            </a:r>
          </a:p>
          <a:p>
            <a:pPr rtl="0" algn="l"/>
            <a:endParaRPr lang="en-IE" dirty="0"/>
          </a:p>
        </p:txBody>
      </p:sp>
      <p:sp>
        <p:nvSpPr>
          <p:cNvPr id="3" name="Text Placeholder 2">
            <a:extLst>
              <a:ext uri="{FF2B5EF4-FFF2-40B4-BE49-F238E27FC236}">
                <a16:creationId xmlns:a16="http://schemas.microsoft.com/office/drawing/2014/main" id="{9D9DC3BE-F12F-2003-2D63-142DAF07B70B}"/>
              </a:ext>
            </a:extLst>
          </p:cNvPr>
          <p:cNvSpPr>
            <a:spLocks noGrp="1"/>
          </p:cNvSpPr>
          <p:nvPr>
            <p:ph type="body" sz="quarter" idx="17"/>
          </p:nvPr>
        </p:nvSpPr>
        <p:spPr/>
        <p:txBody>
          <a:bodyPr/>
          <a:lstStyle/>
          <a:p>
            <a:pPr rtl="0" algn="l"/>
            <a:r>
              <a:rPr lang="en-IE" dirty="0"/>
              <a:t>05</a:t>
            </a:r>
          </a:p>
        </p:txBody>
      </p:sp>
    </p:spTree>
    <p:extLst>
      <p:ext uri="{BB962C8B-B14F-4D97-AF65-F5344CB8AC3E}">
        <p14:creationId xmlns:p14="http://schemas.microsoft.com/office/powerpoint/2010/main" val="1257566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ACBC0-D422-7446-588E-AEBADD0CC403}"/>
              </a:ext>
            </a:extLst>
          </p:cNvPr>
          <p:cNvSpPr>
            <a:spLocks noGrp="1"/>
          </p:cNvSpPr>
          <p:nvPr>
            <p:ph type="body" sz="quarter" idx="13"/>
          </p:nvPr>
        </p:nvSpPr>
        <p:spPr/>
        <p:txBody>
          <a:bodyPr/>
          <a:lstStyle/>
          <a:p>
            <a:pPr rtl="0" algn="l"/>
            <a:r>
              <a:rPr lang="en-US" dirty="0"/>
              <a:t>Alene kan vi så lidt. Sammen kan vi så meget.</a:t>
            </a:r>
            <a:endParaRPr lang="en-IE" dirty="0"/>
          </a:p>
        </p:txBody>
      </p:sp>
      <p:grpSp>
        <p:nvGrpSpPr>
          <p:cNvPr id="4" name="Group 3">
            <a:extLst>
              <a:ext uri="{FF2B5EF4-FFF2-40B4-BE49-F238E27FC236}">
                <a16:creationId xmlns:a16="http://schemas.microsoft.com/office/drawing/2014/main" id="{512BDB31-ACBA-BF1A-83B1-C5C94DB63223}"/>
              </a:ext>
            </a:extLst>
          </p:cNvPr>
          <p:cNvGrpSpPr/>
          <p:nvPr/>
        </p:nvGrpSpPr>
        <p:grpSpPr>
          <a:xfrm rot="10800000">
            <a:off x="2438399" y="1235316"/>
            <a:ext cx="1261241" cy="1021077"/>
            <a:chOff x="3400450" y="986392"/>
            <a:chExt cx="1487826" cy="1083162"/>
          </a:xfrm>
        </p:grpSpPr>
        <p:sp>
          <p:nvSpPr>
            <p:cNvPr id="5" name="Freeform 25">
              <a:extLst>
                <a:ext uri="{FF2B5EF4-FFF2-40B4-BE49-F238E27FC236}">
                  <a16:creationId xmlns:a16="http://schemas.microsoft.com/office/drawing/2014/main" id="{C3E64953-CC11-CA3B-3BAC-CD587B033CF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6" name="Freeform 26">
              <a:extLst>
                <a:ext uri="{FF2B5EF4-FFF2-40B4-BE49-F238E27FC236}">
                  <a16:creationId xmlns:a16="http://schemas.microsoft.com/office/drawing/2014/main" id="{68891F09-EE6F-B92A-719D-4D50EB0E4AF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
        <p:nvSpPr>
          <p:cNvPr id="8" name="TextBox 7">
            <a:extLst>
              <a:ext uri="{FF2B5EF4-FFF2-40B4-BE49-F238E27FC236}">
                <a16:creationId xmlns:a16="http://schemas.microsoft.com/office/drawing/2014/main" id="{53781388-7527-38AA-32AB-B3383EBFE794}"/>
              </a:ext>
            </a:extLst>
          </p:cNvPr>
          <p:cNvSpPr txBox="1"/>
          <p:nvPr/>
        </p:nvSpPr>
        <p:spPr>
          <a:xfrm>
            <a:off x="3232475" y="4252561"/>
            <a:ext cx="1844022" cy="369332"/>
          </a:xfrm>
          <a:prstGeom prst="rect">
            <a:avLst/>
          </a:prstGeom>
          <a:noFill/>
        </p:spPr>
        <p:txBody>
          <a:bodyPr wrap="square">
            <a:spAutoFit/>
          </a:bodyPr>
          <a:lstStyle/>
          <a:p>
            <a:pPr marL="0" indent="0" rtl="0" algn="l">
              <a:buNone/>
            </a:pPr>
            <a:r>
              <a:rPr lang="en-GB" sz="1800" b="1" i="0" dirty="0">
                <a:solidFill>
                  <a:srgbClr val="1EB3DD"/>
                </a:solidFill>
                <a:effectLst/>
                <a:latin typeface="Montserrat"/>
              </a:rPr>
              <a:t>Helen Keller</a:t>
            </a:r>
            <a:endParaRPr lang="en-US" sz="4400" dirty="0">
              <a:solidFill>
                <a:srgbClr val="1EB3DD"/>
              </a:solidFill>
            </a:endParaRPr>
          </a:p>
        </p:txBody>
      </p:sp>
      <p:pic>
        <p:nvPicPr>
          <p:cNvPr id="9" name="Picture Placeholder 8" descr="A picture containing text, vector graphics  Description automatically generated">
            <a:extLst>
              <a:ext uri="{FF2B5EF4-FFF2-40B4-BE49-F238E27FC236}">
                <a16:creationId xmlns:a16="http://schemas.microsoft.com/office/drawing/2014/main" id="{8F873D4D-B765-4239-CB7D-14A53390433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938"/>
            <a:ext cx="5240338" cy="4703762"/>
          </a:xfrm>
          <a:prstGeom prst="rect">
            <a:avLst/>
          </a:prstGeom>
          <a:solidFill>
            <a:srgbClr val="F1A0C2"/>
          </a:solidFill>
        </p:spPr>
      </p:pic>
    </p:spTree>
    <p:extLst>
      <p:ext uri="{BB962C8B-B14F-4D97-AF65-F5344CB8AC3E}">
        <p14:creationId xmlns:p14="http://schemas.microsoft.com/office/powerpoint/2010/main" val="3392133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60A4-06AA-CC7A-89DC-205846F5FB7F}"/>
              </a:ext>
            </a:extLst>
          </p:cNvPr>
          <p:cNvSpPr>
            <a:spLocks noGrp="1"/>
          </p:cNvSpPr>
          <p:nvPr>
            <p:ph type="body" sz="quarter" idx="18"/>
          </p:nvPr>
        </p:nvSpPr>
        <p:spPr>
          <a:xfrm>
            <a:off x="898357" y="2267643"/>
            <a:ext cx="5365809" cy="3025975"/>
          </a:xfrm>
        </p:spPr>
        <p:txBody>
          <a:bodyPr/>
          <a:lstStyle/>
          <a:p>
            <a:pPr rtl="0" algn="l"/>
            <a:r>
              <a:rPr lang="en-US" dirty="0"/>
              <a:t>Professionelt netværk handler om at lave og</a:t>
            </a:r>
            <a:r>
              <a:rPr lang="en-US" dirty="0" err="1"/>
              <a:t>udnytter</a:t>
            </a:r>
            <a:r>
              <a:rPr lang="en-US" dirty="0"/>
              <a:t>kontakter for at tilføje værdi til din virksomhed, kunder og kunder. Målet med professionelt netværk er at skabe en pulje af mennesker og information, der direkte kan øge kvaliteten af ​​dit produkt eller din service, mindske kundenedslidning og tilføje værdi til kunder og klienter.</a:t>
            </a:r>
            <a:endParaRPr lang="en-IE" dirty="0"/>
          </a:p>
        </p:txBody>
      </p:sp>
      <p:sp>
        <p:nvSpPr>
          <p:cNvPr id="3" name="Text Placeholder 2">
            <a:extLst>
              <a:ext uri="{FF2B5EF4-FFF2-40B4-BE49-F238E27FC236}">
                <a16:creationId xmlns:a16="http://schemas.microsoft.com/office/drawing/2014/main" id="{11C8CD38-693A-C1D6-B3E0-824972ECBBBF}"/>
              </a:ext>
            </a:extLst>
          </p:cNvPr>
          <p:cNvSpPr>
            <a:spLocks noGrp="1"/>
          </p:cNvSpPr>
          <p:nvPr>
            <p:ph type="body" sz="quarter" idx="16"/>
          </p:nvPr>
        </p:nvSpPr>
        <p:spPr/>
        <p:txBody>
          <a:bodyPr/>
          <a:lstStyle/>
          <a:p>
            <a:pPr rtl="0" algn="l"/>
            <a:r>
              <a:rPr lang="en-IE" dirty="0"/>
              <a:t>Hvad er professionelt netværk?</a:t>
            </a:r>
          </a:p>
        </p:txBody>
      </p:sp>
      <p:pic>
        <p:nvPicPr>
          <p:cNvPr id="6" name="Picture Placeholder 5" descr="Man smiling during a work meeting">
            <a:extLst>
              <a:ext uri="{FF2B5EF4-FFF2-40B4-BE49-F238E27FC236}">
                <a16:creationId xmlns:a16="http://schemas.microsoft.com/office/drawing/2014/main" id="{5E94FAF6-782E-59F5-6CE1-CD6E3D6F2B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94574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A90900F-A0BC-B1BB-407D-34C4F86C07ED}"/>
              </a:ext>
            </a:extLst>
          </p:cNvPr>
          <p:cNvGrpSpPr/>
          <p:nvPr/>
        </p:nvGrpSpPr>
        <p:grpSpPr>
          <a:xfrm>
            <a:off x="5208755" y="815063"/>
            <a:ext cx="6492169" cy="4945610"/>
            <a:chOff x="4887629" y="1867991"/>
            <a:chExt cx="5214060" cy="3831269"/>
          </a:xfrm>
        </p:grpSpPr>
        <p:grpSp>
          <p:nvGrpSpPr>
            <p:cNvPr id="9" name="Graphic 4">
              <a:extLst>
                <a:ext uri="{FF2B5EF4-FFF2-40B4-BE49-F238E27FC236}">
                  <a16:creationId xmlns:a16="http://schemas.microsoft.com/office/drawing/2014/main" id="{EEA39E66-DBE5-3CF6-282B-F8F54017525F}"/>
                </a:ext>
              </a:extLst>
            </p:cNvPr>
            <p:cNvGrpSpPr/>
            <p:nvPr/>
          </p:nvGrpSpPr>
          <p:grpSpPr>
            <a:xfrm>
              <a:off x="4887629" y="1867991"/>
              <a:ext cx="5214060" cy="3831269"/>
              <a:chOff x="4887629" y="1867991"/>
              <a:chExt cx="5214060" cy="3831269"/>
            </a:xfrm>
          </p:grpSpPr>
          <p:sp>
            <p:nvSpPr>
              <p:cNvPr id="11" name="Freeform 10">
                <a:extLst>
                  <a:ext uri="{FF2B5EF4-FFF2-40B4-BE49-F238E27FC236}">
                    <a16:creationId xmlns:a16="http://schemas.microsoft.com/office/drawing/2014/main" id="{F2884B68-AF39-4682-6361-9DEFDDE06B39}"/>
                  </a:ext>
                </a:extLst>
              </p:cNvPr>
              <p:cNvSpPr/>
              <p:nvPr/>
            </p:nvSpPr>
            <p:spPr>
              <a:xfrm>
                <a:off x="8966870" y="1952338"/>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6A217E7C-B799-23F3-4118-CEE0B355DDDB}"/>
                  </a:ext>
                </a:extLst>
              </p:cNvPr>
              <p:cNvSpPr/>
              <p:nvPr/>
            </p:nvSpPr>
            <p:spPr>
              <a:xfrm>
                <a:off x="8903458" y="1883967"/>
                <a:ext cx="107521" cy="107341"/>
              </a:xfrm>
              <a:custGeom>
                <a:avLst/>
                <a:gdLst>
                  <a:gd name="connsiteX0" fmla="*/ 107522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1"/>
                      <a:pt x="53761" y="107341"/>
                    </a:cubicBezTo>
                    <a:cubicBezTo>
                      <a:pt x="24069" y="107341"/>
                      <a:pt x="0" y="83312"/>
                      <a:pt x="0" y="53671"/>
                    </a:cubicBezTo>
                    <a:cubicBezTo>
                      <a:pt x="0" y="24029"/>
                      <a:pt x="24069" y="0"/>
                      <a:pt x="53761" y="0"/>
                    </a:cubicBezTo>
                    <a:cubicBezTo>
                      <a:pt x="83452" y="0"/>
                      <a:pt x="107522" y="24029"/>
                      <a:pt x="107522" y="53671"/>
                    </a:cubicBezTo>
                    <a:close/>
                  </a:path>
                </a:pathLst>
              </a:custGeom>
              <a:solidFill>
                <a:srgbClr val="F79038"/>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8F6DD6-FD4B-9AB7-B918-F9277B51DC4D}"/>
                  </a:ext>
                </a:extLst>
              </p:cNvPr>
              <p:cNvSpPr txBox="1"/>
              <p:nvPr/>
            </p:nvSpPr>
            <p:spPr>
              <a:xfrm>
                <a:off x="8244065" y="1959219"/>
                <a:ext cx="870683" cy="500700"/>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Gennemgang og opdatering af netværksmål</a:t>
                </a:r>
              </a:p>
            </p:txBody>
          </p:sp>
          <p:sp>
            <p:nvSpPr>
              <p:cNvPr id="15" name="Freeform 14">
                <a:extLst>
                  <a:ext uri="{FF2B5EF4-FFF2-40B4-BE49-F238E27FC236}">
                    <a16:creationId xmlns:a16="http://schemas.microsoft.com/office/drawing/2014/main" id="{A1B09438-E525-D2AE-C7FC-E3CA41E3338F}"/>
                  </a:ext>
                </a:extLst>
              </p:cNvPr>
              <p:cNvSpPr/>
              <p:nvPr/>
            </p:nvSpPr>
            <p:spPr>
              <a:xfrm>
                <a:off x="8151142" y="2659291"/>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C40F2BE4-8A4E-A6E2-DAD3-9CE93D2B3897}"/>
                  </a:ext>
                </a:extLst>
              </p:cNvPr>
              <p:cNvSpPr/>
              <p:nvPr/>
            </p:nvSpPr>
            <p:spPr>
              <a:xfrm>
                <a:off x="8097381" y="2605620"/>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3"/>
                      <a:pt x="83452" y="107342"/>
                      <a:pt x="53761" y="107342"/>
                    </a:cubicBezTo>
                    <a:cubicBezTo>
                      <a:pt x="24070" y="107342"/>
                      <a:pt x="0" y="83312"/>
                      <a:pt x="0" y="53671"/>
                    </a:cubicBezTo>
                    <a:cubicBezTo>
                      <a:pt x="0" y="24029"/>
                      <a:pt x="24070" y="0"/>
                      <a:pt x="53761" y="0"/>
                    </a:cubicBezTo>
                    <a:cubicBezTo>
                      <a:pt x="83452" y="0"/>
                      <a:pt x="107521" y="24029"/>
                      <a:pt x="107521" y="53671"/>
                    </a:cubicBezTo>
                    <a:close/>
                  </a:path>
                </a:pathLst>
              </a:custGeom>
              <a:solidFill>
                <a:srgbClr val="B3DDDC"/>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3BDD95-17E8-4056-0E39-617D42E5D23A}"/>
                  </a:ext>
                </a:extLst>
              </p:cNvPr>
              <p:cNvSpPr txBox="1"/>
              <p:nvPr/>
            </p:nvSpPr>
            <p:spPr>
              <a:xfrm>
                <a:off x="7124130" y="2730916"/>
                <a:ext cx="953669" cy="500700"/>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Varetagelse af netværksaktiviteter</a:t>
                </a:r>
              </a:p>
            </p:txBody>
          </p:sp>
          <p:sp>
            <p:nvSpPr>
              <p:cNvPr id="19" name="Freeform 18">
                <a:extLst>
                  <a:ext uri="{FF2B5EF4-FFF2-40B4-BE49-F238E27FC236}">
                    <a16:creationId xmlns:a16="http://schemas.microsoft.com/office/drawing/2014/main" id="{41758C24-DCD6-EE3C-CB97-3302381C2C05}"/>
                  </a:ext>
                </a:extLst>
              </p:cNvPr>
              <p:cNvSpPr/>
              <p:nvPr/>
            </p:nvSpPr>
            <p:spPr>
              <a:xfrm>
                <a:off x="7238571" y="3410683"/>
                <a:ext cx="902903" cy="13761"/>
              </a:xfrm>
              <a:custGeom>
                <a:avLst/>
                <a:gdLst>
                  <a:gd name="connsiteX0" fmla="*/ 0 w 902903"/>
                  <a:gd name="connsiteY0" fmla="*/ 0 h 13761"/>
                  <a:gd name="connsiteX1" fmla="*/ 902903 w 902903"/>
                  <a:gd name="connsiteY1" fmla="*/ 0 h 13761"/>
                </a:gdLst>
                <a:ahLst/>
                <a:cxnLst>
                  <a:cxn ang="0">
                    <a:pos x="connsiteX0" y="connsiteY0"/>
                  </a:cxn>
                  <a:cxn ang="0">
                    <a:pos x="connsiteX1" y="connsiteY1"/>
                  </a:cxn>
                </a:cxnLst>
                <a:rect l="l" t="t" r="r" b="b"/>
                <a:pathLst>
                  <a:path w="902903" h="13761">
                    <a:moveTo>
                      <a:pt x="0" y="0"/>
                    </a:moveTo>
                    <a:lnTo>
                      <a:pt x="902903" y="0"/>
                    </a:lnTo>
                  </a:path>
                </a:pathLst>
              </a:custGeom>
              <a:ln w="13780"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5BC90F7E-6814-E66B-DC82-A4D65DFDF413}"/>
                  </a:ext>
                </a:extLst>
              </p:cNvPr>
              <p:cNvSpPr/>
              <p:nvPr/>
            </p:nvSpPr>
            <p:spPr>
              <a:xfrm>
                <a:off x="7162530" y="3339074"/>
                <a:ext cx="107521" cy="107341"/>
              </a:xfrm>
              <a:custGeom>
                <a:avLst/>
                <a:gdLst>
                  <a:gd name="connsiteX0" fmla="*/ 107522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2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2" y="53671"/>
                    </a:moveTo>
                    <a:cubicBezTo>
                      <a:pt x="107522" y="83312"/>
                      <a:pt x="83452" y="107342"/>
                      <a:pt x="53761" y="107342"/>
                    </a:cubicBezTo>
                    <a:cubicBezTo>
                      <a:pt x="24070" y="107342"/>
                      <a:pt x="0" y="83312"/>
                      <a:pt x="0" y="53671"/>
                    </a:cubicBezTo>
                    <a:cubicBezTo>
                      <a:pt x="0" y="24029"/>
                      <a:pt x="24070" y="0"/>
                      <a:pt x="53761" y="0"/>
                    </a:cubicBezTo>
                    <a:cubicBezTo>
                      <a:pt x="83452" y="0"/>
                      <a:pt x="107522" y="24029"/>
                      <a:pt x="107522" y="53671"/>
                    </a:cubicBezTo>
                    <a:close/>
                  </a:path>
                </a:pathLst>
              </a:custGeom>
              <a:solidFill>
                <a:srgbClr val="EF9FC1"/>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670441AC-5187-9C7B-E173-3C8A28AE42F6}"/>
                  </a:ext>
                </a:extLst>
              </p:cNvPr>
              <p:cNvSpPr txBox="1"/>
              <p:nvPr/>
            </p:nvSpPr>
            <p:spPr>
              <a:xfrm>
                <a:off x="6414732" y="3421751"/>
                <a:ext cx="1370723" cy="357643"/>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Udarbejdelse af din netværksplan</a:t>
                </a:r>
              </a:p>
            </p:txBody>
          </p:sp>
          <p:sp>
            <p:nvSpPr>
              <p:cNvPr id="23" name="Freeform 22">
                <a:extLst>
                  <a:ext uri="{FF2B5EF4-FFF2-40B4-BE49-F238E27FC236}">
                    <a16:creationId xmlns:a16="http://schemas.microsoft.com/office/drawing/2014/main" id="{EF00A6EB-5E06-09CE-8B22-722D5B9F5A5D}"/>
                  </a:ext>
                </a:extLst>
              </p:cNvPr>
              <p:cNvSpPr/>
              <p:nvPr/>
            </p:nvSpPr>
            <p:spPr>
              <a:xfrm>
                <a:off x="6367674" y="4097517"/>
                <a:ext cx="904282" cy="13761"/>
              </a:xfrm>
              <a:custGeom>
                <a:avLst/>
                <a:gdLst>
                  <a:gd name="connsiteX0" fmla="*/ 904282 w 904282"/>
                  <a:gd name="connsiteY0" fmla="*/ 0 h 13761"/>
                  <a:gd name="connsiteX1" fmla="*/ 0 w 904282"/>
                  <a:gd name="connsiteY1" fmla="*/ 0 h 13761"/>
                </a:gdLst>
                <a:ahLst/>
                <a:cxnLst>
                  <a:cxn ang="0">
                    <a:pos x="connsiteX0" y="connsiteY0"/>
                  </a:cxn>
                  <a:cxn ang="0">
                    <a:pos x="connsiteX1" y="connsiteY1"/>
                  </a:cxn>
                </a:cxnLst>
                <a:rect l="l" t="t" r="r" b="b"/>
                <a:pathLst>
                  <a:path w="904282" h="13761">
                    <a:moveTo>
                      <a:pt x="904282" y="0"/>
                    </a:moveTo>
                    <a:lnTo>
                      <a:pt x="0" y="0"/>
                    </a:lnTo>
                  </a:path>
                </a:pathLst>
              </a:custGeom>
              <a:ln w="13780"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90EA127-BEED-7E51-3E5F-27B6D07F8E9B}"/>
                  </a:ext>
                </a:extLst>
              </p:cNvPr>
              <p:cNvSpPr/>
              <p:nvPr/>
            </p:nvSpPr>
            <p:spPr>
              <a:xfrm>
                <a:off x="6313914" y="4043846"/>
                <a:ext cx="107521" cy="107341"/>
              </a:xfrm>
              <a:custGeom>
                <a:avLst/>
                <a:gdLst>
                  <a:gd name="connsiteX0" fmla="*/ 107521 w 107521"/>
                  <a:gd name="connsiteY0" fmla="*/ 53671 h 107341"/>
                  <a:gd name="connsiteX1" fmla="*/ 53761 w 107521"/>
                  <a:gd name="connsiteY1" fmla="*/ 107341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1"/>
                      <a:pt x="53761" y="107341"/>
                    </a:cubicBezTo>
                    <a:cubicBezTo>
                      <a:pt x="24070" y="107341"/>
                      <a:pt x="0" y="83312"/>
                      <a:pt x="0" y="53671"/>
                    </a:cubicBezTo>
                    <a:cubicBezTo>
                      <a:pt x="0" y="24029"/>
                      <a:pt x="24070" y="0"/>
                      <a:pt x="53761" y="0"/>
                    </a:cubicBezTo>
                    <a:cubicBezTo>
                      <a:pt x="83452" y="0"/>
                      <a:pt x="107521" y="24029"/>
                      <a:pt x="107521" y="53671"/>
                    </a:cubicBezTo>
                    <a:close/>
                  </a:path>
                </a:pathLst>
              </a:custGeom>
              <a:solidFill>
                <a:srgbClr val="F79038"/>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C201854-3E17-E8D6-CBDA-A2579D9D89FC}"/>
                  </a:ext>
                </a:extLst>
              </p:cNvPr>
              <p:cNvSpPr txBox="1"/>
              <p:nvPr/>
            </p:nvSpPr>
            <p:spPr>
              <a:xfrm>
                <a:off x="5467642" y="4129080"/>
                <a:ext cx="1003531" cy="500700"/>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Identificere hvad og hvem du har brug for at vide</a:t>
                </a:r>
              </a:p>
            </p:txBody>
          </p:sp>
          <p:sp>
            <p:nvSpPr>
              <p:cNvPr id="27" name="Freeform 26">
                <a:extLst>
                  <a:ext uri="{FF2B5EF4-FFF2-40B4-BE49-F238E27FC236}">
                    <a16:creationId xmlns:a16="http://schemas.microsoft.com/office/drawing/2014/main" id="{E1257896-B900-BF28-56B1-3C642231FBF6}"/>
                  </a:ext>
                </a:extLst>
              </p:cNvPr>
              <p:cNvSpPr/>
              <p:nvPr/>
            </p:nvSpPr>
            <p:spPr>
              <a:xfrm>
                <a:off x="5384756" y="4920889"/>
                <a:ext cx="904282" cy="13761"/>
              </a:xfrm>
              <a:custGeom>
                <a:avLst/>
                <a:gdLst>
                  <a:gd name="connsiteX0" fmla="*/ 0 w 904282"/>
                  <a:gd name="connsiteY0" fmla="*/ 0 h 13761"/>
                  <a:gd name="connsiteX1" fmla="*/ 904282 w 904282"/>
                  <a:gd name="connsiteY1" fmla="*/ 0 h 13761"/>
                </a:gdLst>
                <a:ahLst/>
                <a:cxnLst>
                  <a:cxn ang="0">
                    <a:pos x="connsiteX0" y="connsiteY0"/>
                  </a:cxn>
                  <a:cxn ang="0">
                    <a:pos x="connsiteX1" y="connsiteY1"/>
                  </a:cxn>
                </a:cxnLst>
                <a:rect l="l" t="t" r="r" b="b"/>
                <a:pathLst>
                  <a:path w="904282" h="13761">
                    <a:moveTo>
                      <a:pt x="0" y="0"/>
                    </a:moveTo>
                    <a:lnTo>
                      <a:pt x="904282" y="0"/>
                    </a:lnTo>
                  </a:path>
                </a:pathLst>
              </a:custGeom>
              <a:ln w="13780" cap="flat">
                <a:solidFill>
                  <a:srgbClr val="000000"/>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43E8C102-EFD7-E956-0504-17F0D61636B6}"/>
                  </a:ext>
                </a:extLst>
              </p:cNvPr>
              <p:cNvSpPr/>
              <p:nvPr/>
            </p:nvSpPr>
            <p:spPr>
              <a:xfrm>
                <a:off x="5372013" y="4874098"/>
                <a:ext cx="107521" cy="107341"/>
              </a:xfrm>
              <a:custGeom>
                <a:avLst/>
                <a:gdLst>
                  <a:gd name="connsiteX0" fmla="*/ 107521 w 107521"/>
                  <a:gd name="connsiteY0" fmla="*/ 53671 h 107341"/>
                  <a:gd name="connsiteX1" fmla="*/ 53761 w 107521"/>
                  <a:gd name="connsiteY1" fmla="*/ 107342 h 107341"/>
                  <a:gd name="connsiteX2" fmla="*/ 0 w 107521"/>
                  <a:gd name="connsiteY2" fmla="*/ 53671 h 107341"/>
                  <a:gd name="connsiteX3" fmla="*/ 53761 w 107521"/>
                  <a:gd name="connsiteY3" fmla="*/ 0 h 107341"/>
                  <a:gd name="connsiteX4" fmla="*/ 107521 w 107521"/>
                  <a:gd name="connsiteY4" fmla="*/ 53671 h 10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1" h="107341">
                    <a:moveTo>
                      <a:pt x="107521" y="53671"/>
                    </a:moveTo>
                    <a:cubicBezTo>
                      <a:pt x="107521" y="83312"/>
                      <a:pt x="83452" y="107342"/>
                      <a:pt x="53761" y="107342"/>
                    </a:cubicBezTo>
                    <a:cubicBezTo>
                      <a:pt x="24070" y="107342"/>
                      <a:pt x="0" y="83312"/>
                      <a:pt x="0" y="53671"/>
                    </a:cubicBezTo>
                    <a:cubicBezTo>
                      <a:pt x="0" y="24030"/>
                      <a:pt x="24070" y="0"/>
                      <a:pt x="53761" y="0"/>
                    </a:cubicBezTo>
                    <a:cubicBezTo>
                      <a:pt x="83452" y="0"/>
                      <a:pt x="107521" y="24030"/>
                      <a:pt x="107521" y="53671"/>
                    </a:cubicBezTo>
                    <a:close/>
                  </a:path>
                </a:pathLst>
              </a:custGeom>
              <a:solidFill>
                <a:srgbClr val="B3DDDC"/>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65430A2-E82B-5BCE-EB60-7B97F5F6233E}"/>
                  </a:ext>
                </a:extLst>
              </p:cNvPr>
              <p:cNvSpPr txBox="1"/>
              <p:nvPr/>
            </p:nvSpPr>
            <p:spPr>
              <a:xfrm>
                <a:off x="4887629" y="4920889"/>
                <a:ext cx="885545" cy="500700"/>
              </a:xfrm>
              <a:prstGeom prst="rect">
                <a:avLst/>
              </a:prstGeom>
              <a:noFill/>
            </p:spPr>
            <p:txBody>
              <a:bodyPr wrap="square" rtlCol="0">
                <a:spAutoFit/>
              </a:bodyPr>
              <a:lstStyle/>
              <a:p>
                <a:pPr algn="l" rtl="0"/>
                <a:r>
                  <a:rPr lang="en-US" sz="1200" b="1" spc="0" baseline="0" dirty="0">
                    <a:ln/>
                    <a:solidFill>
                      <a:srgbClr val="000000"/>
                    </a:solidFill>
                    <a:latin typeface="Calibri" panose="020F0502020204030204" pitchFamily="34" charset="0"/>
                    <a:cs typeface="Calibri" panose="020F0502020204030204" pitchFamily="34" charset="0"/>
                    <a:sym typeface="MyriadPro-Regular"/>
                    <a:rtl val="0"/>
                  </a:rPr>
                  <a:t>Identificering af netværksmål</a:t>
                </a:r>
              </a:p>
            </p:txBody>
          </p:sp>
          <p:grpSp>
            <p:nvGrpSpPr>
              <p:cNvPr id="30" name="Graphic 4">
                <a:extLst>
                  <a:ext uri="{FF2B5EF4-FFF2-40B4-BE49-F238E27FC236}">
                    <a16:creationId xmlns:a16="http://schemas.microsoft.com/office/drawing/2014/main" id="{0CD863E0-B6F7-FC9F-AF8A-D953727A5B6B}"/>
                  </a:ext>
                </a:extLst>
              </p:cNvPr>
              <p:cNvGrpSpPr/>
              <p:nvPr/>
            </p:nvGrpSpPr>
            <p:grpSpPr>
              <a:xfrm>
                <a:off x="8731481" y="1867991"/>
                <a:ext cx="1370208" cy="1010112"/>
                <a:chOff x="8731481" y="1867991"/>
                <a:chExt cx="1370208" cy="1010112"/>
              </a:xfrm>
              <a:solidFill>
                <a:srgbClr val="F79038"/>
              </a:solidFill>
            </p:grpSpPr>
            <p:sp>
              <p:nvSpPr>
                <p:cNvPr id="31" name="Freeform 30">
                  <a:extLst>
                    <a:ext uri="{FF2B5EF4-FFF2-40B4-BE49-F238E27FC236}">
                      <a16:creationId xmlns:a16="http://schemas.microsoft.com/office/drawing/2014/main" id="{2A0585A2-4FC3-A109-87AC-C0A7FFF49EC7}"/>
                    </a:ext>
                  </a:extLst>
                </p:cNvPr>
                <p:cNvSpPr/>
                <p:nvPr/>
              </p:nvSpPr>
              <p:spPr>
                <a:xfrm>
                  <a:off x="8731481" y="2586354"/>
                  <a:ext cx="825709" cy="291748"/>
                </a:xfrm>
                <a:custGeom>
                  <a:avLst/>
                  <a:gdLst>
                    <a:gd name="connsiteX0" fmla="*/ 406651 w 825709"/>
                    <a:gd name="connsiteY0" fmla="*/ 0 h 291748"/>
                    <a:gd name="connsiteX1" fmla="*/ 0 w 825709"/>
                    <a:gd name="connsiteY1" fmla="*/ 0 h 291748"/>
                    <a:gd name="connsiteX2" fmla="*/ 0 w 825709"/>
                    <a:gd name="connsiteY2" fmla="*/ 291749 h 291748"/>
                    <a:gd name="connsiteX3" fmla="*/ 825709 w 825709"/>
                    <a:gd name="connsiteY3" fmla="*/ 291749 h 291748"/>
                    <a:gd name="connsiteX4" fmla="*/ 825709 w 825709"/>
                    <a:gd name="connsiteY4" fmla="*/ 290373 h 291748"/>
                    <a:gd name="connsiteX5" fmla="*/ 406651 w 825709"/>
                    <a:gd name="connsiteY5" fmla="*/ 0 h 29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09" h="291748">
                      <a:moveTo>
                        <a:pt x="406651" y="0"/>
                      </a:moveTo>
                      <a:lnTo>
                        <a:pt x="0" y="0"/>
                      </a:lnTo>
                      <a:lnTo>
                        <a:pt x="0" y="291749"/>
                      </a:lnTo>
                      <a:lnTo>
                        <a:pt x="825709" y="291749"/>
                      </a:lnTo>
                      <a:lnTo>
                        <a:pt x="825709" y="290373"/>
                      </a:lnTo>
                      <a:cubicBezTo>
                        <a:pt x="639615" y="275235"/>
                        <a:pt x="482468" y="161012"/>
                        <a:pt x="406651" y="0"/>
                      </a:cubicBezTo>
                      <a:close/>
                    </a:path>
                  </a:pathLst>
                </a:custGeom>
                <a:solidFill>
                  <a:srgbClr val="F79038"/>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B8D836D1-2273-2211-E1D9-A1C0307EB50D}"/>
                    </a:ext>
                  </a:extLst>
                </p:cNvPr>
                <p:cNvSpPr/>
                <p:nvPr/>
              </p:nvSpPr>
              <p:spPr>
                <a:xfrm>
                  <a:off x="9098156" y="1867991"/>
                  <a:ext cx="1003532" cy="1001854"/>
                </a:xfrm>
                <a:custGeom>
                  <a:avLst/>
                  <a:gdLst>
                    <a:gd name="connsiteX0" fmla="*/ 501766 w 1003532"/>
                    <a:gd name="connsiteY0" fmla="*/ 0 h 1001854"/>
                    <a:gd name="connsiteX1" fmla="*/ 0 w 1003532"/>
                    <a:gd name="connsiteY1" fmla="*/ 500928 h 1001854"/>
                    <a:gd name="connsiteX2" fmla="*/ 501766 w 1003532"/>
                    <a:gd name="connsiteY2" fmla="*/ 1001855 h 1001854"/>
                    <a:gd name="connsiteX3" fmla="*/ 1003533 w 1003532"/>
                    <a:gd name="connsiteY3" fmla="*/ 500928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8"/>
                      </a:cubicBezTo>
                      <a:cubicBezTo>
                        <a:pt x="0" y="777538"/>
                        <a:pt x="224692" y="1001855"/>
                        <a:pt x="501766" y="1001855"/>
                      </a:cubicBezTo>
                      <a:cubicBezTo>
                        <a:pt x="778841" y="1001855"/>
                        <a:pt x="1003533" y="777538"/>
                        <a:pt x="1003533" y="500928"/>
                      </a:cubicBezTo>
                      <a:cubicBezTo>
                        <a:pt x="1003533" y="224316"/>
                        <a:pt x="778841" y="0"/>
                        <a:pt x="501766" y="0"/>
                      </a:cubicBezTo>
                      <a:close/>
                    </a:path>
                  </a:pathLst>
                </a:custGeom>
                <a:solidFill>
                  <a:srgbClr val="F79038"/>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33" name="Graphic 4">
                <a:extLst>
                  <a:ext uri="{FF2B5EF4-FFF2-40B4-BE49-F238E27FC236}">
                    <a16:creationId xmlns:a16="http://schemas.microsoft.com/office/drawing/2014/main" id="{8D1D203E-A353-0536-6ADB-40C458D90CC4}"/>
                  </a:ext>
                </a:extLst>
              </p:cNvPr>
              <p:cNvGrpSpPr/>
              <p:nvPr/>
            </p:nvGrpSpPr>
            <p:grpSpPr>
              <a:xfrm>
                <a:off x="7912665" y="2586354"/>
                <a:ext cx="1320582" cy="1001854"/>
                <a:chOff x="7912665" y="2586354"/>
                <a:chExt cx="1320582" cy="1001854"/>
              </a:xfrm>
              <a:solidFill>
                <a:srgbClr val="B3DDDC"/>
              </a:solidFill>
            </p:grpSpPr>
            <p:sp>
              <p:nvSpPr>
                <p:cNvPr id="34" name="Freeform 33">
                  <a:extLst>
                    <a:ext uri="{FF2B5EF4-FFF2-40B4-BE49-F238E27FC236}">
                      <a16:creationId xmlns:a16="http://schemas.microsoft.com/office/drawing/2014/main" id="{6D235819-4AF2-6E7C-B22C-9F0E253E55E2}"/>
                    </a:ext>
                  </a:extLst>
                </p:cNvPr>
                <p:cNvSpPr/>
                <p:nvPr/>
              </p:nvSpPr>
              <p:spPr>
                <a:xfrm>
                  <a:off x="8229715" y="2586354"/>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3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3" y="777539"/>
                        <a:pt x="1003533" y="500927"/>
                      </a:cubicBezTo>
                      <a:cubicBezTo>
                        <a:pt x="1002154" y="224316"/>
                        <a:pt x="777462" y="0"/>
                        <a:pt x="501766" y="0"/>
                      </a:cubicBezTo>
                      <a:close/>
                    </a:path>
                  </a:pathLst>
                </a:custGeom>
                <a:solidFill>
                  <a:srgbClr val="B3DDDC"/>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3EFE698B-8E8E-943D-FC3A-6F2A0E5E8B60}"/>
                    </a:ext>
                  </a:extLst>
                </p:cNvPr>
                <p:cNvSpPr/>
                <p:nvPr/>
              </p:nvSpPr>
              <p:spPr>
                <a:xfrm>
                  <a:off x="7912665" y="3293708"/>
                  <a:ext cx="707159" cy="288996"/>
                </a:xfrm>
                <a:custGeom>
                  <a:avLst/>
                  <a:gdLst>
                    <a:gd name="connsiteX0" fmla="*/ 355648 w 707159"/>
                    <a:gd name="connsiteY0" fmla="*/ 0 h 288996"/>
                    <a:gd name="connsiteX1" fmla="*/ 0 w 707159"/>
                    <a:gd name="connsiteY1" fmla="*/ 0 h 288996"/>
                    <a:gd name="connsiteX2" fmla="*/ 0 w 707159"/>
                    <a:gd name="connsiteY2" fmla="*/ 288997 h 288996"/>
                    <a:gd name="connsiteX3" fmla="*/ 707160 w 707159"/>
                    <a:gd name="connsiteY3" fmla="*/ 288997 h 288996"/>
                    <a:gd name="connsiteX4" fmla="*/ 355648 w 707159"/>
                    <a:gd name="connsiteY4" fmla="*/ 0 h 2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159" h="288996">
                      <a:moveTo>
                        <a:pt x="355648" y="0"/>
                      </a:moveTo>
                      <a:lnTo>
                        <a:pt x="0" y="0"/>
                      </a:lnTo>
                      <a:lnTo>
                        <a:pt x="0" y="288997"/>
                      </a:lnTo>
                      <a:lnTo>
                        <a:pt x="707160" y="288997"/>
                      </a:lnTo>
                      <a:cubicBezTo>
                        <a:pt x="533471" y="249088"/>
                        <a:pt x="414922" y="138994"/>
                        <a:pt x="355648" y="0"/>
                      </a:cubicBezTo>
                      <a:close/>
                    </a:path>
                  </a:pathLst>
                </a:custGeom>
                <a:solidFill>
                  <a:srgbClr val="B3DDDC"/>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36" name="Graphic 4">
                <a:extLst>
                  <a:ext uri="{FF2B5EF4-FFF2-40B4-BE49-F238E27FC236}">
                    <a16:creationId xmlns:a16="http://schemas.microsoft.com/office/drawing/2014/main" id="{BACB82B4-F57D-77B8-4C21-13AADF787AE8}"/>
                  </a:ext>
                </a:extLst>
              </p:cNvPr>
              <p:cNvGrpSpPr/>
              <p:nvPr/>
            </p:nvGrpSpPr>
            <p:grpSpPr>
              <a:xfrm>
                <a:off x="7084199" y="3293682"/>
                <a:ext cx="1321986" cy="1000529"/>
                <a:chOff x="7084199" y="3293682"/>
                <a:chExt cx="1321986" cy="1000529"/>
              </a:xfrm>
              <a:solidFill>
                <a:srgbClr val="EF9FC1"/>
              </a:solidFill>
            </p:grpSpPr>
            <p:sp>
              <p:nvSpPr>
                <p:cNvPr id="37" name="Freeform 36">
                  <a:extLst>
                    <a:ext uri="{FF2B5EF4-FFF2-40B4-BE49-F238E27FC236}">
                      <a16:creationId xmlns:a16="http://schemas.microsoft.com/office/drawing/2014/main" id="{5883C3D1-6836-F700-2CBE-6A2DF2CD82DD}"/>
                    </a:ext>
                  </a:extLst>
                </p:cNvPr>
                <p:cNvSpPr/>
                <p:nvPr/>
              </p:nvSpPr>
              <p:spPr>
                <a:xfrm>
                  <a:off x="7403981" y="3293682"/>
                  <a:ext cx="1002205" cy="1000529"/>
                </a:xfrm>
                <a:custGeom>
                  <a:avLst/>
                  <a:gdLst>
                    <a:gd name="connsiteX0" fmla="*/ 496278 w 1002205"/>
                    <a:gd name="connsiteY0" fmla="*/ 25 h 1000529"/>
                    <a:gd name="connsiteX1" fmla="*/ 25 w 1002205"/>
                    <a:gd name="connsiteY1" fmla="*/ 505082 h 1000529"/>
                    <a:gd name="connsiteX2" fmla="*/ 505927 w 1002205"/>
                    <a:gd name="connsiteY2" fmla="*/ 1000504 h 1000529"/>
                    <a:gd name="connsiteX3" fmla="*/ 1002180 w 1002205"/>
                    <a:gd name="connsiteY3" fmla="*/ 495448 h 1000529"/>
                    <a:gd name="connsiteX4" fmla="*/ 496278 w 1002205"/>
                    <a:gd name="connsiteY4" fmla="*/ 25 h 100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05" h="1000529">
                      <a:moveTo>
                        <a:pt x="496278" y="25"/>
                      </a:moveTo>
                      <a:cubicBezTo>
                        <a:pt x="219203" y="2778"/>
                        <a:pt x="-2732" y="229846"/>
                        <a:pt x="25" y="505082"/>
                      </a:cubicBezTo>
                      <a:cubicBezTo>
                        <a:pt x="2783" y="781692"/>
                        <a:pt x="230232" y="1003256"/>
                        <a:pt x="505927" y="1000504"/>
                      </a:cubicBezTo>
                      <a:cubicBezTo>
                        <a:pt x="783001" y="997752"/>
                        <a:pt x="1004936" y="770683"/>
                        <a:pt x="1002180" y="495448"/>
                      </a:cubicBezTo>
                      <a:cubicBezTo>
                        <a:pt x="1000801" y="218837"/>
                        <a:pt x="773352" y="-2727"/>
                        <a:pt x="496278" y="25"/>
                      </a:cubicBezTo>
                      <a:close/>
                    </a:path>
                  </a:pathLst>
                </a:custGeom>
                <a:solidFill>
                  <a:srgbClr val="EF9FC1"/>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26B1452-DECE-926A-9949-61C522607F1F}"/>
                    </a:ext>
                  </a:extLst>
                </p:cNvPr>
                <p:cNvSpPr/>
                <p:nvPr/>
              </p:nvSpPr>
              <p:spPr>
                <a:xfrm>
                  <a:off x="7084199" y="3999685"/>
                  <a:ext cx="707159" cy="290372"/>
                </a:xfrm>
                <a:custGeom>
                  <a:avLst/>
                  <a:gdLst>
                    <a:gd name="connsiteX0" fmla="*/ 0 w 707159"/>
                    <a:gd name="connsiteY0" fmla="*/ 0 h 290372"/>
                    <a:gd name="connsiteX1" fmla="*/ 0 w 707159"/>
                    <a:gd name="connsiteY1" fmla="*/ 290373 h 290372"/>
                    <a:gd name="connsiteX2" fmla="*/ 707160 w 707159"/>
                    <a:gd name="connsiteY2" fmla="*/ 290373 h 290372"/>
                    <a:gd name="connsiteX3" fmla="*/ 355648 w 707159"/>
                    <a:gd name="connsiteY3" fmla="*/ 0 h 290372"/>
                  </a:gdLst>
                  <a:ahLst/>
                  <a:cxnLst>
                    <a:cxn ang="0">
                      <a:pos x="connsiteX0" y="connsiteY0"/>
                    </a:cxn>
                    <a:cxn ang="0">
                      <a:pos x="connsiteX1" y="connsiteY1"/>
                    </a:cxn>
                    <a:cxn ang="0">
                      <a:pos x="connsiteX2" y="connsiteY2"/>
                    </a:cxn>
                    <a:cxn ang="0">
                      <a:pos x="connsiteX3" y="connsiteY3"/>
                    </a:cxn>
                  </a:cxnLst>
                  <a:rect l="l" t="t" r="r" b="b"/>
                  <a:pathLst>
                    <a:path w="707159" h="290372">
                      <a:moveTo>
                        <a:pt x="0" y="0"/>
                      </a:moveTo>
                      <a:lnTo>
                        <a:pt x="0" y="290373"/>
                      </a:lnTo>
                      <a:lnTo>
                        <a:pt x="707160" y="290373"/>
                      </a:lnTo>
                      <a:cubicBezTo>
                        <a:pt x="533471" y="251840"/>
                        <a:pt x="414922" y="138994"/>
                        <a:pt x="355648" y="0"/>
                      </a:cubicBezTo>
                    </a:path>
                  </a:pathLst>
                </a:custGeom>
                <a:solidFill>
                  <a:srgbClr val="EF9FC1"/>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39" name="Graphic 4">
                <a:extLst>
                  <a:ext uri="{FF2B5EF4-FFF2-40B4-BE49-F238E27FC236}">
                    <a16:creationId xmlns:a16="http://schemas.microsoft.com/office/drawing/2014/main" id="{0E01011E-EA04-BAA7-A6FC-150C0879A0AD}"/>
                  </a:ext>
                </a:extLst>
              </p:cNvPr>
              <p:cNvGrpSpPr/>
              <p:nvPr/>
            </p:nvGrpSpPr>
            <p:grpSpPr>
              <a:xfrm>
                <a:off x="6219893" y="3999685"/>
                <a:ext cx="1361936" cy="1001855"/>
                <a:chOff x="6219893" y="3999685"/>
                <a:chExt cx="1361936" cy="1001855"/>
              </a:xfrm>
              <a:solidFill>
                <a:srgbClr val="F79038"/>
              </a:solidFill>
            </p:grpSpPr>
            <p:sp>
              <p:nvSpPr>
                <p:cNvPr id="40" name="Freeform 39">
                  <a:extLst>
                    <a:ext uri="{FF2B5EF4-FFF2-40B4-BE49-F238E27FC236}">
                      <a16:creationId xmlns:a16="http://schemas.microsoft.com/office/drawing/2014/main" id="{509FCF59-D748-15CF-4F38-3958B2C2F4C8}"/>
                    </a:ext>
                  </a:extLst>
                </p:cNvPr>
                <p:cNvSpPr/>
                <p:nvPr/>
              </p:nvSpPr>
              <p:spPr>
                <a:xfrm>
                  <a:off x="6219893" y="4697406"/>
                  <a:ext cx="718187" cy="291749"/>
                </a:xfrm>
                <a:custGeom>
                  <a:avLst/>
                  <a:gdLst>
                    <a:gd name="connsiteX0" fmla="*/ 391488 w 718187"/>
                    <a:gd name="connsiteY0" fmla="*/ 0 h 291749"/>
                    <a:gd name="connsiteX1" fmla="*/ 0 w 718187"/>
                    <a:gd name="connsiteY1" fmla="*/ 0 h 291749"/>
                    <a:gd name="connsiteX2" fmla="*/ 0 w 718187"/>
                    <a:gd name="connsiteY2" fmla="*/ 291749 h 291749"/>
                    <a:gd name="connsiteX3" fmla="*/ 718188 w 718187"/>
                    <a:gd name="connsiteY3" fmla="*/ 291749 h 291749"/>
                    <a:gd name="connsiteX4" fmla="*/ 391488 w 718187"/>
                    <a:gd name="connsiteY4" fmla="*/ 0 h 29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7" h="291749">
                      <a:moveTo>
                        <a:pt x="391488" y="0"/>
                      </a:moveTo>
                      <a:lnTo>
                        <a:pt x="0" y="0"/>
                      </a:lnTo>
                      <a:lnTo>
                        <a:pt x="0" y="291749"/>
                      </a:lnTo>
                      <a:lnTo>
                        <a:pt x="718188" y="291749"/>
                      </a:lnTo>
                      <a:cubicBezTo>
                        <a:pt x="570690" y="249088"/>
                        <a:pt x="450762" y="138994"/>
                        <a:pt x="391488" y="0"/>
                      </a:cubicBezTo>
                      <a:close/>
                    </a:path>
                  </a:pathLst>
                </a:custGeom>
                <a:solidFill>
                  <a:srgbClr val="F79038"/>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F6C1E9E-5B16-FD0B-493F-45894FBF1F1A}"/>
                    </a:ext>
                  </a:extLst>
                </p:cNvPr>
                <p:cNvSpPr/>
                <p:nvPr/>
              </p:nvSpPr>
              <p:spPr>
                <a:xfrm>
                  <a:off x="6578297" y="3999685"/>
                  <a:ext cx="1003532" cy="1001855"/>
                </a:xfrm>
                <a:custGeom>
                  <a:avLst/>
                  <a:gdLst>
                    <a:gd name="connsiteX0" fmla="*/ 501766 w 1003532"/>
                    <a:gd name="connsiteY0" fmla="*/ 0 h 1001855"/>
                    <a:gd name="connsiteX1" fmla="*/ 0 w 1003532"/>
                    <a:gd name="connsiteY1" fmla="*/ 500928 h 1001855"/>
                    <a:gd name="connsiteX2" fmla="*/ 501766 w 1003532"/>
                    <a:gd name="connsiteY2" fmla="*/ 1001855 h 1001855"/>
                    <a:gd name="connsiteX3" fmla="*/ 1003532 w 1003532"/>
                    <a:gd name="connsiteY3" fmla="*/ 500928 h 1001855"/>
                    <a:gd name="connsiteX4" fmla="*/ 501766 w 1003532"/>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5">
                      <a:moveTo>
                        <a:pt x="501766" y="0"/>
                      </a:moveTo>
                      <a:cubicBezTo>
                        <a:pt x="224692" y="0"/>
                        <a:pt x="0" y="224317"/>
                        <a:pt x="0" y="500928"/>
                      </a:cubicBezTo>
                      <a:cubicBezTo>
                        <a:pt x="0" y="777539"/>
                        <a:pt x="224692" y="1001855"/>
                        <a:pt x="501766" y="1001855"/>
                      </a:cubicBezTo>
                      <a:cubicBezTo>
                        <a:pt x="778841" y="1001855"/>
                        <a:pt x="1003532" y="777539"/>
                        <a:pt x="1003532" y="500928"/>
                      </a:cubicBezTo>
                      <a:cubicBezTo>
                        <a:pt x="1003532" y="224317"/>
                        <a:pt x="778841" y="0"/>
                        <a:pt x="501766" y="0"/>
                      </a:cubicBezTo>
                      <a:close/>
                    </a:path>
                  </a:pathLst>
                </a:custGeom>
                <a:solidFill>
                  <a:srgbClr val="F79038"/>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42" name="Freeform 41">
                <a:extLst>
                  <a:ext uri="{FF2B5EF4-FFF2-40B4-BE49-F238E27FC236}">
                    <a16:creationId xmlns:a16="http://schemas.microsoft.com/office/drawing/2014/main" id="{2C106419-1200-2DA5-CAD2-526DDC434C93}"/>
                  </a:ext>
                </a:extLst>
              </p:cNvPr>
              <p:cNvSpPr/>
              <p:nvPr/>
            </p:nvSpPr>
            <p:spPr>
              <a:xfrm>
                <a:off x="5718127" y="4697406"/>
                <a:ext cx="1003532" cy="1001854"/>
              </a:xfrm>
              <a:custGeom>
                <a:avLst/>
                <a:gdLst>
                  <a:gd name="connsiteX0" fmla="*/ 501766 w 1003532"/>
                  <a:gd name="connsiteY0" fmla="*/ 0 h 1001854"/>
                  <a:gd name="connsiteX1" fmla="*/ 0 w 1003532"/>
                  <a:gd name="connsiteY1" fmla="*/ 500927 h 1001854"/>
                  <a:gd name="connsiteX2" fmla="*/ 501766 w 1003532"/>
                  <a:gd name="connsiteY2" fmla="*/ 1001855 h 1001854"/>
                  <a:gd name="connsiteX3" fmla="*/ 1003532 w 1003532"/>
                  <a:gd name="connsiteY3" fmla="*/ 500927 h 1001854"/>
                  <a:gd name="connsiteX4" fmla="*/ 501766 w 1003532"/>
                  <a:gd name="connsiteY4" fmla="*/ 0 h 100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32" h="1001854">
                    <a:moveTo>
                      <a:pt x="501766" y="0"/>
                    </a:moveTo>
                    <a:cubicBezTo>
                      <a:pt x="224692" y="0"/>
                      <a:pt x="0" y="224316"/>
                      <a:pt x="0" y="500927"/>
                    </a:cubicBezTo>
                    <a:cubicBezTo>
                      <a:pt x="0" y="777539"/>
                      <a:pt x="224692" y="1001855"/>
                      <a:pt x="501766" y="1001855"/>
                    </a:cubicBezTo>
                    <a:cubicBezTo>
                      <a:pt x="778841" y="1001855"/>
                      <a:pt x="1003532" y="777539"/>
                      <a:pt x="1003532" y="500927"/>
                    </a:cubicBezTo>
                    <a:cubicBezTo>
                      <a:pt x="1002154" y="224316"/>
                      <a:pt x="778841" y="0"/>
                      <a:pt x="501766" y="0"/>
                    </a:cubicBezTo>
                    <a:close/>
                  </a:path>
                </a:pathLst>
              </a:custGeom>
              <a:solidFill>
                <a:srgbClr val="B3DDDC"/>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5C90FB-684A-6073-9C09-34C809064197}"/>
                  </a:ext>
                </a:extLst>
              </p:cNvPr>
              <p:cNvSpPr/>
              <p:nvPr/>
            </p:nvSpPr>
            <p:spPr>
              <a:xfrm>
                <a:off x="5969010" y="4947870"/>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AA33534B-1EB4-A864-CF4E-7F567D4622A6}"/>
                  </a:ext>
                </a:extLst>
              </p:cNvPr>
              <p:cNvSpPr/>
              <p:nvPr/>
            </p:nvSpPr>
            <p:spPr>
              <a:xfrm>
                <a:off x="6833316" y="4250149"/>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90109" y="0"/>
                      <a:pt x="501766" y="111470"/>
                      <a:pt x="501766" y="250464"/>
                    </a:cubicBezTo>
                    <a:close/>
                  </a:path>
                </a:pathLst>
              </a:custGeom>
              <a:solidFill>
                <a:srgbClr val="FFFFFF"/>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D935A81-0215-0383-17A0-935A2F51604C}"/>
                  </a:ext>
                </a:extLst>
              </p:cNvPr>
              <p:cNvSpPr/>
              <p:nvPr/>
            </p:nvSpPr>
            <p:spPr>
              <a:xfrm>
                <a:off x="7654889" y="3542795"/>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6" y="500927"/>
                      <a:pt x="0" y="388081"/>
                      <a:pt x="0" y="250464"/>
                    </a:cubicBezTo>
                    <a:cubicBezTo>
                      <a:pt x="0" y="111470"/>
                      <a:pt x="113035" y="0"/>
                      <a:pt x="250883" y="0"/>
                    </a:cubicBezTo>
                    <a:cubicBezTo>
                      <a:pt x="390109" y="0"/>
                      <a:pt x="501766" y="112846"/>
                      <a:pt x="501766" y="250464"/>
                    </a:cubicBezTo>
                    <a:close/>
                  </a:path>
                </a:pathLst>
              </a:custGeom>
              <a:solidFill>
                <a:srgbClr val="FFFFFF"/>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BBC6E0C-62BA-2AA1-9D72-90EE773AAFE0}"/>
                  </a:ext>
                </a:extLst>
              </p:cNvPr>
              <p:cNvSpPr/>
              <p:nvPr/>
            </p:nvSpPr>
            <p:spPr>
              <a:xfrm>
                <a:off x="8480598" y="2836818"/>
                <a:ext cx="501766" cy="500927"/>
              </a:xfrm>
              <a:custGeom>
                <a:avLst/>
                <a:gdLst>
                  <a:gd name="connsiteX0" fmla="*/ 501766 w 501766"/>
                  <a:gd name="connsiteY0" fmla="*/ 250464 h 500927"/>
                  <a:gd name="connsiteX1" fmla="*/ 250883 w 501766"/>
                  <a:gd name="connsiteY1" fmla="*/ 500927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9457"/>
                      <a:pt x="388731" y="500927"/>
                      <a:pt x="250883" y="500927"/>
                    </a:cubicBezTo>
                    <a:cubicBezTo>
                      <a:pt x="111657" y="500927"/>
                      <a:pt x="0" y="388081"/>
                      <a:pt x="0" y="250464"/>
                    </a:cubicBezTo>
                    <a:cubicBezTo>
                      <a:pt x="0" y="111470"/>
                      <a:pt x="113035" y="0"/>
                      <a:pt x="250883" y="0"/>
                    </a:cubicBezTo>
                    <a:cubicBezTo>
                      <a:pt x="388731" y="0"/>
                      <a:pt x="501766" y="111470"/>
                      <a:pt x="501766" y="250464"/>
                    </a:cubicBezTo>
                    <a:close/>
                  </a:path>
                </a:pathLst>
              </a:custGeom>
              <a:solidFill>
                <a:srgbClr val="FFFFFF"/>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1B248A3B-0561-A173-3E9B-89A376D1B1DE}"/>
                  </a:ext>
                </a:extLst>
              </p:cNvPr>
              <p:cNvSpPr/>
              <p:nvPr/>
            </p:nvSpPr>
            <p:spPr>
              <a:xfrm>
                <a:off x="9349040" y="2118455"/>
                <a:ext cx="501766" cy="500927"/>
              </a:xfrm>
              <a:custGeom>
                <a:avLst/>
                <a:gdLst>
                  <a:gd name="connsiteX0" fmla="*/ 501766 w 501766"/>
                  <a:gd name="connsiteY0" fmla="*/ 250464 h 500927"/>
                  <a:gd name="connsiteX1" fmla="*/ 250883 w 501766"/>
                  <a:gd name="connsiteY1" fmla="*/ 500928 h 500927"/>
                  <a:gd name="connsiteX2" fmla="*/ 0 w 501766"/>
                  <a:gd name="connsiteY2" fmla="*/ 250464 h 500927"/>
                  <a:gd name="connsiteX3" fmla="*/ 250883 w 501766"/>
                  <a:gd name="connsiteY3" fmla="*/ 0 h 500927"/>
                  <a:gd name="connsiteX4" fmla="*/ 501766 w 501766"/>
                  <a:gd name="connsiteY4" fmla="*/ 250464 h 5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66" h="500927">
                    <a:moveTo>
                      <a:pt x="501766" y="250464"/>
                    </a:moveTo>
                    <a:cubicBezTo>
                      <a:pt x="501766" y="388791"/>
                      <a:pt x="389442" y="500928"/>
                      <a:pt x="250883" y="500928"/>
                    </a:cubicBezTo>
                    <a:cubicBezTo>
                      <a:pt x="112324" y="500928"/>
                      <a:pt x="0" y="388791"/>
                      <a:pt x="0" y="250464"/>
                    </a:cubicBezTo>
                    <a:cubicBezTo>
                      <a:pt x="0" y="112136"/>
                      <a:pt x="112324" y="0"/>
                      <a:pt x="250883" y="0"/>
                    </a:cubicBezTo>
                    <a:cubicBezTo>
                      <a:pt x="389442" y="0"/>
                      <a:pt x="501766" y="112137"/>
                      <a:pt x="501766" y="250464"/>
                    </a:cubicBezTo>
                    <a:close/>
                  </a:path>
                </a:pathLst>
              </a:custGeom>
              <a:solidFill>
                <a:srgbClr val="FFFFFF"/>
              </a:solidFill>
              <a:ln w="13780"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A8B7FEDD-3FF1-4C60-31FB-54B8218C4FA9}"/>
                  </a:ext>
                </a:extLst>
              </p:cNvPr>
              <p:cNvSpPr txBox="1"/>
              <p:nvPr/>
            </p:nvSpPr>
            <p:spPr>
              <a:xfrm>
                <a:off x="5969899" y="4981439"/>
                <a:ext cx="487091"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TRIN</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01</a:t>
                </a:r>
              </a:p>
            </p:txBody>
          </p:sp>
        </p:grpSp>
        <p:sp>
          <p:nvSpPr>
            <p:cNvPr id="53" name="TextBox 52">
              <a:extLst>
                <a:ext uri="{FF2B5EF4-FFF2-40B4-BE49-F238E27FC236}">
                  <a16:creationId xmlns:a16="http://schemas.microsoft.com/office/drawing/2014/main" id="{7F5116AC-6E10-63D9-25CA-4252B0BA535F}"/>
                </a:ext>
              </a:extLst>
            </p:cNvPr>
            <p:cNvSpPr txBox="1"/>
            <p:nvPr/>
          </p:nvSpPr>
          <p:spPr>
            <a:xfrm>
              <a:off x="6844448" y="4302415"/>
              <a:ext cx="487091"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TRIN</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02</a:t>
              </a:r>
            </a:p>
          </p:txBody>
        </p:sp>
        <p:sp>
          <p:nvSpPr>
            <p:cNvPr id="54" name="TextBox 53">
              <a:extLst>
                <a:ext uri="{FF2B5EF4-FFF2-40B4-BE49-F238E27FC236}">
                  <a16:creationId xmlns:a16="http://schemas.microsoft.com/office/drawing/2014/main" id="{22BEE703-08E7-9F44-2CAF-0EF9C5CB281A}"/>
                </a:ext>
              </a:extLst>
            </p:cNvPr>
            <p:cNvSpPr txBox="1"/>
            <p:nvPr/>
          </p:nvSpPr>
          <p:spPr>
            <a:xfrm>
              <a:off x="7651107" y="3577940"/>
              <a:ext cx="487091"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TRIN</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03</a:t>
              </a:r>
            </a:p>
          </p:txBody>
        </p:sp>
        <p:sp>
          <p:nvSpPr>
            <p:cNvPr id="55" name="TextBox 54">
              <a:extLst>
                <a:ext uri="{FF2B5EF4-FFF2-40B4-BE49-F238E27FC236}">
                  <a16:creationId xmlns:a16="http://schemas.microsoft.com/office/drawing/2014/main" id="{AC9EF2BE-F0E6-D2F5-328F-612292A54A76}"/>
                </a:ext>
              </a:extLst>
            </p:cNvPr>
            <p:cNvSpPr txBox="1"/>
            <p:nvPr/>
          </p:nvSpPr>
          <p:spPr>
            <a:xfrm>
              <a:off x="8479691" y="2860774"/>
              <a:ext cx="487091"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TRIN</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56" name="TextBox 55">
              <a:extLst>
                <a:ext uri="{FF2B5EF4-FFF2-40B4-BE49-F238E27FC236}">
                  <a16:creationId xmlns:a16="http://schemas.microsoft.com/office/drawing/2014/main" id="{F2F9E60A-3BF2-040E-3BFB-121732F34AA1}"/>
                </a:ext>
              </a:extLst>
            </p:cNvPr>
            <p:cNvSpPr txBox="1"/>
            <p:nvPr/>
          </p:nvSpPr>
          <p:spPr>
            <a:xfrm>
              <a:off x="9362414" y="2191183"/>
              <a:ext cx="487091" cy="453014"/>
            </a:xfrm>
            <a:prstGeom prst="rect">
              <a:avLst/>
            </a:prstGeom>
            <a:noFill/>
          </p:spPr>
          <p:txBody>
            <a:bodyPr wrap="square" rtlCol="0">
              <a:spAutoFit/>
            </a:bodyPr>
            <a:lstStyle/>
            <a:p>
              <a:pPr algn="ctr" rtl="0"/>
              <a:r>
                <a:rPr lang="en-US" sz="1600" b="1" spc="0" baseline="0" dirty="0">
                  <a:ln/>
                  <a:solidFill>
                    <a:srgbClr val="000000"/>
                  </a:solidFill>
                  <a:latin typeface="Calibri" panose="020F0502020204030204" pitchFamily="34" charset="0"/>
                  <a:cs typeface="Calibri" panose="020F0502020204030204" pitchFamily="34" charset="0"/>
                  <a:sym typeface="MyriadPro-Bold"/>
                  <a:rtl val="0"/>
                </a:rPr>
                <a:t>TRIN</a:t>
              </a:r>
              <a:r>
                <a:rPr lang="en-US" sz="1600" b="1" baseline="0" dirty="0">
                  <a:ln/>
                  <a:solidFill>
                    <a:srgbClr val="000000"/>
                  </a:solidFill>
                  <a:latin typeface="Calibri" panose="020F0502020204030204" pitchFamily="34" charset="0"/>
                  <a:cs typeface="Calibri" panose="020F0502020204030204" pitchFamily="34" charset="0"/>
                  <a:sym typeface="MyriadPro-Bold"/>
                  <a:rtl val="0"/>
                </a:rPr>
                <a:t>05</a:t>
              </a:r>
            </a:p>
          </p:txBody>
        </p:sp>
      </p:grpSp>
      <p:sp>
        <p:nvSpPr>
          <p:cNvPr id="8" name="Text Placeholder 2">
            <a:extLst>
              <a:ext uri="{FF2B5EF4-FFF2-40B4-BE49-F238E27FC236}">
                <a16:creationId xmlns:a16="http://schemas.microsoft.com/office/drawing/2014/main" id="{6A2F681E-1EF8-1399-5126-47F841D10FEE}"/>
              </a:ext>
            </a:extLst>
          </p:cNvPr>
          <p:cNvSpPr txBox="1">
            <a:spLocks/>
          </p:cNvSpPr>
          <p:nvPr/>
        </p:nvSpPr>
        <p:spPr>
          <a:xfrm>
            <a:off x="633326" y="494348"/>
            <a:ext cx="10595237"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b="1" dirty="0"/>
              <a:t>Opbygning af et professionelt netværk</a:t>
            </a:r>
          </a:p>
        </p:txBody>
      </p:sp>
      <p:sp>
        <p:nvSpPr>
          <p:cNvPr id="49" name="Text Placeholder 1">
            <a:extLst>
              <a:ext uri="{FF2B5EF4-FFF2-40B4-BE49-F238E27FC236}">
                <a16:creationId xmlns:a16="http://schemas.microsoft.com/office/drawing/2014/main" id="{E999399E-6FAA-93FF-5360-9CC1065A87F9}"/>
              </a:ext>
            </a:extLst>
          </p:cNvPr>
          <p:cNvSpPr>
            <a:spLocks noGrp="1"/>
          </p:cNvSpPr>
          <p:nvPr>
            <p:ph type="body" sz="quarter" idx="18"/>
          </p:nvPr>
        </p:nvSpPr>
        <p:spPr>
          <a:xfrm>
            <a:off x="665873" y="1094668"/>
            <a:ext cx="5260660" cy="3159305"/>
          </a:xfrm>
        </p:spPr>
        <p:txBody>
          <a:bodyPr/>
          <a:lstStyle/>
          <a:p>
            <a:pPr rtl="0" algn="l">
              <a:lnSpc>
                <a:spcPts val="2580"/>
              </a:lnSpc>
            </a:pPr>
            <a:r>
              <a:rPr lang="en-US" dirty="0"/>
              <a:t>Netværk er måske mere afgørende end nogensinde, som et etableret forhold kan</a:t>
            </a:r>
            <a:r>
              <a:rPr lang="en-US" b="1" dirty="0"/>
              <a:t>adskille en iværksætter fra en anden og derved give en konkurrencefordel.</a:t>
            </a:r>
            <a:r>
              <a:rPr lang="en-US" dirty="0"/>
              <a:t>Professionelt netværk involverer at opbygge et netværk af kontakter, kolleger, associerede virksomheder, leverandører og andre, der sikrer, at en pulje af kontakter er tilgængelig at udnytte, når det er nødvendigt.</a:t>
            </a:r>
            <a:r>
              <a:rPr lang="en-US" sz="2400" dirty="0">
                <a:solidFill>
                  <a:srgbClr val="000000"/>
                </a:solidFill>
              </a:rPr>
              <a:t>Professionelt netværk kræver en disciplineret og planlagt tilgang og er en tovejsproces.</a:t>
            </a:r>
            <a:endParaRPr lang="en-US" dirty="0"/>
          </a:p>
        </p:txBody>
      </p:sp>
      <p:sp>
        <p:nvSpPr>
          <p:cNvPr id="6" name="Arrow: Down 5">
            <a:extLst>
              <a:ext uri="{FF2B5EF4-FFF2-40B4-BE49-F238E27FC236}">
                <a16:creationId xmlns:a16="http://schemas.microsoft.com/office/drawing/2014/main" id="{DA71C1AD-BF98-BBD7-F626-2CF37EA7E58A}"/>
              </a:ext>
            </a:extLst>
          </p:cNvPr>
          <p:cNvSpPr/>
          <p:nvPr/>
        </p:nvSpPr>
        <p:spPr>
          <a:xfrm rot="13923040">
            <a:off x="8927691" y="2208208"/>
            <a:ext cx="1772317" cy="4615237"/>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rtl="0"/>
            <a:r>
              <a:rPr lang="en-US" sz="2000" b="1" dirty="0">
                <a:solidFill>
                  <a:srgbClr val="000000"/>
                </a:solidFill>
              </a:rPr>
              <a:t>Opbygning af et professionelt netværk involverer 5 trin.</a:t>
            </a:r>
            <a:endParaRPr lang="en-IE" sz="2000" b="1" dirty="0">
              <a:solidFill>
                <a:srgbClr val="000000"/>
              </a:solidFill>
            </a:endParaRPr>
          </a:p>
          <a:p>
            <a:pPr algn="ctr" rtl="0"/>
            <a:endParaRPr lang="en-IE" sz="2000" b="1" dirty="0"/>
          </a:p>
        </p:txBody>
      </p:sp>
    </p:spTree>
    <p:extLst>
      <p:ext uri="{BB962C8B-B14F-4D97-AF65-F5344CB8AC3E}">
        <p14:creationId xmlns:p14="http://schemas.microsoft.com/office/powerpoint/2010/main" val="4126078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9625D-59A8-B09B-0515-0DB6A947278F}"/>
              </a:ext>
            </a:extLst>
          </p:cNvPr>
          <p:cNvSpPr>
            <a:spLocks noGrp="1"/>
          </p:cNvSpPr>
          <p:nvPr>
            <p:ph type="body" sz="quarter" idx="18"/>
          </p:nvPr>
        </p:nvSpPr>
        <p:spPr>
          <a:xfrm>
            <a:off x="835671" y="1783457"/>
            <a:ext cx="7404815" cy="3291086"/>
          </a:xfrm>
        </p:spPr>
        <p:txBody>
          <a:bodyPr/>
          <a:lstStyle/>
          <a:p>
            <a:pPr marL="342900" indent="-342900" rtl="0" algn="l">
              <a:buFont typeface="Arial" panose="020B0604020202020204" pitchFamily="34" charset="0"/>
              <a:buChar char="•"/>
            </a:pPr>
            <a:r>
              <a:rPr lang="en-US" dirty="0"/>
              <a:t>Netværk vil være meget nyttigt i starten af ​​din virksomhed, når du er mindre godt forbundet.</a:t>
            </a:r>
          </a:p>
          <a:p>
            <a:pPr marL="342900" indent="-342900" rtl="0" algn="l">
              <a:buFont typeface="Arial" panose="020B0604020202020204" pitchFamily="34" charset="0"/>
              <a:buChar char="•"/>
            </a:pPr>
            <a:r>
              <a:rPr lang="en-US" dirty="0"/>
              <a:t>Netværk holder dig i kontakt med muligheder. Du kan henvende dig til flere for at få hjælp og råd.</a:t>
            </a:r>
          </a:p>
          <a:p>
            <a:pPr marL="342900" indent="-342900" rtl="0" algn="l">
              <a:buFont typeface="Arial" panose="020B0604020202020204" pitchFamily="34" charset="0"/>
              <a:buChar char="•"/>
            </a:pPr>
            <a:r>
              <a:rPr lang="en-US" dirty="0"/>
              <a:t>Effektive netværkere er mere tilbøjelige til at blive tilbudt muligheder.</a:t>
            </a:r>
          </a:p>
          <a:p>
            <a:pPr marL="342900" indent="-342900" rtl="0" algn="l">
              <a:buFont typeface="Arial" panose="020B0604020202020204" pitchFamily="34" charset="0"/>
              <a:buChar char="•"/>
            </a:pPr>
            <a:r>
              <a:rPr lang="en-US" dirty="0"/>
              <a:t>Netværk giver dig mulighed for at bidrage med noget til andre og opbygge dit omdømme – folk køber folk.</a:t>
            </a:r>
          </a:p>
          <a:p>
            <a:pPr marL="342900" indent="-342900" rtl="0" algn="l">
              <a:buFont typeface="Arial" panose="020B0604020202020204" pitchFamily="34" charset="0"/>
              <a:buChar char="•"/>
            </a:pPr>
            <a:endParaRPr lang="en-IE" dirty="0"/>
          </a:p>
        </p:txBody>
      </p:sp>
      <p:sp>
        <p:nvSpPr>
          <p:cNvPr id="4" name="Text Placeholder 3">
            <a:extLst>
              <a:ext uri="{FF2B5EF4-FFF2-40B4-BE49-F238E27FC236}">
                <a16:creationId xmlns:a16="http://schemas.microsoft.com/office/drawing/2014/main" id="{DC234297-28A0-FAFC-A9C5-CD67C9B655D0}"/>
              </a:ext>
            </a:extLst>
          </p:cNvPr>
          <p:cNvSpPr>
            <a:spLocks noGrp="1"/>
          </p:cNvSpPr>
          <p:nvPr>
            <p:ph type="body" sz="quarter" idx="16"/>
          </p:nvPr>
        </p:nvSpPr>
        <p:spPr>
          <a:xfrm>
            <a:off x="835671" y="926768"/>
            <a:ext cx="6143198" cy="992652"/>
          </a:xfrm>
        </p:spPr>
        <p:txBody>
          <a:bodyPr/>
          <a:lstStyle/>
          <a:p>
            <a:pPr rtl="0" algn="l"/>
            <a:r>
              <a:rPr lang="en-IE" b="1" dirty="0"/>
              <a:t>Hvordan netværk er gavnligt...</a:t>
            </a:r>
          </a:p>
        </p:txBody>
      </p:sp>
      <p:sp>
        <p:nvSpPr>
          <p:cNvPr id="5" name="TextBox 4">
            <a:extLst>
              <a:ext uri="{FF2B5EF4-FFF2-40B4-BE49-F238E27FC236}">
                <a16:creationId xmlns:a16="http://schemas.microsoft.com/office/drawing/2014/main" id="{A24CBBF4-12AB-1BF1-6C6F-344E0D5C04CD}"/>
              </a:ext>
            </a:extLst>
          </p:cNvPr>
          <p:cNvSpPr txBox="1"/>
          <p:nvPr/>
        </p:nvSpPr>
        <p:spPr>
          <a:xfrm>
            <a:off x="8891752" y="1219200"/>
            <a:ext cx="2464577" cy="4372303"/>
          </a:xfrm>
          <a:prstGeom prst="rect">
            <a:avLst/>
          </a:prstGeom>
          <a:solidFill>
            <a:srgbClr val="F1A0C2"/>
          </a:solidFill>
        </p:spPr>
        <p:txBody>
          <a:bodyPr wrap="square" rtlCol="0">
            <a:spAutoFit/>
          </a:bodyPr>
          <a:lstStyle/>
          <a:p>
            <a:pPr rtl="0" algn="l"/>
            <a:endParaRPr lang="en-IE" dirty="0"/>
          </a:p>
        </p:txBody>
      </p:sp>
      <p:grpSp>
        <p:nvGrpSpPr>
          <p:cNvPr id="6" name="Group 5">
            <a:extLst>
              <a:ext uri="{FF2B5EF4-FFF2-40B4-BE49-F238E27FC236}">
                <a16:creationId xmlns:a16="http://schemas.microsoft.com/office/drawing/2014/main" id="{4A5078DE-18DB-6653-ACD3-021A6B4BC799}"/>
              </a:ext>
            </a:extLst>
          </p:cNvPr>
          <p:cNvGrpSpPr/>
          <p:nvPr/>
        </p:nvGrpSpPr>
        <p:grpSpPr>
          <a:xfrm rot="21086210">
            <a:off x="8419972" y="2134948"/>
            <a:ext cx="3067835" cy="2309415"/>
            <a:chOff x="448873" y="4678394"/>
            <a:chExt cx="2490973" cy="1678570"/>
          </a:xfrm>
        </p:grpSpPr>
        <p:pic>
          <p:nvPicPr>
            <p:cNvPr id="7" name="Picture 6" descr="A picture containing text, vector graphics  Description automatically generated">
              <a:extLst>
                <a:ext uri="{FF2B5EF4-FFF2-40B4-BE49-F238E27FC236}">
                  <a16:creationId xmlns:a16="http://schemas.microsoft.com/office/drawing/2014/main" id="{399837E6-941E-CA50-A458-B2E6A61A7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873" y="4678394"/>
              <a:ext cx="2490973" cy="1678570"/>
            </a:xfrm>
            <a:prstGeom prst="rect">
              <a:avLst/>
            </a:prstGeom>
          </p:spPr>
        </p:pic>
        <p:pic>
          <p:nvPicPr>
            <p:cNvPr id="8" name="Picture 7" descr="Icon  Description automatically generated">
              <a:extLst>
                <a:ext uri="{FF2B5EF4-FFF2-40B4-BE49-F238E27FC236}">
                  <a16:creationId xmlns:a16="http://schemas.microsoft.com/office/drawing/2014/main" id="{D90D7A48-155C-2BD3-BE1B-2E8A6B87B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241" y="5282793"/>
              <a:ext cx="132038" cy="144000"/>
            </a:xfrm>
            <a:prstGeom prst="rect">
              <a:avLst/>
            </a:prstGeom>
          </p:spPr>
        </p:pic>
        <p:pic>
          <p:nvPicPr>
            <p:cNvPr id="9" name="Picture 8" descr="Icon  Description automatically generated">
              <a:extLst>
                <a:ext uri="{FF2B5EF4-FFF2-40B4-BE49-F238E27FC236}">
                  <a16:creationId xmlns:a16="http://schemas.microsoft.com/office/drawing/2014/main" id="{DD2846C2-CCC4-9FC3-BEA4-909817246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563" y="4788704"/>
              <a:ext cx="132038" cy="144000"/>
            </a:xfrm>
            <a:prstGeom prst="rect">
              <a:avLst/>
            </a:prstGeom>
          </p:spPr>
        </p:pic>
        <p:pic>
          <p:nvPicPr>
            <p:cNvPr id="10" name="Picture 9" descr="Icon  Description automatically generated">
              <a:extLst>
                <a:ext uri="{FF2B5EF4-FFF2-40B4-BE49-F238E27FC236}">
                  <a16:creationId xmlns:a16="http://schemas.microsoft.com/office/drawing/2014/main" id="{C9A10350-10E2-2349-E780-9CE3E66E3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434640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E015-71B7-40A9-4201-2936F168B772}"/>
              </a:ext>
            </a:extLst>
          </p:cNvPr>
          <p:cNvSpPr>
            <a:spLocks noGrp="1"/>
          </p:cNvSpPr>
          <p:nvPr>
            <p:ph type="body" sz="quarter" idx="18"/>
          </p:nvPr>
        </p:nvSpPr>
        <p:spPr>
          <a:xfrm>
            <a:off x="767253" y="1885984"/>
            <a:ext cx="11424747" cy="3440624"/>
          </a:xfrm>
        </p:spPr>
        <p:txBody>
          <a:bodyPr/>
          <a:lstStyle/>
          <a:p>
            <a:pPr rtl="0" algn="l"/>
            <a:r>
              <a:rPr lang="en-US" dirty="0"/>
              <a:t>Netværk er en effektiv, billig metode til at forbinde med dem, der kan støtte dig i at vokse din virksomhed gennem henvisninger og introduktioner, for at udvikle salg, samarbejdsmuligheder og kontakter.</a:t>
            </a:r>
          </a:p>
          <a:p>
            <a:pPr marL="0" marR="0" lvl="0" indent="0" algn="l" defTabSz="914400" rtl="0" eaLnBrk="1" fontAlgn="base" latinLnBrk="0" hangingPunct="1">
              <a:lnSpc>
                <a:spcPct val="90000"/>
              </a:lnSpc>
              <a:spcBef>
                <a:spcPts val="1000"/>
              </a:spcBef>
              <a:spcAft>
                <a:spcPts val="0"/>
              </a:spcAft>
              <a:buClrTx/>
              <a:buSzTx/>
              <a:buFont typeface="Arial"/>
              <a:buNone/>
              <a:tabLst/>
              <a:defRPr/>
            </a:pPr>
            <a:r>
              <a:rPr kumimoji="0" lang="en-GB" sz="2400" b="1" i="0" u="sng" strike="noStrike" kern="1200" cap="none" spc="0" normalizeH="0" baseline="0" noProof="0" dirty="0">
                <a:ln>
                  <a:noFill/>
                </a:ln>
                <a:solidFill>
                  <a:srgbClr val="F1A0C2"/>
                </a:solidFill>
                <a:effectLst/>
                <a:uLnTx/>
                <a:uFillTx/>
                <a:latin typeface="Calibri" panose="020F0502020204030204"/>
                <a:ea typeface="+mn-ea"/>
                <a:cs typeface="+mn-cs"/>
              </a:rPr>
              <a:t>Typer af forretningsnetværk</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Stærke kontaktnetværk (typisk betalte netværk, der fokuserer på henvisningsvirksomhed i netværket, f.eks</a:t>
            </a:r>
            <a:r>
              <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BNI: Business Network International | Forretningsnetværk</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Uformelle kontaktnetværk - dit deltagelse er valgfrit - f.eks. Handelskammerets netværksarrangementer i dit område</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Online netværk -</a:t>
            </a:r>
            <a:r>
              <a:rPr lang="en-US" sz="2200" dirty="0">
                <a:solidFill>
                  <a:srgbClr val="F79037"/>
                </a:solidFill>
                <a:hlinkClick r:id="rId4">
                  <a:extLst>
                    <a:ext uri="{A12FA001-AC4F-418D-AE19-62706E023703}">
                      <ahyp:hlinkClr xmlns:ahyp="http://schemas.microsoft.com/office/drawing/2018/hyperlinkcolor" val="tx"/>
                    </a:ext>
                  </a:extLst>
                </a:hlinkClick>
              </a:rPr>
              <a:t>Velkommen til Open Food Network</a:t>
            </a:r>
            <a:r>
              <a:rPr lang="en-US" sz="2200" dirty="0">
                <a:solidFill>
                  <a:srgbClr val="F79037"/>
                </a:solidFill>
              </a:rPr>
              <a:t> </a:t>
            </a:r>
            <a:r>
              <a:rPr kumimoji="0" lang="en-GB" sz="2200" b="0" i="0" u="none" strike="noStrike" kern="1200" cap="none" spc="0" normalizeH="0" baseline="0" noProof="0" dirty="0">
                <a:ln>
                  <a:noFill/>
                </a:ln>
                <a:effectLst/>
                <a:uLnTx/>
                <a:uFillTx/>
                <a:latin typeface="Calibri" panose="020F0502020204030204"/>
                <a:ea typeface="+mn-ea"/>
                <a:cs typeface="+mn-cs"/>
              </a:rPr>
              <a:t>LinkedIn eller Facebook grupper</a:t>
            </a:r>
          </a:p>
          <a:p>
            <a:pPr marL="457200" marR="0" lvl="0" indent="-457200" algn="l" defTabSz="914400" rtl="0" eaLnBrk="1" fontAlgn="base" latinLnBrk="0" hangingPunct="1">
              <a:lnSpc>
                <a:spcPct val="90000"/>
              </a:lnSpc>
              <a:spcBef>
                <a:spcPts val="1000"/>
              </a:spcBef>
              <a:spcAft>
                <a:spcPts val="0"/>
              </a:spcAft>
              <a:buClrTx/>
              <a:buSzTx/>
              <a:buFont typeface="Arial"/>
              <a:buAutoNum type="arabicPeriod"/>
              <a:tabLst/>
              <a:defRPr/>
            </a:pPr>
            <a:r>
              <a:rPr kumimoji="0" lang="en-GB" sz="2200" b="0" i="0" u="none" strike="noStrike" kern="1200" cap="none" spc="0" normalizeH="0" baseline="0" noProof="0" dirty="0">
                <a:ln>
                  <a:noFill/>
                </a:ln>
                <a:effectLst/>
                <a:uLnTx/>
                <a:uFillTx/>
                <a:latin typeface="Calibri" panose="020F0502020204030204"/>
                <a:ea typeface="+mn-ea"/>
                <a:cs typeface="+mn-cs"/>
              </a:rPr>
              <a:t>Faglige foreninger -</a:t>
            </a:r>
            <a:r>
              <a:rPr lang="en-US" sz="2200" dirty="0">
                <a:solidFill>
                  <a:srgbClr val="F79037"/>
                </a:solidFill>
                <a:hlinkClick r:id="rId5">
                  <a:extLst>
                    <a:ext uri="{A12FA001-AC4F-418D-AE19-62706E023703}">
                      <ahyp:hlinkClr xmlns:ahyp="http://schemas.microsoft.com/office/drawing/2018/hyperlinkcolor" val="tx"/>
                    </a:ext>
                  </a:extLst>
                </a:hlinkClick>
              </a:rPr>
              <a:t>Tipperary Food Producers Network - 37 fødevarevirksomheder i Tipp</a:t>
            </a:r>
            <a:endParaRPr kumimoji="0" lang="en-GB" sz="2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rtl="0" algn="l"/>
            <a:endParaRPr lang="en-US" dirty="0"/>
          </a:p>
          <a:p>
            <a:pPr rtl="0" algn="l"/>
            <a:endParaRPr lang="en-IE" dirty="0"/>
          </a:p>
        </p:txBody>
      </p:sp>
      <p:sp>
        <p:nvSpPr>
          <p:cNvPr id="3" name="Text Placeholder 2">
            <a:extLst>
              <a:ext uri="{FF2B5EF4-FFF2-40B4-BE49-F238E27FC236}">
                <a16:creationId xmlns:a16="http://schemas.microsoft.com/office/drawing/2014/main" id="{0ECFB6FF-4654-2DAE-A52C-39A7E53200A4}"/>
              </a:ext>
            </a:extLst>
          </p:cNvPr>
          <p:cNvSpPr>
            <a:spLocks noGrp="1"/>
          </p:cNvSpPr>
          <p:nvPr>
            <p:ph type="body" sz="quarter" idx="16"/>
          </p:nvPr>
        </p:nvSpPr>
        <p:spPr>
          <a:xfrm>
            <a:off x="808893" y="443960"/>
            <a:ext cx="10595237" cy="803654"/>
          </a:xfrm>
        </p:spPr>
        <p:txBody>
          <a:bodyPr/>
          <a:lstStyle/>
          <a:p>
            <a:pPr rtl="0" algn="l"/>
            <a:r>
              <a:rPr lang="en-IE" b="1" dirty="0"/>
              <a:t>Typer af netværk</a:t>
            </a:r>
          </a:p>
        </p:txBody>
      </p:sp>
      <p:grpSp>
        <p:nvGrpSpPr>
          <p:cNvPr id="4" name="Group 3">
            <a:extLst>
              <a:ext uri="{FF2B5EF4-FFF2-40B4-BE49-F238E27FC236}">
                <a16:creationId xmlns:a16="http://schemas.microsoft.com/office/drawing/2014/main" id="{82393896-0CF3-9E80-0BA8-B97AFFF5D536}"/>
              </a:ext>
            </a:extLst>
          </p:cNvPr>
          <p:cNvGrpSpPr/>
          <p:nvPr/>
        </p:nvGrpSpPr>
        <p:grpSpPr>
          <a:xfrm>
            <a:off x="8643789" y="312491"/>
            <a:ext cx="2502738" cy="1573493"/>
            <a:chOff x="7270481" y="2813767"/>
            <a:chExt cx="2143845" cy="1254125"/>
          </a:xfrm>
        </p:grpSpPr>
        <p:pic>
          <p:nvPicPr>
            <p:cNvPr id="5" name="Picture 4" descr="Icon  Description automatically generated">
              <a:extLst>
                <a:ext uri="{FF2B5EF4-FFF2-40B4-BE49-F238E27FC236}">
                  <a16:creationId xmlns:a16="http://schemas.microsoft.com/office/drawing/2014/main" id="{2EE36AF0-FC4E-F9A4-9341-50C7743B5C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0481" y="2813767"/>
              <a:ext cx="2143845" cy="1254125"/>
            </a:xfrm>
            <a:prstGeom prst="rect">
              <a:avLst/>
            </a:prstGeom>
          </p:spPr>
        </p:pic>
        <p:pic>
          <p:nvPicPr>
            <p:cNvPr id="6" name="Picture 5" descr="Icon  Description automatically generated">
              <a:extLst>
                <a:ext uri="{FF2B5EF4-FFF2-40B4-BE49-F238E27FC236}">
                  <a16:creationId xmlns:a16="http://schemas.microsoft.com/office/drawing/2014/main" id="{40B89C57-7FA9-E06D-6859-33335E9641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3498" y="3106283"/>
              <a:ext cx="194895" cy="212551"/>
            </a:xfrm>
            <a:prstGeom prst="rect">
              <a:avLst/>
            </a:prstGeom>
          </p:spPr>
        </p:pic>
        <p:pic>
          <p:nvPicPr>
            <p:cNvPr id="7" name="Picture 6" descr="Icon  Description automatically generated">
              <a:extLst>
                <a:ext uri="{FF2B5EF4-FFF2-40B4-BE49-F238E27FC236}">
                  <a16:creationId xmlns:a16="http://schemas.microsoft.com/office/drawing/2014/main" id="{678F2376-48EF-0181-4013-FAAC5DA790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240640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08D818-88AD-7343-A803-2FC550F0CC72}"/>
              </a:ext>
            </a:extLst>
          </p:cNvPr>
          <p:cNvSpPr>
            <a:spLocks noGrp="1"/>
          </p:cNvSpPr>
          <p:nvPr>
            <p:ph type="body" sz="quarter" idx="35"/>
          </p:nvPr>
        </p:nvSpPr>
        <p:spPr>
          <a:xfrm>
            <a:off x="4480861" y="750851"/>
            <a:ext cx="6562677" cy="339415"/>
          </a:xfrm>
        </p:spPr>
        <p:txBody>
          <a:bodyPr/>
          <a:lstStyle/>
          <a:p>
            <a:pPr algn="l" rtl="0"/>
            <a:r>
              <a:rPr lang="en-US" dirty="0"/>
              <a:t>KUNDELOYALITET OG TILFREDSHED</a:t>
            </a:r>
          </a:p>
        </p:txBody>
      </p:sp>
      <p:sp>
        <p:nvSpPr>
          <p:cNvPr id="5" name="Text Placeholder 4">
            <a:extLst>
              <a:ext uri="{FF2B5EF4-FFF2-40B4-BE49-F238E27FC236}">
                <a16:creationId xmlns:a16="http://schemas.microsoft.com/office/drawing/2014/main" id="{459AD9BB-4E46-B84B-9D80-8E6CCE2ECCC2}"/>
              </a:ext>
            </a:extLst>
          </p:cNvPr>
          <p:cNvSpPr>
            <a:spLocks noGrp="1"/>
          </p:cNvSpPr>
          <p:nvPr>
            <p:ph type="body" sz="quarter" idx="36"/>
          </p:nvPr>
        </p:nvSpPr>
        <p:spPr>
          <a:xfrm>
            <a:off x="4361081" y="1114553"/>
            <a:ext cx="7129386" cy="999383"/>
          </a:xfrm>
        </p:spPr>
        <p:txBody>
          <a:bodyPr/>
          <a:lstStyle/>
          <a:p>
            <a:pPr rtl="0" algn="l"/>
            <a:r>
              <a:rPr lang="en-US" sz="2000" dirty="0"/>
              <a:t>Ved at forstå og</a:t>
            </a:r>
            <a:r>
              <a:rPr lang="en-US" sz="2000" dirty="0" err="1"/>
              <a:t>empati</a:t>
            </a:r>
            <a:r>
              <a:rPr lang="en-US" sz="2000" dirty="0"/>
              <a:t>med kundernes behov og bekymringer kan du levere skræddersyede løsninger, enestående kundeservice og en positiv helhedsoplevelse. Dette fører til kundeloyalitet, gentagelsesforretning og positive anbefalinger.</a:t>
            </a:r>
          </a:p>
        </p:txBody>
      </p:sp>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pPr rtl="0" algn="l"/>
            <a:r>
              <a:rPr lang="en-US" dirty="0"/>
              <a:t>4</a:t>
            </a:r>
          </a:p>
        </p:txBody>
      </p:sp>
      <p:sp>
        <p:nvSpPr>
          <p:cNvPr id="16" name="Text Placeholder 15">
            <a:extLst>
              <a:ext uri="{FF2B5EF4-FFF2-40B4-BE49-F238E27FC236}">
                <a16:creationId xmlns:a16="http://schemas.microsoft.com/office/drawing/2014/main" id="{38404C53-6F2D-634F-AC7C-DAEDCC70B667}"/>
              </a:ext>
            </a:extLst>
          </p:cNvPr>
          <p:cNvSpPr>
            <a:spLocks noGrp="1"/>
          </p:cNvSpPr>
          <p:nvPr>
            <p:ph type="body" sz="quarter" idx="42"/>
          </p:nvPr>
        </p:nvSpPr>
        <p:spPr>
          <a:xfrm>
            <a:off x="4480860" y="2669050"/>
            <a:ext cx="6562677" cy="339415"/>
          </a:xfrm>
        </p:spPr>
        <p:txBody>
          <a:bodyPr/>
          <a:lstStyle/>
          <a:p>
            <a:pPr algn="l" rtl="0"/>
            <a:r>
              <a:rPr lang="en-US" dirty="0"/>
              <a:t>RELATIONER TIL LEVERANDØR OG PARTNER</a:t>
            </a:r>
          </a:p>
        </p:txBody>
      </p:sp>
      <p:sp>
        <p:nvSpPr>
          <p:cNvPr id="9" name="Text Placeholder 8">
            <a:extLst>
              <a:ext uri="{FF2B5EF4-FFF2-40B4-BE49-F238E27FC236}">
                <a16:creationId xmlns:a16="http://schemas.microsoft.com/office/drawing/2014/main" id="{C611E378-7FF0-F548-BFF2-58F292A29080}"/>
              </a:ext>
            </a:extLst>
          </p:cNvPr>
          <p:cNvSpPr>
            <a:spLocks noGrp="1"/>
          </p:cNvSpPr>
          <p:nvPr>
            <p:ph type="body" sz="quarter" idx="43"/>
          </p:nvPr>
        </p:nvSpPr>
        <p:spPr>
          <a:xfrm>
            <a:off x="4336141" y="2996216"/>
            <a:ext cx="7144884" cy="999383"/>
          </a:xfrm>
        </p:spPr>
        <p:txBody>
          <a:bodyPr/>
          <a:lstStyle/>
          <a:p>
            <a:pPr rtl="0" algn="l"/>
            <a:r>
              <a:rPr lang="en-US" sz="2000" dirty="0"/>
              <a:t>Grundlaget for en etisk forretning er at udvide dine værdier til dine leverandører og partnere og at opbygge fair og etisk indkøbspraksis og gensidigt fordelagtige partnerskaber med dem, der deler dine værdier. Dette vil øge din troværdighed og omdømme på en bæredygtig måde.</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pPr rtl="0" algn="l"/>
            <a:r>
              <a:rPr lang="en-US" dirty="0"/>
              <a:t>5</a:t>
            </a:r>
          </a:p>
        </p:txBody>
      </p:sp>
      <p:sp>
        <p:nvSpPr>
          <p:cNvPr id="17" name="Text Placeholder 16">
            <a:extLst>
              <a:ext uri="{FF2B5EF4-FFF2-40B4-BE49-F238E27FC236}">
                <a16:creationId xmlns:a16="http://schemas.microsoft.com/office/drawing/2014/main" id="{78AACFF1-83E8-FE4D-AEF9-F288D29CFEB2}"/>
              </a:ext>
            </a:extLst>
          </p:cNvPr>
          <p:cNvSpPr>
            <a:spLocks noGrp="1"/>
          </p:cNvSpPr>
          <p:nvPr>
            <p:ph type="body" sz="quarter" idx="45"/>
          </p:nvPr>
        </p:nvSpPr>
        <p:spPr>
          <a:xfrm>
            <a:off x="4480861" y="4538464"/>
            <a:ext cx="6562677" cy="339415"/>
          </a:xfrm>
        </p:spPr>
        <p:txBody>
          <a:bodyPr/>
          <a:lstStyle/>
          <a:p>
            <a:pPr algn="l" rtl="0"/>
            <a:r>
              <a:rPr lang="en-US" dirty="0"/>
              <a:t>FÆLLESSKABETS ENGAGEMENT OG SOCIAL PÅVIRKNING:</a:t>
            </a:r>
          </a:p>
        </p:txBody>
      </p:sp>
      <p:sp>
        <p:nvSpPr>
          <p:cNvPr id="12" name="Text Placeholder 11">
            <a:extLst>
              <a:ext uri="{FF2B5EF4-FFF2-40B4-BE49-F238E27FC236}">
                <a16:creationId xmlns:a16="http://schemas.microsoft.com/office/drawing/2014/main" id="{9BC75645-F9FD-244F-9028-F3DE8F14BD2C}"/>
              </a:ext>
            </a:extLst>
          </p:cNvPr>
          <p:cNvSpPr>
            <a:spLocks noGrp="1"/>
          </p:cNvSpPr>
          <p:nvPr>
            <p:ph type="body" sz="quarter" idx="46"/>
          </p:nvPr>
        </p:nvSpPr>
        <p:spPr>
          <a:xfrm>
            <a:off x="4361082" y="4909834"/>
            <a:ext cx="7119944" cy="999383"/>
          </a:xfrm>
        </p:spPr>
        <p:txBody>
          <a:bodyPr/>
          <a:lstStyle/>
          <a:p>
            <a:pPr rtl="0" algn="l"/>
            <a:r>
              <a:rPr lang="en-US" sz="2000" dirty="0"/>
              <a:t>Som en etisk virksomhed er det en god idé at</a:t>
            </a:r>
            <a:r>
              <a:rPr lang="en-US" sz="2000" dirty="0" err="1"/>
              <a:t>genkende</a:t>
            </a:r>
            <a:r>
              <a:rPr lang="en-US" sz="2000" dirty="0"/>
              <a:t>din rolle i det bredere fællesskab og engager dig aktivt i initiativer, der bidrager til social og miljømæssig velvære. Som et resultat vil du opbygge et godt forhold og omdømme i samfundet.</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pPr rtl="0" algn="l"/>
            <a:r>
              <a:rPr lang="en-US" dirty="0"/>
              <a:t>6</a:t>
            </a:r>
          </a:p>
        </p:txBody>
      </p:sp>
      <p:pic>
        <p:nvPicPr>
          <p:cNvPr id="23" name="Picture Placeholder 22">
            <a:extLst>
              <a:ext uri="{FF2B5EF4-FFF2-40B4-BE49-F238E27FC236}">
                <a16:creationId xmlns:a16="http://schemas.microsoft.com/office/drawing/2014/main" id="{5D380A0A-E32D-6C4C-843B-DD2F5EF9BE23}"/>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A58D644E-6233-474E-FEC7-4A16A7E67D5B}"/>
              </a:ext>
            </a:extLst>
          </p:cNvPr>
          <p:cNvSpPr txBox="1"/>
          <p:nvPr/>
        </p:nvSpPr>
        <p:spPr>
          <a:xfrm>
            <a:off x="7559" y="3615559"/>
            <a:ext cx="3671965" cy="2492990"/>
          </a:xfrm>
          <a:prstGeom prst="rect">
            <a:avLst/>
          </a:prstGeom>
          <a:solidFill>
            <a:srgbClr val="B2DEDD"/>
          </a:solidFill>
        </p:spPr>
        <p:txBody>
          <a:bodyPr wrap="square" rtlCol="0">
            <a:spAutoFit/>
          </a:bodyPr>
          <a:lstStyle/>
          <a:p>
            <a:pPr rtl="0" algn="l"/>
            <a:endParaRPr lang="en-IE" dirty="0"/>
          </a:p>
          <a:p>
            <a:pPr algn="ctr" rtl="0"/>
            <a:r>
              <a:rPr lang="en-IE" sz="2400" dirty="0">
                <a:solidFill>
                  <a:srgbClr val="000000"/>
                </a:solidFill>
              </a:rPr>
              <a:t>Her er nogle almindelige måder at</a:t>
            </a:r>
            <a:r>
              <a:rPr lang="en-IE" sz="2400" b="1" dirty="0">
                <a:solidFill>
                  <a:srgbClr val="F79037"/>
                </a:solidFill>
              </a:rPr>
              <a:t>BYG STÆRKE RELATIONER</a:t>
            </a:r>
            <a:r>
              <a:rPr lang="en-IE" sz="2400" dirty="0">
                <a:solidFill>
                  <a:srgbClr val="000000"/>
                </a:solidFill>
              </a:rPr>
              <a:t>i og uden for din virksomhed</a:t>
            </a:r>
          </a:p>
          <a:p>
            <a:pPr algn="ctr" rtl="0"/>
            <a:endParaRPr lang="en-IE" sz="2400" dirty="0">
              <a:solidFill>
                <a:srgbClr val="000000"/>
              </a:solidFill>
            </a:endParaRPr>
          </a:p>
          <a:p>
            <a:pPr rtl="0" algn="l"/>
            <a:endParaRPr lang="en-IE" dirty="0"/>
          </a:p>
        </p:txBody>
      </p:sp>
    </p:spTree>
    <p:extLst>
      <p:ext uri="{BB962C8B-B14F-4D97-AF65-F5344CB8AC3E}">
        <p14:creationId xmlns:p14="http://schemas.microsoft.com/office/powerpoint/2010/main" val="26214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BED0-76BA-363D-51D4-D31790E3B383}"/>
              </a:ext>
            </a:extLst>
          </p:cNvPr>
          <p:cNvSpPr>
            <a:spLocks noGrp="1"/>
          </p:cNvSpPr>
          <p:nvPr>
            <p:ph type="body" sz="quarter" idx="18"/>
          </p:nvPr>
        </p:nvSpPr>
        <p:spPr>
          <a:xfrm>
            <a:off x="898357" y="1762511"/>
            <a:ext cx="6163346" cy="3501141"/>
          </a:xfrm>
        </p:spPr>
        <p:txBody>
          <a:bodyPr/>
          <a:lstStyle/>
          <a:p>
            <a:pPr rtl="0" algn="l"/>
            <a:r>
              <a:rPr lang="en-US" dirty="0"/>
              <a:t>Dette er et fællesskab af mad- og drikkevareproducenter</a:t>
            </a:r>
            <a:r>
              <a:rPr lang="en-US" b="1" dirty="0"/>
              <a:t>arbejde sammen</a:t>
            </a:r>
            <a:r>
              <a:rPr lang="en-US" dirty="0"/>
              <a:t>i et netværk for at promovere den allerbedste mad, Tipperary har at tilbyde. At skabe nærende og sunde produkter i et bæredygtigt fødevaresystem er det, der binder dem.</a:t>
            </a:r>
          </a:p>
          <a:p>
            <a:pPr rtl="0" algn="l"/>
            <a:r>
              <a:rPr lang="en-US" dirty="0"/>
              <a:t>Deres pulserende netværk af dedikerede producenter omfatter ostemagere og biavlere, frugtbønder og ciderproducenter, slagtere og bagere samt sauce- og marmelademagere. Den integritet, de tilbyder med deres produkter, gør, at de skiller sig ud både nationalt og internationalt.</a:t>
            </a:r>
            <a:endParaRPr lang="en-IE" dirty="0"/>
          </a:p>
        </p:txBody>
      </p:sp>
      <p:sp>
        <p:nvSpPr>
          <p:cNvPr id="3" name="Text Placeholder 2">
            <a:extLst>
              <a:ext uri="{FF2B5EF4-FFF2-40B4-BE49-F238E27FC236}">
                <a16:creationId xmlns:a16="http://schemas.microsoft.com/office/drawing/2014/main" id="{A1EAF62E-28D8-E701-D24E-EBE008C82E80}"/>
              </a:ext>
            </a:extLst>
          </p:cNvPr>
          <p:cNvSpPr>
            <a:spLocks noGrp="1"/>
          </p:cNvSpPr>
          <p:nvPr>
            <p:ph type="body" sz="quarter" idx="16"/>
          </p:nvPr>
        </p:nvSpPr>
        <p:spPr>
          <a:xfrm>
            <a:off x="593557" y="497413"/>
            <a:ext cx="4990998" cy="992652"/>
          </a:xfrm>
        </p:spPr>
        <p:txBody>
          <a:bodyPr/>
          <a:lstStyle/>
          <a:p>
            <a:pPr rtl="0" algn="l">
              <a:lnSpc>
                <a:spcPct val="100000"/>
              </a:lnSpc>
            </a:pPr>
            <a:r>
              <a:rPr lang="en-IE" dirty="0">
                <a:highlight>
                  <a:srgbClr val="F79037"/>
                </a:highlight>
              </a:rPr>
              <a:t>SPOTLIGHT</a:t>
            </a:r>
            <a:r>
              <a:rPr lang="en-IE" dirty="0"/>
              <a:t>på</a:t>
            </a:r>
            <a:r>
              <a:rPr lang="en-IE" b="1" dirty="0">
                <a:hlinkClick r:id="rId2">
                  <a:extLst>
                    <a:ext uri="{A12FA001-AC4F-418D-AE19-62706E023703}">
                      <ahyp:hlinkClr xmlns:ahyp="http://schemas.microsoft.com/office/drawing/2018/hyperlinkcolor" val="tx"/>
                    </a:ext>
                  </a:extLst>
                </a:hlinkClick>
              </a:rPr>
              <a:t>Tipperary fødevareproducenter</a:t>
            </a:r>
            <a:r>
              <a:rPr lang="en-IE" b="1" dirty="0"/>
              <a:t>-</a:t>
            </a:r>
            <a:r>
              <a:rPr lang="en-IE" dirty="0"/>
              <a:t>Irland</a:t>
            </a:r>
            <a:endParaRPr lang="en-IE" b="1" dirty="0"/>
          </a:p>
          <a:p>
            <a:pPr rtl="0" algn="l">
              <a:lnSpc>
                <a:spcPct val="100000"/>
              </a:lnSpc>
            </a:pPr>
            <a:endParaRPr lang="en-IE" dirty="0"/>
          </a:p>
        </p:txBody>
      </p:sp>
      <p:pic>
        <p:nvPicPr>
          <p:cNvPr id="3074" name="Picture 2" descr="Tipperary Food Producers Network Logo">
            <a:hlinkClick r:id="rId2"/>
            <a:extLst>
              <a:ext uri="{FF2B5EF4-FFF2-40B4-BE49-F238E27FC236}">
                <a16:creationId xmlns:a16="http://schemas.microsoft.com/office/drawing/2014/main" id="{68D821F0-A01A-735F-090A-57CF4D1D1D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545" y="1989488"/>
            <a:ext cx="2444883" cy="287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4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10 Simple Ways To Improve Your Networking Skills - How To Network With People Even If You're Shy!">
            <a:hlinkClick r:id="" action="ppaction://media"/>
            <a:extLst>
              <a:ext uri="{FF2B5EF4-FFF2-40B4-BE49-F238E27FC236}">
                <a16:creationId xmlns:a16="http://schemas.microsoft.com/office/drawing/2014/main" id="{EA16F418-28EF-329A-D367-F1446C2FD1B5}"/>
              </a:ext>
            </a:extLst>
          </p:cNvPr>
          <p:cNvPicPr>
            <a:picLocks noRot="1" noChangeAspect="1"/>
          </p:cNvPicPr>
          <p:nvPr>
            <a:videoFile r:link="rId1"/>
          </p:nvPr>
        </p:nvPicPr>
        <p:blipFill>
          <a:blip r:embed="rId3"/>
          <a:stretch>
            <a:fillRect/>
          </a:stretch>
        </p:blipFill>
        <p:spPr>
          <a:xfrm>
            <a:off x="4973145" y="1268021"/>
            <a:ext cx="5652814" cy="3755924"/>
          </a:xfrm>
          <a:prstGeom prst="rect">
            <a:avLst/>
          </a:prstGeom>
        </p:spPr>
      </p:pic>
      <p:sp>
        <p:nvSpPr>
          <p:cNvPr id="16" name="TextBox 15">
            <a:extLst>
              <a:ext uri="{FF2B5EF4-FFF2-40B4-BE49-F238E27FC236}">
                <a16:creationId xmlns:a16="http://schemas.microsoft.com/office/drawing/2014/main" id="{437D7989-AB0A-F1CD-D4E7-CA6AF3252C63}"/>
              </a:ext>
            </a:extLst>
          </p:cNvPr>
          <p:cNvSpPr txBox="1"/>
          <p:nvPr/>
        </p:nvSpPr>
        <p:spPr>
          <a:xfrm>
            <a:off x="4973145" y="5830642"/>
            <a:ext cx="6096000" cy="646331"/>
          </a:xfrm>
          <a:prstGeom prst="rect">
            <a:avLst/>
          </a:prstGeom>
          <a:noFill/>
        </p:spPr>
        <p:txBody>
          <a:bodyPr wrap="square">
            <a:spAutoFit/>
          </a:bodyPr>
          <a:lstStyle/>
          <a:p>
            <a:pPr rtl="0" algn="l"/>
            <a:r>
              <a:rPr lang="en-US" dirty="0">
                <a:solidFill>
                  <a:srgbClr val="F79037"/>
                </a:solidFill>
                <a:hlinkClick r:id="rId4">
                  <a:extLst>
                    <a:ext uri="{A12FA001-AC4F-418D-AE19-62706E023703}">
                      <ahyp:hlinkClr xmlns:ahyp="http://schemas.microsoft.com/office/drawing/2018/hyperlinkcolor" val="tx"/>
                    </a:ext>
                  </a:extLst>
                </a:hlinkClick>
              </a:rPr>
              <a:t>10 enkle måder at forbedre dine netværksfærdigheder - Sådan netværker du med mennesker, selvom du er genert! - Youtube</a:t>
            </a:r>
            <a:endParaRPr lang="en-IE" dirty="0">
              <a:solidFill>
                <a:srgbClr val="F79037"/>
              </a:solidFill>
            </a:endParaRPr>
          </a:p>
        </p:txBody>
      </p:sp>
      <p:sp>
        <p:nvSpPr>
          <p:cNvPr id="18" name="TextBox 17">
            <a:extLst>
              <a:ext uri="{FF2B5EF4-FFF2-40B4-BE49-F238E27FC236}">
                <a16:creationId xmlns:a16="http://schemas.microsoft.com/office/drawing/2014/main" id="{77F30A7C-CE49-EA1E-C628-EEAB5103FF4A}"/>
              </a:ext>
            </a:extLst>
          </p:cNvPr>
          <p:cNvSpPr txBox="1"/>
          <p:nvPr/>
        </p:nvSpPr>
        <p:spPr>
          <a:xfrm>
            <a:off x="861848" y="1162183"/>
            <a:ext cx="3247697" cy="2308324"/>
          </a:xfrm>
          <a:prstGeom prst="rect">
            <a:avLst/>
          </a:prstGeom>
          <a:noFill/>
        </p:spPr>
        <p:txBody>
          <a:bodyPr wrap="square">
            <a:spAutoFit/>
          </a:bodyPr>
          <a:lstStyle/>
          <a:p>
            <a:pPr algn="ctr" rtl="0"/>
            <a:r>
              <a:rPr lang="en-US" sz="2400" dirty="0">
                <a:solidFill>
                  <a:srgbClr val="0F0F0F"/>
                </a:solidFill>
              </a:rPr>
              <a:t>jeg</a:t>
            </a:r>
            <a:r>
              <a:rPr lang="en-US" sz="2400" b="0" i="0" dirty="0">
                <a:solidFill>
                  <a:srgbClr val="0F0F0F"/>
                </a:solidFill>
                <a:effectLst/>
              </a:rPr>
              <a:t>I denne video vil du opdage 10 netværksstrategier, der har til formål at hjælpe dig med at begynde at nyde netværk, selvom du er genert.</a:t>
            </a:r>
            <a:endParaRPr lang="en-IE" sz="2400" dirty="0"/>
          </a:p>
        </p:txBody>
      </p:sp>
    </p:spTree>
    <p:extLst>
      <p:ext uri="{BB962C8B-B14F-4D97-AF65-F5344CB8AC3E}">
        <p14:creationId xmlns:p14="http://schemas.microsoft.com/office/powerpoint/2010/main" val="17346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BE7E9-DDD2-63C1-6254-F3541D5235C8}"/>
              </a:ext>
            </a:extLst>
          </p:cNvPr>
          <p:cNvSpPr>
            <a:spLocks noGrp="1"/>
          </p:cNvSpPr>
          <p:nvPr>
            <p:ph type="body" sz="quarter" idx="18"/>
          </p:nvPr>
        </p:nvSpPr>
        <p:spPr>
          <a:xfrm>
            <a:off x="1022345" y="1604598"/>
            <a:ext cx="5462538" cy="3291086"/>
          </a:xfrm>
        </p:spPr>
        <p:txBody>
          <a:bodyPr/>
          <a:lstStyle/>
          <a:p>
            <a:pPr rtl="0" algn="l"/>
            <a:r>
              <a:rPr lang="en-IE" dirty="0"/>
              <a:t>Få hjulene i gang...</a:t>
            </a:r>
            <a:r>
              <a:rPr lang="en-US" b="1" dirty="0"/>
              <a:t>Undersøg de netværksplatforme, du kan få adgang til i din</a:t>
            </a:r>
            <a:endParaRPr lang="en-US" sz="800" dirty="0"/>
          </a:p>
          <a:p>
            <a:pPr marL="342900" indent="-342900" rtl="0" algn="l">
              <a:buFont typeface="Arial" panose="020B0604020202020204" pitchFamily="34" charset="0"/>
              <a:buChar char="•"/>
            </a:pPr>
            <a:r>
              <a:rPr lang="en-US" dirty="0"/>
              <a:t>Område/region/land</a:t>
            </a:r>
          </a:p>
          <a:p>
            <a:pPr marL="342900" indent="-342900" rtl="0" algn="l">
              <a:buFont typeface="Arial" panose="020B0604020202020204" pitchFamily="34" charset="0"/>
              <a:buChar char="•"/>
            </a:pPr>
            <a:r>
              <a:rPr lang="en-US" dirty="0"/>
              <a:t>Sektor (fødevarer/ agrifood)</a:t>
            </a:r>
          </a:p>
          <a:p>
            <a:pPr marL="342900" indent="-342900" rtl="0" algn="l">
              <a:buFont typeface="Arial" panose="020B0604020202020204" pitchFamily="34" charset="0"/>
              <a:buChar char="•"/>
            </a:pPr>
            <a:r>
              <a:rPr lang="en-US" dirty="0"/>
              <a:t>Onlinespecifikke, der er relevante for din virksomhed</a:t>
            </a:r>
          </a:p>
          <a:p>
            <a:pPr rtl="0" algn="l"/>
            <a:endParaRPr lang="en-US" sz="1000" dirty="0"/>
          </a:p>
          <a:p>
            <a:pPr rtl="0" algn="l"/>
            <a:r>
              <a:rPr lang="en-US" dirty="0"/>
              <a:t>Så beregn,</a:t>
            </a:r>
            <a:r>
              <a:rPr lang="en-US" b="1" dirty="0"/>
              <a:t>hvor meget tid kan du sætte af til netværk hver måned?</a:t>
            </a:r>
          </a:p>
          <a:p>
            <a:pPr rtl="0" algn="l"/>
            <a:endParaRPr lang="en-IE" dirty="0"/>
          </a:p>
        </p:txBody>
      </p:sp>
      <p:sp>
        <p:nvSpPr>
          <p:cNvPr id="3" name="Text Placeholder 2">
            <a:extLst>
              <a:ext uri="{FF2B5EF4-FFF2-40B4-BE49-F238E27FC236}">
                <a16:creationId xmlns:a16="http://schemas.microsoft.com/office/drawing/2014/main" id="{37E6F50E-A36E-25D3-605F-09C84AB31C4F}"/>
              </a:ext>
            </a:extLst>
          </p:cNvPr>
          <p:cNvSpPr>
            <a:spLocks noGrp="1"/>
          </p:cNvSpPr>
          <p:nvPr>
            <p:ph type="body" sz="quarter" idx="16"/>
          </p:nvPr>
        </p:nvSpPr>
        <p:spPr>
          <a:xfrm>
            <a:off x="625089" y="711566"/>
            <a:ext cx="4990998" cy="992652"/>
          </a:xfrm>
        </p:spPr>
        <p:txBody>
          <a:bodyPr/>
          <a:lstStyle/>
          <a:p>
            <a:pPr rtl="0" algn="l"/>
            <a:r>
              <a:rPr lang="en-IE" dirty="0">
                <a:highlight>
                  <a:srgbClr val="F79037"/>
                </a:highlight>
              </a:rPr>
              <a:t>Lærerøvelse</a:t>
            </a:r>
          </a:p>
        </p:txBody>
      </p:sp>
      <p:sp>
        <p:nvSpPr>
          <p:cNvPr id="6" name="TextBox 5">
            <a:extLst>
              <a:ext uri="{FF2B5EF4-FFF2-40B4-BE49-F238E27FC236}">
                <a16:creationId xmlns:a16="http://schemas.microsoft.com/office/drawing/2014/main" id="{C5B2BE50-2FE3-8C35-2F9B-1982978B68F4}"/>
              </a:ext>
            </a:extLst>
          </p:cNvPr>
          <p:cNvSpPr txBox="1"/>
          <p:nvPr/>
        </p:nvSpPr>
        <p:spPr>
          <a:xfrm>
            <a:off x="7052441" y="1460938"/>
            <a:ext cx="5139559" cy="3983421"/>
          </a:xfrm>
          <a:prstGeom prst="rect">
            <a:avLst/>
          </a:prstGeom>
          <a:solidFill>
            <a:schemeClr val="tx2">
              <a:lumMod val="85000"/>
            </a:schemeClr>
          </a:solidFill>
        </p:spPr>
        <p:txBody>
          <a:bodyPr wrap="square" rtlCol="0">
            <a:spAutoFit/>
          </a:bodyPr>
          <a:lstStyle/>
          <a:p>
            <a:pPr rtl="0" algn="l"/>
            <a:endParaRPr lang="en-IE" dirty="0"/>
          </a:p>
        </p:txBody>
      </p:sp>
      <p:pic>
        <p:nvPicPr>
          <p:cNvPr id="5" name="Picture 4" descr="Icon  Description automatically generated with low confidence">
            <a:extLst>
              <a:ext uri="{FF2B5EF4-FFF2-40B4-BE49-F238E27FC236}">
                <a16:creationId xmlns:a16="http://schemas.microsoft.com/office/drawing/2014/main" id="{FA7679E4-5217-EF63-962D-81128B23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746" y="1965435"/>
            <a:ext cx="3897938" cy="2307694"/>
          </a:xfrm>
          <a:prstGeom prst="rect">
            <a:avLst/>
          </a:prstGeom>
        </p:spPr>
      </p:pic>
    </p:spTree>
    <p:extLst>
      <p:ext uri="{BB962C8B-B14F-4D97-AF65-F5344CB8AC3E}">
        <p14:creationId xmlns:p14="http://schemas.microsoft.com/office/powerpoint/2010/main" val="1222734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20B42-E5E3-EC86-AD02-6E3AE6D818DF}"/>
              </a:ext>
            </a:extLst>
          </p:cNvPr>
          <p:cNvSpPr>
            <a:spLocks noGrp="1"/>
          </p:cNvSpPr>
          <p:nvPr>
            <p:ph type="body" sz="quarter" idx="18"/>
          </p:nvPr>
        </p:nvSpPr>
        <p:spPr>
          <a:xfrm>
            <a:off x="788415" y="2191195"/>
            <a:ext cx="5923925" cy="3291086"/>
          </a:xfrm>
        </p:spPr>
        <p:txBody>
          <a:bodyPr/>
          <a:lstStyle/>
          <a:p>
            <a:pPr rtl="0" algn="l"/>
            <a:r>
              <a:rPr lang="en-IE" dirty="0">
                <a:effectLst/>
                <a:latin typeface="Calibri" panose="020F0502020204030204" pitchFamily="34" charset="0"/>
                <a:ea typeface="Times New Roman" panose="02020603050405020304" pitchFamily="18" charset="0"/>
                <a:cs typeface="Calibri" panose="020F0502020204030204" pitchFamily="34" charset="0"/>
              </a:rPr>
              <a:t>Det primære mål med platformen er at danne et intergenerationelt bindeled mellem håbefulde etiske fødevareiværksættere.</a:t>
            </a:r>
          </a:p>
          <a:p>
            <a:pPr rtl="0" algn="l"/>
            <a:r>
              <a:rPr lang="en-IE" dirty="0">
                <a:latin typeface="Calibri" panose="020F0502020204030204" pitchFamily="34" charset="0"/>
                <a:ea typeface="Times New Roman" panose="02020603050405020304" pitchFamily="18" charset="0"/>
                <a:cs typeface="Calibri" panose="020F0502020204030204" pitchFamily="34" charset="0"/>
              </a:rPr>
              <a:t>Delingsdelen af ​​denne platform vil involvere f</a:t>
            </a:r>
            <a:r>
              <a:rPr lang="en-IE" dirty="0">
                <a:effectLst/>
                <a:latin typeface="Calibri" panose="020F0502020204030204" pitchFamily="34" charset="0"/>
                <a:ea typeface="Times New Roman" panose="02020603050405020304" pitchFamily="18" charset="0"/>
                <a:cs typeface="Calibri" panose="020F0502020204030204" pitchFamily="34" charset="0"/>
              </a:rPr>
              <a:t>tilskyndelse og oprettelse af passende kanaler til udveksling af information og koordinering mellem undervisere og elever og peers-to-peer netværk, for at føre til synergier, der fremmer overgangen til den cirkulære model.</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rtl="0" algn="l"/>
            <a:endParaRPr lang="en-IE" dirty="0"/>
          </a:p>
        </p:txBody>
      </p:sp>
      <p:sp>
        <p:nvSpPr>
          <p:cNvPr id="3" name="Text Placeholder 2">
            <a:extLst>
              <a:ext uri="{FF2B5EF4-FFF2-40B4-BE49-F238E27FC236}">
                <a16:creationId xmlns:a16="http://schemas.microsoft.com/office/drawing/2014/main" id="{786A6003-79D7-3986-7250-FA15B902CBF9}"/>
              </a:ext>
            </a:extLst>
          </p:cNvPr>
          <p:cNvSpPr>
            <a:spLocks noGrp="1"/>
          </p:cNvSpPr>
          <p:nvPr>
            <p:ph type="body" sz="quarter" idx="16"/>
          </p:nvPr>
        </p:nvSpPr>
        <p:spPr>
          <a:xfrm>
            <a:off x="692872" y="524582"/>
            <a:ext cx="5670608" cy="992652"/>
          </a:xfrm>
        </p:spPr>
        <p:txBody>
          <a:bodyPr/>
          <a:lstStyle/>
          <a:p>
            <a:pPr rtl="0" algn="l">
              <a:lnSpc>
                <a:spcPct val="100000"/>
              </a:lnSpc>
            </a:pPr>
            <a:r>
              <a:rPr lang="en-IE" dirty="0">
                <a:highlight>
                  <a:srgbClr val="F79037"/>
                </a:highlight>
              </a:rPr>
              <a:t>Husk</a:t>
            </a:r>
            <a:r>
              <a:rPr lang="en-IE" dirty="0"/>
              <a:t>at tjekke ud</a:t>
            </a:r>
            <a:r>
              <a:rPr lang="en-IE" i="1" dirty="0"/>
              <a:t>EFE</a:t>
            </a:r>
            <a:r>
              <a:rPr lang="en-IE" dirty="0"/>
              <a:t>Delings- og mentorplatform – Resultat 4</a:t>
            </a:r>
          </a:p>
        </p:txBody>
      </p:sp>
      <p:pic>
        <p:nvPicPr>
          <p:cNvPr id="6" name="Picture Placeholder 5">
            <a:hlinkClick r:id="rId2"/>
            <a:extLst>
              <a:ext uri="{FF2B5EF4-FFF2-40B4-BE49-F238E27FC236}">
                <a16:creationId xmlns:a16="http://schemas.microsoft.com/office/drawing/2014/main" id="{CE4C8DDC-ECD0-9D4C-46B4-EEA5B03C264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553"/>
            <a:ext cx="5130800" cy="3913188"/>
          </a:xfrm>
        </p:spPr>
      </p:pic>
      <p:sp>
        <p:nvSpPr>
          <p:cNvPr id="8" name="TextBox 7">
            <a:extLst>
              <a:ext uri="{FF2B5EF4-FFF2-40B4-BE49-F238E27FC236}">
                <a16:creationId xmlns:a16="http://schemas.microsoft.com/office/drawing/2014/main" id="{B60EC316-2BCA-AB7B-63A9-891C2052C0B9}"/>
              </a:ext>
            </a:extLst>
          </p:cNvPr>
          <p:cNvSpPr txBox="1"/>
          <p:nvPr/>
        </p:nvSpPr>
        <p:spPr>
          <a:xfrm>
            <a:off x="6897116" y="682483"/>
            <a:ext cx="5294884" cy="353943"/>
          </a:xfrm>
          <a:prstGeom prst="rect">
            <a:avLst/>
          </a:prstGeom>
          <a:noFill/>
        </p:spPr>
        <p:txBody>
          <a:bodyPr wrap="square">
            <a:spAutoFit/>
          </a:bodyPr>
          <a:lstStyle/>
          <a:p>
            <a:pPr rtl="0" algn="l"/>
            <a:r>
              <a:rPr lang="en-US" sz="1700" b="1" dirty="0">
                <a:solidFill>
                  <a:srgbClr val="F79037"/>
                </a:solidFill>
                <a:hlinkClick r:id="rId2">
                  <a:extLst>
                    <a:ext uri="{A12FA001-AC4F-418D-AE19-62706E023703}">
                      <ahyp:hlinkClr xmlns:ahyp="http://schemas.microsoft.com/office/drawing/2018/hyperlinkcolor" val="tx"/>
                    </a:ext>
                  </a:extLst>
                </a:hlinkClick>
              </a:rPr>
              <a:t>Hjem - Etisk fødevare-iværksætteri (ethical-food.eu)</a:t>
            </a:r>
            <a:endParaRPr lang="en-IE" sz="1700" b="1" dirty="0">
              <a:solidFill>
                <a:srgbClr val="F79037"/>
              </a:solidFill>
            </a:endParaRPr>
          </a:p>
        </p:txBody>
      </p:sp>
      <p:pic>
        <p:nvPicPr>
          <p:cNvPr id="10" name="Picture 9">
            <a:extLst>
              <a:ext uri="{FF2B5EF4-FFF2-40B4-BE49-F238E27FC236}">
                <a16:creationId xmlns:a16="http://schemas.microsoft.com/office/drawing/2014/main" id="{8CD15716-82FD-FF83-CD75-55110E75F3BE}"/>
              </a:ext>
            </a:extLst>
          </p:cNvPr>
          <p:cNvPicPr>
            <a:picLocks noChangeAspect="1"/>
          </p:cNvPicPr>
          <p:nvPr/>
        </p:nvPicPr>
        <p:blipFill>
          <a:blip r:embed="rId4"/>
          <a:stretch>
            <a:fillRect/>
          </a:stretch>
        </p:blipFill>
        <p:spPr>
          <a:xfrm>
            <a:off x="9375762" y="161540"/>
            <a:ext cx="501676" cy="539778"/>
          </a:xfrm>
          <a:prstGeom prst="rect">
            <a:avLst/>
          </a:prstGeom>
        </p:spPr>
      </p:pic>
    </p:spTree>
    <p:extLst>
      <p:ext uri="{BB962C8B-B14F-4D97-AF65-F5344CB8AC3E}">
        <p14:creationId xmlns:p14="http://schemas.microsoft.com/office/powerpoint/2010/main" val="97276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07572" y="2002971"/>
            <a:ext cx="10853058" cy="2699658"/>
          </a:xfrm>
        </p:spPr>
        <p:txBody>
          <a:bodyPr>
            <a:normAutofit/>
          </a:bodyPr>
          <a:lstStyle/>
          <a:p>
            <a:pPr rtl="0" algn="l">
              <a:lnSpc>
                <a:spcPct val="120000"/>
              </a:lnSpc>
            </a:pPr>
            <a:r>
              <a:rPr lang="en-US" sz="3200" dirty="0"/>
              <a:t>Du har lige afsluttet det næstsidste modul...i det sidste modul ser vi på FREMTIDEN og opsummerer de vigtigste elementer, der er afgørende for</a:t>
            </a:r>
            <a:r>
              <a:rPr lang="en-US" sz="3200" b="1" dirty="0"/>
              <a:t>din virksomheds bæredygtighed og for planetens fremtid</a:t>
            </a:r>
            <a:r>
              <a:rPr lang="en-US" sz="3200" dirty="0"/>
              <a:t>.</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27247" y="6083373"/>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99873" y="6055458"/>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8409-261C-11C5-43BF-4331598C42C7}"/>
              </a:ext>
            </a:extLst>
          </p:cNvPr>
          <p:cNvSpPr>
            <a:spLocks noGrp="1"/>
          </p:cNvSpPr>
          <p:nvPr>
            <p:ph type="body" sz="quarter" idx="18"/>
          </p:nvPr>
        </p:nvSpPr>
        <p:spPr>
          <a:xfrm>
            <a:off x="903222" y="2096327"/>
            <a:ext cx="4867011" cy="3291086"/>
          </a:xfrm>
        </p:spPr>
        <p:txBody>
          <a:bodyPr/>
          <a:lstStyle/>
          <a:p>
            <a:pPr rtl="0" algn="l"/>
            <a:r>
              <a:rPr lang="en-IE" dirty="0"/>
              <a:t>Et af vores casestudier</a:t>
            </a:r>
            <a:r>
              <a:rPr lang="en-IE" b="1" dirty="0">
                <a:solidFill>
                  <a:srgbClr val="F79037"/>
                </a:solidFill>
                <a:hlinkClick r:id="rId2">
                  <a:extLst>
                    <a:ext uri="{A12FA001-AC4F-418D-AE19-62706E023703}">
                      <ahyp:hlinkClr xmlns:ahyp="http://schemas.microsoft.com/office/drawing/2018/hyperlinkcolor" val="tx"/>
                    </a:ext>
                  </a:extLst>
                </a:hlinkClick>
              </a:rPr>
              <a:t>FAZLA GIDA</a:t>
            </a:r>
            <a:r>
              <a:rPr lang="en-IE" b="1" dirty="0">
                <a:solidFill>
                  <a:srgbClr val="F79037"/>
                </a:solidFill>
              </a:rPr>
              <a:t> </a:t>
            </a:r>
            <a:r>
              <a:rPr lang="en-IE" dirty="0"/>
              <a:t>er en tyrkisk start-up, der hjælper et netværk af virksomheder med at nå et fælles mål. Dette opnås gennem</a:t>
            </a:r>
            <a:r>
              <a:rPr lang="en-IE" b="1" dirty="0"/>
              <a:t>omfattende samarbejde og support</a:t>
            </a:r>
            <a:r>
              <a:rPr lang="en-IE" dirty="0"/>
              <a:t>&amp; brugen af ​​innovativ teknologi.</a:t>
            </a:r>
          </a:p>
          <a:p>
            <a:pPr rtl="0" algn="l"/>
            <a:r>
              <a:rPr lang="en-IE" dirty="0"/>
              <a:t>Læs alt om dem her:</a:t>
            </a:r>
            <a:r>
              <a:rPr lang="en-US" b="1" dirty="0">
                <a:solidFill>
                  <a:srgbClr val="F79037"/>
                </a:solidFill>
                <a:hlinkClick r:id="rId3">
                  <a:extLst>
                    <a:ext uri="{A12FA001-AC4F-418D-AE19-62706E023703}">
                      <ahyp:hlinkClr xmlns:ahyp="http://schemas.microsoft.com/office/drawing/2018/hyperlinkcolor" val="tx"/>
                    </a:ext>
                  </a:extLst>
                </a:hlinkClick>
              </a:rPr>
              <a:t>The Good Practice Compendium - Ethical Food Entrepreneurship (ethical-food.eu)</a:t>
            </a:r>
            <a:endParaRPr lang="en-IE" b="1" dirty="0">
              <a:solidFill>
                <a:srgbClr val="F79037"/>
              </a:solidFill>
            </a:endParaRPr>
          </a:p>
        </p:txBody>
      </p:sp>
      <p:sp>
        <p:nvSpPr>
          <p:cNvPr id="3" name="Text Placeholder 2">
            <a:extLst>
              <a:ext uri="{FF2B5EF4-FFF2-40B4-BE49-F238E27FC236}">
                <a16:creationId xmlns:a16="http://schemas.microsoft.com/office/drawing/2014/main" id="{F2F35984-604A-44B1-51EE-D8829E928849}"/>
              </a:ext>
            </a:extLst>
          </p:cNvPr>
          <p:cNvSpPr>
            <a:spLocks noGrp="1"/>
          </p:cNvSpPr>
          <p:nvPr>
            <p:ph type="body" sz="quarter" idx="16"/>
          </p:nvPr>
        </p:nvSpPr>
        <p:spPr/>
        <p:txBody>
          <a:bodyPr/>
          <a:lstStyle/>
          <a:p>
            <a:pPr rtl="0" algn="l"/>
            <a:r>
              <a:rPr lang="en-IE" dirty="0"/>
              <a:t>Bliv inspireret…</a:t>
            </a:r>
          </a:p>
        </p:txBody>
      </p:sp>
      <p:sp>
        <p:nvSpPr>
          <p:cNvPr id="4" name="Picture Placeholder 3">
            <a:extLst>
              <a:ext uri="{FF2B5EF4-FFF2-40B4-BE49-F238E27FC236}">
                <a16:creationId xmlns:a16="http://schemas.microsoft.com/office/drawing/2014/main" id="{F1479216-61C8-DA89-4C0F-7204E3998C4F}"/>
              </a:ext>
            </a:extLst>
          </p:cNvPr>
          <p:cNvSpPr>
            <a:spLocks noGrp="1"/>
          </p:cNvSpPr>
          <p:nvPr>
            <p:ph type="pic" sz="quarter" idx="10"/>
          </p:nvPr>
        </p:nvSpPr>
        <p:spPr>
          <a:solidFill>
            <a:schemeClr val="tx1"/>
          </a:solidFill>
        </p:spPr>
        <p:txBody>
          <a:bodyPr/>
          <a:lstStyle/>
          <a:p>
            <a:pPr rtl="0" algn="l"/>
            <a:endParaRPr lang="en-IE"/>
          </a:p>
        </p:txBody>
      </p:sp>
      <p:pic>
        <p:nvPicPr>
          <p:cNvPr id="8" name="Picture 7">
            <a:hlinkClick r:id="rId3"/>
            <a:extLst>
              <a:ext uri="{FF2B5EF4-FFF2-40B4-BE49-F238E27FC236}">
                <a16:creationId xmlns:a16="http://schemas.microsoft.com/office/drawing/2014/main" id="{05FB7841-92C6-8D3E-71F0-F94E25882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980" y="1793612"/>
            <a:ext cx="2310620" cy="3270776"/>
          </a:xfrm>
          <a:prstGeom prst="rect">
            <a:avLst/>
          </a:prstGeom>
          <a:ln>
            <a:solidFill>
              <a:srgbClr val="000000"/>
            </a:solidFill>
          </a:ln>
        </p:spPr>
      </p:pic>
      <p:pic>
        <p:nvPicPr>
          <p:cNvPr id="10" name="Picture 9">
            <a:hlinkClick r:id="rId3"/>
            <a:extLst>
              <a:ext uri="{FF2B5EF4-FFF2-40B4-BE49-F238E27FC236}">
                <a16:creationId xmlns:a16="http://schemas.microsoft.com/office/drawing/2014/main" id="{45FAE610-F644-774C-2BBD-79A7FD9A1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3134" y="1793612"/>
            <a:ext cx="2310620" cy="3283513"/>
          </a:xfrm>
          <a:prstGeom prst="rect">
            <a:avLst/>
          </a:prstGeom>
          <a:ln>
            <a:solidFill>
              <a:srgbClr val="000000"/>
            </a:solidFill>
          </a:ln>
        </p:spPr>
      </p:pic>
      <p:pic>
        <p:nvPicPr>
          <p:cNvPr id="11" name="Picture 2">
            <a:hlinkClick r:id="rId2"/>
            <a:extLst>
              <a:ext uri="{FF2B5EF4-FFF2-40B4-BE49-F238E27FC236}">
                <a16:creationId xmlns:a16="http://schemas.microsoft.com/office/drawing/2014/main" id="{0A65995A-05B2-5E18-824B-449201F8234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05715" y="686480"/>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B621C-F6FF-4CCA-9E0E-1D26AD49B8FB}"/>
              </a:ext>
            </a:extLst>
          </p:cNvPr>
          <p:cNvSpPr>
            <a:spLocks noGrp="1"/>
          </p:cNvSpPr>
          <p:nvPr>
            <p:ph type="body" sz="quarter" idx="18"/>
          </p:nvPr>
        </p:nvSpPr>
        <p:spPr>
          <a:xfrm>
            <a:off x="960351" y="1785625"/>
            <a:ext cx="4867011" cy="3025975"/>
          </a:xfrm>
        </p:spPr>
        <p:txBody>
          <a:bodyPr/>
          <a:lstStyle/>
          <a:p>
            <a:pPr rtl="0" algn="l"/>
            <a:r>
              <a:rPr lang="en-IE" dirty="0"/>
              <a:t>I modul 3 diskuterede vi empati fra en forbrugers perspektiv, og hvordan man ved at forstå forbrugerens eller slutbrugerens behov og ønsker bedre kan innovere og løse problemer, der eksisterer for dem.</a:t>
            </a:r>
          </a:p>
          <a:p>
            <a:pPr rtl="0" algn="l"/>
            <a:r>
              <a:rPr lang="en-IE" dirty="0"/>
              <a:t>Imidlertid,</a:t>
            </a:r>
            <a:r>
              <a:rPr lang="en-IE" b="1" dirty="0"/>
              <a:t>empati spiller en afgørende rolle i den menneskelige side af virksomheden,</a:t>
            </a:r>
            <a:r>
              <a:rPr lang="en-IE" dirty="0"/>
              <a:t>og det er ofte afgørende for at vejlede etiske beslutningsprocesser.</a:t>
            </a:r>
          </a:p>
        </p:txBody>
      </p:sp>
      <p:sp>
        <p:nvSpPr>
          <p:cNvPr id="3" name="Text Placeholder 2">
            <a:extLst>
              <a:ext uri="{FF2B5EF4-FFF2-40B4-BE49-F238E27FC236}">
                <a16:creationId xmlns:a16="http://schemas.microsoft.com/office/drawing/2014/main" id="{489A99AE-6401-8D98-CE0E-7B0D76C63C15}"/>
              </a:ext>
            </a:extLst>
          </p:cNvPr>
          <p:cNvSpPr>
            <a:spLocks noGrp="1"/>
          </p:cNvSpPr>
          <p:nvPr>
            <p:ph type="body" sz="quarter" idx="16"/>
          </p:nvPr>
        </p:nvSpPr>
        <p:spPr/>
        <p:txBody>
          <a:bodyPr/>
          <a:lstStyle/>
          <a:p>
            <a:pPr rtl="0" algn="l"/>
            <a:r>
              <a:rPr lang="en-IE" dirty="0"/>
              <a:t>Empati…</a:t>
            </a:r>
          </a:p>
        </p:txBody>
      </p:sp>
      <p:pic>
        <p:nvPicPr>
          <p:cNvPr id="6" name="Picture Placeholder 5" descr="Black compass on a yellow background">
            <a:extLst>
              <a:ext uri="{FF2B5EF4-FFF2-40B4-BE49-F238E27FC236}">
                <a16:creationId xmlns:a16="http://schemas.microsoft.com/office/drawing/2014/main" id="{636CCF00-3394-BE79-6023-3ED0ED96304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882753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846D6-D664-4C40-A2C0-E073703C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7ADADC-A138-4096-9C7C-6ED05C046525}">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3FE21D93-492C-401B-977F-9983031DD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9164</TotalTime>
  <Words>5621</Words>
  <Application>Microsoft Office PowerPoint</Application>
  <PresentationFormat>Widescreen</PresentationFormat>
  <Paragraphs>390</Paragraphs>
  <Slides>74</Slides>
  <Notes>15</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Gilroy</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180</cp:revision>
  <dcterms:created xsi:type="dcterms:W3CDTF">2020-10-14T13:32:04Z</dcterms:created>
  <dcterms:modified xsi:type="dcterms:W3CDTF">2023-10-04T16:46:30Z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