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F79037"/>
    <a:srgbClr val="000000"/>
    <a:srgbClr val="B2DEDD"/>
    <a:srgbClr val="F1A0C2"/>
    <a:srgbClr val="FCD3B2"/>
    <a:srgbClr val="B2DDDC"/>
    <a:srgbClr val="EF5655"/>
    <a:srgbClr val="30475E"/>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46C4B-494D-4876-9FE5-C9128D27BAA1}" v="1" dt="2023-10-04T16:48:3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0"/>
  </p:normalViewPr>
  <p:slideViewPr>
    <p:cSldViewPr snapToGrid="0" snapToObjects="1">
      <p:cViewPr varScale="1">
        <p:scale>
          <a:sx n="54" d="100"/>
          <a:sy n="54" d="100"/>
        </p:scale>
        <p:origin x="33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01304"/>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4E4F1997-7803-29F8-4780-9ADA7425A8F8}"/>
              </a:ext>
            </a:extLst>
          </p:cNvPr>
          <p:cNvSpPr/>
          <p:nvPr userDrawn="1"/>
        </p:nvSpPr>
        <p:spPr>
          <a:xfrm>
            <a:off x="2807957" y="5794350"/>
            <a:ext cx="4984774"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eurogroupforanimals.org/what-we-do/policy-areas/trade-and-animal-welfare" TargetMode="External"/><Relationship Id="rId4" Type="http://schemas.openxmlformats.org/officeDocument/2006/relationships/hyperlink" Target="https://www.peta.org/issues/animals-used-for-foo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okitforward.eu/"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hyperlink" Target="https://www.kesko.fi/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thicalconsumer.org/food-drink" TargetMode="External"/><Relationship Id="rId7" Type="http://schemas.openxmlformats.org/officeDocument/2006/relationships/image" Target="../media/image22.jpeg"/><Relationship Id="rId2" Type="http://schemas.openxmlformats.org/officeDocument/2006/relationships/hyperlink" Target="https://www.opensocietyfoundations.org/uploads/259ef494-f9d8-4c82-b8ae-fabb927246a7/do-we-need-an-eu-ethical-food-label-20200908.pdf" TargetMode="External"/><Relationship Id="rId1" Type="http://schemas.openxmlformats.org/officeDocument/2006/relationships/slideLayout" Target="../slideLayouts/slideLayout13.xml"/><Relationship Id="rId6" Type="http://schemas.openxmlformats.org/officeDocument/2006/relationships/hyperlink" Target="https://ethical-food.eu/knowledge-sharing-platform/" TargetMode="External"/><Relationship Id="rId5" Type="http://schemas.openxmlformats.org/officeDocument/2006/relationships/hyperlink" Target="https://www.weforum.org/podcasts/radio-davos" TargetMode="External"/><Relationship Id="rId4" Type="http://schemas.openxmlformats.org/officeDocument/2006/relationships/hyperlink" Target="https://www.foodethicscouncil.org/theme/power-in-the-food-syste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posts/world-economic-forum_this-open-hiring-policy-is-working-to-relieve-activity-7083867422243311617-hvSG?utm_source=share&amp;utm_medium=member_desktop" TargetMode="External"/><Relationship Id="rId2" Type="http://schemas.openxmlformats.org/officeDocument/2006/relationships/hyperlink" Target="https://www.linkedin.com/posts/world-economic-forum_this-open-hiring-policy-is-working-to-relieve-activity-7083867422243311617-hvSG/?utm_source=share&amp;utm_medium=member_desktop" TargetMode="External"/><Relationship Id="rId1" Type="http://schemas.openxmlformats.org/officeDocument/2006/relationships/slideLayout" Target="../slideLayouts/slideLayout9.xml"/><Relationship Id="rId5" Type="http://schemas.openxmlformats.org/officeDocument/2006/relationships/hyperlink" Target="https://www.greyston.org/"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hyperlink" Target="http://www.valio.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eforum.org/agenda/2022/03/food-systems-innovation-transform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bjectives-smart-target-1262377/" TargetMode="External"/><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philippinesbasiceducation.us/2016/03/together-everyone-achieves-more.html" TargetMode="External"/><Relationship Id="rId2" Type="http://schemas.openxmlformats.org/officeDocument/2006/relationships/image" Target="../media/image45.jpeg"/><Relationship Id="rId1" Type="http://schemas.openxmlformats.org/officeDocument/2006/relationships/slideLayout" Target="../slideLayouts/slideLayout10.xml"/><Relationship Id="rId4" Type="http://schemas.openxmlformats.org/officeDocument/2006/relationships/hyperlink" Target="https://www.bitc.i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www.ethical-food.eu/" TargetMode="External"/><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ie/"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creamofthecropfoo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epa.ie/" TargetMode="External"/><Relationship Id="rId5" Type="http://schemas.openxmlformats.org/officeDocument/2006/relationships/hyperlink" Target="https://foodwastecharter.ie/" TargetMode="Externa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5786" y="1660591"/>
            <a:ext cx="6491591" cy="697353"/>
          </a:xfrm>
        </p:spPr>
        <p:txBody>
          <a:bodyPr/>
          <a:lstStyle/>
          <a:p>
            <a:pPr rtl="0" algn="l"/>
            <a:r>
              <a:rPr lang="en-IE" b="0" dirty="0"/>
              <a:t>Bæredygtighed for fremtiden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555786" y="811421"/>
            <a:ext cx="3190338" cy="697353"/>
          </a:xfrm>
        </p:spPr>
        <p:txBody>
          <a:bodyPr>
            <a:noAutofit/>
          </a:bodyPr>
          <a:lstStyle/>
          <a:p>
            <a:pPr rtl="0" algn="l"/>
            <a:r>
              <a:rPr lang="en-US" sz="4800" b="1" dirty="0"/>
              <a:t>MODUL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pPr rtl="0" algn="l"/>
            <a:r>
              <a:rPr lang="en-GB" sz="2000" b="1" dirty="0">
                <a:solidFill>
                  <a:srgbClr val="000000"/>
                </a:solidFill>
              </a:rPr>
              <a:t>Etisk fødevareentreprenørskab (EFE) Program</a:t>
            </a:r>
            <a:endParaRPr lang="en-IE" sz="2000" dirty="0">
              <a:solidFill>
                <a:srgbClr val="000000"/>
              </a:solidFill>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98357" y="1849820"/>
            <a:ext cx="5523464" cy="3434745"/>
          </a:xfrm>
        </p:spPr>
        <p:txBody>
          <a:bodyPr/>
          <a:lstStyle/>
          <a:p>
            <a:pPr rtl="0" algn="l"/>
            <a:r>
              <a:rPr lang="en-US" dirty="0"/>
              <a:t>Et etisk madsystem</a:t>
            </a:r>
            <a:r>
              <a:rPr lang="en-US" dirty="0" err="1"/>
              <a:t>genkender</a:t>
            </a:r>
            <a:r>
              <a:rPr lang="en-US" dirty="0"/>
              <a:t>det</a:t>
            </a:r>
            <a:r>
              <a:rPr lang="en-US" b="1" dirty="0"/>
              <a:t>sammenhæng mellem mad og sundhed</a:t>
            </a:r>
            <a:r>
              <a:rPr lang="en-US" dirty="0"/>
              <a:t>(Modul 1). Det fremmer produktion og forbrug af nærende, hele fødevarer og fraråder brugen af ​​skadelige tilsætningsstoffer, pesticider og antibiotika.</a:t>
            </a:r>
          </a:p>
          <a:p>
            <a:pPr rtl="0" algn="l"/>
            <a:r>
              <a:rPr lang="en-US" dirty="0"/>
              <a:t>Ved at tilskynde til sundere kostvalg bidrager et etisk fødevaresystem til forbedrede folkesundhedsresultater, reducerede sygdomsbyrder og øget generel velvære.</a:t>
            </a:r>
            <a:endParaRPr lang="en-IE" dirty="0"/>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898357" y="637994"/>
            <a:ext cx="4990998" cy="992652"/>
          </a:xfrm>
        </p:spPr>
        <p:txBody>
          <a:bodyPr/>
          <a:lstStyle/>
          <a:p>
            <a:pPr marL="742950" indent="-742950" rtl="0" algn="l">
              <a:buFont typeface="+mj-lt"/>
              <a:buAutoNum type="arabicPeriod" startAt="3"/>
            </a:pPr>
            <a:r>
              <a:rPr lang="en-IE" b="1" dirty="0"/>
              <a:t>Folkesundhed og trivsel</a:t>
            </a:r>
          </a:p>
        </p:txBody>
      </p:sp>
      <p:pic>
        <p:nvPicPr>
          <p:cNvPr id="6" name="Picture Placeholder 5" descr="A heart shaped bowl with vegetables and fruits  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FØLG Food &amp; Health TRENDS på platforme som:</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algn="ctr" rtl="0"/>
            <a:r>
              <a:rPr lang="en-US" sz="2000" dirty="0">
                <a:solidFill>
                  <a:schemeClr val="bg1"/>
                </a:solidFill>
                <a:hlinkClick r:id="rId3">
                  <a:extLst>
                    <a:ext uri="{A12FA001-AC4F-418D-AE19-62706E023703}">
                      <ahyp:hlinkClr xmlns:ahyp="http://schemas.microsoft.com/office/drawing/2018/hyperlinkcolor" val="tx"/>
                    </a:ext>
                  </a:extLst>
                </a:hlinkClick>
              </a:rPr>
              <a:t>Kost og sundhed (foodnavigator.com)</a:t>
            </a:r>
            <a:endParaRPr lang="en-US" sz="2000" dirty="0">
              <a:solidFill>
                <a:schemeClr val="bg1"/>
              </a:solidFill>
            </a:endParaRPr>
          </a:p>
          <a:p>
            <a:pPr algn="ctr" rtl="0"/>
            <a:r>
              <a:rPr lang="en-IE" sz="2000" dirty="0">
                <a:solidFill>
                  <a:schemeClr val="bg1"/>
                </a:solidFill>
                <a:hlinkClick r:id="rId4">
                  <a:extLst>
                    <a:ext uri="{A12FA001-AC4F-418D-AE19-62706E023703}">
                      <ahyp:hlinkClr xmlns:ahyp="http://schemas.microsoft.com/office/drawing/2018/hyperlinkcolor" val="tx"/>
                    </a:ext>
                  </a:extLst>
                </a:hlinkClick>
              </a:rPr>
              <a:t>Madtendenser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98356" y="1796492"/>
            <a:ext cx="5646737" cy="3623931"/>
          </a:xfrm>
        </p:spPr>
        <p:txBody>
          <a:bodyPr/>
          <a:lstStyle/>
          <a:p>
            <a:pPr rtl="0" algn="l"/>
            <a:r>
              <a:rPr lang="en-US" dirty="0"/>
              <a:t>Et etisk madsystem</a:t>
            </a:r>
            <a:r>
              <a:rPr lang="en-US" dirty="0" err="1"/>
              <a:t>understreger</a:t>
            </a:r>
            <a:r>
              <a:rPr lang="en-US" dirty="0"/>
              <a:t> </a:t>
            </a:r>
            <a:r>
              <a:rPr lang="en-US" b="1" dirty="0"/>
              <a:t>fair behandling, bare</a:t>
            </a:r>
            <a:r>
              <a:rPr lang="en-US" b="1" dirty="0" err="1"/>
              <a:t>arbejdskraft</a:t>
            </a:r>
            <a:r>
              <a:rPr lang="en-US" b="1" dirty="0"/>
              <a:t>praksis og retfærdige økonomiske muligheder</a:t>
            </a:r>
            <a:r>
              <a:rPr lang="en-US" dirty="0"/>
              <a:t>. Den går ind for rimelige lønninger, sikre arbejdsforhold og værdigt levebrød for landmænd, landarbejdere og fødevareproducenter. Den støtter fairtrade og andre initiativer, der sikrer producenterne en rimelig kompensation for deres produkter og</a:t>
            </a:r>
            <a:r>
              <a:rPr lang="en-US" b="1" dirty="0"/>
              <a:t>fremmer gennemsigtighed</a:t>
            </a:r>
            <a:r>
              <a:rPr lang="en-US" dirty="0"/>
              <a:t>i forsyningskæden.</a:t>
            </a:r>
            <a:endParaRPr lang="en-IE" dirty="0"/>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898356" y="631876"/>
            <a:ext cx="4990998" cy="992652"/>
          </a:xfrm>
        </p:spPr>
        <p:txBody>
          <a:bodyPr/>
          <a:lstStyle/>
          <a:p>
            <a:pPr marL="742950" indent="-742950" rtl="0" algn="l">
              <a:buFont typeface="+mj-lt"/>
              <a:buAutoNum type="arabicPeriod" startAt="4"/>
            </a:pPr>
            <a:r>
              <a:rPr lang="en-IE" b="1" dirty="0"/>
              <a:t>Social retfærdighed og fairtrade</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Dette er ikke kun lovlighederne (diskuteret i modul 2), men det handler om at gøre det rigtige!</a:t>
            </a:r>
            <a:endParaRPr lang="en-IE" sz="2000" dirty="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98357" y="1433103"/>
            <a:ext cx="5544484" cy="3991793"/>
          </a:xfrm>
        </p:spPr>
        <p:txBody>
          <a:bodyPr/>
          <a:lstStyle/>
          <a:p>
            <a:pPr rtl="0" algn="l"/>
            <a:r>
              <a:rPr lang="en-US" dirty="0"/>
              <a:t>Et etisk fødevaresystem betragter human behandling af dyr i fødevareproduktionen som en prioritet. Det fortaler for praksis, der</a:t>
            </a:r>
            <a:r>
              <a:rPr lang="en-US" dirty="0" err="1"/>
              <a:t>minimere</a:t>
            </a:r>
            <a:r>
              <a:rPr lang="en-US" dirty="0"/>
              <a:t>dyrs lidelse eller ubehag, såsom at give rigelig plads og foder, adgang til naturlig</a:t>
            </a:r>
            <a:r>
              <a:rPr lang="en-US" dirty="0" err="1"/>
              <a:t>adfærd</a:t>
            </a:r>
            <a:r>
              <a:rPr lang="en-US" dirty="0"/>
              <a:t>og humane slagtemetoder.</a:t>
            </a:r>
          </a:p>
          <a:p>
            <a:pPr rtl="0" algn="l"/>
            <a:r>
              <a:rPr lang="en-US" dirty="0"/>
              <a:t>Ved at fremme dyrevelfærd afspejler et etisk fødevaresystem medfølelse og etiske overvejelser i vores samspil med andre levende væsener.</a:t>
            </a:r>
            <a:endParaRPr lang="en-IE" dirty="0"/>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898358" y="751288"/>
            <a:ext cx="4990998" cy="992652"/>
          </a:xfrm>
        </p:spPr>
        <p:txBody>
          <a:bodyPr/>
          <a:lstStyle/>
          <a:p>
            <a:pPr marL="742950" indent="-742950" rtl="0" algn="l">
              <a:buFont typeface="+mj-lt"/>
              <a:buAutoNum type="arabicPeriod" startAt="5"/>
            </a:pPr>
            <a:r>
              <a:rPr lang="en-IE" b="1" dirty="0"/>
              <a:t>Dyrevelfærd</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solidFill>
                  <a:schemeClr val="bg1"/>
                </a:solidFill>
              </a:rPr>
              <a:t>For at finde ud af mere...Der er organisationer, der brænder for dyrevelfærd, f.eks</a:t>
            </a:r>
            <a:r>
              <a:rPr lang="en-US" sz="2000" b="1" dirty="0">
                <a:solidFill>
                  <a:schemeClr val="bg1"/>
                </a:solidFill>
                <a:hlinkClick r:id="rId4">
                  <a:extLst>
                    <a:ext uri="{A12FA001-AC4F-418D-AE19-62706E023703}">
                      <ahyp:hlinkClr xmlns:ahyp="http://schemas.microsoft.com/office/drawing/2018/hyperlinkcolor" val="tx"/>
                    </a:ext>
                  </a:extLst>
                </a:hlinkClick>
              </a:rPr>
              <a:t>PETA</a:t>
            </a:r>
            <a:r>
              <a:rPr lang="en-US" sz="2000" b="1" dirty="0">
                <a:solidFill>
                  <a:schemeClr val="bg1"/>
                </a:solidFill>
              </a:rPr>
              <a:t>&amp;</a:t>
            </a:r>
            <a:r>
              <a:rPr lang="en-US" sz="2000" b="1" dirty="0" err="1">
                <a:solidFill>
                  <a:schemeClr val="bg1"/>
                </a:solidFill>
                <a:hlinkClick r:id="rId5">
                  <a:extLst>
                    <a:ext uri="{A12FA001-AC4F-418D-AE19-62706E023703}">
                      <ahyp:hlinkClr xmlns:ahyp="http://schemas.microsoft.com/office/drawing/2018/hyperlinkcolor" val="tx"/>
                    </a:ext>
                  </a:extLst>
                </a:hlinkClick>
              </a:rPr>
              <a:t>EU-gruppen for dyr</a:t>
            </a:r>
            <a:endParaRPr lang="en-IE" sz="2000" b="1" dirty="0">
              <a:solidFill>
                <a:schemeClr val="bg1"/>
              </a:solidFill>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898357" y="1987881"/>
            <a:ext cx="5646737" cy="3434745"/>
          </a:xfrm>
        </p:spPr>
        <p:txBody>
          <a:bodyPr/>
          <a:lstStyle/>
          <a:p>
            <a:pPr rtl="0" algn="l"/>
            <a:r>
              <a:rPr lang="en-US" dirty="0"/>
              <a:t>Et etisk madsystem</a:t>
            </a:r>
            <a:r>
              <a:rPr lang="en-US" dirty="0" err="1"/>
              <a:t>genkender</a:t>
            </a:r>
            <a:r>
              <a:rPr lang="en-US" dirty="0"/>
              <a:t>værdien af ​​traditionel viden, kulturel praksis og maddiversitet. Det støtter småbønder, lokale madtraditioner og indfødte fødevaresystemer. Ved at bevare og fejre kulturel mangfoldighed fremmer et etisk fødevaresystem kulturel identitet, samfundsresiliens, biodiversitet og kulinarisk arv.</a:t>
            </a:r>
            <a:endParaRPr lang="en-IE" dirty="0"/>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822944" y="684675"/>
            <a:ext cx="4990998" cy="992652"/>
          </a:xfrm>
        </p:spPr>
        <p:txBody>
          <a:bodyPr/>
          <a:lstStyle/>
          <a:p>
            <a:pPr marL="742950" indent="-742950" rtl="0" algn="l">
              <a:buFont typeface="+mj-lt"/>
              <a:buAutoNum type="arabicPeriod" startAt="6"/>
            </a:pPr>
            <a:r>
              <a:rPr lang="en-US" b="1" dirty="0"/>
              <a:t>Kulturel bevarelse og mangfoldighed</a:t>
            </a:r>
            <a:endParaRPr lang="en-IE" b="1" dirty="0"/>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2963917" y="5197862"/>
            <a:ext cx="4834759"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Tjek dette Erasmus+-projekt, som dækker dette emne</a:t>
            </a:r>
            <a:r>
              <a:rPr lang="en-US" sz="2000" b="1" dirty="0">
                <a:solidFill>
                  <a:schemeClr val="bg1"/>
                </a:solidFill>
                <a:hlinkClick r:id="rId3">
                  <a:extLst>
                    <a:ext uri="{A12FA001-AC4F-418D-AE19-62706E023703}">
                      <ahyp:hlinkClr xmlns:ahyp="http://schemas.microsoft.com/office/drawing/2018/hyperlinkcolor" val="tx"/>
                    </a:ext>
                  </a:extLst>
                </a:hlinkClick>
              </a:rPr>
              <a:t>Kulinarisk arv i erhvervsuddannelserne | Kog det fremad</a:t>
            </a:r>
            <a:endParaRPr lang="en-IE" sz="2000" b="1" dirty="0">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942691" y="1306294"/>
            <a:ext cx="5885793" cy="3849918"/>
          </a:xfrm>
        </p:spPr>
        <p:txBody>
          <a:bodyPr/>
          <a:lstStyle/>
          <a:p>
            <a:pPr rtl="0" algn="l"/>
            <a:r>
              <a:rPr lang="en-US" dirty="0"/>
              <a:t>Et etisk fødevaresystem styrker forbrugerne ved at give gennemsigtig information om fødevarers oprindelse, produktionsmetoder og etiske standarder. Det tilskynder til bevidste forbrugervalg, såsom at støtte lokale, økologiske, fair trade og bæredygtigt producerede fødevarer.</a:t>
            </a:r>
          </a:p>
          <a:p>
            <a:pPr rtl="0" algn="l"/>
            <a:r>
              <a:rPr lang="en-US" dirty="0"/>
              <a:t>Udover at uddanne dig selv og være en forandringsskaber...ved at uddanne forbrugerne om virkningen af ​​deres madvalg, kan du og dine handlinger fremme ansvarligt forbrug og give individer mulighed for at træffe informerede beslutninger.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a:lstStyle/>
          <a:p>
            <a:pPr marL="742950" indent="-742950" rtl="0" algn="l">
              <a:buFont typeface="+mj-lt"/>
              <a:buAutoNum type="arabicPeriod" startAt="7"/>
            </a:pPr>
            <a:r>
              <a:rPr lang="en-US" b="1" dirty="0"/>
              <a:t>Consumer Empowerment &amp; Education</a:t>
            </a:r>
          </a:p>
          <a:p>
            <a:pPr rtl="0" algn="l"/>
            <a:endParaRPr lang="en-US" b="1" dirty="0"/>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867" y="1469601"/>
            <a:ext cx="4870637" cy="4314497"/>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399393" y="6096001"/>
            <a:ext cx="5885793" cy="369332"/>
          </a:xfrm>
          <a:prstGeom prst="rect">
            <a:avLst/>
          </a:prstGeom>
          <a:noFill/>
        </p:spPr>
        <p:txBody>
          <a:bodyPr wrap="square" rtlCol="0">
            <a:spAutoFit/>
          </a:bodyPr>
          <a:lstStyle/>
          <a:p>
            <a:pPr rtl="0" algn="l"/>
            <a:r>
              <a:rPr lang="en-IE" b="1" dirty="0">
                <a:solidFill>
                  <a:srgbClr val="000000"/>
                </a:solidFill>
              </a:rPr>
              <a:t>Bliv interesseret: Bliv ved med at lære og dele!!</a:t>
            </a: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b="1" dirty="0">
                <a:solidFill>
                  <a:srgbClr val="F68F37"/>
                </a:solidFill>
                <a:hlinkClick r:id="rId4">
                  <a:extLst>
                    <a:ext uri="{A12FA001-AC4F-418D-AE19-62706E023703}">
                      <ahyp:hlinkClr xmlns:ahyp="http://schemas.microsoft.com/office/drawing/2018/hyperlinkcolor" val="tx"/>
                    </a:ext>
                  </a:extLst>
                </a:hlinkClick>
              </a:rPr>
              <a:t>K Gruppe</a:t>
            </a:r>
            <a:r>
              <a:rPr lang="en-US" dirty="0"/>
              <a:t>er ikke kun aktiv i at undgå madspild inden for deres</a:t>
            </a:r>
            <a:r>
              <a:rPr lang="en-US" dirty="0" err="1"/>
              <a:t>organisation</a:t>
            </a:r>
            <a:r>
              <a:rPr lang="en-US" dirty="0"/>
              <a:t>, men de har skabt deres eget brand for ansvarlig mad. Sammen med dette er de indlejret i at udvide denne ansvarlige kultur til personale og forbrugere. De gennemfører uddannelse af personalet, og de tror på gennemsigtighed over for deres forbrugere og gør en aktiv indsats for at forbedre kundernes adgang til information via QR-koder på produkterne.</a:t>
            </a:r>
          </a:p>
          <a:p>
            <a:pPr rtl="0" algn="l"/>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r>
              <a:rPr lang="en-IE" dirty="0"/>
              <a:t>__________________________________________________________________________________________________________________________________________________________________________________________________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a:t>Liste over, hvad du allerede laver?</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dirty="0"/>
              <a:t>Hvad kan du gøre for at forbedre?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5548189" y="623598"/>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597204" y="743076"/>
            <a:ext cx="9612025"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IE" sz="3600" dirty="0">
                <a:solidFill>
                  <a:srgbClr val="000000"/>
                </a:solidFill>
                <a:highlight>
                  <a:srgbClr val="F79037"/>
                </a:highlight>
              </a:rPr>
              <a:t>En hurtig øvelse -</a:t>
            </a:r>
          </a:p>
          <a:p>
            <a:pPr rtl="0" algn="l"/>
            <a:r>
              <a:rPr lang="en-IE" sz="3600" dirty="0">
                <a:solidFill>
                  <a:srgbClr val="000000"/>
                </a:solidFill>
              </a:rPr>
              <a:t>Med hensyn til din</a:t>
            </a:r>
            <a:r>
              <a:rPr lang="en-IE" sz="3600" b="1" dirty="0">
                <a:solidFill>
                  <a:srgbClr val="000000"/>
                </a:solidFill>
              </a:rPr>
              <a:t>Etiske handlinger og ambitioner</a:t>
            </a:r>
            <a:r>
              <a:rPr lang="en-IE" sz="3600" dirty="0">
                <a:solidFill>
                  <a:srgbClr val="000000"/>
                </a:solidFill>
              </a:rPr>
              <a:t>...foretag en hurtig revision af din drift</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r>
              <a:rPr lang="en-IE" dirty="0"/>
              <a:t>__________________________________________________________________________________________________________________________________________________________________________________________________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185538" y="540171"/>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p:txBody>
          <a:bodyPr/>
          <a:lstStyle/>
          <a:p>
            <a:pPr rtl="0" algn="l"/>
            <a:r>
              <a:rPr lang="en-IE" dirty="0"/>
              <a:t>Udvikling af bæredygtige fødevaresystemer</a:t>
            </a:r>
          </a:p>
          <a:p>
            <a:pPr rtl="0" algn="l"/>
            <a:endParaRPr lang="en-IE" dirty="0"/>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pPr rtl="0" algn="l"/>
            <a:r>
              <a:rPr lang="en-IE" dirty="0"/>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4807763" cy="3658410"/>
          </a:xfrm>
          <a:solidFill>
            <a:srgbClr val="FCD3B2"/>
          </a:solidFill>
        </p:spPr>
        <p:txBody>
          <a:bodyPr anchor="ctr"/>
          <a:lstStyle/>
          <a:p>
            <a:pPr algn="ctr" rtl="0"/>
            <a:r>
              <a:rPr lang="en-US" dirty="0"/>
              <a:t>Et etisk fødevaresystem lægger stor vægt på</a:t>
            </a:r>
            <a:r>
              <a:rPr lang="en-US" b="1" dirty="0"/>
              <a:t>moralske og værdibaserede principper</a:t>
            </a:r>
            <a:r>
              <a:rPr lang="en-US" dirty="0"/>
              <a:t>i alle aspekter af fødevareproduktion, distribution og forbrug. Den overvejer de sociale, miljømæssige og etiske konsekvenser af valg af fødevarer og sigter mod at fremme retfærdighed, retfærdighed og ansvarlig praksis.</a:t>
            </a:r>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798381" y="761603"/>
            <a:ext cx="10958190" cy="803654"/>
          </a:xfrm>
        </p:spPr>
        <p:txBody>
          <a:bodyPr/>
          <a:lstStyle/>
          <a:p>
            <a:pPr rtl="0" algn="l"/>
            <a:r>
              <a:rPr lang="en-IE" b="1" dirty="0"/>
              <a:t>Etisk fødevaresystem</a:t>
            </a:r>
            <a:r>
              <a:rPr lang="en-IE" dirty="0"/>
              <a:t>Imod</a:t>
            </a:r>
            <a:r>
              <a:rPr lang="en-IE" b="1" dirty="0"/>
              <a:t>Bæredygtigt fødevaresystem</a:t>
            </a:r>
          </a:p>
          <a:p>
            <a:pPr rtl="0" algn="l"/>
            <a:endParaRPr lang="en-IE" dirty="0"/>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585855" y="1795333"/>
            <a:ext cx="4807763" cy="3658410"/>
          </a:xfrm>
          <a:prstGeom prst="rect">
            <a:avLst/>
          </a:prstGeom>
          <a:solidFill>
            <a:srgbClr val="FCD3B2"/>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dirty="0"/>
              <a:t>Et bæredygtigt fødevaresystem fokuserer på</a:t>
            </a:r>
            <a:r>
              <a:rPr lang="en-US" b="1" dirty="0"/>
              <a:t>miljømæssige aspekter</a:t>
            </a:r>
            <a:r>
              <a:rPr lang="en-US" dirty="0"/>
              <a:t>af fødevareproduktion, distribution og forbrug, med henblik på</a:t>
            </a:r>
            <a:r>
              <a:rPr lang="en-US" dirty="0" err="1"/>
              <a:t>minimere</a:t>
            </a:r>
            <a:r>
              <a:rPr lang="en-US" dirty="0"/>
              <a:t>økologisk påvirkning, bevare ressourcer og opretholde økologisk balance. Det</a:t>
            </a:r>
            <a:r>
              <a:rPr lang="en-US" dirty="0" err="1"/>
              <a:t>understreger</a:t>
            </a:r>
            <a:r>
              <a:rPr lang="en-US" dirty="0"/>
              <a:t>det</a:t>
            </a:r>
            <a:r>
              <a:rPr lang="en-US" b="1" dirty="0"/>
              <a:t>langsigtet levedygtighed og robusthed</a:t>
            </a:r>
            <a:r>
              <a:rPr lang="en-US" dirty="0"/>
              <a:t>af fødevaresystemet.</a:t>
            </a:r>
            <a:endParaRPr lang="en-IE"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nchor="ctr"/>
          <a:lstStyle/>
          <a:p>
            <a:pPr marL="0" indent="0" rtl="0" algn="l"/>
            <a:r>
              <a:rPr lang="en-US" sz="2400" b="1" dirty="0">
                <a:solidFill>
                  <a:srgbClr val="000000"/>
                </a:solidFill>
                <a:latin typeface="+mn-lt"/>
              </a:rPr>
              <a:t>Miljøforvaltning</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787266" cy="1040859"/>
          </a:xfrm>
        </p:spPr>
        <p:txBody>
          <a:bodyPr anchor="ctr">
            <a:normAutofit fontScale="92500"/>
          </a:bodyPr>
          <a:lstStyle/>
          <a:p>
            <a:pPr marL="0" indent="0" rtl="0" algn="l"/>
            <a:r>
              <a:rPr lang="en-US" b="1" dirty="0">
                <a:solidFill>
                  <a:srgbClr val="000000"/>
                </a:solidFill>
              </a:rPr>
              <a:t>Nøgleaspekter af et bæredygtigt fødevaresystem omfatter:</a:t>
            </a:r>
            <a:endParaRPr lang="en-IE" b="1" dirty="0"/>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58139" y="3315916"/>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lgn="l"/>
            <a:r>
              <a:rPr lang="en-US" sz="2400" b="1" dirty="0">
                <a:solidFill>
                  <a:srgbClr val="000000"/>
                </a:solidFill>
                <a:latin typeface="+mn-lt"/>
              </a:rPr>
              <a:t>Ressourceeffektivitet</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678365" y="3429000"/>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lgn="l"/>
            <a:r>
              <a:rPr lang="en-US" sz="2400" b="1" dirty="0">
                <a:solidFill>
                  <a:srgbClr val="000000"/>
                </a:solidFill>
                <a:latin typeface="+mn-lt"/>
              </a:rPr>
              <a:t>Afbødning af klimaændringer</a:t>
            </a:r>
            <a:endParaRPr lang="en-IE" sz="24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rtl="0" algn="l"/>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rtl="0" algn="l"/>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pPr rtl="0" algn="l"/>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rtl="0" algn="l"/>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pPr rtl="0" algn="l"/>
            <a:r>
              <a:rPr lang="en-US" sz="2100" b="1" dirty="0"/>
              <a:t>Kraften i det ETISKE fødevaresystem</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8003" y="1176930"/>
            <a:ext cx="5166788" cy="4671588"/>
          </a:xfrm>
        </p:spPr>
        <p:txBody>
          <a:bodyPr/>
          <a:lstStyle/>
          <a:p>
            <a:pPr marL="0" indent="0" algn="l" rtl="0"/>
            <a:r>
              <a:rPr lang="en-US" dirty="0"/>
              <a:t>Gennem dette kursus har vi studeret en række emner, der er relevante for at starte og lede en fødevarevirksomhed, men i sidste ende er målet med kurset at bidrage til at styrke mennesker som dig...en ny generation af fødevareiværksættere til at starte, vokse og tilpasse sig nyt</a:t>
            </a:r>
            <a:r>
              <a:rPr lang="en-US" b="1" dirty="0"/>
              <a:t>etiske fødevarevirksomheder.</a:t>
            </a:r>
            <a:r>
              <a:rPr lang="en-US" dirty="0"/>
              <a:t>I dette modul ser vi på FREMTIDEN og opsummerer de vigtigste elementer, der er afgørende for din virksomheds bæredygtighed og for planetens fremtid.</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rtl="0" algn="l"/>
            <a:r>
              <a:rPr lang="en-US" b="1" dirty="0">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6574005" cy="689519"/>
          </a:xfrm>
        </p:spPr>
        <p:txBody>
          <a:bodyPr/>
          <a:lstStyle/>
          <a:p>
            <a:pPr rtl="0" algn="l"/>
            <a:r>
              <a:rPr lang="en-US" sz="2100" b="1" dirty="0"/>
              <a:t>En opsummering af innovation som et værktøj for fremtiden</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rtl="0" algn="l"/>
            <a:r>
              <a:rPr lang="en-US" b="1" dirty="0">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rtl="0" algn="l"/>
            <a:r>
              <a:rPr lang="en-US" b="1" dirty="0">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64697"/>
            <a:ext cx="6776613" cy="689519"/>
          </a:xfrm>
        </p:spPr>
        <p:txBody>
          <a:bodyPr/>
          <a:lstStyle/>
          <a:p>
            <a:pPr rtl="0" algn="l"/>
            <a:r>
              <a:rPr lang="en-US" sz="2100" b="1" dirty="0"/>
              <a:t>Skaber en sundere fremtid for OPP og SDG'erne</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189976"/>
            <a:ext cx="5364170" cy="689519"/>
          </a:xfrm>
        </p:spPr>
        <p:txBody>
          <a:bodyPr/>
          <a:lstStyle/>
          <a:p>
            <a:pPr rtl="0" algn="l"/>
            <a:r>
              <a:rPr lang="en-US" sz="2100" b="1" dirty="0"/>
              <a:t>Udvikling af BÆREDYGTIGE fødevaresystemer</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11496" y="368338"/>
            <a:ext cx="5041923" cy="720752"/>
          </a:xfrm>
        </p:spPr>
        <p:txBody>
          <a:bodyPr/>
          <a:lstStyle/>
          <a:p>
            <a:pPr rtl="0" algn="l"/>
            <a:r>
              <a:rPr lang="en-IE" sz="2800" b="1" dirty="0"/>
              <a:t>Bæredygtighed for fremtiden</a:t>
            </a:r>
            <a:endParaRPr lang="en-US" sz="2800" b="1" dirty="0"/>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endParaRPr lang="en-US"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798380" y="2045704"/>
            <a:ext cx="10969077" cy="3849918"/>
          </a:xfrm>
        </p:spPr>
        <p:txBody>
          <a:bodyPr/>
          <a:lstStyle/>
          <a:p>
            <a:pPr marL="342900" indent="-342900" rtl="0" algn="l">
              <a:buFont typeface="Arial" panose="020B0604020202020204" pitchFamily="34" charset="0"/>
              <a:buChar char="•"/>
            </a:pPr>
            <a:r>
              <a:rPr lang="en-IE" b="1" dirty="0"/>
              <a:t>Miljøforvaltning:</a:t>
            </a:r>
            <a:r>
              <a:rPr lang="en-IE" dirty="0"/>
              <a:t>ved at træffe de bedste valg med hensyn til forsyningskædestyring, bevarelse af naturressourcer i produktionsprocesser og ved at opmuntre og uddanne, mens du går, med hensyn til bæredygtig praksis og standarder, vil du gøre din del for miljøet.</a:t>
            </a:r>
          </a:p>
          <a:p>
            <a:pPr marL="342900" indent="-342900" rtl="0" algn="l">
              <a:buFont typeface="Arial" panose="020B0604020202020204" pitchFamily="34" charset="0"/>
              <a:buChar char="•"/>
            </a:pPr>
            <a:r>
              <a:rPr lang="en-IE" b="1" dirty="0"/>
              <a:t>Ressourceeffektivitet:</a:t>
            </a:r>
            <a:r>
              <a:rPr lang="en-IE" dirty="0"/>
              <a:t>på samme måde, ved at sikre, at din virksomhed og dine leverandører optimerer brugen af ​​ressourcer (vand, energi og jord) og ved at gøre en indsats for at minimere eller eliminere madspild og emballagespild, vil du opfylde din rolle.</a:t>
            </a:r>
          </a:p>
          <a:p>
            <a:pPr marL="342900" indent="-342900" rtl="0" algn="l">
              <a:buFont typeface="Arial" panose="020B0604020202020204" pitchFamily="34" charset="0"/>
              <a:buChar char="•"/>
            </a:pPr>
            <a:r>
              <a:rPr lang="en-IE" b="1" dirty="0"/>
              <a:t>Afbødning af klimaændringer:</a:t>
            </a:r>
            <a:r>
              <a:rPr lang="en-IE" dirty="0"/>
              <a:t>din rolle vil involvere at lægge vægt på strategier for at minimere fødevarevirksomhedens CO2-fodaftryk og reducere</a:t>
            </a:r>
            <a:r>
              <a:rPr lang="en-US" dirty="0"/>
              <a:t>drivhusgasemissioner forbundet med fødevareproduktion, transport og affaldshåndtering.</a:t>
            </a:r>
            <a:endParaRPr lang="en-IE" b="1" dirty="0"/>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p:txBody>
          <a:bodyPr/>
          <a:lstStyle/>
          <a:p>
            <a:pPr rtl="0" algn="l"/>
            <a:r>
              <a:rPr lang="en-IE" b="1" dirty="0"/>
              <a:t>Som fødevareiværksætter kan du spille en rolle i udviklingen af ​​bæredygtige fødevaresystemer:</a:t>
            </a:r>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pPr rtl="0" algn="l"/>
            <a:r>
              <a:rPr lang="en-US" b="1" dirty="0"/>
              <a:t>HVER GANG DU KØBER ØKOLOGISK, OVERTALER DU FLERE Bønder til at dyrke økologisk</a:t>
            </a:r>
          </a:p>
          <a:p>
            <a:pPr rtl="0" algn="l"/>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rtl="0" algn="l"/>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5835655" cy="3291086"/>
          </a:xfrm>
        </p:spPr>
        <p:txBody>
          <a:bodyPr/>
          <a:lstStyle/>
          <a:p>
            <a:pPr rtl="0" algn="l"/>
            <a:r>
              <a:rPr lang="en-US" b="1" dirty="0"/>
              <a:t>Afspejling:</a:t>
            </a:r>
          </a:p>
          <a:p>
            <a:pPr marL="342900" indent="-342900" rtl="0" algn="l">
              <a:buFont typeface="Arial" panose="020B0604020202020204" pitchFamily="34" charset="0"/>
              <a:buChar char="•"/>
            </a:pPr>
            <a:r>
              <a:rPr lang="en-US" dirty="0"/>
              <a:t>Nævn 3 handlinger, du allerede har implementeret i din virksomhed eller privatliv, som gør en forskel i opbygningen af ​​et mere bæredygtigt fødevaresystem.</a:t>
            </a:r>
          </a:p>
          <a:p>
            <a:pPr marL="342900" indent="-342900" rtl="0" algn="l">
              <a:buFont typeface="Arial" panose="020B0604020202020204" pitchFamily="34" charset="0"/>
              <a:buChar char="•"/>
            </a:pPr>
            <a:r>
              <a:rPr lang="en-US" dirty="0"/>
              <a:t>Angiv 3 yderligere handlinger, som du lover at indføre i den nærmeste fremtid.</a:t>
            </a:r>
          </a:p>
          <a:p>
            <a:pPr rtl="0" algn="l"/>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80644" y="751287"/>
            <a:ext cx="4990998" cy="992652"/>
          </a:xfrm>
        </p:spPr>
        <p:txBody>
          <a:bodyPr/>
          <a:lstStyle/>
          <a:p>
            <a:pPr rtl="0" algn="l"/>
            <a:r>
              <a:rPr lang="en-US" b="1" dirty="0">
                <a:highlight>
                  <a:srgbClr val="F79037"/>
                </a:highlight>
              </a:rPr>
              <a:t>Elevøvelse:</a:t>
            </a:r>
          </a:p>
          <a:p>
            <a:pPr rtl="0" algn="l"/>
            <a:endParaRPr lang="en-US" b="1" dirty="0">
              <a:highlight>
                <a:srgbClr val="F79037"/>
              </a:highlight>
            </a:endParaRPr>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4648632" y="813559"/>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rtl="0" algn="l"/>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rtl="0" algn="l"/>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rtl="0" algn="l"/>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rtl="0" algn="l"/>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rtl="0" algn="l"/>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rtl="0" algn="l"/>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rtl="0" algn="l"/>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rtl="0" algn="l"/>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rtl="0" algn="l"/>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rtl="0" algn="l"/>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rtl="0" algn="l"/>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641445" y="2009904"/>
            <a:ext cx="7874758" cy="3600483"/>
          </a:xfrm>
        </p:spPr>
        <p:txBody>
          <a:bodyPr/>
          <a:lstStyle/>
          <a:p>
            <a:pPr marL="342900" indent="-342900" rtl="0" algn="l">
              <a:buFont typeface="Arial" panose="020B0604020202020204" pitchFamily="34" charset="0"/>
              <a:buChar char="•"/>
            </a:pPr>
            <a:r>
              <a:rPr lang="en-US" b="1" dirty="0">
                <a:solidFill>
                  <a:srgbClr val="F79037"/>
                </a:solidFill>
                <a:hlinkClick r:id="rId2">
                  <a:extLst>
                    <a:ext uri="{A12FA001-AC4F-418D-AE19-62706E023703}">
                      <ahyp:hlinkClr xmlns:ahyp="http://schemas.microsoft.com/office/drawing/2018/hyperlinkcolor" val="tx"/>
                    </a:ext>
                  </a:extLst>
                </a:hlinkClick>
              </a:rPr>
              <a:t>Har vi brug for et etisk EU-fødevaremærke?</a:t>
            </a:r>
            <a:endParaRPr lang="en-US" b="1" dirty="0">
              <a:solidFill>
                <a:srgbClr val="F79037"/>
              </a:solidFill>
            </a:endParaRPr>
          </a:p>
          <a:p>
            <a:pPr marL="342900" indent="-342900" rtl="0" algn="l">
              <a:buFont typeface="Arial" panose="020B0604020202020204" pitchFamily="34" charset="0"/>
              <a:buChar char="•"/>
            </a:pPr>
            <a:r>
              <a:rPr lang="en-US" b="1" dirty="0">
                <a:solidFill>
                  <a:srgbClr val="F79037"/>
                </a:solidFill>
                <a:hlinkClick r:id="rId3">
                  <a:extLst>
                    <a:ext uri="{A12FA001-AC4F-418D-AE19-62706E023703}">
                      <ahyp:hlinkClr xmlns:ahyp="http://schemas.microsoft.com/office/drawing/2018/hyperlinkcolor" val="tx"/>
                    </a:ext>
                  </a:extLst>
                </a:hlinkClick>
              </a:rPr>
              <a:t>Ethical Consumer: den alternative forbrugerorganisation</a:t>
            </a:r>
            <a:endParaRPr lang="en-US" b="1" dirty="0">
              <a:solidFill>
                <a:srgbClr val="F79037"/>
              </a:solidFill>
            </a:endParaRPr>
          </a:p>
          <a:p>
            <a:pPr marL="342900" indent="-342900" rtl="0" algn="l">
              <a:buFont typeface="Arial" panose="020B0604020202020204" pitchFamily="34" charset="0"/>
              <a:buChar char="•"/>
            </a:pPr>
            <a:r>
              <a:rPr lang="en-US" b="1" dirty="0">
                <a:solidFill>
                  <a:srgbClr val="F79037"/>
                </a:solidFill>
                <a:hlinkClick r:id="rId4">
                  <a:extLst>
                    <a:ext uri="{A12FA001-AC4F-418D-AE19-62706E023703}">
                      <ahyp:hlinkClr xmlns:ahyp="http://schemas.microsoft.com/office/drawing/2018/hyperlinkcolor" val="tx"/>
                    </a:ext>
                  </a:extLst>
                </a:hlinkClick>
              </a:rPr>
              <a:t>Magt i fødevaresystemet – Fødevareetisk Råd</a:t>
            </a:r>
            <a:endParaRPr lang="en-US" b="1" dirty="0">
              <a:solidFill>
                <a:srgbClr val="F79037"/>
              </a:solidFill>
            </a:endParaRPr>
          </a:p>
          <a:p>
            <a:pPr marL="342900" indent="-342900" rtl="0" algn="l">
              <a:buFont typeface="Arial" panose="020B0604020202020204" pitchFamily="34" charset="0"/>
              <a:buChar char="•"/>
            </a:pPr>
            <a:r>
              <a:rPr lang="en-IE" b="1" dirty="0">
                <a:solidFill>
                  <a:srgbClr val="F79037"/>
                </a:solidFill>
                <a:hlinkClick r:id="rId5">
                  <a:extLst>
                    <a:ext uri="{A12FA001-AC4F-418D-AE19-62706E023703}">
                      <ahyp:hlinkClr xmlns:ahyp="http://schemas.microsoft.com/office/drawing/2018/hyperlinkcolor" val="tx"/>
                    </a:ext>
                  </a:extLst>
                </a:hlinkClick>
              </a:rPr>
              <a:t>Radio Davos: A World Economic Forum Podcast | World Economic Forum (weforum.org)</a:t>
            </a:r>
            <a:endParaRPr lang="en-US" b="1" dirty="0">
              <a:solidFill>
                <a:srgbClr val="F79037"/>
              </a:solidFill>
            </a:endParaRPr>
          </a:p>
          <a:p>
            <a:pPr marL="342900" indent="-342900" rtl="0" algn="l">
              <a:buFont typeface="Arial" panose="020B0604020202020204" pitchFamily="34" charset="0"/>
              <a:buChar char="•"/>
            </a:pPr>
            <a:r>
              <a:rPr lang="en-US" b="1" dirty="0">
                <a:solidFill>
                  <a:srgbClr val="F68F37"/>
                </a:solidFill>
                <a:hlinkClick r:id="rId6">
                  <a:extLst>
                    <a:ext uri="{A12FA001-AC4F-418D-AE19-62706E023703}">
                      <ahyp:hlinkClr xmlns:ahyp="http://schemas.microsoft.com/office/drawing/2018/hyperlinkcolor" val="tx"/>
                    </a:ext>
                  </a:extLst>
                </a:hlinkClick>
              </a:rPr>
              <a:t>https://ethical-food.eu/knowledge-sharing-platform/</a:t>
            </a:r>
            <a:endParaRPr lang="en-US" b="1" dirty="0">
              <a:solidFill>
                <a:srgbClr val="F68F37"/>
              </a:solidFill>
            </a:endParaRPr>
          </a:p>
          <a:p>
            <a:pPr rtl="0" algn="l"/>
            <a:endParaRPr lang="en-US" dirty="0"/>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017252"/>
            <a:ext cx="5804615" cy="992652"/>
          </a:xfrm>
        </p:spPr>
        <p:txBody>
          <a:bodyPr/>
          <a:lstStyle/>
          <a:p>
            <a:pPr rtl="0" algn="l"/>
            <a:r>
              <a:rPr lang="en-US" b="1" dirty="0"/>
              <a:t>Yderligere nyttige ressourcer</a:t>
            </a:r>
          </a:p>
          <a:p>
            <a:pPr rtl="0" algn="l"/>
            <a:endParaRPr lang="en-US" b="1" dirty="0"/>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En opsummering af innovation som et værktøj for fremtiden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rtl="0"/>
            <a:r>
              <a:rPr lang="en-US" dirty="0">
                <a:solidFill>
                  <a:srgbClr val="000000"/>
                </a:solidFill>
              </a:rPr>
              <a:t>Innovation kan sætte fødevarevirksomheder i stand til at skabe nye produkter, der imødekommer skiftende forbrugerkrav, f.eks. sundere eller mere bæredygtige muligheder.</a:t>
            </a:r>
            <a:endParaRPr lang="en-IE" dirty="0">
              <a:solidFill>
                <a:srgbClr val="000000"/>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rtl="0">
              <a:lnSpc>
                <a:spcPct val="70000"/>
              </a:lnSpc>
            </a:pPr>
            <a:r>
              <a:rPr lang="en-IE" sz="2400" b="1" dirty="0">
                <a:solidFill>
                  <a:srgbClr val="000000"/>
                </a:solidFill>
              </a:rPr>
              <a:t>Ny produktudvikling</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rtl="0"/>
            <a:r>
              <a:rPr lang="en-US" dirty="0">
                <a:solidFill>
                  <a:srgbClr val="000000"/>
                </a:solidFill>
              </a:rPr>
              <a:t>Ved at innovere og tilbyde unikke produkter kan fødevarevirksomheder stå stille og skabe en konkurrencefordel.</a:t>
            </a:r>
            <a:endParaRPr lang="en-IE"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rtl="0">
              <a:lnSpc>
                <a:spcPct val="70000"/>
              </a:lnSpc>
            </a:pPr>
            <a:r>
              <a:rPr lang="en-IE" sz="2400" b="1" dirty="0">
                <a:solidFill>
                  <a:srgbClr val="000000"/>
                </a:solidFill>
              </a:rPr>
              <a:t>Differentiering fra konkurrenter</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rtl="0"/>
            <a:r>
              <a:rPr lang="en-US" dirty="0">
                <a:solidFill>
                  <a:srgbClr val="000000"/>
                </a:solidFill>
              </a:rPr>
              <a:t>Innovation kan hjælpe fødevarevirksomheder med at strømline deres drift og reducere omkostningerne, hvilket fører til øget effektivitet og produktivitet.</a:t>
            </a:r>
            <a:endParaRPr lang="en-IE" dirty="0">
              <a:solidFill>
                <a:srgbClr val="000000"/>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rtl="0">
              <a:lnSpc>
                <a:spcPct val="70000"/>
              </a:lnSpc>
            </a:pPr>
            <a:r>
              <a:rPr lang="en-IE" sz="2400" b="1" dirty="0">
                <a:solidFill>
                  <a:srgbClr val="000000"/>
                </a:solidFill>
              </a:rPr>
              <a:t>Forbedret effektivitet og produktivitet</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rtl="0"/>
            <a:r>
              <a:rPr lang="en-US" dirty="0">
                <a:solidFill>
                  <a:srgbClr val="000000"/>
                </a:solidFill>
              </a:rPr>
              <a:t>Ved at udvikle innovative produkter og løsninger kan fødevarevirksomheder øge omsætningen og erobre en større andel af markedet.</a:t>
            </a:r>
            <a:endParaRPr lang="en-IE"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rtl="0">
              <a:lnSpc>
                <a:spcPct val="70000"/>
              </a:lnSpc>
            </a:pPr>
            <a:r>
              <a:rPr lang="en-US" sz="2400" b="1" dirty="0">
                <a:solidFill>
                  <a:srgbClr val="000000"/>
                </a:solidFill>
              </a:rPr>
              <a:t>Øget omsætning og markedsandel</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rtl="0" algn="l"/>
            <a:r>
              <a:rPr lang="en-US" sz="3600" b="0" i="0" dirty="0">
                <a:solidFill>
                  <a:schemeClr val="bg1"/>
                </a:solidFill>
                <a:effectLst/>
              </a:rPr>
              <a:t>Innovation kan tilbyde adskillige muligheder for fødevarevirksomheder, herunder:</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rtl="0"/>
            <a:r>
              <a:rPr lang="en-US" dirty="0">
                <a:solidFill>
                  <a:srgbClr val="000000"/>
                </a:solidFill>
              </a:rPr>
              <a:t>Innovation kan også hjælpe fødevarevirksomheder med at blive mere bæredygtige ved at reducere spild, spare på ressourcer og</a:t>
            </a:r>
            <a:r>
              <a:rPr lang="en-US" dirty="0" err="1">
                <a:solidFill>
                  <a:srgbClr val="000000"/>
                </a:solidFill>
              </a:rPr>
              <a:t>minimere</a:t>
            </a:r>
            <a:r>
              <a:rPr lang="en-US" dirty="0">
                <a:solidFill>
                  <a:srgbClr val="000000"/>
                </a:solidFill>
              </a:rPr>
              <a:t>deres miljømæssige fodaftryk.</a:t>
            </a:r>
            <a:endParaRPr lang="en-IE" dirty="0">
              <a:solidFill>
                <a:srgbClr val="000000"/>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rtl="0">
              <a:lnSpc>
                <a:spcPct val="70000"/>
              </a:lnSpc>
            </a:pPr>
            <a:r>
              <a:rPr lang="en-IE" sz="2400" b="1" dirty="0">
                <a:solidFill>
                  <a:srgbClr val="000000"/>
                </a:solidFill>
              </a:rPr>
              <a:t>Forbedret bæredygtighed</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rtl="0"/>
            <a:r>
              <a:rPr lang="en-US" dirty="0">
                <a:solidFill>
                  <a:srgbClr val="000000"/>
                </a:solidFill>
              </a:rPr>
              <a:t>Innovation kan hjælpe fødevarevirksomheder med at forbedre sikkerheden og kvaliteten af ​​deres produkter gennem udvikling af nye teknologier og processer.</a:t>
            </a:r>
            <a:endParaRPr lang="en-IE"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rtl="0">
              <a:lnSpc>
                <a:spcPct val="70000"/>
              </a:lnSpc>
            </a:pPr>
            <a:r>
              <a:rPr lang="en-IE" sz="2400" b="1" dirty="0">
                <a:solidFill>
                  <a:srgbClr val="000000"/>
                </a:solidFill>
              </a:rPr>
              <a:t>Forbedret sikkerhed og kvalitet</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rtl="0"/>
            <a:r>
              <a:rPr lang="en-US" dirty="0">
                <a:solidFill>
                  <a:srgbClr val="000000"/>
                </a:solidFill>
              </a:rPr>
              <a:t>Ved at udnytte innovation kan virksomheder forbedre kundeoplevelsen via nye produkter, tjenester eller teknologier, der øger bekvemmelighed, hastighed eller</a:t>
            </a:r>
            <a:r>
              <a:rPr lang="en-US" dirty="0" err="1">
                <a:solidFill>
                  <a:srgbClr val="000000"/>
                </a:solidFill>
              </a:rPr>
              <a:t>personalisering</a:t>
            </a:r>
            <a:r>
              <a:rPr lang="en-US" dirty="0">
                <a:solidFill>
                  <a:srgbClr val="000000"/>
                </a:solidFill>
              </a:rPr>
              <a:t>.</a:t>
            </a: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US" dirty="0">
              <a:solidFill>
                <a:srgbClr val="000000"/>
              </a:solidFill>
            </a:endParaRPr>
          </a:p>
          <a:p>
            <a:pPr algn="ctr" rtl="0"/>
            <a:endParaRPr lang="en-IE" dirty="0">
              <a:solidFill>
                <a:srgbClr val="000000"/>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rtl="0">
              <a:lnSpc>
                <a:spcPct val="70000"/>
              </a:lnSpc>
            </a:pPr>
            <a:r>
              <a:rPr lang="en-IE" sz="2400" b="1" dirty="0">
                <a:solidFill>
                  <a:srgbClr val="000000"/>
                </a:solidFill>
              </a:rPr>
              <a:t>Forbedret kundeoplevelse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rtl="0" algn="l"/>
            <a:r>
              <a:rPr lang="en-US" sz="3600" b="0" i="0" dirty="0">
                <a:solidFill>
                  <a:schemeClr val="bg1"/>
                </a:solidFill>
                <a:effectLst/>
              </a:rPr>
              <a:t>Innovation kan tilbyde adskillige muligheder for fødevarevirksomheder, herunder:</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178675"/>
            <a:ext cx="1534510" cy="1608083"/>
          </a:xfrm>
          <a:prstGeom prst="rect">
            <a:avLst/>
          </a:prstGeom>
          <a:solidFill>
            <a:srgbClr val="F79037"/>
          </a:solidFill>
        </p:spPr>
        <p:txBody>
          <a:bodyPr wrap="square" rtlCol="0">
            <a:spAutoFit/>
          </a:bodyPr>
          <a:lstStyle/>
          <a:p>
            <a:pPr rtl="0" algn="l"/>
            <a:endParaRPr lang="en-IE" dirty="0"/>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45931" y="363559"/>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62758" y="1881352"/>
            <a:ext cx="2740647" cy="4154984"/>
          </a:xfrm>
          <a:prstGeom prst="rect">
            <a:avLst/>
          </a:prstGeom>
          <a:noFill/>
        </p:spPr>
        <p:txBody>
          <a:bodyPr wrap="square" rtlCol="0">
            <a:spAutoFit/>
          </a:bodyPr>
          <a:lstStyle/>
          <a:p>
            <a:pPr algn="ctr" rtl="0"/>
            <a:r>
              <a:rPr lang="en-IE" sz="2400" dirty="0">
                <a:solidFill>
                  <a:srgbClr val="000000"/>
                </a:solidFill>
              </a:rPr>
              <a:t>Strong Roots er et eksempel på en fødevarevirksomhed, der ved at bruge innovation sammen med høje etiske standarder og tror</a:t>
            </a:r>
            <a:r>
              <a:rPr lang="en-IE" sz="2400" b="1" i="1" dirty="0">
                <a:solidFill>
                  <a:srgbClr val="000000"/>
                </a:solidFill>
              </a:rPr>
              <a:t>'mad kan være bedre'</a:t>
            </a:r>
            <a:r>
              <a:rPr lang="en-IE" sz="2400" dirty="0">
                <a:solidFill>
                  <a:srgbClr val="000000"/>
                </a:solidFill>
              </a:rPr>
              <a:t>er blevet et globalt brand på markedet for frosne fødevarer</a:t>
            </a: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852100"/>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pPr rtl="0" algn="l"/>
            <a:r>
              <a:rPr lang="en-US" dirty="0"/>
              <a:t>Du som iværksætter kunne også innovere ved at integrere</a:t>
            </a:r>
            <a:r>
              <a:rPr lang="en-US" b="1" dirty="0"/>
              <a:t>initiativer med social effekt</a:t>
            </a:r>
            <a:r>
              <a:rPr lang="en-US" dirty="0"/>
              <a:t>ind i din fødevarevirksomhed. Dette kunne indebære at skabe beskæftigelsesmuligheder for</a:t>
            </a:r>
            <a:r>
              <a:rPr lang="en-US" dirty="0" err="1"/>
              <a:t>marginaliseret</a:t>
            </a:r>
            <a:r>
              <a:rPr lang="en-US" dirty="0"/>
              <a:t>fællesskaber, der støtter fair</a:t>
            </a:r>
            <a:r>
              <a:rPr lang="en-US" dirty="0" err="1"/>
              <a:t>arbejdskraft</a:t>
            </a:r>
            <a:r>
              <a:rPr lang="en-US" dirty="0"/>
              <a:t>praksis, fremme af ligestilling mellem kønnene, fremme af mangfoldighed og inklusivitet på arbejdspladsen og støtte samfundsudvikling.</a:t>
            </a:r>
          </a:p>
          <a:p>
            <a:pPr rtl="0" algn="l"/>
            <a:r>
              <a:rPr lang="en-US" dirty="0"/>
              <a:t>Dette ville bidrage til "People"-aspektet af People-Planet-Profit ved at tage fat på sociale spørgsmål og fremme socialt velvære.</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rtl="0" algn="l"/>
            <a:r>
              <a:rPr lang="en-IE" dirty="0"/>
              <a:t>Den potentielle sociale virkning af fødevarevirksomheder...</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MENNESKER</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a:lstStyle/>
          <a:p>
            <a:pPr rtl="0" algn="l"/>
            <a:r>
              <a:rPr lang="en-IE" dirty="0">
                <a:highlight>
                  <a:srgbClr val="F79037"/>
                </a:highlight>
              </a:rPr>
              <a:t>Bliv inspireret</a:t>
            </a:r>
            <a:r>
              <a:rPr lang="en-IE" dirty="0"/>
              <a:t>– Skabe en social effekt</a:t>
            </a:r>
          </a:p>
        </p:txBody>
      </p:sp>
      <p:sp>
        <p:nvSpPr>
          <p:cNvPr id="5" name="TextBox 4">
            <a:extLst>
              <a:ext uri="{FF2B5EF4-FFF2-40B4-BE49-F238E27FC236}">
                <a16:creationId xmlns:a16="http://schemas.microsoft.com/office/drawing/2014/main" id="{D4CE5AC3-718E-4DB6-797A-2D9D93664847}"/>
              </a:ext>
            </a:extLst>
          </p:cNvPr>
          <p:cNvSpPr txBox="1"/>
          <p:nvPr/>
        </p:nvSpPr>
        <p:spPr>
          <a:xfrm>
            <a:off x="3813025" y="4347529"/>
            <a:ext cx="4056992" cy="677108"/>
          </a:xfrm>
          <a:prstGeom prst="rect">
            <a:avLst/>
          </a:prstGeom>
          <a:noFill/>
        </p:spPr>
        <p:txBody>
          <a:bodyPr wrap="square">
            <a:spAutoFit/>
          </a:bodyPr>
          <a:lstStyle/>
          <a:p>
            <a:pPr rtl="0" algn="l"/>
            <a:r>
              <a:rPr lang="en-IE" sz="2000" b="1" dirty="0">
                <a:solidFill>
                  <a:srgbClr val="F68F37"/>
                </a:solidFill>
                <a:hlinkClick r:id="rId2">
                  <a:extLst>
                    <a:ext uri="{A12FA001-AC4F-418D-AE19-62706E023703}">
                      <ahyp:hlinkClr xmlns:ahyp="http://schemas.microsoft.com/office/drawing/2018/hyperlinkcolor" val="tx"/>
                    </a:ext>
                  </a:extLst>
                </a:hlinkClick>
              </a:rPr>
              <a:t>Kilde</a:t>
            </a:r>
            <a:endParaRPr lang="en-IE" sz="2000" b="1" dirty="0">
              <a:solidFill>
                <a:srgbClr val="F68F37"/>
              </a:solidFill>
            </a:endParaRPr>
          </a:p>
          <a:p>
            <a:pPr rtl="0" algn="l"/>
            <a:endParaRPr lang="en-IE" dirty="0">
              <a:solidFill>
                <a:srgbClr val="F79037"/>
              </a:solidFill>
            </a:endParaRPr>
          </a:p>
        </p:txBody>
      </p:sp>
      <p:pic>
        <p:nvPicPr>
          <p:cNvPr id="9" name="Picture 8">
            <a:hlinkClick r:id="rId3"/>
            <a:extLst>
              <a:ext uri="{FF2B5EF4-FFF2-40B4-BE49-F238E27FC236}">
                <a16:creationId xmlns:a16="http://schemas.microsoft.com/office/drawing/2014/main" id="{8A313A08-2271-FEF6-0F40-0CE9F9E3CD35}"/>
              </a:ext>
            </a:extLst>
          </p:cNvPr>
          <p:cNvPicPr>
            <a:picLocks noChangeAspect="1"/>
          </p:cNvPicPr>
          <p:nvPr/>
        </p:nvPicPr>
        <p:blipFill>
          <a:blip r:embed="rId4"/>
          <a:stretch>
            <a:fillRect/>
          </a:stretch>
        </p:blipFill>
        <p:spPr>
          <a:xfrm>
            <a:off x="6542743" y="1450400"/>
            <a:ext cx="4204425" cy="4204425"/>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903891" y="1880379"/>
            <a:ext cx="4996187" cy="2308324"/>
          </a:xfrm>
          <a:prstGeom prst="rect">
            <a:avLst/>
          </a:prstGeom>
          <a:noFill/>
        </p:spPr>
        <p:txBody>
          <a:bodyPr wrap="square" rtlCol="0">
            <a:spAutoFit/>
          </a:bodyPr>
          <a:lstStyle/>
          <a:p>
            <a:pPr rtl="0" algn="l"/>
            <a:r>
              <a:rPr lang="en-IE" sz="2400" dirty="0">
                <a:solidFill>
                  <a:srgbClr val="000000"/>
                </a:solidFill>
              </a:rPr>
              <a:t>Her viser World Economic Forum den holdning og kultur, der</a:t>
            </a:r>
            <a:r>
              <a:rPr lang="en-IE" sz="2400" b="1" dirty="0" err="1">
                <a:solidFill>
                  <a:srgbClr val="F68F37"/>
                </a:solidFill>
                <a:hlinkClick r:id="rId5">
                  <a:extLst>
                    <a:ext uri="{A12FA001-AC4F-418D-AE19-62706E023703}">
                      <ahyp:hlinkClr xmlns:ahyp="http://schemas.microsoft.com/office/drawing/2018/hyperlinkcolor" val="tx"/>
                    </a:ext>
                  </a:extLst>
                </a:hlinkClick>
              </a:rPr>
              <a:t>Greyston</a:t>
            </a:r>
            <a:r>
              <a:rPr lang="en-IE" sz="2400" b="1" dirty="0">
                <a:solidFill>
                  <a:srgbClr val="F68F37"/>
                </a:solidFill>
              </a:rPr>
              <a:t> </a:t>
            </a:r>
            <a:r>
              <a:rPr lang="en-IE" sz="2400" dirty="0">
                <a:solidFill>
                  <a:srgbClr val="000000"/>
                </a:solidFill>
              </a:rPr>
              <a:t>Bageri udvikler sig i et forsøg på at gøre en forskel i samfundet ved at skabe beskæftigelsesmuligheder for alle.</a:t>
            </a: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386753" y="4257580"/>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Kraften i det ETISKE fødevaresystem</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pPr rtl="0" algn="l"/>
            <a:r>
              <a:rPr lang="en-US" dirty="0"/>
              <a:t>Du kunne også forny ved</a:t>
            </a:r>
            <a:r>
              <a:rPr lang="en-US" b="1" dirty="0"/>
              <a:t>engagere forbrugerne</a:t>
            </a:r>
            <a:r>
              <a:rPr lang="en-US" dirty="0"/>
              <a:t>i din bæredygtighedsindsats. Dette kunne indebære at oplyse forbrugerne om de sociale og miljømæssige konsekvenser af deres fødevarevalg, tilskynde til bæredygtige forbrugsmønstre, fremme ansvarlig emballage og affaldshåndtering og inddrage forbrugerne i samskabelse eller feedback-processer for at udvikle mere bæredygtige fødevareprodukter eller -tjenester.</a:t>
            </a:r>
          </a:p>
          <a:p>
            <a:pPr rtl="0" algn="l"/>
            <a:r>
              <a:rPr lang="en-US" dirty="0"/>
              <a:t>Dette vil også bidrage til</a:t>
            </a:r>
            <a:r>
              <a:rPr lang="en-US" b="1" dirty="0"/>
              <a:t>"Mennesker"</a:t>
            </a:r>
            <a:r>
              <a:rPr lang="en-US" dirty="0"/>
              <a:t>aspekt af People-Planet-Profit ved at give forbrugerne mulighed for at træffe informerede valg og være aktive deltagere i bæredygtighedsinitiativer.</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rtl="0" algn="l"/>
            <a:r>
              <a:rPr lang="en-IE" dirty="0"/>
              <a:t>Den potentielle sociale virkning af fødevarevirksomheder...</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MENNESKER</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00527" y="1885525"/>
            <a:ext cx="6030463"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p>
          <a:p>
            <a:pPr rtl="0" algn="l"/>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b="1"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US" dirty="0"/>
              <a:t>ønsker at være med til at løse globale udfordringer. Ansvar for miljø, økonomi, mennesker og samfund er indlejret i alt, hvad virksomheden foretager sig.</a:t>
            </a:r>
            <a:r>
              <a:rPr lang="en-US" dirty="0" err="1"/>
              <a:t>Valios</a:t>
            </a:r>
            <a:r>
              <a:rPr lang="en-US" dirty="0"/>
              <a:t>hjørnestenene i bæredygtighed er</a:t>
            </a:r>
            <a:r>
              <a:rPr lang="en-US" b="1" dirty="0"/>
              <a:t>kooperativ tilgang</a:t>
            </a:r>
            <a:r>
              <a:rPr lang="en-US" dirty="0"/>
              <a:t>. Deres ejere er finske mælkebønder, og de udbetaler altid deres overskud til landmændene.</a:t>
            </a:r>
          </a:p>
          <a:p>
            <a:pPr rtl="0" algn="l"/>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1C92-E633-5495-122B-7BE9B19D6984}"/>
              </a:ext>
            </a:extLst>
          </p:cNvPr>
          <p:cNvSpPr>
            <a:spLocks noGrp="1"/>
          </p:cNvSpPr>
          <p:nvPr>
            <p:ph type="body" sz="quarter" idx="13"/>
          </p:nvPr>
        </p:nvSpPr>
        <p:spPr>
          <a:xfrm>
            <a:off x="856356" y="1051947"/>
            <a:ext cx="5055171" cy="3808175"/>
          </a:xfrm>
        </p:spPr>
        <p:txBody>
          <a:bodyPr>
            <a:normAutofit/>
          </a:bodyPr>
          <a:lstStyle/>
          <a:p>
            <a:pPr rtl="0" algn="l"/>
            <a:r>
              <a:rPr lang="en-US" sz="3600" b="1" dirty="0">
                <a:hlinkClick r:id="rId3">
                  <a:extLst>
                    <a:ext uri="{A12FA001-AC4F-418D-AE19-62706E023703}">
                      <ahyp:hlinkClr xmlns:ahyp="http://schemas.microsoft.com/office/drawing/2018/hyperlinkcolor" val="tx"/>
                    </a:ext>
                  </a:extLst>
                </a:hlinkClick>
              </a:rPr>
              <a:t>Hvordan inklusiv innovation kunne transformere fødevaresystemer - og hjælpe med at stoppe sulten i verden</a:t>
            </a:r>
            <a:endParaRPr lang="en-IE" sz="3600" b="1" dirty="0"/>
          </a:p>
        </p:txBody>
      </p:sp>
      <p:pic>
        <p:nvPicPr>
          <p:cNvPr id="9" name="Picture Placeholder 8" descr="A blue apple with a green leaf and a green apple with a green stem  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5"/>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rtl="0" algn="l"/>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4867152" y="3778248"/>
            <a:ext cx="665054" cy="1163257"/>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4060270" y="5023945"/>
            <a:ext cx="2068124" cy="923330"/>
          </a:xfrm>
          <a:prstGeom prst="rect">
            <a:avLst/>
          </a:prstGeom>
          <a:solidFill>
            <a:srgbClr val="F79037"/>
          </a:solidFill>
        </p:spPr>
        <p:txBody>
          <a:bodyPr wrap="square" rtlCol="0">
            <a:spAutoFit/>
          </a:bodyPr>
          <a:lstStyle/>
          <a:p>
            <a:pPr algn="ctr" rtl="0"/>
            <a:r>
              <a:rPr lang="en-IE" dirty="0">
                <a:solidFill>
                  <a:srgbClr val="000000"/>
                </a:solidFill>
                <a:highlight>
                  <a:srgbClr val="F79037"/>
                </a:highlight>
              </a:rPr>
              <a:t>Klik her for at læse denne interessante artikel</a:t>
            </a:r>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282776"/>
            <a:ext cx="10069718" cy="3440624"/>
          </a:xfrm>
        </p:spPr>
        <p:txBody>
          <a:bodyPr/>
          <a:lstStyle/>
          <a:p>
            <a:pPr rtl="0" algn="l"/>
            <a:r>
              <a:rPr lang="en-US" dirty="0"/>
              <a:t>Bæredygtig indkøb: Som en etisk iværksætter kan du innovere ved at inkorporere bæredygtig indkøbspraksis i din fødevarevirksomhed.</a:t>
            </a:r>
          </a:p>
          <a:p>
            <a:pPr rtl="0" algn="l"/>
            <a:r>
              <a:rPr lang="en-US" dirty="0"/>
              <a:t>Dette kunne involvere indkøb af økologiske, lokalt producerede og fairtrade ingredienser, støtte til regenerativ landbrugspraksis, fremme af biodiversitet og beskyttelse af naturressourcer.</a:t>
            </a:r>
          </a:p>
          <a:p>
            <a:pPr rtl="0" algn="l"/>
            <a:r>
              <a:rPr lang="en-US" dirty="0"/>
              <a:t>Dette vil bidrage til</a:t>
            </a:r>
            <a:r>
              <a:rPr lang="en-US" b="1" dirty="0"/>
              <a:t>"Planet"</a:t>
            </a:r>
            <a:r>
              <a:rPr lang="en-US" dirty="0"/>
              <a:t>aspekt af People-Planet-Profit ved at reducere miljøpåvirkningen og støtte bæredygtige fødevaresystemer.</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pPr rtl="0" algn="l"/>
            <a:r>
              <a:rPr lang="en-IE" dirty="0"/>
              <a:t>Fødevarevirksomheders potentielle miljøpåvirkning...</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rtl="0" algn="l"/>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rtl="0" algn="l"/>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rtl="0" algn="l"/>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rtl="0" algn="l"/>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pPr rtl="0" algn="l"/>
            <a:r>
              <a:rPr lang="en-US" dirty="0"/>
              <a:t>Igen, som iværksætter kunne du innovere ved at adoptere</a:t>
            </a:r>
            <a:r>
              <a:rPr lang="en-US" b="1" dirty="0"/>
              <a:t>principper for cirkulær økonomi</a:t>
            </a:r>
            <a:r>
              <a:rPr lang="en-US" dirty="0"/>
              <a:t>i din fødevarevirksomhed. Dette kunne indebære at reducere madspild gennem innovativ emballage, slankere praksis eller forarbejdning og distributionsmetoder, implementering af genbrug og kompostering</a:t>
            </a:r>
            <a:r>
              <a:rPr lang="en-US" dirty="0" err="1"/>
              <a:t>programmer</a:t>
            </a:r>
            <a:r>
              <a:rPr lang="en-US" dirty="0"/>
              <a:t>, fremme upcycling eller genbrug af fødevarebiprodukter, og</a:t>
            </a:r>
            <a:r>
              <a:rPr lang="en-US" dirty="0" err="1"/>
              <a:t>optimering</a:t>
            </a:r>
            <a:r>
              <a:rPr lang="en-US" dirty="0"/>
              <a:t>ressourceforbrug i hele forsyningskæden.</a:t>
            </a:r>
          </a:p>
          <a:p>
            <a:pPr rtl="0" algn="l"/>
            <a:r>
              <a:rPr lang="en-US" dirty="0"/>
              <a:t>Dette vil bidrage til</a:t>
            </a:r>
            <a:r>
              <a:rPr lang="en-US" b="1" dirty="0"/>
              <a:t>"Profit"</a:t>
            </a:r>
            <a:r>
              <a:rPr lang="en-US" dirty="0"/>
              <a:t>aspekt af People-Planet-Profit ved at reducere omkostningerne, forbedre driftseffektiviteten og skabe værdi fra affald eller biprodukter...og samtidig have en god effekt på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pPr rtl="0" algn="l"/>
            <a:r>
              <a:rPr lang="en-IE" dirty="0"/>
              <a:t>Den potentielle økonomiske virkning af fødevarevirksomheder...</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rtl="0" algn="l"/>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810223" y="1636918"/>
            <a:ext cx="5645661" cy="3025975"/>
          </a:xfrm>
        </p:spPr>
        <p:txBody>
          <a:bodyPr/>
          <a:lstStyle/>
          <a:p>
            <a:pPr rtl="0" algn="l"/>
            <a:r>
              <a:rPr lang="en-US" dirty="0"/>
              <a:t>Innovation kræver, at man tænker ud over kortsigtede begrænsninger for, hvordan virksomheder og samfund skal gøre tingene anderledes om seks måneder, tre år, 10 år og længere.</a:t>
            </a:r>
          </a:p>
          <a:p>
            <a:pPr rtl="0" algn="l"/>
            <a:r>
              <a:rPr lang="en-US" dirty="0"/>
              <a:t>Innovation betyder at evaluere eksterne kræfter, der ændrer vores verden og udvikler sig for at forudse disse behov.</a:t>
            </a:r>
          </a:p>
          <a:p>
            <a:pPr algn="ctr" rtl="0"/>
            <a:r>
              <a:rPr lang="en-US" b="1" dirty="0">
                <a:solidFill>
                  <a:srgbClr val="F79037"/>
                </a:solidFill>
                <a:hlinkClick r:id="rId3">
                  <a:extLst>
                    <a:ext uri="{A12FA001-AC4F-418D-AE19-62706E023703}">
                      <ahyp:hlinkClr xmlns:ahyp="http://schemas.microsoft.com/office/drawing/2018/hyperlinkcolor" val="tx"/>
                    </a:ext>
                  </a:extLst>
                </a:hlinkClick>
              </a:rPr>
              <a:t>Masser</a:t>
            </a:r>
            <a:r>
              <a:rPr lang="en-US" dirty="0"/>
              <a:t>er et eksempel på en virksomhed, der ændrer fremtidens landbrug og forbedrer kvaliteten og tilgængeligheden af ​​fødevarer. Nogle ville se dette som etisk, andre ville hævde noget andet!</a:t>
            </a:r>
            <a:endParaRPr lang="en-IE"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810223" y="625837"/>
            <a:ext cx="4990998" cy="992652"/>
          </a:xfrm>
        </p:spPr>
        <p:txBody>
          <a:bodyPr/>
          <a:lstStyle/>
          <a:p>
            <a:pPr rtl="0" algn="l"/>
            <a:r>
              <a:rPr lang="en-IE" b="1" dirty="0"/>
              <a:t>Innovation som et værktøj til 'mad-</a:t>
            </a:r>
            <a:r>
              <a:rPr lang="en-IE" b="1" dirty="0" err="1"/>
              <a:t>tur</a:t>
            </a:r>
            <a:r>
              <a:rPr lang="en-IE" b="1" dirty="0"/>
              <a:t>'</a:t>
            </a:r>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9" name="TextBox 8">
            <a:extLst>
              <a:ext uri="{FF2B5EF4-FFF2-40B4-BE49-F238E27FC236}">
                <a16:creationId xmlns:a16="http://schemas.microsoft.com/office/drawing/2014/main" id="{91793B28-08E1-6364-8A33-F966CE16F053}"/>
              </a:ext>
            </a:extLst>
          </p:cNvPr>
          <p:cNvSpPr txBox="1"/>
          <p:nvPr/>
        </p:nvSpPr>
        <p:spPr>
          <a:xfrm>
            <a:off x="6643203" y="1467641"/>
            <a:ext cx="6101254" cy="338554"/>
          </a:xfrm>
          <a:prstGeom prst="rect">
            <a:avLst/>
          </a:prstGeom>
          <a:noFill/>
        </p:spPr>
        <p:txBody>
          <a:bodyPr wrap="square">
            <a:spAutoFit/>
          </a:bodyPr>
          <a:lstStyle/>
          <a:p>
            <a:pPr rtl="0" algn="l"/>
            <a:r>
              <a:rPr lang="en-US" sz="1600" b="1" dirty="0">
                <a:solidFill>
                  <a:srgbClr val="F79037"/>
                </a:solidFill>
                <a:hlinkClick r:id="rId5">
                  <a:extLst>
                    <a:ext uri="{A12FA001-AC4F-418D-AE19-62706E023703}">
                      <ahyp:hlinkClr xmlns:ahyp="http://schemas.microsoft.com/office/drawing/2018/hyperlinkcolor" val="tx"/>
                    </a:ext>
                  </a:extLst>
                </a:hlinkClick>
              </a:rPr>
              <a:t>Masser – Skab fremtidens landbrug i Compton - YouTube</a:t>
            </a:r>
            <a:endParaRPr lang="en-IE" sz="1600" b="1" dirty="0">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pPr rtl="0" algn="l"/>
            <a:r>
              <a:rPr lang="en-IE" b="1" dirty="0"/>
              <a:t>Værd at lytte...PODCAST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120210" y="2270235"/>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pPr rtl="0" algn="l"/>
            <a:r>
              <a:rPr lang="en-US" dirty="0">
                <a:solidFill>
                  <a:srgbClr val="F79037"/>
                </a:solidFill>
                <a:hlinkClick r:id="rId4">
                  <a:extLst>
                    <a:ext uri="{A12FA001-AC4F-418D-AE19-62706E023703}">
                      <ahyp:hlinkClr xmlns:ahyp="http://schemas.microsoft.com/office/drawing/2018/hyperlinkcolor" val="tx"/>
                    </a:ext>
                  </a:extLst>
                </a:hlinkClick>
              </a:rPr>
              <a:t>COP26: Giv verden mad uden at ødelægge klimaet - Radio Davos | Podcast på Spotify</a:t>
            </a:r>
            <a:endParaRPr lang="en-IE" dirty="0">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p:txBody>
          <a:bodyPr/>
          <a:lstStyle/>
          <a:p>
            <a:pPr rtl="0" algn="l"/>
            <a:r>
              <a:rPr lang="en-US" dirty="0"/>
              <a:t>Skaber en sundere fremtid for OPP og SDG'erne</a:t>
            </a:r>
          </a:p>
          <a:p>
            <a:pPr rtl="0" algn="l"/>
            <a:endParaRPr lang="en-IE" dirty="0"/>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pPr rtl="0" algn="l"/>
            <a:r>
              <a:rPr lang="en-IE" dirty="0"/>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898357" y="1731604"/>
            <a:ext cx="5397340" cy="3291086"/>
          </a:xfrm>
        </p:spPr>
        <p:txBody>
          <a:bodyPr/>
          <a:lstStyle/>
          <a:p>
            <a:pPr rtl="0" algn="l"/>
            <a:r>
              <a:rPr lang="en-IE" dirty="0"/>
              <a:t>I modul 1 diskuterede vi i dybden indvirkningen af ​​fødevare- og fødevarevirksomheder på de 3 P'er (People – Planet – Profit), og vi demonstrerede sammenhængen til SDG'erne.</a:t>
            </a:r>
          </a:p>
          <a:p>
            <a:pPr rtl="0" algn="l"/>
            <a:r>
              <a:rPr lang="en-IE" dirty="0"/>
              <a:t>Gennem dette kursus sigter vi mod at skabe opmærksomhed hos dig som potentielle eller eksisterende fødevareiværksættere.</a:t>
            </a:r>
            <a:r>
              <a:rPr lang="en-IE" b="1" dirty="0"/>
              <a:t>Bevidsthed og viden</a:t>
            </a:r>
            <a:r>
              <a:rPr lang="en-IE" dirty="0"/>
              <a:t>er starten på forandring, og I er vores fremtidige forandringsskabere!!</a:t>
            </a:r>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784718" y="816670"/>
            <a:ext cx="5628566" cy="992652"/>
          </a:xfrm>
        </p:spPr>
        <p:txBody>
          <a:bodyPr/>
          <a:lstStyle/>
          <a:p>
            <a:pPr rtl="0" algn="l"/>
            <a:r>
              <a:rPr lang="en-IE" b="1" dirty="0"/>
              <a:t>Arbejder mod FREMTIDEN</a:t>
            </a:r>
          </a:p>
        </p:txBody>
      </p:sp>
      <p:sp>
        <p:nvSpPr>
          <p:cNvPr id="4" name="Picture Placeholder 3">
            <a:extLst>
              <a:ext uri="{FF2B5EF4-FFF2-40B4-BE49-F238E27FC236}">
                <a16:creationId xmlns:a16="http://schemas.microsoft.com/office/drawing/2014/main" id="{79457961-8EFA-CE2B-E518-C69A1EDB043D}"/>
              </a:ext>
            </a:extLst>
          </p:cNvPr>
          <p:cNvSpPr>
            <a:spLocks noGrp="1"/>
          </p:cNvSpPr>
          <p:nvPr>
            <p:ph type="pic" sz="quarter" idx="10"/>
          </p:nvPr>
        </p:nvSpPr>
        <p:spPr/>
        <p:txBody>
          <a:bodyPr/>
          <a:lstStyle/>
          <a:p>
            <a:pPr rtl="0" algn="l"/>
            <a:endParaRPr lang="en-IE"/>
          </a:p>
        </p:txBody>
      </p:sp>
      <p:pic>
        <p:nvPicPr>
          <p:cNvPr id="6" name="Picture 5">
            <a:extLst>
              <a:ext uri="{FF2B5EF4-FFF2-40B4-BE49-F238E27FC236}">
                <a16:creationId xmlns:a16="http://schemas.microsoft.com/office/drawing/2014/main" id="{9656E7E9-D808-D3A0-CF32-EC97801D9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3766" y="1420553"/>
            <a:ext cx="5318234" cy="4184508"/>
          </a:xfrm>
          <a:prstGeom prst="rect">
            <a:avLst/>
          </a:prstGeom>
        </p:spPr>
      </p:pic>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p:txBody>
          <a:bodyPr>
            <a:noAutofit/>
          </a:bodyPr>
          <a:lstStyle/>
          <a:p>
            <a:pPr rtl="0" algn="l"/>
            <a:r>
              <a:rPr lang="en-US" sz="3600" b="1" i="0" dirty="0"/>
              <a:t>Indlejring af etiske værdier, opstilling af mål, involvering af interessenter og løbende forbedring af bæredygtighedsindsatsen er afgørende for langsigtet bæredygtighedsplanlægning i en etisk fødevarevirksomhed.</a:t>
            </a:r>
            <a:endParaRPr lang="en-IE" sz="3600" b="1" i="0" dirty="0"/>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898358" y="1805188"/>
            <a:ext cx="6070002" cy="3025975"/>
          </a:xfrm>
        </p:spPr>
        <p:txBody>
          <a:bodyPr/>
          <a:lstStyle/>
          <a:p>
            <a:pPr rtl="0" algn="l"/>
            <a:r>
              <a:rPr lang="en-US" dirty="0"/>
              <a:t>Langsigtet bæredygtighedsplanlægning er kritisk i enhver virksomhed og kræver en</a:t>
            </a:r>
            <a:r>
              <a:rPr lang="en-US" b="1" dirty="0"/>
              <a:t>holistisk tilgang</a:t>
            </a:r>
            <a:r>
              <a:rPr lang="en-US" dirty="0"/>
              <a:t>der integrerer miljømæssige, sociale og økonomiske aspekter, rapportering og ansvarlighed i din forretningspraksis.</a:t>
            </a:r>
          </a:p>
          <a:p>
            <a:pPr rtl="0" algn="l"/>
            <a:r>
              <a:rPr lang="en-US" dirty="0"/>
              <a:t>Ved at indlejre etiske værdier, sætte mål, engagere interessenter og løbende forbedre din bæredygtighedsindsats, kan du positionere din etiske fødevarevirksomhed til langsigtet succes og samtidig have en positiv indvirkning på miljøet og samfundet.</a:t>
            </a:r>
            <a:endParaRPr lang="en-IE" dirty="0"/>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p:txBody>
          <a:bodyPr/>
          <a:lstStyle/>
          <a:p>
            <a:pPr rtl="0" algn="l"/>
            <a:r>
              <a:rPr lang="en-IE" b="1" dirty="0"/>
              <a:t>Planlægning for fremtiden...</a:t>
            </a:r>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2" y="1869595"/>
            <a:ext cx="7483366" cy="3440624"/>
          </a:xfrm>
        </p:spPr>
        <p:txBody>
          <a:bodyPr/>
          <a:lstStyle/>
          <a:p>
            <a:pPr rtl="0" algn="l"/>
            <a:r>
              <a:rPr lang="en-US" dirty="0"/>
              <a:t>Som etisk fødevarevirksomhed bør du som nævnt i tidligere moduler etablere et klart sæt af</a:t>
            </a:r>
            <a:r>
              <a:rPr lang="en-US" b="1" dirty="0"/>
              <a:t>værdier og principper</a:t>
            </a:r>
            <a:r>
              <a:rPr lang="en-US" dirty="0"/>
              <a:t>der styrer din beslutningstagning og drift.</a:t>
            </a:r>
          </a:p>
          <a:p>
            <a:pPr rtl="0" algn="l"/>
            <a:r>
              <a:rPr lang="en-US" dirty="0"/>
              <a:t>Disse værdier kan omfatte forpligtelser til miljømæssig bæredygtighed, socialt ansvar, dyrevelfærd, fair handel eller samfundsengagement.</a:t>
            </a:r>
          </a:p>
          <a:p>
            <a:pPr rtl="0" algn="l"/>
            <a:r>
              <a:rPr lang="en-US" dirty="0"/>
              <a:t>Ved at indlejre disse værdier i</a:t>
            </a:r>
            <a:r>
              <a:rPr lang="en-US" dirty="0" err="1"/>
              <a:t>organisatorisk</a:t>
            </a:r>
            <a:r>
              <a:rPr lang="en-US" dirty="0"/>
              <a:t>kultur, politikker og praksis, vil du sikre, at etiske overvejelser er integreret i alle aspekter af din drift, og det vil give retning og fokus til dine mål</a:t>
            </a:r>
            <a:endParaRPr lang="en-IE" dirty="0"/>
          </a:p>
        </p:txBody>
      </p:sp>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a:lstStyle/>
          <a:p>
            <a:pPr rtl="0" algn="l"/>
            <a:r>
              <a:rPr lang="en-IE" b="1" dirty="0"/>
              <a:t>Indlejring af etiske værdier:</a:t>
            </a:r>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828" y="2343807"/>
            <a:ext cx="3731172"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771698" y="2017036"/>
            <a:ext cx="7094482" cy="3440624"/>
          </a:xfrm>
        </p:spPr>
        <p:txBody>
          <a:bodyPr/>
          <a:lstStyle/>
          <a:p>
            <a:pPr rtl="0" algn="l"/>
            <a:r>
              <a:rPr lang="en-US" dirty="0"/>
              <a:t>Indstilling af bæredygtighed</a:t>
            </a:r>
            <a:r>
              <a:rPr lang="en-US" b="1" dirty="0"/>
              <a:t>mål giver en køreplan</a:t>
            </a:r>
            <a:r>
              <a:rPr lang="en-US" dirty="0"/>
              <a:t>for at virksomheden kan arbejde hen imod og måle fremskridt. Som diskuteret i modul 2 skal mål være specifikke, målbare, opnåelige, relevante og tidsbestemte (SMART). Eksempler på bæredygtighedsmål for en etisk fødevarevirksomhed kan omfatte reduktion af drivhusgasemissioner eller dit CO2-fodaftryk, indkøb af en vis procentdel af ingredienser fra lokale leverandører,</a:t>
            </a:r>
            <a:r>
              <a:rPr lang="en-US" dirty="0" err="1"/>
              <a:t>minimere</a:t>
            </a:r>
            <a:r>
              <a:rPr lang="en-US" dirty="0"/>
              <a:t>madspild eller opnåelse af en specifik bæredygtighedscertificering. Klare mål hjælper med at tilpasse indsatsen og give et benchmark for præstation.</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rtl="0" algn="l"/>
            <a:r>
              <a:rPr lang="en-IE" b="1" dirty="0"/>
              <a:t>Sætte mål:</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pic>
        <p:nvPicPr>
          <p:cNvPr id="32" name="Picture 31" descr="A close-up of a smart goal setting  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8381" y="2174316"/>
            <a:ext cx="3857599" cy="312606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14518" y="1708688"/>
            <a:ext cx="6400800" cy="3440624"/>
          </a:xfrm>
        </p:spPr>
        <p:txBody>
          <a:bodyPr/>
          <a:lstStyle/>
          <a:p>
            <a:pPr rtl="0" algn="l"/>
            <a:r>
              <a:rPr lang="en-US" dirty="0"/>
              <a:t>Vigtigheden af ​​at engagere interessenter, herunder medarbejdere, kunder, leverandører, lokalsamfund og investorer, er afgørende for langsigtet bæredygtighedsplanlægning. (Modul 5)</a:t>
            </a:r>
          </a:p>
          <a:p>
            <a:pPr rtl="0" algn="l"/>
            <a:r>
              <a:rPr lang="en-US" dirty="0"/>
              <a:t>Interessentengagement giver mulighed for et bredere perspektiv, input og samarbejde. Det fremmer en følelse af ejerskab, opbygger tillid og hjælper med at identificere muligheder og udfordringer. Regelmæssig kommunikation, feedbackmekanismer og involvering af interessenter i beslutningsprocesser bidrager til en mere inklusiv og effektiv bæredygtighedsstrategi.</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rtl="0" algn="l"/>
            <a:r>
              <a:rPr lang="en-IE" b="1" dirty="0"/>
              <a:t>God kommunikation:</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pic>
        <p:nvPicPr>
          <p:cNvPr id="32" name="Picture 31" descr="Colorful bubbles with icons  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8684" y="1895044"/>
            <a:ext cx="4646104" cy="3741171"/>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7052441" cy="3440624"/>
          </a:xfrm>
        </p:spPr>
        <p:txBody>
          <a:bodyPr/>
          <a:lstStyle/>
          <a:p>
            <a:pPr rtl="0" algn="l"/>
            <a:r>
              <a:rPr lang="en-US" dirty="0"/>
              <a:t>Bæredygtig praksis skal ses som en</a:t>
            </a:r>
            <a:r>
              <a:rPr lang="en-US" b="1" dirty="0"/>
              <a:t>løbende forbedringsrejse</a:t>
            </a:r>
            <a:r>
              <a:rPr lang="en-US" dirty="0"/>
              <a:t>snarere end en engangspræstation. Du og din etiske fødevarevirksomhed bør løbende evaluere og forbedre din drift, produkter og praksis. Dette involverer udførelse af regelmæssige bæredygtighedsvurderinger, sporing af nøglepræstationsindikatorer og implementering af strategier til forbedring. Regelmæssig overvågning og evaluering hjælper med at identificere områder for</a:t>
            </a:r>
            <a:r>
              <a:rPr lang="en-US" dirty="0" err="1"/>
              <a:t>optimering</a:t>
            </a:r>
            <a:r>
              <a:rPr lang="en-US" dirty="0"/>
              <a:t>, innovation og ressourceeffektivitet. Igen, husk at holde dig opdateret med</a:t>
            </a:r>
            <a:r>
              <a:rPr lang="en-US" b="1" dirty="0"/>
              <a:t>Trends &amp; Viden &amp; Træning</a:t>
            </a:r>
            <a:endParaRPr lang="en-IE" b="1"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rtl="0" algn="l"/>
            <a:r>
              <a:rPr lang="en-IE" b="1" dirty="0"/>
              <a:t>Forbliver smidig:</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pic>
        <p:nvPicPr>
          <p:cNvPr id="34" name="Picture 33" descr="A blue circle with arrows  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966841" y="1895044"/>
            <a:ext cx="4025462" cy="3886200"/>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pPr rtl="0" algn="l"/>
            <a:r>
              <a:rPr lang="en-US" dirty="0"/>
              <a:t>Rapportering om bæredygtighedspræstationer er afgørende for at demonstrere gennemsigtighed og ansvarlighed. Du kan</a:t>
            </a:r>
            <a:r>
              <a:rPr lang="en-US" b="1" dirty="0"/>
              <a:t>udvikle bæredygtighedsrapporter eller kommunikere din virksomheds fremskridt</a:t>
            </a:r>
            <a:r>
              <a:rPr lang="en-US" dirty="0"/>
              <a:t>gennem forskellige kanaler såsom årsrapporter, hjemmesider eller dedikeret bæredygtighedskommunikation. Rapportering bør omfatte nøglemålinger, præstationer, udfordringer og fremtidige mål. Eksterne certificeringer eller standarder kan give yderligere troværdighed og demonstrere overholdelse</a:t>
            </a:r>
            <a:r>
              <a:rPr lang="en-US" dirty="0" err="1"/>
              <a:t>anerkendt</a:t>
            </a:r>
            <a:r>
              <a:rPr lang="en-US" dirty="0"/>
              <a:t>bæredygtighedskriterier.</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rtl="0" algn="l"/>
            <a:r>
              <a:rPr lang="en-IE" b="1" dirty="0"/>
              <a:t>Rapportering og ansvarlighed:</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336972" y="1895044"/>
            <a:ext cx="4546474" cy="3886200"/>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949045"/>
            <a:ext cx="6531429" cy="3440624"/>
          </a:xfrm>
        </p:spPr>
        <p:txBody>
          <a:bodyPr/>
          <a:lstStyle/>
          <a:p>
            <a:pPr rtl="0" algn="l"/>
            <a:r>
              <a:rPr lang="en-US" dirty="0"/>
              <a:t>Så vi nævnte vigtigheden af ​​kommunikation ovenfor, men det er også vigtigt at samarbejde med branchefæller, ngo'er eller offentlige myndigheder</a:t>
            </a:r>
            <a:r>
              <a:rPr lang="en-US" dirty="0" err="1"/>
              <a:t>organisationer</a:t>
            </a:r>
            <a:r>
              <a:rPr lang="en-US" dirty="0"/>
              <a:t>at styrke den fælles bæredygtighedsindsats. Partnerskaber giver mulighed for delt viden, ressourcer og kollektiv handling mod fælles bæredygtighedsmål. Samarbejdsinitiativer kan omfatte forskningsprojekter, advocacy-kampagner, forsyningskædesamarbejder eller deltagelse i industriens bæredygtighedsinitiativer.</a:t>
            </a:r>
            <a:endParaRPr lang="en-IE" dirty="0"/>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rtl="0" algn="l"/>
            <a:r>
              <a:rPr lang="en-IE" b="1" dirty="0"/>
              <a:t>Samarbejde og partnerskaber:</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445829" y="198807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514351" y="6124148"/>
            <a:ext cx="6321878" cy="369332"/>
          </a:xfrm>
          <a:prstGeom prst="rect">
            <a:avLst/>
          </a:prstGeom>
          <a:noFill/>
        </p:spPr>
        <p:txBody>
          <a:bodyPr wrap="square">
            <a:spAutoFit/>
          </a:bodyPr>
          <a:lstStyle/>
          <a:p>
            <a:pPr rtl="0" algn="l"/>
            <a:r>
              <a:rPr lang="en-US" b="1" dirty="0">
                <a:solidFill>
                  <a:srgbClr val="000000"/>
                </a:solidFill>
                <a:hlinkClick r:id="rId4">
                  <a:extLst>
                    <a:ext uri="{A12FA001-AC4F-418D-AE19-62706E023703}">
                      <ahyp:hlinkClr xmlns:ahyp="http://schemas.microsoft.com/office/drawing/2018/hyperlinkcolor" val="tx"/>
                    </a:ext>
                  </a:extLst>
                </a:hlinkClick>
              </a:rPr>
              <a:t>Corporate Social Responsibility (CSR) og Sustainability (bitc.ie)</a:t>
            </a:r>
            <a:endParaRPr lang="en-IE" b="1" dirty="0">
              <a:solidFill>
                <a:srgbClr val="000000"/>
              </a:solidFill>
            </a:endParaRPr>
          </a:p>
        </p:txBody>
      </p:sp>
      <p:sp>
        <p:nvSpPr>
          <p:cNvPr id="37" name="TextBox 36">
            <a:extLst>
              <a:ext uri="{FF2B5EF4-FFF2-40B4-BE49-F238E27FC236}">
                <a16:creationId xmlns:a16="http://schemas.microsoft.com/office/drawing/2014/main" id="{FF062D53-28C8-8FA1-8409-E7344F2E2E58}"/>
              </a:ext>
            </a:extLst>
          </p:cNvPr>
          <p:cNvSpPr txBox="1"/>
          <p:nvPr/>
        </p:nvSpPr>
        <p:spPr>
          <a:xfrm>
            <a:off x="0" y="5477817"/>
            <a:ext cx="2405743" cy="646331"/>
          </a:xfrm>
          <a:prstGeom prst="rect">
            <a:avLst/>
          </a:prstGeom>
          <a:solidFill>
            <a:srgbClr val="F79037"/>
          </a:solidFill>
        </p:spPr>
        <p:txBody>
          <a:bodyPr wrap="square" rtlCol="0">
            <a:spAutoFit/>
          </a:bodyPr>
          <a:lstStyle/>
          <a:p>
            <a:pPr rtl="0" algn="l"/>
            <a:r>
              <a:rPr lang="en-IE" b="1" dirty="0">
                <a:solidFill>
                  <a:srgbClr val="000000"/>
                </a:solidFill>
              </a:rPr>
              <a:t>Et irsk eksempel på virksomhedsstøtte:</a:t>
            </a:r>
          </a:p>
        </p:txBody>
      </p:sp>
      <p:grpSp>
        <p:nvGrpSpPr>
          <p:cNvPr id="38" name="Graphic 4">
            <a:extLst>
              <a:ext uri="{FF2B5EF4-FFF2-40B4-BE49-F238E27FC236}">
                <a16:creationId xmlns:a16="http://schemas.microsoft.com/office/drawing/2014/main" id="{DC481B64-73AB-8742-55B6-1108CC02B9F4}"/>
              </a:ext>
            </a:extLst>
          </p:cNvPr>
          <p:cNvGrpSpPr/>
          <p:nvPr/>
        </p:nvGrpSpPr>
        <p:grpSpPr>
          <a:xfrm>
            <a:off x="9528" y="4473370"/>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98358" y="1705251"/>
            <a:ext cx="5197643" cy="3025975"/>
          </a:xfrm>
        </p:spPr>
        <p:txBody>
          <a:bodyPr/>
          <a:lstStyle/>
          <a:p>
            <a:pPr rtl="0" algn="l"/>
            <a:r>
              <a:rPr lang="en-IE" dirty="0"/>
              <a:t>Dette kursus er et kursus med åben adgang og er tilgængeligt for dig til at bruge i din egen tid og så ofte du vil.</a:t>
            </a:r>
          </a:p>
          <a:p>
            <a:pPr rtl="0" algn="l"/>
            <a:r>
              <a:rPr lang="en-IE" dirty="0"/>
              <a:t>Venligst vend tilbage til det, du bekræfter din retning og ambition i at blive en</a:t>
            </a:r>
            <a:r>
              <a:rPr lang="en-IE" b="1" dirty="0"/>
              <a:t>Etisk fødevareiværksætter.</a:t>
            </a:r>
            <a:r>
              <a:rPr lang="en-IE" dirty="0"/>
              <a:t>Du kan genopfriske din læring på specifikke elementer af kurset eller gennemgå og gentage hele kurset. Det er fleksibelt og fremadrettet, som vi håber du og din virksomhed er!</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p:txBody>
          <a:bodyPr/>
          <a:lstStyle/>
          <a:p>
            <a:pPr rtl="0" algn="l"/>
            <a:r>
              <a:rPr lang="en-IE" b="1" dirty="0"/>
              <a:t>Recap, gennemgå, gentag...</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pPr rtl="0" algn="l"/>
            <a:r>
              <a:rPr lang="en-US" dirty="0"/>
              <a:t>Gør klimaforandringerne personlige.</a:t>
            </a:r>
          </a:p>
          <a:p>
            <a:pPr rtl="0" algn="l"/>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pPr rtl="0" algn="l"/>
            <a:r>
              <a:rPr lang="en-US" dirty="0"/>
              <a:t>"Gør noget, du ikke gjorde før."</a:t>
            </a:r>
            <a:endParaRPr lang="en-IE"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pPr rtl="0" algn="l"/>
            <a:r>
              <a:rPr lang="en-IE" dirty="0"/>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27791" y="2734330"/>
            <a:ext cx="6562677" cy="339415"/>
          </a:xfrm>
        </p:spPr>
        <p:txBody>
          <a:bodyPr/>
          <a:lstStyle/>
          <a:p>
            <a:pPr rtl="0" algn="l"/>
            <a:r>
              <a:rPr lang="en-IE" dirty="0"/>
              <a:t>Bliv vred, bliv aktiv.</a:t>
            </a:r>
          </a:p>
          <a:p>
            <a:pPr rtl="0" algn="l"/>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4320643" y="3097306"/>
            <a:ext cx="7257145" cy="999383"/>
          </a:xfrm>
        </p:spPr>
        <p:txBody>
          <a:bodyPr/>
          <a:lstStyle/>
          <a:p>
            <a:pPr rtl="0" algn="l"/>
            <a:r>
              <a:rPr lang="en-US" sz="1950" dirty="0"/>
              <a:t>"...med dem, der har mere ansvar end dig... dem, der burde gøre langt mere. Regeringer, byer, universiteter, virksomheder - især de fossile brændselsindustrier, landbrugs- og transportindustrien."</a:t>
            </a:r>
            <a:endParaRPr lang="en-IE" sz="195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pPr rtl="0" algn="l"/>
            <a:r>
              <a:rPr lang="en-IE" dirty="0"/>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p:txBody>
          <a:bodyPr/>
          <a:lstStyle/>
          <a:p>
            <a:pPr rtl="0" algn="l"/>
            <a:r>
              <a:rPr lang="en-US" dirty="0"/>
              <a:t>Forestil dig den verden, vi skynder os mod.</a:t>
            </a:r>
            <a:endParaRPr lang="en-IE" dirty="0"/>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615543" y="5132546"/>
            <a:ext cx="6865482" cy="999383"/>
          </a:xfrm>
        </p:spPr>
        <p:txBody>
          <a:bodyPr/>
          <a:lstStyle/>
          <a:p>
            <a:pPr rtl="0" algn="l"/>
            <a:r>
              <a:rPr lang="en-US" dirty="0"/>
              <a:t>"Hvad slags verden vil det være? Det vil være en meget sundere verden. Vi vil ikke have den kvælende forurening af fossile brændstoffer."</a:t>
            </a:r>
            <a:endParaRPr lang="en-IE"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pPr rtl="0" algn="l"/>
            <a:r>
              <a:rPr lang="en-IE" dirty="0"/>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442976"/>
            <a:ext cx="3553905" cy="3849259"/>
          </a:xfrm>
          <a:prstGeom prst="rect">
            <a:avLst/>
          </a:prstGeom>
          <a:solidFill>
            <a:srgbClr val="B2DEDD"/>
          </a:solidFill>
        </p:spPr>
        <p:txBody>
          <a:bodyPr wrap="square"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Afsluttende ord</a:t>
            </a:r>
            <a:r>
              <a:rPr kumimoji="0" lang="en-IE" sz="2400" i="0" u="none" strike="noStrike" kern="1200" cap="none" spc="0" normalizeH="0" baseline="0" noProof="0" dirty="0">
                <a:ln>
                  <a:noFill/>
                </a:ln>
                <a:solidFill>
                  <a:srgbClr val="000000"/>
                </a:solidFill>
                <a:effectLst/>
                <a:uLnTx/>
                <a:uFillTx/>
                <a:latin typeface="Calibri" panose="020F0502020204030204"/>
                <a:ea typeface="+mn-ea"/>
                <a:cs typeface="+mn-cs"/>
              </a:rPr>
              <a:t>af råd</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fra MARY ROBINSON, Irlands første kvindelige præsident,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en tidligere FN-højkommissær for menneskerettigheder og udsending om klimaændringer,</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Formand for</a:t>
            </a:r>
            <a:r>
              <a:rPr kumimoji="0" lang="en-IE" sz="2400" b="0" i="0" u="none" strike="noStrike" kern="1200" cap="none" spc="0" normalizeH="0" baseline="0" noProof="0" dirty="0">
                <a:ln>
                  <a:noFill/>
                </a:ln>
                <a:solidFill>
                  <a:srgbClr val="F79037"/>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Ældste</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og efter vores mening en klimamester!</a:t>
            </a: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75296"/>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pPr rtl="0" algn="l"/>
            <a:r>
              <a:rPr lang="en-IE" b="1" dirty="0">
                <a:solidFill>
                  <a:srgbClr val="F79037"/>
                </a:solidFill>
                <a:hlinkClick r:id="rId4">
                  <a:extLst>
                    <a:ext uri="{A12FA001-AC4F-418D-AE19-62706E023703}">
                      <ahyp:hlinkClr xmlns:ahyp="http://schemas.microsoft.com/office/drawing/2018/hyperlinkcolor" val="tx"/>
                    </a:ext>
                  </a:extLst>
                </a:hlinkClick>
              </a:rPr>
              <a:t>Kilde</a:t>
            </a:r>
            <a:endParaRPr lang="en-IE" b="1" dirty="0">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427670" y="1504602"/>
            <a:ext cx="5254673" cy="3808175"/>
          </a:xfrm>
        </p:spPr>
        <p:txBody>
          <a:bodyPr>
            <a:noAutofit/>
          </a:bodyPr>
          <a:lstStyle/>
          <a:p>
            <a:pPr rtl="0" algn="l">
              <a:lnSpc>
                <a:spcPct val="120000"/>
              </a:lnSpc>
            </a:pPr>
            <a:r>
              <a:rPr lang="en-US" sz="2400" dirty="0"/>
              <a:t>Jeg så fremtiden; Jeg så en cirkulær økonomi. Jeg så ikke individuelle elektriske køretøjer, men elektrisk mobilitet. Jeg så måder at leve sammen på.</a:t>
            </a:r>
          </a:p>
          <a:p>
            <a:pPr rtl="0" algn="l">
              <a:lnSpc>
                <a:spcPct val="120000"/>
              </a:lnSpc>
            </a:pPr>
            <a:r>
              <a:rPr lang="en-US" sz="2400" dirty="0"/>
              <a:t>Det var en vidunderlig følelse af den verden, vi skal tale mere om.</a:t>
            </a:r>
          </a:p>
          <a:p>
            <a:pPr rtl="0" algn="l">
              <a:lnSpc>
                <a:spcPct val="120000"/>
              </a:lnSpc>
            </a:pPr>
            <a:r>
              <a:rPr lang="en-US" sz="2400" b="1" dirty="0"/>
              <a:t>Vi er den første generation, der fuldt ud forstår, hvor alvorligt problemet er.</a:t>
            </a:r>
          </a:p>
          <a:p>
            <a:pPr rtl="0" algn="l">
              <a:lnSpc>
                <a:spcPct val="120000"/>
              </a:lnSpc>
            </a:pPr>
            <a:r>
              <a:rPr lang="en-US" sz="2400" b="1" dirty="0"/>
              <a:t>Og vi er den sidste generation, der kan gøre noget ved det.</a:t>
            </a:r>
            <a:endParaRPr lang="en-IE" sz="2400" b="1" dirty="0"/>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rtl="0" algn="l"/>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pPr rtl="0" algn="l"/>
            <a:r>
              <a:rPr kumimoji="0" lang="en-IE" sz="1600" b="0" i="0" u="none" strike="noStrike" kern="1200" cap="none" spc="0" normalizeH="0" baseline="0" noProof="0" dirty="0">
                <a:ln>
                  <a:noFill/>
                </a:ln>
                <a:solidFill>
                  <a:srgbClr val="000000"/>
                </a:solidFill>
                <a:effectLst/>
                <a:uLnTx/>
                <a:uFillTx/>
                <a:latin typeface="Calibri" panose="020F0502020204030204"/>
                <a:ea typeface="+mn-ea"/>
                <a:cs typeface="+mn-cs"/>
              </a:rPr>
              <a:t>MARY ROBINSON</a:t>
            </a:r>
            <a:endParaRPr lang="en-IE" sz="1600" dirty="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32737" y="2258217"/>
            <a:ext cx="10915807" cy="3796076"/>
          </a:xfrm>
        </p:spPr>
        <p:txBody>
          <a:bodyPr>
            <a:normAutofit fontScale="62500" lnSpcReduction="20000"/>
          </a:bodyPr>
          <a:lstStyle/>
          <a:p>
            <a:pPr rtl="0" algn="l">
              <a:lnSpc>
                <a:spcPct val="120000"/>
              </a:lnSpc>
            </a:pPr>
            <a:r>
              <a:rPr lang="en-US" sz="5100" dirty="0"/>
              <a:t>Tak fordi du tog dette kursus,</a:t>
            </a:r>
            <a:r>
              <a:rPr lang="en-US" sz="5100" b="1" dirty="0"/>
              <a:t>i sidste ende t</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hans kursus er blevet til for at hjælpe med udviklingen af ​​mere etiske fødevarevirksomheder</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og vi håber, du går væk og føler dig mere rustet til at træde ind i maden-</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tur</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t>
            </a:r>
          </a:p>
          <a:p>
            <a:pPr rtl="0" algn="l">
              <a:lnSpc>
                <a:spcPct val="120000"/>
              </a:lnSpc>
            </a:pPr>
            <a:endParaRPr lang="en-US" sz="1800" dirty="0">
              <a:solidFill>
                <a:prstClr val="black"/>
              </a:solidFill>
              <a:latin typeface="Calibri" panose="020F0502020204030204"/>
            </a:endParaRPr>
          </a:p>
          <a:p>
            <a:pPr rtl="0" algn="l">
              <a:lnSpc>
                <a:spcPct val="120000"/>
              </a:lnSpc>
            </a:pPr>
            <a:r>
              <a:rPr lang="en-US" sz="5100" dirty="0">
                <a:solidFill>
                  <a:prstClr val="black"/>
                </a:solidFill>
                <a:latin typeface="Calibri" panose="020F0502020204030204"/>
              </a:rPr>
              <a:t>Fortsæt med at følge os for flere ressourcer...</a:t>
            </a:r>
          </a:p>
          <a:p>
            <a:pPr rtl="0" algn="l">
              <a:lnSpc>
                <a:spcPct val="120000"/>
              </a:lnSpc>
            </a:pPr>
            <a:r>
              <a:rPr lang="en-US" sz="5400" b="1" i="1"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www.ethical-food.eu</a:t>
            </a:r>
            <a:endParaRPr lang="en-US" sz="5400" b="1" i="1" dirty="0">
              <a:solidFill>
                <a:schemeClr val="bg1"/>
              </a:solidFill>
              <a:latin typeface="Calibri" panose="020F0502020204030204"/>
            </a:endParaRPr>
          </a:p>
          <a:p>
            <a:pPr rtl="0" algn="l">
              <a:lnSpc>
                <a:spcPct val="120000"/>
              </a:lnSpc>
            </a:pPr>
            <a:endParaRPr lang="en-IE" sz="54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7" y="2028497"/>
            <a:ext cx="5646906" cy="3581889"/>
          </a:xfrm>
        </p:spPr>
        <p:txBody>
          <a:bodyPr/>
          <a:lstStyle/>
          <a:p>
            <a:pPr rtl="0" algn="l"/>
            <a:r>
              <a:rPr lang="en-US" dirty="0"/>
              <a:t>På dette stadium ved vi nu, at et etisk fødevaresystem refererer til en</a:t>
            </a:r>
            <a:r>
              <a:rPr lang="en-US" b="1" dirty="0"/>
              <a:t>holistisk tilgang</a:t>
            </a:r>
            <a:r>
              <a:rPr lang="en-US" dirty="0"/>
              <a:t>til fødevareproduktion, distribution og forbrug</a:t>
            </a:r>
            <a:r>
              <a:rPr lang="en-US" b="1" dirty="0" err="1"/>
              <a:t>prioriterer</a:t>
            </a:r>
            <a:r>
              <a:rPr lang="en-US" b="1" dirty="0"/>
              <a:t>bæredygtighed, social retfærdighed, dyrevelfærd og folkesundhed.</a:t>
            </a:r>
          </a:p>
          <a:p>
            <a:pPr rtl="0" algn="l"/>
            <a:r>
              <a:rPr lang="en-US" dirty="0"/>
              <a:t>Det omfatter et sæt principper og praksis, der sigter mod at skabe et fødevaresystem, der er retfærdigt, ansvarligt og regenerativt.</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5" y="747878"/>
            <a:ext cx="4990998" cy="992652"/>
          </a:xfrm>
        </p:spPr>
        <p:txBody>
          <a:bodyPr/>
          <a:lstStyle/>
          <a:p>
            <a:pPr rtl="0" algn="l"/>
            <a:r>
              <a:rPr lang="en-US" b="1" dirty="0"/>
              <a:t>Hvad er et etisk fødevaresystem?</a:t>
            </a:r>
          </a:p>
          <a:p>
            <a:pPr rtl="0" algn="l"/>
            <a:endParaRPr lang="en-US" b="1" dirty="0"/>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a:lstStyle/>
          <a:p>
            <a:pPr rtl="0" algn="l"/>
            <a:r>
              <a:rPr lang="en-IE" dirty="0"/>
              <a:t>Kraften i et etisk fødevaresystem ligger i dets potentiale til at skabe</a:t>
            </a:r>
            <a:r>
              <a:rPr lang="en-IE" b="1" dirty="0"/>
              <a:t>positiv og transformativ forandring</a:t>
            </a:r>
            <a:r>
              <a:rPr lang="en-IE" dirty="0"/>
              <a:t>på tværs af forskellige dimensioner.</a:t>
            </a:r>
          </a:p>
          <a:p>
            <a:pPr rtl="0" algn="l"/>
            <a:r>
              <a:rPr lang="en-IE" dirty="0"/>
              <a:t>Lad os opsummere de vigtigste aspekter, der illustrerer styrken af ​​et etisk fødevaresystem.</a:t>
            </a: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pPr rtl="0" algn="l"/>
            <a:r>
              <a:rPr lang="en-IE" b="1" dirty="0"/>
              <a:t>Kraften i et etisk fødevaresystem</a:t>
            </a:r>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614041"/>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811592" y="1452563"/>
            <a:ext cx="5733671" cy="3025975"/>
          </a:xfrm>
        </p:spPr>
        <p:txBody>
          <a:bodyPr/>
          <a:lstStyle/>
          <a:p>
            <a:pPr rtl="0" algn="l"/>
            <a:r>
              <a:rPr lang="en-US" dirty="0"/>
              <a:t>Et etisk madsystem</a:t>
            </a:r>
            <a:r>
              <a:rPr lang="en-US" dirty="0" err="1"/>
              <a:t>prioriterer</a:t>
            </a:r>
            <a:r>
              <a:rPr lang="en-US" dirty="0"/>
              <a:t>bæredygtig praksis</a:t>
            </a:r>
            <a:r>
              <a:rPr lang="en-US" dirty="0" err="1"/>
              <a:t>minimere</a:t>
            </a:r>
            <a:r>
              <a:rPr lang="en-US" dirty="0"/>
              <a:t>miljøskade. Det fremmer:</a:t>
            </a:r>
          </a:p>
          <a:p>
            <a:pPr marL="342900" indent="-342900" rtl="0" algn="l">
              <a:spcBef>
                <a:spcPts val="600"/>
              </a:spcBef>
              <a:buFont typeface="Arial" panose="020B0604020202020204" pitchFamily="34" charset="0"/>
              <a:buChar char="•"/>
            </a:pPr>
            <a:r>
              <a:rPr lang="en-US" dirty="0"/>
              <a:t>regenerativt landbrug,</a:t>
            </a:r>
          </a:p>
          <a:p>
            <a:pPr marL="342900" indent="-342900" rtl="0" algn="l">
              <a:spcBef>
                <a:spcPts val="600"/>
              </a:spcBef>
              <a:buFont typeface="Arial" panose="020B0604020202020204" pitchFamily="34" charset="0"/>
              <a:buChar char="•"/>
            </a:pPr>
            <a:r>
              <a:rPr lang="en-US" dirty="0"/>
              <a:t>økologisk landbrug, og</a:t>
            </a:r>
          </a:p>
          <a:p>
            <a:pPr marL="342900" indent="-342900" rtl="0" algn="l">
              <a:spcBef>
                <a:spcPts val="600"/>
              </a:spcBef>
              <a:buFont typeface="Arial" panose="020B0604020202020204" pitchFamily="34" charset="0"/>
              <a:buChar char="•"/>
            </a:pPr>
            <a:r>
              <a:rPr lang="en-US" dirty="0"/>
              <a:t>ansvarlig ressourcestyring.</a:t>
            </a:r>
          </a:p>
          <a:p>
            <a:pPr rtl="0" algn="l"/>
            <a:r>
              <a:rPr lang="en-US" dirty="0"/>
              <a:t>Ved at reducere kemisk input, spare på vandet, bevare biodiversiteten og afbøde klimaændringer,</a:t>
            </a:r>
            <a:r>
              <a:rPr lang="en-US" b="1" dirty="0"/>
              <a:t>et etisk fødevaresystem hjælper med at beskytte økosystemer og understøtter planetens langsigtede sundhed</a:t>
            </a:r>
            <a:r>
              <a:rPr lang="en-US" dirty="0"/>
              <a:t>.</a:t>
            </a:r>
            <a:endParaRPr lang="en-IE" dirty="0"/>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778998" y="751288"/>
            <a:ext cx="5376318" cy="992652"/>
          </a:xfrm>
        </p:spPr>
        <p:txBody>
          <a:bodyPr/>
          <a:lstStyle/>
          <a:p>
            <a:pPr marL="742950" indent="-742950" rtl="0" algn="l">
              <a:buFont typeface="+mj-lt"/>
              <a:buAutoNum type="arabicPeriod"/>
            </a:pPr>
            <a:r>
              <a:rPr lang="en-IE" b="1" dirty="0"/>
              <a:t>Miljømæssig påvirkning</a:t>
            </a:r>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179813"/>
            <a:ext cx="5142240" cy="1136904"/>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dirty="0"/>
              <a:t>Hold dig opdateret om de seneste råd og emner via din lokale</a:t>
            </a:r>
            <a:r>
              <a:rPr lang="en-IE" b="1" dirty="0">
                <a:solidFill>
                  <a:schemeClr val="bg1"/>
                </a:solidFill>
                <a:hlinkClick r:id="rId3">
                  <a:extLst>
                    <a:ext uri="{A12FA001-AC4F-418D-AE19-62706E023703}">
                      <ahyp:hlinkClr xmlns:ahyp="http://schemas.microsoft.com/office/drawing/2018/hyperlinkcolor" val="tx"/>
                    </a:ext>
                  </a:extLst>
                </a:hlinkClick>
              </a:rPr>
              <a:t>Miljøstyrelsen</a:t>
            </a:r>
            <a:endParaRPr lang="en-IE" b="1" dirty="0">
              <a:solidFill>
                <a:schemeClr val="bg1"/>
              </a:solidFill>
            </a:endParaRP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b="1" dirty="0">
                <a:solidFill>
                  <a:srgbClr val="F68F37"/>
                </a:solidFill>
                <a:hlinkClick r:id="rId4">
                  <a:extLst>
                    <a:ext uri="{A12FA001-AC4F-418D-AE19-62706E023703}">
                      <ahyp:hlinkClr xmlns:ahyp="http://schemas.microsoft.com/office/drawing/2018/hyperlinkcolor" val="tx"/>
                    </a:ext>
                  </a:extLst>
                </a:hlinkClick>
              </a:rPr>
              <a:t>Toppen af ​​poppen</a:t>
            </a:r>
            <a:r>
              <a:rPr lang="en-IE" dirty="0">
                <a:solidFill>
                  <a:srgbClr val="F68F37"/>
                </a:solidFill>
                <a:hlinkClick r:id="rId4">
                  <a:extLst>
                    <a:ext uri="{A12FA001-AC4F-418D-AE19-62706E023703}">
                      <ahyp:hlinkClr xmlns:ahyp="http://schemas.microsoft.com/office/drawing/2018/hyperlinkcolor" val="tx"/>
                    </a:ext>
                  </a:extLst>
                </a:hlinkClick>
              </a:rPr>
              <a:t> </a:t>
            </a:r>
            <a:r>
              <a:rPr lang="en-US" dirty="0"/>
              <a:t>ønsker at være med til at løse globale udfordringer. Ansvar for miljø, økonomi, mennesker og samfund er indlejret i alt, hvad virksomheden foretager sig. De opbygger en cirkulær økonomi ved at tilføje det, der ellers ville være madspild, og tilføje værdi til dette 'spild', støtte den lokale økonomi og har derfor en positiv indvirkning på miljøet.</a:t>
            </a:r>
          </a:p>
          <a:p>
            <a:pPr rtl="0" algn="l"/>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623" y="53540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836363" y="1723698"/>
            <a:ext cx="5646737" cy="3708014"/>
          </a:xfrm>
        </p:spPr>
        <p:txBody>
          <a:bodyPr/>
          <a:lstStyle/>
          <a:p>
            <a:pPr rtl="0" algn="l"/>
            <a:r>
              <a:rPr lang="en-US" dirty="0"/>
              <a:t>Et etisk fødevaresystem har til formål at sikre fødevaresikkerhed for alle. Det advokerer for</a:t>
            </a:r>
            <a:r>
              <a:rPr lang="en-US" b="1" dirty="0"/>
              <a:t>lige adgang til nærende og kulturelt passende fødevarer</a:t>
            </a:r>
            <a:r>
              <a:rPr lang="en-US" dirty="0"/>
              <a:t>, især for</a:t>
            </a:r>
            <a:r>
              <a:rPr lang="en-US" dirty="0" err="1"/>
              <a:t>marginaliseret</a:t>
            </a:r>
            <a:r>
              <a:rPr lang="en-US" dirty="0"/>
              <a:t>fællesskaber. (Modul 1)</a:t>
            </a:r>
          </a:p>
          <a:p>
            <a:pPr rtl="0" algn="l"/>
            <a:r>
              <a:rPr lang="en-US" dirty="0"/>
              <a:t>Samt dette spiller gode madsystemer en væsentlig rolle i at forbedre</a:t>
            </a:r>
            <a:r>
              <a:rPr lang="en-US" b="1" dirty="0"/>
              <a:t>fødevaresuverænitet</a:t>
            </a:r>
            <a:r>
              <a:rPr lang="en-US" dirty="0"/>
              <a:t>og ved at reducere de kritiske niveauer af</a:t>
            </a:r>
            <a:r>
              <a:rPr lang="en-US" b="1" dirty="0"/>
              <a:t>madspild</a:t>
            </a:r>
            <a:r>
              <a:rPr lang="en-US" dirty="0"/>
              <a:t>i hele fødevaresystemet via forskellige tiltag.</a:t>
            </a:r>
            <a:endParaRPr lang="en-IE" dirty="0"/>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836363" y="553911"/>
            <a:ext cx="4990998" cy="992652"/>
          </a:xfrm>
        </p:spPr>
        <p:txBody>
          <a:bodyPr/>
          <a:lstStyle/>
          <a:p>
            <a:pPr marL="742950" indent="-742950" rtl="0" algn="l">
              <a:buFont typeface="+mj-lt"/>
              <a:buAutoNum type="arabicPeriod" startAt="2"/>
            </a:pPr>
            <a:r>
              <a:rPr lang="en-IE" b="1" dirty="0"/>
              <a:t>Fødevaresikkerhed og sultlindring</a:t>
            </a:r>
          </a:p>
        </p:txBody>
      </p:sp>
      <p:pic>
        <p:nvPicPr>
          <p:cNvPr id="6" name="Picture Placeholder 5" descr="Close-up of hands holding grains  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5273512" y="5148931"/>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t>Giv din forpligtelse til at REDUCERE MADSPILD ved at underskrive en</a:t>
            </a:r>
            <a:r>
              <a:rPr lang="en-IE" sz="2000" b="1" dirty="0">
                <a:solidFill>
                  <a:schemeClr val="bg1"/>
                </a:solidFill>
                <a:hlinkClick r:id="rId5">
                  <a:extLst>
                    <a:ext uri="{A12FA001-AC4F-418D-AE19-62706E023703}">
                      <ahyp:hlinkClr xmlns:ahyp="http://schemas.microsoft.com/office/drawing/2018/hyperlinkcolor" val="tx"/>
                    </a:ext>
                  </a:extLst>
                </a:hlinkClick>
              </a:rPr>
              <a:t>national</a:t>
            </a:r>
            <a:r>
              <a:rPr lang="en-IE" sz="2000" dirty="0"/>
              <a:t>Charter om madspild</a:t>
            </a:r>
            <a:r>
              <a:rPr lang="en-IE" sz="2000" b="1" dirty="0">
                <a:solidFill>
                  <a:schemeClr val="bg1"/>
                </a:solidFill>
                <a:hlinkClick r:id="rId6">
                  <a:extLst>
                    <a:ext uri="{A12FA001-AC4F-418D-AE19-62706E023703}">
                      <ahyp:hlinkClr xmlns:ahyp="http://schemas.microsoft.com/office/drawing/2018/hyperlinkcolor" val="tx"/>
                    </a:ext>
                  </a:extLst>
                </a:hlinkClick>
              </a:rPr>
              <a:t> </a:t>
            </a:r>
            <a:endParaRPr lang="en-IE" sz="2000" b="1" dirty="0">
              <a:solidFill>
                <a:schemeClr val="bg1"/>
              </a:solidFill>
            </a:endParaRPr>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352AC1-E06B-4470-9E05-4CE38F3A6777}"/>
</file>

<file path=customXml/itemProps2.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3.xml><?xml version="1.0" encoding="utf-8"?>
<ds:datastoreItem xmlns:ds="http://schemas.openxmlformats.org/officeDocument/2006/customXml" ds:itemID="{AD51DD50-713F-48BA-9722-29400E7FF5EE}">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docProps/app.xml><?xml version="1.0" encoding="utf-8"?>
<Properties xmlns="http://schemas.openxmlformats.org/officeDocument/2006/extended-properties" xmlns:vt="http://schemas.openxmlformats.org/officeDocument/2006/docPropsVTypes">
  <TotalTime>29365</TotalTime>
  <Words>3340</Words>
  <Application>Microsoft Office PowerPoint</Application>
  <PresentationFormat>Widescreen</PresentationFormat>
  <Paragraphs>204</Paragraphs>
  <Slides>49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171</cp:revision>
  <dcterms:created xsi:type="dcterms:W3CDTF">2020-10-14T13:32:04Z</dcterms:created>
  <dcterms:modified xsi:type="dcterms:W3CDTF">2023-10-04T16:58:14Z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