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4" r:id="rId4"/>
    <p:sldMasterId id="2147483932" r:id="rId5"/>
  </p:sldMasterIdLst>
  <p:notesMasterIdLst>
    <p:notesMasterId r:id="rId38"/>
  </p:notesMasterIdLst>
  <p:handoutMasterIdLst>
    <p:handoutMasterId r:id="rId39"/>
  </p:handoutMasterIdLst>
  <p:sldIdLst>
    <p:sldId id="317" r:id="rId6"/>
    <p:sldId id="319" r:id="rId7"/>
    <p:sldId id="309" r:id="rId8"/>
    <p:sldId id="324" r:id="rId9"/>
    <p:sldId id="326" r:id="rId10"/>
    <p:sldId id="325" r:id="rId11"/>
    <p:sldId id="327" r:id="rId12"/>
    <p:sldId id="328" r:id="rId13"/>
    <p:sldId id="330" r:id="rId14"/>
    <p:sldId id="331" r:id="rId15"/>
    <p:sldId id="323" r:id="rId16"/>
    <p:sldId id="332" r:id="rId17"/>
    <p:sldId id="318" r:id="rId18"/>
    <p:sldId id="333" r:id="rId19"/>
    <p:sldId id="335" r:id="rId20"/>
    <p:sldId id="336" r:id="rId21"/>
    <p:sldId id="337" r:id="rId22"/>
    <p:sldId id="338" r:id="rId23"/>
    <p:sldId id="339" r:id="rId24"/>
    <p:sldId id="340" r:id="rId25"/>
    <p:sldId id="342" r:id="rId26"/>
    <p:sldId id="343" r:id="rId27"/>
    <p:sldId id="344" r:id="rId28"/>
    <p:sldId id="345" r:id="rId29"/>
    <p:sldId id="346" r:id="rId30"/>
    <p:sldId id="347" r:id="rId31"/>
    <p:sldId id="348" r:id="rId32"/>
    <p:sldId id="349" r:id="rId33"/>
    <p:sldId id="350" r:id="rId34"/>
    <p:sldId id="341" r:id="rId35"/>
    <p:sldId id="352" r:id="rId36"/>
    <p:sldId id="315" r:id="rId37"/>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009999"/>
    <a:srgbClr val="F1A0C2"/>
    <a:srgbClr val="B2DEDD"/>
    <a:srgbClr val="FEEFE2"/>
    <a:srgbClr val="FCD3B2"/>
    <a:srgbClr val="FAB882"/>
    <a:srgbClr val="FFD966"/>
    <a:srgbClr val="092E4B"/>
    <a:srgbClr val="94B3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A2C834-A3AB-B89A-6FE2-6C5CD618F9CA}" v="6" dt="2024-02-01T11:00:09.6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2204" y="2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Whyte ( Momentum Consulting )" userId="S::paula_momentumconsulting.ie#ext#@amksavonia.onmicrosoft.com::765db67a-a27b-46bd-a1ca-c3fc1b9795e0" providerId="AD" clId="Web-{F5A2C834-A3AB-B89A-6FE2-6C5CD618F9CA}"/>
    <pc:docChg chg="modSld">
      <pc:chgData name="Paula Whyte ( Momentum Consulting )" userId="S::paula_momentumconsulting.ie#ext#@amksavonia.onmicrosoft.com::765db67a-a27b-46bd-a1ca-c3fc1b9795e0" providerId="AD" clId="Web-{F5A2C834-A3AB-B89A-6FE2-6C5CD618F9CA}" dt="2024-02-01T11:00:09.694" v="5" actId="1076"/>
      <pc:docMkLst>
        <pc:docMk/>
      </pc:docMkLst>
      <pc:sldChg chg="addSp modSp">
        <pc:chgData name="Paula Whyte ( Momentum Consulting )" userId="S::paula_momentumconsulting.ie#ext#@amksavonia.onmicrosoft.com::765db67a-a27b-46bd-a1ca-c3fc1b9795e0" providerId="AD" clId="Web-{F5A2C834-A3AB-B89A-6FE2-6C5CD618F9CA}" dt="2024-02-01T11:00:09.694" v="5" actId="1076"/>
        <pc:sldMkLst>
          <pc:docMk/>
          <pc:sldMk cId="3355229977" sldId="315"/>
        </pc:sldMkLst>
        <pc:picChg chg="add mod">
          <ac:chgData name="Paula Whyte ( Momentum Consulting )" userId="S::paula_momentumconsulting.ie#ext#@amksavonia.onmicrosoft.com::765db67a-a27b-46bd-a1ca-c3fc1b9795e0" providerId="AD" clId="Web-{F5A2C834-A3AB-B89A-6FE2-6C5CD618F9CA}" dt="2024-02-01T11:00:09.694" v="5" actId="1076"/>
          <ac:picMkLst>
            <pc:docMk/>
            <pc:sldMk cId="3355229977" sldId="315"/>
            <ac:picMk id="5" creationId="{C8297D86-CEF1-200F-E8DB-39CE16F28ABB}"/>
          </ac:picMkLst>
        </pc:picChg>
      </pc:sldChg>
      <pc:sldChg chg="addSp modSp">
        <pc:chgData name="Paula Whyte ( Momentum Consulting )" userId="S::paula_momentumconsulting.ie#ext#@amksavonia.onmicrosoft.com::765db67a-a27b-46bd-a1ca-c3fc1b9795e0" providerId="AD" clId="Web-{F5A2C834-A3AB-B89A-6FE2-6C5CD618F9CA}" dt="2024-02-01T10:59:38.115" v="1" actId="1076"/>
        <pc:sldMkLst>
          <pc:docMk/>
          <pc:sldMk cId="3221710730" sldId="317"/>
        </pc:sldMkLst>
        <pc:picChg chg="add mod">
          <ac:chgData name="Paula Whyte ( Momentum Consulting )" userId="S::paula_momentumconsulting.ie#ext#@amksavonia.onmicrosoft.com::765db67a-a27b-46bd-a1ca-c3fc1b9795e0" providerId="AD" clId="Web-{F5A2C834-A3AB-B89A-6FE2-6C5CD618F9CA}" dt="2024-02-01T10:59:38.115" v="1" actId="1076"/>
          <ac:picMkLst>
            <pc:docMk/>
            <pc:sldMk cId="3221710730" sldId="317"/>
            <ac:picMk id="2" creationId="{5D5A6C38-BBB2-7CD0-6957-DD0E9D166609}"/>
          </ac:picMkLst>
        </pc:picChg>
      </pc:sldChg>
      <pc:sldChg chg="addSp modSp">
        <pc:chgData name="Paula Whyte ( Momentum Consulting )" userId="S::paula_momentumconsulting.ie#ext#@amksavonia.onmicrosoft.com::765db67a-a27b-46bd-a1ca-c3fc1b9795e0" providerId="AD" clId="Web-{F5A2C834-A3AB-B89A-6FE2-6C5CD618F9CA}" dt="2024-02-01T10:59:54.381" v="3" actId="1076"/>
        <pc:sldMkLst>
          <pc:docMk/>
          <pc:sldMk cId="1941281944" sldId="319"/>
        </pc:sldMkLst>
        <pc:picChg chg="add mod">
          <ac:chgData name="Paula Whyte ( Momentum Consulting )" userId="S::paula_momentumconsulting.ie#ext#@amksavonia.onmicrosoft.com::765db67a-a27b-46bd-a1ca-c3fc1b9795e0" providerId="AD" clId="Web-{F5A2C834-A3AB-B89A-6FE2-6C5CD618F9CA}" dt="2024-02-01T10:59:54.381" v="3" actId="1076"/>
          <ac:picMkLst>
            <pc:docMk/>
            <pc:sldMk cId="1941281944" sldId="319"/>
            <ac:picMk id="30" creationId="{787428DE-9CC1-D24C-8384-E42C81D0DD1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FFF78E-3B04-FE4F-85E4-FB87D6B9A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08042-54F6-9949-B2D5-C733231D0E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550E7B-E2E1-1744-BAC5-2450DC2C9399}" type="datetimeFigureOut">
              <a:rPr lang="en-US" smtClean="0"/>
              <a:t>2/6/2024</a:t>
            </a:fld>
            <a:endParaRPr lang="en-US"/>
          </a:p>
        </p:txBody>
      </p:sp>
      <p:sp>
        <p:nvSpPr>
          <p:cNvPr id="4" name="Footer Placeholder 3">
            <a:extLst>
              <a:ext uri="{FF2B5EF4-FFF2-40B4-BE49-F238E27FC236}">
                <a16:creationId xmlns:a16="http://schemas.microsoft.com/office/drawing/2014/main" id="{98743CD1-246B-1B4E-B06F-70FF75559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7CFDFA-E6F2-274F-847F-9E38145183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D034A-BE7D-944A-B2C4-153631F39F58}" type="slidenum">
              <a:rPr lang="en-US" smtClean="0"/>
              <a:t>‹#›</a:t>
            </a:fld>
            <a:endParaRPr lang="en-US"/>
          </a:p>
        </p:txBody>
      </p:sp>
    </p:spTree>
    <p:extLst>
      <p:ext uri="{BB962C8B-B14F-4D97-AF65-F5344CB8AC3E}">
        <p14:creationId xmlns:p14="http://schemas.microsoft.com/office/powerpoint/2010/main" val="3240835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38278-3754-D043-970B-705C24BA7B0D}" type="datetimeFigureOut">
              <a:rPr lang="en-US" smtClean="0"/>
              <a:t>2/6/2024</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3B2F-6662-2B4E-A57B-B009C830B425}" type="slidenum">
              <a:rPr lang="en-US" smtClean="0"/>
              <a:t>‹#›</a:t>
            </a:fld>
            <a:endParaRPr lang="en-US"/>
          </a:p>
        </p:txBody>
      </p:sp>
    </p:spTree>
    <p:extLst>
      <p:ext uri="{BB962C8B-B14F-4D97-AF65-F5344CB8AC3E}">
        <p14:creationId xmlns:p14="http://schemas.microsoft.com/office/powerpoint/2010/main" val="3304959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7715525"/>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B2DEDD"/>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5476" y="4169295"/>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31" name="Picture 130">
            <a:extLst>
              <a:ext uri="{FF2B5EF4-FFF2-40B4-BE49-F238E27FC236}">
                <a16:creationId xmlns:a16="http://schemas.microsoft.com/office/drawing/2014/main" id="{D37DB86D-59DA-EA46-BCDC-208B646452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693882" y="9793994"/>
            <a:ext cx="1184829" cy="272079"/>
          </a:xfrm>
          <a:prstGeom prst="rect">
            <a:avLst/>
          </a:prstGeom>
          <a:ln>
            <a:noFill/>
          </a:ln>
          <a:extLst>
            <a:ext uri="{53640926-AAD7-44D8-BBD7-CCE9431645EC}">
              <a14:shadowObscured xmlns:a14="http://schemas.microsoft.com/office/drawing/2010/main"/>
            </a:ext>
          </a:extLst>
        </p:spPr>
      </p:pic>
      <p:grpSp>
        <p:nvGrpSpPr>
          <p:cNvPr id="133" name="Graphic 95">
            <a:extLst>
              <a:ext uri="{FF2B5EF4-FFF2-40B4-BE49-F238E27FC236}">
                <a16:creationId xmlns:a16="http://schemas.microsoft.com/office/drawing/2014/main" id="{8129F1F1-C24E-3A49-A820-2D2ECD2C4921}"/>
              </a:ext>
            </a:extLst>
          </p:cNvPr>
          <p:cNvGrpSpPr/>
          <p:nvPr userDrawn="1"/>
        </p:nvGrpSpPr>
        <p:grpSpPr>
          <a:xfrm>
            <a:off x="649552" y="7054757"/>
            <a:ext cx="1509109" cy="423922"/>
            <a:chOff x="584588" y="9078286"/>
            <a:chExt cx="1509109" cy="423922"/>
          </a:xfrm>
          <a:solidFill>
            <a:srgbClr val="000000"/>
          </a:solidFill>
        </p:grpSpPr>
        <p:sp>
          <p:nvSpPr>
            <p:cNvPr id="134" name="Freeform 133">
              <a:extLst>
                <a:ext uri="{FF2B5EF4-FFF2-40B4-BE49-F238E27FC236}">
                  <a16:creationId xmlns:a16="http://schemas.microsoft.com/office/drawing/2014/main" id="{1C99DE21-8C39-474B-823B-0C8DE9230ECE}"/>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053054E-C672-6C44-8E78-96EF2D579426}"/>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36" name="Text Placeholder 23">
            <a:extLst>
              <a:ext uri="{FF2B5EF4-FFF2-40B4-BE49-F238E27FC236}">
                <a16:creationId xmlns:a16="http://schemas.microsoft.com/office/drawing/2014/main" id="{09373A11-3EAD-EC44-AA0C-A7A037976990}"/>
              </a:ext>
            </a:extLst>
          </p:cNvPr>
          <p:cNvSpPr>
            <a:spLocks noGrp="1"/>
          </p:cNvSpPr>
          <p:nvPr userDrawn="1">
            <p:ph type="body" sz="quarter" idx="16" hasCustomPrompt="1"/>
          </p:nvPr>
        </p:nvSpPr>
        <p:spPr>
          <a:xfrm>
            <a:off x="3572329" y="1974254"/>
            <a:ext cx="3685020" cy="1224685"/>
          </a:xfrm>
        </p:spPr>
        <p:txBody>
          <a:bodyPr>
            <a:noAutofit/>
          </a:bodyPr>
          <a:lstStyle>
            <a:lvl1pPr marL="0" indent="0" algn="l">
              <a:buNone/>
              <a:defRPr sz="3600" b="1" i="0">
                <a:solidFill>
                  <a:schemeClr val="tx1"/>
                </a:solidFill>
                <a:latin typeface="Calibri" panose="020F0502020204030204" pitchFamily="34" charset="0"/>
                <a:cs typeface="Calibri" panose="020F0502020204030204" pitchFamily="34" charset="0"/>
              </a:defRPr>
            </a:lvl1pPr>
          </a:lstStyle>
          <a:p>
            <a:pPr lvl="0"/>
            <a:r>
              <a:rPr lang="en-US"/>
              <a:t>guide to            ethical food entrepreneurship </a:t>
            </a:r>
          </a:p>
        </p:txBody>
      </p:sp>
      <p:sp>
        <p:nvSpPr>
          <p:cNvPr id="137" name="Text Placeholder 23">
            <a:extLst>
              <a:ext uri="{FF2B5EF4-FFF2-40B4-BE49-F238E27FC236}">
                <a16:creationId xmlns:a16="http://schemas.microsoft.com/office/drawing/2014/main" id="{63CD11B2-1927-FD46-9D1A-71F96B2CC708}"/>
              </a:ext>
            </a:extLst>
          </p:cNvPr>
          <p:cNvSpPr>
            <a:spLocks noGrp="1"/>
          </p:cNvSpPr>
          <p:nvPr userDrawn="1">
            <p:ph type="body" sz="quarter" idx="17" hasCustomPrompt="1"/>
          </p:nvPr>
        </p:nvSpPr>
        <p:spPr>
          <a:xfrm>
            <a:off x="693882" y="7094020"/>
            <a:ext cx="1230818" cy="419205"/>
          </a:xfr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a:t>2022 – 2024</a:t>
            </a:r>
          </a:p>
          <a:p>
            <a:pPr lvl="0"/>
            <a:r>
              <a:rPr lang="en-US"/>
              <a:t>Document Name</a:t>
            </a:r>
          </a:p>
        </p:txBody>
      </p:sp>
      <p:sp>
        <p:nvSpPr>
          <p:cNvPr id="138" name="Text Placeholder 23">
            <a:extLst>
              <a:ext uri="{FF2B5EF4-FFF2-40B4-BE49-F238E27FC236}">
                <a16:creationId xmlns:a16="http://schemas.microsoft.com/office/drawing/2014/main" id="{9C44D34E-65BF-2F43-91DC-2D1D48FCF194}"/>
              </a:ext>
            </a:extLst>
          </p:cNvPr>
          <p:cNvSpPr>
            <a:spLocks noGrp="1"/>
          </p:cNvSpPr>
          <p:nvPr userDrawn="1">
            <p:ph type="body" sz="quarter" idx="18" hasCustomPrompt="1"/>
          </p:nvPr>
        </p:nvSpPr>
        <p:spPr>
          <a:xfrm>
            <a:off x="2258149" y="7087490"/>
            <a:ext cx="1779692" cy="419205"/>
          </a:xfr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a:t>By</a:t>
            </a:r>
          </a:p>
          <a:p>
            <a:pPr lvl="0"/>
            <a:r>
              <a:rPr lang="en-US"/>
              <a:t>Partner Name</a:t>
            </a:r>
          </a:p>
        </p:txBody>
      </p:sp>
      <p:grpSp>
        <p:nvGrpSpPr>
          <p:cNvPr id="139" name="Graphic 2">
            <a:extLst>
              <a:ext uri="{FF2B5EF4-FFF2-40B4-BE49-F238E27FC236}">
                <a16:creationId xmlns:a16="http://schemas.microsoft.com/office/drawing/2014/main" id="{38BF84F8-98F5-F543-B9C4-57AE73669517}"/>
              </a:ext>
            </a:extLst>
          </p:cNvPr>
          <p:cNvGrpSpPr/>
          <p:nvPr userDrawn="1"/>
        </p:nvGrpSpPr>
        <p:grpSpPr>
          <a:xfrm>
            <a:off x="978879" y="2999700"/>
            <a:ext cx="2461200" cy="2497565"/>
            <a:chOff x="690225" y="4499263"/>
            <a:chExt cx="1499146" cy="1521296"/>
          </a:xfrm>
        </p:grpSpPr>
        <p:sp>
          <p:nvSpPr>
            <p:cNvPr id="170" name="Freeform 169">
              <a:extLst>
                <a:ext uri="{FF2B5EF4-FFF2-40B4-BE49-F238E27FC236}">
                  <a16:creationId xmlns:a16="http://schemas.microsoft.com/office/drawing/2014/main" id="{7D1B1CF7-6F5B-2246-98AF-732E92BBCD9D}"/>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1" name="Graphic 2">
              <a:extLst>
                <a:ext uri="{FF2B5EF4-FFF2-40B4-BE49-F238E27FC236}">
                  <a16:creationId xmlns:a16="http://schemas.microsoft.com/office/drawing/2014/main" id="{869BC2B5-1D41-D047-864B-EA6A9D61302D}"/>
                </a:ext>
              </a:extLst>
            </p:cNvPr>
            <p:cNvGrpSpPr/>
            <p:nvPr/>
          </p:nvGrpSpPr>
          <p:grpSpPr>
            <a:xfrm>
              <a:off x="879521" y="4954417"/>
              <a:ext cx="306297" cy="518817"/>
              <a:chOff x="879521" y="4954417"/>
              <a:chExt cx="306297" cy="518817"/>
            </a:xfrm>
            <a:solidFill>
              <a:srgbClr val="F1A0C2"/>
            </a:solidFill>
          </p:grpSpPr>
          <p:sp>
            <p:nvSpPr>
              <p:cNvPr id="161" name="Freeform 160">
                <a:extLst>
                  <a:ext uri="{FF2B5EF4-FFF2-40B4-BE49-F238E27FC236}">
                    <a16:creationId xmlns:a16="http://schemas.microsoft.com/office/drawing/2014/main" id="{A8F6B837-B97D-8342-B317-E7B937B376C4}"/>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58793717-4D89-F947-9767-F67CF4552AD0}"/>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544AE183-9C8E-2A40-8309-0CD2D453671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F6492B4B-A6FE-7147-973F-A4A136C7C0B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A8660173-ACD1-3047-819B-6C4322E466B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42" name="Graphic 2">
              <a:extLst>
                <a:ext uri="{FF2B5EF4-FFF2-40B4-BE49-F238E27FC236}">
                  <a16:creationId xmlns:a16="http://schemas.microsoft.com/office/drawing/2014/main" id="{D4F6548F-EA47-CD49-A9E7-B37EFBF3F2BC}"/>
                </a:ext>
              </a:extLst>
            </p:cNvPr>
            <p:cNvGrpSpPr/>
            <p:nvPr/>
          </p:nvGrpSpPr>
          <p:grpSpPr>
            <a:xfrm>
              <a:off x="1305674" y="4681705"/>
              <a:ext cx="305346" cy="518817"/>
              <a:chOff x="1305674" y="4681705"/>
              <a:chExt cx="305346" cy="518817"/>
            </a:xfrm>
            <a:solidFill>
              <a:srgbClr val="F1A0C2"/>
            </a:solidFill>
          </p:grpSpPr>
          <p:sp>
            <p:nvSpPr>
              <p:cNvPr id="156" name="Freeform 155">
                <a:extLst>
                  <a:ext uri="{FF2B5EF4-FFF2-40B4-BE49-F238E27FC236}">
                    <a16:creationId xmlns:a16="http://schemas.microsoft.com/office/drawing/2014/main" id="{F8D5051C-8875-4A4D-A357-CE4FFED021F5}"/>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EEBE2F60-BD0F-C049-91C0-8CD88A1DC0D2}"/>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AFCB070C-5476-1949-AB1A-6A081E741D6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2F242C08-FE85-AC42-B423-E5707B744F2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F772FFAB-CDBA-5B40-BB62-428C7D83AA10}"/>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43" name="Graphic 2">
              <a:extLst>
                <a:ext uri="{FF2B5EF4-FFF2-40B4-BE49-F238E27FC236}">
                  <a16:creationId xmlns:a16="http://schemas.microsoft.com/office/drawing/2014/main" id="{47D8723B-9916-8845-BEC9-B50D1A30A93B}"/>
                </a:ext>
              </a:extLst>
            </p:cNvPr>
            <p:cNvGrpSpPr/>
            <p:nvPr/>
          </p:nvGrpSpPr>
          <p:grpSpPr>
            <a:xfrm>
              <a:off x="1725169" y="4951566"/>
              <a:ext cx="306297" cy="518817"/>
              <a:chOff x="1725169" y="4951566"/>
              <a:chExt cx="306297" cy="518817"/>
            </a:xfrm>
            <a:solidFill>
              <a:srgbClr val="F1A0C2"/>
            </a:solidFill>
          </p:grpSpPr>
          <p:sp>
            <p:nvSpPr>
              <p:cNvPr id="151" name="Freeform 150">
                <a:extLst>
                  <a:ext uri="{FF2B5EF4-FFF2-40B4-BE49-F238E27FC236}">
                    <a16:creationId xmlns:a16="http://schemas.microsoft.com/office/drawing/2014/main" id="{D596588A-DDF6-454C-BFA0-7DA9AAEEA26D}"/>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0FC5DFF5-005B-6641-A01C-CCC80E5C87C0}"/>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9B782D91-C93C-4F44-B301-CBBF9BAB39F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2A69917C-1EAA-D044-A326-EF14506DE1D6}"/>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52CEB75C-CD73-7541-AA7B-45DADF3E1EF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44" name="Graphic 2">
              <a:extLst>
                <a:ext uri="{FF2B5EF4-FFF2-40B4-BE49-F238E27FC236}">
                  <a16:creationId xmlns:a16="http://schemas.microsoft.com/office/drawing/2014/main" id="{576DBF83-837B-FD47-92F6-D2AB481B7DE2}"/>
                </a:ext>
              </a:extLst>
            </p:cNvPr>
            <p:cNvGrpSpPr/>
            <p:nvPr/>
          </p:nvGrpSpPr>
          <p:grpSpPr>
            <a:xfrm>
              <a:off x="690225" y="4499263"/>
              <a:ext cx="1499146" cy="1498490"/>
              <a:chOff x="690225" y="4499263"/>
              <a:chExt cx="1499146" cy="1498490"/>
            </a:xfrm>
            <a:solidFill>
              <a:srgbClr val="000000"/>
            </a:solidFill>
          </p:grpSpPr>
          <p:grpSp>
            <p:nvGrpSpPr>
              <p:cNvPr id="145" name="Graphic 2">
                <a:extLst>
                  <a:ext uri="{FF2B5EF4-FFF2-40B4-BE49-F238E27FC236}">
                    <a16:creationId xmlns:a16="http://schemas.microsoft.com/office/drawing/2014/main" id="{4F7FF7D5-9F1C-0048-8EE5-373BE0A834C9}"/>
                  </a:ext>
                </a:extLst>
              </p:cNvPr>
              <p:cNvGrpSpPr/>
              <p:nvPr/>
            </p:nvGrpSpPr>
            <p:grpSpPr>
              <a:xfrm>
                <a:off x="690225" y="4499263"/>
                <a:ext cx="1499146" cy="1498490"/>
                <a:chOff x="690225" y="4499263"/>
                <a:chExt cx="1499146" cy="1498490"/>
              </a:xfrm>
              <a:solidFill>
                <a:srgbClr val="000000"/>
              </a:solidFill>
            </p:grpSpPr>
            <p:sp>
              <p:nvSpPr>
                <p:cNvPr id="149" name="Freeform 148">
                  <a:extLst>
                    <a:ext uri="{FF2B5EF4-FFF2-40B4-BE49-F238E27FC236}">
                      <a16:creationId xmlns:a16="http://schemas.microsoft.com/office/drawing/2014/main" id="{4358CEBE-29FD-C84E-A710-A58153EA547E}"/>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956F52D8-17DC-FB4E-8920-065F4BBFAA85}"/>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46" name="Freeform 145">
                <a:extLst>
                  <a:ext uri="{FF2B5EF4-FFF2-40B4-BE49-F238E27FC236}">
                    <a16:creationId xmlns:a16="http://schemas.microsoft.com/office/drawing/2014/main" id="{961FA0EF-D7A9-1541-BDD1-983405260AA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5D448F13-BD0D-1244-97B6-677E52A87754}"/>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3A3F9DC0-8837-5348-8792-A3872A7A84A8}"/>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102" name="Group 101">
            <a:extLst>
              <a:ext uri="{FF2B5EF4-FFF2-40B4-BE49-F238E27FC236}">
                <a16:creationId xmlns:a16="http://schemas.microsoft.com/office/drawing/2014/main" id="{6F1BC0D1-359E-4C44-A689-EFCD27D26D66}"/>
              </a:ext>
            </a:extLst>
          </p:cNvPr>
          <p:cNvGrpSpPr/>
          <p:nvPr userDrawn="1"/>
        </p:nvGrpSpPr>
        <p:grpSpPr>
          <a:xfrm>
            <a:off x="3330883" y="8757077"/>
            <a:ext cx="3806691" cy="1036917"/>
            <a:chOff x="606516" y="4401391"/>
            <a:chExt cx="6216321" cy="1693284"/>
          </a:xfrm>
        </p:grpSpPr>
        <p:grpSp>
          <p:nvGrpSpPr>
            <p:cNvPr id="103" name="Graphic 2">
              <a:extLst>
                <a:ext uri="{FF2B5EF4-FFF2-40B4-BE49-F238E27FC236}">
                  <a16:creationId xmlns:a16="http://schemas.microsoft.com/office/drawing/2014/main" id="{17E00510-C2D5-9444-BBD9-487F95060AA5}"/>
                </a:ext>
              </a:extLst>
            </p:cNvPr>
            <p:cNvGrpSpPr/>
            <p:nvPr/>
          </p:nvGrpSpPr>
          <p:grpSpPr>
            <a:xfrm>
              <a:off x="2615525" y="4709261"/>
              <a:ext cx="4207312" cy="1153561"/>
              <a:chOff x="2615525" y="4709261"/>
              <a:chExt cx="4207312" cy="1153561"/>
            </a:xfrm>
          </p:grpSpPr>
          <p:sp>
            <p:nvSpPr>
              <p:cNvPr id="169" name="Freeform 168">
                <a:extLst>
                  <a:ext uri="{FF2B5EF4-FFF2-40B4-BE49-F238E27FC236}">
                    <a16:creationId xmlns:a16="http://schemas.microsoft.com/office/drawing/2014/main" id="{37878E9B-9B62-E947-A7C3-73087C4503B2}"/>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40BAEEFC-3322-C444-ADD7-29646EDCA3D3}"/>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4FFCD4EB-F138-6C44-A8E4-2EBD5319BAAD}"/>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73" name="Graphic 2">
                <a:extLst>
                  <a:ext uri="{FF2B5EF4-FFF2-40B4-BE49-F238E27FC236}">
                    <a16:creationId xmlns:a16="http://schemas.microsoft.com/office/drawing/2014/main" id="{70CDF567-E2E0-E14C-A5CD-8E5451E61B6B}"/>
                  </a:ext>
                </a:extLst>
              </p:cNvPr>
              <p:cNvGrpSpPr/>
              <p:nvPr/>
            </p:nvGrpSpPr>
            <p:grpSpPr>
              <a:xfrm>
                <a:off x="2615525" y="4709261"/>
                <a:ext cx="4196848" cy="677503"/>
                <a:chOff x="2615525" y="4709261"/>
                <a:chExt cx="4196848" cy="677503"/>
              </a:xfrm>
              <a:solidFill>
                <a:srgbClr val="000000"/>
              </a:solidFill>
            </p:grpSpPr>
            <p:sp>
              <p:nvSpPr>
                <p:cNvPr id="191" name="Freeform 190">
                  <a:extLst>
                    <a:ext uri="{FF2B5EF4-FFF2-40B4-BE49-F238E27FC236}">
                      <a16:creationId xmlns:a16="http://schemas.microsoft.com/office/drawing/2014/main" id="{1F888285-B4DD-0F4A-A152-C16B7D8DD5E3}"/>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EF2DB94F-0938-BA47-9C1D-9571F3C0E1E8}"/>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1F059B88-ADD0-5344-B45B-9E4BE8EB238F}"/>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345E76BF-E264-B043-B2D1-940B474AFDCA}"/>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E0AA9A0-1323-4248-800B-C1B3860DA79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7A0BD292-650D-F847-B40F-2EAD47DFF684}"/>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2783BDF9-F027-8745-A428-AE6903270AB9}"/>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01F98EC6-EB8B-3F45-81A9-1CD03F47278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9EE0A1C0-E813-3945-861D-79791E82E61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7322E40C-5560-614E-87DC-0422A2388AFB}"/>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7C6CCBFC-9F1D-FF4C-9660-A9F35D7741C4}"/>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74" name="Graphic 2">
                <a:extLst>
                  <a:ext uri="{FF2B5EF4-FFF2-40B4-BE49-F238E27FC236}">
                    <a16:creationId xmlns:a16="http://schemas.microsoft.com/office/drawing/2014/main" id="{60808B0A-B438-BA43-A82F-F1B00FFDCFDF}"/>
                  </a:ext>
                </a:extLst>
              </p:cNvPr>
              <p:cNvGrpSpPr/>
              <p:nvPr/>
            </p:nvGrpSpPr>
            <p:grpSpPr>
              <a:xfrm>
                <a:off x="2629793" y="5482737"/>
                <a:ext cx="4193044" cy="380086"/>
                <a:chOff x="2629793" y="5482737"/>
                <a:chExt cx="4193044" cy="380086"/>
              </a:xfrm>
              <a:solidFill>
                <a:srgbClr val="000000"/>
              </a:solidFill>
            </p:grpSpPr>
            <p:sp>
              <p:nvSpPr>
                <p:cNvPr id="175" name="Freeform 174">
                  <a:extLst>
                    <a:ext uri="{FF2B5EF4-FFF2-40B4-BE49-F238E27FC236}">
                      <a16:creationId xmlns:a16="http://schemas.microsoft.com/office/drawing/2014/main" id="{E205D79F-82B8-8C45-9EAD-27B41F8BCCAC}"/>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68BF5C66-3700-734C-A93F-0C90982AA8F9}"/>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F3FD3780-7CA4-4C46-827D-50B17B5FC12E}"/>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6B802AC5-9F3E-3749-8717-0967B6CDD5B6}"/>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F4232C6C-50EA-8C47-9835-10DE9A15960C}"/>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E33833BB-E458-B24D-98FF-90F3DC44D2AD}"/>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9FB153F-21FA-784F-BD42-5CC2E23C1F6F}"/>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6E5B42EB-C0C6-D345-8B0F-5A0BE0CE501B}"/>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3BCA11AA-5927-4840-97BF-280D995CC94F}"/>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E7EDBFEF-E9E7-534A-8DAD-D3015216CDF4}"/>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6EB75519-DF17-C246-B3AF-B26852033EA1}"/>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F17E4A4B-1E3A-2547-9B37-CA6B25D81F29}"/>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4EA87206-014C-9B43-AE25-21B5624E9D04}"/>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151A0357-3DDB-5C4B-B763-C2AADD4F5A3F}"/>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DBE341A8-4F7F-334D-BE16-C79523EBA87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60D2A672-CAA3-8B4D-9467-E515098050FE}"/>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104" name="Graphic 2">
              <a:extLst>
                <a:ext uri="{FF2B5EF4-FFF2-40B4-BE49-F238E27FC236}">
                  <a16:creationId xmlns:a16="http://schemas.microsoft.com/office/drawing/2014/main" id="{22CD96FB-152F-FE4B-8476-ABC815F1A316}"/>
                </a:ext>
              </a:extLst>
            </p:cNvPr>
            <p:cNvGrpSpPr/>
            <p:nvPr/>
          </p:nvGrpSpPr>
          <p:grpSpPr>
            <a:xfrm>
              <a:off x="606516" y="4401391"/>
              <a:ext cx="1666563" cy="1693284"/>
              <a:chOff x="606516" y="4401391"/>
              <a:chExt cx="1666563" cy="1693284"/>
            </a:xfrm>
          </p:grpSpPr>
          <p:grpSp>
            <p:nvGrpSpPr>
              <p:cNvPr id="105" name="Graphic 2">
                <a:extLst>
                  <a:ext uri="{FF2B5EF4-FFF2-40B4-BE49-F238E27FC236}">
                    <a16:creationId xmlns:a16="http://schemas.microsoft.com/office/drawing/2014/main" id="{BD6D3AD7-31B3-5247-94A1-C4400D8B2BDF}"/>
                  </a:ext>
                </a:extLst>
              </p:cNvPr>
              <p:cNvGrpSpPr/>
              <p:nvPr/>
            </p:nvGrpSpPr>
            <p:grpSpPr>
              <a:xfrm>
                <a:off x="606516" y="4401391"/>
                <a:ext cx="1666563" cy="1693284"/>
                <a:chOff x="606516" y="4401391"/>
                <a:chExt cx="1666563" cy="1693284"/>
              </a:xfrm>
            </p:grpSpPr>
            <p:sp>
              <p:nvSpPr>
                <p:cNvPr id="167" name="Freeform 166">
                  <a:extLst>
                    <a:ext uri="{FF2B5EF4-FFF2-40B4-BE49-F238E27FC236}">
                      <a16:creationId xmlns:a16="http://schemas.microsoft.com/office/drawing/2014/main" id="{FD88A65A-E3ED-6349-B01D-032D980E2D0D}"/>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7304A798-5CE2-2B42-8326-FA2A36679DE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106" name="Graphic 2">
                <a:extLst>
                  <a:ext uri="{FF2B5EF4-FFF2-40B4-BE49-F238E27FC236}">
                    <a16:creationId xmlns:a16="http://schemas.microsoft.com/office/drawing/2014/main" id="{9C342CBC-BC8F-E84E-935D-706700F1D2EE}"/>
                  </a:ext>
                </a:extLst>
              </p:cNvPr>
              <p:cNvGrpSpPr/>
              <p:nvPr/>
            </p:nvGrpSpPr>
            <p:grpSpPr>
              <a:xfrm>
                <a:off x="879521" y="4954417"/>
                <a:ext cx="306297" cy="518817"/>
                <a:chOff x="879521" y="4954417"/>
                <a:chExt cx="306297" cy="518817"/>
              </a:xfrm>
              <a:solidFill>
                <a:srgbClr val="F1A0C2"/>
              </a:solidFill>
            </p:grpSpPr>
            <p:sp>
              <p:nvSpPr>
                <p:cNvPr id="126" name="Freeform 125">
                  <a:extLst>
                    <a:ext uri="{FF2B5EF4-FFF2-40B4-BE49-F238E27FC236}">
                      <a16:creationId xmlns:a16="http://schemas.microsoft.com/office/drawing/2014/main" id="{DEFA2045-8168-DF4B-9E36-2C1340597A4E}"/>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80048FDE-F1E0-E246-A377-2251961348D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4CDF5438-1FAE-C341-B6BF-DDF768A0E574}"/>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30D8A6DB-A7EF-F94E-98FB-112BD42332C0}"/>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C46C0FCF-1CAA-9D40-8218-99E0C201EE21}"/>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7" name="Graphic 2">
                <a:extLst>
                  <a:ext uri="{FF2B5EF4-FFF2-40B4-BE49-F238E27FC236}">
                    <a16:creationId xmlns:a16="http://schemas.microsoft.com/office/drawing/2014/main" id="{98D33566-344C-A042-A7E6-C8D819261046}"/>
                  </a:ext>
                </a:extLst>
              </p:cNvPr>
              <p:cNvGrpSpPr/>
              <p:nvPr/>
            </p:nvGrpSpPr>
            <p:grpSpPr>
              <a:xfrm>
                <a:off x="1305674" y="4681705"/>
                <a:ext cx="305346" cy="518817"/>
                <a:chOff x="1305674" y="4681705"/>
                <a:chExt cx="305346" cy="518817"/>
              </a:xfrm>
              <a:solidFill>
                <a:srgbClr val="F1A0C2"/>
              </a:solidFill>
            </p:grpSpPr>
            <p:sp>
              <p:nvSpPr>
                <p:cNvPr id="121" name="Freeform 120">
                  <a:extLst>
                    <a:ext uri="{FF2B5EF4-FFF2-40B4-BE49-F238E27FC236}">
                      <a16:creationId xmlns:a16="http://schemas.microsoft.com/office/drawing/2014/main" id="{46295201-29E0-CD4B-B35D-6615D7A2ACFB}"/>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645C018-D768-8942-BC8E-427B09F94C64}"/>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915D0B5F-7698-4F4A-AD3E-ABA5712BE444}"/>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97F1F000-B817-4641-B89A-BC1795E2ED11}"/>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404AA291-C20B-E34E-B742-68EA5367880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8" name="Graphic 2">
                <a:extLst>
                  <a:ext uri="{FF2B5EF4-FFF2-40B4-BE49-F238E27FC236}">
                    <a16:creationId xmlns:a16="http://schemas.microsoft.com/office/drawing/2014/main" id="{7A6DDE3F-D5B7-F34B-8C97-4ADED24D7B65}"/>
                  </a:ext>
                </a:extLst>
              </p:cNvPr>
              <p:cNvGrpSpPr/>
              <p:nvPr/>
            </p:nvGrpSpPr>
            <p:grpSpPr>
              <a:xfrm>
                <a:off x="1725169" y="4951566"/>
                <a:ext cx="306297" cy="518817"/>
                <a:chOff x="1725169" y="4951566"/>
                <a:chExt cx="306297" cy="518817"/>
              </a:xfrm>
              <a:solidFill>
                <a:srgbClr val="F1A0C2"/>
              </a:solidFill>
            </p:grpSpPr>
            <p:sp>
              <p:nvSpPr>
                <p:cNvPr id="116" name="Freeform 115">
                  <a:extLst>
                    <a:ext uri="{FF2B5EF4-FFF2-40B4-BE49-F238E27FC236}">
                      <a16:creationId xmlns:a16="http://schemas.microsoft.com/office/drawing/2014/main" id="{9520A61B-61D6-2C41-A80F-7290522ABA2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193ACD9A-A16F-CB4F-802E-D6CD2567E10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C036510-D8D7-3A4B-A4DA-42F6BC43EF8A}"/>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BC53F1A8-18F3-DA44-9FCC-B942943BFFB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06732108-6EFF-944D-BEFC-DA2C6EE28F92}"/>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9" name="Graphic 2">
                <a:extLst>
                  <a:ext uri="{FF2B5EF4-FFF2-40B4-BE49-F238E27FC236}">
                    <a16:creationId xmlns:a16="http://schemas.microsoft.com/office/drawing/2014/main" id="{FCE3AFC7-4169-8A40-A405-65366300BDD1}"/>
                  </a:ext>
                </a:extLst>
              </p:cNvPr>
              <p:cNvGrpSpPr/>
              <p:nvPr/>
            </p:nvGrpSpPr>
            <p:grpSpPr>
              <a:xfrm>
                <a:off x="690225" y="4499263"/>
                <a:ext cx="1499146" cy="1498490"/>
                <a:chOff x="690225" y="4499263"/>
                <a:chExt cx="1499146" cy="1498490"/>
              </a:xfrm>
              <a:solidFill>
                <a:srgbClr val="000000"/>
              </a:solidFill>
            </p:grpSpPr>
            <p:grpSp>
              <p:nvGrpSpPr>
                <p:cNvPr id="110" name="Graphic 2">
                  <a:extLst>
                    <a:ext uri="{FF2B5EF4-FFF2-40B4-BE49-F238E27FC236}">
                      <a16:creationId xmlns:a16="http://schemas.microsoft.com/office/drawing/2014/main" id="{7DC435F3-B855-3847-A01C-5BED4CE4217B}"/>
                    </a:ext>
                  </a:extLst>
                </p:cNvPr>
                <p:cNvGrpSpPr/>
                <p:nvPr/>
              </p:nvGrpSpPr>
              <p:grpSpPr>
                <a:xfrm>
                  <a:off x="690225" y="4499263"/>
                  <a:ext cx="1499146" cy="1498490"/>
                  <a:chOff x="690225" y="4499263"/>
                  <a:chExt cx="1499146" cy="1498490"/>
                </a:xfrm>
                <a:solidFill>
                  <a:srgbClr val="000000"/>
                </a:solidFill>
              </p:grpSpPr>
              <p:sp>
                <p:nvSpPr>
                  <p:cNvPr id="114" name="Freeform 113">
                    <a:extLst>
                      <a:ext uri="{FF2B5EF4-FFF2-40B4-BE49-F238E27FC236}">
                        <a16:creationId xmlns:a16="http://schemas.microsoft.com/office/drawing/2014/main" id="{1310E54F-5DB5-E342-9E16-2C7CFDC6C598}"/>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7FD5417-BB1B-7045-978C-CE9F6CCD9197}"/>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1" name="Freeform 110">
                  <a:extLst>
                    <a:ext uri="{FF2B5EF4-FFF2-40B4-BE49-F238E27FC236}">
                      <a16:creationId xmlns:a16="http://schemas.microsoft.com/office/drawing/2014/main" id="{355B504A-120A-5F4F-8373-DD9E78BA0EA9}"/>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57B798F-7A2A-DD40-A65E-2173F0690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D2990567-CA19-FD45-82CF-69C7ECB2C5DD}"/>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129" name="Freeform 128">
            <a:extLst>
              <a:ext uri="{FF2B5EF4-FFF2-40B4-BE49-F238E27FC236}">
                <a16:creationId xmlns:a16="http://schemas.microsoft.com/office/drawing/2014/main" id="{7946434C-27DC-A746-A41F-5CFCF0F0569F}"/>
              </a:ext>
            </a:extLst>
          </p:cNvPr>
          <p:cNvSpPr/>
          <p:nvPr userDrawn="1"/>
        </p:nvSpPr>
        <p:spPr>
          <a:xfrm>
            <a:off x="-22880" y="6938972"/>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7525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1896448"/>
            <a:ext cx="6916560" cy="7855500"/>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440243"/>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1" spcCol="288000" anchor="t">
            <a:noAutofit/>
          </a:bodyPr>
          <a:lstStyle>
            <a:lvl1pPr marL="0" indent="0" algn="just">
              <a:lnSpc>
                <a:spcPct val="100000"/>
              </a:lnSpc>
              <a:spcBef>
                <a:spcPts val="0"/>
              </a:spcBef>
              <a:buNone/>
              <a:defRPr sz="1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45584" y="141808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4" name="Freeform 32">
            <a:extLst>
              <a:ext uri="{FF2B5EF4-FFF2-40B4-BE49-F238E27FC236}">
                <a16:creationId xmlns:a16="http://schemas.microsoft.com/office/drawing/2014/main" id="{2F77C6B0-E22D-7600-B1CB-752AA622191B}"/>
              </a:ext>
            </a:extLst>
          </p:cNvPr>
          <p:cNvSpPr/>
          <p:nvPr userDrawn="1"/>
        </p:nvSpPr>
        <p:spPr>
          <a:xfrm>
            <a:off x="0" y="9259988"/>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
        <p:nvSpPr>
          <p:cNvPr id="5" name="Graphic 4">
            <a:extLst>
              <a:ext uri="{FF2B5EF4-FFF2-40B4-BE49-F238E27FC236}">
                <a16:creationId xmlns:a16="http://schemas.microsoft.com/office/drawing/2014/main" id="{494B55FB-582B-AB3B-E862-FE6D60E7EB16}"/>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Tree>
    <p:extLst>
      <p:ext uri="{BB962C8B-B14F-4D97-AF65-F5344CB8AC3E}">
        <p14:creationId xmlns:p14="http://schemas.microsoft.com/office/powerpoint/2010/main" val="1951954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a:t>C</a:t>
            </a:r>
          </a:p>
        </p:txBody>
      </p:sp>
      <p:sp>
        <p:nvSpPr>
          <p:cNvPr id="9" name="Graphic 4">
            <a:extLst>
              <a:ext uri="{FF2B5EF4-FFF2-40B4-BE49-F238E27FC236}">
                <a16:creationId xmlns:a16="http://schemas.microsoft.com/office/drawing/2014/main" id="{5D850605-FBD9-0743-9AB7-FB63D3F54CF8}"/>
              </a:ext>
            </a:extLst>
          </p:cNvPr>
          <p:cNvSpPr txBox="1"/>
          <p:nvPr userDrawn="1"/>
        </p:nvSpPr>
        <p:spPr>
          <a:xfrm rot="16200000">
            <a:off x="-2204035" y="7074270"/>
            <a:ext cx="5102817" cy="230832"/>
          </a:xfrm>
          <a:prstGeom prst="rect">
            <a:avLst/>
          </a:prstGeom>
          <a:noFill/>
        </p:spPr>
        <p:txBody>
          <a:bodyPr wrap="square" rtlCol="0">
            <a:spAutoFit/>
          </a:bodyPr>
          <a:lstStyle/>
          <a:p>
            <a:pPr algn="l"/>
            <a:r>
              <a:rPr lang="en-US" sz="9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706179"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4212469" y="3276997"/>
            <a:ext cx="3019010" cy="6483388"/>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43" name="Slide Number Placeholder 5">
            <a:extLst>
              <a:ext uri="{FF2B5EF4-FFF2-40B4-BE49-F238E27FC236}">
                <a16:creationId xmlns:a16="http://schemas.microsoft.com/office/drawing/2014/main" id="{0CA096AF-F723-AE4C-AB9E-7AF10D1DE2E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521610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6786591"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a:t>C</a:t>
            </a:r>
          </a:p>
        </p:txBody>
      </p:sp>
      <p:sp>
        <p:nvSpPr>
          <p:cNvPr id="9" name="Graphic 4">
            <a:extLst>
              <a:ext uri="{FF2B5EF4-FFF2-40B4-BE49-F238E27FC236}">
                <a16:creationId xmlns:a16="http://schemas.microsoft.com/office/drawing/2014/main" id="{5D850605-FBD9-0743-9AB7-FB63D3F54CF8}"/>
              </a:ext>
            </a:extLst>
          </p:cNvPr>
          <p:cNvSpPr txBox="1"/>
          <p:nvPr userDrawn="1"/>
        </p:nvSpPr>
        <p:spPr>
          <a:xfrm rot="16200000">
            <a:off x="-2204035" y="7074270"/>
            <a:ext cx="5102817" cy="230832"/>
          </a:xfrm>
          <a:prstGeom prst="rect">
            <a:avLst/>
          </a:prstGeom>
          <a:noFill/>
        </p:spPr>
        <p:txBody>
          <a:bodyPr wrap="square" rtlCol="0">
            <a:spAutoFit/>
          </a:bodyPr>
          <a:lstStyle/>
          <a:p>
            <a:pPr algn="l"/>
            <a:r>
              <a:rPr lang="en-US" sz="9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1"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706179" y="5345906"/>
            <a:ext cx="3019010" cy="4414479"/>
          </a:xfrm>
          <a:prstGeom prst="rect">
            <a:avLst/>
          </a:prstGeom>
        </p:spPr>
        <p:txBody>
          <a:bodyPr numCol="1" spcCol="288000" anchor="t">
            <a:noAutofit/>
          </a:bodyPr>
          <a:lstStyle>
            <a:lvl1pPr marL="0" indent="0" algn="just">
              <a:lnSpc>
                <a:spcPct val="100000"/>
              </a:lnSpc>
              <a:spcBef>
                <a:spcPts val="0"/>
              </a:spcBef>
              <a:buNone/>
              <a:defRPr sz="1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43" name="Slide Number Placeholder 5">
            <a:extLst>
              <a:ext uri="{FF2B5EF4-FFF2-40B4-BE49-F238E27FC236}">
                <a16:creationId xmlns:a16="http://schemas.microsoft.com/office/drawing/2014/main" id="{0CA096AF-F723-AE4C-AB9E-7AF10D1DE2E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1313077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13489"/>
            <a:ext cx="7332439" cy="2831758"/>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0" y="568686"/>
            <a:ext cx="6016087" cy="1400960"/>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2" y="195018"/>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2403497"/>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5" y="3373219"/>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40" name="Slide Number Placeholder 5">
            <a:extLst>
              <a:ext uri="{FF2B5EF4-FFF2-40B4-BE49-F238E27FC236}">
                <a16:creationId xmlns:a16="http://schemas.microsoft.com/office/drawing/2014/main" id="{2E0EDBF4-C242-B740-BE4F-C238F887565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3948815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1190101"/>
            <a:ext cx="7332439" cy="2831758"/>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B2DEDD"/>
          </a:solidFill>
          <a:ln w="3598" cap="flat">
            <a:noFill/>
            <a:prstDash val="solid"/>
            <a:miter/>
          </a:ln>
        </p:spPr>
        <p:txBody>
          <a:bodyPr rtlCol="0" anchor="ctr"/>
          <a:lstStyle/>
          <a:p>
            <a:pPr marL="0" marR="0" lvl="0" indent="0" algn="r"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0" lang="en-IE" sz="2400" b="0"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mn-ea"/>
              <a:cs typeface="Poppins SemiBold" pitchFamily="2" charset="77"/>
            </a:endParaRPr>
          </a:p>
          <a:p>
            <a:pPr marL="0" marR="0" lvl="0" indent="0" algn="r"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0" lang="en-IE" sz="2400" b="0"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mn-ea"/>
              <a:cs typeface="Poppins SemiBold" pitchFamily="2" charset="77"/>
            </a:endParaRP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1185831"/>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40" name="Slide Number Placeholder 5">
            <a:extLst>
              <a:ext uri="{FF2B5EF4-FFF2-40B4-BE49-F238E27FC236}">
                <a16:creationId xmlns:a16="http://schemas.microsoft.com/office/drawing/2014/main" id="{2E0EDBF4-C242-B740-BE4F-C238F887565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2" name="TextBox 1">
            <a:extLst>
              <a:ext uri="{FF2B5EF4-FFF2-40B4-BE49-F238E27FC236}">
                <a16:creationId xmlns:a16="http://schemas.microsoft.com/office/drawing/2014/main" id="{2789B402-61F3-DF54-7B1B-76C2064FE1E8}"/>
              </a:ext>
            </a:extLst>
          </p:cNvPr>
          <p:cNvSpPr txBox="1"/>
          <p:nvPr userDrawn="1"/>
        </p:nvSpPr>
        <p:spPr>
          <a:xfrm>
            <a:off x="429491" y="179063"/>
            <a:ext cx="4336473" cy="757130"/>
          </a:xfrm>
          <a:prstGeom prst="rect">
            <a:avLst/>
          </a:prstGeom>
          <a:noFill/>
        </p:spPr>
        <p:txBody>
          <a:bodyPr wrap="square" rtlCol="0">
            <a:spAutoFit/>
          </a:body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IE" sz="2400" b="0"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mn-ea"/>
                <a:cs typeface="Poppins SemiBold" pitchFamily="2" charset="77"/>
              </a:rPr>
              <a:t>05: Course Content Overview (continued)…</a:t>
            </a:r>
          </a:p>
        </p:txBody>
      </p:sp>
    </p:spTree>
    <p:extLst>
      <p:ext uri="{BB962C8B-B14F-4D97-AF65-F5344CB8AC3E}">
        <p14:creationId xmlns:p14="http://schemas.microsoft.com/office/powerpoint/2010/main" val="3367467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1190101"/>
            <a:ext cx="7332439" cy="2831758"/>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B2DEDD"/>
          </a:solidFill>
          <a:ln w="3598" cap="flat">
            <a:noFill/>
            <a:prstDash val="solid"/>
            <a:miter/>
          </a:ln>
        </p:spPr>
        <p:txBody>
          <a:bodyPr rtlCol="0" anchor="ctr"/>
          <a:lstStyle/>
          <a:p>
            <a:pPr marL="0" marR="0" lvl="0" indent="0" algn="r"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0" lang="en-IE" sz="2400" b="0"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mn-ea"/>
              <a:cs typeface="Poppins SemiBold" pitchFamily="2" charset="77"/>
            </a:endParaRPr>
          </a:p>
          <a:p>
            <a:pPr marL="0" marR="0" lvl="0" indent="0" algn="r"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0" lang="en-IE" sz="2400" b="0"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mn-ea"/>
              <a:cs typeface="Poppins SemiBold" pitchFamily="2" charset="77"/>
            </a:endParaRP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1185831"/>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40" name="Slide Number Placeholder 5">
            <a:extLst>
              <a:ext uri="{FF2B5EF4-FFF2-40B4-BE49-F238E27FC236}">
                <a16:creationId xmlns:a16="http://schemas.microsoft.com/office/drawing/2014/main" id="{2E0EDBF4-C242-B740-BE4F-C238F887565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2670581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47798" y="1213658"/>
            <a:ext cx="7607473"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0" name="Slide Number Placeholder 5">
            <a:extLst>
              <a:ext uri="{FF2B5EF4-FFF2-40B4-BE49-F238E27FC236}">
                <a16:creationId xmlns:a16="http://schemas.microsoft.com/office/drawing/2014/main" id="{75459999-0DCD-1542-8E46-CB0611A745A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47798" y="778705"/>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958448"/>
            <a:ext cx="6570888" cy="785535"/>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Tree>
    <p:extLst>
      <p:ext uri="{BB962C8B-B14F-4D97-AF65-F5344CB8AC3E}">
        <p14:creationId xmlns:p14="http://schemas.microsoft.com/office/powerpoint/2010/main" val="2652959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4721AE0B-70F1-CF4A-833A-F3D35301F8B2}"/>
              </a:ext>
            </a:extLst>
          </p:cNvPr>
          <p:cNvSpPr/>
          <p:nvPr userDrawn="1"/>
        </p:nvSpPr>
        <p:spPr>
          <a:xfrm>
            <a:off x="-30805" y="2886754"/>
            <a:ext cx="7590480"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4" name="Rectangle 33">
            <a:extLst>
              <a:ext uri="{FF2B5EF4-FFF2-40B4-BE49-F238E27FC236}">
                <a16:creationId xmlns:a16="http://schemas.microsoft.com/office/drawing/2014/main" id="{BEB25379-6447-4B4A-8B61-4095955F62EA}"/>
              </a:ext>
            </a:extLst>
          </p:cNvPr>
          <p:cNvSpPr/>
          <p:nvPr userDrawn="1"/>
        </p:nvSpPr>
        <p:spPr>
          <a:xfrm flipV="1">
            <a:off x="3751108" y="3293886"/>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55001" y="751293"/>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46" name="Text Placeholder 32">
            <a:extLst>
              <a:ext uri="{FF2B5EF4-FFF2-40B4-BE49-F238E27FC236}">
                <a16:creationId xmlns:a16="http://schemas.microsoft.com/office/drawing/2014/main" id="{ACD5B979-D0E4-FD45-8E3C-EBA1C4D7AA26}"/>
              </a:ext>
            </a:extLst>
          </p:cNvPr>
          <p:cNvSpPr>
            <a:spLocks noGrp="1"/>
          </p:cNvSpPr>
          <p:nvPr>
            <p:ph type="body" sz="quarter" idx="33" hasCustomPrompt="1"/>
          </p:nvPr>
        </p:nvSpPr>
        <p:spPr>
          <a:xfrm>
            <a:off x="3441426" y="751293"/>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31" name="Text Placeholder 32">
            <a:extLst>
              <a:ext uri="{FF2B5EF4-FFF2-40B4-BE49-F238E27FC236}">
                <a16:creationId xmlns:a16="http://schemas.microsoft.com/office/drawing/2014/main" id="{16C82EF9-9BA7-6E41-96D6-CB96BDD80231}"/>
              </a:ext>
            </a:extLst>
          </p:cNvPr>
          <p:cNvSpPr>
            <a:spLocks noGrp="1"/>
          </p:cNvSpPr>
          <p:nvPr>
            <p:ph type="body" sz="quarter" idx="44" hasCustomPrompt="1"/>
          </p:nvPr>
        </p:nvSpPr>
        <p:spPr>
          <a:xfrm>
            <a:off x="3986924" y="4751350"/>
            <a:ext cx="2650609" cy="1121330"/>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38" name="Picture Placeholder 37">
            <a:extLst>
              <a:ext uri="{FF2B5EF4-FFF2-40B4-BE49-F238E27FC236}">
                <a16:creationId xmlns:a16="http://schemas.microsoft.com/office/drawing/2014/main" id="{A24171DA-63D4-5F4E-97C6-D3EE7CA6EF13}"/>
              </a:ext>
            </a:extLst>
          </p:cNvPr>
          <p:cNvSpPr>
            <a:spLocks noGrp="1"/>
          </p:cNvSpPr>
          <p:nvPr>
            <p:ph type="pic" sz="quarter" idx="41"/>
          </p:nvPr>
        </p:nvSpPr>
        <p:spPr>
          <a:xfrm rot="10800000" flipV="1">
            <a:off x="515711" y="3293886"/>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42" name="Text Placeholder 32">
            <a:extLst>
              <a:ext uri="{FF2B5EF4-FFF2-40B4-BE49-F238E27FC236}">
                <a16:creationId xmlns:a16="http://schemas.microsoft.com/office/drawing/2014/main" id="{851108FB-B3D7-9044-94AA-C959EE017C59}"/>
              </a:ext>
            </a:extLst>
          </p:cNvPr>
          <p:cNvSpPr>
            <a:spLocks noGrp="1"/>
          </p:cNvSpPr>
          <p:nvPr>
            <p:ph type="body" sz="quarter" idx="45" hasCustomPrompt="1"/>
          </p:nvPr>
        </p:nvSpPr>
        <p:spPr>
          <a:xfrm>
            <a:off x="3986924" y="3609613"/>
            <a:ext cx="2665541" cy="86271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49" name="Rectangle 48">
            <a:extLst>
              <a:ext uri="{FF2B5EF4-FFF2-40B4-BE49-F238E27FC236}">
                <a16:creationId xmlns:a16="http://schemas.microsoft.com/office/drawing/2014/main" id="{F02C19B7-4D96-9246-AF36-A4B2000F63DE}"/>
              </a:ext>
            </a:extLst>
          </p:cNvPr>
          <p:cNvSpPr/>
          <p:nvPr userDrawn="1"/>
        </p:nvSpPr>
        <p:spPr>
          <a:xfrm flipV="1">
            <a:off x="555001" y="6458432"/>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50" name="Text Placeholder 32">
            <a:extLst>
              <a:ext uri="{FF2B5EF4-FFF2-40B4-BE49-F238E27FC236}">
                <a16:creationId xmlns:a16="http://schemas.microsoft.com/office/drawing/2014/main" id="{7B4DAEEA-4D4A-DB48-AFF7-64BA8BDFCDCD}"/>
              </a:ext>
            </a:extLst>
          </p:cNvPr>
          <p:cNvSpPr>
            <a:spLocks noGrp="1"/>
          </p:cNvSpPr>
          <p:nvPr>
            <p:ph type="body" sz="quarter" idx="49" hasCustomPrompt="1"/>
          </p:nvPr>
        </p:nvSpPr>
        <p:spPr>
          <a:xfrm>
            <a:off x="790817" y="7915896"/>
            <a:ext cx="2650609" cy="1121330"/>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51" name="Text Placeholder 32">
            <a:extLst>
              <a:ext uri="{FF2B5EF4-FFF2-40B4-BE49-F238E27FC236}">
                <a16:creationId xmlns:a16="http://schemas.microsoft.com/office/drawing/2014/main" id="{49100D11-7DF0-4F4D-84A7-4F79C1043643}"/>
              </a:ext>
            </a:extLst>
          </p:cNvPr>
          <p:cNvSpPr>
            <a:spLocks noGrp="1"/>
          </p:cNvSpPr>
          <p:nvPr>
            <p:ph type="body" sz="quarter" idx="50" hasCustomPrompt="1"/>
          </p:nvPr>
        </p:nvSpPr>
        <p:spPr>
          <a:xfrm>
            <a:off x="790817" y="6774159"/>
            <a:ext cx="2665541" cy="86271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2" name="Picture Placeholder 51">
            <a:extLst>
              <a:ext uri="{FF2B5EF4-FFF2-40B4-BE49-F238E27FC236}">
                <a16:creationId xmlns:a16="http://schemas.microsoft.com/office/drawing/2014/main" id="{E963AA6B-BE34-8045-9697-6BEA4114B51C}"/>
              </a:ext>
            </a:extLst>
          </p:cNvPr>
          <p:cNvSpPr>
            <a:spLocks noGrp="1"/>
          </p:cNvSpPr>
          <p:nvPr>
            <p:ph type="pic" sz="quarter" idx="51"/>
          </p:nvPr>
        </p:nvSpPr>
        <p:spPr>
          <a:xfrm rot="10800000" flipV="1">
            <a:off x="3692174" y="6458433"/>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43" name="Slide Number Placeholder 5">
            <a:extLst>
              <a:ext uri="{FF2B5EF4-FFF2-40B4-BE49-F238E27FC236}">
                <a16:creationId xmlns:a16="http://schemas.microsoft.com/office/drawing/2014/main" id="{D89B14CA-F36E-6F4D-8EB3-DB933CDF37C1}"/>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53" name="Freeform 52">
            <a:extLst>
              <a:ext uri="{FF2B5EF4-FFF2-40B4-BE49-F238E27FC236}">
                <a16:creationId xmlns:a16="http://schemas.microsoft.com/office/drawing/2014/main" id="{25359D9F-4E7E-D546-AD2E-703388B61269}"/>
              </a:ext>
            </a:extLst>
          </p:cNvPr>
          <p:cNvSpPr/>
          <p:nvPr userDrawn="1"/>
        </p:nvSpPr>
        <p:spPr>
          <a:xfrm rot="10800000" flipV="1">
            <a:off x="4935530" y="4550270"/>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56" name="Freeform 55">
            <a:extLst>
              <a:ext uri="{FF2B5EF4-FFF2-40B4-BE49-F238E27FC236}">
                <a16:creationId xmlns:a16="http://schemas.microsoft.com/office/drawing/2014/main" id="{9393B7AF-9242-B441-AAE8-A79BA7845D74}"/>
              </a:ext>
            </a:extLst>
          </p:cNvPr>
          <p:cNvSpPr/>
          <p:nvPr userDrawn="1"/>
        </p:nvSpPr>
        <p:spPr>
          <a:xfrm rot="10800000" flipV="1">
            <a:off x="0" y="7724548"/>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347709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5403" y="2594796"/>
            <a:ext cx="7590480"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86" name="Slide Number Placeholder 5">
            <a:extLst>
              <a:ext uri="{FF2B5EF4-FFF2-40B4-BE49-F238E27FC236}">
                <a16:creationId xmlns:a16="http://schemas.microsoft.com/office/drawing/2014/main" id="{9BD5854E-577E-C344-ABEC-2EB0599093AC}"/>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32" name="Freeform 31">
            <a:extLst>
              <a:ext uri="{FF2B5EF4-FFF2-40B4-BE49-F238E27FC236}">
                <a16:creationId xmlns:a16="http://schemas.microsoft.com/office/drawing/2014/main" id="{D94DACDD-727F-0C4D-A2E1-CEDBD53C62AD}"/>
              </a:ext>
            </a:extLst>
          </p:cNvPr>
          <p:cNvSpPr/>
          <p:nvPr userDrawn="1"/>
        </p:nvSpPr>
        <p:spPr>
          <a:xfrm rot="10800000" flipV="1">
            <a:off x="0" y="3013335"/>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285685AB-B0BB-0443-8E0A-1A5554E21C22}"/>
              </a:ext>
            </a:extLst>
          </p:cNvPr>
          <p:cNvSpPr/>
          <p:nvPr userDrawn="1"/>
        </p:nvSpPr>
        <p:spPr>
          <a:xfrm>
            <a:off x="0" y="921752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Calibri" panose="020F0502020204030204" pitchFamily="34" charset="0"/>
            </a:endParaRPr>
          </a:p>
        </p:txBody>
      </p:sp>
      <p:sp>
        <p:nvSpPr>
          <p:cNvPr id="11" name="Picture Placeholder 10">
            <a:extLst>
              <a:ext uri="{FF2B5EF4-FFF2-40B4-BE49-F238E27FC236}">
                <a16:creationId xmlns:a16="http://schemas.microsoft.com/office/drawing/2014/main" id="{04A0BDF8-1B3F-9C44-8BE6-CC3BAD2DC9F2}"/>
              </a:ext>
            </a:extLst>
          </p:cNvPr>
          <p:cNvSpPr>
            <a:spLocks noGrp="1"/>
          </p:cNvSpPr>
          <p:nvPr>
            <p:ph type="pic" sz="quarter" idx="44"/>
          </p:nvPr>
        </p:nvSpPr>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554403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Tree>
    <p:extLst>
      <p:ext uri="{BB962C8B-B14F-4D97-AF65-F5344CB8AC3E}">
        <p14:creationId xmlns:p14="http://schemas.microsoft.com/office/powerpoint/2010/main" val="2997431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09" name="Freeform 308">
            <a:extLst>
              <a:ext uri="{FF2B5EF4-FFF2-40B4-BE49-F238E27FC236}">
                <a16:creationId xmlns:a16="http://schemas.microsoft.com/office/drawing/2014/main" id="{BF55016B-BD8C-9F44-B711-A631B755D5FF}"/>
              </a:ext>
            </a:extLst>
          </p:cNvPr>
          <p:cNvSpPr/>
          <p:nvPr userDrawn="1"/>
        </p:nvSpPr>
        <p:spPr>
          <a:xfrm>
            <a:off x="406399" y="2773211"/>
            <a:ext cx="6746875" cy="602095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19" name="Freeform 318">
            <a:extLst>
              <a:ext uri="{FF2B5EF4-FFF2-40B4-BE49-F238E27FC236}">
                <a16:creationId xmlns:a16="http://schemas.microsoft.com/office/drawing/2014/main" id="{E21FBFF2-CEC0-6046-8FB2-9DAB6FAD6E53}"/>
              </a:ext>
            </a:extLst>
          </p:cNvPr>
          <p:cNvSpPr/>
          <p:nvPr userDrawn="1"/>
        </p:nvSpPr>
        <p:spPr>
          <a:xfrm>
            <a:off x="0" y="7795630"/>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
        <p:nvSpPr>
          <p:cNvPr id="320" name="Text Placeholder 23">
            <a:extLst>
              <a:ext uri="{FF2B5EF4-FFF2-40B4-BE49-F238E27FC236}">
                <a16:creationId xmlns:a16="http://schemas.microsoft.com/office/drawing/2014/main" id="{176AFF28-3E58-E84F-8531-D24D8045CAF8}"/>
              </a:ext>
            </a:extLst>
          </p:cNvPr>
          <p:cNvSpPr>
            <a:spLocks noGrp="1"/>
          </p:cNvSpPr>
          <p:nvPr>
            <p:ph type="body" sz="quarter" idx="18" hasCustomPrompt="1"/>
          </p:nvPr>
        </p:nvSpPr>
        <p:spPr>
          <a:xfrm>
            <a:off x="4125965" y="7918601"/>
            <a:ext cx="2846623" cy="469580"/>
          </a:xfrm>
          <a:prstGeom prst="rect">
            <a:avLst/>
          </a:prstGeom>
        </p:spPr>
        <p:txBody>
          <a:bodyPr>
            <a:normAutofit/>
          </a:bodyPr>
          <a:lstStyle>
            <a:lvl1pPr marL="0" indent="0" algn="r">
              <a:buNone/>
              <a:defRPr sz="2200" b="0" i="0">
                <a:solidFill>
                  <a:schemeClr val="tx1"/>
                </a:solidFill>
                <a:latin typeface="Calibri" panose="020F0502020204030204" pitchFamily="34" charset="0"/>
                <a:cs typeface="Calibri" panose="020F0502020204030204" pitchFamily="34" charset="0"/>
              </a:defRPr>
            </a:lvl1pPr>
          </a:lstStyle>
          <a:p>
            <a:pPr lvl="0"/>
            <a:r>
              <a:rPr lang="en-US" err="1"/>
              <a:t>www.website.eu</a:t>
            </a:r>
            <a:endParaRPr lang="en-US"/>
          </a:p>
        </p:txBody>
      </p:sp>
      <p:sp>
        <p:nvSpPr>
          <p:cNvPr id="323" name="Text Placeholder 23">
            <a:extLst>
              <a:ext uri="{FF2B5EF4-FFF2-40B4-BE49-F238E27FC236}">
                <a16:creationId xmlns:a16="http://schemas.microsoft.com/office/drawing/2014/main" id="{AFD7B270-B1F8-AA40-814A-7A0B76F5C723}"/>
              </a:ext>
            </a:extLst>
          </p:cNvPr>
          <p:cNvSpPr>
            <a:spLocks noGrp="1"/>
          </p:cNvSpPr>
          <p:nvPr>
            <p:ph type="body" sz="quarter" idx="17" hasCustomPrompt="1"/>
          </p:nvPr>
        </p:nvSpPr>
        <p:spPr>
          <a:xfrm>
            <a:off x="3657438" y="9116537"/>
            <a:ext cx="3256950" cy="690592"/>
          </a:xfrm>
          <a:prstGeom prst="rect">
            <a:avLst/>
          </a:prstGeom>
        </p:spPr>
        <p:txBody>
          <a:bodyPr>
            <a:normAutofit/>
          </a:bodyPr>
          <a:lstStyle>
            <a:lvl1pPr marL="0" indent="0" algn="r">
              <a:buNone/>
              <a:defRPr sz="2200" b="0" i="0">
                <a:solidFill>
                  <a:schemeClr val="tx1"/>
                </a:solidFill>
                <a:latin typeface="Calibri" panose="020F0502020204030204" pitchFamily="34" charset="0"/>
                <a:cs typeface="Calibri" panose="020F0502020204030204" pitchFamily="34" charset="0"/>
              </a:defRPr>
            </a:lvl1pPr>
          </a:lstStyle>
          <a:p>
            <a:pPr lvl="0"/>
            <a:r>
              <a:rPr lang="en-US"/>
              <a:t>follow our journey</a:t>
            </a:r>
          </a:p>
        </p:txBody>
      </p:sp>
      <p:sp>
        <p:nvSpPr>
          <p:cNvPr id="310" name="Text Placeholder 32">
            <a:extLst>
              <a:ext uri="{FF2B5EF4-FFF2-40B4-BE49-F238E27FC236}">
                <a16:creationId xmlns:a16="http://schemas.microsoft.com/office/drawing/2014/main" id="{334BA9BF-7358-9E42-9AC0-5FEAA358E9F6}"/>
              </a:ext>
            </a:extLst>
          </p:cNvPr>
          <p:cNvSpPr>
            <a:spLocks noGrp="1"/>
          </p:cNvSpPr>
          <p:nvPr>
            <p:ph type="body" sz="quarter" idx="32" hasCustomPrompt="1"/>
          </p:nvPr>
        </p:nvSpPr>
        <p:spPr>
          <a:xfrm>
            <a:off x="554560" y="3219790"/>
            <a:ext cx="6326687" cy="4253468"/>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grpSp>
        <p:nvGrpSpPr>
          <p:cNvPr id="312" name="Group 311">
            <a:extLst>
              <a:ext uri="{FF2B5EF4-FFF2-40B4-BE49-F238E27FC236}">
                <a16:creationId xmlns:a16="http://schemas.microsoft.com/office/drawing/2014/main" id="{701613EE-1DEE-CD4E-84B3-E28A234B4C0D}"/>
              </a:ext>
            </a:extLst>
          </p:cNvPr>
          <p:cNvGrpSpPr/>
          <p:nvPr userDrawn="1"/>
        </p:nvGrpSpPr>
        <p:grpSpPr>
          <a:xfrm>
            <a:off x="635168" y="994546"/>
            <a:ext cx="3806691" cy="1036917"/>
            <a:chOff x="606516" y="4401391"/>
            <a:chExt cx="6216321" cy="1693284"/>
          </a:xfrm>
        </p:grpSpPr>
        <p:grpSp>
          <p:nvGrpSpPr>
            <p:cNvPr id="313" name="Graphic 2">
              <a:extLst>
                <a:ext uri="{FF2B5EF4-FFF2-40B4-BE49-F238E27FC236}">
                  <a16:creationId xmlns:a16="http://schemas.microsoft.com/office/drawing/2014/main" id="{1697C3D2-57A5-5643-95C3-926426732583}"/>
                </a:ext>
              </a:extLst>
            </p:cNvPr>
            <p:cNvGrpSpPr/>
            <p:nvPr/>
          </p:nvGrpSpPr>
          <p:grpSpPr>
            <a:xfrm>
              <a:off x="2615525" y="4709261"/>
              <a:ext cx="4207312" cy="1153561"/>
              <a:chOff x="2615525" y="4709261"/>
              <a:chExt cx="4207312" cy="1153561"/>
            </a:xfrm>
          </p:grpSpPr>
          <p:sp>
            <p:nvSpPr>
              <p:cNvPr id="354" name="Freeform 353">
                <a:extLst>
                  <a:ext uri="{FF2B5EF4-FFF2-40B4-BE49-F238E27FC236}">
                    <a16:creationId xmlns:a16="http://schemas.microsoft.com/office/drawing/2014/main" id="{FEB1B29F-3CA1-D74C-B060-226B1F4B091E}"/>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b="0" i="0">
                  <a:latin typeface="Calibri" panose="020F0502020204030204" pitchFamily="34" charset="0"/>
                </a:endParaRPr>
              </a:p>
            </p:txBody>
          </p:sp>
          <p:sp>
            <p:nvSpPr>
              <p:cNvPr id="356" name="Freeform 355">
                <a:extLst>
                  <a:ext uri="{FF2B5EF4-FFF2-40B4-BE49-F238E27FC236}">
                    <a16:creationId xmlns:a16="http://schemas.microsoft.com/office/drawing/2014/main" id="{2A2B04B3-85AA-C445-BB5E-A438ACF0DF5E}"/>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58" name="Freeform 357">
                <a:extLst>
                  <a:ext uri="{FF2B5EF4-FFF2-40B4-BE49-F238E27FC236}">
                    <a16:creationId xmlns:a16="http://schemas.microsoft.com/office/drawing/2014/main" id="{6C964045-A245-4043-9026-35BD8D52A092}"/>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b="0" i="0">
                  <a:latin typeface="Calibri" panose="020F0502020204030204" pitchFamily="34" charset="0"/>
                </a:endParaRPr>
              </a:p>
            </p:txBody>
          </p:sp>
          <p:grpSp>
            <p:nvGrpSpPr>
              <p:cNvPr id="360" name="Graphic 2">
                <a:extLst>
                  <a:ext uri="{FF2B5EF4-FFF2-40B4-BE49-F238E27FC236}">
                    <a16:creationId xmlns:a16="http://schemas.microsoft.com/office/drawing/2014/main" id="{3E24D8CE-86FD-BB4C-ACA8-167B93A2B96B}"/>
                  </a:ext>
                </a:extLst>
              </p:cNvPr>
              <p:cNvGrpSpPr/>
              <p:nvPr/>
            </p:nvGrpSpPr>
            <p:grpSpPr>
              <a:xfrm>
                <a:off x="2615525" y="4709261"/>
                <a:ext cx="4196848" cy="677503"/>
                <a:chOff x="2615525" y="4709261"/>
                <a:chExt cx="4196848" cy="677503"/>
              </a:xfrm>
              <a:solidFill>
                <a:srgbClr val="000000"/>
              </a:solidFill>
            </p:grpSpPr>
            <p:sp>
              <p:nvSpPr>
                <p:cNvPr id="388" name="Freeform 387">
                  <a:extLst>
                    <a:ext uri="{FF2B5EF4-FFF2-40B4-BE49-F238E27FC236}">
                      <a16:creationId xmlns:a16="http://schemas.microsoft.com/office/drawing/2014/main" id="{F0AD9635-F39D-6142-B6CE-274F24B3B940}"/>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9" name="Freeform 388">
                  <a:extLst>
                    <a:ext uri="{FF2B5EF4-FFF2-40B4-BE49-F238E27FC236}">
                      <a16:creationId xmlns:a16="http://schemas.microsoft.com/office/drawing/2014/main" id="{5DE33F2E-853A-8244-819E-F014642F195D}"/>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0" name="Freeform 389">
                  <a:extLst>
                    <a:ext uri="{FF2B5EF4-FFF2-40B4-BE49-F238E27FC236}">
                      <a16:creationId xmlns:a16="http://schemas.microsoft.com/office/drawing/2014/main" id="{3AA361B6-0089-4345-BE9B-CBA4786D8FE7}"/>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1" name="Freeform 390">
                  <a:extLst>
                    <a:ext uri="{FF2B5EF4-FFF2-40B4-BE49-F238E27FC236}">
                      <a16:creationId xmlns:a16="http://schemas.microsoft.com/office/drawing/2014/main" id="{EB11A7B7-AAD5-0C44-BA40-4A105CA1F91C}"/>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2" name="Freeform 391">
                  <a:extLst>
                    <a:ext uri="{FF2B5EF4-FFF2-40B4-BE49-F238E27FC236}">
                      <a16:creationId xmlns:a16="http://schemas.microsoft.com/office/drawing/2014/main" id="{E7500295-67E6-4845-B42A-280E3AB8A053}"/>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3" name="Freeform 392">
                  <a:extLst>
                    <a:ext uri="{FF2B5EF4-FFF2-40B4-BE49-F238E27FC236}">
                      <a16:creationId xmlns:a16="http://schemas.microsoft.com/office/drawing/2014/main" id="{293A5AD8-837E-484C-AB71-CB6547965F1E}"/>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4" name="Freeform 393">
                  <a:extLst>
                    <a:ext uri="{FF2B5EF4-FFF2-40B4-BE49-F238E27FC236}">
                      <a16:creationId xmlns:a16="http://schemas.microsoft.com/office/drawing/2014/main" id="{48D4BB95-AB0B-234F-80A3-BCFD25E6D34C}"/>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5" name="Freeform 394">
                  <a:extLst>
                    <a:ext uri="{FF2B5EF4-FFF2-40B4-BE49-F238E27FC236}">
                      <a16:creationId xmlns:a16="http://schemas.microsoft.com/office/drawing/2014/main" id="{7C0A23C5-3CBE-614E-B15C-C0B57782CCBF}"/>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6" name="Freeform 395">
                  <a:extLst>
                    <a:ext uri="{FF2B5EF4-FFF2-40B4-BE49-F238E27FC236}">
                      <a16:creationId xmlns:a16="http://schemas.microsoft.com/office/drawing/2014/main" id="{5FABBB75-324A-7742-9421-A5749F17EEFE}"/>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7" name="Freeform 396">
                  <a:extLst>
                    <a:ext uri="{FF2B5EF4-FFF2-40B4-BE49-F238E27FC236}">
                      <a16:creationId xmlns:a16="http://schemas.microsoft.com/office/drawing/2014/main" id="{CD6AB719-3C5E-074B-85E7-FCA89DFFD7B6}"/>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8" name="Freeform 397">
                  <a:extLst>
                    <a:ext uri="{FF2B5EF4-FFF2-40B4-BE49-F238E27FC236}">
                      <a16:creationId xmlns:a16="http://schemas.microsoft.com/office/drawing/2014/main" id="{DF5FF256-0184-EA47-B4CA-61E8E3B97F8C}"/>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62" name="Graphic 2">
                <a:extLst>
                  <a:ext uri="{FF2B5EF4-FFF2-40B4-BE49-F238E27FC236}">
                    <a16:creationId xmlns:a16="http://schemas.microsoft.com/office/drawing/2014/main" id="{AA87000E-C317-4C49-9F2D-B82905923A36}"/>
                  </a:ext>
                </a:extLst>
              </p:cNvPr>
              <p:cNvGrpSpPr/>
              <p:nvPr/>
            </p:nvGrpSpPr>
            <p:grpSpPr>
              <a:xfrm>
                <a:off x="2629793" y="5482737"/>
                <a:ext cx="4193044" cy="380086"/>
                <a:chOff x="2629793" y="5482737"/>
                <a:chExt cx="4193044" cy="380086"/>
              </a:xfrm>
              <a:solidFill>
                <a:srgbClr val="000000"/>
              </a:solidFill>
            </p:grpSpPr>
            <p:sp>
              <p:nvSpPr>
                <p:cNvPr id="363" name="Freeform 362">
                  <a:extLst>
                    <a:ext uri="{FF2B5EF4-FFF2-40B4-BE49-F238E27FC236}">
                      <a16:creationId xmlns:a16="http://schemas.microsoft.com/office/drawing/2014/main" id="{9CBA0E57-5C05-3342-AF48-8A5C145630E1}"/>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3" name="Freeform 372">
                  <a:extLst>
                    <a:ext uri="{FF2B5EF4-FFF2-40B4-BE49-F238E27FC236}">
                      <a16:creationId xmlns:a16="http://schemas.microsoft.com/office/drawing/2014/main" id="{8500FB48-FEC9-4C4A-B2D8-01B908A1FEA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4" name="Freeform 373">
                  <a:extLst>
                    <a:ext uri="{FF2B5EF4-FFF2-40B4-BE49-F238E27FC236}">
                      <a16:creationId xmlns:a16="http://schemas.microsoft.com/office/drawing/2014/main" id="{9321CFC9-1012-8142-873D-77D5DC9F6CC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5" name="Freeform 374">
                  <a:extLst>
                    <a:ext uri="{FF2B5EF4-FFF2-40B4-BE49-F238E27FC236}">
                      <a16:creationId xmlns:a16="http://schemas.microsoft.com/office/drawing/2014/main" id="{B0E06D92-3C3E-4448-B910-7244CD36EAE3}"/>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6" name="Freeform 375">
                  <a:extLst>
                    <a:ext uri="{FF2B5EF4-FFF2-40B4-BE49-F238E27FC236}">
                      <a16:creationId xmlns:a16="http://schemas.microsoft.com/office/drawing/2014/main" id="{C28177D4-480C-9745-A1B4-76809A0BC637}"/>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7" name="Freeform 376">
                  <a:extLst>
                    <a:ext uri="{FF2B5EF4-FFF2-40B4-BE49-F238E27FC236}">
                      <a16:creationId xmlns:a16="http://schemas.microsoft.com/office/drawing/2014/main" id="{15C3EF6A-3D36-764C-ABA5-3985324AC87F}"/>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8" name="Freeform 377">
                  <a:extLst>
                    <a:ext uri="{FF2B5EF4-FFF2-40B4-BE49-F238E27FC236}">
                      <a16:creationId xmlns:a16="http://schemas.microsoft.com/office/drawing/2014/main" id="{F5F6C4D4-9726-D045-966D-46CD02C52384}"/>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9" name="Freeform 378">
                  <a:extLst>
                    <a:ext uri="{FF2B5EF4-FFF2-40B4-BE49-F238E27FC236}">
                      <a16:creationId xmlns:a16="http://schemas.microsoft.com/office/drawing/2014/main" id="{D2792C3B-BA1E-C341-A63E-7ECAF31488AB}"/>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0" name="Freeform 379">
                  <a:extLst>
                    <a:ext uri="{FF2B5EF4-FFF2-40B4-BE49-F238E27FC236}">
                      <a16:creationId xmlns:a16="http://schemas.microsoft.com/office/drawing/2014/main" id="{FDA940EA-99E8-8B42-BFAA-868D7C6019E5}"/>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1" name="Freeform 380">
                  <a:extLst>
                    <a:ext uri="{FF2B5EF4-FFF2-40B4-BE49-F238E27FC236}">
                      <a16:creationId xmlns:a16="http://schemas.microsoft.com/office/drawing/2014/main" id="{AA20533C-6971-C044-9A3E-EDFF6D7C084C}"/>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2" name="Freeform 381">
                  <a:extLst>
                    <a:ext uri="{FF2B5EF4-FFF2-40B4-BE49-F238E27FC236}">
                      <a16:creationId xmlns:a16="http://schemas.microsoft.com/office/drawing/2014/main" id="{A647AEE0-ED2B-0B42-95AE-30ABDD581C26}"/>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3" name="Freeform 382">
                  <a:extLst>
                    <a:ext uri="{FF2B5EF4-FFF2-40B4-BE49-F238E27FC236}">
                      <a16:creationId xmlns:a16="http://schemas.microsoft.com/office/drawing/2014/main" id="{C0250EDD-1949-544D-8EAF-32898851853A}"/>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4" name="Freeform 383">
                  <a:extLst>
                    <a:ext uri="{FF2B5EF4-FFF2-40B4-BE49-F238E27FC236}">
                      <a16:creationId xmlns:a16="http://schemas.microsoft.com/office/drawing/2014/main" id="{31874C50-87DB-4642-BE61-B70127DAFFC3}"/>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5" name="Freeform 384">
                  <a:extLst>
                    <a:ext uri="{FF2B5EF4-FFF2-40B4-BE49-F238E27FC236}">
                      <a16:creationId xmlns:a16="http://schemas.microsoft.com/office/drawing/2014/main" id="{92A09614-16C6-4E45-8D6E-AE740D249455}"/>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6" name="Freeform 385">
                  <a:extLst>
                    <a:ext uri="{FF2B5EF4-FFF2-40B4-BE49-F238E27FC236}">
                      <a16:creationId xmlns:a16="http://schemas.microsoft.com/office/drawing/2014/main" id="{CC70361F-3045-4B49-8865-7F4E8E6BC016}"/>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7" name="Freeform 386">
                  <a:extLst>
                    <a:ext uri="{FF2B5EF4-FFF2-40B4-BE49-F238E27FC236}">
                      <a16:creationId xmlns:a16="http://schemas.microsoft.com/office/drawing/2014/main" id="{CECB36BD-28BC-CB43-AE10-80065DE8D7C8}"/>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grpSp>
        <p:grpSp>
          <p:nvGrpSpPr>
            <p:cNvPr id="314" name="Graphic 2">
              <a:extLst>
                <a:ext uri="{FF2B5EF4-FFF2-40B4-BE49-F238E27FC236}">
                  <a16:creationId xmlns:a16="http://schemas.microsoft.com/office/drawing/2014/main" id="{FA6A5304-431C-A54A-84E2-B400ECAA7AB8}"/>
                </a:ext>
              </a:extLst>
            </p:cNvPr>
            <p:cNvGrpSpPr/>
            <p:nvPr/>
          </p:nvGrpSpPr>
          <p:grpSpPr>
            <a:xfrm>
              <a:off x="606516" y="4401391"/>
              <a:ext cx="1666563" cy="1693284"/>
              <a:chOff x="606516" y="4401391"/>
              <a:chExt cx="1666563" cy="1693284"/>
            </a:xfrm>
          </p:grpSpPr>
          <p:grpSp>
            <p:nvGrpSpPr>
              <p:cNvPr id="315" name="Graphic 2">
                <a:extLst>
                  <a:ext uri="{FF2B5EF4-FFF2-40B4-BE49-F238E27FC236}">
                    <a16:creationId xmlns:a16="http://schemas.microsoft.com/office/drawing/2014/main" id="{C4C6041D-5060-C84B-85AE-79DAD2D47B8A}"/>
                  </a:ext>
                </a:extLst>
              </p:cNvPr>
              <p:cNvGrpSpPr/>
              <p:nvPr/>
            </p:nvGrpSpPr>
            <p:grpSpPr>
              <a:xfrm>
                <a:off x="606516" y="4401391"/>
                <a:ext cx="1666563" cy="1693284"/>
                <a:chOff x="606516" y="4401391"/>
                <a:chExt cx="1666563" cy="1693284"/>
              </a:xfrm>
            </p:grpSpPr>
            <p:sp>
              <p:nvSpPr>
                <p:cNvPr id="351" name="Freeform 350">
                  <a:extLst>
                    <a:ext uri="{FF2B5EF4-FFF2-40B4-BE49-F238E27FC236}">
                      <a16:creationId xmlns:a16="http://schemas.microsoft.com/office/drawing/2014/main" id="{495B1A09-BA03-EF49-A394-E1C93394233D}"/>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b="0" i="0">
                    <a:latin typeface="Calibri" panose="020F0502020204030204" pitchFamily="34" charset="0"/>
                  </a:endParaRPr>
                </a:p>
              </p:txBody>
            </p:sp>
            <p:sp>
              <p:nvSpPr>
                <p:cNvPr id="352" name="Freeform 351">
                  <a:extLst>
                    <a:ext uri="{FF2B5EF4-FFF2-40B4-BE49-F238E27FC236}">
                      <a16:creationId xmlns:a16="http://schemas.microsoft.com/office/drawing/2014/main" id="{B863CDD4-ECFA-574F-A4A3-498C24EDF6F6}"/>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16" name="Graphic 2">
                <a:extLst>
                  <a:ext uri="{FF2B5EF4-FFF2-40B4-BE49-F238E27FC236}">
                    <a16:creationId xmlns:a16="http://schemas.microsoft.com/office/drawing/2014/main" id="{534671DC-2CE5-A740-8173-7F66E4678E5E}"/>
                  </a:ext>
                </a:extLst>
              </p:cNvPr>
              <p:cNvGrpSpPr/>
              <p:nvPr/>
            </p:nvGrpSpPr>
            <p:grpSpPr>
              <a:xfrm>
                <a:off x="879521" y="4954417"/>
                <a:ext cx="306297" cy="518817"/>
                <a:chOff x="879521" y="4954417"/>
                <a:chExt cx="306297" cy="518817"/>
              </a:xfrm>
              <a:solidFill>
                <a:srgbClr val="F1A0C2"/>
              </a:solidFill>
            </p:grpSpPr>
            <p:sp>
              <p:nvSpPr>
                <p:cNvPr id="346" name="Freeform 345">
                  <a:extLst>
                    <a:ext uri="{FF2B5EF4-FFF2-40B4-BE49-F238E27FC236}">
                      <a16:creationId xmlns:a16="http://schemas.microsoft.com/office/drawing/2014/main" id="{46A77C81-BFCD-854A-8498-07CB87CEBCC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7" name="Freeform 346">
                  <a:extLst>
                    <a:ext uri="{FF2B5EF4-FFF2-40B4-BE49-F238E27FC236}">
                      <a16:creationId xmlns:a16="http://schemas.microsoft.com/office/drawing/2014/main" id="{985440D6-D2CA-A342-BCAA-9689F3CE2D64}"/>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8" name="Freeform 347">
                  <a:extLst>
                    <a:ext uri="{FF2B5EF4-FFF2-40B4-BE49-F238E27FC236}">
                      <a16:creationId xmlns:a16="http://schemas.microsoft.com/office/drawing/2014/main" id="{8CF28130-FF56-D444-8312-83B6053C20F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9" name="Freeform 348">
                  <a:extLst>
                    <a:ext uri="{FF2B5EF4-FFF2-40B4-BE49-F238E27FC236}">
                      <a16:creationId xmlns:a16="http://schemas.microsoft.com/office/drawing/2014/main" id="{1A09E735-3D9F-A941-BF78-83B38F658E96}"/>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50" name="Freeform 349">
                  <a:extLst>
                    <a:ext uri="{FF2B5EF4-FFF2-40B4-BE49-F238E27FC236}">
                      <a16:creationId xmlns:a16="http://schemas.microsoft.com/office/drawing/2014/main" id="{8509FA92-490E-A845-8CAD-8B1721E4E1B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17" name="Graphic 2">
                <a:extLst>
                  <a:ext uri="{FF2B5EF4-FFF2-40B4-BE49-F238E27FC236}">
                    <a16:creationId xmlns:a16="http://schemas.microsoft.com/office/drawing/2014/main" id="{3C1645E2-4929-E249-8C40-8BFE5979008C}"/>
                  </a:ext>
                </a:extLst>
              </p:cNvPr>
              <p:cNvGrpSpPr/>
              <p:nvPr/>
            </p:nvGrpSpPr>
            <p:grpSpPr>
              <a:xfrm>
                <a:off x="1305674" y="4681705"/>
                <a:ext cx="305346" cy="518817"/>
                <a:chOff x="1305674" y="4681705"/>
                <a:chExt cx="305346" cy="518817"/>
              </a:xfrm>
              <a:solidFill>
                <a:srgbClr val="F1A0C2"/>
              </a:solidFill>
            </p:grpSpPr>
            <p:sp>
              <p:nvSpPr>
                <p:cNvPr id="341" name="Freeform 340">
                  <a:extLst>
                    <a:ext uri="{FF2B5EF4-FFF2-40B4-BE49-F238E27FC236}">
                      <a16:creationId xmlns:a16="http://schemas.microsoft.com/office/drawing/2014/main" id="{EB8267FB-C795-3841-B4FA-7E429ED742C0}"/>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2" name="Freeform 341">
                  <a:extLst>
                    <a:ext uri="{FF2B5EF4-FFF2-40B4-BE49-F238E27FC236}">
                      <a16:creationId xmlns:a16="http://schemas.microsoft.com/office/drawing/2014/main" id="{0A5FB9EB-43D8-0F4A-BDBE-FC8C2024AE7A}"/>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3" name="Freeform 342">
                  <a:extLst>
                    <a:ext uri="{FF2B5EF4-FFF2-40B4-BE49-F238E27FC236}">
                      <a16:creationId xmlns:a16="http://schemas.microsoft.com/office/drawing/2014/main" id="{36A80C3D-65C2-6B49-BA4D-D7C89673037B}"/>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4" name="Freeform 343">
                  <a:extLst>
                    <a:ext uri="{FF2B5EF4-FFF2-40B4-BE49-F238E27FC236}">
                      <a16:creationId xmlns:a16="http://schemas.microsoft.com/office/drawing/2014/main" id="{810E568B-7F4E-B548-ADA1-7DDE900047B7}"/>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5" name="Freeform 344">
                  <a:extLst>
                    <a:ext uri="{FF2B5EF4-FFF2-40B4-BE49-F238E27FC236}">
                      <a16:creationId xmlns:a16="http://schemas.microsoft.com/office/drawing/2014/main" id="{BF2055E8-B660-7C45-83E3-D94C30FE755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21" name="Graphic 2">
                <a:extLst>
                  <a:ext uri="{FF2B5EF4-FFF2-40B4-BE49-F238E27FC236}">
                    <a16:creationId xmlns:a16="http://schemas.microsoft.com/office/drawing/2014/main" id="{B8544831-9844-8B44-8376-87AC1949055F}"/>
                  </a:ext>
                </a:extLst>
              </p:cNvPr>
              <p:cNvGrpSpPr/>
              <p:nvPr/>
            </p:nvGrpSpPr>
            <p:grpSpPr>
              <a:xfrm>
                <a:off x="1725169" y="4951566"/>
                <a:ext cx="306297" cy="518817"/>
                <a:chOff x="1725169" y="4951566"/>
                <a:chExt cx="306297" cy="518817"/>
              </a:xfrm>
              <a:solidFill>
                <a:srgbClr val="F1A0C2"/>
              </a:solidFill>
            </p:grpSpPr>
            <p:sp>
              <p:nvSpPr>
                <p:cNvPr id="336" name="Freeform 335">
                  <a:extLst>
                    <a:ext uri="{FF2B5EF4-FFF2-40B4-BE49-F238E27FC236}">
                      <a16:creationId xmlns:a16="http://schemas.microsoft.com/office/drawing/2014/main" id="{15306235-986A-BF49-99FE-21CB4FDF34C9}"/>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37" name="Freeform 336">
                  <a:extLst>
                    <a:ext uri="{FF2B5EF4-FFF2-40B4-BE49-F238E27FC236}">
                      <a16:creationId xmlns:a16="http://schemas.microsoft.com/office/drawing/2014/main" id="{83F7C202-F75A-2E4C-95A2-031F79C133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38" name="Freeform 337">
                  <a:extLst>
                    <a:ext uri="{FF2B5EF4-FFF2-40B4-BE49-F238E27FC236}">
                      <a16:creationId xmlns:a16="http://schemas.microsoft.com/office/drawing/2014/main" id="{F9B5B209-ED82-9E48-87D1-70C624127161}"/>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39" name="Freeform 338">
                  <a:extLst>
                    <a:ext uri="{FF2B5EF4-FFF2-40B4-BE49-F238E27FC236}">
                      <a16:creationId xmlns:a16="http://schemas.microsoft.com/office/drawing/2014/main" id="{E222F5A3-3F69-BF47-8A58-4C3AF5A94CA0}"/>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0" name="Freeform 339">
                  <a:extLst>
                    <a:ext uri="{FF2B5EF4-FFF2-40B4-BE49-F238E27FC236}">
                      <a16:creationId xmlns:a16="http://schemas.microsoft.com/office/drawing/2014/main" id="{436244E5-5B7F-674C-92D5-C8C5FF0BED3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27" name="Graphic 2">
                <a:extLst>
                  <a:ext uri="{FF2B5EF4-FFF2-40B4-BE49-F238E27FC236}">
                    <a16:creationId xmlns:a16="http://schemas.microsoft.com/office/drawing/2014/main" id="{D043C5A4-E361-8F4A-B463-71DD6407CBC9}"/>
                  </a:ext>
                </a:extLst>
              </p:cNvPr>
              <p:cNvGrpSpPr/>
              <p:nvPr/>
            </p:nvGrpSpPr>
            <p:grpSpPr>
              <a:xfrm>
                <a:off x="690225" y="4499263"/>
                <a:ext cx="1499146" cy="1498490"/>
                <a:chOff x="690225" y="4499263"/>
                <a:chExt cx="1499146" cy="1498490"/>
              </a:xfrm>
              <a:solidFill>
                <a:srgbClr val="000000"/>
              </a:solidFill>
            </p:grpSpPr>
            <p:grpSp>
              <p:nvGrpSpPr>
                <p:cNvPr id="330" name="Graphic 2">
                  <a:extLst>
                    <a:ext uri="{FF2B5EF4-FFF2-40B4-BE49-F238E27FC236}">
                      <a16:creationId xmlns:a16="http://schemas.microsoft.com/office/drawing/2014/main" id="{A67392D4-E1C6-274F-92E4-FAB51AB6EA22}"/>
                    </a:ext>
                  </a:extLst>
                </p:cNvPr>
                <p:cNvGrpSpPr/>
                <p:nvPr/>
              </p:nvGrpSpPr>
              <p:grpSpPr>
                <a:xfrm>
                  <a:off x="690225" y="4499263"/>
                  <a:ext cx="1499146" cy="1498490"/>
                  <a:chOff x="690225" y="4499263"/>
                  <a:chExt cx="1499146" cy="1498490"/>
                </a:xfrm>
                <a:solidFill>
                  <a:srgbClr val="000000"/>
                </a:solidFill>
              </p:grpSpPr>
              <p:sp>
                <p:nvSpPr>
                  <p:cNvPr id="334" name="Freeform 333">
                    <a:extLst>
                      <a:ext uri="{FF2B5EF4-FFF2-40B4-BE49-F238E27FC236}">
                        <a16:creationId xmlns:a16="http://schemas.microsoft.com/office/drawing/2014/main" id="{72863BA3-64F4-FD4B-A1F5-A670940B26AA}"/>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35" name="Freeform 334">
                    <a:extLst>
                      <a:ext uri="{FF2B5EF4-FFF2-40B4-BE49-F238E27FC236}">
                        <a16:creationId xmlns:a16="http://schemas.microsoft.com/office/drawing/2014/main" id="{29B3C6E6-1583-1043-A0BE-1A2038990F07}"/>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sp>
              <p:nvSpPr>
                <p:cNvPr id="331" name="Freeform 330">
                  <a:extLst>
                    <a:ext uri="{FF2B5EF4-FFF2-40B4-BE49-F238E27FC236}">
                      <a16:creationId xmlns:a16="http://schemas.microsoft.com/office/drawing/2014/main" id="{5FA6C8FE-6AC5-F544-8AA1-F461C3C60041}"/>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32" name="Freeform 331">
                  <a:extLst>
                    <a:ext uri="{FF2B5EF4-FFF2-40B4-BE49-F238E27FC236}">
                      <a16:creationId xmlns:a16="http://schemas.microsoft.com/office/drawing/2014/main" id="{A0F99B60-70DB-6A43-AA3E-F7109566F164}"/>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33" name="Freeform 332">
                  <a:extLst>
                    <a:ext uri="{FF2B5EF4-FFF2-40B4-BE49-F238E27FC236}">
                      <a16:creationId xmlns:a16="http://schemas.microsoft.com/office/drawing/2014/main" id="{CC2A083B-72EB-7449-9A7A-17C5EF53B9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grpSp>
      </p:grpSp>
      <p:pic>
        <p:nvPicPr>
          <p:cNvPr id="3" name="Picture 2">
            <a:extLst>
              <a:ext uri="{FF2B5EF4-FFF2-40B4-BE49-F238E27FC236}">
                <a16:creationId xmlns:a16="http://schemas.microsoft.com/office/drawing/2014/main" id="{05B1C332-BAC5-65E9-D139-2161FB858C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693882" y="9793994"/>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7307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B2DEDD"/>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9785" y="2639079"/>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3" name="Text Placeholder 3">
            <a:extLst>
              <a:ext uri="{FF2B5EF4-FFF2-40B4-BE49-F238E27FC236}">
                <a16:creationId xmlns:a16="http://schemas.microsoft.com/office/drawing/2014/main" id="{B8FD85B4-7D91-5042-9A1E-C5532C7322DD}"/>
              </a:ext>
            </a:extLst>
          </p:cNvPr>
          <p:cNvSpPr>
            <a:spLocks noGrp="1"/>
          </p:cNvSpPr>
          <p:nvPr>
            <p:ph type="body" sz="quarter" idx="14" hasCustomPrompt="1"/>
          </p:nvPr>
        </p:nvSpPr>
        <p:spPr>
          <a:xfrm>
            <a:off x="1804558" y="1615386"/>
            <a:ext cx="1952282" cy="1564946"/>
          </a:xfrm>
          <a:effectLst>
            <a:glow rad="127000">
              <a:srgbClr val="414141"/>
            </a:glow>
          </a:effectLst>
        </p:spPr>
        <p:txBody>
          <a:bodyPr>
            <a:noAutofit/>
          </a:bodyPr>
          <a:lstStyle>
            <a:lvl1pPr marL="0" indent="0" algn="ctr">
              <a:buNone/>
              <a:defRPr sz="10000" b="0">
                <a:solidFill>
                  <a:schemeClr val="tx1"/>
                </a:solidFill>
                <a:latin typeface="Calibri" panose="020F0502020204030204" pitchFamily="34" charset="0"/>
                <a:cs typeface="Calibri" panose="020F0502020204030204" pitchFamily="34" charset="0"/>
              </a:defRPr>
            </a:lvl1pPr>
          </a:lstStyle>
          <a:p>
            <a:pPr lvl="0"/>
            <a:r>
              <a:rPr lang="en-GB"/>
              <a:t>01</a:t>
            </a:r>
            <a:endParaRPr lang="en-US"/>
          </a:p>
        </p:txBody>
      </p:sp>
      <p:sp>
        <p:nvSpPr>
          <p:cNvPr id="104" name="Text Placeholder 3">
            <a:extLst>
              <a:ext uri="{FF2B5EF4-FFF2-40B4-BE49-F238E27FC236}">
                <a16:creationId xmlns:a16="http://schemas.microsoft.com/office/drawing/2014/main" id="{0C9DBD77-CF34-0846-A498-521E26D89BBF}"/>
              </a:ext>
            </a:extLst>
          </p:cNvPr>
          <p:cNvSpPr>
            <a:spLocks noGrp="1"/>
          </p:cNvSpPr>
          <p:nvPr>
            <p:ph type="body" sz="quarter" idx="15" hasCustomPrompt="1"/>
          </p:nvPr>
        </p:nvSpPr>
        <p:spPr>
          <a:xfrm>
            <a:off x="3429785" y="3124029"/>
            <a:ext cx="2930148" cy="2002900"/>
          </a:xfrm>
        </p:spPr>
        <p:txBody>
          <a:bodyPr>
            <a:noAutofit/>
          </a:bodyPr>
          <a:lstStyle>
            <a:lvl1pPr marL="0" indent="0" algn="l">
              <a:buNone/>
              <a:defRPr sz="36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a:t>divider title</a:t>
            </a:r>
            <a:endParaRPr lang="en-US"/>
          </a:p>
        </p:txBody>
      </p:sp>
      <p:grpSp>
        <p:nvGrpSpPr>
          <p:cNvPr id="109" name="Graphic 2">
            <a:extLst>
              <a:ext uri="{FF2B5EF4-FFF2-40B4-BE49-F238E27FC236}">
                <a16:creationId xmlns:a16="http://schemas.microsoft.com/office/drawing/2014/main" id="{58F16A90-779E-954B-A80C-7704C6FF653A}"/>
              </a:ext>
            </a:extLst>
          </p:cNvPr>
          <p:cNvGrpSpPr/>
          <p:nvPr userDrawn="1"/>
        </p:nvGrpSpPr>
        <p:grpSpPr>
          <a:xfrm>
            <a:off x="562946" y="6239866"/>
            <a:ext cx="2461200" cy="2497565"/>
            <a:chOff x="690225" y="4499263"/>
            <a:chExt cx="1499146" cy="1521296"/>
          </a:xfrm>
        </p:grpSpPr>
        <p:sp>
          <p:nvSpPr>
            <p:cNvPr id="110" name="Freeform 109">
              <a:extLst>
                <a:ext uri="{FF2B5EF4-FFF2-40B4-BE49-F238E27FC236}">
                  <a16:creationId xmlns:a16="http://schemas.microsoft.com/office/drawing/2014/main" id="{4E79A8C5-72A4-1C42-9E5F-B49807AEBAEC}"/>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11" name="Graphic 2">
              <a:extLst>
                <a:ext uri="{FF2B5EF4-FFF2-40B4-BE49-F238E27FC236}">
                  <a16:creationId xmlns:a16="http://schemas.microsoft.com/office/drawing/2014/main" id="{B34C7E54-A83D-8549-A410-70AD081C2184}"/>
                </a:ext>
              </a:extLst>
            </p:cNvPr>
            <p:cNvGrpSpPr/>
            <p:nvPr/>
          </p:nvGrpSpPr>
          <p:grpSpPr>
            <a:xfrm>
              <a:off x="879521" y="4954417"/>
              <a:ext cx="306297" cy="518817"/>
              <a:chOff x="879521" y="4954417"/>
              <a:chExt cx="306297" cy="518817"/>
            </a:xfrm>
            <a:solidFill>
              <a:srgbClr val="F1A0C2"/>
            </a:solidFill>
          </p:grpSpPr>
          <p:sp>
            <p:nvSpPr>
              <p:cNvPr id="167" name="Freeform 166">
                <a:extLst>
                  <a:ext uri="{FF2B5EF4-FFF2-40B4-BE49-F238E27FC236}">
                    <a16:creationId xmlns:a16="http://schemas.microsoft.com/office/drawing/2014/main" id="{C35DD85E-AAB9-114C-9BE2-D654235643C7}"/>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6C2732EA-831A-D54D-BDD0-744429FDA6C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BC87E840-1748-604A-AC69-A3693299E4D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EB114F3F-24A6-1E45-896B-CA542B9338DD}"/>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29A2282B-DA96-D34E-9377-A60AC97F16B4}"/>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12" name="Graphic 2">
              <a:extLst>
                <a:ext uri="{FF2B5EF4-FFF2-40B4-BE49-F238E27FC236}">
                  <a16:creationId xmlns:a16="http://schemas.microsoft.com/office/drawing/2014/main" id="{B05325EA-820B-8543-B5D0-EB66E950B892}"/>
                </a:ext>
              </a:extLst>
            </p:cNvPr>
            <p:cNvGrpSpPr/>
            <p:nvPr/>
          </p:nvGrpSpPr>
          <p:grpSpPr>
            <a:xfrm>
              <a:off x="1305674" y="4681705"/>
              <a:ext cx="305346" cy="518817"/>
              <a:chOff x="1305674" y="4681705"/>
              <a:chExt cx="305346" cy="518817"/>
            </a:xfrm>
            <a:solidFill>
              <a:srgbClr val="F1A0C2"/>
            </a:solidFill>
          </p:grpSpPr>
          <p:sp>
            <p:nvSpPr>
              <p:cNvPr id="126" name="Freeform 125">
                <a:extLst>
                  <a:ext uri="{FF2B5EF4-FFF2-40B4-BE49-F238E27FC236}">
                    <a16:creationId xmlns:a16="http://schemas.microsoft.com/office/drawing/2014/main" id="{47A6E879-BC10-5643-80D0-2335E8D91658}"/>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9480D1E3-A973-4F47-9964-DCC901756860}"/>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AEDDFD83-D17E-D149-AB11-03AD5CEBDD3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961C73E2-0F7E-A448-B8CD-046E79E3682B}"/>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99ABD019-4D47-A640-8773-6BCD7C5F11CA}"/>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13" name="Graphic 2">
              <a:extLst>
                <a:ext uri="{FF2B5EF4-FFF2-40B4-BE49-F238E27FC236}">
                  <a16:creationId xmlns:a16="http://schemas.microsoft.com/office/drawing/2014/main" id="{C43820B6-D196-C040-AD9D-799211EFBE77}"/>
                </a:ext>
              </a:extLst>
            </p:cNvPr>
            <p:cNvGrpSpPr/>
            <p:nvPr/>
          </p:nvGrpSpPr>
          <p:grpSpPr>
            <a:xfrm>
              <a:off x="1725169" y="4951566"/>
              <a:ext cx="306297" cy="518817"/>
              <a:chOff x="1725169" y="4951566"/>
              <a:chExt cx="306297" cy="518817"/>
            </a:xfrm>
            <a:solidFill>
              <a:srgbClr val="F1A0C2"/>
            </a:solidFill>
          </p:grpSpPr>
          <p:sp>
            <p:nvSpPr>
              <p:cNvPr id="121" name="Freeform 120">
                <a:extLst>
                  <a:ext uri="{FF2B5EF4-FFF2-40B4-BE49-F238E27FC236}">
                    <a16:creationId xmlns:a16="http://schemas.microsoft.com/office/drawing/2014/main" id="{EBE7A037-CEFA-7E4D-972D-EB2C002DC32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C3AF199-AE20-D949-92F9-4A04081AC1AE}"/>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85F7F8F7-2030-2D44-9434-6D4E571F042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2DB8ADE0-D542-A740-9263-0BD5BA9FF677}"/>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66F1219E-0644-B44D-92EF-833F09CA8472}"/>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4" name="Graphic 2">
              <a:extLst>
                <a:ext uri="{FF2B5EF4-FFF2-40B4-BE49-F238E27FC236}">
                  <a16:creationId xmlns:a16="http://schemas.microsoft.com/office/drawing/2014/main" id="{CB9F2EA5-63F9-724C-86FD-35B1A98CD7EE}"/>
                </a:ext>
              </a:extLst>
            </p:cNvPr>
            <p:cNvGrpSpPr/>
            <p:nvPr/>
          </p:nvGrpSpPr>
          <p:grpSpPr>
            <a:xfrm>
              <a:off x="690225" y="4499263"/>
              <a:ext cx="1499146" cy="1498491"/>
              <a:chOff x="690225" y="4499263"/>
              <a:chExt cx="1499146" cy="1498491"/>
            </a:xfrm>
            <a:solidFill>
              <a:srgbClr val="000000"/>
            </a:solidFill>
          </p:grpSpPr>
          <p:grpSp>
            <p:nvGrpSpPr>
              <p:cNvPr id="115" name="Graphic 2">
                <a:extLst>
                  <a:ext uri="{FF2B5EF4-FFF2-40B4-BE49-F238E27FC236}">
                    <a16:creationId xmlns:a16="http://schemas.microsoft.com/office/drawing/2014/main" id="{30F07794-C35E-8245-922E-23E56BC4C958}"/>
                  </a:ext>
                </a:extLst>
              </p:cNvPr>
              <p:cNvGrpSpPr/>
              <p:nvPr userDrawn="1"/>
            </p:nvGrpSpPr>
            <p:grpSpPr>
              <a:xfrm>
                <a:off x="690225" y="4499263"/>
                <a:ext cx="1499146" cy="1498491"/>
                <a:chOff x="690225" y="4499263"/>
                <a:chExt cx="1499146" cy="1498491"/>
              </a:xfrm>
              <a:solidFill>
                <a:srgbClr val="000000"/>
              </a:solidFill>
            </p:grpSpPr>
            <p:sp>
              <p:nvSpPr>
                <p:cNvPr id="119" name="Freeform 118">
                  <a:extLst>
                    <a:ext uri="{FF2B5EF4-FFF2-40B4-BE49-F238E27FC236}">
                      <a16:creationId xmlns:a16="http://schemas.microsoft.com/office/drawing/2014/main" id="{FD2DCF43-1417-4E42-AF39-7DA8F63D8084}"/>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8E02099-0715-7D45-9AFD-7789E5C9255F}"/>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6" name="Freeform 115">
                <a:extLst>
                  <a:ext uri="{FF2B5EF4-FFF2-40B4-BE49-F238E27FC236}">
                    <a16:creationId xmlns:a16="http://schemas.microsoft.com/office/drawing/2014/main" id="{AFC6A105-C9C5-874D-B6EF-2274F36887A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DB1A22D-A93A-0E41-BB59-06004CAF161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85BA00E8-4D8B-F346-9EA7-91A495A04340}"/>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227691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53" name="Freeform 52">
            <a:extLst>
              <a:ext uri="{FF2B5EF4-FFF2-40B4-BE49-F238E27FC236}">
                <a16:creationId xmlns:a16="http://schemas.microsoft.com/office/drawing/2014/main" id="{958D2512-BEB4-C74E-98F5-ED95515BE0EE}"/>
              </a:ext>
            </a:extLst>
          </p:cNvPr>
          <p:cNvSpPr/>
          <p:nvPr userDrawn="1"/>
        </p:nvSpPr>
        <p:spPr>
          <a:xfrm>
            <a:off x="326600" y="228027"/>
            <a:ext cx="2454099" cy="9755751"/>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8" name="Text Placeholder 32">
            <a:extLst>
              <a:ext uri="{FF2B5EF4-FFF2-40B4-BE49-F238E27FC236}">
                <a16:creationId xmlns:a16="http://schemas.microsoft.com/office/drawing/2014/main" id="{AFC4C041-4471-1645-B54C-0FB50A90D6A6}"/>
              </a:ext>
            </a:extLst>
          </p:cNvPr>
          <p:cNvSpPr>
            <a:spLocks noGrp="1"/>
          </p:cNvSpPr>
          <p:nvPr>
            <p:ph type="body" sz="quarter" idx="11" hasCustomPrompt="1"/>
          </p:nvPr>
        </p:nvSpPr>
        <p:spPr>
          <a:xfrm>
            <a:off x="2083799" y="3559856"/>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01</a:t>
            </a:r>
            <a:endParaRPr lang="en-US"/>
          </a:p>
        </p:txBody>
      </p:sp>
      <p:sp>
        <p:nvSpPr>
          <p:cNvPr id="39" name="Text Placeholder 32">
            <a:extLst>
              <a:ext uri="{FF2B5EF4-FFF2-40B4-BE49-F238E27FC236}">
                <a16:creationId xmlns:a16="http://schemas.microsoft.com/office/drawing/2014/main" id="{84498D42-7EBE-2D45-859D-69134CB9C2D1}"/>
              </a:ext>
            </a:extLst>
          </p:cNvPr>
          <p:cNvSpPr>
            <a:spLocks noGrp="1"/>
          </p:cNvSpPr>
          <p:nvPr>
            <p:ph type="body" sz="quarter" idx="48" hasCustomPrompt="1"/>
          </p:nvPr>
        </p:nvSpPr>
        <p:spPr>
          <a:xfrm>
            <a:off x="2853014" y="3559856"/>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40" name="Text Placeholder 32">
            <a:extLst>
              <a:ext uri="{FF2B5EF4-FFF2-40B4-BE49-F238E27FC236}">
                <a16:creationId xmlns:a16="http://schemas.microsoft.com/office/drawing/2014/main" id="{26FF1950-4496-1645-B75F-49EF6F14F04F}"/>
              </a:ext>
            </a:extLst>
          </p:cNvPr>
          <p:cNvSpPr>
            <a:spLocks noGrp="1"/>
          </p:cNvSpPr>
          <p:nvPr>
            <p:ph type="body" sz="quarter" idx="13" hasCustomPrompt="1"/>
          </p:nvPr>
        </p:nvSpPr>
        <p:spPr>
          <a:xfrm>
            <a:off x="2083799" y="4035098"/>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02</a:t>
            </a:r>
            <a:endParaRPr lang="en-US"/>
          </a:p>
        </p:txBody>
      </p:sp>
      <p:sp>
        <p:nvSpPr>
          <p:cNvPr id="41" name="Text Placeholder 32">
            <a:extLst>
              <a:ext uri="{FF2B5EF4-FFF2-40B4-BE49-F238E27FC236}">
                <a16:creationId xmlns:a16="http://schemas.microsoft.com/office/drawing/2014/main" id="{3372917F-6B26-7E44-BE50-63603C24244A}"/>
              </a:ext>
            </a:extLst>
          </p:cNvPr>
          <p:cNvSpPr>
            <a:spLocks noGrp="1"/>
          </p:cNvSpPr>
          <p:nvPr>
            <p:ph type="body" sz="quarter" idx="14" hasCustomPrompt="1"/>
          </p:nvPr>
        </p:nvSpPr>
        <p:spPr>
          <a:xfrm>
            <a:off x="2853014" y="4035098"/>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42" name="Text Placeholder 32">
            <a:extLst>
              <a:ext uri="{FF2B5EF4-FFF2-40B4-BE49-F238E27FC236}">
                <a16:creationId xmlns:a16="http://schemas.microsoft.com/office/drawing/2014/main" id="{AF173301-3788-A541-90F5-BC73B536FC86}"/>
              </a:ext>
            </a:extLst>
          </p:cNvPr>
          <p:cNvSpPr>
            <a:spLocks noGrp="1"/>
          </p:cNvSpPr>
          <p:nvPr>
            <p:ph type="body" sz="quarter" idx="15" hasCustomPrompt="1"/>
          </p:nvPr>
        </p:nvSpPr>
        <p:spPr>
          <a:xfrm>
            <a:off x="2083799" y="4551222"/>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03</a:t>
            </a:r>
            <a:endParaRPr lang="en-US"/>
          </a:p>
        </p:txBody>
      </p:sp>
      <p:sp>
        <p:nvSpPr>
          <p:cNvPr id="43" name="Text Placeholder 32">
            <a:extLst>
              <a:ext uri="{FF2B5EF4-FFF2-40B4-BE49-F238E27FC236}">
                <a16:creationId xmlns:a16="http://schemas.microsoft.com/office/drawing/2014/main" id="{F2F6DF8D-9960-794E-9897-1F6A288616B6}"/>
              </a:ext>
            </a:extLst>
          </p:cNvPr>
          <p:cNvSpPr>
            <a:spLocks noGrp="1"/>
          </p:cNvSpPr>
          <p:nvPr>
            <p:ph type="body" sz="quarter" idx="19" hasCustomPrompt="1"/>
          </p:nvPr>
        </p:nvSpPr>
        <p:spPr>
          <a:xfrm>
            <a:off x="2853014" y="4551222"/>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44" name="Text Placeholder 32">
            <a:extLst>
              <a:ext uri="{FF2B5EF4-FFF2-40B4-BE49-F238E27FC236}">
                <a16:creationId xmlns:a16="http://schemas.microsoft.com/office/drawing/2014/main" id="{DECEE95D-DA36-FC47-8C29-431CF7E005BF}"/>
              </a:ext>
            </a:extLst>
          </p:cNvPr>
          <p:cNvSpPr>
            <a:spLocks noGrp="1"/>
          </p:cNvSpPr>
          <p:nvPr>
            <p:ph type="body" sz="quarter" idx="17" hasCustomPrompt="1"/>
          </p:nvPr>
        </p:nvSpPr>
        <p:spPr>
          <a:xfrm>
            <a:off x="2083799" y="5037187"/>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04</a:t>
            </a:r>
            <a:endParaRPr lang="en-US"/>
          </a:p>
        </p:txBody>
      </p:sp>
      <p:sp>
        <p:nvSpPr>
          <p:cNvPr id="45" name="Text Placeholder 32">
            <a:extLst>
              <a:ext uri="{FF2B5EF4-FFF2-40B4-BE49-F238E27FC236}">
                <a16:creationId xmlns:a16="http://schemas.microsoft.com/office/drawing/2014/main" id="{6A395E06-9B02-644F-9C08-C998D6E7DCFC}"/>
              </a:ext>
            </a:extLst>
          </p:cNvPr>
          <p:cNvSpPr>
            <a:spLocks noGrp="1"/>
          </p:cNvSpPr>
          <p:nvPr>
            <p:ph type="body" sz="quarter" idx="20" hasCustomPrompt="1"/>
          </p:nvPr>
        </p:nvSpPr>
        <p:spPr>
          <a:xfrm>
            <a:off x="2853014" y="5037187"/>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48" name="Graphic 317">
            <a:extLst>
              <a:ext uri="{FF2B5EF4-FFF2-40B4-BE49-F238E27FC236}">
                <a16:creationId xmlns:a16="http://schemas.microsoft.com/office/drawing/2014/main" id="{50AC76A7-F1F5-854F-ABC4-3BA775EB48FC}"/>
              </a:ext>
            </a:extLst>
          </p:cNvPr>
          <p:cNvSpPr/>
          <p:nvPr userDrawn="1"/>
        </p:nvSpPr>
        <p:spPr>
          <a:xfrm rot="10800000">
            <a:off x="-1" y="2195796"/>
            <a:ext cx="2955366" cy="8503489"/>
          </a:xfrm>
          <a:custGeom>
            <a:avLst/>
            <a:gdLst>
              <a:gd name="connsiteX0" fmla="*/ 1268454 w 1268453"/>
              <a:gd name="connsiteY0" fmla="*/ 0 h 3649726"/>
              <a:gd name="connsiteX1" fmla="*/ 312022 w 1268453"/>
              <a:gd name="connsiteY1" fmla="*/ 0 h 3649726"/>
              <a:gd name="connsiteX2" fmla="*/ 0 w 1268453"/>
              <a:gd name="connsiteY2" fmla="*/ 1291780 h 3649726"/>
              <a:gd name="connsiteX3" fmla="*/ 1268454 w 1268453"/>
              <a:gd name="connsiteY3" fmla="*/ 3649727 h 3649726"/>
              <a:gd name="connsiteX4" fmla="*/ 1268454 w 1268453"/>
              <a:gd name="connsiteY4" fmla="*/ 0 h 364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53" h="3649726">
                <a:moveTo>
                  <a:pt x="1268454" y="0"/>
                </a:moveTo>
                <a:lnTo>
                  <a:pt x="312022" y="0"/>
                </a:lnTo>
                <a:cubicBezTo>
                  <a:pt x="112425" y="386882"/>
                  <a:pt x="0" y="825892"/>
                  <a:pt x="0" y="1291780"/>
                </a:cubicBezTo>
                <a:cubicBezTo>
                  <a:pt x="0" y="2276498"/>
                  <a:pt x="504286" y="3143929"/>
                  <a:pt x="1268454" y="3649727"/>
                </a:cubicBezTo>
                <a:lnTo>
                  <a:pt x="1268454" y="0"/>
                </a:lnTo>
                <a:close/>
              </a:path>
            </a:pathLst>
          </a:custGeom>
          <a:noFill/>
          <a:ln w="8132" cap="flat">
            <a:noFill/>
            <a:prstDash val="solid"/>
            <a:miter/>
          </a:ln>
          <a:effectLst>
            <a:innerShdw blurRad="495300" dist="203200" dir="12720000">
              <a:prstClr val="black">
                <a:alpha val="34000"/>
              </a:prstClr>
            </a:innerShdw>
          </a:effectLst>
        </p:spPr>
        <p:txBody>
          <a:bodyPr rtlCol="0" anchor="ctr"/>
          <a:lstStyle/>
          <a:p>
            <a:endParaRPr lang="en-US">
              <a:latin typeface="Calibri" panose="020F050202020403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D2098A53-0134-4E4E-A915-CC50FD0C47D5}"/>
              </a:ext>
            </a:extLst>
          </p:cNvPr>
          <p:cNvSpPr/>
          <p:nvPr userDrawn="1"/>
        </p:nvSpPr>
        <p:spPr>
          <a:xfrm>
            <a:off x="2895265" y="8783712"/>
            <a:ext cx="4452376" cy="523220"/>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700" b="0" i="0" dirty="0">
                <a:solidFill>
                  <a:schemeClr val="tx1"/>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
        <p:nvSpPr>
          <p:cNvPr id="50" name="Rectangle 49">
            <a:extLst>
              <a:ext uri="{FF2B5EF4-FFF2-40B4-BE49-F238E27FC236}">
                <a16:creationId xmlns:a16="http://schemas.microsoft.com/office/drawing/2014/main" id="{EB5A765F-5909-294C-880F-7DE7AA4C4233}"/>
              </a:ext>
            </a:extLst>
          </p:cNvPr>
          <p:cNvSpPr/>
          <p:nvPr userDrawn="1"/>
        </p:nvSpPr>
        <p:spPr>
          <a:xfrm>
            <a:off x="212035" y="8850310"/>
            <a:ext cx="2617035" cy="407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51" name="Picture 50">
            <a:extLst>
              <a:ext uri="{FF2B5EF4-FFF2-40B4-BE49-F238E27FC236}">
                <a16:creationId xmlns:a16="http://schemas.microsoft.com/office/drawing/2014/main" id="{2CFEF3CB-DDBB-614D-ABAE-AE1A4B0151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898970" y="8913723"/>
            <a:ext cx="1184829" cy="272079"/>
          </a:xfrm>
          <a:prstGeom prst="rect">
            <a:avLst/>
          </a:prstGeom>
          <a:ln>
            <a:noFill/>
          </a:ln>
          <a:extLst>
            <a:ext uri="{53640926-AAD7-44D8-BBD7-CCE9431645EC}">
              <a14:shadowObscured xmlns:a14="http://schemas.microsoft.com/office/drawing/2010/main"/>
            </a:ext>
          </a:extLst>
        </p:spPr>
      </p:pic>
      <p:sp>
        <p:nvSpPr>
          <p:cNvPr id="54" name="Freeform 53">
            <a:extLst>
              <a:ext uri="{FF2B5EF4-FFF2-40B4-BE49-F238E27FC236}">
                <a16:creationId xmlns:a16="http://schemas.microsoft.com/office/drawing/2014/main" id="{31C4C69A-F0F1-F846-B3C6-B2150ED6A591}"/>
              </a:ext>
            </a:extLst>
          </p:cNvPr>
          <p:cNvSpPr>
            <a:spLocks noChangeAspect="1"/>
          </p:cNvSpPr>
          <p:nvPr userDrawn="1"/>
        </p:nvSpPr>
        <p:spPr>
          <a:xfrm>
            <a:off x="17775" y="1199068"/>
            <a:ext cx="7560000" cy="720752"/>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55" name="Text Placeholder 32">
            <a:extLst>
              <a:ext uri="{FF2B5EF4-FFF2-40B4-BE49-F238E27FC236}">
                <a16:creationId xmlns:a16="http://schemas.microsoft.com/office/drawing/2014/main" id="{2F2AC1C0-6F40-D744-9AE1-2ADFCC2B41C3}"/>
              </a:ext>
            </a:extLst>
          </p:cNvPr>
          <p:cNvSpPr>
            <a:spLocks noGrp="1"/>
          </p:cNvSpPr>
          <p:nvPr>
            <p:ph type="body" sz="quarter" idx="47" hasCustomPrompt="1"/>
          </p:nvPr>
        </p:nvSpPr>
        <p:spPr>
          <a:xfrm>
            <a:off x="466929" y="1139880"/>
            <a:ext cx="6815990" cy="1070954"/>
          </a:xfrm>
        </p:spPr>
        <p:txBody>
          <a:bodyPr>
            <a:noAutofit/>
          </a:bodyPr>
          <a:lstStyle>
            <a:lvl1pPr marL="0" indent="0" algn="l">
              <a:buNone/>
              <a:defRPr sz="55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contents</a:t>
            </a:r>
            <a:endParaRPr lang="en-US"/>
          </a:p>
        </p:txBody>
      </p:sp>
      <p:cxnSp>
        <p:nvCxnSpPr>
          <p:cNvPr id="3" name="Straight Connector 2">
            <a:extLst>
              <a:ext uri="{FF2B5EF4-FFF2-40B4-BE49-F238E27FC236}">
                <a16:creationId xmlns:a16="http://schemas.microsoft.com/office/drawing/2014/main" id="{38AFE722-994A-2C43-8F0D-18DA99890C3D}"/>
              </a:ext>
            </a:extLst>
          </p:cNvPr>
          <p:cNvCxnSpPr>
            <a:cxnSpLocks/>
          </p:cNvCxnSpPr>
          <p:nvPr userDrawn="1"/>
        </p:nvCxnSpPr>
        <p:spPr>
          <a:xfrm flipH="1">
            <a:off x="2083799" y="3965406"/>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DB27BDE-51AC-8246-912E-0BCBB4C083BA}"/>
              </a:ext>
            </a:extLst>
          </p:cNvPr>
          <p:cNvCxnSpPr>
            <a:cxnSpLocks/>
          </p:cNvCxnSpPr>
          <p:nvPr userDrawn="1"/>
        </p:nvCxnSpPr>
        <p:spPr>
          <a:xfrm flipH="1">
            <a:off x="2083799" y="4471097"/>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DA1FF14-6A24-B347-BBFC-A3F15D881E93}"/>
              </a:ext>
            </a:extLst>
          </p:cNvPr>
          <p:cNvCxnSpPr>
            <a:cxnSpLocks/>
          </p:cNvCxnSpPr>
          <p:nvPr userDrawn="1"/>
        </p:nvCxnSpPr>
        <p:spPr>
          <a:xfrm flipH="1">
            <a:off x="2117680" y="4967911"/>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 Placeholder 32">
            <a:extLst>
              <a:ext uri="{FF2B5EF4-FFF2-40B4-BE49-F238E27FC236}">
                <a16:creationId xmlns:a16="http://schemas.microsoft.com/office/drawing/2014/main" id="{56631D66-C58B-0746-8216-946534D113C1}"/>
              </a:ext>
            </a:extLst>
          </p:cNvPr>
          <p:cNvSpPr>
            <a:spLocks noGrp="1"/>
          </p:cNvSpPr>
          <p:nvPr>
            <p:ph type="body" sz="quarter" idx="51" hasCustomPrompt="1"/>
          </p:nvPr>
        </p:nvSpPr>
        <p:spPr>
          <a:xfrm>
            <a:off x="2089972" y="5511443"/>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05</a:t>
            </a:r>
            <a:endParaRPr lang="en-US"/>
          </a:p>
        </p:txBody>
      </p:sp>
      <p:sp>
        <p:nvSpPr>
          <p:cNvPr id="71" name="Text Placeholder 32">
            <a:extLst>
              <a:ext uri="{FF2B5EF4-FFF2-40B4-BE49-F238E27FC236}">
                <a16:creationId xmlns:a16="http://schemas.microsoft.com/office/drawing/2014/main" id="{8C696F4C-F102-3742-9AD7-77D3C0C4D464}"/>
              </a:ext>
            </a:extLst>
          </p:cNvPr>
          <p:cNvSpPr>
            <a:spLocks noGrp="1"/>
          </p:cNvSpPr>
          <p:nvPr>
            <p:ph type="body" sz="quarter" idx="52" hasCustomPrompt="1"/>
          </p:nvPr>
        </p:nvSpPr>
        <p:spPr>
          <a:xfrm>
            <a:off x="2859187" y="5511443"/>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sp>
        <p:nvSpPr>
          <p:cNvPr id="72" name="Text Placeholder 32">
            <a:extLst>
              <a:ext uri="{FF2B5EF4-FFF2-40B4-BE49-F238E27FC236}">
                <a16:creationId xmlns:a16="http://schemas.microsoft.com/office/drawing/2014/main" id="{A6EB5CCC-B9E9-DE43-8D10-0F1693D4BF78}"/>
              </a:ext>
            </a:extLst>
          </p:cNvPr>
          <p:cNvSpPr>
            <a:spLocks noGrp="1"/>
          </p:cNvSpPr>
          <p:nvPr>
            <p:ph type="body" sz="quarter" idx="53" hasCustomPrompt="1"/>
          </p:nvPr>
        </p:nvSpPr>
        <p:spPr>
          <a:xfrm>
            <a:off x="2089972" y="6027567"/>
            <a:ext cx="648000" cy="348400"/>
          </a:xfrm>
        </p:spPr>
        <p:txBody>
          <a:bodyPr anchor="ctr">
            <a:noAutofit/>
          </a:bodyPr>
          <a:lstStyle>
            <a:lvl1pPr marL="0" indent="0" algn="ctr">
              <a:buNone/>
              <a:defRPr sz="2000" b="1"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06</a:t>
            </a:r>
            <a:endParaRPr lang="en-US"/>
          </a:p>
        </p:txBody>
      </p:sp>
      <p:sp>
        <p:nvSpPr>
          <p:cNvPr id="73" name="Text Placeholder 32">
            <a:extLst>
              <a:ext uri="{FF2B5EF4-FFF2-40B4-BE49-F238E27FC236}">
                <a16:creationId xmlns:a16="http://schemas.microsoft.com/office/drawing/2014/main" id="{8E51EA93-5941-C648-8A68-88A6181DB77B}"/>
              </a:ext>
            </a:extLst>
          </p:cNvPr>
          <p:cNvSpPr>
            <a:spLocks noGrp="1"/>
          </p:cNvSpPr>
          <p:nvPr>
            <p:ph type="body" sz="quarter" idx="54" hasCustomPrompt="1"/>
          </p:nvPr>
        </p:nvSpPr>
        <p:spPr>
          <a:xfrm>
            <a:off x="2859187" y="6027567"/>
            <a:ext cx="4260036" cy="348400"/>
          </a:xfrm>
        </p:spPr>
        <p:txBody>
          <a:bodyPr anchor="ctr">
            <a:noAutofit/>
          </a:bodyPr>
          <a:lstStyle>
            <a:lvl1pPr marL="0" indent="0" algn="l">
              <a:buNone/>
              <a:defRPr sz="16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Title</a:t>
            </a:r>
            <a:endParaRPr lang="en-US"/>
          </a:p>
        </p:txBody>
      </p:sp>
      <p:cxnSp>
        <p:nvCxnSpPr>
          <p:cNvPr id="76" name="Straight Connector 75">
            <a:extLst>
              <a:ext uri="{FF2B5EF4-FFF2-40B4-BE49-F238E27FC236}">
                <a16:creationId xmlns:a16="http://schemas.microsoft.com/office/drawing/2014/main" id="{F91A824B-2F0F-974B-810C-0DE26718806E}"/>
              </a:ext>
            </a:extLst>
          </p:cNvPr>
          <p:cNvCxnSpPr>
            <a:cxnSpLocks/>
          </p:cNvCxnSpPr>
          <p:nvPr userDrawn="1"/>
        </p:nvCxnSpPr>
        <p:spPr>
          <a:xfrm flipH="1">
            <a:off x="2089972" y="5441751"/>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876909D-34BF-7B43-8025-CA1798A8EF2C}"/>
              </a:ext>
            </a:extLst>
          </p:cNvPr>
          <p:cNvCxnSpPr>
            <a:cxnSpLocks/>
          </p:cNvCxnSpPr>
          <p:nvPr userDrawn="1"/>
        </p:nvCxnSpPr>
        <p:spPr>
          <a:xfrm flipH="1">
            <a:off x="2089972" y="5947442"/>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B6BF44AB-B01A-7DBF-7DAD-58127E64B17D}"/>
              </a:ext>
            </a:extLst>
          </p:cNvPr>
          <p:cNvCxnSpPr>
            <a:cxnSpLocks/>
          </p:cNvCxnSpPr>
          <p:nvPr userDrawn="1"/>
        </p:nvCxnSpPr>
        <p:spPr>
          <a:xfrm flipH="1">
            <a:off x="2073050" y="6410395"/>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8255676-377D-DD84-5514-C47497EC3AEB}"/>
              </a:ext>
            </a:extLst>
          </p:cNvPr>
          <p:cNvCxnSpPr>
            <a:cxnSpLocks/>
          </p:cNvCxnSpPr>
          <p:nvPr userDrawn="1"/>
        </p:nvCxnSpPr>
        <p:spPr>
          <a:xfrm flipH="1">
            <a:off x="2083799" y="6889551"/>
            <a:ext cx="50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21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158" name="Freeform 157">
            <a:extLst>
              <a:ext uri="{FF2B5EF4-FFF2-40B4-BE49-F238E27FC236}">
                <a16:creationId xmlns:a16="http://schemas.microsoft.com/office/drawing/2014/main" id="{D603D9D3-F8C1-014C-A1BA-CC98725548E8}"/>
              </a:ext>
            </a:extLst>
          </p:cNvPr>
          <p:cNvSpPr/>
          <p:nvPr userDrawn="1"/>
        </p:nvSpPr>
        <p:spPr>
          <a:xfrm>
            <a:off x="326600" y="583660"/>
            <a:ext cx="3710562" cy="940011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260742" y="2315919"/>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618460" y="760600"/>
            <a:ext cx="3418702" cy="2586284"/>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609552" y="734579"/>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12" name="Picture Placeholder 11">
            <a:extLst>
              <a:ext uri="{FF2B5EF4-FFF2-40B4-BE49-F238E27FC236}">
                <a16:creationId xmlns:a16="http://schemas.microsoft.com/office/drawing/2014/main" id="{6D93B822-7E81-5641-A50D-230B755C3AA1}"/>
              </a:ext>
            </a:extLst>
          </p:cNvPr>
          <p:cNvSpPr>
            <a:spLocks noGrp="1"/>
          </p:cNvSpPr>
          <p:nvPr>
            <p:ph type="pic" sz="quarter" idx="42"/>
          </p:nvPr>
        </p:nvSpPr>
        <p:spPr>
          <a:xfrm>
            <a:off x="31548" y="3701709"/>
            <a:ext cx="6056028" cy="5437409"/>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110245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D8EFA40E-AAE5-8C4F-AF69-B6744972C903}"/>
              </a:ext>
            </a:extLst>
          </p:cNvPr>
          <p:cNvSpPr>
            <a:spLocks noGrp="1"/>
          </p:cNvSpPr>
          <p:nvPr>
            <p:ph type="pic" sz="quarter" idx="16"/>
          </p:nvPr>
        </p:nvSpPr>
        <p:spPr>
          <a:xfrm>
            <a:off x="401638" y="393700"/>
            <a:ext cx="6716712" cy="9014859"/>
          </a:xfrm>
          <a:custGeom>
            <a:avLst/>
            <a:gdLst>
              <a:gd name="connsiteX0" fmla="*/ 0 w 6716712"/>
              <a:gd name="connsiteY0" fmla="*/ 0 h 9014859"/>
              <a:gd name="connsiteX1" fmla="*/ 6716712 w 6716712"/>
              <a:gd name="connsiteY1" fmla="*/ 0 h 9014859"/>
              <a:gd name="connsiteX2" fmla="*/ 6716712 w 6716712"/>
              <a:gd name="connsiteY2" fmla="*/ 9014859 h 9014859"/>
              <a:gd name="connsiteX3" fmla="*/ 0 w 6716712"/>
              <a:gd name="connsiteY3" fmla="*/ 9014859 h 9014859"/>
              <a:gd name="connsiteX4" fmla="*/ 0 w 6716712"/>
              <a:gd name="connsiteY4" fmla="*/ 4686023 h 9014859"/>
              <a:gd name="connsiteX5" fmla="*/ 30281 w 6716712"/>
              <a:gd name="connsiteY5" fmla="*/ 4726496 h 9014859"/>
              <a:gd name="connsiteX6" fmla="*/ 874223 w 6716712"/>
              <a:gd name="connsiteY6" fmla="*/ 5124576 h 9014859"/>
              <a:gd name="connsiteX7" fmla="*/ 4064231 w 6716712"/>
              <a:gd name="connsiteY7" fmla="*/ 5124576 h 9014859"/>
              <a:gd name="connsiteX8" fmla="*/ 4064231 w 6716712"/>
              <a:gd name="connsiteY8" fmla="*/ 2023016 h 9014859"/>
              <a:gd name="connsiteX9" fmla="*/ 3319329 w 6716712"/>
              <a:gd name="connsiteY9" fmla="*/ 1278328 h 9014859"/>
              <a:gd name="connsiteX10" fmla="*/ 0 w 6716712"/>
              <a:gd name="connsiteY10" fmla="*/ 1278328 h 90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16712" h="9014859">
                <a:moveTo>
                  <a:pt x="0" y="0"/>
                </a:moveTo>
                <a:lnTo>
                  <a:pt x="6716712" y="0"/>
                </a:lnTo>
                <a:lnTo>
                  <a:pt x="6716712" y="9014859"/>
                </a:lnTo>
                <a:lnTo>
                  <a:pt x="0" y="9014859"/>
                </a:lnTo>
                <a:lnTo>
                  <a:pt x="0" y="4686023"/>
                </a:lnTo>
                <a:lnTo>
                  <a:pt x="30281" y="4726496"/>
                </a:lnTo>
                <a:cubicBezTo>
                  <a:pt x="230963" y="4969560"/>
                  <a:pt x="534606" y="5124576"/>
                  <a:pt x="874223" y="5124576"/>
                </a:cubicBezTo>
                <a:lnTo>
                  <a:pt x="4064231" y="5124576"/>
                </a:lnTo>
                <a:lnTo>
                  <a:pt x="4064231" y="2023016"/>
                </a:lnTo>
                <a:cubicBezTo>
                  <a:pt x="4064231" y="1611478"/>
                  <a:pt x="3730987" y="1278328"/>
                  <a:pt x="3319329" y="1278328"/>
                </a:cubicBezTo>
                <a:lnTo>
                  <a:pt x="0" y="1278328"/>
                </a:lnTo>
                <a:close/>
              </a:path>
            </a:pathLst>
          </a:custGeom>
          <a:solidFill>
            <a:schemeClr val="bg1">
              <a:lumMod val="85000"/>
            </a:schemeClr>
          </a:solidFill>
        </p:spPr>
        <p:txBody>
          <a:bodyPr wrap="square">
            <a:noAutofit/>
          </a:bodyPr>
          <a:lstStyle>
            <a:lvl1pPr>
              <a:defRPr sz="800">
                <a:latin typeface="Calibri" panose="020F0502020204030204" pitchFamily="34" charset="0"/>
                <a:cs typeface="Calibri" panose="020F0502020204030204" pitchFamily="34" charset="0"/>
              </a:defRPr>
            </a:lvl1pPr>
          </a:lstStyle>
          <a:p>
            <a:endParaRPr lang="en-US"/>
          </a:p>
        </p:txBody>
      </p:sp>
      <p:sp>
        <p:nvSpPr>
          <p:cNvPr id="42" name="Freeform 41">
            <a:extLst>
              <a:ext uri="{FF2B5EF4-FFF2-40B4-BE49-F238E27FC236}">
                <a16:creationId xmlns:a16="http://schemas.microsoft.com/office/drawing/2014/main" id="{D8109A66-A71B-2541-A5C8-5FEDF01EF6B2}"/>
              </a:ext>
            </a:extLst>
          </p:cNvPr>
          <p:cNvSpPr/>
          <p:nvPr userDrawn="1"/>
        </p:nvSpPr>
        <p:spPr>
          <a:xfrm>
            <a:off x="441325" y="1642788"/>
            <a:ext cx="6333893" cy="5713976"/>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266870" y="3859681"/>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624588" y="2304362"/>
            <a:ext cx="3418702" cy="2586284"/>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615680" y="2278341"/>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157" name="Slide Number Placeholder 5">
            <a:extLst>
              <a:ext uri="{FF2B5EF4-FFF2-40B4-BE49-F238E27FC236}">
                <a16:creationId xmlns:a16="http://schemas.microsoft.com/office/drawing/2014/main" id="{883966C9-E131-AA40-B612-AC4A6C3D25DC}"/>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308030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slide">
    <p:spTree>
      <p:nvGrpSpPr>
        <p:cNvPr id="1" name=""/>
        <p:cNvGrpSpPr/>
        <p:nvPr/>
      </p:nvGrpSpPr>
      <p:grpSpPr>
        <a:xfrm>
          <a:off x="0" y="0"/>
          <a:ext cx="0" cy="0"/>
          <a:chOff x="0" y="0"/>
          <a:chExt cx="0" cy="0"/>
        </a:xfrm>
      </p:grpSpPr>
      <p:sp>
        <p:nvSpPr>
          <p:cNvPr id="58" name="Freeform 57">
            <a:extLst>
              <a:ext uri="{FF2B5EF4-FFF2-40B4-BE49-F238E27FC236}">
                <a16:creationId xmlns:a16="http://schemas.microsoft.com/office/drawing/2014/main" id="{3565780B-7092-5B4F-A88D-AF6E195E5CDD}"/>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8">
            <a:extLst>
              <a:ext uri="{FF2B5EF4-FFF2-40B4-BE49-F238E27FC236}">
                <a16:creationId xmlns:a16="http://schemas.microsoft.com/office/drawing/2014/main" id="{A880D8B8-54FE-9A41-9C0F-551796DE9094}"/>
              </a:ext>
            </a:extLst>
          </p:cNvPr>
          <p:cNvSpPr>
            <a:spLocks noGrp="1"/>
          </p:cNvSpPr>
          <p:nvPr>
            <p:ph type="body" sz="quarter" idx="35" hasCustomPrompt="1"/>
          </p:nvPr>
        </p:nvSpPr>
        <p:spPr>
          <a:xfrm>
            <a:off x="4920042" y="1198645"/>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57" name="Text Placeholder 8">
            <a:extLst>
              <a:ext uri="{FF2B5EF4-FFF2-40B4-BE49-F238E27FC236}">
                <a16:creationId xmlns:a16="http://schemas.microsoft.com/office/drawing/2014/main" id="{06796A09-8385-7B44-9E58-2584049BA732}"/>
              </a:ext>
            </a:extLst>
          </p:cNvPr>
          <p:cNvSpPr>
            <a:spLocks noGrp="1"/>
          </p:cNvSpPr>
          <p:nvPr>
            <p:ph type="body" sz="quarter" idx="36" hasCustomPrompt="1"/>
          </p:nvPr>
        </p:nvSpPr>
        <p:spPr>
          <a:xfrm>
            <a:off x="4920042" y="1697358"/>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a:t>Lorem ipsum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lorem ipsum sit.</a:t>
            </a:r>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763682" y="1538074"/>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a:t>1</a:t>
            </a:r>
          </a:p>
        </p:txBody>
      </p:sp>
      <p:sp>
        <p:nvSpPr>
          <p:cNvPr id="121" name="Picture Placeholder 120">
            <a:extLst>
              <a:ext uri="{FF2B5EF4-FFF2-40B4-BE49-F238E27FC236}">
                <a16:creationId xmlns:a16="http://schemas.microsoft.com/office/drawing/2014/main" id="{086978C8-0A1E-2F4C-A447-80492147AC20}"/>
              </a:ext>
            </a:extLst>
          </p:cNvPr>
          <p:cNvSpPr>
            <a:spLocks noGrp="1"/>
          </p:cNvSpPr>
          <p:nvPr>
            <p:ph type="pic" sz="quarter" idx="41"/>
          </p:nvPr>
        </p:nvSpPr>
        <p:spPr>
          <a:xfrm>
            <a:off x="7559" y="188180"/>
            <a:ext cx="3354094" cy="959786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grpSp>
        <p:nvGrpSpPr>
          <p:cNvPr id="5" name="Group 4">
            <a:extLst>
              <a:ext uri="{FF2B5EF4-FFF2-40B4-BE49-F238E27FC236}">
                <a16:creationId xmlns:a16="http://schemas.microsoft.com/office/drawing/2014/main" id="{C840E568-5ABF-4D45-A5FE-455302AF2F2A}"/>
              </a:ext>
            </a:extLst>
          </p:cNvPr>
          <p:cNvGrpSpPr/>
          <p:nvPr userDrawn="1"/>
        </p:nvGrpSpPr>
        <p:grpSpPr>
          <a:xfrm>
            <a:off x="4061909" y="872067"/>
            <a:ext cx="3006907" cy="2343148"/>
            <a:chOff x="4061909" y="1565906"/>
            <a:chExt cx="3006907" cy="2634619"/>
          </a:xfrm>
        </p:grpSpPr>
        <p:cxnSp>
          <p:nvCxnSpPr>
            <p:cNvPr id="59" name="Straight Connector 58">
              <a:extLst>
                <a:ext uri="{FF2B5EF4-FFF2-40B4-BE49-F238E27FC236}">
                  <a16:creationId xmlns:a16="http://schemas.microsoft.com/office/drawing/2014/main" id="{2E172578-1E17-5943-A70C-D44C3590E20A}"/>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127D0D-4935-6047-9944-DF7720C6EF1F}"/>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2609D-4BBF-724C-A2CF-DE37763E7D44}"/>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49" name="Text Placeholder 8">
            <a:extLst>
              <a:ext uri="{FF2B5EF4-FFF2-40B4-BE49-F238E27FC236}">
                <a16:creationId xmlns:a16="http://schemas.microsoft.com/office/drawing/2014/main" id="{DD6AA936-BB29-2E4F-989D-BD8E8FD10D71}"/>
              </a:ext>
            </a:extLst>
          </p:cNvPr>
          <p:cNvSpPr>
            <a:spLocks noGrp="1"/>
          </p:cNvSpPr>
          <p:nvPr>
            <p:ph type="body" sz="quarter" idx="42" hasCustomPrompt="1"/>
          </p:nvPr>
        </p:nvSpPr>
        <p:spPr>
          <a:xfrm>
            <a:off x="4910722" y="3921902"/>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150" name="Text Placeholder 8">
            <a:extLst>
              <a:ext uri="{FF2B5EF4-FFF2-40B4-BE49-F238E27FC236}">
                <a16:creationId xmlns:a16="http://schemas.microsoft.com/office/drawing/2014/main" id="{5AF5A071-C258-9849-85E5-7CD3D95B3D30}"/>
              </a:ext>
            </a:extLst>
          </p:cNvPr>
          <p:cNvSpPr>
            <a:spLocks noGrp="1"/>
          </p:cNvSpPr>
          <p:nvPr>
            <p:ph type="body" sz="quarter" idx="43" hasCustomPrompt="1"/>
          </p:nvPr>
        </p:nvSpPr>
        <p:spPr>
          <a:xfrm>
            <a:off x="4910722" y="4420615"/>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a:t>Lorem ipsum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lorem ipsum sit.</a:t>
            </a:r>
          </a:p>
        </p:txBody>
      </p:sp>
      <p:sp>
        <p:nvSpPr>
          <p:cNvPr id="151" name="Text Placeholder 8">
            <a:extLst>
              <a:ext uri="{FF2B5EF4-FFF2-40B4-BE49-F238E27FC236}">
                <a16:creationId xmlns:a16="http://schemas.microsoft.com/office/drawing/2014/main" id="{30B7D1DF-000E-8D4F-84F1-DD82918ECDB3}"/>
              </a:ext>
            </a:extLst>
          </p:cNvPr>
          <p:cNvSpPr>
            <a:spLocks noGrp="1"/>
          </p:cNvSpPr>
          <p:nvPr>
            <p:ph type="body" sz="quarter" idx="44" hasCustomPrompt="1"/>
          </p:nvPr>
        </p:nvSpPr>
        <p:spPr>
          <a:xfrm>
            <a:off x="3754362" y="4261331"/>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a:t>2</a:t>
            </a:r>
          </a:p>
        </p:txBody>
      </p:sp>
      <p:grpSp>
        <p:nvGrpSpPr>
          <p:cNvPr id="152" name="Group 151">
            <a:extLst>
              <a:ext uri="{FF2B5EF4-FFF2-40B4-BE49-F238E27FC236}">
                <a16:creationId xmlns:a16="http://schemas.microsoft.com/office/drawing/2014/main" id="{F21F135D-807A-5B46-9500-E672252E025B}"/>
              </a:ext>
            </a:extLst>
          </p:cNvPr>
          <p:cNvGrpSpPr/>
          <p:nvPr userDrawn="1"/>
        </p:nvGrpSpPr>
        <p:grpSpPr>
          <a:xfrm>
            <a:off x="4052589" y="3595324"/>
            <a:ext cx="3006907" cy="2343148"/>
            <a:chOff x="4061909" y="1565906"/>
            <a:chExt cx="3006907" cy="2634619"/>
          </a:xfrm>
        </p:grpSpPr>
        <p:cxnSp>
          <p:nvCxnSpPr>
            <p:cNvPr id="153" name="Straight Connector 152">
              <a:extLst>
                <a:ext uri="{FF2B5EF4-FFF2-40B4-BE49-F238E27FC236}">
                  <a16:creationId xmlns:a16="http://schemas.microsoft.com/office/drawing/2014/main" id="{B3E534D8-07F4-624E-81EF-64A22089C363}"/>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4249B48-ECEF-8444-8FF2-0B3BC0457514}"/>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37C7836-0BB6-124C-9AD4-C150D1152C34}"/>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18EB897-D128-3444-8BB7-AD44F8BAA930}"/>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4453909-A921-164A-A577-96080C45C28F}"/>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59" name="Text Placeholder 8">
            <a:extLst>
              <a:ext uri="{FF2B5EF4-FFF2-40B4-BE49-F238E27FC236}">
                <a16:creationId xmlns:a16="http://schemas.microsoft.com/office/drawing/2014/main" id="{D36B5CCA-A130-2849-9147-510E1298A155}"/>
              </a:ext>
            </a:extLst>
          </p:cNvPr>
          <p:cNvSpPr>
            <a:spLocks noGrp="1"/>
          </p:cNvSpPr>
          <p:nvPr>
            <p:ph type="body" sz="quarter" idx="45" hasCustomPrompt="1"/>
          </p:nvPr>
        </p:nvSpPr>
        <p:spPr>
          <a:xfrm>
            <a:off x="4907809" y="6635459"/>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160" name="Text Placeholder 8">
            <a:extLst>
              <a:ext uri="{FF2B5EF4-FFF2-40B4-BE49-F238E27FC236}">
                <a16:creationId xmlns:a16="http://schemas.microsoft.com/office/drawing/2014/main" id="{4D2D838D-CF42-5147-9594-896E2782017A}"/>
              </a:ext>
            </a:extLst>
          </p:cNvPr>
          <p:cNvSpPr>
            <a:spLocks noGrp="1"/>
          </p:cNvSpPr>
          <p:nvPr>
            <p:ph type="body" sz="quarter" idx="46" hasCustomPrompt="1"/>
          </p:nvPr>
        </p:nvSpPr>
        <p:spPr>
          <a:xfrm>
            <a:off x="4907809" y="7134172"/>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a:t>Lorem ipsum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lorem ipsum sit.</a:t>
            </a:r>
          </a:p>
        </p:txBody>
      </p:sp>
      <p:sp>
        <p:nvSpPr>
          <p:cNvPr id="161" name="Text Placeholder 8">
            <a:extLst>
              <a:ext uri="{FF2B5EF4-FFF2-40B4-BE49-F238E27FC236}">
                <a16:creationId xmlns:a16="http://schemas.microsoft.com/office/drawing/2014/main" id="{FD9290C7-CCE6-9B48-B3A1-61DAF283AB81}"/>
              </a:ext>
            </a:extLst>
          </p:cNvPr>
          <p:cNvSpPr>
            <a:spLocks noGrp="1"/>
          </p:cNvSpPr>
          <p:nvPr>
            <p:ph type="body" sz="quarter" idx="47" hasCustomPrompt="1"/>
          </p:nvPr>
        </p:nvSpPr>
        <p:spPr>
          <a:xfrm>
            <a:off x="3751449" y="6974888"/>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a:t>3</a:t>
            </a:r>
          </a:p>
        </p:txBody>
      </p:sp>
      <p:grpSp>
        <p:nvGrpSpPr>
          <p:cNvPr id="162" name="Group 161">
            <a:extLst>
              <a:ext uri="{FF2B5EF4-FFF2-40B4-BE49-F238E27FC236}">
                <a16:creationId xmlns:a16="http://schemas.microsoft.com/office/drawing/2014/main" id="{62ACF1FD-E20D-7746-A6C7-EC0024F21D8B}"/>
              </a:ext>
            </a:extLst>
          </p:cNvPr>
          <p:cNvGrpSpPr/>
          <p:nvPr userDrawn="1"/>
        </p:nvGrpSpPr>
        <p:grpSpPr>
          <a:xfrm>
            <a:off x="4049676" y="6308881"/>
            <a:ext cx="3006907" cy="2343148"/>
            <a:chOff x="4061909" y="1565906"/>
            <a:chExt cx="3006907" cy="2634619"/>
          </a:xfrm>
        </p:grpSpPr>
        <p:cxnSp>
          <p:nvCxnSpPr>
            <p:cNvPr id="163" name="Straight Connector 162">
              <a:extLst>
                <a:ext uri="{FF2B5EF4-FFF2-40B4-BE49-F238E27FC236}">
                  <a16:creationId xmlns:a16="http://schemas.microsoft.com/office/drawing/2014/main" id="{6FF7DE75-B67D-2044-AC33-33DD229F1D07}"/>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4710972-FD23-224B-8290-6F8707F9D51E}"/>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0D59308-1077-3E4C-A055-D5DF5CE8D538}"/>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9ECB8DE-0FC9-3B4A-9A68-9C63BD7A687F}"/>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3548AC8-8CD5-284C-8A33-DF0DD9A49812}"/>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74" name="Slide Number Placeholder 5">
            <a:extLst>
              <a:ext uri="{FF2B5EF4-FFF2-40B4-BE49-F238E27FC236}">
                <a16:creationId xmlns:a16="http://schemas.microsoft.com/office/drawing/2014/main" id="{EBD33226-0FBB-994F-B04E-DABD0AAC39B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2873377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1">
    <p:spTree>
      <p:nvGrpSpPr>
        <p:cNvPr id="1" name=""/>
        <p:cNvGrpSpPr/>
        <p:nvPr/>
      </p:nvGrpSpPr>
      <p:grpSpPr>
        <a:xfrm>
          <a:off x="0" y="0"/>
          <a:ext cx="0" cy="0"/>
          <a:chOff x="0" y="0"/>
          <a:chExt cx="0" cy="0"/>
        </a:xfrm>
      </p:grpSpPr>
      <p:sp>
        <p:nvSpPr>
          <p:cNvPr id="29" name="Freeform 28">
            <a:extLst>
              <a:ext uri="{FF2B5EF4-FFF2-40B4-BE49-F238E27FC236}">
                <a16:creationId xmlns:a16="http://schemas.microsoft.com/office/drawing/2014/main" id="{DE81A3AF-2DF6-CA4C-A155-A676CC6434F5}"/>
              </a:ext>
            </a:extLst>
          </p:cNvPr>
          <p:cNvSpPr/>
          <p:nvPr userDrawn="1"/>
        </p:nvSpPr>
        <p:spPr>
          <a:xfrm>
            <a:off x="420974" y="268941"/>
            <a:ext cx="3284648" cy="9889385"/>
          </a:xfrm>
          <a:custGeom>
            <a:avLst/>
            <a:gdLst>
              <a:gd name="connsiteX0" fmla="*/ 1159533 w 1159533"/>
              <a:gd name="connsiteY0" fmla="*/ 3031200 h 3031200"/>
              <a:gd name="connsiteX1" fmla="*/ 301407 w 1159533"/>
              <a:gd name="connsiteY1" fmla="*/ 3031200 h 3031200"/>
              <a:gd name="connsiteX2" fmla="*/ 0 w 1159533"/>
              <a:gd name="connsiteY2" fmla="*/ 2729880 h 3031200"/>
              <a:gd name="connsiteX3" fmla="*/ 0 w 1159533"/>
              <a:gd name="connsiteY3" fmla="*/ 0 h 3031200"/>
              <a:gd name="connsiteX4" fmla="*/ 954274 w 1159533"/>
              <a:gd name="connsiteY4" fmla="*/ 0 h 3031200"/>
              <a:gd name="connsiteX5" fmla="*/ 1159533 w 1159533"/>
              <a:gd name="connsiteY5" fmla="*/ 205200 h 3031200"/>
              <a:gd name="connsiteX6" fmla="*/ 1159533 w 1159533"/>
              <a:gd name="connsiteY6" fmla="*/ 3031200 h 30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533" h="3031200">
                <a:moveTo>
                  <a:pt x="1159533" y="3031200"/>
                </a:moveTo>
                <a:lnTo>
                  <a:pt x="301407" y="3031200"/>
                </a:lnTo>
                <a:cubicBezTo>
                  <a:pt x="135039" y="3031200"/>
                  <a:pt x="0" y="2896200"/>
                  <a:pt x="0" y="2729880"/>
                </a:cubicBezTo>
                <a:lnTo>
                  <a:pt x="0" y="0"/>
                </a:lnTo>
                <a:lnTo>
                  <a:pt x="954274" y="0"/>
                </a:lnTo>
                <a:cubicBezTo>
                  <a:pt x="1067707" y="0"/>
                  <a:pt x="1159533" y="91800"/>
                  <a:pt x="1159533" y="205200"/>
                </a:cubicBezTo>
                <a:lnTo>
                  <a:pt x="1159533" y="30312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683565" y="1027561"/>
            <a:ext cx="2864232" cy="879667"/>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683565" y="2424204"/>
            <a:ext cx="2693750" cy="7339954"/>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388" name="Picture Placeholder 387">
            <a:extLst>
              <a:ext uri="{FF2B5EF4-FFF2-40B4-BE49-F238E27FC236}">
                <a16:creationId xmlns:a16="http://schemas.microsoft.com/office/drawing/2014/main" id="{7E7D4303-6A3B-F749-8FA0-836953666012}"/>
              </a:ext>
            </a:extLst>
          </p:cNvPr>
          <p:cNvSpPr>
            <a:spLocks noGrp="1"/>
          </p:cNvSpPr>
          <p:nvPr>
            <p:ph type="pic" sz="quarter" idx="41"/>
          </p:nvPr>
        </p:nvSpPr>
        <p:spPr>
          <a:xfrm>
            <a:off x="3705622" y="1178454"/>
            <a:ext cx="3854053" cy="8334904"/>
          </a:xfrm>
          <a:custGeom>
            <a:avLst/>
            <a:gdLst>
              <a:gd name="connsiteX0" fmla="*/ 0 w 3854053"/>
              <a:gd name="connsiteY0" fmla="*/ 995752 h 8334904"/>
              <a:gd name="connsiteX1" fmla="*/ 3852079 w 3854053"/>
              <a:gd name="connsiteY1" fmla="*/ 995752 h 8334904"/>
              <a:gd name="connsiteX2" fmla="*/ 3852079 w 3854053"/>
              <a:gd name="connsiteY2" fmla="*/ 3188374 h 8334904"/>
              <a:gd name="connsiteX3" fmla="*/ 3854053 w 3854053"/>
              <a:gd name="connsiteY3" fmla="*/ 3188374 h 8334904"/>
              <a:gd name="connsiteX4" fmla="*/ 3854053 w 3854053"/>
              <a:gd name="connsiteY4" fmla="*/ 8027939 h 8334904"/>
              <a:gd name="connsiteX5" fmla="*/ 3852079 w 3854053"/>
              <a:gd name="connsiteY5" fmla="*/ 8027939 h 8334904"/>
              <a:gd name="connsiteX6" fmla="*/ 3852079 w 3854053"/>
              <a:gd name="connsiteY6" fmla="*/ 8334904 h 8334904"/>
              <a:gd name="connsiteX7" fmla="*/ 0 w 3854053"/>
              <a:gd name="connsiteY7" fmla="*/ 8334904 h 8334904"/>
              <a:gd name="connsiteX8" fmla="*/ 0 w 3854053"/>
              <a:gd name="connsiteY8" fmla="*/ 0 h 8334904"/>
              <a:gd name="connsiteX9" fmla="*/ 3852079 w 3854053"/>
              <a:gd name="connsiteY9" fmla="*/ 0 h 8334904"/>
              <a:gd name="connsiteX10" fmla="*/ 3852079 w 3854053"/>
              <a:gd name="connsiteY10" fmla="*/ 941961 h 8334904"/>
              <a:gd name="connsiteX11" fmla="*/ 0 w 3854053"/>
              <a:gd name="connsiteY11" fmla="*/ 941961 h 833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4053" h="8334904">
                <a:moveTo>
                  <a:pt x="0" y="995752"/>
                </a:moveTo>
                <a:lnTo>
                  <a:pt x="3852079" y="995752"/>
                </a:lnTo>
                <a:lnTo>
                  <a:pt x="3852079" y="3188374"/>
                </a:lnTo>
                <a:lnTo>
                  <a:pt x="3854053" y="3188374"/>
                </a:lnTo>
                <a:lnTo>
                  <a:pt x="3854053" y="8027939"/>
                </a:lnTo>
                <a:lnTo>
                  <a:pt x="3852079" y="8027939"/>
                </a:lnTo>
                <a:lnTo>
                  <a:pt x="3852079" y="8334904"/>
                </a:lnTo>
                <a:lnTo>
                  <a:pt x="0" y="8334904"/>
                </a:lnTo>
                <a:close/>
                <a:moveTo>
                  <a:pt x="0" y="0"/>
                </a:moveTo>
                <a:lnTo>
                  <a:pt x="3852079" y="0"/>
                </a:lnTo>
                <a:lnTo>
                  <a:pt x="3852079" y="941961"/>
                </a:lnTo>
                <a:lnTo>
                  <a:pt x="0" y="941961"/>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sp>
        <p:nvSpPr>
          <p:cNvPr id="31" name="Freeform 30">
            <a:extLst>
              <a:ext uri="{FF2B5EF4-FFF2-40B4-BE49-F238E27FC236}">
                <a16:creationId xmlns:a16="http://schemas.microsoft.com/office/drawing/2014/main" id="{5B1B9CA5-0E21-E740-9234-251FA1CB61D0}"/>
              </a:ext>
            </a:extLst>
          </p:cNvPr>
          <p:cNvSpPr/>
          <p:nvPr userDrawn="1"/>
        </p:nvSpPr>
        <p:spPr>
          <a:xfrm rot="10800000">
            <a:off x="1677895" y="2120415"/>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90" name="Slide Number Placeholder 5">
            <a:extLst>
              <a:ext uri="{FF2B5EF4-FFF2-40B4-BE49-F238E27FC236}">
                <a16:creationId xmlns:a16="http://schemas.microsoft.com/office/drawing/2014/main" id="{C8C57F0D-E616-E745-97BA-83348B7B3BE0}"/>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173640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004C7FA2-5954-BB40-8F54-7DA955D878E2}"/>
              </a:ext>
            </a:extLst>
          </p:cNvPr>
          <p:cNvSpPr/>
          <p:nvPr userDrawn="1"/>
        </p:nvSpPr>
        <p:spPr>
          <a:xfrm>
            <a:off x="0" y="9259988"/>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Tree>
    <p:extLst>
      <p:ext uri="{BB962C8B-B14F-4D97-AF65-F5344CB8AC3E}">
        <p14:creationId xmlns:p14="http://schemas.microsoft.com/office/powerpoint/2010/main" val="49813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1896448"/>
            <a:ext cx="6916560" cy="7855500"/>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440243"/>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1" spcCol="288000" anchor="t">
            <a:noAutofit/>
          </a:bodyPr>
          <a:lstStyle>
            <a:lvl1pPr marL="0" indent="0" algn="just">
              <a:lnSpc>
                <a:spcPct val="100000"/>
              </a:lnSpc>
              <a:spcBef>
                <a:spcPts val="0"/>
              </a:spcBef>
              <a:buNone/>
              <a:defRPr sz="1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45584" y="141808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2" name="Freeform 32">
            <a:extLst>
              <a:ext uri="{FF2B5EF4-FFF2-40B4-BE49-F238E27FC236}">
                <a16:creationId xmlns:a16="http://schemas.microsoft.com/office/drawing/2014/main" id="{C0A7E57B-E41B-8D91-3634-1484391FB62C}"/>
              </a:ext>
            </a:extLst>
          </p:cNvPr>
          <p:cNvSpPr/>
          <p:nvPr userDrawn="1"/>
        </p:nvSpPr>
        <p:spPr>
          <a:xfrm>
            <a:off x="0" y="9259988"/>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Tree>
    <p:extLst>
      <p:ext uri="{BB962C8B-B14F-4D97-AF65-F5344CB8AC3E}">
        <p14:creationId xmlns:p14="http://schemas.microsoft.com/office/powerpoint/2010/main" val="9167030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5">
            <a:extLst>
              <a:ext uri="{FF2B5EF4-FFF2-40B4-BE49-F238E27FC236}">
                <a16:creationId xmlns:a16="http://schemas.microsoft.com/office/drawing/2014/main" id="{27D4BD39-FC27-6B4F-AA5E-C3CF9179CB4A}"/>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sp>
        <p:nvSpPr>
          <p:cNvPr id="11" name="Text Box 5">
            <a:extLst>
              <a:ext uri="{FF2B5EF4-FFF2-40B4-BE49-F238E27FC236}">
                <a16:creationId xmlns:a16="http://schemas.microsoft.com/office/drawing/2014/main" id="{B22EC229-BE6D-DF49-9F4C-E3905A756919}"/>
              </a:ext>
            </a:extLst>
          </p:cNvPr>
          <p:cNvSpPr txBox="1"/>
          <p:nvPr userDrawn="1"/>
        </p:nvSpPr>
        <p:spPr>
          <a:xfrm>
            <a:off x="4930304" y="10192213"/>
            <a:ext cx="170785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endParaRPr lang="en-IE"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F1C28406-301D-E54B-8C38-673C769FFDD6}"/>
              </a:ext>
            </a:extLst>
          </p:cNvPr>
          <p:cNvCxnSpPr>
            <a:cxnSpLocks/>
          </p:cNvCxnSpPr>
          <p:nvPr userDrawn="1"/>
        </p:nvCxnSpPr>
        <p:spPr>
          <a:xfrm>
            <a:off x="0" y="10390466"/>
            <a:ext cx="4930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014926"/>
      </p:ext>
    </p:extLst>
  </p:cSld>
  <p:clrMap bg1="lt1" tx1="dk1" bg2="lt2" tx2="dk2" accent1="accent1" accent2="accent2" accent3="accent3" accent4="accent4" accent5="accent5" accent6="accent6" hlink="hlink" folHlink="folHlink"/>
  <p:sldLayoutIdLst>
    <p:sldLayoutId id="2147483931" r:id="rId1"/>
    <p:sldLayoutId id="2147483945" r:id="rId2"/>
    <p:sldLayoutId id="2147483946" r:id="rId3"/>
  </p:sldLayoutIdLst>
  <p:hf hdr="0" ftr="0" dt="0"/>
  <p:txStyles>
    <p:titleStyle>
      <a:lvl1pPr algn="l" defTabSz="755934" rtl="0" eaLnBrk="1" latinLnBrk="0" hangingPunct="1">
        <a:lnSpc>
          <a:spcPct val="90000"/>
        </a:lnSpc>
        <a:spcBef>
          <a:spcPct val="0"/>
        </a:spcBef>
        <a:buNone/>
        <a:defRPr sz="3637" b="0" i="0" kern="1200">
          <a:solidFill>
            <a:srgbClr val="5C5C5C"/>
          </a:solidFill>
          <a:latin typeface="Calibri" panose="020F0502020204030204" pitchFamily="34" charset="0"/>
          <a:ea typeface="+mj-ea"/>
          <a:cs typeface="Calibri" panose="020F0502020204030204" pitchFamily="34" charset="0"/>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5C5C5C"/>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C872740-AF4D-0242-B897-B6428B3B26BF}"/>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sp>
        <p:nvSpPr>
          <p:cNvPr id="5" name="Text Box 5">
            <a:extLst>
              <a:ext uri="{FF2B5EF4-FFF2-40B4-BE49-F238E27FC236}">
                <a16:creationId xmlns:a16="http://schemas.microsoft.com/office/drawing/2014/main" id="{3133791B-FD9C-F6C4-268A-F210E0F3F478}"/>
              </a:ext>
            </a:extLst>
          </p:cNvPr>
          <p:cNvSpPr txBox="1"/>
          <p:nvPr userDrawn="1"/>
        </p:nvSpPr>
        <p:spPr>
          <a:xfrm>
            <a:off x="4930304" y="10192213"/>
            <a:ext cx="170785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endParaRPr lang="en-IE"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0DA34BFF-7D22-D520-6070-A74D8C98C903}"/>
              </a:ext>
            </a:extLst>
          </p:cNvPr>
          <p:cNvCxnSpPr>
            <a:cxnSpLocks/>
          </p:cNvCxnSpPr>
          <p:nvPr userDrawn="1"/>
        </p:nvCxnSpPr>
        <p:spPr>
          <a:xfrm>
            <a:off x="0" y="10390466"/>
            <a:ext cx="4930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856880"/>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48" r:id="rId6"/>
    <p:sldLayoutId id="2147483949" r:id="rId7"/>
    <p:sldLayoutId id="2147483939" r:id="rId8"/>
    <p:sldLayoutId id="2147483950" r:id="rId9"/>
    <p:sldLayoutId id="2147483940" r:id="rId10"/>
    <p:sldLayoutId id="2147483951" r:id="rId11"/>
    <p:sldLayoutId id="2147483952" r:id="rId12"/>
    <p:sldLayoutId id="2147483941" r:id="rId13"/>
    <p:sldLayoutId id="2147483942" r:id="rId14"/>
    <p:sldLayoutId id="2147483943" r:id="rId15"/>
    <p:sldLayoutId id="2147483944" r:id="rId16"/>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hyperlink" Target="https://www.sciencedirect.com/science/article/abs/pii/S026483772200237X" TargetMode="External"/><Relationship Id="rId3" Type="http://schemas.openxmlformats.org/officeDocument/2006/relationships/hyperlink" Target="https://foodnewsinternational.com/2021/07/08/europe-consumers-value-sustainable-wellbeing-nutrition-when-buying-food-and-drink-finds-kerrys-study/" TargetMode="External"/><Relationship Id="rId7" Type="http://schemas.openxmlformats.org/officeDocument/2006/relationships/hyperlink" Target="https://www.researchgate.net/publication/40110417_Ethics_of_Food_Production_and_Consumption/citation/download" TargetMode="External"/><Relationship Id="rId2" Type="http://schemas.openxmlformats.org/officeDocument/2006/relationships/hyperlink" Target="https://www.foodethicscouncil.org/resource/what-is-food-ethics/" TargetMode="External"/><Relationship Id="rId1" Type="http://schemas.openxmlformats.org/officeDocument/2006/relationships/slideLayout" Target="../slideLayouts/slideLayout14.xml"/><Relationship Id="rId6" Type="http://schemas.openxmlformats.org/officeDocument/2006/relationships/hyperlink" Target="https://ccsi.columbia.edu/sites/default/files/content/docs/19%20CCSI%20Four%20pillars%20full%20report%20rhr.pdf" TargetMode="External"/><Relationship Id="rId11" Type="http://schemas.openxmlformats.org/officeDocument/2006/relationships/image" Target="../media/image11.png"/><Relationship Id="rId5" Type="http://schemas.openxmlformats.org/officeDocument/2006/relationships/hyperlink" Target="https://hbr.org/2019/05/how-to-design-an-ethical-organization" TargetMode="External"/><Relationship Id="rId10" Type="http://schemas.openxmlformats.org/officeDocument/2006/relationships/hyperlink" Target="https://www.foodnavigator.com/Article/2023/07/10/eu-sets-out-legally-binding-food-waste-targets-from-processing-to-household" TargetMode="External"/><Relationship Id="rId4" Type="http://schemas.openxmlformats.org/officeDocument/2006/relationships/hyperlink" Target="https://ifst.onlinelibrary.wiley.com/doi/full/10.1002/fsat.3401_11.x" TargetMode="External"/><Relationship Id="rId9" Type="http://schemas.openxmlformats.org/officeDocument/2006/relationships/hyperlink" Target="file:///C:\Users\paula\Dropbox\My%20PC%20(LAPTOP-4I5H51FU)\Documents\EFE\PR3\2010-Ethics-A-toolkit-for-food-businesses.pdf"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environment.ec.europa.eu/topics/water/water-framework-directive_en" TargetMode="External"/><Relationship Id="rId3" Type="http://schemas.openxmlformats.org/officeDocument/2006/relationships/hyperlink" Target="https://www.entrepreneur.com/article/228534" TargetMode="External"/><Relationship Id="rId7" Type="http://schemas.openxmlformats.org/officeDocument/2006/relationships/hyperlink" Target="https://food.ec.europa.eu/safety/food-waste/eu-actions-against-food-waste_en" TargetMode="External"/><Relationship Id="rId2" Type="http://schemas.openxmlformats.org/officeDocument/2006/relationships/hyperlink" Target="https://www.strategyzer.com/canvas/business-model-canvas" TargetMode="External"/><Relationship Id="rId1" Type="http://schemas.openxmlformats.org/officeDocument/2006/relationships/slideLayout" Target="../slideLayouts/slideLayout14.xml"/><Relationship Id="rId6" Type="http://schemas.openxmlformats.org/officeDocument/2006/relationships/hyperlink" Target="https://environment.ec.europa.eu/topics/waste-and-recycling/waste-framework-directive_en" TargetMode="External"/><Relationship Id="rId5" Type="http://schemas.openxmlformats.org/officeDocument/2006/relationships/hyperlink" Target="https://www.newfrontiers.ie/" TargetMode="External"/><Relationship Id="rId10" Type="http://schemas.openxmlformats.org/officeDocument/2006/relationships/image" Target="../media/image12.png"/><Relationship Id="rId4" Type="http://schemas.openxmlformats.org/officeDocument/2006/relationships/hyperlink" Target="https://www.localenterprise.ie/FoodSupports/Food-Supports.html" TargetMode="External"/><Relationship Id="rId9" Type="http://schemas.openxmlformats.org/officeDocument/2006/relationships/hyperlink" Target="https://www.foodpackagingforum.org/news/ec-proposes-revisions-to-packaging-and-packaging-waste-legislation#:~:text=Member%20States%20will%20be%20required%20to%20reduce%20packaging,schemes%20for%20metal%20and%20single-use%20plastic%20beverage%20container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hbr.org/1995/01/disruptive-technologies-catching-the-wave" TargetMode="External"/><Relationship Id="rId7" Type="http://schemas.openxmlformats.org/officeDocument/2006/relationships/image" Target="../media/image13.png"/><Relationship Id="rId2" Type="http://schemas.openxmlformats.org/officeDocument/2006/relationships/hyperlink" Target="https://www.forbes.com/sites/jeroenkraaijenbrink/2019/11/08/how-to-bring-sustainability-to-the-masses-tonys-chocolonely-impact-strategy/?sh=4ddbf39a712a" TargetMode="External"/><Relationship Id="rId1" Type="http://schemas.openxmlformats.org/officeDocument/2006/relationships/slideLayout" Target="../slideLayouts/slideLayout14.xml"/><Relationship Id="rId6" Type="http://schemas.openxmlformats.org/officeDocument/2006/relationships/hyperlink" Target="https://www.weforum.org/agenda/2022/05/17-ways-technology-could-change-the-world-by-2027/" TargetMode="External"/><Relationship Id="rId5" Type="http://schemas.openxmlformats.org/officeDocument/2006/relationships/hyperlink" Target="https://www.lucidchart.com/blog/swot-analysis-vs-pest-analysis" TargetMode="External"/><Relationship Id="rId4" Type="http://schemas.openxmlformats.org/officeDocument/2006/relationships/hyperlink" Target="https://www.reuters.com/markets/deals/redefine-meat-strikes-partnership-boost-3d-printed-meat-sales-europe-2022-10-13/"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ec.europa.eu/food/safety/labelling-and-nutrition/nutrition-and-health-claims/nutrition-claims_en" TargetMode="External"/><Relationship Id="rId13" Type="http://schemas.openxmlformats.org/officeDocument/2006/relationships/image" Target="../media/image14.png"/><Relationship Id="rId3" Type="http://schemas.openxmlformats.org/officeDocument/2006/relationships/hyperlink" Target="https://food.ec.europa.eu/plants/genetically-modified-organisms/gmo-legislation_en" TargetMode="External"/><Relationship Id="rId7" Type="http://schemas.openxmlformats.org/officeDocument/2006/relationships/hyperlink" Target="https://ec.europa.eu/food/safety/labelling_nutrition/claims/register/public/" TargetMode="External"/><Relationship Id="rId12" Type="http://schemas.openxmlformats.org/officeDocument/2006/relationships/hyperlink" Target="https://www.marketingtutor.net/what-is-competitive-strategy/" TargetMode="External"/><Relationship Id="rId2" Type="http://schemas.openxmlformats.org/officeDocument/2006/relationships/hyperlink" Target="https://education.nationalgeographic.org/resource/genetically-modified-organisms/" TargetMode="External"/><Relationship Id="rId1" Type="http://schemas.openxmlformats.org/officeDocument/2006/relationships/slideLayout" Target="../slideLayouts/slideLayout14.xml"/><Relationship Id="rId6" Type="http://schemas.openxmlformats.org/officeDocument/2006/relationships/hyperlink" Target="https://www.efsa.europa.eu/en/applications/nutrition/regulationsandguidance" TargetMode="External"/><Relationship Id="rId11" Type="http://schemas.openxmlformats.org/officeDocument/2006/relationships/hyperlink" Target="https://www.europen-packaging.eu/wp-content/uploads/2021/03/Packaging-Delivering-Resource-Efficiency-EUROPEN-Brochure.pdf" TargetMode="External"/><Relationship Id="rId5" Type="http://schemas.openxmlformats.org/officeDocument/2006/relationships/hyperlink" Target="https://ec.europa.eu/smart-regulation/roadmaps/docs/2015_sante_595_evaluation_health_claims_en.pdf" TargetMode="External"/><Relationship Id="rId10" Type="http://schemas.openxmlformats.org/officeDocument/2006/relationships/hyperlink" Target="https://www.highspeedtraining.co.uk/hub/types-of-food-packaging-materials/#types-of-packaging" TargetMode="External"/><Relationship Id="rId4" Type="http://schemas.openxmlformats.org/officeDocument/2006/relationships/hyperlink" Target="https://web.archive.org/web/20100515092117/http:/ec.europa.eu/food/food/biotechnology/qanda/d1_en.htm" TargetMode="External"/><Relationship Id="rId9" Type="http://schemas.openxmlformats.org/officeDocument/2006/relationships/hyperlink" Target="https://europa.eu/youreurope/business/product-requirements/food-labelling/general-rules/index_en.htm"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food.ec.europa.eu/safety/labelling-and-nutrition/nutrition-and-health-claims/eu-register-health-claims_en" TargetMode="External"/><Relationship Id="rId3" Type="http://schemas.openxmlformats.org/officeDocument/2006/relationships/hyperlink" Target="https://owlcation.com/humanities/The-Difference-Between-Modern-and-Traditional-Ethical-Thinking" TargetMode="External"/><Relationship Id="rId7" Type="http://schemas.openxmlformats.org/officeDocument/2006/relationships/hyperlink" Target="https://meta.eeb.org/2022/01/26/europe-targets-greenwashing-and-eco-labelling-for-food/" TargetMode="External"/><Relationship Id="rId2" Type="http://schemas.openxmlformats.org/officeDocument/2006/relationships/hyperlink" Target="https://www.ed.ac.uk/reflection/reflectors-toolkit/reflecting-on-experience/gibbs-reflective-cycle" TargetMode="External"/><Relationship Id="rId1" Type="http://schemas.openxmlformats.org/officeDocument/2006/relationships/slideLayout" Target="../slideLayouts/slideLayout14.xml"/><Relationship Id="rId6" Type="http://schemas.openxmlformats.org/officeDocument/2006/relationships/hyperlink" Target="https://www.fairtrade.org.uk/farmers-and-workers/coffee/about-coffee/" TargetMode="External"/><Relationship Id="rId11" Type="http://schemas.openxmlformats.org/officeDocument/2006/relationships/image" Target="../media/image15.png"/><Relationship Id="rId5" Type="http://schemas.openxmlformats.org/officeDocument/2006/relationships/hyperlink" Target="https://www.accaglobal.com/gb/en/student/exam-support-resources/professional-exams-study-resources/strategic-business-leader/technical-articles/responsible-leadership.html" TargetMode="External"/><Relationship Id="rId10" Type="http://schemas.openxmlformats.org/officeDocument/2006/relationships/hyperlink" Target="https://www.nutritioninsight.com/news/nestle-accused-of-irresponsible-marketing-with-fake-nutrition-claims-on-kitkat-cereals.html" TargetMode="External"/><Relationship Id="rId4" Type="http://schemas.openxmlformats.org/officeDocument/2006/relationships/hyperlink" Target="https://www.hrzone.com/lead/culture/ethics-in-the-workplace-ethical-intelligence-and-how-to-achieve-it" TargetMode="External"/><Relationship Id="rId9" Type="http://schemas.openxmlformats.org/officeDocument/2006/relationships/hyperlink" Target="https://pursuit.unimelb.edu.au/articles/false-labelling-hides-the-truth-about-superfoods#:~:text=Indeed%2C%20the%20European%20Union%20food%20regulator%20has%20since,specific%20health%20effects%20in%20preventing%20diseases%20and%20ageing."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4.xml"/><Relationship Id="rId7" Type="http://schemas.openxmlformats.org/officeDocument/2006/relationships/slide" Target="slide21.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14.xml"/><Relationship Id="rId5" Type="http://schemas.openxmlformats.org/officeDocument/2006/relationships/slide" Target="slide10.xml"/><Relationship Id="rId4" Type="http://schemas.openxmlformats.org/officeDocument/2006/relationships/slide" Target="slide8.xm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hyperlink" Target="https://www.weforum.org/podcasts/radio-davos" TargetMode="External"/><Relationship Id="rId3" Type="http://schemas.openxmlformats.org/officeDocument/2006/relationships/hyperlink" Target="https://www.foodnavigator.com/Trends/Diet-and-health" TargetMode="External"/><Relationship Id="rId7" Type="http://schemas.openxmlformats.org/officeDocument/2006/relationships/hyperlink" Target="https://www.foodethicscouncil.org/theme/power-in-the-food-system/" TargetMode="External"/><Relationship Id="rId2" Type="http://schemas.openxmlformats.org/officeDocument/2006/relationships/hyperlink" Target="https://www.epa.ie/" TargetMode="External"/><Relationship Id="rId1" Type="http://schemas.openxmlformats.org/officeDocument/2006/relationships/slideLayout" Target="../slideLayouts/slideLayout14.xml"/><Relationship Id="rId6" Type="http://schemas.openxmlformats.org/officeDocument/2006/relationships/hyperlink" Target="https://www.ethicalconsumer.org/food-drink" TargetMode="External"/><Relationship Id="rId5" Type="http://schemas.openxmlformats.org/officeDocument/2006/relationships/hyperlink" Target="https://www.opensocietyfoundations.org/uploads/259ef494-f9d8-4c82-b8ae-fabb927246a7/do-we-need-an-eu-ethical-food-label-20200908.pdf" TargetMode="External"/><Relationship Id="rId10" Type="http://schemas.openxmlformats.org/officeDocument/2006/relationships/image" Target="../media/image16.png"/><Relationship Id="rId4" Type="http://schemas.openxmlformats.org/officeDocument/2006/relationships/hyperlink" Target="https://www.trendhunter.com/food" TargetMode="External"/><Relationship Id="rId9" Type="http://schemas.openxmlformats.org/officeDocument/2006/relationships/hyperlink" Target="https://www.weforum.org/agenda/2022/03/food-systems-innovation-transformation/"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timeshighereducation.com/campus/universal-design-learning-introduction-and-getting-started"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s://tlu.cit.ie/deliver-lectures"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hyperlink" Target="https://openteach.ie/wp-content/uploads/2020/03/Take-Away-Unit-3_-Supporting-Students.pdf" TargetMode="External"/><Relationship Id="rId13" Type="http://schemas.openxmlformats.org/officeDocument/2006/relationships/hyperlink" Target="https://www.youtube.com/watch?v=YcWjXaJpSDs" TargetMode="External"/><Relationship Id="rId3" Type="http://schemas.openxmlformats.org/officeDocument/2006/relationships/hyperlink" Target="https://openteach.ie/resources/" TargetMode="External"/><Relationship Id="rId7" Type="http://schemas.openxmlformats.org/officeDocument/2006/relationships/hyperlink" Target="https://openteach.ie/wp-content/uploads/2020/03/Take-Away-Unit-2_-Online-class-collaborations-_V3.pdf" TargetMode="External"/><Relationship Id="rId12" Type="http://schemas.openxmlformats.org/officeDocument/2006/relationships/hyperlink" Target="https://www.youtube.com/watch?v=uPDOqmhtK_8" TargetMode="External"/><Relationship Id="rId2" Type="http://schemas.openxmlformats.org/officeDocument/2006/relationships/hyperlink" Target="https://drive.google.com/file/d/1h7fZ6RZLfoWyPDkQ6DFkHR0oBx0lFJyH/view" TargetMode="External"/><Relationship Id="rId16" Type="http://schemas.openxmlformats.org/officeDocument/2006/relationships/hyperlink" Target="https://twitter.com/CleggDr/status/1240384104417370115" TargetMode="External"/><Relationship Id="rId1" Type="http://schemas.openxmlformats.org/officeDocument/2006/relationships/slideLayout" Target="../slideLayouts/slideLayout8.xml"/><Relationship Id="rId6" Type="http://schemas.openxmlformats.org/officeDocument/2006/relationships/hyperlink" Target="https://openteach.ie/wp-content/uploads/2020/03/Take-Away-Unit-1_Large-Classes_Social-Presence.docx" TargetMode="External"/><Relationship Id="rId11" Type="http://schemas.openxmlformats.org/officeDocument/2006/relationships/hyperlink" Target="https://www.youtube.com/watch?v=dp76p8JGsJk" TargetMode="External"/><Relationship Id="rId5" Type="http://schemas.openxmlformats.org/officeDocument/2006/relationships/hyperlink" Target="https://openteach.ie/wp-content/uploads/2020/02/Take-Away-Unit-1_-Social-Presence-_Openteach.pdf" TargetMode="External"/><Relationship Id="rId15" Type="http://schemas.openxmlformats.org/officeDocument/2006/relationships/hyperlink" Target="https://www.youtube.com/watch?v=wnoCvn13M58" TargetMode="External"/><Relationship Id="rId10" Type="http://schemas.openxmlformats.org/officeDocument/2006/relationships/hyperlink" Target="https://youtu.be/wlPBr59B8P8" TargetMode="External"/><Relationship Id="rId4" Type="http://schemas.openxmlformats.org/officeDocument/2006/relationships/hyperlink" Target="https://openteach.ie/wp-content/uploads/2020/03/Getting-started-with-teaching-online.draft-2.docx.pdf" TargetMode="External"/><Relationship Id="rId9" Type="http://schemas.openxmlformats.org/officeDocument/2006/relationships/hyperlink" Target="https://openteach.ie/wp-content/uploads/2020/03/Take-Away-Unit-3_-Discussion-Forums.pdf" TargetMode="External"/><Relationship Id="rId14" Type="http://schemas.openxmlformats.org/officeDocument/2006/relationships/hyperlink" Target="https://www.youtube.com/watch?v=Cna3Cv9PZK8"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hyperlink" Target="https://www.alt.ac.uk/" TargetMode="External"/><Relationship Id="rId3" Type="http://schemas.openxmlformats.org/officeDocument/2006/relationships/hyperlink" Target="https://heca.ie/a-handbook-and-tool-kit-for-teaching-learning-and-assessment-in-independent-higher-education-institutions-in-ireland/" TargetMode="External"/><Relationship Id="rId7" Type="http://schemas.openxmlformats.org/officeDocument/2006/relationships/hyperlink" Target="https://eden-europe.eu/" TargetMode="External"/><Relationship Id="rId2" Type="http://schemas.openxmlformats.org/officeDocument/2006/relationships/hyperlink" Target="https://career-advice.jobs.ac.uk/academic/teaching-skills-delivering-an-effective-lecture/" TargetMode="External"/><Relationship Id="rId1" Type="http://schemas.openxmlformats.org/officeDocument/2006/relationships/slideLayout" Target="../slideLayouts/slideLayout8.xml"/><Relationship Id="rId6" Type="http://schemas.openxmlformats.org/officeDocument/2006/relationships/hyperlink" Target="http://www.seda.ac.uk/" TargetMode="External"/><Relationship Id="rId5" Type="http://schemas.openxmlformats.org/officeDocument/2006/relationships/hyperlink" Target="https://www.dcu.ie/nidl" TargetMode="External"/><Relationship Id="rId4" Type="http://schemas.openxmlformats.org/officeDocument/2006/relationships/hyperlink" Target="https://www.teachingandlearning.i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hyperlink" Target="https://www.ucd.ie/teaching/t4media/formative_assessment_feedback.pdf"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hyperlink" Target="https://ethical-food.eu/ethical-food-entrepreneurs-oers-en/" TargetMode="External"/><Relationship Id="rId3" Type="http://schemas.openxmlformats.org/officeDocument/2006/relationships/hyperlink" Target="https://guides.lib.uw.edu/research/faq" TargetMode="External"/><Relationship Id="rId7" Type="http://schemas.openxmlformats.org/officeDocument/2006/relationships/hyperlink" Target="https://ethical-food.eu/innovating-ethical-food-entrepreneurship-manual/" TargetMode="External"/><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hyperlink" Target="https://ethical-food.eu/the-good-practice-compendium/" TargetMode="External"/><Relationship Id="rId11" Type="http://schemas.openxmlformats.org/officeDocument/2006/relationships/hyperlink" Target="https://www.linkedin.com/company/ethical-food-entrepreneurship/?viewAsMember=true" TargetMode="External"/><Relationship Id="rId5" Type="http://schemas.openxmlformats.org/officeDocument/2006/relationships/hyperlink" Target="https://ethical-food.eu/educators-guide/" TargetMode="External"/><Relationship Id="rId10" Type="http://schemas.openxmlformats.org/officeDocument/2006/relationships/hyperlink" Target="https://twitter.com/EthicalFoodEnt1" TargetMode="External"/><Relationship Id="rId4" Type="http://schemas.openxmlformats.org/officeDocument/2006/relationships/hyperlink" Target="https://ethical-food.eu/" TargetMode="External"/><Relationship Id="rId9" Type="http://schemas.openxmlformats.org/officeDocument/2006/relationships/hyperlink" Target="https://www.facebook.com/efe.erasmus.project"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hea.ie/sites/default/files/eurostudentv_final.pdf" TargetMode="External"/><Relationship Id="rId3" Type="http://schemas.openxmlformats.org/officeDocument/2006/relationships/hyperlink" Target="http://www.enqa.eu/" TargetMode="External"/><Relationship Id="rId7" Type="http://schemas.openxmlformats.org/officeDocument/2006/relationships/hyperlink" Target="http://www.udlcenter.org/" TargetMode="External"/><Relationship Id="rId12" Type="http://schemas.openxmlformats.org/officeDocument/2006/relationships/hyperlink" Target="https://docs.lib.purdue.edu/cgi/viewcontent.cgi?article=1002&amp;context=ijpbl" TargetMode="External"/><Relationship Id="rId2" Type="http://schemas.openxmlformats.org/officeDocument/2006/relationships/hyperlink" Target="http://ec.europa.eu/dgs/education_culture/repository/education/library/reports/modernisat%20ion_en.pdf" TargetMode="External"/><Relationship Id="rId1" Type="http://schemas.openxmlformats.org/officeDocument/2006/relationships/slideLayout" Target="../slideLayouts/slideLayout15.xml"/><Relationship Id="rId6" Type="http://schemas.openxmlformats.org/officeDocument/2006/relationships/hyperlink" Target="http://www.cast.org/our-work/about-udl.html#.V4j2KGNhyJV" TargetMode="External"/><Relationship Id="rId11" Type="http://schemas.openxmlformats.org/officeDocument/2006/relationships/hyperlink" Target="http://storyconcepts.blogspot.ie/" TargetMode="External"/><Relationship Id="rId5" Type="http://schemas.openxmlformats.org/officeDocument/2006/relationships/hyperlink" Target="https://www.ahead.ie/userfiles/files/documents/Charter_4_Inclusive_Teaching_&amp;_Learni%20ng_Online_Version.pdf" TargetMode="External"/><Relationship Id="rId10" Type="http://schemas.openxmlformats.org/officeDocument/2006/relationships/hyperlink" Target="https://www.youtube.com/watch?v=dKZiXR5qUlQ" TargetMode="External"/><Relationship Id="rId4" Type="http://schemas.openxmlformats.org/officeDocument/2006/relationships/hyperlink" Target="https://www.ucd.ie/teaching/resources/teachingtoolkit/planningateachingsession/" TargetMode="External"/><Relationship Id="rId9" Type="http://schemas.openxmlformats.org/officeDocument/2006/relationships/hyperlink" Target="http://www.uq.edu.au/teach/flipped-classroom/what-is-fc.html"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www.facebook.com/efe.erasmus.project" TargetMode="External"/><Relationship Id="rId7" Type="http://schemas.openxmlformats.org/officeDocument/2006/relationships/image" Target="../media/image20.jpeg"/><Relationship Id="rId2" Type="http://schemas.openxmlformats.org/officeDocument/2006/relationships/hyperlink" Target="https://twitter.com/EthicalFoodEnt1" TargetMode="External"/><Relationship Id="rId1" Type="http://schemas.openxmlformats.org/officeDocument/2006/relationships/slideLayout" Target="../slideLayouts/slideLayout19.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https://ethical-food.e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thical-food.eu/resources/"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ethical-food.eu/resources/"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 in class">
            <a:extLst>
              <a:ext uri="{FF2B5EF4-FFF2-40B4-BE49-F238E27FC236}">
                <a16:creationId xmlns:a16="http://schemas.microsoft.com/office/drawing/2014/main" id="{040EC2DF-8FA7-36CA-2D52-4057B71285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46585" y="4390256"/>
            <a:ext cx="3810764" cy="2703764"/>
          </a:xfrm>
          <a:prstGeom prst="rect">
            <a:avLst/>
          </a:prstGeom>
        </p:spPr>
      </p:pic>
      <p:sp>
        <p:nvSpPr>
          <p:cNvPr id="4" name="Text Placeholder 3">
            <a:extLst>
              <a:ext uri="{FF2B5EF4-FFF2-40B4-BE49-F238E27FC236}">
                <a16:creationId xmlns:a16="http://schemas.microsoft.com/office/drawing/2014/main" id="{F481D373-CF2C-984D-B7D8-B76F08852129}"/>
              </a:ext>
            </a:extLst>
          </p:cNvPr>
          <p:cNvSpPr>
            <a:spLocks noGrp="1"/>
          </p:cNvSpPr>
          <p:nvPr>
            <p:ph type="body" sz="quarter" idx="16"/>
          </p:nvPr>
        </p:nvSpPr>
        <p:spPr/>
        <p:txBody>
          <a:bodyPr/>
          <a:lstStyle/>
          <a:p>
            <a:r>
              <a:rPr lang="en-US"/>
              <a:t>Facilitator’s Guide </a:t>
            </a:r>
            <a:r>
              <a:rPr lang="en-US" b="0"/>
              <a:t>to the Ethical Food Entrepreneurship Curriculum </a:t>
            </a:r>
          </a:p>
          <a:p>
            <a:endParaRPr lang="en-US"/>
          </a:p>
        </p:txBody>
      </p:sp>
      <p:sp>
        <p:nvSpPr>
          <p:cNvPr id="5" name="Text Placeholder 4">
            <a:extLst>
              <a:ext uri="{FF2B5EF4-FFF2-40B4-BE49-F238E27FC236}">
                <a16:creationId xmlns:a16="http://schemas.microsoft.com/office/drawing/2014/main" id="{A7D0CC8C-B4FC-0B4D-8EB3-CF68E32D9606}"/>
              </a:ext>
            </a:extLst>
          </p:cNvPr>
          <p:cNvSpPr>
            <a:spLocks noGrp="1"/>
          </p:cNvSpPr>
          <p:nvPr>
            <p:ph type="body" sz="quarter" idx="17"/>
          </p:nvPr>
        </p:nvSpPr>
        <p:spPr/>
        <p:txBody>
          <a:bodyPr/>
          <a:lstStyle/>
          <a:p>
            <a:r>
              <a:rPr lang="en-US" b="1"/>
              <a:t>2022 – 2024</a:t>
            </a:r>
          </a:p>
          <a:p>
            <a:r>
              <a:rPr lang="en-US"/>
              <a:t>Facilitator’s Guide</a:t>
            </a:r>
          </a:p>
        </p:txBody>
      </p:sp>
      <p:sp>
        <p:nvSpPr>
          <p:cNvPr id="6" name="Text Placeholder 5">
            <a:extLst>
              <a:ext uri="{FF2B5EF4-FFF2-40B4-BE49-F238E27FC236}">
                <a16:creationId xmlns:a16="http://schemas.microsoft.com/office/drawing/2014/main" id="{120A84BC-A07B-1C4C-977A-B270AFDDC154}"/>
              </a:ext>
            </a:extLst>
          </p:cNvPr>
          <p:cNvSpPr>
            <a:spLocks noGrp="1"/>
          </p:cNvSpPr>
          <p:nvPr>
            <p:ph type="body" sz="quarter" idx="18"/>
          </p:nvPr>
        </p:nvSpPr>
        <p:spPr/>
        <p:txBody>
          <a:bodyPr/>
          <a:lstStyle/>
          <a:p>
            <a:r>
              <a:rPr lang="en-US" b="1"/>
              <a:t>By </a:t>
            </a:r>
          </a:p>
          <a:p>
            <a:r>
              <a:rPr lang="en-US"/>
              <a:t>MOMENTUM</a:t>
            </a:r>
          </a:p>
        </p:txBody>
      </p:sp>
      <p:sp>
        <p:nvSpPr>
          <p:cNvPr id="7" name="Freeform 128">
            <a:extLst>
              <a:ext uri="{FF2B5EF4-FFF2-40B4-BE49-F238E27FC236}">
                <a16:creationId xmlns:a16="http://schemas.microsoft.com/office/drawing/2014/main" id="{25F965A6-6F16-47D8-36C6-C4CF2A8D2FDB}"/>
              </a:ext>
            </a:extLst>
          </p:cNvPr>
          <p:cNvSpPr/>
          <p:nvPr/>
        </p:nvSpPr>
        <p:spPr>
          <a:xfrm>
            <a:off x="-101725" y="6931882"/>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8" name="Text Placeholder 4">
            <a:extLst>
              <a:ext uri="{FF2B5EF4-FFF2-40B4-BE49-F238E27FC236}">
                <a16:creationId xmlns:a16="http://schemas.microsoft.com/office/drawing/2014/main" id="{3C24D609-C37B-B00F-55B2-E45256280DAB}"/>
              </a:ext>
            </a:extLst>
          </p:cNvPr>
          <p:cNvSpPr txBox="1">
            <a:spLocks/>
          </p:cNvSpPr>
          <p:nvPr/>
        </p:nvSpPr>
        <p:spPr>
          <a:xfrm>
            <a:off x="846282" y="7246420"/>
            <a:ext cx="1230818" cy="419205"/>
          </a:xfrm>
          <a:prstGeom prst="rect">
            <a:avLst/>
          </a:prstGeom>
        </p:spPr>
        <p:txBody>
          <a:bodyPr vert="horz" lIns="91440" tIns="45720" rIns="91440" bIns="45720" rtlCol="0">
            <a:noAutofit/>
          </a:bodyPr>
          <a:lstStyle>
            <a:lvl1pPr marL="0" indent="0" algn="l" defTabSz="755934" rtl="0" eaLnBrk="1" latinLnBrk="0" hangingPunct="1">
              <a:lnSpc>
                <a:spcPct val="90000"/>
              </a:lnSpc>
              <a:spcBef>
                <a:spcPts val="0"/>
              </a:spcBef>
              <a:buFont typeface="Arial" panose="020B0604020202020204" pitchFamily="34" charset="0"/>
              <a:buNone/>
              <a:defRPr sz="1000" b="0" i="0" kern="1200">
                <a:solidFill>
                  <a:schemeClr val="tx1"/>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b="1"/>
              <a:t>2022 – 2024</a:t>
            </a:r>
          </a:p>
          <a:p>
            <a:r>
              <a:rPr lang="en-US"/>
              <a:t>Facilitator’s Guide</a:t>
            </a:r>
          </a:p>
        </p:txBody>
      </p:sp>
      <p:sp>
        <p:nvSpPr>
          <p:cNvPr id="9" name="Text Placeholder 5">
            <a:extLst>
              <a:ext uri="{FF2B5EF4-FFF2-40B4-BE49-F238E27FC236}">
                <a16:creationId xmlns:a16="http://schemas.microsoft.com/office/drawing/2014/main" id="{A7676367-85A5-CF97-248A-8AA22CC682CB}"/>
              </a:ext>
            </a:extLst>
          </p:cNvPr>
          <p:cNvSpPr txBox="1">
            <a:spLocks/>
          </p:cNvSpPr>
          <p:nvPr/>
        </p:nvSpPr>
        <p:spPr>
          <a:xfrm>
            <a:off x="2410549" y="7239890"/>
            <a:ext cx="1779692" cy="419205"/>
          </a:xfrm>
          <a:prstGeom prst="rect">
            <a:avLst/>
          </a:prstGeom>
        </p:spPr>
        <p:txBody>
          <a:bodyPr vert="horz" lIns="91440" tIns="45720" rIns="91440" bIns="45720" rtlCol="0">
            <a:noAutofit/>
          </a:bodyPr>
          <a:lstStyle>
            <a:lvl1pPr marL="0" indent="0" algn="l" defTabSz="755934" rtl="0" eaLnBrk="1" latinLnBrk="0" hangingPunct="1">
              <a:lnSpc>
                <a:spcPct val="90000"/>
              </a:lnSpc>
              <a:spcBef>
                <a:spcPts val="0"/>
              </a:spcBef>
              <a:buFont typeface="Arial" panose="020B0604020202020204" pitchFamily="34" charset="0"/>
              <a:buNone/>
              <a:defRPr sz="1000" b="0" i="0" kern="1200">
                <a:solidFill>
                  <a:schemeClr val="tx1"/>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b="1"/>
              <a:t>By </a:t>
            </a:r>
          </a:p>
          <a:p>
            <a:r>
              <a:rPr lang="en-US"/>
              <a:t>MOMENTUM</a:t>
            </a:r>
          </a:p>
        </p:txBody>
      </p:sp>
      <p:pic>
        <p:nvPicPr>
          <p:cNvPr id="2" name="Picture 1" descr="Blue text on a white background&#10;&#10;Description automatically generated">
            <a:extLst>
              <a:ext uri="{FF2B5EF4-FFF2-40B4-BE49-F238E27FC236}">
                <a16:creationId xmlns:a16="http://schemas.microsoft.com/office/drawing/2014/main" id="{5D5A6C38-BBB2-7CD0-6957-DD0E9D1666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875" y="9786718"/>
            <a:ext cx="1847254" cy="323850"/>
          </a:xfrm>
          <a:prstGeom prst="rect">
            <a:avLst/>
          </a:prstGeom>
        </p:spPr>
      </p:pic>
    </p:spTree>
    <p:extLst>
      <p:ext uri="{BB962C8B-B14F-4D97-AF65-F5344CB8AC3E}">
        <p14:creationId xmlns:p14="http://schemas.microsoft.com/office/powerpoint/2010/main" val="3221710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E073DCB-4D0E-1497-DB58-5CB7753AABBB}"/>
              </a:ext>
            </a:extLst>
          </p:cNvPr>
          <p:cNvSpPr>
            <a:spLocks noGrp="1"/>
          </p:cNvSpPr>
          <p:nvPr>
            <p:ph type="body" sz="quarter" idx="32"/>
          </p:nvPr>
        </p:nvSpPr>
        <p:spPr>
          <a:xfrm>
            <a:off x="618978" y="3077849"/>
            <a:ext cx="6431041" cy="1344945"/>
          </a:xfrm>
        </p:spPr>
        <p:txBody>
          <a:bodyPr numCol="1"/>
          <a:lstStyle/>
          <a:p>
            <a:pPr marL="216000" marR="0" lvl="0" indent="-230400" algn="just" defTabSz="755934" rtl="0" eaLnBrk="1" fontAlgn="auto" latinLnBrk="0" hangingPunct="1">
              <a:lnSpc>
                <a:spcPct val="107000"/>
              </a:lnSpc>
              <a:spcBef>
                <a:spcPts val="0"/>
              </a:spcBef>
              <a:spcAft>
                <a:spcPts val="800"/>
              </a:spcAft>
              <a:buClrTx/>
              <a:buSzTx/>
              <a:buFont typeface="+mj-lt"/>
              <a:buAutoNum type="alphaLcParenR"/>
              <a:tabLst/>
              <a:defRPr/>
            </a:pPr>
            <a:r>
              <a:rPr kumimoji="0" lang="en-US" sz="1300" b="1"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rPr>
              <a:t>Traditional Classroom Training &amp; Tools required</a:t>
            </a:r>
            <a:endParaRPr kumimoji="0" lang="en-IE" sz="1300" b="0"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Classroom training remains one of the most popular training techniques for building skills capacity. Typically, it is instructor-</a:t>
            </a:r>
            <a:r>
              <a:rPr kumimoji="0" lang="en-IE" sz="1200" b="0" i="0"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centered</a:t>
            </a:r>
            <a:r>
              <a:rPr kumimoji="0" lang="en-IE"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face-to-face training that takes place in a fixed time and place. The Ethical Food Entrepreneurship (EFE) project tools, suggested use and additional resources required can be outlined as …</a:t>
            </a:r>
          </a:p>
          <a:p>
            <a:endParaRPr lang="en-IE" sz="1200"/>
          </a:p>
        </p:txBody>
      </p:sp>
      <p:sp>
        <p:nvSpPr>
          <p:cNvPr id="6" name="Slide Number Placeholder 5">
            <a:extLst>
              <a:ext uri="{FF2B5EF4-FFF2-40B4-BE49-F238E27FC236}">
                <a16:creationId xmlns:a16="http://schemas.microsoft.com/office/drawing/2014/main" id="{EF235CA2-DD09-728F-46F9-D5A443A3CB41}"/>
              </a:ext>
            </a:extLst>
          </p:cNvPr>
          <p:cNvSpPr>
            <a:spLocks noGrp="1"/>
          </p:cNvSpPr>
          <p:nvPr>
            <p:ph type="sldNum" sz="quarter" idx="4"/>
          </p:nvPr>
        </p:nvSpPr>
        <p:spPr/>
        <p:txBody>
          <a:bodyPr/>
          <a:lstStyle/>
          <a:p>
            <a:fld id="{CB2079F2-58AF-ED44-82D7-E04B2F6FD686}" type="slidenum">
              <a:rPr lang="en-US" smtClean="0"/>
              <a:pPr/>
              <a:t>10</a:t>
            </a:fld>
            <a:endParaRPr lang="en-US"/>
          </a:p>
        </p:txBody>
      </p:sp>
      <p:sp>
        <p:nvSpPr>
          <p:cNvPr id="7" name="Text Placeholder 1">
            <a:extLst>
              <a:ext uri="{FF2B5EF4-FFF2-40B4-BE49-F238E27FC236}">
                <a16:creationId xmlns:a16="http://schemas.microsoft.com/office/drawing/2014/main" id="{C6604232-272A-21CD-975B-8B591EA5826F}"/>
              </a:ext>
            </a:extLst>
          </p:cNvPr>
          <p:cNvSpPr txBox="1">
            <a:spLocks/>
          </p:cNvSpPr>
          <p:nvPr/>
        </p:nvSpPr>
        <p:spPr>
          <a:xfrm>
            <a:off x="1800665" y="440243"/>
            <a:ext cx="5246543" cy="946746"/>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IE" sz="6000" b="1">
                <a:solidFill>
                  <a:srgbClr val="F79037"/>
                </a:solidFill>
                <a:latin typeface="Calibri" panose="020F0502020204030204" pitchFamily="34" charset="0"/>
                <a:ea typeface="Calibri" panose="020F0502020204030204" pitchFamily="34" charset="0"/>
                <a:cs typeface="Calibri" panose="020F0502020204030204" pitchFamily="34" charset="0"/>
              </a:rPr>
              <a:t>04</a:t>
            </a:r>
            <a:r>
              <a:rPr lang="en-IE" sz="6000" b="1">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E" sz="2400" b="1">
                <a:solidFill>
                  <a:schemeClr val="tx1"/>
                </a:solidFill>
                <a:latin typeface="Calibri" panose="020F0502020204030204" pitchFamily="34" charset="0"/>
                <a:ea typeface="Calibri" panose="020F0502020204030204" pitchFamily="34" charset="0"/>
                <a:cs typeface="Calibri" panose="020F0502020204030204" pitchFamily="34" charset="0"/>
              </a:rPr>
              <a:t>– Course Delivery Options</a:t>
            </a:r>
          </a:p>
        </p:txBody>
      </p:sp>
      <p:grpSp>
        <p:nvGrpSpPr>
          <p:cNvPr id="8" name="Graphic 3">
            <a:extLst>
              <a:ext uri="{FF2B5EF4-FFF2-40B4-BE49-F238E27FC236}">
                <a16:creationId xmlns:a16="http://schemas.microsoft.com/office/drawing/2014/main" id="{C9939481-D329-5398-071B-EB4E1B5635C9}"/>
              </a:ext>
            </a:extLst>
          </p:cNvPr>
          <p:cNvGrpSpPr/>
          <p:nvPr/>
        </p:nvGrpSpPr>
        <p:grpSpPr>
          <a:xfrm>
            <a:off x="869835" y="761706"/>
            <a:ext cx="1226382" cy="1226286"/>
            <a:chOff x="8711101" y="501407"/>
            <a:chExt cx="959968" cy="957224"/>
          </a:xfrm>
        </p:grpSpPr>
        <p:sp>
          <p:nvSpPr>
            <p:cNvPr id="9" name="Freeform 1103">
              <a:extLst>
                <a:ext uri="{FF2B5EF4-FFF2-40B4-BE49-F238E27FC236}">
                  <a16:creationId xmlns:a16="http://schemas.microsoft.com/office/drawing/2014/main" id="{B8608213-8CD5-759D-9981-E2E6B79D14A3}"/>
                </a:ext>
              </a:extLst>
            </p:cNvPr>
            <p:cNvSpPr/>
            <p:nvPr/>
          </p:nvSpPr>
          <p:spPr>
            <a:xfrm>
              <a:off x="9191085" y="537063"/>
              <a:ext cx="449814" cy="493697"/>
            </a:xfrm>
            <a:custGeom>
              <a:avLst/>
              <a:gdLst>
                <a:gd name="connsiteX0" fmla="*/ 447072 w 449814"/>
                <a:gd name="connsiteY0" fmla="*/ 493697 h 493697"/>
                <a:gd name="connsiteX1" fmla="*/ 128910 w 449814"/>
                <a:gd name="connsiteY1" fmla="*/ 493697 h 493697"/>
                <a:gd name="connsiteX2" fmla="*/ 128910 w 449814"/>
                <a:gd name="connsiteY2" fmla="*/ 447070 h 493697"/>
                <a:gd name="connsiteX3" fmla="*/ 112454 w 449814"/>
                <a:gd name="connsiteY3" fmla="*/ 430614 h 493697"/>
                <a:gd name="connsiteX4" fmla="*/ 0 w 449814"/>
                <a:gd name="connsiteY4" fmla="*/ 430614 h 493697"/>
                <a:gd name="connsiteX5" fmla="*/ 0 w 449814"/>
                <a:gd name="connsiteY5" fmla="*/ 403186 h 493697"/>
                <a:gd name="connsiteX6" fmla="*/ 41142 w 449814"/>
                <a:gd name="connsiteY6" fmla="*/ 381244 h 493697"/>
                <a:gd name="connsiteX7" fmla="*/ 156338 w 449814"/>
                <a:gd name="connsiteY7" fmla="*/ 266048 h 493697"/>
                <a:gd name="connsiteX8" fmla="*/ 156338 w 449814"/>
                <a:gd name="connsiteY8" fmla="*/ 244106 h 493697"/>
                <a:gd name="connsiteX9" fmla="*/ 120682 w 449814"/>
                <a:gd name="connsiteY9" fmla="*/ 208450 h 493697"/>
                <a:gd name="connsiteX10" fmla="*/ 205708 w 449814"/>
                <a:gd name="connsiteY10" fmla="*/ 123424 h 493697"/>
                <a:gd name="connsiteX11" fmla="*/ 183766 w 449814"/>
                <a:gd name="connsiteY11" fmla="*/ 101482 h 493697"/>
                <a:gd name="connsiteX12" fmla="*/ 98741 w 449814"/>
                <a:gd name="connsiteY12" fmla="*/ 186508 h 493697"/>
                <a:gd name="connsiteX13" fmla="*/ 93255 w 449814"/>
                <a:gd name="connsiteY13" fmla="*/ 181022 h 493697"/>
                <a:gd name="connsiteX14" fmla="*/ 71313 w 449814"/>
                <a:gd name="connsiteY14" fmla="*/ 181022 h 493697"/>
                <a:gd name="connsiteX15" fmla="*/ 2744 w 449814"/>
                <a:gd name="connsiteY15" fmla="*/ 249591 h 493697"/>
                <a:gd name="connsiteX16" fmla="*/ 2744 w 449814"/>
                <a:gd name="connsiteY16" fmla="*/ 0 h 493697"/>
                <a:gd name="connsiteX17" fmla="*/ 449815 w 449814"/>
                <a:gd name="connsiteY17" fmla="*/ 0 h 493697"/>
                <a:gd name="connsiteX18" fmla="*/ 449815 w 449814"/>
                <a:gd name="connsiteY18" fmla="*/ 493697 h 49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14" h="493697">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chemeClr val="bg1"/>
            </a:solidFill>
            <a:ln w="27426" cap="flat">
              <a:noFill/>
              <a:prstDash val="solid"/>
              <a:miter/>
            </a:ln>
          </p:spPr>
          <p:txBody>
            <a:bodyPr rtlCol="0" anchor="ctr"/>
            <a:lstStyle/>
            <a:p>
              <a:endParaRPr lang="en-US"/>
            </a:p>
          </p:txBody>
        </p:sp>
        <p:grpSp>
          <p:nvGrpSpPr>
            <p:cNvPr id="10" name="Graphic 3">
              <a:extLst>
                <a:ext uri="{FF2B5EF4-FFF2-40B4-BE49-F238E27FC236}">
                  <a16:creationId xmlns:a16="http://schemas.microsoft.com/office/drawing/2014/main" id="{DCD5F220-E7C7-4D3D-DDC4-8A9123FEC936}"/>
                </a:ext>
              </a:extLst>
            </p:cNvPr>
            <p:cNvGrpSpPr/>
            <p:nvPr/>
          </p:nvGrpSpPr>
          <p:grpSpPr>
            <a:xfrm>
              <a:off x="8711101" y="501407"/>
              <a:ext cx="959968" cy="957224"/>
              <a:chOff x="8711101" y="501407"/>
              <a:chExt cx="959968" cy="957224"/>
            </a:xfrm>
            <a:solidFill>
              <a:srgbClr val="000000"/>
            </a:solidFill>
          </p:grpSpPr>
          <p:sp>
            <p:nvSpPr>
              <p:cNvPr id="11" name="Freeform 1105">
                <a:extLst>
                  <a:ext uri="{FF2B5EF4-FFF2-40B4-BE49-F238E27FC236}">
                    <a16:creationId xmlns:a16="http://schemas.microsoft.com/office/drawing/2014/main" id="{2D602C22-F80C-3B04-E289-3BF813A4B584}"/>
                  </a:ext>
                </a:extLst>
              </p:cNvPr>
              <p:cNvSpPr/>
              <p:nvPr/>
            </p:nvSpPr>
            <p:spPr>
              <a:xfrm>
                <a:off x="8711101" y="501407"/>
                <a:ext cx="959968" cy="619864"/>
              </a:xfrm>
              <a:custGeom>
                <a:avLst/>
                <a:gdLst>
                  <a:gd name="connsiteX0" fmla="*/ 940771 w 959968"/>
                  <a:gd name="connsiteY0" fmla="*/ 0 h 619864"/>
                  <a:gd name="connsiteX1" fmla="*/ 463528 w 959968"/>
                  <a:gd name="connsiteY1" fmla="*/ 0 h 619864"/>
                  <a:gd name="connsiteX2" fmla="*/ 447072 w 959968"/>
                  <a:gd name="connsiteY2" fmla="*/ 16457 h 619864"/>
                  <a:gd name="connsiteX3" fmla="*/ 447072 w 959968"/>
                  <a:gd name="connsiteY3" fmla="*/ 277019 h 619864"/>
                  <a:gd name="connsiteX4" fmla="*/ 397701 w 959968"/>
                  <a:gd name="connsiteY4" fmla="*/ 219421 h 619864"/>
                  <a:gd name="connsiteX5" fmla="*/ 337362 w 959968"/>
                  <a:gd name="connsiteY5" fmla="*/ 191993 h 619864"/>
                  <a:gd name="connsiteX6" fmla="*/ 277021 w 959968"/>
                  <a:gd name="connsiteY6" fmla="*/ 191993 h 619864"/>
                  <a:gd name="connsiteX7" fmla="*/ 301704 w 959968"/>
                  <a:gd name="connsiteY7" fmla="*/ 145366 h 619864"/>
                  <a:gd name="connsiteX8" fmla="*/ 318162 w 959968"/>
                  <a:gd name="connsiteY8" fmla="*/ 145366 h 619864"/>
                  <a:gd name="connsiteX9" fmla="*/ 331876 w 959968"/>
                  <a:gd name="connsiteY9" fmla="*/ 137138 h 619864"/>
                  <a:gd name="connsiteX10" fmla="*/ 331876 w 959968"/>
                  <a:gd name="connsiteY10" fmla="*/ 120682 h 619864"/>
                  <a:gd name="connsiteX11" fmla="*/ 301704 w 959968"/>
                  <a:gd name="connsiteY11" fmla="*/ 60341 h 619864"/>
                  <a:gd name="connsiteX12" fmla="*/ 301704 w 959968"/>
                  <a:gd name="connsiteY12" fmla="*/ 49370 h 619864"/>
                  <a:gd name="connsiteX13" fmla="*/ 255079 w 959968"/>
                  <a:gd name="connsiteY13" fmla="*/ 2743 h 619864"/>
                  <a:gd name="connsiteX14" fmla="*/ 159082 w 959968"/>
                  <a:gd name="connsiteY14" fmla="*/ 2743 h 619864"/>
                  <a:gd name="connsiteX15" fmla="*/ 112454 w 959968"/>
                  <a:gd name="connsiteY15" fmla="*/ 49370 h 619864"/>
                  <a:gd name="connsiteX16" fmla="*/ 112454 w 959968"/>
                  <a:gd name="connsiteY16" fmla="*/ 126167 h 619864"/>
                  <a:gd name="connsiteX17" fmla="*/ 137138 w 959968"/>
                  <a:gd name="connsiteY17" fmla="*/ 191993 h 619864"/>
                  <a:gd name="connsiteX18" fmla="*/ 112454 w 959968"/>
                  <a:gd name="connsiteY18" fmla="*/ 191993 h 619864"/>
                  <a:gd name="connsiteX19" fmla="*/ 32914 w 959968"/>
                  <a:gd name="connsiteY19" fmla="*/ 271534 h 619864"/>
                  <a:gd name="connsiteX20" fmla="*/ 32914 w 959968"/>
                  <a:gd name="connsiteY20" fmla="*/ 414157 h 619864"/>
                  <a:gd name="connsiteX21" fmla="*/ 49371 w 959968"/>
                  <a:gd name="connsiteY21" fmla="*/ 460784 h 619864"/>
                  <a:gd name="connsiteX22" fmla="*/ 16458 w 959968"/>
                  <a:gd name="connsiteY22" fmla="*/ 460784 h 619864"/>
                  <a:gd name="connsiteX23" fmla="*/ 0 w 959968"/>
                  <a:gd name="connsiteY23" fmla="*/ 477241 h 619864"/>
                  <a:gd name="connsiteX24" fmla="*/ 0 w 959968"/>
                  <a:gd name="connsiteY24" fmla="*/ 540324 h 619864"/>
                  <a:gd name="connsiteX25" fmla="*/ 16458 w 959968"/>
                  <a:gd name="connsiteY25" fmla="*/ 556781 h 619864"/>
                  <a:gd name="connsiteX26" fmla="*/ 32914 w 959968"/>
                  <a:gd name="connsiteY26" fmla="*/ 556781 h 619864"/>
                  <a:gd name="connsiteX27" fmla="*/ 32914 w 959968"/>
                  <a:gd name="connsiteY27" fmla="*/ 619864 h 619864"/>
                  <a:gd name="connsiteX28" fmla="*/ 65827 w 959968"/>
                  <a:gd name="connsiteY28" fmla="*/ 619864 h 619864"/>
                  <a:gd name="connsiteX29" fmla="*/ 65827 w 959968"/>
                  <a:gd name="connsiteY29" fmla="*/ 556781 h 619864"/>
                  <a:gd name="connsiteX30" fmla="*/ 543069 w 959968"/>
                  <a:gd name="connsiteY30" fmla="*/ 556781 h 619864"/>
                  <a:gd name="connsiteX31" fmla="*/ 543069 w 959968"/>
                  <a:gd name="connsiteY31" fmla="*/ 589694 h 619864"/>
                  <a:gd name="connsiteX32" fmla="*/ 575981 w 959968"/>
                  <a:gd name="connsiteY32" fmla="*/ 589694 h 619864"/>
                  <a:gd name="connsiteX33" fmla="*/ 575981 w 959968"/>
                  <a:gd name="connsiteY33" fmla="*/ 556781 h 619864"/>
                  <a:gd name="connsiteX34" fmla="*/ 943513 w 959968"/>
                  <a:gd name="connsiteY34" fmla="*/ 556781 h 619864"/>
                  <a:gd name="connsiteX35" fmla="*/ 959969 w 959968"/>
                  <a:gd name="connsiteY35" fmla="*/ 540324 h 619864"/>
                  <a:gd name="connsiteX36" fmla="*/ 959969 w 959968"/>
                  <a:gd name="connsiteY36" fmla="*/ 16457 h 619864"/>
                  <a:gd name="connsiteX37" fmla="*/ 940771 w 959968"/>
                  <a:gd name="connsiteY37" fmla="*/ 0 h 619864"/>
                  <a:gd name="connsiteX38" fmla="*/ 940771 w 959968"/>
                  <a:gd name="connsiteY38" fmla="*/ 0 h 619864"/>
                  <a:gd name="connsiteX39" fmla="*/ 145368 w 959968"/>
                  <a:gd name="connsiteY39" fmla="*/ 46627 h 619864"/>
                  <a:gd name="connsiteX40" fmla="*/ 161824 w 959968"/>
                  <a:gd name="connsiteY40" fmla="*/ 30170 h 619864"/>
                  <a:gd name="connsiteX41" fmla="*/ 257821 w 959968"/>
                  <a:gd name="connsiteY41" fmla="*/ 30170 h 619864"/>
                  <a:gd name="connsiteX42" fmla="*/ 274277 w 959968"/>
                  <a:gd name="connsiteY42" fmla="*/ 46627 h 619864"/>
                  <a:gd name="connsiteX43" fmla="*/ 274277 w 959968"/>
                  <a:gd name="connsiteY43" fmla="*/ 63084 h 619864"/>
                  <a:gd name="connsiteX44" fmla="*/ 277021 w 959968"/>
                  <a:gd name="connsiteY44" fmla="*/ 71312 h 619864"/>
                  <a:gd name="connsiteX45" fmla="*/ 296220 w 959968"/>
                  <a:gd name="connsiteY45" fmla="*/ 112453 h 619864"/>
                  <a:gd name="connsiteX46" fmla="*/ 290734 w 959968"/>
                  <a:gd name="connsiteY46" fmla="*/ 112453 h 619864"/>
                  <a:gd name="connsiteX47" fmla="*/ 274277 w 959968"/>
                  <a:gd name="connsiteY47" fmla="*/ 128910 h 619864"/>
                  <a:gd name="connsiteX48" fmla="*/ 252335 w 959968"/>
                  <a:gd name="connsiteY48" fmla="*/ 175537 h 619864"/>
                  <a:gd name="connsiteX49" fmla="*/ 202965 w 959968"/>
                  <a:gd name="connsiteY49" fmla="*/ 191993 h 619864"/>
                  <a:gd name="connsiteX50" fmla="*/ 145368 w 959968"/>
                  <a:gd name="connsiteY50" fmla="*/ 126167 h 619864"/>
                  <a:gd name="connsiteX51" fmla="*/ 145368 w 959968"/>
                  <a:gd name="connsiteY51" fmla="*/ 46627 h 619864"/>
                  <a:gd name="connsiteX52" fmla="*/ 230393 w 959968"/>
                  <a:gd name="connsiteY52" fmla="*/ 222164 h 619864"/>
                  <a:gd name="connsiteX53" fmla="*/ 208451 w 959968"/>
                  <a:gd name="connsiteY53" fmla="*/ 266048 h 619864"/>
                  <a:gd name="connsiteX54" fmla="*/ 186510 w 959968"/>
                  <a:gd name="connsiteY54" fmla="*/ 222164 h 619864"/>
                  <a:gd name="connsiteX55" fmla="*/ 230393 w 959968"/>
                  <a:gd name="connsiteY55" fmla="*/ 222164 h 619864"/>
                  <a:gd name="connsiteX56" fmla="*/ 65827 w 959968"/>
                  <a:gd name="connsiteY56" fmla="*/ 414157 h 619864"/>
                  <a:gd name="connsiteX57" fmla="*/ 65827 w 959968"/>
                  <a:gd name="connsiteY57" fmla="*/ 271534 h 619864"/>
                  <a:gd name="connsiteX58" fmla="*/ 112454 w 959968"/>
                  <a:gd name="connsiteY58" fmla="*/ 224907 h 619864"/>
                  <a:gd name="connsiteX59" fmla="*/ 150852 w 959968"/>
                  <a:gd name="connsiteY59" fmla="*/ 224907 h 619864"/>
                  <a:gd name="connsiteX60" fmla="*/ 194737 w 959968"/>
                  <a:gd name="connsiteY60" fmla="*/ 312675 h 619864"/>
                  <a:gd name="connsiteX61" fmla="*/ 208451 w 959968"/>
                  <a:gd name="connsiteY61" fmla="*/ 320903 h 619864"/>
                  <a:gd name="connsiteX62" fmla="*/ 222165 w 959968"/>
                  <a:gd name="connsiteY62" fmla="*/ 312675 h 619864"/>
                  <a:gd name="connsiteX63" fmla="*/ 266049 w 959968"/>
                  <a:gd name="connsiteY63" fmla="*/ 224907 h 619864"/>
                  <a:gd name="connsiteX64" fmla="*/ 337362 w 959968"/>
                  <a:gd name="connsiteY64" fmla="*/ 224907 h 619864"/>
                  <a:gd name="connsiteX65" fmla="*/ 373017 w 959968"/>
                  <a:gd name="connsiteY65" fmla="*/ 241363 h 619864"/>
                  <a:gd name="connsiteX66" fmla="*/ 449815 w 959968"/>
                  <a:gd name="connsiteY66" fmla="*/ 331874 h 619864"/>
                  <a:gd name="connsiteX67" fmla="*/ 460786 w 959968"/>
                  <a:gd name="connsiteY67" fmla="*/ 337360 h 619864"/>
                  <a:gd name="connsiteX68" fmla="*/ 471756 w 959968"/>
                  <a:gd name="connsiteY68" fmla="*/ 331874 h 619864"/>
                  <a:gd name="connsiteX69" fmla="*/ 559525 w 959968"/>
                  <a:gd name="connsiteY69" fmla="*/ 244106 h 619864"/>
                  <a:gd name="connsiteX70" fmla="*/ 600667 w 959968"/>
                  <a:gd name="connsiteY70" fmla="*/ 285247 h 619864"/>
                  <a:gd name="connsiteX71" fmla="*/ 496442 w 959968"/>
                  <a:gd name="connsiteY71" fmla="*/ 389472 h 619864"/>
                  <a:gd name="connsiteX72" fmla="*/ 427873 w 959968"/>
                  <a:gd name="connsiteY72" fmla="*/ 389472 h 619864"/>
                  <a:gd name="connsiteX73" fmla="*/ 378503 w 959968"/>
                  <a:gd name="connsiteY73" fmla="*/ 340103 h 619864"/>
                  <a:gd name="connsiteX74" fmla="*/ 362046 w 959968"/>
                  <a:gd name="connsiteY74" fmla="*/ 337360 h 619864"/>
                  <a:gd name="connsiteX75" fmla="*/ 351076 w 959968"/>
                  <a:gd name="connsiteY75" fmla="*/ 351074 h 619864"/>
                  <a:gd name="connsiteX76" fmla="*/ 351076 w 959968"/>
                  <a:gd name="connsiteY76" fmla="*/ 463527 h 619864"/>
                  <a:gd name="connsiteX77" fmla="*/ 271535 w 959968"/>
                  <a:gd name="connsiteY77" fmla="*/ 463527 h 619864"/>
                  <a:gd name="connsiteX78" fmla="*/ 271535 w 959968"/>
                  <a:gd name="connsiteY78" fmla="*/ 416900 h 619864"/>
                  <a:gd name="connsiteX79" fmla="*/ 224907 w 959968"/>
                  <a:gd name="connsiteY79" fmla="*/ 370273 h 619864"/>
                  <a:gd name="connsiteX80" fmla="*/ 161824 w 959968"/>
                  <a:gd name="connsiteY80" fmla="*/ 370273 h 619864"/>
                  <a:gd name="connsiteX81" fmla="*/ 161824 w 959968"/>
                  <a:gd name="connsiteY81" fmla="*/ 337360 h 619864"/>
                  <a:gd name="connsiteX82" fmla="*/ 128910 w 959968"/>
                  <a:gd name="connsiteY82" fmla="*/ 337360 h 619864"/>
                  <a:gd name="connsiteX83" fmla="*/ 128910 w 959968"/>
                  <a:gd name="connsiteY83" fmla="*/ 381244 h 619864"/>
                  <a:gd name="connsiteX84" fmla="*/ 145368 w 959968"/>
                  <a:gd name="connsiteY84" fmla="*/ 397701 h 619864"/>
                  <a:gd name="connsiteX85" fmla="*/ 224907 w 959968"/>
                  <a:gd name="connsiteY85" fmla="*/ 397701 h 619864"/>
                  <a:gd name="connsiteX86" fmla="*/ 241365 w 959968"/>
                  <a:gd name="connsiteY86" fmla="*/ 414157 h 619864"/>
                  <a:gd name="connsiteX87" fmla="*/ 241365 w 959968"/>
                  <a:gd name="connsiteY87" fmla="*/ 460784 h 619864"/>
                  <a:gd name="connsiteX88" fmla="*/ 115197 w 959968"/>
                  <a:gd name="connsiteY88" fmla="*/ 460784 h 619864"/>
                  <a:gd name="connsiteX89" fmla="*/ 65827 w 959968"/>
                  <a:gd name="connsiteY89" fmla="*/ 414157 h 619864"/>
                  <a:gd name="connsiteX90" fmla="*/ 65827 w 959968"/>
                  <a:gd name="connsiteY90" fmla="*/ 414157 h 619864"/>
                  <a:gd name="connsiteX91" fmla="*/ 383987 w 959968"/>
                  <a:gd name="connsiteY91" fmla="*/ 460784 h 619864"/>
                  <a:gd name="connsiteX92" fmla="*/ 383987 w 959968"/>
                  <a:gd name="connsiteY92" fmla="*/ 386729 h 619864"/>
                  <a:gd name="connsiteX93" fmla="*/ 408673 w 959968"/>
                  <a:gd name="connsiteY93" fmla="*/ 411414 h 619864"/>
                  <a:gd name="connsiteX94" fmla="*/ 449815 w 959968"/>
                  <a:gd name="connsiteY94" fmla="*/ 433357 h 619864"/>
                  <a:gd name="connsiteX95" fmla="*/ 449815 w 959968"/>
                  <a:gd name="connsiteY95" fmla="*/ 460784 h 619864"/>
                  <a:gd name="connsiteX96" fmla="*/ 383987 w 959968"/>
                  <a:gd name="connsiteY96" fmla="*/ 460784 h 619864"/>
                  <a:gd name="connsiteX97" fmla="*/ 575981 w 959968"/>
                  <a:gd name="connsiteY97" fmla="*/ 526610 h 619864"/>
                  <a:gd name="connsiteX98" fmla="*/ 35657 w 959968"/>
                  <a:gd name="connsiteY98" fmla="*/ 526610 h 619864"/>
                  <a:gd name="connsiteX99" fmla="*/ 35657 w 959968"/>
                  <a:gd name="connsiteY99" fmla="*/ 493697 h 619864"/>
                  <a:gd name="connsiteX100" fmla="*/ 575981 w 959968"/>
                  <a:gd name="connsiteY100" fmla="*/ 493697 h 619864"/>
                  <a:gd name="connsiteX101" fmla="*/ 575981 w 959968"/>
                  <a:gd name="connsiteY101" fmla="*/ 526610 h 619864"/>
                  <a:gd name="connsiteX102" fmla="*/ 924313 w 959968"/>
                  <a:gd name="connsiteY102" fmla="*/ 526610 h 619864"/>
                  <a:gd name="connsiteX103" fmla="*/ 606153 w 959968"/>
                  <a:gd name="connsiteY103" fmla="*/ 526610 h 619864"/>
                  <a:gd name="connsiteX104" fmla="*/ 606153 w 959968"/>
                  <a:gd name="connsiteY104" fmla="*/ 479983 h 619864"/>
                  <a:gd name="connsiteX105" fmla="*/ 589695 w 959968"/>
                  <a:gd name="connsiteY105" fmla="*/ 463527 h 619864"/>
                  <a:gd name="connsiteX106" fmla="*/ 477242 w 959968"/>
                  <a:gd name="connsiteY106" fmla="*/ 463527 h 619864"/>
                  <a:gd name="connsiteX107" fmla="*/ 477242 w 959968"/>
                  <a:gd name="connsiteY107" fmla="*/ 436099 h 619864"/>
                  <a:gd name="connsiteX108" fmla="*/ 518384 w 959968"/>
                  <a:gd name="connsiteY108" fmla="*/ 414157 h 619864"/>
                  <a:gd name="connsiteX109" fmla="*/ 633580 w 959968"/>
                  <a:gd name="connsiteY109" fmla="*/ 298961 h 619864"/>
                  <a:gd name="connsiteX110" fmla="*/ 633580 w 959968"/>
                  <a:gd name="connsiteY110" fmla="*/ 277019 h 619864"/>
                  <a:gd name="connsiteX111" fmla="*/ 597925 w 959968"/>
                  <a:gd name="connsiteY111" fmla="*/ 241363 h 619864"/>
                  <a:gd name="connsiteX112" fmla="*/ 682950 w 959968"/>
                  <a:gd name="connsiteY112" fmla="*/ 156338 h 619864"/>
                  <a:gd name="connsiteX113" fmla="*/ 661008 w 959968"/>
                  <a:gd name="connsiteY113" fmla="*/ 134395 h 619864"/>
                  <a:gd name="connsiteX114" fmla="*/ 575981 w 959968"/>
                  <a:gd name="connsiteY114" fmla="*/ 219421 h 619864"/>
                  <a:gd name="connsiteX115" fmla="*/ 570497 w 959968"/>
                  <a:gd name="connsiteY115" fmla="*/ 213936 h 619864"/>
                  <a:gd name="connsiteX116" fmla="*/ 548553 w 959968"/>
                  <a:gd name="connsiteY116" fmla="*/ 213936 h 619864"/>
                  <a:gd name="connsiteX117" fmla="*/ 479984 w 959968"/>
                  <a:gd name="connsiteY117" fmla="*/ 282505 h 619864"/>
                  <a:gd name="connsiteX118" fmla="*/ 479984 w 959968"/>
                  <a:gd name="connsiteY118" fmla="*/ 32913 h 619864"/>
                  <a:gd name="connsiteX119" fmla="*/ 927057 w 959968"/>
                  <a:gd name="connsiteY119" fmla="*/ 32913 h 619864"/>
                  <a:gd name="connsiteX120" fmla="*/ 927057 w 959968"/>
                  <a:gd name="connsiteY120" fmla="*/ 526610 h 61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59968" h="619864">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000000"/>
              </a:solidFill>
              <a:ln w="27426" cap="flat">
                <a:noFill/>
                <a:prstDash val="solid"/>
                <a:miter/>
              </a:ln>
            </p:spPr>
            <p:txBody>
              <a:bodyPr rtlCol="0" anchor="ctr"/>
              <a:lstStyle/>
              <a:p>
                <a:endParaRPr lang="en-US"/>
              </a:p>
            </p:txBody>
          </p:sp>
          <p:sp>
            <p:nvSpPr>
              <p:cNvPr id="12" name="Freeform 1106">
                <a:extLst>
                  <a:ext uri="{FF2B5EF4-FFF2-40B4-BE49-F238E27FC236}">
                    <a16:creationId xmlns:a16="http://schemas.microsoft.com/office/drawing/2014/main" id="{2143A687-4170-785A-0993-FD8CC2B4FFD3}"/>
                  </a:ext>
                </a:extLst>
              </p:cNvPr>
              <p:cNvSpPr/>
              <p:nvPr/>
            </p:nvSpPr>
            <p:spPr>
              <a:xfrm>
                <a:off x="9281598" y="565176"/>
                <a:ext cx="298960" cy="78854"/>
              </a:xfrm>
              <a:custGeom>
                <a:avLst/>
                <a:gdLst>
                  <a:gd name="connsiteX0" fmla="*/ 98739 w 298960"/>
                  <a:gd name="connsiteY0" fmla="*/ 32227 h 78854"/>
                  <a:gd name="connsiteX1" fmla="*/ 186508 w 298960"/>
                  <a:gd name="connsiteY1" fmla="*/ 76112 h 78854"/>
                  <a:gd name="connsiteX2" fmla="*/ 194736 w 298960"/>
                  <a:gd name="connsiteY2" fmla="*/ 78854 h 78854"/>
                  <a:gd name="connsiteX3" fmla="*/ 202964 w 298960"/>
                  <a:gd name="connsiteY3" fmla="*/ 76112 h 78854"/>
                  <a:gd name="connsiteX4" fmla="*/ 298961 w 298960"/>
                  <a:gd name="connsiteY4" fmla="*/ 29485 h 78854"/>
                  <a:gd name="connsiteX5" fmla="*/ 285247 w 298960"/>
                  <a:gd name="connsiteY5" fmla="*/ 2057 h 78854"/>
                  <a:gd name="connsiteX6" fmla="*/ 197478 w 298960"/>
                  <a:gd name="connsiteY6" fmla="*/ 45941 h 78854"/>
                  <a:gd name="connsiteX7" fmla="*/ 109711 w 298960"/>
                  <a:gd name="connsiteY7" fmla="*/ 2057 h 78854"/>
                  <a:gd name="connsiteX8" fmla="*/ 95997 w 298960"/>
                  <a:gd name="connsiteY8" fmla="*/ 2057 h 78854"/>
                  <a:gd name="connsiteX9" fmla="*/ 0 w 298960"/>
                  <a:gd name="connsiteY9" fmla="*/ 48684 h 78854"/>
                  <a:gd name="connsiteX10" fmla="*/ 13714 w 298960"/>
                  <a:gd name="connsiteY10" fmla="*/ 76112 h 78854"/>
                  <a:gd name="connsiteX11" fmla="*/ 98739 w 298960"/>
                  <a:gd name="connsiteY11" fmla="*/ 32227 h 7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960" h="78854">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000000"/>
              </a:solidFill>
              <a:ln w="27426" cap="flat">
                <a:noFill/>
                <a:prstDash val="solid"/>
                <a:miter/>
              </a:ln>
            </p:spPr>
            <p:txBody>
              <a:bodyPr rtlCol="0" anchor="ctr"/>
              <a:lstStyle/>
              <a:p>
                <a:endParaRPr lang="en-US"/>
              </a:p>
            </p:txBody>
          </p:sp>
          <p:sp>
            <p:nvSpPr>
              <p:cNvPr id="13" name="Freeform 1107">
                <a:extLst>
                  <a:ext uri="{FF2B5EF4-FFF2-40B4-BE49-F238E27FC236}">
                    <a16:creationId xmlns:a16="http://schemas.microsoft.com/office/drawing/2014/main" id="{F842D057-94AD-DECF-7A54-8D6F5E3D88E2}"/>
                  </a:ext>
                </a:extLst>
              </p:cNvPr>
              <p:cNvSpPr/>
              <p:nvPr/>
            </p:nvSpPr>
            <p:spPr>
              <a:xfrm>
                <a:off x="9396794" y="740027"/>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4" name="Freeform 1108">
                <a:extLst>
                  <a:ext uri="{FF2B5EF4-FFF2-40B4-BE49-F238E27FC236}">
                    <a16:creationId xmlns:a16="http://schemas.microsoft.com/office/drawing/2014/main" id="{1002BA4D-9179-14F4-6A6E-278E1EBB6A79}"/>
                  </a:ext>
                </a:extLst>
              </p:cNvPr>
              <p:cNvSpPr/>
              <p:nvPr/>
            </p:nvSpPr>
            <p:spPr>
              <a:xfrm>
                <a:off x="9396794" y="80311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5" name="Freeform 1109">
                <a:extLst>
                  <a:ext uri="{FF2B5EF4-FFF2-40B4-BE49-F238E27FC236}">
                    <a16:creationId xmlns:a16="http://schemas.microsoft.com/office/drawing/2014/main" id="{6B577D46-FF8D-A355-D1CE-E5C57B2B2713}"/>
                  </a:ext>
                </a:extLst>
              </p:cNvPr>
              <p:cNvSpPr/>
              <p:nvPr/>
            </p:nvSpPr>
            <p:spPr>
              <a:xfrm>
                <a:off x="9396794" y="866194"/>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6" name="Freeform 1110">
                <a:extLst>
                  <a:ext uri="{FF2B5EF4-FFF2-40B4-BE49-F238E27FC236}">
                    <a16:creationId xmlns:a16="http://schemas.microsoft.com/office/drawing/2014/main" id="{5631F00E-8C37-29F4-2A38-965C1ACC41F0}"/>
                  </a:ext>
                </a:extLst>
              </p:cNvPr>
              <p:cNvSpPr/>
              <p:nvPr/>
            </p:nvSpPr>
            <p:spPr>
              <a:xfrm>
                <a:off x="9396794" y="93202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7" name="Freeform 1111">
                <a:extLst>
                  <a:ext uri="{FF2B5EF4-FFF2-40B4-BE49-F238E27FC236}">
                    <a16:creationId xmlns:a16="http://schemas.microsoft.com/office/drawing/2014/main" id="{65D6DD9B-D3DD-9A57-307C-7E5072F53514}"/>
                  </a:ext>
                </a:extLst>
              </p:cNvPr>
              <p:cNvSpPr/>
              <p:nvPr/>
            </p:nvSpPr>
            <p:spPr>
              <a:xfrm>
                <a:off x="8760472"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6 w 191993"/>
                  <a:gd name="connsiteY10" fmla="*/ 142624 h 337359"/>
                  <a:gd name="connsiteX11" fmla="*/ 0 w 191993"/>
                  <a:gd name="connsiteY11" fmla="*/ 224907 h 337359"/>
                  <a:gd name="connsiteX12" fmla="*/ 0 w 191993"/>
                  <a:gd name="connsiteY12" fmla="*/ 224907 h 337359"/>
                  <a:gd name="connsiteX13" fmla="*/ 46626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6 w 191993"/>
                  <a:gd name="connsiteY17" fmla="*/ 79540 h 337359"/>
                  <a:gd name="connsiteX18" fmla="*/ 46626 w 191993"/>
                  <a:gd name="connsiteY18" fmla="*/ 79540 h 337359"/>
                  <a:gd name="connsiteX19" fmla="*/ 32912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2 w 191993"/>
                  <a:gd name="connsiteY23" fmla="*/ 304447 h 337359"/>
                  <a:gd name="connsiteX24" fmla="*/ 32912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000000"/>
              </a:solidFill>
              <a:ln w="27426" cap="flat">
                <a:noFill/>
                <a:prstDash val="solid"/>
                <a:miter/>
              </a:ln>
            </p:spPr>
            <p:txBody>
              <a:bodyPr rtlCol="0" anchor="ctr"/>
              <a:lstStyle/>
              <a:p>
                <a:endParaRPr lang="en-US"/>
              </a:p>
            </p:txBody>
          </p:sp>
          <p:sp>
            <p:nvSpPr>
              <p:cNvPr id="18" name="Freeform 1112">
                <a:extLst>
                  <a:ext uri="{FF2B5EF4-FFF2-40B4-BE49-F238E27FC236}">
                    <a16:creationId xmlns:a16="http://schemas.microsoft.com/office/drawing/2014/main" id="{84D6CCD4-644D-89C8-5FBE-BC1018B18E9C}"/>
                  </a:ext>
                </a:extLst>
              </p:cNvPr>
              <p:cNvSpPr/>
              <p:nvPr/>
            </p:nvSpPr>
            <p:spPr>
              <a:xfrm>
                <a:off x="8982636"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9369 w 191993"/>
                  <a:gd name="connsiteY13" fmla="*/ 79540 h 337359"/>
                  <a:gd name="connsiteX14" fmla="*/ 95997 w 191993"/>
                  <a:gd name="connsiteY14" fmla="*/ 32913 h 337359"/>
                  <a:gd name="connsiteX15" fmla="*/ 142624 w 191993"/>
                  <a:gd name="connsiteY15" fmla="*/ 79540 h 337359"/>
                  <a:gd name="connsiteX16" fmla="*/ 95997 w 191993"/>
                  <a:gd name="connsiteY16" fmla="*/ 126167 h 337359"/>
                  <a:gd name="connsiteX17" fmla="*/ 49369 w 191993"/>
                  <a:gd name="connsiteY17" fmla="*/ 79540 h 337359"/>
                  <a:gd name="connsiteX18" fmla="*/ 49369 w 191993"/>
                  <a:gd name="connsiteY18" fmla="*/ 79540 h 337359"/>
                  <a:gd name="connsiteX19" fmla="*/ 32914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4 w 191993"/>
                  <a:gd name="connsiteY23" fmla="*/ 304447 h 337359"/>
                  <a:gd name="connsiteX24" fmla="*/ 32914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000000"/>
              </a:solidFill>
              <a:ln w="27426" cap="flat">
                <a:noFill/>
                <a:prstDash val="solid"/>
                <a:miter/>
              </a:ln>
            </p:spPr>
            <p:txBody>
              <a:bodyPr rtlCol="0" anchor="ctr"/>
              <a:lstStyle/>
              <a:p>
                <a:endParaRPr lang="en-US"/>
              </a:p>
            </p:txBody>
          </p:sp>
          <p:sp>
            <p:nvSpPr>
              <p:cNvPr id="19" name="Freeform 1113">
                <a:extLst>
                  <a:ext uri="{FF2B5EF4-FFF2-40B4-BE49-F238E27FC236}">
                    <a16:creationId xmlns:a16="http://schemas.microsoft.com/office/drawing/2014/main" id="{1A68C136-CD71-4E6D-8C41-C0CE861B5DB9}"/>
                  </a:ext>
                </a:extLst>
              </p:cNvPr>
              <p:cNvSpPr/>
              <p:nvPr/>
            </p:nvSpPr>
            <p:spPr>
              <a:xfrm>
                <a:off x="9207543"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7 w 191993"/>
                  <a:gd name="connsiteY17" fmla="*/ 79540 h 337359"/>
                  <a:gd name="connsiteX18" fmla="*/ 46627 w 191993"/>
                  <a:gd name="connsiteY18" fmla="*/ 79540 h 337359"/>
                  <a:gd name="connsiteX19" fmla="*/ 30170 w 191993"/>
                  <a:gd name="connsiteY19" fmla="*/ 224907 h 337359"/>
                  <a:gd name="connsiteX20" fmla="*/ 93253 w 191993"/>
                  <a:gd name="connsiteY20" fmla="*/ 161823 h 337359"/>
                  <a:gd name="connsiteX21" fmla="*/ 156338 w 191993"/>
                  <a:gd name="connsiteY21" fmla="*/ 224907 h 337359"/>
                  <a:gd name="connsiteX22" fmla="*/ 156338 w 191993"/>
                  <a:gd name="connsiteY22" fmla="*/ 304447 h 337359"/>
                  <a:gd name="connsiteX23" fmla="*/ 30170 w 191993"/>
                  <a:gd name="connsiteY23" fmla="*/ 304447 h 337359"/>
                  <a:gd name="connsiteX24" fmla="*/ 30170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000000"/>
              </a:solidFill>
              <a:ln w="27426" cap="flat">
                <a:noFill/>
                <a:prstDash val="solid"/>
                <a:miter/>
              </a:ln>
            </p:spPr>
            <p:txBody>
              <a:bodyPr rtlCol="0" anchor="ctr"/>
              <a:lstStyle/>
              <a:p>
                <a:endParaRPr lang="en-US"/>
              </a:p>
            </p:txBody>
          </p:sp>
          <p:sp>
            <p:nvSpPr>
              <p:cNvPr id="20" name="Freeform 1114">
                <a:extLst>
                  <a:ext uri="{FF2B5EF4-FFF2-40B4-BE49-F238E27FC236}">
                    <a16:creationId xmlns:a16="http://schemas.microsoft.com/office/drawing/2014/main" id="{164D989B-973C-5B6D-AEE8-D7A374EFA87C}"/>
                  </a:ext>
                </a:extLst>
              </p:cNvPr>
              <p:cNvSpPr/>
              <p:nvPr/>
            </p:nvSpPr>
            <p:spPr>
              <a:xfrm>
                <a:off x="9429707" y="1121271"/>
                <a:ext cx="191993" cy="337359"/>
              </a:xfrm>
              <a:custGeom>
                <a:avLst/>
                <a:gdLst>
                  <a:gd name="connsiteX0" fmla="*/ 0 w 191993"/>
                  <a:gd name="connsiteY0" fmla="*/ 224907 h 337359"/>
                  <a:gd name="connsiteX1" fmla="*/ 0 w 191993"/>
                  <a:gd name="connsiteY1" fmla="*/ 320903 h 337359"/>
                  <a:gd name="connsiteX2" fmla="*/ 16458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8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5 w 191993"/>
                  <a:gd name="connsiteY14" fmla="*/ 32913 h 337359"/>
                  <a:gd name="connsiteX15" fmla="*/ 139882 w 191993"/>
                  <a:gd name="connsiteY15" fmla="*/ 79540 h 337359"/>
                  <a:gd name="connsiteX16" fmla="*/ 93255 w 191993"/>
                  <a:gd name="connsiteY16" fmla="*/ 126167 h 337359"/>
                  <a:gd name="connsiteX17" fmla="*/ 46627 w 191993"/>
                  <a:gd name="connsiteY17" fmla="*/ 79540 h 337359"/>
                  <a:gd name="connsiteX18" fmla="*/ 46627 w 191993"/>
                  <a:gd name="connsiteY18" fmla="*/ 79540 h 337359"/>
                  <a:gd name="connsiteX19" fmla="*/ 30171 w 191993"/>
                  <a:gd name="connsiteY19" fmla="*/ 224907 h 337359"/>
                  <a:gd name="connsiteX20" fmla="*/ 93255 w 191993"/>
                  <a:gd name="connsiteY20" fmla="*/ 161823 h 337359"/>
                  <a:gd name="connsiteX21" fmla="*/ 156338 w 191993"/>
                  <a:gd name="connsiteY21" fmla="*/ 224907 h 337359"/>
                  <a:gd name="connsiteX22" fmla="*/ 156338 w 191993"/>
                  <a:gd name="connsiteY22" fmla="*/ 304447 h 337359"/>
                  <a:gd name="connsiteX23" fmla="*/ 30171 w 191993"/>
                  <a:gd name="connsiteY23" fmla="*/ 304447 h 337359"/>
                  <a:gd name="connsiteX24" fmla="*/ 30171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000000"/>
              </a:solidFill>
              <a:ln w="27426" cap="flat">
                <a:noFill/>
                <a:prstDash val="solid"/>
                <a:miter/>
              </a:ln>
            </p:spPr>
            <p:txBody>
              <a:bodyPr rtlCol="0" anchor="ctr"/>
              <a:lstStyle/>
              <a:p>
                <a:endParaRPr lang="en-US"/>
              </a:p>
            </p:txBody>
          </p:sp>
        </p:grpSp>
      </p:grpSp>
      <p:graphicFrame>
        <p:nvGraphicFramePr>
          <p:cNvPr id="21" name="Table 7">
            <a:extLst>
              <a:ext uri="{FF2B5EF4-FFF2-40B4-BE49-F238E27FC236}">
                <a16:creationId xmlns:a16="http://schemas.microsoft.com/office/drawing/2014/main" id="{7591B150-5EC3-31B8-22E2-2C9E373AD0C2}"/>
              </a:ext>
            </a:extLst>
          </p:cNvPr>
          <p:cNvGraphicFramePr>
            <a:graphicFrameLocks noGrp="1"/>
          </p:cNvGraphicFramePr>
          <p:nvPr>
            <p:extLst>
              <p:ext uri="{D42A27DB-BD31-4B8C-83A1-F6EECF244321}">
                <p14:modId xmlns:p14="http://schemas.microsoft.com/office/powerpoint/2010/main" val="82994290"/>
              </p:ext>
            </p:extLst>
          </p:nvPr>
        </p:nvGraphicFramePr>
        <p:xfrm>
          <a:off x="869835" y="4347505"/>
          <a:ext cx="6180184" cy="3383280"/>
        </p:xfrm>
        <a:graphic>
          <a:graphicData uri="http://schemas.openxmlformats.org/drawingml/2006/table">
            <a:tbl>
              <a:tblPr firstRow="1" bandRow="1"/>
              <a:tblGrid>
                <a:gridCol w="1361870">
                  <a:extLst>
                    <a:ext uri="{9D8B030D-6E8A-4147-A177-3AD203B41FA5}">
                      <a16:colId xmlns:a16="http://schemas.microsoft.com/office/drawing/2014/main" val="3903941124"/>
                    </a:ext>
                  </a:extLst>
                </a:gridCol>
                <a:gridCol w="2868460">
                  <a:extLst>
                    <a:ext uri="{9D8B030D-6E8A-4147-A177-3AD203B41FA5}">
                      <a16:colId xmlns:a16="http://schemas.microsoft.com/office/drawing/2014/main" val="2417487657"/>
                    </a:ext>
                  </a:extLst>
                </a:gridCol>
                <a:gridCol w="1949854">
                  <a:extLst>
                    <a:ext uri="{9D8B030D-6E8A-4147-A177-3AD203B41FA5}">
                      <a16:colId xmlns:a16="http://schemas.microsoft.com/office/drawing/2014/main" val="3370213147"/>
                    </a:ext>
                  </a:extLst>
                </a:gridCol>
              </a:tblGrid>
              <a:tr h="649392">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r>
                        <a:rPr lang="en-IE" sz="1400">
                          <a:solidFill>
                            <a:schemeClr val="tx1"/>
                          </a:solidFill>
                        </a:rPr>
                        <a:t>Classroom Tool</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037"/>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endParaRPr lang="en-IE" sz="1400">
                        <a:solidFill>
                          <a:schemeClr val="tx1"/>
                        </a:solidFill>
                      </a:endParaRPr>
                    </a:p>
                    <a:p>
                      <a:r>
                        <a:rPr lang="en-IE" sz="1400">
                          <a:solidFill>
                            <a:schemeClr val="tx1"/>
                          </a:solidFill>
                        </a:rPr>
                        <a:t>Suggested Use in the Classroom</a:t>
                      </a:r>
                    </a:p>
                    <a:p>
                      <a:endParaRPr lang="en-IE" sz="1400">
                        <a:solidFill>
                          <a:schemeClr val="tx1"/>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037"/>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ctr"/>
                      <a:r>
                        <a:rPr lang="en-IE" sz="1400">
                          <a:solidFill>
                            <a:schemeClr val="tx1"/>
                          </a:solidFill>
                        </a:rPr>
                        <a:t>Additional Resources Required</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2338061450"/>
                  </a:ext>
                </a:extLst>
              </a:tr>
              <a:tr h="892914">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200"/>
                        <a:t>PowerPoint © presentation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EFE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200"/>
                        <a:t>Training materials are developed in PowerPoint. We suggest that these will be displayed on a large screen for classroom delivery</a:t>
                      </a:r>
                    </a:p>
                    <a:p>
                      <a:pPr algn="ctr"/>
                      <a:endParaRPr lang="en-IE" sz="120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CD3B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a:r>
                        <a:rPr lang="en-IE" sz="1200"/>
                        <a:t>Laptop/ Computer</a:t>
                      </a:r>
                    </a:p>
                    <a:p>
                      <a:pPr algn="l"/>
                      <a:r>
                        <a:rPr lang="en-IE" sz="1200"/>
                        <a:t>Projector</a:t>
                      </a:r>
                    </a:p>
                    <a:p>
                      <a:pPr algn="l"/>
                      <a:r>
                        <a:rPr lang="en-IE" sz="1200"/>
                        <a:t>Large screen / wall</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AB882"/>
                    </a:solidFill>
                  </a:tcPr>
                </a:tc>
                <a:extLst>
                  <a:ext uri="{0D108BD9-81ED-4DB2-BD59-A6C34878D82A}">
                    <a16:rowId xmlns:a16="http://schemas.microsoft.com/office/drawing/2014/main" val="3637798547"/>
                  </a:ext>
                </a:extLst>
              </a:tr>
              <a:tr h="730566">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200"/>
                        <a:t>Videos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EFE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200"/>
                        <a:t>Videos are used to explain certain sections of the training content and to present case studies for discussion.</a:t>
                      </a:r>
                    </a:p>
                    <a:p>
                      <a:pPr algn="ctr"/>
                      <a:endParaRPr lang="en-IE" sz="120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CD3B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a:r>
                        <a:rPr lang="en-IE" sz="1200"/>
                        <a:t>Audio / sound system</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AB882"/>
                    </a:solidFill>
                  </a:tcPr>
                </a:tc>
                <a:extLst>
                  <a:ext uri="{0D108BD9-81ED-4DB2-BD59-A6C34878D82A}">
                    <a16:rowId xmlns:a16="http://schemas.microsoft.com/office/drawing/2014/main" val="1919567722"/>
                  </a:ext>
                </a:extLst>
              </a:tr>
              <a:tr h="730566">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200"/>
                        <a:t>Whiteboard or Flip Chart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EEFE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200"/>
                        <a:t>Invite learners to write on the board or ask them for feedback that you write on the board</a:t>
                      </a:r>
                    </a:p>
                    <a:p>
                      <a:pPr algn="ctr"/>
                      <a:endParaRPr lang="en-IE" sz="120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CD3B2"/>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l"/>
                      <a:r>
                        <a:rPr lang="en-IE" sz="1200"/>
                        <a:t>Pens / markers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AB882"/>
                    </a:solidFill>
                  </a:tcPr>
                </a:tc>
                <a:extLst>
                  <a:ext uri="{0D108BD9-81ED-4DB2-BD59-A6C34878D82A}">
                    <a16:rowId xmlns:a16="http://schemas.microsoft.com/office/drawing/2014/main" val="1544839967"/>
                  </a:ext>
                </a:extLst>
              </a:tr>
            </a:tbl>
          </a:graphicData>
        </a:graphic>
      </p:graphicFrame>
      <p:pic>
        <p:nvPicPr>
          <p:cNvPr id="24" name="Picture 23" descr="People in class">
            <a:extLst>
              <a:ext uri="{FF2B5EF4-FFF2-40B4-BE49-F238E27FC236}">
                <a16:creationId xmlns:a16="http://schemas.microsoft.com/office/drawing/2014/main" id="{8F49C664-C1E4-B056-DCF2-552F281E3B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4248"/>
          <a:stretch/>
        </p:blipFill>
        <p:spPr>
          <a:xfrm>
            <a:off x="0" y="7893489"/>
            <a:ext cx="4937759" cy="2485038"/>
          </a:xfrm>
          <a:prstGeom prst="rect">
            <a:avLst/>
          </a:prstGeom>
        </p:spPr>
      </p:pic>
    </p:spTree>
    <p:extLst>
      <p:ext uri="{BB962C8B-B14F-4D97-AF65-F5344CB8AC3E}">
        <p14:creationId xmlns:p14="http://schemas.microsoft.com/office/powerpoint/2010/main" val="829552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99CBBC-4A76-BE74-1A60-3AD627B62726}"/>
              </a:ext>
            </a:extLst>
          </p:cNvPr>
          <p:cNvSpPr>
            <a:spLocks noGrp="1"/>
          </p:cNvSpPr>
          <p:nvPr>
            <p:ph type="body" sz="quarter" idx="30"/>
          </p:nvPr>
        </p:nvSpPr>
        <p:spPr>
          <a:xfrm>
            <a:off x="2222186" y="404088"/>
            <a:ext cx="4837229" cy="946746"/>
          </a:xfrm>
        </p:spPr>
        <p:txBody>
          <a:bodyPr/>
          <a:lstStyle/>
          <a:p>
            <a:r>
              <a:rPr kumimoji="0" lang="en-IE"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IE" sz="6000" b="1" i="0" u="none" strike="noStrike" kern="1200" cap="none" spc="0" normalizeH="0" baseline="0" noProof="0">
                <a:ln>
                  <a:noFill/>
                </a:ln>
                <a:solidFill>
                  <a:srgbClr val="F79037"/>
                </a:solidFill>
                <a:effectLst/>
                <a:uLnTx/>
                <a:uFillTx/>
                <a:latin typeface="Calibri" panose="020F0502020204030204" pitchFamily="34" charset="0"/>
                <a:ea typeface="Calibri" panose="020F0502020204030204" pitchFamily="34" charset="0"/>
                <a:cs typeface="Calibri" panose="020F0502020204030204" pitchFamily="34" charset="0"/>
              </a:rPr>
              <a:t>04</a:t>
            </a:r>
            <a:r>
              <a:rPr kumimoji="0" lang="en-IE"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Course Delivery Options </a:t>
            </a:r>
            <a:r>
              <a:rPr lang="en-IE" sz="2000" b="1">
                <a:solidFill>
                  <a:schemeClr val="tx1"/>
                </a:solidFill>
                <a:latin typeface="Calibri" panose="020F0502020204030204" pitchFamily="34" charset="0"/>
                <a:ea typeface="Calibri" panose="020F0502020204030204" pitchFamily="34" charset="0"/>
                <a:cs typeface="Calibri" panose="020F0502020204030204" pitchFamily="34" charset="0"/>
              </a:rPr>
              <a:t>(continued)</a:t>
            </a:r>
            <a:endParaRPr lang="en-IE"/>
          </a:p>
        </p:txBody>
      </p:sp>
      <p:sp>
        <p:nvSpPr>
          <p:cNvPr id="5" name="Text Placeholder 2">
            <a:extLst>
              <a:ext uri="{FF2B5EF4-FFF2-40B4-BE49-F238E27FC236}">
                <a16:creationId xmlns:a16="http://schemas.microsoft.com/office/drawing/2014/main" id="{3D5604C0-A7FD-A7B9-A36A-4E4A9D01E9B3}"/>
              </a:ext>
            </a:extLst>
          </p:cNvPr>
          <p:cNvSpPr txBox="1">
            <a:spLocks/>
          </p:cNvSpPr>
          <p:nvPr/>
        </p:nvSpPr>
        <p:spPr>
          <a:xfrm>
            <a:off x="857665" y="2498362"/>
            <a:ext cx="6235598" cy="3435122"/>
          </a:xfrm>
          <a:prstGeom prst="rect">
            <a:avLst/>
          </a:prstGeom>
        </p:spPr>
        <p:txBody>
          <a:bodyPr vert="horz" lIns="91440" tIns="45720" rIns="91440" bIns="45720" numCol="1" spcCol="432000" rtlCol="0" anchor="t">
            <a:noAutofit/>
          </a:bodyPr>
          <a:lstStyle>
            <a:lvl1pPr marL="0" marR="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sz="1100" b="0" i="0" kern="1200">
                <a:solidFill>
                  <a:schemeClr val="tx1"/>
                </a:solidFill>
                <a:latin typeface="Calibri" panose="020F0502020204030204" pitchFamily="34" charset="0"/>
                <a:ea typeface="+mn-ea"/>
                <a:cs typeface="Poppins" pitchFamily="2" charset="77"/>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300" b="1"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Suggested delivery mechanisms: </a:t>
            </a:r>
            <a:endParaRPr kumimoji="0" lang="en-IE" sz="13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sng"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Small group discussions:</a:t>
            </a:r>
            <a:r>
              <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Break the participants down into small groups and give them case studies or work situations to discuss or solve. This allows for knowledge transfer between learners. </a:t>
            </a: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sng"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Q &amp; A sessions</a:t>
            </a:r>
            <a:r>
              <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Informal question-and-answer sessions are most effective with small groups and for updating skills rather than teaching new skills. These should be used frequently across course delivery. </a:t>
            </a: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sng"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Multimedia:</a:t>
            </a:r>
            <a:r>
              <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Multimedia training materials tends to be more provocative and challenging and therefore, more stimulating to the adult mind. Trainers should ensure that all imbedded tools are used to their full potential. </a:t>
            </a: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0" i="0" u="sng"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Interactive tools:</a:t>
            </a:r>
            <a:r>
              <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The engagement of students can be easily achieved by using interactive tools. An example of a free tool is Kahoot! which is a game-based learning and trivia platform used in classrooms, offices, and social settings. You can compile a quiz, which can be answered by the students on their phones/tablets/computers. It is possible to get immediate feedback and results.</a:t>
            </a: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IE" sz="1200" b="0"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Poppins" pitchFamily="2" charset="77"/>
            </a:endParaRPr>
          </a:p>
        </p:txBody>
      </p:sp>
      <p:sp>
        <p:nvSpPr>
          <p:cNvPr id="6" name="TextBox 5">
            <a:extLst>
              <a:ext uri="{FF2B5EF4-FFF2-40B4-BE49-F238E27FC236}">
                <a16:creationId xmlns:a16="http://schemas.microsoft.com/office/drawing/2014/main" id="{53A459FB-9401-85DC-BC90-3BD38C4CABA5}"/>
              </a:ext>
            </a:extLst>
          </p:cNvPr>
          <p:cNvSpPr txBox="1"/>
          <p:nvPr/>
        </p:nvSpPr>
        <p:spPr>
          <a:xfrm>
            <a:off x="811559" y="6210932"/>
            <a:ext cx="6235649" cy="2916761"/>
          </a:xfrm>
          <a:prstGeom prst="rect">
            <a:avLst/>
          </a:prstGeom>
          <a:noFill/>
        </p:spPr>
        <p:txBody>
          <a:bodyPr wrap="square" rtlCol="0">
            <a:spAutoFit/>
          </a:bodyPr>
          <a:lstStyle/>
          <a:p>
            <a:pPr marL="342900" marR="0" lvl="0" indent="-342900" algn="just" defTabSz="755934" rtl="0" eaLnBrk="1" fontAlgn="auto" latinLnBrk="0" hangingPunct="1">
              <a:lnSpc>
                <a:spcPct val="107000"/>
              </a:lnSpc>
              <a:spcBef>
                <a:spcPts val="0"/>
              </a:spcBef>
              <a:spcAft>
                <a:spcPts val="800"/>
              </a:spcAft>
              <a:buClrTx/>
              <a:buSzTx/>
              <a:buFont typeface="+mj-lt"/>
              <a:buAutoNum type="alphaLcParenR" startAt="2"/>
              <a:tabLst/>
              <a:defRPr/>
            </a:pPr>
            <a:r>
              <a:rPr kumimoji="0" lang="en-US" sz="1600" b="1"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rPr>
              <a:t>Online Learning:</a:t>
            </a:r>
            <a:endParaRPr kumimoji="0" lang="en-IE" sz="1600" b="0"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IE"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This delivery method uses Internet technologies embedded in the EFE learning platform to deliver a broad array of solutions to enable learning. The </a:t>
            </a:r>
            <a:r>
              <a:rPr lang="en-IE" sz="1200">
                <a:solidFill>
                  <a:prstClr val="black"/>
                </a:solidFill>
                <a:latin typeface="Calibri" panose="020F0502020204030204" pitchFamily="34" charset="0"/>
                <a:ea typeface="Calibri" panose="020F0502020204030204" pitchFamily="34" charset="0"/>
                <a:cs typeface="Times New Roman" panose="02020603050405020304" pitchFamily="18" charset="0"/>
              </a:rPr>
              <a:t>EFE</a:t>
            </a:r>
            <a:r>
              <a:rPr kumimoji="0" lang="en-IE"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course is provided as an online learning programme, for direct access by all stakeholders including </a:t>
            </a:r>
            <a:r>
              <a:rPr kumimoji="0" lang="en-IE"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trainers,</a:t>
            </a:r>
            <a:r>
              <a:rPr kumimoji="0" lang="en-IE"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IE" sz="1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students, Food Entrepreneurs/SMEs &amp; employees,</a:t>
            </a:r>
            <a:r>
              <a:rPr kumimoji="0" lang="en-IE"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on the topic of Ethical Food Entrepreneurship.</a:t>
            </a:r>
          </a:p>
          <a:p>
            <a:pPr marL="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lang="en-IE" sz="1200">
                <a:solidFill>
                  <a:prstClr val="black"/>
                </a:solidFill>
                <a:latin typeface="Calibri" panose="020F0502020204030204" pitchFamily="34" charset="0"/>
                <a:ea typeface="Calibri" panose="020F0502020204030204" pitchFamily="34" charset="0"/>
                <a:cs typeface="Times New Roman" panose="02020603050405020304" pitchFamily="18" charset="0"/>
              </a:rPr>
              <a:t>T</a:t>
            </a:r>
            <a:r>
              <a:rPr kumimoji="0" lang="en-IE"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 project platform will be a multilingual, interactive site combining informative resources with the aforementioned, Educator’s Guide, digitalised exercises and enterprise &amp; innovation skills development activities. Additional suggested reading and multimedia links. The online learning facility incorporates best practice in online learning so that while the learning objective remains the same (or similar) the user interface and experience can be radically different as befits the medium.</a:t>
            </a:r>
          </a:p>
          <a:p>
            <a:endParaRPr lang="en-IE"/>
          </a:p>
        </p:txBody>
      </p:sp>
      <p:grpSp>
        <p:nvGrpSpPr>
          <p:cNvPr id="7" name="Graphic 3">
            <a:extLst>
              <a:ext uri="{FF2B5EF4-FFF2-40B4-BE49-F238E27FC236}">
                <a16:creationId xmlns:a16="http://schemas.microsoft.com/office/drawing/2014/main" id="{0FBF72D5-A340-45D8-FEC7-2F4329DFD9BD}"/>
              </a:ext>
            </a:extLst>
          </p:cNvPr>
          <p:cNvGrpSpPr/>
          <p:nvPr/>
        </p:nvGrpSpPr>
        <p:grpSpPr>
          <a:xfrm>
            <a:off x="869835" y="467057"/>
            <a:ext cx="1272371" cy="1234752"/>
            <a:chOff x="8711101" y="501407"/>
            <a:chExt cx="959968" cy="957224"/>
          </a:xfrm>
        </p:grpSpPr>
        <p:sp>
          <p:nvSpPr>
            <p:cNvPr id="8" name="Freeform 1103">
              <a:extLst>
                <a:ext uri="{FF2B5EF4-FFF2-40B4-BE49-F238E27FC236}">
                  <a16:creationId xmlns:a16="http://schemas.microsoft.com/office/drawing/2014/main" id="{F686A9F2-9BBF-6763-EC42-3A955F5271B2}"/>
                </a:ext>
              </a:extLst>
            </p:cNvPr>
            <p:cNvSpPr/>
            <p:nvPr/>
          </p:nvSpPr>
          <p:spPr>
            <a:xfrm>
              <a:off x="9191085" y="537063"/>
              <a:ext cx="449814" cy="493697"/>
            </a:xfrm>
            <a:custGeom>
              <a:avLst/>
              <a:gdLst>
                <a:gd name="connsiteX0" fmla="*/ 447072 w 449814"/>
                <a:gd name="connsiteY0" fmla="*/ 493697 h 493697"/>
                <a:gd name="connsiteX1" fmla="*/ 128910 w 449814"/>
                <a:gd name="connsiteY1" fmla="*/ 493697 h 493697"/>
                <a:gd name="connsiteX2" fmla="*/ 128910 w 449814"/>
                <a:gd name="connsiteY2" fmla="*/ 447070 h 493697"/>
                <a:gd name="connsiteX3" fmla="*/ 112454 w 449814"/>
                <a:gd name="connsiteY3" fmla="*/ 430614 h 493697"/>
                <a:gd name="connsiteX4" fmla="*/ 0 w 449814"/>
                <a:gd name="connsiteY4" fmla="*/ 430614 h 493697"/>
                <a:gd name="connsiteX5" fmla="*/ 0 w 449814"/>
                <a:gd name="connsiteY5" fmla="*/ 403186 h 493697"/>
                <a:gd name="connsiteX6" fmla="*/ 41142 w 449814"/>
                <a:gd name="connsiteY6" fmla="*/ 381244 h 493697"/>
                <a:gd name="connsiteX7" fmla="*/ 156338 w 449814"/>
                <a:gd name="connsiteY7" fmla="*/ 266048 h 493697"/>
                <a:gd name="connsiteX8" fmla="*/ 156338 w 449814"/>
                <a:gd name="connsiteY8" fmla="*/ 244106 h 493697"/>
                <a:gd name="connsiteX9" fmla="*/ 120682 w 449814"/>
                <a:gd name="connsiteY9" fmla="*/ 208450 h 493697"/>
                <a:gd name="connsiteX10" fmla="*/ 205708 w 449814"/>
                <a:gd name="connsiteY10" fmla="*/ 123424 h 493697"/>
                <a:gd name="connsiteX11" fmla="*/ 183766 w 449814"/>
                <a:gd name="connsiteY11" fmla="*/ 101482 h 493697"/>
                <a:gd name="connsiteX12" fmla="*/ 98741 w 449814"/>
                <a:gd name="connsiteY12" fmla="*/ 186508 h 493697"/>
                <a:gd name="connsiteX13" fmla="*/ 93255 w 449814"/>
                <a:gd name="connsiteY13" fmla="*/ 181022 h 493697"/>
                <a:gd name="connsiteX14" fmla="*/ 71313 w 449814"/>
                <a:gd name="connsiteY14" fmla="*/ 181022 h 493697"/>
                <a:gd name="connsiteX15" fmla="*/ 2744 w 449814"/>
                <a:gd name="connsiteY15" fmla="*/ 249591 h 493697"/>
                <a:gd name="connsiteX16" fmla="*/ 2744 w 449814"/>
                <a:gd name="connsiteY16" fmla="*/ 0 h 493697"/>
                <a:gd name="connsiteX17" fmla="*/ 449815 w 449814"/>
                <a:gd name="connsiteY17" fmla="*/ 0 h 493697"/>
                <a:gd name="connsiteX18" fmla="*/ 449815 w 449814"/>
                <a:gd name="connsiteY18" fmla="*/ 493697 h 49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14" h="493697">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B2DEDD"/>
            </a:solidFill>
            <a:ln w="27426" cap="flat">
              <a:noFill/>
              <a:prstDash val="solid"/>
              <a:miter/>
            </a:ln>
          </p:spPr>
          <p:txBody>
            <a:bodyPr rtlCol="0" anchor="ctr"/>
            <a:lstStyle/>
            <a:p>
              <a:endParaRPr lang="en-US"/>
            </a:p>
          </p:txBody>
        </p:sp>
        <p:grpSp>
          <p:nvGrpSpPr>
            <p:cNvPr id="9" name="Graphic 3">
              <a:extLst>
                <a:ext uri="{FF2B5EF4-FFF2-40B4-BE49-F238E27FC236}">
                  <a16:creationId xmlns:a16="http://schemas.microsoft.com/office/drawing/2014/main" id="{E473A075-CB10-D4D6-7D9E-1EC366524DFF}"/>
                </a:ext>
              </a:extLst>
            </p:cNvPr>
            <p:cNvGrpSpPr/>
            <p:nvPr/>
          </p:nvGrpSpPr>
          <p:grpSpPr>
            <a:xfrm>
              <a:off x="8711101" y="501407"/>
              <a:ext cx="959968" cy="957224"/>
              <a:chOff x="8711101" y="501407"/>
              <a:chExt cx="959968" cy="957224"/>
            </a:xfrm>
            <a:solidFill>
              <a:srgbClr val="000000"/>
            </a:solidFill>
          </p:grpSpPr>
          <p:sp>
            <p:nvSpPr>
              <p:cNvPr id="10" name="Freeform 1105">
                <a:extLst>
                  <a:ext uri="{FF2B5EF4-FFF2-40B4-BE49-F238E27FC236}">
                    <a16:creationId xmlns:a16="http://schemas.microsoft.com/office/drawing/2014/main" id="{43993D4F-EAA8-017E-DD27-C75EA888A653}"/>
                  </a:ext>
                </a:extLst>
              </p:cNvPr>
              <p:cNvSpPr/>
              <p:nvPr/>
            </p:nvSpPr>
            <p:spPr>
              <a:xfrm>
                <a:off x="8711101" y="501407"/>
                <a:ext cx="959968" cy="619864"/>
              </a:xfrm>
              <a:custGeom>
                <a:avLst/>
                <a:gdLst>
                  <a:gd name="connsiteX0" fmla="*/ 940771 w 959968"/>
                  <a:gd name="connsiteY0" fmla="*/ 0 h 619864"/>
                  <a:gd name="connsiteX1" fmla="*/ 463528 w 959968"/>
                  <a:gd name="connsiteY1" fmla="*/ 0 h 619864"/>
                  <a:gd name="connsiteX2" fmla="*/ 447072 w 959968"/>
                  <a:gd name="connsiteY2" fmla="*/ 16457 h 619864"/>
                  <a:gd name="connsiteX3" fmla="*/ 447072 w 959968"/>
                  <a:gd name="connsiteY3" fmla="*/ 277019 h 619864"/>
                  <a:gd name="connsiteX4" fmla="*/ 397701 w 959968"/>
                  <a:gd name="connsiteY4" fmla="*/ 219421 h 619864"/>
                  <a:gd name="connsiteX5" fmla="*/ 337362 w 959968"/>
                  <a:gd name="connsiteY5" fmla="*/ 191993 h 619864"/>
                  <a:gd name="connsiteX6" fmla="*/ 277021 w 959968"/>
                  <a:gd name="connsiteY6" fmla="*/ 191993 h 619864"/>
                  <a:gd name="connsiteX7" fmla="*/ 301704 w 959968"/>
                  <a:gd name="connsiteY7" fmla="*/ 145366 h 619864"/>
                  <a:gd name="connsiteX8" fmla="*/ 318162 w 959968"/>
                  <a:gd name="connsiteY8" fmla="*/ 145366 h 619864"/>
                  <a:gd name="connsiteX9" fmla="*/ 331876 w 959968"/>
                  <a:gd name="connsiteY9" fmla="*/ 137138 h 619864"/>
                  <a:gd name="connsiteX10" fmla="*/ 331876 w 959968"/>
                  <a:gd name="connsiteY10" fmla="*/ 120682 h 619864"/>
                  <a:gd name="connsiteX11" fmla="*/ 301704 w 959968"/>
                  <a:gd name="connsiteY11" fmla="*/ 60341 h 619864"/>
                  <a:gd name="connsiteX12" fmla="*/ 301704 w 959968"/>
                  <a:gd name="connsiteY12" fmla="*/ 49370 h 619864"/>
                  <a:gd name="connsiteX13" fmla="*/ 255079 w 959968"/>
                  <a:gd name="connsiteY13" fmla="*/ 2743 h 619864"/>
                  <a:gd name="connsiteX14" fmla="*/ 159082 w 959968"/>
                  <a:gd name="connsiteY14" fmla="*/ 2743 h 619864"/>
                  <a:gd name="connsiteX15" fmla="*/ 112454 w 959968"/>
                  <a:gd name="connsiteY15" fmla="*/ 49370 h 619864"/>
                  <a:gd name="connsiteX16" fmla="*/ 112454 w 959968"/>
                  <a:gd name="connsiteY16" fmla="*/ 126167 h 619864"/>
                  <a:gd name="connsiteX17" fmla="*/ 137138 w 959968"/>
                  <a:gd name="connsiteY17" fmla="*/ 191993 h 619864"/>
                  <a:gd name="connsiteX18" fmla="*/ 112454 w 959968"/>
                  <a:gd name="connsiteY18" fmla="*/ 191993 h 619864"/>
                  <a:gd name="connsiteX19" fmla="*/ 32914 w 959968"/>
                  <a:gd name="connsiteY19" fmla="*/ 271534 h 619864"/>
                  <a:gd name="connsiteX20" fmla="*/ 32914 w 959968"/>
                  <a:gd name="connsiteY20" fmla="*/ 414157 h 619864"/>
                  <a:gd name="connsiteX21" fmla="*/ 49371 w 959968"/>
                  <a:gd name="connsiteY21" fmla="*/ 460784 h 619864"/>
                  <a:gd name="connsiteX22" fmla="*/ 16458 w 959968"/>
                  <a:gd name="connsiteY22" fmla="*/ 460784 h 619864"/>
                  <a:gd name="connsiteX23" fmla="*/ 0 w 959968"/>
                  <a:gd name="connsiteY23" fmla="*/ 477241 h 619864"/>
                  <a:gd name="connsiteX24" fmla="*/ 0 w 959968"/>
                  <a:gd name="connsiteY24" fmla="*/ 540324 h 619864"/>
                  <a:gd name="connsiteX25" fmla="*/ 16458 w 959968"/>
                  <a:gd name="connsiteY25" fmla="*/ 556781 h 619864"/>
                  <a:gd name="connsiteX26" fmla="*/ 32914 w 959968"/>
                  <a:gd name="connsiteY26" fmla="*/ 556781 h 619864"/>
                  <a:gd name="connsiteX27" fmla="*/ 32914 w 959968"/>
                  <a:gd name="connsiteY27" fmla="*/ 619864 h 619864"/>
                  <a:gd name="connsiteX28" fmla="*/ 65827 w 959968"/>
                  <a:gd name="connsiteY28" fmla="*/ 619864 h 619864"/>
                  <a:gd name="connsiteX29" fmla="*/ 65827 w 959968"/>
                  <a:gd name="connsiteY29" fmla="*/ 556781 h 619864"/>
                  <a:gd name="connsiteX30" fmla="*/ 543069 w 959968"/>
                  <a:gd name="connsiteY30" fmla="*/ 556781 h 619864"/>
                  <a:gd name="connsiteX31" fmla="*/ 543069 w 959968"/>
                  <a:gd name="connsiteY31" fmla="*/ 589694 h 619864"/>
                  <a:gd name="connsiteX32" fmla="*/ 575981 w 959968"/>
                  <a:gd name="connsiteY32" fmla="*/ 589694 h 619864"/>
                  <a:gd name="connsiteX33" fmla="*/ 575981 w 959968"/>
                  <a:gd name="connsiteY33" fmla="*/ 556781 h 619864"/>
                  <a:gd name="connsiteX34" fmla="*/ 943513 w 959968"/>
                  <a:gd name="connsiteY34" fmla="*/ 556781 h 619864"/>
                  <a:gd name="connsiteX35" fmla="*/ 959969 w 959968"/>
                  <a:gd name="connsiteY35" fmla="*/ 540324 h 619864"/>
                  <a:gd name="connsiteX36" fmla="*/ 959969 w 959968"/>
                  <a:gd name="connsiteY36" fmla="*/ 16457 h 619864"/>
                  <a:gd name="connsiteX37" fmla="*/ 940771 w 959968"/>
                  <a:gd name="connsiteY37" fmla="*/ 0 h 619864"/>
                  <a:gd name="connsiteX38" fmla="*/ 940771 w 959968"/>
                  <a:gd name="connsiteY38" fmla="*/ 0 h 619864"/>
                  <a:gd name="connsiteX39" fmla="*/ 145368 w 959968"/>
                  <a:gd name="connsiteY39" fmla="*/ 46627 h 619864"/>
                  <a:gd name="connsiteX40" fmla="*/ 161824 w 959968"/>
                  <a:gd name="connsiteY40" fmla="*/ 30170 h 619864"/>
                  <a:gd name="connsiteX41" fmla="*/ 257821 w 959968"/>
                  <a:gd name="connsiteY41" fmla="*/ 30170 h 619864"/>
                  <a:gd name="connsiteX42" fmla="*/ 274277 w 959968"/>
                  <a:gd name="connsiteY42" fmla="*/ 46627 h 619864"/>
                  <a:gd name="connsiteX43" fmla="*/ 274277 w 959968"/>
                  <a:gd name="connsiteY43" fmla="*/ 63084 h 619864"/>
                  <a:gd name="connsiteX44" fmla="*/ 277021 w 959968"/>
                  <a:gd name="connsiteY44" fmla="*/ 71312 h 619864"/>
                  <a:gd name="connsiteX45" fmla="*/ 296220 w 959968"/>
                  <a:gd name="connsiteY45" fmla="*/ 112453 h 619864"/>
                  <a:gd name="connsiteX46" fmla="*/ 290734 w 959968"/>
                  <a:gd name="connsiteY46" fmla="*/ 112453 h 619864"/>
                  <a:gd name="connsiteX47" fmla="*/ 274277 w 959968"/>
                  <a:gd name="connsiteY47" fmla="*/ 128910 h 619864"/>
                  <a:gd name="connsiteX48" fmla="*/ 252335 w 959968"/>
                  <a:gd name="connsiteY48" fmla="*/ 175537 h 619864"/>
                  <a:gd name="connsiteX49" fmla="*/ 202965 w 959968"/>
                  <a:gd name="connsiteY49" fmla="*/ 191993 h 619864"/>
                  <a:gd name="connsiteX50" fmla="*/ 145368 w 959968"/>
                  <a:gd name="connsiteY50" fmla="*/ 126167 h 619864"/>
                  <a:gd name="connsiteX51" fmla="*/ 145368 w 959968"/>
                  <a:gd name="connsiteY51" fmla="*/ 46627 h 619864"/>
                  <a:gd name="connsiteX52" fmla="*/ 230393 w 959968"/>
                  <a:gd name="connsiteY52" fmla="*/ 222164 h 619864"/>
                  <a:gd name="connsiteX53" fmla="*/ 208451 w 959968"/>
                  <a:gd name="connsiteY53" fmla="*/ 266048 h 619864"/>
                  <a:gd name="connsiteX54" fmla="*/ 186510 w 959968"/>
                  <a:gd name="connsiteY54" fmla="*/ 222164 h 619864"/>
                  <a:gd name="connsiteX55" fmla="*/ 230393 w 959968"/>
                  <a:gd name="connsiteY55" fmla="*/ 222164 h 619864"/>
                  <a:gd name="connsiteX56" fmla="*/ 65827 w 959968"/>
                  <a:gd name="connsiteY56" fmla="*/ 414157 h 619864"/>
                  <a:gd name="connsiteX57" fmla="*/ 65827 w 959968"/>
                  <a:gd name="connsiteY57" fmla="*/ 271534 h 619864"/>
                  <a:gd name="connsiteX58" fmla="*/ 112454 w 959968"/>
                  <a:gd name="connsiteY58" fmla="*/ 224907 h 619864"/>
                  <a:gd name="connsiteX59" fmla="*/ 150852 w 959968"/>
                  <a:gd name="connsiteY59" fmla="*/ 224907 h 619864"/>
                  <a:gd name="connsiteX60" fmla="*/ 194737 w 959968"/>
                  <a:gd name="connsiteY60" fmla="*/ 312675 h 619864"/>
                  <a:gd name="connsiteX61" fmla="*/ 208451 w 959968"/>
                  <a:gd name="connsiteY61" fmla="*/ 320903 h 619864"/>
                  <a:gd name="connsiteX62" fmla="*/ 222165 w 959968"/>
                  <a:gd name="connsiteY62" fmla="*/ 312675 h 619864"/>
                  <a:gd name="connsiteX63" fmla="*/ 266049 w 959968"/>
                  <a:gd name="connsiteY63" fmla="*/ 224907 h 619864"/>
                  <a:gd name="connsiteX64" fmla="*/ 337362 w 959968"/>
                  <a:gd name="connsiteY64" fmla="*/ 224907 h 619864"/>
                  <a:gd name="connsiteX65" fmla="*/ 373017 w 959968"/>
                  <a:gd name="connsiteY65" fmla="*/ 241363 h 619864"/>
                  <a:gd name="connsiteX66" fmla="*/ 449815 w 959968"/>
                  <a:gd name="connsiteY66" fmla="*/ 331874 h 619864"/>
                  <a:gd name="connsiteX67" fmla="*/ 460786 w 959968"/>
                  <a:gd name="connsiteY67" fmla="*/ 337360 h 619864"/>
                  <a:gd name="connsiteX68" fmla="*/ 471756 w 959968"/>
                  <a:gd name="connsiteY68" fmla="*/ 331874 h 619864"/>
                  <a:gd name="connsiteX69" fmla="*/ 559525 w 959968"/>
                  <a:gd name="connsiteY69" fmla="*/ 244106 h 619864"/>
                  <a:gd name="connsiteX70" fmla="*/ 600667 w 959968"/>
                  <a:gd name="connsiteY70" fmla="*/ 285247 h 619864"/>
                  <a:gd name="connsiteX71" fmla="*/ 496442 w 959968"/>
                  <a:gd name="connsiteY71" fmla="*/ 389472 h 619864"/>
                  <a:gd name="connsiteX72" fmla="*/ 427873 w 959968"/>
                  <a:gd name="connsiteY72" fmla="*/ 389472 h 619864"/>
                  <a:gd name="connsiteX73" fmla="*/ 378503 w 959968"/>
                  <a:gd name="connsiteY73" fmla="*/ 340103 h 619864"/>
                  <a:gd name="connsiteX74" fmla="*/ 362046 w 959968"/>
                  <a:gd name="connsiteY74" fmla="*/ 337360 h 619864"/>
                  <a:gd name="connsiteX75" fmla="*/ 351076 w 959968"/>
                  <a:gd name="connsiteY75" fmla="*/ 351074 h 619864"/>
                  <a:gd name="connsiteX76" fmla="*/ 351076 w 959968"/>
                  <a:gd name="connsiteY76" fmla="*/ 463527 h 619864"/>
                  <a:gd name="connsiteX77" fmla="*/ 271535 w 959968"/>
                  <a:gd name="connsiteY77" fmla="*/ 463527 h 619864"/>
                  <a:gd name="connsiteX78" fmla="*/ 271535 w 959968"/>
                  <a:gd name="connsiteY78" fmla="*/ 416900 h 619864"/>
                  <a:gd name="connsiteX79" fmla="*/ 224907 w 959968"/>
                  <a:gd name="connsiteY79" fmla="*/ 370273 h 619864"/>
                  <a:gd name="connsiteX80" fmla="*/ 161824 w 959968"/>
                  <a:gd name="connsiteY80" fmla="*/ 370273 h 619864"/>
                  <a:gd name="connsiteX81" fmla="*/ 161824 w 959968"/>
                  <a:gd name="connsiteY81" fmla="*/ 337360 h 619864"/>
                  <a:gd name="connsiteX82" fmla="*/ 128910 w 959968"/>
                  <a:gd name="connsiteY82" fmla="*/ 337360 h 619864"/>
                  <a:gd name="connsiteX83" fmla="*/ 128910 w 959968"/>
                  <a:gd name="connsiteY83" fmla="*/ 381244 h 619864"/>
                  <a:gd name="connsiteX84" fmla="*/ 145368 w 959968"/>
                  <a:gd name="connsiteY84" fmla="*/ 397701 h 619864"/>
                  <a:gd name="connsiteX85" fmla="*/ 224907 w 959968"/>
                  <a:gd name="connsiteY85" fmla="*/ 397701 h 619864"/>
                  <a:gd name="connsiteX86" fmla="*/ 241365 w 959968"/>
                  <a:gd name="connsiteY86" fmla="*/ 414157 h 619864"/>
                  <a:gd name="connsiteX87" fmla="*/ 241365 w 959968"/>
                  <a:gd name="connsiteY87" fmla="*/ 460784 h 619864"/>
                  <a:gd name="connsiteX88" fmla="*/ 115197 w 959968"/>
                  <a:gd name="connsiteY88" fmla="*/ 460784 h 619864"/>
                  <a:gd name="connsiteX89" fmla="*/ 65827 w 959968"/>
                  <a:gd name="connsiteY89" fmla="*/ 414157 h 619864"/>
                  <a:gd name="connsiteX90" fmla="*/ 65827 w 959968"/>
                  <a:gd name="connsiteY90" fmla="*/ 414157 h 619864"/>
                  <a:gd name="connsiteX91" fmla="*/ 383987 w 959968"/>
                  <a:gd name="connsiteY91" fmla="*/ 460784 h 619864"/>
                  <a:gd name="connsiteX92" fmla="*/ 383987 w 959968"/>
                  <a:gd name="connsiteY92" fmla="*/ 386729 h 619864"/>
                  <a:gd name="connsiteX93" fmla="*/ 408673 w 959968"/>
                  <a:gd name="connsiteY93" fmla="*/ 411414 h 619864"/>
                  <a:gd name="connsiteX94" fmla="*/ 449815 w 959968"/>
                  <a:gd name="connsiteY94" fmla="*/ 433357 h 619864"/>
                  <a:gd name="connsiteX95" fmla="*/ 449815 w 959968"/>
                  <a:gd name="connsiteY95" fmla="*/ 460784 h 619864"/>
                  <a:gd name="connsiteX96" fmla="*/ 383987 w 959968"/>
                  <a:gd name="connsiteY96" fmla="*/ 460784 h 619864"/>
                  <a:gd name="connsiteX97" fmla="*/ 575981 w 959968"/>
                  <a:gd name="connsiteY97" fmla="*/ 526610 h 619864"/>
                  <a:gd name="connsiteX98" fmla="*/ 35657 w 959968"/>
                  <a:gd name="connsiteY98" fmla="*/ 526610 h 619864"/>
                  <a:gd name="connsiteX99" fmla="*/ 35657 w 959968"/>
                  <a:gd name="connsiteY99" fmla="*/ 493697 h 619864"/>
                  <a:gd name="connsiteX100" fmla="*/ 575981 w 959968"/>
                  <a:gd name="connsiteY100" fmla="*/ 493697 h 619864"/>
                  <a:gd name="connsiteX101" fmla="*/ 575981 w 959968"/>
                  <a:gd name="connsiteY101" fmla="*/ 526610 h 619864"/>
                  <a:gd name="connsiteX102" fmla="*/ 924313 w 959968"/>
                  <a:gd name="connsiteY102" fmla="*/ 526610 h 619864"/>
                  <a:gd name="connsiteX103" fmla="*/ 606153 w 959968"/>
                  <a:gd name="connsiteY103" fmla="*/ 526610 h 619864"/>
                  <a:gd name="connsiteX104" fmla="*/ 606153 w 959968"/>
                  <a:gd name="connsiteY104" fmla="*/ 479983 h 619864"/>
                  <a:gd name="connsiteX105" fmla="*/ 589695 w 959968"/>
                  <a:gd name="connsiteY105" fmla="*/ 463527 h 619864"/>
                  <a:gd name="connsiteX106" fmla="*/ 477242 w 959968"/>
                  <a:gd name="connsiteY106" fmla="*/ 463527 h 619864"/>
                  <a:gd name="connsiteX107" fmla="*/ 477242 w 959968"/>
                  <a:gd name="connsiteY107" fmla="*/ 436099 h 619864"/>
                  <a:gd name="connsiteX108" fmla="*/ 518384 w 959968"/>
                  <a:gd name="connsiteY108" fmla="*/ 414157 h 619864"/>
                  <a:gd name="connsiteX109" fmla="*/ 633580 w 959968"/>
                  <a:gd name="connsiteY109" fmla="*/ 298961 h 619864"/>
                  <a:gd name="connsiteX110" fmla="*/ 633580 w 959968"/>
                  <a:gd name="connsiteY110" fmla="*/ 277019 h 619864"/>
                  <a:gd name="connsiteX111" fmla="*/ 597925 w 959968"/>
                  <a:gd name="connsiteY111" fmla="*/ 241363 h 619864"/>
                  <a:gd name="connsiteX112" fmla="*/ 682950 w 959968"/>
                  <a:gd name="connsiteY112" fmla="*/ 156338 h 619864"/>
                  <a:gd name="connsiteX113" fmla="*/ 661008 w 959968"/>
                  <a:gd name="connsiteY113" fmla="*/ 134395 h 619864"/>
                  <a:gd name="connsiteX114" fmla="*/ 575981 w 959968"/>
                  <a:gd name="connsiteY114" fmla="*/ 219421 h 619864"/>
                  <a:gd name="connsiteX115" fmla="*/ 570497 w 959968"/>
                  <a:gd name="connsiteY115" fmla="*/ 213936 h 619864"/>
                  <a:gd name="connsiteX116" fmla="*/ 548553 w 959968"/>
                  <a:gd name="connsiteY116" fmla="*/ 213936 h 619864"/>
                  <a:gd name="connsiteX117" fmla="*/ 479984 w 959968"/>
                  <a:gd name="connsiteY117" fmla="*/ 282505 h 619864"/>
                  <a:gd name="connsiteX118" fmla="*/ 479984 w 959968"/>
                  <a:gd name="connsiteY118" fmla="*/ 32913 h 619864"/>
                  <a:gd name="connsiteX119" fmla="*/ 927057 w 959968"/>
                  <a:gd name="connsiteY119" fmla="*/ 32913 h 619864"/>
                  <a:gd name="connsiteX120" fmla="*/ 927057 w 959968"/>
                  <a:gd name="connsiteY120" fmla="*/ 526610 h 61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59968" h="619864">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000000"/>
              </a:solidFill>
              <a:ln w="27426" cap="flat">
                <a:noFill/>
                <a:prstDash val="solid"/>
                <a:miter/>
              </a:ln>
            </p:spPr>
            <p:txBody>
              <a:bodyPr rtlCol="0" anchor="ctr"/>
              <a:lstStyle/>
              <a:p>
                <a:endParaRPr lang="en-US"/>
              </a:p>
            </p:txBody>
          </p:sp>
          <p:sp>
            <p:nvSpPr>
              <p:cNvPr id="11" name="Freeform 1106">
                <a:extLst>
                  <a:ext uri="{FF2B5EF4-FFF2-40B4-BE49-F238E27FC236}">
                    <a16:creationId xmlns:a16="http://schemas.microsoft.com/office/drawing/2014/main" id="{1B5C5BEB-8FC7-7CD4-D6FE-BF8FC6CE9E3D}"/>
                  </a:ext>
                </a:extLst>
              </p:cNvPr>
              <p:cNvSpPr/>
              <p:nvPr/>
            </p:nvSpPr>
            <p:spPr>
              <a:xfrm>
                <a:off x="9281598" y="565176"/>
                <a:ext cx="298960" cy="78854"/>
              </a:xfrm>
              <a:custGeom>
                <a:avLst/>
                <a:gdLst>
                  <a:gd name="connsiteX0" fmla="*/ 98739 w 298960"/>
                  <a:gd name="connsiteY0" fmla="*/ 32227 h 78854"/>
                  <a:gd name="connsiteX1" fmla="*/ 186508 w 298960"/>
                  <a:gd name="connsiteY1" fmla="*/ 76112 h 78854"/>
                  <a:gd name="connsiteX2" fmla="*/ 194736 w 298960"/>
                  <a:gd name="connsiteY2" fmla="*/ 78854 h 78854"/>
                  <a:gd name="connsiteX3" fmla="*/ 202964 w 298960"/>
                  <a:gd name="connsiteY3" fmla="*/ 76112 h 78854"/>
                  <a:gd name="connsiteX4" fmla="*/ 298961 w 298960"/>
                  <a:gd name="connsiteY4" fmla="*/ 29485 h 78854"/>
                  <a:gd name="connsiteX5" fmla="*/ 285247 w 298960"/>
                  <a:gd name="connsiteY5" fmla="*/ 2057 h 78854"/>
                  <a:gd name="connsiteX6" fmla="*/ 197478 w 298960"/>
                  <a:gd name="connsiteY6" fmla="*/ 45941 h 78854"/>
                  <a:gd name="connsiteX7" fmla="*/ 109711 w 298960"/>
                  <a:gd name="connsiteY7" fmla="*/ 2057 h 78854"/>
                  <a:gd name="connsiteX8" fmla="*/ 95997 w 298960"/>
                  <a:gd name="connsiteY8" fmla="*/ 2057 h 78854"/>
                  <a:gd name="connsiteX9" fmla="*/ 0 w 298960"/>
                  <a:gd name="connsiteY9" fmla="*/ 48684 h 78854"/>
                  <a:gd name="connsiteX10" fmla="*/ 13714 w 298960"/>
                  <a:gd name="connsiteY10" fmla="*/ 76112 h 78854"/>
                  <a:gd name="connsiteX11" fmla="*/ 98739 w 298960"/>
                  <a:gd name="connsiteY11" fmla="*/ 32227 h 7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960" h="78854">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000000"/>
              </a:solidFill>
              <a:ln w="27426" cap="flat">
                <a:noFill/>
                <a:prstDash val="solid"/>
                <a:miter/>
              </a:ln>
            </p:spPr>
            <p:txBody>
              <a:bodyPr rtlCol="0" anchor="ctr"/>
              <a:lstStyle/>
              <a:p>
                <a:endParaRPr lang="en-US"/>
              </a:p>
            </p:txBody>
          </p:sp>
          <p:sp>
            <p:nvSpPr>
              <p:cNvPr id="12" name="Freeform 1107">
                <a:extLst>
                  <a:ext uri="{FF2B5EF4-FFF2-40B4-BE49-F238E27FC236}">
                    <a16:creationId xmlns:a16="http://schemas.microsoft.com/office/drawing/2014/main" id="{E3ACE8B9-9E3B-8E59-510D-59E80B0521EF}"/>
                  </a:ext>
                </a:extLst>
              </p:cNvPr>
              <p:cNvSpPr/>
              <p:nvPr/>
            </p:nvSpPr>
            <p:spPr>
              <a:xfrm>
                <a:off x="9396794" y="740027"/>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3" name="Freeform 1108">
                <a:extLst>
                  <a:ext uri="{FF2B5EF4-FFF2-40B4-BE49-F238E27FC236}">
                    <a16:creationId xmlns:a16="http://schemas.microsoft.com/office/drawing/2014/main" id="{7BFDF3D8-736A-66E1-E373-89630C387825}"/>
                  </a:ext>
                </a:extLst>
              </p:cNvPr>
              <p:cNvSpPr/>
              <p:nvPr/>
            </p:nvSpPr>
            <p:spPr>
              <a:xfrm>
                <a:off x="9396794" y="80311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4" name="Freeform 1109">
                <a:extLst>
                  <a:ext uri="{FF2B5EF4-FFF2-40B4-BE49-F238E27FC236}">
                    <a16:creationId xmlns:a16="http://schemas.microsoft.com/office/drawing/2014/main" id="{04C02C19-6AC5-A4D8-71D7-C1EBB7C13322}"/>
                  </a:ext>
                </a:extLst>
              </p:cNvPr>
              <p:cNvSpPr/>
              <p:nvPr/>
            </p:nvSpPr>
            <p:spPr>
              <a:xfrm>
                <a:off x="9396794" y="866194"/>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5" name="Freeform 1110">
                <a:extLst>
                  <a:ext uri="{FF2B5EF4-FFF2-40B4-BE49-F238E27FC236}">
                    <a16:creationId xmlns:a16="http://schemas.microsoft.com/office/drawing/2014/main" id="{AB1B7EB6-0634-9149-8F8F-53ACAFAA034C}"/>
                  </a:ext>
                </a:extLst>
              </p:cNvPr>
              <p:cNvSpPr/>
              <p:nvPr/>
            </p:nvSpPr>
            <p:spPr>
              <a:xfrm>
                <a:off x="9396794" y="93202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6" name="Freeform 1111">
                <a:extLst>
                  <a:ext uri="{FF2B5EF4-FFF2-40B4-BE49-F238E27FC236}">
                    <a16:creationId xmlns:a16="http://schemas.microsoft.com/office/drawing/2014/main" id="{03D74457-E334-2DF8-3F03-E6A06914747C}"/>
                  </a:ext>
                </a:extLst>
              </p:cNvPr>
              <p:cNvSpPr/>
              <p:nvPr/>
            </p:nvSpPr>
            <p:spPr>
              <a:xfrm>
                <a:off x="8760472"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6 w 191993"/>
                  <a:gd name="connsiteY10" fmla="*/ 142624 h 337359"/>
                  <a:gd name="connsiteX11" fmla="*/ 0 w 191993"/>
                  <a:gd name="connsiteY11" fmla="*/ 224907 h 337359"/>
                  <a:gd name="connsiteX12" fmla="*/ 0 w 191993"/>
                  <a:gd name="connsiteY12" fmla="*/ 224907 h 337359"/>
                  <a:gd name="connsiteX13" fmla="*/ 46626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6 w 191993"/>
                  <a:gd name="connsiteY17" fmla="*/ 79540 h 337359"/>
                  <a:gd name="connsiteX18" fmla="*/ 46626 w 191993"/>
                  <a:gd name="connsiteY18" fmla="*/ 79540 h 337359"/>
                  <a:gd name="connsiteX19" fmla="*/ 32912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2 w 191993"/>
                  <a:gd name="connsiteY23" fmla="*/ 304447 h 337359"/>
                  <a:gd name="connsiteX24" fmla="*/ 32912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000000"/>
              </a:solidFill>
              <a:ln w="27426" cap="flat">
                <a:noFill/>
                <a:prstDash val="solid"/>
                <a:miter/>
              </a:ln>
            </p:spPr>
            <p:txBody>
              <a:bodyPr rtlCol="0" anchor="ctr"/>
              <a:lstStyle/>
              <a:p>
                <a:endParaRPr lang="en-US"/>
              </a:p>
            </p:txBody>
          </p:sp>
          <p:sp>
            <p:nvSpPr>
              <p:cNvPr id="17" name="Freeform 1112">
                <a:extLst>
                  <a:ext uri="{FF2B5EF4-FFF2-40B4-BE49-F238E27FC236}">
                    <a16:creationId xmlns:a16="http://schemas.microsoft.com/office/drawing/2014/main" id="{DD28C334-37F2-2066-7837-DD8C7F63A121}"/>
                  </a:ext>
                </a:extLst>
              </p:cNvPr>
              <p:cNvSpPr/>
              <p:nvPr/>
            </p:nvSpPr>
            <p:spPr>
              <a:xfrm>
                <a:off x="8982636"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9369 w 191993"/>
                  <a:gd name="connsiteY13" fmla="*/ 79540 h 337359"/>
                  <a:gd name="connsiteX14" fmla="*/ 95997 w 191993"/>
                  <a:gd name="connsiteY14" fmla="*/ 32913 h 337359"/>
                  <a:gd name="connsiteX15" fmla="*/ 142624 w 191993"/>
                  <a:gd name="connsiteY15" fmla="*/ 79540 h 337359"/>
                  <a:gd name="connsiteX16" fmla="*/ 95997 w 191993"/>
                  <a:gd name="connsiteY16" fmla="*/ 126167 h 337359"/>
                  <a:gd name="connsiteX17" fmla="*/ 49369 w 191993"/>
                  <a:gd name="connsiteY17" fmla="*/ 79540 h 337359"/>
                  <a:gd name="connsiteX18" fmla="*/ 49369 w 191993"/>
                  <a:gd name="connsiteY18" fmla="*/ 79540 h 337359"/>
                  <a:gd name="connsiteX19" fmla="*/ 32914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4 w 191993"/>
                  <a:gd name="connsiteY23" fmla="*/ 304447 h 337359"/>
                  <a:gd name="connsiteX24" fmla="*/ 32914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000000"/>
              </a:solidFill>
              <a:ln w="27426" cap="flat">
                <a:noFill/>
                <a:prstDash val="solid"/>
                <a:miter/>
              </a:ln>
            </p:spPr>
            <p:txBody>
              <a:bodyPr rtlCol="0" anchor="ctr"/>
              <a:lstStyle/>
              <a:p>
                <a:endParaRPr lang="en-US"/>
              </a:p>
            </p:txBody>
          </p:sp>
          <p:sp>
            <p:nvSpPr>
              <p:cNvPr id="18" name="Freeform 1113">
                <a:extLst>
                  <a:ext uri="{FF2B5EF4-FFF2-40B4-BE49-F238E27FC236}">
                    <a16:creationId xmlns:a16="http://schemas.microsoft.com/office/drawing/2014/main" id="{42C45823-2E2D-0C3B-069C-37F948316DDA}"/>
                  </a:ext>
                </a:extLst>
              </p:cNvPr>
              <p:cNvSpPr/>
              <p:nvPr/>
            </p:nvSpPr>
            <p:spPr>
              <a:xfrm>
                <a:off x="9207543"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7 w 191993"/>
                  <a:gd name="connsiteY17" fmla="*/ 79540 h 337359"/>
                  <a:gd name="connsiteX18" fmla="*/ 46627 w 191993"/>
                  <a:gd name="connsiteY18" fmla="*/ 79540 h 337359"/>
                  <a:gd name="connsiteX19" fmla="*/ 30170 w 191993"/>
                  <a:gd name="connsiteY19" fmla="*/ 224907 h 337359"/>
                  <a:gd name="connsiteX20" fmla="*/ 93253 w 191993"/>
                  <a:gd name="connsiteY20" fmla="*/ 161823 h 337359"/>
                  <a:gd name="connsiteX21" fmla="*/ 156338 w 191993"/>
                  <a:gd name="connsiteY21" fmla="*/ 224907 h 337359"/>
                  <a:gd name="connsiteX22" fmla="*/ 156338 w 191993"/>
                  <a:gd name="connsiteY22" fmla="*/ 304447 h 337359"/>
                  <a:gd name="connsiteX23" fmla="*/ 30170 w 191993"/>
                  <a:gd name="connsiteY23" fmla="*/ 304447 h 337359"/>
                  <a:gd name="connsiteX24" fmla="*/ 30170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000000"/>
              </a:solidFill>
              <a:ln w="27426" cap="flat">
                <a:noFill/>
                <a:prstDash val="solid"/>
                <a:miter/>
              </a:ln>
            </p:spPr>
            <p:txBody>
              <a:bodyPr rtlCol="0" anchor="ctr"/>
              <a:lstStyle/>
              <a:p>
                <a:endParaRPr lang="en-US"/>
              </a:p>
            </p:txBody>
          </p:sp>
          <p:sp>
            <p:nvSpPr>
              <p:cNvPr id="19" name="Freeform 1114">
                <a:extLst>
                  <a:ext uri="{FF2B5EF4-FFF2-40B4-BE49-F238E27FC236}">
                    <a16:creationId xmlns:a16="http://schemas.microsoft.com/office/drawing/2014/main" id="{CDB7D708-CCF3-F40B-807B-08F1246682DA}"/>
                  </a:ext>
                </a:extLst>
              </p:cNvPr>
              <p:cNvSpPr/>
              <p:nvPr/>
            </p:nvSpPr>
            <p:spPr>
              <a:xfrm>
                <a:off x="9429707" y="1121271"/>
                <a:ext cx="191993" cy="337359"/>
              </a:xfrm>
              <a:custGeom>
                <a:avLst/>
                <a:gdLst>
                  <a:gd name="connsiteX0" fmla="*/ 0 w 191993"/>
                  <a:gd name="connsiteY0" fmla="*/ 224907 h 337359"/>
                  <a:gd name="connsiteX1" fmla="*/ 0 w 191993"/>
                  <a:gd name="connsiteY1" fmla="*/ 320903 h 337359"/>
                  <a:gd name="connsiteX2" fmla="*/ 16458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8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5 w 191993"/>
                  <a:gd name="connsiteY14" fmla="*/ 32913 h 337359"/>
                  <a:gd name="connsiteX15" fmla="*/ 139882 w 191993"/>
                  <a:gd name="connsiteY15" fmla="*/ 79540 h 337359"/>
                  <a:gd name="connsiteX16" fmla="*/ 93255 w 191993"/>
                  <a:gd name="connsiteY16" fmla="*/ 126167 h 337359"/>
                  <a:gd name="connsiteX17" fmla="*/ 46627 w 191993"/>
                  <a:gd name="connsiteY17" fmla="*/ 79540 h 337359"/>
                  <a:gd name="connsiteX18" fmla="*/ 46627 w 191993"/>
                  <a:gd name="connsiteY18" fmla="*/ 79540 h 337359"/>
                  <a:gd name="connsiteX19" fmla="*/ 30171 w 191993"/>
                  <a:gd name="connsiteY19" fmla="*/ 224907 h 337359"/>
                  <a:gd name="connsiteX20" fmla="*/ 93255 w 191993"/>
                  <a:gd name="connsiteY20" fmla="*/ 161823 h 337359"/>
                  <a:gd name="connsiteX21" fmla="*/ 156338 w 191993"/>
                  <a:gd name="connsiteY21" fmla="*/ 224907 h 337359"/>
                  <a:gd name="connsiteX22" fmla="*/ 156338 w 191993"/>
                  <a:gd name="connsiteY22" fmla="*/ 304447 h 337359"/>
                  <a:gd name="connsiteX23" fmla="*/ 30171 w 191993"/>
                  <a:gd name="connsiteY23" fmla="*/ 304447 h 337359"/>
                  <a:gd name="connsiteX24" fmla="*/ 30171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000000"/>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229722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aphic 3">
            <a:extLst>
              <a:ext uri="{FF2B5EF4-FFF2-40B4-BE49-F238E27FC236}">
                <a16:creationId xmlns:a16="http://schemas.microsoft.com/office/drawing/2014/main" id="{0FBF72D5-A340-45D8-FEC7-2F4329DFD9BD}"/>
              </a:ext>
            </a:extLst>
          </p:cNvPr>
          <p:cNvGrpSpPr/>
          <p:nvPr/>
        </p:nvGrpSpPr>
        <p:grpSpPr>
          <a:xfrm>
            <a:off x="869835" y="467057"/>
            <a:ext cx="1272371" cy="1234752"/>
            <a:chOff x="8711101" y="501407"/>
            <a:chExt cx="959968" cy="957224"/>
          </a:xfrm>
        </p:grpSpPr>
        <p:sp>
          <p:nvSpPr>
            <p:cNvPr id="8" name="Freeform 1103">
              <a:extLst>
                <a:ext uri="{FF2B5EF4-FFF2-40B4-BE49-F238E27FC236}">
                  <a16:creationId xmlns:a16="http://schemas.microsoft.com/office/drawing/2014/main" id="{F686A9F2-9BBF-6763-EC42-3A955F5271B2}"/>
                </a:ext>
              </a:extLst>
            </p:cNvPr>
            <p:cNvSpPr/>
            <p:nvPr/>
          </p:nvSpPr>
          <p:spPr>
            <a:xfrm>
              <a:off x="9191085" y="537063"/>
              <a:ext cx="449814" cy="493697"/>
            </a:xfrm>
            <a:custGeom>
              <a:avLst/>
              <a:gdLst>
                <a:gd name="connsiteX0" fmla="*/ 447072 w 449814"/>
                <a:gd name="connsiteY0" fmla="*/ 493697 h 493697"/>
                <a:gd name="connsiteX1" fmla="*/ 128910 w 449814"/>
                <a:gd name="connsiteY1" fmla="*/ 493697 h 493697"/>
                <a:gd name="connsiteX2" fmla="*/ 128910 w 449814"/>
                <a:gd name="connsiteY2" fmla="*/ 447070 h 493697"/>
                <a:gd name="connsiteX3" fmla="*/ 112454 w 449814"/>
                <a:gd name="connsiteY3" fmla="*/ 430614 h 493697"/>
                <a:gd name="connsiteX4" fmla="*/ 0 w 449814"/>
                <a:gd name="connsiteY4" fmla="*/ 430614 h 493697"/>
                <a:gd name="connsiteX5" fmla="*/ 0 w 449814"/>
                <a:gd name="connsiteY5" fmla="*/ 403186 h 493697"/>
                <a:gd name="connsiteX6" fmla="*/ 41142 w 449814"/>
                <a:gd name="connsiteY6" fmla="*/ 381244 h 493697"/>
                <a:gd name="connsiteX7" fmla="*/ 156338 w 449814"/>
                <a:gd name="connsiteY7" fmla="*/ 266048 h 493697"/>
                <a:gd name="connsiteX8" fmla="*/ 156338 w 449814"/>
                <a:gd name="connsiteY8" fmla="*/ 244106 h 493697"/>
                <a:gd name="connsiteX9" fmla="*/ 120682 w 449814"/>
                <a:gd name="connsiteY9" fmla="*/ 208450 h 493697"/>
                <a:gd name="connsiteX10" fmla="*/ 205708 w 449814"/>
                <a:gd name="connsiteY10" fmla="*/ 123424 h 493697"/>
                <a:gd name="connsiteX11" fmla="*/ 183766 w 449814"/>
                <a:gd name="connsiteY11" fmla="*/ 101482 h 493697"/>
                <a:gd name="connsiteX12" fmla="*/ 98741 w 449814"/>
                <a:gd name="connsiteY12" fmla="*/ 186508 h 493697"/>
                <a:gd name="connsiteX13" fmla="*/ 93255 w 449814"/>
                <a:gd name="connsiteY13" fmla="*/ 181022 h 493697"/>
                <a:gd name="connsiteX14" fmla="*/ 71313 w 449814"/>
                <a:gd name="connsiteY14" fmla="*/ 181022 h 493697"/>
                <a:gd name="connsiteX15" fmla="*/ 2744 w 449814"/>
                <a:gd name="connsiteY15" fmla="*/ 249591 h 493697"/>
                <a:gd name="connsiteX16" fmla="*/ 2744 w 449814"/>
                <a:gd name="connsiteY16" fmla="*/ 0 h 493697"/>
                <a:gd name="connsiteX17" fmla="*/ 449815 w 449814"/>
                <a:gd name="connsiteY17" fmla="*/ 0 h 493697"/>
                <a:gd name="connsiteX18" fmla="*/ 449815 w 449814"/>
                <a:gd name="connsiteY18" fmla="*/ 493697 h 49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14" h="493697">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B2DEDD"/>
            </a:solidFill>
            <a:ln w="27426" cap="flat">
              <a:noFill/>
              <a:prstDash val="solid"/>
              <a:miter/>
            </a:ln>
          </p:spPr>
          <p:txBody>
            <a:bodyPr rtlCol="0" anchor="ctr"/>
            <a:lstStyle/>
            <a:p>
              <a:endParaRPr lang="en-US"/>
            </a:p>
          </p:txBody>
        </p:sp>
        <p:grpSp>
          <p:nvGrpSpPr>
            <p:cNvPr id="9" name="Graphic 3">
              <a:extLst>
                <a:ext uri="{FF2B5EF4-FFF2-40B4-BE49-F238E27FC236}">
                  <a16:creationId xmlns:a16="http://schemas.microsoft.com/office/drawing/2014/main" id="{E473A075-CB10-D4D6-7D9E-1EC366524DFF}"/>
                </a:ext>
              </a:extLst>
            </p:cNvPr>
            <p:cNvGrpSpPr/>
            <p:nvPr/>
          </p:nvGrpSpPr>
          <p:grpSpPr>
            <a:xfrm>
              <a:off x="8711101" y="501407"/>
              <a:ext cx="959968" cy="957224"/>
              <a:chOff x="8711101" y="501407"/>
              <a:chExt cx="959968" cy="957224"/>
            </a:xfrm>
            <a:solidFill>
              <a:srgbClr val="000000"/>
            </a:solidFill>
          </p:grpSpPr>
          <p:sp>
            <p:nvSpPr>
              <p:cNvPr id="10" name="Freeform 1105">
                <a:extLst>
                  <a:ext uri="{FF2B5EF4-FFF2-40B4-BE49-F238E27FC236}">
                    <a16:creationId xmlns:a16="http://schemas.microsoft.com/office/drawing/2014/main" id="{43993D4F-EAA8-017E-DD27-C75EA888A653}"/>
                  </a:ext>
                </a:extLst>
              </p:cNvPr>
              <p:cNvSpPr/>
              <p:nvPr/>
            </p:nvSpPr>
            <p:spPr>
              <a:xfrm>
                <a:off x="8711101" y="501407"/>
                <a:ext cx="959968" cy="619864"/>
              </a:xfrm>
              <a:custGeom>
                <a:avLst/>
                <a:gdLst>
                  <a:gd name="connsiteX0" fmla="*/ 940771 w 959968"/>
                  <a:gd name="connsiteY0" fmla="*/ 0 h 619864"/>
                  <a:gd name="connsiteX1" fmla="*/ 463528 w 959968"/>
                  <a:gd name="connsiteY1" fmla="*/ 0 h 619864"/>
                  <a:gd name="connsiteX2" fmla="*/ 447072 w 959968"/>
                  <a:gd name="connsiteY2" fmla="*/ 16457 h 619864"/>
                  <a:gd name="connsiteX3" fmla="*/ 447072 w 959968"/>
                  <a:gd name="connsiteY3" fmla="*/ 277019 h 619864"/>
                  <a:gd name="connsiteX4" fmla="*/ 397701 w 959968"/>
                  <a:gd name="connsiteY4" fmla="*/ 219421 h 619864"/>
                  <a:gd name="connsiteX5" fmla="*/ 337362 w 959968"/>
                  <a:gd name="connsiteY5" fmla="*/ 191993 h 619864"/>
                  <a:gd name="connsiteX6" fmla="*/ 277021 w 959968"/>
                  <a:gd name="connsiteY6" fmla="*/ 191993 h 619864"/>
                  <a:gd name="connsiteX7" fmla="*/ 301704 w 959968"/>
                  <a:gd name="connsiteY7" fmla="*/ 145366 h 619864"/>
                  <a:gd name="connsiteX8" fmla="*/ 318162 w 959968"/>
                  <a:gd name="connsiteY8" fmla="*/ 145366 h 619864"/>
                  <a:gd name="connsiteX9" fmla="*/ 331876 w 959968"/>
                  <a:gd name="connsiteY9" fmla="*/ 137138 h 619864"/>
                  <a:gd name="connsiteX10" fmla="*/ 331876 w 959968"/>
                  <a:gd name="connsiteY10" fmla="*/ 120682 h 619864"/>
                  <a:gd name="connsiteX11" fmla="*/ 301704 w 959968"/>
                  <a:gd name="connsiteY11" fmla="*/ 60341 h 619864"/>
                  <a:gd name="connsiteX12" fmla="*/ 301704 w 959968"/>
                  <a:gd name="connsiteY12" fmla="*/ 49370 h 619864"/>
                  <a:gd name="connsiteX13" fmla="*/ 255079 w 959968"/>
                  <a:gd name="connsiteY13" fmla="*/ 2743 h 619864"/>
                  <a:gd name="connsiteX14" fmla="*/ 159082 w 959968"/>
                  <a:gd name="connsiteY14" fmla="*/ 2743 h 619864"/>
                  <a:gd name="connsiteX15" fmla="*/ 112454 w 959968"/>
                  <a:gd name="connsiteY15" fmla="*/ 49370 h 619864"/>
                  <a:gd name="connsiteX16" fmla="*/ 112454 w 959968"/>
                  <a:gd name="connsiteY16" fmla="*/ 126167 h 619864"/>
                  <a:gd name="connsiteX17" fmla="*/ 137138 w 959968"/>
                  <a:gd name="connsiteY17" fmla="*/ 191993 h 619864"/>
                  <a:gd name="connsiteX18" fmla="*/ 112454 w 959968"/>
                  <a:gd name="connsiteY18" fmla="*/ 191993 h 619864"/>
                  <a:gd name="connsiteX19" fmla="*/ 32914 w 959968"/>
                  <a:gd name="connsiteY19" fmla="*/ 271534 h 619864"/>
                  <a:gd name="connsiteX20" fmla="*/ 32914 w 959968"/>
                  <a:gd name="connsiteY20" fmla="*/ 414157 h 619864"/>
                  <a:gd name="connsiteX21" fmla="*/ 49371 w 959968"/>
                  <a:gd name="connsiteY21" fmla="*/ 460784 h 619864"/>
                  <a:gd name="connsiteX22" fmla="*/ 16458 w 959968"/>
                  <a:gd name="connsiteY22" fmla="*/ 460784 h 619864"/>
                  <a:gd name="connsiteX23" fmla="*/ 0 w 959968"/>
                  <a:gd name="connsiteY23" fmla="*/ 477241 h 619864"/>
                  <a:gd name="connsiteX24" fmla="*/ 0 w 959968"/>
                  <a:gd name="connsiteY24" fmla="*/ 540324 h 619864"/>
                  <a:gd name="connsiteX25" fmla="*/ 16458 w 959968"/>
                  <a:gd name="connsiteY25" fmla="*/ 556781 h 619864"/>
                  <a:gd name="connsiteX26" fmla="*/ 32914 w 959968"/>
                  <a:gd name="connsiteY26" fmla="*/ 556781 h 619864"/>
                  <a:gd name="connsiteX27" fmla="*/ 32914 w 959968"/>
                  <a:gd name="connsiteY27" fmla="*/ 619864 h 619864"/>
                  <a:gd name="connsiteX28" fmla="*/ 65827 w 959968"/>
                  <a:gd name="connsiteY28" fmla="*/ 619864 h 619864"/>
                  <a:gd name="connsiteX29" fmla="*/ 65827 w 959968"/>
                  <a:gd name="connsiteY29" fmla="*/ 556781 h 619864"/>
                  <a:gd name="connsiteX30" fmla="*/ 543069 w 959968"/>
                  <a:gd name="connsiteY30" fmla="*/ 556781 h 619864"/>
                  <a:gd name="connsiteX31" fmla="*/ 543069 w 959968"/>
                  <a:gd name="connsiteY31" fmla="*/ 589694 h 619864"/>
                  <a:gd name="connsiteX32" fmla="*/ 575981 w 959968"/>
                  <a:gd name="connsiteY32" fmla="*/ 589694 h 619864"/>
                  <a:gd name="connsiteX33" fmla="*/ 575981 w 959968"/>
                  <a:gd name="connsiteY33" fmla="*/ 556781 h 619864"/>
                  <a:gd name="connsiteX34" fmla="*/ 943513 w 959968"/>
                  <a:gd name="connsiteY34" fmla="*/ 556781 h 619864"/>
                  <a:gd name="connsiteX35" fmla="*/ 959969 w 959968"/>
                  <a:gd name="connsiteY35" fmla="*/ 540324 h 619864"/>
                  <a:gd name="connsiteX36" fmla="*/ 959969 w 959968"/>
                  <a:gd name="connsiteY36" fmla="*/ 16457 h 619864"/>
                  <a:gd name="connsiteX37" fmla="*/ 940771 w 959968"/>
                  <a:gd name="connsiteY37" fmla="*/ 0 h 619864"/>
                  <a:gd name="connsiteX38" fmla="*/ 940771 w 959968"/>
                  <a:gd name="connsiteY38" fmla="*/ 0 h 619864"/>
                  <a:gd name="connsiteX39" fmla="*/ 145368 w 959968"/>
                  <a:gd name="connsiteY39" fmla="*/ 46627 h 619864"/>
                  <a:gd name="connsiteX40" fmla="*/ 161824 w 959968"/>
                  <a:gd name="connsiteY40" fmla="*/ 30170 h 619864"/>
                  <a:gd name="connsiteX41" fmla="*/ 257821 w 959968"/>
                  <a:gd name="connsiteY41" fmla="*/ 30170 h 619864"/>
                  <a:gd name="connsiteX42" fmla="*/ 274277 w 959968"/>
                  <a:gd name="connsiteY42" fmla="*/ 46627 h 619864"/>
                  <a:gd name="connsiteX43" fmla="*/ 274277 w 959968"/>
                  <a:gd name="connsiteY43" fmla="*/ 63084 h 619864"/>
                  <a:gd name="connsiteX44" fmla="*/ 277021 w 959968"/>
                  <a:gd name="connsiteY44" fmla="*/ 71312 h 619864"/>
                  <a:gd name="connsiteX45" fmla="*/ 296220 w 959968"/>
                  <a:gd name="connsiteY45" fmla="*/ 112453 h 619864"/>
                  <a:gd name="connsiteX46" fmla="*/ 290734 w 959968"/>
                  <a:gd name="connsiteY46" fmla="*/ 112453 h 619864"/>
                  <a:gd name="connsiteX47" fmla="*/ 274277 w 959968"/>
                  <a:gd name="connsiteY47" fmla="*/ 128910 h 619864"/>
                  <a:gd name="connsiteX48" fmla="*/ 252335 w 959968"/>
                  <a:gd name="connsiteY48" fmla="*/ 175537 h 619864"/>
                  <a:gd name="connsiteX49" fmla="*/ 202965 w 959968"/>
                  <a:gd name="connsiteY49" fmla="*/ 191993 h 619864"/>
                  <a:gd name="connsiteX50" fmla="*/ 145368 w 959968"/>
                  <a:gd name="connsiteY50" fmla="*/ 126167 h 619864"/>
                  <a:gd name="connsiteX51" fmla="*/ 145368 w 959968"/>
                  <a:gd name="connsiteY51" fmla="*/ 46627 h 619864"/>
                  <a:gd name="connsiteX52" fmla="*/ 230393 w 959968"/>
                  <a:gd name="connsiteY52" fmla="*/ 222164 h 619864"/>
                  <a:gd name="connsiteX53" fmla="*/ 208451 w 959968"/>
                  <a:gd name="connsiteY53" fmla="*/ 266048 h 619864"/>
                  <a:gd name="connsiteX54" fmla="*/ 186510 w 959968"/>
                  <a:gd name="connsiteY54" fmla="*/ 222164 h 619864"/>
                  <a:gd name="connsiteX55" fmla="*/ 230393 w 959968"/>
                  <a:gd name="connsiteY55" fmla="*/ 222164 h 619864"/>
                  <a:gd name="connsiteX56" fmla="*/ 65827 w 959968"/>
                  <a:gd name="connsiteY56" fmla="*/ 414157 h 619864"/>
                  <a:gd name="connsiteX57" fmla="*/ 65827 w 959968"/>
                  <a:gd name="connsiteY57" fmla="*/ 271534 h 619864"/>
                  <a:gd name="connsiteX58" fmla="*/ 112454 w 959968"/>
                  <a:gd name="connsiteY58" fmla="*/ 224907 h 619864"/>
                  <a:gd name="connsiteX59" fmla="*/ 150852 w 959968"/>
                  <a:gd name="connsiteY59" fmla="*/ 224907 h 619864"/>
                  <a:gd name="connsiteX60" fmla="*/ 194737 w 959968"/>
                  <a:gd name="connsiteY60" fmla="*/ 312675 h 619864"/>
                  <a:gd name="connsiteX61" fmla="*/ 208451 w 959968"/>
                  <a:gd name="connsiteY61" fmla="*/ 320903 h 619864"/>
                  <a:gd name="connsiteX62" fmla="*/ 222165 w 959968"/>
                  <a:gd name="connsiteY62" fmla="*/ 312675 h 619864"/>
                  <a:gd name="connsiteX63" fmla="*/ 266049 w 959968"/>
                  <a:gd name="connsiteY63" fmla="*/ 224907 h 619864"/>
                  <a:gd name="connsiteX64" fmla="*/ 337362 w 959968"/>
                  <a:gd name="connsiteY64" fmla="*/ 224907 h 619864"/>
                  <a:gd name="connsiteX65" fmla="*/ 373017 w 959968"/>
                  <a:gd name="connsiteY65" fmla="*/ 241363 h 619864"/>
                  <a:gd name="connsiteX66" fmla="*/ 449815 w 959968"/>
                  <a:gd name="connsiteY66" fmla="*/ 331874 h 619864"/>
                  <a:gd name="connsiteX67" fmla="*/ 460786 w 959968"/>
                  <a:gd name="connsiteY67" fmla="*/ 337360 h 619864"/>
                  <a:gd name="connsiteX68" fmla="*/ 471756 w 959968"/>
                  <a:gd name="connsiteY68" fmla="*/ 331874 h 619864"/>
                  <a:gd name="connsiteX69" fmla="*/ 559525 w 959968"/>
                  <a:gd name="connsiteY69" fmla="*/ 244106 h 619864"/>
                  <a:gd name="connsiteX70" fmla="*/ 600667 w 959968"/>
                  <a:gd name="connsiteY70" fmla="*/ 285247 h 619864"/>
                  <a:gd name="connsiteX71" fmla="*/ 496442 w 959968"/>
                  <a:gd name="connsiteY71" fmla="*/ 389472 h 619864"/>
                  <a:gd name="connsiteX72" fmla="*/ 427873 w 959968"/>
                  <a:gd name="connsiteY72" fmla="*/ 389472 h 619864"/>
                  <a:gd name="connsiteX73" fmla="*/ 378503 w 959968"/>
                  <a:gd name="connsiteY73" fmla="*/ 340103 h 619864"/>
                  <a:gd name="connsiteX74" fmla="*/ 362046 w 959968"/>
                  <a:gd name="connsiteY74" fmla="*/ 337360 h 619864"/>
                  <a:gd name="connsiteX75" fmla="*/ 351076 w 959968"/>
                  <a:gd name="connsiteY75" fmla="*/ 351074 h 619864"/>
                  <a:gd name="connsiteX76" fmla="*/ 351076 w 959968"/>
                  <a:gd name="connsiteY76" fmla="*/ 463527 h 619864"/>
                  <a:gd name="connsiteX77" fmla="*/ 271535 w 959968"/>
                  <a:gd name="connsiteY77" fmla="*/ 463527 h 619864"/>
                  <a:gd name="connsiteX78" fmla="*/ 271535 w 959968"/>
                  <a:gd name="connsiteY78" fmla="*/ 416900 h 619864"/>
                  <a:gd name="connsiteX79" fmla="*/ 224907 w 959968"/>
                  <a:gd name="connsiteY79" fmla="*/ 370273 h 619864"/>
                  <a:gd name="connsiteX80" fmla="*/ 161824 w 959968"/>
                  <a:gd name="connsiteY80" fmla="*/ 370273 h 619864"/>
                  <a:gd name="connsiteX81" fmla="*/ 161824 w 959968"/>
                  <a:gd name="connsiteY81" fmla="*/ 337360 h 619864"/>
                  <a:gd name="connsiteX82" fmla="*/ 128910 w 959968"/>
                  <a:gd name="connsiteY82" fmla="*/ 337360 h 619864"/>
                  <a:gd name="connsiteX83" fmla="*/ 128910 w 959968"/>
                  <a:gd name="connsiteY83" fmla="*/ 381244 h 619864"/>
                  <a:gd name="connsiteX84" fmla="*/ 145368 w 959968"/>
                  <a:gd name="connsiteY84" fmla="*/ 397701 h 619864"/>
                  <a:gd name="connsiteX85" fmla="*/ 224907 w 959968"/>
                  <a:gd name="connsiteY85" fmla="*/ 397701 h 619864"/>
                  <a:gd name="connsiteX86" fmla="*/ 241365 w 959968"/>
                  <a:gd name="connsiteY86" fmla="*/ 414157 h 619864"/>
                  <a:gd name="connsiteX87" fmla="*/ 241365 w 959968"/>
                  <a:gd name="connsiteY87" fmla="*/ 460784 h 619864"/>
                  <a:gd name="connsiteX88" fmla="*/ 115197 w 959968"/>
                  <a:gd name="connsiteY88" fmla="*/ 460784 h 619864"/>
                  <a:gd name="connsiteX89" fmla="*/ 65827 w 959968"/>
                  <a:gd name="connsiteY89" fmla="*/ 414157 h 619864"/>
                  <a:gd name="connsiteX90" fmla="*/ 65827 w 959968"/>
                  <a:gd name="connsiteY90" fmla="*/ 414157 h 619864"/>
                  <a:gd name="connsiteX91" fmla="*/ 383987 w 959968"/>
                  <a:gd name="connsiteY91" fmla="*/ 460784 h 619864"/>
                  <a:gd name="connsiteX92" fmla="*/ 383987 w 959968"/>
                  <a:gd name="connsiteY92" fmla="*/ 386729 h 619864"/>
                  <a:gd name="connsiteX93" fmla="*/ 408673 w 959968"/>
                  <a:gd name="connsiteY93" fmla="*/ 411414 h 619864"/>
                  <a:gd name="connsiteX94" fmla="*/ 449815 w 959968"/>
                  <a:gd name="connsiteY94" fmla="*/ 433357 h 619864"/>
                  <a:gd name="connsiteX95" fmla="*/ 449815 w 959968"/>
                  <a:gd name="connsiteY95" fmla="*/ 460784 h 619864"/>
                  <a:gd name="connsiteX96" fmla="*/ 383987 w 959968"/>
                  <a:gd name="connsiteY96" fmla="*/ 460784 h 619864"/>
                  <a:gd name="connsiteX97" fmla="*/ 575981 w 959968"/>
                  <a:gd name="connsiteY97" fmla="*/ 526610 h 619864"/>
                  <a:gd name="connsiteX98" fmla="*/ 35657 w 959968"/>
                  <a:gd name="connsiteY98" fmla="*/ 526610 h 619864"/>
                  <a:gd name="connsiteX99" fmla="*/ 35657 w 959968"/>
                  <a:gd name="connsiteY99" fmla="*/ 493697 h 619864"/>
                  <a:gd name="connsiteX100" fmla="*/ 575981 w 959968"/>
                  <a:gd name="connsiteY100" fmla="*/ 493697 h 619864"/>
                  <a:gd name="connsiteX101" fmla="*/ 575981 w 959968"/>
                  <a:gd name="connsiteY101" fmla="*/ 526610 h 619864"/>
                  <a:gd name="connsiteX102" fmla="*/ 924313 w 959968"/>
                  <a:gd name="connsiteY102" fmla="*/ 526610 h 619864"/>
                  <a:gd name="connsiteX103" fmla="*/ 606153 w 959968"/>
                  <a:gd name="connsiteY103" fmla="*/ 526610 h 619864"/>
                  <a:gd name="connsiteX104" fmla="*/ 606153 w 959968"/>
                  <a:gd name="connsiteY104" fmla="*/ 479983 h 619864"/>
                  <a:gd name="connsiteX105" fmla="*/ 589695 w 959968"/>
                  <a:gd name="connsiteY105" fmla="*/ 463527 h 619864"/>
                  <a:gd name="connsiteX106" fmla="*/ 477242 w 959968"/>
                  <a:gd name="connsiteY106" fmla="*/ 463527 h 619864"/>
                  <a:gd name="connsiteX107" fmla="*/ 477242 w 959968"/>
                  <a:gd name="connsiteY107" fmla="*/ 436099 h 619864"/>
                  <a:gd name="connsiteX108" fmla="*/ 518384 w 959968"/>
                  <a:gd name="connsiteY108" fmla="*/ 414157 h 619864"/>
                  <a:gd name="connsiteX109" fmla="*/ 633580 w 959968"/>
                  <a:gd name="connsiteY109" fmla="*/ 298961 h 619864"/>
                  <a:gd name="connsiteX110" fmla="*/ 633580 w 959968"/>
                  <a:gd name="connsiteY110" fmla="*/ 277019 h 619864"/>
                  <a:gd name="connsiteX111" fmla="*/ 597925 w 959968"/>
                  <a:gd name="connsiteY111" fmla="*/ 241363 h 619864"/>
                  <a:gd name="connsiteX112" fmla="*/ 682950 w 959968"/>
                  <a:gd name="connsiteY112" fmla="*/ 156338 h 619864"/>
                  <a:gd name="connsiteX113" fmla="*/ 661008 w 959968"/>
                  <a:gd name="connsiteY113" fmla="*/ 134395 h 619864"/>
                  <a:gd name="connsiteX114" fmla="*/ 575981 w 959968"/>
                  <a:gd name="connsiteY114" fmla="*/ 219421 h 619864"/>
                  <a:gd name="connsiteX115" fmla="*/ 570497 w 959968"/>
                  <a:gd name="connsiteY115" fmla="*/ 213936 h 619864"/>
                  <a:gd name="connsiteX116" fmla="*/ 548553 w 959968"/>
                  <a:gd name="connsiteY116" fmla="*/ 213936 h 619864"/>
                  <a:gd name="connsiteX117" fmla="*/ 479984 w 959968"/>
                  <a:gd name="connsiteY117" fmla="*/ 282505 h 619864"/>
                  <a:gd name="connsiteX118" fmla="*/ 479984 w 959968"/>
                  <a:gd name="connsiteY118" fmla="*/ 32913 h 619864"/>
                  <a:gd name="connsiteX119" fmla="*/ 927057 w 959968"/>
                  <a:gd name="connsiteY119" fmla="*/ 32913 h 619864"/>
                  <a:gd name="connsiteX120" fmla="*/ 927057 w 959968"/>
                  <a:gd name="connsiteY120" fmla="*/ 526610 h 61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59968" h="619864">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000000"/>
              </a:solidFill>
              <a:ln w="27426" cap="flat">
                <a:noFill/>
                <a:prstDash val="solid"/>
                <a:miter/>
              </a:ln>
            </p:spPr>
            <p:txBody>
              <a:bodyPr rtlCol="0" anchor="ctr"/>
              <a:lstStyle/>
              <a:p>
                <a:endParaRPr lang="en-US"/>
              </a:p>
            </p:txBody>
          </p:sp>
          <p:sp>
            <p:nvSpPr>
              <p:cNvPr id="11" name="Freeform 1106">
                <a:extLst>
                  <a:ext uri="{FF2B5EF4-FFF2-40B4-BE49-F238E27FC236}">
                    <a16:creationId xmlns:a16="http://schemas.microsoft.com/office/drawing/2014/main" id="{1B5C5BEB-8FC7-7CD4-D6FE-BF8FC6CE9E3D}"/>
                  </a:ext>
                </a:extLst>
              </p:cNvPr>
              <p:cNvSpPr/>
              <p:nvPr/>
            </p:nvSpPr>
            <p:spPr>
              <a:xfrm>
                <a:off x="9281598" y="565176"/>
                <a:ext cx="298960" cy="78854"/>
              </a:xfrm>
              <a:custGeom>
                <a:avLst/>
                <a:gdLst>
                  <a:gd name="connsiteX0" fmla="*/ 98739 w 298960"/>
                  <a:gd name="connsiteY0" fmla="*/ 32227 h 78854"/>
                  <a:gd name="connsiteX1" fmla="*/ 186508 w 298960"/>
                  <a:gd name="connsiteY1" fmla="*/ 76112 h 78854"/>
                  <a:gd name="connsiteX2" fmla="*/ 194736 w 298960"/>
                  <a:gd name="connsiteY2" fmla="*/ 78854 h 78854"/>
                  <a:gd name="connsiteX3" fmla="*/ 202964 w 298960"/>
                  <a:gd name="connsiteY3" fmla="*/ 76112 h 78854"/>
                  <a:gd name="connsiteX4" fmla="*/ 298961 w 298960"/>
                  <a:gd name="connsiteY4" fmla="*/ 29485 h 78854"/>
                  <a:gd name="connsiteX5" fmla="*/ 285247 w 298960"/>
                  <a:gd name="connsiteY5" fmla="*/ 2057 h 78854"/>
                  <a:gd name="connsiteX6" fmla="*/ 197478 w 298960"/>
                  <a:gd name="connsiteY6" fmla="*/ 45941 h 78854"/>
                  <a:gd name="connsiteX7" fmla="*/ 109711 w 298960"/>
                  <a:gd name="connsiteY7" fmla="*/ 2057 h 78854"/>
                  <a:gd name="connsiteX8" fmla="*/ 95997 w 298960"/>
                  <a:gd name="connsiteY8" fmla="*/ 2057 h 78854"/>
                  <a:gd name="connsiteX9" fmla="*/ 0 w 298960"/>
                  <a:gd name="connsiteY9" fmla="*/ 48684 h 78854"/>
                  <a:gd name="connsiteX10" fmla="*/ 13714 w 298960"/>
                  <a:gd name="connsiteY10" fmla="*/ 76112 h 78854"/>
                  <a:gd name="connsiteX11" fmla="*/ 98739 w 298960"/>
                  <a:gd name="connsiteY11" fmla="*/ 32227 h 7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960" h="78854">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000000"/>
              </a:solidFill>
              <a:ln w="27426" cap="flat">
                <a:noFill/>
                <a:prstDash val="solid"/>
                <a:miter/>
              </a:ln>
            </p:spPr>
            <p:txBody>
              <a:bodyPr rtlCol="0" anchor="ctr"/>
              <a:lstStyle/>
              <a:p>
                <a:endParaRPr lang="en-US"/>
              </a:p>
            </p:txBody>
          </p:sp>
          <p:sp>
            <p:nvSpPr>
              <p:cNvPr id="12" name="Freeform 1107">
                <a:extLst>
                  <a:ext uri="{FF2B5EF4-FFF2-40B4-BE49-F238E27FC236}">
                    <a16:creationId xmlns:a16="http://schemas.microsoft.com/office/drawing/2014/main" id="{E3ACE8B9-9E3B-8E59-510D-59E80B0521EF}"/>
                  </a:ext>
                </a:extLst>
              </p:cNvPr>
              <p:cNvSpPr/>
              <p:nvPr/>
            </p:nvSpPr>
            <p:spPr>
              <a:xfrm>
                <a:off x="9396794" y="740027"/>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3" name="Freeform 1108">
                <a:extLst>
                  <a:ext uri="{FF2B5EF4-FFF2-40B4-BE49-F238E27FC236}">
                    <a16:creationId xmlns:a16="http://schemas.microsoft.com/office/drawing/2014/main" id="{7BFDF3D8-736A-66E1-E373-89630C387825}"/>
                  </a:ext>
                </a:extLst>
              </p:cNvPr>
              <p:cNvSpPr/>
              <p:nvPr/>
            </p:nvSpPr>
            <p:spPr>
              <a:xfrm>
                <a:off x="9396794" y="80311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4" name="Freeform 1109">
                <a:extLst>
                  <a:ext uri="{FF2B5EF4-FFF2-40B4-BE49-F238E27FC236}">
                    <a16:creationId xmlns:a16="http://schemas.microsoft.com/office/drawing/2014/main" id="{04C02C19-6AC5-A4D8-71D7-C1EBB7C13322}"/>
                  </a:ext>
                </a:extLst>
              </p:cNvPr>
              <p:cNvSpPr/>
              <p:nvPr/>
            </p:nvSpPr>
            <p:spPr>
              <a:xfrm>
                <a:off x="9396794" y="866194"/>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5" name="Freeform 1110">
                <a:extLst>
                  <a:ext uri="{FF2B5EF4-FFF2-40B4-BE49-F238E27FC236}">
                    <a16:creationId xmlns:a16="http://schemas.microsoft.com/office/drawing/2014/main" id="{AB1B7EB6-0634-9149-8F8F-53ACAFAA034C}"/>
                  </a:ext>
                </a:extLst>
              </p:cNvPr>
              <p:cNvSpPr/>
              <p:nvPr/>
            </p:nvSpPr>
            <p:spPr>
              <a:xfrm>
                <a:off x="9396794" y="93202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6" name="Freeform 1111">
                <a:extLst>
                  <a:ext uri="{FF2B5EF4-FFF2-40B4-BE49-F238E27FC236}">
                    <a16:creationId xmlns:a16="http://schemas.microsoft.com/office/drawing/2014/main" id="{03D74457-E334-2DF8-3F03-E6A06914747C}"/>
                  </a:ext>
                </a:extLst>
              </p:cNvPr>
              <p:cNvSpPr/>
              <p:nvPr/>
            </p:nvSpPr>
            <p:spPr>
              <a:xfrm>
                <a:off x="8760472"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6 w 191993"/>
                  <a:gd name="connsiteY10" fmla="*/ 142624 h 337359"/>
                  <a:gd name="connsiteX11" fmla="*/ 0 w 191993"/>
                  <a:gd name="connsiteY11" fmla="*/ 224907 h 337359"/>
                  <a:gd name="connsiteX12" fmla="*/ 0 w 191993"/>
                  <a:gd name="connsiteY12" fmla="*/ 224907 h 337359"/>
                  <a:gd name="connsiteX13" fmla="*/ 46626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6 w 191993"/>
                  <a:gd name="connsiteY17" fmla="*/ 79540 h 337359"/>
                  <a:gd name="connsiteX18" fmla="*/ 46626 w 191993"/>
                  <a:gd name="connsiteY18" fmla="*/ 79540 h 337359"/>
                  <a:gd name="connsiteX19" fmla="*/ 32912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2 w 191993"/>
                  <a:gd name="connsiteY23" fmla="*/ 304447 h 337359"/>
                  <a:gd name="connsiteX24" fmla="*/ 32912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000000"/>
              </a:solidFill>
              <a:ln w="27426" cap="flat">
                <a:noFill/>
                <a:prstDash val="solid"/>
                <a:miter/>
              </a:ln>
            </p:spPr>
            <p:txBody>
              <a:bodyPr rtlCol="0" anchor="ctr"/>
              <a:lstStyle/>
              <a:p>
                <a:endParaRPr lang="en-US"/>
              </a:p>
            </p:txBody>
          </p:sp>
          <p:sp>
            <p:nvSpPr>
              <p:cNvPr id="17" name="Freeform 1112">
                <a:extLst>
                  <a:ext uri="{FF2B5EF4-FFF2-40B4-BE49-F238E27FC236}">
                    <a16:creationId xmlns:a16="http://schemas.microsoft.com/office/drawing/2014/main" id="{DD28C334-37F2-2066-7837-DD8C7F63A121}"/>
                  </a:ext>
                </a:extLst>
              </p:cNvPr>
              <p:cNvSpPr/>
              <p:nvPr/>
            </p:nvSpPr>
            <p:spPr>
              <a:xfrm>
                <a:off x="8982636"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9369 w 191993"/>
                  <a:gd name="connsiteY13" fmla="*/ 79540 h 337359"/>
                  <a:gd name="connsiteX14" fmla="*/ 95997 w 191993"/>
                  <a:gd name="connsiteY14" fmla="*/ 32913 h 337359"/>
                  <a:gd name="connsiteX15" fmla="*/ 142624 w 191993"/>
                  <a:gd name="connsiteY15" fmla="*/ 79540 h 337359"/>
                  <a:gd name="connsiteX16" fmla="*/ 95997 w 191993"/>
                  <a:gd name="connsiteY16" fmla="*/ 126167 h 337359"/>
                  <a:gd name="connsiteX17" fmla="*/ 49369 w 191993"/>
                  <a:gd name="connsiteY17" fmla="*/ 79540 h 337359"/>
                  <a:gd name="connsiteX18" fmla="*/ 49369 w 191993"/>
                  <a:gd name="connsiteY18" fmla="*/ 79540 h 337359"/>
                  <a:gd name="connsiteX19" fmla="*/ 32914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4 w 191993"/>
                  <a:gd name="connsiteY23" fmla="*/ 304447 h 337359"/>
                  <a:gd name="connsiteX24" fmla="*/ 32914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000000"/>
              </a:solidFill>
              <a:ln w="27426" cap="flat">
                <a:noFill/>
                <a:prstDash val="solid"/>
                <a:miter/>
              </a:ln>
            </p:spPr>
            <p:txBody>
              <a:bodyPr rtlCol="0" anchor="ctr"/>
              <a:lstStyle/>
              <a:p>
                <a:endParaRPr lang="en-US"/>
              </a:p>
            </p:txBody>
          </p:sp>
          <p:sp>
            <p:nvSpPr>
              <p:cNvPr id="18" name="Freeform 1113">
                <a:extLst>
                  <a:ext uri="{FF2B5EF4-FFF2-40B4-BE49-F238E27FC236}">
                    <a16:creationId xmlns:a16="http://schemas.microsoft.com/office/drawing/2014/main" id="{42C45823-2E2D-0C3B-069C-37F948316DDA}"/>
                  </a:ext>
                </a:extLst>
              </p:cNvPr>
              <p:cNvSpPr/>
              <p:nvPr/>
            </p:nvSpPr>
            <p:spPr>
              <a:xfrm>
                <a:off x="9207543"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7 w 191993"/>
                  <a:gd name="connsiteY17" fmla="*/ 79540 h 337359"/>
                  <a:gd name="connsiteX18" fmla="*/ 46627 w 191993"/>
                  <a:gd name="connsiteY18" fmla="*/ 79540 h 337359"/>
                  <a:gd name="connsiteX19" fmla="*/ 30170 w 191993"/>
                  <a:gd name="connsiteY19" fmla="*/ 224907 h 337359"/>
                  <a:gd name="connsiteX20" fmla="*/ 93253 w 191993"/>
                  <a:gd name="connsiteY20" fmla="*/ 161823 h 337359"/>
                  <a:gd name="connsiteX21" fmla="*/ 156338 w 191993"/>
                  <a:gd name="connsiteY21" fmla="*/ 224907 h 337359"/>
                  <a:gd name="connsiteX22" fmla="*/ 156338 w 191993"/>
                  <a:gd name="connsiteY22" fmla="*/ 304447 h 337359"/>
                  <a:gd name="connsiteX23" fmla="*/ 30170 w 191993"/>
                  <a:gd name="connsiteY23" fmla="*/ 304447 h 337359"/>
                  <a:gd name="connsiteX24" fmla="*/ 30170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000000"/>
              </a:solidFill>
              <a:ln w="27426" cap="flat">
                <a:noFill/>
                <a:prstDash val="solid"/>
                <a:miter/>
              </a:ln>
            </p:spPr>
            <p:txBody>
              <a:bodyPr rtlCol="0" anchor="ctr"/>
              <a:lstStyle/>
              <a:p>
                <a:endParaRPr lang="en-US"/>
              </a:p>
            </p:txBody>
          </p:sp>
          <p:sp>
            <p:nvSpPr>
              <p:cNvPr id="19" name="Freeform 1114">
                <a:extLst>
                  <a:ext uri="{FF2B5EF4-FFF2-40B4-BE49-F238E27FC236}">
                    <a16:creationId xmlns:a16="http://schemas.microsoft.com/office/drawing/2014/main" id="{CDB7D708-CCF3-F40B-807B-08F1246682DA}"/>
                  </a:ext>
                </a:extLst>
              </p:cNvPr>
              <p:cNvSpPr/>
              <p:nvPr/>
            </p:nvSpPr>
            <p:spPr>
              <a:xfrm>
                <a:off x="9429707" y="1121271"/>
                <a:ext cx="191993" cy="337359"/>
              </a:xfrm>
              <a:custGeom>
                <a:avLst/>
                <a:gdLst>
                  <a:gd name="connsiteX0" fmla="*/ 0 w 191993"/>
                  <a:gd name="connsiteY0" fmla="*/ 224907 h 337359"/>
                  <a:gd name="connsiteX1" fmla="*/ 0 w 191993"/>
                  <a:gd name="connsiteY1" fmla="*/ 320903 h 337359"/>
                  <a:gd name="connsiteX2" fmla="*/ 16458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8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5 w 191993"/>
                  <a:gd name="connsiteY14" fmla="*/ 32913 h 337359"/>
                  <a:gd name="connsiteX15" fmla="*/ 139882 w 191993"/>
                  <a:gd name="connsiteY15" fmla="*/ 79540 h 337359"/>
                  <a:gd name="connsiteX16" fmla="*/ 93255 w 191993"/>
                  <a:gd name="connsiteY16" fmla="*/ 126167 h 337359"/>
                  <a:gd name="connsiteX17" fmla="*/ 46627 w 191993"/>
                  <a:gd name="connsiteY17" fmla="*/ 79540 h 337359"/>
                  <a:gd name="connsiteX18" fmla="*/ 46627 w 191993"/>
                  <a:gd name="connsiteY18" fmla="*/ 79540 h 337359"/>
                  <a:gd name="connsiteX19" fmla="*/ 30171 w 191993"/>
                  <a:gd name="connsiteY19" fmla="*/ 224907 h 337359"/>
                  <a:gd name="connsiteX20" fmla="*/ 93255 w 191993"/>
                  <a:gd name="connsiteY20" fmla="*/ 161823 h 337359"/>
                  <a:gd name="connsiteX21" fmla="*/ 156338 w 191993"/>
                  <a:gd name="connsiteY21" fmla="*/ 224907 h 337359"/>
                  <a:gd name="connsiteX22" fmla="*/ 156338 w 191993"/>
                  <a:gd name="connsiteY22" fmla="*/ 304447 h 337359"/>
                  <a:gd name="connsiteX23" fmla="*/ 30171 w 191993"/>
                  <a:gd name="connsiteY23" fmla="*/ 304447 h 337359"/>
                  <a:gd name="connsiteX24" fmla="*/ 30171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000000"/>
              </a:solidFill>
              <a:ln w="27426" cap="flat">
                <a:noFill/>
                <a:prstDash val="solid"/>
                <a:miter/>
              </a:ln>
            </p:spPr>
            <p:txBody>
              <a:bodyPr rtlCol="0" anchor="ctr"/>
              <a:lstStyle/>
              <a:p>
                <a:endParaRPr lang="en-US"/>
              </a:p>
            </p:txBody>
          </p:sp>
        </p:grpSp>
      </p:grpSp>
      <p:sp>
        <p:nvSpPr>
          <p:cNvPr id="3" name="Text Placeholder 1">
            <a:extLst>
              <a:ext uri="{FF2B5EF4-FFF2-40B4-BE49-F238E27FC236}">
                <a16:creationId xmlns:a16="http://schemas.microsoft.com/office/drawing/2014/main" id="{53976BFE-55BE-FA5D-0471-CCF6AEB08FFA}"/>
              </a:ext>
            </a:extLst>
          </p:cNvPr>
          <p:cNvSpPr txBox="1">
            <a:spLocks/>
          </p:cNvSpPr>
          <p:nvPr/>
        </p:nvSpPr>
        <p:spPr>
          <a:xfrm>
            <a:off x="869835" y="2639196"/>
            <a:ext cx="6276553" cy="5413420"/>
          </a:xfrm>
          <a:prstGeom prst="rect">
            <a:avLst/>
          </a:prstGeom>
        </p:spPr>
        <p:txBody>
          <a:bodyPr numCol="1"/>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342900" indent="-342900" algn="just" defTabSz="755934">
              <a:lnSpc>
                <a:spcPct val="107000"/>
              </a:lnSpc>
              <a:spcBef>
                <a:spcPts val="0"/>
              </a:spcBef>
              <a:spcAft>
                <a:spcPts val="800"/>
              </a:spcAft>
              <a:buFont typeface="+mj-lt"/>
              <a:buAutoNum type="alphaLcParenR" startAt="3"/>
              <a:defRPr/>
            </a:pPr>
            <a:r>
              <a:rPr lang="en-US" sz="1300" b="1">
                <a:solidFill>
                  <a:schemeClr val="tx1"/>
                </a:solidFill>
                <a:highlight>
                  <a:srgbClr val="F79037"/>
                </a:highlight>
                <a:latin typeface="Calibri" panose="020F0502020204030204" pitchFamily="34" charset="0"/>
                <a:ea typeface="Calibri" panose="020F0502020204030204" pitchFamily="34" charset="0"/>
                <a:cs typeface="Times New Roman" panose="02020603050405020304" pitchFamily="18" charset="0"/>
              </a:rPr>
              <a:t>Other teaching methodologies:</a:t>
            </a:r>
            <a:endParaRPr lang="en-IE" sz="1300">
              <a:solidFill>
                <a:schemeClr val="tx1"/>
              </a:solidFill>
              <a:highlight>
                <a:srgbClr val="F79037"/>
              </a:highlight>
              <a:latin typeface="Calibri" panose="020F0502020204030204" pitchFamily="34" charset="0"/>
              <a:ea typeface="Calibri" panose="020F0502020204030204" pitchFamily="34" charset="0"/>
              <a:cs typeface="Times New Roman" panose="02020603050405020304" pitchFamily="18" charset="0"/>
            </a:endParaRPr>
          </a:p>
          <a:p>
            <a:pPr marL="0" indent="0" algn="just" defTabSz="755934">
              <a:lnSpc>
                <a:spcPct val="107000"/>
              </a:lnSpc>
              <a:spcBef>
                <a:spcPts val="0"/>
              </a:spcBef>
              <a:spcAft>
                <a:spcPts val="800"/>
              </a:spcAft>
              <a:buFont typeface="Arial" panose="020B0604020202020204" pitchFamily="34" charset="0"/>
              <a:buNone/>
              <a:defRPr/>
            </a:pPr>
            <a:r>
              <a:rPr lang="en-IE" sz="1300" b="1" u="sng">
                <a:solidFill>
                  <a:schemeClr val="tx1"/>
                </a:solidFill>
                <a:latin typeface="Calibri" panose="020F0502020204030204" pitchFamily="34" charset="0"/>
                <a:ea typeface="Calibri" panose="020F0502020204030204" pitchFamily="34" charset="0"/>
                <a:cs typeface="Times New Roman" panose="02020603050405020304" pitchFamily="18" charset="0"/>
              </a:rPr>
              <a:t>Flipped Classroom</a:t>
            </a:r>
            <a:r>
              <a:rPr lang="en-IE" sz="130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gn="just" defTabSz="755934">
              <a:lnSpc>
                <a:spcPct val="107000"/>
              </a:lnSpc>
              <a:spcBef>
                <a:spcPts val="0"/>
              </a:spcBef>
              <a:spcAft>
                <a:spcPts val="800"/>
              </a:spcAft>
              <a:buFont typeface="Arial" panose="020B0604020202020204" pitchFamily="34" charset="0"/>
              <a:buNone/>
              <a:defRPr/>
            </a:pPr>
            <a:r>
              <a:rPr lang="en-IE" sz="1200">
                <a:solidFill>
                  <a:schemeClr val="tx1"/>
                </a:solidFill>
                <a:latin typeface="Calibri" panose="020F0502020204030204" pitchFamily="34" charset="0"/>
                <a:ea typeface="Calibri" panose="020F0502020204030204" pitchFamily="34" charset="0"/>
                <a:cs typeface="Times New Roman" panose="02020603050405020304" pitchFamily="18" charset="0"/>
              </a:rPr>
              <a:t>In a Flipped Classroom learners study module content prior to the class with a focus on exercises and assignments in class. The classroom transfer of knowledge makes way for online instruction outside the classroom. This creates more room for practicing in class, for extra explanation when needed, and offers the possibility to dive deeper into the materials during class time.</a:t>
            </a:r>
          </a:p>
          <a:p>
            <a:pPr marL="0" indent="0" algn="just" defTabSz="755934">
              <a:lnSpc>
                <a:spcPct val="107000"/>
              </a:lnSpc>
              <a:spcBef>
                <a:spcPts val="0"/>
              </a:spcBef>
              <a:spcAft>
                <a:spcPts val="800"/>
              </a:spcAft>
              <a:buFont typeface="Arial" panose="020B0604020202020204" pitchFamily="34" charset="0"/>
              <a:buNone/>
              <a:defRPr/>
            </a:pPr>
            <a:endParaRPr lang="en-IE" sz="6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gn="just" defTabSz="755934">
              <a:lnSpc>
                <a:spcPct val="107000"/>
              </a:lnSpc>
              <a:spcBef>
                <a:spcPts val="0"/>
              </a:spcBef>
              <a:spcAft>
                <a:spcPts val="800"/>
              </a:spcAft>
              <a:buFont typeface="Arial" panose="020B0604020202020204" pitchFamily="34" charset="0"/>
              <a:buNone/>
              <a:defRPr/>
            </a:pPr>
            <a:r>
              <a:rPr lang="en-IE" sz="1300" b="1" u="sng">
                <a:solidFill>
                  <a:schemeClr val="tx1"/>
                </a:solidFill>
                <a:latin typeface="Calibri" panose="020F0502020204030204" pitchFamily="34" charset="0"/>
                <a:ea typeface="Calibri" panose="020F0502020204030204" pitchFamily="34" charset="0"/>
                <a:cs typeface="Times New Roman" panose="02020603050405020304" pitchFamily="18" charset="0"/>
              </a:rPr>
              <a:t>Blended Learning</a:t>
            </a:r>
            <a:r>
              <a:rPr lang="en-IE" sz="130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gn="just" defTabSz="755934">
              <a:lnSpc>
                <a:spcPct val="107000"/>
              </a:lnSpc>
              <a:spcBef>
                <a:spcPts val="0"/>
              </a:spcBef>
              <a:spcAft>
                <a:spcPts val="800"/>
              </a:spcAft>
              <a:buFont typeface="Arial" panose="020B0604020202020204" pitchFamily="34" charset="0"/>
              <a:buNone/>
              <a:defRPr/>
            </a:pPr>
            <a:r>
              <a:rPr lang="en-IE" sz="1200">
                <a:solidFill>
                  <a:schemeClr val="tx1"/>
                </a:solidFill>
                <a:latin typeface="Calibri" panose="020F0502020204030204" pitchFamily="34" charset="0"/>
                <a:ea typeface="Calibri" panose="020F0502020204030204" pitchFamily="34" charset="0"/>
                <a:cs typeface="Times New Roman" panose="02020603050405020304" pitchFamily="18" charset="0"/>
              </a:rPr>
              <a:t>Blended Learning combines online digital media with traditional classroom methods. It requires the physical presence of both teacher and student, with some element of student control over time, place, path, or pace. Learners still attend a classroom setting with a teacher/trainer present, face-to-face classroom practices are combined with computer-mediated activities regarding content and delivery. Blended learning is most used in professional development and training settings.</a:t>
            </a:r>
          </a:p>
          <a:p>
            <a:pPr marL="0" indent="0" algn="just" defTabSz="755934">
              <a:lnSpc>
                <a:spcPct val="107000"/>
              </a:lnSpc>
              <a:spcBef>
                <a:spcPts val="0"/>
              </a:spcBef>
              <a:spcAft>
                <a:spcPts val="800"/>
              </a:spcAft>
              <a:buFont typeface="Arial" panose="020B0604020202020204" pitchFamily="34" charset="0"/>
              <a:buNone/>
              <a:defRPr/>
            </a:pPr>
            <a:endParaRPr lang="en-IE" sz="6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gn="just" defTabSz="755934">
              <a:lnSpc>
                <a:spcPct val="107000"/>
              </a:lnSpc>
              <a:spcBef>
                <a:spcPts val="0"/>
              </a:spcBef>
              <a:spcAft>
                <a:spcPts val="800"/>
              </a:spcAft>
              <a:buFont typeface="Arial" panose="020B0604020202020204" pitchFamily="34" charset="0"/>
              <a:buNone/>
              <a:defRPr/>
            </a:pPr>
            <a:r>
              <a:rPr lang="en-IE" sz="1300" b="1" u="sng">
                <a:solidFill>
                  <a:schemeClr val="tx1"/>
                </a:solidFill>
                <a:latin typeface="Calibri" panose="020F0502020204030204" pitchFamily="34" charset="0"/>
                <a:ea typeface="Calibri" panose="020F0502020204030204" pitchFamily="34" charset="0"/>
                <a:cs typeface="Times New Roman" panose="02020603050405020304" pitchFamily="18" charset="0"/>
              </a:rPr>
              <a:t>Collaborative/Peer-to-Peer Learning</a:t>
            </a:r>
            <a:r>
              <a:rPr lang="en-IE" sz="130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gn="just" defTabSz="755934">
              <a:lnSpc>
                <a:spcPct val="107000"/>
              </a:lnSpc>
              <a:spcBef>
                <a:spcPts val="0"/>
              </a:spcBef>
              <a:spcAft>
                <a:spcPts val="800"/>
              </a:spcAft>
              <a:buFont typeface="Arial" panose="020B0604020202020204" pitchFamily="34" charset="0"/>
              <a:buNone/>
              <a:defRPr/>
            </a:pPr>
            <a:r>
              <a:rPr lang="en-IE" sz="1200">
                <a:solidFill>
                  <a:schemeClr val="tx1"/>
                </a:solidFill>
                <a:latin typeface="Calibri" panose="020F0502020204030204" pitchFamily="34" charset="0"/>
                <a:ea typeface="Calibri" panose="020F0502020204030204" pitchFamily="34" charset="0"/>
                <a:cs typeface="Times New Roman" panose="02020603050405020304" pitchFamily="18" charset="0"/>
              </a:rPr>
              <a:t>Collaborative learning is an educational approach to teaching and learning that involves groups of learners working together. Examples for boosting collaborative and peer-to-peer learning are:</a:t>
            </a:r>
          </a:p>
          <a:p>
            <a:pPr marL="342900" indent="-342900" algn="just" defTabSz="755934">
              <a:lnSpc>
                <a:spcPct val="107000"/>
              </a:lnSpc>
              <a:spcBef>
                <a:spcPts val="0"/>
              </a:spcBef>
              <a:buFont typeface="Symbol" panose="05050102010706020507" pitchFamily="18" charset="2"/>
              <a:buChar char=""/>
              <a:defRPr/>
            </a:pPr>
            <a:r>
              <a:rPr lang="en-IE" sz="1200" b="1">
                <a:solidFill>
                  <a:schemeClr val="tx1"/>
                </a:solidFill>
                <a:latin typeface="Calibri" panose="020F0502020204030204" pitchFamily="34" charset="0"/>
                <a:ea typeface="Calibri" panose="020F0502020204030204" pitchFamily="34" charset="0"/>
                <a:cs typeface="Times New Roman" panose="02020603050405020304" pitchFamily="18" charset="0"/>
              </a:rPr>
              <a:t>Peer review:</a:t>
            </a:r>
            <a:r>
              <a:rPr lang="en-IE" sz="1200">
                <a:solidFill>
                  <a:schemeClr val="tx1"/>
                </a:solidFill>
                <a:latin typeface="Calibri" panose="020F0502020204030204" pitchFamily="34" charset="0"/>
                <a:ea typeface="Calibri" panose="020F0502020204030204" pitchFamily="34" charset="0"/>
                <a:cs typeface="Times New Roman" panose="02020603050405020304" pitchFamily="18" charset="0"/>
              </a:rPr>
              <a:t> Peers in the classroom are brought together to jointly evaluate the work by one or more people of similar competence to the producers of the work. Peers not only assess the performance of each other but also share their experience and know-how.</a:t>
            </a:r>
          </a:p>
          <a:p>
            <a:pPr marL="342900" indent="-342900" algn="just" defTabSz="755934">
              <a:lnSpc>
                <a:spcPct val="107000"/>
              </a:lnSpc>
              <a:spcBef>
                <a:spcPts val="0"/>
              </a:spcBef>
              <a:spcAft>
                <a:spcPts val="800"/>
              </a:spcAft>
              <a:buFont typeface="Symbol" panose="05050102010706020507" pitchFamily="18" charset="2"/>
              <a:buChar char=""/>
              <a:defRPr/>
            </a:pPr>
            <a:r>
              <a:rPr lang="en-IE" sz="1200" b="1">
                <a:solidFill>
                  <a:schemeClr val="tx1"/>
                </a:solidFill>
                <a:latin typeface="Calibri" panose="020F0502020204030204" pitchFamily="34" charset="0"/>
                <a:ea typeface="Calibri" panose="020F0502020204030204" pitchFamily="34" charset="0"/>
                <a:cs typeface="Times New Roman" panose="02020603050405020304" pitchFamily="18" charset="0"/>
              </a:rPr>
              <a:t>Google Docs</a:t>
            </a:r>
            <a:r>
              <a:rPr lang="en-IE" sz="1200">
                <a:solidFill>
                  <a:schemeClr val="tx1"/>
                </a:solidFill>
                <a:latin typeface="Calibri" panose="020F0502020204030204" pitchFamily="34" charset="0"/>
                <a:ea typeface="Calibri" panose="020F0502020204030204" pitchFamily="34" charset="0"/>
                <a:cs typeface="Times New Roman" panose="02020603050405020304" pitchFamily="18" charset="0"/>
              </a:rPr>
              <a:t>: This online collaboration tool facilitates the creation of meaningful documents. All group members can work at the same time (real-time) on the same document, from any location on various devices. Changes are automatically saved in documents as being typed upon. It is possible to monitor the revision history of a document where you also can see who made a specific change. The value of Google Docs as a learning resource is that group members can also share documents, chat, and comment on the same.</a:t>
            </a:r>
          </a:p>
          <a:p>
            <a:endParaRPr lang="en-IE">
              <a:solidFill>
                <a:schemeClr val="tx1"/>
              </a:solidFill>
            </a:endParaRPr>
          </a:p>
        </p:txBody>
      </p:sp>
      <p:sp>
        <p:nvSpPr>
          <p:cNvPr id="4" name="Text Placeholder 1">
            <a:extLst>
              <a:ext uri="{FF2B5EF4-FFF2-40B4-BE49-F238E27FC236}">
                <a16:creationId xmlns:a16="http://schemas.microsoft.com/office/drawing/2014/main" id="{A16B5B6F-2EB1-9FAD-9059-001ADC93776D}"/>
              </a:ext>
            </a:extLst>
          </p:cNvPr>
          <p:cNvSpPr txBox="1">
            <a:spLocks/>
          </p:cNvSpPr>
          <p:nvPr/>
        </p:nvSpPr>
        <p:spPr>
          <a:xfrm>
            <a:off x="2207644" y="382861"/>
            <a:ext cx="4837229" cy="946746"/>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2400" b="1">
                <a:solidFill>
                  <a:prstClr val="black"/>
                </a:solidFill>
                <a:ea typeface="Calibri" panose="020F0502020204030204" pitchFamily="34" charset="0"/>
              </a:rPr>
              <a:t> </a:t>
            </a:r>
            <a:r>
              <a:rPr lang="en-IE" sz="6000" b="1">
                <a:solidFill>
                  <a:srgbClr val="F79037"/>
                </a:solidFill>
                <a:ea typeface="Calibri" panose="020F0502020204030204" pitchFamily="34" charset="0"/>
              </a:rPr>
              <a:t>04</a:t>
            </a:r>
            <a:r>
              <a:rPr lang="en-IE" sz="2400" b="1">
                <a:solidFill>
                  <a:prstClr val="black"/>
                </a:solidFill>
                <a:ea typeface="Calibri" panose="020F0502020204030204" pitchFamily="34" charset="0"/>
              </a:rPr>
              <a:t> – Course Delivery Options </a:t>
            </a:r>
            <a:r>
              <a:rPr lang="en-IE" sz="2000" b="1">
                <a:solidFill>
                  <a:schemeClr val="tx1"/>
                </a:solidFill>
                <a:ea typeface="Calibri" panose="020F0502020204030204" pitchFamily="34" charset="0"/>
              </a:rPr>
              <a:t>(continued)</a:t>
            </a:r>
            <a:endParaRPr lang="en-IE"/>
          </a:p>
        </p:txBody>
      </p:sp>
    </p:spTree>
    <p:extLst>
      <p:ext uri="{BB962C8B-B14F-4D97-AF65-F5344CB8AC3E}">
        <p14:creationId xmlns:p14="http://schemas.microsoft.com/office/powerpoint/2010/main" val="2633298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0232607-582D-A046-A5B9-ACC06FAE94E6}"/>
              </a:ext>
            </a:extLst>
          </p:cNvPr>
          <p:cNvSpPr>
            <a:spLocks noGrp="1"/>
          </p:cNvSpPr>
          <p:nvPr>
            <p:ph type="body" sz="quarter" idx="13"/>
          </p:nvPr>
        </p:nvSpPr>
        <p:spPr>
          <a:xfrm>
            <a:off x="496358" y="1037898"/>
            <a:ext cx="3161377" cy="2612305"/>
          </a:xfrm>
        </p:spPr>
        <p:txBody>
          <a:bodyPr>
            <a:normAutofit/>
          </a:bodyPr>
          <a:lstStyle/>
          <a:p>
            <a:r>
              <a:rPr lang="en-US" sz="2400"/>
              <a:t>People learn the most when teaching others</a:t>
            </a:r>
          </a:p>
        </p:txBody>
      </p:sp>
      <p:sp>
        <p:nvSpPr>
          <p:cNvPr id="20" name="Text Placeholder 6">
            <a:extLst>
              <a:ext uri="{FF2B5EF4-FFF2-40B4-BE49-F238E27FC236}">
                <a16:creationId xmlns:a16="http://schemas.microsoft.com/office/drawing/2014/main" id="{310915BE-8822-514A-B5C4-7A9BCFC25D26}"/>
              </a:ext>
            </a:extLst>
          </p:cNvPr>
          <p:cNvSpPr txBox="1">
            <a:spLocks/>
          </p:cNvSpPr>
          <p:nvPr/>
        </p:nvSpPr>
        <p:spPr>
          <a:xfrm>
            <a:off x="618460" y="3144426"/>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IE" sz="1200" b="1" i="0"/>
              <a:t>Peter Drucker</a:t>
            </a:r>
            <a:endParaRPr lang="en-US" sz="1200" b="1"/>
          </a:p>
        </p:txBody>
      </p:sp>
      <p:grpSp>
        <p:nvGrpSpPr>
          <p:cNvPr id="31" name="Group 30">
            <a:extLst>
              <a:ext uri="{FF2B5EF4-FFF2-40B4-BE49-F238E27FC236}">
                <a16:creationId xmlns:a16="http://schemas.microsoft.com/office/drawing/2014/main" id="{C007575E-9EE3-0144-9D4B-906819B41F28}"/>
              </a:ext>
            </a:extLst>
          </p:cNvPr>
          <p:cNvGrpSpPr/>
          <p:nvPr/>
        </p:nvGrpSpPr>
        <p:grpSpPr>
          <a:xfrm>
            <a:off x="3572330" y="1802469"/>
            <a:ext cx="1487826" cy="1083162"/>
            <a:chOff x="3400450" y="986392"/>
            <a:chExt cx="1487826" cy="1083162"/>
          </a:xfrm>
        </p:grpSpPr>
        <p:sp>
          <p:nvSpPr>
            <p:cNvPr id="26" name="Freeform 25">
              <a:extLst>
                <a:ext uri="{FF2B5EF4-FFF2-40B4-BE49-F238E27FC236}">
                  <a16:creationId xmlns:a16="http://schemas.microsoft.com/office/drawing/2014/main" id="{25B98DCD-77B1-C24B-8ABD-6988D49267CC}"/>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0A1C2"/>
            </a:solidFill>
            <a:ln w="8971"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026E1EF-88E4-1147-8D99-E99F93C083FE}"/>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pic>
        <p:nvPicPr>
          <p:cNvPr id="15" name="Picture Placeholder 14" descr="Teacher smiling and writing on whiteboard">
            <a:extLst>
              <a:ext uri="{FF2B5EF4-FFF2-40B4-BE49-F238E27FC236}">
                <a16:creationId xmlns:a16="http://schemas.microsoft.com/office/drawing/2014/main" id="{3D65F74D-EB05-7445-8F62-41FCDF31A4BD}"/>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5551" r="20215"/>
          <a:stretch/>
        </p:blipFill>
        <p:spPr>
          <a:xfrm>
            <a:off x="31548" y="3701709"/>
            <a:ext cx="6056028" cy="5437409"/>
          </a:xfrm>
        </p:spPr>
      </p:pic>
      <p:sp>
        <p:nvSpPr>
          <p:cNvPr id="9" name="Slide Number Placeholder 9">
            <a:extLst>
              <a:ext uri="{FF2B5EF4-FFF2-40B4-BE49-F238E27FC236}">
                <a16:creationId xmlns:a16="http://schemas.microsoft.com/office/drawing/2014/main" id="{E5ADD7D1-F744-1673-2A24-AD3CE0610F93}"/>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pPr/>
              <a:t>13</a:t>
            </a:fld>
            <a:endParaRPr lang="en-US"/>
          </a:p>
        </p:txBody>
      </p:sp>
    </p:spTree>
    <p:extLst>
      <p:ext uri="{BB962C8B-B14F-4D97-AF65-F5344CB8AC3E}">
        <p14:creationId xmlns:p14="http://schemas.microsoft.com/office/powerpoint/2010/main" val="534611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E073DCB-4D0E-1497-DB58-5CB7753AABBB}"/>
              </a:ext>
            </a:extLst>
          </p:cNvPr>
          <p:cNvSpPr>
            <a:spLocks noGrp="1"/>
          </p:cNvSpPr>
          <p:nvPr>
            <p:ph type="body" sz="quarter" idx="32"/>
          </p:nvPr>
        </p:nvSpPr>
        <p:spPr>
          <a:xfrm>
            <a:off x="618978" y="3077849"/>
            <a:ext cx="6431041" cy="625283"/>
          </a:xfrm>
        </p:spPr>
        <p:txBody>
          <a:bodyPr numCol="1"/>
          <a:lstStyle/>
          <a:p>
            <a:pPr marL="216000" marR="0" lvl="0" indent="-230400" algn="just" defTabSz="755934" rtl="0" eaLnBrk="1" fontAlgn="auto" latinLnBrk="0" hangingPunct="1">
              <a:lnSpc>
                <a:spcPct val="107000"/>
              </a:lnSpc>
              <a:spcBef>
                <a:spcPts val="0"/>
              </a:spcBef>
              <a:spcAft>
                <a:spcPts val="800"/>
              </a:spcAft>
              <a:buClrTx/>
              <a:buSzTx/>
              <a:buFont typeface="+mj-lt"/>
              <a:buAutoNum type="alphaLcParenR"/>
              <a:tabLst/>
              <a:defRPr/>
            </a:pPr>
            <a:r>
              <a:rPr kumimoji="0" lang="en-IE" sz="1300" b="1"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rPr>
              <a:t>Modules</a:t>
            </a:r>
            <a:endParaRPr kumimoji="0" lang="en-IE" sz="1300" b="0" i="0" u="none" strike="noStrike" kern="1200" cap="none" spc="0" normalizeH="0" baseline="0" noProof="0">
              <a:ln>
                <a:noFill/>
              </a:ln>
              <a:solidFill>
                <a:prstClr val="black"/>
              </a:solidFill>
              <a:effectLst/>
              <a:highlight>
                <a:srgbClr val="F79037"/>
              </a:highligh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0" algn="just" defTabSz="755934"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Curriculum comprises six modules structured as a journey… </a:t>
            </a:r>
          </a:p>
          <a:p>
            <a:endParaRPr lang="en-IE" sz="1200"/>
          </a:p>
        </p:txBody>
      </p:sp>
      <p:sp>
        <p:nvSpPr>
          <p:cNvPr id="6" name="Slide Number Placeholder 5">
            <a:extLst>
              <a:ext uri="{FF2B5EF4-FFF2-40B4-BE49-F238E27FC236}">
                <a16:creationId xmlns:a16="http://schemas.microsoft.com/office/drawing/2014/main" id="{EF235CA2-DD09-728F-46F9-D5A443A3CB41}"/>
              </a:ext>
            </a:extLst>
          </p:cNvPr>
          <p:cNvSpPr>
            <a:spLocks noGrp="1"/>
          </p:cNvSpPr>
          <p:nvPr>
            <p:ph type="sldNum" sz="quarter" idx="4"/>
          </p:nvPr>
        </p:nvSpPr>
        <p:spPr/>
        <p:txBody>
          <a:bodyPr/>
          <a:lstStyle/>
          <a:p>
            <a:fld id="{CB2079F2-58AF-ED44-82D7-E04B2F6FD686}" type="slidenum">
              <a:rPr lang="en-US" smtClean="0"/>
              <a:pPr/>
              <a:t>14</a:t>
            </a:fld>
            <a:endParaRPr lang="en-US"/>
          </a:p>
        </p:txBody>
      </p:sp>
      <p:sp>
        <p:nvSpPr>
          <p:cNvPr id="7" name="Text Placeholder 1">
            <a:extLst>
              <a:ext uri="{FF2B5EF4-FFF2-40B4-BE49-F238E27FC236}">
                <a16:creationId xmlns:a16="http://schemas.microsoft.com/office/drawing/2014/main" id="{C6604232-272A-21CD-975B-8B591EA5826F}"/>
              </a:ext>
            </a:extLst>
          </p:cNvPr>
          <p:cNvSpPr txBox="1">
            <a:spLocks/>
          </p:cNvSpPr>
          <p:nvPr/>
        </p:nvSpPr>
        <p:spPr>
          <a:xfrm>
            <a:off x="1800665" y="440243"/>
            <a:ext cx="5246543" cy="946746"/>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IE" sz="6000" b="1">
                <a:solidFill>
                  <a:srgbClr val="F79037"/>
                </a:solidFill>
                <a:latin typeface="Calibri" panose="020F0502020204030204" pitchFamily="34" charset="0"/>
                <a:ea typeface="Calibri" panose="020F0502020204030204" pitchFamily="34" charset="0"/>
                <a:cs typeface="Calibri" panose="020F0502020204030204" pitchFamily="34" charset="0"/>
              </a:rPr>
              <a:t>05</a:t>
            </a:r>
            <a:r>
              <a:rPr lang="en-IE" sz="6000" b="1">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E" sz="2400" b="1">
                <a:solidFill>
                  <a:schemeClr val="tx1"/>
                </a:solidFill>
                <a:latin typeface="Calibri" panose="020F0502020204030204" pitchFamily="34" charset="0"/>
                <a:ea typeface="Calibri" panose="020F0502020204030204" pitchFamily="34" charset="0"/>
                <a:cs typeface="Calibri" panose="020F0502020204030204" pitchFamily="34" charset="0"/>
              </a:rPr>
              <a:t>– Course Content Overview</a:t>
            </a:r>
          </a:p>
        </p:txBody>
      </p:sp>
      <p:grpSp>
        <p:nvGrpSpPr>
          <p:cNvPr id="2" name="Graphic 3">
            <a:extLst>
              <a:ext uri="{FF2B5EF4-FFF2-40B4-BE49-F238E27FC236}">
                <a16:creationId xmlns:a16="http://schemas.microsoft.com/office/drawing/2014/main" id="{917F34B2-2104-C338-58E4-65AAFEE2278D}"/>
              </a:ext>
            </a:extLst>
          </p:cNvPr>
          <p:cNvGrpSpPr/>
          <p:nvPr/>
        </p:nvGrpSpPr>
        <p:grpSpPr>
          <a:xfrm>
            <a:off x="759655" y="660635"/>
            <a:ext cx="1348725" cy="1452708"/>
            <a:chOff x="2811409" y="3683011"/>
            <a:chExt cx="858485" cy="948995"/>
          </a:xfrm>
        </p:grpSpPr>
        <p:sp>
          <p:nvSpPr>
            <p:cNvPr id="3" name="Freeform 1143">
              <a:extLst>
                <a:ext uri="{FF2B5EF4-FFF2-40B4-BE49-F238E27FC236}">
                  <a16:creationId xmlns:a16="http://schemas.microsoft.com/office/drawing/2014/main" id="{74D663E0-C150-C6CE-235A-03641B489AAC}"/>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79037"/>
            </a:solidFill>
            <a:ln w="27426" cap="flat">
              <a:noFill/>
              <a:prstDash val="solid"/>
              <a:miter/>
            </a:ln>
          </p:spPr>
          <p:txBody>
            <a:bodyPr rtlCol="0" anchor="ctr"/>
            <a:lstStyle/>
            <a:p>
              <a:endParaRPr lang="en-US"/>
            </a:p>
          </p:txBody>
        </p:sp>
        <p:grpSp>
          <p:nvGrpSpPr>
            <p:cNvPr id="4" name="Graphic 3">
              <a:extLst>
                <a:ext uri="{FF2B5EF4-FFF2-40B4-BE49-F238E27FC236}">
                  <a16:creationId xmlns:a16="http://schemas.microsoft.com/office/drawing/2014/main" id="{9176C5AD-669E-2CCF-3FA1-A9BA2ABF12D7}"/>
                </a:ext>
              </a:extLst>
            </p:cNvPr>
            <p:cNvGrpSpPr/>
            <p:nvPr/>
          </p:nvGrpSpPr>
          <p:grpSpPr>
            <a:xfrm>
              <a:off x="2811409" y="3683011"/>
              <a:ext cx="858485" cy="948995"/>
              <a:chOff x="2811409" y="3683011"/>
              <a:chExt cx="858485" cy="948995"/>
            </a:xfrm>
            <a:solidFill>
              <a:srgbClr val="000000"/>
            </a:solidFill>
          </p:grpSpPr>
          <p:sp>
            <p:nvSpPr>
              <p:cNvPr id="23" name="Freeform 1145">
                <a:extLst>
                  <a:ext uri="{FF2B5EF4-FFF2-40B4-BE49-F238E27FC236}">
                    <a16:creationId xmlns:a16="http://schemas.microsoft.com/office/drawing/2014/main" id="{52847F32-01A0-3FFD-9D2C-115CEC2C8E5B}"/>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solidFill>
                <a:srgbClr val="000000"/>
              </a:solidFill>
              <a:ln w="27426" cap="flat">
                <a:noFill/>
                <a:prstDash val="solid"/>
                <a:miter/>
              </a:ln>
            </p:spPr>
            <p:txBody>
              <a:bodyPr rtlCol="0" anchor="ctr"/>
              <a:lstStyle/>
              <a:p>
                <a:endParaRPr lang="en-US"/>
              </a:p>
            </p:txBody>
          </p:sp>
          <p:sp>
            <p:nvSpPr>
              <p:cNvPr id="25" name="Freeform 1146">
                <a:extLst>
                  <a:ext uri="{FF2B5EF4-FFF2-40B4-BE49-F238E27FC236}">
                    <a16:creationId xmlns:a16="http://schemas.microsoft.com/office/drawing/2014/main" id="{ECA0ACC9-F28D-4EA1-4F93-39437DDD8E9A}"/>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solidFill>
                <a:srgbClr val="000000"/>
              </a:solidFill>
              <a:ln w="27426" cap="flat">
                <a:noFill/>
                <a:prstDash val="solid"/>
                <a:miter/>
              </a:ln>
            </p:spPr>
            <p:txBody>
              <a:bodyPr rtlCol="0" anchor="ctr"/>
              <a:lstStyle/>
              <a:p>
                <a:endParaRPr lang="en-US"/>
              </a:p>
            </p:txBody>
          </p:sp>
          <p:sp>
            <p:nvSpPr>
              <p:cNvPr id="26" name="Freeform 1147">
                <a:extLst>
                  <a:ext uri="{FF2B5EF4-FFF2-40B4-BE49-F238E27FC236}">
                    <a16:creationId xmlns:a16="http://schemas.microsoft.com/office/drawing/2014/main" id="{55D8B5FB-82A6-C4F7-43F7-FC0D8FD501F5}"/>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solidFill>
                <a:srgbClr val="000000"/>
              </a:solidFill>
              <a:ln w="27426" cap="flat">
                <a:noFill/>
                <a:prstDash val="solid"/>
                <a:miter/>
              </a:ln>
            </p:spPr>
            <p:txBody>
              <a:bodyPr rtlCol="0" anchor="ctr"/>
              <a:lstStyle/>
              <a:p>
                <a:endParaRPr lang="en-US"/>
              </a:p>
            </p:txBody>
          </p:sp>
          <p:sp>
            <p:nvSpPr>
              <p:cNvPr id="27" name="Freeform 1148">
                <a:extLst>
                  <a:ext uri="{FF2B5EF4-FFF2-40B4-BE49-F238E27FC236}">
                    <a16:creationId xmlns:a16="http://schemas.microsoft.com/office/drawing/2014/main" id="{1C2E86D5-8C31-0D80-5B1D-AD77558E3E51}"/>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solidFill>
                <a:srgbClr val="000000"/>
              </a:solidFill>
              <a:ln w="27426" cap="flat">
                <a:noFill/>
                <a:prstDash val="solid"/>
                <a:miter/>
              </a:ln>
            </p:spPr>
            <p:txBody>
              <a:bodyPr rtlCol="0" anchor="ctr"/>
              <a:lstStyle/>
              <a:p>
                <a:endParaRPr lang="en-US"/>
              </a:p>
            </p:txBody>
          </p:sp>
          <p:sp>
            <p:nvSpPr>
              <p:cNvPr id="28" name="Freeform 1149">
                <a:extLst>
                  <a:ext uri="{FF2B5EF4-FFF2-40B4-BE49-F238E27FC236}">
                    <a16:creationId xmlns:a16="http://schemas.microsoft.com/office/drawing/2014/main" id="{F2BF7E96-2A9D-DE5C-668A-7D0D2EE381FF}"/>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solidFill>
                <a:srgbClr val="000000"/>
              </a:solidFill>
              <a:ln w="27426" cap="flat">
                <a:noFill/>
                <a:prstDash val="solid"/>
                <a:miter/>
              </a:ln>
            </p:spPr>
            <p:txBody>
              <a:bodyPr rtlCol="0" anchor="ctr"/>
              <a:lstStyle/>
              <a:p>
                <a:endParaRPr lang="en-US"/>
              </a:p>
            </p:txBody>
          </p:sp>
          <p:sp>
            <p:nvSpPr>
              <p:cNvPr id="29" name="Freeform 1150">
                <a:extLst>
                  <a:ext uri="{FF2B5EF4-FFF2-40B4-BE49-F238E27FC236}">
                    <a16:creationId xmlns:a16="http://schemas.microsoft.com/office/drawing/2014/main" id="{CD44D74A-D20B-EFF3-9583-3EA11A9233D0}"/>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solidFill>
                <a:srgbClr val="000000"/>
              </a:solidFill>
              <a:ln w="27426" cap="flat">
                <a:noFill/>
                <a:prstDash val="solid"/>
                <a:miter/>
              </a:ln>
            </p:spPr>
            <p:txBody>
              <a:bodyPr rtlCol="0" anchor="ctr"/>
              <a:lstStyle/>
              <a:p>
                <a:endParaRPr lang="en-US"/>
              </a:p>
            </p:txBody>
          </p:sp>
          <p:sp>
            <p:nvSpPr>
              <p:cNvPr id="30" name="Freeform 1151">
                <a:extLst>
                  <a:ext uri="{FF2B5EF4-FFF2-40B4-BE49-F238E27FC236}">
                    <a16:creationId xmlns:a16="http://schemas.microsoft.com/office/drawing/2014/main" id="{92146FCF-7339-4183-206D-2CF4FBFCEBA1}"/>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endParaRPr lang="en-US"/>
              </a:p>
            </p:txBody>
          </p:sp>
          <p:sp>
            <p:nvSpPr>
              <p:cNvPr id="31" name="Freeform 1152">
                <a:extLst>
                  <a:ext uri="{FF2B5EF4-FFF2-40B4-BE49-F238E27FC236}">
                    <a16:creationId xmlns:a16="http://schemas.microsoft.com/office/drawing/2014/main" id="{88C10F24-C183-2781-84A1-43749114DEA6}"/>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32" name="Freeform 1153">
                <a:extLst>
                  <a:ext uri="{FF2B5EF4-FFF2-40B4-BE49-F238E27FC236}">
                    <a16:creationId xmlns:a16="http://schemas.microsoft.com/office/drawing/2014/main" id="{50F0D768-024D-773A-505A-E327D05DC57E}"/>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33" name="Freeform 1154">
                <a:extLst>
                  <a:ext uri="{FF2B5EF4-FFF2-40B4-BE49-F238E27FC236}">
                    <a16:creationId xmlns:a16="http://schemas.microsoft.com/office/drawing/2014/main" id="{B3533068-4CD9-B623-95F8-8CF18B4B9498}"/>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34" name="Freeform 1155">
                <a:extLst>
                  <a:ext uri="{FF2B5EF4-FFF2-40B4-BE49-F238E27FC236}">
                    <a16:creationId xmlns:a16="http://schemas.microsoft.com/office/drawing/2014/main" id="{1AE3F1D4-0E54-8FF4-BF6D-E4C817E65878}"/>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endParaRPr lang="en-US"/>
              </a:p>
            </p:txBody>
          </p:sp>
          <p:sp>
            <p:nvSpPr>
              <p:cNvPr id="35" name="Freeform 1156">
                <a:extLst>
                  <a:ext uri="{FF2B5EF4-FFF2-40B4-BE49-F238E27FC236}">
                    <a16:creationId xmlns:a16="http://schemas.microsoft.com/office/drawing/2014/main" id="{E8783E44-2581-C8E7-A708-5466B45EABBD}"/>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sp>
            <p:nvSpPr>
              <p:cNvPr id="36" name="Freeform 1157">
                <a:extLst>
                  <a:ext uri="{FF2B5EF4-FFF2-40B4-BE49-F238E27FC236}">
                    <a16:creationId xmlns:a16="http://schemas.microsoft.com/office/drawing/2014/main" id="{7AB25647-F67F-606F-F3A9-D71AB27555B3}"/>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sp>
            <p:nvSpPr>
              <p:cNvPr id="37" name="Freeform 1158">
                <a:extLst>
                  <a:ext uri="{FF2B5EF4-FFF2-40B4-BE49-F238E27FC236}">
                    <a16:creationId xmlns:a16="http://schemas.microsoft.com/office/drawing/2014/main" id="{15BBA81F-673C-1B42-8832-7AEBB0C77775}"/>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grpSp>
      </p:grpSp>
      <p:sp>
        <p:nvSpPr>
          <p:cNvPr id="38" name="Freeform 443">
            <a:extLst>
              <a:ext uri="{FF2B5EF4-FFF2-40B4-BE49-F238E27FC236}">
                <a16:creationId xmlns:a16="http://schemas.microsoft.com/office/drawing/2014/main" id="{69517046-E590-0F67-FBFA-6F13F3CC154B}"/>
              </a:ext>
            </a:extLst>
          </p:cNvPr>
          <p:cNvSpPr/>
          <p:nvPr/>
        </p:nvSpPr>
        <p:spPr>
          <a:xfrm>
            <a:off x="-462637" y="4515673"/>
            <a:ext cx="7986027" cy="1947915"/>
          </a:xfrm>
          <a:custGeom>
            <a:avLst/>
            <a:gdLst>
              <a:gd name="connsiteX0" fmla="*/ 0 w 9116615"/>
              <a:gd name="connsiteY0" fmla="*/ 0 h 1947915"/>
              <a:gd name="connsiteX1" fmla="*/ 8017713 w 9116615"/>
              <a:gd name="connsiteY1" fmla="*/ 0 h 1947915"/>
              <a:gd name="connsiteX2" fmla="*/ 9116616 w 9116615"/>
              <a:gd name="connsiteY2" fmla="*/ 973958 h 1947915"/>
              <a:gd name="connsiteX3" fmla="*/ 8017713 w 9116615"/>
              <a:gd name="connsiteY3" fmla="*/ 1947916 h 1947915"/>
              <a:gd name="connsiteX4" fmla="*/ 504639 w 9116615"/>
              <a:gd name="connsiteY4" fmla="*/ 1947916 h 1947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6615" h="1947915">
                <a:moveTo>
                  <a:pt x="0" y="0"/>
                </a:moveTo>
                <a:lnTo>
                  <a:pt x="8017713" y="0"/>
                </a:lnTo>
                <a:cubicBezTo>
                  <a:pt x="8624781" y="0"/>
                  <a:pt x="9116616" y="436206"/>
                  <a:pt x="9116616" y="973958"/>
                </a:cubicBezTo>
                <a:cubicBezTo>
                  <a:pt x="9116616" y="1511710"/>
                  <a:pt x="8624781" y="1947916"/>
                  <a:pt x="8017713" y="1947916"/>
                </a:cubicBezTo>
                <a:lnTo>
                  <a:pt x="504639" y="1947916"/>
                </a:lnTo>
              </a:path>
            </a:pathLst>
          </a:custGeom>
          <a:noFill/>
          <a:ln w="75039" cap="flat">
            <a:solidFill>
              <a:srgbClr val="EBEBEB"/>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39" name="Graphic 4">
            <a:extLst>
              <a:ext uri="{FF2B5EF4-FFF2-40B4-BE49-F238E27FC236}">
                <a16:creationId xmlns:a16="http://schemas.microsoft.com/office/drawing/2014/main" id="{3F1B9ABC-DFE3-4BBA-4921-BC90FFA53BC3}"/>
              </a:ext>
            </a:extLst>
          </p:cNvPr>
          <p:cNvGrpSpPr/>
          <p:nvPr/>
        </p:nvGrpSpPr>
        <p:grpSpPr>
          <a:xfrm>
            <a:off x="170432" y="4106202"/>
            <a:ext cx="2207541" cy="2080254"/>
            <a:chOff x="1317843" y="2455444"/>
            <a:chExt cx="2207541" cy="2080254"/>
          </a:xfrm>
        </p:grpSpPr>
        <p:sp>
          <p:nvSpPr>
            <p:cNvPr id="40" name="Freeform 600">
              <a:extLst>
                <a:ext uri="{FF2B5EF4-FFF2-40B4-BE49-F238E27FC236}">
                  <a16:creationId xmlns:a16="http://schemas.microsoft.com/office/drawing/2014/main" id="{624F6073-1E5B-5661-D4E1-F15A42ED6AC4}"/>
                </a:ext>
              </a:extLst>
            </p:cNvPr>
            <p:cNvSpPr/>
            <p:nvPr/>
          </p:nvSpPr>
          <p:spPr>
            <a:xfrm>
              <a:off x="1328957" y="2725404"/>
              <a:ext cx="1501554" cy="282562"/>
            </a:xfrm>
            <a:custGeom>
              <a:avLst/>
              <a:gdLst>
                <a:gd name="connsiteX0" fmla="*/ 1399568 w 1501554"/>
                <a:gd name="connsiteY0" fmla="*/ 282563 h 282562"/>
                <a:gd name="connsiteX1" fmla="*/ 0 w 1501554"/>
                <a:gd name="connsiteY1" fmla="*/ 282563 h 282562"/>
                <a:gd name="connsiteX2" fmla="*/ 83003 w 1501554"/>
                <a:gd name="connsiteY2" fmla="*/ 142606 h 282562"/>
                <a:gd name="connsiteX3" fmla="*/ 0 w 1501554"/>
                <a:gd name="connsiteY3" fmla="*/ 0 h 282562"/>
                <a:gd name="connsiteX4" fmla="*/ 1399568 w 1501554"/>
                <a:gd name="connsiteY4" fmla="*/ 0 h 282562"/>
                <a:gd name="connsiteX5" fmla="*/ 1501555 w 1501554"/>
                <a:gd name="connsiteY5" fmla="*/ 142606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554" h="282562">
                  <a:moveTo>
                    <a:pt x="1399568" y="282563"/>
                  </a:moveTo>
                  <a:lnTo>
                    <a:pt x="0" y="282563"/>
                  </a:lnTo>
                  <a:lnTo>
                    <a:pt x="83003" y="142606"/>
                  </a:lnTo>
                  <a:lnTo>
                    <a:pt x="0" y="0"/>
                  </a:lnTo>
                  <a:lnTo>
                    <a:pt x="1399568" y="0"/>
                  </a:lnTo>
                  <a:lnTo>
                    <a:pt x="1501555" y="142606"/>
                  </a:lnTo>
                  <a:close/>
                </a:path>
              </a:pathLst>
            </a:custGeom>
            <a:solidFill>
              <a:srgbClr val="B1DEDD"/>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7444FF72-64FD-F4FE-8C7E-D5D3CEF2E49C}"/>
                </a:ext>
              </a:extLst>
            </p:cNvPr>
            <p:cNvSpPr txBox="1"/>
            <p:nvPr/>
          </p:nvSpPr>
          <p:spPr>
            <a:xfrm>
              <a:off x="1339575" y="2455444"/>
              <a:ext cx="960519" cy="300082"/>
            </a:xfrm>
            <a:prstGeom prst="rect">
              <a:avLst/>
            </a:prstGeom>
            <a:noFill/>
          </p:spPr>
          <p:txBody>
            <a:bodyPr wrap="none" rtlCol="0">
              <a:spAutoFit/>
            </a:bodyPr>
            <a:lstStyle/>
            <a:p>
              <a:pPr algn="l"/>
              <a:r>
                <a:rPr lang="en-US" sz="1350" b="1" spc="0" baseline="0">
                  <a:ln/>
                  <a:solidFill>
                    <a:srgbClr val="000000"/>
                  </a:solidFill>
                  <a:latin typeface="Calibri" panose="020F0502020204030204" pitchFamily="34" charset="0"/>
                  <a:cs typeface="Calibri" panose="020F0502020204030204" pitchFamily="34" charset="0"/>
                  <a:sym typeface="Avenir-Black"/>
                  <a:rtl val="0"/>
                </a:rPr>
                <a:t>MODULE 1</a:t>
              </a:r>
            </a:p>
          </p:txBody>
        </p:sp>
        <p:sp>
          <p:nvSpPr>
            <p:cNvPr id="42" name="TextBox 41">
              <a:extLst>
                <a:ext uri="{FF2B5EF4-FFF2-40B4-BE49-F238E27FC236}">
                  <a16:creationId xmlns:a16="http://schemas.microsoft.com/office/drawing/2014/main" id="{7EA72544-4405-7CA4-6760-B7619C5C603D}"/>
                </a:ext>
              </a:extLst>
            </p:cNvPr>
            <p:cNvSpPr txBox="1"/>
            <p:nvPr/>
          </p:nvSpPr>
          <p:spPr>
            <a:xfrm>
              <a:off x="1317843" y="2723271"/>
              <a:ext cx="1772808" cy="331566"/>
            </a:xfrm>
            <a:prstGeom prst="rect">
              <a:avLst/>
            </a:prstGeom>
            <a:noFill/>
          </p:spPr>
          <p:txBody>
            <a:bodyPr wrap="square" rtlCol="0">
              <a:spAutoFit/>
            </a:bodyPr>
            <a:lstStyle/>
            <a:p>
              <a:pPr>
                <a:lnSpc>
                  <a:spcPts val="940"/>
                </a:lnSpc>
              </a:pPr>
              <a:r>
                <a:rPr lang="en-US" sz="1050" b="1" spc="0" baseline="0">
                  <a:ln/>
                  <a:solidFill>
                    <a:srgbClr val="000000"/>
                  </a:solidFill>
                  <a:latin typeface="Calibri" panose="020F0502020204030204" pitchFamily="34" charset="0"/>
                  <a:cs typeface="Calibri" panose="020F0502020204030204" pitchFamily="34" charset="0"/>
                  <a:sym typeface="Avenir-Black"/>
                  <a:rtl val="0"/>
                </a:rPr>
                <a:t>The Need &amp; the Impact </a:t>
              </a:r>
            </a:p>
            <a:p>
              <a:pPr>
                <a:lnSpc>
                  <a:spcPts val="940"/>
                </a:lnSpc>
              </a:pPr>
              <a:r>
                <a:rPr lang="en-US" sz="1050" b="1" spc="0" baseline="0">
                  <a:ln/>
                  <a:solidFill>
                    <a:srgbClr val="000000"/>
                  </a:solidFill>
                  <a:latin typeface="Calibri" panose="020F0502020204030204" pitchFamily="34" charset="0"/>
                  <a:cs typeface="Calibri" panose="020F0502020204030204" pitchFamily="34" charset="0"/>
                  <a:sym typeface="Avenir-Black"/>
                  <a:rtl val="0"/>
                </a:rPr>
                <a:t>of Ethical Food Business</a:t>
              </a:r>
            </a:p>
          </p:txBody>
        </p:sp>
        <p:sp>
          <p:nvSpPr>
            <p:cNvPr id="43" name="TextBox 42">
              <a:extLst>
                <a:ext uri="{FF2B5EF4-FFF2-40B4-BE49-F238E27FC236}">
                  <a16:creationId xmlns:a16="http://schemas.microsoft.com/office/drawing/2014/main" id="{A7B41BB0-9B4F-3517-BC7D-61EFE9E50A51}"/>
                </a:ext>
              </a:extLst>
            </p:cNvPr>
            <p:cNvSpPr txBox="1"/>
            <p:nvPr/>
          </p:nvSpPr>
          <p:spPr>
            <a:xfrm>
              <a:off x="1378327" y="3058370"/>
              <a:ext cx="2147057" cy="1477328"/>
            </a:xfrm>
            <a:prstGeom prst="rect">
              <a:avLst/>
            </a:prstGeom>
            <a:noFill/>
          </p:spPr>
          <p:txBody>
            <a:bodyPr wrap="square" rtlCol="0">
              <a:spAutoFit/>
            </a:bodyPr>
            <a:lstStyle/>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What is Ethical Food?</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Food Ethics, Consequences of Choices</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The Climate Emergency - SDGs</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Food &amp; Poverty</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Fairtrade &amp; Social Justice</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The Link between Food and Health</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Sustainability and Resilience</a:t>
              </a:r>
            </a:p>
            <a:p>
              <a:pPr algn="l">
                <a:buClr>
                  <a:srgbClr val="F1A0C2"/>
                </a:buClr>
              </a:pPr>
              <a:endParaRPr lang="en-US" sz="1000" spc="0" baseline="0">
                <a:ln/>
                <a:solidFill>
                  <a:srgbClr val="000000"/>
                </a:solidFill>
                <a:latin typeface="Calibri" panose="020F0502020204030204" pitchFamily="34" charset="0"/>
                <a:cs typeface="Calibri" panose="020F0502020204030204" pitchFamily="34" charset="0"/>
                <a:sym typeface="Avenir-Black"/>
                <a:rtl val="0"/>
              </a:endParaRPr>
            </a:p>
          </p:txBody>
        </p:sp>
      </p:grpSp>
      <p:sp>
        <p:nvSpPr>
          <p:cNvPr id="45" name="Freeform 451">
            <a:extLst>
              <a:ext uri="{FF2B5EF4-FFF2-40B4-BE49-F238E27FC236}">
                <a16:creationId xmlns:a16="http://schemas.microsoft.com/office/drawing/2014/main" id="{BDA7BFCB-CACF-818E-63EB-CBEE934126B4}"/>
              </a:ext>
            </a:extLst>
          </p:cNvPr>
          <p:cNvSpPr/>
          <p:nvPr/>
        </p:nvSpPr>
        <p:spPr>
          <a:xfrm>
            <a:off x="4462667" y="4383580"/>
            <a:ext cx="680357" cy="173952"/>
          </a:xfrm>
          <a:custGeom>
            <a:avLst/>
            <a:gdLst>
              <a:gd name="connsiteX0" fmla="*/ 0 w 680357"/>
              <a:gd name="connsiteY0" fmla="*/ 0 h 173952"/>
              <a:gd name="connsiteX1" fmla="*/ 680358 w 680357"/>
              <a:gd name="connsiteY1" fmla="*/ 0 h 173952"/>
              <a:gd name="connsiteX2" fmla="*/ 680358 w 680357"/>
              <a:gd name="connsiteY2" fmla="*/ 173953 h 173952"/>
              <a:gd name="connsiteX3" fmla="*/ 0 w 680357"/>
              <a:gd name="connsiteY3" fmla="*/ 173953 h 173952"/>
            </a:gdLst>
            <a:ahLst/>
            <a:cxnLst>
              <a:cxn ang="0">
                <a:pos x="connsiteX0" y="connsiteY0"/>
              </a:cxn>
              <a:cxn ang="0">
                <a:pos x="connsiteX1" y="connsiteY1"/>
              </a:cxn>
              <a:cxn ang="0">
                <a:pos x="connsiteX2" y="connsiteY2"/>
              </a:cxn>
              <a:cxn ang="0">
                <a:pos x="connsiteX3" y="connsiteY3"/>
              </a:cxn>
            </a:cxnLst>
            <a:rect l="l" t="t" r="r" b="b"/>
            <a:pathLst>
              <a:path w="680357" h="173952">
                <a:moveTo>
                  <a:pt x="0" y="0"/>
                </a:moveTo>
                <a:lnTo>
                  <a:pt x="680358" y="0"/>
                </a:lnTo>
                <a:lnTo>
                  <a:pt x="680358" y="173953"/>
                </a:lnTo>
                <a:lnTo>
                  <a:pt x="0" y="173953"/>
                </a:lnTo>
                <a:close/>
              </a:path>
            </a:pathLst>
          </a:custGeom>
          <a:solidFill>
            <a:srgbClr val="FFFFFF"/>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2">
            <a:extLst>
              <a:ext uri="{FF2B5EF4-FFF2-40B4-BE49-F238E27FC236}">
                <a16:creationId xmlns:a16="http://schemas.microsoft.com/office/drawing/2014/main" id="{01DE4CAB-1432-4A3C-B43E-C353B061AFF1}"/>
              </a:ext>
            </a:extLst>
          </p:cNvPr>
          <p:cNvSpPr/>
          <p:nvPr/>
        </p:nvSpPr>
        <p:spPr>
          <a:xfrm>
            <a:off x="7029130" y="4432146"/>
            <a:ext cx="479914" cy="116557"/>
          </a:xfrm>
          <a:custGeom>
            <a:avLst/>
            <a:gdLst>
              <a:gd name="connsiteX0" fmla="*/ 0 w 479914"/>
              <a:gd name="connsiteY0" fmla="*/ 0 h 116557"/>
              <a:gd name="connsiteX1" fmla="*/ 479915 w 479914"/>
              <a:gd name="connsiteY1" fmla="*/ 0 h 116557"/>
              <a:gd name="connsiteX2" fmla="*/ 479915 w 479914"/>
              <a:gd name="connsiteY2" fmla="*/ 116557 h 116557"/>
              <a:gd name="connsiteX3" fmla="*/ 0 w 479914"/>
              <a:gd name="connsiteY3" fmla="*/ 116557 h 116557"/>
            </a:gdLst>
            <a:ahLst/>
            <a:cxnLst>
              <a:cxn ang="0">
                <a:pos x="connsiteX0" y="connsiteY0"/>
              </a:cxn>
              <a:cxn ang="0">
                <a:pos x="connsiteX1" y="connsiteY1"/>
              </a:cxn>
              <a:cxn ang="0">
                <a:pos x="connsiteX2" y="connsiteY2"/>
              </a:cxn>
              <a:cxn ang="0">
                <a:pos x="connsiteX3" y="connsiteY3"/>
              </a:cxn>
            </a:cxnLst>
            <a:rect l="l" t="t" r="r" b="b"/>
            <a:pathLst>
              <a:path w="479914" h="116557">
                <a:moveTo>
                  <a:pt x="0" y="0"/>
                </a:moveTo>
                <a:lnTo>
                  <a:pt x="479915" y="0"/>
                </a:lnTo>
                <a:lnTo>
                  <a:pt x="479915" y="116557"/>
                </a:lnTo>
                <a:lnTo>
                  <a:pt x="0" y="116557"/>
                </a:lnTo>
                <a:close/>
              </a:path>
            </a:pathLst>
          </a:custGeom>
          <a:solidFill>
            <a:srgbClr val="FFFFFF"/>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8" name="Freeform 454">
            <a:extLst>
              <a:ext uri="{FF2B5EF4-FFF2-40B4-BE49-F238E27FC236}">
                <a16:creationId xmlns:a16="http://schemas.microsoft.com/office/drawing/2014/main" id="{D8DB950A-9F62-4FE8-5078-18438E5A4DF0}"/>
              </a:ext>
            </a:extLst>
          </p:cNvPr>
          <p:cNvSpPr/>
          <p:nvPr/>
        </p:nvSpPr>
        <p:spPr>
          <a:xfrm>
            <a:off x="5245638" y="6332462"/>
            <a:ext cx="570423" cy="211038"/>
          </a:xfrm>
          <a:custGeom>
            <a:avLst/>
            <a:gdLst>
              <a:gd name="connsiteX0" fmla="*/ 0 w 570423"/>
              <a:gd name="connsiteY0" fmla="*/ 0 h 211038"/>
              <a:gd name="connsiteX1" fmla="*/ 570423 w 570423"/>
              <a:gd name="connsiteY1" fmla="*/ 0 h 211038"/>
              <a:gd name="connsiteX2" fmla="*/ 570423 w 570423"/>
              <a:gd name="connsiteY2" fmla="*/ 211039 h 211038"/>
              <a:gd name="connsiteX3" fmla="*/ 0 w 570423"/>
              <a:gd name="connsiteY3" fmla="*/ 211039 h 211038"/>
            </a:gdLst>
            <a:ahLst/>
            <a:cxnLst>
              <a:cxn ang="0">
                <a:pos x="connsiteX0" y="connsiteY0"/>
              </a:cxn>
              <a:cxn ang="0">
                <a:pos x="connsiteX1" y="connsiteY1"/>
              </a:cxn>
              <a:cxn ang="0">
                <a:pos x="connsiteX2" y="connsiteY2"/>
              </a:cxn>
              <a:cxn ang="0">
                <a:pos x="connsiteX3" y="connsiteY3"/>
              </a:cxn>
            </a:cxnLst>
            <a:rect l="l" t="t" r="r" b="b"/>
            <a:pathLst>
              <a:path w="570423" h="211038">
                <a:moveTo>
                  <a:pt x="0" y="0"/>
                </a:moveTo>
                <a:lnTo>
                  <a:pt x="570423" y="0"/>
                </a:lnTo>
                <a:lnTo>
                  <a:pt x="570423" y="211039"/>
                </a:lnTo>
                <a:lnTo>
                  <a:pt x="0" y="211039"/>
                </a:lnTo>
                <a:close/>
              </a:path>
            </a:pathLst>
          </a:custGeom>
          <a:solidFill>
            <a:srgbClr val="FFFFFF"/>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55">
            <a:extLst>
              <a:ext uri="{FF2B5EF4-FFF2-40B4-BE49-F238E27FC236}">
                <a16:creationId xmlns:a16="http://schemas.microsoft.com/office/drawing/2014/main" id="{6CB39FFE-C9F7-0A49-8E2D-41FB2AB547F5}"/>
              </a:ext>
            </a:extLst>
          </p:cNvPr>
          <p:cNvSpPr/>
          <p:nvPr/>
        </p:nvSpPr>
        <p:spPr>
          <a:xfrm>
            <a:off x="2509197" y="6332462"/>
            <a:ext cx="527155" cy="219869"/>
          </a:xfrm>
          <a:custGeom>
            <a:avLst/>
            <a:gdLst>
              <a:gd name="connsiteX0" fmla="*/ 0 w 527155"/>
              <a:gd name="connsiteY0" fmla="*/ 0 h 219869"/>
              <a:gd name="connsiteX1" fmla="*/ 527156 w 527155"/>
              <a:gd name="connsiteY1" fmla="*/ 0 h 219869"/>
              <a:gd name="connsiteX2" fmla="*/ 527156 w 527155"/>
              <a:gd name="connsiteY2" fmla="*/ 219869 h 219869"/>
              <a:gd name="connsiteX3" fmla="*/ 0 w 527155"/>
              <a:gd name="connsiteY3" fmla="*/ 219869 h 219869"/>
            </a:gdLst>
            <a:ahLst/>
            <a:cxnLst>
              <a:cxn ang="0">
                <a:pos x="connsiteX0" y="connsiteY0"/>
              </a:cxn>
              <a:cxn ang="0">
                <a:pos x="connsiteX1" y="connsiteY1"/>
              </a:cxn>
              <a:cxn ang="0">
                <a:pos x="connsiteX2" y="connsiteY2"/>
              </a:cxn>
              <a:cxn ang="0">
                <a:pos x="connsiteX3" y="connsiteY3"/>
              </a:cxn>
            </a:cxnLst>
            <a:rect l="l" t="t" r="r" b="b"/>
            <a:pathLst>
              <a:path w="527155" h="219869">
                <a:moveTo>
                  <a:pt x="0" y="0"/>
                </a:moveTo>
                <a:lnTo>
                  <a:pt x="527156" y="0"/>
                </a:lnTo>
                <a:lnTo>
                  <a:pt x="527156" y="219869"/>
                </a:lnTo>
                <a:lnTo>
                  <a:pt x="0" y="219869"/>
                </a:lnTo>
                <a:close/>
              </a:path>
            </a:pathLst>
          </a:custGeom>
          <a:solidFill>
            <a:srgbClr val="FFFFFF"/>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50" name="Graphic 4">
            <a:extLst>
              <a:ext uri="{FF2B5EF4-FFF2-40B4-BE49-F238E27FC236}">
                <a16:creationId xmlns:a16="http://schemas.microsoft.com/office/drawing/2014/main" id="{705F8F84-7E63-F083-19E0-D0A38B6F1E0B}"/>
              </a:ext>
            </a:extLst>
          </p:cNvPr>
          <p:cNvGrpSpPr/>
          <p:nvPr/>
        </p:nvGrpSpPr>
        <p:grpSpPr>
          <a:xfrm>
            <a:off x="1748770" y="4198335"/>
            <a:ext cx="500440" cy="457189"/>
            <a:chOff x="3325389" y="2657474"/>
            <a:chExt cx="500440" cy="457189"/>
          </a:xfrm>
        </p:grpSpPr>
        <p:sp>
          <p:nvSpPr>
            <p:cNvPr id="51" name="Freeform 495">
              <a:extLst>
                <a:ext uri="{FF2B5EF4-FFF2-40B4-BE49-F238E27FC236}">
                  <a16:creationId xmlns:a16="http://schemas.microsoft.com/office/drawing/2014/main" id="{01DF1DAA-72A6-26F8-9A48-32A354AE10AC}"/>
                </a:ext>
              </a:extLst>
            </p:cNvPr>
            <p:cNvSpPr/>
            <p:nvPr/>
          </p:nvSpPr>
          <p:spPr>
            <a:xfrm>
              <a:off x="3703724" y="2794720"/>
              <a:ext cx="84741" cy="93598"/>
            </a:xfrm>
            <a:custGeom>
              <a:avLst/>
              <a:gdLst>
                <a:gd name="connsiteX0" fmla="*/ 38493 w 84741"/>
                <a:gd name="connsiteY0" fmla="*/ 0 h 93598"/>
                <a:gd name="connsiteX1" fmla="*/ 73372 w 84741"/>
                <a:gd name="connsiteY1" fmla="*/ 0 h 93598"/>
                <a:gd name="connsiteX2" fmla="*/ 79112 w 84741"/>
                <a:gd name="connsiteY2" fmla="*/ 4415 h 93598"/>
                <a:gd name="connsiteX3" fmla="*/ 79112 w 84741"/>
                <a:gd name="connsiteY3" fmla="*/ 89625 h 93598"/>
                <a:gd name="connsiteX4" fmla="*/ 73814 w 84741"/>
                <a:gd name="connsiteY4" fmla="*/ 93599 h 93598"/>
                <a:gd name="connsiteX5" fmla="*/ 4056 w 84741"/>
                <a:gd name="connsiteY5" fmla="*/ 93599 h 93598"/>
                <a:gd name="connsiteX6" fmla="*/ 83 w 84741"/>
                <a:gd name="connsiteY6" fmla="*/ 89625 h 93598"/>
                <a:gd name="connsiteX7" fmla="*/ 83 w 84741"/>
                <a:gd name="connsiteY7" fmla="*/ 4415 h 93598"/>
                <a:gd name="connsiteX8" fmla="*/ 4056 w 84741"/>
                <a:gd name="connsiteY8" fmla="*/ 0 h 93598"/>
                <a:gd name="connsiteX9" fmla="*/ 38493 w 84741"/>
                <a:gd name="connsiteY9" fmla="*/ 0 h 9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41" h="93598">
                  <a:moveTo>
                    <a:pt x="38493" y="0"/>
                  </a:moveTo>
                  <a:cubicBezTo>
                    <a:pt x="49973" y="0"/>
                    <a:pt x="61893" y="0"/>
                    <a:pt x="73372" y="0"/>
                  </a:cubicBezTo>
                  <a:cubicBezTo>
                    <a:pt x="76904" y="0"/>
                    <a:pt x="78229" y="1324"/>
                    <a:pt x="79112" y="4415"/>
                  </a:cubicBezTo>
                  <a:cubicBezTo>
                    <a:pt x="86618" y="32671"/>
                    <a:pt x="86618" y="61369"/>
                    <a:pt x="79112" y="89625"/>
                  </a:cubicBezTo>
                  <a:cubicBezTo>
                    <a:pt x="78229" y="92716"/>
                    <a:pt x="76904" y="93599"/>
                    <a:pt x="73814" y="93599"/>
                  </a:cubicBezTo>
                  <a:cubicBezTo>
                    <a:pt x="50414" y="93599"/>
                    <a:pt x="27014" y="93599"/>
                    <a:pt x="4056" y="93599"/>
                  </a:cubicBezTo>
                  <a:cubicBezTo>
                    <a:pt x="966" y="93599"/>
                    <a:pt x="83" y="92716"/>
                    <a:pt x="83" y="89625"/>
                  </a:cubicBezTo>
                  <a:cubicBezTo>
                    <a:pt x="3173" y="61369"/>
                    <a:pt x="3173" y="32671"/>
                    <a:pt x="83" y="4415"/>
                  </a:cubicBezTo>
                  <a:cubicBezTo>
                    <a:pt x="-359" y="883"/>
                    <a:pt x="966" y="0"/>
                    <a:pt x="4056" y="0"/>
                  </a:cubicBezTo>
                  <a:cubicBezTo>
                    <a:pt x="15535" y="0"/>
                    <a:pt x="27014" y="0"/>
                    <a:pt x="38493" y="0"/>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496">
              <a:extLst>
                <a:ext uri="{FF2B5EF4-FFF2-40B4-BE49-F238E27FC236}">
                  <a16:creationId xmlns:a16="http://schemas.microsoft.com/office/drawing/2014/main" id="{61DDE8D3-63C7-1014-0EBC-D015ABF27E44}"/>
                </a:ext>
              </a:extLst>
            </p:cNvPr>
            <p:cNvSpPr/>
            <p:nvPr/>
          </p:nvSpPr>
          <p:spPr>
            <a:xfrm>
              <a:off x="3664513" y="2684344"/>
              <a:ext cx="110376" cy="96247"/>
            </a:xfrm>
            <a:custGeom>
              <a:avLst/>
              <a:gdLst>
                <a:gd name="connsiteX0" fmla="*/ 883 w 110376"/>
                <a:gd name="connsiteY0" fmla="*/ 0 h 96247"/>
                <a:gd name="connsiteX1" fmla="*/ 64018 w 110376"/>
                <a:gd name="connsiteY1" fmla="*/ 32230 h 96247"/>
                <a:gd name="connsiteX2" fmla="*/ 110376 w 110376"/>
                <a:gd name="connsiteY2" fmla="*/ 95806 h 96247"/>
                <a:gd name="connsiteX3" fmla="*/ 105078 w 110376"/>
                <a:gd name="connsiteY3" fmla="*/ 96248 h 96247"/>
                <a:gd name="connsiteX4" fmla="*/ 42384 w 110376"/>
                <a:gd name="connsiteY4" fmla="*/ 96248 h 96247"/>
                <a:gd name="connsiteX5" fmla="*/ 36645 w 110376"/>
                <a:gd name="connsiteY5" fmla="*/ 91833 h 96247"/>
                <a:gd name="connsiteX6" fmla="*/ 17219 w 110376"/>
                <a:gd name="connsiteY6" fmla="*/ 29581 h 96247"/>
                <a:gd name="connsiteX7" fmla="*/ 1766 w 110376"/>
                <a:gd name="connsiteY7" fmla="*/ 4415 h 96247"/>
                <a:gd name="connsiteX8" fmla="*/ 0 w 110376"/>
                <a:gd name="connsiteY8" fmla="*/ 1766 h 96247"/>
                <a:gd name="connsiteX9" fmla="*/ 883 w 110376"/>
                <a:gd name="connsiteY9" fmla="*/ 0 h 9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376" h="96247">
                  <a:moveTo>
                    <a:pt x="883" y="0"/>
                  </a:moveTo>
                  <a:cubicBezTo>
                    <a:pt x="24283" y="5739"/>
                    <a:pt x="45475" y="16777"/>
                    <a:pt x="64018" y="32230"/>
                  </a:cubicBezTo>
                  <a:cubicBezTo>
                    <a:pt x="84769" y="49449"/>
                    <a:pt x="99780" y="70199"/>
                    <a:pt x="110376" y="95806"/>
                  </a:cubicBezTo>
                  <a:cubicBezTo>
                    <a:pt x="108168" y="95806"/>
                    <a:pt x="106844" y="96248"/>
                    <a:pt x="105078" y="96248"/>
                  </a:cubicBezTo>
                  <a:cubicBezTo>
                    <a:pt x="84327" y="96248"/>
                    <a:pt x="63577" y="96248"/>
                    <a:pt x="42384" y="96248"/>
                  </a:cubicBezTo>
                  <a:cubicBezTo>
                    <a:pt x="38852" y="96248"/>
                    <a:pt x="37528" y="95365"/>
                    <a:pt x="36645" y="91833"/>
                  </a:cubicBezTo>
                  <a:cubicBezTo>
                    <a:pt x="32671" y="70199"/>
                    <a:pt x="27373" y="49007"/>
                    <a:pt x="17219" y="29581"/>
                  </a:cubicBezTo>
                  <a:cubicBezTo>
                    <a:pt x="12804" y="20751"/>
                    <a:pt x="7064" y="12804"/>
                    <a:pt x="1766" y="4415"/>
                  </a:cubicBezTo>
                  <a:cubicBezTo>
                    <a:pt x="1324" y="3532"/>
                    <a:pt x="441" y="2649"/>
                    <a:pt x="0" y="1766"/>
                  </a:cubicBezTo>
                  <a:cubicBezTo>
                    <a:pt x="441" y="883"/>
                    <a:pt x="441" y="441"/>
                    <a:pt x="883" y="0"/>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497">
              <a:extLst>
                <a:ext uri="{FF2B5EF4-FFF2-40B4-BE49-F238E27FC236}">
                  <a16:creationId xmlns:a16="http://schemas.microsoft.com/office/drawing/2014/main" id="{DEFA75A0-6D47-06A0-11A8-26524BB2F0B6}"/>
                </a:ext>
              </a:extLst>
            </p:cNvPr>
            <p:cNvSpPr/>
            <p:nvPr/>
          </p:nvSpPr>
          <p:spPr>
            <a:xfrm>
              <a:off x="3680849" y="2902447"/>
              <a:ext cx="93988" cy="73289"/>
            </a:xfrm>
            <a:custGeom>
              <a:avLst/>
              <a:gdLst>
                <a:gd name="connsiteX0" fmla="*/ 0 w 93988"/>
                <a:gd name="connsiteY0" fmla="*/ 73290 h 73289"/>
                <a:gd name="connsiteX1" fmla="*/ 7947 w 93988"/>
                <a:gd name="connsiteY1" fmla="*/ 54305 h 73289"/>
                <a:gd name="connsiteX2" fmla="*/ 21192 w 93988"/>
                <a:gd name="connsiteY2" fmla="*/ 4415 h 73289"/>
                <a:gd name="connsiteX3" fmla="*/ 26490 w 93988"/>
                <a:gd name="connsiteY3" fmla="*/ 0 h 73289"/>
                <a:gd name="connsiteX4" fmla="*/ 89625 w 93988"/>
                <a:gd name="connsiteY4" fmla="*/ 0 h 73289"/>
                <a:gd name="connsiteX5" fmla="*/ 92716 w 93988"/>
                <a:gd name="connsiteY5" fmla="*/ 5298 h 73289"/>
                <a:gd name="connsiteX6" fmla="*/ 73731 w 93988"/>
                <a:gd name="connsiteY6" fmla="*/ 38411 h 73289"/>
                <a:gd name="connsiteX7" fmla="*/ 69316 w 93988"/>
                <a:gd name="connsiteY7" fmla="*/ 42384 h 73289"/>
                <a:gd name="connsiteX8" fmla="*/ 24283 w 93988"/>
                <a:gd name="connsiteY8" fmla="*/ 62693 h 73289"/>
                <a:gd name="connsiteX9" fmla="*/ 3532 w 93988"/>
                <a:gd name="connsiteY9" fmla="*/ 72407 h 73289"/>
                <a:gd name="connsiteX10" fmla="*/ 0 w 93988"/>
                <a:gd name="connsiteY10" fmla="*/ 73290 h 7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988" h="73289">
                  <a:moveTo>
                    <a:pt x="0" y="73290"/>
                  </a:moveTo>
                  <a:cubicBezTo>
                    <a:pt x="2649" y="66226"/>
                    <a:pt x="5298" y="60486"/>
                    <a:pt x="7947" y="54305"/>
                  </a:cubicBezTo>
                  <a:cubicBezTo>
                    <a:pt x="14128" y="37969"/>
                    <a:pt x="18102" y="21192"/>
                    <a:pt x="21192" y="4415"/>
                  </a:cubicBezTo>
                  <a:cubicBezTo>
                    <a:pt x="21634" y="883"/>
                    <a:pt x="23400" y="0"/>
                    <a:pt x="26490" y="0"/>
                  </a:cubicBezTo>
                  <a:cubicBezTo>
                    <a:pt x="47682" y="0"/>
                    <a:pt x="68875" y="0"/>
                    <a:pt x="89625" y="0"/>
                  </a:cubicBezTo>
                  <a:cubicBezTo>
                    <a:pt x="94482" y="0"/>
                    <a:pt x="94923" y="883"/>
                    <a:pt x="92716" y="5298"/>
                  </a:cubicBezTo>
                  <a:cubicBezTo>
                    <a:pt x="86535" y="16335"/>
                    <a:pt x="79912" y="27373"/>
                    <a:pt x="73731" y="38411"/>
                  </a:cubicBezTo>
                  <a:cubicBezTo>
                    <a:pt x="72848" y="40177"/>
                    <a:pt x="71082" y="41501"/>
                    <a:pt x="69316" y="42384"/>
                  </a:cubicBezTo>
                  <a:cubicBezTo>
                    <a:pt x="54305" y="49448"/>
                    <a:pt x="39294" y="56071"/>
                    <a:pt x="24283" y="62693"/>
                  </a:cubicBezTo>
                  <a:cubicBezTo>
                    <a:pt x="17218" y="65784"/>
                    <a:pt x="10155" y="68875"/>
                    <a:pt x="3532" y="72407"/>
                  </a:cubicBezTo>
                  <a:cubicBezTo>
                    <a:pt x="2649" y="72848"/>
                    <a:pt x="1766" y="72848"/>
                    <a:pt x="0" y="73290"/>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54" name="Graphic 4">
              <a:extLst>
                <a:ext uri="{FF2B5EF4-FFF2-40B4-BE49-F238E27FC236}">
                  <a16:creationId xmlns:a16="http://schemas.microsoft.com/office/drawing/2014/main" id="{B1348043-E3DB-CFE3-284C-219492FCD2B1}"/>
                </a:ext>
              </a:extLst>
            </p:cNvPr>
            <p:cNvGrpSpPr/>
            <p:nvPr/>
          </p:nvGrpSpPr>
          <p:grpSpPr>
            <a:xfrm>
              <a:off x="3325389" y="2657474"/>
              <a:ext cx="500440" cy="457189"/>
              <a:chOff x="3325389" y="2657474"/>
              <a:chExt cx="500440" cy="457189"/>
            </a:xfrm>
          </p:grpSpPr>
          <p:sp>
            <p:nvSpPr>
              <p:cNvPr id="55" name="Freeform 499">
                <a:extLst>
                  <a:ext uri="{FF2B5EF4-FFF2-40B4-BE49-F238E27FC236}">
                    <a16:creationId xmlns:a16="http://schemas.microsoft.com/office/drawing/2014/main" id="{81FABA78-1E77-4133-A9D4-B766A3120167}"/>
                  </a:ext>
                </a:extLst>
              </p:cNvPr>
              <p:cNvSpPr/>
              <p:nvPr/>
            </p:nvSpPr>
            <p:spPr>
              <a:xfrm>
                <a:off x="3460649" y="2795161"/>
                <a:ext cx="82719" cy="93598"/>
              </a:xfrm>
              <a:custGeom>
                <a:avLst/>
                <a:gdLst>
                  <a:gd name="connsiteX0" fmla="*/ 44482 w 82719"/>
                  <a:gd name="connsiteY0" fmla="*/ 93599 h 93598"/>
                  <a:gd name="connsiteX1" fmla="*/ 10927 w 82719"/>
                  <a:gd name="connsiteY1" fmla="*/ 93599 h 93598"/>
                  <a:gd name="connsiteX2" fmla="*/ 5629 w 82719"/>
                  <a:gd name="connsiteY2" fmla="*/ 89626 h 93598"/>
                  <a:gd name="connsiteX3" fmla="*/ 5629 w 82719"/>
                  <a:gd name="connsiteY3" fmla="*/ 3974 h 93598"/>
                  <a:gd name="connsiteX4" fmla="*/ 10927 w 82719"/>
                  <a:gd name="connsiteY4" fmla="*/ 0 h 93598"/>
                  <a:gd name="connsiteX5" fmla="*/ 78919 w 82719"/>
                  <a:gd name="connsiteY5" fmla="*/ 0 h 93598"/>
                  <a:gd name="connsiteX6" fmla="*/ 82451 w 82719"/>
                  <a:gd name="connsiteY6" fmla="*/ 3974 h 93598"/>
                  <a:gd name="connsiteX7" fmla="*/ 82451 w 82719"/>
                  <a:gd name="connsiteY7" fmla="*/ 89626 h 93598"/>
                  <a:gd name="connsiteX8" fmla="*/ 78919 w 82719"/>
                  <a:gd name="connsiteY8" fmla="*/ 93599 h 93598"/>
                  <a:gd name="connsiteX9" fmla="*/ 44482 w 82719"/>
                  <a:gd name="connsiteY9" fmla="*/ 93599 h 9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719" h="93598">
                    <a:moveTo>
                      <a:pt x="44482" y="93599"/>
                    </a:moveTo>
                    <a:cubicBezTo>
                      <a:pt x="33444" y="93599"/>
                      <a:pt x="22406" y="93599"/>
                      <a:pt x="10927" y="93599"/>
                    </a:cubicBezTo>
                    <a:cubicBezTo>
                      <a:pt x="7837" y="93599"/>
                      <a:pt x="6071" y="92716"/>
                      <a:pt x="5629" y="89626"/>
                    </a:cubicBezTo>
                    <a:cubicBezTo>
                      <a:pt x="-1876" y="60928"/>
                      <a:pt x="-1876" y="32230"/>
                      <a:pt x="5629" y="3974"/>
                    </a:cubicBezTo>
                    <a:cubicBezTo>
                      <a:pt x="6512" y="1325"/>
                      <a:pt x="7837" y="0"/>
                      <a:pt x="10927" y="0"/>
                    </a:cubicBezTo>
                    <a:cubicBezTo>
                      <a:pt x="33444" y="0"/>
                      <a:pt x="56402" y="0"/>
                      <a:pt x="78919" y="0"/>
                    </a:cubicBezTo>
                    <a:cubicBezTo>
                      <a:pt x="82009" y="0"/>
                      <a:pt x="83334" y="883"/>
                      <a:pt x="82451" y="3974"/>
                    </a:cubicBezTo>
                    <a:cubicBezTo>
                      <a:pt x="79360" y="32671"/>
                      <a:pt x="79360" y="61369"/>
                      <a:pt x="82451" y="89626"/>
                    </a:cubicBezTo>
                    <a:cubicBezTo>
                      <a:pt x="82892" y="92716"/>
                      <a:pt x="82009" y="93599"/>
                      <a:pt x="78919" y="93599"/>
                    </a:cubicBezTo>
                    <a:cubicBezTo>
                      <a:pt x="67440" y="93158"/>
                      <a:pt x="55961" y="93599"/>
                      <a:pt x="44482" y="93599"/>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 name="Freeform 500">
                <a:extLst>
                  <a:ext uri="{FF2B5EF4-FFF2-40B4-BE49-F238E27FC236}">
                    <a16:creationId xmlns:a16="http://schemas.microsoft.com/office/drawing/2014/main" id="{B226630F-FB30-7E16-6FAD-9F8924093102}"/>
                  </a:ext>
                </a:extLst>
              </p:cNvPr>
              <p:cNvSpPr/>
              <p:nvPr/>
            </p:nvSpPr>
            <p:spPr>
              <a:xfrm>
                <a:off x="3629634" y="2794279"/>
                <a:ext cx="61920" cy="94040"/>
              </a:xfrm>
              <a:custGeom>
                <a:avLst/>
                <a:gdLst>
                  <a:gd name="connsiteX0" fmla="*/ 442 w 61920"/>
                  <a:gd name="connsiteY0" fmla="*/ 47241 h 94040"/>
                  <a:gd name="connsiteX1" fmla="*/ 442 w 61920"/>
                  <a:gd name="connsiteY1" fmla="*/ 4856 h 94040"/>
                  <a:gd name="connsiteX2" fmla="*/ 5298 w 61920"/>
                  <a:gd name="connsiteY2" fmla="*/ 0 h 94040"/>
                  <a:gd name="connsiteX3" fmla="*/ 54305 w 61920"/>
                  <a:gd name="connsiteY3" fmla="*/ 0 h 94040"/>
                  <a:gd name="connsiteX4" fmla="*/ 59603 w 61920"/>
                  <a:gd name="connsiteY4" fmla="*/ 4856 h 94040"/>
                  <a:gd name="connsiteX5" fmla="*/ 59603 w 61920"/>
                  <a:gd name="connsiteY5" fmla="*/ 89625 h 94040"/>
                  <a:gd name="connsiteX6" fmla="*/ 54747 w 61920"/>
                  <a:gd name="connsiteY6" fmla="*/ 94040 h 94040"/>
                  <a:gd name="connsiteX7" fmla="*/ 4415 w 61920"/>
                  <a:gd name="connsiteY7" fmla="*/ 94040 h 94040"/>
                  <a:gd name="connsiteX8" fmla="*/ 0 w 61920"/>
                  <a:gd name="connsiteY8" fmla="*/ 89625 h 94040"/>
                  <a:gd name="connsiteX9" fmla="*/ 442 w 61920"/>
                  <a:gd name="connsiteY9" fmla="*/ 47241 h 9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20" h="94040">
                    <a:moveTo>
                      <a:pt x="442" y="47241"/>
                    </a:moveTo>
                    <a:cubicBezTo>
                      <a:pt x="442" y="33113"/>
                      <a:pt x="442" y="18985"/>
                      <a:pt x="442" y="4856"/>
                    </a:cubicBezTo>
                    <a:cubicBezTo>
                      <a:pt x="442" y="883"/>
                      <a:pt x="1766" y="0"/>
                      <a:pt x="5298" y="0"/>
                    </a:cubicBezTo>
                    <a:cubicBezTo>
                      <a:pt x="21634" y="0"/>
                      <a:pt x="37970" y="0"/>
                      <a:pt x="54305" y="0"/>
                    </a:cubicBezTo>
                    <a:cubicBezTo>
                      <a:pt x="57837" y="0"/>
                      <a:pt x="59162" y="1324"/>
                      <a:pt x="59603" y="4856"/>
                    </a:cubicBezTo>
                    <a:cubicBezTo>
                      <a:pt x="62694" y="33113"/>
                      <a:pt x="62694" y="61369"/>
                      <a:pt x="59603" y="89625"/>
                    </a:cubicBezTo>
                    <a:cubicBezTo>
                      <a:pt x="59162" y="92716"/>
                      <a:pt x="58279" y="94040"/>
                      <a:pt x="54747" y="94040"/>
                    </a:cubicBezTo>
                    <a:cubicBezTo>
                      <a:pt x="37970" y="94040"/>
                      <a:pt x="21192" y="94040"/>
                      <a:pt x="4415" y="94040"/>
                    </a:cubicBezTo>
                    <a:cubicBezTo>
                      <a:pt x="883" y="94040"/>
                      <a:pt x="0" y="92716"/>
                      <a:pt x="0" y="89625"/>
                    </a:cubicBezTo>
                    <a:cubicBezTo>
                      <a:pt x="883" y="75497"/>
                      <a:pt x="442" y="61369"/>
                      <a:pt x="442" y="47241"/>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01">
                <a:extLst>
                  <a:ext uri="{FF2B5EF4-FFF2-40B4-BE49-F238E27FC236}">
                    <a16:creationId xmlns:a16="http://schemas.microsoft.com/office/drawing/2014/main" id="{03C97E68-0F7D-7191-A402-5051558BC62D}"/>
                  </a:ext>
                </a:extLst>
              </p:cNvPr>
              <p:cNvSpPr/>
              <p:nvPr/>
            </p:nvSpPr>
            <p:spPr>
              <a:xfrm>
                <a:off x="3554910" y="2794720"/>
                <a:ext cx="61920" cy="94040"/>
              </a:xfrm>
              <a:custGeom>
                <a:avLst/>
                <a:gdLst>
                  <a:gd name="connsiteX0" fmla="*/ 61479 w 61920"/>
                  <a:gd name="connsiteY0" fmla="*/ 46799 h 94040"/>
                  <a:gd name="connsiteX1" fmla="*/ 61479 w 61920"/>
                  <a:gd name="connsiteY1" fmla="*/ 88742 h 94040"/>
                  <a:gd name="connsiteX2" fmla="*/ 56623 w 61920"/>
                  <a:gd name="connsiteY2" fmla="*/ 94040 h 94040"/>
                  <a:gd name="connsiteX3" fmla="*/ 7616 w 61920"/>
                  <a:gd name="connsiteY3" fmla="*/ 94040 h 94040"/>
                  <a:gd name="connsiteX4" fmla="*/ 2318 w 61920"/>
                  <a:gd name="connsiteY4" fmla="*/ 89184 h 94040"/>
                  <a:gd name="connsiteX5" fmla="*/ 2318 w 61920"/>
                  <a:gd name="connsiteY5" fmla="*/ 4856 h 94040"/>
                  <a:gd name="connsiteX6" fmla="*/ 7616 w 61920"/>
                  <a:gd name="connsiteY6" fmla="*/ 0 h 94040"/>
                  <a:gd name="connsiteX7" fmla="*/ 57506 w 61920"/>
                  <a:gd name="connsiteY7" fmla="*/ 0 h 94040"/>
                  <a:gd name="connsiteX8" fmla="*/ 61921 w 61920"/>
                  <a:gd name="connsiteY8" fmla="*/ 4856 h 94040"/>
                  <a:gd name="connsiteX9" fmla="*/ 61479 w 61920"/>
                  <a:gd name="connsiteY9" fmla="*/ 46799 h 9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20" h="94040">
                    <a:moveTo>
                      <a:pt x="61479" y="46799"/>
                    </a:moveTo>
                    <a:cubicBezTo>
                      <a:pt x="61479" y="60928"/>
                      <a:pt x="61479" y="74614"/>
                      <a:pt x="61479" y="88742"/>
                    </a:cubicBezTo>
                    <a:cubicBezTo>
                      <a:pt x="61479" y="92716"/>
                      <a:pt x="60597" y="94040"/>
                      <a:pt x="56623" y="94040"/>
                    </a:cubicBezTo>
                    <a:cubicBezTo>
                      <a:pt x="40287" y="94040"/>
                      <a:pt x="23951" y="94040"/>
                      <a:pt x="7616" y="94040"/>
                    </a:cubicBezTo>
                    <a:cubicBezTo>
                      <a:pt x="3642" y="94040"/>
                      <a:pt x="2759" y="92716"/>
                      <a:pt x="2318" y="89184"/>
                    </a:cubicBezTo>
                    <a:cubicBezTo>
                      <a:pt x="-773" y="60928"/>
                      <a:pt x="-773" y="33113"/>
                      <a:pt x="2318" y="4856"/>
                    </a:cubicBezTo>
                    <a:cubicBezTo>
                      <a:pt x="2759" y="1324"/>
                      <a:pt x="4084" y="0"/>
                      <a:pt x="7616" y="0"/>
                    </a:cubicBezTo>
                    <a:cubicBezTo>
                      <a:pt x="24393" y="0"/>
                      <a:pt x="40729" y="0"/>
                      <a:pt x="57506" y="0"/>
                    </a:cubicBezTo>
                    <a:cubicBezTo>
                      <a:pt x="61038" y="0"/>
                      <a:pt x="61921" y="1324"/>
                      <a:pt x="61921" y="4856"/>
                    </a:cubicBezTo>
                    <a:cubicBezTo>
                      <a:pt x="61479" y="18543"/>
                      <a:pt x="61479" y="32671"/>
                      <a:pt x="61479" y="46799"/>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02">
                <a:extLst>
                  <a:ext uri="{FF2B5EF4-FFF2-40B4-BE49-F238E27FC236}">
                    <a16:creationId xmlns:a16="http://schemas.microsoft.com/office/drawing/2014/main" id="{B74A7E8A-FF63-AEC0-25E2-6132D083DE3D}"/>
                  </a:ext>
                </a:extLst>
              </p:cNvPr>
              <p:cNvSpPr/>
              <p:nvPr/>
            </p:nvSpPr>
            <p:spPr>
              <a:xfrm>
                <a:off x="3472017" y="2682136"/>
                <a:ext cx="112583" cy="98897"/>
              </a:xfrm>
              <a:custGeom>
                <a:avLst/>
                <a:gdLst>
                  <a:gd name="connsiteX0" fmla="*/ 0 w 112583"/>
                  <a:gd name="connsiteY0" fmla="*/ 98014 h 98897"/>
                  <a:gd name="connsiteX1" fmla="*/ 44592 w 112583"/>
                  <a:gd name="connsiteY1" fmla="*/ 35320 h 98897"/>
                  <a:gd name="connsiteX2" fmla="*/ 112584 w 112583"/>
                  <a:gd name="connsiteY2" fmla="*/ 0 h 98897"/>
                  <a:gd name="connsiteX3" fmla="*/ 110817 w 112583"/>
                  <a:gd name="connsiteY3" fmla="*/ 3532 h 98897"/>
                  <a:gd name="connsiteX4" fmla="*/ 79471 w 112583"/>
                  <a:gd name="connsiteY4" fmla="*/ 71524 h 98897"/>
                  <a:gd name="connsiteX5" fmla="*/ 74614 w 112583"/>
                  <a:gd name="connsiteY5" fmla="*/ 94923 h 98897"/>
                  <a:gd name="connsiteX6" fmla="*/ 69758 w 112583"/>
                  <a:gd name="connsiteY6" fmla="*/ 98897 h 98897"/>
                  <a:gd name="connsiteX7" fmla="*/ 4415 w 112583"/>
                  <a:gd name="connsiteY7" fmla="*/ 98897 h 98897"/>
                  <a:gd name="connsiteX8" fmla="*/ 0 w 112583"/>
                  <a:gd name="connsiteY8" fmla="*/ 98014 h 9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83" h="98897">
                    <a:moveTo>
                      <a:pt x="0" y="98014"/>
                    </a:moveTo>
                    <a:cubicBezTo>
                      <a:pt x="10155" y="72848"/>
                      <a:pt x="24724" y="52539"/>
                      <a:pt x="44592" y="35320"/>
                    </a:cubicBezTo>
                    <a:cubicBezTo>
                      <a:pt x="64018" y="18102"/>
                      <a:pt x="86535" y="6623"/>
                      <a:pt x="112584" y="0"/>
                    </a:cubicBezTo>
                    <a:cubicBezTo>
                      <a:pt x="111700" y="1766"/>
                      <a:pt x="111259" y="2649"/>
                      <a:pt x="110817" y="3532"/>
                    </a:cubicBezTo>
                    <a:cubicBezTo>
                      <a:pt x="94482" y="23400"/>
                      <a:pt x="85652" y="46799"/>
                      <a:pt x="79471" y="71524"/>
                    </a:cubicBezTo>
                    <a:cubicBezTo>
                      <a:pt x="77263" y="79471"/>
                      <a:pt x="75938" y="86976"/>
                      <a:pt x="74614" y="94923"/>
                    </a:cubicBezTo>
                    <a:cubicBezTo>
                      <a:pt x="74173" y="97572"/>
                      <a:pt x="72848" y="98897"/>
                      <a:pt x="69758" y="98897"/>
                    </a:cubicBezTo>
                    <a:cubicBezTo>
                      <a:pt x="48124" y="98897"/>
                      <a:pt x="26049" y="98897"/>
                      <a:pt x="4415" y="98897"/>
                    </a:cubicBezTo>
                    <a:cubicBezTo>
                      <a:pt x="3090" y="98455"/>
                      <a:pt x="1766" y="98014"/>
                      <a:pt x="0" y="98014"/>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9" name="Freeform 503">
                <a:extLst>
                  <a:ext uri="{FF2B5EF4-FFF2-40B4-BE49-F238E27FC236}">
                    <a16:creationId xmlns:a16="http://schemas.microsoft.com/office/drawing/2014/main" id="{ADEDF2C0-3228-C367-F7F6-C39D3236F2B3}"/>
                  </a:ext>
                </a:extLst>
              </p:cNvPr>
              <p:cNvSpPr/>
              <p:nvPr/>
            </p:nvSpPr>
            <p:spPr>
              <a:xfrm>
                <a:off x="3629634" y="2680158"/>
                <a:ext cx="57714" cy="100875"/>
              </a:xfrm>
              <a:custGeom>
                <a:avLst/>
                <a:gdLst>
                  <a:gd name="connsiteX0" fmla="*/ 442 w 57714"/>
                  <a:gd name="connsiteY0" fmla="*/ 50102 h 100875"/>
                  <a:gd name="connsiteX1" fmla="*/ 442 w 57714"/>
                  <a:gd name="connsiteY1" fmla="*/ 5510 h 100875"/>
                  <a:gd name="connsiteX2" fmla="*/ 7064 w 57714"/>
                  <a:gd name="connsiteY2" fmla="*/ 1537 h 100875"/>
                  <a:gd name="connsiteX3" fmla="*/ 30022 w 57714"/>
                  <a:gd name="connsiteY3" fmla="*/ 23171 h 100875"/>
                  <a:gd name="connsiteX4" fmla="*/ 53864 w 57714"/>
                  <a:gd name="connsiteY4" fmla="*/ 80125 h 100875"/>
                  <a:gd name="connsiteX5" fmla="*/ 57396 w 57714"/>
                  <a:gd name="connsiteY5" fmla="*/ 96460 h 100875"/>
                  <a:gd name="connsiteX6" fmla="*/ 53864 w 57714"/>
                  <a:gd name="connsiteY6" fmla="*/ 100875 h 100875"/>
                  <a:gd name="connsiteX7" fmla="*/ 3974 w 57714"/>
                  <a:gd name="connsiteY7" fmla="*/ 100875 h 100875"/>
                  <a:gd name="connsiteX8" fmla="*/ 0 w 57714"/>
                  <a:gd name="connsiteY8" fmla="*/ 96460 h 100875"/>
                  <a:gd name="connsiteX9" fmla="*/ 442 w 57714"/>
                  <a:gd name="connsiteY9" fmla="*/ 50102 h 10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714" h="100875">
                    <a:moveTo>
                      <a:pt x="442" y="50102"/>
                    </a:moveTo>
                    <a:cubicBezTo>
                      <a:pt x="442" y="35091"/>
                      <a:pt x="442" y="20522"/>
                      <a:pt x="442" y="5510"/>
                    </a:cubicBezTo>
                    <a:cubicBezTo>
                      <a:pt x="442" y="-670"/>
                      <a:pt x="1325" y="-1112"/>
                      <a:pt x="7064" y="1537"/>
                    </a:cubicBezTo>
                    <a:cubicBezTo>
                      <a:pt x="16777" y="6393"/>
                      <a:pt x="23841" y="14340"/>
                      <a:pt x="30022" y="23171"/>
                    </a:cubicBezTo>
                    <a:cubicBezTo>
                      <a:pt x="41943" y="40389"/>
                      <a:pt x="48565" y="59815"/>
                      <a:pt x="53864" y="80125"/>
                    </a:cubicBezTo>
                    <a:cubicBezTo>
                      <a:pt x="55188" y="85423"/>
                      <a:pt x="56071" y="91162"/>
                      <a:pt x="57396" y="96460"/>
                    </a:cubicBezTo>
                    <a:cubicBezTo>
                      <a:pt x="58279" y="99551"/>
                      <a:pt x="57396" y="100875"/>
                      <a:pt x="53864" y="100875"/>
                    </a:cubicBezTo>
                    <a:cubicBezTo>
                      <a:pt x="37528" y="100875"/>
                      <a:pt x="20751" y="100875"/>
                      <a:pt x="3974" y="100875"/>
                    </a:cubicBezTo>
                    <a:cubicBezTo>
                      <a:pt x="442" y="100875"/>
                      <a:pt x="0" y="99551"/>
                      <a:pt x="0" y="96460"/>
                    </a:cubicBezTo>
                    <a:cubicBezTo>
                      <a:pt x="883" y="81008"/>
                      <a:pt x="442" y="65555"/>
                      <a:pt x="442" y="50102"/>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0" name="Freeform 504">
                <a:extLst>
                  <a:ext uri="{FF2B5EF4-FFF2-40B4-BE49-F238E27FC236}">
                    <a16:creationId xmlns:a16="http://schemas.microsoft.com/office/drawing/2014/main" id="{6F96BEDE-28B6-7E29-ADD6-5A25737EAFC3}"/>
                  </a:ext>
                </a:extLst>
              </p:cNvPr>
              <p:cNvSpPr/>
              <p:nvPr/>
            </p:nvSpPr>
            <p:spPr>
              <a:xfrm>
                <a:off x="3561374" y="2680002"/>
                <a:ext cx="55456" cy="100589"/>
              </a:xfrm>
              <a:custGeom>
                <a:avLst/>
                <a:gdLst>
                  <a:gd name="connsiteX0" fmla="*/ 55015 w 55456"/>
                  <a:gd name="connsiteY0" fmla="*/ 50258 h 100589"/>
                  <a:gd name="connsiteX1" fmla="*/ 55015 w 55456"/>
                  <a:gd name="connsiteY1" fmla="*/ 95733 h 100589"/>
                  <a:gd name="connsiteX2" fmla="*/ 50158 w 55456"/>
                  <a:gd name="connsiteY2" fmla="*/ 100590 h 100589"/>
                  <a:gd name="connsiteX3" fmla="*/ 3801 w 55456"/>
                  <a:gd name="connsiteY3" fmla="*/ 100590 h 100589"/>
                  <a:gd name="connsiteX4" fmla="*/ 269 w 55456"/>
                  <a:gd name="connsiteY4" fmla="*/ 96616 h 100589"/>
                  <a:gd name="connsiteX5" fmla="*/ 26759 w 55456"/>
                  <a:gd name="connsiteY5" fmla="*/ 23326 h 100589"/>
                  <a:gd name="connsiteX6" fmla="*/ 49717 w 55456"/>
                  <a:gd name="connsiteY6" fmla="*/ 1251 h 100589"/>
                  <a:gd name="connsiteX7" fmla="*/ 55457 w 55456"/>
                  <a:gd name="connsiteY7" fmla="*/ 4783 h 100589"/>
                  <a:gd name="connsiteX8" fmla="*/ 55015 w 55456"/>
                  <a:gd name="connsiteY8" fmla="*/ 50258 h 10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56" h="100589">
                    <a:moveTo>
                      <a:pt x="55015" y="50258"/>
                    </a:moveTo>
                    <a:cubicBezTo>
                      <a:pt x="55015" y="65269"/>
                      <a:pt x="55015" y="80281"/>
                      <a:pt x="55015" y="95733"/>
                    </a:cubicBezTo>
                    <a:cubicBezTo>
                      <a:pt x="55015" y="99707"/>
                      <a:pt x="54132" y="100590"/>
                      <a:pt x="50158" y="100590"/>
                    </a:cubicBezTo>
                    <a:cubicBezTo>
                      <a:pt x="34706" y="100590"/>
                      <a:pt x="19253" y="100590"/>
                      <a:pt x="3801" y="100590"/>
                    </a:cubicBezTo>
                    <a:cubicBezTo>
                      <a:pt x="710" y="100590"/>
                      <a:pt x="-614" y="99707"/>
                      <a:pt x="269" y="96616"/>
                    </a:cubicBezTo>
                    <a:cubicBezTo>
                      <a:pt x="5125" y="70567"/>
                      <a:pt x="12631" y="45843"/>
                      <a:pt x="26759" y="23326"/>
                    </a:cubicBezTo>
                    <a:cubicBezTo>
                      <a:pt x="32498" y="14055"/>
                      <a:pt x="39562" y="6108"/>
                      <a:pt x="49717" y="1251"/>
                    </a:cubicBezTo>
                    <a:cubicBezTo>
                      <a:pt x="54574" y="-956"/>
                      <a:pt x="55457" y="-515"/>
                      <a:pt x="55457" y="4783"/>
                    </a:cubicBezTo>
                    <a:cubicBezTo>
                      <a:pt x="55015" y="20236"/>
                      <a:pt x="55015" y="35247"/>
                      <a:pt x="55015" y="50258"/>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505">
                <a:extLst>
                  <a:ext uri="{FF2B5EF4-FFF2-40B4-BE49-F238E27FC236}">
                    <a16:creationId xmlns:a16="http://schemas.microsoft.com/office/drawing/2014/main" id="{AA304038-5AAC-9911-02F6-E38FA512713E}"/>
                  </a:ext>
                </a:extLst>
              </p:cNvPr>
              <p:cNvSpPr/>
              <p:nvPr/>
            </p:nvSpPr>
            <p:spPr>
              <a:xfrm>
                <a:off x="3630517" y="2904655"/>
                <a:ext cx="57403" cy="80353"/>
              </a:xfrm>
              <a:custGeom>
                <a:avLst/>
                <a:gdLst>
                  <a:gd name="connsiteX0" fmla="*/ 26049 w 57403"/>
                  <a:gd name="connsiteY0" fmla="*/ 80354 h 80353"/>
                  <a:gd name="connsiteX1" fmla="*/ 26049 w 57403"/>
                  <a:gd name="connsiteY1" fmla="*/ 75938 h 80353"/>
                  <a:gd name="connsiteX2" fmla="*/ 3974 w 57403"/>
                  <a:gd name="connsiteY2" fmla="*/ 41943 h 80353"/>
                  <a:gd name="connsiteX3" fmla="*/ 0 w 57403"/>
                  <a:gd name="connsiteY3" fmla="*/ 36645 h 80353"/>
                  <a:gd name="connsiteX4" fmla="*/ 0 w 57403"/>
                  <a:gd name="connsiteY4" fmla="*/ 4415 h 80353"/>
                  <a:gd name="connsiteX5" fmla="*/ 4857 w 57403"/>
                  <a:gd name="connsiteY5" fmla="*/ 0 h 80353"/>
                  <a:gd name="connsiteX6" fmla="*/ 52980 w 57403"/>
                  <a:gd name="connsiteY6" fmla="*/ 0 h 80353"/>
                  <a:gd name="connsiteX7" fmla="*/ 56954 w 57403"/>
                  <a:gd name="connsiteY7" fmla="*/ 4856 h 80353"/>
                  <a:gd name="connsiteX8" fmla="*/ 30905 w 57403"/>
                  <a:gd name="connsiteY8" fmla="*/ 75056 h 80353"/>
                  <a:gd name="connsiteX9" fmla="*/ 27815 w 57403"/>
                  <a:gd name="connsiteY9" fmla="*/ 79029 h 80353"/>
                  <a:gd name="connsiteX10" fmla="*/ 26049 w 57403"/>
                  <a:gd name="connsiteY10" fmla="*/ 80354 h 8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03" h="80353">
                    <a:moveTo>
                      <a:pt x="26049" y="80354"/>
                    </a:moveTo>
                    <a:cubicBezTo>
                      <a:pt x="26049" y="78588"/>
                      <a:pt x="26049" y="77263"/>
                      <a:pt x="26049" y="75938"/>
                    </a:cubicBezTo>
                    <a:cubicBezTo>
                      <a:pt x="25607" y="60044"/>
                      <a:pt x="18543" y="49007"/>
                      <a:pt x="3974" y="41943"/>
                    </a:cubicBezTo>
                    <a:cubicBezTo>
                      <a:pt x="1324" y="40618"/>
                      <a:pt x="0" y="39294"/>
                      <a:pt x="0" y="36645"/>
                    </a:cubicBezTo>
                    <a:cubicBezTo>
                      <a:pt x="0" y="26049"/>
                      <a:pt x="0" y="15011"/>
                      <a:pt x="0" y="4415"/>
                    </a:cubicBezTo>
                    <a:cubicBezTo>
                      <a:pt x="0" y="883"/>
                      <a:pt x="1324" y="0"/>
                      <a:pt x="4857" y="0"/>
                    </a:cubicBezTo>
                    <a:cubicBezTo>
                      <a:pt x="20751" y="0"/>
                      <a:pt x="36645" y="0"/>
                      <a:pt x="52980" y="0"/>
                    </a:cubicBezTo>
                    <a:cubicBezTo>
                      <a:pt x="57837" y="0"/>
                      <a:pt x="57837" y="441"/>
                      <a:pt x="56954" y="4856"/>
                    </a:cubicBezTo>
                    <a:cubicBezTo>
                      <a:pt x="52097" y="29581"/>
                      <a:pt x="44592" y="53422"/>
                      <a:pt x="30905" y="75056"/>
                    </a:cubicBezTo>
                    <a:cubicBezTo>
                      <a:pt x="30022" y="76380"/>
                      <a:pt x="29139" y="77705"/>
                      <a:pt x="27815" y="79029"/>
                    </a:cubicBezTo>
                    <a:cubicBezTo>
                      <a:pt x="27373" y="79912"/>
                      <a:pt x="26932" y="79912"/>
                      <a:pt x="26049" y="80354"/>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2" name="Freeform 506">
                <a:extLst>
                  <a:ext uri="{FF2B5EF4-FFF2-40B4-BE49-F238E27FC236}">
                    <a16:creationId xmlns:a16="http://schemas.microsoft.com/office/drawing/2014/main" id="{E19451C2-BFD7-5272-C126-AD1F8502AF2E}"/>
                  </a:ext>
                </a:extLst>
              </p:cNvPr>
              <p:cNvSpPr/>
              <p:nvPr/>
            </p:nvSpPr>
            <p:spPr>
              <a:xfrm>
                <a:off x="3472033" y="2904213"/>
                <a:ext cx="82813" cy="39293"/>
              </a:xfrm>
              <a:custGeom>
                <a:avLst/>
                <a:gdLst>
                  <a:gd name="connsiteX0" fmla="*/ 37071 w 82813"/>
                  <a:gd name="connsiteY0" fmla="*/ 442 h 39293"/>
                  <a:gd name="connsiteX1" fmla="*/ 69742 w 82813"/>
                  <a:gd name="connsiteY1" fmla="*/ 442 h 39293"/>
                  <a:gd name="connsiteX2" fmla="*/ 75040 w 82813"/>
                  <a:gd name="connsiteY2" fmla="*/ 4415 h 39293"/>
                  <a:gd name="connsiteX3" fmla="*/ 82545 w 82813"/>
                  <a:gd name="connsiteY3" fmla="*/ 35320 h 39293"/>
                  <a:gd name="connsiteX4" fmla="*/ 79013 w 82813"/>
                  <a:gd name="connsiteY4" fmla="*/ 39294 h 39293"/>
                  <a:gd name="connsiteX5" fmla="*/ 45901 w 82813"/>
                  <a:gd name="connsiteY5" fmla="*/ 30905 h 39293"/>
                  <a:gd name="connsiteX6" fmla="*/ 10139 w 82813"/>
                  <a:gd name="connsiteY6" fmla="*/ 18102 h 39293"/>
                  <a:gd name="connsiteX7" fmla="*/ 6165 w 82813"/>
                  <a:gd name="connsiteY7" fmla="*/ 15011 h 39293"/>
                  <a:gd name="connsiteX8" fmla="*/ 867 w 82813"/>
                  <a:gd name="connsiteY8" fmla="*/ 4415 h 39293"/>
                  <a:gd name="connsiteX9" fmla="*/ 3958 w 82813"/>
                  <a:gd name="connsiteY9" fmla="*/ 0 h 39293"/>
                  <a:gd name="connsiteX10" fmla="*/ 37071 w 82813"/>
                  <a:gd name="connsiteY10" fmla="*/ 442 h 3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813" h="39293">
                    <a:moveTo>
                      <a:pt x="37071" y="442"/>
                    </a:moveTo>
                    <a:cubicBezTo>
                      <a:pt x="48108" y="442"/>
                      <a:pt x="58704" y="442"/>
                      <a:pt x="69742" y="442"/>
                    </a:cubicBezTo>
                    <a:cubicBezTo>
                      <a:pt x="72833" y="442"/>
                      <a:pt x="74157" y="1324"/>
                      <a:pt x="75040" y="4415"/>
                    </a:cubicBezTo>
                    <a:cubicBezTo>
                      <a:pt x="77248" y="14570"/>
                      <a:pt x="79455" y="24724"/>
                      <a:pt x="82545" y="35320"/>
                    </a:cubicBezTo>
                    <a:cubicBezTo>
                      <a:pt x="83428" y="38852"/>
                      <a:pt x="82104" y="39294"/>
                      <a:pt x="79013" y="39294"/>
                    </a:cubicBezTo>
                    <a:cubicBezTo>
                      <a:pt x="67093" y="39294"/>
                      <a:pt x="56938" y="34879"/>
                      <a:pt x="45901" y="30905"/>
                    </a:cubicBezTo>
                    <a:cubicBezTo>
                      <a:pt x="33980" y="26490"/>
                      <a:pt x="22060" y="22517"/>
                      <a:pt x="10139" y="18102"/>
                    </a:cubicBezTo>
                    <a:cubicBezTo>
                      <a:pt x="8814" y="17660"/>
                      <a:pt x="7048" y="16336"/>
                      <a:pt x="6165" y="15011"/>
                    </a:cubicBezTo>
                    <a:cubicBezTo>
                      <a:pt x="3958" y="11921"/>
                      <a:pt x="2633" y="7947"/>
                      <a:pt x="867" y="4415"/>
                    </a:cubicBezTo>
                    <a:cubicBezTo>
                      <a:pt x="-899" y="1324"/>
                      <a:pt x="-16" y="442"/>
                      <a:pt x="3958" y="0"/>
                    </a:cubicBezTo>
                    <a:cubicBezTo>
                      <a:pt x="14554" y="442"/>
                      <a:pt x="26033" y="442"/>
                      <a:pt x="37071" y="442"/>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507">
                <a:extLst>
                  <a:ext uri="{FF2B5EF4-FFF2-40B4-BE49-F238E27FC236}">
                    <a16:creationId xmlns:a16="http://schemas.microsoft.com/office/drawing/2014/main" id="{0B36F3A2-8F5A-439D-7EB0-78D84ADF8048}"/>
                  </a:ext>
                </a:extLst>
              </p:cNvPr>
              <p:cNvSpPr/>
              <p:nvPr/>
            </p:nvSpPr>
            <p:spPr>
              <a:xfrm>
                <a:off x="3561374" y="2904655"/>
                <a:ext cx="55014" cy="38919"/>
              </a:xfrm>
              <a:custGeom>
                <a:avLst/>
                <a:gdLst>
                  <a:gd name="connsiteX0" fmla="*/ 27200 w 55014"/>
                  <a:gd name="connsiteY0" fmla="*/ 0 h 38919"/>
                  <a:gd name="connsiteX1" fmla="*/ 50158 w 55014"/>
                  <a:gd name="connsiteY1" fmla="*/ 0 h 38919"/>
                  <a:gd name="connsiteX2" fmla="*/ 55015 w 55014"/>
                  <a:gd name="connsiteY2" fmla="*/ 4856 h 38919"/>
                  <a:gd name="connsiteX3" fmla="*/ 55015 w 55014"/>
                  <a:gd name="connsiteY3" fmla="*/ 34437 h 38919"/>
                  <a:gd name="connsiteX4" fmla="*/ 50600 w 55014"/>
                  <a:gd name="connsiteY4" fmla="*/ 38852 h 38919"/>
                  <a:gd name="connsiteX5" fmla="*/ 12631 w 55014"/>
                  <a:gd name="connsiteY5" fmla="*/ 38852 h 38919"/>
                  <a:gd name="connsiteX6" fmla="*/ 8216 w 55014"/>
                  <a:gd name="connsiteY6" fmla="*/ 35762 h 38919"/>
                  <a:gd name="connsiteX7" fmla="*/ 269 w 55014"/>
                  <a:gd name="connsiteY7" fmla="*/ 4415 h 38919"/>
                  <a:gd name="connsiteX8" fmla="*/ 3801 w 55014"/>
                  <a:gd name="connsiteY8" fmla="*/ 0 h 38919"/>
                  <a:gd name="connsiteX9" fmla="*/ 27200 w 55014"/>
                  <a:gd name="connsiteY9" fmla="*/ 0 h 3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14" h="38919">
                    <a:moveTo>
                      <a:pt x="27200" y="0"/>
                    </a:moveTo>
                    <a:cubicBezTo>
                      <a:pt x="34706" y="0"/>
                      <a:pt x="42653" y="0"/>
                      <a:pt x="50158" y="0"/>
                    </a:cubicBezTo>
                    <a:cubicBezTo>
                      <a:pt x="53690" y="0"/>
                      <a:pt x="55015" y="883"/>
                      <a:pt x="55015" y="4856"/>
                    </a:cubicBezTo>
                    <a:cubicBezTo>
                      <a:pt x="55015" y="14570"/>
                      <a:pt x="55015" y="24724"/>
                      <a:pt x="55015" y="34437"/>
                    </a:cubicBezTo>
                    <a:cubicBezTo>
                      <a:pt x="55015" y="37528"/>
                      <a:pt x="54132" y="39294"/>
                      <a:pt x="50600" y="38852"/>
                    </a:cubicBezTo>
                    <a:cubicBezTo>
                      <a:pt x="37796" y="38852"/>
                      <a:pt x="25434" y="38852"/>
                      <a:pt x="12631" y="38852"/>
                    </a:cubicBezTo>
                    <a:cubicBezTo>
                      <a:pt x="10423" y="38852"/>
                      <a:pt x="8657" y="38411"/>
                      <a:pt x="8216" y="35762"/>
                    </a:cubicBezTo>
                    <a:cubicBezTo>
                      <a:pt x="5567" y="25166"/>
                      <a:pt x="2917" y="14570"/>
                      <a:pt x="269" y="4415"/>
                    </a:cubicBezTo>
                    <a:cubicBezTo>
                      <a:pt x="-614" y="1324"/>
                      <a:pt x="710" y="0"/>
                      <a:pt x="3801" y="0"/>
                    </a:cubicBezTo>
                    <a:cubicBezTo>
                      <a:pt x="11748" y="0"/>
                      <a:pt x="19695" y="0"/>
                      <a:pt x="27200" y="0"/>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4" name="Freeform 508">
                <a:extLst>
                  <a:ext uri="{FF2B5EF4-FFF2-40B4-BE49-F238E27FC236}">
                    <a16:creationId xmlns:a16="http://schemas.microsoft.com/office/drawing/2014/main" id="{FA211E28-48E6-C9FC-53C2-B77169D98E15}"/>
                  </a:ext>
                </a:extLst>
              </p:cNvPr>
              <p:cNvSpPr/>
              <p:nvPr/>
            </p:nvSpPr>
            <p:spPr>
              <a:xfrm>
                <a:off x="3325389" y="2657474"/>
                <a:ext cx="500440" cy="457189"/>
              </a:xfrm>
              <a:custGeom>
                <a:avLst/>
                <a:gdLst>
                  <a:gd name="connsiteX0" fmla="*/ 257004 w 500440"/>
                  <a:gd name="connsiteY0" fmla="*/ 238791 h 457189"/>
                  <a:gd name="connsiteX1" fmla="*/ 233163 w 500440"/>
                  <a:gd name="connsiteY1" fmla="*/ 238791 h 457189"/>
                  <a:gd name="connsiteX2" fmla="*/ 229190 w 500440"/>
                  <a:gd name="connsiteY2" fmla="*/ 243206 h 457189"/>
                  <a:gd name="connsiteX3" fmla="*/ 237137 w 500440"/>
                  <a:gd name="connsiteY3" fmla="*/ 274553 h 457189"/>
                  <a:gd name="connsiteX4" fmla="*/ 241993 w 500440"/>
                  <a:gd name="connsiteY4" fmla="*/ 277644 h 457189"/>
                  <a:gd name="connsiteX5" fmla="*/ 280846 w 500440"/>
                  <a:gd name="connsiteY5" fmla="*/ 277644 h 457189"/>
                  <a:gd name="connsiteX6" fmla="*/ 285261 w 500440"/>
                  <a:gd name="connsiteY6" fmla="*/ 273229 h 457189"/>
                  <a:gd name="connsiteX7" fmla="*/ 285261 w 500440"/>
                  <a:gd name="connsiteY7" fmla="*/ 243648 h 457189"/>
                  <a:gd name="connsiteX8" fmla="*/ 280404 w 500440"/>
                  <a:gd name="connsiteY8" fmla="*/ 238791 h 457189"/>
                  <a:gd name="connsiteX9" fmla="*/ 257004 w 500440"/>
                  <a:gd name="connsiteY9" fmla="*/ 238791 h 457189"/>
                  <a:gd name="connsiteX10" fmla="*/ 177975 w 500440"/>
                  <a:gd name="connsiteY10" fmla="*/ 238791 h 457189"/>
                  <a:gd name="connsiteX11" fmla="*/ 144862 w 500440"/>
                  <a:gd name="connsiteY11" fmla="*/ 238791 h 457189"/>
                  <a:gd name="connsiteX12" fmla="*/ 142213 w 500440"/>
                  <a:gd name="connsiteY12" fmla="*/ 243206 h 457189"/>
                  <a:gd name="connsiteX13" fmla="*/ 147511 w 500440"/>
                  <a:gd name="connsiteY13" fmla="*/ 253803 h 457189"/>
                  <a:gd name="connsiteX14" fmla="*/ 151485 w 500440"/>
                  <a:gd name="connsiteY14" fmla="*/ 256893 h 457189"/>
                  <a:gd name="connsiteX15" fmla="*/ 186805 w 500440"/>
                  <a:gd name="connsiteY15" fmla="*/ 269697 h 457189"/>
                  <a:gd name="connsiteX16" fmla="*/ 219477 w 500440"/>
                  <a:gd name="connsiteY16" fmla="*/ 278085 h 457189"/>
                  <a:gd name="connsiteX17" fmla="*/ 222567 w 500440"/>
                  <a:gd name="connsiteY17" fmla="*/ 274112 h 457189"/>
                  <a:gd name="connsiteX18" fmla="*/ 215503 w 500440"/>
                  <a:gd name="connsiteY18" fmla="*/ 243206 h 457189"/>
                  <a:gd name="connsiteX19" fmla="*/ 210647 w 500440"/>
                  <a:gd name="connsiteY19" fmla="*/ 239233 h 457189"/>
                  <a:gd name="connsiteX20" fmla="*/ 177975 w 500440"/>
                  <a:gd name="connsiteY20" fmla="*/ 238791 h 457189"/>
                  <a:gd name="connsiteX21" fmla="*/ 325438 w 500440"/>
                  <a:gd name="connsiteY21" fmla="*/ 319145 h 457189"/>
                  <a:gd name="connsiteX22" fmla="*/ 327203 w 500440"/>
                  <a:gd name="connsiteY22" fmla="*/ 318262 h 457189"/>
                  <a:gd name="connsiteX23" fmla="*/ 330294 w 500440"/>
                  <a:gd name="connsiteY23" fmla="*/ 314289 h 457189"/>
                  <a:gd name="connsiteX24" fmla="*/ 355901 w 500440"/>
                  <a:gd name="connsiteY24" fmla="*/ 244090 h 457189"/>
                  <a:gd name="connsiteX25" fmla="*/ 351928 w 500440"/>
                  <a:gd name="connsiteY25" fmla="*/ 239233 h 457189"/>
                  <a:gd name="connsiteX26" fmla="*/ 304687 w 500440"/>
                  <a:gd name="connsiteY26" fmla="*/ 239233 h 457189"/>
                  <a:gd name="connsiteX27" fmla="*/ 299830 w 500440"/>
                  <a:gd name="connsiteY27" fmla="*/ 243648 h 457189"/>
                  <a:gd name="connsiteX28" fmla="*/ 299830 w 500440"/>
                  <a:gd name="connsiteY28" fmla="*/ 275878 h 457189"/>
                  <a:gd name="connsiteX29" fmla="*/ 303804 w 500440"/>
                  <a:gd name="connsiteY29" fmla="*/ 281176 h 457189"/>
                  <a:gd name="connsiteX30" fmla="*/ 325438 w 500440"/>
                  <a:gd name="connsiteY30" fmla="*/ 315172 h 457189"/>
                  <a:gd name="connsiteX31" fmla="*/ 325438 w 500440"/>
                  <a:gd name="connsiteY31" fmla="*/ 319145 h 457189"/>
                  <a:gd name="connsiteX32" fmla="*/ 348837 w 500440"/>
                  <a:gd name="connsiteY32" fmla="*/ 310757 h 457189"/>
                  <a:gd name="connsiteX33" fmla="*/ 352369 w 500440"/>
                  <a:gd name="connsiteY33" fmla="*/ 309873 h 457189"/>
                  <a:gd name="connsiteX34" fmla="*/ 373561 w 500440"/>
                  <a:gd name="connsiteY34" fmla="*/ 300602 h 457189"/>
                  <a:gd name="connsiteX35" fmla="*/ 419036 w 500440"/>
                  <a:gd name="connsiteY35" fmla="*/ 280734 h 457189"/>
                  <a:gd name="connsiteX36" fmla="*/ 423451 w 500440"/>
                  <a:gd name="connsiteY36" fmla="*/ 276761 h 457189"/>
                  <a:gd name="connsiteX37" fmla="*/ 442878 w 500440"/>
                  <a:gd name="connsiteY37" fmla="*/ 244090 h 457189"/>
                  <a:gd name="connsiteX38" fmla="*/ 439787 w 500440"/>
                  <a:gd name="connsiteY38" fmla="*/ 239233 h 457189"/>
                  <a:gd name="connsiteX39" fmla="*/ 375769 w 500440"/>
                  <a:gd name="connsiteY39" fmla="*/ 239233 h 457189"/>
                  <a:gd name="connsiteX40" fmla="*/ 370471 w 500440"/>
                  <a:gd name="connsiteY40" fmla="*/ 243648 h 457189"/>
                  <a:gd name="connsiteX41" fmla="*/ 357226 w 500440"/>
                  <a:gd name="connsiteY41" fmla="*/ 292655 h 457189"/>
                  <a:gd name="connsiteX42" fmla="*/ 348837 w 500440"/>
                  <a:gd name="connsiteY42" fmla="*/ 310757 h 457189"/>
                  <a:gd name="connsiteX43" fmla="*/ 285261 w 500440"/>
                  <a:gd name="connsiteY43" fmla="*/ 66163 h 457189"/>
                  <a:gd name="connsiteX44" fmla="*/ 285261 w 500440"/>
                  <a:gd name="connsiteY44" fmla="*/ 20247 h 457189"/>
                  <a:gd name="connsiteX45" fmla="*/ 279521 w 500440"/>
                  <a:gd name="connsiteY45" fmla="*/ 16715 h 457189"/>
                  <a:gd name="connsiteX46" fmla="*/ 256121 w 500440"/>
                  <a:gd name="connsiteY46" fmla="*/ 38790 h 457189"/>
                  <a:gd name="connsiteX47" fmla="*/ 229190 w 500440"/>
                  <a:gd name="connsiteY47" fmla="*/ 112080 h 457189"/>
                  <a:gd name="connsiteX48" fmla="*/ 233163 w 500440"/>
                  <a:gd name="connsiteY48" fmla="*/ 116053 h 457189"/>
                  <a:gd name="connsiteX49" fmla="*/ 280404 w 500440"/>
                  <a:gd name="connsiteY49" fmla="*/ 116053 h 457189"/>
                  <a:gd name="connsiteX50" fmla="*/ 285261 w 500440"/>
                  <a:gd name="connsiteY50" fmla="*/ 111197 h 457189"/>
                  <a:gd name="connsiteX51" fmla="*/ 285261 w 500440"/>
                  <a:gd name="connsiteY51" fmla="*/ 66163 h 457189"/>
                  <a:gd name="connsiteX52" fmla="*/ 299830 w 500440"/>
                  <a:gd name="connsiteY52" fmla="*/ 65722 h 457189"/>
                  <a:gd name="connsiteX53" fmla="*/ 299830 w 500440"/>
                  <a:gd name="connsiteY53" fmla="*/ 112080 h 457189"/>
                  <a:gd name="connsiteX54" fmla="*/ 303804 w 500440"/>
                  <a:gd name="connsiteY54" fmla="*/ 116495 h 457189"/>
                  <a:gd name="connsiteX55" fmla="*/ 352369 w 500440"/>
                  <a:gd name="connsiteY55" fmla="*/ 116495 h 457189"/>
                  <a:gd name="connsiteX56" fmla="*/ 355460 w 500440"/>
                  <a:gd name="connsiteY56" fmla="*/ 112080 h 457189"/>
                  <a:gd name="connsiteX57" fmla="*/ 351928 w 500440"/>
                  <a:gd name="connsiteY57" fmla="*/ 95744 h 457189"/>
                  <a:gd name="connsiteX58" fmla="*/ 328528 w 500440"/>
                  <a:gd name="connsiteY58" fmla="*/ 38790 h 457189"/>
                  <a:gd name="connsiteX59" fmla="*/ 306011 w 500440"/>
                  <a:gd name="connsiteY59" fmla="*/ 17156 h 457189"/>
                  <a:gd name="connsiteX60" fmla="*/ 299389 w 500440"/>
                  <a:gd name="connsiteY60" fmla="*/ 21130 h 457189"/>
                  <a:gd name="connsiteX61" fmla="*/ 299830 w 500440"/>
                  <a:gd name="connsiteY61" fmla="*/ 65722 h 457189"/>
                  <a:gd name="connsiteX62" fmla="*/ 140447 w 500440"/>
                  <a:gd name="connsiteY62" fmla="*/ 116053 h 457189"/>
                  <a:gd name="connsiteX63" fmla="*/ 144862 w 500440"/>
                  <a:gd name="connsiteY63" fmla="*/ 116495 h 457189"/>
                  <a:gd name="connsiteX64" fmla="*/ 210205 w 500440"/>
                  <a:gd name="connsiteY64" fmla="*/ 116495 h 457189"/>
                  <a:gd name="connsiteX65" fmla="*/ 215062 w 500440"/>
                  <a:gd name="connsiteY65" fmla="*/ 112521 h 457189"/>
                  <a:gd name="connsiteX66" fmla="*/ 219918 w 500440"/>
                  <a:gd name="connsiteY66" fmla="*/ 89121 h 457189"/>
                  <a:gd name="connsiteX67" fmla="*/ 251265 w 500440"/>
                  <a:gd name="connsiteY67" fmla="*/ 22013 h 457189"/>
                  <a:gd name="connsiteX68" fmla="*/ 253031 w 500440"/>
                  <a:gd name="connsiteY68" fmla="*/ 18922 h 457189"/>
                  <a:gd name="connsiteX69" fmla="*/ 185039 w 500440"/>
                  <a:gd name="connsiteY69" fmla="*/ 54243 h 457189"/>
                  <a:gd name="connsiteX70" fmla="*/ 140447 w 500440"/>
                  <a:gd name="connsiteY70" fmla="*/ 116053 h 457189"/>
                  <a:gd name="connsiteX71" fmla="*/ 333385 w 500440"/>
                  <a:gd name="connsiteY71" fmla="*/ 18922 h 457189"/>
                  <a:gd name="connsiteX72" fmla="*/ 332943 w 500440"/>
                  <a:gd name="connsiteY72" fmla="*/ 19806 h 457189"/>
                  <a:gd name="connsiteX73" fmla="*/ 334709 w 500440"/>
                  <a:gd name="connsiteY73" fmla="*/ 22454 h 457189"/>
                  <a:gd name="connsiteX74" fmla="*/ 350603 w 500440"/>
                  <a:gd name="connsiteY74" fmla="*/ 48062 h 457189"/>
                  <a:gd name="connsiteX75" fmla="*/ 370029 w 500440"/>
                  <a:gd name="connsiteY75" fmla="*/ 111197 h 457189"/>
                  <a:gd name="connsiteX76" fmla="*/ 375769 w 500440"/>
                  <a:gd name="connsiteY76" fmla="*/ 115612 h 457189"/>
                  <a:gd name="connsiteX77" fmla="*/ 439346 w 500440"/>
                  <a:gd name="connsiteY77" fmla="*/ 115612 h 457189"/>
                  <a:gd name="connsiteX78" fmla="*/ 444644 w 500440"/>
                  <a:gd name="connsiteY78" fmla="*/ 115170 h 457189"/>
                  <a:gd name="connsiteX79" fmla="*/ 397403 w 500440"/>
                  <a:gd name="connsiteY79" fmla="*/ 50711 h 457189"/>
                  <a:gd name="connsiteX80" fmla="*/ 333385 w 500440"/>
                  <a:gd name="connsiteY80" fmla="*/ 18922 h 457189"/>
                  <a:gd name="connsiteX81" fmla="*/ 285261 w 500440"/>
                  <a:gd name="connsiteY81" fmla="*/ 177422 h 457189"/>
                  <a:gd name="connsiteX82" fmla="*/ 285261 w 500440"/>
                  <a:gd name="connsiteY82" fmla="*/ 135038 h 457189"/>
                  <a:gd name="connsiteX83" fmla="*/ 280846 w 500440"/>
                  <a:gd name="connsiteY83" fmla="*/ 130182 h 457189"/>
                  <a:gd name="connsiteX84" fmla="*/ 230956 w 500440"/>
                  <a:gd name="connsiteY84" fmla="*/ 130182 h 457189"/>
                  <a:gd name="connsiteX85" fmla="*/ 225658 w 500440"/>
                  <a:gd name="connsiteY85" fmla="*/ 135038 h 457189"/>
                  <a:gd name="connsiteX86" fmla="*/ 225658 w 500440"/>
                  <a:gd name="connsiteY86" fmla="*/ 219365 h 457189"/>
                  <a:gd name="connsiteX87" fmla="*/ 230956 w 500440"/>
                  <a:gd name="connsiteY87" fmla="*/ 224222 h 457189"/>
                  <a:gd name="connsiteX88" fmla="*/ 279962 w 500440"/>
                  <a:gd name="connsiteY88" fmla="*/ 224222 h 457189"/>
                  <a:gd name="connsiteX89" fmla="*/ 284819 w 500440"/>
                  <a:gd name="connsiteY89" fmla="*/ 218924 h 457189"/>
                  <a:gd name="connsiteX90" fmla="*/ 285261 w 500440"/>
                  <a:gd name="connsiteY90" fmla="*/ 177422 h 457189"/>
                  <a:gd name="connsiteX91" fmla="*/ 299830 w 500440"/>
                  <a:gd name="connsiteY91" fmla="*/ 177864 h 457189"/>
                  <a:gd name="connsiteX92" fmla="*/ 299830 w 500440"/>
                  <a:gd name="connsiteY92" fmla="*/ 220248 h 457189"/>
                  <a:gd name="connsiteX93" fmla="*/ 304245 w 500440"/>
                  <a:gd name="connsiteY93" fmla="*/ 224663 h 457189"/>
                  <a:gd name="connsiteX94" fmla="*/ 354577 w 500440"/>
                  <a:gd name="connsiteY94" fmla="*/ 224663 h 457189"/>
                  <a:gd name="connsiteX95" fmla="*/ 359433 w 500440"/>
                  <a:gd name="connsiteY95" fmla="*/ 220248 h 457189"/>
                  <a:gd name="connsiteX96" fmla="*/ 359433 w 500440"/>
                  <a:gd name="connsiteY96" fmla="*/ 135479 h 457189"/>
                  <a:gd name="connsiteX97" fmla="*/ 354135 w 500440"/>
                  <a:gd name="connsiteY97" fmla="*/ 130623 h 457189"/>
                  <a:gd name="connsiteX98" fmla="*/ 305128 w 500440"/>
                  <a:gd name="connsiteY98" fmla="*/ 130623 h 457189"/>
                  <a:gd name="connsiteX99" fmla="*/ 300272 w 500440"/>
                  <a:gd name="connsiteY99" fmla="*/ 135479 h 457189"/>
                  <a:gd name="connsiteX100" fmla="*/ 299830 w 500440"/>
                  <a:gd name="connsiteY100" fmla="*/ 177864 h 457189"/>
                  <a:gd name="connsiteX101" fmla="*/ 173119 w 500440"/>
                  <a:gd name="connsiteY101" fmla="*/ 224663 h 457189"/>
                  <a:gd name="connsiteX102" fmla="*/ 207997 w 500440"/>
                  <a:gd name="connsiteY102" fmla="*/ 224663 h 457189"/>
                  <a:gd name="connsiteX103" fmla="*/ 211529 w 500440"/>
                  <a:gd name="connsiteY103" fmla="*/ 220690 h 457189"/>
                  <a:gd name="connsiteX104" fmla="*/ 211529 w 500440"/>
                  <a:gd name="connsiteY104" fmla="*/ 134597 h 457189"/>
                  <a:gd name="connsiteX105" fmla="*/ 207556 w 500440"/>
                  <a:gd name="connsiteY105" fmla="*/ 130623 h 457189"/>
                  <a:gd name="connsiteX106" fmla="*/ 139123 w 500440"/>
                  <a:gd name="connsiteY106" fmla="*/ 130623 h 457189"/>
                  <a:gd name="connsiteX107" fmla="*/ 133825 w 500440"/>
                  <a:gd name="connsiteY107" fmla="*/ 134597 h 457189"/>
                  <a:gd name="connsiteX108" fmla="*/ 133825 w 500440"/>
                  <a:gd name="connsiteY108" fmla="*/ 220690 h 457189"/>
                  <a:gd name="connsiteX109" fmla="*/ 139123 w 500440"/>
                  <a:gd name="connsiteY109" fmla="*/ 224663 h 457189"/>
                  <a:gd name="connsiteX110" fmla="*/ 173119 w 500440"/>
                  <a:gd name="connsiteY110" fmla="*/ 224663 h 457189"/>
                  <a:gd name="connsiteX111" fmla="*/ 411531 w 500440"/>
                  <a:gd name="connsiteY111" fmla="*/ 130623 h 457189"/>
                  <a:gd name="connsiteX112" fmla="*/ 377976 w 500440"/>
                  <a:gd name="connsiteY112" fmla="*/ 130623 h 457189"/>
                  <a:gd name="connsiteX113" fmla="*/ 374003 w 500440"/>
                  <a:gd name="connsiteY113" fmla="*/ 135038 h 457189"/>
                  <a:gd name="connsiteX114" fmla="*/ 374003 w 500440"/>
                  <a:gd name="connsiteY114" fmla="*/ 220690 h 457189"/>
                  <a:gd name="connsiteX115" fmla="*/ 377976 w 500440"/>
                  <a:gd name="connsiteY115" fmla="*/ 224663 h 457189"/>
                  <a:gd name="connsiteX116" fmla="*/ 446410 w 500440"/>
                  <a:gd name="connsiteY116" fmla="*/ 224663 h 457189"/>
                  <a:gd name="connsiteX117" fmla="*/ 451708 w 500440"/>
                  <a:gd name="connsiteY117" fmla="*/ 220690 h 457189"/>
                  <a:gd name="connsiteX118" fmla="*/ 451708 w 500440"/>
                  <a:gd name="connsiteY118" fmla="*/ 135038 h 457189"/>
                  <a:gd name="connsiteX119" fmla="*/ 445968 w 500440"/>
                  <a:gd name="connsiteY119" fmla="*/ 130623 h 457189"/>
                  <a:gd name="connsiteX120" fmla="*/ 411531 w 500440"/>
                  <a:gd name="connsiteY120" fmla="*/ 130623 h 457189"/>
                  <a:gd name="connsiteX121" fmla="*/ 14177 w 500440"/>
                  <a:gd name="connsiteY121" fmla="*/ 336364 h 457189"/>
                  <a:gd name="connsiteX122" fmla="*/ 14177 w 500440"/>
                  <a:gd name="connsiteY122" fmla="*/ 425106 h 457189"/>
                  <a:gd name="connsiteX123" fmla="*/ 20358 w 500440"/>
                  <a:gd name="connsiteY123" fmla="*/ 430846 h 457189"/>
                  <a:gd name="connsiteX124" fmla="*/ 64950 w 500440"/>
                  <a:gd name="connsiteY124" fmla="*/ 430846 h 457189"/>
                  <a:gd name="connsiteX125" fmla="*/ 71131 w 500440"/>
                  <a:gd name="connsiteY125" fmla="*/ 424665 h 457189"/>
                  <a:gd name="connsiteX126" fmla="*/ 71131 w 500440"/>
                  <a:gd name="connsiteY126" fmla="*/ 247180 h 457189"/>
                  <a:gd name="connsiteX127" fmla="*/ 64950 w 500440"/>
                  <a:gd name="connsiteY127" fmla="*/ 241440 h 457189"/>
                  <a:gd name="connsiteX128" fmla="*/ 20800 w 500440"/>
                  <a:gd name="connsiteY128" fmla="*/ 241440 h 457189"/>
                  <a:gd name="connsiteX129" fmla="*/ 14177 w 500440"/>
                  <a:gd name="connsiteY129" fmla="*/ 248063 h 457189"/>
                  <a:gd name="connsiteX130" fmla="*/ 14177 w 500440"/>
                  <a:gd name="connsiteY130" fmla="*/ 336364 h 457189"/>
                  <a:gd name="connsiteX131" fmla="*/ 85259 w 500440"/>
                  <a:gd name="connsiteY131" fmla="*/ 336364 h 457189"/>
                  <a:gd name="connsiteX132" fmla="*/ 85259 w 500440"/>
                  <a:gd name="connsiteY132" fmla="*/ 398616 h 457189"/>
                  <a:gd name="connsiteX133" fmla="*/ 90999 w 500440"/>
                  <a:gd name="connsiteY133" fmla="*/ 404797 h 457189"/>
                  <a:gd name="connsiteX134" fmla="*/ 133383 w 500440"/>
                  <a:gd name="connsiteY134" fmla="*/ 410978 h 457189"/>
                  <a:gd name="connsiteX135" fmla="*/ 184598 w 500440"/>
                  <a:gd name="connsiteY135" fmla="*/ 427755 h 457189"/>
                  <a:gd name="connsiteX136" fmla="*/ 238020 w 500440"/>
                  <a:gd name="connsiteY136" fmla="*/ 441442 h 457189"/>
                  <a:gd name="connsiteX137" fmla="*/ 326762 w 500440"/>
                  <a:gd name="connsiteY137" fmla="*/ 418925 h 457189"/>
                  <a:gd name="connsiteX138" fmla="*/ 479522 w 500440"/>
                  <a:gd name="connsiteY138" fmla="*/ 313406 h 457189"/>
                  <a:gd name="connsiteX139" fmla="*/ 479964 w 500440"/>
                  <a:gd name="connsiteY139" fmla="*/ 308108 h 457189"/>
                  <a:gd name="connsiteX140" fmla="*/ 418595 w 500440"/>
                  <a:gd name="connsiteY140" fmla="*/ 296187 h 457189"/>
                  <a:gd name="connsiteX141" fmla="*/ 314841 w 500440"/>
                  <a:gd name="connsiteY141" fmla="*/ 342986 h 457189"/>
                  <a:gd name="connsiteX142" fmla="*/ 285702 w 500440"/>
                  <a:gd name="connsiteY142" fmla="*/ 350934 h 457189"/>
                  <a:gd name="connsiteX143" fmla="*/ 172236 w 500440"/>
                  <a:gd name="connsiteY143" fmla="*/ 350934 h 457189"/>
                  <a:gd name="connsiteX144" fmla="*/ 167379 w 500440"/>
                  <a:gd name="connsiteY144" fmla="*/ 350492 h 457189"/>
                  <a:gd name="connsiteX145" fmla="*/ 161639 w 500440"/>
                  <a:gd name="connsiteY145" fmla="*/ 343869 h 457189"/>
                  <a:gd name="connsiteX146" fmla="*/ 166496 w 500440"/>
                  <a:gd name="connsiteY146" fmla="*/ 337247 h 457189"/>
                  <a:gd name="connsiteX147" fmla="*/ 172677 w 500440"/>
                  <a:gd name="connsiteY147" fmla="*/ 336805 h 457189"/>
                  <a:gd name="connsiteX148" fmla="*/ 285261 w 500440"/>
                  <a:gd name="connsiteY148" fmla="*/ 336805 h 457189"/>
                  <a:gd name="connsiteX149" fmla="*/ 292325 w 500440"/>
                  <a:gd name="connsiteY149" fmla="*/ 336364 h 457189"/>
                  <a:gd name="connsiteX150" fmla="*/ 311309 w 500440"/>
                  <a:gd name="connsiteY150" fmla="*/ 318704 h 457189"/>
                  <a:gd name="connsiteX151" fmla="*/ 300272 w 500440"/>
                  <a:gd name="connsiteY151" fmla="*/ 295304 h 457189"/>
                  <a:gd name="connsiteX152" fmla="*/ 286144 w 500440"/>
                  <a:gd name="connsiteY152" fmla="*/ 292213 h 457189"/>
                  <a:gd name="connsiteX153" fmla="*/ 221242 w 500440"/>
                  <a:gd name="connsiteY153" fmla="*/ 292213 h 457189"/>
                  <a:gd name="connsiteX154" fmla="*/ 194311 w 500440"/>
                  <a:gd name="connsiteY154" fmla="*/ 287798 h 457189"/>
                  <a:gd name="connsiteX155" fmla="*/ 165613 w 500440"/>
                  <a:gd name="connsiteY155" fmla="*/ 277202 h 457189"/>
                  <a:gd name="connsiteX156" fmla="*/ 128968 w 500440"/>
                  <a:gd name="connsiteY156" fmla="*/ 268372 h 457189"/>
                  <a:gd name="connsiteX157" fmla="*/ 90116 w 500440"/>
                  <a:gd name="connsiteY157" fmla="*/ 268372 h 457189"/>
                  <a:gd name="connsiteX158" fmla="*/ 85259 w 500440"/>
                  <a:gd name="connsiteY158" fmla="*/ 273670 h 457189"/>
                  <a:gd name="connsiteX159" fmla="*/ 85259 w 500440"/>
                  <a:gd name="connsiteY159" fmla="*/ 336364 h 457189"/>
                  <a:gd name="connsiteX160" fmla="*/ 49 w 500440"/>
                  <a:gd name="connsiteY160" fmla="*/ 335922 h 457189"/>
                  <a:gd name="connsiteX161" fmla="*/ 49 w 500440"/>
                  <a:gd name="connsiteY161" fmla="*/ 248946 h 457189"/>
                  <a:gd name="connsiteX162" fmla="*/ 490 w 500440"/>
                  <a:gd name="connsiteY162" fmla="*/ 240116 h 457189"/>
                  <a:gd name="connsiteX163" fmla="*/ 15943 w 500440"/>
                  <a:gd name="connsiteY163" fmla="*/ 227754 h 457189"/>
                  <a:gd name="connsiteX164" fmla="*/ 69807 w 500440"/>
                  <a:gd name="connsiteY164" fmla="*/ 227754 h 457189"/>
                  <a:gd name="connsiteX165" fmla="*/ 85701 w 500440"/>
                  <a:gd name="connsiteY165" fmla="*/ 243206 h 457189"/>
                  <a:gd name="connsiteX166" fmla="*/ 85701 w 500440"/>
                  <a:gd name="connsiteY166" fmla="*/ 249388 h 457189"/>
                  <a:gd name="connsiteX167" fmla="*/ 90557 w 500440"/>
                  <a:gd name="connsiteY167" fmla="*/ 254244 h 457189"/>
                  <a:gd name="connsiteX168" fmla="*/ 127202 w 500440"/>
                  <a:gd name="connsiteY168" fmla="*/ 254244 h 457189"/>
                  <a:gd name="connsiteX169" fmla="*/ 129851 w 500440"/>
                  <a:gd name="connsiteY169" fmla="*/ 249829 h 457189"/>
                  <a:gd name="connsiteX170" fmla="*/ 115723 w 500440"/>
                  <a:gd name="connsiteY170" fmla="*/ 161528 h 457189"/>
                  <a:gd name="connsiteX171" fmla="*/ 208439 w 500440"/>
                  <a:gd name="connsiteY171" fmla="*/ 21571 h 457189"/>
                  <a:gd name="connsiteX172" fmla="*/ 281729 w 500440"/>
                  <a:gd name="connsiteY172" fmla="*/ 379 h 457189"/>
                  <a:gd name="connsiteX173" fmla="*/ 460979 w 500440"/>
                  <a:gd name="connsiteY173" fmla="*/ 117378 h 457189"/>
                  <a:gd name="connsiteX174" fmla="*/ 463628 w 500440"/>
                  <a:gd name="connsiteY174" fmla="*/ 230844 h 457189"/>
                  <a:gd name="connsiteX175" fmla="*/ 444202 w 500440"/>
                  <a:gd name="connsiteY175" fmla="*/ 273229 h 457189"/>
                  <a:gd name="connsiteX176" fmla="*/ 446851 w 500440"/>
                  <a:gd name="connsiteY176" fmla="*/ 278085 h 457189"/>
                  <a:gd name="connsiteX177" fmla="*/ 497183 w 500440"/>
                  <a:gd name="connsiteY177" fmla="*/ 306342 h 457189"/>
                  <a:gd name="connsiteX178" fmla="*/ 494975 w 500440"/>
                  <a:gd name="connsiteY178" fmla="*/ 320911 h 457189"/>
                  <a:gd name="connsiteX179" fmla="*/ 389456 w 500440"/>
                  <a:gd name="connsiteY179" fmla="*/ 394642 h 457189"/>
                  <a:gd name="connsiteX180" fmla="*/ 335150 w 500440"/>
                  <a:gd name="connsiteY180" fmla="*/ 432170 h 457189"/>
                  <a:gd name="connsiteX181" fmla="*/ 191662 w 500440"/>
                  <a:gd name="connsiteY181" fmla="*/ 445857 h 457189"/>
                  <a:gd name="connsiteX182" fmla="*/ 137798 w 500440"/>
                  <a:gd name="connsiteY182" fmla="*/ 427314 h 457189"/>
                  <a:gd name="connsiteX183" fmla="*/ 90999 w 500440"/>
                  <a:gd name="connsiteY183" fmla="*/ 419808 h 457189"/>
                  <a:gd name="connsiteX184" fmla="*/ 86584 w 500440"/>
                  <a:gd name="connsiteY184" fmla="*/ 424223 h 457189"/>
                  <a:gd name="connsiteX185" fmla="*/ 63626 w 500440"/>
                  <a:gd name="connsiteY185" fmla="*/ 446298 h 457189"/>
                  <a:gd name="connsiteX186" fmla="*/ 19475 w 500440"/>
                  <a:gd name="connsiteY186" fmla="*/ 446298 h 457189"/>
                  <a:gd name="connsiteX187" fmla="*/ 1374 w 500440"/>
                  <a:gd name="connsiteY187" fmla="*/ 428638 h 457189"/>
                  <a:gd name="connsiteX188" fmla="*/ 49 w 500440"/>
                  <a:gd name="connsiteY188" fmla="*/ 335922 h 45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500440" h="457189">
                    <a:moveTo>
                      <a:pt x="257004" y="238791"/>
                    </a:moveTo>
                    <a:cubicBezTo>
                      <a:pt x="249057" y="238791"/>
                      <a:pt x="241110" y="238791"/>
                      <a:pt x="233163" y="238791"/>
                    </a:cubicBezTo>
                    <a:cubicBezTo>
                      <a:pt x="229631" y="238791"/>
                      <a:pt x="228748" y="240116"/>
                      <a:pt x="229190" y="243206"/>
                    </a:cubicBezTo>
                    <a:cubicBezTo>
                      <a:pt x="231839" y="253803"/>
                      <a:pt x="234488" y="264399"/>
                      <a:pt x="237137" y="274553"/>
                    </a:cubicBezTo>
                    <a:cubicBezTo>
                      <a:pt x="237578" y="277202"/>
                      <a:pt x="239786" y="277644"/>
                      <a:pt x="241993" y="277644"/>
                    </a:cubicBezTo>
                    <a:cubicBezTo>
                      <a:pt x="254797" y="277644"/>
                      <a:pt x="268042" y="277644"/>
                      <a:pt x="280846" y="277644"/>
                    </a:cubicBezTo>
                    <a:cubicBezTo>
                      <a:pt x="284378" y="277644"/>
                      <a:pt x="285261" y="276319"/>
                      <a:pt x="285261" y="273229"/>
                    </a:cubicBezTo>
                    <a:cubicBezTo>
                      <a:pt x="285261" y="263516"/>
                      <a:pt x="285261" y="253361"/>
                      <a:pt x="285261" y="243648"/>
                    </a:cubicBezTo>
                    <a:cubicBezTo>
                      <a:pt x="285261" y="239675"/>
                      <a:pt x="283936" y="238791"/>
                      <a:pt x="280404" y="238791"/>
                    </a:cubicBezTo>
                    <a:cubicBezTo>
                      <a:pt x="272899" y="239233"/>
                      <a:pt x="264952" y="238791"/>
                      <a:pt x="257004" y="238791"/>
                    </a:cubicBezTo>
                    <a:close/>
                    <a:moveTo>
                      <a:pt x="177975" y="238791"/>
                    </a:moveTo>
                    <a:cubicBezTo>
                      <a:pt x="166938" y="238791"/>
                      <a:pt x="155900" y="238791"/>
                      <a:pt x="144862" y="238791"/>
                    </a:cubicBezTo>
                    <a:cubicBezTo>
                      <a:pt x="140889" y="238791"/>
                      <a:pt x="140447" y="239675"/>
                      <a:pt x="142213" y="243206"/>
                    </a:cubicBezTo>
                    <a:cubicBezTo>
                      <a:pt x="143979" y="246738"/>
                      <a:pt x="145304" y="250270"/>
                      <a:pt x="147511" y="253803"/>
                    </a:cubicBezTo>
                    <a:cubicBezTo>
                      <a:pt x="148394" y="255127"/>
                      <a:pt x="149719" y="256452"/>
                      <a:pt x="151485" y="256893"/>
                    </a:cubicBezTo>
                    <a:cubicBezTo>
                      <a:pt x="163406" y="261308"/>
                      <a:pt x="174885" y="265723"/>
                      <a:pt x="186805" y="269697"/>
                    </a:cubicBezTo>
                    <a:cubicBezTo>
                      <a:pt x="197401" y="273670"/>
                      <a:pt x="207556" y="278085"/>
                      <a:pt x="219477" y="278085"/>
                    </a:cubicBezTo>
                    <a:cubicBezTo>
                      <a:pt x="222567" y="278085"/>
                      <a:pt x="223892" y="277644"/>
                      <a:pt x="222567" y="274112"/>
                    </a:cubicBezTo>
                    <a:cubicBezTo>
                      <a:pt x="219918" y="263957"/>
                      <a:pt x="217711" y="253361"/>
                      <a:pt x="215503" y="243206"/>
                    </a:cubicBezTo>
                    <a:cubicBezTo>
                      <a:pt x="215062" y="240116"/>
                      <a:pt x="213295" y="239233"/>
                      <a:pt x="210647" y="239233"/>
                    </a:cubicBezTo>
                    <a:cubicBezTo>
                      <a:pt x="199167" y="239233"/>
                      <a:pt x="188571" y="238791"/>
                      <a:pt x="177975" y="238791"/>
                    </a:cubicBezTo>
                    <a:close/>
                    <a:moveTo>
                      <a:pt x="325438" y="319145"/>
                    </a:moveTo>
                    <a:cubicBezTo>
                      <a:pt x="326320" y="318704"/>
                      <a:pt x="326762" y="318704"/>
                      <a:pt x="327203" y="318262"/>
                    </a:cubicBezTo>
                    <a:cubicBezTo>
                      <a:pt x="328087" y="316938"/>
                      <a:pt x="329411" y="315613"/>
                      <a:pt x="330294" y="314289"/>
                    </a:cubicBezTo>
                    <a:cubicBezTo>
                      <a:pt x="343981" y="292655"/>
                      <a:pt x="351045" y="268814"/>
                      <a:pt x="355901" y="244090"/>
                    </a:cubicBezTo>
                    <a:cubicBezTo>
                      <a:pt x="356784" y="239233"/>
                      <a:pt x="356343" y="239233"/>
                      <a:pt x="351928" y="239233"/>
                    </a:cubicBezTo>
                    <a:cubicBezTo>
                      <a:pt x="336034" y="239233"/>
                      <a:pt x="320581" y="239233"/>
                      <a:pt x="304687" y="239233"/>
                    </a:cubicBezTo>
                    <a:cubicBezTo>
                      <a:pt x="301596" y="239233"/>
                      <a:pt x="299830" y="240116"/>
                      <a:pt x="299830" y="243648"/>
                    </a:cubicBezTo>
                    <a:cubicBezTo>
                      <a:pt x="299830" y="254244"/>
                      <a:pt x="299830" y="265282"/>
                      <a:pt x="299830" y="275878"/>
                    </a:cubicBezTo>
                    <a:cubicBezTo>
                      <a:pt x="299830" y="278968"/>
                      <a:pt x="301155" y="280293"/>
                      <a:pt x="303804" y="281176"/>
                    </a:cubicBezTo>
                    <a:cubicBezTo>
                      <a:pt x="317932" y="287798"/>
                      <a:pt x="325438" y="299278"/>
                      <a:pt x="325438" y="315172"/>
                    </a:cubicBezTo>
                    <a:cubicBezTo>
                      <a:pt x="325438" y="316055"/>
                      <a:pt x="325438" y="317379"/>
                      <a:pt x="325438" y="319145"/>
                    </a:cubicBezTo>
                    <a:close/>
                    <a:moveTo>
                      <a:pt x="348837" y="310757"/>
                    </a:moveTo>
                    <a:cubicBezTo>
                      <a:pt x="350603" y="310315"/>
                      <a:pt x="351486" y="310315"/>
                      <a:pt x="352369" y="309873"/>
                    </a:cubicBezTo>
                    <a:cubicBezTo>
                      <a:pt x="359433" y="306783"/>
                      <a:pt x="366497" y="303251"/>
                      <a:pt x="373561" y="300602"/>
                    </a:cubicBezTo>
                    <a:cubicBezTo>
                      <a:pt x="389014" y="293979"/>
                      <a:pt x="404025" y="287357"/>
                      <a:pt x="419036" y="280734"/>
                    </a:cubicBezTo>
                    <a:cubicBezTo>
                      <a:pt x="420802" y="279851"/>
                      <a:pt x="422568" y="278527"/>
                      <a:pt x="423451" y="276761"/>
                    </a:cubicBezTo>
                    <a:cubicBezTo>
                      <a:pt x="430074" y="266165"/>
                      <a:pt x="436696" y="255127"/>
                      <a:pt x="442878" y="244090"/>
                    </a:cubicBezTo>
                    <a:cubicBezTo>
                      <a:pt x="445085" y="240116"/>
                      <a:pt x="444644" y="239233"/>
                      <a:pt x="439787" y="239233"/>
                    </a:cubicBezTo>
                    <a:cubicBezTo>
                      <a:pt x="418595" y="239233"/>
                      <a:pt x="396961" y="239233"/>
                      <a:pt x="375769" y="239233"/>
                    </a:cubicBezTo>
                    <a:cubicBezTo>
                      <a:pt x="372678" y="239233"/>
                      <a:pt x="370912" y="240116"/>
                      <a:pt x="370471" y="243648"/>
                    </a:cubicBezTo>
                    <a:cubicBezTo>
                      <a:pt x="367380" y="260425"/>
                      <a:pt x="363407" y="276761"/>
                      <a:pt x="357226" y="292655"/>
                    </a:cubicBezTo>
                    <a:cubicBezTo>
                      <a:pt x="354135" y="298394"/>
                      <a:pt x="351928" y="304134"/>
                      <a:pt x="348837" y="310757"/>
                    </a:cubicBezTo>
                    <a:close/>
                    <a:moveTo>
                      <a:pt x="285261" y="66163"/>
                    </a:moveTo>
                    <a:cubicBezTo>
                      <a:pt x="285261" y="51152"/>
                      <a:pt x="285261" y="35700"/>
                      <a:pt x="285261" y="20247"/>
                    </a:cubicBezTo>
                    <a:cubicBezTo>
                      <a:pt x="285261" y="14949"/>
                      <a:pt x="284378" y="14507"/>
                      <a:pt x="279521" y="16715"/>
                    </a:cubicBezTo>
                    <a:cubicBezTo>
                      <a:pt x="269367" y="21571"/>
                      <a:pt x="262302" y="29518"/>
                      <a:pt x="256121" y="38790"/>
                    </a:cubicBezTo>
                    <a:cubicBezTo>
                      <a:pt x="241552" y="61307"/>
                      <a:pt x="234046" y="86473"/>
                      <a:pt x="229190" y="112080"/>
                    </a:cubicBezTo>
                    <a:cubicBezTo>
                      <a:pt x="228748" y="115170"/>
                      <a:pt x="229631" y="116053"/>
                      <a:pt x="233163" y="116053"/>
                    </a:cubicBezTo>
                    <a:cubicBezTo>
                      <a:pt x="249057" y="116053"/>
                      <a:pt x="264952" y="116053"/>
                      <a:pt x="280404" y="116053"/>
                    </a:cubicBezTo>
                    <a:cubicBezTo>
                      <a:pt x="284378" y="116053"/>
                      <a:pt x="285261" y="114729"/>
                      <a:pt x="285261" y="111197"/>
                    </a:cubicBezTo>
                    <a:cubicBezTo>
                      <a:pt x="285261" y="96627"/>
                      <a:pt x="285261" y="81174"/>
                      <a:pt x="285261" y="66163"/>
                    </a:cubicBezTo>
                    <a:close/>
                    <a:moveTo>
                      <a:pt x="299830" y="65722"/>
                    </a:moveTo>
                    <a:cubicBezTo>
                      <a:pt x="299830" y="81174"/>
                      <a:pt x="299830" y="96627"/>
                      <a:pt x="299830" y="112080"/>
                    </a:cubicBezTo>
                    <a:cubicBezTo>
                      <a:pt x="299830" y="114729"/>
                      <a:pt x="300713" y="116495"/>
                      <a:pt x="303804" y="116495"/>
                    </a:cubicBezTo>
                    <a:cubicBezTo>
                      <a:pt x="320140" y="116495"/>
                      <a:pt x="336475" y="116495"/>
                      <a:pt x="352369" y="116495"/>
                    </a:cubicBezTo>
                    <a:cubicBezTo>
                      <a:pt x="355460" y="116495"/>
                      <a:pt x="356343" y="115170"/>
                      <a:pt x="355460" y="112080"/>
                    </a:cubicBezTo>
                    <a:cubicBezTo>
                      <a:pt x="354135" y="106782"/>
                      <a:pt x="353252" y="101042"/>
                      <a:pt x="351928" y="95744"/>
                    </a:cubicBezTo>
                    <a:cubicBezTo>
                      <a:pt x="347071" y="75876"/>
                      <a:pt x="340007" y="56450"/>
                      <a:pt x="328528" y="38790"/>
                    </a:cubicBezTo>
                    <a:cubicBezTo>
                      <a:pt x="322788" y="29960"/>
                      <a:pt x="315724" y="22013"/>
                      <a:pt x="306011" y="17156"/>
                    </a:cubicBezTo>
                    <a:cubicBezTo>
                      <a:pt x="300272" y="14066"/>
                      <a:pt x="299389" y="14507"/>
                      <a:pt x="299389" y="21130"/>
                    </a:cubicBezTo>
                    <a:cubicBezTo>
                      <a:pt x="299830" y="36141"/>
                      <a:pt x="299830" y="50711"/>
                      <a:pt x="299830" y="65722"/>
                    </a:cubicBezTo>
                    <a:close/>
                    <a:moveTo>
                      <a:pt x="140447" y="116053"/>
                    </a:moveTo>
                    <a:cubicBezTo>
                      <a:pt x="142655" y="116053"/>
                      <a:pt x="143538" y="116495"/>
                      <a:pt x="144862" y="116495"/>
                    </a:cubicBezTo>
                    <a:cubicBezTo>
                      <a:pt x="166496" y="116495"/>
                      <a:pt x="188571" y="116495"/>
                      <a:pt x="210205" y="116495"/>
                    </a:cubicBezTo>
                    <a:cubicBezTo>
                      <a:pt x="213295" y="116495"/>
                      <a:pt x="214179" y="115612"/>
                      <a:pt x="215062" y="112521"/>
                    </a:cubicBezTo>
                    <a:cubicBezTo>
                      <a:pt x="216827" y="104574"/>
                      <a:pt x="218152" y="96627"/>
                      <a:pt x="219918" y="89121"/>
                    </a:cubicBezTo>
                    <a:cubicBezTo>
                      <a:pt x="226099" y="64839"/>
                      <a:pt x="234929" y="41439"/>
                      <a:pt x="251265" y="22013"/>
                    </a:cubicBezTo>
                    <a:cubicBezTo>
                      <a:pt x="251706" y="21571"/>
                      <a:pt x="252148" y="20247"/>
                      <a:pt x="253031" y="18922"/>
                    </a:cubicBezTo>
                    <a:cubicBezTo>
                      <a:pt x="226982" y="25545"/>
                      <a:pt x="204465" y="37024"/>
                      <a:pt x="185039" y="54243"/>
                    </a:cubicBezTo>
                    <a:cubicBezTo>
                      <a:pt x="165613" y="71020"/>
                      <a:pt x="150602" y="91329"/>
                      <a:pt x="140447" y="116053"/>
                    </a:cubicBezTo>
                    <a:close/>
                    <a:moveTo>
                      <a:pt x="333385" y="18922"/>
                    </a:moveTo>
                    <a:cubicBezTo>
                      <a:pt x="333385" y="19364"/>
                      <a:pt x="332943" y="19806"/>
                      <a:pt x="332943" y="19806"/>
                    </a:cubicBezTo>
                    <a:cubicBezTo>
                      <a:pt x="333385" y="20688"/>
                      <a:pt x="334268" y="21571"/>
                      <a:pt x="334709" y="22454"/>
                    </a:cubicBezTo>
                    <a:cubicBezTo>
                      <a:pt x="340007" y="30843"/>
                      <a:pt x="346188" y="39232"/>
                      <a:pt x="350603" y="48062"/>
                    </a:cubicBezTo>
                    <a:cubicBezTo>
                      <a:pt x="360758" y="67929"/>
                      <a:pt x="366497" y="89563"/>
                      <a:pt x="370029" y="111197"/>
                    </a:cubicBezTo>
                    <a:cubicBezTo>
                      <a:pt x="370471" y="114729"/>
                      <a:pt x="372237" y="115612"/>
                      <a:pt x="375769" y="115612"/>
                    </a:cubicBezTo>
                    <a:cubicBezTo>
                      <a:pt x="396961" y="115612"/>
                      <a:pt x="418153" y="115612"/>
                      <a:pt x="439346" y="115612"/>
                    </a:cubicBezTo>
                    <a:cubicBezTo>
                      <a:pt x="440670" y="115612"/>
                      <a:pt x="442436" y="115170"/>
                      <a:pt x="444644" y="115170"/>
                    </a:cubicBezTo>
                    <a:cubicBezTo>
                      <a:pt x="434047" y="89563"/>
                      <a:pt x="418595" y="68371"/>
                      <a:pt x="397403" y="50711"/>
                    </a:cubicBezTo>
                    <a:cubicBezTo>
                      <a:pt x="378418" y="36141"/>
                      <a:pt x="357226" y="25103"/>
                      <a:pt x="333385" y="18922"/>
                    </a:cubicBezTo>
                    <a:close/>
                    <a:moveTo>
                      <a:pt x="285261" y="177422"/>
                    </a:moveTo>
                    <a:cubicBezTo>
                      <a:pt x="285261" y="163294"/>
                      <a:pt x="285261" y="149166"/>
                      <a:pt x="285261" y="135038"/>
                    </a:cubicBezTo>
                    <a:cubicBezTo>
                      <a:pt x="285261" y="131947"/>
                      <a:pt x="284378" y="130182"/>
                      <a:pt x="280846" y="130182"/>
                    </a:cubicBezTo>
                    <a:cubicBezTo>
                      <a:pt x="264068" y="130182"/>
                      <a:pt x="247733" y="130182"/>
                      <a:pt x="230956" y="130182"/>
                    </a:cubicBezTo>
                    <a:cubicBezTo>
                      <a:pt x="227424" y="130182"/>
                      <a:pt x="226099" y="131064"/>
                      <a:pt x="225658" y="135038"/>
                    </a:cubicBezTo>
                    <a:cubicBezTo>
                      <a:pt x="222567" y="163294"/>
                      <a:pt x="222567" y="191109"/>
                      <a:pt x="225658" y="219365"/>
                    </a:cubicBezTo>
                    <a:cubicBezTo>
                      <a:pt x="226099" y="223339"/>
                      <a:pt x="227424" y="224663"/>
                      <a:pt x="230956" y="224222"/>
                    </a:cubicBezTo>
                    <a:cubicBezTo>
                      <a:pt x="247291" y="224222"/>
                      <a:pt x="263627" y="224222"/>
                      <a:pt x="279962" y="224222"/>
                    </a:cubicBezTo>
                    <a:cubicBezTo>
                      <a:pt x="283936" y="224222"/>
                      <a:pt x="284819" y="222897"/>
                      <a:pt x="284819" y="218924"/>
                    </a:cubicBezTo>
                    <a:cubicBezTo>
                      <a:pt x="285261" y="205679"/>
                      <a:pt x="285261" y="191550"/>
                      <a:pt x="285261" y="177422"/>
                    </a:cubicBezTo>
                    <a:close/>
                    <a:moveTo>
                      <a:pt x="299830" y="177864"/>
                    </a:moveTo>
                    <a:cubicBezTo>
                      <a:pt x="299830" y="191992"/>
                      <a:pt x="299830" y="206120"/>
                      <a:pt x="299830" y="220248"/>
                    </a:cubicBezTo>
                    <a:cubicBezTo>
                      <a:pt x="299830" y="223339"/>
                      <a:pt x="300713" y="225105"/>
                      <a:pt x="304245" y="224663"/>
                    </a:cubicBezTo>
                    <a:cubicBezTo>
                      <a:pt x="321023" y="224663"/>
                      <a:pt x="337800" y="224663"/>
                      <a:pt x="354577" y="224663"/>
                    </a:cubicBezTo>
                    <a:cubicBezTo>
                      <a:pt x="358109" y="224663"/>
                      <a:pt x="358992" y="223339"/>
                      <a:pt x="359433" y="220248"/>
                    </a:cubicBezTo>
                    <a:cubicBezTo>
                      <a:pt x="362524" y="191992"/>
                      <a:pt x="362524" y="163736"/>
                      <a:pt x="359433" y="135479"/>
                    </a:cubicBezTo>
                    <a:cubicBezTo>
                      <a:pt x="358992" y="131947"/>
                      <a:pt x="357667" y="130623"/>
                      <a:pt x="354135" y="130623"/>
                    </a:cubicBezTo>
                    <a:cubicBezTo>
                      <a:pt x="337800" y="130623"/>
                      <a:pt x="321464" y="130623"/>
                      <a:pt x="305128" y="130623"/>
                    </a:cubicBezTo>
                    <a:cubicBezTo>
                      <a:pt x="301155" y="130623"/>
                      <a:pt x="300272" y="131506"/>
                      <a:pt x="300272" y="135479"/>
                    </a:cubicBezTo>
                    <a:cubicBezTo>
                      <a:pt x="299830" y="149608"/>
                      <a:pt x="299830" y="163736"/>
                      <a:pt x="299830" y="177864"/>
                    </a:cubicBezTo>
                    <a:close/>
                    <a:moveTo>
                      <a:pt x="173119" y="224663"/>
                    </a:moveTo>
                    <a:cubicBezTo>
                      <a:pt x="184598" y="224663"/>
                      <a:pt x="196518" y="224663"/>
                      <a:pt x="207997" y="224663"/>
                    </a:cubicBezTo>
                    <a:cubicBezTo>
                      <a:pt x="210647" y="224663"/>
                      <a:pt x="211971" y="223780"/>
                      <a:pt x="211529" y="220690"/>
                    </a:cubicBezTo>
                    <a:cubicBezTo>
                      <a:pt x="208439" y="191992"/>
                      <a:pt x="208439" y="163294"/>
                      <a:pt x="211529" y="134597"/>
                    </a:cubicBezTo>
                    <a:cubicBezTo>
                      <a:pt x="211971" y="131506"/>
                      <a:pt x="210647" y="130182"/>
                      <a:pt x="207556" y="130623"/>
                    </a:cubicBezTo>
                    <a:cubicBezTo>
                      <a:pt x="184598" y="130623"/>
                      <a:pt x="161639" y="130623"/>
                      <a:pt x="139123" y="130623"/>
                    </a:cubicBezTo>
                    <a:cubicBezTo>
                      <a:pt x="136032" y="130623"/>
                      <a:pt x="134708" y="131947"/>
                      <a:pt x="133825" y="134597"/>
                    </a:cubicBezTo>
                    <a:cubicBezTo>
                      <a:pt x="126319" y="163294"/>
                      <a:pt x="126319" y="191992"/>
                      <a:pt x="133825" y="220690"/>
                    </a:cubicBezTo>
                    <a:cubicBezTo>
                      <a:pt x="134708" y="223780"/>
                      <a:pt x="136032" y="224663"/>
                      <a:pt x="139123" y="224663"/>
                    </a:cubicBezTo>
                    <a:cubicBezTo>
                      <a:pt x="151044" y="224663"/>
                      <a:pt x="162081" y="224663"/>
                      <a:pt x="173119" y="224663"/>
                    </a:cubicBezTo>
                    <a:close/>
                    <a:moveTo>
                      <a:pt x="411531" y="130623"/>
                    </a:moveTo>
                    <a:cubicBezTo>
                      <a:pt x="400052" y="130623"/>
                      <a:pt x="389014" y="130623"/>
                      <a:pt x="377976" y="130623"/>
                    </a:cubicBezTo>
                    <a:cubicBezTo>
                      <a:pt x="374886" y="130623"/>
                      <a:pt x="373561" y="131506"/>
                      <a:pt x="374003" y="135038"/>
                    </a:cubicBezTo>
                    <a:cubicBezTo>
                      <a:pt x="377093" y="163736"/>
                      <a:pt x="377093" y="191992"/>
                      <a:pt x="374003" y="220690"/>
                    </a:cubicBezTo>
                    <a:cubicBezTo>
                      <a:pt x="373561" y="223780"/>
                      <a:pt x="374444" y="224663"/>
                      <a:pt x="377976" y="224663"/>
                    </a:cubicBezTo>
                    <a:cubicBezTo>
                      <a:pt x="400935" y="224663"/>
                      <a:pt x="423893" y="224663"/>
                      <a:pt x="446410" y="224663"/>
                    </a:cubicBezTo>
                    <a:cubicBezTo>
                      <a:pt x="449500" y="224663"/>
                      <a:pt x="450825" y="223780"/>
                      <a:pt x="451708" y="220690"/>
                    </a:cubicBezTo>
                    <a:cubicBezTo>
                      <a:pt x="459213" y="191992"/>
                      <a:pt x="459213" y="163736"/>
                      <a:pt x="451708" y="135038"/>
                    </a:cubicBezTo>
                    <a:cubicBezTo>
                      <a:pt x="450825" y="131947"/>
                      <a:pt x="449500" y="130623"/>
                      <a:pt x="445968" y="130623"/>
                    </a:cubicBezTo>
                    <a:cubicBezTo>
                      <a:pt x="434047" y="130623"/>
                      <a:pt x="422568" y="130623"/>
                      <a:pt x="411531" y="130623"/>
                    </a:cubicBezTo>
                    <a:close/>
                    <a:moveTo>
                      <a:pt x="14177" y="336364"/>
                    </a:moveTo>
                    <a:cubicBezTo>
                      <a:pt x="14177" y="365945"/>
                      <a:pt x="14177" y="395525"/>
                      <a:pt x="14177" y="425106"/>
                    </a:cubicBezTo>
                    <a:cubicBezTo>
                      <a:pt x="14177" y="430404"/>
                      <a:pt x="14619" y="430846"/>
                      <a:pt x="20358" y="430846"/>
                    </a:cubicBezTo>
                    <a:cubicBezTo>
                      <a:pt x="35369" y="430846"/>
                      <a:pt x="50380" y="430846"/>
                      <a:pt x="64950" y="430846"/>
                    </a:cubicBezTo>
                    <a:cubicBezTo>
                      <a:pt x="70248" y="430846"/>
                      <a:pt x="71131" y="430404"/>
                      <a:pt x="71131" y="424665"/>
                    </a:cubicBezTo>
                    <a:cubicBezTo>
                      <a:pt x="71131" y="365503"/>
                      <a:pt x="71131" y="306342"/>
                      <a:pt x="71131" y="247180"/>
                    </a:cubicBezTo>
                    <a:cubicBezTo>
                      <a:pt x="71131" y="241882"/>
                      <a:pt x="70690" y="241440"/>
                      <a:pt x="64950" y="241440"/>
                    </a:cubicBezTo>
                    <a:cubicBezTo>
                      <a:pt x="50380" y="241440"/>
                      <a:pt x="35369" y="241440"/>
                      <a:pt x="20800" y="241440"/>
                    </a:cubicBezTo>
                    <a:cubicBezTo>
                      <a:pt x="14619" y="241440"/>
                      <a:pt x="14177" y="241882"/>
                      <a:pt x="14177" y="248063"/>
                    </a:cubicBezTo>
                    <a:cubicBezTo>
                      <a:pt x="14177" y="277644"/>
                      <a:pt x="14177" y="306783"/>
                      <a:pt x="14177" y="336364"/>
                    </a:cubicBezTo>
                    <a:close/>
                    <a:moveTo>
                      <a:pt x="85259" y="336364"/>
                    </a:moveTo>
                    <a:cubicBezTo>
                      <a:pt x="85259" y="357114"/>
                      <a:pt x="85259" y="377865"/>
                      <a:pt x="85259" y="398616"/>
                    </a:cubicBezTo>
                    <a:cubicBezTo>
                      <a:pt x="85259" y="404355"/>
                      <a:pt x="85259" y="403914"/>
                      <a:pt x="90999" y="404797"/>
                    </a:cubicBezTo>
                    <a:cubicBezTo>
                      <a:pt x="105127" y="406563"/>
                      <a:pt x="119697" y="407446"/>
                      <a:pt x="133383" y="410978"/>
                    </a:cubicBezTo>
                    <a:cubicBezTo>
                      <a:pt x="150602" y="415393"/>
                      <a:pt x="167379" y="421574"/>
                      <a:pt x="184598" y="427755"/>
                    </a:cubicBezTo>
                    <a:cubicBezTo>
                      <a:pt x="201816" y="433936"/>
                      <a:pt x="219477" y="440117"/>
                      <a:pt x="238020" y="441442"/>
                    </a:cubicBezTo>
                    <a:cubicBezTo>
                      <a:pt x="270250" y="443649"/>
                      <a:pt x="299830" y="437027"/>
                      <a:pt x="326762" y="418925"/>
                    </a:cubicBezTo>
                    <a:cubicBezTo>
                      <a:pt x="377976" y="384488"/>
                      <a:pt x="428308" y="348726"/>
                      <a:pt x="479522" y="313406"/>
                    </a:cubicBezTo>
                    <a:cubicBezTo>
                      <a:pt x="482172" y="311640"/>
                      <a:pt x="481730" y="310315"/>
                      <a:pt x="479964" y="308108"/>
                    </a:cubicBezTo>
                    <a:cubicBezTo>
                      <a:pt x="464511" y="292213"/>
                      <a:pt x="439346" y="286916"/>
                      <a:pt x="418595" y="296187"/>
                    </a:cubicBezTo>
                    <a:cubicBezTo>
                      <a:pt x="383716" y="311640"/>
                      <a:pt x="349279" y="327534"/>
                      <a:pt x="314841" y="342986"/>
                    </a:cubicBezTo>
                    <a:cubicBezTo>
                      <a:pt x="305570" y="347401"/>
                      <a:pt x="296298" y="350934"/>
                      <a:pt x="285702" y="350934"/>
                    </a:cubicBezTo>
                    <a:cubicBezTo>
                      <a:pt x="247733" y="350492"/>
                      <a:pt x="210205" y="350934"/>
                      <a:pt x="172236" y="350934"/>
                    </a:cubicBezTo>
                    <a:cubicBezTo>
                      <a:pt x="170470" y="350934"/>
                      <a:pt x="168704" y="350934"/>
                      <a:pt x="167379" y="350492"/>
                    </a:cubicBezTo>
                    <a:cubicBezTo>
                      <a:pt x="163847" y="350051"/>
                      <a:pt x="162081" y="347401"/>
                      <a:pt x="161639" y="343869"/>
                    </a:cubicBezTo>
                    <a:cubicBezTo>
                      <a:pt x="161639" y="340337"/>
                      <a:pt x="163406" y="338130"/>
                      <a:pt x="166496" y="337247"/>
                    </a:cubicBezTo>
                    <a:cubicBezTo>
                      <a:pt x="168704" y="336805"/>
                      <a:pt x="170470" y="336805"/>
                      <a:pt x="172677" y="336805"/>
                    </a:cubicBezTo>
                    <a:cubicBezTo>
                      <a:pt x="210205" y="336805"/>
                      <a:pt x="247733" y="336805"/>
                      <a:pt x="285261" y="336805"/>
                    </a:cubicBezTo>
                    <a:cubicBezTo>
                      <a:pt x="287468" y="336805"/>
                      <a:pt x="290117" y="336805"/>
                      <a:pt x="292325" y="336364"/>
                    </a:cubicBezTo>
                    <a:cubicBezTo>
                      <a:pt x="302038" y="335481"/>
                      <a:pt x="309543" y="328417"/>
                      <a:pt x="311309" y="318704"/>
                    </a:cubicBezTo>
                    <a:cubicBezTo>
                      <a:pt x="313075" y="309873"/>
                      <a:pt x="309102" y="299719"/>
                      <a:pt x="300272" y="295304"/>
                    </a:cubicBezTo>
                    <a:cubicBezTo>
                      <a:pt x="295857" y="293096"/>
                      <a:pt x="291000" y="292213"/>
                      <a:pt x="286144" y="292213"/>
                    </a:cubicBezTo>
                    <a:cubicBezTo>
                      <a:pt x="264510" y="291772"/>
                      <a:pt x="242876" y="292213"/>
                      <a:pt x="221242" y="292213"/>
                    </a:cubicBezTo>
                    <a:cubicBezTo>
                      <a:pt x="211971" y="292213"/>
                      <a:pt x="203141" y="290889"/>
                      <a:pt x="194311" y="287798"/>
                    </a:cubicBezTo>
                    <a:cubicBezTo>
                      <a:pt x="184598" y="284266"/>
                      <a:pt x="175326" y="280734"/>
                      <a:pt x="165613" y="277202"/>
                    </a:cubicBezTo>
                    <a:cubicBezTo>
                      <a:pt x="153692" y="272787"/>
                      <a:pt x="142213" y="268372"/>
                      <a:pt x="128968" y="268372"/>
                    </a:cubicBezTo>
                    <a:cubicBezTo>
                      <a:pt x="116165" y="268814"/>
                      <a:pt x="102919" y="268372"/>
                      <a:pt x="90116" y="268372"/>
                    </a:cubicBezTo>
                    <a:cubicBezTo>
                      <a:pt x="85259" y="268372"/>
                      <a:pt x="85259" y="268372"/>
                      <a:pt x="85259" y="273670"/>
                    </a:cubicBezTo>
                    <a:cubicBezTo>
                      <a:pt x="85259" y="294421"/>
                      <a:pt x="85259" y="315172"/>
                      <a:pt x="85259" y="336364"/>
                    </a:cubicBezTo>
                    <a:close/>
                    <a:moveTo>
                      <a:pt x="49" y="335922"/>
                    </a:moveTo>
                    <a:cubicBezTo>
                      <a:pt x="49" y="306783"/>
                      <a:pt x="49" y="278085"/>
                      <a:pt x="49" y="248946"/>
                    </a:cubicBezTo>
                    <a:cubicBezTo>
                      <a:pt x="49" y="245855"/>
                      <a:pt x="49" y="242765"/>
                      <a:pt x="490" y="240116"/>
                    </a:cubicBezTo>
                    <a:cubicBezTo>
                      <a:pt x="1815" y="233052"/>
                      <a:pt x="8438" y="227754"/>
                      <a:pt x="15943" y="227754"/>
                    </a:cubicBezTo>
                    <a:cubicBezTo>
                      <a:pt x="34045" y="227754"/>
                      <a:pt x="51705" y="227754"/>
                      <a:pt x="69807" y="227754"/>
                    </a:cubicBezTo>
                    <a:cubicBezTo>
                      <a:pt x="78637" y="227754"/>
                      <a:pt x="85259" y="234818"/>
                      <a:pt x="85701" y="243206"/>
                    </a:cubicBezTo>
                    <a:cubicBezTo>
                      <a:pt x="85701" y="245414"/>
                      <a:pt x="85701" y="247622"/>
                      <a:pt x="85701" y="249388"/>
                    </a:cubicBezTo>
                    <a:cubicBezTo>
                      <a:pt x="85259" y="252920"/>
                      <a:pt x="86584" y="254244"/>
                      <a:pt x="90557" y="254244"/>
                    </a:cubicBezTo>
                    <a:cubicBezTo>
                      <a:pt x="102478" y="254244"/>
                      <a:pt x="114840" y="254244"/>
                      <a:pt x="127202" y="254244"/>
                    </a:cubicBezTo>
                    <a:cubicBezTo>
                      <a:pt x="131617" y="254244"/>
                      <a:pt x="131617" y="253803"/>
                      <a:pt x="129851" y="249829"/>
                    </a:cubicBezTo>
                    <a:cubicBezTo>
                      <a:pt x="117489" y="221573"/>
                      <a:pt x="112191" y="191992"/>
                      <a:pt x="115723" y="161528"/>
                    </a:cubicBezTo>
                    <a:cubicBezTo>
                      <a:pt x="122787" y="99276"/>
                      <a:pt x="153692" y="52477"/>
                      <a:pt x="208439" y="21571"/>
                    </a:cubicBezTo>
                    <a:cubicBezTo>
                      <a:pt x="230956" y="8768"/>
                      <a:pt x="255680" y="2145"/>
                      <a:pt x="281729" y="379"/>
                    </a:cubicBezTo>
                    <a:cubicBezTo>
                      <a:pt x="363848" y="-4919"/>
                      <a:pt x="435372" y="45854"/>
                      <a:pt x="460979" y="117378"/>
                    </a:cubicBezTo>
                    <a:cubicBezTo>
                      <a:pt x="474224" y="154906"/>
                      <a:pt x="475107" y="192875"/>
                      <a:pt x="463628" y="230844"/>
                    </a:cubicBezTo>
                    <a:cubicBezTo>
                      <a:pt x="459213" y="245855"/>
                      <a:pt x="452591" y="259984"/>
                      <a:pt x="444202" y="273229"/>
                    </a:cubicBezTo>
                    <a:cubicBezTo>
                      <a:pt x="441553" y="277202"/>
                      <a:pt x="441995" y="277644"/>
                      <a:pt x="446851" y="278085"/>
                    </a:cubicBezTo>
                    <a:cubicBezTo>
                      <a:pt x="467602" y="280293"/>
                      <a:pt x="484820" y="289564"/>
                      <a:pt x="497183" y="306342"/>
                    </a:cubicBezTo>
                    <a:cubicBezTo>
                      <a:pt x="502039" y="312964"/>
                      <a:pt x="501598" y="316055"/>
                      <a:pt x="494975" y="320911"/>
                    </a:cubicBezTo>
                    <a:cubicBezTo>
                      <a:pt x="459655" y="345194"/>
                      <a:pt x="424776" y="369918"/>
                      <a:pt x="389456" y="394642"/>
                    </a:cubicBezTo>
                    <a:cubicBezTo>
                      <a:pt x="371354" y="407004"/>
                      <a:pt x="353694" y="420250"/>
                      <a:pt x="335150" y="432170"/>
                    </a:cubicBezTo>
                    <a:cubicBezTo>
                      <a:pt x="289676" y="460427"/>
                      <a:pt x="241552" y="464400"/>
                      <a:pt x="191662" y="445857"/>
                    </a:cubicBezTo>
                    <a:cubicBezTo>
                      <a:pt x="174002" y="439234"/>
                      <a:pt x="155900" y="433053"/>
                      <a:pt x="137798" y="427314"/>
                    </a:cubicBezTo>
                    <a:cubicBezTo>
                      <a:pt x="122787" y="422457"/>
                      <a:pt x="106893" y="420691"/>
                      <a:pt x="90999" y="419808"/>
                    </a:cubicBezTo>
                    <a:cubicBezTo>
                      <a:pt x="87467" y="419808"/>
                      <a:pt x="86584" y="420691"/>
                      <a:pt x="86584" y="424223"/>
                    </a:cubicBezTo>
                    <a:cubicBezTo>
                      <a:pt x="86584" y="441442"/>
                      <a:pt x="81286" y="446298"/>
                      <a:pt x="63626" y="446298"/>
                    </a:cubicBezTo>
                    <a:cubicBezTo>
                      <a:pt x="49056" y="446298"/>
                      <a:pt x="34045" y="446298"/>
                      <a:pt x="19475" y="446298"/>
                    </a:cubicBezTo>
                    <a:cubicBezTo>
                      <a:pt x="7996" y="446298"/>
                      <a:pt x="1374" y="439676"/>
                      <a:pt x="1374" y="428638"/>
                    </a:cubicBezTo>
                    <a:cubicBezTo>
                      <a:pt x="-393" y="396850"/>
                      <a:pt x="49" y="366386"/>
                      <a:pt x="49" y="335922"/>
                    </a:cubicBezTo>
                    <a:close/>
                  </a:path>
                </a:pathLst>
              </a:custGeom>
              <a:solidFill>
                <a:srgbClr val="000000"/>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65" name="Graphic 4">
            <a:extLst>
              <a:ext uri="{FF2B5EF4-FFF2-40B4-BE49-F238E27FC236}">
                <a16:creationId xmlns:a16="http://schemas.microsoft.com/office/drawing/2014/main" id="{DFEA27DA-E867-86B6-A97F-AB1FE5E5B03D}"/>
              </a:ext>
            </a:extLst>
          </p:cNvPr>
          <p:cNvGrpSpPr/>
          <p:nvPr/>
        </p:nvGrpSpPr>
        <p:grpSpPr>
          <a:xfrm>
            <a:off x="4531896" y="4249522"/>
            <a:ext cx="442828" cy="456073"/>
            <a:chOff x="6383295" y="2638427"/>
            <a:chExt cx="442828" cy="456073"/>
          </a:xfrm>
        </p:grpSpPr>
        <p:sp>
          <p:nvSpPr>
            <p:cNvPr id="66" name="Freeform 493">
              <a:extLst>
                <a:ext uri="{FF2B5EF4-FFF2-40B4-BE49-F238E27FC236}">
                  <a16:creationId xmlns:a16="http://schemas.microsoft.com/office/drawing/2014/main" id="{8A3CA681-2CA4-8A4C-8386-B70CE75CCEC0}"/>
                </a:ext>
              </a:extLst>
            </p:cNvPr>
            <p:cNvSpPr/>
            <p:nvPr/>
          </p:nvSpPr>
          <p:spPr>
            <a:xfrm>
              <a:off x="6428328" y="2832689"/>
              <a:ext cx="58720" cy="165122"/>
            </a:xfrm>
            <a:custGeom>
              <a:avLst/>
              <a:gdLst>
                <a:gd name="connsiteX0" fmla="*/ 0 w 58720"/>
                <a:gd name="connsiteY0" fmla="*/ 0 h 165122"/>
                <a:gd name="connsiteX1" fmla="*/ 58720 w 58720"/>
                <a:gd name="connsiteY1" fmla="*/ 0 h 165122"/>
                <a:gd name="connsiteX2" fmla="*/ 58720 w 58720"/>
                <a:gd name="connsiteY2" fmla="*/ 165123 h 165122"/>
                <a:gd name="connsiteX3" fmla="*/ 0 w 58720"/>
                <a:gd name="connsiteY3" fmla="*/ 165123 h 165122"/>
              </a:gdLst>
              <a:ahLst/>
              <a:cxnLst>
                <a:cxn ang="0">
                  <a:pos x="connsiteX0" y="connsiteY0"/>
                </a:cxn>
                <a:cxn ang="0">
                  <a:pos x="connsiteX1" y="connsiteY1"/>
                </a:cxn>
                <a:cxn ang="0">
                  <a:pos x="connsiteX2" y="connsiteY2"/>
                </a:cxn>
                <a:cxn ang="0">
                  <a:pos x="connsiteX3" y="connsiteY3"/>
                </a:cxn>
              </a:cxnLst>
              <a:rect l="l" t="t" r="r" b="b"/>
              <a:pathLst>
                <a:path w="58720" h="165122">
                  <a:moveTo>
                    <a:pt x="0" y="0"/>
                  </a:moveTo>
                  <a:lnTo>
                    <a:pt x="58720" y="0"/>
                  </a:lnTo>
                  <a:lnTo>
                    <a:pt x="58720" y="165123"/>
                  </a:lnTo>
                  <a:lnTo>
                    <a:pt x="0" y="165123"/>
                  </a:lnTo>
                  <a:close/>
                </a:path>
              </a:pathLst>
            </a:custGeom>
            <a:solidFill>
              <a:srgbClr val="F79037"/>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7" name="Freeform 494">
              <a:extLst>
                <a:ext uri="{FF2B5EF4-FFF2-40B4-BE49-F238E27FC236}">
                  <a16:creationId xmlns:a16="http://schemas.microsoft.com/office/drawing/2014/main" id="{FE8C175D-FC6C-4D26-2704-9D75675EB7E6}"/>
                </a:ext>
              </a:extLst>
            </p:cNvPr>
            <p:cNvSpPr/>
            <p:nvPr/>
          </p:nvSpPr>
          <p:spPr>
            <a:xfrm>
              <a:off x="6383295" y="2638427"/>
              <a:ext cx="442828" cy="456073"/>
            </a:xfrm>
            <a:custGeom>
              <a:avLst/>
              <a:gdLst>
                <a:gd name="connsiteX0" fmla="*/ 305079 w 442828"/>
                <a:gd name="connsiteY0" fmla="*/ 180575 h 456073"/>
                <a:gd name="connsiteX1" fmla="*/ 293158 w 442828"/>
                <a:gd name="connsiteY1" fmla="*/ 192496 h 456073"/>
                <a:gd name="connsiteX2" fmla="*/ 283004 w 442828"/>
                <a:gd name="connsiteY2" fmla="*/ 185873 h 456073"/>
                <a:gd name="connsiteX3" fmla="*/ 284770 w 442828"/>
                <a:gd name="connsiteY3" fmla="*/ 173953 h 456073"/>
                <a:gd name="connsiteX4" fmla="*/ 296690 w 442828"/>
                <a:gd name="connsiteY4" fmla="*/ 172187 h 456073"/>
                <a:gd name="connsiteX5" fmla="*/ 305079 w 442828"/>
                <a:gd name="connsiteY5" fmla="*/ 180575 h 456073"/>
                <a:gd name="connsiteX6" fmla="*/ 346139 w 442828"/>
                <a:gd name="connsiteY6" fmla="*/ 192496 h 456073"/>
                <a:gd name="connsiteX7" fmla="*/ 334218 w 442828"/>
                <a:gd name="connsiteY7" fmla="*/ 180575 h 456073"/>
                <a:gd name="connsiteX8" fmla="*/ 340841 w 442828"/>
                <a:gd name="connsiteY8" fmla="*/ 170421 h 456073"/>
                <a:gd name="connsiteX9" fmla="*/ 352761 w 442828"/>
                <a:gd name="connsiteY9" fmla="*/ 172187 h 456073"/>
                <a:gd name="connsiteX10" fmla="*/ 354527 w 442828"/>
                <a:gd name="connsiteY10" fmla="*/ 184107 h 456073"/>
                <a:gd name="connsiteX11" fmla="*/ 346139 w 442828"/>
                <a:gd name="connsiteY11" fmla="*/ 192496 h 456073"/>
                <a:gd name="connsiteX12" fmla="*/ 320532 w 442828"/>
                <a:gd name="connsiteY12" fmla="*/ 230024 h 456073"/>
                <a:gd name="connsiteX13" fmla="*/ 293600 w 442828"/>
                <a:gd name="connsiteY13" fmla="*/ 221635 h 456073"/>
                <a:gd name="connsiteX14" fmla="*/ 301988 w 442828"/>
                <a:gd name="connsiteY14" fmla="*/ 209714 h 456073"/>
                <a:gd name="connsiteX15" fmla="*/ 339516 w 442828"/>
                <a:gd name="connsiteY15" fmla="*/ 209714 h 456073"/>
                <a:gd name="connsiteX16" fmla="*/ 347905 w 442828"/>
                <a:gd name="connsiteY16" fmla="*/ 221635 h 456073"/>
                <a:gd name="connsiteX17" fmla="*/ 320532 w 442828"/>
                <a:gd name="connsiteY17" fmla="*/ 230024 h 456073"/>
                <a:gd name="connsiteX18" fmla="*/ 358060 w 442828"/>
                <a:gd name="connsiteY18" fmla="*/ 330245 h 456073"/>
                <a:gd name="connsiteX19" fmla="*/ 358060 w 442828"/>
                <a:gd name="connsiteY19" fmla="*/ 345698 h 456073"/>
                <a:gd name="connsiteX20" fmla="*/ 342607 w 442828"/>
                <a:gd name="connsiteY20" fmla="*/ 345698 h 456073"/>
                <a:gd name="connsiteX21" fmla="*/ 342607 w 442828"/>
                <a:gd name="connsiteY21" fmla="*/ 330245 h 456073"/>
                <a:gd name="connsiteX22" fmla="*/ 358060 w 442828"/>
                <a:gd name="connsiteY22" fmla="*/ 330245 h 456073"/>
                <a:gd name="connsiteX23" fmla="*/ 425609 w 442828"/>
                <a:gd name="connsiteY23" fmla="*/ 343932 h 456073"/>
                <a:gd name="connsiteX24" fmla="*/ 425609 w 442828"/>
                <a:gd name="connsiteY24" fmla="*/ 359384 h 456073"/>
                <a:gd name="connsiteX25" fmla="*/ 388082 w 442828"/>
                <a:gd name="connsiteY25" fmla="*/ 359384 h 456073"/>
                <a:gd name="connsiteX26" fmla="*/ 388082 w 442828"/>
                <a:gd name="connsiteY26" fmla="*/ 343932 h 456073"/>
                <a:gd name="connsiteX27" fmla="*/ 425609 w 442828"/>
                <a:gd name="connsiteY27" fmla="*/ 343932 h 456073"/>
                <a:gd name="connsiteX28" fmla="*/ 425609 w 442828"/>
                <a:gd name="connsiteY28" fmla="*/ 374837 h 456073"/>
                <a:gd name="connsiteX29" fmla="*/ 425609 w 442828"/>
                <a:gd name="connsiteY29" fmla="*/ 388524 h 456073"/>
                <a:gd name="connsiteX30" fmla="*/ 362916 w 442828"/>
                <a:gd name="connsiteY30" fmla="*/ 378369 h 456073"/>
                <a:gd name="connsiteX31" fmla="*/ 379693 w 442828"/>
                <a:gd name="connsiteY31" fmla="*/ 374837 h 456073"/>
                <a:gd name="connsiteX32" fmla="*/ 425609 w 442828"/>
                <a:gd name="connsiteY32" fmla="*/ 374837 h 456073"/>
                <a:gd name="connsiteX33" fmla="*/ 425609 w 442828"/>
                <a:gd name="connsiteY33" fmla="*/ 405301 h 456073"/>
                <a:gd name="connsiteX34" fmla="*/ 425609 w 442828"/>
                <a:gd name="connsiteY34" fmla="*/ 422519 h 456073"/>
                <a:gd name="connsiteX35" fmla="*/ 403534 w 442828"/>
                <a:gd name="connsiteY35" fmla="*/ 444595 h 456073"/>
                <a:gd name="connsiteX36" fmla="*/ 389848 w 442828"/>
                <a:gd name="connsiteY36" fmla="*/ 444595 h 456073"/>
                <a:gd name="connsiteX37" fmla="*/ 260929 w 442828"/>
                <a:gd name="connsiteY37" fmla="*/ 414131 h 456073"/>
                <a:gd name="connsiteX38" fmla="*/ 259163 w 442828"/>
                <a:gd name="connsiteY38" fmla="*/ 414131 h 456073"/>
                <a:gd name="connsiteX39" fmla="*/ 213246 w 442828"/>
                <a:gd name="connsiteY39" fmla="*/ 414131 h 456073"/>
                <a:gd name="connsiteX40" fmla="*/ 213246 w 442828"/>
                <a:gd name="connsiteY40" fmla="*/ 376603 h 456073"/>
                <a:gd name="connsiteX41" fmla="*/ 259163 w 442828"/>
                <a:gd name="connsiteY41" fmla="*/ 376603 h 456073"/>
                <a:gd name="connsiteX42" fmla="*/ 425609 w 442828"/>
                <a:gd name="connsiteY42" fmla="*/ 405301 h 456073"/>
                <a:gd name="connsiteX43" fmla="*/ 320532 w 442828"/>
                <a:gd name="connsiteY43" fmla="*/ 287861 h 456073"/>
                <a:gd name="connsiteX44" fmla="*/ 298457 w 442828"/>
                <a:gd name="connsiteY44" fmla="*/ 265785 h 456073"/>
                <a:gd name="connsiteX45" fmla="*/ 344373 w 442828"/>
                <a:gd name="connsiteY45" fmla="*/ 265785 h 456073"/>
                <a:gd name="connsiteX46" fmla="*/ 320532 w 442828"/>
                <a:gd name="connsiteY46" fmla="*/ 287861 h 456073"/>
                <a:gd name="connsiteX47" fmla="*/ 334218 w 442828"/>
                <a:gd name="connsiteY47" fmla="*/ 294483 h 456073"/>
                <a:gd name="connsiteX48" fmla="*/ 342607 w 442828"/>
                <a:gd name="connsiteY48" fmla="*/ 286095 h 456073"/>
                <a:gd name="connsiteX49" fmla="*/ 342607 w 442828"/>
                <a:gd name="connsiteY49" fmla="*/ 296249 h 456073"/>
                <a:gd name="connsiteX50" fmla="*/ 334218 w 442828"/>
                <a:gd name="connsiteY50" fmla="*/ 294483 h 456073"/>
                <a:gd name="connsiteX51" fmla="*/ 373071 w 442828"/>
                <a:gd name="connsiteY51" fmla="*/ 199118 h 456073"/>
                <a:gd name="connsiteX52" fmla="*/ 320532 w 442828"/>
                <a:gd name="connsiteY52" fmla="*/ 252099 h 456073"/>
                <a:gd name="connsiteX53" fmla="*/ 267993 w 442828"/>
                <a:gd name="connsiteY53" fmla="*/ 199118 h 456073"/>
                <a:gd name="connsiteX54" fmla="*/ 267993 w 442828"/>
                <a:gd name="connsiteY54" fmla="*/ 178809 h 456073"/>
                <a:gd name="connsiteX55" fmla="*/ 288302 w 442828"/>
                <a:gd name="connsiteY55" fmla="*/ 146579 h 456073"/>
                <a:gd name="connsiteX56" fmla="*/ 356294 w 442828"/>
                <a:gd name="connsiteY56" fmla="*/ 146579 h 456073"/>
                <a:gd name="connsiteX57" fmla="*/ 376603 w 442828"/>
                <a:gd name="connsiteY57" fmla="*/ 178809 h 456073"/>
                <a:gd name="connsiteX58" fmla="*/ 376603 w 442828"/>
                <a:gd name="connsiteY58" fmla="*/ 199118 h 456073"/>
                <a:gd name="connsiteX59" fmla="*/ 373071 w 442828"/>
                <a:gd name="connsiteY59" fmla="*/ 199118 h 456073"/>
                <a:gd name="connsiteX60" fmla="*/ 373071 w 442828"/>
                <a:gd name="connsiteY60" fmla="*/ 150111 h 456073"/>
                <a:gd name="connsiteX61" fmla="*/ 364682 w 442828"/>
                <a:gd name="connsiteY61" fmla="*/ 134659 h 456073"/>
                <a:gd name="connsiteX62" fmla="*/ 358060 w 442828"/>
                <a:gd name="connsiteY62" fmla="*/ 131127 h 456073"/>
                <a:gd name="connsiteX63" fmla="*/ 275057 w 442828"/>
                <a:gd name="connsiteY63" fmla="*/ 131127 h 456073"/>
                <a:gd name="connsiteX64" fmla="*/ 259604 w 442828"/>
                <a:gd name="connsiteY64" fmla="*/ 115674 h 456073"/>
                <a:gd name="connsiteX65" fmla="*/ 259604 w 442828"/>
                <a:gd name="connsiteY65" fmla="*/ 100221 h 456073"/>
                <a:gd name="connsiteX66" fmla="*/ 350996 w 442828"/>
                <a:gd name="connsiteY66" fmla="*/ 100221 h 456073"/>
                <a:gd name="connsiteX67" fmla="*/ 373071 w 442828"/>
                <a:gd name="connsiteY67" fmla="*/ 122297 h 456073"/>
                <a:gd name="connsiteX68" fmla="*/ 373071 w 442828"/>
                <a:gd name="connsiteY68" fmla="*/ 137749 h 456073"/>
                <a:gd name="connsiteX69" fmla="*/ 373071 w 442828"/>
                <a:gd name="connsiteY69" fmla="*/ 150111 h 456073"/>
                <a:gd name="connsiteX70" fmla="*/ 266227 w 442828"/>
                <a:gd name="connsiteY70" fmla="*/ 144814 h 456073"/>
                <a:gd name="connsiteX71" fmla="*/ 267993 w 442828"/>
                <a:gd name="connsiteY71" fmla="*/ 144814 h 456073"/>
                <a:gd name="connsiteX72" fmla="*/ 266227 w 442828"/>
                <a:gd name="connsiteY72" fmla="*/ 150111 h 456073"/>
                <a:gd name="connsiteX73" fmla="*/ 266227 w 442828"/>
                <a:gd name="connsiteY73" fmla="*/ 144814 h 456073"/>
                <a:gd name="connsiteX74" fmla="*/ 296690 w 442828"/>
                <a:gd name="connsiteY74" fmla="*/ 296249 h 456073"/>
                <a:gd name="connsiteX75" fmla="*/ 296690 w 442828"/>
                <a:gd name="connsiteY75" fmla="*/ 286095 h 456073"/>
                <a:gd name="connsiteX76" fmla="*/ 305079 w 442828"/>
                <a:gd name="connsiteY76" fmla="*/ 294483 h 456073"/>
                <a:gd name="connsiteX77" fmla="*/ 296690 w 442828"/>
                <a:gd name="connsiteY77" fmla="*/ 296249 h 456073"/>
                <a:gd name="connsiteX78" fmla="*/ 281679 w 442828"/>
                <a:gd name="connsiteY78" fmla="*/ 275940 h 456073"/>
                <a:gd name="connsiteX79" fmla="*/ 281679 w 442828"/>
                <a:gd name="connsiteY79" fmla="*/ 306404 h 456073"/>
                <a:gd name="connsiteX80" fmla="*/ 285211 w 442828"/>
                <a:gd name="connsiteY80" fmla="*/ 313026 h 456073"/>
                <a:gd name="connsiteX81" fmla="*/ 291834 w 442828"/>
                <a:gd name="connsiteY81" fmla="*/ 314793 h 456073"/>
                <a:gd name="connsiteX82" fmla="*/ 312143 w 442828"/>
                <a:gd name="connsiteY82" fmla="*/ 309494 h 456073"/>
                <a:gd name="connsiteX83" fmla="*/ 312143 w 442828"/>
                <a:gd name="connsiteY83" fmla="*/ 370863 h 456073"/>
                <a:gd name="connsiteX84" fmla="*/ 266227 w 442828"/>
                <a:gd name="connsiteY84" fmla="*/ 362475 h 456073"/>
                <a:gd name="connsiteX85" fmla="*/ 266227 w 442828"/>
                <a:gd name="connsiteY85" fmla="*/ 315234 h 456073"/>
                <a:gd name="connsiteX86" fmla="*/ 250774 w 442828"/>
                <a:gd name="connsiteY86" fmla="*/ 315234 h 456073"/>
                <a:gd name="connsiteX87" fmla="*/ 250774 w 442828"/>
                <a:gd name="connsiteY87" fmla="*/ 330687 h 456073"/>
                <a:gd name="connsiteX88" fmla="*/ 213246 w 442828"/>
                <a:gd name="connsiteY88" fmla="*/ 330687 h 456073"/>
                <a:gd name="connsiteX89" fmla="*/ 213246 w 442828"/>
                <a:gd name="connsiteY89" fmla="*/ 308611 h 456073"/>
                <a:gd name="connsiteX90" fmla="*/ 243710 w 442828"/>
                <a:gd name="connsiteY90" fmla="*/ 278148 h 456073"/>
                <a:gd name="connsiteX91" fmla="*/ 281238 w 442828"/>
                <a:gd name="connsiteY91" fmla="*/ 278148 h 456073"/>
                <a:gd name="connsiteX92" fmla="*/ 281238 w 442828"/>
                <a:gd name="connsiteY92" fmla="*/ 275940 h 456073"/>
                <a:gd name="connsiteX93" fmla="*/ 213688 w 442828"/>
                <a:gd name="connsiteY93" fmla="*/ 343932 h 456073"/>
                <a:gd name="connsiteX94" fmla="*/ 251215 w 442828"/>
                <a:gd name="connsiteY94" fmla="*/ 343932 h 456073"/>
                <a:gd name="connsiteX95" fmla="*/ 251215 w 442828"/>
                <a:gd name="connsiteY95" fmla="*/ 359384 h 456073"/>
                <a:gd name="connsiteX96" fmla="*/ 213688 w 442828"/>
                <a:gd name="connsiteY96" fmla="*/ 359384 h 456073"/>
                <a:gd name="connsiteX97" fmla="*/ 213688 w 442828"/>
                <a:gd name="connsiteY97" fmla="*/ 343932 h 456073"/>
                <a:gd name="connsiteX98" fmla="*/ 235763 w 442828"/>
                <a:gd name="connsiteY98" fmla="*/ 444595 h 456073"/>
                <a:gd name="connsiteX99" fmla="*/ 213688 w 442828"/>
                <a:gd name="connsiteY99" fmla="*/ 429142 h 456073"/>
                <a:gd name="connsiteX100" fmla="*/ 257838 w 442828"/>
                <a:gd name="connsiteY100" fmla="*/ 429142 h 456073"/>
                <a:gd name="connsiteX101" fmla="*/ 286536 w 442828"/>
                <a:gd name="connsiteY101" fmla="*/ 435765 h 456073"/>
                <a:gd name="connsiteX102" fmla="*/ 250774 w 442828"/>
                <a:gd name="connsiteY102" fmla="*/ 444153 h 456073"/>
                <a:gd name="connsiteX103" fmla="*/ 235763 w 442828"/>
                <a:gd name="connsiteY103" fmla="*/ 444153 h 456073"/>
                <a:gd name="connsiteX104" fmla="*/ 388524 w 442828"/>
                <a:gd name="connsiteY104" fmla="*/ 177043 h 456073"/>
                <a:gd name="connsiteX105" fmla="*/ 395146 w 442828"/>
                <a:gd name="connsiteY105" fmla="*/ 183666 h 456073"/>
                <a:gd name="connsiteX106" fmla="*/ 388524 w 442828"/>
                <a:gd name="connsiteY106" fmla="*/ 190288 h 456073"/>
                <a:gd name="connsiteX107" fmla="*/ 388524 w 442828"/>
                <a:gd name="connsiteY107" fmla="*/ 177043 h 456073"/>
                <a:gd name="connsiteX108" fmla="*/ 250774 w 442828"/>
                <a:gd name="connsiteY108" fmla="*/ 192496 h 456073"/>
                <a:gd name="connsiteX109" fmla="*/ 244151 w 442828"/>
                <a:gd name="connsiteY109" fmla="*/ 185873 h 456073"/>
                <a:gd name="connsiteX110" fmla="*/ 250774 w 442828"/>
                <a:gd name="connsiteY110" fmla="*/ 179251 h 456073"/>
                <a:gd name="connsiteX111" fmla="*/ 250774 w 442828"/>
                <a:gd name="connsiteY111" fmla="*/ 192496 h 456073"/>
                <a:gd name="connsiteX112" fmla="*/ 425609 w 442828"/>
                <a:gd name="connsiteY112" fmla="*/ 299781 h 456073"/>
                <a:gd name="connsiteX113" fmla="*/ 425609 w 442828"/>
                <a:gd name="connsiteY113" fmla="*/ 306404 h 456073"/>
                <a:gd name="connsiteX114" fmla="*/ 425609 w 442828"/>
                <a:gd name="connsiteY114" fmla="*/ 328479 h 456073"/>
                <a:gd name="connsiteX115" fmla="*/ 388082 w 442828"/>
                <a:gd name="connsiteY115" fmla="*/ 328479 h 456073"/>
                <a:gd name="connsiteX116" fmla="*/ 388082 w 442828"/>
                <a:gd name="connsiteY116" fmla="*/ 313026 h 456073"/>
                <a:gd name="connsiteX117" fmla="*/ 372629 w 442828"/>
                <a:gd name="connsiteY117" fmla="*/ 313026 h 456073"/>
                <a:gd name="connsiteX118" fmla="*/ 372629 w 442828"/>
                <a:gd name="connsiteY118" fmla="*/ 360709 h 456073"/>
                <a:gd name="connsiteX119" fmla="*/ 326713 w 442828"/>
                <a:gd name="connsiteY119" fmla="*/ 369098 h 456073"/>
                <a:gd name="connsiteX120" fmla="*/ 326713 w 442828"/>
                <a:gd name="connsiteY120" fmla="*/ 307728 h 456073"/>
                <a:gd name="connsiteX121" fmla="*/ 347022 w 442828"/>
                <a:gd name="connsiteY121" fmla="*/ 313026 h 456073"/>
                <a:gd name="connsiteX122" fmla="*/ 353645 w 442828"/>
                <a:gd name="connsiteY122" fmla="*/ 311260 h 456073"/>
                <a:gd name="connsiteX123" fmla="*/ 357176 w 442828"/>
                <a:gd name="connsiteY123" fmla="*/ 304638 h 456073"/>
                <a:gd name="connsiteX124" fmla="*/ 357176 w 442828"/>
                <a:gd name="connsiteY124" fmla="*/ 274174 h 456073"/>
                <a:gd name="connsiteX125" fmla="*/ 394704 w 442828"/>
                <a:gd name="connsiteY125" fmla="*/ 274174 h 456073"/>
                <a:gd name="connsiteX126" fmla="*/ 418545 w 442828"/>
                <a:gd name="connsiteY126" fmla="*/ 286095 h 456073"/>
                <a:gd name="connsiteX127" fmla="*/ 430466 w 442828"/>
                <a:gd name="connsiteY127" fmla="*/ 277706 h 456073"/>
                <a:gd name="connsiteX128" fmla="*/ 392939 w 442828"/>
                <a:gd name="connsiteY128" fmla="*/ 259163 h 456073"/>
                <a:gd name="connsiteX129" fmla="*/ 355411 w 442828"/>
                <a:gd name="connsiteY129" fmla="*/ 259163 h 456073"/>
                <a:gd name="connsiteX130" fmla="*/ 355411 w 442828"/>
                <a:gd name="connsiteY130" fmla="*/ 255631 h 456073"/>
                <a:gd name="connsiteX131" fmla="*/ 385874 w 442828"/>
                <a:gd name="connsiteY131" fmla="*/ 206182 h 456073"/>
                <a:gd name="connsiteX132" fmla="*/ 407949 w 442828"/>
                <a:gd name="connsiteY132" fmla="*/ 184107 h 456073"/>
                <a:gd name="connsiteX133" fmla="*/ 385874 w 442828"/>
                <a:gd name="connsiteY133" fmla="*/ 162032 h 456073"/>
                <a:gd name="connsiteX134" fmla="*/ 385874 w 442828"/>
                <a:gd name="connsiteY134" fmla="*/ 124504 h 456073"/>
                <a:gd name="connsiteX135" fmla="*/ 348346 w 442828"/>
                <a:gd name="connsiteY135" fmla="*/ 86976 h 456073"/>
                <a:gd name="connsiteX136" fmla="*/ 249891 w 442828"/>
                <a:gd name="connsiteY136" fmla="*/ 86976 h 456073"/>
                <a:gd name="connsiteX137" fmla="*/ 243269 w 442828"/>
                <a:gd name="connsiteY137" fmla="*/ 93599 h 456073"/>
                <a:gd name="connsiteX138" fmla="*/ 243269 w 442828"/>
                <a:gd name="connsiteY138" fmla="*/ 115674 h 456073"/>
                <a:gd name="connsiteX139" fmla="*/ 251657 w 442828"/>
                <a:gd name="connsiteY139" fmla="*/ 135983 h 456073"/>
                <a:gd name="connsiteX140" fmla="*/ 251657 w 442828"/>
                <a:gd name="connsiteY140" fmla="*/ 161591 h 456073"/>
                <a:gd name="connsiteX141" fmla="*/ 229582 w 442828"/>
                <a:gd name="connsiteY141" fmla="*/ 183666 h 456073"/>
                <a:gd name="connsiteX142" fmla="*/ 251657 w 442828"/>
                <a:gd name="connsiteY142" fmla="*/ 205741 h 456073"/>
                <a:gd name="connsiteX143" fmla="*/ 282121 w 442828"/>
                <a:gd name="connsiteY143" fmla="*/ 255190 h 456073"/>
                <a:gd name="connsiteX144" fmla="*/ 282121 w 442828"/>
                <a:gd name="connsiteY144" fmla="*/ 258722 h 456073"/>
                <a:gd name="connsiteX145" fmla="*/ 244593 w 442828"/>
                <a:gd name="connsiteY145" fmla="*/ 258722 h 456073"/>
                <a:gd name="connsiteX146" fmla="*/ 198677 w 442828"/>
                <a:gd name="connsiteY146" fmla="*/ 304638 h 456073"/>
                <a:gd name="connsiteX147" fmla="*/ 198677 w 442828"/>
                <a:gd name="connsiteY147" fmla="*/ 418546 h 456073"/>
                <a:gd name="connsiteX148" fmla="*/ 236205 w 442828"/>
                <a:gd name="connsiteY148" fmla="*/ 456074 h 456073"/>
                <a:gd name="connsiteX149" fmla="*/ 403976 w 442828"/>
                <a:gd name="connsiteY149" fmla="*/ 456074 h 456073"/>
                <a:gd name="connsiteX150" fmla="*/ 441504 w 442828"/>
                <a:gd name="connsiteY150" fmla="*/ 418546 h 456073"/>
                <a:gd name="connsiteX151" fmla="*/ 441504 w 442828"/>
                <a:gd name="connsiteY151" fmla="*/ 304638 h 456073"/>
                <a:gd name="connsiteX152" fmla="*/ 439738 w 442828"/>
                <a:gd name="connsiteY152" fmla="*/ 296249 h 456073"/>
                <a:gd name="connsiteX153" fmla="*/ 425609 w 442828"/>
                <a:gd name="connsiteY153" fmla="*/ 299781 h 456073"/>
                <a:gd name="connsiteX154" fmla="*/ 69316 w 442828"/>
                <a:gd name="connsiteY154" fmla="*/ 245476 h 456073"/>
                <a:gd name="connsiteX155" fmla="*/ 84769 w 442828"/>
                <a:gd name="connsiteY155" fmla="*/ 245476 h 456073"/>
                <a:gd name="connsiteX156" fmla="*/ 84769 w 442828"/>
                <a:gd name="connsiteY156" fmla="*/ 291393 h 456073"/>
                <a:gd name="connsiteX157" fmla="*/ 69316 w 442828"/>
                <a:gd name="connsiteY157" fmla="*/ 291393 h 456073"/>
                <a:gd name="connsiteX158" fmla="*/ 69316 w 442828"/>
                <a:gd name="connsiteY158" fmla="*/ 245476 h 456073"/>
                <a:gd name="connsiteX159" fmla="*/ 15011 w 442828"/>
                <a:gd name="connsiteY159" fmla="*/ 107286 h 456073"/>
                <a:gd name="connsiteX160" fmla="*/ 60927 w 442828"/>
                <a:gd name="connsiteY160" fmla="*/ 107286 h 456073"/>
                <a:gd name="connsiteX161" fmla="*/ 60927 w 442828"/>
                <a:gd name="connsiteY161" fmla="*/ 113908 h 456073"/>
                <a:gd name="connsiteX162" fmla="*/ 38852 w 442828"/>
                <a:gd name="connsiteY162" fmla="*/ 135983 h 456073"/>
                <a:gd name="connsiteX163" fmla="*/ 16777 w 442828"/>
                <a:gd name="connsiteY163" fmla="*/ 113908 h 456073"/>
                <a:gd name="connsiteX164" fmla="*/ 16777 w 442828"/>
                <a:gd name="connsiteY164" fmla="*/ 107286 h 456073"/>
                <a:gd name="connsiteX165" fmla="*/ 15011 w 442828"/>
                <a:gd name="connsiteY165" fmla="*/ 107286 h 456073"/>
                <a:gd name="connsiteX166" fmla="*/ 62693 w 442828"/>
                <a:gd name="connsiteY166" fmla="*/ 93599 h 456073"/>
                <a:gd name="connsiteX167" fmla="*/ 18543 w 442828"/>
                <a:gd name="connsiteY167" fmla="*/ 93599 h 456073"/>
                <a:gd name="connsiteX168" fmla="*/ 37086 w 442828"/>
                <a:gd name="connsiteY168" fmla="*/ 16777 h 456073"/>
                <a:gd name="connsiteX169" fmla="*/ 75938 w 442828"/>
                <a:gd name="connsiteY169" fmla="*/ 16777 h 456073"/>
                <a:gd name="connsiteX170" fmla="*/ 69316 w 442828"/>
                <a:gd name="connsiteY170" fmla="*/ 54305 h 456073"/>
                <a:gd name="connsiteX171" fmla="*/ 62693 w 442828"/>
                <a:gd name="connsiteY171" fmla="*/ 93599 h 456073"/>
                <a:gd name="connsiteX172" fmla="*/ 76380 w 442828"/>
                <a:gd name="connsiteY172" fmla="*/ 107286 h 456073"/>
                <a:gd name="connsiteX173" fmla="*/ 122296 w 442828"/>
                <a:gd name="connsiteY173" fmla="*/ 107286 h 456073"/>
                <a:gd name="connsiteX174" fmla="*/ 122296 w 442828"/>
                <a:gd name="connsiteY174" fmla="*/ 113908 h 456073"/>
                <a:gd name="connsiteX175" fmla="*/ 100221 w 442828"/>
                <a:gd name="connsiteY175" fmla="*/ 135983 h 456073"/>
                <a:gd name="connsiteX176" fmla="*/ 78146 w 442828"/>
                <a:gd name="connsiteY176" fmla="*/ 113908 h 456073"/>
                <a:gd name="connsiteX177" fmla="*/ 78146 w 442828"/>
                <a:gd name="connsiteY177" fmla="*/ 107286 h 456073"/>
                <a:gd name="connsiteX178" fmla="*/ 76380 w 442828"/>
                <a:gd name="connsiteY178" fmla="*/ 107286 h 456073"/>
                <a:gd name="connsiteX179" fmla="*/ 121855 w 442828"/>
                <a:gd name="connsiteY179" fmla="*/ 93599 h 456073"/>
                <a:gd name="connsiteX180" fmla="*/ 77705 w 442828"/>
                <a:gd name="connsiteY180" fmla="*/ 93599 h 456073"/>
                <a:gd name="connsiteX181" fmla="*/ 89625 w 442828"/>
                <a:gd name="connsiteY181" fmla="*/ 16777 h 456073"/>
                <a:gd name="connsiteX182" fmla="*/ 128478 w 442828"/>
                <a:gd name="connsiteY182" fmla="*/ 16777 h 456073"/>
                <a:gd name="connsiteX183" fmla="*/ 121855 w 442828"/>
                <a:gd name="connsiteY183" fmla="*/ 93599 h 456073"/>
                <a:gd name="connsiteX184" fmla="*/ 137308 w 442828"/>
                <a:gd name="connsiteY184" fmla="*/ 107286 h 456073"/>
                <a:gd name="connsiteX185" fmla="*/ 183224 w 442828"/>
                <a:gd name="connsiteY185" fmla="*/ 107286 h 456073"/>
                <a:gd name="connsiteX186" fmla="*/ 183224 w 442828"/>
                <a:gd name="connsiteY186" fmla="*/ 113908 h 456073"/>
                <a:gd name="connsiteX187" fmla="*/ 161149 w 442828"/>
                <a:gd name="connsiteY187" fmla="*/ 135983 h 456073"/>
                <a:gd name="connsiteX188" fmla="*/ 139074 w 442828"/>
                <a:gd name="connsiteY188" fmla="*/ 113908 h 456073"/>
                <a:gd name="connsiteX189" fmla="*/ 139074 w 442828"/>
                <a:gd name="connsiteY189" fmla="*/ 107286 h 456073"/>
                <a:gd name="connsiteX190" fmla="*/ 137308 w 442828"/>
                <a:gd name="connsiteY190" fmla="*/ 107286 h 456073"/>
                <a:gd name="connsiteX191" fmla="*/ 183224 w 442828"/>
                <a:gd name="connsiteY191" fmla="*/ 93599 h 456073"/>
                <a:gd name="connsiteX192" fmla="*/ 137308 w 442828"/>
                <a:gd name="connsiteY192" fmla="*/ 93599 h 456073"/>
                <a:gd name="connsiteX193" fmla="*/ 143930 w 442828"/>
                <a:gd name="connsiteY193" fmla="*/ 16777 h 456073"/>
                <a:gd name="connsiteX194" fmla="*/ 182782 w 442828"/>
                <a:gd name="connsiteY194" fmla="*/ 16777 h 456073"/>
                <a:gd name="connsiteX195" fmla="*/ 182782 w 442828"/>
                <a:gd name="connsiteY195" fmla="*/ 93599 h 456073"/>
                <a:gd name="connsiteX196" fmla="*/ 0 w 442828"/>
                <a:gd name="connsiteY196" fmla="*/ 98897 h 456073"/>
                <a:gd name="connsiteX197" fmla="*/ 0 w 442828"/>
                <a:gd name="connsiteY197" fmla="*/ 100663 h 456073"/>
                <a:gd name="connsiteX198" fmla="*/ 0 w 442828"/>
                <a:gd name="connsiteY198" fmla="*/ 306404 h 456073"/>
                <a:gd name="connsiteX199" fmla="*/ 15453 w 442828"/>
                <a:gd name="connsiteY199" fmla="*/ 306404 h 456073"/>
                <a:gd name="connsiteX200" fmla="*/ 15453 w 442828"/>
                <a:gd name="connsiteY200" fmla="*/ 146138 h 456073"/>
                <a:gd name="connsiteX201" fmla="*/ 44150 w 442828"/>
                <a:gd name="connsiteY201" fmla="*/ 152761 h 456073"/>
                <a:gd name="connsiteX202" fmla="*/ 69757 w 442828"/>
                <a:gd name="connsiteY202" fmla="*/ 137308 h 456073"/>
                <a:gd name="connsiteX203" fmla="*/ 100221 w 442828"/>
                <a:gd name="connsiteY203" fmla="*/ 152761 h 456073"/>
                <a:gd name="connsiteX204" fmla="*/ 130685 w 442828"/>
                <a:gd name="connsiteY204" fmla="*/ 137308 h 456073"/>
                <a:gd name="connsiteX205" fmla="*/ 161149 w 442828"/>
                <a:gd name="connsiteY205" fmla="*/ 152761 h 456073"/>
                <a:gd name="connsiteX206" fmla="*/ 191612 w 442828"/>
                <a:gd name="connsiteY206" fmla="*/ 137308 h 456073"/>
                <a:gd name="connsiteX207" fmla="*/ 240620 w 442828"/>
                <a:gd name="connsiteY207" fmla="*/ 147462 h 456073"/>
                <a:gd name="connsiteX208" fmla="*/ 233997 w 442828"/>
                <a:gd name="connsiteY208" fmla="*/ 133776 h 456073"/>
                <a:gd name="connsiteX209" fmla="*/ 211922 w 442828"/>
                <a:gd name="connsiteY209" fmla="*/ 133776 h 456073"/>
                <a:gd name="connsiteX210" fmla="*/ 200001 w 442828"/>
                <a:gd name="connsiteY210" fmla="*/ 113467 h 456073"/>
                <a:gd name="connsiteX211" fmla="*/ 200001 w 442828"/>
                <a:gd name="connsiteY211" fmla="*/ 106844 h 456073"/>
                <a:gd name="connsiteX212" fmla="*/ 230465 w 442828"/>
                <a:gd name="connsiteY212" fmla="*/ 106844 h 456073"/>
                <a:gd name="connsiteX213" fmla="*/ 230465 w 442828"/>
                <a:gd name="connsiteY213" fmla="*/ 91391 h 456073"/>
                <a:gd name="connsiteX214" fmla="*/ 198235 w 442828"/>
                <a:gd name="connsiteY214" fmla="*/ 91391 h 456073"/>
                <a:gd name="connsiteX215" fmla="*/ 198235 w 442828"/>
                <a:gd name="connsiteY215" fmla="*/ 14570 h 456073"/>
                <a:gd name="connsiteX216" fmla="*/ 244151 w 442828"/>
                <a:gd name="connsiteY216" fmla="*/ 14570 h 456073"/>
                <a:gd name="connsiteX217" fmla="*/ 244151 w 442828"/>
                <a:gd name="connsiteY217" fmla="*/ 67550 h 456073"/>
                <a:gd name="connsiteX218" fmla="*/ 259604 w 442828"/>
                <a:gd name="connsiteY218" fmla="*/ 67550 h 456073"/>
                <a:gd name="connsiteX219" fmla="*/ 259604 w 442828"/>
                <a:gd name="connsiteY219" fmla="*/ 14570 h 456073"/>
                <a:gd name="connsiteX220" fmla="*/ 298457 w 442828"/>
                <a:gd name="connsiteY220" fmla="*/ 14570 h 456073"/>
                <a:gd name="connsiteX221" fmla="*/ 303754 w 442828"/>
                <a:gd name="connsiteY221" fmla="*/ 75939 h 456073"/>
                <a:gd name="connsiteX222" fmla="*/ 319207 w 442828"/>
                <a:gd name="connsiteY222" fmla="*/ 74173 h 456073"/>
                <a:gd name="connsiteX223" fmla="*/ 313909 w 442828"/>
                <a:gd name="connsiteY223" fmla="*/ 12804 h 456073"/>
                <a:gd name="connsiteX224" fmla="*/ 352761 w 442828"/>
                <a:gd name="connsiteY224" fmla="*/ 12804 h 456073"/>
                <a:gd name="connsiteX225" fmla="*/ 362916 w 442828"/>
                <a:gd name="connsiteY225" fmla="*/ 75939 h 456073"/>
                <a:gd name="connsiteX226" fmla="*/ 378369 w 442828"/>
                <a:gd name="connsiteY226" fmla="*/ 74173 h 456073"/>
                <a:gd name="connsiteX227" fmla="*/ 368214 w 442828"/>
                <a:gd name="connsiteY227" fmla="*/ 14570 h 456073"/>
                <a:gd name="connsiteX228" fmla="*/ 407066 w 442828"/>
                <a:gd name="connsiteY228" fmla="*/ 14570 h 456073"/>
                <a:gd name="connsiteX229" fmla="*/ 425609 w 442828"/>
                <a:gd name="connsiteY229" fmla="*/ 91391 h 456073"/>
                <a:gd name="connsiteX230" fmla="*/ 396912 w 442828"/>
                <a:gd name="connsiteY230" fmla="*/ 91391 h 456073"/>
                <a:gd name="connsiteX231" fmla="*/ 396912 w 442828"/>
                <a:gd name="connsiteY231" fmla="*/ 106844 h 456073"/>
                <a:gd name="connsiteX232" fmla="*/ 427376 w 442828"/>
                <a:gd name="connsiteY232" fmla="*/ 106844 h 456073"/>
                <a:gd name="connsiteX233" fmla="*/ 427376 w 442828"/>
                <a:gd name="connsiteY233" fmla="*/ 113467 h 456073"/>
                <a:gd name="connsiteX234" fmla="*/ 405300 w 442828"/>
                <a:gd name="connsiteY234" fmla="*/ 135542 h 456073"/>
                <a:gd name="connsiteX235" fmla="*/ 405300 w 442828"/>
                <a:gd name="connsiteY235" fmla="*/ 150994 h 456073"/>
                <a:gd name="connsiteX236" fmla="*/ 427376 w 442828"/>
                <a:gd name="connsiteY236" fmla="*/ 144372 h 456073"/>
                <a:gd name="connsiteX237" fmla="*/ 427376 w 442828"/>
                <a:gd name="connsiteY237" fmla="*/ 258280 h 456073"/>
                <a:gd name="connsiteX238" fmla="*/ 442828 w 442828"/>
                <a:gd name="connsiteY238" fmla="*/ 258280 h 456073"/>
                <a:gd name="connsiteX239" fmla="*/ 442828 w 442828"/>
                <a:gd name="connsiteY239" fmla="*/ 98897 h 456073"/>
                <a:gd name="connsiteX240" fmla="*/ 442828 w 442828"/>
                <a:gd name="connsiteY240" fmla="*/ 97131 h 456073"/>
                <a:gd name="connsiteX241" fmla="*/ 420753 w 442828"/>
                <a:gd name="connsiteY241" fmla="*/ 5298 h 456073"/>
                <a:gd name="connsiteX242" fmla="*/ 414130 w 442828"/>
                <a:gd name="connsiteY242" fmla="*/ 0 h 456073"/>
                <a:gd name="connsiteX243" fmla="*/ 33996 w 442828"/>
                <a:gd name="connsiteY243" fmla="*/ 0 h 456073"/>
                <a:gd name="connsiteX244" fmla="*/ 27373 w 442828"/>
                <a:gd name="connsiteY244" fmla="*/ 5298 h 456073"/>
                <a:gd name="connsiteX245" fmla="*/ 0 w 442828"/>
                <a:gd name="connsiteY245" fmla="*/ 98897 h 456073"/>
                <a:gd name="connsiteX246" fmla="*/ 183224 w 442828"/>
                <a:gd name="connsiteY246" fmla="*/ 306404 h 456073"/>
                <a:gd name="connsiteX247" fmla="*/ 183224 w 442828"/>
                <a:gd name="connsiteY247" fmla="*/ 321857 h 456073"/>
                <a:gd name="connsiteX248" fmla="*/ 167772 w 442828"/>
                <a:gd name="connsiteY248" fmla="*/ 321857 h 456073"/>
                <a:gd name="connsiteX249" fmla="*/ 161149 w 442828"/>
                <a:gd name="connsiteY249" fmla="*/ 315234 h 456073"/>
                <a:gd name="connsiteX250" fmla="*/ 161149 w 442828"/>
                <a:gd name="connsiteY250" fmla="*/ 177485 h 456073"/>
                <a:gd name="connsiteX251" fmla="*/ 167772 w 442828"/>
                <a:gd name="connsiteY251" fmla="*/ 170862 h 456073"/>
                <a:gd name="connsiteX252" fmla="*/ 220310 w 442828"/>
                <a:gd name="connsiteY252" fmla="*/ 170862 h 456073"/>
                <a:gd name="connsiteX253" fmla="*/ 220310 w 442828"/>
                <a:gd name="connsiteY253" fmla="*/ 186315 h 456073"/>
                <a:gd name="connsiteX254" fmla="*/ 174394 w 442828"/>
                <a:gd name="connsiteY254" fmla="*/ 186315 h 456073"/>
                <a:gd name="connsiteX255" fmla="*/ 174394 w 442828"/>
                <a:gd name="connsiteY255" fmla="*/ 309053 h 456073"/>
                <a:gd name="connsiteX256" fmla="*/ 182782 w 442828"/>
                <a:gd name="connsiteY256" fmla="*/ 309053 h 456073"/>
                <a:gd name="connsiteX257" fmla="*/ 182782 w 442828"/>
                <a:gd name="connsiteY257" fmla="*/ 306404 h 456073"/>
                <a:gd name="connsiteX258" fmla="*/ 395146 w 442828"/>
                <a:gd name="connsiteY258" fmla="*/ 214571 h 456073"/>
                <a:gd name="connsiteX259" fmla="*/ 410599 w 442828"/>
                <a:gd name="connsiteY259" fmla="*/ 214571 h 456073"/>
                <a:gd name="connsiteX260" fmla="*/ 410599 w 442828"/>
                <a:gd name="connsiteY260" fmla="*/ 245035 h 456073"/>
                <a:gd name="connsiteX261" fmla="*/ 395146 w 442828"/>
                <a:gd name="connsiteY261" fmla="*/ 245035 h 456073"/>
                <a:gd name="connsiteX262" fmla="*/ 395146 w 442828"/>
                <a:gd name="connsiteY262" fmla="*/ 214571 h 456073"/>
                <a:gd name="connsiteX263" fmla="*/ 54305 w 442828"/>
                <a:gd name="connsiteY263" fmla="*/ 184107 h 456073"/>
                <a:gd name="connsiteX264" fmla="*/ 130685 w 442828"/>
                <a:gd name="connsiteY264" fmla="*/ 184107 h 456073"/>
                <a:gd name="connsiteX265" fmla="*/ 130685 w 442828"/>
                <a:gd name="connsiteY265" fmla="*/ 352762 h 456073"/>
                <a:gd name="connsiteX266" fmla="*/ 54305 w 442828"/>
                <a:gd name="connsiteY266" fmla="*/ 352762 h 456073"/>
                <a:gd name="connsiteX267" fmla="*/ 54305 w 442828"/>
                <a:gd name="connsiteY267" fmla="*/ 184107 h 456073"/>
                <a:gd name="connsiteX268" fmla="*/ 0 w 442828"/>
                <a:gd name="connsiteY268" fmla="*/ 389848 h 456073"/>
                <a:gd name="connsiteX269" fmla="*/ 6623 w 442828"/>
                <a:gd name="connsiteY269" fmla="*/ 396471 h 456073"/>
                <a:gd name="connsiteX270" fmla="*/ 181458 w 442828"/>
                <a:gd name="connsiteY270" fmla="*/ 396471 h 456073"/>
                <a:gd name="connsiteX271" fmla="*/ 181458 w 442828"/>
                <a:gd name="connsiteY271" fmla="*/ 381460 h 456073"/>
                <a:gd name="connsiteX272" fmla="*/ 13687 w 442828"/>
                <a:gd name="connsiteY272" fmla="*/ 381460 h 456073"/>
                <a:gd name="connsiteX273" fmla="*/ 13687 w 442828"/>
                <a:gd name="connsiteY273" fmla="*/ 366007 h 456073"/>
                <a:gd name="connsiteX274" fmla="*/ 181458 w 442828"/>
                <a:gd name="connsiteY274" fmla="*/ 366007 h 456073"/>
                <a:gd name="connsiteX275" fmla="*/ 181458 w 442828"/>
                <a:gd name="connsiteY275" fmla="*/ 350554 h 456073"/>
                <a:gd name="connsiteX276" fmla="*/ 143930 w 442828"/>
                <a:gd name="connsiteY276" fmla="*/ 350554 h 456073"/>
                <a:gd name="connsiteX277" fmla="*/ 143930 w 442828"/>
                <a:gd name="connsiteY277" fmla="*/ 175277 h 456073"/>
                <a:gd name="connsiteX278" fmla="*/ 137308 w 442828"/>
                <a:gd name="connsiteY278" fmla="*/ 168655 h 456073"/>
                <a:gd name="connsiteX279" fmla="*/ 45916 w 442828"/>
                <a:gd name="connsiteY279" fmla="*/ 168655 h 456073"/>
                <a:gd name="connsiteX280" fmla="*/ 39293 w 442828"/>
                <a:gd name="connsiteY280" fmla="*/ 175277 h 456073"/>
                <a:gd name="connsiteX281" fmla="*/ 39293 w 442828"/>
                <a:gd name="connsiteY281" fmla="*/ 350554 h 456073"/>
                <a:gd name="connsiteX282" fmla="*/ 17218 w 442828"/>
                <a:gd name="connsiteY282" fmla="*/ 350554 h 456073"/>
                <a:gd name="connsiteX283" fmla="*/ 17218 w 442828"/>
                <a:gd name="connsiteY283" fmla="*/ 320090 h 456073"/>
                <a:gd name="connsiteX284" fmla="*/ 1766 w 442828"/>
                <a:gd name="connsiteY284" fmla="*/ 320090 h 456073"/>
                <a:gd name="connsiteX285" fmla="*/ 1766 w 442828"/>
                <a:gd name="connsiteY285" fmla="*/ 389848 h 456073"/>
                <a:gd name="connsiteX286" fmla="*/ 0 w 442828"/>
                <a:gd name="connsiteY286" fmla="*/ 389848 h 45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442828" h="456073">
                  <a:moveTo>
                    <a:pt x="305079" y="180575"/>
                  </a:moveTo>
                  <a:cubicBezTo>
                    <a:pt x="305079" y="187198"/>
                    <a:pt x="299781" y="192496"/>
                    <a:pt x="293158" y="192496"/>
                  </a:cubicBezTo>
                  <a:cubicBezTo>
                    <a:pt x="287860" y="192496"/>
                    <a:pt x="284770" y="188964"/>
                    <a:pt x="283004" y="185873"/>
                  </a:cubicBezTo>
                  <a:cubicBezTo>
                    <a:pt x="281238" y="180575"/>
                    <a:pt x="283004" y="177485"/>
                    <a:pt x="284770" y="173953"/>
                  </a:cubicBezTo>
                  <a:cubicBezTo>
                    <a:pt x="288302" y="170421"/>
                    <a:pt x="293158" y="170421"/>
                    <a:pt x="296690" y="172187"/>
                  </a:cubicBezTo>
                  <a:cubicBezTo>
                    <a:pt x="301988" y="172187"/>
                    <a:pt x="305079" y="175277"/>
                    <a:pt x="305079" y="180575"/>
                  </a:cubicBezTo>
                  <a:close/>
                  <a:moveTo>
                    <a:pt x="346139" y="192496"/>
                  </a:moveTo>
                  <a:cubicBezTo>
                    <a:pt x="339516" y="192496"/>
                    <a:pt x="334218" y="187198"/>
                    <a:pt x="334218" y="180575"/>
                  </a:cubicBezTo>
                  <a:cubicBezTo>
                    <a:pt x="334218" y="175277"/>
                    <a:pt x="337751" y="172187"/>
                    <a:pt x="340841" y="170421"/>
                  </a:cubicBezTo>
                  <a:cubicBezTo>
                    <a:pt x="346139" y="168655"/>
                    <a:pt x="349230" y="170421"/>
                    <a:pt x="352761" y="172187"/>
                  </a:cubicBezTo>
                  <a:cubicBezTo>
                    <a:pt x="356294" y="175719"/>
                    <a:pt x="356294" y="180575"/>
                    <a:pt x="354527" y="184107"/>
                  </a:cubicBezTo>
                  <a:cubicBezTo>
                    <a:pt x="356294" y="188964"/>
                    <a:pt x="350996" y="192496"/>
                    <a:pt x="346139" y="192496"/>
                  </a:cubicBezTo>
                  <a:close/>
                  <a:moveTo>
                    <a:pt x="320532" y="230024"/>
                  </a:moveTo>
                  <a:cubicBezTo>
                    <a:pt x="310377" y="230024"/>
                    <a:pt x="301988" y="226492"/>
                    <a:pt x="293600" y="221635"/>
                  </a:cubicBezTo>
                  <a:lnTo>
                    <a:pt x="301988" y="209714"/>
                  </a:lnTo>
                  <a:cubicBezTo>
                    <a:pt x="313909" y="216337"/>
                    <a:pt x="327596" y="216337"/>
                    <a:pt x="339516" y="209714"/>
                  </a:cubicBezTo>
                  <a:lnTo>
                    <a:pt x="347905" y="221635"/>
                  </a:lnTo>
                  <a:cubicBezTo>
                    <a:pt x="339075" y="226492"/>
                    <a:pt x="328920" y="230024"/>
                    <a:pt x="320532" y="230024"/>
                  </a:cubicBezTo>
                  <a:close/>
                  <a:moveTo>
                    <a:pt x="358060" y="330245"/>
                  </a:moveTo>
                  <a:lnTo>
                    <a:pt x="358060" y="345698"/>
                  </a:lnTo>
                  <a:lnTo>
                    <a:pt x="342607" y="345698"/>
                  </a:lnTo>
                  <a:lnTo>
                    <a:pt x="342607" y="330245"/>
                  </a:lnTo>
                  <a:lnTo>
                    <a:pt x="358060" y="330245"/>
                  </a:lnTo>
                  <a:close/>
                  <a:moveTo>
                    <a:pt x="425609" y="343932"/>
                  </a:moveTo>
                  <a:lnTo>
                    <a:pt x="425609" y="359384"/>
                  </a:lnTo>
                  <a:lnTo>
                    <a:pt x="388082" y="359384"/>
                  </a:lnTo>
                  <a:lnTo>
                    <a:pt x="388082" y="343932"/>
                  </a:lnTo>
                  <a:lnTo>
                    <a:pt x="425609" y="343932"/>
                  </a:lnTo>
                  <a:close/>
                  <a:moveTo>
                    <a:pt x="425609" y="374837"/>
                  </a:moveTo>
                  <a:lnTo>
                    <a:pt x="425609" y="388524"/>
                  </a:lnTo>
                  <a:lnTo>
                    <a:pt x="362916" y="378369"/>
                  </a:lnTo>
                  <a:lnTo>
                    <a:pt x="379693" y="374837"/>
                  </a:lnTo>
                  <a:lnTo>
                    <a:pt x="425609" y="374837"/>
                  </a:lnTo>
                  <a:close/>
                  <a:moveTo>
                    <a:pt x="425609" y="405301"/>
                  </a:moveTo>
                  <a:lnTo>
                    <a:pt x="425609" y="422519"/>
                  </a:lnTo>
                  <a:cubicBezTo>
                    <a:pt x="425609" y="434440"/>
                    <a:pt x="415455" y="444595"/>
                    <a:pt x="403534" y="444595"/>
                  </a:cubicBezTo>
                  <a:lnTo>
                    <a:pt x="389848" y="444595"/>
                  </a:lnTo>
                  <a:lnTo>
                    <a:pt x="260929" y="414131"/>
                  </a:lnTo>
                  <a:lnTo>
                    <a:pt x="259163" y="414131"/>
                  </a:lnTo>
                  <a:lnTo>
                    <a:pt x="213246" y="414131"/>
                  </a:lnTo>
                  <a:lnTo>
                    <a:pt x="213246" y="376603"/>
                  </a:lnTo>
                  <a:lnTo>
                    <a:pt x="259163" y="376603"/>
                  </a:lnTo>
                  <a:lnTo>
                    <a:pt x="425609" y="405301"/>
                  </a:lnTo>
                  <a:close/>
                  <a:moveTo>
                    <a:pt x="320532" y="287861"/>
                  </a:moveTo>
                  <a:lnTo>
                    <a:pt x="298457" y="265785"/>
                  </a:lnTo>
                  <a:cubicBezTo>
                    <a:pt x="313909" y="271084"/>
                    <a:pt x="328920" y="271084"/>
                    <a:pt x="344373" y="265785"/>
                  </a:cubicBezTo>
                  <a:lnTo>
                    <a:pt x="320532" y="287861"/>
                  </a:lnTo>
                  <a:close/>
                  <a:moveTo>
                    <a:pt x="334218" y="294483"/>
                  </a:moveTo>
                  <a:lnTo>
                    <a:pt x="342607" y="286095"/>
                  </a:lnTo>
                  <a:lnTo>
                    <a:pt x="342607" y="296249"/>
                  </a:lnTo>
                  <a:lnTo>
                    <a:pt x="334218" y="294483"/>
                  </a:lnTo>
                  <a:close/>
                  <a:moveTo>
                    <a:pt x="373071" y="199118"/>
                  </a:moveTo>
                  <a:cubicBezTo>
                    <a:pt x="373071" y="228258"/>
                    <a:pt x="349230" y="252099"/>
                    <a:pt x="320532" y="252099"/>
                  </a:cubicBezTo>
                  <a:cubicBezTo>
                    <a:pt x="291834" y="252099"/>
                    <a:pt x="267993" y="228258"/>
                    <a:pt x="267993" y="199118"/>
                  </a:cubicBezTo>
                  <a:lnTo>
                    <a:pt x="267993" y="178809"/>
                  </a:lnTo>
                  <a:lnTo>
                    <a:pt x="288302" y="146579"/>
                  </a:lnTo>
                  <a:lnTo>
                    <a:pt x="356294" y="146579"/>
                  </a:lnTo>
                  <a:lnTo>
                    <a:pt x="376603" y="178809"/>
                  </a:lnTo>
                  <a:lnTo>
                    <a:pt x="376603" y="199118"/>
                  </a:lnTo>
                  <a:lnTo>
                    <a:pt x="373071" y="199118"/>
                  </a:lnTo>
                  <a:close/>
                  <a:moveTo>
                    <a:pt x="373071" y="150111"/>
                  </a:moveTo>
                  <a:lnTo>
                    <a:pt x="364682" y="134659"/>
                  </a:lnTo>
                  <a:cubicBezTo>
                    <a:pt x="362916" y="132893"/>
                    <a:pt x="361150" y="131127"/>
                    <a:pt x="358060" y="131127"/>
                  </a:cubicBezTo>
                  <a:lnTo>
                    <a:pt x="275057" y="131127"/>
                  </a:lnTo>
                  <a:cubicBezTo>
                    <a:pt x="266668" y="131127"/>
                    <a:pt x="259604" y="124504"/>
                    <a:pt x="259604" y="115674"/>
                  </a:cubicBezTo>
                  <a:lnTo>
                    <a:pt x="259604" y="100221"/>
                  </a:lnTo>
                  <a:lnTo>
                    <a:pt x="350996" y="100221"/>
                  </a:lnTo>
                  <a:cubicBezTo>
                    <a:pt x="362916" y="100221"/>
                    <a:pt x="373071" y="110376"/>
                    <a:pt x="373071" y="122297"/>
                  </a:cubicBezTo>
                  <a:lnTo>
                    <a:pt x="373071" y="137749"/>
                  </a:lnTo>
                  <a:lnTo>
                    <a:pt x="373071" y="150111"/>
                  </a:lnTo>
                  <a:close/>
                  <a:moveTo>
                    <a:pt x="266227" y="144814"/>
                  </a:moveTo>
                  <a:lnTo>
                    <a:pt x="267993" y="144814"/>
                  </a:lnTo>
                  <a:lnTo>
                    <a:pt x="266227" y="150111"/>
                  </a:lnTo>
                  <a:lnTo>
                    <a:pt x="266227" y="144814"/>
                  </a:lnTo>
                  <a:close/>
                  <a:moveTo>
                    <a:pt x="296690" y="296249"/>
                  </a:moveTo>
                  <a:lnTo>
                    <a:pt x="296690" y="286095"/>
                  </a:lnTo>
                  <a:lnTo>
                    <a:pt x="305079" y="294483"/>
                  </a:lnTo>
                  <a:lnTo>
                    <a:pt x="296690" y="296249"/>
                  </a:lnTo>
                  <a:close/>
                  <a:moveTo>
                    <a:pt x="281679" y="275940"/>
                  </a:moveTo>
                  <a:lnTo>
                    <a:pt x="281679" y="306404"/>
                  </a:lnTo>
                  <a:cubicBezTo>
                    <a:pt x="281679" y="308170"/>
                    <a:pt x="283445" y="311702"/>
                    <a:pt x="285211" y="313026"/>
                  </a:cubicBezTo>
                  <a:cubicBezTo>
                    <a:pt x="286978" y="314793"/>
                    <a:pt x="290509" y="314793"/>
                    <a:pt x="291834" y="314793"/>
                  </a:cubicBezTo>
                  <a:lnTo>
                    <a:pt x="312143" y="309494"/>
                  </a:lnTo>
                  <a:lnTo>
                    <a:pt x="312143" y="370863"/>
                  </a:lnTo>
                  <a:lnTo>
                    <a:pt x="266227" y="362475"/>
                  </a:lnTo>
                  <a:lnTo>
                    <a:pt x="266227" y="315234"/>
                  </a:lnTo>
                  <a:lnTo>
                    <a:pt x="250774" y="315234"/>
                  </a:lnTo>
                  <a:lnTo>
                    <a:pt x="250774" y="330687"/>
                  </a:lnTo>
                  <a:lnTo>
                    <a:pt x="213246" y="330687"/>
                  </a:lnTo>
                  <a:lnTo>
                    <a:pt x="213246" y="308611"/>
                  </a:lnTo>
                  <a:cubicBezTo>
                    <a:pt x="213246" y="291393"/>
                    <a:pt x="226933" y="278148"/>
                    <a:pt x="243710" y="278148"/>
                  </a:cubicBezTo>
                  <a:lnTo>
                    <a:pt x="281238" y="278148"/>
                  </a:lnTo>
                  <a:lnTo>
                    <a:pt x="281238" y="275940"/>
                  </a:lnTo>
                  <a:close/>
                  <a:moveTo>
                    <a:pt x="213688" y="343932"/>
                  </a:moveTo>
                  <a:lnTo>
                    <a:pt x="251215" y="343932"/>
                  </a:lnTo>
                  <a:lnTo>
                    <a:pt x="251215" y="359384"/>
                  </a:lnTo>
                  <a:lnTo>
                    <a:pt x="213688" y="359384"/>
                  </a:lnTo>
                  <a:lnTo>
                    <a:pt x="213688" y="343932"/>
                  </a:lnTo>
                  <a:close/>
                  <a:moveTo>
                    <a:pt x="235763" y="444595"/>
                  </a:moveTo>
                  <a:cubicBezTo>
                    <a:pt x="225608" y="444595"/>
                    <a:pt x="217220" y="437972"/>
                    <a:pt x="213688" y="429142"/>
                  </a:cubicBezTo>
                  <a:lnTo>
                    <a:pt x="257838" y="429142"/>
                  </a:lnTo>
                  <a:lnTo>
                    <a:pt x="286536" y="435765"/>
                  </a:lnTo>
                  <a:lnTo>
                    <a:pt x="250774" y="444153"/>
                  </a:lnTo>
                  <a:lnTo>
                    <a:pt x="235763" y="444153"/>
                  </a:lnTo>
                  <a:close/>
                  <a:moveTo>
                    <a:pt x="388524" y="177043"/>
                  </a:moveTo>
                  <a:cubicBezTo>
                    <a:pt x="392055" y="177043"/>
                    <a:pt x="395146" y="180575"/>
                    <a:pt x="395146" y="183666"/>
                  </a:cubicBezTo>
                  <a:cubicBezTo>
                    <a:pt x="395146" y="187198"/>
                    <a:pt x="391614" y="190288"/>
                    <a:pt x="388524" y="190288"/>
                  </a:cubicBezTo>
                  <a:lnTo>
                    <a:pt x="388524" y="177043"/>
                  </a:lnTo>
                  <a:close/>
                  <a:moveTo>
                    <a:pt x="250774" y="192496"/>
                  </a:moveTo>
                  <a:cubicBezTo>
                    <a:pt x="247242" y="192496"/>
                    <a:pt x="244151" y="188964"/>
                    <a:pt x="244151" y="185873"/>
                  </a:cubicBezTo>
                  <a:cubicBezTo>
                    <a:pt x="244151" y="182341"/>
                    <a:pt x="247684" y="179251"/>
                    <a:pt x="250774" y="179251"/>
                  </a:cubicBezTo>
                  <a:lnTo>
                    <a:pt x="250774" y="192496"/>
                  </a:lnTo>
                  <a:close/>
                  <a:moveTo>
                    <a:pt x="425609" y="299781"/>
                  </a:moveTo>
                  <a:cubicBezTo>
                    <a:pt x="425609" y="301547"/>
                    <a:pt x="425609" y="303313"/>
                    <a:pt x="425609" y="306404"/>
                  </a:cubicBezTo>
                  <a:lnTo>
                    <a:pt x="425609" y="328479"/>
                  </a:lnTo>
                  <a:lnTo>
                    <a:pt x="388082" y="328479"/>
                  </a:lnTo>
                  <a:lnTo>
                    <a:pt x="388082" y="313026"/>
                  </a:lnTo>
                  <a:lnTo>
                    <a:pt x="372629" y="313026"/>
                  </a:lnTo>
                  <a:lnTo>
                    <a:pt x="372629" y="360709"/>
                  </a:lnTo>
                  <a:lnTo>
                    <a:pt x="326713" y="369098"/>
                  </a:lnTo>
                  <a:lnTo>
                    <a:pt x="326713" y="307728"/>
                  </a:lnTo>
                  <a:lnTo>
                    <a:pt x="347022" y="313026"/>
                  </a:lnTo>
                  <a:cubicBezTo>
                    <a:pt x="348788" y="313026"/>
                    <a:pt x="352320" y="313026"/>
                    <a:pt x="353645" y="311260"/>
                  </a:cubicBezTo>
                  <a:cubicBezTo>
                    <a:pt x="355411" y="309494"/>
                    <a:pt x="357176" y="307728"/>
                    <a:pt x="357176" y="304638"/>
                  </a:cubicBezTo>
                  <a:lnTo>
                    <a:pt x="357176" y="274174"/>
                  </a:lnTo>
                  <a:lnTo>
                    <a:pt x="394704" y="274174"/>
                  </a:lnTo>
                  <a:cubicBezTo>
                    <a:pt x="404859" y="274174"/>
                    <a:pt x="413248" y="279472"/>
                    <a:pt x="418545" y="286095"/>
                  </a:cubicBezTo>
                  <a:lnTo>
                    <a:pt x="430466" y="277706"/>
                  </a:lnTo>
                  <a:cubicBezTo>
                    <a:pt x="422078" y="265785"/>
                    <a:pt x="408391" y="259163"/>
                    <a:pt x="392939" y="259163"/>
                  </a:cubicBezTo>
                  <a:lnTo>
                    <a:pt x="355411" y="259163"/>
                  </a:lnTo>
                  <a:lnTo>
                    <a:pt x="355411" y="255631"/>
                  </a:lnTo>
                  <a:cubicBezTo>
                    <a:pt x="372188" y="243710"/>
                    <a:pt x="382342" y="226492"/>
                    <a:pt x="385874" y="206182"/>
                  </a:cubicBezTo>
                  <a:cubicBezTo>
                    <a:pt x="397795" y="206182"/>
                    <a:pt x="407949" y="196028"/>
                    <a:pt x="407949" y="184107"/>
                  </a:cubicBezTo>
                  <a:cubicBezTo>
                    <a:pt x="407949" y="172187"/>
                    <a:pt x="397795" y="162032"/>
                    <a:pt x="385874" y="162032"/>
                  </a:cubicBezTo>
                  <a:lnTo>
                    <a:pt x="385874" y="124504"/>
                  </a:lnTo>
                  <a:cubicBezTo>
                    <a:pt x="385874" y="104195"/>
                    <a:pt x="369097" y="86976"/>
                    <a:pt x="348346" y="86976"/>
                  </a:cubicBezTo>
                  <a:lnTo>
                    <a:pt x="249891" y="86976"/>
                  </a:lnTo>
                  <a:cubicBezTo>
                    <a:pt x="246359" y="86976"/>
                    <a:pt x="243269" y="90508"/>
                    <a:pt x="243269" y="93599"/>
                  </a:cubicBezTo>
                  <a:lnTo>
                    <a:pt x="243269" y="115674"/>
                  </a:lnTo>
                  <a:cubicBezTo>
                    <a:pt x="243269" y="122297"/>
                    <a:pt x="246800" y="131127"/>
                    <a:pt x="251657" y="135983"/>
                  </a:cubicBezTo>
                  <a:cubicBezTo>
                    <a:pt x="251657" y="137749"/>
                    <a:pt x="251657" y="161591"/>
                    <a:pt x="251657" y="161591"/>
                  </a:cubicBezTo>
                  <a:cubicBezTo>
                    <a:pt x="239736" y="161591"/>
                    <a:pt x="229582" y="171745"/>
                    <a:pt x="229582" y="183666"/>
                  </a:cubicBezTo>
                  <a:cubicBezTo>
                    <a:pt x="229582" y="195587"/>
                    <a:pt x="239736" y="205741"/>
                    <a:pt x="251657" y="205741"/>
                  </a:cubicBezTo>
                  <a:cubicBezTo>
                    <a:pt x="253423" y="226050"/>
                    <a:pt x="265344" y="243269"/>
                    <a:pt x="282121" y="255190"/>
                  </a:cubicBezTo>
                  <a:lnTo>
                    <a:pt x="282121" y="258722"/>
                  </a:lnTo>
                  <a:lnTo>
                    <a:pt x="244593" y="258722"/>
                  </a:lnTo>
                  <a:cubicBezTo>
                    <a:pt x="218986" y="258722"/>
                    <a:pt x="198677" y="279031"/>
                    <a:pt x="198677" y="304638"/>
                  </a:cubicBezTo>
                  <a:lnTo>
                    <a:pt x="198677" y="418546"/>
                  </a:lnTo>
                  <a:cubicBezTo>
                    <a:pt x="198677" y="438855"/>
                    <a:pt x="215454" y="456074"/>
                    <a:pt x="236205" y="456074"/>
                  </a:cubicBezTo>
                  <a:lnTo>
                    <a:pt x="403976" y="456074"/>
                  </a:lnTo>
                  <a:cubicBezTo>
                    <a:pt x="424285" y="456074"/>
                    <a:pt x="441504" y="438855"/>
                    <a:pt x="441504" y="418546"/>
                  </a:cubicBezTo>
                  <a:lnTo>
                    <a:pt x="441504" y="304638"/>
                  </a:lnTo>
                  <a:cubicBezTo>
                    <a:pt x="441504" y="301106"/>
                    <a:pt x="441504" y="298015"/>
                    <a:pt x="439738" y="296249"/>
                  </a:cubicBezTo>
                  <a:lnTo>
                    <a:pt x="425609" y="299781"/>
                  </a:lnTo>
                  <a:close/>
                  <a:moveTo>
                    <a:pt x="69316" y="245476"/>
                  </a:moveTo>
                  <a:lnTo>
                    <a:pt x="84769" y="245476"/>
                  </a:lnTo>
                  <a:lnTo>
                    <a:pt x="84769" y="291393"/>
                  </a:lnTo>
                  <a:lnTo>
                    <a:pt x="69316" y="291393"/>
                  </a:lnTo>
                  <a:lnTo>
                    <a:pt x="69316" y="245476"/>
                  </a:lnTo>
                  <a:close/>
                  <a:moveTo>
                    <a:pt x="15011" y="107286"/>
                  </a:moveTo>
                  <a:lnTo>
                    <a:pt x="60927" y="107286"/>
                  </a:lnTo>
                  <a:lnTo>
                    <a:pt x="60927" y="113908"/>
                  </a:lnTo>
                  <a:cubicBezTo>
                    <a:pt x="60927" y="125829"/>
                    <a:pt x="50773" y="135983"/>
                    <a:pt x="38852" y="135983"/>
                  </a:cubicBezTo>
                  <a:cubicBezTo>
                    <a:pt x="26932" y="135983"/>
                    <a:pt x="16777" y="125829"/>
                    <a:pt x="16777" y="113908"/>
                  </a:cubicBezTo>
                  <a:lnTo>
                    <a:pt x="16777" y="107286"/>
                  </a:lnTo>
                  <a:lnTo>
                    <a:pt x="15011" y="107286"/>
                  </a:lnTo>
                  <a:close/>
                  <a:moveTo>
                    <a:pt x="62693" y="93599"/>
                  </a:moveTo>
                  <a:lnTo>
                    <a:pt x="18543" y="93599"/>
                  </a:lnTo>
                  <a:lnTo>
                    <a:pt x="37086" y="16777"/>
                  </a:lnTo>
                  <a:lnTo>
                    <a:pt x="75938" y="16777"/>
                  </a:lnTo>
                  <a:lnTo>
                    <a:pt x="69316" y="54305"/>
                  </a:lnTo>
                  <a:lnTo>
                    <a:pt x="62693" y="93599"/>
                  </a:lnTo>
                  <a:close/>
                  <a:moveTo>
                    <a:pt x="76380" y="107286"/>
                  </a:moveTo>
                  <a:lnTo>
                    <a:pt x="122296" y="107286"/>
                  </a:lnTo>
                  <a:lnTo>
                    <a:pt x="122296" y="113908"/>
                  </a:lnTo>
                  <a:cubicBezTo>
                    <a:pt x="122296" y="125829"/>
                    <a:pt x="112142" y="135983"/>
                    <a:pt x="100221" y="135983"/>
                  </a:cubicBezTo>
                  <a:cubicBezTo>
                    <a:pt x="88301" y="135983"/>
                    <a:pt x="78146" y="125829"/>
                    <a:pt x="78146" y="113908"/>
                  </a:cubicBezTo>
                  <a:lnTo>
                    <a:pt x="78146" y="107286"/>
                  </a:lnTo>
                  <a:lnTo>
                    <a:pt x="76380" y="107286"/>
                  </a:lnTo>
                  <a:close/>
                  <a:moveTo>
                    <a:pt x="121855" y="93599"/>
                  </a:moveTo>
                  <a:lnTo>
                    <a:pt x="77705" y="93599"/>
                  </a:lnTo>
                  <a:lnTo>
                    <a:pt x="89625" y="16777"/>
                  </a:lnTo>
                  <a:lnTo>
                    <a:pt x="128478" y="16777"/>
                  </a:lnTo>
                  <a:lnTo>
                    <a:pt x="121855" y="93599"/>
                  </a:lnTo>
                  <a:close/>
                  <a:moveTo>
                    <a:pt x="137308" y="107286"/>
                  </a:moveTo>
                  <a:lnTo>
                    <a:pt x="183224" y="107286"/>
                  </a:lnTo>
                  <a:lnTo>
                    <a:pt x="183224" y="113908"/>
                  </a:lnTo>
                  <a:cubicBezTo>
                    <a:pt x="183224" y="125829"/>
                    <a:pt x="173069" y="135983"/>
                    <a:pt x="161149" y="135983"/>
                  </a:cubicBezTo>
                  <a:cubicBezTo>
                    <a:pt x="149228" y="135983"/>
                    <a:pt x="139074" y="125829"/>
                    <a:pt x="139074" y="113908"/>
                  </a:cubicBezTo>
                  <a:lnTo>
                    <a:pt x="139074" y="107286"/>
                  </a:lnTo>
                  <a:lnTo>
                    <a:pt x="137308" y="107286"/>
                  </a:lnTo>
                  <a:close/>
                  <a:moveTo>
                    <a:pt x="183224" y="93599"/>
                  </a:moveTo>
                  <a:lnTo>
                    <a:pt x="137308" y="93599"/>
                  </a:lnTo>
                  <a:lnTo>
                    <a:pt x="143930" y="16777"/>
                  </a:lnTo>
                  <a:lnTo>
                    <a:pt x="182782" y="16777"/>
                  </a:lnTo>
                  <a:lnTo>
                    <a:pt x="182782" y="93599"/>
                  </a:lnTo>
                  <a:close/>
                  <a:moveTo>
                    <a:pt x="0" y="98897"/>
                  </a:moveTo>
                  <a:lnTo>
                    <a:pt x="0" y="100663"/>
                  </a:lnTo>
                  <a:lnTo>
                    <a:pt x="0" y="306404"/>
                  </a:lnTo>
                  <a:lnTo>
                    <a:pt x="15453" y="306404"/>
                  </a:lnTo>
                  <a:lnTo>
                    <a:pt x="15453" y="146138"/>
                  </a:lnTo>
                  <a:cubicBezTo>
                    <a:pt x="23841" y="152761"/>
                    <a:pt x="33996" y="154526"/>
                    <a:pt x="44150" y="152761"/>
                  </a:cubicBezTo>
                  <a:cubicBezTo>
                    <a:pt x="54305" y="150994"/>
                    <a:pt x="62693" y="146138"/>
                    <a:pt x="69757" y="137308"/>
                  </a:cubicBezTo>
                  <a:cubicBezTo>
                    <a:pt x="76380" y="147462"/>
                    <a:pt x="88301" y="152761"/>
                    <a:pt x="100221" y="152761"/>
                  </a:cubicBezTo>
                  <a:cubicBezTo>
                    <a:pt x="112142" y="152761"/>
                    <a:pt x="124063" y="147462"/>
                    <a:pt x="130685" y="137308"/>
                  </a:cubicBezTo>
                  <a:cubicBezTo>
                    <a:pt x="137308" y="147462"/>
                    <a:pt x="149228" y="152761"/>
                    <a:pt x="161149" y="152761"/>
                  </a:cubicBezTo>
                  <a:cubicBezTo>
                    <a:pt x="173069" y="152761"/>
                    <a:pt x="184990" y="147462"/>
                    <a:pt x="191612" y="137308"/>
                  </a:cubicBezTo>
                  <a:cubicBezTo>
                    <a:pt x="203533" y="152761"/>
                    <a:pt x="223842" y="157617"/>
                    <a:pt x="240620" y="147462"/>
                  </a:cubicBezTo>
                  <a:lnTo>
                    <a:pt x="233997" y="133776"/>
                  </a:lnTo>
                  <a:cubicBezTo>
                    <a:pt x="227375" y="137308"/>
                    <a:pt x="218544" y="137308"/>
                    <a:pt x="211922" y="133776"/>
                  </a:cubicBezTo>
                  <a:cubicBezTo>
                    <a:pt x="205299" y="130244"/>
                    <a:pt x="200001" y="121855"/>
                    <a:pt x="200001" y="113467"/>
                  </a:cubicBezTo>
                  <a:lnTo>
                    <a:pt x="200001" y="106844"/>
                  </a:lnTo>
                  <a:lnTo>
                    <a:pt x="230465" y="106844"/>
                  </a:lnTo>
                  <a:lnTo>
                    <a:pt x="230465" y="91391"/>
                  </a:lnTo>
                  <a:lnTo>
                    <a:pt x="198235" y="91391"/>
                  </a:lnTo>
                  <a:lnTo>
                    <a:pt x="198235" y="14570"/>
                  </a:lnTo>
                  <a:lnTo>
                    <a:pt x="244151" y="14570"/>
                  </a:lnTo>
                  <a:lnTo>
                    <a:pt x="244151" y="67550"/>
                  </a:lnTo>
                  <a:lnTo>
                    <a:pt x="259604" y="67550"/>
                  </a:lnTo>
                  <a:lnTo>
                    <a:pt x="259604" y="14570"/>
                  </a:lnTo>
                  <a:lnTo>
                    <a:pt x="298457" y="14570"/>
                  </a:lnTo>
                  <a:lnTo>
                    <a:pt x="303754" y="75939"/>
                  </a:lnTo>
                  <a:lnTo>
                    <a:pt x="319207" y="74173"/>
                  </a:lnTo>
                  <a:lnTo>
                    <a:pt x="313909" y="12804"/>
                  </a:lnTo>
                  <a:lnTo>
                    <a:pt x="352761" y="12804"/>
                  </a:lnTo>
                  <a:lnTo>
                    <a:pt x="362916" y="75939"/>
                  </a:lnTo>
                  <a:lnTo>
                    <a:pt x="378369" y="74173"/>
                  </a:lnTo>
                  <a:lnTo>
                    <a:pt x="368214" y="14570"/>
                  </a:lnTo>
                  <a:lnTo>
                    <a:pt x="407066" y="14570"/>
                  </a:lnTo>
                  <a:lnTo>
                    <a:pt x="425609" y="91391"/>
                  </a:lnTo>
                  <a:lnTo>
                    <a:pt x="396912" y="91391"/>
                  </a:lnTo>
                  <a:lnTo>
                    <a:pt x="396912" y="106844"/>
                  </a:lnTo>
                  <a:lnTo>
                    <a:pt x="427376" y="106844"/>
                  </a:lnTo>
                  <a:lnTo>
                    <a:pt x="427376" y="113467"/>
                  </a:lnTo>
                  <a:cubicBezTo>
                    <a:pt x="427376" y="125387"/>
                    <a:pt x="417221" y="135542"/>
                    <a:pt x="405300" y="135542"/>
                  </a:cubicBezTo>
                  <a:lnTo>
                    <a:pt x="405300" y="150994"/>
                  </a:lnTo>
                  <a:cubicBezTo>
                    <a:pt x="413689" y="150994"/>
                    <a:pt x="422078" y="147462"/>
                    <a:pt x="427376" y="144372"/>
                  </a:cubicBezTo>
                  <a:lnTo>
                    <a:pt x="427376" y="258280"/>
                  </a:lnTo>
                  <a:lnTo>
                    <a:pt x="442828" y="258280"/>
                  </a:lnTo>
                  <a:lnTo>
                    <a:pt x="442828" y="98897"/>
                  </a:lnTo>
                  <a:lnTo>
                    <a:pt x="442828" y="97131"/>
                  </a:lnTo>
                  <a:lnTo>
                    <a:pt x="420753" y="5298"/>
                  </a:lnTo>
                  <a:cubicBezTo>
                    <a:pt x="420753" y="1766"/>
                    <a:pt x="417221" y="0"/>
                    <a:pt x="414130" y="0"/>
                  </a:cubicBezTo>
                  <a:lnTo>
                    <a:pt x="33996" y="0"/>
                  </a:lnTo>
                  <a:cubicBezTo>
                    <a:pt x="30463" y="0"/>
                    <a:pt x="27373" y="1766"/>
                    <a:pt x="27373" y="5298"/>
                  </a:cubicBezTo>
                  <a:lnTo>
                    <a:pt x="0" y="98897"/>
                  </a:lnTo>
                  <a:close/>
                  <a:moveTo>
                    <a:pt x="183224" y="306404"/>
                  </a:moveTo>
                  <a:lnTo>
                    <a:pt x="183224" y="321857"/>
                  </a:lnTo>
                  <a:lnTo>
                    <a:pt x="167772" y="321857"/>
                  </a:lnTo>
                  <a:cubicBezTo>
                    <a:pt x="164239" y="321857"/>
                    <a:pt x="161149" y="318325"/>
                    <a:pt x="161149" y="315234"/>
                  </a:cubicBezTo>
                  <a:lnTo>
                    <a:pt x="161149" y="177485"/>
                  </a:lnTo>
                  <a:cubicBezTo>
                    <a:pt x="161149" y="173953"/>
                    <a:pt x="164681" y="170862"/>
                    <a:pt x="167772" y="170862"/>
                  </a:cubicBezTo>
                  <a:lnTo>
                    <a:pt x="220310" y="170862"/>
                  </a:lnTo>
                  <a:lnTo>
                    <a:pt x="220310" y="186315"/>
                  </a:lnTo>
                  <a:lnTo>
                    <a:pt x="174394" y="186315"/>
                  </a:lnTo>
                  <a:lnTo>
                    <a:pt x="174394" y="309053"/>
                  </a:lnTo>
                  <a:lnTo>
                    <a:pt x="182782" y="309053"/>
                  </a:lnTo>
                  <a:lnTo>
                    <a:pt x="182782" y="306404"/>
                  </a:lnTo>
                  <a:close/>
                  <a:moveTo>
                    <a:pt x="395146" y="214571"/>
                  </a:moveTo>
                  <a:lnTo>
                    <a:pt x="410599" y="214571"/>
                  </a:lnTo>
                  <a:lnTo>
                    <a:pt x="410599" y="245035"/>
                  </a:lnTo>
                  <a:lnTo>
                    <a:pt x="395146" y="245035"/>
                  </a:lnTo>
                  <a:lnTo>
                    <a:pt x="395146" y="214571"/>
                  </a:lnTo>
                  <a:close/>
                  <a:moveTo>
                    <a:pt x="54305" y="184107"/>
                  </a:moveTo>
                  <a:lnTo>
                    <a:pt x="130685" y="184107"/>
                  </a:lnTo>
                  <a:lnTo>
                    <a:pt x="130685" y="352762"/>
                  </a:lnTo>
                  <a:lnTo>
                    <a:pt x="54305" y="352762"/>
                  </a:lnTo>
                  <a:lnTo>
                    <a:pt x="54305" y="184107"/>
                  </a:lnTo>
                  <a:close/>
                  <a:moveTo>
                    <a:pt x="0" y="389848"/>
                  </a:moveTo>
                  <a:cubicBezTo>
                    <a:pt x="0" y="393380"/>
                    <a:pt x="3532" y="396471"/>
                    <a:pt x="6623" y="396471"/>
                  </a:cubicBezTo>
                  <a:lnTo>
                    <a:pt x="181458" y="396471"/>
                  </a:lnTo>
                  <a:lnTo>
                    <a:pt x="181458" y="381460"/>
                  </a:lnTo>
                  <a:lnTo>
                    <a:pt x="13687" y="381460"/>
                  </a:lnTo>
                  <a:lnTo>
                    <a:pt x="13687" y="366007"/>
                  </a:lnTo>
                  <a:lnTo>
                    <a:pt x="181458" y="366007"/>
                  </a:lnTo>
                  <a:lnTo>
                    <a:pt x="181458" y="350554"/>
                  </a:lnTo>
                  <a:lnTo>
                    <a:pt x="143930" y="350554"/>
                  </a:lnTo>
                  <a:lnTo>
                    <a:pt x="143930" y="175277"/>
                  </a:lnTo>
                  <a:cubicBezTo>
                    <a:pt x="143930" y="171745"/>
                    <a:pt x="140398" y="168655"/>
                    <a:pt x="137308" y="168655"/>
                  </a:cubicBezTo>
                  <a:lnTo>
                    <a:pt x="45916" y="168655"/>
                  </a:lnTo>
                  <a:cubicBezTo>
                    <a:pt x="42384" y="168655"/>
                    <a:pt x="39293" y="172187"/>
                    <a:pt x="39293" y="175277"/>
                  </a:cubicBezTo>
                  <a:lnTo>
                    <a:pt x="39293" y="350554"/>
                  </a:lnTo>
                  <a:lnTo>
                    <a:pt x="17218" y="350554"/>
                  </a:lnTo>
                  <a:lnTo>
                    <a:pt x="17218" y="320090"/>
                  </a:lnTo>
                  <a:lnTo>
                    <a:pt x="1766" y="320090"/>
                  </a:lnTo>
                  <a:lnTo>
                    <a:pt x="1766" y="389848"/>
                  </a:lnTo>
                  <a:lnTo>
                    <a:pt x="0" y="389848"/>
                  </a:lnTo>
                  <a:close/>
                </a:path>
              </a:pathLst>
            </a:custGeom>
            <a:solidFill>
              <a:srgbClr val="000000"/>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68" name="Graphic 4">
            <a:extLst>
              <a:ext uri="{FF2B5EF4-FFF2-40B4-BE49-F238E27FC236}">
                <a16:creationId xmlns:a16="http://schemas.microsoft.com/office/drawing/2014/main" id="{6CC0CC64-9048-A70A-9306-E1BCE4C1B4E6}"/>
              </a:ext>
            </a:extLst>
          </p:cNvPr>
          <p:cNvGrpSpPr/>
          <p:nvPr/>
        </p:nvGrpSpPr>
        <p:grpSpPr>
          <a:xfrm>
            <a:off x="7028688" y="4236992"/>
            <a:ext cx="456515" cy="456082"/>
            <a:chOff x="8804502" y="2627381"/>
            <a:chExt cx="456515" cy="456082"/>
          </a:xfrm>
        </p:grpSpPr>
        <p:sp>
          <p:nvSpPr>
            <p:cNvPr id="69" name="Freeform 484">
              <a:extLst>
                <a:ext uri="{FF2B5EF4-FFF2-40B4-BE49-F238E27FC236}">
                  <a16:creationId xmlns:a16="http://schemas.microsoft.com/office/drawing/2014/main" id="{E33ACCB6-B15A-4633-5504-3DE250E90209}"/>
                </a:ext>
              </a:extLst>
            </p:cNvPr>
            <p:cNvSpPr/>
            <p:nvPr/>
          </p:nvSpPr>
          <p:spPr>
            <a:xfrm>
              <a:off x="9037617" y="2770879"/>
              <a:ext cx="86534" cy="79912"/>
            </a:xfrm>
            <a:custGeom>
              <a:avLst/>
              <a:gdLst>
                <a:gd name="connsiteX0" fmla="*/ 55629 w 86534"/>
                <a:gd name="connsiteY0" fmla="*/ 31788 h 79912"/>
                <a:gd name="connsiteX1" fmla="*/ 45475 w 86534"/>
                <a:gd name="connsiteY1" fmla="*/ 30905 h 79912"/>
                <a:gd name="connsiteX2" fmla="*/ 0 w 86534"/>
                <a:gd name="connsiteY2" fmla="*/ 71082 h 79912"/>
                <a:gd name="connsiteX3" fmla="*/ 0 w 86534"/>
                <a:gd name="connsiteY3" fmla="*/ 65343 h 79912"/>
                <a:gd name="connsiteX4" fmla="*/ 64901 w 86534"/>
                <a:gd name="connsiteY4" fmla="*/ 0 h 79912"/>
                <a:gd name="connsiteX5" fmla="*/ 86535 w 86534"/>
                <a:gd name="connsiteY5" fmla="*/ 0 h 79912"/>
                <a:gd name="connsiteX6" fmla="*/ 86535 w 86534"/>
                <a:gd name="connsiteY6" fmla="*/ 22517 h 79912"/>
                <a:gd name="connsiteX7" fmla="*/ 21634 w 86534"/>
                <a:gd name="connsiteY7" fmla="*/ 79912 h 79912"/>
                <a:gd name="connsiteX8" fmla="*/ 12362 w 86534"/>
                <a:gd name="connsiteY8" fmla="*/ 79912 h 79912"/>
                <a:gd name="connsiteX9" fmla="*/ 55629 w 86534"/>
                <a:gd name="connsiteY9" fmla="*/ 41943 h 79912"/>
                <a:gd name="connsiteX10" fmla="*/ 55629 w 86534"/>
                <a:gd name="connsiteY10" fmla="*/ 31788 h 7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34" h="79912">
                  <a:moveTo>
                    <a:pt x="55629" y="31788"/>
                  </a:moveTo>
                  <a:cubicBezTo>
                    <a:pt x="52980" y="28698"/>
                    <a:pt x="48565" y="28698"/>
                    <a:pt x="45475" y="30905"/>
                  </a:cubicBezTo>
                  <a:lnTo>
                    <a:pt x="0" y="71082"/>
                  </a:lnTo>
                  <a:lnTo>
                    <a:pt x="0" y="65343"/>
                  </a:lnTo>
                  <a:cubicBezTo>
                    <a:pt x="0" y="29581"/>
                    <a:pt x="29139" y="0"/>
                    <a:pt x="64901" y="0"/>
                  </a:cubicBezTo>
                  <a:lnTo>
                    <a:pt x="86535" y="0"/>
                  </a:lnTo>
                  <a:lnTo>
                    <a:pt x="86535" y="22517"/>
                  </a:lnTo>
                  <a:cubicBezTo>
                    <a:pt x="86535" y="58279"/>
                    <a:pt x="57396" y="79912"/>
                    <a:pt x="21634" y="79912"/>
                  </a:cubicBezTo>
                  <a:lnTo>
                    <a:pt x="12362" y="79912"/>
                  </a:lnTo>
                  <a:lnTo>
                    <a:pt x="55629" y="41943"/>
                  </a:lnTo>
                  <a:cubicBezTo>
                    <a:pt x="57837" y="39294"/>
                    <a:pt x="58278" y="34438"/>
                    <a:pt x="55629" y="31788"/>
                  </a:cubicBezTo>
                  <a:close/>
                </a:path>
              </a:pathLst>
            </a:custGeom>
            <a:solidFill>
              <a:srgbClr val="F79037"/>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0" name="Freeform 485">
              <a:extLst>
                <a:ext uri="{FF2B5EF4-FFF2-40B4-BE49-F238E27FC236}">
                  <a16:creationId xmlns:a16="http://schemas.microsoft.com/office/drawing/2014/main" id="{82F7AE1B-2F21-FA41-F814-AFFAB20C0E3A}"/>
                </a:ext>
              </a:extLst>
            </p:cNvPr>
            <p:cNvSpPr/>
            <p:nvPr/>
          </p:nvSpPr>
          <p:spPr>
            <a:xfrm>
              <a:off x="8937837" y="2770879"/>
              <a:ext cx="86534" cy="79912"/>
            </a:xfrm>
            <a:custGeom>
              <a:avLst/>
              <a:gdLst>
                <a:gd name="connsiteX0" fmla="*/ 85652 w 86534"/>
                <a:gd name="connsiteY0" fmla="*/ 70641 h 79912"/>
                <a:gd name="connsiteX1" fmla="*/ 40177 w 86534"/>
                <a:gd name="connsiteY1" fmla="*/ 30464 h 79912"/>
                <a:gd name="connsiteX2" fmla="*/ 30022 w 86534"/>
                <a:gd name="connsiteY2" fmla="*/ 31347 h 79912"/>
                <a:gd name="connsiteX3" fmla="*/ 30905 w 86534"/>
                <a:gd name="connsiteY3" fmla="*/ 41943 h 79912"/>
                <a:gd name="connsiteX4" fmla="*/ 74172 w 86534"/>
                <a:gd name="connsiteY4" fmla="*/ 79912 h 79912"/>
                <a:gd name="connsiteX5" fmla="*/ 64901 w 86534"/>
                <a:gd name="connsiteY5" fmla="*/ 79912 h 79912"/>
                <a:gd name="connsiteX6" fmla="*/ 0 w 86534"/>
                <a:gd name="connsiteY6" fmla="*/ 14570 h 79912"/>
                <a:gd name="connsiteX7" fmla="*/ 0 w 86534"/>
                <a:gd name="connsiteY7" fmla="*/ 0 h 79912"/>
                <a:gd name="connsiteX8" fmla="*/ 21634 w 86534"/>
                <a:gd name="connsiteY8" fmla="*/ 0 h 79912"/>
                <a:gd name="connsiteX9" fmla="*/ 86535 w 86534"/>
                <a:gd name="connsiteY9" fmla="*/ 65343 h 79912"/>
                <a:gd name="connsiteX10" fmla="*/ 86535 w 86534"/>
                <a:gd name="connsiteY10" fmla="*/ 70641 h 79912"/>
                <a:gd name="connsiteX11" fmla="*/ 85652 w 86534"/>
                <a:gd name="connsiteY11" fmla="*/ 70641 h 7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34" h="79912">
                  <a:moveTo>
                    <a:pt x="85652" y="70641"/>
                  </a:moveTo>
                  <a:lnTo>
                    <a:pt x="40177" y="30464"/>
                  </a:lnTo>
                  <a:cubicBezTo>
                    <a:pt x="37086" y="27815"/>
                    <a:pt x="32671" y="28256"/>
                    <a:pt x="30022" y="31347"/>
                  </a:cubicBezTo>
                  <a:cubicBezTo>
                    <a:pt x="27373" y="34438"/>
                    <a:pt x="27814" y="38853"/>
                    <a:pt x="30905" y="41943"/>
                  </a:cubicBezTo>
                  <a:lnTo>
                    <a:pt x="74172" y="79912"/>
                  </a:lnTo>
                  <a:lnTo>
                    <a:pt x="64901" y="79912"/>
                  </a:lnTo>
                  <a:cubicBezTo>
                    <a:pt x="29139" y="79912"/>
                    <a:pt x="0" y="50332"/>
                    <a:pt x="0" y="14570"/>
                  </a:cubicBezTo>
                  <a:lnTo>
                    <a:pt x="0" y="0"/>
                  </a:lnTo>
                  <a:lnTo>
                    <a:pt x="21634" y="0"/>
                  </a:lnTo>
                  <a:cubicBezTo>
                    <a:pt x="57396" y="0"/>
                    <a:pt x="86535" y="50773"/>
                    <a:pt x="86535" y="65343"/>
                  </a:cubicBezTo>
                  <a:lnTo>
                    <a:pt x="86535" y="70641"/>
                  </a:lnTo>
                  <a:lnTo>
                    <a:pt x="85652" y="70641"/>
                  </a:lnTo>
                  <a:close/>
                </a:path>
              </a:pathLst>
            </a:custGeom>
            <a:solidFill>
              <a:srgbClr val="F79037"/>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1" name="Freeform 486">
              <a:extLst>
                <a:ext uri="{FF2B5EF4-FFF2-40B4-BE49-F238E27FC236}">
                  <a16:creationId xmlns:a16="http://schemas.microsoft.com/office/drawing/2014/main" id="{93AE9124-2A30-0D5F-B224-40D89E9676FF}"/>
                </a:ext>
              </a:extLst>
            </p:cNvPr>
            <p:cNvSpPr/>
            <p:nvPr/>
          </p:nvSpPr>
          <p:spPr>
            <a:xfrm>
              <a:off x="8875585" y="2627381"/>
              <a:ext cx="314386" cy="456082"/>
            </a:xfrm>
            <a:custGeom>
              <a:avLst/>
              <a:gdLst>
                <a:gd name="connsiteX0" fmla="*/ 82120 w 314386"/>
                <a:gd name="connsiteY0" fmla="*/ 356302 h 456082"/>
                <a:gd name="connsiteX1" fmla="*/ 71523 w 314386"/>
                <a:gd name="connsiteY1" fmla="*/ 345706 h 456082"/>
                <a:gd name="connsiteX2" fmla="*/ 82120 w 314386"/>
                <a:gd name="connsiteY2" fmla="*/ 335110 h 456082"/>
                <a:gd name="connsiteX3" fmla="*/ 232231 w 314386"/>
                <a:gd name="connsiteY3" fmla="*/ 335110 h 456082"/>
                <a:gd name="connsiteX4" fmla="*/ 242827 w 314386"/>
                <a:gd name="connsiteY4" fmla="*/ 345706 h 456082"/>
                <a:gd name="connsiteX5" fmla="*/ 232231 w 314386"/>
                <a:gd name="connsiteY5" fmla="*/ 356302 h 456082"/>
                <a:gd name="connsiteX6" fmla="*/ 82120 w 314386"/>
                <a:gd name="connsiteY6" fmla="*/ 356302 h 456082"/>
                <a:gd name="connsiteX7" fmla="*/ 243269 w 314386"/>
                <a:gd name="connsiteY7" fmla="*/ 381027 h 456082"/>
                <a:gd name="connsiteX8" fmla="*/ 232672 w 314386"/>
                <a:gd name="connsiteY8" fmla="*/ 391623 h 456082"/>
                <a:gd name="connsiteX9" fmla="*/ 82561 w 314386"/>
                <a:gd name="connsiteY9" fmla="*/ 391623 h 456082"/>
                <a:gd name="connsiteX10" fmla="*/ 71965 w 314386"/>
                <a:gd name="connsiteY10" fmla="*/ 381027 h 456082"/>
                <a:gd name="connsiteX11" fmla="*/ 82561 w 314386"/>
                <a:gd name="connsiteY11" fmla="*/ 370430 h 456082"/>
                <a:gd name="connsiteX12" fmla="*/ 232672 w 314386"/>
                <a:gd name="connsiteY12" fmla="*/ 370430 h 456082"/>
                <a:gd name="connsiteX13" fmla="*/ 243269 w 314386"/>
                <a:gd name="connsiteY13" fmla="*/ 381027 h 456082"/>
                <a:gd name="connsiteX14" fmla="*/ 171303 w 314386"/>
                <a:gd name="connsiteY14" fmla="*/ 441954 h 456082"/>
                <a:gd name="connsiteX15" fmla="*/ 143489 w 314386"/>
                <a:gd name="connsiteY15" fmla="*/ 441954 h 456082"/>
                <a:gd name="connsiteX16" fmla="*/ 94923 w 314386"/>
                <a:gd name="connsiteY16" fmla="*/ 406192 h 456082"/>
                <a:gd name="connsiteX17" fmla="*/ 219869 w 314386"/>
                <a:gd name="connsiteY17" fmla="*/ 406192 h 456082"/>
                <a:gd name="connsiteX18" fmla="*/ 171303 w 314386"/>
                <a:gd name="connsiteY18" fmla="*/ 441954 h 456082"/>
                <a:gd name="connsiteX19" fmla="*/ 150111 w 314386"/>
                <a:gd name="connsiteY19" fmla="*/ 219436 h 456082"/>
                <a:gd name="connsiteX20" fmla="*/ 105078 w 314386"/>
                <a:gd name="connsiteY20" fmla="*/ 179701 h 456082"/>
                <a:gd name="connsiteX21" fmla="*/ 94923 w 314386"/>
                <a:gd name="connsiteY21" fmla="*/ 180584 h 456082"/>
                <a:gd name="connsiteX22" fmla="*/ 95806 w 314386"/>
                <a:gd name="connsiteY22" fmla="*/ 190738 h 456082"/>
                <a:gd name="connsiteX23" fmla="*/ 138632 w 314386"/>
                <a:gd name="connsiteY23" fmla="*/ 228266 h 456082"/>
                <a:gd name="connsiteX24" fmla="*/ 129360 w 314386"/>
                <a:gd name="connsiteY24" fmla="*/ 228266 h 456082"/>
                <a:gd name="connsiteX25" fmla="*/ 64901 w 314386"/>
                <a:gd name="connsiteY25" fmla="*/ 164248 h 456082"/>
                <a:gd name="connsiteX26" fmla="*/ 64901 w 314386"/>
                <a:gd name="connsiteY26" fmla="*/ 149678 h 456082"/>
                <a:gd name="connsiteX27" fmla="*/ 86535 w 314386"/>
                <a:gd name="connsiteY27" fmla="*/ 149678 h 456082"/>
                <a:gd name="connsiteX28" fmla="*/ 150994 w 314386"/>
                <a:gd name="connsiteY28" fmla="*/ 213696 h 456082"/>
                <a:gd name="connsiteX29" fmla="*/ 150994 w 314386"/>
                <a:gd name="connsiteY29" fmla="*/ 218995 h 456082"/>
                <a:gd name="connsiteX30" fmla="*/ 150111 w 314386"/>
                <a:gd name="connsiteY30" fmla="*/ 218995 h 456082"/>
                <a:gd name="connsiteX31" fmla="*/ 219869 w 314386"/>
                <a:gd name="connsiteY31" fmla="*/ 180584 h 456082"/>
                <a:gd name="connsiteX32" fmla="*/ 209714 w 314386"/>
                <a:gd name="connsiteY32" fmla="*/ 179701 h 456082"/>
                <a:gd name="connsiteX33" fmla="*/ 164681 w 314386"/>
                <a:gd name="connsiteY33" fmla="*/ 219436 h 456082"/>
                <a:gd name="connsiteX34" fmla="*/ 164681 w 314386"/>
                <a:gd name="connsiteY34" fmla="*/ 213696 h 456082"/>
                <a:gd name="connsiteX35" fmla="*/ 229140 w 314386"/>
                <a:gd name="connsiteY35" fmla="*/ 149678 h 456082"/>
                <a:gd name="connsiteX36" fmla="*/ 250774 w 314386"/>
                <a:gd name="connsiteY36" fmla="*/ 149678 h 456082"/>
                <a:gd name="connsiteX37" fmla="*/ 250774 w 314386"/>
                <a:gd name="connsiteY37" fmla="*/ 163807 h 456082"/>
                <a:gd name="connsiteX38" fmla="*/ 186314 w 314386"/>
                <a:gd name="connsiteY38" fmla="*/ 227825 h 456082"/>
                <a:gd name="connsiteX39" fmla="*/ 177043 w 314386"/>
                <a:gd name="connsiteY39" fmla="*/ 227825 h 456082"/>
                <a:gd name="connsiteX40" fmla="*/ 219869 w 314386"/>
                <a:gd name="connsiteY40" fmla="*/ 190297 h 456082"/>
                <a:gd name="connsiteX41" fmla="*/ 219869 w 314386"/>
                <a:gd name="connsiteY41" fmla="*/ 180584 h 456082"/>
                <a:gd name="connsiteX42" fmla="*/ 54305 w 314386"/>
                <a:gd name="connsiteY42" fmla="*/ 255198 h 456082"/>
                <a:gd name="connsiteX43" fmla="*/ 14569 w 314386"/>
                <a:gd name="connsiteY43" fmla="*/ 156742 h 456082"/>
                <a:gd name="connsiteX44" fmla="*/ 155851 w 314386"/>
                <a:gd name="connsiteY44" fmla="*/ 14137 h 456082"/>
                <a:gd name="connsiteX45" fmla="*/ 300664 w 314386"/>
                <a:gd name="connsiteY45" fmla="*/ 154535 h 456082"/>
                <a:gd name="connsiteX46" fmla="*/ 260929 w 314386"/>
                <a:gd name="connsiteY46" fmla="*/ 255639 h 456082"/>
                <a:gd name="connsiteX47" fmla="*/ 230023 w 314386"/>
                <a:gd name="connsiteY47" fmla="*/ 320540 h 456082"/>
                <a:gd name="connsiteX48" fmla="*/ 164681 w 314386"/>
                <a:gd name="connsiteY48" fmla="*/ 320540 h 456082"/>
                <a:gd name="connsiteX49" fmla="*/ 164681 w 314386"/>
                <a:gd name="connsiteY49" fmla="*/ 241953 h 456082"/>
                <a:gd name="connsiteX50" fmla="*/ 186314 w 314386"/>
                <a:gd name="connsiteY50" fmla="*/ 241953 h 456082"/>
                <a:gd name="connsiteX51" fmla="*/ 264902 w 314386"/>
                <a:gd name="connsiteY51" fmla="*/ 163365 h 456082"/>
                <a:gd name="connsiteX52" fmla="*/ 264902 w 314386"/>
                <a:gd name="connsiteY52" fmla="*/ 142173 h 456082"/>
                <a:gd name="connsiteX53" fmla="*/ 257838 w 314386"/>
                <a:gd name="connsiteY53" fmla="*/ 135109 h 456082"/>
                <a:gd name="connsiteX54" fmla="*/ 229140 w 314386"/>
                <a:gd name="connsiteY54" fmla="*/ 135109 h 456082"/>
                <a:gd name="connsiteX55" fmla="*/ 157617 w 314386"/>
                <a:gd name="connsiteY55" fmla="*/ 181025 h 456082"/>
                <a:gd name="connsiteX56" fmla="*/ 86093 w 314386"/>
                <a:gd name="connsiteY56" fmla="*/ 135109 h 456082"/>
                <a:gd name="connsiteX57" fmla="*/ 57396 w 314386"/>
                <a:gd name="connsiteY57" fmla="*/ 135109 h 456082"/>
                <a:gd name="connsiteX58" fmla="*/ 50331 w 314386"/>
                <a:gd name="connsiteY58" fmla="*/ 142173 h 456082"/>
                <a:gd name="connsiteX59" fmla="*/ 50331 w 314386"/>
                <a:gd name="connsiteY59" fmla="*/ 163365 h 456082"/>
                <a:gd name="connsiteX60" fmla="*/ 128919 w 314386"/>
                <a:gd name="connsiteY60" fmla="*/ 241953 h 456082"/>
                <a:gd name="connsiteX61" fmla="*/ 150553 w 314386"/>
                <a:gd name="connsiteY61" fmla="*/ 241953 h 456082"/>
                <a:gd name="connsiteX62" fmla="*/ 150553 w 314386"/>
                <a:gd name="connsiteY62" fmla="*/ 320540 h 456082"/>
                <a:gd name="connsiteX63" fmla="*/ 85210 w 314386"/>
                <a:gd name="connsiteY63" fmla="*/ 320540 h 456082"/>
                <a:gd name="connsiteX64" fmla="*/ 54305 w 314386"/>
                <a:gd name="connsiteY64" fmla="*/ 255198 h 456082"/>
                <a:gd name="connsiteX65" fmla="*/ 270642 w 314386"/>
                <a:gd name="connsiteY65" fmla="*/ 265352 h 456082"/>
                <a:gd name="connsiteX66" fmla="*/ 314351 w 314386"/>
                <a:gd name="connsiteY66" fmla="*/ 154093 h 456082"/>
                <a:gd name="connsiteX67" fmla="*/ 155409 w 314386"/>
                <a:gd name="connsiteY67" fmla="*/ 8 h 456082"/>
                <a:gd name="connsiteX68" fmla="*/ 0 w 314386"/>
                <a:gd name="connsiteY68" fmla="*/ 156742 h 456082"/>
                <a:gd name="connsiteX69" fmla="*/ 43708 w 314386"/>
                <a:gd name="connsiteY69" fmla="*/ 264911 h 456082"/>
                <a:gd name="connsiteX70" fmla="*/ 71082 w 314386"/>
                <a:gd name="connsiteY70" fmla="*/ 323189 h 456082"/>
                <a:gd name="connsiteX71" fmla="*/ 64901 w 314386"/>
                <a:gd name="connsiteY71" fmla="*/ 363366 h 456082"/>
                <a:gd name="connsiteX72" fmla="*/ 79912 w 314386"/>
                <a:gd name="connsiteY72" fmla="*/ 406192 h 456082"/>
                <a:gd name="connsiteX73" fmla="*/ 143489 w 314386"/>
                <a:gd name="connsiteY73" fmla="*/ 456082 h 456082"/>
                <a:gd name="connsiteX74" fmla="*/ 171303 w 314386"/>
                <a:gd name="connsiteY74" fmla="*/ 456082 h 456082"/>
                <a:gd name="connsiteX75" fmla="*/ 234880 w 314386"/>
                <a:gd name="connsiteY75" fmla="*/ 406192 h 456082"/>
                <a:gd name="connsiteX76" fmla="*/ 249891 w 314386"/>
                <a:gd name="connsiteY76" fmla="*/ 363366 h 456082"/>
                <a:gd name="connsiteX77" fmla="*/ 243710 w 314386"/>
                <a:gd name="connsiteY77" fmla="*/ 323189 h 456082"/>
                <a:gd name="connsiteX78" fmla="*/ 270642 w 314386"/>
                <a:gd name="connsiteY78" fmla="*/ 265352 h 45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14386" h="456082">
                  <a:moveTo>
                    <a:pt x="82120" y="356302"/>
                  </a:moveTo>
                  <a:cubicBezTo>
                    <a:pt x="76380" y="356302"/>
                    <a:pt x="71523" y="351446"/>
                    <a:pt x="71523" y="345706"/>
                  </a:cubicBezTo>
                  <a:cubicBezTo>
                    <a:pt x="71523" y="339967"/>
                    <a:pt x="76380" y="335110"/>
                    <a:pt x="82120" y="335110"/>
                  </a:cubicBezTo>
                  <a:lnTo>
                    <a:pt x="232231" y="335110"/>
                  </a:lnTo>
                  <a:cubicBezTo>
                    <a:pt x="237970" y="335110"/>
                    <a:pt x="242827" y="339967"/>
                    <a:pt x="242827" y="345706"/>
                  </a:cubicBezTo>
                  <a:cubicBezTo>
                    <a:pt x="242827" y="351446"/>
                    <a:pt x="237970" y="356302"/>
                    <a:pt x="232231" y="356302"/>
                  </a:cubicBezTo>
                  <a:lnTo>
                    <a:pt x="82120" y="356302"/>
                  </a:lnTo>
                  <a:close/>
                  <a:moveTo>
                    <a:pt x="243269" y="381027"/>
                  </a:moveTo>
                  <a:cubicBezTo>
                    <a:pt x="243269" y="386766"/>
                    <a:pt x="238412" y="391623"/>
                    <a:pt x="232672" y="391623"/>
                  </a:cubicBezTo>
                  <a:cubicBezTo>
                    <a:pt x="223842" y="391623"/>
                    <a:pt x="88301" y="391623"/>
                    <a:pt x="82561" y="391623"/>
                  </a:cubicBezTo>
                  <a:cubicBezTo>
                    <a:pt x="76821" y="391623"/>
                    <a:pt x="71965" y="386766"/>
                    <a:pt x="71965" y="381027"/>
                  </a:cubicBezTo>
                  <a:cubicBezTo>
                    <a:pt x="71965" y="375287"/>
                    <a:pt x="76821" y="370430"/>
                    <a:pt x="82561" y="370430"/>
                  </a:cubicBezTo>
                  <a:lnTo>
                    <a:pt x="232672" y="370430"/>
                  </a:lnTo>
                  <a:cubicBezTo>
                    <a:pt x="238854" y="370430"/>
                    <a:pt x="243269" y="375287"/>
                    <a:pt x="243269" y="381027"/>
                  </a:cubicBezTo>
                  <a:close/>
                  <a:moveTo>
                    <a:pt x="171303" y="441954"/>
                  </a:moveTo>
                  <a:lnTo>
                    <a:pt x="143489" y="441954"/>
                  </a:lnTo>
                  <a:cubicBezTo>
                    <a:pt x="120972" y="441954"/>
                    <a:pt x="101546" y="427385"/>
                    <a:pt x="94923" y="406192"/>
                  </a:cubicBezTo>
                  <a:lnTo>
                    <a:pt x="219869" y="406192"/>
                  </a:lnTo>
                  <a:cubicBezTo>
                    <a:pt x="213246" y="426943"/>
                    <a:pt x="193378" y="441954"/>
                    <a:pt x="171303" y="441954"/>
                  </a:cubicBezTo>
                  <a:close/>
                  <a:moveTo>
                    <a:pt x="150111" y="219436"/>
                  </a:moveTo>
                  <a:lnTo>
                    <a:pt x="105078" y="179701"/>
                  </a:lnTo>
                  <a:cubicBezTo>
                    <a:pt x="101987" y="177052"/>
                    <a:pt x="97572" y="177493"/>
                    <a:pt x="94923" y="180584"/>
                  </a:cubicBezTo>
                  <a:cubicBezTo>
                    <a:pt x="92274" y="183674"/>
                    <a:pt x="92716" y="188089"/>
                    <a:pt x="95806" y="190738"/>
                  </a:cubicBezTo>
                  <a:lnTo>
                    <a:pt x="138632" y="228266"/>
                  </a:lnTo>
                  <a:lnTo>
                    <a:pt x="129360" y="228266"/>
                  </a:lnTo>
                  <a:cubicBezTo>
                    <a:pt x="94040" y="228266"/>
                    <a:pt x="64901" y="199127"/>
                    <a:pt x="64901" y="164248"/>
                  </a:cubicBezTo>
                  <a:lnTo>
                    <a:pt x="64901" y="149678"/>
                  </a:lnTo>
                  <a:lnTo>
                    <a:pt x="86535" y="149678"/>
                  </a:lnTo>
                  <a:cubicBezTo>
                    <a:pt x="121855" y="149678"/>
                    <a:pt x="150994" y="178818"/>
                    <a:pt x="150994" y="213696"/>
                  </a:cubicBezTo>
                  <a:lnTo>
                    <a:pt x="150994" y="218995"/>
                  </a:lnTo>
                  <a:lnTo>
                    <a:pt x="150111" y="218995"/>
                  </a:lnTo>
                  <a:close/>
                  <a:moveTo>
                    <a:pt x="219869" y="180584"/>
                  </a:moveTo>
                  <a:cubicBezTo>
                    <a:pt x="217220" y="177493"/>
                    <a:pt x="212805" y="177493"/>
                    <a:pt x="209714" y="179701"/>
                  </a:cubicBezTo>
                  <a:lnTo>
                    <a:pt x="164681" y="219436"/>
                  </a:lnTo>
                  <a:lnTo>
                    <a:pt x="164681" y="213696"/>
                  </a:lnTo>
                  <a:cubicBezTo>
                    <a:pt x="164681" y="178376"/>
                    <a:pt x="193820" y="149678"/>
                    <a:pt x="229140" y="149678"/>
                  </a:cubicBezTo>
                  <a:lnTo>
                    <a:pt x="250774" y="149678"/>
                  </a:lnTo>
                  <a:lnTo>
                    <a:pt x="250774" y="163807"/>
                  </a:lnTo>
                  <a:cubicBezTo>
                    <a:pt x="250774" y="199127"/>
                    <a:pt x="221635" y="227825"/>
                    <a:pt x="186314" y="227825"/>
                  </a:cubicBezTo>
                  <a:lnTo>
                    <a:pt x="177043" y="227825"/>
                  </a:lnTo>
                  <a:lnTo>
                    <a:pt x="219869" y="190297"/>
                  </a:lnTo>
                  <a:cubicBezTo>
                    <a:pt x="222076" y="187648"/>
                    <a:pt x="222518" y="183233"/>
                    <a:pt x="219869" y="180584"/>
                  </a:cubicBezTo>
                  <a:close/>
                  <a:moveTo>
                    <a:pt x="54305" y="255198"/>
                  </a:moveTo>
                  <a:cubicBezTo>
                    <a:pt x="28698" y="228266"/>
                    <a:pt x="14569" y="193829"/>
                    <a:pt x="14569" y="156742"/>
                  </a:cubicBezTo>
                  <a:cubicBezTo>
                    <a:pt x="14569" y="79038"/>
                    <a:pt x="78146" y="15020"/>
                    <a:pt x="155851" y="14137"/>
                  </a:cubicBezTo>
                  <a:cubicBezTo>
                    <a:pt x="234439" y="13254"/>
                    <a:pt x="299340" y="75947"/>
                    <a:pt x="300664" y="154535"/>
                  </a:cubicBezTo>
                  <a:cubicBezTo>
                    <a:pt x="301106" y="192504"/>
                    <a:pt x="287419" y="228708"/>
                    <a:pt x="260929" y="255639"/>
                  </a:cubicBezTo>
                  <a:cubicBezTo>
                    <a:pt x="244593" y="272416"/>
                    <a:pt x="233114" y="295375"/>
                    <a:pt x="230023" y="320540"/>
                  </a:cubicBezTo>
                  <a:lnTo>
                    <a:pt x="164681" y="320540"/>
                  </a:lnTo>
                  <a:lnTo>
                    <a:pt x="164681" y="241953"/>
                  </a:lnTo>
                  <a:lnTo>
                    <a:pt x="186314" y="241953"/>
                  </a:lnTo>
                  <a:cubicBezTo>
                    <a:pt x="229582" y="241953"/>
                    <a:pt x="264902" y="206632"/>
                    <a:pt x="264902" y="163365"/>
                  </a:cubicBezTo>
                  <a:lnTo>
                    <a:pt x="264902" y="142173"/>
                  </a:lnTo>
                  <a:cubicBezTo>
                    <a:pt x="264902" y="138199"/>
                    <a:pt x="261812" y="135109"/>
                    <a:pt x="257838" y="135109"/>
                  </a:cubicBezTo>
                  <a:lnTo>
                    <a:pt x="229140" y="135109"/>
                  </a:lnTo>
                  <a:cubicBezTo>
                    <a:pt x="197352" y="135109"/>
                    <a:pt x="169979" y="153652"/>
                    <a:pt x="157617" y="181025"/>
                  </a:cubicBezTo>
                  <a:cubicBezTo>
                    <a:pt x="145254" y="153652"/>
                    <a:pt x="117881" y="135109"/>
                    <a:pt x="86093" y="135109"/>
                  </a:cubicBezTo>
                  <a:lnTo>
                    <a:pt x="57396" y="135109"/>
                  </a:lnTo>
                  <a:cubicBezTo>
                    <a:pt x="53422" y="135109"/>
                    <a:pt x="50331" y="138199"/>
                    <a:pt x="50331" y="142173"/>
                  </a:cubicBezTo>
                  <a:lnTo>
                    <a:pt x="50331" y="163365"/>
                  </a:lnTo>
                  <a:cubicBezTo>
                    <a:pt x="50331" y="206632"/>
                    <a:pt x="85651" y="241953"/>
                    <a:pt x="128919" y="241953"/>
                  </a:cubicBezTo>
                  <a:lnTo>
                    <a:pt x="150553" y="241953"/>
                  </a:lnTo>
                  <a:lnTo>
                    <a:pt x="150553" y="320540"/>
                  </a:lnTo>
                  <a:lnTo>
                    <a:pt x="85210" y="320540"/>
                  </a:lnTo>
                  <a:cubicBezTo>
                    <a:pt x="81678" y="294933"/>
                    <a:pt x="70641" y="272416"/>
                    <a:pt x="54305" y="255198"/>
                  </a:cubicBezTo>
                  <a:close/>
                  <a:moveTo>
                    <a:pt x="270642" y="265352"/>
                  </a:moveTo>
                  <a:cubicBezTo>
                    <a:pt x="299781" y="235330"/>
                    <a:pt x="315233" y="196036"/>
                    <a:pt x="314351" y="154093"/>
                  </a:cubicBezTo>
                  <a:cubicBezTo>
                    <a:pt x="313026" y="68000"/>
                    <a:pt x="241502" y="-874"/>
                    <a:pt x="155409" y="8"/>
                  </a:cubicBezTo>
                  <a:cubicBezTo>
                    <a:pt x="69316" y="891"/>
                    <a:pt x="0" y="70649"/>
                    <a:pt x="0" y="156742"/>
                  </a:cubicBezTo>
                  <a:cubicBezTo>
                    <a:pt x="0" y="197361"/>
                    <a:pt x="15453" y="236213"/>
                    <a:pt x="43708" y="264911"/>
                  </a:cubicBezTo>
                  <a:cubicBezTo>
                    <a:pt x="58278" y="279922"/>
                    <a:pt x="67991" y="299790"/>
                    <a:pt x="71082" y="323189"/>
                  </a:cubicBezTo>
                  <a:cubicBezTo>
                    <a:pt x="56071" y="330695"/>
                    <a:pt x="52980" y="351446"/>
                    <a:pt x="64901" y="363366"/>
                  </a:cubicBezTo>
                  <a:cubicBezTo>
                    <a:pt x="49890" y="377936"/>
                    <a:pt x="58720" y="403985"/>
                    <a:pt x="79912" y="406192"/>
                  </a:cubicBezTo>
                  <a:cubicBezTo>
                    <a:pt x="86976" y="435773"/>
                    <a:pt x="113466" y="456082"/>
                    <a:pt x="143489" y="456082"/>
                  </a:cubicBezTo>
                  <a:lnTo>
                    <a:pt x="171303" y="456082"/>
                  </a:lnTo>
                  <a:cubicBezTo>
                    <a:pt x="201767" y="456082"/>
                    <a:pt x="228257" y="435773"/>
                    <a:pt x="234880" y="406192"/>
                  </a:cubicBezTo>
                  <a:cubicBezTo>
                    <a:pt x="256072" y="404426"/>
                    <a:pt x="265344" y="377936"/>
                    <a:pt x="249891" y="363366"/>
                  </a:cubicBezTo>
                  <a:cubicBezTo>
                    <a:pt x="261812" y="351446"/>
                    <a:pt x="258721" y="330695"/>
                    <a:pt x="243710" y="323189"/>
                  </a:cubicBezTo>
                  <a:cubicBezTo>
                    <a:pt x="246800" y="300231"/>
                    <a:pt x="256072" y="280363"/>
                    <a:pt x="270642" y="265352"/>
                  </a:cubicBezTo>
                  <a:close/>
                </a:path>
              </a:pathLst>
            </a:custGeom>
            <a:solidFill>
              <a:srgbClr val="010101"/>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2" name="Freeform 487">
              <a:extLst>
                <a:ext uri="{FF2B5EF4-FFF2-40B4-BE49-F238E27FC236}">
                  <a16:creationId xmlns:a16="http://schemas.microsoft.com/office/drawing/2014/main" id="{00E8ED1D-328D-6511-4A66-EC280A786626}"/>
                </a:ext>
              </a:extLst>
            </p:cNvPr>
            <p:cNvSpPr/>
            <p:nvPr/>
          </p:nvSpPr>
          <p:spPr>
            <a:xfrm>
              <a:off x="8804502" y="2775294"/>
              <a:ext cx="49007" cy="15894"/>
            </a:xfrm>
            <a:custGeom>
              <a:avLst/>
              <a:gdLst>
                <a:gd name="connsiteX0" fmla="*/ 49007 w 49007"/>
                <a:gd name="connsiteY0" fmla="*/ 7947 h 15894"/>
                <a:gd name="connsiteX1" fmla="*/ 41943 w 49007"/>
                <a:gd name="connsiteY1" fmla="*/ 0 h 15894"/>
                <a:gd name="connsiteX2" fmla="*/ 7064 w 49007"/>
                <a:gd name="connsiteY2" fmla="*/ 0 h 15894"/>
                <a:gd name="connsiteX3" fmla="*/ 0 w 49007"/>
                <a:gd name="connsiteY3" fmla="*/ 7947 h 15894"/>
                <a:gd name="connsiteX4" fmla="*/ 7064 w 49007"/>
                <a:gd name="connsiteY4" fmla="*/ 15894 h 15894"/>
                <a:gd name="connsiteX5" fmla="*/ 41943 w 49007"/>
                <a:gd name="connsiteY5" fmla="*/ 15894 h 15894"/>
                <a:gd name="connsiteX6" fmla="*/ 49007 w 49007"/>
                <a:gd name="connsiteY6" fmla="*/ 7947 h 1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07" h="15894">
                  <a:moveTo>
                    <a:pt x="49007" y="7947"/>
                  </a:moveTo>
                  <a:cubicBezTo>
                    <a:pt x="49007" y="3532"/>
                    <a:pt x="45917" y="0"/>
                    <a:pt x="41943" y="0"/>
                  </a:cubicBezTo>
                  <a:lnTo>
                    <a:pt x="7064" y="0"/>
                  </a:lnTo>
                  <a:cubicBezTo>
                    <a:pt x="3091" y="0"/>
                    <a:pt x="0" y="3532"/>
                    <a:pt x="0" y="7947"/>
                  </a:cubicBezTo>
                  <a:cubicBezTo>
                    <a:pt x="0" y="12362"/>
                    <a:pt x="3091" y="15894"/>
                    <a:pt x="7064" y="15894"/>
                  </a:cubicBezTo>
                  <a:lnTo>
                    <a:pt x="41943" y="15894"/>
                  </a:lnTo>
                  <a:cubicBezTo>
                    <a:pt x="45917" y="15894"/>
                    <a:pt x="49007" y="12362"/>
                    <a:pt x="49007" y="7947"/>
                  </a:cubicBezTo>
                  <a:close/>
                </a:path>
              </a:pathLst>
            </a:custGeom>
            <a:solidFill>
              <a:srgbClr val="010101"/>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3" name="Freeform 488">
              <a:extLst>
                <a:ext uri="{FF2B5EF4-FFF2-40B4-BE49-F238E27FC236}">
                  <a16:creationId xmlns:a16="http://schemas.microsoft.com/office/drawing/2014/main" id="{E86EE854-8618-3832-EA92-D5CE11A5535B}"/>
                </a:ext>
              </a:extLst>
            </p:cNvPr>
            <p:cNvSpPr/>
            <p:nvPr/>
          </p:nvSpPr>
          <p:spPr>
            <a:xfrm>
              <a:off x="8833200" y="2868543"/>
              <a:ext cx="44591" cy="33020"/>
            </a:xfrm>
            <a:custGeom>
              <a:avLst/>
              <a:gdLst>
                <a:gd name="connsiteX0" fmla="*/ 33996 w 44591"/>
                <a:gd name="connsiteY0" fmla="*/ 791 h 33020"/>
                <a:gd name="connsiteX1" fmla="*/ 3532 w 44591"/>
                <a:gd name="connsiteY1" fmla="*/ 19334 h 33020"/>
                <a:gd name="connsiteX2" fmla="*/ 883 w 44591"/>
                <a:gd name="connsiteY2" fmla="*/ 29489 h 33020"/>
                <a:gd name="connsiteX3" fmla="*/ 10596 w 44591"/>
                <a:gd name="connsiteY3" fmla="*/ 32138 h 33020"/>
                <a:gd name="connsiteX4" fmla="*/ 41060 w 44591"/>
                <a:gd name="connsiteY4" fmla="*/ 13595 h 33020"/>
                <a:gd name="connsiteX5" fmla="*/ 43709 w 44591"/>
                <a:gd name="connsiteY5" fmla="*/ 3440 h 33020"/>
                <a:gd name="connsiteX6" fmla="*/ 33996 w 44591"/>
                <a:gd name="connsiteY6" fmla="*/ 791 h 3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91" h="33020">
                  <a:moveTo>
                    <a:pt x="33996" y="791"/>
                  </a:moveTo>
                  <a:lnTo>
                    <a:pt x="3532" y="19334"/>
                  </a:lnTo>
                  <a:cubicBezTo>
                    <a:pt x="0" y="21100"/>
                    <a:pt x="-883" y="25957"/>
                    <a:pt x="883" y="29489"/>
                  </a:cubicBezTo>
                  <a:cubicBezTo>
                    <a:pt x="2649" y="33021"/>
                    <a:pt x="7064" y="33904"/>
                    <a:pt x="10596" y="32138"/>
                  </a:cubicBezTo>
                  <a:lnTo>
                    <a:pt x="41060" y="13595"/>
                  </a:lnTo>
                  <a:cubicBezTo>
                    <a:pt x="44592" y="11829"/>
                    <a:pt x="45475" y="6972"/>
                    <a:pt x="43709" y="3440"/>
                  </a:cubicBezTo>
                  <a:cubicBezTo>
                    <a:pt x="41501" y="349"/>
                    <a:pt x="37528" y="-975"/>
                    <a:pt x="33996" y="791"/>
                  </a:cubicBezTo>
                  <a:close/>
                </a:path>
              </a:pathLst>
            </a:custGeom>
            <a:solidFill>
              <a:srgbClr val="010101"/>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4" name="Freeform 489">
              <a:extLst>
                <a:ext uri="{FF2B5EF4-FFF2-40B4-BE49-F238E27FC236}">
                  <a16:creationId xmlns:a16="http://schemas.microsoft.com/office/drawing/2014/main" id="{9C3C4161-79B8-A6C3-C153-6901778119FF}"/>
                </a:ext>
              </a:extLst>
            </p:cNvPr>
            <p:cNvSpPr/>
            <p:nvPr/>
          </p:nvSpPr>
          <p:spPr>
            <a:xfrm>
              <a:off x="8833446" y="2664918"/>
              <a:ext cx="44279" cy="33113"/>
            </a:xfrm>
            <a:custGeom>
              <a:avLst/>
              <a:gdLst>
                <a:gd name="connsiteX0" fmla="*/ 3728 w 44279"/>
                <a:gd name="connsiteY0" fmla="*/ 13687 h 33113"/>
                <a:gd name="connsiteX1" fmla="*/ 37282 w 44279"/>
                <a:gd name="connsiteY1" fmla="*/ 33113 h 33113"/>
                <a:gd name="connsiteX2" fmla="*/ 40815 w 44279"/>
                <a:gd name="connsiteY2" fmla="*/ 19426 h 33113"/>
                <a:gd name="connsiteX3" fmla="*/ 10792 w 44279"/>
                <a:gd name="connsiteY3" fmla="*/ 883 h 33113"/>
                <a:gd name="connsiteX4" fmla="*/ 1079 w 44279"/>
                <a:gd name="connsiteY4" fmla="*/ 3532 h 33113"/>
                <a:gd name="connsiteX5" fmla="*/ 3728 w 44279"/>
                <a:gd name="connsiteY5" fmla="*/ 13687 h 3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79" h="33113">
                  <a:moveTo>
                    <a:pt x="3728" y="13687"/>
                  </a:moveTo>
                  <a:cubicBezTo>
                    <a:pt x="35958" y="33554"/>
                    <a:pt x="34633" y="33113"/>
                    <a:pt x="37282" y="33113"/>
                  </a:cubicBezTo>
                  <a:cubicBezTo>
                    <a:pt x="44347" y="33113"/>
                    <a:pt x="46996" y="22958"/>
                    <a:pt x="40815" y="19426"/>
                  </a:cubicBezTo>
                  <a:lnTo>
                    <a:pt x="10792" y="883"/>
                  </a:lnTo>
                  <a:cubicBezTo>
                    <a:pt x="7260" y="-883"/>
                    <a:pt x="3287" y="0"/>
                    <a:pt x="1079" y="3532"/>
                  </a:cubicBezTo>
                  <a:cubicBezTo>
                    <a:pt x="-1128" y="7064"/>
                    <a:pt x="196" y="11921"/>
                    <a:pt x="3728" y="13687"/>
                  </a:cubicBezTo>
                  <a:close/>
                </a:path>
              </a:pathLst>
            </a:custGeom>
            <a:solidFill>
              <a:srgbClr val="010101"/>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490">
              <a:extLst>
                <a:ext uri="{FF2B5EF4-FFF2-40B4-BE49-F238E27FC236}">
                  <a16:creationId xmlns:a16="http://schemas.microsoft.com/office/drawing/2014/main" id="{6631534C-FEEA-02DF-608F-82EBEBF414AB}"/>
                </a:ext>
              </a:extLst>
            </p:cNvPr>
            <p:cNvSpPr/>
            <p:nvPr/>
          </p:nvSpPr>
          <p:spPr>
            <a:xfrm>
              <a:off x="9210686" y="2775294"/>
              <a:ext cx="50332" cy="15894"/>
            </a:xfrm>
            <a:custGeom>
              <a:avLst/>
              <a:gdLst>
                <a:gd name="connsiteX0" fmla="*/ 43268 w 50332"/>
                <a:gd name="connsiteY0" fmla="*/ 0 h 15894"/>
                <a:gd name="connsiteX1" fmla="*/ 7064 w 50332"/>
                <a:gd name="connsiteY1" fmla="*/ 0 h 15894"/>
                <a:gd name="connsiteX2" fmla="*/ 0 w 50332"/>
                <a:gd name="connsiteY2" fmla="*/ 7947 h 15894"/>
                <a:gd name="connsiteX3" fmla="*/ 7064 w 50332"/>
                <a:gd name="connsiteY3" fmla="*/ 15894 h 15894"/>
                <a:gd name="connsiteX4" fmla="*/ 43268 w 50332"/>
                <a:gd name="connsiteY4" fmla="*/ 15894 h 15894"/>
                <a:gd name="connsiteX5" fmla="*/ 50332 w 50332"/>
                <a:gd name="connsiteY5" fmla="*/ 7947 h 15894"/>
                <a:gd name="connsiteX6" fmla="*/ 43268 w 50332"/>
                <a:gd name="connsiteY6" fmla="*/ 0 h 1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32" h="15894">
                  <a:moveTo>
                    <a:pt x="43268" y="0"/>
                  </a:moveTo>
                  <a:lnTo>
                    <a:pt x="7064" y="0"/>
                  </a:lnTo>
                  <a:cubicBezTo>
                    <a:pt x="3090" y="0"/>
                    <a:pt x="0" y="3532"/>
                    <a:pt x="0" y="7947"/>
                  </a:cubicBezTo>
                  <a:cubicBezTo>
                    <a:pt x="0" y="12362"/>
                    <a:pt x="3090" y="15894"/>
                    <a:pt x="7064" y="15894"/>
                  </a:cubicBezTo>
                  <a:lnTo>
                    <a:pt x="43268" y="15894"/>
                  </a:lnTo>
                  <a:cubicBezTo>
                    <a:pt x="47241" y="15894"/>
                    <a:pt x="50332" y="12362"/>
                    <a:pt x="50332" y="7947"/>
                  </a:cubicBezTo>
                  <a:cubicBezTo>
                    <a:pt x="50332" y="3532"/>
                    <a:pt x="47241" y="0"/>
                    <a:pt x="43268" y="0"/>
                  </a:cubicBezTo>
                  <a:close/>
                </a:path>
              </a:pathLst>
            </a:custGeom>
            <a:solidFill>
              <a:srgbClr val="010101"/>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6" name="Freeform 491">
              <a:extLst>
                <a:ext uri="{FF2B5EF4-FFF2-40B4-BE49-F238E27FC236}">
                  <a16:creationId xmlns:a16="http://schemas.microsoft.com/office/drawing/2014/main" id="{6D0ADAD7-6680-A374-504B-10A91B3CC3C3}"/>
                </a:ext>
              </a:extLst>
            </p:cNvPr>
            <p:cNvSpPr/>
            <p:nvPr/>
          </p:nvSpPr>
          <p:spPr>
            <a:xfrm>
              <a:off x="9185521" y="2868451"/>
              <a:ext cx="44499" cy="33112"/>
            </a:xfrm>
            <a:custGeom>
              <a:avLst/>
              <a:gdLst>
                <a:gd name="connsiteX0" fmla="*/ 41060 w 44499"/>
                <a:gd name="connsiteY0" fmla="*/ 19426 h 33112"/>
                <a:gd name="connsiteX1" fmla="*/ 10596 w 44499"/>
                <a:gd name="connsiteY1" fmla="*/ 883 h 33112"/>
                <a:gd name="connsiteX2" fmla="*/ 883 w 44499"/>
                <a:gd name="connsiteY2" fmla="*/ 3532 h 33112"/>
                <a:gd name="connsiteX3" fmla="*/ 3532 w 44499"/>
                <a:gd name="connsiteY3" fmla="*/ 13687 h 33112"/>
                <a:gd name="connsiteX4" fmla="*/ 33996 w 44499"/>
                <a:gd name="connsiteY4" fmla="*/ 32230 h 33112"/>
                <a:gd name="connsiteX5" fmla="*/ 43708 w 44499"/>
                <a:gd name="connsiteY5" fmla="*/ 29581 h 33112"/>
                <a:gd name="connsiteX6" fmla="*/ 41060 w 44499"/>
                <a:gd name="connsiteY6" fmla="*/ 19426 h 3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99" h="33112">
                  <a:moveTo>
                    <a:pt x="41060" y="19426"/>
                  </a:moveTo>
                  <a:lnTo>
                    <a:pt x="10596" y="883"/>
                  </a:lnTo>
                  <a:cubicBezTo>
                    <a:pt x="7064" y="-883"/>
                    <a:pt x="3090" y="0"/>
                    <a:pt x="883" y="3532"/>
                  </a:cubicBezTo>
                  <a:cubicBezTo>
                    <a:pt x="-883" y="7064"/>
                    <a:pt x="0" y="11479"/>
                    <a:pt x="3532" y="13687"/>
                  </a:cubicBezTo>
                  <a:lnTo>
                    <a:pt x="33996" y="32230"/>
                  </a:lnTo>
                  <a:cubicBezTo>
                    <a:pt x="37528" y="33996"/>
                    <a:pt x="41501" y="33113"/>
                    <a:pt x="43708" y="29581"/>
                  </a:cubicBezTo>
                  <a:cubicBezTo>
                    <a:pt x="45475" y="26490"/>
                    <a:pt x="44150" y="21634"/>
                    <a:pt x="41060" y="19426"/>
                  </a:cubicBezTo>
                  <a:close/>
                </a:path>
              </a:pathLst>
            </a:custGeom>
            <a:solidFill>
              <a:srgbClr val="010101"/>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7" name="Freeform 492">
              <a:extLst>
                <a:ext uri="{FF2B5EF4-FFF2-40B4-BE49-F238E27FC236}">
                  <a16:creationId xmlns:a16="http://schemas.microsoft.com/office/drawing/2014/main" id="{3D72F33B-92A2-7856-9133-C3B87047BE00}"/>
                </a:ext>
              </a:extLst>
            </p:cNvPr>
            <p:cNvSpPr/>
            <p:nvPr/>
          </p:nvSpPr>
          <p:spPr>
            <a:xfrm>
              <a:off x="9185714" y="2664918"/>
              <a:ext cx="44398" cy="33113"/>
            </a:xfrm>
            <a:custGeom>
              <a:avLst/>
              <a:gdLst>
                <a:gd name="connsiteX0" fmla="*/ 7312 w 44398"/>
                <a:gd name="connsiteY0" fmla="*/ 33113 h 33113"/>
                <a:gd name="connsiteX1" fmla="*/ 40867 w 44398"/>
                <a:gd name="connsiteY1" fmla="*/ 13687 h 33113"/>
                <a:gd name="connsiteX2" fmla="*/ 43515 w 44398"/>
                <a:gd name="connsiteY2" fmla="*/ 3532 h 33113"/>
                <a:gd name="connsiteX3" fmla="*/ 33802 w 44398"/>
                <a:gd name="connsiteY3" fmla="*/ 883 h 33113"/>
                <a:gd name="connsiteX4" fmla="*/ 3780 w 44398"/>
                <a:gd name="connsiteY4" fmla="*/ 19426 h 33113"/>
                <a:gd name="connsiteX5" fmla="*/ 7312 w 44398"/>
                <a:gd name="connsiteY5" fmla="*/ 33113 h 3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98" h="33113">
                  <a:moveTo>
                    <a:pt x="7312" y="33113"/>
                  </a:moveTo>
                  <a:cubicBezTo>
                    <a:pt x="9962" y="33113"/>
                    <a:pt x="8637" y="33554"/>
                    <a:pt x="40867" y="13687"/>
                  </a:cubicBezTo>
                  <a:cubicBezTo>
                    <a:pt x="44399" y="11921"/>
                    <a:pt x="45282" y="7064"/>
                    <a:pt x="43515" y="3532"/>
                  </a:cubicBezTo>
                  <a:cubicBezTo>
                    <a:pt x="41750" y="0"/>
                    <a:pt x="37335" y="-883"/>
                    <a:pt x="33802" y="883"/>
                  </a:cubicBezTo>
                  <a:lnTo>
                    <a:pt x="3780" y="19426"/>
                  </a:lnTo>
                  <a:cubicBezTo>
                    <a:pt x="-2843" y="22958"/>
                    <a:pt x="-193" y="33113"/>
                    <a:pt x="7312" y="33113"/>
                  </a:cubicBezTo>
                  <a:close/>
                </a:path>
              </a:pathLst>
            </a:custGeom>
            <a:solidFill>
              <a:srgbClr val="010101"/>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78" name="Graphic 4">
            <a:extLst>
              <a:ext uri="{FF2B5EF4-FFF2-40B4-BE49-F238E27FC236}">
                <a16:creationId xmlns:a16="http://schemas.microsoft.com/office/drawing/2014/main" id="{BC0BE077-4108-379E-1DB9-8EC30F595CDA}"/>
              </a:ext>
            </a:extLst>
          </p:cNvPr>
          <p:cNvGrpSpPr/>
          <p:nvPr/>
        </p:nvGrpSpPr>
        <p:grpSpPr>
          <a:xfrm>
            <a:off x="2089477" y="6202698"/>
            <a:ext cx="430907" cy="456956"/>
            <a:chOff x="3517492" y="4552347"/>
            <a:chExt cx="430907" cy="456956"/>
          </a:xfrm>
        </p:grpSpPr>
        <p:sp>
          <p:nvSpPr>
            <p:cNvPr id="79" name="Freeform 479">
              <a:extLst>
                <a:ext uri="{FF2B5EF4-FFF2-40B4-BE49-F238E27FC236}">
                  <a16:creationId xmlns:a16="http://schemas.microsoft.com/office/drawing/2014/main" id="{C271BABF-2674-39B1-71B3-68FF1F538B40}"/>
                </a:ext>
              </a:extLst>
            </p:cNvPr>
            <p:cNvSpPr/>
            <p:nvPr/>
          </p:nvSpPr>
          <p:spPr>
            <a:xfrm>
              <a:off x="3829636" y="4853011"/>
              <a:ext cx="41501" cy="43267"/>
            </a:xfrm>
            <a:custGeom>
              <a:avLst/>
              <a:gdLst>
                <a:gd name="connsiteX0" fmla="*/ 20750 w 41501"/>
                <a:gd name="connsiteY0" fmla="*/ 14128 h 43267"/>
                <a:gd name="connsiteX1" fmla="*/ 27373 w 41501"/>
                <a:gd name="connsiteY1" fmla="*/ 21192 h 43267"/>
                <a:gd name="connsiteX2" fmla="*/ 20750 w 41501"/>
                <a:gd name="connsiteY2" fmla="*/ 28256 h 43267"/>
                <a:gd name="connsiteX3" fmla="*/ 14128 w 41501"/>
                <a:gd name="connsiteY3" fmla="*/ 21192 h 43267"/>
                <a:gd name="connsiteX4" fmla="*/ 20750 w 41501"/>
                <a:gd name="connsiteY4" fmla="*/ 14128 h 43267"/>
                <a:gd name="connsiteX5" fmla="*/ 20750 w 41501"/>
                <a:gd name="connsiteY5" fmla="*/ 43268 h 43267"/>
                <a:gd name="connsiteX6" fmla="*/ 41501 w 41501"/>
                <a:gd name="connsiteY6" fmla="*/ 21634 h 43267"/>
                <a:gd name="connsiteX7" fmla="*/ 20750 w 41501"/>
                <a:gd name="connsiteY7" fmla="*/ 0 h 43267"/>
                <a:gd name="connsiteX8" fmla="*/ 0 w 41501"/>
                <a:gd name="connsiteY8" fmla="*/ 21634 h 43267"/>
                <a:gd name="connsiteX9" fmla="*/ 20750 w 41501"/>
                <a:gd name="connsiteY9" fmla="*/ 43268 h 4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01" h="43267">
                  <a:moveTo>
                    <a:pt x="20750" y="14128"/>
                  </a:moveTo>
                  <a:cubicBezTo>
                    <a:pt x="24724" y="14128"/>
                    <a:pt x="27373" y="17219"/>
                    <a:pt x="27373" y="21192"/>
                  </a:cubicBezTo>
                  <a:cubicBezTo>
                    <a:pt x="27373" y="25166"/>
                    <a:pt x="24283" y="28256"/>
                    <a:pt x="20750" y="28256"/>
                  </a:cubicBezTo>
                  <a:cubicBezTo>
                    <a:pt x="17218" y="28256"/>
                    <a:pt x="14128" y="25166"/>
                    <a:pt x="14128" y="21192"/>
                  </a:cubicBezTo>
                  <a:cubicBezTo>
                    <a:pt x="14128" y="17219"/>
                    <a:pt x="16777" y="14128"/>
                    <a:pt x="20750" y="14128"/>
                  </a:cubicBezTo>
                  <a:close/>
                  <a:moveTo>
                    <a:pt x="20750" y="43268"/>
                  </a:moveTo>
                  <a:cubicBezTo>
                    <a:pt x="32230" y="43268"/>
                    <a:pt x="41501" y="33555"/>
                    <a:pt x="41501" y="21634"/>
                  </a:cubicBezTo>
                  <a:cubicBezTo>
                    <a:pt x="41501" y="9713"/>
                    <a:pt x="32230" y="0"/>
                    <a:pt x="20750" y="0"/>
                  </a:cubicBezTo>
                  <a:cubicBezTo>
                    <a:pt x="9271" y="0"/>
                    <a:pt x="0" y="9713"/>
                    <a:pt x="0" y="21634"/>
                  </a:cubicBezTo>
                  <a:cubicBezTo>
                    <a:pt x="0" y="33555"/>
                    <a:pt x="9271" y="43268"/>
                    <a:pt x="20750" y="43268"/>
                  </a:cubicBezTo>
                  <a:close/>
                </a:path>
              </a:pathLst>
            </a:custGeom>
            <a:solidFill>
              <a:srgbClr val="010101"/>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0" name="Graphic 4">
              <a:extLst>
                <a:ext uri="{FF2B5EF4-FFF2-40B4-BE49-F238E27FC236}">
                  <a16:creationId xmlns:a16="http://schemas.microsoft.com/office/drawing/2014/main" id="{6BCB7EA0-5A9A-3911-6990-96FFCA61C876}"/>
                </a:ext>
              </a:extLst>
            </p:cNvPr>
            <p:cNvGrpSpPr/>
            <p:nvPr/>
          </p:nvGrpSpPr>
          <p:grpSpPr>
            <a:xfrm>
              <a:off x="3517492" y="4552347"/>
              <a:ext cx="430907" cy="456956"/>
              <a:chOff x="3517492" y="4552347"/>
              <a:chExt cx="430907" cy="456956"/>
            </a:xfrm>
          </p:grpSpPr>
          <p:sp>
            <p:nvSpPr>
              <p:cNvPr id="81" name="Freeform 481">
                <a:extLst>
                  <a:ext uri="{FF2B5EF4-FFF2-40B4-BE49-F238E27FC236}">
                    <a16:creationId xmlns:a16="http://schemas.microsoft.com/office/drawing/2014/main" id="{04025E56-6791-5413-BCBC-040AB4DEAC8B}"/>
                  </a:ext>
                </a:extLst>
              </p:cNvPr>
              <p:cNvSpPr/>
              <p:nvPr/>
            </p:nvSpPr>
            <p:spPr>
              <a:xfrm>
                <a:off x="3860541" y="4562502"/>
                <a:ext cx="80795" cy="84768"/>
              </a:xfrm>
              <a:custGeom>
                <a:avLst/>
                <a:gdLst>
                  <a:gd name="connsiteX0" fmla="*/ 38411 w 80795"/>
                  <a:gd name="connsiteY0" fmla="*/ 0 h 84768"/>
                  <a:gd name="connsiteX1" fmla="*/ 80795 w 80795"/>
                  <a:gd name="connsiteY1" fmla="*/ 44592 h 84768"/>
                  <a:gd name="connsiteX2" fmla="*/ 68433 w 80795"/>
                  <a:gd name="connsiteY2" fmla="*/ 75938 h 84768"/>
                  <a:gd name="connsiteX3" fmla="*/ 60044 w 80795"/>
                  <a:gd name="connsiteY3" fmla="*/ 84769 h 84768"/>
                  <a:gd name="connsiteX4" fmla="*/ 0 w 80795"/>
                  <a:gd name="connsiteY4" fmla="*/ 21634 h 84768"/>
                  <a:gd name="connsiteX5" fmla="*/ 8388 w 80795"/>
                  <a:gd name="connsiteY5" fmla="*/ 12804 h 84768"/>
                  <a:gd name="connsiteX6" fmla="*/ 38411 w 80795"/>
                  <a:gd name="connsiteY6" fmla="*/ 0 h 8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95" h="84768">
                    <a:moveTo>
                      <a:pt x="38411" y="0"/>
                    </a:moveTo>
                    <a:cubicBezTo>
                      <a:pt x="61811" y="0"/>
                      <a:pt x="80795" y="20309"/>
                      <a:pt x="80795" y="44592"/>
                    </a:cubicBezTo>
                    <a:cubicBezTo>
                      <a:pt x="80795" y="56512"/>
                      <a:pt x="76380" y="67992"/>
                      <a:pt x="68433" y="75938"/>
                    </a:cubicBezTo>
                    <a:lnTo>
                      <a:pt x="60044" y="84769"/>
                    </a:lnTo>
                    <a:lnTo>
                      <a:pt x="0" y="21634"/>
                    </a:lnTo>
                    <a:lnTo>
                      <a:pt x="8388" y="12804"/>
                    </a:lnTo>
                    <a:cubicBezTo>
                      <a:pt x="16335" y="4415"/>
                      <a:pt x="27373" y="0"/>
                      <a:pt x="38411" y="0"/>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2" name="Freeform 482">
                <a:extLst>
                  <a:ext uri="{FF2B5EF4-FFF2-40B4-BE49-F238E27FC236}">
                    <a16:creationId xmlns:a16="http://schemas.microsoft.com/office/drawing/2014/main" id="{17875E01-4D23-7C07-4534-16268ACAFD4B}"/>
                  </a:ext>
                </a:extLst>
              </p:cNvPr>
              <p:cNvSpPr/>
              <p:nvPr/>
            </p:nvSpPr>
            <p:spPr>
              <a:xfrm>
                <a:off x="3705132" y="4659633"/>
                <a:ext cx="144813" cy="242827"/>
              </a:xfrm>
              <a:custGeom>
                <a:avLst/>
                <a:gdLst>
                  <a:gd name="connsiteX0" fmla="*/ 144813 w 144813"/>
                  <a:gd name="connsiteY0" fmla="*/ 116999 h 242827"/>
                  <a:gd name="connsiteX1" fmla="*/ 107285 w 144813"/>
                  <a:gd name="connsiteY1" fmla="*/ 194262 h 242827"/>
                  <a:gd name="connsiteX2" fmla="*/ 72848 w 144813"/>
                  <a:gd name="connsiteY2" fmla="*/ 242827 h 242827"/>
                  <a:gd name="connsiteX3" fmla="*/ 68433 w 144813"/>
                  <a:gd name="connsiteY3" fmla="*/ 242386 h 242827"/>
                  <a:gd name="connsiteX4" fmla="*/ 41060 w 144813"/>
                  <a:gd name="connsiteY4" fmla="*/ 242386 h 242827"/>
                  <a:gd name="connsiteX5" fmla="*/ 41060 w 144813"/>
                  <a:gd name="connsiteY5" fmla="*/ 205299 h 242827"/>
                  <a:gd name="connsiteX6" fmla="*/ 20309 w 144813"/>
                  <a:gd name="connsiteY6" fmla="*/ 183224 h 242827"/>
                  <a:gd name="connsiteX7" fmla="*/ 6623 w 144813"/>
                  <a:gd name="connsiteY7" fmla="*/ 183224 h 242827"/>
                  <a:gd name="connsiteX8" fmla="*/ 0 w 144813"/>
                  <a:gd name="connsiteY8" fmla="*/ 176160 h 242827"/>
                  <a:gd name="connsiteX9" fmla="*/ 6623 w 144813"/>
                  <a:gd name="connsiteY9" fmla="*/ 169096 h 242827"/>
                  <a:gd name="connsiteX10" fmla="*/ 75497 w 144813"/>
                  <a:gd name="connsiteY10" fmla="*/ 169096 h 242827"/>
                  <a:gd name="connsiteX11" fmla="*/ 96248 w 144813"/>
                  <a:gd name="connsiteY11" fmla="*/ 147021 h 242827"/>
                  <a:gd name="connsiteX12" fmla="*/ 75497 w 144813"/>
                  <a:gd name="connsiteY12" fmla="*/ 124945 h 242827"/>
                  <a:gd name="connsiteX13" fmla="*/ 20309 w 144813"/>
                  <a:gd name="connsiteY13" fmla="*/ 124945 h 242827"/>
                  <a:gd name="connsiteX14" fmla="*/ 13687 w 144813"/>
                  <a:gd name="connsiteY14" fmla="*/ 117881 h 242827"/>
                  <a:gd name="connsiteX15" fmla="*/ 13687 w 144813"/>
                  <a:gd name="connsiteY15" fmla="*/ 95806 h 242827"/>
                  <a:gd name="connsiteX16" fmla="*/ 48124 w 144813"/>
                  <a:gd name="connsiteY16" fmla="*/ 95806 h 242827"/>
                  <a:gd name="connsiteX17" fmla="*/ 82561 w 144813"/>
                  <a:gd name="connsiteY17" fmla="*/ 58720 h 242827"/>
                  <a:gd name="connsiteX18" fmla="*/ 48124 w 144813"/>
                  <a:gd name="connsiteY18" fmla="*/ 21634 h 242827"/>
                  <a:gd name="connsiteX19" fmla="*/ 47682 w 144813"/>
                  <a:gd name="connsiteY19" fmla="*/ 21634 h 242827"/>
                  <a:gd name="connsiteX20" fmla="*/ 48124 w 144813"/>
                  <a:gd name="connsiteY20" fmla="*/ 14128 h 242827"/>
                  <a:gd name="connsiteX21" fmla="*/ 46358 w 144813"/>
                  <a:gd name="connsiteY21" fmla="*/ 0 h 242827"/>
                  <a:gd name="connsiteX22" fmla="*/ 144813 w 144813"/>
                  <a:gd name="connsiteY22" fmla="*/ 116999 h 24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4813" h="242827">
                    <a:moveTo>
                      <a:pt x="144813" y="116999"/>
                    </a:moveTo>
                    <a:cubicBezTo>
                      <a:pt x="144813" y="155409"/>
                      <a:pt x="126712" y="174394"/>
                      <a:pt x="107285" y="194262"/>
                    </a:cubicBezTo>
                    <a:cubicBezTo>
                      <a:pt x="94040" y="208390"/>
                      <a:pt x="80354" y="222076"/>
                      <a:pt x="72848" y="242827"/>
                    </a:cubicBezTo>
                    <a:cubicBezTo>
                      <a:pt x="71524" y="242386"/>
                      <a:pt x="70199" y="242386"/>
                      <a:pt x="68433" y="242386"/>
                    </a:cubicBezTo>
                    <a:lnTo>
                      <a:pt x="41060" y="242386"/>
                    </a:lnTo>
                    <a:lnTo>
                      <a:pt x="41060" y="205299"/>
                    </a:lnTo>
                    <a:cubicBezTo>
                      <a:pt x="41060" y="192937"/>
                      <a:pt x="31788" y="183224"/>
                      <a:pt x="20309" y="183224"/>
                    </a:cubicBezTo>
                    <a:lnTo>
                      <a:pt x="6623" y="183224"/>
                    </a:lnTo>
                    <a:cubicBezTo>
                      <a:pt x="2649" y="183224"/>
                      <a:pt x="0" y="180133"/>
                      <a:pt x="0" y="176160"/>
                    </a:cubicBezTo>
                    <a:cubicBezTo>
                      <a:pt x="0" y="172187"/>
                      <a:pt x="3091" y="169096"/>
                      <a:pt x="6623" y="169096"/>
                    </a:cubicBezTo>
                    <a:lnTo>
                      <a:pt x="75497" y="169096"/>
                    </a:lnTo>
                    <a:cubicBezTo>
                      <a:pt x="86976" y="169096"/>
                      <a:pt x="96248" y="159383"/>
                      <a:pt x="96248" y="147021"/>
                    </a:cubicBezTo>
                    <a:cubicBezTo>
                      <a:pt x="96248" y="134659"/>
                      <a:pt x="86976" y="124945"/>
                      <a:pt x="75497" y="124945"/>
                    </a:cubicBezTo>
                    <a:lnTo>
                      <a:pt x="20309" y="124945"/>
                    </a:lnTo>
                    <a:cubicBezTo>
                      <a:pt x="16336" y="124945"/>
                      <a:pt x="13687" y="121855"/>
                      <a:pt x="13687" y="117881"/>
                    </a:cubicBezTo>
                    <a:lnTo>
                      <a:pt x="13687" y="95806"/>
                    </a:lnTo>
                    <a:lnTo>
                      <a:pt x="48124" y="95806"/>
                    </a:lnTo>
                    <a:cubicBezTo>
                      <a:pt x="67109" y="95806"/>
                      <a:pt x="82561" y="79029"/>
                      <a:pt x="82561" y="58720"/>
                    </a:cubicBezTo>
                    <a:cubicBezTo>
                      <a:pt x="82561" y="38411"/>
                      <a:pt x="67109" y="21634"/>
                      <a:pt x="48124" y="21634"/>
                    </a:cubicBezTo>
                    <a:lnTo>
                      <a:pt x="47682" y="21634"/>
                    </a:lnTo>
                    <a:cubicBezTo>
                      <a:pt x="48124" y="19426"/>
                      <a:pt x="48124" y="16777"/>
                      <a:pt x="48124" y="14128"/>
                    </a:cubicBezTo>
                    <a:cubicBezTo>
                      <a:pt x="48124" y="9271"/>
                      <a:pt x="47682" y="4856"/>
                      <a:pt x="46358" y="0"/>
                    </a:cubicBezTo>
                    <a:cubicBezTo>
                      <a:pt x="101546" y="6181"/>
                      <a:pt x="144813" y="56512"/>
                      <a:pt x="144813" y="116999"/>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3" name="Freeform 483">
                <a:extLst>
                  <a:ext uri="{FF2B5EF4-FFF2-40B4-BE49-F238E27FC236}">
                    <a16:creationId xmlns:a16="http://schemas.microsoft.com/office/drawing/2014/main" id="{80D9F4E0-CEC8-58E7-59A1-8CB8B29EB87C}"/>
                  </a:ext>
                </a:extLst>
              </p:cNvPr>
              <p:cNvSpPr/>
              <p:nvPr/>
            </p:nvSpPr>
            <p:spPr>
              <a:xfrm>
                <a:off x="3517492" y="4552347"/>
                <a:ext cx="430907" cy="456956"/>
              </a:xfrm>
              <a:custGeom>
                <a:avLst/>
                <a:gdLst>
                  <a:gd name="connsiteX0" fmla="*/ 417221 w 430907"/>
                  <a:gd name="connsiteY0" fmla="*/ 331569 h 456956"/>
                  <a:gd name="connsiteX1" fmla="*/ 417221 w 430907"/>
                  <a:gd name="connsiteY1" fmla="*/ 331569 h 456956"/>
                  <a:gd name="connsiteX2" fmla="*/ 391614 w 430907"/>
                  <a:gd name="connsiteY2" fmla="*/ 349672 h 456956"/>
                  <a:gd name="connsiteX3" fmla="*/ 397354 w 430907"/>
                  <a:gd name="connsiteY3" fmla="*/ 381018 h 456956"/>
                  <a:gd name="connsiteX4" fmla="*/ 397795 w 430907"/>
                  <a:gd name="connsiteY4" fmla="*/ 381460 h 456956"/>
                  <a:gd name="connsiteX5" fmla="*/ 388082 w 430907"/>
                  <a:gd name="connsiteY5" fmla="*/ 391614 h 456956"/>
                  <a:gd name="connsiteX6" fmla="*/ 387640 w 430907"/>
                  <a:gd name="connsiteY6" fmla="*/ 391172 h 456956"/>
                  <a:gd name="connsiteX7" fmla="*/ 357618 w 430907"/>
                  <a:gd name="connsiteY7" fmla="*/ 384992 h 456956"/>
                  <a:gd name="connsiteX8" fmla="*/ 340841 w 430907"/>
                  <a:gd name="connsiteY8" fmla="*/ 411482 h 456956"/>
                  <a:gd name="connsiteX9" fmla="*/ 340841 w 430907"/>
                  <a:gd name="connsiteY9" fmla="*/ 411923 h 456956"/>
                  <a:gd name="connsiteX10" fmla="*/ 326713 w 430907"/>
                  <a:gd name="connsiteY10" fmla="*/ 411923 h 456956"/>
                  <a:gd name="connsiteX11" fmla="*/ 326713 w 430907"/>
                  <a:gd name="connsiteY11" fmla="*/ 412365 h 456956"/>
                  <a:gd name="connsiteX12" fmla="*/ 309936 w 430907"/>
                  <a:gd name="connsiteY12" fmla="*/ 385433 h 456956"/>
                  <a:gd name="connsiteX13" fmla="*/ 280355 w 430907"/>
                  <a:gd name="connsiteY13" fmla="*/ 391614 h 456956"/>
                  <a:gd name="connsiteX14" fmla="*/ 279913 w 430907"/>
                  <a:gd name="connsiteY14" fmla="*/ 392056 h 456956"/>
                  <a:gd name="connsiteX15" fmla="*/ 270642 w 430907"/>
                  <a:gd name="connsiteY15" fmla="*/ 382342 h 456956"/>
                  <a:gd name="connsiteX16" fmla="*/ 271525 w 430907"/>
                  <a:gd name="connsiteY16" fmla="*/ 376162 h 456956"/>
                  <a:gd name="connsiteX17" fmla="*/ 266668 w 430907"/>
                  <a:gd name="connsiteY17" fmla="*/ 362475 h 456956"/>
                  <a:gd name="connsiteX18" fmla="*/ 285653 w 430907"/>
                  <a:gd name="connsiteY18" fmla="*/ 331128 h 456956"/>
                  <a:gd name="connsiteX19" fmla="*/ 333777 w 430907"/>
                  <a:gd name="connsiteY19" fmla="*/ 376603 h 456956"/>
                  <a:gd name="connsiteX20" fmla="*/ 382342 w 430907"/>
                  <a:gd name="connsiteY20" fmla="*/ 324947 h 456956"/>
                  <a:gd name="connsiteX21" fmla="*/ 333777 w 430907"/>
                  <a:gd name="connsiteY21" fmla="*/ 273291 h 456956"/>
                  <a:gd name="connsiteX22" fmla="*/ 331569 w 430907"/>
                  <a:gd name="connsiteY22" fmla="*/ 273291 h 456956"/>
                  <a:gd name="connsiteX23" fmla="*/ 340399 w 430907"/>
                  <a:gd name="connsiteY23" fmla="*/ 236646 h 456956"/>
                  <a:gd name="connsiteX24" fmla="*/ 340841 w 430907"/>
                  <a:gd name="connsiteY24" fmla="*/ 236646 h 456956"/>
                  <a:gd name="connsiteX25" fmla="*/ 340841 w 430907"/>
                  <a:gd name="connsiteY25" fmla="*/ 237088 h 456956"/>
                  <a:gd name="connsiteX26" fmla="*/ 357618 w 430907"/>
                  <a:gd name="connsiteY26" fmla="*/ 264020 h 456956"/>
                  <a:gd name="connsiteX27" fmla="*/ 387199 w 430907"/>
                  <a:gd name="connsiteY27" fmla="*/ 257838 h 456956"/>
                  <a:gd name="connsiteX28" fmla="*/ 387640 w 430907"/>
                  <a:gd name="connsiteY28" fmla="*/ 257397 h 456956"/>
                  <a:gd name="connsiteX29" fmla="*/ 397354 w 430907"/>
                  <a:gd name="connsiteY29" fmla="*/ 267551 h 456956"/>
                  <a:gd name="connsiteX30" fmla="*/ 396912 w 430907"/>
                  <a:gd name="connsiteY30" fmla="*/ 267993 h 456956"/>
                  <a:gd name="connsiteX31" fmla="*/ 391172 w 430907"/>
                  <a:gd name="connsiteY31" fmla="*/ 299781 h 456956"/>
                  <a:gd name="connsiteX32" fmla="*/ 416338 w 430907"/>
                  <a:gd name="connsiteY32" fmla="*/ 317883 h 456956"/>
                  <a:gd name="connsiteX33" fmla="*/ 416780 w 430907"/>
                  <a:gd name="connsiteY33" fmla="*/ 317883 h 456956"/>
                  <a:gd name="connsiteX34" fmla="*/ 416780 w 430907"/>
                  <a:gd name="connsiteY34" fmla="*/ 331569 h 456956"/>
                  <a:gd name="connsiteX35" fmla="*/ 250774 w 430907"/>
                  <a:gd name="connsiteY35" fmla="*/ 412365 h 456956"/>
                  <a:gd name="connsiteX36" fmla="*/ 181458 w 430907"/>
                  <a:gd name="connsiteY36" fmla="*/ 412365 h 456956"/>
                  <a:gd name="connsiteX37" fmla="*/ 174835 w 430907"/>
                  <a:gd name="connsiteY37" fmla="*/ 405301 h 456956"/>
                  <a:gd name="connsiteX38" fmla="*/ 181458 w 430907"/>
                  <a:gd name="connsiteY38" fmla="*/ 398237 h 456956"/>
                  <a:gd name="connsiteX39" fmla="*/ 250774 w 430907"/>
                  <a:gd name="connsiteY39" fmla="*/ 398237 h 456956"/>
                  <a:gd name="connsiteX40" fmla="*/ 257397 w 430907"/>
                  <a:gd name="connsiteY40" fmla="*/ 405301 h 456956"/>
                  <a:gd name="connsiteX41" fmla="*/ 250774 w 430907"/>
                  <a:gd name="connsiteY41" fmla="*/ 412365 h 456956"/>
                  <a:gd name="connsiteX42" fmla="*/ 215895 w 430907"/>
                  <a:gd name="connsiteY42" fmla="*/ 441945 h 456956"/>
                  <a:gd name="connsiteX43" fmla="*/ 191171 w 430907"/>
                  <a:gd name="connsiteY43" fmla="*/ 426935 h 456956"/>
                  <a:gd name="connsiteX44" fmla="*/ 240178 w 430907"/>
                  <a:gd name="connsiteY44" fmla="*/ 426935 h 456956"/>
                  <a:gd name="connsiteX45" fmla="*/ 215895 w 430907"/>
                  <a:gd name="connsiteY45" fmla="*/ 441945 h 456956"/>
                  <a:gd name="connsiteX46" fmla="*/ 21192 w 430907"/>
                  <a:gd name="connsiteY46" fmla="*/ 441504 h 456956"/>
                  <a:gd name="connsiteX47" fmla="*/ 15011 w 430907"/>
                  <a:gd name="connsiteY47" fmla="*/ 436648 h 456956"/>
                  <a:gd name="connsiteX48" fmla="*/ 15453 w 430907"/>
                  <a:gd name="connsiteY48" fmla="*/ 434881 h 456956"/>
                  <a:gd name="connsiteX49" fmla="*/ 22075 w 430907"/>
                  <a:gd name="connsiteY49" fmla="*/ 415455 h 456956"/>
                  <a:gd name="connsiteX50" fmla="*/ 39294 w 430907"/>
                  <a:gd name="connsiteY50" fmla="*/ 433999 h 456956"/>
                  <a:gd name="connsiteX51" fmla="*/ 21192 w 430907"/>
                  <a:gd name="connsiteY51" fmla="*/ 441504 h 456956"/>
                  <a:gd name="connsiteX52" fmla="*/ 45033 w 430907"/>
                  <a:gd name="connsiteY52" fmla="*/ 352320 h 456956"/>
                  <a:gd name="connsiteX53" fmla="*/ 99338 w 430907"/>
                  <a:gd name="connsiteY53" fmla="*/ 409716 h 456956"/>
                  <a:gd name="connsiteX54" fmla="*/ 52980 w 430907"/>
                  <a:gd name="connsiteY54" fmla="*/ 428700 h 456956"/>
                  <a:gd name="connsiteX55" fmla="*/ 27373 w 430907"/>
                  <a:gd name="connsiteY55" fmla="*/ 401327 h 456956"/>
                  <a:gd name="connsiteX56" fmla="*/ 45033 w 430907"/>
                  <a:gd name="connsiteY56" fmla="*/ 352320 h 456956"/>
                  <a:gd name="connsiteX57" fmla="*/ 128036 w 430907"/>
                  <a:gd name="connsiteY57" fmla="*/ 311260 h 456956"/>
                  <a:gd name="connsiteX58" fmla="*/ 77263 w 430907"/>
                  <a:gd name="connsiteY58" fmla="*/ 365124 h 456956"/>
                  <a:gd name="connsiteX59" fmla="*/ 52097 w 430907"/>
                  <a:gd name="connsiteY59" fmla="*/ 338634 h 456956"/>
                  <a:gd name="connsiteX60" fmla="*/ 105078 w 430907"/>
                  <a:gd name="connsiteY60" fmla="*/ 282563 h 456956"/>
                  <a:gd name="connsiteX61" fmla="*/ 128036 w 430907"/>
                  <a:gd name="connsiteY61" fmla="*/ 311260 h 456956"/>
                  <a:gd name="connsiteX62" fmla="*/ 181017 w 430907"/>
                  <a:gd name="connsiteY62" fmla="*/ 206624 h 456956"/>
                  <a:gd name="connsiteX63" fmla="*/ 181017 w 430907"/>
                  <a:gd name="connsiteY63" fmla="*/ 228699 h 456956"/>
                  <a:gd name="connsiteX64" fmla="*/ 201767 w 430907"/>
                  <a:gd name="connsiteY64" fmla="*/ 250775 h 456956"/>
                  <a:gd name="connsiteX65" fmla="*/ 257397 w 430907"/>
                  <a:gd name="connsiteY65" fmla="*/ 250775 h 456956"/>
                  <a:gd name="connsiteX66" fmla="*/ 264019 w 430907"/>
                  <a:gd name="connsiteY66" fmla="*/ 257838 h 456956"/>
                  <a:gd name="connsiteX67" fmla="*/ 257397 w 430907"/>
                  <a:gd name="connsiteY67" fmla="*/ 264902 h 456956"/>
                  <a:gd name="connsiteX68" fmla="*/ 188081 w 430907"/>
                  <a:gd name="connsiteY68" fmla="*/ 264902 h 456956"/>
                  <a:gd name="connsiteX69" fmla="*/ 167330 w 430907"/>
                  <a:gd name="connsiteY69" fmla="*/ 286978 h 456956"/>
                  <a:gd name="connsiteX70" fmla="*/ 188081 w 430907"/>
                  <a:gd name="connsiteY70" fmla="*/ 309053 h 456956"/>
                  <a:gd name="connsiteX71" fmla="*/ 202209 w 430907"/>
                  <a:gd name="connsiteY71" fmla="*/ 309053 h 456956"/>
                  <a:gd name="connsiteX72" fmla="*/ 208831 w 430907"/>
                  <a:gd name="connsiteY72" fmla="*/ 316117 h 456956"/>
                  <a:gd name="connsiteX73" fmla="*/ 208831 w 430907"/>
                  <a:gd name="connsiteY73" fmla="*/ 352762 h 456956"/>
                  <a:gd name="connsiteX74" fmla="*/ 181017 w 430907"/>
                  <a:gd name="connsiteY74" fmla="*/ 352762 h 456956"/>
                  <a:gd name="connsiteX75" fmla="*/ 176602 w 430907"/>
                  <a:gd name="connsiteY75" fmla="*/ 353203 h 456956"/>
                  <a:gd name="connsiteX76" fmla="*/ 141723 w 430907"/>
                  <a:gd name="connsiteY76" fmla="*/ 304638 h 456956"/>
                  <a:gd name="connsiteX77" fmla="*/ 104195 w 430907"/>
                  <a:gd name="connsiteY77" fmla="*/ 227375 h 456956"/>
                  <a:gd name="connsiteX78" fmla="*/ 106402 w 430907"/>
                  <a:gd name="connsiteY78" fmla="*/ 205299 h 456956"/>
                  <a:gd name="connsiteX79" fmla="*/ 181458 w 430907"/>
                  <a:gd name="connsiteY79" fmla="*/ 205299 h 456956"/>
                  <a:gd name="connsiteX80" fmla="*/ 181458 w 430907"/>
                  <a:gd name="connsiteY80" fmla="*/ 206624 h 456956"/>
                  <a:gd name="connsiteX81" fmla="*/ 14570 w 430907"/>
                  <a:gd name="connsiteY81" fmla="*/ 162474 h 456956"/>
                  <a:gd name="connsiteX82" fmla="*/ 42384 w 430907"/>
                  <a:gd name="connsiteY82" fmla="*/ 132893 h 456956"/>
                  <a:gd name="connsiteX83" fmla="*/ 70199 w 430907"/>
                  <a:gd name="connsiteY83" fmla="*/ 162474 h 456956"/>
                  <a:gd name="connsiteX84" fmla="*/ 84327 w 430907"/>
                  <a:gd name="connsiteY84" fmla="*/ 162474 h 456956"/>
                  <a:gd name="connsiteX85" fmla="*/ 44592 w 430907"/>
                  <a:gd name="connsiteY85" fmla="*/ 118765 h 456956"/>
                  <a:gd name="connsiteX86" fmla="*/ 42826 w 430907"/>
                  <a:gd name="connsiteY86" fmla="*/ 103753 h 456956"/>
                  <a:gd name="connsiteX87" fmla="*/ 98455 w 430907"/>
                  <a:gd name="connsiteY87" fmla="*/ 45034 h 456956"/>
                  <a:gd name="connsiteX88" fmla="*/ 146579 w 430907"/>
                  <a:gd name="connsiteY88" fmla="*/ 75056 h 456956"/>
                  <a:gd name="connsiteX89" fmla="*/ 119647 w 430907"/>
                  <a:gd name="connsiteY89" fmla="*/ 119647 h 456956"/>
                  <a:gd name="connsiteX90" fmla="*/ 98455 w 430907"/>
                  <a:gd name="connsiteY90" fmla="*/ 148345 h 456956"/>
                  <a:gd name="connsiteX91" fmla="*/ 112584 w 430907"/>
                  <a:gd name="connsiteY91" fmla="*/ 148345 h 456956"/>
                  <a:gd name="connsiteX92" fmla="*/ 126712 w 430907"/>
                  <a:gd name="connsiteY92" fmla="*/ 133335 h 456956"/>
                  <a:gd name="connsiteX93" fmla="*/ 140840 w 430907"/>
                  <a:gd name="connsiteY93" fmla="*/ 148345 h 456956"/>
                  <a:gd name="connsiteX94" fmla="*/ 154968 w 430907"/>
                  <a:gd name="connsiteY94" fmla="*/ 148345 h 456956"/>
                  <a:gd name="connsiteX95" fmla="*/ 134659 w 430907"/>
                  <a:gd name="connsiteY95" fmla="*/ 120089 h 456956"/>
                  <a:gd name="connsiteX96" fmla="*/ 175719 w 430907"/>
                  <a:gd name="connsiteY96" fmla="*/ 82120 h 456956"/>
                  <a:gd name="connsiteX97" fmla="*/ 217220 w 430907"/>
                  <a:gd name="connsiteY97" fmla="*/ 125829 h 456956"/>
                  <a:gd name="connsiteX98" fmla="*/ 215454 w 430907"/>
                  <a:gd name="connsiteY98" fmla="*/ 136866 h 456956"/>
                  <a:gd name="connsiteX99" fmla="*/ 196028 w 430907"/>
                  <a:gd name="connsiteY99" fmla="*/ 169538 h 456956"/>
                  <a:gd name="connsiteX100" fmla="*/ 210156 w 430907"/>
                  <a:gd name="connsiteY100" fmla="*/ 169538 h 456956"/>
                  <a:gd name="connsiteX101" fmla="*/ 230907 w 430907"/>
                  <a:gd name="connsiteY101" fmla="*/ 147462 h 456956"/>
                  <a:gd name="connsiteX102" fmla="*/ 251657 w 430907"/>
                  <a:gd name="connsiteY102" fmla="*/ 169538 h 456956"/>
                  <a:gd name="connsiteX103" fmla="*/ 230907 w 430907"/>
                  <a:gd name="connsiteY103" fmla="*/ 191613 h 456956"/>
                  <a:gd name="connsiteX104" fmla="*/ 42826 w 430907"/>
                  <a:gd name="connsiteY104" fmla="*/ 191613 h 456956"/>
                  <a:gd name="connsiteX105" fmla="*/ 14570 w 430907"/>
                  <a:gd name="connsiteY105" fmla="*/ 162474 h 456956"/>
                  <a:gd name="connsiteX106" fmla="*/ 86976 w 430907"/>
                  <a:gd name="connsiteY106" fmla="*/ 375278 h 456956"/>
                  <a:gd name="connsiteX107" fmla="*/ 138191 w 430907"/>
                  <a:gd name="connsiteY107" fmla="*/ 320974 h 456956"/>
                  <a:gd name="connsiteX108" fmla="*/ 160707 w 430907"/>
                  <a:gd name="connsiteY108" fmla="*/ 350113 h 456956"/>
                  <a:gd name="connsiteX109" fmla="*/ 112142 w 430907"/>
                  <a:gd name="connsiteY109" fmla="*/ 401769 h 456956"/>
                  <a:gd name="connsiteX110" fmla="*/ 86976 w 430907"/>
                  <a:gd name="connsiteY110" fmla="*/ 375278 h 456956"/>
                  <a:gd name="connsiteX111" fmla="*/ 174394 w 430907"/>
                  <a:gd name="connsiteY111" fmla="*/ 375278 h 456956"/>
                  <a:gd name="connsiteX112" fmla="*/ 181017 w 430907"/>
                  <a:gd name="connsiteY112" fmla="*/ 368214 h 456956"/>
                  <a:gd name="connsiteX113" fmla="*/ 250333 w 430907"/>
                  <a:gd name="connsiteY113" fmla="*/ 368214 h 456956"/>
                  <a:gd name="connsiteX114" fmla="*/ 256955 w 430907"/>
                  <a:gd name="connsiteY114" fmla="*/ 375278 h 456956"/>
                  <a:gd name="connsiteX115" fmla="*/ 250333 w 430907"/>
                  <a:gd name="connsiteY115" fmla="*/ 382342 h 456956"/>
                  <a:gd name="connsiteX116" fmla="*/ 181017 w 430907"/>
                  <a:gd name="connsiteY116" fmla="*/ 382342 h 456956"/>
                  <a:gd name="connsiteX117" fmla="*/ 174394 w 430907"/>
                  <a:gd name="connsiteY117" fmla="*/ 375278 h 456956"/>
                  <a:gd name="connsiteX118" fmla="*/ 327154 w 430907"/>
                  <a:gd name="connsiteY118" fmla="*/ 228258 h 456956"/>
                  <a:gd name="connsiteX119" fmla="*/ 289627 w 430907"/>
                  <a:gd name="connsiteY119" fmla="*/ 305521 h 456956"/>
                  <a:gd name="connsiteX120" fmla="*/ 254748 w 430907"/>
                  <a:gd name="connsiteY120" fmla="*/ 354087 h 456956"/>
                  <a:gd name="connsiteX121" fmla="*/ 250333 w 430907"/>
                  <a:gd name="connsiteY121" fmla="*/ 353645 h 456956"/>
                  <a:gd name="connsiteX122" fmla="*/ 222518 w 430907"/>
                  <a:gd name="connsiteY122" fmla="*/ 353645 h 456956"/>
                  <a:gd name="connsiteX123" fmla="*/ 222518 w 430907"/>
                  <a:gd name="connsiteY123" fmla="*/ 317000 h 456956"/>
                  <a:gd name="connsiteX124" fmla="*/ 201767 w 430907"/>
                  <a:gd name="connsiteY124" fmla="*/ 294925 h 456956"/>
                  <a:gd name="connsiteX125" fmla="*/ 187639 w 430907"/>
                  <a:gd name="connsiteY125" fmla="*/ 294925 h 456956"/>
                  <a:gd name="connsiteX126" fmla="*/ 181017 w 430907"/>
                  <a:gd name="connsiteY126" fmla="*/ 287861 h 456956"/>
                  <a:gd name="connsiteX127" fmla="*/ 187639 w 430907"/>
                  <a:gd name="connsiteY127" fmla="*/ 280796 h 456956"/>
                  <a:gd name="connsiteX128" fmla="*/ 256955 w 430907"/>
                  <a:gd name="connsiteY128" fmla="*/ 280796 h 456956"/>
                  <a:gd name="connsiteX129" fmla="*/ 277706 w 430907"/>
                  <a:gd name="connsiteY129" fmla="*/ 258721 h 456956"/>
                  <a:gd name="connsiteX130" fmla="*/ 256955 w 430907"/>
                  <a:gd name="connsiteY130" fmla="*/ 236646 h 456956"/>
                  <a:gd name="connsiteX131" fmla="*/ 201326 w 430907"/>
                  <a:gd name="connsiteY131" fmla="*/ 236646 h 456956"/>
                  <a:gd name="connsiteX132" fmla="*/ 194703 w 430907"/>
                  <a:gd name="connsiteY132" fmla="*/ 229582 h 456956"/>
                  <a:gd name="connsiteX133" fmla="*/ 194703 w 430907"/>
                  <a:gd name="connsiteY133" fmla="*/ 207507 h 456956"/>
                  <a:gd name="connsiteX134" fmla="*/ 229582 w 430907"/>
                  <a:gd name="connsiteY134" fmla="*/ 207507 h 456956"/>
                  <a:gd name="connsiteX135" fmla="*/ 264461 w 430907"/>
                  <a:gd name="connsiteY135" fmla="*/ 170862 h 456956"/>
                  <a:gd name="connsiteX136" fmla="*/ 229582 w 430907"/>
                  <a:gd name="connsiteY136" fmla="*/ 134217 h 456956"/>
                  <a:gd name="connsiteX137" fmla="*/ 229140 w 430907"/>
                  <a:gd name="connsiteY137" fmla="*/ 134217 h 456956"/>
                  <a:gd name="connsiteX138" fmla="*/ 229582 w 430907"/>
                  <a:gd name="connsiteY138" fmla="*/ 126712 h 456956"/>
                  <a:gd name="connsiteX139" fmla="*/ 227816 w 430907"/>
                  <a:gd name="connsiteY139" fmla="*/ 113025 h 456956"/>
                  <a:gd name="connsiteX140" fmla="*/ 327154 w 430907"/>
                  <a:gd name="connsiteY140" fmla="*/ 228258 h 456956"/>
                  <a:gd name="connsiteX141" fmla="*/ 306404 w 430907"/>
                  <a:gd name="connsiteY141" fmla="*/ 69758 h 456956"/>
                  <a:gd name="connsiteX142" fmla="*/ 331569 w 430907"/>
                  <a:gd name="connsiteY142" fmla="*/ 96248 h 456956"/>
                  <a:gd name="connsiteX143" fmla="*/ 299340 w 430907"/>
                  <a:gd name="connsiteY143" fmla="*/ 130244 h 456956"/>
                  <a:gd name="connsiteX144" fmla="*/ 269317 w 430907"/>
                  <a:gd name="connsiteY144" fmla="*/ 109052 h 456956"/>
                  <a:gd name="connsiteX145" fmla="*/ 306404 w 430907"/>
                  <a:gd name="connsiteY145" fmla="*/ 69758 h 456956"/>
                  <a:gd name="connsiteX146" fmla="*/ 375278 w 430907"/>
                  <a:gd name="connsiteY146" fmla="*/ 15011 h 456956"/>
                  <a:gd name="connsiteX147" fmla="*/ 417663 w 430907"/>
                  <a:gd name="connsiteY147" fmla="*/ 60044 h 456956"/>
                  <a:gd name="connsiteX148" fmla="*/ 405301 w 430907"/>
                  <a:gd name="connsiteY148" fmla="*/ 91392 h 456956"/>
                  <a:gd name="connsiteX149" fmla="*/ 396912 w 430907"/>
                  <a:gd name="connsiteY149" fmla="*/ 100222 h 456956"/>
                  <a:gd name="connsiteX150" fmla="*/ 337309 w 430907"/>
                  <a:gd name="connsiteY150" fmla="*/ 37086 h 456956"/>
                  <a:gd name="connsiteX151" fmla="*/ 345698 w 430907"/>
                  <a:gd name="connsiteY151" fmla="*/ 28256 h 456956"/>
                  <a:gd name="connsiteX152" fmla="*/ 375278 w 430907"/>
                  <a:gd name="connsiteY152" fmla="*/ 15011 h 456956"/>
                  <a:gd name="connsiteX153" fmla="*/ 316117 w 430907"/>
                  <a:gd name="connsiteY153" fmla="*/ 59603 h 456956"/>
                  <a:gd name="connsiteX154" fmla="*/ 327154 w 430907"/>
                  <a:gd name="connsiteY154" fmla="*/ 48124 h 456956"/>
                  <a:gd name="connsiteX155" fmla="*/ 386757 w 430907"/>
                  <a:gd name="connsiteY155" fmla="*/ 111259 h 456956"/>
                  <a:gd name="connsiteX156" fmla="*/ 375720 w 430907"/>
                  <a:gd name="connsiteY156" fmla="*/ 122738 h 456956"/>
                  <a:gd name="connsiteX157" fmla="*/ 316117 w 430907"/>
                  <a:gd name="connsiteY157" fmla="*/ 59603 h 456956"/>
                  <a:gd name="connsiteX158" fmla="*/ 309053 w 430907"/>
                  <a:gd name="connsiteY158" fmla="*/ 140399 h 456956"/>
                  <a:gd name="connsiteX159" fmla="*/ 341283 w 430907"/>
                  <a:gd name="connsiteY159" fmla="*/ 106402 h 456956"/>
                  <a:gd name="connsiteX160" fmla="*/ 366448 w 430907"/>
                  <a:gd name="connsiteY160" fmla="*/ 132893 h 456956"/>
                  <a:gd name="connsiteX161" fmla="*/ 329362 w 430907"/>
                  <a:gd name="connsiteY161" fmla="*/ 172187 h 456956"/>
                  <a:gd name="connsiteX162" fmla="*/ 309053 w 430907"/>
                  <a:gd name="connsiteY162" fmla="*/ 140399 h 456956"/>
                  <a:gd name="connsiteX163" fmla="*/ 300664 w 430907"/>
                  <a:gd name="connsiteY163" fmla="*/ 314793 h 456956"/>
                  <a:gd name="connsiteX164" fmla="*/ 322298 w 430907"/>
                  <a:gd name="connsiteY164" fmla="*/ 289627 h 456956"/>
                  <a:gd name="connsiteX165" fmla="*/ 334219 w 430907"/>
                  <a:gd name="connsiteY165" fmla="*/ 287419 h 456956"/>
                  <a:gd name="connsiteX166" fmla="*/ 369097 w 430907"/>
                  <a:gd name="connsiteY166" fmla="*/ 324064 h 456956"/>
                  <a:gd name="connsiteX167" fmla="*/ 334219 w 430907"/>
                  <a:gd name="connsiteY167" fmla="*/ 360709 h 456956"/>
                  <a:gd name="connsiteX168" fmla="*/ 299340 w 430907"/>
                  <a:gd name="connsiteY168" fmla="*/ 324064 h 456956"/>
                  <a:gd name="connsiteX169" fmla="*/ 300664 w 430907"/>
                  <a:gd name="connsiteY169" fmla="*/ 314793 h 456956"/>
                  <a:gd name="connsiteX170" fmla="*/ 404418 w 430907"/>
                  <a:gd name="connsiteY170" fmla="*/ 293159 h 456956"/>
                  <a:gd name="connsiteX171" fmla="*/ 407508 w 430907"/>
                  <a:gd name="connsiteY171" fmla="*/ 277265 h 456956"/>
                  <a:gd name="connsiteX172" fmla="*/ 417663 w 430907"/>
                  <a:gd name="connsiteY172" fmla="*/ 266669 h 456956"/>
                  <a:gd name="connsiteX173" fmla="*/ 388082 w 430907"/>
                  <a:gd name="connsiteY173" fmla="*/ 235322 h 456956"/>
                  <a:gd name="connsiteX174" fmla="*/ 377927 w 430907"/>
                  <a:gd name="connsiteY174" fmla="*/ 245918 h 456956"/>
                  <a:gd name="connsiteX175" fmla="*/ 362916 w 430907"/>
                  <a:gd name="connsiteY175" fmla="*/ 248567 h 456956"/>
                  <a:gd name="connsiteX176" fmla="*/ 354969 w 430907"/>
                  <a:gd name="connsiteY176" fmla="*/ 235763 h 456956"/>
                  <a:gd name="connsiteX177" fmla="*/ 354969 w 430907"/>
                  <a:gd name="connsiteY177" fmla="*/ 220311 h 456956"/>
                  <a:gd name="connsiteX178" fmla="*/ 340399 w 430907"/>
                  <a:gd name="connsiteY178" fmla="*/ 220311 h 456956"/>
                  <a:gd name="connsiteX179" fmla="*/ 334219 w 430907"/>
                  <a:gd name="connsiteY179" fmla="*/ 186315 h 456956"/>
                  <a:gd name="connsiteX180" fmla="*/ 414572 w 430907"/>
                  <a:gd name="connsiteY180" fmla="*/ 101105 h 456956"/>
                  <a:gd name="connsiteX181" fmla="*/ 430908 w 430907"/>
                  <a:gd name="connsiteY181" fmla="*/ 59162 h 456956"/>
                  <a:gd name="connsiteX182" fmla="*/ 374837 w 430907"/>
                  <a:gd name="connsiteY182" fmla="*/ 0 h 456956"/>
                  <a:gd name="connsiteX183" fmla="*/ 335101 w 430907"/>
                  <a:gd name="connsiteY183" fmla="*/ 17660 h 456956"/>
                  <a:gd name="connsiteX184" fmla="*/ 254748 w 430907"/>
                  <a:gd name="connsiteY184" fmla="*/ 102871 h 456956"/>
                  <a:gd name="connsiteX185" fmla="*/ 222076 w 430907"/>
                  <a:gd name="connsiteY185" fmla="*/ 96689 h 456956"/>
                  <a:gd name="connsiteX186" fmla="*/ 173952 w 430907"/>
                  <a:gd name="connsiteY186" fmla="*/ 67109 h 456956"/>
                  <a:gd name="connsiteX187" fmla="*/ 158500 w 430907"/>
                  <a:gd name="connsiteY187" fmla="*/ 69316 h 456956"/>
                  <a:gd name="connsiteX188" fmla="*/ 97572 w 430907"/>
                  <a:gd name="connsiteY188" fmla="*/ 30464 h 456956"/>
                  <a:gd name="connsiteX189" fmla="*/ 28256 w 430907"/>
                  <a:gd name="connsiteY189" fmla="*/ 104195 h 456956"/>
                  <a:gd name="connsiteX190" fmla="*/ 30022 w 430907"/>
                  <a:gd name="connsiteY190" fmla="*/ 120972 h 456956"/>
                  <a:gd name="connsiteX191" fmla="*/ 441 w 430907"/>
                  <a:gd name="connsiteY191" fmla="*/ 162915 h 456956"/>
                  <a:gd name="connsiteX192" fmla="*/ 41943 w 430907"/>
                  <a:gd name="connsiteY192" fmla="*/ 206624 h 456956"/>
                  <a:gd name="connsiteX193" fmla="*/ 92274 w 430907"/>
                  <a:gd name="connsiteY193" fmla="*/ 206624 h 456956"/>
                  <a:gd name="connsiteX194" fmla="*/ 90508 w 430907"/>
                  <a:gd name="connsiteY194" fmla="*/ 228699 h 456956"/>
                  <a:gd name="connsiteX195" fmla="*/ 97572 w 430907"/>
                  <a:gd name="connsiteY195" fmla="*/ 269317 h 456956"/>
                  <a:gd name="connsiteX196" fmla="*/ 35762 w 430907"/>
                  <a:gd name="connsiteY196" fmla="*/ 334660 h 456956"/>
                  <a:gd name="connsiteX197" fmla="*/ 1324 w 430907"/>
                  <a:gd name="connsiteY197" fmla="*/ 429584 h 456956"/>
                  <a:gd name="connsiteX198" fmla="*/ 0 w 430907"/>
                  <a:gd name="connsiteY198" fmla="*/ 436648 h 456956"/>
                  <a:gd name="connsiteX199" fmla="*/ 18543 w 430907"/>
                  <a:gd name="connsiteY199" fmla="*/ 456515 h 456956"/>
                  <a:gd name="connsiteX200" fmla="*/ 25166 w 430907"/>
                  <a:gd name="connsiteY200" fmla="*/ 455191 h 456956"/>
                  <a:gd name="connsiteX201" fmla="*/ 114791 w 430907"/>
                  <a:gd name="connsiteY201" fmla="*/ 418987 h 456956"/>
                  <a:gd name="connsiteX202" fmla="*/ 160266 w 430907"/>
                  <a:gd name="connsiteY202" fmla="*/ 370863 h 456956"/>
                  <a:gd name="connsiteX203" fmla="*/ 159825 w 430907"/>
                  <a:gd name="connsiteY203" fmla="*/ 375720 h 456956"/>
                  <a:gd name="connsiteX204" fmla="*/ 165122 w 430907"/>
                  <a:gd name="connsiteY204" fmla="*/ 390731 h 456956"/>
                  <a:gd name="connsiteX205" fmla="*/ 159825 w 430907"/>
                  <a:gd name="connsiteY205" fmla="*/ 405742 h 456956"/>
                  <a:gd name="connsiteX206" fmla="*/ 175277 w 430907"/>
                  <a:gd name="connsiteY206" fmla="*/ 426935 h 456956"/>
                  <a:gd name="connsiteX207" fmla="*/ 215454 w 430907"/>
                  <a:gd name="connsiteY207" fmla="*/ 456957 h 456956"/>
                  <a:gd name="connsiteX208" fmla="*/ 255631 w 430907"/>
                  <a:gd name="connsiteY208" fmla="*/ 426935 h 456956"/>
                  <a:gd name="connsiteX209" fmla="*/ 271083 w 430907"/>
                  <a:gd name="connsiteY209" fmla="*/ 405742 h 456956"/>
                  <a:gd name="connsiteX210" fmla="*/ 271083 w 430907"/>
                  <a:gd name="connsiteY210" fmla="*/ 403976 h 456956"/>
                  <a:gd name="connsiteX211" fmla="*/ 279472 w 430907"/>
                  <a:gd name="connsiteY211" fmla="*/ 412806 h 456956"/>
                  <a:gd name="connsiteX212" fmla="*/ 289627 w 430907"/>
                  <a:gd name="connsiteY212" fmla="*/ 402210 h 456956"/>
                  <a:gd name="connsiteX213" fmla="*/ 304638 w 430907"/>
                  <a:gd name="connsiteY213" fmla="*/ 399561 h 456956"/>
                  <a:gd name="connsiteX214" fmla="*/ 312585 w 430907"/>
                  <a:gd name="connsiteY214" fmla="*/ 412365 h 456956"/>
                  <a:gd name="connsiteX215" fmla="*/ 312585 w 430907"/>
                  <a:gd name="connsiteY215" fmla="*/ 427818 h 456956"/>
                  <a:gd name="connsiteX216" fmla="*/ 354086 w 430907"/>
                  <a:gd name="connsiteY216" fmla="*/ 427818 h 456956"/>
                  <a:gd name="connsiteX217" fmla="*/ 354086 w 430907"/>
                  <a:gd name="connsiteY217" fmla="*/ 412806 h 456956"/>
                  <a:gd name="connsiteX218" fmla="*/ 362475 w 430907"/>
                  <a:gd name="connsiteY218" fmla="*/ 400003 h 456956"/>
                  <a:gd name="connsiteX219" fmla="*/ 377044 w 430907"/>
                  <a:gd name="connsiteY219" fmla="*/ 403093 h 456956"/>
                  <a:gd name="connsiteX220" fmla="*/ 387199 w 430907"/>
                  <a:gd name="connsiteY220" fmla="*/ 413690 h 456956"/>
                  <a:gd name="connsiteX221" fmla="*/ 416780 w 430907"/>
                  <a:gd name="connsiteY221" fmla="*/ 382342 h 456956"/>
                  <a:gd name="connsiteX222" fmla="*/ 406625 w 430907"/>
                  <a:gd name="connsiteY222" fmla="*/ 371747 h 456956"/>
                  <a:gd name="connsiteX223" fmla="*/ 403976 w 430907"/>
                  <a:gd name="connsiteY223" fmla="*/ 355852 h 456956"/>
                  <a:gd name="connsiteX224" fmla="*/ 416338 w 430907"/>
                  <a:gd name="connsiteY224" fmla="*/ 347464 h 456956"/>
                  <a:gd name="connsiteX225" fmla="*/ 430908 w 430907"/>
                  <a:gd name="connsiteY225" fmla="*/ 347464 h 456956"/>
                  <a:gd name="connsiteX226" fmla="*/ 430908 w 430907"/>
                  <a:gd name="connsiteY226" fmla="*/ 303755 h 456956"/>
                  <a:gd name="connsiteX227" fmla="*/ 416338 w 430907"/>
                  <a:gd name="connsiteY227" fmla="*/ 303755 h 456956"/>
                  <a:gd name="connsiteX228" fmla="*/ 404418 w 430907"/>
                  <a:gd name="connsiteY228" fmla="*/ 293159 h 45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430907" h="456956">
                    <a:moveTo>
                      <a:pt x="417221" y="331569"/>
                    </a:moveTo>
                    <a:lnTo>
                      <a:pt x="417221" y="331569"/>
                    </a:lnTo>
                    <a:cubicBezTo>
                      <a:pt x="405742" y="331569"/>
                      <a:pt x="396029" y="338634"/>
                      <a:pt x="391614" y="349672"/>
                    </a:cubicBezTo>
                    <a:cubicBezTo>
                      <a:pt x="387199" y="360267"/>
                      <a:pt x="389407" y="373071"/>
                      <a:pt x="397354" y="381018"/>
                    </a:cubicBezTo>
                    <a:lnTo>
                      <a:pt x="397795" y="381460"/>
                    </a:lnTo>
                    <a:lnTo>
                      <a:pt x="388082" y="391614"/>
                    </a:lnTo>
                    <a:lnTo>
                      <a:pt x="387640" y="391172"/>
                    </a:lnTo>
                    <a:cubicBezTo>
                      <a:pt x="379693" y="382784"/>
                      <a:pt x="368214" y="380577"/>
                      <a:pt x="357618" y="384992"/>
                    </a:cubicBezTo>
                    <a:cubicBezTo>
                      <a:pt x="347464" y="389407"/>
                      <a:pt x="340841" y="400003"/>
                      <a:pt x="340841" y="411482"/>
                    </a:cubicBezTo>
                    <a:lnTo>
                      <a:pt x="340841" y="411923"/>
                    </a:lnTo>
                    <a:lnTo>
                      <a:pt x="326713" y="411923"/>
                    </a:lnTo>
                    <a:lnTo>
                      <a:pt x="326713" y="412365"/>
                    </a:lnTo>
                    <a:cubicBezTo>
                      <a:pt x="326713" y="400886"/>
                      <a:pt x="320090" y="390290"/>
                      <a:pt x="309936" y="385433"/>
                    </a:cubicBezTo>
                    <a:cubicBezTo>
                      <a:pt x="299781" y="381018"/>
                      <a:pt x="287861" y="383226"/>
                      <a:pt x="280355" y="391614"/>
                    </a:cubicBezTo>
                    <a:lnTo>
                      <a:pt x="279913" y="392056"/>
                    </a:lnTo>
                    <a:lnTo>
                      <a:pt x="270642" y="382342"/>
                    </a:lnTo>
                    <a:cubicBezTo>
                      <a:pt x="271083" y="380577"/>
                      <a:pt x="271525" y="378369"/>
                      <a:pt x="271525" y="376162"/>
                    </a:cubicBezTo>
                    <a:cubicBezTo>
                      <a:pt x="271525" y="370863"/>
                      <a:pt x="269759" y="366448"/>
                      <a:pt x="266668" y="362475"/>
                    </a:cubicBezTo>
                    <a:cubicBezTo>
                      <a:pt x="271083" y="350113"/>
                      <a:pt x="277706" y="339958"/>
                      <a:pt x="285653" y="331128"/>
                    </a:cubicBezTo>
                    <a:cubicBezTo>
                      <a:pt x="288743" y="356735"/>
                      <a:pt x="309053" y="376603"/>
                      <a:pt x="333777" y="376603"/>
                    </a:cubicBezTo>
                    <a:cubicBezTo>
                      <a:pt x="360267" y="376603"/>
                      <a:pt x="382342" y="353203"/>
                      <a:pt x="382342" y="324947"/>
                    </a:cubicBezTo>
                    <a:cubicBezTo>
                      <a:pt x="382342" y="296691"/>
                      <a:pt x="360267" y="273291"/>
                      <a:pt x="333777" y="273291"/>
                    </a:cubicBezTo>
                    <a:cubicBezTo>
                      <a:pt x="332894" y="273291"/>
                      <a:pt x="332452" y="273291"/>
                      <a:pt x="331569" y="273291"/>
                    </a:cubicBezTo>
                    <a:cubicBezTo>
                      <a:pt x="336426" y="263136"/>
                      <a:pt x="339516" y="250775"/>
                      <a:pt x="340399" y="236646"/>
                    </a:cubicBezTo>
                    <a:lnTo>
                      <a:pt x="340841" y="236646"/>
                    </a:lnTo>
                    <a:lnTo>
                      <a:pt x="340841" y="237088"/>
                    </a:lnTo>
                    <a:cubicBezTo>
                      <a:pt x="340841" y="248567"/>
                      <a:pt x="347464" y="259163"/>
                      <a:pt x="357618" y="264020"/>
                    </a:cubicBezTo>
                    <a:cubicBezTo>
                      <a:pt x="367773" y="268435"/>
                      <a:pt x="379693" y="266227"/>
                      <a:pt x="387199" y="257838"/>
                    </a:cubicBezTo>
                    <a:lnTo>
                      <a:pt x="387640" y="257397"/>
                    </a:lnTo>
                    <a:lnTo>
                      <a:pt x="397354" y="267551"/>
                    </a:lnTo>
                    <a:lnTo>
                      <a:pt x="396912" y="267993"/>
                    </a:lnTo>
                    <a:cubicBezTo>
                      <a:pt x="389407" y="275940"/>
                      <a:pt x="386757" y="288744"/>
                      <a:pt x="391172" y="299781"/>
                    </a:cubicBezTo>
                    <a:cubicBezTo>
                      <a:pt x="395587" y="310378"/>
                      <a:pt x="405301" y="317883"/>
                      <a:pt x="416338" y="317883"/>
                    </a:cubicBezTo>
                    <a:lnTo>
                      <a:pt x="416780" y="317883"/>
                    </a:lnTo>
                    <a:lnTo>
                      <a:pt x="416780" y="331569"/>
                    </a:lnTo>
                    <a:close/>
                    <a:moveTo>
                      <a:pt x="250774" y="412365"/>
                    </a:moveTo>
                    <a:lnTo>
                      <a:pt x="181458" y="412365"/>
                    </a:lnTo>
                    <a:cubicBezTo>
                      <a:pt x="177485" y="412365"/>
                      <a:pt x="174835" y="409275"/>
                      <a:pt x="174835" y="405301"/>
                    </a:cubicBezTo>
                    <a:cubicBezTo>
                      <a:pt x="174835" y="401327"/>
                      <a:pt x="177926" y="398237"/>
                      <a:pt x="181458" y="398237"/>
                    </a:cubicBezTo>
                    <a:lnTo>
                      <a:pt x="250774" y="398237"/>
                    </a:lnTo>
                    <a:cubicBezTo>
                      <a:pt x="254748" y="398237"/>
                      <a:pt x="257397" y="401327"/>
                      <a:pt x="257397" y="405301"/>
                    </a:cubicBezTo>
                    <a:cubicBezTo>
                      <a:pt x="257397" y="409275"/>
                      <a:pt x="254748" y="412365"/>
                      <a:pt x="250774" y="412365"/>
                    </a:cubicBezTo>
                    <a:close/>
                    <a:moveTo>
                      <a:pt x="215895" y="441945"/>
                    </a:moveTo>
                    <a:cubicBezTo>
                      <a:pt x="205741" y="441945"/>
                      <a:pt x="196469" y="436206"/>
                      <a:pt x="191171" y="426935"/>
                    </a:cubicBezTo>
                    <a:lnTo>
                      <a:pt x="240178" y="426935"/>
                    </a:lnTo>
                    <a:cubicBezTo>
                      <a:pt x="235322" y="436206"/>
                      <a:pt x="226492" y="441945"/>
                      <a:pt x="215895" y="441945"/>
                    </a:cubicBezTo>
                    <a:close/>
                    <a:moveTo>
                      <a:pt x="21192" y="441504"/>
                    </a:moveTo>
                    <a:cubicBezTo>
                      <a:pt x="18102" y="442829"/>
                      <a:pt x="15011" y="440180"/>
                      <a:pt x="15011" y="436648"/>
                    </a:cubicBezTo>
                    <a:cubicBezTo>
                      <a:pt x="15011" y="436206"/>
                      <a:pt x="15011" y="435323"/>
                      <a:pt x="15453" y="434881"/>
                    </a:cubicBezTo>
                    <a:lnTo>
                      <a:pt x="22075" y="415455"/>
                    </a:lnTo>
                    <a:lnTo>
                      <a:pt x="39294" y="433999"/>
                    </a:lnTo>
                    <a:lnTo>
                      <a:pt x="21192" y="441504"/>
                    </a:lnTo>
                    <a:close/>
                    <a:moveTo>
                      <a:pt x="45033" y="352320"/>
                    </a:moveTo>
                    <a:lnTo>
                      <a:pt x="99338" y="409716"/>
                    </a:lnTo>
                    <a:lnTo>
                      <a:pt x="52980" y="428700"/>
                    </a:lnTo>
                    <a:lnTo>
                      <a:pt x="27373" y="401327"/>
                    </a:lnTo>
                    <a:lnTo>
                      <a:pt x="45033" y="352320"/>
                    </a:lnTo>
                    <a:close/>
                    <a:moveTo>
                      <a:pt x="128036" y="311260"/>
                    </a:moveTo>
                    <a:lnTo>
                      <a:pt x="77263" y="365124"/>
                    </a:lnTo>
                    <a:lnTo>
                      <a:pt x="52097" y="338634"/>
                    </a:lnTo>
                    <a:lnTo>
                      <a:pt x="105078" y="282563"/>
                    </a:lnTo>
                    <a:cubicBezTo>
                      <a:pt x="111700" y="293600"/>
                      <a:pt x="119647" y="302872"/>
                      <a:pt x="128036" y="311260"/>
                    </a:cubicBezTo>
                    <a:close/>
                    <a:moveTo>
                      <a:pt x="181017" y="206624"/>
                    </a:moveTo>
                    <a:lnTo>
                      <a:pt x="181017" y="228699"/>
                    </a:lnTo>
                    <a:cubicBezTo>
                      <a:pt x="181017" y="240620"/>
                      <a:pt x="190288" y="250775"/>
                      <a:pt x="201767" y="250775"/>
                    </a:cubicBezTo>
                    <a:lnTo>
                      <a:pt x="257397" y="250775"/>
                    </a:lnTo>
                    <a:cubicBezTo>
                      <a:pt x="261370" y="250775"/>
                      <a:pt x="264019" y="253865"/>
                      <a:pt x="264019" y="257838"/>
                    </a:cubicBezTo>
                    <a:cubicBezTo>
                      <a:pt x="264019" y="261812"/>
                      <a:pt x="260929" y="264902"/>
                      <a:pt x="257397" y="264902"/>
                    </a:cubicBezTo>
                    <a:lnTo>
                      <a:pt x="188081" y="264902"/>
                    </a:lnTo>
                    <a:cubicBezTo>
                      <a:pt x="176602" y="264902"/>
                      <a:pt x="167330" y="274616"/>
                      <a:pt x="167330" y="286978"/>
                    </a:cubicBezTo>
                    <a:cubicBezTo>
                      <a:pt x="167330" y="299340"/>
                      <a:pt x="176602" y="309053"/>
                      <a:pt x="188081" y="309053"/>
                    </a:cubicBezTo>
                    <a:lnTo>
                      <a:pt x="202209" y="309053"/>
                    </a:lnTo>
                    <a:cubicBezTo>
                      <a:pt x="206182" y="309053"/>
                      <a:pt x="208831" y="312144"/>
                      <a:pt x="208831" y="316117"/>
                    </a:cubicBezTo>
                    <a:lnTo>
                      <a:pt x="208831" y="352762"/>
                    </a:lnTo>
                    <a:lnTo>
                      <a:pt x="181017" y="352762"/>
                    </a:lnTo>
                    <a:cubicBezTo>
                      <a:pt x="179692" y="352762"/>
                      <a:pt x="177926" y="352762"/>
                      <a:pt x="176602" y="353203"/>
                    </a:cubicBezTo>
                    <a:cubicBezTo>
                      <a:pt x="168655" y="332453"/>
                      <a:pt x="154968" y="318324"/>
                      <a:pt x="141723" y="304638"/>
                    </a:cubicBezTo>
                    <a:cubicBezTo>
                      <a:pt x="122297" y="284770"/>
                      <a:pt x="104195" y="266227"/>
                      <a:pt x="104195" y="227375"/>
                    </a:cubicBezTo>
                    <a:cubicBezTo>
                      <a:pt x="104195" y="219869"/>
                      <a:pt x="105078" y="212363"/>
                      <a:pt x="106402" y="205299"/>
                    </a:cubicBezTo>
                    <a:lnTo>
                      <a:pt x="181458" y="205299"/>
                    </a:lnTo>
                    <a:lnTo>
                      <a:pt x="181458" y="206624"/>
                    </a:lnTo>
                    <a:close/>
                    <a:moveTo>
                      <a:pt x="14570" y="162474"/>
                    </a:moveTo>
                    <a:cubicBezTo>
                      <a:pt x="14570" y="146138"/>
                      <a:pt x="26932" y="132893"/>
                      <a:pt x="42384" y="132893"/>
                    </a:cubicBezTo>
                    <a:cubicBezTo>
                      <a:pt x="57837" y="132893"/>
                      <a:pt x="70199" y="145696"/>
                      <a:pt x="70199" y="162474"/>
                    </a:cubicBezTo>
                    <a:lnTo>
                      <a:pt x="84327" y="162474"/>
                    </a:lnTo>
                    <a:cubicBezTo>
                      <a:pt x="84327" y="138632"/>
                      <a:pt x="66667" y="119647"/>
                      <a:pt x="44592" y="118765"/>
                    </a:cubicBezTo>
                    <a:cubicBezTo>
                      <a:pt x="43267" y="113908"/>
                      <a:pt x="42826" y="109052"/>
                      <a:pt x="42826" y="103753"/>
                    </a:cubicBezTo>
                    <a:cubicBezTo>
                      <a:pt x="42826" y="71524"/>
                      <a:pt x="67991" y="45034"/>
                      <a:pt x="98455" y="45034"/>
                    </a:cubicBezTo>
                    <a:cubicBezTo>
                      <a:pt x="118764" y="45034"/>
                      <a:pt x="136866" y="56513"/>
                      <a:pt x="146579" y="75056"/>
                    </a:cubicBezTo>
                    <a:cubicBezTo>
                      <a:pt x="131568" y="84327"/>
                      <a:pt x="120972" y="100663"/>
                      <a:pt x="119647" y="119647"/>
                    </a:cubicBezTo>
                    <a:cubicBezTo>
                      <a:pt x="107285" y="122738"/>
                      <a:pt x="98455" y="134659"/>
                      <a:pt x="98455" y="148345"/>
                    </a:cubicBezTo>
                    <a:lnTo>
                      <a:pt x="112584" y="148345"/>
                    </a:lnTo>
                    <a:cubicBezTo>
                      <a:pt x="112584" y="140399"/>
                      <a:pt x="118764" y="133335"/>
                      <a:pt x="126712" y="133335"/>
                    </a:cubicBezTo>
                    <a:cubicBezTo>
                      <a:pt x="134217" y="133335"/>
                      <a:pt x="140840" y="139957"/>
                      <a:pt x="140840" y="148345"/>
                    </a:cubicBezTo>
                    <a:lnTo>
                      <a:pt x="154968" y="148345"/>
                    </a:lnTo>
                    <a:cubicBezTo>
                      <a:pt x="154968" y="135100"/>
                      <a:pt x="146579" y="123621"/>
                      <a:pt x="134659" y="120089"/>
                    </a:cubicBezTo>
                    <a:cubicBezTo>
                      <a:pt x="137749" y="98456"/>
                      <a:pt x="154968" y="82120"/>
                      <a:pt x="175719" y="82120"/>
                    </a:cubicBezTo>
                    <a:cubicBezTo>
                      <a:pt x="198677" y="82120"/>
                      <a:pt x="217220" y="101987"/>
                      <a:pt x="217220" y="125829"/>
                    </a:cubicBezTo>
                    <a:cubicBezTo>
                      <a:pt x="217220" y="129802"/>
                      <a:pt x="216778" y="133335"/>
                      <a:pt x="215454" y="136866"/>
                    </a:cubicBezTo>
                    <a:cubicBezTo>
                      <a:pt x="203975" y="142606"/>
                      <a:pt x="196028" y="155410"/>
                      <a:pt x="196028" y="169538"/>
                    </a:cubicBezTo>
                    <a:lnTo>
                      <a:pt x="210156" y="169538"/>
                    </a:lnTo>
                    <a:cubicBezTo>
                      <a:pt x="210156" y="157617"/>
                      <a:pt x="219428" y="147462"/>
                      <a:pt x="230907" y="147462"/>
                    </a:cubicBezTo>
                    <a:cubicBezTo>
                      <a:pt x="242386" y="147462"/>
                      <a:pt x="251657" y="157175"/>
                      <a:pt x="251657" y="169538"/>
                    </a:cubicBezTo>
                    <a:cubicBezTo>
                      <a:pt x="251657" y="181458"/>
                      <a:pt x="242386" y="191613"/>
                      <a:pt x="230907" y="191613"/>
                    </a:cubicBezTo>
                    <a:lnTo>
                      <a:pt x="42826" y="191613"/>
                    </a:lnTo>
                    <a:cubicBezTo>
                      <a:pt x="26932" y="191613"/>
                      <a:pt x="14570" y="178809"/>
                      <a:pt x="14570" y="162474"/>
                    </a:cubicBezTo>
                    <a:close/>
                    <a:moveTo>
                      <a:pt x="86976" y="375278"/>
                    </a:moveTo>
                    <a:lnTo>
                      <a:pt x="138191" y="320974"/>
                    </a:lnTo>
                    <a:cubicBezTo>
                      <a:pt x="146579" y="329804"/>
                      <a:pt x="154526" y="339075"/>
                      <a:pt x="160707" y="350113"/>
                    </a:cubicBezTo>
                    <a:lnTo>
                      <a:pt x="112142" y="401769"/>
                    </a:lnTo>
                    <a:lnTo>
                      <a:pt x="86976" y="375278"/>
                    </a:lnTo>
                    <a:close/>
                    <a:moveTo>
                      <a:pt x="174394" y="375278"/>
                    </a:moveTo>
                    <a:cubicBezTo>
                      <a:pt x="174394" y="371305"/>
                      <a:pt x="177485" y="368214"/>
                      <a:pt x="181017" y="368214"/>
                    </a:cubicBezTo>
                    <a:lnTo>
                      <a:pt x="250333" y="368214"/>
                    </a:lnTo>
                    <a:cubicBezTo>
                      <a:pt x="254306" y="368214"/>
                      <a:pt x="256955" y="371305"/>
                      <a:pt x="256955" y="375278"/>
                    </a:cubicBezTo>
                    <a:cubicBezTo>
                      <a:pt x="256955" y="379252"/>
                      <a:pt x="253865" y="382342"/>
                      <a:pt x="250333" y="382342"/>
                    </a:cubicBezTo>
                    <a:lnTo>
                      <a:pt x="181017" y="382342"/>
                    </a:lnTo>
                    <a:cubicBezTo>
                      <a:pt x="177485" y="383226"/>
                      <a:pt x="174394" y="380135"/>
                      <a:pt x="174394" y="375278"/>
                    </a:cubicBezTo>
                    <a:close/>
                    <a:moveTo>
                      <a:pt x="327154" y="228258"/>
                    </a:moveTo>
                    <a:cubicBezTo>
                      <a:pt x="327154" y="266227"/>
                      <a:pt x="309053" y="285212"/>
                      <a:pt x="289627" y="305521"/>
                    </a:cubicBezTo>
                    <a:cubicBezTo>
                      <a:pt x="276381" y="319208"/>
                      <a:pt x="262695" y="333336"/>
                      <a:pt x="254748" y="354087"/>
                    </a:cubicBezTo>
                    <a:cubicBezTo>
                      <a:pt x="253423" y="353645"/>
                      <a:pt x="252099" y="353645"/>
                      <a:pt x="250333" y="353645"/>
                    </a:cubicBezTo>
                    <a:lnTo>
                      <a:pt x="222518" y="353645"/>
                    </a:lnTo>
                    <a:lnTo>
                      <a:pt x="222518" y="317000"/>
                    </a:lnTo>
                    <a:cubicBezTo>
                      <a:pt x="222518" y="305079"/>
                      <a:pt x="213246" y="294925"/>
                      <a:pt x="201767" y="294925"/>
                    </a:cubicBezTo>
                    <a:lnTo>
                      <a:pt x="187639" y="294925"/>
                    </a:lnTo>
                    <a:cubicBezTo>
                      <a:pt x="183666" y="294925"/>
                      <a:pt x="181017" y="291834"/>
                      <a:pt x="181017" y="287861"/>
                    </a:cubicBezTo>
                    <a:cubicBezTo>
                      <a:pt x="181017" y="283887"/>
                      <a:pt x="184107" y="280796"/>
                      <a:pt x="187639" y="280796"/>
                    </a:cubicBezTo>
                    <a:lnTo>
                      <a:pt x="256955" y="280796"/>
                    </a:lnTo>
                    <a:cubicBezTo>
                      <a:pt x="268434" y="280796"/>
                      <a:pt x="277706" y="271084"/>
                      <a:pt x="277706" y="258721"/>
                    </a:cubicBezTo>
                    <a:cubicBezTo>
                      <a:pt x="277706" y="246359"/>
                      <a:pt x="268434" y="236646"/>
                      <a:pt x="256955" y="236646"/>
                    </a:cubicBezTo>
                    <a:lnTo>
                      <a:pt x="201326" y="236646"/>
                    </a:lnTo>
                    <a:cubicBezTo>
                      <a:pt x="197352" y="236646"/>
                      <a:pt x="194703" y="233556"/>
                      <a:pt x="194703" y="229582"/>
                    </a:cubicBezTo>
                    <a:lnTo>
                      <a:pt x="194703" y="207507"/>
                    </a:lnTo>
                    <a:lnTo>
                      <a:pt x="229582" y="207507"/>
                    </a:lnTo>
                    <a:cubicBezTo>
                      <a:pt x="248567" y="207507"/>
                      <a:pt x="264461" y="190730"/>
                      <a:pt x="264461" y="170862"/>
                    </a:cubicBezTo>
                    <a:cubicBezTo>
                      <a:pt x="264461" y="150553"/>
                      <a:pt x="249008" y="134217"/>
                      <a:pt x="229582" y="134217"/>
                    </a:cubicBezTo>
                    <a:lnTo>
                      <a:pt x="229140" y="134217"/>
                    </a:lnTo>
                    <a:cubicBezTo>
                      <a:pt x="229582" y="132010"/>
                      <a:pt x="229582" y="129361"/>
                      <a:pt x="229582" y="126712"/>
                    </a:cubicBezTo>
                    <a:cubicBezTo>
                      <a:pt x="229582" y="121855"/>
                      <a:pt x="229140" y="117440"/>
                      <a:pt x="227816" y="113025"/>
                    </a:cubicBezTo>
                    <a:cubicBezTo>
                      <a:pt x="283446" y="118323"/>
                      <a:pt x="327154" y="168213"/>
                      <a:pt x="327154" y="228258"/>
                    </a:cubicBezTo>
                    <a:close/>
                    <a:moveTo>
                      <a:pt x="306404" y="69758"/>
                    </a:moveTo>
                    <a:lnTo>
                      <a:pt x="331569" y="96248"/>
                    </a:lnTo>
                    <a:lnTo>
                      <a:pt x="299340" y="130244"/>
                    </a:lnTo>
                    <a:cubicBezTo>
                      <a:pt x="290510" y="121855"/>
                      <a:pt x="280355" y="114350"/>
                      <a:pt x="269317" y="109052"/>
                    </a:cubicBezTo>
                    <a:lnTo>
                      <a:pt x="306404" y="69758"/>
                    </a:lnTo>
                    <a:close/>
                    <a:moveTo>
                      <a:pt x="375278" y="15011"/>
                    </a:moveTo>
                    <a:cubicBezTo>
                      <a:pt x="398678" y="15011"/>
                      <a:pt x="417663" y="35320"/>
                      <a:pt x="417663" y="60044"/>
                    </a:cubicBezTo>
                    <a:cubicBezTo>
                      <a:pt x="417663" y="71965"/>
                      <a:pt x="413248" y="83444"/>
                      <a:pt x="405301" y="91392"/>
                    </a:cubicBezTo>
                    <a:lnTo>
                      <a:pt x="396912" y="100222"/>
                    </a:lnTo>
                    <a:lnTo>
                      <a:pt x="337309" y="37086"/>
                    </a:lnTo>
                    <a:lnTo>
                      <a:pt x="345698" y="28256"/>
                    </a:lnTo>
                    <a:cubicBezTo>
                      <a:pt x="353203" y="19868"/>
                      <a:pt x="363799" y="15011"/>
                      <a:pt x="375278" y="15011"/>
                    </a:cubicBezTo>
                    <a:close/>
                    <a:moveTo>
                      <a:pt x="316117" y="59603"/>
                    </a:moveTo>
                    <a:lnTo>
                      <a:pt x="327154" y="48124"/>
                    </a:lnTo>
                    <a:lnTo>
                      <a:pt x="386757" y="111259"/>
                    </a:lnTo>
                    <a:lnTo>
                      <a:pt x="375720" y="122738"/>
                    </a:lnTo>
                    <a:lnTo>
                      <a:pt x="316117" y="59603"/>
                    </a:lnTo>
                    <a:close/>
                    <a:moveTo>
                      <a:pt x="309053" y="140399"/>
                    </a:moveTo>
                    <a:lnTo>
                      <a:pt x="341283" y="106402"/>
                    </a:lnTo>
                    <a:lnTo>
                      <a:pt x="366448" y="132893"/>
                    </a:lnTo>
                    <a:lnTo>
                      <a:pt x="329362" y="172187"/>
                    </a:lnTo>
                    <a:cubicBezTo>
                      <a:pt x="323622" y="160708"/>
                      <a:pt x="317000" y="150111"/>
                      <a:pt x="309053" y="140399"/>
                    </a:cubicBezTo>
                    <a:close/>
                    <a:moveTo>
                      <a:pt x="300664" y="314793"/>
                    </a:moveTo>
                    <a:cubicBezTo>
                      <a:pt x="308170" y="307287"/>
                      <a:pt x="316117" y="298899"/>
                      <a:pt x="322298" y="289627"/>
                    </a:cubicBezTo>
                    <a:cubicBezTo>
                      <a:pt x="326271" y="288302"/>
                      <a:pt x="329804" y="287419"/>
                      <a:pt x="334219" y="287419"/>
                    </a:cubicBezTo>
                    <a:cubicBezTo>
                      <a:pt x="353203" y="287419"/>
                      <a:pt x="369097" y="304196"/>
                      <a:pt x="369097" y="324064"/>
                    </a:cubicBezTo>
                    <a:cubicBezTo>
                      <a:pt x="369097" y="344373"/>
                      <a:pt x="353645" y="360709"/>
                      <a:pt x="334219" y="360709"/>
                    </a:cubicBezTo>
                    <a:cubicBezTo>
                      <a:pt x="315234" y="360709"/>
                      <a:pt x="299340" y="343932"/>
                      <a:pt x="299340" y="324064"/>
                    </a:cubicBezTo>
                    <a:cubicBezTo>
                      <a:pt x="299340" y="320974"/>
                      <a:pt x="299781" y="317883"/>
                      <a:pt x="300664" y="314793"/>
                    </a:cubicBezTo>
                    <a:close/>
                    <a:moveTo>
                      <a:pt x="404418" y="293159"/>
                    </a:moveTo>
                    <a:cubicBezTo>
                      <a:pt x="402210" y="287861"/>
                      <a:pt x="403535" y="282121"/>
                      <a:pt x="407508" y="277265"/>
                    </a:cubicBezTo>
                    <a:lnTo>
                      <a:pt x="417663" y="266669"/>
                    </a:lnTo>
                    <a:lnTo>
                      <a:pt x="388082" y="235322"/>
                    </a:lnTo>
                    <a:lnTo>
                      <a:pt x="377927" y="245918"/>
                    </a:lnTo>
                    <a:cubicBezTo>
                      <a:pt x="373954" y="249891"/>
                      <a:pt x="368214" y="251216"/>
                      <a:pt x="362916" y="248567"/>
                    </a:cubicBezTo>
                    <a:cubicBezTo>
                      <a:pt x="357618" y="246359"/>
                      <a:pt x="354969" y="241503"/>
                      <a:pt x="354969" y="235763"/>
                    </a:cubicBezTo>
                    <a:lnTo>
                      <a:pt x="354969" y="220311"/>
                    </a:lnTo>
                    <a:lnTo>
                      <a:pt x="340399" y="220311"/>
                    </a:lnTo>
                    <a:cubicBezTo>
                      <a:pt x="339958" y="208832"/>
                      <a:pt x="337751" y="196911"/>
                      <a:pt x="334219" y="186315"/>
                    </a:cubicBezTo>
                    <a:lnTo>
                      <a:pt x="414572" y="101105"/>
                    </a:lnTo>
                    <a:cubicBezTo>
                      <a:pt x="425168" y="90067"/>
                      <a:pt x="430908" y="75056"/>
                      <a:pt x="430908" y="59162"/>
                    </a:cubicBezTo>
                    <a:cubicBezTo>
                      <a:pt x="430908" y="26490"/>
                      <a:pt x="405742" y="0"/>
                      <a:pt x="374837" y="0"/>
                    </a:cubicBezTo>
                    <a:cubicBezTo>
                      <a:pt x="359826" y="0"/>
                      <a:pt x="345698" y="6181"/>
                      <a:pt x="335101" y="17660"/>
                    </a:cubicBezTo>
                    <a:lnTo>
                      <a:pt x="254748" y="102871"/>
                    </a:lnTo>
                    <a:cubicBezTo>
                      <a:pt x="244152" y="99338"/>
                      <a:pt x="233114" y="97131"/>
                      <a:pt x="222076" y="96689"/>
                    </a:cubicBezTo>
                    <a:cubicBezTo>
                      <a:pt x="212363" y="78588"/>
                      <a:pt x="194703" y="67109"/>
                      <a:pt x="173952" y="67109"/>
                    </a:cubicBezTo>
                    <a:cubicBezTo>
                      <a:pt x="168655" y="67109"/>
                      <a:pt x="163356" y="67992"/>
                      <a:pt x="158500" y="69316"/>
                    </a:cubicBezTo>
                    <a:cubicBezTo>
                      <a:pt x="146579" y="45475"/>
                      <a:pt x="123179" y="30464"/>
                      <a:pt x="97572" y="30464"/>
                    </a:cubicBezTo>
                    <a:cubicBezTo>
                      <a:pt x="59603" y="30464"/>
                      <a:pt x="28256" y="63577"/>
                      <a:pt x="28256" y="104195"/>
                    </a:cubicBezTo>
                    <a:cubicBezTo>
                      <a:pt x="28256" y="109935"/>
                      <a:pt x="29139" y="115232"/>
                      <a:pt x="30022" y="120972"/>
                    </a:cubicBezTo>
                    <a:cubicBezTo>
                      <a:pt x="13245" y="126270"/>
                      <a:pt x="441" y="143489"/>
                      <a:pt x="441" y="162915"/>
                    </a:cubicBezTo>
                    <a:cubicBezTo>
                      <a:pt x="441" y="187198"/>
                      <a:pt x="18985" y="206624"/>
                      <a:pt x="41943" y="206624"/>
                    </a:cubicBezTo>
                    <a:lnTo>
                      <a:pt x="92274" y="206624"/>
                    </a:lnTo>
                    <a:cubicBezTo>
                      <a:pt x="90950" y="213688"/>
                      <a:pt x="90508" y="221635"/>
                      <a:pt x="90508" y="228699"/>
                    </a:cubicBezTo>
                    <a:cubicBezTo>
                      <a:pt x="90508" y="245035"/>
                      <a:pt x="93599" y="257838"/>
                      <a:pt x="97572" y="269317"/>
                    </a:cubicBezTo>
                    <a:lnTo>
                      <a:pt x="35762" y="334660"/>
                    </a:lnTo>
                    <a:lnTo>
                      <a:pt x="1324" y="429584"/>
                    </a:lnTo>
                    <a:cubicBezTo>
                      <a:pt x="441" y="431791"/>
                      <a:pt x="0" y="433999"/>
                      <a:pt x="0" y="436648"/>
                    </a:cubicBezTo>
                    <a:cubicBezTo>
                      <a:pt x="0" y="447244"/>
                      <a:pt x="8388" y="456515"/>
                      <a:pt x="18543" y="456515"/>
                    </a:cubicBezTo>
                    <a:cubicBezTo>
                      <a:pt x="20751" y="456515"/>
                      <a:pt x="23400" y="456074"/>
                      <a:pt x="25166" y="455191"/>
                    </a:cubicBezTo>
                    <a:lnTo>
                      <a:pt x="114791" y="418987"/>
                    </a:lnTo>
                    <a:lnTo>
                      <a:pt x="160266" y="370863"/>
                    </a:lnTo>
                    <a:cubicBezTo>
                      <a:pt x="159825" y="372630"/>
                      <a:pt x="159825" y="373954"/>
                      <a:pt x="159825" y="375720"/>
                    </a:cubicBezTo>
                    <a:cubicBezTo>
                      <a:pt x="159825" y="381460"/>
                      <a:pt x="162032" y="386316"/>
                      <a:pt x="165122" y="390731"/>
                    </a:cubicBezTo>
                    <a:cubicBezTo>
                      <a:pt x="161590" y="394705"/>
                      <a:pt x="159825" y="399561"/>
                      <a:pt x="159825" y="405742"/>
                    </a:cubicBezTo>
                    <a:cubicBezTo>
                      <a:pt x="159825" y="415897"/>
                      <a:pt x="166447" y="424727"/>
                      <a:pt x="175277" y="426935"/>
                    </a:cubicBezTo>
                    <a:cubicBezTo>
                      <a:pt x="181017" y="445036"/>
                      <a:pt x="196911" y="456957"/>
                      <a:pt x="215454" y="456957"/>
                    </a:cubicBezTo>
                    <a:cubicBezTo>
                      <a:pt x="233997" y="456957"/>
                      <a:pt x="249891" y="445036"/>
                      <a:pt x="255631" y="426935"/>
                    </a:cubicBezTo>
                    <a:cubicBezTo>
                      <a:pt x="264461" y="424285"/>
                      <a:pt x="271083" y="415897"/>
                      <a:pt x="271083" y="405742"/>
                    </a:cubicBezTo>
                    <a:cubicBezTo>
                      <a:pt x="271083" y="405301"/>
                      <a:pt x="271083" y="404860"/>
                      <a:pt x="271083" y="403976"/>
                    </a:cubicBezTo>
                    <a:lnTo>
                      <a:pt x="279472" y="412806"/>
                    </a:lnTo>
                    <a:lnTo>
                      <a:pt x="289627" y="402210"/>
                    </a:lnTo>
                    <a:cubicBezTo>
                      <a:pt x="293600" y="398237"/>
                      <a:pt x="299340" y="396912"/>
                      <a:pt x="304638" y="399561"/>
                    </a:cubicBezTo>
                    <a:cubicBezTo>
                      <a:pt x="309936" y="401769"/>
                      <a:pt x="312585" y="406625"/>
                      <a:pt x="312585" y="412365"/>
                    </a:cubicBezTo>
                    <a:lnTo>
                      <a:pt x="312585" y="427818"/>
                    </a:lnTo>
                    <a:lnTo>
                      <a:pt x="354086" y="427818"/>
                    </a:lnTo>
                    <a:lnTo>
                      <a:pt x="354086" y="412806"/>
                    </a:lnTo>
                    <a:cubicBezTo>
                      <a:pt x="354086" y="407067"/>
                      <a:pt x="357618" y="402210"/>
                      <a:pt x="362475" y="400003"/>
                    </a:cubicBezTo>
                    <a:cubicBezTo>
                      <a:pt x="367773" y="397795"/>
                      <a:pt x="373071" y="399120"/>
                      <a:pt x="377044" y="403093"/>
                    </a:cubicBezTo>
                    <a:lnTo>
                      <a:pt x="387199" y="413690"/>
                    </a:lnTo>
                    <a:lnTo>
                      <a:pt x="416780" y="382342"/>
                    </a:lnTo>
                    <a:lnTo>
                      <a:pt x="406625" y="371747"/>
                    </a:lnTo>
                    <a:cubicBezTo>
                      <a:pt x="402652" y="367773"/>
                      <a:pt x="401327" y="361592"/>
                      <a:pt x="403976" y="355852"/>
                    </a:cubicBezTo>
                    <a:cubicBezTo>
                      <a:pt x="406184" y="350554"/>
                      <a:pt x="410599" y="347464"/>
                      <a:pt x="416338" y="347464"/>
                    </a:cubicBezTo>
                    <a:lnTo>
                      <a:pt x="430908" y="347464"/>
                    </a:lnTo>
                    <a:lnTo>
                      <a:pt x="430908" y="303755"/>
                    </a:lnTo>
                    <a:lnTo>
                      <a:pt x="416338" y="303755"/>
                    </a:lnTo>
                    <a:cubicBezTo>
                      <a:pt x="411923" y="301989"/>
                      <a:pt x="406625" y="298899"/>
                      <a:pt x="404418" y="293159"/>
                    </a:cubicBezTo>
                    <a:close/>
                  </a:path>
                </a:pathLst>
              </a:custGeom>
              <a:solidFill>
                <a:srgbClr val="010101"/>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84" name="Graphic 4">
            <a:extLst>
              <a:ext uri="{FF2B5EF4-FFF2-40B4-BE49-F238E27FC236}">
                <a16:creationId xmlns:a16="http://schemas.microsoft.com/office/drawing/2014/main" id="{464E0169-C96C-CA72-220A-127710443E8A}"/>
              </a:ext>
            </a:extLst>
          </p:cNvPr>
          <p:cNvGrpSpPr/>
          <p:nvPr/>
        </p:nvGrpSpPr>
        <p:grpSpPr>
          <a:xfrm>
            <a:off x="4849370" y="6214828"/>
            <a:ext cx="433233" cy="479040"/>
            <a:chOff x="6307703" y="4546157"/>
            <a:chExt cx="433233" cy="479040"/>
          </a:xfrm>
        </p:grpSpPr>
        <p:sp>
          <p:nvSpPr>
            <p:cNvPr id="85" name="Freeform 465">
              <a:extLst>
                <a:ext uri="{FF2B5EF4-FFF2-40B4-BE49-F238E27FC236}">
                  <a16:creationId xmlns:a16="http://schemas.microsoft.com/office/drawing/2014/main" id="{522D0C6F-9CA4-A103-5344-3E11AC7F57D9}"/>
                </a:ext>
              </a:extLst>
            </p:cNvPr>
            <p:cNvSpPr/>
            <p:nvPr/>
          </p:nvSpPr>
          <p:spPr>
            <a:xfrm>
              <a:off x="6443585" y="4560295"/>
              <a:ext cx="168409" cy="140839"/>
            </a:xfrm>
            <a:custGeom>
              <a:avLst/>
              <a:gdLst>
                <a:gd name="connsiteX0" fmla="*/ 84082 w 168409"/>
                <a:gd name="connsiteY0" fmla="*/ 49007 h 140839"/>
                <a:gd name="connsiteX1" fmla="*/ 84082 w 168409"/>
                <a:gd name="connsiteY1" fmla="*/ 49448 h 140839"/>
                <a:gd name="connsiteX2" fmla="*/ 37283 w 168409"/>
                <a:gd name="connsiteY2" fmla="*/ 49448 h 140839"/>
                <a:gd name="connsiteX3" fmla="*/ 31984 w 168409"/>
                <a:gd name="connsiteY3" fmla="*/ 53863 h 140839"/>
                <a:gd name="connsiteX4" fmla="*/ 37283 w 168409"/>
                <a:gd name="connsiteY4" fmla="*/ 58278 h 140839"/>
                <a:gd name="connsiteX5" fmla="*/ 40373 w 168409"/>
                <a:gd name="connsiteY5" fmla="*/ 58278 h 140839"/>
                <a:gd name="connsiteX6" fmla="*/ 106599 w 168409"/>
                <a:gd name="connsiteY6" fmla="*/ 57837 h 140839"/>
                <a:gd name="connsiteX7" fmla="*/ 130440 w 168409"/>
                <a:gd name="connsiteY7" fmla="*/ 57837 h 140839"/>
                <a:gd name="connsiteX8" fmla="*/ 134855 w 168409"/>
                <a:gd name="connsiteY8" fmla="*/ 54747 h 140839"/>
                <a:gd name="connsiteX9" fmla="*/ 133530 w 168409"/>
                <a:gd name="connsiteY9" fmla="*/ 50332 h 140839"/>
                <a:gd name="connsiteX10" fmla="*/ 128232 w 168409"/>
                <a:gd name="connsiteY10" fmla="*/ 49007 h 140839"/>
                <a:gd name="connsiteX11" fmla="*/ 84082 w 168409"/>
                <a:gd name="connsiteY11" fmla="*/ 49007 h 140839"/>
                <a:gd name="connsiteX12" fmla="*/ 83641 w 168409"/>
                <a:gd name="connsiteY12" fmla="*/ 83444 h 140839"/>
                <a:gd name="connsiteX13" fmla="*/ 83641 w 168409"/>
                <a:gd name="connsiteY13" fmla="*/ 83002 h 140839"/>
                <a:gd name="connsiteX14" fmla="*/ 129115 w 168409"/>
                <a:gd name="connsiteY14" fmla="*/ 83002 h 140839"/>
                <a:gd name="connsiteX15" fmla="*/ 135738 w 168409"/>
                <a:gd name="connsiteY15" fmla="*/ 78587 h 140839"/>
                <a:gd name="connsiteX16" fmla="*/ 129115 w 168409"/>
                <a:gd name="connsiteY16" fmla="*/ 74172 h 140839"/>
                <a:gd name="connsiteX17" fmla="*/ 128232 w 168409"/>
                <a:gd name="connsiteY17" fmla="*/ 74172 h 140839"/>
                <a:gd name="connsiteX18" fmla="*/ 38607 w 168409"/>
                <a:gd name="connsiteY18" fmla="*/ 74172 h 140839"/>
                <a:gd name="connsiteX19" fmla="*/ 35075 w 168409"/>
                <a:gd name="connsiteY19" fmla="*/ 74614 h 140839"/>
                <a:gd name="connsiteX20" fmla="*/ 31984 w 168409"/>
                <a:gd name="connsiteY20" fmla="*/ 79029 h 140839"/>
                <a:gd name="connsiteX21" fmla="*/ 35075 w 168409"/>
                <a:gd name="connsiteY21" fmla="*/ 83444 h 140839"/>
                <a:gd name="connsiteX22" fmla="*/ 39049 w 168409"/>
                <a:gd name="connsiteY22" fmla="*/ 83886 h 140839"/>
                <a:gd name="connsiteX23" fmla="*/ 83641 w 168409"/>
                <a:gd name="connsiteY23" fmla="*/ 83444 h 140839"/>
                <a:gd name="connsiteX24" fmla="*/ 83199 w 168409"/>
                <a:gd name="connsiteY24" fmla="*/ 33996 h 140839"/>
                <a:gd name="connsiteX25" fmla="*/ 83199 w 168409"/>
                <a:gd name="connsiteY25" fmla="*/ 33996 h 140839"/>
                <a:gd name="connsiteX26" fmla="*/ 129557 w 168409"/>
                <a:gd name="connsiteY26" fmla="*/ 33554 h 140839"/>
                <a:gd name="connsiteX27" fmla="*/ 135296 w 168409"/>
                <a:gd name="connsiteY27" fmla="*/ 29139 h 140839"/>
                <a:gd name="connsiteX28" fmla="*/ 129115 w 168409"/>
                <a:gd name="connsiteY28" fmla="*/ 24283 h 140839"/>
                <a:gd name="connsiteX29" fmla="*/ 37724 w 168409"/>
                <a:gd name="connsiteY29" fmla="*/ 24724 h 140839"/>
                <a:gd name="connsiteX30" fmla="*/ 31984 w 168409"/>
                <a:gd name="connsiteY30" fmla="*/ 29139 h 140839"/>
                <a:gd name="connsiteX31" fmla="*/ 38165 w 168409"/>
                <a:gd name="connsiteY31" fmla="*/ 33996 h 140839"/>
                <a:gd name="connsiteX32" fmla="*/ 83199 w 168409"/>
                <a:gd name="connsiteY32" fmla="*/ 33996 h 140839"/>
                <a:gd name="connsiteX33" fmla="*/ 84523 w 168409"/>
                <a:gd name="connsiteY33" fmla="*/ 140840 h 140839"/>
                <a:gd name="connsiteX34" fmla="*/ 69512 w 168409"/>
                <a:gd name="connsiteY34" fmla="*/ 116557 h 140839"/>
                <a:gd name="connsiteX35" fmla="*/ 52735 w 168409"/>
                <a:gd name="connsiteY35" fmla="*/ 106844 h 140839"/>
                <a:gd name="connsiteX36" fmla="*/ 26686 w 168409"/>
                <a:gd name="connsiteY36" fmla="*/ 106844 h 140839"/>
                <a:gd name="connsiteX37" fmla="*/ 196 w 168409"/>
                <a:gd name="connsiteY37" fmla="*/ 79029 h 140839"/>
                <a:gd name="connsiteX38" fmla="*/ 196 w 168409"/>
                <a:gd name="connsiteY38" fmla="*/ 28698 h 140839"/>
                <a:gd name="connsiteX39" fmla="*/ 27128 w 168409"/>
                <a:gd name="connsiteY39" fmla="*/ 0 h 140839"/>
                <a:gd name="connsiteX40" fmla="*/ 141036 w 168409"/>
                <a:gd name="connsiteY40" fmla="*/ 0 h 140839"/>
                <a:gd name="connsiteX41" fmla="*/ 168409 w 168409"/>
                <a:gd name="connsiteY41" fmla="*/ 29139 h 140839"/>
                <a:gd name="connsiteX42" fmla="*/ 168409 w 168409"/>
                <a:gd name="connsiteY42" fmla="*/ 79912 h 140839"/>
                <a:gd name="connsiteX43" fmla="*/ 143244 w 168409"/>
                <a:gd name="connsiteY43" fmla="*/ 106844 h 140839"/>
                <a:gd name="connsiteX44" fmla="*/ 114987 w 168409"/>
                <a:gd name="connsiteY44" fmla="*/ 106844 h 140839"/>
                <a:gd name="connsiteX45" fmla="*/ 99976 w 168409"/>
                <a:gd name="connsiteY45" fmla="*/ 115674 h 140839"/>
                <a:gd name="connsiteX46" fmla="*/ 84523 w 168409"/>
                <a:gd name="connsiteY46" fmla="*/ 140840 h 14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8409" h="140839">
                  <a:moveTo>
                    <a:pt x="84082" y="49007"/>
                  </a:moveTo>
                  <a:cubicBezTo>
                    <a:pt x="84082" y="49007"/>
                    <a:pt x="84082" y="49448"/>
                    <a:pt x="84082" y="49448"/>
                  </a:cubicBezTo>
                  <a:cubicBezTo>
                    <a:pt x="68629" y="49448"/>
                    <a:pt x="53177" y="49448"/>
                    <a:pt x="37283" y="49448"/>
                  </a:cubicBezTo>
                  <a:cubicBezTo>
                    <a:pt x="34192" y="49448"/>
                    <a:pt x="31984" y="50332"/>
                    <a:pt x="31984" y="53863"/>
                  </a:cubicBezTo>
                  <a:cubicBezTo>
                    <a:pt x="31984" y="57396"/>
                    <a:pt x="34634" y="58278"/>
                    <a:pt x="37283" y="58278"/>
                  </a:cubicBezTo>
                  <a:cubicBezTo>
                    <a:pt x="38165" y="58278"/>
                    <a:pt x="39049" y="58278"/>
                    <a:pt x="40373" y="58278"/>
                  </a:cubicBezTo>
                  <a:cubicBezTo>
                    <a:pt x="62448" y="58278"/>
                    <a:pt x="84523" y="58278"/>
                    <a:pt x="106599" y="57837"/>
                  </a:cubicBezTo>
                  <a:cubicBezTo>
                    <a:pt x="114546" y="57837"/>
                    <a:pt x="122493" y="57837"/>
                    <a:pt x="130440" y="57837"/>
                  </a:cubicBezTo>
                  <a:cubicBezTo>
                    <a:pt x="132206" y="57837"/>
                    <a:pt x="133972" y="56071"/>
                    <a:pt x="134855" y="54747"/>
                  </a:cubicBezTo>
                  <a:cubicBezTo>
                    <a:pt x="135296" y="53863"/>
                    <a:pt x="134855" y="51214"/>
                    <a:pt x="133530" y="50332"/>
                  </a:cubicBezTo>
                  <a:cubicBezTo>
                    <a:pt x="132206" y="49448"/>
                    <a:pt x="129998" y="49007"/>
                    <a:pt x="128232" y="49007"/>
                  </a:cubicBezTo>
                  <a:cubicBezTo>
                    <a:pt x="114104" y="49007"/>
                    <a:pt x="99093" y="49007"/>
                    <a:pt x="84082" y="49007"/>
                  </a:cubicBezTo>
                  <a:close/>
                  <a:moveTo>
                    <a:pt x="83641" y="83444"/>
                  </a:moveTo>
                  <a:cubicBezTo>
                    <a:pt x="83641" y="83444"/>
                    <a:pt x="83641" y="83002"/>
                    <a:pt x="83641" y="83002"/>
                  </a:cubicBezTo>
                  <a:cubicBezTo>
                    <a:pt x="98652" y="83002"/>
                    <a:pt x="114104" y="83002"/>
                    <a:pt x="129115" y="83002"/>
                  </a:cubicBezTo>
                  <a:cubicBezTo>
                    <a:pt x="132206" y="83002"/>
                    <a:pt x="135738" y="83002"/>
                    <a:pt x="135738" y="78587"/>
                  </a:cubicBezTo>
                  <a:cubicBezTo>
                    <a:pt x="135738" y="74172"/>
                    <a:pt x="132206" y="73731"/>
                    <a:pt x="129115" y="74172"/>
                  </a:cubicBezTo>
                  <a:cubicBezTo>
                    <a:pt x="128674" y="74172"/>
                    <a:pt x="128674" y="74172"/>
                    <a:pt x="128232" y="74172"/>
                  </a:cubicBezTo>
                  <a:cubicBezTo>
                    <a:pt x="98652" y="74172"/>
                    <a:pt x="68629" y="74172"/>
                    <a:pt x="38607" y="74172"/>
                  </a:cubicBezTo>
                  <a:cubicBezTo>
                    <a:pt x="37283" y="74172"/>
                    <a:pt x="35958" y="73731"/>
                    <a:pt x="35075" y="74614"/>
                  </a:cubicBezTo>
                  <a:cubicBezTo>
                    <a:pt x="33750" y="75497"/>
                    <a:pt x="31984" y="77263"/>
                    <a:pt x="31984" y="79029"/>
                  </a:cubicBezTo>
                  <a:cubicBezTo>
                    <a:pt x="31984" y="80795"/>
                    <a:pt x="33750" y="82561"/>
                    <a:pt x="35075" y="83444"/>
                  </a:cubicBezTo>
                  <a:cubicBezTo>
                    <a:pt x="35958" y="84327"/>
                    <a:pt x="37724" y="83886"/>
                    <a:pt x="39049" y="83886"/>
                  </a:cubicBezTo>
                  <a:cubicBezTo>
                    <a:pt x="54059" y="83444"/>
                    <a:pt x="68629" y="83444"/>
                    <a:pt x="83641" y="83444"/>
                  </a:cubicBezTo>
                  <a:close/>
                  <a:moveTo>
                    <a:pt x="83199" y="33996"/>
                  </a:moveTo>
                  <a:cubicBezTo>
                    <a:pt x="83199" y="33554"/>
                    <a:pt x="83199" y="33554"/>
                    <a:pt x="83199" y="33996"/>
                  </a:cubicBezTo>
                  <a:cubicBezTo>
                    <a:pt x="98652" y="33554"/>
                    <a:pt x="114104" y="33554"/>
                    <a:pt x="129557" y="33554"/>
                  </a:cubicBezTo>
                  <a:cubicBezTo>
                    <a:pt x="132647" y="33554"/>
                    <a:pt x="135296" y="33113"/>
                    <a:pt x="135296" y="29139"/>
                  </a:cubicBezTo>
                  <a:cubicBezTo>
                    <a:pt x="135296" y="25166"/>
                    <a:pt x="132647" y="24283"/>
                    <a:pt x="129115" y="24283"/>
                  </a:cubicBezTo>
                  <a:cubicBezTo>
                    <a:pt x="98652" y="24283"/>
                    <a:pt x="67747" y="24283"/>
                    <a:pt x="37724" y="24724"/>
                  </a:cubicBezTo>
                  <a:cubicBezTo>
                    <a:pt x="34634" y="24724"/>
                    <a:pt x="31984" y="25166"/>
                    <a:pt x="31984" y="29139"/>
                  </a:cubicBezTo>
                  <a:cubicBezTo>
                    <a:pt x="31984" y="33554"/>
                    <a:pt x="34634" y="33996"/>
                    <a:pt x="38165" y="33996"/>
                  </a:cubicBezTo>
                  <a:cubicBezTo>
                    <a:pt x="53177" y="33996"/>
                    <a:pt x="68188" y="33996"/>
                    <a:pt x="83199" y="33996"/>
                  </a:cubicBezTo>
                  <a:close/>
                  <a:moveTo>
                    <a:pt x="84523" y="140840"/>
                  </a:moveTo>
                  <a:cubicBezTo>
                    <a:pt x="79226" y="132451"/>
                    <a:pt x="74369" y="124945"/>
                    <a:pt x="69512" y="116557"/>
                  </a:cubicBezTo>
                  <a:cubicBezTo>
                    <a:pt x="65539" y="109935"/>
                    <a:pt x="60241" y="106844"/>
                    <a:pt x="52735" y="106844"/>
                  </a:cubicBezTo>
                  <a:cubicBezTo>
                    <a:pt x="43905" y="107285"/>
                    <a:pt x="35075" y="106844"/>
                    <a:pt x="26686" y="106844"/>
                  </a:cubicBezTo>
                  <a:cubicBezTo>
                    <a:pt x="10792" y="106844"/>
                    <a:pt x="196" y="95806"/>
                    <a:pt x="196" y="79029"/>
                  </a:cubicBezTo>
                  <a:cubicBezTo>
                    <a:pt x="196" y="62252"/>
                    <a:pt x="-245" y="45475"/>
                    <a:pt x="196" y="28698"/>
                  </a:cubicBezTo>
                  <a:cubicBezTo>
                    <a:pt x="196" y="10154"/>
                    <a:pt x="10351" y="0"/>
                    <a:pt x="27128" y="0"/>
                  </a:cubicBezTo>
                  <a:cubicBezTo>
                    <a:pt x="65097" y="0"/>
                    <a:pt x="103067" y="0"/>
                    <a:pt x="141036" y="0"/>
                  </a:cubicBezTo>
                  <a:cubicBezTo>
                    <a:pt x="158255" y="0"/>
                    <a:pt x="168409" y="10596"/>
                    <a:pt x="168409" y="29139"/>
                  </a:cubicBezTo>
                  <a:cubicBezTo>
                    <a:pt x="168409" y="45917"/>
                    <a:pt x="168409" y="63135"/>
                    <a:pt x="168409" y="79912"/>
                  </a:cubicBezTo>
                  <a:cubicBezTo>
                    <a:pt x="168409" y="95365"/>
                    <a:pt x="157813" y="106844"/>
                    <a:pt x="143244" y="106844"/>
                  </a:cubicBezTo>
                  <a:cubicBezTo>
                    <a:pt x="133972" y="106844"/>
                    <a:pt x="124259" y="106844"/>
                    <a:pt x="114987" y="106844"/>
                  </a:cubicBezTo>
                  <a:cubicBezTo>
                    <a:pt x="108365" y="106844"/>
                    <a:pt x="103508" y="109493"/>
                    <a:pt x="99976" y="115674"/>
                  </a:cubicBezTo>
                  <a:cubicBezTo>
                    <a:pt x="95120" y="124063"/>
                    <a:pt x="89822" y="132451"/>
                    <a:pt x="84523" y="140840"/>
                  </a:cubicBezTo>
                  <a:close/>
                </a:path>
              </a:pathLst>
            </a:custGeom>
            <a:solidFill>
              <a:srgbClr val="F79037"/>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6" name="Freeform 466">
              <a:extLst>
                <a:ext uri="{FF2B5EF4-FFF2-40B4-BE49-F238E27FC236}">
                  <a16:creationId xmlns:a16="http://schemas.microsoft.com/office/drawing/2014/main" id="{98E9F7FE-75F9-11F0-E329-20677E9420C5}"/>
                </a:ext>
              </a:extLst>
            </p:cNvPr>
            <p:cNvSpPr/>
            <p:nvPr/>
          </p:nvSpPr>
          <p:spPr>
            <a:xfrm>
              <a:off x="6610473" y="4615483"/>
              <a:ext cx="119402" cy="100662"/>
            </a:xfrm>
            <a:custGeom>
              <a:avLst/>
              <a:gdLst>
                <a:gd name="connsiteX0" fmla="*/ 59799 w 119402"/>
                <a:gd name="connsiteY0" fmla="*/ 100663 h 100662"/>
                <a:gd name="connsiteX1" fmla="*/ 50086 w 119402"/>
                <a:gd name="connsiteY1" fmla="*/ 84769 h 100662"/>
                <a:gd name="connsiteX2" fmla="*/ 37724 w 119402"/>
                <a:gd name="connsiteY2" fmla="*/ 77263 h 100662"/>
                <a:gd name="connsiteX3" fmla="*/ 18739 w 119402"/>
                <a:gd name="connsiteY3" fmla="*/ 77263 h 100662"/>
                <a:gd name="connsiteX4" fmla="*/ 196 w 119402"/>
                <a:gd name="connsiteY4" fmla="*/ 51214 h 100662"/>
                <a:gd name="connsiteX5" fmla="*/ 1962 w 119402"/>
                <a:gd name="connsiteY5" fmla="*/ 48124 h 100662"/>
                <a:gd name="connsiteX6" fmla="*/ 9468 w 119402"/>
                <a:gd name="connsiteY6" fmla="*/ 26490 h 100662"/>
                <a:gd name="connsiteX7" fmla="*/ 9468 w 119402"/>
                <a:gd name="connsiteY7" fmla="*/ 5739 h 100662"/>
                <a:gd name="connsiteX8" fmla="*/ 13883 w 119402"/>
                <a:gd name="connsiteY8" fmla="*/ 441 h 100662"/>
                <a:gd name="connsiteX9" fmla="*/ 19181 w 119402"/>
                <a:gd name="connsiteY9" fmla="*/ 0 h 100662"/>
                <a:gd name="connsiteX10" fmla="*/ 100417 w 119402"/>
                <a:gd name="connsiteY10" fmla="*/ 0 h 100662"/>
                <a:gd name="connsiteX11" fmla="*/ 119402 w 119402"/>
                <a:gd name="connsiteY11" fmla="*/ 20750 h 100662"/>
                <a:gd name="connsiteX12" fmla="*/ 119402 w 119402"/>
                <a:gd name="connsiteY12" fmla="*/ 57396 h 100662"/>
                <a:gd name="connsiteX13" fmla="*/ 101742 w 119402"/>
                <a:gd name="connsiteY13" fmla="*/ 77263 h 100662"/>
                <a:gd name="connsiteX14" fmla="*/ 81874 w 119402"/>
                <a:gd name="connsiteY14" fmla="*/ 77263 h 100662"/>
                <a:gd name="connsiteX15" fmla="*/ 69512 w 119402"/>
                <a:gd name="connsiteY15" fmla="*/ 84327 h 100662"/>
                <a:gd name="connsiteX16" fmla="*/ 59799 w 119402"/>
                <a:gd name="connsiteY16" fmla="*/ 100663 h 10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402" h="100662">
                  <a:moveTo>
                    <a:pt x="59799" y="100663"/>
                  </a:moveTo>
                  <a:cubicBezTo>
                    <a:pt x="56267" y="94923"/>
                    <a:pt x="53177" y="89625"/>
                    <a:pt x="50086" y="84769"/>
                  </a:cubicBezTo>
                  <a:cubicBezTo>
                    <a:pt x="46995" y="79471"/>
                    <a:pt x="43463" y="76822"/>
                    <a:pt x="37724" y="77263"/>
                  </a:cubicBezTo>
                  <a:cubicBezTo>
                    <a:pt x="31543" y="77263"/>
                    <a:pt x="24920" y="77263"/>
                    <a:pt x="18739" y="77263"/>
                  </a:cubicBezTo>
                  <a:cubicBezTo>
                    <a:pt x="4169" y="77263"/>
                    <a:pt x="-1129" y="65784"/>
                    <a:pt x="196" y="51214"/>
                  </a:cubicBezTo>
                  <a:cubicBezTo>
                    <a:pt x="196" y="50332"/>
                    <a:pt x="1520" y="49007"/>
                    <a:pt x="1962" y="48124"/>
                  </a:cubicBezTo>
                  <a:cubicBezTo>
                    <a:pt x="6819" y="41943"/>
                    <a:pt x="9468" y="34879"/>
                    <a:pt x="9468" y="26490"/>
                  </a:cubicBezTo>
                  <a:cubicBezTo>
                    <a:pt x="9468" y="19426"/>
                    <a:pt x="9909" y="12804"/>
                    <a:pt x="9468" y="5739"/>
                  </a:cubicBezTo>
                  <a:cubicBezTo>
                    <a:pt x="9468" y="2208"/>
                    <a:pt x="10792" y="441"/>
                    <a:pt x="13883" y="441"/>
                  </a:cubicBezTo>
                  <a:cubicBezTo>
                    <a:pt x="15649" y="441"/>
                    <a:pt x="17414" y="0"/>
                    <a:pt x="19181" y="0"/>
                  </a:cubicBezTo>
                  <a:cubicBezTo>
                    <a:pt x="46112" y="0"/>
                    <a:pt x="73486" y="0"/>
                    <a:pt x="100417" y="0"/>
                  </a:cubicBezTo>
                  <a:cubicBezTo>
                    <a:pt x="112780" y="0"/>
                    <a:pt x="119402" y="7064"/>
                    <a:pt x="119402" y="20750"/>
                  </a:cubicBezTo>
                  <a:cubicBezTo>
                    <a:pt x="119402" y="33113"/>
                    <a:pt x="119402" y="45033"/>
                    <a:pt x="119402" y="57396"/>
                  </a:cubicBezTo>
                  <a:cubicBezTo>
                    <a:pt x="119402" y="68875"/>
                    <a:pt x="112338" y="76822"/>
                    <a:pt x="101742" y="77263"/>
                  </a:cubicBezTo>
                  <a:cubicBezTo>
                    <a:pt x="95120" y="77263"/>
                    <a:pt x="88497" y="77263"/>
                    <a:pt x="81874" y="77263"/>
                  </a:cubicBezTo>
                  <a:cubicBezTo>
                    <a:pt x="76576" y="77263"/>
                    <a:pt x="72602" y="79471"/>
                    <a:pt x="69512" y="84327"/>
                  </a:cubicBezTo>
                  <a:cubicBezTo>
                    <a:pt x="66422" y="89625"/>
                    <a:pt x="63331" y="94923"/>
                    <a:pt x="59799" y="100663"/>
                  </a:cubicBezTo>
                  <a:close/>
                </a:path>
              </a:pathLst>
            </a:custGeom>
            <a:solidFill>
              <a:srgbClr val="F79037"/>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7" name="Freeform 467">
              <a:extLst>
                <a:ext uri="{FF2B5EF4-FFF2-40B4-BE49-F238E27FC236}">
                  <a16:creationId xmlns:a16="http://schemas.microsoft.com/office/drawing/2014/main" id="{7A440AB8-D6C5-FEC7-0A72-F0F66B864EC4}"/>
                </a:ext>
              </a:extLst>
            </p:cNvPr>
            <p:cNvSpPr/>
            <p:nvPr/>
          </p:nvSpPr>
          <p:spPr>
            <a:xfrm>
              <a:off x="6324133" y="4615924"/>
              <a:ext cx="119292" cy="100221"/>
            </a:xfrm>
            <a:custGeom>
              <a:avLst/>
              <a:gdLst>
                <a:gd name="connsiteX0" fmla="*/ 59603 w 119292"/>
                <a:gd name="connsiteY0" fmla="*/ 100221 h 100221"/>
                <a:gd name="connsiteX1" fmla="*/ 49448 w 119292"/>
                <a:gd name="connsiteY1" fmla="*/ 83444 h 100221"/>
                <a:gd name="connsiteX2" fmla="*/ 38411 w 119292"/>
                <a:gd name="connsiteY2" fmla="*/ 76822 h 100221"/>
                <a:gd name="connsiteX3" fmla="*/ 18102 w 119292"/>
                <a:gd name="connsiteY3" fmla="*/ 76822 h 100221"/>
                <a:gd name="connsiteX4" fmla="*/ 0 w 119292"/>
                <a:gd name="connsiteY4" fmla="*/ 56954 h 100221"/>
                <a:gd name="connsiteX5" fmla="*/ 0 w 119292"/>
                <a:gd name="connsiteY5" fmla="*/ 19426 h 100221"/>
                <a:gd name="connsiteX6" fmla="*/ 17219 w 119292"/>
                <a:gd name="connsiteY6" fmla="*/ 0 h 100221"/>
                <a:gd name="connsiteX7" fmla="*/ 102429 w 119292"/>
                <a:gd name="connsiteY7" fmla="*/ 0 h 100221"/>
                <a:gd name="connsiteX8" fmla="*/ 109493 w 119292"/>
                <a:gd name="connsiteY8" fmla="*/ 7947 h 100221"/>
                <a:gd name="connsiteX9" fmla="*/ 110817 w 119292"/>
                <a:gd name="connsiteY9" fmla="*/ 33996 h 100221"/>
                <a:gd name="connsiteX10" fmla="*/ 116115 w 119292"/>
                <a:gd name="connsiteY10" fmla="*/ 46358 h 100221"/>
                <a:gd name="connsiteX11" fmla="*/ 105961 w 119292"/>
                <a:gd name="connsiteY11" fmla="*/ 75938 h 100221"/>
                <a:gd name="connsiteX12" fmla="*/ 86093 w 119292"/>
                <a:gd name="connsiteY12" fmla="*/ 76822 h 100221"/>
                <a:gd name="connsiteX13" fmla="*/ 66667 w 119292"/>
                <a:gd name="connsiteY13" fmla="*/ 88301 h 100221"/>
                <a:gd name="connsiteX14" fmla="*/ 59603 w 119292"/>
                <a:gd name="connsiteY14" fmla="*/ 100221 h 10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292" h="100221">
                  <a:moveTo>
                    <a:pt x="59603" y="100221"/>
                  </a:moveTo>
                  <a:cubicBezTo>
                    <a:pt x="56071" y="94041"/>
                    <a:pt x="52539" y="88742"/>
                    <a:pt x="49448" y="83444"/>
                  </a:cubicBezTo>
                  <a:cubicBezTo>
                    <a:pt x="46799" y="79029"/>
                    <a:pt x="43267" y="76822"/>
                    <a:pt x="38411" y="76822"/>
                  </a:cubicBezTo>
                  <a:cubicBezTo>
                    <a:pt x="31788" y="76822"/>
                    <a:pt x="24724" y="76822"/>
                    <a:pt x="18102" y="76822"/>
                  </a:cubicBezTo>
                  <a:cubicBezTo>
                    <a:pt x="7064" y="76822"/>
                    <a:pt x="0" y="68875"/>
                    <a:pt x="0" y="56954"/>
                  </a:cubicBezTo>
                  <a:cubicBezTo>
                    <a:pt x="0" y="44592"/>
                    <a:pt x="0" y="31788"/>
                    <a:pt x="0" y="19426"/>
                  </a:cubicBezTo>
                  <a:cubicBezTo>
                    <a:pt x="0" y="7947"/>
                    <a:pt x="6623" y="441"/>
                    <a:pt x="17219" y="0"/>
                  </a:cubicBezTo>
                  <a:cubicBezTo>
                    <a:pt x="45475" y="0"/>
                    <a:pt x="74172" y="0"/>
                    <a:pt x="102429" y="0"/>
                  </a:cubicBezTo>
                  <a:cubicBezTo>
                    <a:pt x="109051" y="0"/>
                    <a:pt x="109493" y="883"/>
                    <a:pt x="109493" y="7947"/>
                  </a:cubicBezTo>
                  <a:cubicBezTo>
                    <a:pt x="109935" y="16777"/>
                    <a:pt x="109935" y="25607"/>
                    <a:pt x="110817" y="33996"/>
                  </a:cubicBezTo>
                  <a:cubicBezTo>
                    <a:pt x="111259" y="38411"/>
                    <a:pt x="113908" y="42826"/>
                    <a:pt x="116115" y="46358"/>
                  </a:cubicBezTo>
                  <a:cubicBezTo>
                    <a:pt x="123180" y="56954"/>
                    <a:pt x="117881" y="73290"/>
                    <a:pt x="105961" y="75938"/>
                  </a:cubicBezTo>
                  <a:cubicBezTo>
                    <a:pt x="99338" y="77263"/>
                    <a:pt x="92716" y="77263"/>
                    <a:pt x="86093" y="76822"/>
                  </a:cubicBezTo>
                  <a:cubicBezTo>
                    <a:pt x="76822" y="75938"/>
                    <a:pt x="70641" y="79471"/>
                    <a:pt x="66667" y="88301"/>
                  </a:cubicBezTo>
                  <a:cubicBezTo>
                    <a:pt x="64901" y="92274"/>
                    <a:pt x="62252" y="95806"/>
                    <a:pt x="59603" y="100221"/>
                  </a:cubicBezTo>
                  <a:close/>
                </a:path>
              </a:pathLst>
            </a:custGeom>
            <a:solidFill>
              <a:srgbClr val="F79037"/>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8" name="Freeform 468">
              <a:extLst>
                <a:ext uri="{FF2B5EF4-FFF2-40B4-BE49-F238E27FC236}">
                  <a16:creationId xmlns:a16="http://schemas.microsoft.com/office/drawing/2014/main" id="{609B36F8-11E9-B3A8-62D0-6EB92323187C}"/>
                </a:ext>
              </a:extLst>
            </p:cNvPr>
            <p:cNvSpPr/>
            <p:nvPr/>
          </p:nvSpPr>
          <p:spPr>
            <a:xfrm>
              <a:off x="6307703" y="4713496"/>
              <a:ext cx="433233" cy="311701"/>
            </a:xfrm>
            <a:custGeom>
              <a:avLst/>
              <a:gdLst>
                <a:gd name="connsiteX0" fmla="*/ 399214 w 433233"/>
                <a:gd name="connsiteY0" fmla="*/ 105961 h 311701"/>
                <a:gd name="connsiteX1" fmla="*/ 406720 w 433233"/>
                <a:gd name="connsiteY1" fmla="*/ 96689 h 311701"/>
                <a:gd name="connsiteX2" fmla="*/ 399214 w 433233"/>
                <a:gd name="connsiteY2" fmla="*/ 87859 h 311701"/>
                <a:gd name="connsiteX3" fmla="*/ 399214 w 433233"/>
                <a:gd name="connsiteY3" fmla="*/ 105961 h 311701"/>
                <a:gd name="connsiteX4" fmla="*/ 318861 w 433233"/>
                <a:gd name="connsiteY4" fmla="*/ 87418 h 311701"/>
                <a:gd name="connsiteX5" fmla="*/ 310913 w 433233"/>
                <a:gd name="connsiteY5" fmla="*/ 97131 h 311701"/>
                <a:gd name="connsiteX6" fmla="*/ 318861 w 433233"/>
                <a:gd name="connsiteY6" fmla="*/ 105520 h 311701"/>
                <a:gd name="connsiteX7" fmla="*/ 318861 w 433233"/>
                <a:gd name="connsiteY7" fmla="*/ 87418 h 311701"/>
                <a:gd name="connsiteX8" fmla="*/ 261907 w 433233"/>
                <a:gd name="connsiteY8" fmla="*/ 100663 h 311701"/>
                <a:gd name="connsiteX9" fmla="*/ 273386 w 433233"/>
                <a:gd name="connsiteY9" fmla="*/ 86977 h 311701"/>
                <a:gd name="connsiteX10" fmla="*/ 261907 w 433233"/>
                <a:gd name="connsiteY10" fmla="*/ 73731 h 311701"/>
                <a:gd name="connsiteX11" fmla="*/ 261907 w 433233"/>
                <a:gd name="connsiteY11" fmla="*/ 100663 h 311701"/>
                <a:gd name="connsiteX12" fmla="*/ 167866 w 433233"/>
                <a:gd name="connsiteY12" fmla="*/ 101105 h 311701"/>
                <a:gd name="connsiteX13" fmla="*/ 167866 w 433233"/>
                <a:gd name="connsiteY13" fmla="*/ 73731 h 311701"/>
                <a:gd name="connsiteX14" fmla="*/ 156828 w 433233"/>
                <a:gd name="connsiteY14" fmla="*/ 87418 h 311701"/>
                <a:gd name="connsiteX15" fmla="*/ 167866 w 433233"/>
                <a:gd name="connsiteY15" fmla="*/ 101105 h 311701"/>
                <a:gd name="connsiteX16" fmla="*/ 348000 w 433233"/>
                <a:gd name="connsiteY16" fmla="*/ 148345 h 311701"/>
                <a:gd name="connsiteX17" fmla="*/ 351532 w 433233"/>
                <a:gd name="connsiteY17" fmla="*/ 159825 h 311701"/>
                <a:gd name="connsiteX18" fmla="*/ 354181 w 433233"/>
                <a:gd name="connsiteY18" fmla="*/ 163798 h 311701"/>
                <a:gd name="connsiteX19" fmla="*/ 364777 w 433233"/>
                <a:gd name="connsiteY19" fmla="*/ 162915 h 311701"/>
                <a:gd name="connsiteX20" fmla="*/ 370075 w 433233"/>
                <a:gd name="connsiteY20" fmla="*/ 148345 h 311701"/>
                <a:gd name="connsiteX21" fmla="*/ 348000 w 433233"/>
                <a:gd name="connsiteY21" fmla="*/ 148345 h 311701"/>
                <a:gd name="connsiteX22" fmla="*/ 61464 w 433233"/>
                <a:gd name="connsiteY22" fmla="*/ 146138 h 311701"/>
                <a:gd name="connsiteX23" fmla="*/ 63671 w 433233"/>
                <a:gd name="connsiteY23" fmla="*/ 155410 h 311701"/>
                <a:gd name="connsiteX24" fmla="*/ 74709 w 433233"/>
                <a:gd name="connsiteY24" fmla="*/ 163798 h 311701"/>
                <a:gd name="connsiteX25" fmla="*/ 78682 w 433233"/>
                <a:gd name="connsiteY25" fmla="*/ 162474 h 311701"/>
                <a:gd name="connsiteX26" fmla="*/ 83097 w 433233"/>
                <a:gd name="connsiteY26" fmla="*/ 146138 h 311701"/>
                <a:gd name="connsiteX27" fmla="*/ 61464 w 433233"/>
                <a:gd name="connsiteY27" fmla="*/ 146138 h 311701"/>
                <a:gd name="connsiteX28" fmla="*/ 230118 w 433233"/>
                <a:gd name="connsiteY28" fmla="*/ 150111 h 311701"/>
                <a:gd name="connsiteX29" fmla="*/ 200537 w 433233"/>
                <a:gd name="connsiteY29" fmla="*/ 150553 h 311701"/>
                <a:gd name="connsiteX30" fmla="*/ 206277 w 433233"/>
                <a:gd name="connsiteY30" fmla="*/ 176160 h 311701"/>
                <a:gd name="connsiteX31" fmla="*/ 209367 w 433233"/>
                <a:gd name="connsiteY31" fmla="*/ 177485 h 311701"/>
                <a:gd name="connsiteX32" fmla="*/ 221730 w 433233"/>
                <a:gd name="connsiteY32" fmla="*/ 177485 h 311701"/>
                <a:gd name="connsiteX33" fmla="*/ 224820 w 433233"/>
                <a:gd name="connsiteY33" fmla="*/ 175719 h 311701"/>
                <a:gd name="connsiteX34" fmla="*/ 230118 w 433233"/>
                <a:gd name="connsiteY34" fmla="*/ 150111 h 311701"/>
                <a:gd name="connsiteX35" fmla="*/ 399656 w 433233"/>
                <a:gd name="connsiteY35" fmla="*/ 77263 h 311701"/>
                <a:gd name="connsiteX36" fmla="*/ 381995 w 433233"/>
                <a:gd name="connsiteY36" fmla="*/ 34438 h 311701"/>
                <a:gd name="connsiteX37" fmla="*/ 333872 w 433233"/>
                <a:gd name="connsiteY37" fmla="*/ 36645 h 311701"/>
                <a:gd name="connsiteX38" fmla="*/ 318861 w 433233"/>
                <a:gd name="connsiteY38" fmla="*/ 77263 h 311701"/>
                <a:gd name="connsiteX39" fmla="*/ 329015 w 433233"/>
                <a:gd name="connsiteY39" fmla="*/ 65343 h 311701"/>
                <a:gd name="connsiteX40" fmla="*/ 342702 w 433233"/>
                <a:gd name="connsiteY40" fmla="*/ 54305 h 311701"/>
                <a:gd name="connsiteX41" fmla="*/ 372724 w 433233"/>
                <a:gd name="connsiteY41" fmla="*/ 54747 h 311701"/>
                <a:gd name="connsiteX42" fmla="*/ 389060 w 433233"/>
                <a:gd name="connsiteY42" fmla="*/ 67109 h 311701"/>
                <a:gd name="connsiteX43" fmla="*/ 399656 w 433233"/>
                <a:gd name="connsiteY43" fmla="*/ 77263 h 311701"/>
                <a:gd name="connsiteX44" fmla="*/ 73826 w 433233"/>
                <a:gd name="connsiteY44" fmla="*/ 79029 h 311701"/>
                <a:gd name="connsiteX45" fmla="*/ 54400 w 433233"/>
                <a:gd name="connsiteY45" fmla="*/ 90067 h 311701"/>
                <a:gd name="connsiteX46" fmla="*/ 44245 w 433233"/>
                <a:gd name="connsiteY46" fmla="*/ 93599 h 311701"/>
                <a:gd name="connsiteX47" fmla="*/ 43803 w 433233"/>
                <a:gd name="connsiteY47" fmla="*/ 105961 h 311701"/>
                <a:gd name="connsiteX48" fmla="*/ 43803 w 433233"/>
                <a:gd name="connsiteY48" fmla="*/ 106402 h 311701"/>
                <a:gd name="connsiteX49" fmla="*/ 63671 w 433233"/>
                <a:gd name="connsiteY49" fmla="*/ 135983 h 311701"/>
                <a:gd name="connsiteX50" fmla="*/ 94135 w 433233"/>
                <a:gd name="connsiteY50" fmla="*/ 124946 h 311701"/>
                <a:gd name="connsiteX51" fmla="*/ 99875 w 433233"/>
                <a:gd name="connsiteY51" fmla="*/ 93157 h 311701"/>
                <a:gd name="connsiteX52" fmla="*/ 97667 w 433233"/>
                <a:gd name="connsiteY52" fmla="*/ 90950 h 311701"/>
                <a:gd name="connsiteX53" fmla="*/ 73826 w 433233"/>
                <a:gd name="connsiteY53" fmla="*/ 79029 h 311701"/>
                <a:gd name="connsiteX54" fmla="*/ 97667 w 433233"/>
                <a:gd name="connsiteY54" fmla="*/ 136866 h 311701"/>
                <a:gd name="connsiteX55" fmla="*/ 110470 w 433233"/>
                <a:gd name="connsiteY55" fmla="*/ 129802 h 311701"/>
                <a:gd name="connsiteX56" fmla="*/ 113120 w 433233"/>
                <a:gd name="connsiteY56" fmla="*/ 115674 h 311701"/>
                <a:gd name="connsiteX57" fmla="*/ 113120 w 433233"/>
                <a:gd name="connsiteY57" fmla="*/ 79471 h 311701"/>
                <a:gd name="connsiteX58" fmla="*/ 71177 w 433233"/>
                <a:gd name="connsiteY58" fmla="*/ 34879 h 311701"/>
                <a:gd name="connsiteX59" fmla="*/ 29234 w 433233"/>
                <a:gd name="connsiteY59" fmla="*/ 79912 h 311701"/>
                <a:gd name="connsiteX60" fmla="*/ 29234 w 433233"/>
                <a:gd name="connsiteY60" fmla="*/ 115232 h 311701"/>
                <a:gd name="connsiteX61" fmla="*/ 31883 w 433233"/>
                <a:gd name="connsiteY61" fmla="*/ 130244 h 311701"/>
                <a:gd name="connsiteX62" fmla="*/ 46011 w 433233"/>
                <a:gd name="connsiteY62" fmla="*/ 137308 h 311701"/>
                <a:gd name="connsiteX63" fmla="*/ 38506 w 433233"/>
                <a:gd name="connsiteY63" fmla="*/ 124946 h 311701"/>
                <a:gd name="connsiteX64" fmla="*/ 35415 w 433233"/>
                <a:gd name="connsiteY64" fmla="*/ 89626 h 311701"/>
                <a:gd name="connsiteX65" fmla="*/ 42479 w 433233"/>
                <a:gd name="connsiteY65" fmla="*/ 83003 h 311701"/>
                <a:gd name="connsiteX66" fmla="*/ 66762 w 433233"/>
                <a:gd name="connsiteY66" fmla="*/ 71082 h 311701"/>
                <a:gd name="connsiteX67" fmla="*/ 78682 w 433233"/>
                <a:gd name="connsiteY67" fmla="*/ 70641 h 311701"/>
                <a:gd name="connsiteX68" fmla="*/ 102524 w 433233"/>
                <a:gd name="connsiteY68" fmla="*/ 82562 h 311701"/>
                <a:gd name="connsiteX69" fmla="*/ 109588 w 433233"/>
                <a:gd name="connsiteY69" fmla="*/ 90067 h 311701"/>
                <a:gd name="connsiteX70" fmla="*/ 109146 w 433233"/>
                <a:gd name="connsiteY70" fmla="*/ 113908 h 311701"/>
                <a:gd name="connsiteX71" fmla="*/ 97667 w 433233"/>
                <a:gd name="connsiteY71" fmla="*/ 136866 h 311701"/>
                <a:gd name="connsiteX72" fmla="*/ 389501 w 433233"/>
                <a:gd name="connsiteY72" fmla="*/ 99780 h 311701"/>
                <a:gd name="connsiteX73" fmla="*/ 389501 w 433233"/>
                <a:gd name="connsiteY73" fmla="*/ 99780 h 311701"/>
                <a:gd name="connsiteX74" fmla="*/ 389501 w 433233"/>
                <a:gd name="connsiteY74" fmla="*/ 87859 h 311701"/>
                <a:gd name="connsiteX75" fmla="*/ 386852 w 433233"/>
                <a:gd name="connsiteY75" fmla="*/ 81237 h 311701"/>
                <a:gd name="connsiteX76" fmla="*/ 379788 w 433233"/>
                <a:gd name="connsiteY76" fmla="*/ 67550 h 311701"/>
                <a:gd name="connsiteX77" fmla="*/ 375815 w 433233"/>
                <a:gd name="connsiteY77" fmla="*/ 64018 h 311701"/>
                <a:gd name="connsiteX78" fmla="*/ 341819 w 433233"/>
                <a:gd name="connsiteY78" fmla="*/ 64018 h 311701"/>
                <a:gd name="connsiteX79" fmla="*/ 337845 w 433233"/>
                <a:gd name="connsiteY79" fmla="*/ 67109 h 311701"/>
                <a:gd name="connsiteX80" fmla="*/ 330340 w 433233"/>
                <a:gd name="connsiteY80" fmla="*/ 81678 h 311701"/>
                <a:gd name="connsiteX81" fmla="*/ 328574 w 433233"/>
                <a:gd name="connsiteY81" fmla="*/ 84327 h 311701"/>
                <a:gd name="connsiteX82" fmla="*/ 329015 w 433233"/>
                <a:gd name="connsiteY82" fmla="*/ 114350 h 311701"/>
                <a:gd name="connsiteX83" fmla="*/ 357713 w 433233"/>
                <a:gd name="connsiteY83" fmla="*/ 138632 h 311701"/>
                <a:gd name="connsiteX84" fmla="*/ 389501 w 433233"/>
                <a:gd name="connsiteY84" fmla="*/ 107286 h 311701"/>
                <a:gd name="connsiteX85" fmla="*/ 389501 w 433233"/>
                <a:gd name="connsiteY85" fmla="*/ 99780 h 311701"/>
                <a:gd name="connsiteX86" fmla="*/ 164334 w 433233"/>
                <a:gd name="connsiteY86" fmla="*/ 64018 h 311701"/>
                <a:gd name="connsiteX87" fmla="*/ 169191 w 433233"/>
                <a:gd name="connsiteY87" fmla="*/ 61369 h 311701"/>
                <a:gd name="connsiteX88" fmla="*/ 178021 w 433233"/>
                <a:gd name="connsiteY88" fmla="*/ 58720 h 311701"/>
                <a:gd name="connsiteX89" fmla="*/ 216873 w 433233"/>
                <a:gd name="connsiteY89" fmla="*/ 45034 h 311701"/>
                <a:gd name="connsiteX90" fmla="*/ 228794 w 433233"/>
                <a:gd name="connsiteY90" fmla="*/ 44150 h 311701"/>
                <a:gd name="connsiteX91" fmla="*/ 252635 w 433233"/>
                <a:gd name="connsiteY91" fmla="*/ 53864 h 311701"/>
                <a:gd name="connsiteX92" fmla="*/ 262348 w 433233"/>
                <a:gd name="connsiteY92" fmla="*/ 63135 h 311701"/>
                <a:gd name="connsiteX93" fmla="*/ 267204 w 433233"/>
                <a:gd name="connsiteY93" fmla="*/ 64018 h 311701"/>
                <a:gd name="connsiteX94" fmla="*/ 267204 w 433233"/>
                <a:gd name="connsiteY94" fmla="*/ 40619 h 311701"/>
                <a:gd name="connsiteX95" fmla="*/ 238949 w 433233"/>
                <a:gd name="connsiteY95" fmla="*/ 21192 h 311701"/>
                <a:gd name="connsiteX96" fmla="*/ 230560 w 433233"/>
                <a:gd name="connsiteY96" fmla="*/ 18543 h 311701"/>
                <a:gd name="connsiteX97" fmla="*/ 218197 w 433233"/>
                <a:gd name="connsiteY97" fmla="*/ 10155 h 311701"/>
                <a:gd name="connsiteX98" fmla="*/ 202745 w 433233"/>
                <a:gd name="connsiteY98" fmla="*/ 9271 h 311701"/>
                <a:gd name="connsiteX99" fmla="*/ 176255 w 433233"/>
                <a:gd name="connsiteY99" fmla="*/ 21192 h 311701"/>
                <a:gd name="connsiteX100" fmla="*/ 164334 w 433233"/>
                <a:gd name="connsiteY100" fmla="*/ 64018 h 311701"/>
                <a:gd name="connsiteX101" fmla="*/ 177138 w 433233"/>
                <a:gd name="connsiteY101" fmla="*/ 69758 h 311701"/>
                <a:gd name="connsiteX102" fmla="*/ 177138 w 433233"/>
                <a:gd name="connsiteY102" fmla="*/ 102871 h 311701"/>
                <a:gd name="connsiteX103" fmla="*/ 200537 w 433233"/>
                <a:gd name="connsiteY103" fmla="*/ 139957 h 311701"/>
                <a:gd name="connsiteX104" fmla="*/ 252635 w 433233"/>
                <a:gd name="connsiteY104" fmla="*/ 102871 h 311701"/>
                <a:gd name="connsiteX105" fmla="*/ 252635 w 433233"/>
                <a:gd name="connsiteY105" fmla="*/ 72848 h 311701"/>
                <a:gd name="connsiteX106" fmla="*/ 252635 w 433233"/>
                <a:gd name="connsiteY106" fmla="*/ 64459 h 311701"/>
                <a:gd name="connsiteX107" fmla="*/ 237182 w 433233"/>
                <a:gd name="connsiteY107" fmla="*/ 60486 h 311701"/>
                <a:gd name="connsiteX108" fmla="*/ 223054 w 433233"/>
                <a:gd name="connsiteY108" fmla="*/ 53422 h 311701"/>
                <a:gd name="connsiteX109" fmla="*/ 177138 w 433233"/>
                <a:gd name="connsiteY109" fmla="*/ 69758 h 311701"/>
                <a:gd name="connsiteX110" fmla="*/ 376256 w 433233"/>
                <a:gd name="connsiteY110" fmla="*/ 159383 h 311701"/>
                <a:gd name="connsiteX111" fmla="*/ 373607 w 433233"/>
                <a:gd name="connsiteY111" fmla="*/ 167330 h 311701"/>
                <a:gd name="connsiteX112" fmla="*/ 365219 w 433233"/>
                <a:gd name="connsiteY112" fmla="*/ 173953 h 311701"/>
                <a:gd name="connsiteX113" fmla="*/ 351532 w 433233"/>
                <a:gd name="connsiteY113" fmla="*/ 173953 h 311701"/>
                <a:gd name="connsiteX114" fmla="*/ 343585 w 433233"/>
                <a:gd name="connsiteY114" fmla="*/ 167772 h 311701"/>
                <a:gd name="connsiteX115" fmla="*/ 340936 w 433233"/>
                <a:gd name="connsiteY115" fmla="*/ 159383 h 311701"/>
                <a:gd name="connsiteX116" fmla="*/ 317977 w 433233"/>
                <a:gd name="connsiteY116" fmla="*/ 166889 h 311701"/>
                <a:gd name="connsiteX117" fmla="*/ 302083 w 433233"/>
                <a:gd name="connsiteY117" fmla="*/ 179251 h 311701"/>
                <a:gd name="connsiteX118" fmla="*/ 301642 w 433233"/>
                <a:gd name="connsiteY118" fmla="*/ 184108 h 311701"/>
                <a:gd name="connsiteX119" fmla="*/ 304291 w 433233"/>
                <a:gd name="connsiteY119" fmla="*/ 194703 h 311701"/>
                <a:gd name="connsiteX120" fmla="*/ 306057 w 433233"/>
                <a:gd name="connsiteY120" fmla="*/ 230023 h 311701"/>
                <a:gd name="connsiteX121" fmla="*/ 307382 w 433233"/>
                <a:gd name="connsiteY121" fmla="*/ 258721 h 311701"/>
                <a:gd name="connsiteX122" fmla="*/ 314446 w 433233"/>
                <a:gd name="connsiteY122" fmla="*/ 258721 h 311701"/>
                <a:gd name="connsiteX123" fmla="*/ 314446 w 433233"/>
                <a:gd name="connsiteY123" fmla="*/ 252982 h 311701"/>
                <a:gd name="connsiteX124" fmla="*/ 314446 w 433233"/>
                <a:gd name="connsiteY124" fmla="*/ 212363 h 311701"/>
                <a:gd name="connsiteX125" fmla="*/ 318861 w 433233"/>
                <a:gd name="connsiteY125" fmla="*/ 207066 h 311701"/>
                <a:gd name="connsiteX126" fmla="*/ 323717 w 433233"/>
                <a:gd name="connsiteY126" fmla="*/ 212363 h 311701"/>
                <a:gd name="connsiteX127" fmla="*/ 323717 w 433233"/>
                <a:gd name="connsiteY127" fmla="*/ 215896 h 311701"/>
                <a:gd name="connsiteX128" fmla="*/ 323717 w 433233"/>
                <a:gd name="connsiteY128" fmla="*/ 254748 h 311701"/>
                <a:gd name="connsiteX129" fmla="*/ 323717 w 433233"/>
                <a:gd name="connsiteY129" fmla="*/ 259605 h 311701"/>
                <a:gd name="connsiteX130" fmla="*/ 391267 w 433233"/>
                <a:gd name="connsiteY130" fmla="*/ 259605 h 311701"/>
                <a:gd name="connsiteX131" fmla="*/ 391267 w 433233"/>
                <a:gd name="connsiteY131" fmla="*/ 254306 h 311701"/>
                <a:gd name="connsiteX132" fmla="*/ 391267 w 433233"/>
                <a:gd name="connsiteY132" fmla="*/ 214571 h 311701"/>
                <a:gd name="connsiteX133" fmla="*/ 395682 w 433233"/>
                <a:gd name="connsiteY133" fmla="*/ 207507 h 311701"/>
                <a:gd name="connsiteX134" fmla="*/ 400097 w 433233"/>
                <a:gd name="connsiteY134" fmla="*/ 214129 h 311701"/>
                <a:gd name="connsiteX135" fmla="*/ 400097 w 433233"/>
                <a:gd name="connsiteY135" fmla="*/ 254306 h 311701"/>
                <a:gd name="connsiteX136" fmla="*/ 400097 w 433233"/>
                <a:gd name="connsiteY136" fmla="*/ 259163 h 311701"/>
                <a:gd name="connsiteX137" fmla="*/ 403629 w 433233"/>
                <a:gd name="connsiteY137" fmla="*/ 259605 h 311701"/>
                <a:gd name="connsiteX138" fmla="*/ 416874 w 433233"/>
                <a:gd name="connsiteY138" fmla="*/ 259605 h 311701"/>
                <a:gd name="connsiteX139" fmla="*/ 422173 w 433233"/>
                <a:gd name="connsiteY139" fmla="*/ 252982 h 311701"/>
                <a:gd name="connsiteX140" fmla="*/ 419082 w 433233"/>
                <a:gd name="connsiteY140" fmla="*/ 195587 h 311701"/>
                <a:gd name="connsiteX141" fmla="*/ 399214 w 433233"/>
                <a:gd name="connsiteY141" fmla="*/ 167772 h 311701"/>
                <a:gd name="connsiteX142" fmla="*/ 376256 w 433233"/>
                <a:gd name="connsiteY142" fmla="*/ 159383 h 311701"/>
                <a:gd name="connsiteX143" fmla="*/ 54841 w 433233"/>
                <a:gd name="connsiteY143" fmla="*/ 159383 h 311701"/>
                <a:gd name="connsiteX144" fmla="*/ 29676 w 433233"/>
                <a:gd name="connsiteY144" fmla="*/ 167772 h 311701"/>
                <a:gd name="connsiteX145" fmla="*/ 11574 w 433233"/>
                <a:gd name="connsiteY145" fmla="*/ 189847 h 311701"/>
                <a:gd name="connsiteX146" fmla="*/ 10691 w 433233"/>
                <a:gd name="connsiteY146" fmla="*/ 200443 h 311701"/>
                <a:gd name="connsiteX147" fmla="*/ 8042 w 433233"/>
                <a:gd name="connsiteY147" fmla="*/ 252099 h 311701"/>
                <a:gd name="connsiteX148" fmla="*/ 12898 w 433233"/>
                <a:gd name="connsiteY148" fmla="*/ 259605 h 311701"/>
                <a:gd name="connsiteX149" fmla="*/ 29234 w 433233"/>
                <a:gd name="connsiteY149" fmla="*/ 259605 h 311701"/>
                <a:gd name="connsiteX150" fmla="*/ 29234 w 433233"/>
                <a:gd name="connsiteY150" fmla="*/ 253865 h 311701"/>
                <a:gd name="connsiteX151" fmla="*/ 29234 w 433233"/>
                <a:gd name="connsiteY151" fmla="*/ 214129 h 311701"/>
                <a:gd name="connsiteX152" fmla="*/ 33649 w 433233"/>
                <a:gd name="connsiteY152" fmla="*/ 207066 h 311701"/>
                <a:gd name="connsiteX153" fmla="*/ 38064 w 433233"/>
                <a:gd name="connsiteY153" fmla="*/ 214129 h 311701"/>
                <a:gd name="connsiteX154" fmla="*/ 38064 w 433233"/>
                <a:gd name="connsiteY154" fmla="*/ 252541 h 311701"/>
                <a:gd name="connsiteX155" fmla="*/ 38064 w 433233"/>
                <a:gd name="connsiteY155" fmla="*/ 259163 h 311701"/>
                <a:gd name="connsiteX156" fmla="*/ 106497 w 433233"/>
                <a:gd name="connsiteY156" fmla="*/ 259163 h 311701"/>
                <a:gd name="connsiteX157" fmla="*/ 106497 w 433233"/>
                <a:gd name="connsiteY157" fmla="*/ 245476 h 311701"/>
                <a:gd name="connsiteX158" fmla="*/ 106497 w 433233"/>
                <a:gd name="connsiteY158" fmla="*/ 212363 h 311701"/>
                <a:gd name="connsiteX159" fmla="*/ 110912 w 433233"/>
                <a:gd name="connsiteY159" fmla="*/ 207066 h 311701"/>
                <a:gd name="connsiteX160" fmla="*/ 115327 w 433233"/>
                <a:gd name="connsiteY160" fmla="*/ 212363 h 311701"/>
                <a:gd name="connsiteX161" fmla="*/ 115327 w 433233"/>
                <a:gd name="connsiteY161" fmla="*/ 215896 h 311701"/>
                <a:gd name="connsiteX162" fmla="*/ 115327 w 433233"/>
                <a:gd name="connsiteY162" fmla="*/ 254748 h 311701"/>
                <a:gd name="connsiteX163" fmla="*/ 115769 w 433233"/>
                <a:gd name="connsiteY163" fmla="*/ 259605 h 311701"/>
                <a:gd name="connsiteX164" fmla="*/ 123274 w 433233"/>
                <a:gd name="connsiteY164" fmla="*/ 259605 h 311701"/>
                <a:gd name="connsiteX165" fmla="*/ 123716 w 433233"/>
                <a:gd name="connsiteY165" fmla="*/ 256514 h 311701"/>
                <a:gd name="connsiteX166" fmla="*/ 126365 w 433233"/>
                <a:gd name="connsiteY166" fmla="*/ 204417 h 311701"/>
                <a:gd name="connsiteX167" fmla="*/ 129014 w 433233"/>
                <a:gd name="connsiteY167" fmla="*/ 187639 h 311701"/>
                <a:gd name="connsiteX168" fmla="*/ 126365 w 433233"/>
                <a:gd name="connsiteY168" fmla="*/ 174835 h 311701"/>
                <a:gd name="connsiteX169" fmla="*/ 118859 w 433233"/>
                <a:gd name="connsiteY169" fmla="*/ 169096 h 311701"/>
                <a:gd name="connsiteX170" fmla="*/ 90603 w 433233"/>
                <a:gd name="connsiteY170" fmla="*/ 158941 h 311701"/>
                <a:gd name="connsiteX171" fmla="*/ 77358 w 433233"/>
                <a:gd name="connsiteY171" fmla="*/ 173511 h 311701"/>
                <a:gd name="connsiteX172" fmla="*/ 77358 w 433233"/>
                <a:gd name="connsiteY172" fmla="*/ 187639 h 311701"/>
                <a:gd name="connsiteX173" fmla="*/ 72943 w 433233"/>
                <a:gd name="connsiteY173" fmla="*/ 194262 h 311701"/>
                <a:gd name="connsiteX174" fmla="*/ 68528 w 433233"/>
                <a:gd name="connsiteY174" fmla="*/ 187639 h 311701"/>
                <a:gd name="connsiteX175" fmla="*/ 68528 w 433233"/>
                <a:gd name="connsiteY175" fmla="*/ 173511 h 311701"/>
                <a:gd name="connsiteX176" fmla="*/ 54841 w 433233"/>
                <a:gd name="connsiteY176" fmla="*/ 159383 h 311701"/>
                <a:gd name="connsiteX177" fmla="*/ 269412 w 433233"/>
                <a:gd name="connsiteY177" fmla="*/ 302430 h 311701"/>
                <a:gd name="connsiteX178" fmla="*/ 292370 w 433233"/>
                <a:gd name="connsiteY178" fmla="*/ 302430 h 311701"/>
                <a:gd name="connsiteX179" fmla="*/ 301200 w 433233"/>
                <a:gd name="connsiteY179" fmla="*/ 292276 h 311701"/>
                <a:gd name="connsiteX180" fmla="*/ 299434 w 433233"/>
                <a:gd name="connsiteY180" fmla="*/ 264461 h 311701"/>
                <a:gd name="connsiteX181" fmla="*/ 295902 w 433233"/>
                <a:gd name="connsiteY181" fmla="*/ 199560 h 311701"/>
                <a:gd name="connsiteX182" fmla="*/ 283099 w 433233"/>
                <a:gd name="connsiteY182" fmla="*/ 182783 h 311701"/>
                <a:gd name="connsiteX183" fmla="*/ 238949 w 433233"/>
                <a:gd name="connsiteY183" fmla="*/ 167330 h 311701"/>
                <a:gd name="connsiteX184" fmla="*/ 237624 w 433233"/>
                <a:gd name="connsiteY184" fmla="*/ 167330 h 311701"/>
                <a:gd name="connsiteX185" fmla="*/ 233209 w 433233"/>
                <a:gd name="connsiteY185" fmla="*/ 181017 h 311701"/>
                <a:gd name="connsiteX186" fmla="*/ 224820 w 433233"/>
                <a:gd name="connsiteY186" fmla="*/ 187639 h 311701"/>
                <a:gd name="connsiteX187" fmla="*/ 206719 w 433233"/>
                <a:gd name="connsiteY187" fmla="*/ 187639 h 311701"/>
                <a:gd name="connsiteX188" fmla="*/ 197888 w 433233"/>
                <a:gd name="connsiteY188" fmla="*/ 181017 h 311701"/>
                <a:gd name="connsiteX189" fmla="*/ 193473 w 433233"/>
                <a:gd name="connsiteY189" fmla="*/ 168213 h 311701"/>
                <a:gd name="connsiteX190" fmla="*/ 163451 w 433233"/>
                <a:gd name="connsiteY190" fmla="*/ 178809 h 311701"/>
                <a:gd name="connsiteX191" fmla="*/ 146233 w 433233"/>
                <a:gd name="connsiteY191" fmla="*/ 183666 h 311701"/>
                <a:gd name="connsiteX192" fmla="*/ 135195 w 433233"/>
                <a:gd name="connsiteY192" fmla="*/ 197794 h 311701"/>
                <a:gd name="connsiteX193" fmla="*/ 134312 w 433233"/>
                <a:gd name="connsiteY193" fmla="*/ 218103 h 311701"/>
                <a:gd name="connsiteX194" fmla="*/ 131663 w 433233"/>
                <a:gd name="connsiteY194" fmla="*/ 261371 h 311701"/>
                <a:gd name="connsiteX195" fmla="*/ 129897 w 433233"/>
                <a:gd name="connsiteY195" fmla="*/ 294042 h 311701"/>
                <a:gd name="connsiteX196" fmla="*/ 134753 w 433233"/>
                <a:gd name="connsiteY196" fmla="*/ 302430 h 311701"/>
                <a:gd name="connsiteX197" fmla="*/ 160361 w 433233"/>
                <a:gd name="connsiteY197" fmla="*/ 302430 h 311701"/>
                <a:gd name="connsiteX198" fmla="*/ 160361 w 433233"/>
                <a:gd name="connsiteY198" fmla="*/ 273733 h 311701"/>
                <a:gd name="connsiteX199" fmla="*/ 160361 w 433233"/>
                <a:gd name="connsiteY199" fmla="*/ 240620 h 311701"/>
                <a:gd name="connsiteX200" fmla="*/ 164334 w 433233"/>
                <a:gd name="connsiteY200" fmla="*/ 234880 h 311701"/>
                <a:gd name="connsiteX201" fmla="*/ 168749 w 433233"/>
                <a:gd name="connsiteY201" fmla="*/ 240620 h 311701"/>
                <a:gd name="connsiteX202" fmla="*/ 168749 w 433233"/>
                <a:gd name="connsiteY202" fmla="*/ 243269 h 311701"/>
                <a:gd name="connsiteX203" fmla="*/ 168749 w 433233"/>
                <a:gd name="connsiteY203" fmla="*/ 297132 h 311701"/>
                <a:gd name="connsiteX204" fmla="*/ 168749 w 433233"/>
                <a:gd name="connsiteY204" fmla="*/ 301989 h 311701"/>
                <a:gd name="connsiteX205" fmla="*/ 260140 w 433233"/>
                <a:gd name="connsiteY205" fmla="*/ 301989 h 311701"/>
                <a:gd name="connsiteX206" fmla="*/ 260140 w 433233"/>
                <a:gd name="connsiteY206" fmla="*/ 296691 h 311701"/>
                <a:gd name="connsiteX207" fmla="*/ 260140 w 433233"/>
                <a:gd name="connsiteY207" fmla="*/ 242386 h 311701"/>
                <a:gd name="connsiteX208" fmla="*/ 260140 w 433233"/>
                <a:gd name="connsiteY208" fmla="*/ 237971 h 311701"/>
                <a:gd name="connsiteX209" fmla="*/ 263673 w 433233"/>
                <a:gd name="connsiteY209" fmla="*/ 234439 h 311701"/>
                <a:gd name="connsiteX210" fmla="*/ 268088 w 433233"/>
                <a:gd name="connsiteY210" fmla="*/ 237971 h 311701"/>
                <a:gd name="connsiteX211" fmla="*/ 268529 w 433233"/>
                <a:gd name="connsiteY211" fmla="*/ 242386 h 311701"/>
                <a:gd name="connsiteX212" fmla="*/ 268529 w 433233"/>
                <a:gd name="connsiteY212" fmla="*/ 296249 h 311701"/>
                <a:gd name="connsiteX213" fmla="*/ 269412 w 433233"/>
                <a:gd name="connsiteY213" fmla="*/ 302430 h 311701"/>
                <a:gd name="connsiteX214" fmla="*/ 133870 w 433233"/>
                <a:gd name="connsiteY214" fmla="*/ 311702 h 311701"/>
                <a:gd name="connsiteX215" fmla="*/ 121950 w 433233"/>
                <a:gd name="connsiteY215" fmla="*/ 290068 h 311701"/>
                <a:gd name="connsiteX216" fmla="*/ 123274 w 433233"/>
                <a:gd name="connsiteY216" fmla="*/ 269759 h 311701"/>
                <a:gd name="connsiteX217" fmla="*/ 117976 w 433233"/>
                <a:gd name="connsiteY217" fmla="*/ 269759 h 311701"/>
                <a:gd name="connsiteX218" fmla="*/ 16430 w 433233"/>
                <a:gd name="connsiteY218" fmla="*/ 269759 h 311701"/>
                <a:gd name="connsiteX219" fmla="*/ 94 w 433233"/>
                <a:gd name="connsiteY219" fmla="*/ 251216 h 311701"/>
                <a:gd name="connsiteX220" fmla="*/ 2744 w 433233"/>
                <a:gd name="connsiteY220" fmla="*/ 194703 h 311701"/>
                <a:gd name="connsiteX221" fmla="*/ 31883 w 433233"/>
                <a:gd name="connsiteY221" fmla="*/ 157617 h 311701"/>
                <a:gd name="connsiteX222" fmla="*/ 53075 w 433233"/>
                <a:gd name="connsiteY222" fmla="*/ 147021 h 311701"/>
                <a:gd name="connsiteX223" fmla="*/ 47336 w 433233"/>
                <a:gd name="connsiteY223" fmla="*/ 146580 h 311701"/>
                <a:gd name="connsiteX224" fmla="*/ 21728 w 433233"/>
                <a:gd name="connsiteY224" fmla="*/ 123180 h 311701"/>
                <a:gd name="connsiteX225" fmla="*/ 20845 w 433233"/>
                <a:gd name="connsiteY225" fmla="*/ 86093 h 311701"/>
                <a:gd name="connsiteX226" fmla="*/ 22612 w 433233"/>
                <a:gd name="connsiteY226" fmla="*/ 65343 h 311701"/>
                <a:gd name="connsiteX227" fmla="*/ 75592 w 433233"/>
                <a:gd name="connsiteY227" fmla="*/ 24283 h 311701"/>
                <a:gd name="connsiteX228" fmla="*/ 121950 w 433233"/>
                <a:gd name="connsiteY228" fmla="*/ 70641 h 311701"/>
                <a:gd name="connsiteX229" fmla="*/ 121508 w 433233"/>
                <a:gd name="connsiteY229" fmla="*/ 126270 h 311701"/>
                <a:gd name="connsiteX230" fmla="*/ 119742 w 433233"/>
                <a:gd name="connsiteY230" fmla="*/ 132893 h 311701"/>
                <a:gd name="connsiteX231" fmla="*/ 102082 w 433233"/>
                <a:gd name="connsiteY231" fmla="*/ 146138 h 311701"/>
                <a:gd name="connsiteX232" fmla="*/ 92810 w 433233"/>
                <a:gd name="connsiteY232" fmla="*/ 146138 h 311701"/>
                <a:gd name="connsiteX233" fmla="*/ 92369 w 433233"/>
                <a:gd name="connsiteY233" fmla="*/ 147904 h 311701"/>
                <a:gd name="connsiteX234" fmla="*/ 107380 w 433233"/>
                <a:gd name="connsiteY234" fmla="*/ 154968 h 311701"/>
                <a:gd name="connsiteX235" fmla="*/ 138727 w 433233"/>
                <a:gd name="connsiteY235" fmla="*/ 175719 h 311701"/>
                <a:gd name="connsiteX236" fmla="*/ 170073 w 433233"/>
                <a:gd name="connsiteY236" fmla="*/ 167330 h 311701"/>
                <a:gd name="connsiteX237" fmla="*/ 190824 w 433233"/>
                <a:gd name="connsiteY237" fmla="*/ 158059 h 311701"/>
                <a:gd name="connsiteX238" fmla="*/ 191266 w 433233"/>
                <a:gd name="connsiteY238" fmla="*/ 144372 h 311701"/>
                <a:gd name="connsiteX239" fmla="*/ 170515 w 433233"/>
                <a:gd name="connsiteY239" fmla="*/ 112584 h 311701"/>
                <a:gd name="connsiteX240" fmla="*/ 167425 w 433233"/>
                <a:gd name="connsiteY240" fmla="*/ 109935 h 311701"/>
                <a:gd name="connsiteX241" fmla="*/ 154621 w 433233"/>
                <a:gd name="connsiteY241" fmla="*/ 71524 h 311701"/>
                <a:gd name="connsiteX242" fmla="*/ 155946 w 433233"/>
                <a:gd name="connsiteY242" fmla="*/ 66226 h 311701"/>
                <a:gd name="connsiteX243" fmla="*/ 157712 w 433233"/>
                <a:gd name="connsiteY243" fmla="*/ 38853 h 311701"/>
                <a:gd name="connsiteX244" fmla="*/ 202745 w 433233"/>
                <a:gd name="connsiteY244" fmla="*/ 0 h 311701"/>
                <a:gd name="connsiteX245" fmla="*/ 216431 w 433233"/>
                <a:gd name="connsiteY245" fmla="*/ 0 h 311701"/>
                <a:gd name="connsiteX246" fmla="*/ 235858 w 433233"/>
                <a:gd name="connsiteY246" fmla="*/ 8830 h 311701"/>
                <a:gd name="connsiteX247" fmla="*/ 241156 w 433233"/>
                <a:gd name="connsiteY247" fmla="*/ 10596 h 311701"/>
                <a:gd name="connsiteX248" fmla="*/ 277801 w 433233"/>
                <a:gd name="connsiteY248" fmla="*/ 39735 h 311701"/>
                <a:gd name="connsiteX249" fmla="*/ 277801 w 433233"/>
                <a:gd name="connsiteY249" fmla="*/ 68875 h 311701"/>
                <a:gd name="connsiteX250" fmla="*/ 279567 w 433233"/>
                <a:gd name="connsiteY250" fmla="*/ 74614 h 311701"/>
                <a:gd name="connsiteX251" fmla="*/ 264997 w 433233"/>
                <a:gd name="connsiteY251" fmla="*/ 109935 h 311701"/>
                <a:gd name="connsiteX252" fmla="*/ 261024 w 433233"/>
                <a:gd name="connsiteY252" fmla="*/ 113908 h 311701"/>
                <a:gd name="connsiteX253" fmla="*/ 242922 w 433233"/>
                <a:gd name="connsiteY253" fmla="*/ 142606 h 311701"/>
                <a:gd name="connsiteX254" fmla="*/ 244246 w 433233"/>
                <a:gd name="connsiteY254" fmla="*/ 158500 h 311701"/>
                <a:gd name="connsiteX255" fmla="*/ 285306 w 433233"/>
                <a:gd name="connsiteY255" fmla="*/ 173070 h 311701"/>
                <a:gd name="connsiteX256" fmla="*/ 299876 w 433233"/>
                <a:gd name="connsiteY256" fmla="*/ 168655 h 311701"/>
                <a:gd name="connsiteX257" fmla="*/ 319302 w 433233"/>
                <a:gd name="connsiteY257" fmla="*/ 156734 h 311701"/>
                <a:gd name="connsiteX258" fmla="*/ 337845 w 433233"/>
                <a:gd name="connsiteY258" fmla="*/ 149229 h 311701"/>
                <a:gd name="connsiteX259" fmla="*/ 338287 w 433233"/>
                <a:gd name="connsiteY259" fmla="*/ 141281 h 311701"/>
                <a:gd name="connsiteX260" fmla="*/ 321951 w 433233"/>
                <a:gd name="connsiteY260" fmla="*/ 117882 h 311701"/>
                <a:gd name="connsiteX261" fmla="*/ 318861 w 433233"/>
                <a:gd name="connsiteY261" fmla="*/ 114791 h 311701"/>
                <a:gd name="connsiteX262" fmla="*/ 309147 w 433233"/>
                <a:gd name="connsiteY262" fmla="*/ 82120 h 311701"/>
                <a:gd name="connsiteX263" fmla="*/ 310472 w 433233"/>
                <a:gd name="connsiteY263" fmla="*/ 77263 h 311701"/>
                <a:gd name="connsiteX264" fmla="*/ 311797 w 433233"/>
                <a:gd name="connsiteY264" fmla="*/ 56954 h 311701"/>
                <a:gd name="connsiteX265" fmla="*/ 365660 w 433233"/>
                <a:gd name="connsiteY265" fmla="*/ 18543 h 311701"/>
                <a:gd name="connsiteX266" fmla="*/ 408486 w 433233"/>
                <a:gd name="connsiteY266" fmla="*/ 56954 h 311701"/>
                <a:gd name="connsiteX267" fmla="*/ 409810 w 433233"/>
                <a:gd name="connsiteY267" fmla="*/ 77263 h 311701"/>
                <a:gd name="connsiteX268" fmla="*/ 411576 w 433233"/>
                <a:gd name="connsiteY268" fmla="*/ 82562 h 311701"/>
                <a:gd name="connsiteX269" fmla="*/ 402746 w 433233"/>
                <a:gd name="connsiteY269" fmla="*/ 114791 h 311701"/>
                <a:gd name="connsiteX270" fmla="*/ 398773 w 433233"/>
                <a:gd name="connsiteY270" fmla="*/ 118323 h 311701"/>
                <a:gd name="connsiteX271" fmla="*/ 381995 w 433233"/>
                <a:gd name="connsiteY271" fmla="*/ 141723 h 311701"/>
                <a:gd name="connsiteX272" fmla="*/ 379346 w 433233"/>
                <a:gd name="connsiteY272" fmla="*/ 145696 h 311701"/>
                <a:gd name="connsiteX273" fmla="*/ 382437 w 433233"/>
                <a:gd name="connsiteY273" fmla="*/ 149229 h 311701"/>
                <a:gd name="connsiteX274" fmla="*/ 400097 w 433233"/>
                <a:gd name="connsiteY274" fmla="*/ 156734 h 311701"/>
                <a:gd name="connsiteX275" fmla="*/ 430119 w 433233"/>
                <a:gd name="connsiteY275" fmla="*/ 195145 h 311701"/>
                <a:gd name="connsiteX276" fmla="*/ 433210 w 433233"/>
                <a:gd name="connsiteY276" fmla="*/ 251657 h 311701"/>
                <a:gd name="connsiteX277" fmla="*/ 417316 w 433233"/>
                <a:gd name="connsiteY277" fmla="*/ 268876 h 311701"/>
                <a:gd name="connsiteX278" fmla="*/ 315328 w 433233"/>
                <a:gd name="connsiteY278" fmla="*/ 268876 h 311701"/>
                <a:gd name="connsiteX279" fmla="*/ 309589 w 433233"/>
                <a:gd name="connsiteY279" fmla="*/ 268876 h 311701"/>
                <a:gd name="connsiteX280" fmla="*/ 310472 w 433233"/>
                <a:gd name="connsiteY280" fmla="*/ 287861 h 311701"/>
                <a:gd name="connsiteX281" fmla="*/ 298993 w 433233"/>
                <a:gd name="connsiteY281" fmla="*/ 311260 h 311701"/>
                <a:gd name="connsiteX282" fmla="*/ 133870 w 433233"/>
                <a:gd name="connsiteY282" fmla="*/ 311702 h 31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433233" h="311701">
                  <a:moveTo>
                    <a:pt x="399214" y="105961"/>
                  </a:moveTo>
                  <a:cubicBezTo>
                    <a:pt x="404513" y="105078"/>
                    <a:pt x="407161" y="101546"/>
                    <a:pt x="406720" y="96689"/>
                  </a:cubicBezTo>
                  <a:cubicBezTo>
                    <a:pt x="406720" y="91833"/>
                    <a:pt x="404071" y="88742"/>
                    <a:pt x="399214" y="87859"/>
                  </a:cubicBezTo>
                  <a:cubicBezTo>
                    <a:pt x="399214" y="93599"/>
                    <a:pt x="399214" y="99780"/>
                    <a:pt x="399214" y="105961"/>
                  </a:cubicBezTo>
                  <a:close/>
                  <a:moveTo>
                    <a:pt x="318861" y="87418"/>
                  </a:moveTo>
                  <a:cubicBezTo>
                    <a:pt x="313562" y="87859"/>
                    <a:pt x="310913" y="91392"/>
                    <a:pt x="310913" y="97131"/>
                  </a:cubicBezTo>
                  <a:cubicBezTo>
                    <a:pt x="310913" y="101987"/>
                    <a:pt x="314004" y="105520"/>
                    <a:pt x="318861" y="105520"/>
                  </a:cubicBezTo>
                  <a:cubicBezTo>
                    <a:pt x="318861" y="99780"/>
                    <a:pt x="318861" y="93599"/>
                    <a:pt x="318861" y="87418"/>
                  </a:cubicBezTo>
                  <a:close/>
                  <a:moveTo>
                    <a:pt x="261907" y="100663"/>
                  </a:moveTo>
                  <a:cubicBezTo>
                    <a:pt x="268529" y="99780"/>
                    <a:pt x="273386" y="94041"/>
                    <a:pt x="273386" y="86977"/>
                  </a:cubicBezTo>
                  <a:cubicBezTo>
                    <a:pt x="273386" y="79912"/>
                    <a:pt x="268970" y="74173"/>
                    <a:pt x="261907" y="73731"/>
                  </a:cubicBezTo>
                  <a:cubicBezTo>
                    <a:pt x="261907" y="83003"/>
                    <a:pt x="261907" y="91833"/>
                    <a:pt x="261907" y="100663"/>
                  </a:cubicBezTo>
                  <a:close/>
                  <a:moveTo>
                    <a:pt x="167866" y="101105"/>
                  </a:moveTo>
                  <a:cubicBezTo>
                    <a:pt x="167866" y="91833"/>
                    <a:pt x="167866" y="82562"/>
                    <a:pt x="167866" y="73731"/>
                  </a:cubicBezTo>
                  <a:cubicBezTo>
                    <a:pt x="160361" y="75939"/>
                    <a:pt x="156828" y="80354"/>
                    <a:pt x="156828" y="87418"/>
                  </a:cubicBezTo>
                  <a:cubicBezTo>
                    <a:pt x="157270" y="94482"/>
                    <a:pt x="161243" y="99338"/>
                    <a:pt x="167866" y="101105"/>
                  </a:cubicBezTo>
                  <a:close/>
                  <a:moveTo>
                    <a:pt x="348000" y="148345"/>
                  </a:moveTo>
                  <a:cubicBezTo>
                    <a:pt x="349325" y="152319"/>
                    <a:pt x="350207" y="155851"/>
                    <a:pt x="351532" y="159825"/>
                  </a:cubicBezTo>
                  <a:cubicBezTo>
                    <a:pt x="351973" y="161149"/>
                    <a:pt x="352856" y="163356"/>
                    <a:pt x="354181" y="163798"/>
                  </a:cubicBezTo>
                  <a:cubicBezTo>
                    <a:pt x="358155" y="163798"/>
                    <a:pt x="363452" y="165123"/>
                    <a:pt x="364777" y="162915"/>
                  </a:cubicBezTo>
                  <a:cubicBezTo>
                    <a:pt x="367867" y="159383"/>
                    <a:pt x="368309" y="153202"/>
                    <a:pt x="370075" y="148345"/>
                  </a:cubicBezTo>
                  <a:cubicBezTo>
                    <a:pt x="362128" y="148345"/>
                    <a:pt x="355505" y="148345"/>
                    <a:pt x="348000" y="148345"/>
                  </a:cubicBezTo>
                  <a:close/>
                  <a:moveTo>
                    <a:pt x="61464" y="146138"/>
                  </a:moveTo>
                  <a:cubicBezTo>
                    <a:pt x="62347" y="149670"/>
                    <a:pt x="62788" y="152760"/>
                    <a:pt x="63671" y="155410"/>
                  </a:cubicBezTo>
                  <a:cubicBezTo>
                    <a:pt x="66320" y="163798"/>
                    <a:pt x="66320" y="163798"/>
                    <a:pt x="74709" y="163798"/>
                  </a:cubicBezTo>
                  <a:cubicBezTo>
                    <a:pt x="76033" y="163798"/>
                    <a:pt x="78682" y="163356"/>
                    <a:pt x="78682" y="162474"/>
                  </a:cubicBezTo>
                  <a:cubicBezTo>
                    <a:pt x="80448" y="156734"/>
                    <a:pt x="83539" y="151436"/>
                    <a:pt x="83097" y="146138"/>
                  </a:cubicBezTo>
                  <a:cubicBezTo>
                    <a:pt x="76033" y="146138"/>
                    <a:pt x="69411" y="146138"/>
                    <a:pt x="61464" y="146138"/>
                  </a:cubicBezTo>
                  <a:close/>
                  <a:moveTo>
                    <a:pt x="230118" y="150111"/>
                  </a:moveTo>
                  <a:cubicBezTo>
                    <a:pt x="219964" y="153644"/>
                    <a:pt x="210251" y="153644"/>
                    <a:pt x="200537" y="150553"/>
                  </a:cubicBezTo>
                  <a:cubicBezTo>
                    <a:pt x="199655" y="160708"/>
                    <a:pt x="204070" y="168213"/>
                    <a:pt x="206277" y="176160"/>
                  </a:cubicBezTo>
                  <a:cubicBezTo>
                    <a:pt x="206277" y="177043"/>
                    <a:pt x="208043" y="177485"/>
                    <a:pt x="209367" y="177485"/>
                  </a:cubicBezTo>
                  <a:cubicBezTo>
                    <a:pt x="213782" y="177485"/>
                    <a:pt x="217756" y="177485"/>
                    <a:pt x="221730" y="177485"/>
                  </a:cubicBezTo>
                  <a:cubicBezTo>
                    <a:pt x="223054" y="177485"/>
                    <a:pt x="224820" y="176602"/>
                    <a:pt x="224820" y="175719"/>
                  </a:cubicBezTo>
                  <a:cubicBezTo>
                    <a:pt x="227469" y="167330"/>
                    <a:pt x="232326" y="159825"/>
                    <a:pt x="230118" y="150111"/>
                  </a:cubicBezTo>
                  <a:close/>
                  <a:moveTo>
                    <a:pt x="399656" y="77263"/>
                  </a:moveTo>
                  <a:cubicBezTo>
                    <a:pt x="402746" y="59162"/>
                    <a:pt x="396124" y="43709"/>
                    <a:pt x="381995" y="34438"/>
                  </a:cubicBezTo>
                  <a:cubicBezTo>
                    <a:pt x="367426" y="24724"/>
                    <a:pt x="348000" y="25607"/>
                    <a:pt x="333872" y="36645"/>
                  </a:cubicBezTo>
                  <a:cubicBezTo>
                    <a:pt x="321951" y="45917"/>
                    <a:pt x="315770" y="63135"/>
                    <a:pt x="318861" y="77263"/>
                  </a:cubicBezTo>
                  <a:cubicBezTo>
                    <a:pt x="324600" y="76380"/>
                    <a:pt x="328132" y="71965"/>
                    <a:pt x="329015" y="65343"/>
                  </a:cubicBezTo>
                  <a:cubicBezTo>
                    <a:pt x="329898" y="57837"/>
                    <a:pt x="335637" y="52539"/>
                    <a:pt x="342702" y="54305"/>
                  </a:cubicBezTo>
                  <a:cubicBezTo>
                    <a:pt x="352856" y="56513"/>
                    <a:pt x="362570" y="56513"/>
                    <a:pt x="372724" y="54747"/>
                  </a:cubicBezTo>
                  <a:cubicBezTo>
                    <a:pt x="383320" y="52980"/>
                    <a:pt x="387294" y="55629"/>
                    <a:pt x="389060" y="67109"/>
                  </a:cubicBezTo>
                  <a:cubicBezTo>
                    <a:pt x="389943" y="72407"/>
                    <a:pt x="394358" y="76380"/>
                    <a:pt x="399656" y="77263"/>
                  </a:cubicBezTo>
                  <a:close/>
                  <a:moveTo>
                    <a:pt x="73826" y="79029"/>
                  </a:moveTo>
                  <a:cubicBezTo>
                    <a:pt x="66762" y="83003"/>
                    <a:pt x="61022" y="86977"/>
                    <a:pt x="54400" y="90067"/>
                  </a:cubicBezTo>
                  <a:cubicBezTo>
                    <a:pt x="51309" y="91833"/>
                    <a:pt x="46011" y="90950"/>
                    <a:pt x="44245" y="93599"/>
                  </a:cubicBezTo>
                  <a:cubicBezTo>
                    <a:pt x="42479" y="96689"/>
                    <a:pt x="43803" y="101546"/>
                    <a:pt x="43803" y="105961"/>
                  </a:cubicBezTo>
                  <a:cubicBezTo>
                    <a:pt x="43803" y="105961"/>
                    <a:pt x="43803" y="106402"/>
                    <a:pt x="43803" y="106402"/>
                  </a:cubicBezTo>
                  <a:cubicBezTo>
                    <a:pt x="44245" y="120531"/>
                    <a:pt x="52192" y="132010"/>
                    <a:pt x="63671" y="135983"/>
                  </a:cubicBezTo>
                  <a:cubicBezTo>
                    <a:pt x="74709" y="139957"/>
                    <a:pt x="86630" y="135542"/>
                    <a:pt x="94135" y="124946"/>
                  </a:cubicBezTo>
                  <a:cubicBezTo>
                    <a:pt x="101199" y="115232"/>
                    <a:pt x="99875" y="104195"/>
                    <a:pt x="99875" y="93157"/>
                  </a:cubicBezTo>
                  <a:cubicBezTo>
                    <a:pt x="99875" y="92274"/>
                    <a:pt x="98550" y="91392"/>
                    <a:pt x="97667" y="90950"/>
                  </a:cubicBezTo>
                  <a:cubicBezTo>
                    <a:pt x="87954" y="90508"/>
                    <a:pt x="79565" y="85652"/>
                    <a:pt x="73826" y="79029"/>
                  </a:cubicBezTo>
                  <a:close/>
                  <a:moveTo>
                    <a:pt x="97667" y="136866"/>
                  </a:moveTo>
                  <a:cubicBezTo>
                    <a:pt x="105614" y="138191"/>
                    <a:pt x="108263" y="136866"/>
                    <a:pt x="110470" y="129802"/>
                  </a:cubicBezTo>
                  <a:cubicBezTo>
                    <a:pt x="111795" y="125387"/>
                    <a:pt x="113120" y="120531"/>
                    <a:pt x="113120" y="115674"/>
                  </a:cubicBezTo>
                  <a:cubicBezTo>
                    <a:pt x="113561" y="103753"/>
                    <a:pt x="113120" y="91392"/>
                    <a:pt x="113120" y="79471"/>
                  </a:cubicBezTo>
                  <a:cubicBezTo>
                    <a:pt x="112678" y="54747"/>
                    <a:pt x="93694" y="34438"/>
                    <a:pt x="71177" y="34879"/>
                  </a:cubicBezTo>
                  <a:cubicBezTo>
                    <a:pt x="48660" y="34879"/>
                    <a:pt x="29234" y="55188"/>
                    <a:pt x="29234" y="79912"/>
                  </a:cubicBezTo>
                  <a:cubicBezTo>
                    <a:pt x="29234" y="91833"/>
                    <a:pt x="28792" y="103312"/>
                    <a:pt x="29234" y="115232"/>
                  </a:cubicBezTo>
                  <a:cubicBezTo>
                    <a:pt x="29234" y="120089"/>
                    <a:pt x="30558" y="125387"/>
                    <a:pt x="31883" y="130244"/>
                  </a:cubicBezTo>
                  <a:cubicBezTo>
                    <a:pt x="34091" y="137750"/>
                    <a:pt x="38506" y="139515"/>
                    <a:pt x="46011" y="137308"/>
                  </a:cubicBezTo>
                  <a:cubicBezTo>
                    <a:pt x="43362" y="132893"/>
                    <a:pt x="40713" y="129361"/>
                    <a:pt x="38506" y="124946"/>
                  </a:cubicBezTo>
                  <a:cubicBezTo>
                    <a:pt x="33207" y="113908"/>
                    <a:pt x="34532" y="101546"/>
                    <a:pt x="35415" y="89626"/>
                  </a:cubicBezTo>
                  <a:cubicBezTo>
                    <a:pt x="35415" y="85652"/>
                    <a:pt x="38506" y="83003"/>
                    <a:pt x="42479" y="83003"/>
                  </a:cubicBezTo>
                  <a:cubicBezTo>
                    <a:pt x="52192" y="83003"/>
                    <a:pt x="60139" y="79029"/>
                    <a:pt x="66762" y="71082"/>
                  </a:cubicBezTo>
                  <a:cubicBezTo>
                    <a:pt x="69852" y="67109"/>
                    <a:pt x="75592" y="66667"/>
                    <a:pt x="78682" y="70641"/>
                  </a:cubicBezTo>
                  <a:cubicBezTo>
                    <a:pt x="84864" y="78147"/>
                    <a:pt x="92810" y="82120"/>
                    <a:pt x="102524" y="82562"/>
                  </a:cubicBezTo>
                  <a:cubicBezTo>
                    <a:pt x="106497" y="82562"/>
                    <a:pt x="109588" y="85652"/>
                    <a:pt x="109588" y="90067"/>
                  </a:cubicBezTo>
                  <a:cubicBezTo>
                    <a:pt x="109588" y="98014"/>
                    <a:pt x="109588" y="105961"/>
                    <a:pt x="109146" y="113908"/>
                  </a:cubicBezTo>
                  <a:cubicBezTo>
                    <a:pt x="108263" y="122297"/>
                    <a:pt x="103848" y="129802"/>
                    <a:pt x="97667" y="136866"/>
                  </a:cubicBezTo>
                  <a:close/>
                  <a:moveTo>
                    <a:pt x="389501" y="99780"/>
                  </a:moveTo>
                  <a:lnTo>
                    <a:pt x="389501" y="99780"/>
                  </a:lnTo>
                  <a:cubicBezTo>
                    <a:pt x="389501" y="95807"/>
                    <a:pt x="389943" y="91833"/>
                    <a:pt x="389501" y="87859"/>
                  </a:cubicBezTo>
                  <a:cubicBezTo>
                    <a:pt x="389060" y="85652"/>
                    <a:pt x="388177" y="83003"/>
                    <a:pt x="386852" y="81237"/>
                  </a:cubicBezTo>
                  <a:cubicBezTo>
                    <a:pt x="383320" y="77263"/>
                    <a:pt x="380671" y="72848"/>
                    <a:pt x="379788" y="67550"/>
                  </a:cubicBezTo>
                  <a:cubicBezTo>
                    <a:pt x="379346" y="64459"/>
                    <a:pt x="378464" y="63135"/>
                    <a:pt x="375815" y="64018"/>
                  </a:cubicBezTo>
                  <a:cubicBezTo>
                    <a:pt x="364335" y="66667"/>
                    <a:pt x="352856" y="66667"/>
                    <a:pt x="341819" y="64018"/>
                  </a:cubicBezTo>
                  <a:cubicBezTo>
                    <a:pt x="339611" y="63577"/>
                    <a:pt x="337845" y="64018"/>
                    <a:pt x="337845" y="67109"/>
                  </a:cubicBezTo>
                  <a:cubicBezTo>
                    <a:pt x="337404" y="73290"/>
                    <a:pt x="334313" y="77705"/>
                    <a:pt x="330340" y="81678"/>
                  </a:cubicBezTo>
                  <a:cubicBezTo>
                    <a:pt x="329457" y="82562"/>
                    <a:pt x="328574" y="83444"/>
                    <a:pt x="328574" y="84327"/>
                  </a:cubicBezTo>
                  <a:cubicBezTo>
                    <a:pt x="328574" y="94482"/>
                    <a:pt x="327691" y="104637"/>
                    <a:pt x="329015" y="114350"/>
                  </a:cubicBezTo>
                  <a:cubicBezTo>
                    <a:pt x="331222" y="128478"/>
                    <a:pt x="343143" y="138191"/>
                    <a:pt x="357713" y="138632"/>
                  </a:cubicBezTo>
                  <a:cubicBezTo>
                    <a:pt x="375815" y="139515"/>
                    <a:pt x="390825" y="124946"/>
                    <a:pt x="389501" y="107286"/>
                  </a:cubicBezTo>
                  <a:cubicBezTo>
                    <a:pt x="389501" y="105078"/>
                    <a:pt x="389501" y="102429"/>
                    <a:pt x="389501" y="99780"/>
                  </a:cubicBezTo>
                  <a:close/>
                  <a:moveTo>
                    <a:pt x="164334" y="64018"/>
                  </a:moveTo>
                  <a:cubicBezTo>
                    <a:pt x="166100" y="63135"/>
                    <a:pt x="167866" y="62694"/>
                    <a:pt x="169191" y="61369"/>
                  </a:cubicBezTo>
                  <a:cubicBezTo>
                    <a:pt x="171840" y="58720"/>
                    <a:pt x="174930" y="57837"/>
                    <a:pt x="178021" y="58720"/>
                  </a:cubicBezTo>
                  <a:cubicBezTo>
                    <a:pt x="193032" y="61811"/>
                    <a:pt x="206277" y="57837"/>
                    <a:pt x="216873" y="45034"/>
                  </a:cubicBezTo>
                  <a:cubicBezTo>
                    <a:pt x="220846" y="40177"/>
                    <a:pt x="224379" y="40177"/>
                    <a:pt x="228794" y="44150"/>
                  </a:cubicBezTo>
                  <a:cubicBezTo>
                    <a:pt x="235858" y="50332"/>
                    <a:pt x="243805" y="52980"/>
                    <a:pt x="252635" y="53864"/>
                  </a:cubicBezTo>
                  <a:cubicBezTo>
                    <a:pt x="259699" y="54305"/>
                    <a:pt x="261024" y="55629"/>
                    <a:pt x="262348" y="63135"/>
                  </a:cubicBezTo>
                  <a:cubicBezTo>
                    <a:pt x="263673" y="63577"/>
                    <a:pt x="265439" y="64018"/>
                    <a:pt x="267204" y="64018"/>
                  </a:cubicBezTo>
                  <a:cubicBezTo>
                    <a:pt x="267204" y="56071"/>
                    <a:pt x="267204" y="48124"/>
                    <a:pt x="267204" y="40619"/>
                  </a:cubicBezTo>
                  <a:cubicBezTo>
                    <a:pt x="267204" y="23841"/>
                    <a:pt x="253076" y="14128"/>
                    <a:pt x="238949" y="21192"/>
                  </a:cubicBezTo>
                  <a:cubicBezTo>
                    <a:pt x="234975" y="22959"/>
                    <a:pt x="232767" y="22517"/>
                    <a:pt x="230560" y="18543"/>
                  </a:cubicBezTo>
                  <a:cubicBezTo>
                    <a:pt x="227469" y="14128"/>
                    <a:pt x="223496" y="10596"/>
                    <a:pt x="218197" y="10155"/>
                  </a:cubicBezTo>
                  <a:cubicBezTo>
                    <a:pt x="212900" y="9713"/>
                    <a:pt x="207601" y="9271"/>
                    <a:pt x="202745" y="9271"/>
                  </a:cubicBezTo>
                  <a:cubicBezTo>
                    <a:pt x="192591" y="9713"/>
                    <a:pt x="183761" y="13687"/>
                    <a:pt x="176255" y="21192"/>
                  </a:cubicBezTo>
                  <a:cubicBezTo>
                    <a:pt x="164776" y="32671"/>
                    <a:pt x="162568" y="47241"/>
                    <a:pt x="164334" y="64018"/>
                  </a:cubicBezTo>
                  <a:close/>
                  <a:moveTo>
                    <a:pt x="177138" y="69758"/>
                  </a:moveTo>
                  <a:cubicBezTo>
                    <a:pt x="177138" y="80795"/>
                    <a:pt x="177138" y="91833"/>
                    <a:pt x="177138" y="102871"/>
                  </a:cubicBezTo>
                  <a:cubicBezTo>
                    <a:pt x="177138" y="120089"/>
                    <a:pt x="185968" y="133776"/>
                    <a:pt x="200537" y="139957"/>
                  </a:cubicBezTo>
                  <a:cubicBezTo>
                    <a:pt x="225261" y="150995"/>
                    <a:pt x="252194" y="131568"/>
                    <a:pt x="252635" y="102871"/>
                  </a:cubicBezTo>
                  <a:cubicBezTo>
                    <a:pt x="252635" y="92716"/>
                    <a:pt x="252635" y="82562"/>
                    <a:pt x="252635" y="72848"/>
                  </a:cubicBezTo>
                  <a:cubicBezTo>
                    <a:pt x="252635" y="69758"/>
                    <a:pt x="252635" y="67109"/>
                    <a:pt x="252635" y="64459"/>
                  </a:cubicBezTo>
                  <a:cubicBezTo>
                    <a:pt x="246895" y="63135"/>
                    <a:pt x="242039" y="62252"/>
                    <a:pt x="237182" y="60486"/>
                  </a:cubicBezTo>
                  <a:cubicBezTo>
                    <a:pt x="232326" y="58720"/>
                    <a:pt x="227911" y="55629"/>
                    <a:pt x="223054" y="53422"/>
                  </a:cubicBezTo>
                  <a:cubicBezTo>
                    <a:pt x="206719" y="68433"/>
                    <a:pt x="205394" y="68875"/>
                    <a:pt x="177138" y="69758"/>
                  </a:cubicBezTo>
                  <a:close/>
                  <a:moveTo>
                    <a:pt x="376256" y="159383"/>
                  </a:moveTo>
                  <a:cubicBezTo>
                    <a:pt x="375815" y="161590"/>
                    <a:pt x="374490" y="164240"/>
                    <a:pt x="373607" y="167330"/>
                  </a:cubicBezTo>
                  <a:cubicBezTo>
                    <a:pt x="372283" y="171745"/>
                    <a:pt x="369634" y="173953"/>
                    <a:pt x="365219" y="173953"/>
                  </a:cubicBezTo>
                  <a:cubicBezTo>
                    <a:pt x="360804" y="173953"/>
                    <a:pt x="356388" y="173953"/>
                    <a:pt x="351532" y="173953"/>
                  </a:cubicBezTo>
                  <a:cubicBezTo>
                    <a:pt x="347558" y="173953"/>
                    <a:pt x="344909" y="172187"/>
                    <a:pt x="343585" y="167772"/>
                  </a:cubicBezTo>
                  <a:cubicBezTo>
                    <a:pt x="342702" y="164681"/>
                    <a:pt x="341819" y="162032"/>
                    <a:pt x="340936" y="159383"/>
                  </a:cubicBezTo>
                  <a:cubicBezTo>
                    <a:pt x="332989" y="162032"/>
                    <a:pt x="325483" y="164681"/>
                    <a:pt x="317977" y="166889"/>
                  </a:cubicBezTo>
                  <a:cubicBezTo>
                    <a:pt x="311355" y="169096"/>
                    <a:pt x="306057" y="173511"/>
                    <a:pt x="302083" y="179251"/>
                  </a:cubicBezTo>
                  <a:cubicBezTo>
                    <a:pt x="301200" y="180575"/>
                    <a:pt x="301642" y="182783"/>
                    <a:pt x="301642" y="184108"/>
                  </a:cubicBezTo>
                  <a:cubicBezTo>
                    <a:pt x="302525" y="187639"/>
                    <a:pt x="304291" y="191171"/>
                    <a:pt x="304291" y="194703"/>
                  </a:cubicBezTo>
                  <a:cubicBezTo>
                    <a:pt x="305174" y="206624"/>
                    <a:pt x="305616" y="218103"/>
                    <a:pt x="306057" y="230023"/>
                  </a:cubicBezTo>
                  <a:cubicBezTo>
                    <a:pt x="306498" y="239737"/>
                    <a:pt x="306940" y="249008"/>
                    <a:pt x="307382" y="258721"/>
                  </a:cubicBezTo>
                  <a:cubicBezTo>
                    <a:pt x="310031" y="258721"/>
                    <a:pt x="312238" y="258721"/>
                    <a:pt x="314446" y="258721"/>
                  </a:cubicBezTo>
                  <a:cubicBezTo>
                    <a:pt x="314446" y="256514"/>
                    <a:pt x="314446" y="254748"/>
                    <a:pt x="314446" y="252982"/>
                  </a:cubicBezTo>
                  <a:cubicBezTo>
                    <a:pt x="314446" y="239737"/>
                    <a:pt x="314446" y="226050"/>
                    <a:pt x="314446" y="212363"/>
                  </a:cubicBezTo>
                  <a:cubicBezTo>
                    <a:pt x="314446" y="209273"/>
                    <a:pt x="315770" y="207066"/>
                    <a:pt x="318861" y="207066"/>
                  </a:cubicBezTo>
                  <a:cubicBezTo>
                    <a:pt x="321951" y="207066"/>
                    <a:pt x="323717" y="208832"/>
                    <a:pt x="323717" y="212363"/>
                  </a:cubicBezTo>
                  <a:cubicBezTo>
                    <a:pt x="323717" y="213247"/>
                    <a:pt x="323717" y="214571"/>
                    <a:pt x="323717" y="215896"/>
                  </a:cubicBezTo>
                  <a:cubicBezTo>
                    <a:pt x="323717" y="228699"/>
                    <a:pt x="323717" y="241944"/>
                    <a:pt x="323717" y="254748"/>
                  </a:cubicBezTo>
                  <a:cubicBezTo>
                    <a:pt x="323717" y="256514"/>
                    <a:pt x="323717" y="258280"/>
                    <a:pt x="323717" y="259605"/>
                  </a:cubicBezTo>
                  <a:cubicBezTo>
                    <a:pt x="346234" y="259605"/>
                    <a:pt x="368750" y="259605"/>
                    <a:pt x="391267" y="259605"/>
                  </a:cubicBezTo>
                  <a:cubicBezTo>
                    <a:pt x="391267" y="257397"/>
                    <a:pt x="391267" y="256072"/>
                    <a:pt x="391267" y="254306"/>
                  </a:cubicBezTo>
                  <a:cubicBezTo>
                    <a:pt x="391267" y="241061"/>
                    <a:pt x="391267" y="227816"/>
                    <a:pt x="391267" y="214571"/>
                  </a:cubicBezTo>
                  <a:cubicBezTo>
                    <a:pt x="391267" y="211039"/>
                    <a:pt x="391709" y="207948"/>
                    <a:pt x="395682" y="207507"/>
                  </a:cubicBezTo>
                  <a:cubicBezTo>
                    <a:pt x="400097" y="207507"/>
                    <a:pt x="400097" y="211039"/>
                    <a:pt x="400097" y="214129"/>
                  </a:cubicBezTo>
                  <a:cubicBezTo>
                    <a:pt x="400097" y="227375"/>
                    <a:pt x="400097" y="241061"/>
                    <a:pt x="400097" y="254306"/>
                  </a:cubicBezTo>
                  <a:cubicBezTo>
                    <a:pt x="400097" y="256072"/>
                    <a:pt x="400097" y="257838"/>
                    <a:pt x="400097" y="259163"/>
                  </a:cubicBezTo>
                  <a:cubicBezTo>
                    <a:pt x="401863" y="259163"/>
                    <a:pt x="402746" y="259605"/>
                    <a:pt x="403629" y="259605"/>
                  </a:cubicBezTo>
                  <a:cubicBezTo>
                    <a:pt x="408044" y="259605"/>
                    <a:pt x="412459" y="259605"/>
                    <a:pt x="416874" y="259605"/>
                  </a:cubicBezTo>
                  <a:cubicBezTo>
                    <a:pt x="420848" y="259605"/>
                    <a:pt x="422614" y="256956"/>
                    <a:pt x="422173" y="252982"/>
                  </a:cubicBezTo>
                  <a:cubicBezTo>
                    <a:pt x="421289" y="233997"/>
                    <a:pt x="419965" y="215013"/>
                    <a:pt x="419082" y="195587"/>
                  </a:cubicBezTo>
                  <a:cubicBezTo>
                    <a:pt x="418640" y="182783"/>
                    <a:pt x="410252" y="171304"/>
                    <a:pt x="399214" y="167772"/>
                  </a:cubicBezTo>
                  <a:cubicBezTo>
                    <a:pt x="392150" y="165123"/>
                    <a:pt x="384645" y="162474"/>
                    <a:pt x="376256" y="159383"/>
                  </a:cubicBezTo>
                  <a:close/>
                  <a:moveTo>
                    <a:pt x="54841" y="159383"/>
                  </a:moveTo>
                  <a:cubicBezTo>
                    <a:pt x="46452" y="162032"/>
                    <a:pt x="38064" y="164681"/>
                    <a:pt x="29676" y="167772"/>
                  </a:cubicBezTo>
                  <a:cubicBezTo>
                    <a:pt x="19962" y="171304"/>
                    <a:pt x="13781" y="179251"/>
                    <a:pt x="11574" y="189847"/>
                  </a:cubicBezTo>
                  <a:cubicBezTo>
                    <a:pt x="10691" y="193379"/>
                    <a:pt x="10691" y="196911"/>
                    <a:pt x="10691" y="200443"/>
                  </a:cubicBezTo>
                  <a:cubicBezTo>
                    <a:pt x="9808" y="217662"/>
                    <a:pt x="8924" y="234880"/>
                    <a:pt x="8042" y="252099"/>
                  </a:cubicBezTo>
                  <a:cubicBezTo>
                    <a:pt x="8042" y="256072"/>
                    <a:pt x="8924" y="259163"/>
                    <a:pt x="12898" y="259605"/>
                  </a:cubicBezTo>
                  <a:cubicBezTo>
                    <a:pt x="18197" y="260046"/>
                    <a:pt x="23494" y="259605"/>
                    <a:pt x="29234" y="259605"/>
                  </a:cubicBezTo>
                  <a:cubicBezTo>
                    <a:pt x="29234" y="257397"/>
                    <a:pt x="29234" y="255631"/>
                    <a:pt x="29234" y="253865"/>
                  </a:cubicBezTo>
                  <a:cubicBezTo>
                    <a:pt x="29234" y="240620"/>
                    <a:pt x="29234" y="227375"/>
                    <a:pt x="29234" y="214129"/>
                  </a:cubicBezTo>
                  <a:cubicBezTo>
                    <a:pt x="29234" y="210598"/>
                    <a:pt x="29234" y="207066"/>
                    <a:pt x="33649" y="207066"/>
                  </a:cubicBezTo>
                  <a:cubicBezTo>
                    <a:pt x="38064" y="207066"/>
                    <a:pt x="38064" y="210598"/>
                    <a:pt x="38064" y="214129"/>
                  </a:cubicBezTo>
                  <a:cubicBezTo>
                    <a:pt x="38064" y="226933"/>
                    <a:pt x="38064" y="239737"/>
                    <a:pt x="38064" y="252541"/>
                  </a:cubicBezTo>
                  <a:cubicBezTo>
                    <a:pt x="38064" y="254748"/>
                    <a:pt x="38064" y="256956"/>
                    <a:pt x="38064" y="259163"/>
                  </a:cubicBezTo>
                  <a:cubicBezTo>
                    <a:pt x="61022" y="259163"/>
                    <a:pt x="83539" y="259163"/>
                    <a:pt x="106497" y="259163"/>
                  </a:cubicBezTo>
                  <a:cubicBezTo>
                    <a:pt x="106497" y="254306"/>
                    <a:pt x="106497" y="249891"/>
                    <a:pt x="106497" y="245476"/>
                  </a:cubicBezTo>
                  <a:cubicBezTo>
                    <a:pt x="106497" y="234439"/>
                    <a:pt x="106497" y="223401"/>
                    <a:pt x="106497" y="212363"/>
                  </a:cubicBezTo>
                  <a:cubicBezTo>
                    <a:pt x="106497" y="209273"/>
                    <a:pt x="107821" y="207066"/>
                    <a:pt x="110912" y="207066"/>
                  </a:cubicBezTo>
                  <a:cubicBezTo>
                    <a:pt x="114003" y="207066"/>
                    <a:pt x="115327" y="209273"/>
                    <a:pt x="115327" y="212363"/>
                  </a:cubicBezTo>
                  <a:cubicBezTo>
                    <a:pt x="115327" y="213247"/>
                    <a:pt x="115327" y="214571"/>
                    <a:pt x="115327" y="215896"/>
                  </a:cubicBezTo>
                  <a:cubicBezTo>
                    <a:pt x="115327" y="228699"/>
                    <a:pt x="115327" y="241944"/>
                    <a:pt x="115327" y="254748"/>
                  </a:cubicBezTo>
                  <a:cubicBezTo>
                    <a:pt x="115327" y="256514"/>
                    <a:pt x="115327" y="258280"/>
                    <a:pt x="115769" y="259605"/>
                  </a:cubicBezTo>
                  <a:cubicBezTo>
                    <a:pt x="118418" y="259605"/>
                    <a:pt x="120625" y="259605"/>
                    <a:pt x="123274" y="259605"/>
                  </a:cubicBezTo>
                  <a:cubicBezTo>
                    <a:pt x="123274" y="258721"/>
                    <a:pt x="123716" y="257838"/>
                    <a:pt x="123716" y="256514"/>
                  </a:cubicBezTo>
                  <a:cubicBezTo>
                    <a:pt x="124599" y="238854"/>
                    <a:pt x="125482" y="221635"/>
                    <a:pt x="126365" y="204417"/>
                  </a:cubicBezTo>
                  <a:cubicBezTo>
                    <a:pt x="126806" y="198677"/>
                    <a:pt x="127248" y="192938"/>
                    <a:pt x="129014" y="187639"/>
                  </a:cubicBezTo>
                  <a:cubicBezTo>
                    <a:pt x="130780" y="181017"/>
                    <a:pt x="131663" y="180134"/>
                    <a:pt x="126365" y="174835"/>
                  </a:cubicBezTo>
                  <a:cubicBezTo>
                    <a:pt x="124157" y="172628"/>
                    <a:pt x="121508" y="169979"/>
                    <a:pt x="118859" y="169096"/>
                  </a:cubicBezTo>
                  <a:cubicBezTo>
                    <a:pt x="109588" y="165564"/>
                    <a:pt x="99875" y="162474"/>
                    <a:pt x="90603" y="158941"/>
                  </a:cubicBezTo>
                  <a:cubicBezTo>
                    <a:pt x="87512" y="164681"/>
                    <a:pt x="88837" y="175277"/>
                    <a:pt x="77358" y="173511"/>
                  </a:cubicBezTo>
                  <a:cubicBezTo>
                    <a:pt x="77358" y="178368"/>
                    <a:pt x="77358" y="183224"/>
                    <a:pt x="77358" y="187639"/>
                  </a:cubicBezTo>
                  <a:cubicBezTo>
                    <a:pt x="77358" y="191171"/>
                    <a:pt x="76916" y="194262"/>
                    <a:pt x="72943" y="194262"/>
                  </a:cubicBezTo>
                  <a:cubicBezTo>
                    <a:pt x="68969" y="194262"/>
                    <a:pt x="68528" y="191171"/>
                    <a:pt x="68528" y="187639"/>
                  </a:cubicBezTo>
                  <a:cubicBezTo>
                    <a:pt x="68528" y="183224"/>
                    <a:pt x="68528" y="178368"/>
                    <a:pt x="68528" y="173511"/>
                  </a:cubicBezTo>
                  <a:cubicBezTo>
                    <a:pt x="56607" y="175719"/>
                    <a:pt x="57932" y="164681"/>
                    <a:pt x="54841" y="159383"/>
                  </a:cubicBezTo>
                  <a:close/>
                  <a:moveTo>
                    <a:pt x="269412" y="302430"/>
                  </a:moveTo>
                  <a:cubicBezTo>
                    <a:pt x="277359" y="302430"/>
                    <a:pt x="284865" y="302430"/>
                    <a:pt x="292370" y="302430"/>
                  </a:cubicBezTo>
                  <a:cubicBezTo>
                    <a:pt x="298993" y="302430"/>
                    <a:pt x="301642" y="299340"/>
                    <a:pt x="301200" y="292276"/>
                  </a:cubicBezTo>
                  <a:cubicBezTo>
                    <a:pt x="300759" y="283004"/>
                    <a:pt x="299876" y="273733"/>
                    <a:pt x="299434" y="264461"/>
                  </a:cubicBezTo>
                  <a:cubicBezTo>
                    <a:pt x="298110" y="242827"/>
                    <a:pt x="296785" y="221193"/>
                    <a:pt x="295902" y="199560"/>
                  </a:cubicBezTo>
                  <a:cubicBezTo>
                    <a:pt x="295461" y="189405"/>
                    <a:pt x="292370" y="185432"/>
                    <a:pt x="283099" y="182783"/>
                  </a:cubicBezTo>
                  <a:cubicBezTo>
                    <a:pt x="268088" y="178809"/>
                    <a:pt x="252635" y="176160"/>
                    <a:pt x="238949" y="167330"/>
                  </a:cubicBezTo>
                  <a:cubicBezTo>
                    <a:pt x="238507" y="167330"/>
                    <a:pt x="238065" y="167330"/>
                    <a:pt x="237624" y="167330"/>
                  </a:cubicBezTo>
                  <a:cubicBezTo>
                    <a:pt x="236299" y="171745"/>
                    <a:pt x="234533" y="176602"/>
                    <a:pt x="233209" y="181017"/>
                  </a:cubicBezTo>
                  <a:cubicBezTo>
                    <a:pt x="231884" y="185432"/>
                    <a:pt x="228794" y="187639"/>
                    <a:pt x="224820" y="187639"/>
                  </a:cubicBezTo>
                  <a:cubicBezTo>
                    <a:pt x="218639" y="187639"/>
                    <a:pt x="212900" y="187639"/>
                    <a:pt x="206719" y="187639"/>
                  </a:cubicBezTo>
                  <a:cubicBezTo>
                    <a:pt x="202303" y="187639"/>
                    <a:pt x="199213" y="185432"/>
                    <a:pt x="197888" y="181017"/>
                  </a:cubicBezTo>
                  <a:cubicBezTo>
                    <a:pt x="196564" y="176602"/>
                    <a:pt x="194798" y="172187"/>
                    <a:pt x="193473" y="168213"/>
                  </a:cubicBezTo>
                  <a:cubicBezTo>
                    <a:pt x="183319" y="171745"/>
                    <a:pt x="173606" y="175719"/>
                    <a:pt x="163451" y="178809"/>
                  </a:cubicBezTo>
                  <a:cubicBezTo>
                    <a:pt x="157712" y="180575"/>
                    <a:pt x="151972" y="181900"/>
                    <a:pt x="146233" y="183666"/>
                  </a:cubicBezTo>
                  <a:cubicBezTo>
                    <a:pt x="138727" y="185873"/>
                    <a:pt x="135636" y="189847"/>
                    <a:pt x="135195" y="197794"/>
                  </a:cubicBezTo>
                  <a:cubicBezTo>
                    <a:pt x="134753" y="204417"/>
                    <a:pt x="134753" y="211481"/>
                    <a:pt x="134312" y="218103"/>
                  </a:cubicBezTo>
                  <a:cubicBezTo>
                    <a:pt x="133429" y="232673"/>
                    <a:pt x="132546" y="246801"/>
                    <a:pt x="131663" y="261371"/>
                  </a:cubicBezTo>
                  <a:cubicBezTo>
                    <a:pt x="131221" y="272408"/>
                    <a:pt x="130338" y="283004"/>
                    <a:pt x="129897" y="294042"/>
                  </a:cubicBezTo>
                  <a:cubicBezTo>
                    <a:pt x="129897" y="298015"/>
                    <a:pt x="131221" y="301989"/>
                    <a:pt x="134753" y="302430"/>
                  </a:cubicBezTo>
                  <a:cubicBezTo>
                    <a:pt x="143142" y="303314"/>
                    <a:pt x="151531" y="302430"/>
                    <a:pt x="160361" y="302430"/>
                  </a:cubicBezTo>
                  <a:cubicBezTo>
                    <a:pt x="160361" y="292717"/>
                    <a:pt x="160361" y="283004"/>
                    <a:pt x="160361" y="273733"/>
                  </a:cubicBezTo>
                  <a:cubicBezTo>
                    <a:pt x="160361" y="262695"/>
                    <a:pt x="160361" y="251657"/>
                    <a:pt x="160361" y="240620"/>
                  </a:cubicBezTo>
                  <a:cubicBezTo>
                    <a:pt x="160361" y="237529"/>
                    <a:pt x="161243" y="234880"/>
                    <a:pt x="164334" y="234880"/>
                  </a:cubicBezTo>
                  <a:cubicBezTo>
                    <a:pt x="167866" y="234880"/>
                    <a:pt x="168749" y="237529"/>
                    <a:pt x="168749" y="240620"/>
                  </a:cubicBezTo>
                  <a:cubicBezTo>
                    <a:pt x="168749" y="241503"/>
                    <a:pt x="168749" y="242386"/>
                    <a:pt x="168749" y="243269"/>
                  </a:cubicBezTo>
                  <a:cubicBezTo>
                    <a:pt x="168749" y="260929"/>
                    <a:pt x="168749" y="279031"/>
                    <a:pt x="168749" y="297132"/>
                  </a:cubicBezTo>
                  <a:cubicBezTo>
                    <a:pt x="168749" y="298899"/>
                    <a:pt x="168749" y="300664"/>
                    <a:pt x="168749" y="301989"/>
                  </a:cubicBezTo>
                  <a:cubicBezTo>
                    <a:pt x="199213" y="301989"/>
                    <a:pt x="229676" y="301989"/>
                    <a:pt x="260140" y="301989"/>
                  </a:cubicBezTo>
                  <a:cubicBezTo>
                    <a:pt x="260140" y="300223"/>
                    <a:pt x="260140" y="298457"/>
                    <a:pt x="260140" y="296691"/>
                  </a:cubicBezTo>
                  <a:cubicBezTo>
                    <a:pt x="260140" y="278589"/>
                    <a:pt x="260140" y="260487"/>
                    <a:pt x="260140" y="242386"/>
                  </a:cubicBezTo>
                  <a:cubicBezTo>
                    <a:pt x="260140" y="241061"/>
                    <a:pt x="259699" y="239296"/>
                    <a:pt x="260140" y="237971"/>
                  </a:cubicBezTo>
                  <a:cubicBezTo>
                    <a:pt x="261024" y="236205"/>
                    <a:pt x="262789" y="233997"/>
                    <a:pt x="263673" y="234439"/>
                  </a:cubicBezTo>
                  <a:cubicBezTo>
                    <a:pt x="264997" y="234439"/>
                    <a:pt x="266763" y="236205"/>
                    <a:pt x="268088" y="237971"/>
                  </a:cubicBezTo>
                  <a:cubicBezTo>
                    <a:pt x="268529" y="238854"/>
                    <a:pt x="268529" y="241061"/>
                    <a:pt x="268529" y="242386"/>
                  </a:cubicBezTo>
                  <a:cubicBezTo>
                    <a:pt x="268529" y="260046"/>
                    <a:pt x="268529" y="278148"/>
                    <a:pt x="268529" y="296249"/>
                  </a:cubicBezTo>
                  <a:cubicBezTo>
                    <a:pt x="269412" y="298015"/>
                    <a:pt x="269412" y="299781"/>
                    <a:pt x="269412" y="302430"/>
                  </a:cubicBezTo>
                  <a:close/>
                  <a:moveTo>
                    <a:pt x="133870" y="311702"/>
                  </a:moveTo>
                  <a:cubicBezTo>
                    <a:pt x="123274" y="306845"/>
                    <a:pt x="121067" y="302430"/>
                    <a:pt x="121950" y="290068"/>
                  </a:cubicBezTo>
                  <a:cubicBezTo>
                    <a:pt x="122391" y="283446"/>
                    <a:pt x="122391" y="276823"/>
                    <a:pt x="123274" y="269759"/>
                  </a:cubicBezTo>
                  <a:cubicBezTo>
                    <a:pt x="121508" y="269759"/>
                    <a:pt x="119742" y="269759"/>
                    <a:pt x="117976" y="269759"/>
                  </a:cubicBezTo>
                  <a:cubicBezTo>
                    <a:pt x="83980" y="269759"/>
                    <a:pt x="50426" y="269759"/>
                    <a:pt x="16430" y="269759"/>
                  </a:cubicBezTo>
                  <a:cubicBezTo>
                    <a:pt x="4509" y="269759"/>
                    <a:pt x="-788" y="264020"/>
                    <a:pt x="94" y="251216"/>
                  </a:cubicBezTo>
                  <a:cubicBezTo>
                    <a:pt x="978" y="232231"/>
                    <a:pt x="1861" y="213688"/>
                    <a:pt x="2744" y="194703"/>
                  </a:cubicBezTo>
                  <a:cubicBezTo>
                    <a:pt x="4068" y="176160"/>
                    <a:pt x="15106" y="162032"/>
                    <a:pt x="31883" y="157617"/>
                  </a:cubicBezTo>
                  <a:cubicBezTo>
                    <a:pt x="39388" y="155851"/>
                    <a:pt x="46894" y="152760"/>
                    <a:pt x="53075" y="147021"/>
                  </a:cubicBezTo>
                  <a:cubicBezTo>
                    <a:pt x="51309" y="147021"/>
                    <a:pt x="49102" y="146580"/>
                    <a:pt x="47336" y="146580"/>
                  </a:cubicBezTo>
                  <a:cubicBezTo>
                    <a:pt x="33649" y="147462"/>
                    <a:pt x="24819" y="145255"/>
                    <a:pt x="21728" y="123180"/>
                  </a:cubicBezTo>
                  <a:cubicBezTo>
                    <a:pt x="19962" y="111259"/>
                    <a:pt x="20845" y="98897"/>
                    <a:pt x="20845" y="86093"/>
                  </a:cubicBezTo>
                  <a:cubicBezTo>
                    <a:pt x="20845" y="79029"/>
                    <a:pt x="20845" y="71965"/>
                    <a:pt x="22612" y="65343"/>
                  </a:cubicBezTo>
                  <a:cubicBezTo>
                    <a:pt x="28351" y="39294"/>
                    <a:pt x="49985" y="22959"/>
                    <a:pt x="75592" y="24283"/>
                  </a:cubicBezTo>
                  <a:cubicBezTo>
                    <a:pt x="98550" y="25607"/>
                    <a:pt x="119300" y="45475"/>
                    <a:pt x="121950" y="70641"/>
                  </a:cubicBezTo>
                  <a:cubicBezTo>
                    <a:pt x="123716" y="89184"/>
                    <a:pt x="124157" y="107727"/>
                    <a:pt x="121508" y="126270"/>
                  </a:cubicBezTo>
                  <a:cubicBezTo>
                    <a:pt x="121067" y="128478"/>
                    <a:pt x="120184" y="130685"/>
                    <a:pt x="119742" y="132893"/>
                  </a:cubicBezTo>
                  <a:cubicBezTo>
                    <a:pt x="116652" y="142165"/>
                    <a:pt x="111354" y="145696"/>
                    <a:pt x="102082" y="146138"/>
                  </a:cubicBezTo>
                  <a:cubicBezTo>
                    <a:pt x="98991" y="146138"/>
                    <a:pt x="95901" y="146138"/>
                    <a:pt x="92810" y="146138"/>
                  </a:cubicBezTo>
                  <a:cubicBezTo>
                    <a:pt x="92810" y="146580"/>
                    <a:pt x="92810" y="147021"/>
                    <a:pt x="92369" y="147904"/>
                  </a:cubicBezTo>
                  <a:cubicBezTo>
                    <a:pt x="97225" y="150553"/>
                    <a:pt x="102082" y="153644"/>
                    <a:pt x="107380" y="154968"/>
                  </a:cubicBezTo>
                  <a:cubicBezTo>
                    <a:pt x="120184" y="158059"/>
                    <a:pt x="131663" y="163356"/>
                    <a:pt x="138727" y="175719"/>
                  </a:cubicBezTo>
                  <a:cubicBezTo>
                    <a:pt x="149323" y="172628"/>
                    <a:pt x="159919" y="170420"/>
                    <a:pt x="170073" y="167330"/>
                  </a:cubicBezTo>
                  <a:cubicBezTo>
                    <a:pt x="177138" y="164681"/>
                    <a:pt x="184202" y="161590"/>
                    <a:pt x="190824" y="158059"/>
                  </a:cubicBezTo>
                  <a:cubicBezTo>
                    <a:pt x="193915" y="156734"/>
                    <a:pt x="193915" y="146580"/>
                    <a:pt x="191266" y="144372"/>
                  </a:cubicBezTo>
                  <a:cubicBezTo>
                    <a:pt x="180670" y="136866"/>
                    <a:pt x="173606" y="126270"/>
                    <a:pt x="170515" y="112584"/>
                  </a:cubicBezTo>
                  <a:cubicBezTo>
                    <a:pt x="170515" y="111701"/>
                    <a:pt x="168749" y="109935"/>
                    <a:pt x="167425" y="109935"/>
                  </a:cubicBezTo>
                  <a:cubicBezTo>
                    <a:pt x="151089" y="106844"/>
                    <a:pt x="143583" y="85652"/>
                    <a:pt x="154621" y="71524"/>
                  </a:cubicBezTo>
                  <a:cubicBezTo>
                    <a:pt x="155504" y="70199"/>
                    <a:pt x="155504" y="67992"/>
                    <a:pt x="155946" y="66226"/>
                  </a:cubicBezTo>
                  <a:cubicBezTo>
                    <a:pt x="156387" y="56954"/>
                    <a:pt x="155946" y="47683"/>
                    <a:pt x="157712" y="38853"/>
                  </a:cubicBezTo>
                  <a:cubicBezTo>
                    <a:pt x="162127" y="16336"/>
                    <a:pt x="181111" y="441"/>
                    <a:pt x="202745" y="0"/>
                  </a:cubicBezTo>
                  <a:cubicBezTo>
                    <a:pt x="207160" y="0"/>
                    <a:pt x="211575" y="0"/>
                    <a:pt x="216431" y="0"/>
                  </a:cubicBezTo>
                  <a:cubicBezTo>
                    <a:pt x="223937" y="0"/>
                    <a:pt x="230560" y="3091"/>
                    <a:pt x="235858" y="8830"/>
                  </a:cubicBezTo>
                  <a:cubicBezTo>
                    <a:pt x="237624" y="10596"/>
                    <a:pt x="238507" y="11038"/>
                    <a:pt x="241156" y="10596"/>
                  </a:cubicBezTo>
                  <a:cubicBezTo>
                    <a:pt x="259699" y="4856"/>
                    <a:pt x="277359" y="18985"/>
                    <a:pt x="277801" y="39735"/>
                  </a:cubicBezTo>
                  <a:cubicBezTo>
                    <a:pt x="277801" y="49449"/>
                    <a:pt x="277801" y="59162"/>
                    <a:pt x="277801" y="68875"/>
                  </a:cubicBezTo>
                  <a:cubicBezTo>
                    <a:pt x="277801" y="71082"/>
                    <a:pt x="278242" y="73290"/>
                    <a:pt x="279567" y="74614"/>
                  </a:cubicBezTo>
                  <a:cubicBezTo>
                    <a:pt x="287514" y="89184"/>
                    <a:pt x="280449" y="106844"/>
                    <a:pt x="264997" y="109935"/>
                  </a:cubicBezTo>
                  <a:cubicBezTo>
                    <a:pt x="262789" y="110376"/>
                    <a:pt x="261465" y="111259"/>
                    <a:pt x="261024" y="113908"/>
                  </a:cubicBezTo>
                  <a:cubicBezTo>
                    <a:pt x="258374" y="125829"/>
                    <a:pt x="252194" y="135542"/>
                    <a:pt x="242922" y="142606"/>
                  </a:cubicBezTo>
                  <a:cubicBezTo>
                    <a:pt x="238507" y="146138"/>
                    <a:pt x="239390" y="155851"/>
                    <a:pt x="244246" y="158500"/>
                  </a:cubicBezTo>
                  <a:cubicBezTo>
                    <a:pt x="257050" y="166447"/>
                    <a:pt x="271619" y="168655"/>
                    <a:pt x="285306" y="173070"/>
                  </a:cubicBezTo>
                  <a:cubicBezTo>
                    <a:pt x="291487" y="174835"/>
                    <a:pt x="295902" y="175719"/>
                    <a:pt x="299876" y="168655"/>
                  </a:cubicBezTo>
                  <a:cubicBezTo>
                    <a:pt x="304291" y="162032"/>
                    <a:pt x="311797" y="158941"/>
                    <a:pt x="319302" y="156734"/>
                  </a:cubicBezTo>
                  <a:cubicBezTo>
                    <a:pt x="325483" y="154968"/>
                    <a:pt x="331664" y="151877"/>
                    <a:pt x="337845" y="149229"/>
                  </a:cubicBezTo>
                  <a:cubicBezTo>
                    <a:pt x="341819" y="147462"/>
                    <a:pt x="341819" y="143930"/>
                    <a:pt x="338287" y="141281"/>
                  </a:cubicBezTo>
                  <a:cubicBezTo>
                    <a:pt x="330340" y="135542"/>
                    <a:pt x="324600" y="128036"/>
                    <a:pt x="321951" y="117882"/>
                  </a:cubicBezTo>
                  <a:cubicBezTo>
                    <a:pt x="321510" y="116557"/>
                    <a:pt x="320185" y="114791"/>
                    <a:pt x="318861" y="114791"/>
                  </a:cubicBezTo>
                  <a:cubicBezTo>
                    <a:pt x="302967" y="110817"/>
                    <a:pt x="298993" y="91833"/>
                    <a:pt x="309147" y="82120"/>
                  </a:cubicBezTo>
                  <a:cubicBezTo>
                    <a:pt x="310031" y="81237"/>
                    <a:pt x="310472" y="78588"/>
                    <a:pt x="310472" y="77263"/>
                  </a:cubicBezTo>
                  <a:cubicBezTo>
                    <a:pt x="310913" y="70641"/>
                    <a:pt x="310472" y="63577"/>
                    <a:pt x="311797" y="56954"/>
                  </a:cubicBezTo>
                  <a:cubicBezTo>
                    <a:pt x="317536" y="31789"/>
                    <a:pt x="341377" y="15011"/>
                    <a:pt x="365660" y="18543"/>
                  </a:cubicBezTo>
                  <a:cubicBezTo>
                    <a:pt x="387735" y="21634"/>
                    <a:pt x="403629" y="36204"/>
                    <a:pt x="408486" y="56954"/>
                  </a:cubicBezTo>
                  <a:cubicBezTo>
                    <a:pt x="409810" y="63577"/>
                    <a:pt x="409369" y="70641"/>
                    <a:pt x="409810" y="77263"/>
                  </a:cubicBezTo>
                  <a:cubicBezTo>
                    <a:pt x="409810" y="79029"/>
                    <a:pt x="410252" y="81237"/>
                    <a:pt x="411576" y="82562"/>
                  </a:cubicBezTo>
                  <a:cubicBezTo>
                    <a:pt x="421289" y="94482"/>
                    <a:pt x="416874" y="110817"/>
                    <a:pt x="402746" y="114791"/>
                  </a:cubicBezTo>
                  <a:cubicBezTo>
                    <a:pt x="401422" y="115232"/>
                    <a:pt x="399214" y="116557"/>
                    <a:pt x="398773" y="118323"/>
                  </a:cubicBezTo>
                  <a:cubicBezTo>
                    <a:pt x="396124" y="128478"/>
                    <a:pt x="389943" y="135983"/>
                    <a:pt x="381995" y="141723"/>
                  </a:cubicBezTo>
                  <a:cubicBezTo>
                    <a:pt x="380671" y="142606"/>
                    <a:pt x="379346" y="144372"/>
                    <a:pt x="379346" y="145696"/>
                  </a:cubicBezTo>
                  <a:cubicBezTo>
                    <a:pt x="379346" y="147021"/>
                    <a:pt x="381113" y="148787"/>
                    <a:pt x="382437" y="149229"/>
                  </a:cubicBezTo>
                  <a:cubicBezTo>
                    <a:pt x="388177" y="151877"/>
                    <a:pt x="394358" y="154526"/>
                    <a:pt x="400097" y="156734"/>
                  </a:cubicBezTo>
                  <a:cubicBezTo>
                    <a:pt x="418640" y="162474"/>
                    <a:pt x="428795" y="174835"/>
                    <a:pt x="430119" y="195145"/>
                  </a:cubicBezTo>
                  <a:cubicBezTo>
                    <a:pt x="431444" y="213688"/>
                    <a:pt x="432327" y="232673"/>
                    <a:pt x="433210" y="251657"/>
                  </a:cubicBezTo>
                  <a:cubicBezTo>
                    <a:pt x="433652" y="263136"/>
                    <a:pt x="427912" y="268876"/>
                    <a:pt x="417316" y="268876"/>
                  </a:cubicBezTo>
                  <a:cubicBezTo>
                    <a:pt x="383320" y="268876"/>
                    <a:pt x="349325" y="268876"/>
                    <a:pt x="315328" y="268876"/>
                  </a:cubicBezTo>
                  <a:cubicBezTo>
                    <a:pt x="313562" y="268876"/>
                    <a:pt x="311797" y="268876"/>
                    <a:pt x="309589" y="268876"/>
                  </a:cubicBezTo>
                  <a:cubicBezTo>
                    <a:pt x="310031" y="275499"/>
                    <a:pt x="309589" y="281680"/>
                    <a:pt x="310472" y="287861"/>
                  </a:cubicBezTo>
                  <a:cubicBezTo>
                    <a:pt x="311797" y="298899"/>
                    <a:pt x="308706" y="306845"/>
                    <a:pt x="298993" y="311260"/>
                  </a:cubicBezTo>
                  <a:cubicBezTo>
                    <a:pt x="242922" y="311702"/>
                    <a:pt x="188617" y="311702"/>
                    <a:pt x="133870" y="311702"/>
                  </a:cubicBezTo>
                  <a:close/>
                </a:path>
              </a:pathLst>
            </a:custGeom>
            <a:solidFill>
              <a:srgbClr val="000000"/>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469">
              <a:extLst>
                <a:ext uri="{FF2B5EF4-FFF2-40B4-BE49-F238E27FC236}">
                  <a16:creationId xmlns:a16="http://schemas.microsoft.com/office/drawing/2014/main" id="{EF009CA5-D069-1926-EC29-EDB24EE7C8C3}"/>
                </a:ext>
              </a:extLst>
            </p:cNvPr>
            <p:cNvSpPr/>
            <p:nvPr/>
          </p:nvSpPr>
          <p:spPr>
            <a:xfrm>
              <a:off x="6312212" y="4546157"/>
              <a:ext cx="421636" cy="177272"/>
            </a:xfrm>
            <a:custGeom>
              <a:avLst/>
              <a:gdLst>
                <a:gd name="connsiteX0" fmla="*/ 67550 w 421636"/>
                <a:gd name="connsiteY0" fmla="*/ 165132 h 177272"/>
                <a:gd name="connsiteX1" fmla="*/ 74614 w 421636"/>
                <a:gd name="connsiteY1" fmla="*/ 153211 h 177272"/>
                <a:gd name="connsiteX2" fmla="*/ 94482 w 421636"/>
                <a:gd name="connsiteY2" fmla="*/ 141732 h 177272"/>
                <a:gd name="connsiteX3" fmla="*/ 114350 w 421636"/>
                <a:gd name="connsiteY3" fmla="*/ 140849 h 177272"/>
                <a:gd name="connsiteX4" fmla="*/ 124504 w 421636"/>
                <a:gd name="connsiteY4" fmla="*/ 111710 h 177272"/>
                <a:gd name="connsiteX5" fmla="*/ 118765 w 421636"/>
                <a:gd name="connsiteY5" fmla="*/ 99347 h 177272"/>
                <a:gd name="connsiteX6" fmla="*/ 117440 w 421636"/>
                <a:gd name="connsiteY6" fmla="*/ 73299 h 177272"/>
                <a:gd name="connsiteX7" fmla="*/ 110376 w 421636"/>
                <a:gd name="connsiteY7" fmla="*/ 65793 h 177272"/>
                <a:gd name="connsiteX8" fmla="*/ 24725 w 421636"/>
                <a:gd name="connsiteY8" fmla="*/ 65793 h 177272"/>
                <a:gd name="connsiteX9" fmla="*/ 7506 w 421636"/>
                <a:gd name="connsiteY9" fmla="*/ 85219 h 177272"/>
                <a:gd name="connsiteX10" fmla="*/ 7506 w 421636"/>
                <a:gd name="connsiteY10" fmla="*/ 122747 h 177272"/>
                <a:gd name="connsiteX11" fmla="*/ 25607 w 421636"/>
                <a:gd name="connsiteY11" fmla="*/ 142174 h 177272"/>
                <a:gd name="connsiteX12" fmla="*/ 45917 w 421636"/>
                <a:gd name="connsiteY12" fmla="*/ 142174 h 177272"/>
                <a:gd name="connsiteX13" fmla="*/ 56954 w 421636"/>
                <a:gd name="connsiteY13" fmla="*/ 148796 h 177272"/>
                <a:gd name="connsiteX14" fmla="*/ 67550 w 421636"/>
                <a:gd name="connsiteY14" fmla="*/ 165132 h 177272"/>
                <a:gd name="connsiteX15" fmla="*/ 352762 w 421636"/>
                <a:gd name="connsiteY15" fmla="*/ 165132 h 177272"/>
                <a:gd name="connsiteX16" fmla="*/ 362475 w 421636"/>
                <a:gd name="connsiteY16" fmla="*/ 148796 h 177272"/>
                <a:gd name="connsiteX17" fmla="*/ 374837 w 421636"/>
                <a:gd name="connsiteY17" fmla="*/ 141732 h 177272"/>
                <a:gd name="connsiteX18" fmla="*/ 394705 w 421636"/>
                <a:gd name="connsiteY18" fmla="*/ 141732 h 177272"/>
                <a:gd name="connsiteX19" fmla="*/ 412806 w 421636"/>
                <a:gd name="connsiteY19" fmla="*/ 122306 h 177272"/>
                <a:gd name="connsiteX20" fmla="*/ 412806 w 421636"/>
                <a:gd name="connsiteY20" fmla="*/ 85661 h 177272"/>
                <a:gd name="connsiteX21" fmla="*/ 393822 w 421636"/>
                <a:gd name="connsiteY21" fmla="*/ 65352 h 177272"/>
                <a:gd name="connsiteX22" fmla="*/ 312144 w 421636"/>
                <a:gd name="connsiteY22" fmla="*/ 65352 h 177272"/>
                <a:gd name="connsiteX23" fmla="*/ 306845 w 421636"/>
                <a:gd name="connsiteY23" fmla="*/ 65793 h 177272"/>
                <a:gd name="connsiteX24" fmla="*/ 302430 w 421636"/>
                <a:gd name="connsiteY24" fmla="*/ 71092 h 177272"/>
                <a:gd name="connsiteX25" fmla="*/ 302430 w 421636"/>
                <a:gd name="connsiteY25" fmla="*/ 91401 h 177272"/>
                <a:gd name="connsiteX26" fmla="*/ 294925 w 421636"/>
                <a:gd name="connsiteY26" fmla="*/ 112592 h 177272"/>
                <a:gd name="connsiteX27" fmla="*/ 293159 w 421636"/>
                <a:gd name="connsiteY27" fmla="*/ 115683 h 177272"/>
                <a:gd name="connsiteX28" fmla="*/ 311702 w 421636"/>
                <a:gd name="connsiteY28" fmla="*/ 141290 h 177272"/>
                <a:gd name="connsiteX29" fmla="*/ 330687 w 421636"/>
                <a:gd name="connsiteY29" fmla="*/ 141290 h 177272"/>
                <a:gd name="connsiteX30" fmla="*/ 343049 w 421636"/>
                <a:gd name="connsiteY30" fmla="*/ 148796 h 177272"/>
                <a:gd name="connsiteX31" fmla="*/ 352762 w 421636"/>
                <a:gd name="connsiteY31" fmla="*/ 165132 h 177272"/>
                <a:gd name="connsiteX32" fmla="*/ 210156 w 421636"/>
                <a:gd name="connsiteY32" fmla="*/ 150120 h 177272"/>
                <a:gd name="connsiteX33" fmla="*/ 225167 w 421636"/>
                <a:gd name="connsiteY33" fmla="*/ 125396 h 177272"/>
                <a:gd name="connsiteX34" fmla="*/ 240178 w 421636"/>
                <a:gd name="connsiteY34" fmla="*/ 116566 h 177272"/>
                <a:gd name="connsiteX35" fmla="*/ 268435 w 421636"/>
                <a:gd name="connsiteY35" fmla="*/ 116566 h 177272"/>
                <a:gd name="connsiteX36" fmla="*/ 293159 w 421636"/>
                <a:gd name="connsiteY36" fmla="*/ 89193 h 177272"/>
                <a:gd name="connsiteX37" fmla="*/ 293159 w 421636"/>
                <a:gd name="connsiteY37" fmla="*/ 37979 h 177272"/>
                <a:gd name="connsiteX38" fmla="*/ 265786 w 421636"/>
                <a:gd name="connsiteY38" fmla="*/ 8839 h 177272"/>
                <a:gd name="connsiteX39" fmla="*/ 152319 w 421636"/>
                <a:gd name="connsiteY39" fmla="*/ 8839 h 177272"/>
                <a:gd name="connsiteX40" fmla="*/ 125387 w 421636"/>
                <a:gd name="connsiteY40" fmla="*/ 37979 h 177272"/>
                <a:gd name="connsiteX41" fmla="*/ 125387 w 421636"/>
                <a:gd name="connsiteY41" fmla="*/ 88310 h 177272"/>
                <a:gd name="connsiteX42" fmla="*/ 151436 w 421636"/>
                <a:gd name="connsiteY42" fmla="*/ 116566 h 177272"/>
                <a:gd name="connsiteX43" fmla="*/ 177485 w 421636"/>
                <a:gd name="connsiteY43" fmla="*/ 116566 h 177272"/>
                <a:gd name="connsiteX44" fmla="*/ 194262 w 421636"/>
                <a:gd name="connsiteY44" fmla="*/ 126280 h 177272"/>
                <a:gd name="connsiteX45" fmla="*/ 210156 w 421636"/>
                <a:gd name="connsiteY45" fmla="*/ 150120 h 177272"/>
                <a:gd name="connsiteX46" fmla="*/ 302430 w 421636"/>
                <a:gd name="connsiteY46" fmla="*/ 56080 h 177272"/>
                <a:gd name="connsiteX47" fmla="*/ 393381 w 421636"/>
                <a:gd name="connsiteY47" fmla="*/ 56080 h 177272"/>
                <a:gd name="connsiteX48" fmla="*/ 411482 w 421636"/>
                <a:gd name="connsiteY48" fmla="*/ 61820 h 177272"/>
                <a:gd name="connsiteX49" fmla="*/ 421636 w 421636"/>
                <a:gd name="connsiteY49" fmla="*/ 83012 h 177272"/>
                <a:gd name="connsiteX50" fmla="*/ 421636 w 421636"/>
                <a:gd name="connsiteY50" fmla="*/ 124072 h 177272"/>
                <a:gd name="connsiteX51" fmla="*/ 397354 w 421636"/>
                <a:gd name="connsiteY51" fmla="*/ 150562 h 177272"/>
                <a:gd name="connsiteX52" fmla="*/ 376162 w 421636"/>
                <a:gd name="connsiteY52" fmla="*/ 151004 h 177272"/>
                <a:gd name="connsiteX53" fmla="*/ 369981 w 421636"/>
                <a:gd name="connsiteY53" fmla="*/ 154535 h 177272"/>
                <a:gd name="connsiteX54" fmla="*/ 358943 w 421636"/>
                <a:gd name="connsiteY54" fmla="*/ 171754 h 177272"/>
                <a:gd name="connsiteX55" fmla="*/ 346581 w 421636"/>
                <a:gd name="connsiteY55" fmla="*/ 171754 h 177272"/>
                <a:gd name="connsiteX56" fmla="*/ 335543 w 421636"/>
                <a:gd name="connsiteY56" fmla="*/ 154535 h 177272"/>
                <a:gd name="connsiteX57" fmla="*/ 329804 w 421636"/>
                <a:gd name="connsiteY57" fmla="*/ 151004 h 177272"/>
                <a:gd name="connsiteX58" fmla="*/ 314351 w 421636"/>
                <a:gd name="connsiteY58" fmla="*/ 151004 h 177272"/>
                <a:gd name="connsiteX59" fmla="*/ 283887 w 421636"/>
                <a:gd name="connsiteY59" fmla="*/ 122747 h 177272"/>
                <a:gd name="connsiteX60" fmla="*/ 241944 w 421636"/>
                <a:gd name="connsiteY60" fmla="*/ 125838 h 177272"/>
                <a:gd name="connsiteX61" fmla="*/ 232232 w 421636"/>
                <a:gd name="connsiteY61" fmla="*/ 131577 h 177272"/>
                <a:gd name="connsiteX62" fmla="*/ 217662 w 421636"/>
                <a:gd name="connsiteY62" fmla="*/ 155419 h 177272"/>
                <a:gd name="connsiteX63" fmla="*/ 203534 w 421636"/>
                <a:gd name="connsiteY63" fmla="*/ 155419 h 177272"/>
                <a:gd name="connsiteX64" fmla="*/ 189405 w 421636"/>
                <a:gd name="connsiteY64" fmla="*/ 132019 h 177272"/>
                <a:gd name="connsiteX65" fmla="*/ 178809 w 421636"/>
                <a:gd name="connsiteY65" fmla="*/ 125838 h 177272"/>
                <a:gd name="connsiteX66" fmla="*/ 160708 w 421636"/>
                <a:gd name="connsiteY66" fmla="*/ 125838 h 177272"/>
                <a:gd name="connsiteX67" fmla="*/ 137308 w 421636"/>
                <a:gd name="connsiteY67" fmla="*/ 124072 h 177272"/>
                <a:gd name="connsiteX68" fmla="*/ 136425 w 421636"/>
                <a:gd name="connsiteY68" fmla="*/ 129811 h 177272"/>
                <a:gd name="connsiteX69" fmla="*/ 111259 w 421636"/>
                <a:gd name="connsiteY69" fmla="*/ 151445 h 177272"/>
                <a:gd name="connsiteX70" fmla="*/ 91833 w 421636"/>
                <a:gd name="connsiteY70" fmla="*/ 151445 h 177272"/>
                <a:gd name="connsiteX71" fmla="*/ 85210 w 421636"/>
                <a:gd name="connsiteY71" fmla="*/ 155419 h 177272"/>
                <a:gd name="connsiteX72" fmla="*/ 74614 w 421636"/>
                <a:gd name="connsiteY72" fmla="*/ 172637 h 177272"/>
                <a:gd name="connsiteX73" fmla="*/ 62252 w 421636"/>
                <a:gd name="connsiteY73" fmla="*/ 172637 h 177272"/>
                <a:gd name="connsiteX74" fmla="*/ 52098 w 421636"/>
                <a:gd name="connsiteY74" fmla="*/ 155860 h 177272"/>
                <a:gd name="connsiteX75" fmla="*/ 45034 w 421636"/>
                <a:gd name="connsiteY75" fmla="*/ 151445 h 177272"/>
                <a:gd name="connsiteX76" fmla="*/ 26490 w 421636"/>
                <a:gd name="connsiteY76" fmla="*/ 151445 h 177272"/>
                <a:gd name="connsiteX77" fmla="*/ 0 w 421636"/>
                <a:gd name="connsiteY77" fmla="*/ 122747 h 177272"/>
                <a:gd name="connsiteX78" fmla="*/ 0 w 421636"/>
                <a:gd name="connsiteY78" fmla="*/ 85219 h 177272"/>
                <a:gd name="connsiteX79" fmla="*/ 26049 w 421636"/>
                <a:gd name="connsiteY79" fmla="*/ 56963 h 177272"/>
                <a:gd name="connsiteX80" fmla="*/ 117440 w 421636"/>
                <a:gd name="connsiteY80" fmla="*/ 57404 h 177272"/>
                <a:gd name="connsiteX81" fmla="*/ 119206 w 421636"/>
                <a:gd name="connsiteY81" fmla="*/ 56963 h 177272"/>
                <a:gd name="connsiteX82" fmla="*/ 119206 w 421636"/>
                <a:gd name="connsiteY82" fmla="*/ 38862 h 177272"/>
                <a:gd name="connsiteX83" fmla="*/ 155410 w 421636"/>
                <a:gd name="connsiteY83" fmla="*/ 9 h 177272"/>
                <a:gd name="connsiteX84" fmla="*/ 268435 w 421636"/>
                <a:gd name="connsiteY84" fmla="*/ 9 h 177272"/>
                <a:gd name="connsiteX85" fmla="*/ 303755 w 421636"/>
                <a:gd name="connsiteY85" fmla="*/ 38420 h 177272"/>
                <a:gd name="connsiteX86" fmla="*/ 302430 w 421636"/>
                <a:gd name="connsiteY86" fmla="*/ 56080 h 1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21636" h="177272">
                  <a:moveTo>
                    <a:pt x="67550" y="165132"/>
                  </a:moveTo>
                  <a:cubicBezTo>
                    <a:pt x="70199" y="160717"/>
                    <a:pt x="72848" y="157185"/>
                    <a:pt x="74614" y="153211"/>
                  </a:cubicBezTo>
                  <a:cubicBezTo>
                    <a:pt x="79029" y="144381"/>
                    <a:pt x="85210" y="140849"/>
                    <a:pt x="94482" y="141732"/>
                  </a:cubicBezTo>
                  <a:cubicBezTo>
                    <a:pt x="101105" y="142174"/>
                    <a:pt x="107727" y="142174"/>
                    <a:pt x="114350" y="140849"/>
                  </a:cubicBezTo>
                  <a:cubicBezTo>
                    <a:pt x="126712" y="138200"/>
                    <a:pt x="131568" y="122306"/>
                    <a:pt x="124504" y="111710"/>
                  </a:cubicBezTo>
                  <a:cubicBezTo>
                    <a:pt x="121856" y="108177"/>
                    <a:pt x="119648" y="103762"/>
                    <a:pt x="118765" y="99347"/>
                  </a:cubicBezTo>
                  <a:cubicBezTo>
                    <a:pt x="117440" y="90959"/>
                    <a:pt x="117440" y="82129"/>
                    <a:pt x="117440" y="73299"/>
                  </a:cubicBezTo>
                  <a:cubicBezTo>
                    <a:pt x="117440" y="66677"/>
                    <a:pt x="116999" y="65793"/>
                    <a:pt x="110376" y="65793"/>
                  </a:cubicBezTo>
                  <a:cubicBezTo>
                    <a:pt x="82120" y="65793"/>
                    <a:pt x="53422" y="65793"/>
                    <a:pt x="24725" y="65793"/>
                  </a:cubicBezTo>
                  <a:cubicBezTo>
                    <a:pt x="14128" y="65793"/>
                    <a:pt x="7506" y="73740"/>
                    <a:pt x="7506" y="85219"/>
                  </a:cubicBezTo>
                  <a:cubicBezTo>
                    <a:pt x="7506" y="97582"/>
                    <a:pt x="7506" y="109944"/>
                    <a:pt x="7506" y="122747"/>
                  </a:cubicBezTo>
                  <a:cubicBezTo>
                    <a:pt x="7506" y="134668"/>
                    <a:pt x="14128" y="142174"/>
                    <a:pt x="25607" y="142174"/>
                  </a:cubicBezTo>
                  <a:cubicBezTo>
                    <a:pt x="32230" y="142174"/>
                    <a:pt x="39294" y="142174"/>
                    <a:pt x="45917" y="142174"/>
                  </a:cubicBezTo>
                  <a:cubicBezTo>
                    <a:pt x="50773" y="142174"/>
                    <a:pt x="54747" y="144381"/>
                    <a:pt x="56954" y="148796"/>
                  </a:cubicBezTo>
                  <a:cubicBezTo>
                    <a:pt x="60486" y="153653"/>
                    <a:pt x="63577" y="158950"/>
                    <a:pt x="67550" y="165132"/>
                  </a:cubicBezTo>
                  <a:close/>
                  <a:moveTo>
                    <a:pt x="352762" y="165132"/>
                  </a:moveTo>
                  <a:cubicBezTo>
                    <a:pt x="356294" y="159392"/>
                    <a:pt x="359384" y="154094"/>
                    <a:pt x="362475" y="148796"/>
                  </a:cubicBezTo>
                  <a:cubicBezTo>
                    <a:pt x="365566" y="143940"/>
                    <a:pt x="369098" y="141290"/>
                    <a:pt x="374837" y="141732"/>
                  </a:cubicBezTo>
                  <a:cubicBezTo>
                    <a:pt x="381460" y="141732"/>
                    <a:pt x="388082" y="141732"/>
                    <a:pt x="394705" y="141732"/>
                  </a:cubicBezTo>
                  <a:cubicBezTo>
                    <a:pt x="405301" y="141732"/>
                    <a:pt x="412365" y="133785"/>
                    <a:pt x="412806" y="122306"/>
                  </a:cubicBezTo>
                  <a:cubicBezTo>
                    <a:pt x="412806" y="110385"/>
                    <a:pt x="412806" y="98023"/>
                    <a:pt x="412806" y="85661"/>
                  </a:cubicBezTo>
                  <a:cubicBezTo>
                    <a:pt x="412806" y="72416"/>
                    <a:pt x="406184" y="65352"/>
                    <a:pt x="393822" y="65352"/>
                  </a:cubicBezTo>
                  <a:cubicBezTo>
                    <a:pt x="366448" y="65352"/>
                    <a:pt x="339517" y="65352"/>
                    <a:pt x="312144" y="65352"/>
                  </a:cubicBezTo>
                  <a:cubicBezTo>
                    <a:pt x="310378" y="65352"/>
                    <a:pt x="308611" y="65793"/>
                    <a:pt x="306845" y="65793"/>
                  </a:cubicBezTo>
                  <a:cubicBezTo>
                    <a:pt x="303755" y="65793"/>
                    <a:pt x="302430" y="67559"/>
                    <a:pt x="302430" y="71092"/>
                  </a:cubicBezTo>
                  <a:cubicBezTo>
                    <a:pt x="302430" y="77714"/>
                    <a:pt x="302430" y="84778"/>
                    <a:pt x="302430" y="91401"/>
                  </a:cubicBezTo>
                  <a:cubicBezTo>
                    <a:pt x="302430" y="99347"/>
                    <a:pt x="299340" y="106412"/>
                    <a:pt x="294925" y="112592"/>
                  </a:cubicBezTo>
                  <a:cubicBezTo>
                    <a:pt x="294484" y="113476"/>
                    <a:pt x="293159" y="114359"/>
                    <a:pt x="293159" y="115683"/>
                  </a:cubicBezTo>
                  <a:cubicBezTo>
                    <a:pt x="291393" y="130253"/>
                    <a:pt x="296691" y="141290"/>
                    <a:pt x="311702" y="141290"/>
                  </a:cubicBezTo>
                  <a:cubicBezTo>
                    <a:pt x="317883" y="141290"/>
                    <a:pt x="324505" y="141290"/>
                    <a:pt x="330687" y="141290"/>
                  </a:cubicBezTo>
                  <a:cubicBezTo>
                    <a:pt x="336426" y="141290"/>
                    <a:pt x="340400" y="143498"/>
                    <a:pt x="343049" y="148796"/>
                  </a:cubicBezTo>
                  <a:cubicBezTo>
                    <a:pt x="346139" y="154094"/>
                    <a:pt x="349230" y="159392"/>
                    <a:pt x="352762" y="165132"/>
                  </a:cubicBezTo>
                  <a:close/>
                  <a:moveTo>
                    <a:pt x="210156" y="150120"/>
                  </a:moveTo>
                  <a:cubicBezTo>
                    <a:pt x="215454" y="141290"/>
                    <a:pt x="220752" y="133344"/>
                    <a:pt x="225167" y="125396"/>
                  </a:cubicBezTo>
                  <a:cubicBezTo>
                    <a:pt x="228699" y="119215"/>
                    <a:pt x="233556" y="116566"/>
                    <a:pt x="240178" y="116566"/>
                  </a:cubicBezTo>
                  <a:cubicBezTo>
                    <a:pt x="249450" y="116566"/>
                    <a:pt x="259163" y="116566"/>
                    <a:pt x="268435" y="116566"/>
                  </a:cubicBezTo>
                  <a:cubicBezTo>
                    <a:pt x="283005" y="116566"/>
                    <a:pt x="293159" y="104646"/>
                    <a:pt x="293159" y="89193"/>
                  </a:cubicBezTo>
                  <a:cubicBezTo>
                    <a:pt x="293159" y="71974"/>
                    <a:pt x="293159" y="55197"/>
                    <a:pt x="293159" y="37979"/>
                  </a:cubicBezTo>
                  <a:cubicBezTo>
                    <a:pt x="293159" y="18994"/>
                    <a:pt x="283446" y="8839"/>
                    <a:pt x="265786" y="8839"/>
                  </a:cubicBezTo>
                  <a:cubicBezTo>
                    <a:pt x="228258" y="8839"/>
                    <a:pt x="190289" y="8839"/>
                    <a:pt x="152319" y="8839"/>
                  </a:cubicBezTo>
                  <a:cubicBezTo>
                    <a:pt x="135101" y="8839"/>
                    <a:pt x="125387" y="19435"/>
                    <a:pt x="125387" y="37979"/>
                  </a:cubicBezTo>
                  <a:cubicBezTo>
                    <a:pt x="125387" y="54756"/>
                    <a:pt x="125387" y="71533"/>
                    <a:pt x="125387" y="88310"/>
                  </a:cubicBezTo>
                  <a:cubicBezTo>
                    <a:pt x="125387" y="105529"/>
                    <a:pt x="135542" y="116125"/>
                    <a:pt x="151436" y="116566"/>
                  </a:cubicBezTo>
                  <a:cubicBezTo>
                    <a:pt x="160266" y="116566"/>
                    <a:pt x="168655" y="116566"/>
                    <a:pt x="177485" y="116566"/>
                  </a:cubicBezTo>
                  <a:cubicBezTo>
                    <a:pt x="184990" y="116125"/>
                    <a:pt x="190289" y="119215"/>
                    <a:pt x="194262" y="126280"/>
                  </a:cubicBezTo>
                  <a:cubicBezTo>
                    <a:pt x="200002" y="133785"/>
                    <a:pt x="204858" y="141290"/>
                    <a:pt x="210156" y="150120"/>
                  </a:cubicBezTo>
                  <a:close/>
                  <a:moveTo>
                    <a:pt x="302430" y="56080"/>
                  </a:moveTo>
                  <a:cubicBezTo>
                    <a:pt x="332894" y="56080"/>
                    <a:pt x="362917" y="56080"/>
                    <a:pt x="393381" y="56080"/>
                  </a:cubicBezTo>
                  <a:cubicBezTo>
                    <a:pt x="400003" y="56080"/>
                    <a:pt x="406184" y="57404"/>
                    <a:pt x="411482" y="61820"/>
                  </a:cubicBezTo>
                  <a:cubicBezTo>
                    <a:pt x="418105" y="67118"/>
                    <a:pt x="421636" y="74182"/>
                    <a:pt x="421636" y="83012"/>
                  </a:cubicBezTo>
                  <a:cubicBezTo>
                    <a:pt x="421636" y="96698"/>
                    <a:pt x="421636" y="110385"/>
                    <a:pt x="421636" y="124072"/>
                  </a:cubicBezTo>
                  <a:cubicBezTo>
                    <a:pt x="421636" y="138641"/>
                    <a:pt x="411041" y="149679"/>
                    <a:pt x="397354" y="150562"/>
                  </a:cubicBezTo>
                  <a:cubicBezTo>
                    <a:pt x="390290" y="151004"/>
                    <a:pt x="383226" y="150562"/>
                    <a:pt x="376162" y="151004"/>
                  </a:cubicBezTo>
                  <a:cubicBezTo>
                    <a:pt x="373954" y="151004"/>
                    <a:pt x="371305" y="152770"/>
                    <a:pt x="369981" y="154535"/>
                  </a:cubicBezTo>
                  <a:cubicBezTo>
                    <a:pt x="366007" y="160275"/>
                    <a:pt x="362475" y="166015"/>
                    <a:pt x="358943" y="171754"/>
                  </a:cubicBezTo>
                  <a:cubicBezTo>
                    <a:pt x="355411" y="177935"/>
                    <a:pt x="350113" y="177935"/>
                    <a:pt x="346581" y="171754"/>
                  </a:cubicBezTo>
                  <a:cubicBezTo>
                    <a:pt x="343049" y="166015"/>
                    <a:pt x="339517" y="159834"/>
                    <a:pt x="335543" y="154535"/>
                  </a:cubicBezTo>
                  <a:cubicBezTo>
                    <a:pt x="334219" y="152770"/>
                    <a:pt x="332011" y="151004"/>
                    <a:pt x="329804" y="151004"/>
                  </a:cubicBezTo>
                  <a:cubicBezTo>
                    <a:pt x="324505" y="150562"/>
                    <a:pt x="319208" y="150562"/>
                    <a:pt x="314351" y="151004"/>
                  </a:cubicBezTo>
                  <a:cubicBezTo>
                    <a:pt x="297574" y="152328"/>
                    <a:pt x="284770" y="141732"/>
                    <a:pt x="283887" y="122747"/>
                  </a:cubicBezTo>
                  <a:cubicBezTo>
                    <a:pt x="270201" y="128045"/>
                    <a:pt x="255631" y="125396"/>
                    <a:pt x="241944" y="125838"/>
                  </a:cubicBezTo>
                  <a:cubicBezTo>
                    <a:pt x="237529" y="125838"/>
                    <a:pt x="234439" y="127604"/>
                    <a:pt x="232232" y="131577"/>
                  </a:cubicBezTo>
                  <a:cubicBezTo>
                    <a:pt x="227817" y="139525"/>
                    <a:pt x="222518" y="147471"/>
                    <a:pt x="217662" y="155419"/>
                  </a:cubicBezTo>
                  <a:cubicBezTo>
                    <a:pt x="213247" y="162483"/>
                    <a:pt x="207949" y="162483"/>
                    <a:pt x="203534" y="155419"/>
                  </a:cubicBezTo>
                  <a:cubicBezTo>
                    <a:pt x="198677" y="147913"/>
                    <a:pt x="193820" y="139966"/>
                    <a:pt x="189405" y="132019"/>
                  </a:cubicBezTo>
                  <a:cubicBezTo>
                    <a:pt x="186756" y="127604"/>
                    <a:pt x="183666" y="125838"/>
                    <a:pt x="178809" y="125838"/>
                  </a:cubicBezTo>
                  <a:cubicBezTo>
                    <a:pt x="173070" y="126280"/>
                    <a:pt x="166889" y="126280"/>
                    <a:pt x="160708" y="125838"/>
                  </a:cubicBezTo>
                  <a:cubicBezTo>
                    <a:pt x="152761" y="125396"/>
                    <a:pt x="145255" y="124955"/>
                    <a:pt x="137308" y="124072"/>
                  </a:cubicBezTo>
                  <a:cubicBezTo>
                    <a:pt x="137308" y="124955"/>
                    <a:pt x="136866" y="127604"/>
                    <a:pt x="136425" y="129811"/>
                  </a:cubicBezTo>
                  <a:cubicBezTo>
                    <a:pt x="133776" y="142615"/>
                    <a:pt x="123621" y="151004"/>
                    <a:pt x="111259" y="151445"/>
                  </a:cubicBezTo>
                  <a:cubicBezTo>
                    <a:pt x="104637" y="151445"/>
                    <a:pt x="98456" y="151445"/>
                    <a:pt x="91833" y="151445"/>
                  </a:cubicBezTo>
                  <a:cubicBezTo>
                    <a:pt x="88743" y="151445"/>
                    <a:pt x="86535" y="152328"/>
                    <a:pt x="85210" y="155419"/>
                  </a:cubicBezTo>
                  <a:cubicBezTo>
                    <a:pt x="81678" y="161158"/>
                    <a:pt x="78147" y="166898"/>
                    <a:pt x="74614" y="172637"/>
                  </a:cubicBezTo>
                  <a:cubicBezTo>
                    <a:pt x="71083" y="178818"/>
                    <a:pt x="65784" y="178818"/>
                    <a:pt x="62252" y="172637"/>
                  </a:cubicBezTo>
                  <a:cubicBezTo>
                    <a:pt x="58720" y="166898"/>
                    <a:pt x="55188" y="161600"/>
                    <a:pt x="52098" y="155860"/>
                  </a:cubicBezTo>
                  <a:cubicBezTo>
                    <a:pt x="50332" y="152770"/>
                    <a:pt x="48565" y="151445"/>
                    <a:pt x="45034" y="151445"/>
                  </a:cubicBezTo>
                  <a:cubicBezTo>
                    <a:pt x="38853" y="151886"/>
                    <a:pt x="32671" y="151445"/>
                    <a:pt x="26490" y="151445"/>
                  </a:cubicBezTo>
                  <a:cubicBezTo>
                    <a:pt x="11038" y="151445"/>
                    <a:pt x="0" y="139525"/>
                    <a:pt x="0" y="122747"/>
                  </a:cubicBezTo>
                  <a:cubicBezTo>
                    <a:pt x="0" y="110385"/>
                    <a:pt x="0" y="97582"/>
                    <a:pt x="0" y="85219"/>
                  </a:cubicBezTo>
                  <a:cubicBezTo>
                    <a:pt x="0" y="68884"/>
                    <a:pt x="10596" y="56963"/>
                    <a:pt x="26049" y="56963"/>
                  </a:cubicBezTo>
                  <a:cubicBezTo>
                    <a:pt x="56513" y="56963"/>
                    <a:pt x="86977" y="56963"/>
                    <a:pt x="117440" y="57404"/>
                  </a:cubicBezTo>
                  <a:cubicBezTo>
                    <a:pt x="117882" y="57404"/>
                    <a:pt x="118323" y="57404"/>
                    <a:pt x="119206" y="56963"/>
                  </a:cubicBezTo>
                  <a:cubicBezTo>
                    <a:pt x="119206" y="50782"/>
                    <a:pt x="119648" y="45043"/>
                    <a:pt x="119206" y="38862"/>
                  </a:cubicBezTo>
                  <a:cubicBezTo>
                    <a:pt x="117882" y="15462"/>
                    <a:pt x="135101" y="-432"/>
                    <a:pt x="155410" y="9"/>
                  </a:cubicBezTo>
                  <a:cubicBezTo>
                    <a:pt x="192938" y="892"/>
                    <a:pt x="230907" y="9"/>
                    <a:pt x="268435" y="9"/>
                  </a:cubicBezTo>
                  <a:cubicBezTo>
                    <a:pt x="290068" y="9"/>
                    <a:pt x="303755" y="14579"/>
                    <a:pt x="303755" y="38420"/>
                  </a:cubicBezTo>
                  <a:cubicBezTo>
                    <a:pt x="302430" y="44159"/>
                    <a:pt x="302430" y="50341"/>
                    <a:pt x="302430" y="56080"/>
                  </a:cubicBezTo>
                  <a:close/>
                </a:path>
              </a:pathLst>
            </a:custGeom>
            <a:solidFill>
              <a:srgbClr val="000000"/>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470">
              <a:extLst>
                <a:ext uri="{FF2B5EF4-FFF2-40B4-BE49-F238E27FC236}">
                  <a16:creationId xmlns:a16="http://schemas.microsoft.com/office/drawing/2014/main" id="{63B7E033-F4AF-A573-41E2-CE750CB0D9D0}"/>
                </a:ext>
              </a:extLst>
            </p:cNvPr>
            <p:cNvSpPr/>
            <p:nvPr/>
          </p:nvSpPr>
          <p:spPr>
            <a:xfrm>
              <a:off x="6517954" y="4940381"/>
              <a:ext cx="11037" cy="8494"/>
            </a:xfrm>
            <a:custGeom>
              <a:avLst/>
              <a:gdLst>
                <a:gd name="connsiteX0" fmla="*/ 11038 w 11037"/>
                <a:gd name="connsiteY0" fmla="*/ 4464 h 8494"/>
                <a:gd name="connsiteX1" fmla="*/ 4415 w 11037"/>
                <a:gd name="connsiteY1" fmla="*/ 8437 h 8494"/>
                <a:gd name="connsiteX2" fmla="*/ 0 w 11037"/>
                <a:gd name="connsiteY2" fmla="*/ 4022 h 8494"/>
                <a:gd name="connsiteX3" fmla="*/ 4415 w 11037"/>
                <a:gd name="connsiteY3" fmla="*/ 49 h 8494"/>
                <a:gd name="connsiteX4" fmla="*/ 11038 w 11037"/>
                <a:gd name="connsiteY4" fmla="*/ 4464 h 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7" h="8494">
                  <a:moveTo>
                    <a:pt x="11038" y="4464"/>
                  </a:moveTo>
                  <a:cubicBezTo>
                    <a:pt x="7947" y="6671"/>
                    <a:pt x="6181" y="8879"/>
                    <a:pt x="4415" y="8437"/>
                  </a:cubicBezTo>
                  <a:cubicBezTo>
                    <a:pt x="3090" y="8437"/>
                    <a:pt x="1324" y="5788"/>
                    <a:pt x="0" y="4022"/>
                  </a:cubicBezTo>
                  <a:cubicBezTo>
                    <a:pt x="1324" y="2698"/>
                    <a:pt x="3090" y="49"/>
                    <a:pt x="4415" y="49"/>
                  </a:cubicBezTo>
                  <a:cubicBezTo>
                    <a:pt x="6623" y="-393"/>
                    <a:pt x="8388" y="2256"/>
                    <a:pt x="11038" y="4464"/>
                  </a:cubicBezTo>
                  <a:close/>
                </a:path>
              </a:pathLst>
            </a:custGeom>
            <a:solidFill>
              <a:srgbClr val="000000"/>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471">
              <a:extLst>
                <a:ext uri="{FF2B5EF4-FFF2-40B4-BE49-F238E27FC236}">
                  <a16:creationId xmlns:a16="http://schemas.microsoft.com/office/drawing/2014/main" id="{71379CAE-A7B6-99C5-541F-ED7016EB7CE1}"/>
                </a:ext>
              </a:extLst>
            </p:cNvPr>
            <p:cNvSpPr/>
            <p:nvPr/>
          </p:nvSpPr>
          <p:spPr>
            <a:xfrm>
              <a:off x="6518395" y="4916833"/>
              <a:ext cx="8446" cy="8584"/>
            </a:xfrm>
            <a:custGeom>
              <a:avLst/>
              <a:gdLst>
                <a:gd name="connsiteX0" fmla="*/ 5298 w 8446"/>
                <a:gd name="connsiteY0" fmla="*/ 196 h 8584"/>
                <a:gd name="connsiteX1" fmla="*/ 8389 w 8446"/>
                <a:gd name="connsiteY1" fmla="*/ 4611 h 8584"/>
                <a:gd name="connsiteX2" fmla="*/ 3974 w 8446"/>
                <a:gd name="connsiteY2" fmla="*/ 8585 h 8584"/>
                <a:gd name="connsiteX3" fmla="*/ 0 w 8446"/>
                <a:gd name="connsiteY3" fmla="*/ 4611 h 8584"/>
                <a:gd name="connsiteX4" fmla="*/ 3090 w 8446"/>
                <a:gd name="connsiteY4" fmla="*/ 196 h 8584"/>
                <a:gd name="connsiteX5" fmla="*/ 5298 w 8446"/>
                <a:gd name="connsiteY5" fmla="*/ 196 h 8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 h="8584">
                  <a:moveTo>
                    <a:pt x="5298" y="196"/>
                  </a:moveTo>
                  <a:cubicBezTo>
                    <a:pt x="6623" y="1962"/>
                    <a:pt x="8830" y="3287"/>
                    <a:pt x="8389" y="4611"/>
                  </a:cubicBezTo>
                  <a:cubicBezTo>
                    <a:pt x="7947" y="5936"/>
                    <a:pt x="5739" y="8585"/>
                    <a:pt x="3974" y="8585"/>
                  </a:cubicBezTo>
                  <a:cubicBezTo>
                    <a:pt x="2649" y="8585"/>
                    <a:pt x="0" y="5936"/>
                    <a:pt x="0" y="4611"/>
                  </a:cubicBezTo>
                  <a:cubicBezTo>
                    <a:pt x="0" y="3287"/>
                    <a:pt x="2208" y="1521"/>
                    <a:pt x="3090" y="196"/>
                  </a:cubicBezTo>
                  <a:cubicBezTo>
                    <a:pt x="3974" y="-245"/>
                    <a:pt x="4856" y="196"/>
                    <a:pt x="5298" y="196"/>
                  </a:cubicBezTo>
                  <a:close/>
                </a:path>
              </a:pathLst>
            </a:custGeom>
            <a:solidFill>
              <a:srgbClr val="000000"/>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2" name="Freeform 472">
              <a:extLst>
                <a:ext uri="{FF2B5EF4-FFF2-40B4-BE49-F238E27FC236}">
                  <a16:creationId xmlns:a16="http://schemas.microsoft.com/office/drawing/2014/main" id="{10C6BE5B-3F9F-DA5C-5A3D-8722DBB6CCE9}"/>
                </a:ext>
              </a:extLst>
            </p:cNvPr>
            <p:cNvSpPr/>
            <p:nvPr/>
          </p:nvSpPr>
          <p:spPr>
            <a:xfrm>
              <a:off x="6518395" y="4965595"/>
              <a:ext cx="8388" cy="8388"/>
            </a:xfrm>
            <a:custGeom>
              <a:avLst/>
              <a:gdLst>
                <a:gd name="connsiteX0" fmla="*/ 3090 w 8388"/>
                <a:gd name="connsiteY0" fmla="*/ 8389 h 8388"/>
                <a:gd name="connsiteX1" fmla="*/ 0 w 8388"/>
                <a:gd name="connsiteY1" fmla="*/ 3532 h 8388"/>
                <a:gd name="connsiteX2" fmla="*/ 4415 w 8388"/>
                <a:gd name="connsiteY2" fmla="*/ 0 h 8388"/>
                <a:gd name="connsiteX3" fmla="*/ 8389 w 8388"/>
                <a:gd name="connsiteY3" fmla="*/ 3974 h 8388"/>
                <a:gd name="connsiteX4" fmla="*/ 4856 w 8388"/>
                <a:gd name="connsiteY4" fmla="*/ 8389 h 8388"/>
                <a:gd name="connsiteX5" fmla="*/ 3090 w 8388"/>
                <a:gd name="connsiteY5" fmla="*/ 8389 h 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8" h="8388">
                  <a:moveTo>
                    <a:pt x="3090" y="8389"/>
                  </a:moveTo>
                  <a:cubicBezTo>
                    <a:pt x="2208" y="6623"/>
                    <a:pt x="0" y="4857"/>
                    <a:pt x="0" y="3532"/>
                  </a:cubicBezTo>
                  <a:cubicBezTo>
                    <a:pt x="441" y="2208"/>
                    <a:pt x="3090" y="0"/>
                    <a:pt x="4415" y="0"/>
                  </a:cubicBezTo>
                  <a:cubicBezTo>
                    <a:pt x="6181" y="0"/>
                    <a:pt x="8389" y="2208"/>
                    <a:pt x="8389" y="3974"/>
                  </a:cubicBezTo>
                  <a:cubicBezTo>
                    <a:pt x="8389" y="5298"/>
                    <a:pt x="6181" y="7064"/>
                    <a:pt x="4856" y="8389"/>
                  </a:cubicBezTo>
                  <a:cubicBezTo>
                    <a:pt x="4415" y="8389"/>
                    <a:pt x="3974" y="8389"/>
                    <a:pt x="3090" y="8389"/>
                  </a:cubicBezTo>
                  <a:close/>
                </a:path>
              </a:pathLst>
            </a:custGeom>
            <a:solidFill>
              <a:srgbClr val="000000"/>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3" name="Freeform 473">
              <a:extLst>
                <a:ext uri="{FF2B5EF4-FFF2-40B4-BE49-F238E27FC236}">
                  <a16:creationId xmlns:a16="http://schemas.microsoft.com/office/drawing/2014/main" id="{9C255CC6-23ED-1C14-EF42-645F950E3A09}"/>
                </a:ext>
              </a:extLst>
            </p:cNvPr>
            <p:cNvSpPr/>
            <p:nvPr/>
          </p:nvSpPr>
          <p:spPr>
            <a:xfrm>
              <a:off x="6518395" y="4989387"/>
              <a:ext cx="8830" cy="10645"/>
            </a:xfrm>
            <a:custGeom>
              <a:avLst/>
              <a:gdLst>
                <a:gd name="connsiteX0" fmla="*/ 3974 w 8830"/>
                <a:gd name="connsiteY0" fmla="*/ 10645 h 10645"/>
                <a:gd name="connsiteX1" fmla="*/ 0 w 8830"/>
                <a:gd name="connsiteY1" fmla="*/ 4022 h 10645"/>
                <a:gd name="connsiteX2" fmla="*/ 4415 w 8830"/>
                <a:gd name="connsiteY2" fmla="*/ 49 h 10645"/>
                <a:gd name="connsiteX3" fmla="*/ 8830 w 8830"/>
                <a:gd name="connsiteY3" fmla="*/ 4464 h 10645"/>
                <a:gd name="connsiteX4" fmla="*/ 3974 w 8830"/>
                <a:gd name="connsiteY4" fmla="*/ 10645 h 10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0" h="10645">
                  <a:moveTo>
                    <a:pt x="3974" y="10645"/>
                  </a:moveTo>
                  <a:cubicBezTo>
                    <a:pt x="2208" y="7555"/>
                    <a:pt x="0" y="5347"/>
                    <a:pt x="0" y="4022"/>
                  </a:cubicBezTo>
                  <a:cubicBezTo>
                    <a:pt x="441" y="2256"/>
                    <a:pt x="2649" y="-393"/>
                    <a:pt x="4415" y="49"/>
                  </a:cubicBezTo>
                  <a:cubicBezTo>
                    <a:pt x="6181" y="49"/>
                    <a:pt x="8389" y="2698"/>
                    <a:pt x="8830" y="4464"/>
                  </a:cubicBezTo>
                  <a:cubicBezTo>
                    <a:pt x="8830" y="5789"/>
                    <a:pt x="6181" y="7555"/>
                    <a:pt x="3974" y="10645"/>
                  </a:cubicBezTo>
                  <a:close/>
                </a:path>
              </a:pathLst>
            </a:custGeom>
            <a:solidFill>
              <a:srgbClr val="000000"/>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4" name="Freeform 474">
              <a:extLst>
                <a:ext uri="{FF2B5EF4-FFF2-40B4-BE49-F238E27FC236}">
                  <a16:creationId xmlns:a16="http://schemas.microsoft.com/office/drawing/2014/main" id="{EDAC6D66-DD2A-19D9-251C-9BF39544AED6}"/>
                </a:ext>
              </a:extLst>
            </p:cNvPr>
            <p:cNvSpPr/>
            <p:nvPr/>
          </p:nvSpPr>
          <p:spPr>
            <a:xfrm>
              <a:off x="6672038" y="4916809"/>
              <a:ext cx="21248" cy="10571"/>
            </a:xfrm>
            <a:custGeom>
              <a:avLst/>
              <a:gdLst>
                <a:gd name="connsiteX0" fmla="*/ 10596 w 21248"/>
                <a:gd name="connsiteY0" fmla="*/ 10375 h 10571"/>
                <a:gd name="connsiteX1" fmla="*/ 4415 w 21248"/>
                <a:gd name="connsiteY1" fmla="*/ 10375 h 10571"/>
                <a:gd name="connsiteX2" fmla="*/ 0 w 21248"/>
                <a:gd name="connsiteY2" fmla="*/ 5519 h 10571"/>
                <a:gd name="connsiteX3" fmla="*/ 3974 w 21248"/>
                <a:gd name="connsiteY3" fmla="*/ 662 h 10571"/>
                <a:gd name="connsiteX4" fmla="*/ 16777 w 21248"/>
                <a:gd name="connsiteY4" fmla="*/ 662 h 10571"/>
                <a:gd name="connsiteX5" fmla="*/ 21192 w 21248"/>
                <a:gd name="connsiteY5" fmla="*/ 5519 h 10571"/>
                <a:gd name="connsiteX6" fmla="*/ 16777 w 21248"/>
                <a:gd name="connsiteY6" fmla="*/ 10375 h 10571"/>
                <a:gd name="connsiteX7" fmla="*/ 10596 w 21248"/>
                <a:gd name="connsiteY7" fmla="*/ 10375 h 1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48" h="10571">
                  <a:moveTo>
                    <a:pt x="10596" y="10375"/>
                  </a:moveTo>
                  <a:cubicBezTo>
                    <a:pt x="8830" y="10375"/>
                    <a:pt x="6181" y="10817"/>
                    <a:pt x="4415" y="10375"/>
                  </a:cubicBezTo>
                  <a:cubicBezTo>
                    <a:pt x="2649" y="9493"/>
                    <a:pt x="0" y="7285"/>
                    <a:pt x="0" y="5519"/>
                  </a:cubicBezTo>
                  <a:cubicBezTo>
                    <a:pt x="0" y="3753"/>
                    <a:pt x="2649" y="1104"/>
                    <a:pt x="3974" y="662"/>
                  </a:cubicBezTo>
                  <a:cubicBezTo>
                    <a:pt x="8389" y="-221"/>
                    <a:pt x="12804" y="-221"/>
                    <a:pt x="16777" y="662"/>
                  </a:cubicBezTo>
                  <a:cubicBezTo>
                    <a:pt x="18543" y="662"/>
                    <a:pt x="20751" y="3311"/>
                    <a:pt x="21192" y="5519"/>
                  </a:cubicBezTo>
                  <a:cubicBezTo>
                    <a:pt x="21634" y="8609"/>
                    <a:pt x="19426" y="10375"/>
                    <a:pt x="16777" y="10375"/>
                  </a:cubicBezTo>
                  <a:cubicBezTo>
                    <a:pt x="14570" y="10375"/>
                    <a:pt x="12362" y="10375"/>
                    <a:pt x="10596" y="10375"/>
                  </a:cubicBezTo>
                  <a:close/>
                </a:path>
              </a:pathLst>
            </a:custGeom>
            <a:solidFill>
              <a:srgbClr val="000000"/>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5" name="Freeform 475">
              <a:extLst>
                <a:ext uri="{FF2B5EF4-FFF2-40B4-BE49-F238E27FC236}">
                  <a16:creationId xmlns:a16="http://schemas.microsoft.com/office/drawing/2014/main" id="{9A3E9405-9CD6-7F58-0FEF-3285A8E9ED8A}"/>
                </a:ext>
              </a:extLst>
            </p:cNvPr>
            <p:cNvSpPr/>
            <p:nvPr/>
          </p:nvSpPr>
          <p:spPr>
            <a:xfrm>
              <a:off x="6646372" y="4820782"/>
              <a:ext cx="38587" cy="12582"/>
            </a:xfrm>
            <a:custGeom>
              <a:avLst/>
              <a:gdLst>
                <a:gd name="connsiteX0" fmla="*/ 12863 w 38587"/>
                <a:gd name="connsiteY0" fmla="*/ 0 h 12582"/>
                <a:gd name="connsiteX1" fmla="*/ 26108 w 38587"/>
                <a:gd name="connsiteY1" fmla="*/ 883 h 12582"/>
                <a:gd name="connsiteX2" fmla="*/ 37145 w 38587"/>
                <a:gd name="connsiteY2" fmla="*/ 4856 h 12582"/>
                <a:gd name="connsiteX3" fmla="*/ 38470 w 38587"/>
                <a:gd name="connsiteY3" fmla="*/ 9271 h 12582"/>
                <a:gd name="connsiteX4" fmla="*/ 34938 w 38587"/>
                <a:gd name="connsiteY4" fmla="*/ 12362 h 12582"/>
                <a:gd name="connsiteX5" fmla="*/ 30964 w 38587"/>
                <a:gd name="connsiteY5" fmla="*/ 11479 h 12582"/>
                <a:gd name="connsiteX6" fmla="*/ 23017 w 38587"/>
                <a:gd name="connsiteY6" fmla="*/ 11479 h 12582"/>
                <a:gd name="connsiteX7" fmla="*/ 16836 w 38587"/>
                <a:gd name="connsiteY7" fmla="*/ 11479 h 12582"/>
                <a:gd name="connsiteX8" fmla="*/ 7123 w 38587"/>
                <a:gd name="connsiteY8" fmla="*/ 11920 h 12582"/>
                <a:gd name="connsiteX9" fmla="*/ 1825 w 38587"/>
                <a:gd name="connsiteY9" fmla="*/ 11920 h 12582"/>
                <a:gd name="connsiteX10" fmla="*/ 1825 w 38587"/>
                <a:gd name="connsiteY10" fmla="*/ 5298 h 12582"/>
                <a:gd name="connsiteX11" fmla="*/ 12863 w 38587"/>
                <a:gd name="connsiteY11" fmla="*/ 0 h 1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87" h="12582">
                  <a:moveTo>
                    <a:pt x="12863" y="0"/>
                  </a:moveTo>
                  <a:cubicBezTo>
                    <a:pt x="17278" y="3974"/>
                    <a:pt x="21693" y="1324"/>
                    <a:pt x="26108" y="883"/>
                  </a:cubicBezTo>
                  <a:cubicBezTo>
                    <a:pt x="29640" y="883"/>
                    <a:pt x="33613" y="3090"/>
                    <a:pt x="37145" y="4856"/>
                  </a:cubicBezTo>
                  <a:cubicBezTo>
                    <a:pt x="38028" y="5298"/>
                    <a:pt x="38911" y="7947"/>
                    <a:pt x="38470" y="9271"/>
                  </a:cubicBezTo>
                  <a:cubicBezTo>
                    <a:pt x="38028" y="10596"/>
                    <a:pt x="36262" y="11920"/>
                    <a:pt x="34938" y="12362"/>
                  </a:cubicBezTo>
                  <a:cubicBezTo>
                    <a:pt x="33613" y="12804"/>
                    <a:pt x="32288" y="11920"/>
                    <a:pt x="30964" y="11479"/>
                  </a:cubicBezTo>
                  <a:cubicBezTo>
                    <a:pt x="28315" y="10154"/>
                    <a:pt x="26108" y="9271"/>
                    <a:pt x="23017" y="11479"/>
                  </a:cubicBezTo>
                  <a:cubicBezTo>
                    <a:pt x="21251" y="12362"/>
                    <a:pt x="18161" y="12804"/>
                    <a:pt x="16836" y="11479"/>
                  </a:cubicBezTo>
                  <a:cubicBezTo>
                    <a:pt x="13304" y="9271"/>
                    <a:pt x="10655" y="10596"/>
                    <a:pt x="7123" y="11920"/>
                  </a:cubicBezTo>
                  <a:cubicBezTo>
                    <a:pt x="5357" y="12804"/>
                    <a:pt x="3149" y="12804"/>
                    <a:pt x="1825" y="11920"/>
                  </a:cubicBezTo>
                  <a:cubicBezTo>
                    <a:pt x="-382" y="10154"/>
                    <a:pt x="-824" y="7064"/>
                    <a:pt x="1825" y="5298"/>
                  </a:cubicBezTo>
                  <a:cubicBezTo>
                    <a:pt x="4915" y="3090"/>
                    <a:pt x="8889" y="1766"/>
                    <a:pt x="12863" y="0"/>
                  </a:cubicBezTo>
                  <a:close/>
                </a:path>
              </a:pathLst>
            </a:custGeom>
            <a:solidFill>
              <a:srgbClr val="000000"/>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6" name="Freeform 476">
              <a:extLst>
                <a:ext uri="{FF2B5EF4-FFF2-40B4-BE49-F238E27FC236}">
                  <a16:creationId xmlns:a16="http://schemas.microsoft.com/office/drawing/2014/main" id="{7775FE64-9288-B79D-8AD4-DAE9E4EBA26B}"/>
                </a:ext>
              </a:extLst>
            </p:cNvPr>
            <p:cNvSpPr/>
            <p:nvPr/>
          </p:nvSpPr>
          <p:spPr>
            <a:xfrm>
              <a:off x="6469388" y="4579721"/>
              <a:ext cx="104194" cy="8388"/>
            </a:xfrm>
            <a:custGeom>
              <a:avLst/>
              <a:gdLst>
                <a:gd name="connsiteX0" fmla="*/ 52097 w 104194"/>
                <a:gd name="connsiteY0" fmla="*/ 8388 h 8388"/>
                <a:gd name="connsiteX1" fmla="*/ 6181 w 104194"/>
                <a:gd name="connsiteY1" fmla="*/ 8388 h 8388"/>
                <a:gd name="connsiteX2" fmla="*/ 0 w 104194"/>
                <a:gd name="connsiteY2" fmla="*/ 4415 h 8388"/>
                <a:gd name="connsiteX3" fmla="*/ 5739 w 104194"/>
                <a:gd name="connsiteY3" fmla="*/ 441 h 8388"/>
                <a:gd name="connsiteX4" fmla="*/ 98014 w 104194"/>
                <a:gd name="connsiteY4" fmla="*/ 0 h 8388"/>
                <a:gd name="connsiteX5" fmla="*/ 104195 w 104194"/>
                <a:gd name="connsiteY5" fmla="*/ 3973 h 8388"/>
                <a:gd name="connsiteX6" fmla="*/ 98455 w 104194"/>
                <a:gd name="connsiteY6" fmla="*/ 7947 h 8388"/>
                <a:gd name="connsiteX7" fmla="*/ 52097 w 104194"/>
                <a:gd name="connsiteY7" fmla="*/ 8388 h 8388"/>
                <a:gd name="connsiteX8" fmla="*/ 52097 w 104194"/>
                <a:gd name="connsiteY8" fmla="*/ 8388 h 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94" h="8388">
                  <a:moveTo>
                    <a:pt x="52097" y="8388"/>
                  </a:moveTo>
                  <a:cubicBezTo>
                    <a:pt x="36645" y="8388"/>
                    <a:pt x="21633" y="8388"/>
                    <a:pt x="6181" y="8388"/>
                  </a:cubicBezTo>
                  <a:cubicBezTo>
                    <a:pt x="3090" y="8388"/>
                    <a:pt x="0" y="7947"/>
                    <a:pt x="0" y="4415"/>
                  </a:cubicBezTo>
                  <a:cubicBezTo>
                    <a:pt x="0" y="883"/>
                    <a:pt x="3090" y="441"/>
                    <a:pt x="5739" y="441"/>
                  </a:cubicBezTo>
                  <a:cubicBezTo>
                    <a:pt x="36645" y="441"/>
                    <a:pt x="67550" y="441"/>
                    <a:pt x="98014" y="0"/>
                  </a:cubicBezTo>
                  <a:cubicBezTo>
                    <a:pt x="101104" y="0"/>
                    <a:pt x="104195" y="441"/>
                    <a:pt x="104195" y="3973"/>
                  </a:cubicBezTo>
                  <a:cubicBezTo>
                    <a:pt x="104195" y="7505"/>
                    <a:pt x="101104" y="7947"/>
                    <a:pt x="98455" y="7947"/>
                  </a:cubicBezTo>
                  <a:cubicBezTo>
                    <a:pt x="83002" y="8388"/>
                    <a:pt x="67550" y="8388"/>
                    <a:pt x="52097" y="8388"/>
                  </a:cubicBezTo>
                  <a:cubicBezTo>
                    <a:pt x="52097" y="8388"/>
                    <a:pt x="52097" y="8388"/>
                    <a:pt x="52097" y="8388"/>
                  </a:cubicBezTo>
                  <a:close/>
                </a:path>
              </a:pathLst>
            </a:custGeom>
            <a:solidFill>
              <a:srgbClr val="000000"/>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7" name="Freeform 477">
              <a:extLst>
                <a:ext uri="{FF2B5EF4-FFF2-40B4-BE49-F238E27FC236}">
                  <a16:creationId xmlns:a16="http://schemas.microsoft.com/office/drawing/2014/main" id="{E946C38A-A17B-AF94-E0FF-A56FF766BB4F}"/>
                </a:ext>
              </a:extLst>
            </p:cNvPr>
            <p:cNvSpPr/>
            <p:nvPr/>
          </p:nvSpPr>
          <p:spPr>
            <a:xfrm>
              <a:off x="6468946" y="4628617"/>
              <a:ext cx="104636" cy="10816"/>
            </a:xfrm>
            <a:custGeom>
              <a:avLst/>
              <a:gdLst>
                <a:gd name="connsiteX0" fmla="*/ 52098 w 104636"/>
                <a:gd name="connsiteY0" fmla="*/ 10707 h 10816"/>
                <a:gd name="connsiteX1" fmla="*/ 7064 w 104636"/>
                <a:gd name="connsiteY1" fmla="*/ 10707 h 10816"/>
                <a:gd name="connsiteX2" fmla="*/ 3091 w 104636"/>
                <a:gd name="connsiteY2" fmla="*/ 10265 h 10816"/>
                <a:gd name="connsiteX3" fmla="*/ 0 w 104636"/>
                <a:gd name="connsiteY3" fmla="*/ 5408 h 10816"/>
                <a:gd name="connsiteX4" fmla="*/ 3091 w 104636"/>
                <a:gd name="connsiteY4" fmla="*/ 552 h 10816"/>
                <a:gd name="connsiteX5" fmla="*/ 6623 w 104636"/>
                <a:gd name="connsiteY5" fmla="*/ 110 h 10816"/>
                <a:gd name="connsiteX6" fmla="*/ 97131 w 104636"/>
                <a:gd name="connsiteY6" fmla="*/ 110 h 10816"/>
                <a:gd name="connsiteX7" fmla="*/ 98014 w 104636"/>
                <a:gd name="connsiteY7" fmla="*/ 110 h 10816"/>
                <a:gd name="connsiteX8" fmla="*/ 104637 w 104636"/>
                <a:gd name="connsiteY8" fmla="*/ 4967 h 10816"/>
                <a:gd name="connsiteX9" fmla="*/ 98014 w 104636"/>
                <a:gd name="connsiteY9" fmla="*/ 9823 h 10816"/>
                <a:gd name="connsiteX10" fmla="*/ 52098 w 104636"/>
                <a:gd name="connsiteY10" fmla="*/ 9823 h 10816"/>
                <a:gd name="connsiteX11" fmla="*/ 52098 w 104636"/>
                <a:gd name="connsiteY11" fmla="*/ 10707 h 1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636" h="10816">
                  <a:moveTo>
                    <a:pt x="52098" y="10707"/>
                  </a:moveTo>
                  <a:cubicBezTo>
                    <a:pt x="37086" y="10707"/>
                    <a:pt x="22075" y="10707"/>
                    <a:pt x="7064" y="10707"/>
                  </a:cubicBezTo>
                  <a:cubicBezTo>
                    <a:pt x="5740" y="10707"/>
                    <a:pt x="3974" y="11148"/>
                    <a:pt x="3091" y="10265"/>
                  </a:cubicBezTo>
                  <a:cubicBezTo>
                    <a:pt x="1766" y="8940"/>
                    <a:pt x="0" y="7174"/>
                    <a:pt x="0" y="5408"/>
                  </a:cubicBezTo>
                  <a:cubicBezTo>
                    <a:pt x="0" y="3642"/>
                    <a:pt x="1766" y="1876"/>
                    <a:pt x="3091" y="552"/>
                  </a:cubicBezTo>
                  <a:cubicBezTo>
                    <a:pt x="3974" y="-331"/>
                    <a:pt x="5298" y="110"/>
                    <a:pt x="6623" y="110"/>
                  </a:cubicBezTo>
                  <a:cubicBezTo>
                    <a:pt x="36645" y="110"/>
                    <a:pt x="67109" y="110"/>
                    <a:pt x="97131" y="110"/>
                  </a:cubicBezTo>
                  <a:cubicBezTo>
                    <a:pt x="97573" y="110"/>
                    <a:pt x="97573" y="110"/>
                    <a:pt x="98014" y="110"/>
                  </a:cubicBezTo>
                  <a:cubicBezTo>
                    <a:pt x="101105" y="110"/>
                    <a:pt x="104637" y="110"/>
                    <a:pt x="104637" y="4967"/>
                  </a:cubicBezTo>
                  <a:cubicBezTo>
                    <a:pt x="104637" y="9823"/>
                    <a:pt x="101105" y="9823"/>
                    <a:pt x="98014" y="9823"/>
                  </a:cubicBezTo>
                  <a:cubicBezTo>
                    <a:pt x="83003" y="9823"/>
                    <a:pt x="67550" y="9823"/>
                    <a:pt x="52098" y="9823"/>
                  </a:cubicBezTo>
                  <a:cubicBezTo>
                    <a:pt x="52098" y="10707"/>
                    <a:pt x="52098" y="10707"/>
                    <a:pt x="52098" y="10707"/>
                  </a:cubicBezTo>
                  <a:close/>
                </a:path>
              </a:pathLst>
            </a:custGeom>
            <a:solidFill>
              <a:srgbClr val="000000"/>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478">
              <a:extLst>
                <a:ext uri="{FF2B5EF4-FFF2-40B4-BE49-F238E27FC236}">
                  <a16:creationId xmlns:a16="http://schemas.microsoft.com/office/drawing/2014/main" id="{A7350699-6B69-3C87-CDDB-8A3BE489E4F9}"/>
                </a:ext>
              </a:extLst>
            </p:cNvPr>
            <p:cNvSpPr/>
            <p:nvPr/>
          </p:nvSpPr>
          <p:spPr>
            <a:xfrm>
              <a:off x="6469830" y="4603120"/>
              <a:ext cx="104312" cy="10596"/>
            </a:xfrm>
            <a:custGeom>
              <a:avLst/>
              <a:gdLst>
                <a:gd name="connsiteX0" fmla="*/ 52097 w 104312"/>
                <a:gd name="connsiteY0" fmla="*/ 0 h 10596"/>
                <a:gd name="connsiteX1" fmla="*/ 97572 w 104312"/>
                <a:gd name="connsiteY1" fmla="*/ 0 h 10596"/>
                <a:gd name="connsiteX2" fmla="*/ 102870 w 104312"/>
                <a:gd name="connsiteY2" fmla="*/ 1766 h 10596"/>
                <a:gd name="connsiteX3" fmla="*/ 104195 w 104312"/>
                <a:gd name="connsiteY3" fmla="*/ 6623 h 10596"/>
                <a:gd name="connsiteX4" fmla="*/ 99780 w 104312"/>
                <a:gd name="connsiteY4" fmla="*/ 10155 h 10596"/>
                <a:gd name="connsiteX5" fmla="*/ 75497 w 104312"/>
                <a:gd name="connsiteY5" fmla="*/ 10155 h 10596"/>
                <a:gd name="connsiteX6" fmla="*/ 8389 w 104312"/>
                <a:gd name="connsiteY6" fmla="*/ 10596 h 10596"/>
                <a:gd name="connsiteX7" fmla="*/ 5298 w 104312"/>
                <a:gd name="connsiteY7" fmla="*/ 10596 h 10596"/>
                <a:gd name="connsiteX8" fmla="*/ 0 w 104312"/>
                <a:gd name="connsiteY8" fmla="*/ 5298 h 10596"/>
                <a:gd name="connsiteX9" fmla="*/ 5298 w 104312"/>
                <a:gd name="connsiteY9" fmla="*/ 0 h 10596"/>
                <a:gd name="connsiteX10" fmla="*/ 52097 w 104312"/>
                <a:gd name="connsiteY10" fmla="*/ 0 h 10596"/>
                <a:gd name="connsiteX11" fmla="*/ 52097 w 104312"/>
                <a:gd name="connsiteY11" fmla="*/ 0 h 1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312" h="10596">
                  <a:moveTo>
                    <a:pt x="52097" y="0"/>
                  </a:moveTo>
                  <a:cubicBezTo>
                    <a:pt x="67108" y="0"/>
                    <a:pt x="82120" y="0"/>
                    <a:pt x="97572" y="0"/>
                  </a:cubicBezTo>
                  <a:cubicBezTo>
                    <a:pt x="99338" y="0"/>
                    <a:pt x="101546" y="441"/>
                    <a:pt x="102870" y="1766"/>
                  </a:cubicBezTo>
                  <a:cubicBezTo>
                    <a:pt x="103753" y="2649"/>
                    <a:pt x="104636" y="5740"/>
                    <a:pt x="104195" y="6623"/>
                  </a:cubicBezTo>
                  <a:cubicBezTo>
                    <a:pt x="103312" y="8389"/>
                    <a:pt x="101105" y="10155"/>
                    <a:pt x="99780" y="10155"/>
                  </a:cubicBezTo>
                  <a:cubicBezTo>
                    <a:pt x="91833" y="10596"/>
                    <a:pt x="83444" y="10155"/>
                    <a:pt x="75497" y="10155"/>
                  </a:cubicBezTo>
                  <a:cubicBezTo>
                    <a:pt x="53422" y="10155"/>
                    <a:pt x="30905" y="10155"/>
                    <a:pt x="8389" y="10596"/>
                  </a:cubicBezTo>
                  <a:cubicBezTo>
                    <a:pt x="7505" y="10596"/>
                    <a:pt x="6623" y="10596"/>
                    <a:pt x="5298" y="10596"/>
                  </a:cubicBezTo>
                  <a:cubicBezTo>
                    <a:pt x="2208" y="10596"/>
                    <a:pt x="0" y="9713"/>
                    <a:pt x="0" y="5298"/>
                  </a:cubicBezTo>
                  <a:cubicBezTo>
                    <a:pt x="0" y="883"/>
                    <a:pt x="2649" y="0"/>
                    <a:pt x="5298" y="0"/>
                  </a:cubicBezTo>
                  <a:cubicBezTo>
                    <a:pt x="20750" y="441"/>
                    <a:pt x="36203" y="441"/>
                    <a:pt x="52097" y="0"/>
                  </a:cubicBezTo>
                  <a:cubicBezTo>
                    <a:pt x="52097" y="441"/>
                    <a:pt x="52097" y="0"/>
                    <a:pt x="52097" y="0"/>
                  </a:cubicBezTo>
                  <a:close/>
                </a:path>
              </a:pathLst>
            </a:custGeom>
            <a:solidFill>
              <a:srgbClr val="000000"/>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9" name="Graphic 4">
            <a:extLst>
              <a:ext uri="{FF2B5EF4-FFF2-40B4-BE49-F238E27FC236}">
                <a16:creationId xmlns:a16="http://schemas.microsoft.com/office/drawing/2014/main" id="{5277C1B2-7743-F125-2EE4-BC1DED5509C3}"/>
              </a:ext>
            </a:extLst>
          </p:cNvPr>
          <p:cNvGrpSpPr/>
          <p:nvPr/>
        </p:nvGrpSpPr>
        <p:grpSpPr>
          <a:xfrm>
            <a:off x="7058231" y="6220499"/>
            <a:ext cx="457545" cy="457051"/>
            <a:chOff x="9165680" y="4455122"/>
            <a:chExt cx="457545" cy="457051"/>
          </a:xfrm>
        </p:grpSpPr>
        <p:sp>
          <p:nvSpPr>
            <p:cNvPr id="100" name="Freeform 462">
              <a:extLst>
                <a:ext uri="{FF2B5EF4-FFF2-40B4-BE49-F238E27FC236}">
                  <a16:creationId xmlns:a16="http://schemas.microsoft.com/office/drawing/2014/main" id="{82C7000C-D20C-285D-91DA-851271BC1041}"/>
                </a:ext>
              </a:extLst>
            </p:cNvPr>
            <p:cNvSpPr/>
            <p:nvPr/>
          </p:nvSpPr>
          <p:spPr>
            <a:xfrm>
              <a:off x="9217991" y="4675968"/>
              <a:ext cx="53753" cy="142164"/>
            </a:xfrm>
            <a:custGeom>
              <a:avLst/>
              <a:gdLst>
                <a:gd name="connsiteX0" fmla="*/ 11680 w 53753"/>
                <a:gd name="connsiteY0" fmla="*/ 10596 h 142164"/>
                <a:gd name="connsiteX1" fmla="*/ 26691 w 53753"/>
                <a:gd name="connsiteY1" fmla="*/ 32671 h 142164"/>
                <a:gd name="connsiteX2" fmla="*/ 39936 w 53753"/>
                <a:gd name="connsiteY2" fmla="*/ 38411 h 142164"/>
                <a:gd name="connsiteX3" fmla="*/ 53181 w 53753"/>
                <a:gd name="connsiteY3" fmla="*/ 49449 h 142164"/>
                <a:gd name="connsiteX4" fmla="*/ 44351 w 53753"/>
                <a:gd name="connsiteY4" fmla="*/ 70199 h 142164"/>
                <a:gd name="connsiteX5" fmla="*/ 36846 w 53753"/>
                <a:gd name="connsiteY5" fmla="*/ 106844 h 142164"/>
                <a:gd name="connsiteX6" fmla="*/ 47000 w 53753"/>
                <a:gd name="connsiteY6" fmla="*/ 142165 h 142164"/>
                <a:gd name="connsiteX7" fmla="*/ 5499 w 53753"/>
                <a:gd name="connsiteY7" fmla="*/ 0 h 142164"/>
                <a:gd name="connsiteX8" fmla="*/ 11680 w 53753"/>
                <a:gd name="connsiteY8" fmla="*/ 10596 h 14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53" h="142164">
                  <a:moveTo>
                    <a:pt x="11680" y="10596"/>
                  </a:moveTo>
                  <a:cubicBezTo>
                    <a:pt x="16978" y="19868"/>
                    <a:pt x="21393" y="28698"/>
                    <a:pt x="26691" y="32671"/>
                  </a:cubicBezTo>
                  <a:cubicBezTo>
                    <a:pt x="30223" y="35320"/>
                    <a:pt x="35080" y="37086"/>
                    <a:pt x="39936" y="38411"/>
                  </a:cubicBezTo>
                  <a:cubicBezTo>
                    <a:pt x="53181" y="42384"/>
                    <a:pt x="54948" y="44150"/>
                    <a:pt x="53181" y="49449"/>
                  </a:cubicBezTo>
                  <a:cubicBezTo>
                    <a:pt x="51857" y="55629"/>
                    <a:pt x="47883" y="63135"/>
                    <a:pt x="44351" y="70199"/>
                  </a:cubicBezTo>
                  <a:cubicBezTo>
                    <a:pt x="37288" y="84327"/>
                    <a:pt x="31106" y="97131"/>
                    <a:pt x="36846" y="106844"/>
                  </a:cubicBezTo>
                  <a:cubicBezTo>
                    <a:pt x="45676" y="120531"/>
                    <a:pt x="47000" y="133335"/>
                    <a:pt x="47000" y="142165"/>
                  </a:cubicBezTo>
                  <a:cubicBezTo>
                    <a:pt x="6823" y="106844"/>
                    <a:pt x="-9512" y="51214"/>
                    <a:pt x="5499" y="0"/>
                  </a:cubicBezTo>
                  <a:cubicBezTo>
                    <a:pt x="7707" y="3091"/>
                    <a:pt x="9914" y="7064"/>
                    <a:pt x="11680" y="10596"/>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1" name="Freeform 463">
              <a:extLst>
                <a:ext uri="{FF2B5EF4-FFF2-40B4-BE49-F238E27FC236}">
                  <a16:creationId xmlns:a16="http://schemas.microsoft.com/office/drawing/2014/main" id="{773C3C57-4B1E-F2EE-3BAB-17285E18D63F}"/>
                </a:ext>
              </a:extLst>
            </p:cNvPr>
            <p:cNvSpPr/>
            <p:nvPr/>
          </p:nvSpPr>
          <p:spPr>
            <a:xfrm>
              <a:off x="9315401" y="4593849"/>
              <a:ext cx="177406" cy="200123"/>
            </a:xfrm>
            <a:custGeom>
              <a:avLst/>
              <a:gdLst>
                <a:gd name="connsiteX0" fmla="*/ 177407 w 177406"/>
                <a:gd name="connsiteY0" fmla="*/ 76380 h 200123"/>
                <a:gd name="connsiteX1" fmla="*/ 135905 w 177406"/>
                <a:gd name="connsiteY1" fmla="*/ 111259 h 200123"/>
                <a:gd name="connsiteX2" fmla="*/ 135022 w 177406"/>
                <a:gd name="connsiteY2" fmla="*/ 158059 h 200123"/>
                <a:gd name="connsiteX3" fmla="*/ 105000 w 177406"/>
                <a:gd name="connsiteY3" fmla="*/ 198235 h 200123"/>
                <a:gd name="connsiteX4" fmla="*/ 90872 w 177406"/>
                <a:gd name="connsiteY4" fmla="*/ 197352 h 200123"/>
                <a:gd name="connsiteX5" fmla="*/ 86015 w 177406"/>
                <a:gd name="connsiteY5" fmla="*/ 152760 h 200123"/>
                <a:gd name="connsiteX6" fmla="*/ 76744 w 177406"/>
                <a:gd name="connsiteY6" fmla="*/ 101546 h 200123"/>
                <a:gd name="connsiteX7" fmla="*/ 63939 w 177406"/>
                <a:gd name="connsiteY7" fmla="*/ 98014 h 200123"/>
                <a:gd name="connsiteX8" fmla="*/ 51136 w 177406"/>
                <a:gd name="connsiteY8" fmla="*/ 99780 h 200123"/>
                <a:gd name="connsiteX9" fmla="*/ 3454 w 177406"/>
                <a:gd name="connsiteY9" fmla="*/ 88742 h 200123"/>
                <a:gd name="connsiteX10" fmla="*/ 28619 w 177406"/>
                <a:gd name="connsiteY10" fmla="*/ 35762 h 200123"/>
                <a:gd name="connsiteX11" fmla="*/ 35242 w 177406"/>
                <a:gd name="connsiteY11" fmla="*/ 30905 h 200123"/>
                <a:gd name="connsiteX12" fmla="*/ 114712 w 177406"/>
                <a:gd name="connsiteY12" fmla="*/ 0 h 200123"/>
                <a:gd name="connsiteX13" fmla="*/ 177407 w 177406"/>
                <a:gd name="connsiteY13" fmla="*/ 76380 h 20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406" h="200123">
                  <a:moveTo>
                    <a:pt x="177407" y="76380"/>
                  </a:moveTo>
                  <a:cubicBezTo>
                    <a:pt x="153124" y="89184"/>
                    <a:pt x="142087" y="98897"/>
                    <a:pt x="135905" y="111259"/>
                  </a:cubicBezTo>
                  <a:cubicBezTo>
                    <a:pt x="130165" y="124504"/>
                    <a:pt x="132373" y="138632"/>
                    <a:pt x="135022" y="158059"/>
                  </a:cubicBezTo>
                  <a:cubicBezTo>
                    <a:pt x="136788" y="169538"/>
                    <a:pt x="123102" y="190730"/>
                    <a:pt x="105000" y="198235"/>
                  </a:cubicBezTo>
                  <a:cubicBezTo>
                    <a:pt x="98377" y="200884"/>
                    <a:pt x="93521" y="200884"/>
                    <a:pt x="90872" y="197352"/>
                  </a:cubicBezTo>
                  <a:cubicBezTo>
                    <a:pt x="85574" y="190730"/>
                    <a:pt x="86015" y="169538"/>
                    <a:pt x="86015" y="152760"/>
                  </a:cubicBezTo>
                  <a:cubicBezTo>
                    <a:pt x="86015" y="129802"/>
                    <a:pt x="86457" y="109493"/>
                    <a:pt x="76744" y="101546"/>
                  </a:cubicBezTo>
                  <a:cubicBezTo>
                    <a:pt x="73211" y="98456"/>
                    <a:pt x="69238" y="97131"/>
                    <a:pt x="63939" y="98014"/>
                  </a:cubicBezTo>
                  <a:cubicBezTo>
                    <a:pt x="59966" y="98456"/>
                    <a:pt x="55109" y="99338"/>
                    <a:pt x="51136" y="99780"/>
                  </a:cubicBezTo>
                  <a:cubicBezTo>
                    <a:pt x="26412" y="103753"/>
                    <a:pt x="10959" y="105078"/>
                    <a:pt x="3454" y="88742"/>
                  </a:cubicBezTo>
                  <a:cubicBezTo>
                    <a:pt x="-9350" y="62252"/>
                    <a:pt x="16699" y="42826"/>
                    <a:pt x="28619" y="35762"/>
                  </a:cubicBezTo>
                  <a:cubicBezTo>
                    <a:pt x="30827" y="34438"/>
                    <a:pt x="33034" y="32671"/>
                    <a:pt x="35242" y="30905"/>
                  </a:cubicBezTo>
                  <a:cubicBezTo>
                    <a:pt x="63939" y="27373"/>
                    <a:pt x="90872" y="15453"/>
                    <a:pt x="114712" y="0"/>
                  </a:cubicBezTo>
                  <a:cubicBezTo>
                    <a:pt x="144735" y="17219"/>
                    <a:pt x="167252" y="44150"/>
                    <a:pt x="177407" y="76380"/>
                  </a:cubicBezTo>
                  <a:close/>
                </a:path>
              </a:pathLst>
            </a:custGeom>
            <a:solidFill>
              <a:srgbClr val="F79038"/>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2" name="Freeform 464">
              <a:extLst>
                <a:ext uri="{FF2B5EF4-FFF2-40B4-BE49-F238E27FC236}">
                  <a16:creationId xmlns:a16="http://schemas.microsoft.com/office/drawing/2014/main" id="{CD098804-93D1-477C-F623-6EC00B03D6AC}"/>
                </a:ext>
              </a:extLst>
            </p:cNvPr>
            <p:cNvSpPr/>
            <p:nvPr/>
          </p:nvSpPr>
          <p:spPr>
            <a:xfrm>
              <a:off x="9165680" y="4455122"/>
              <a:ext cx="457545" cy="457051"/>
            </a:xfrm>
            <a:custGeom>
              <a:avLst/>
              <a:gdLst>
                <a:gd name="connsiteX0" fmla="*/ 326686 w 457545"/>
                <a:gd name="connsiteY0" fmla="*/ 220847 h 457051"/>
                <a:gd name="connsiteX1" fmla="*/ 285185 w 457545"/>
                <a:gd name="connsiteY1" fmla="*/ 256167 h 457051"/>
                <a:gd name="connsiteX2" fmla="*/ 284302 w 457545"/>
                <a:gd name="connsiteY2" fmla="*/ 303408 h 457051"/>
                <a:gd name="connsiteX3" fmla="*/ 254280 w 457545"/>
                <a:gd name="connsiteY3" fmla="*/ 344026 h 457051"/>
                <a:gd name="connsiteX4" fmla="*/ 240151 w 457545"/>
                <a:gd name="connsiteY4" fmla="*/ 343144 h 457051"/>
                <a:gd name="connsiteX5" fmla="*/ 235295 w 457545"/>
                <a:gd name="connsiteY5" fmla="*/ 298551 h 457051"/>
                <a:gd name="connsiteX6" fmla="*/ 226023 w 457545"/>
                <a:gd name="connsiteY6" fmla="*/ 246896 h 457051"/>
                <a:gd name="connsiteX7" fmla="*/ 213220 w 457545"/>
                <a:gd name="connsiteY7" fmla="*/ 243363 h 457051"/>
                <a:gd name="connsiteX8" fmla="*/ 200416 w 457545"/>
                <a:gd name="connsiteY8" fmla="*/ 245129 h 457051"/>
                <a:gd name="connsiteX9" fmla="*/ 152292 w 457545"/>
                <a:gd name="connsiteY9" fmla="*/ 234092 h 457051"/>
                <a:gd name="connsiteX10" fmla="*/ 177458 w 457545"/>
                <a:gd name="connsiteY10" fmla="*/ 180670 h 457051"/>
                <a:gd name="connsiteX11" fmla="*/ 184522 w 457545"/>
                <a:gd name="connsiteY11" fmla="*/ 175814 h 457051"/>
                <a:gd name="connsiteX12" fmla="*/ 264434 w 457545"/>
                <a:gd name="connsiteY12" fmla="*/ 144908 h 457051"/>
                <a:gd name="connsiteX13" fmla="*/ 326686 w 457545"/>
                <a:gd name="connsiteY13" fmla="*/ 220847 h 457051"/>
                <a:gd name="connsiteX14" fmla="*/ 145670 w 457545"/>
                <a:gd name="connsiteY14" fmla="*/ 90603 h 457051"/>
                <a:gd name="connsiteX15" fmla="*/ 200858 w 457545"/>
                <a:gd name="connsiteY15" fmla="*/ 101641 h 457051"/>
                <a:gd name="connsiteX16" fmla="*/ 129334 w 457545"/>
                <a:gd name="connsiteY16" fmla="*/ 153738 h 457051"/>
                <a:gd name="connsiteX17" fmla="*/ 93131 w 457545"/>
                <a:gd name="connsiteY17" fmla="*/ 128572 h 457051"/>
                <a:gd name="connsiteX18" fmla="*/ 145670 w 457545"/>
                <a:gd name="connsiteY18" fmla="*/ 90603 h 457051"/>
                <a:gd name="connsiteX19" fmla="*/ 149643 w 457545"/>
                <a:gd name="connsiteY19" fmla="*/ 77799 h 457051"/>
                <a:gd name="connsiteX20" fmla="*/ 110349 w 457545"/>
                <a:gd name="connsiteY20" fmla="*/ 24377 h 457051"/>
                <a:gd name="connsiteX21" fmla="*/ 147877 w 457545"/>
                <a:gd name="connsiteY21" fmla="*/ 13782 h 457051"/>
                <a:gd name="connsiteX22" fmla="*/ 202182 w 457545"/>
                <a:gd name="connsiteY22" fmla="*/ 87954 h 457051"/>
                <a:gd name="connsiteX23" fmla="*/ 149643 w 457545"/>
                <a:gd name="connsiteY23" fmla="*/ 77799 h 457051"/>
                <a:gd name="connsiteX24" fmla="*/ 97987 w 457545"/>
                <a:gd name="connsiteY24" fmla="*/ 29676 h 457051"/>
                <a:gd name="connsiteX25" fmla="*/ 130659 w 457545"/>
                <a:gd name="connsiteY25" fmla="*/ 73826 h 457051"/>
                <a:gd name="connsiteX26" fmla="*/ 52512 w 457545"/>
                <a:gd name="connsiteY26" fmla="*/ 58815 h 457051"/>
                <a:gd name="connsiteX27" fmla="*/ 97987 w 457545"/>
                <a:gd name="connsiteY27" fmla="*/ 29676 h 457051"/>
                <a:gd name="connsiteX28" fmla="*/ 84301 w 457545"/>
                <a:gd name="connsiteY28" fmla="*/ 118859 h 457051"/>
                <a:gd name="connsiteX29" fmla="*/ 50304 w 457545"/>
                <a:gd name="connsiteY29" fmla="*/ 71619 h 457051"/>
                <a:gd name="connsiteX30" fmla="*/ 127568 w 457545"/>
                <a:gd name="connsiteY30" fmla="*/ 86629 h 457051"/>
                <a:gd name="connsiteX31" fmla="*/ 84301 w 457545"/>
                <a:gd name="connsiteY31" fmla="*/ 118859 h 457051"/>
                <a:gd name="connsiteX32" fmla="*/ 151850 w 457545"/>
                <a:gd name="connsiteY32" fmla="*/ 160361 h 457051"/>
                <a:gd name="connsiteX33" fmla="*/ 144787 w 457545"/>
                <a:gd name="connsiteY33" fmla="*/ 158595 h 457051"/>
                <a:gd name="connsiteX34" fmla="*/ 218960 w 457545"/>
                <a:gd name="connsiteY34" fmla="*/ 104290 h 457051"/>
                <a:gd name="connsiteX35" fmla="*/ 279886 w 457545"/>
                <a:gd name="connsiteY35" fmla="*/ 116211 h 457051"/>
                <a:gd name="connsiteX36" fmla="*/ 151850 w 457545"/>
                <a:gd name="connsiteY36" fmla="*/ 160361 h 457051"/>
                <a:gd name="connsiteX37" fmla="*/ 392470 w 457545"/>
                <a:gd name="connsiteY37" fmla="*/ 163893 h 457051"/>
                <a:gd name="connsiteX38" fmla="*/ 371720 w 457545"/>
                <a:gd name="connsiteY38" fmla="*/ 172723 h 457051"/>
                <a:gd name="connsiteX39" fmla="*/ 392029 w 457545"/>
                <a:gd name="connsiteY39" fmla="*/ 124599 h 457051"/>
                <a:gd name="connsiteX40" fmla="*/ 443243 w 457545"/>
                <a:gd name="connsiteY40" fmla="*/ 103407 h 457051"/>
                <a:gd name="connsiteX41" fmla="*/ 438828 w 457545"/>
                <a:gd name="connsiteY41" fmla="*/ 120184 h 457051"/>
                <a:gd name="connsiteX42" fmla="*/ 392470 w 457545"/>
                <a:gd name="connsiteY42" fmla="*/ 163893 h 457051"/>
                <a:gd name="connsiteX43" fmla="*/ 350086 w 457545"/>
                <a:gd name="connsiteY43" fmla="*/ 82656 h 457051"/>
                <a:gd name="connsiteX44" fmla="*/ 357592 w 457545"/>
                <a:gd name="connsiteY44" fmla="*/ 69853 h 457051"/>
                <a:gd name="connsiteX45" fmla="*/ 379225 w 457545"/>
                <a:gd name="connsiteY45" fmla="*/ 122392 h 457051"/>
                <a:gd name="connsiteX46" fmla="*/ 359799 w 457545"/>
                <a:gd name="connsiteY46" fmla="*/ 168750 h 457051"/>
                <a:gd name="connsiteX47" fmla="*/ 350969 w 457545"/>
                <a:gd name="connsiteY47" fmla="*/ 146674 h 457051"/>
                <a:gd name="connsiteX48" fmla="*/ 350086 w 457545"/>
                <a:gd name="connsiteY48" fmla="*/ 82656 h 457051"/>
                <a:gd name="connsiteX49" fmla="*/ 429998 w 457545"/>
                <a:gd name="connsiteY49" fmla="*/ 34974 h 457051"/>
                <a:gd name="connsiteX50" fmla="*/ 438387 w 457545"/>
                <a:gd name="connsiteY50" fmla="*/ 56607 h 457051"/>
                <a:gd name="connsiteX51" fmla="*/ 444127 w 457545"/>
                <a:gd name="connsiteY51" fmla="*/ 88396 h 457051"/>
                <a:gd name="connsiteX52" fmla="*/ 399976 w 457545"/>
                <a:gd name="connsiteY52" fmla="*/ 106497 h 457051"/>
                <a:gd name="connsiteX53" fmla="*/ 429998 w 457545"/>
                <a:gd name="connsiteY53" fmla="*/ 34974 h 457051"/>
                <a:gd name="connsiteX54" fmla="*/ 386289 w 457545"/>
                <a:gd name="connsiteY54" fmla="*/ 104732 h 457051"/>
                <a:gd name="connsiteX55" fmla="*/ 366864 w 457545"/>
                <a:gd name="connsiteY55" fmla="*/ 58373 h 457051"/>
                <a:gd name="connsiteX56" fmla="*/ 396002 w 457545"/>
                <a:gd name="connsiteY56" fmla="*/ 38506 h 457051"/>
                <a:gd name="connsiteX57" fmla="*/ 417195 w 457545"/>
                <a:gd name="connsiteY57" fmla="*/ 29676 h 457051"/>
                <a:gd name="connsiteX58" fmla="*/ 386289 w 457545"/>
                <a:gd name="connsiteY58" fmla="*/ 104732 h 457051"/>
                <a:gd name="connsiteX59" fmla="*/ 62667 w 457545"/>
                <a:gd name="connsiteY59" fmla="*/ 235858 h 457051"/>
                <a:gd name="connsiteX60" fmla="*/ 77237 w 457545"/>
                <a:gd name="connsiteY60" fmla="*/ 258375 h 457051"/>
                <a:gd name="connsiteX61" fmla="*/ 90482 w 457545"/>
                <a:gd name="connsiteY61" fmla="*/ 264114 h 457051"/>
                <a:gd name="connsiteX62" fmla="*/ 103727 w 457545"/>
                <a:gd name="connsiteY62" fmla="*/ 275152 h 457051"/>
                <a:gd name="connsiteX63" fmla="*/ 94897 w 457545"/>
                <a:gd name="connsiteY63" fmla="*/ 296344 h 457051"/>
                <a:gd name="connsiteX64" fmla="*/ 87391 w 457545"/>
                <a:gd name="connsiteY64" fmla="*/ 333430 h 457051"/>
                <a:gd name="connsiteX65" fmla="*/ 97546 w 457545"/>
                <a:gd name="connsiteY65" fmla="*/ 369192 h 457051"/>
                <a:gd name="connsiteX66" fmla="*/ 56486 w 457545"/>
                <a:gd name="connsiteY66" fmla="*/ 225262 h 457051"/>
                <a:gd name="connsiteX67" fmla="*/ 62667 w 457545"/>
                <a:gd name="connsiteY67" fmla="*/ 235858 h 457051"/>
                <a:gd name="connsiteX68" fmla="*/ 450749 w 457545"/>
                <a:gd name="connsiteY68" fmla="*/ 52634 h 457051"/>
                <a:gd name="connsiteX69" fmla="*/ 434855 w 457545"/>
                <a:gd name="connsiteY69" fmla="*/ 16430 h 457051"/>
                <a:gd name="connsiteX70" fmla="*/ 427349 w 457545"/>
                <a:gd name="connsiteY70" fmla="*/ 13340 h 457051"/>
                <a:gd name="connsiteX71" fmla="*/ 390262 w 457545"/>
                <a:gd name="connsiteY71" fmla="*/ 27027 h 457051"/>
                <a:gd name="connsiteX72" fmla="*/ 337282 w 457545"/>
                <a:gd name="connsiteY72" fmla="*/ 77799 h 457051"/>
                <a:gd name="connsiteX73" fmla="*/ 334192 w 457545"/>
                <a:gd name="connsiteY73" fmla="*/ 137402 h 457051"/>
                <a:gd name="connsiteX74" fmla="*/ 298430 w 457545"/>
                <a:gd name="connsiteY74" fmla="*/ 106497 h 457051"/>
                <a:gd name="connsiteX75" fmla="*/ 267525 w 457545"/>
                <a:gd name="connsiteY75" fmla="*/ 58815 h 457051"/>
                <a:gd name="connsiteX76" fmla="*/ 256928 w 457545"/>
                <a:gd name="connsiteY76" fmla="*/ 67204 h 457051"/>
                <a:gd name="connsiteX77" fmla="*/ 281653 w 457545"/>
                <a:gd name="connsiteY77" fmla="*/ 103407 h 457051"/>
                <a:gd name="connsiteX78" fmla="*/ 220725 w 457545"/>
                <a:gd name="connsiteY78" fmla="*/ 91486 h 457051"/>
                <a:gd name="connsiteX79" fmla="*/ 162888 w 457545"/>
                <a:gd name="connsiteY79" fmla="*/ 12898 h 457051"/>
                <a:gd name="connsiteX80" fmla="*/ 179665 w 457545"/>
                <a:gd name="connsiteY80" fmla="*/ 14665 h 457051"/>
                <a:gd name="connsiteX81" fmla="*/ 231763 w 457545"/>
                <a:gd name="connsiteY81" fmla="*/ 41596 h 457051"/>
                <a:gd name="connsiteX82" fmla="*/ 240593 w 457545"/>
                <a:gd name="connsiteY82" fmla="*/ 31442 h 457051"/>
                <a:gd name="connsiteX83" fmla="*/ 182315 w 457545"/>
                <a:gd name="connsiteY83" fmla="*/ 1861 h 457051"/>
                <a:gd name="connsiteX84" fmla="*/ 79002 w 457545"/>
                <a:gd name="connsiteY84" fmla="*/ 24819 h 457051"/>
                <a:gd name="connsiteX85" fmla="*/ 32203 w 457545"/>
                <a:gd name="connsiteY85" fmla="*/ 58373 h 457051"/>
                <a:gd name="connsiteX86" fmla="*/ 31321 w 457545"/>
                <a:gd name="connsiteY86" fmla="*/ 67645 h 457051"/>
                <a:gd name="connsiteX87" fmla="*/ 61342 w 457545"/>
                <a:gd name="connsiteY87" fmla="*/ 114886 h 457051"/>
                <a:gd name="connsiteX88" fmla="*/ 92689 w 457545"/>
                <a:gd name="connsiteY88" fmla="*/ 147557 h 457051"/>
                <a:gd name="connsiteX89" fmla="*/ 83417 w 457545"/>
                <a:gd name="connsiteY89" fmla="*/ 155946 h 457051"/>
                <a:gd name="connsiteX90" fmla="*/ 47656 w 457545"/>
                <a:gd name="connsiteY90" fmla="*/ 208926 h 457051"/>
                <a:gd name="connsiteX91" fmla="*/ 36618 w 457545"/>
                <a:gd name="connsiteY91" fmla="*/ 264556 h 457051"/>
                <a:gd name="connsiteX92" fmla="*/ 63109 w 457545"/>
                <a:gd name="connsiteY92" fmla="*/ 352857 h 457051"/>
                <a:gd name="connsiteX93" fmla="*/ 133307 w 457545"/>
                <a:gd name="connsiteY93" fmla="*/ 409369 h 457051"/>
                <a:gd name="connsiteX94" fmla="*/ 138164 w 457545"/>
                <a:gd name="connsiteY94" fmla="*/ 397007 h 457051"/>
                <a:gd name="connsiteX95" fmla="*/ 109467 w 457545"/>
                <a:gd name="connsiteY95" fmla="*/ 381113 h 457051"/>
                <a:gd name="connsiteX96" fmla="*/ 97987 w 457545"/>
                <a:gd name="connsiteY96" fmla="*/ 328574 h 457051"/>
                <a:gd name="connsiteX97" fmla="*/ 105934 w 457545"/>
                <a:gd name="connsiteY97" fmla="*/ 304733 h 457051"/>
                <a:gd name="connsiteX98" fmla="*/ 115647 w 457545"/>
                <a:gd name="connsiteY98" fmla="*/ 280891 h 457051"/>
                <a:gd name="connsiteX99" fmla="*/ 109025 w 457545"/>
                <a:gd name="connsiteY99" fmla="*/ 260582 h 457051"/>
                <a:gd name="connsiteX100" fmla="*/ 93131 w 457545"/>
                <a:gd name="connsiteY100" fmla="*/ 253518 h 457051"/>
                <a:gd name="connsiteX101" fmla="*/ 84301 w 457545"/>
                <a:gd name="connsiteY101" fmla="*/ 250428 h 457051"/>
                <a:gd name="connsiteX102" fmla="*/ 72822 w 457545"/>
                <a:gd name="connsiteY102" fmla="*/ 232326 h 457051"/>
                <a:gd name="connsiteX103" fmla="*/ 60459 w 457545"/>
                <a:gd name="connsiteY103" fmla="*/ 212017 h 457051"/>
                <a:gd name="connsiteX104" fmla="*/ 102402 w 457545"/>
                <a:gd name="connsiteY104" fmla="*/ 156387 h 457051"/>
                <a:gd name="connsiteX105" fmla="*/ 158473 w 457545"/>
                <a:gd name="connsiteY105" fmla="*/ 177580 h 457051"/>
                <a:gd name="connsiteX106" fmla="*/ 138164 w 457545"/>
                <a:gd name="connsiteY106" fmla="*/ 241598 h 457051"/>
                <a:gd name="connsiteX107" fmla="*/ 200416 w 457545"/>
                <a:gd name="connsiteY107" fmla="*/ 259699 h 457051"/>
                <a:gd name="connsiteX108" fmla="*/ 212778 w 457545"/>
                <a:gd name="connsiteY108" fmla="*/ 257933 h 457051"/>
                <a:gd name="connsiteX109" fmla="*/ 214986 w 457545"/>
                <a:gd name="connsiteY109" fmla="*/ 258375 h 457051"/>
                <a:gd name="connsiteX110" fmla="*/ 219843 w 457545"/>
                <a:gd name="connsiteY110" fmla="*/ 299876 h 457051"/>
                <a:gd name="connsiteX111" fmla="*/ 227790 w 457545"/>
                <a:gd name="connsiteY111" fmla="*/ 352857 h 457051"/>
                <a:gd name="connsiteX112" fmla="*/ 244566 w 457545"/>
                <a:gd name="connsiteY112" fmla="*/ 361245 h 457051"/>
                <a:gd name="connsiteX113" fmla="*/ 257811 w 457545"/>
                <a:gd name="connsiteY113" fmla="*/ 358154 h 457051"/>
                <a:gd name="connsiteX114" fmla="*/ 295781 w 457545"/>
                <a:gd name="connsiteY114" fmla="*/ 302966 h 457051"/>
                <a:gd name="connsiteX115" fmla="*/ 295339 w 457545"/>
                <a:gd name="connsiteY115" fmla="*/ 263673 h 457051"/>
                <a:gd name="connsiteX116" fmla="*/ 328452 w 457545"/>
                <a:gd name="connsiteY116" fmla="*/ 236299 h 457051"/>
                <a:gd name="connsiteX117" fmla="*/ 331543 w 457545"/>
                <a:gd name="connsiteY117" fmla="*/ 268088 h 457051"/>
                <a:gd name="connsiteX118" fmla="*/ 289158 w 457545"/>
                <a:gd name="connsiteY118" fmla="*/ 367426 h 457051"/>
                <a:gd name="connsiteX119" fmla="*/ 174809 w 457545"/>
                <a:gd name="connsiteY119" fmla="*/ 406720 h 457051"/>
                <a:gd name="connsiteX120" fmla="*/ 173485 w 457545"/>
                <a:gd name="connsiteY120" fmla="*/ 419965 h 457051"/>
                <a:gd name="connsiteX121" fmla="*/ 298430 w 457545"/>
                <a:gd name="connsiteY121" fmla="*/ 377139 h 457051"/>
                <a:gd name="connsiteX122" fmla="*/ 345229 w 457545"/>
                <a:gd name="connsiteY122" fmla="*/ 268529 h 457051"/>
                <a:gd name="connsiteX123" fmla="*/ 275031 w 457545"/>
                <a:gd name="connsiteY123" fmla="*/ 137402 h 457051"/>
                <a:gd name="connsiteX124" fmla="*/ 294456 w 457545"/>
                <a:gd name="connsiteY124" fmla="*/ 122392 h 457051"/>
                <a:gd name="connsiteX125" fmla="*/ 335074 w 457545"/>
                <a:gd name="connsiteY125" fmla="*/ 163451 h 457051"/>
                <a:gd name="connsiteX126" fmla="*/ 365539 w 457545"/>
                <a:gd name="connsiteY126" fmla="*/ 295461 h 457051"/>
                <a:gd name="connsiteX127" fmla="*/ 161564 w 457545"/>
                <a:gd name="connsiteY127" fmla="*/ 441157 h 457051"/>
                <a:gd name="connsiteX128" fmla="*/ 46331 w 457545"/>
                <a:gd name="connsiteY128" fmla="*/ 369192 h 457051"/>
                <a:gd name="connsiteX129" fmla="*/ 15868 w 457545"/>
                <a:gd name="connsiteY129" fmla="*/ 237183 h 457051"/>
                <a:gd name="connsiteX130" fmla="*/ 2623 w 457545"/>
                <a:gd name="connsiteY130" fmla="*/ 234975 h 457051"/>
                <a:gd name="connsiteX131" fmla="*/ 35736 w 457545"/>
                <a:gd name="connsiteY131" fmla="*/ 377139 h 457051"/>
                <a:gd name="connsiteX132" fmla="*/ 159798 w 457545"/>
                <a:gd name="connsiteY132" fmla="*/ 454402 h 457051"/>
                <a:gd name="connsiteX133" fmla="*/ 191145 w 457545"/>
                <a:gd name="connsiteY133" fmla="*/ 457051 h 457051"/>
                <a:gd name="connsiteX134" fmla="*/ 301962 w 457545"/>
                <a:gd name="connsiteY134" fmla="*/ 421290 h 457051"/>
                <a:gd name="connsiteX135" fmla="*/ 379225 w 457545"/>
                <a:gd name="connsiteY135" fmla="*/ 297227 h 457051"/>
                <a:gd name="connsiteX136" fmla="*/ 365980 w 457545"/>
                <a:gd name="connsiteY136" fmla="*/ 190383 h 457051"/>
                <a:gd name="connsiteX137" fmla="*/ 396444 w 457545"/>
                <a:gd name="connsiteY137" fmla="*/ 178021 h 457051"/>
                <a:gd name="connsiteX138" fmla="*/ 449425 w 457545"/>
                <a:gd name="connsiteY138" fmla="*/ 127248 h 457051"/>
                <a:gd name="connsiteX139" fmla="*/ 450749 w 457545"/>
                <a:gd name="connsiteY139" fmla="*/ 52634 h 45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57545" h="457051">
                  <a:moveTo>
                    <a:pt x="326686" y="220847"/>
                  </a:moveTo>
                  <a:cubicBezTo>
                    <a:pt x="302404" y="233650"/>
                    <a:pt x="290924" y="243805"/>
                    <a:pt x="285185" y="256167"/>
                  </a:cubicBezTo>
                  <a:cubicBezTo>
                    <a:pt x="279446" y="269412"/>
                    <a:pt x="281653" y="283541"/>
                    <a:pt x="284302" y="303408"/>
                  </a:cubicBezTo>
                  <a:cubicBezTo>
                    <a:pt x="286068" y="314887"/>
                    <a:pt x="272381" y="336521"/>
                    <a:pt x="254280" y="344026"/>
                  </a:cubicBezTo>
                  <a:cubicBezTo>
                    <a:pt x="247216" y="346675"/>
                    <a:pt x="242801" y="346675"/>
                    <a:pt x="240151" y="343144"/>
                  </a:cubicBezTo>
                  <a:cubicBezTo>
                    <a:pt x="234853" y="336079"/>
                    <a:pt x="235295" y="315329"/>
                    <a:pt x="235295" y="298551"/>
                  </a:cubicBezTo>
                  <a:cubicBezTo>
                    <a:pt x="235295" y="275152"/>
                    <a:pt x="235736" y="255284"/>
                    <a:pt x="226023" y="246896"/>
                  </a:cubicBezTo>
                  <a:cubicBezTo>
                    <a:pt x="222491" y="243805"/>
                    <a:pt x="218076" y="242481"/>
                    <a:pt x="213220" y="243363"/>
                  </a:cubicBezTo>
                  <a:cubicBezTo>
                    <a:pt x="209246" y="243805"/>
                    <a:pt x="204390" y="244688"/>
                    <a:pt x="200416" y="245129"/>
                  </a:cubicBezTo>
                  <a:cubicBezTo>
                    <a:pt x="175692" y="249103"/>
                    <a:pt x="160240" y="250428"/>
                    <a:pt x="152292" y="234092"/>
                  </a:cubicBezTo>
                  <a:cubicBezTo>
                    <a:pt x="139489" y="207602"/>
                    <a:pt x="165537" y="187734"/>
                    <a:pt x="177458" y="180670"/>
                  </a:cubicBezTo>
                  <a:cubicBezTo>
                    <a:pt x="179665" y="179345"/>
                    <a:pt x="181873" y="177580"/>
                    <a:pt x="184522" y="175814"/>
                  </a:cubicBezTo>
                  <a:cubicBezTo>
                    <a:pt x="213220" y="172281"/>
                    <a:pt x="240151" y="160361"/>
                    <a:pt x="264434" y="144908"/>
                  </a:cubicBezTo>
                  <a:cubicBezTo>
                    <a:pt x="294015" y="160802"/>
                    <a:pt x="316091" y="188175"/>
                    <a:pt x="326686" y="220847"/>
                  </a:cubicBezTo>
                  <a:close/>
                  <a:moveTo>
                    <a:pt x="145670" y="90603"/>
                  </a:moveTo>
                  <a:lnTo>
                    <a:pt x="200858" y="101641"/>
                  </a:lnTo>
                  <a:lnTo>
                    <a:pt x="129334" y="153738"/>
                  </a:lnTo>
                  <a:cubicBezTo>
                    <a:pt x="116089" y="147557"/>
                    <a:pt x="103727" y="138727"/>
                    <a:pt x="93131" y="128572"/>
                  </a:cubicBezTo>
                  <a:lnTo>
                    <a:pt x="145670" y="90603"/>
                  </a:lnTo>
                  <a:close/>
                  <a:moveTo>
                    <a:pt x="149643" y="77799"/>
                  </a:moveTo>
                  <a:lnTo>
                    <a:pt x="110349" y="24377"/>
                  </a:lnTo>
                  <a:cubicBezTo>
                    <a:pt x="122270" y="19521"/>
                    <a:pt x="134632" y="15547"/>
                    <a:pt x="147877" y="13782"/>
                  </a:cubicBezTo>
                  <a:lnTo>
                    <a:pt x="202182" y="87954"/>
                  </a:lnTo>
                  <a:lnTo>
                    <a:pt x="149643" y="77799"/>
                  </a:lnTo>
                  <a:close/>
                  <a:moveTo>
                    <a:pt x="97987" y="29676"/>
                  </a:moveTo>
                  <a:lnTo>
                    <a:pt x="130659" y="73826"/>
                  </a:lnTo>
                  <a:lnTo>
                    <a:pt x="52512" y="58815"/>
                  </a:lnTo>
                  <a:cubicBezTo>
                    <a:pt x="62226" y="50868"/>
                    <a:pt x="78561" y="39389"/>
                    <a:pt x="97987" y="29676"/>
                  </a:cubicBezTo>
                  <a:close/>
                  <a:moveTo>
                    <a:pt x="84301" y="118859"/>
                  </a:moveTo>
                  <a:cubicBezTo>
                    <a:pt x="68406" y="102082"/>
                    <a:pt x="56927" y="83539"/>
                    <a:pt x="50304" y="71619"/>
                  </a:cubicBezTo>
                  <a:lnTo>
                    <a:pt x="127568" y="86629"/>
                  </a:lnTo>
                  <a:lnTo>
                    <a:pt x="84301" y="118859"/>
                  </a:lnTo>
                  <a:close/>
                  <a:moveTo>
                    <a:pt x="151850" y="160361"/>
                  </a:moveTo>
                  <a:cubicBezTo>
                    <a:pt x="149643" y="159920"/>
                    <a:pt x="147435" y="159478"/>
                    <a:pt x="144787" y="158595"/>
                  </a:cubicBezTo>
                  <a:lnTo>
                    <a:pt x="218960" y="104290"/>
                  </a:lnTo>
                  <a:lnTo>
                    <a:pt x="279886" y="116211"/>
                  </a:lnTo>
                  <a:cubicBezTo>
                    <a:pt x="257811" y="133871"/>
                    <a:pt x="203507" y="170515"/>
                    <a:pt x="151850" y="160361"/>
                  </a:cubicBezTo>
                  <a:close/>
                  <a:moveTo>
                    <a:pt x="392470" y="163893"/>
                  </a:moveTo>
                  <a:cubicBezTo>
                    <a:pt x="384965" y="167425"/>
                    <a:pt x="377901" y="170074"/>
                    <a:pt x="371720" y="172723"/>
                  </a:cubicBezTo>
                  <a:lnTo>
                    <a:pt x="392029" y="124599"/>
                  </a:lnTo>
                  <a:lnTo>
                    <a:pt x="443243" y="103407"/>
                  </a:lnTo>
                  <a:cubicBezTo>
                    <a:pt x="442360" y="109147"/>
                    <a:pt x="441035" y="114886"/>
                    <a:pt x="438828" y="120184"/>
                  </a:cubicBezTo>
                  <a:cubicBezTo>
                    <a:pt x="429998" y="142259"/>
                    <a:pt x="409247" y="156387"/>
                    <a:pt x="392470" y="163893"/>
                  </a:cubicBezTo>
                  <a:close/>
                  <a:moveTo>
                    <a:pt x="350086" y="82656"/>
                  </a:moveTo>
                  <a:cubicBezTo>
                    <a:pt x="351852" y="78241"/>
                    <a:pt x="354501" y="73384"/>
                    <a:pt x="357592" y="69853"/>
                  </a:cubicBezTo>
                  <a:lnTo>
                    <a:pt x="379225" y="122392"/>
                  </a:lnTo>
                  <a:lnTo>
                    <a:pt x="359799" y="168750"/>
                  </a:lnTo>
                  <a:cubicBezTo>
                    <a:pt x="357150" y="163010"/>
                    <a:pt x="354059" y="155504"/>
                    <a:pt x="350969" y="146674"/>
                  </a:cubicBezTo>
                  <a:cubicBezTo>
                    <a:pt x="345671" y="129456"/>
                    <a:pt x="340814" y="104290"/>
                    <a:pt x="350086" y="82656"/>
                  </a:cubicBezTo>
                  <a:close/>
                  <a:moveTo>
                    <a:pt x="429998" y="34974"/>
                  </a:moveTo>
                  <a:cubicBezTo>
                    <a:pt x="432647" y="40272"/>
                    <a:pt x="435738" y="48219"/>
                    <a:pt x="438387" y="56607"/>
                  </a:cubicBezTo>
                  <a:cubicBezTo>
                    <a:pt x="441035" y="65879"/>
                    <a:pt x="443685" y="77358"/>
                    <a:pt x="444127" y="88396"/>
                  </a:cubicBezTo>
                  <a:lnTo>
                    <a:pt x="399976" y="106497"/>
                  </a:lnTo>
                  <a:lnTo>
                    <a:pt x="429998" y="34974"/>
                  </a:lnTo>
                  <a:close/>
                  <a:moveTo>
                    <a:pt x="386289" y="104732"/>
                  </a:moveTo>
                  <a:lnTo>
                    <a:pt x="366864" y="58373"/>
                  </a:lnTo>
                  <a:cubicBezTo>
                    <a:pt x="376135" y="49543"/>
                    <a:pt x="387172" y="43362"/>
                    <a:pt x="396002" y="38506"/>
                  </a:cubicBezTo>
                  <a:cubicBezTo>
                    <a:pt x="403950" y="34532"/>
                    <a:pt x="411014" y="31442"/>
                    <a:pt x="417195" y="29676"/>
                  </a:cubicBezTo>
                  <a:lnTo>
                    <a:pt x="386289" y="104732"/>
                  </a:lnTo>
                  <a:close/>
                  <a:moveTo>
                    <a:pt x="62667" y="235858"/>
                  </a:moveTo>
                  <a:cubicBezTo>
                    <a:pt x="67524" y="245571"/>
                    <a:pt x="72380" y="253960"/>
                    <a:pt x="77237" y="258375"/>
                  </a:cubicBezTo>
                  <a:cubicBezTo>
                    <a:pt x="80769" y="261024"/>
                    <a:pt x="85625" y="262790"/>
                    <a:pt x="90482" y="264114"/>
                  </a:cubicBezTo>
                  <a:cubicBezTo>
                    <a:pt x="103727" y="268088"/>
                    <a:pt x="105052" y="269854"/>
                    <a:pt x="103727" y="275152"/>
                  </a:cubicBezTo>
                  <a:cubicBezTo>
                    <a:pt x="102402" y="281333"/>
                    <a:pt x="98870" y="288838"/>
                    <a:pt x="94897" y="296344"/>
                  </a:cubicBezTo>
                  <a:cubicBezTo>
                    <a:pt x="87832" y="310472"/>
                    <a:pt x="81652" y="323717"/>
                    <a:pt x="87391" y="333430"/>
                  </a:cubicBezTo>
                  <a:cubicBezTo>
                    <a:pt x="96221" y="347117"/>
                    <a:pt x="97546" y="360362"/>
                    <a:pt x="97546" y="369192"/>
                  </a:cubicBezTo>
                  <a:cubicBezTo>
                    <a:pt x="57811" y="333430"/>
                    <a:pt x="41916" y="276918"/>
                    <a:pt x="56486" y="225262"/>
                  </a:cubicBezTo>
                  <a:cubicBezTo>
                    <a:pt x="59134" y="228353"/>
                    <a:pt x="60901" y="232768"/>
                    <a:pt x="62667" y="235858"/>
                  </a:cubicBezTo>
                  <a:close/>
                  <a:moveTo>
                    <a:pt x="450749" y="52634"/>
                  </a:moveTo>
                  <a:cubicBezTo>
                    <a:pt x="444127" y="31883"/>
                    <a:pt x="435297" y="16872"/>
                    <a:pt x="434855" y="16430"/>
                  </a:cubicBezTo>
                  <a:cubicBezTo>
                    <a:pt x="433530" y="14223"/>
                    <a:pt x="430440" y="12898"/>
                    <a:pt x="427349" y="13340"/>
                  </a:cubicBezTo>
                  <a:cubicBezTo>
                    <a:pt x="426467" y="13340"/>
                    <a:pt x="410130" y="17313"/>
                    <a:pt x="390262" y="27027"/>
                  </a:cubicBezTo>
                  <a:cubicBezTo>
                    <a:pt x="364214" y="40272"/>
                    <a:pt x="345229" y="57490"/>
                    <a:pt x="337282" y="77799"/>
                  </a:cubicBezTo>
                  <a:cubicBezTo>
                    <a:pt x="330219" y="94135"/>
                    <a:pt x="328894" y="114886"/>
                    <a:pt x="334192" y="137402"/>
                  </a:cubicBezTo>
                  <a:cubicBezTo>
                    <a:pt x="323596" y="125482"/>
                    <a:pt x="311676" y="114886"/>
                    <a:pt x="298430" y="106497"/>
                  </a:cubicBezTo>
                  <a:cubicBezTo>
                    <a:pt x="294456" y="98550"/>
                    <a:pt x="283861" y="79124"/>
                    <a:pt x="267525" y="58815"/>
                  </a:cubicBezTo>
                  <a:cubicBezTo>
                    <a:pt x="262226" y="51751"/>
                    <a:pt x="251631" y="60581"/>
                    <a:pt x="256928" y="67204"/>
                  </a:cubicBezTo>
                  <a:cubicBezTo>
                    <a:pt x="267966" y="80890"/>
                    <a:pt x="276355" y="94135"/>
                    <a:pt x="281653" y="103407"/>
                  </a:cubicBezTo>
                  <a:lnTo>
                    <a:pt x="220725" y="91486"/>
                  </a:lnTo>
                  <a:lnTo>
                    <a:pt x="162888" y="12898"/>
                  </a:lnTo>
                  <a:cubicBezTo>
                    <a:pt x="168187" y="12898"/>
                    <a:pt x="174367" y="13340"/>
                    <a:pt x="179665" y="14665"/>
                  </a:cubicBezTo>
                  <a:cubicBezTo>
                    <a:pt x="197325" y="18197"/>
                    <a:pt x="214986" y="27027"/>
                    <a:pt x="231763" y="41596"/>
                  </a:cubicBezTo>
                  <a:cubicBezTo>
                    <a:pt x="238386" y="46894"/>
                    <a:pt x="246774" y="37181"/>
                    <a:pt x="240593" y="31442"/>
                  </a:cubicBezTo>
                  <a:cubicBezTo>
                    <a:pt x="222050" y="15547"/>
                    <a:pt x="202182" y="5393"/>
                    <a:pt x="182315" y="1861"/>
                  </a:cubicBezTo>
                  <a:cubicBezTo>
                    <a:pt x="151850" y="-3879"/>
                    <a:pt x="116089" y="3627"/>
                    <a:pt x="79002" y="24819"/>
                  </a:cubicBezTo>
                  <a:cubicBezTo>
                    <a:pt x="51629" y="40272"/>
                    <a:pt x="33086" y="57490"/>
                    <a:pt x="32203" y="58373"/>
                  </a:cubicBezTo>
                  <a:cubicBezTo>
                    <a:pt x="29996" y="60581"/>
                    <a:pt x="29554" y="64554"/>
                    <a:pt x="31321" y="67645"/>
                  </a:cubicBezTo>
                  <a:cubicBezTo>
                    <a:pt x="33969" y="72943"/>
                    <a:pt x="44124" y="93252"/>
                    <a:pt x="61342" y="114886"/>
                  </a:cubicBezTo>
                  <a:cubicBezTo>
                    <a:pt x="71497" y="127690"/>
                    <a:pt x="82094" y="138286"/>
                    <a:pt x="92689" y="147557"/>
                  </a:cubicBezTo>
                  <a:cubicBezTo>
                    <a:pt x="89599" y="150206"/>
                    <a:pt x="86949" y="152855"/>
                    <a:pt x="83417" y="155946"/>
                  </a:cubicBezTo>
                  <a:cubicBezTo>
                    <a:pt x="67965" y="170957"/>
                    <a:pt x="56044" y="189500"/>
                    <a:pt x="47656" y="208926"/>
                  </a:cubicBezTo>
                  <a:cubicBezTo>
                    <a:pt x="40591" y="226145"/>
                    <a:pt x="37059" y="245129"/>
                    <a:pt x="36618" y="264556"/>
                  </a:cubicBezTo>
                  <a:cubicBezTo>
                    <a:pt x="36176" y="295902"/>
                    <a:pt x="45448" y="326808"/>
                    <a:pt x="63109" y="352857"/>
                  </a:cubicBezTo>
                  <a:cubicBezTo>
                    <a:pt x="80327" y="378464"/>
                    <a:pt x="104610" y="398332"/>
                    <a:pt x="133307" y="409369"/>
                  </a:cubicBezTo>
                  <a:cubicBezTo>
                    <a:pt x="141255" y="412460"/>
                    <a:pt x="146112" y="400097"/>
                    <a:pt x="138164" y="397007"/>
                  </a:cubicBezTo>
                  <a:cubicBezTo>
                    <a:pt x="127568" y="393033"/>
                    <a:pt x="117855" y="387294"/>
                    <a:pt x="109467" y="381113"/>
                  </a:cubicBezTo>
                  <a:cubicBezTo>
                    <a:pt x="110349" y="374932"/>
                    <a:pt x="112999" y="351974"/>
                    <a:pt x="97987" y="328574"/>
                  </a:cubicBezTo>
                  <a:cubicBezTo>
                    <a:pt x="95779" y="325484"/>
                    <a:pt x="101961" y="312238"/>
                    <a:pt x="105934" y="304733"/>
                  </a:cubicBezTo>
                  <a:cubicBezTo>
                    <a:pt x="109907" y="296786"/>
                    <a:pt x="113882" y="288838"/>
                    <a:pt x="115647" y="280891"/>
                  </a:cubicBezTo>
                  <a:cubicBezTo>
                    <a:pt x="117414" y="272503"/>
                    <a:pt x="115206" y="265880"/>
                    <a:pt x="109025" y="260582"/>
                  </a:cubicBezTo>
                  <a:cubicBezTo>
                    <a:pt x="104610" y="257050"/>
                    <a:pt x="98429" y="255284"/>
                    <a:pt x="93131" y="253518"/>
                  </a:cubicBezTo>
                  <a:cubicBezTo>
                    <a:pt x="89599" y="252635"/>
                    <a:pt x="85625" y="251311"/>
                    <a:pt x="84301" y="250428"/>
                  </a:cubicBezTo>
                  <a:cubicBezTo>
                    <a:pt x="81652" y="248220"/>
                    <a:pt x="76354" y="238948"/>
                    <a:pt x="72822" y="232326"/>
                  </a:cubicBezTo>
                  <a:cubicBezTo>
                    <a:pt x="68848" y="224379"/>
                    <a:pt x="64433" y="216873"/>
                    <a:pt x="60459" y="212017"/>
                  </a:cubicBezTo>
                  <a:cubicBezTo>
                    <a:pt x="69731" y="190383"/>
                    <a:pt x="84301" y="171399"/>
                    <a:pt x="102402" y="156387"/>
                  </a:cubicBezTo>
                  <a:cubicBezTo>
                    <a:pt x="119179" y="167866"/>
                    <a:pt x="138605" y="175372"/>
                    <a:pt x="158473" y="177580"/>
                  </a:cubicBezTo>
                  <a:cubicBezTo>
                    <a:pt x="134632" y="195681"/>
                    <a:pt x="127568" y="219081"/>
                    <a:pt x="138164" y="241598"/>
                  </a:cubicBezTo>
                  <a:cubicBezTo>
                    <a:pt x="150968" y="267646"/>
                    <a:pt x="177017" y="263673"/>
                    <a:pt x="200416" y="259699"/>
                  </a:cubicBezTo>
                  <a:cubicBezTo>
                    <a:pt x="204390" y="259258"/>
                    <a:pt x="208805" y="258375"/>
                    <a:pt x="212778" y="257933"/>
                  </a:cubicBezTo>
                  <a:cubicBezTo>
                    <a:pt x="214103" y="257933"/>
                    <a:pt x="214545" y="257933"/>
                    <a:pt x="214986" y="258375"/>
                  </a:cubicBezTo>
                  <a:cubicBezTo>
                    <a:pt x="219843" y="262790"/>
                    <a:pt x="219843" y="284423"/>
                    <a:pt x="219843" y="299876"/>
                  </a:cubicBezTo>
                  <a:cubicBezTo>
                    <a:pt x="219843" y="321951"/>
                    <a:pt x="219401" y="342260"/>
                    <a:pt x="227790" y="352857"/>
                  </a:cubicBezTo>
                  <a:cubicBezTo>
                    <a:pt x="231763" y="358154"/>
                    <a:pt x="237944" y="361245"/>
                    <a:pt x="244566" y="361245"/>
                  </a:cubicBezTo>
                  <a:cubicBezTo>
                    <a:pt x="248540" y="361245"/>
                    <a:pt x="253396" y="360362"/>
                    <a:pt x="257811" y="358154"/>
                  </a:cubicBezTo>
                  <a:cubicBezTo>
                    <a:pt x="278121" y="349324"/>
                    <a:pt x="298871" y="323276"/>
                    <a:pt x="295781" y="302966"/>
                  </a:cubicBezTo>
                  <a:cubicBezTo>
                    <a:pt x="293132" y="285306"/>
                    <a:pt x="291366" y="273386"/>
                    <a:pt x="295339" y="263673"/>
                  </a:cubicBezTo>
                  <a:cubicBezTo>
                    <a:pt x="299313" y="254843"/>
                    <a:pt x="309026" y="246896"/>
                    <a:pt x="328452" y="236299"/>
                  </a:cubicBezTo>
                  <a:cubicBezTo>
                    <a:pt x="330659" y="246896"/>
                    <a:pt x="331984" y="257492"/>
                    <a:pt x="331543" y="268088"/>
                  </a:cubicBezTo>
                  <a:cubicBezTo>
                    <a:pt x="331101" y="305616"/>
                    <a:pt x="316091" y="340936"/>
                    <a:pt x="289158" y="367426"/>
                  </a:cubicBezTo>
                  <a:cubicBezTo>
                    <a:pt x="259136" y="396566"/>
                    <a:pt x="216752" y="411135"/>
                    <a:pt x="174809" y="406720"/>
                  </a:cubicBezTo>
                  <a:cubicBezTo>
                    <a:pt x="165979" y="405837"/>
                    <a:pt x="164655" y="419082"/>
                    <a:pt x="173485" y="419965"/>
                  </a:cubicBezTo>
                  <a:cubicBezTo>
                    <a:pt x="219401" y="424822"/>
                    <a:pt x="265318" y="408927"/>
                    <a:pt x="298430" y="377139"/>
                  </a:cubicBezTo>
                  <a:cubicBezTo>
                    <a:pt x="327569" y="348442"/>
                    <a:pt x="344788" y="310031"/>
                    <a:pt x="345229" y="268529"/>
                  </a:cubicBezTo>
                  <a:cubicBezTo>
                    <a:pt x="345671" y="213783"/>
                    <a:pt x="317856" y="165217"/>
                    <a:pt x="275031" y="137402"/>
                  </a:cubicBezTo>
                  <a:cubicBezTo>
                    <a:pt x="283861" y="131222"/>
                    <a:pt x="290483" y="125482"/>
                    <a:pt x="294456" y="122392"/>
                  </a:cubicBezTo>
                  <a:cubicBezTo>
                    <a:pt x="309909" y="133429"/>
                    <a:pt x="323596" y="147557"/>
                    <a:pt x="335074" y="163451"/>
                  </a:cubicBezTo>
                  <a:cubicBezTo>
                    <a:pt x="362449" y="201862"/>
                    <a:pt x="373486" y="249103"/>
                    <a:pt x="365539" y="295461"/>
                  </a:cubicBezTo>
                  <a:cubicBezTo>
                    <a:pt x="349644" y="391709"/>
                    <a:pt x="258253" y="457493"/>
                    <a:pt x="161564" y="441157"/>
                  </a:cubicBezTo>
                  <a:cubicBezTo>
                    <a:pt x="114764" y="433210"/>
                    <a:pt x="73704" y="407603"/>
                    <a:pt x="46331" y="369192"/>
                  </a:cubicBezTo>
                  <a:cubicBezTo>
                    <a:pt x="18958" y="330781"/>
                    <a:pt x="7921" y="283541"/>
                    <a:pt x="15868" y="237183"/>
                  </a:cubicBezTo>
                  <a:cubicBezTo>
                    <a:pt x="17192" y="228794"/>
                    <a:pt x="3946" y="226587"/>
                    <a:pt x="2623" y="234975"/>
                  </a:cubicBezTo>
                  <a:cubicBezTo>
                    <a:pt x="-5766" y="285306"/>
                    <a:pt x="6154" y="335638"/>
                    <a:pt x="35736" y="377139"/>
                  </a:cubicBezTo>
                  <a:cubicBezTo>
                    <a:pt x="65316" y="418641"/>
                    <a:pt x="109467" y="445572"/>
                    <a:pt x="159798" y="454402"/>
                  </a:cubicBezTo>
                  <a:cubicBezTo>
                    <a:pt x="170394" y="456169"/>
                    <a:pt x="180990" y="457051"/>
                    <a:pt x="191145" y="457051"/>
                  </a:cubicBezTo>
                  <a:cubicBezTo>
                    <a:pt x="230438" y="457051"/>
                    <a:pt x="268849" y="444690"/>
                    <a:pt x="301962" y="421290"/>
                  </a:cubicBezTo>
                  <a:cubicBezTo>
                    <a:pt x="343464" y="391709"/>
                    <a:pt x="370395" y="347559"/>
                    <a:pt x="379225" y="297227"/>
                  </a:cubicBezTo>
                  <a:cubicBezTo>
                    <a:pt x="384965" y="260141"/>
                    <a:pt x="380550" y="223496"/>
                    <a:pt x="365980" y="190383"/>
                  </a:cubicBezTo>
                  <a:cubicBezTo>
                    <a:pt x="373044" y="188617"/>
                    <a:pt x="384082" y="184644"/>
                    <a:pt x="396444" y="178021"/>
                  </a:cubicBezTo>
                  <a:cubicBezTo>
                    <a:pt x="422492" y="164776"/>
                    <a:pt x="441477" y="147557"/>
                    <a:pt x="449425" y="127248"/>
                  </a:cubicBezTo>
                  <a:cubicBezTo>
                    <a:pt x="460020" y="105614"/>
                    <a:pt x="460020" y="80449"/>
                    <a:pt x="450749" y="52634"/>
                  </a:cubicBezTo>
                  <a:close/>
                </a:path>
              </a:pathLst>
            </a:custGeom>
            <a:solidFill>
              <a:srgbClr val="010101"/>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03" name="Graphic 4">
            <a:extLst>
              <a:ext uri="{FF2B5EF4-FFF2-40B4-BE49-F238E27FC236}">
                <a16:creationId xmlns:a16="http://schemas.microsoft.com/office/drawing/2014/main" id="{50B20877-0A71-E70A-391C-DE4C2E2CE8E4}"/>
              </a:ext>
            </a:extLst>
          </p:cNvPr>
          <p:cNvGrpSpPr/>
          <p:nvPr/>
        </p:nvGrpSpPr>
        <p:grpSpPr>
          <a:xfrm>
            <a:off x="2402958" y="4102961"/>
            <a:ext cx="2571766" cy="1926365"/>
            <a:chOff x="1218087" y="2455444"/>
            <a:chExt cx="2571766" cy="1926365"/>
          </a:xfrm>
        </p:grpSpPr>
        <p:sp>
          <p:nvSpPr>
            <p:cNvPr id="104" name="Freeform 683">
              <a:extLst>
                <a:ext uri="{FF2B5EF4-FFF2-40B4-BE49-F238E27FC236}">
                  <a16:creationId xmlns:a16="http://schemas.microsoft.com/office/drawing/2014/main" id="{C3541920-30B4-7731-247A-4115B5412F9F}"/>
                </a:ext>
              </a:extLst>
            </p:cNvPr>
            <p:cNvSpPr/>
            <p:nvPr/>
          </p:nvSpPr>
          <p:spPr>
            <a:xfrm>
              <a:off x="1328957" y="2725404"/>
              <a:ext cx="1501554" cy="282562"/>
            </a:xfrm>
            <a:custGeom>
              <a:avLst/>
              <a:gdLst>
                <a:gd name="connsiteX0" fmla="*/ 1399568 w 1501554"/>
                <a:gd name="connsiteY0" fmla="*/ 282563 h 282562"/>
                <a:gd name="connsiteX1" fmla="*/ 0 w 1501554"/>
                <a:gd name="connsiteY1" fmla="*/ 282563 h 282562"/>
                <a:gd name="connsiteX2" fmla="*/ 83003 w 1501554"/>
                <a:gd name="connsiteY2" fmla="*/ 142606 h 282562"/>
                <a:gd name="connsiteX3" fmla="*/ 0 w 1501554"/>
                <a:gd name="connsiteY3" fmla="*/ 0 h 282562"/>
                <a:gd name="connsiteX4" fmla="*/ 1399568 w 1501554"/>
                <a:gd name="connsiteY4" fmla="*/ 0 h 282562"/>
                <a:gd name="connsiteX5" fmla="*/ 1501555 w 1501554"/>
                <a:gd name="connsiteY5" fmla="*/ 142606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554" h="282562">
                  <a:moveTo>
                    <a:pt x="1399568" y="282563"/>
                  </a:moveTo>
                  <a:lnTo>
                    <a:pt x="0" y="282563"/>
                  </a:lnTo>
                  <a:lnTo>
                    <a:pt x="83003" y="142606"/>
                  </a:lnTo>
                  <a:lnTo>
                    <a:pt x="0" y="0"/>
                  </a:lnTo>
                  <a:lnTo>
                    <a:pt x="1399568" y="0"/>
                  </a:lnTo>
                  <a:lnTo>
                    <a:pt x="1501555" y="142606"/>
                  </a:lnTo>
                  <a:close/>
                </a:path>
              </a:pathLst>
            </a:custGeom>
            <a:solidFill>
              <a:srgbClr val="B1DEDD"/>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 name="TextBox 104">
              <a:extLst>
                <a:ext uri="{FF2B5EF4-FFF2-40B4-BE49-F238E27FC236}">
                  <a16:creationId xmlns:a16="http://schemas.microsoft.com/office/drawing/2014/main" id="{F19417C1-E199-3802-DA9C-A97F340B0268}"/>
                </a:ext>
              </a:extLst>
            </p:cNvPr>
            <p:cNvSpPr txBox="1"/>
            <p:nvPr/>
          </p:nvSpPr>
          <p:spPr>
            <a:xfrm>
              <a:off x="1339575" y="2455444"/>
              <a:ext cx="960519" cy="300082"/>
            </a:xfrm>
            <a:prstGeom prst="rect">
              <a:avLst/>
            </a:prstGeom>
            <a:noFill/>
          </p:spPr>
          <p:txBody>
            <a:bodyPr wrap="none" rtlCol="0">
              <a:spAutoFit/>
            </a:bodyPr>
            <a:lstStyle/>
            <a:p>
              <a:pPr algn="l"/>
              <a:r>
                <a:rPr lang="en-US" sz="1350" b="1" spc="0" baseline="0">
                  <a:ln/>
                  <a:solidFill>
                    <a:srgbClr val="000000"/>
                  </a:solidFill>
                  <a:latin typeface="Calibri" panose="020F0502020204030204" pitchFamily="34" charset="0"/>
                  <a:cs typeface="Calibri" panose="020F0502020204030204" pitchFamily="34" charset="0"/>
                  <a:sym typeface="Avenir-Black"/>
                  <a:rtl val="0"/>
                </a:rPr>
                <a:t>MODULE 2</a:t>
              </a:r>
            </a:p>
          </p:txBody>
        </p:sp>
        <p:sp>
          <p:nvSpPr>
            <p:cNvPr id="106" name="TextBox 105">
              <a:extLst>
                <a:ext uri="{FF2B5EF4-FFF2-40B4-BE49-F238E27FC236}">
                  <a16:creationId xmlns:a16="http://schemas.microsoft.com/office/drawing/2014/main" id="{4D4CE990-2C4D-0DE2-5435-03AB456128EA}"/>
                </a:ext>
              </a:extLst>
            </p:cNvPr>
            <p:cNvSpPr txBox="1"/>
            <p:nvPr/>
          </p:nvSpPr>
          <p:spPr>
            <a:xfrm>
              <a:off x="1372644" y="2715543"/>
              <a:ext cx="1767803" cy="329834"/>
            </a:xfrm>
            <a:prstGeom prst="rect">
              <a:avLst/>
            </a:prstGeom>
            <a:noFill/>
          </p:spPr>
          <p:txBody>
            <a:bodyPr wrap="square" rtlCol="0">
              <a:spAutoFit/>
            </a:bodyPr>
            <a:lstStyle/>
            <a:p>
              <a:pPr>
                <a:lnSpc>
                  <a:spcPts val="940"/>
                </a:lnSpc>
              </a:pPr>
              <a:r>
                <a:rPr lang="en-US" sz="1050" b="1" spc="0" baseline="0">
                  <a:ln/>
                  <a:solidFill>
                    <a:srgbClr val="000000"/>
                  </a:solidFill>
                  <a:latin typeface="Calibri" panose="020F0502020204030204" pitchFamily="34" charset="0"/>
                  <a:cs typeface="Calibri" panose="020F0502020204030204" pitchFamily="34" charset="0"/>
                  <a:sym typeface="Avenir-Black"/>
                  <a:rtl val="0"/>
                </a:rPr>
                <a:t>Critical Steps in </a:t>
              </a:r>
            </a:p>
            <a:p>
              <a:pPr>
                <a:lnSpc>
                  <a:spcPts val="940"/>
                </a:lnSpc>
              </a:pPr>
              <a:r>
                <a:rPr lang="en-US" sz="1050" b="1" spc="0" baseline="0">
                  <a:ln/>
                  <a:solidFill>
                    <a:srgbClr val="000000"/>
                  </a:solidFill>
                  <a:latin typeface="Calibri" panose="020F0502020204030204" pitchFamily="34" charset="0"/>
                  <a:cs typeface="Calibri" panose="020F0502020204030204" pitchFamily="34" charset="0"/>
                  <a:sym typeface="Avenir-Black"/>
                  <a:rtl val="0"/>
                </a:rPr>
                <a:t>Building an Enterprise</a:t>
              </a:r>
            </a:p>
          </p:txBody>
        </p:sp>
        <p:sp>
          <p:nvSpPr>
            <p:cNvPr id="107" name="TextBox 106">
              <a:extLst>
                <a:ext uri="{FF2B5EF4-FFF2-40B4-BE49-F238E27FC236}">
                  <a16:creationId xmlns:a16="http://schemas.microsoft.com/office/drawing/2014/main" id="{B6436649-4230-3724-1050-653AA9F8022C}"/>
                </a:ext>
              </a:extLst>
            </p:cNvPr>
            <p:cNvSpPr txBox="1"/>
            <p:nvPr/>
          </p:nvSpPr>
          <p:spPr>
            <a:xfrm>
              <a:off x="1218087" y="3058370"/>
              <a:ext cx="2571766" cy="1323439"/>
            </a:xfrm>
            <a:prstGeom prst="rect">
              <a:avLst/>
            </a:prstGeom>
            <a:noFill/>
          </p:spPr>
          <p:txBody>
            <a:bodyPr wrap="square" rtlCol="0">
              <a:spAutoFit/>
            </a:bodyPr>
            <a:lstStyle/>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Your Creativity and how to Qualify an Idea</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SMART Goals</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Determining your goals – Creating a Business Plan</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Funding &amp; Financing your Journey</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The Legalities of Starting a New Business</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The Importance of Sales and Marketing</a:t>
              </a:r>
            </a:p>
            <a:p>
              <a:pPr marL="171450" indent="-171450" algn="l">
                <a:buClr>
                  <a:srgbClr val="F1A0C2"/>
                </a:buClr>
                <a:buFont typeface="Arial" panose="020B0604020202020204" pitchFamily="34" charset="0"/>
                <a:buChar char="•"/>
              </a:pPr>
              <a:endParaRPr lang="en-US" sz="1000" spc="0" baseline="0">
                <a:ln/>
                <a:solidFill>
                  <a:srgbClr val="000000"/>
                </a:solidFill>
                <a:latin typeface="Calibri" panose="020F0502020204030204" pitchFamily="34" charset="0"/>
                <a:cs typeface="Calibri" panose="020F0502020204030204" pitchFamily="34" charset="0"/>
                <a:sym typeface="Avenir-Black"/>
                <a:rtl val="0"/>
              </a:endParaRPr>
            </a:p>
          </p:txBody>
        </p:sp>
      </p:grpSp>
      <p:grpSp>
        <p:nvGrpSpPr>
          <p:cNvPr id="108" name="Graphic 4">
            <a:extLst>
              <a:ext uri="{FF2B5EF4-FFF2-40B4-BE49-F238E27FC236}">
                <a16:creationId xmlns:a16="http://schemas.microsoft.com/office/drawing/2014/main" id="{36B3BA0F-687B-DFAF-E794-2F903FCC890A}"/>
              </a:ext>
            </a:extLst>
          </p:cNvPr>
          <p:cNvGrpSpPr/>
          <p:nvPr/>
        </p:nvGrpSpPr>
        <p:grpSpPr>
          <a:xfrm>
            <a:off x="5177376" y="4118024"/>
            <a:ext cx="2367262" cy="2220177"/>
            <a:chOff x="1196414" y="2455444"/>
            <a:chExt cx="2367262" cy="2220177"/>
          </a:xfrm>
        </p:grpSpPr>
        <p:sp>
          <p:nvSpPr>
            <p:cNvPr id="109" name="Freeform 688">
              <a:extLst>
                <a:ext uri="{FF2B5EF4-FFF2-40B4-BE49-F238E27FC236}">
                  <a16:creationId xmlns:a16="http://schemas.microsoft.com/office/drawing/2014/main" id="{864275EE-3109-EC17-A079-D463C7F18997}"/>
                </a:ext>
              </a:extLst>
            </p:cNvPr>
            <p:cNvSpPr/>
            <p:nvPr/>
          </p:nvSpPr>
          <p:spPr>
            <a:xfrm>
              <a:off x="1328957" y="2725404"/>
              <a:ext cx="1501554" cy="282562"/>
            </a:xfrm>
            <a:custGeom>
              <a:avLst/>
              <a:gdLst>
                <a:gd name="connsiteX0" fmla="*/ 1399568 w 1501554"/>
                <a:gd name="connsiteY0" fmla="*/ 282563 h 282562"/>
                <a:gd name="connsiteX1" fmla="*/ 0 w 1501554"/>
                <a:gd name="connsiteY1" fmla="*/ 282563 h 282562"/>
                <a:gd name="connsiteX2" fmla="*/ 83003 w 1501554"/>
                <a:gd name="connsiteY2" fmla="*/ 142606 h 282562"/>
                <a:gd name="connsiteX3" fmla="*/ 0 w 1501554"/>
                <a:gd name="connsiteY3" fmla="*/ 0 h 282562"/>
                <a:gd name="connsiteX4" fmla="*/ 1399568 w 1501554"/>
                <a:gd name="connsiteY4" fmla="*/ 0 h 282562"/>
                <a:gd name="connsiteX5" fmla="*/ 1501555 w 1501554"/>
                <a:gd name="connsiteY5" fmla="*/ 142606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554" h="282562">
                  <a:moveTo>
                    <a:pt x="1399568" y="282563"/>
                  </a:moveTo>
                  <a:lnTo>
                    <a:pt x="0" y="282563"/>
                  </a:lnTo>
                  <a:lnTo>
                    <a:pt x="83003" y="142606"/>
                  </a:lnTo>
                  <a:lnTo>
                    <a:pt x="0" y="0"/>
                  </a:lnTo>
                  <a:lnTo>
                    <a:pt x="1399568" y="0"/>
                  </a:lnTo>
                  <a:lnTo>
                    <a:pt x="1501555" y="142606"/>
                  </a:lnTo>
                  <a:close/>
                </a:path>
              </a:pathLst>
            </a:custGeom>
            <a:solidFill>
              <a:srgbClr val="B1DEDD"/>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0" name="TextBox 109">
              <a:extLst>
                <a:ext uri="{FF2B5EF4-FFF2-40B4-BE49-F238E27FC236}">
                  <a16:creationId xmlns:a16="http://schemas.microsoft.com/office/drawing/2014/main" id="{1730AFBE-1388-9E6D-51B5-9AEE46E4772D}"/>
                </a:ext>
              </a:extLst>
            </p:cNvPr>
            <p:cNvSpPr txBox="1"/>
            <p:nvPr/>
          </p:nvSpPr>
          <p:spPr>
            <a:xfrm>
              <a:off x="1339575" y="2455444"/>
              <a:ext cx="960519" cy="300082"/>
            </a:xfrm>
            <a:prstGeom prst="rect">
              <a:avLst/>
            </a:prstGeom>
            <a:noFill/>
          </p:spPr>
          <p:txBody>
            <a:bodyPr wrap="none" rtlCol="0">
              <a:spAutoFit/>
            </a:bodyPr>
            <a:lstStyle/>
            <a:p>
              <a:pPr algn="l"/>
              <a:r>
                <a:rPr lang="en-US" sz="1350" b="1" spc="0" baseline="0">
                  <a:ln/>
                  <a:solidFill>
                    <a:srgbClr val="000000"/>
                  </a:solidFill>
                  <a:latin typeface="Calibri" panose="020F0502020204030204" pitchFamily="34" charset="0"/>
                  <a:cs typeface="Calibri" panose="020F0502020204030204" pitchFamily="34" charset="0"/>
                  <a:sym typeface="Avenir-Black"/>
                  <a:rtl val="0"/>
                </a:rPr>
                <a:t>MODULE 3</a:t>
              </a:r>
            </a:p>
          </p:txBody>
        </p:sp>
        <p:sp>
          <p:nvSpPr>
            <p:cNvPr id="111" name="TextBox 110">
              <a:extLst>
                <a:ext uri="{FF2B5EF4-FFF2-40B4-BE49-F238E27FC236}">
                  <a16:creationId xmlns:a16="http://schemas.microsoft.com/office/drawing/2014/main" id="{F0BC2789-E5E2-74B3-95B4-97E9BEAC7995}"/>
                </a:ext>
              </a:extLst>
            </p:cNvPr>
            <p:cNvSpPr txBox="1"/>
            <p:nvPr/>
          </p:nvSpPr>
          <p:spPr>
            <a:xfrm>
              <a:off x="1372644" y="2743030"/>
              <a:ext cx="1767803" cy="329834"/>
            </a:xfrm>
            <a:prstGeom prst="rect">
              <a:avLst/>
            </a:prstGeom>
            <a:noFill/>
          </p:spPr>
          <p:txBody>
            <a:bodyPr wrap="square" rtlCol="0">
              <a:spAutoFit/>
            </a:bodyPr>
            <a:lstStyle/>
            <a:p>
              <a:pPr>
                <a:lnSpc>
                  <a:spcPts val="940"/>
                </a:lnSpc>
              </a:pPr>
              <a:r>
                <a:rPr lang="en-US" sz="1050" b="1" spc="0" baseline="0">
                  <a:ln/>
                  <a:solidFill>
                    <a:srgbClr val="000000"/>
                  </a:solidFill>
                  <a:latin typeface="Calibri" panose="020F0502020204030204" pitchFamily="34" charset="0"/>
                  <a:cs typeface="Calibri" panose="020F0502020204030204" pitchFamily="34" charset="0"/>
                  <a:sym typeface="Avenir-Black"/>
                  <a:rtl val="0"/>
                </a:rPr>
                <a:t>Exploring the World </a:t>
              </a:r>
            </a:p>
            <a:p>
              <a:pPr>
                <a:lnSpc>
                  <a:spcPts val="940"/>
                </a:lnSpc>
              </a:pPr>
              <a:r>
                <a:rPr lang="en-US" sz="1050" b="1" spc="0" baseline="0">
                  <a:ln/>
                  <a:solidFill>
                    <a:srgbClr val="000000"/>
                  </a:solidFill>
                  <a:latin typeface="Calibri" panose="020F0502020204030204" pitchFamily="34" charset="0"/>
                  <a:cs typeface="Calibri" panose="020F0502020204030204" pitchFamily="34" charset="0"/>
                  <a:sym typeface="Avenir-Black"/>
                  <a:rtl val="0"/>
                </a:rPr>
                <a:t>of Innovation</a:t>
              </a:r>
            </a:p>
          </p:txBody>
        </p:sp>
        <p:sp>
          <p:nvSpPr>
            <p:cNvPr id="112" name="TextBox 111">
              <a:extLst>
                <a:ext uri="{FF2B5EF4-FFF2-40B4-BE49-F238E27FC236}">
                  <a16:creationId xmlns:a16="http://schemas.microsoft.com/office/drawing/2014/main" id="{D723126F-B3DF-EA39-AB21-9BCC858361F8}"/>
                </a:ext>
              </a:extLst>
            </p:cNvPr>
            <p:cNvSpPr txBox="1"/>
            <p:nvPr/>
          </p:nvSpPr>
          <p:spPr>
            <a:xfrm>
              <a:off x="1196414" y="3044405"/>
              <a:ext cx="2367262" cy="1631216"/>
            </a:xfrm>
            <a:prstGeom prst="rect">
              <a:avLst/>
            </a:prstGeom>
            <a:noFill/>
          </p:spPr>
          <p:txBody>
            <a:bodyPr wrap="square" rtlCol="0">
              <a:spAutoFit/>
            </a:bodyPr>
            <a:lstStyle/>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Opportunities in Innovation</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Innovating for People-Planet-Profit</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Models of Innovation</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Starting your Innovation Journey</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Creating a Strategy for the </a:t>
              </a:r>
              <a:r>
                <a:rPr lang="en-US" sz="1000">
                  <a:ln/>
                  <a:solidFill>
                    <a:srgbClr val="000000"/>
                  </a:solidFill>
                  <a:latin typeface="Calibri" panose="020F0502020204030204" pitchFamily="34" charset="0"/>
                  <a:cs typeface="Calibri" panose="020F0502020204030204" pitchFamily="34" charset="0"/>
                  <a:sym typeface="Avenir-Black"/>
                  <a:rtl val="0"/>
                </a:rPr>
                <a:t>F</a:t>
              </a:r>
              <a:r>
                <a:rPr lang="en-US" sz="1000" spc="0" baseline="0">
                  <a:ln/>
                  <a:solidFill>
                    <a:srgbClr val="000000"/>
                  </a:solidFill>
                  <a:latin typeface="Calibri" panose="020F0502020204030204" pitchFamily="34" charset="0"/>
                  <a:cs typeface="Calibri" panose="020F0502020204030204" pitchFamily="34" charset="0"/>
                  <a:sym typeface="Avenir-Black"/>
                  <a:rtl val="0"/>
                </a:rPr>
                <a:t>uture</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Innovation &amp; Functionality in Food Business</a:t>
              </a:r>
            </a:p>
            <a:p>
              <a:pPr marL="171450" indent="-171450" algn="l">
                <a:buClr>
                  <a:srgbClr val="F1A0C2"/>
                </a:buClr>
                <a:buFont typeface="Arial" panose="020B0604020202020204" pitchFamily="34" charset="0"/>
                <a:buChar char="•"/>
              </a:pPr>
              <a:endParaRPr lang="en-US" sz="1000" spc="0" baseline="0">
                <a:ln/>
                <a:solidFill>
                  <a:srgbClr val="000000"/>
                </a:solidFill>
                <a:latin typeface="Calibri" panose="020F0502020204030204" pitchFamily="34" charset="0"/>
                <a:cs typeface="Calibri" panose="020F0502020204030204" pitchFamily="34" charset="0"/>
                <a:sym typeface="Avenir-Black"/>
                <a:rtl val="0"/>
              </a:endParaRPr>
            </a:p>
            <a:p>
              <a:pPr marL="171450" indent="-171450" algn="l">
                <a:buClr>
                  <a:srgbClr val="F1A0C2"/>
                </a:buClr>
                <a:buFont typeface="Arial" panose="020B0604020202020204" pitchFamily="34" charset="0"/>
                <a:buChar char="•"/>
              </a:pPr>
              <a:endParaRPr lang="en-US" sz="1000" spc="0" baseline="0">
                <a:ln/>
                <a:solidFill>
                  <a:srgbClr val="000000"/>
                </a:solidFill>
                <a:latin typeface="Calibri" panose="020F0502020204030204" pitchFamily="34" charset="0"/>
                <a:cs typeface="Calibri" panose="020F0502020204030204" pitchFamily="34" charset="0"/>
                <a:sym typeface="Avenir-Black"/>
                <a:rtl val="0"/>
              </a:endParaRPr>
            </a:p>
            <a:p>
              <a:pPr marL="171450" indent="-171450" algn="l">
                <a:buClr>
                  <a:srgbClr val="F1A0C2"/>
                </a:buClr>
                <a:buFont typeface="Arial" panose="020B0604020202020204" pitchFamily="34" charset="0"/>
                <a:buChar char="•"/>
              </a:pPr>
              <a:endParaRPr lang="en-US" sz="1000" spc="0" baseline="0">
                <a:ln/>
                <a:solidFill>
                  <a:srgbClr val="000000"/>
                </a:solidFill>
                <a:latin typeface="Calibri" panose="020F0502020204030204" pitchFamily="34" charset="0"/>
                <a:cs typeface="Calibri" panose="020F0502020204030204" pitchFamily="34" charset="0"/>
                <a:sym typeface="Avenir-Black"/>
                <a:rtl val="0"/>
              </a:endParaRPr>
            </a:p>
          </p:txBody>
        </p:sp>
      </p:grpSp>
      <p:grpSp>
        <p:nvGrpSpPr>
          <p:cNvPr id="113" name="Group 112">
            <a:extLst>
              <a:ext uri="{FF2B5EF4-FFF2-40B4-BE49-F238E27FC236}">
                <a16:creationId xmlns:a16="http://schemas.microsoft.com/office/drawing/2014/main" id="{3F818B6C-7296-9252-54F4-4D2E35E55266}"/>
              </a:ext>
            </a:extLst>
          </p:cNvPr>
          <p:cNvGrpSpPr/>
          <p:nvPr/>
        </p:nvGrpSpPr>
        <p:grpSpPr>
          <a:xfrm>
            <a:off x="5142995" y="6050448"/>
            <a:ext cx="2409649" cy="1970423"/>
            <a:chOff x="7053710" y="4406778"/>
            <a:chExt cx="2728611" cy="1970423"/>
          </a:xfrm>
        </p:grpSpPr>
        <p:sp>
          <p:nvSpPr>
            <p:cNvPr id="114" name="Freeform 509">
              <a:extLst>
                <a:ext uri="{FF2B5EF4-FFF2-40B4-BE49-F238E27FC236}">
                  <a16:creationId xmlns:a16="http://schemas.microsoft.com/office/drawing/2014/main" id="{C5CF1EEC-EFC5-3D42-76B0-B26D60451C4B}"/>
                </a:ext>
              </a:extLst>
            </p:cNvPr>
            <p:cNvSpPr/>
            <p:nvPr/>
          </p:nvSpPr>
          <p:spPr>
            <a:xfrm>
              <a:off x="7404493" y="4675086"/>
              <a:ext cx="1501996" cy="282562"/>
            </a:xfrm>
            <a:custGeom>
              <a:avLst/>
              <a:gdLst>
                <a:gd name="connsiteX0" fmla="*/ 102429 w 1501996"/>
                <a:gd name="connsiteY0" fmla="*/ 0 h 282562"/>
                <a:gd name="connsiteX1" fmla="*/ 1501997 w 1501996"/>
                <a:gd name="connsiteY1" fmla="*/ 0 h 282562"/>
                <a:gd name="connsiteX2" fmla="*/ 1418994 w 1501996"/>
                <a:gd name="connsiteY2" fmla="*/ 139957 h 282562"/>
                <a:gd name="connsiteX3" fmla="*/ 1501997 w 1501996"/>
                <a:gd name="connsiteY3" fmla="*/ 282563 h 282562"/>
                <a:gd name="connsiteX4" fmla="*/ 102429 w 1501996"/>
                <a:gd name="connsiteY4" fmla="*/ 282563 h 282562"/>
                <a:gd name="connsiteX5" fmla="*/ 0 w 1501996"/>
                <a:gd name="connsiteY5" fmla="*/ 139957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996" h="282562">
                  <a:moveTo>
                    <a:pt x="102429" y="0"/>
                  </a:moveTo>
                  <a:lnTo>
                    <a:pt x="1501997" y="0"/>
                  </a:lnTo>
                  <a:lnTo>
                    <a:pt x="1418994" y="139957"/>
                  </a:lnTo>
                  <a:lnTo>
                    <a:pt x="1501997" y="282563"/>
                  </a:lnTo>
                  <a:lnTo>
                    <a:pt x="102429" y="282563"/>
                  </a:lnTo>
                  <a:lnTo>
                    <a:pt x="0" y="139957"/>
                  </a:lnTo>
                  <a:close/>
                </a:path>
              </a:pathLst>
            </a:custGeom>
            <a:solidFill>
              <a:srgbClr val="B1DEDD"/>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TextBox 114">
              <a:extLst>
                <a:ext uri="{FF2B5EF4-FFF2-40B4-BE49-F238E27FC236}">
                  <a16:creationId xmlns:a16="http://schemas.microsoft.com/office/drawing/2014/main" id="{3C4EA4CC-CBF3-D2E8-CA17-3D7EE12A5FD6}"/>
                </a:ext>
              </a:extLst>
            </p:cNvPr>
            <p:cNvSpPr txBox="1"/>
            <p:nvPr/>
          </p:nvSpPr>
          <p:spPr>
            <a:xfrm>
              <a:off x="7456592" y="4406778"/>
              <a:ext cx="960519" cy="300082"/>
            </a:xfrm>
            <a:prstGeom prst="rect">
              <a:avLst/>
            </a:prstGeom>
            <a:noFill/>
          </p:spPr>
          <p:txBody>
            <a:bodyPr wrap="none" rtlCol="0">
              <a:spAutoFit/>
            </a:bodyPr>
            <a:lstStyle/>
            <a:p>
              <a:pPr algn="l"/>
              <a:r>
                <a:rPr lang="en-US" sz="1350" b="1" spc="0" baseline="0">
                  <a:ln/>
                  <a:solidFill>
                    <a:srgbClr val="000000"/>
                  </a:solidFill>
                  <a:latin typeface="Calibri" panose="020F0502020204030204" pitchFamily="34" charset="0"/>
                  <a:cs typeface="Calibri" panose="020F0502020204030204" pitchFamily="34" charset="0"/>
                  <a:sym typeface="Avenir-Black"/>
                  <a:rtl val="0"/>
                </a:rPr>
                <a:t>MODULE 4</a:t>
              </a:r>
            </a:p>
          </p:txBody>
        </p:sp>
        <p:sp>
          <p:nvSpPr>
            <p:cNvPr id="116" name="TextBox 115">
              <a:extLst>
                <a:ext uri="{FF2B5EF4-FFF2-40B4-BE49-F238E27FC236}">
                  <a16:creationId xmlns:a16="http://schemas.microsoft.com/office/drawing/2014/main" id="{7F7ABB30-02B5-9D26-D40E-D7D592B438DB}"/>
                </a:ext>
              </a:extLst>
            </p:cNvPr>
            <p:cNvSpPr txBox="1"/>
            <p:nvPr/>
          </p:nvSpPr>
          <p:spPr>
            <a:xfrm>
              <a:off x="7489661" y="4666877"/>
              <a:ext cx="1767803" cy="329834"/>
            </a:xfrm>
            <a:prstGeom prst="rect">
              <a:avLst/>
            </a:prstGeom>
            <a:noFill/>
          </p:spPr>
          <p:txBody>
            <a:bodyPr wrap="square" rtlCol="0">
              <a:spAutoFit/>
            </a:bodyPr>
            <a:lstStyle/>
            <a:p>
              <a:pPr>
                <a:lnSpc>
                  <a:spcPts val="940"/>
                </a:lnSpc>
              </a:pPr>
              <a:r>
                <a:rPr lang="en-US" sz="1050" b="1" spc="0" baseline="0">
                  <a:ln/>
                  <a:solidFill>
                    <a:srgbClr val="000000"/>
                  </a:solidFill>
                  <a:latin typeface="Calibri" panose="020F0502020204030204" pitchFamily="34" charset="0"/>
                  <a:cs typeface="Calibri" panose="020F0502020204030204" pitchFamily="34" charset="0"/>
                  <a:sym typeface="Avenir-Black"/>
                  <a:rtl val="0"/>
                </a:rPr>
                <a:t>Tactics in Ethical</a:t>
              </a:r>
            </a:p>
            <a:p>
              <a:pPr>
                <a:lnSpc>
                  <a:spcPts val="940"/>
                </a:lnSpc>
              </a:pPr>
              <a:r>
                <a:rPr lang="en-US" sz="1050" b="1" spc="0" baseline="0">
                  <a:ln/>
                  <a:solidFill>
                    <a:srgbClr val="000000"/>
                  </a:solidFill>
                  <a:latin typeface="Calibri" panose="020F0502020204030204" pitchFamily="34" charset="0"/>
                  <a:cs typeface="Calibri" panose="020F0502020204030204" pitchFamily="34" charset="0"/>
                  <a:sym typeface="Avenir-Black"/>
                  <a:rtl val="0"/>
                </a:rPr>
                <a:t>Food Operation</a:t>
              </a:r>
            </a:p>
          </p:txBody>
        </p:sp>
        <p:sp>
          <p:nvSpPr>
            <p:cNvPr id="117" name="TextBox 116">
              <a:extLst>
                <a:ext uri="{FF2B5EF4-FFF2-40B4-BE49-F238E27FC236}">
                  <a16:creationId xmlns:a16="http://schemas.microsoft.com/office/drawing/2014/main" id="{FED1EDF4-FF90-DEDD-861F-FAD1C2DFC07B}"/>
                </a:ext>
              </a:extLst>
            </p:cNvPr>
            <p:cNvSpPr txBox="1"/>
            <p:nvPr/>
          </p:nvSpPr>
          <p:spPr>
            <a:xfrm>
              <a:off x="7053710" y="5053762"/>
              <a:ext cx="2728611" cy="1323439"/>
            </a:xfrm>
            <a:prstGeom prst="rect">
              <a:avLst/>
            </a:prstGeom>
            <a:noFill/>
          </p:spPr>
          <p:txBody>
            <a:bodyPr wrap="square" rtlCol="0">
              <a:spAutoFit/>
            </a:bodyPr>
            <a:lstStyle/>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Ethical Sourcing &amp; Production</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GMO &amp; Plant-based Foods</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Be aware of Health &amp; Eco Claims</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Ethical Food Packaging</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Ethical Distribution Models</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Enterprise Growth &amp; Success (marketing)</a:t>
              </a:r>
            </a:p>
            <a:p>
              <a:pPr marL="171450" indent="-171450" algn="l">
                <a:buClr>
                  <a:srgbClr val="F1A0C2"/>
                </a:buClr>
                <a:buFont typeface="Arial" panose="020B0604020202020204" pitchFamily="34" charset="0"/>
                <a:buChar char="•"/>
              </a:pPr>
              <a:endParaRPr lang="en-US" sz="1000" spc="0" baseline="0">
                <a:ln/>
                <a:solidFill>
                  <a:srgbClr val="000000"/>
                </a:solidFill>
                <a:latin typeface="Calibri" panose="020F0502020204030204" pitchFamily="34" charset="0"/>
                <a:cs typeface="Calibri" panose="020F0502020204030204" pitchFamily="34" charset="0"/>
                <a:sym typeface="Avenir-Black"/>
                <a:rtl val="0"/>
              </a:endParaRPr>
            </a:p>
          </p:txBody>
        </p:sp>
      </p:grpSp>
      <p:grpSp>
        <p:nvGrpSpPr>
          <p:cNvPr id="118" name="Group 117">
            <a:extLst>
              <a:ext uri="{FF2B5EF4-FFF2-40B4-BE49-F238E27FC236}">
                <a16:creationId xmlns:a16="http://schemas.microsoft.com/office/drawing/2014/main" id="{77F328D7-7B59-37A2-F921-DF9A3AA7DDBA}"/>
              </a:ext>
            </a:extLst>
          </p:cNvPr>
          <p:cNvGrpSpPr/>
          <p:nvPr/>
        </p:nvGrpSpPr>
        <p:grpSpPr>
          <a:xfrm>
            <a:off x="2677765" y="6042319"/>
            <a:ext cx="2460804" cy="1825282"/>
            <a:chOff x="7153851" y="4406778"/>
            <a:chExt cx="2460804" cy="1825282"/>
          </a:xfrm>
        </p:grpSpPr>
        <p:sp>
          <p:nvSpPr>
            <p:cNvPr id="119" name="Freeform 697">
              <a:extLst>
                <a:ext uri="{FF2B5EF4-FFF2-40B4-BE49-F238E27FC236}">
                  <a16:creationId xmlns:a16="http://schemas.microsoft.com/office/drawing/2014/main" id="{7A099A7A-34F7-712E-638F-777FB5D7E6E2}"/>
                </a:ext>
              </a:extLst>
            </p:cNvPr>
            <p:cNvSpPr/>
            <p:nvPr/>
          </p:nvSpPr>
          <p:spPr>
            <a:xfrm>
              <a:off x="7404492" y="4675086"/>
              <a:ext cx="1740645" cy="282562"/>
            </a:xfrm>
            <a:custGeom>
              <a:avLst/>
              <a:gdLst>
                <a:gd name="connsiteX0" fmla="*/ 102429 w 1501996"/>
                <a:gd name="connsiteY0" fmla="*/ 0 h 282562"/>
                <a:gd name="connsiteX1" fmla="*/ 1501997 w 1501996"/>
                <a:gd name="connsiteY1" fmla="*/ 0 h 282562"/>
                <a:gd name="connsiteX2" fmla="*/ 1418994 w 1501996"/>
                <a:gd name="connsiteY2" fmla="*/ 139957 h 282562"/>
                <a:gd name="connsiteX3" fmla="*/ 1501997 w 1501996"/>
                <a:gd name="connsiteY3" fmla="*/ 282563 h 282562"/>
                <a:gd name="connsiteX4" fmla="*/ 102429 w 1501996"/>
                <a:gd name="connsiteY4" fmla="*/ 282563 h 282562"/>
                <a:gd name="connsiteX5" fmla="*/ 0 w 1501996"/>
                <a:gd name="connsiteY5" fmla="*/ 139957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996" h="282562">
                  <a:moveTo>
                    <a:pt x="102429" y="0"/>
                  </a:moveTo>
                  <a:lnTo>
                    <a:pt x="1501997" y="0"/>
                  </a:lnTo>
                  <a:lnTo>
                    <a:pt x="1418994" y="139957"/>
                  </a:lnTo>
                  <a:lnTo>
                    <a:pt x="1501997" y="282563"/>
                  </a:lnTo>
                  <a:lnTo>
                    <a:pt x="102429" y="282563"/>
                  </a:lnTo>
                  <a:lnTo>
                    <a:pt x="0" y="139957"/>
                  </a:lnTo>
                  <a:close/>
                </a:path>
              </a:pathLst>
            </a:custGeom>
            <a:solidFill>
              <a:srgbClr val="B1DEDD"/>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0" name="TextBox 119">
              <a:extLst>
                <a:ext uri="{FF2B5EF4-FFF2-40B4-BE49-F238E27FC236}">
                  <a16:creationId xmlns:a16="http://schemas.microsoft.com/office/drawing/2014/main" id="{E9EF333F-B12B-F981-F5B7-C840253FAF3D}"/>
                </a:ext>
              </a:extLst>
            </p:cNvPr>
            <p:cNvSpPr txBox="1"/>
            <p:nvPr/>
          </p:nvSpPr>
          <p:spPr>
            <a:xfrm>
              <a:off x="7456592" y="4406778"/>
              <a:ext cx="960519" cy="300082"/>
            </a:xfrm>
            <a:prstGeom prst="rect">
              <a:avLst/>
            </a:prstGeom>
            <a:noFill/>
          </p:spPr>
          <p:txBody>
            <a:bodyPr wrap="none" rtlCol="0">
              <a:spAutoFit/>
            </a:bodyPr>
            <a:lstStyle/>
            <a:p>
              <a:pPr algn="l"/>
              <a:r>
                <a:rPr lang="en-US" sz="1350" b="1" spc="0" baseline="0">
                  <a:ln/>
                  <a:solidFill>
                    <a:srgbClr val="000000"/>
                  </a:solidFill>
                  <a:latin typeface="Calibri" panose="020F0502020204030204" pitchFamily="34" charset="0"/>
                  <a:cs typeface="Calibri" panose="020F0502020204030204" pitchFamily="34" charset="0"/>
                  <a:sym typeface="Avenir-Black"/>
                  <a:rtl val="0"/>
                </a:rPr>
                <a:t>MODULE 5</a:t>
              </a:r>
            </a:p>
          </p:txBody>
        </p:sp>
        <p:sp>
          <p:nvSpPr>
            <p:cNvPr id="121" name="TextBox 120">
              <a:extLst>
                <a:ext uri="{FF2B5EF4-FFF2-40B4-BE49-F238E27FC236}">
                  <a16:creationId xmlns:a16="http://schemas.microsoft.com/office/drawing/2014/main" id="{BFF1BF9F-0882-7E7E-E776-CFB7C691CE23}"/>
                </a:ext>
              </a:extLst>
            </p:cNvPr>
            <p:cNvSpPr txBox="1"/>
            <p:nvPr/>
          </p:nvSpPr>
          <p:spPr>
            <a:xfrm>
              <a:off x="7443179" y="4675086"/>
              <a:ext cx="1767803" cy="441852"/>
            </a:xfrm>
            <a:prstGeom prst="rect">
              <a:avLst/>
            </a:prstGeom>
            <a:noFill/>
          </p:spPr>
          <p:txBody>
            <a:bodyPr wrap="square" rtlCol="0">
              <a:spAutoFit/>
            </a:bodyPr>
            <a:lstStyle/>
            <a:p>
              <a:pPr>
                <a:lnSpc>
                  <a:spcPts val="940"/>
                </a:lnSpc>
              </a:pPr>
              <a:r>
                <a:rPr lang="en-US" sz="1050" b="1" spc="0" baseline="0">
                  <a:ln/>
                  <a:solidFill>
                    <a:srgbClr val="000000"/>
                  </a:solidFill>
                  <a:latin typeface="Calibri" panose="020F0502020204030204" pitchFamily="34" charset="0"/>
                  <a:cs typeface="Calibri" panose="020F0502020204030204" pitchFamily="34" charset="0"/>
                  <a:sym typeface="Avenir-Black"/>
                  <a:rtl val="0"/>
                </a:rPr>
                <a:t>Working with PEOPLE – </a:t>
              </a:r>
            </a:p>
            <a:p>
              <a:pPr>
                <a:lnSpc>
                  <a:spcPts val="940"/>
                </a:lnSpc>
              </a:pPr>
              <a:r>
                <a:rPr lang="en-US" sz="1050" b="1" spc="0" baseline="0">
                  <a:ln/>
                  <a:solidFill>
                    <a:srgbClr val="000000"/>
                  </a:solidFill>
                  <a:latin typeface="Calibri" panose="020F0502020204030204" pitchFamily="34" charset="0"/>
                  <a:cs typeface="Calibri" panose="020F0502020204030204" pitchFamily="34" charset="0"/>
                  <a:sym typeface="Avenir-Black"/>
                  <a:rtl val="0"/>
                </a:rPr>
                <a:t>Communication in Business</a:t>
              </a:r>
            </a:p>
            <a:p>
              <a:pPr>
                <a:lnSpc>
                  <a:spcPts val="940"/>
                </a:lnSpc>
              </a:pPr>
              <a:endParaRPr lang="en-US" sz="1050" b="1" spc="0" baseline="0">
                <a:ln/>
                <a:solidFill>
                  <a:srgbClr val="000000"/>
                </a:solidFill>
                <a:latin typeface="Calibri" panose="020F0502020204030204" pitchFamily="34" charset="0"/>
                <a:cs typeface="Calibri" panose="020F0502020204030204" pitchFamily="34" charset="0"/>
                <a:sym typeface="Avenir-Black"/>
                <a:rtl val="0"/>
              </a:endParaRPr>
            </a:p>
          </p:txBody>
        </p:sp>
        <p:sp>
          <p:nvSpPr>
            <p:cNvPr id="122" name="TextBox 121">
              <a:extLst>
                <a:ext uri="{FF2B5EF4-FFF2-40B4-BE49-F238E27FC236}">
                  <a16:creationId xmlns:a16="http://schemas.microsoft.com/office/drawing/2014/main" id="{5C5F1C27-BC67-A508-B348-64566CA63061}"/>
                </a:ext>
              </a:extLst>
            </p:cNvPr>
            <p:cNvSpPr txBox="1"/>
            <p:nvPr/>
          </p:nvSpPr>
          <p:spPr>
            <a:xfrm>
              <a:off x="7153851" y="5062509"/>
              <a:ext cx="2460804" cy="1169551"/>
            </a:xfrm>
            <a:prstGeom prst="rect">
              <a:avLst/>
            </a:prstGeom>
            <a:noFill/>
          </p:spPr>
          <p:txBody>
            <a:bodyPr wrap="square" rtlCol="0">
              <a:spAutoFit/>
            </a:bodyPr>
            <a:lstStyle/>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The Value of Relationships and Empathy</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Ethical Thinking</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How we interact with Stakeholders </a:t>
              </a:r>
              <a:r>
                <a:rPr lang="en-US" sz="1000">
                  <a:ln/>
                  <a:solidFill>
                    <a:srgbClr val="000000"/>
                  </a:solidFill>
                  <a:latin typeface="Calibri" panose="020F0502020204030204" pitchFamily="34" charset="0"/>
                  <a:cs typeface="Calibri" panose="020F0502020204030204" pitchFamily="34" charset="0"/>
                  <a:sym typeface="Avenir-Black"/>
                  <a:rtl val="0"/>
                </a:rPr>
                <a:t>&amp; </a:t>
              </a:r>
              <a:r>
                <a:rPr lang="en-US" sz="1000" spc="0" baseline="0">
                  <a:ln/>
                  <a:solidFill>
                    <a:srgbClr val="000000"/>
                  </a:solidFill>
                  <a:latin typeface="Calibri" panose="020F0502020204030204" pitchFamily="34" charset="0"/>
                  <a:cs typeface="Calibri" panose="020F0502020204030204" pitchFamily="34" charset="0"/>
                  <a:sym typeface="Avenir-Black"/>
                  <a:rtl val="0"/>
                </a:rPr>
                <a:t>Fairtrade</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Opportunities via Telling your story</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The Power of Networks in Food Business</a:t>
              </a:r>
            </a:p>
            <a:p>
              <a:pPr marL="171450" indent="-171450" algn="l">
                <a:buClr>
                  <a:srgbClr val="F1A0C2"/>
                </a:buClr>
                <a:buFont typeface="Arial" panose="020B0604020202020204" pitchFamily="34" charset="0"/>
                <a:buChar char="•"/>
              </a:pPr>
              <a:endParaRPr lang="en-US" sz="1000" spc="0" baseline="0">
                <a:ln/>
                <a:solidFill>
                  <a:srgbClr val="000000"/>
                </a:solidFill>
                <a:latin typeface="Calibri" panose="020F0502020204030204" pitchFamily="34" charset="0"/>
                <a:cs typeface="Calibri" panose="020F0502020204030204" pitchFamily="34" charset="0"/>
                <a:sym typeface="Avenir-Black"/>
                <a:rtl val="0"/>
              </a:endParaRPr>
            </a:p>
          </p:txBody>
        </p:sp>
      </p:grpSp>
      <p:grpSp>
        <p:nvGrpSpPr>
          <p:cNvPr id="123" name="Group 122">
            <a:extLst>
              <a:ext uri="{FF2B5EF4-FFF2-40B4-BE49-F238E27FC236}">
                <a16:creationId xmlns:a16="http://schemas.microsoft.com/office/drawing/2014/main" id="{B705A7A5-99A6-2EAB-35F4-484957C4A247}"/>
              </a:ext>
            </a:extLst>
          </p:cNvPr>
          <p:cNvGrpSpPr/>
          <p:nvPr/>
        </p:nvGrpSpPr>
        <p:grpSpPr>
          <a:xfrm>
            <a:off x="252146" y="6050448"/>
            <a:ext cx="2204926" cy="2006609"/>
            <a:chOff x="7211910" y="4406778"/>
            <a:chExt cx="2204926" cy="2006609"/>
          </a:xfrm>
        </p:grpSpPr>
        <p:sp>
          <p:nvSpPr>
            <p:cNvPr id="124" name="Freeform 702">
              <a:extLst>
                <a:ext uri="{FF2B5EF4-FFF2-40B4-BE49-F238E27FC236}">
                  <a16:creationId xmlns:a16="http://schemas.microsoft.com/office/drawing/2014/main" id="{54214C86-DD1D-AD14-49FC-DD0385E48872}"/>
                </a:ext>
              </a:extLst>
            </p:cNvPr>
            <p:cNvSpPr/>
            <p:nvPr/>
          </p:nvSpPr>
          <p:spPr>
            <a:xfrm>
              <a:off x="7404493" y="4675086"/>
              <a:ext cx="1501996" cy="282562"/>
            </a:xfrm>
            <a:custGeom>
              <a:avLst/>
              <a:gdLst>
                <a:gd name="connsiteX0" fmla="*/ 102429 w 1501996"/>
                <a:gd name="connsiteY0" fmla="*/ 0 h 282562"/>
                <a:gd name="connsiteX1" fmla="*/ 1501997 w 1501996"/>
                <a:gd name="connsiteY1" fmla="*/ 0 h 282562"/>
                <a:gd name="connsiteX2" fmla="*/ 1418994 w 1501996"/>
                <a:gd name="connsiteY2" fmla="*/ 139957 h 282562"/>
                <a:gd name="connsiteX3" fmla="*/ 1501997 w 1501996"/>
                <a:gd name="connsiteY3" fmla="*/ 282563 h 282562"/>
                <a:gd name="connsiteX4" fmla="*/ 102429 w 1501996"/>
                <a:gd name="connsiteY4" fmla="*/ 282563 h 282562"/>
                <a:gd name="connsiteX5" fmla="*/ 0 w 1501996"/>
                <a:gd name="connsiteY5" fmla="*/ 139957 h 2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996" h="282562">
                  <a:moveTo>
                    <a:pt x="102429" y="0"/>
                  </a:moveTo>
                  <a:lnTo>
                    <a:pt x="1501997" y="0"/>
                  </a:lnTo>
                  <a:lnTo>
                    <a:pt x="1418994" y="139957"/>
                  </a:lnTo>
                  <a:lnTo>
                    <a:pt x="1501997" y="282563"/>
                  </a:lnTo>
                  <a:lnTo>
                    <a:pt x="102429" y="282563"/>
                  </a:lnTo>
                  <a:lnTo>
                    <a:pt x="0" y="139957"/>
                  </a:lnTo>
                  <a:close/>
                </a:path>
              </a:pathLst>
            </a:custGeom>
            <a:solidFill>
              <a:srgbClr val="B1DEDD"/>
            </a:solidFill>
            <a:ln w="441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5" name="TextBox 124">
              <a:extLst>
                <a:ext uri="{FF2B5EF4-FFF2-40B4-BE49-F238E27FC236}">
                  <a16:creationId xmlns:a16="http://schemas.microsoft.com/office/drawing/2014/main" id="{6ED67FED-1159-3A98-0B58-9E3A52A6503B}"/>
                </a:ext>
              </a:extLst>
            </p:cNvPr>
            <p:cNvSpPr txBox="1"/>
            <p:nvPr/>
          </p:nvSpPr>
          <p:spPr>
            <a:xfrm>
              <a:off x="7456592" y="4406778"/>
              <a:ext cx="960519" cy="300082"/>
            </a:xfrm>
            <a:prstGeom prst="rect">
              <a:avLst/>
            </a:prstGeom>
            <a:noFill/>
          </p:spPr>
          <p:txBody>
            <a:bodyPr wrap="none" rtlCol="0">
              <a:spAutoFit/>
            </a:bodyPr>
            <a:lstStyle/>
            <a:p>
              <a:pPr algn="l"/>
              <a:r>
                <a:rPr lang="en-US" sz="1350" b="1" spc="0" baseline="0">
                  <a:ln/>
                  <a:solidFill>
                    <a:srgbClr val="000000"/>
                  </a:solidFill>
                  <a:latin typeface="Calibri" panose="020F0502020204030204" pitchFamily="34" charset="0"/>
                  <a:cs typeface="Calibri" panose="020F0502020204030204" pitchFamily="34" charset="0"/>
                  <a:sym typeface="Avenir-Black"/>
                  <a:rtl val="0"/>
                </a:rPr>
                <a:t>MODULE 6</a:t>
              </a:r>
            </a:p>
          </p:txBody>
        </p:sp>
        <p:sp>
          <p:nvSpPr>
            <p:cNvPr id="126" name="TextBox 125">
              <a:extLst>
                <a:ext uri="{FF2B5EF4-FFF2-40B4-BE49-F238E27FC236}">
                  <a16:creationId xmlns:a16="http://schemas.microsoft.com/office/drawing/2014/main" id="{9EF889DA-D42C-08C3-88FD-4560F4EB4DC5}"/>
                </a:ext>
              </a:extLst>
            </p:cNvPr>
            <p:cNvSpPr txBox="1"/>
            <p:nvPr/>
          </p:nvSpPr>
          <p:spPr>
            <a:xfrm>
              <a:off x="7489661" y="4666877"/>
              <a:ext cx="1767803" cy="329834"/>
            </a:xfrm>
            <a:prstGeom prst="rect">
              <a:avLst/>
            </a:prstGeom>
            <a:noFill/>
          </p:spPr>
          <p:txBody>
            <a:bodyPr wrap="square" rtlCol="0">
              <a:spAutoFit/>
            </a:bodyPr>
            <a:lstStyle/>
            <a:p>
              <a:pPr>
                <a:lnSpc>
                  <a:spcPts val="940"/>
                </a:lnSpc>
              </a:pPr>
              <a:r>
                <a:rPr lang="en-US" sz="1050" b="1" spc="0" baseline="0">
                  <a:ln/>
                  <a:solidFill>
                    <a:srgbClr val="000000"/>
                  </a:solidFill>
                  <a:latin typeface="Calibri" panose="020F0502020204030204" pitchFamily="34" charset="0"/>
                  <a:cs typeface="Calibri" panose="020F0502020204030204" pitchFamily="34" charset="0"/>
                  <a:sym typeface="Avenir-Black"/>
                  <a:rtl val="0"/>
                </a:rPr>
                <a:t>Sustainability for </a:t>
              </a:r>
            </a:p>
            <a:p>
              <a:pPr>
                <a:lnSpc>
                  <a:spcPts val="940"/>
                </a:lnSpc>
              </a:pPr>
              <a:r>
                <a:rPr lang="en-US" sz="1050" b="1" spc="0" baseline="0">
                  <a:ln/>
                  <a:solidFill>
                    <a:srgbClr val="000000"/>
                  </a:solidFill>
                  <a:latin typeface="Calibri" panose="020F0502020204030204" pitchFamily="34" charset="0"/>
                  <a:cs typeface="Calibri" panose="020F0502020204030204" pitchFamily="34" charset="0"/>
                  <a:sym typeface="Avenir-Black"/>
                  <a:rtl val="0"/>
                </a:rPr>
                <a:t>the future</a:t>
              </a:r>
            </a:p>
          </p:txBody>
        </p:sp>
        <p:sp>
          <p:nvSpPr>
            <p:cNvPr id="127" name="TextBox 126">
              <a:extLst>
                <a:ext uri="{FF2B5EF4-FFF2-40B4-BE49-F238E27FC236}">
                  <a16:creationId xmlns:a16="http://schemas.microsoft.com/office/drawing/2014/main" id="{7216FEC1-83FC-BC9E-D1BF-A7918BA4780A}"/>
                </a:ext>
              </a:extLst>
            </p:cNvPr>
            <p:cNvSpPr txBox="1"/>
            <p:nvPr/>
          </p:nvSpPr>
          <p:spPr>
            <a:xfrm>
              <a:off x="7211910" y="5089948"/>
              <a:ext cx="2204926" cy="1323439"/>
            </a:xfrm>
            <a:prstGeom prst="rect">
              <a:avLst/>
            </a:prstGeom>
            <a:noFill/>
          </p:spPr>
          <p:txBody>
            <a:bodyPr wrap="square" rtlCol="0">
              <a:spAutoFit/>
            </a:bodyPr>
            <a:lstStyle/>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The Power of the Ethical Food System</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Developing Sustainable food systems</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A Recap on Innovation as a tool for the future</a:t>
              </a:r>
            </a:p>
            <a:p>
              <a:pPr marL="171450" indent="-171450" algn="l">
                <a:buClr>
                  <a:srgbClr val="F1A0C2"/>
                </a:buClr>
                <a:buFont typeface="Arial" panose="020B0604020202020204" pitchFamily="34" charset="0"/>
                <a:buChar char="•"/>
              </a:pPr>
              <a:r>
                <a:rPr lang="en-US" sz="1000" spc="0" baseline="0">
                  <a:ln/>
                  <a:solidFill>
                    <a:srgbClr val="000000"/>
                  </a:solidFill>
                  <a:latin typeface="Calibri" panose="020F0502020204030204" pitchFamily="34" charset="0"/>
                  <a:cs typeface="Calibri" panose="020F0502020204030204" pitchFamily="34" charset="0"/>
                  <a:sym typeface="Avenir-Black"/>
                  <a:rtl val="0"/>
                </a:rPr>
                <a:t>Creating a healthier future for P-P-P &amp; the SDGs</a:t>
              </a:r>
            </a:p>
          </p:txBody>
        </p:sp>
      </p:grpSp>
      <p:sp>
        <p:nvSpPr>
          <p:cNvPr id="208" name="TextBox 207">
            <a:extLst>
              <a:ext uri="{FF2B5EF4-FFF2-40B4-BE49-F238E27FC236}">
                <a16:creationId xmlns:a16="http://schemas.microsoft.com/office/drawing/2014/main" id="{E65F20F3-8522-2247-3FAB-33DBEE8C843D}"/>
              </a:ext>
            </a:extLst>
          </p:cNvPr>
          <p:cNvSpPr txBox="1"/>
          <p:nvPr/>
        </p:nvSpPr>
        <p:spPr>
          <a:xfrm>
            <a:off x="255956" y="8318471"/>
            <a:ext cx="6278317" cy="1663789"/>
          </a:xfrm>
          <a:prstGeom prst="rect">
            <a:avLst/>
          </a:prstGeom>
          <a:noFill/>
        </p:spPr>
        <p:txBody>
          <a:bodyPr wrap="square" rtlCol="0">
            <a:spAutoFit/>
          </a:bodyPr>
          <a:lstStyle/>
          <a:p>
            <a:pPr marL="342900" lvl="0" indent="-342900">
              <a:lnSpc>
                <a:spcPct val="107000"/>
              </a:lnSpc>
              <a:buClr>
                <a:srgbClr val="F1A0C2"/>
              </a:buClr>
              <a:buFont typeface="Arial" panose="020B0604020202020204" pitchFamily="34" charset="0"/>
              <a:buChar char="•"/>
            </a:pPr>
            <a:r>
              <a:rPr lang="en-US" sz="1300">
                <a:effectLst/>
                <a:latin typeface="Calibri" panose="020F0502020204030204" pitchFamily="34" charset="0"/>
                <a:ea typeface="Calibri" panose="020F0502020204030204" pitchFamily="34" charset="0"/>
                <a:cs typeface="Times New Roman" panose="02020603050405020304" pitchFamily="18" charset="0"/>
              </a:rPr>
              <a:t>Module 1: </a:t>
            </a:r>
            <a:r>
              <a:rPr lang="en-IE" sz="1300">
                <a:effectLst/>
                <a:latin typeface="Calibri" panose="020F0502020204030204" pitchFamily="34" charset="0"/>
                <a:ea typeface="Calibri" panose="020F0502020204030204" pitchFamily="34" charset="0"/>
                <a:cs typeface="Times New Roman" panose="02020603050405020304" pitchFamily="18" charset="0"/>
              </a:rPr>
              <a:t>The Need &amp; the Impact of Ethical Food Business</a:t>
            </a:r>
          </a:p>
          <a:p>
            <a:pPr marL="342900" lvl="0" indent="-342900">
              <a:lnSpc>
                <a:spcPct val="107000"/>
              </a:lnSpc>
              <a:buClr>
                <a:srgbClr val="F1A0C2"/>
              </a:buClr>
              <a:buFont typeface="Arial" panose="020B0604020202020204" pitchFamily="34" charset="0"/>
              <a:buChar char="•"/>
            </a:pPr>
            <a:r>
              <a:rPr lang="en-US" sz="1300">
                <a:effectLst/>
                <a:latin typeface="Calibri" panose="020F0502020204030204" pitchFamily="34" charset="0"/>
                <a:ea typeface="Calibri" panose="020F0502020204030204" pitchFamily="34" charset="0"/>
                <a:cs typeface="Times New Roman" panose="02020603050405020304" pitchFamily="18" charset="0"/>
              </a:rPr>
              <a:t>Module 2: </a:t>
            </a:r>
            <a:r>
              <a:rPr lang="en-IE" sz="1300">
                <a:effectLst/>
                <a:latin typeface="Calibri" panose="020F0502020204030204" pitchFamily="34" charset="0"/>
                <a:ea typeface="Calibri" panose="020F0502020204030204" pitchFamily="34" charset="0"/>
                <a:cs typeface="Times New Roman" panose="02020603050405020304" pitchFamily="18" charset="0"/>
              </a:rPr>
              <a:t>Critical Steps in Building an Enterprise</a:t>
            </a:r>
          </a:p>
          <a:p>
            <a:pPr marL="342900" lvl="0" indent="-342900">
              <a:lnSpc>
                <a:spcPct val="107000"/>
              </a:lnSpc>
              <a:buClr>
                <a:srgbClr val="F1A0C2"/>
              </a:buClr>
              <a:buFont typeface="Arial" panose="020B0604020202020204" pitchFamily="34" charset="0"/>
              <a:buChar char="•"/>
            </a:pPr>
            <a:r>
              <a:rPr lang="en-US" sz="1300">
                <a:effectLst/>
                <a:latin typeface="Calibri" panose="020F0502020204030204" pitchFamily="34" charset="0"/>
                <a:ea typeface="Calibri" panose="020F0502020204030204" pitchFamily="34" charset="0"/>
                <a:cs typeface="Times New Roman" panose="02020603050405020304" pitchFamily="18" charset="0"/>
              </a:rPr>
              <a:t>Module 3: </a:t>
            </a:r>
            <a:r>
              <a:rPr lang="en-IE" sz="1300">
                <a:effectLst/>
                <a:latin typeface="Calibri" panose="020F0502020204030204" pitchFamily="34" charset="0"/>
                <a:ea typeface="Calibri" panose="020F0502020204030204" pitchFamily="34" charset="0"/>
                <a:cs typeface="Times New Roman" panose="02020603050405020304" pitchFamily="18" charset="0"/>
              </a:rPr>
              <a:t>Exploring the World of Innovation</a:t>
            </a:r>
          </a:p>
          <a:p>
            <a:pPr marL="342900" lvl="0" indent="-342900">
              <a:lnSpc>
                <a:spcPct val="107000"/>
              </a:lnSpc>
              <a:buClr>
                <a:srgbClr val="F1A0C2"/>
              </a:buClr>
              <a:buFont typeface="Arial" panose="020B0604020202020204" pitchFamily="34" charset="0"/>
              <a:buChar char="•"/>
            </a:pPr>
            <a:r>
              <a:rPr lang="en-US" sz="1300">
                <a:effectLst/>
                <a:latin typeface="Calibri" panose="020F0502020204030204" pitchFamily="34" charset="0"/>
                <a:ea typeface="Calibri" panose="020F0502020204030204" pitchFamily="34" charset="0"/>
                <a:cs typeface="Times New Roman" panose="02020603050405020304" pitchFamily="18" charset="0"/>
              </a:rPr>
              <a:t>Module 4: </a:t>
            </a:r>
            <a:r>
              <a:rPr lang="en-IE" sz="1300">
                <a:effectLst/>
                <a:latin typeface="Calibri" panose="020F0502020204030204" pitchFamily="34" charset="0"/>
                <a:ea typeface="Calibri" panose="020F0502020204030204" pitchFamily="34" charset="0"/>
                <a:cs typeface="Times New Roman" panose="02020603050405020304" pitchFamily="18" charset="0"/>
              </a:rPr>
              <a:t>Tactics in Ethical Food Operation</a:t>
            </a:r>
          </a:p>
          <a:p>
            <a:pPr marL="342900" lvl="0" indent="-342900">
              <a:lnSpc>
                <a:spcPct val="107000"/>
              </a:lnSpc>
              <a:buClr>
                <a:srgbClr val="F1A0C2"/>
              </a:buClr>
              <a:buFont typeface="Arial" panose="020B0604020202020204" pitchFamily="34" charset="0"/>
              <a:buChar char="•"/>
            </a:pPr>
            <a:r>
              <a:rPr lang="en-US" sz="1300">
                <a:effectLst/>
                <a:latin typeface="Calibri" panose="020F0502020204030204" pitchFamily="34" charset="0"/>
                <a:ea typeface="Calibri" panose="020F0502020204030204" pitchFamily="34" charset="0"/>
                <a:cs typeface="Times New Roman" panose="02020603050405020304" pitchFamily="18" charset="0"/>
              </a:rPr>
              <a:t>Module 5: </a:t>
            </a:r>
            <a:r>
              <a:rPr lang="en-IE" sz="1300">
                <a:effectLst/>
                <a:latin typeface="Calibri" panose="020F0502020204030204" pitchFamily="34" charset="0"/>
                <a:ea typeface="Calibri" panose="020F0502020204030204" pitchFamily="34" charset="0"/>
                <a:cs typeface="Times New Roman" panose="02020603050405020304" pitchFamily="18" charset="0"/>
              </a:rPr>
              <a:t>Working with People- Communication in Business</a:t>
            </a:r>
          </a:p>
          <a:p>
            <a:pPr marL="342900" lvl="0" indent="-342900">
              <a:lnSpc>
                <a:spcPct val="107000"/>
              </a:lnSpc>
              <a:spcAft>
                <a:spcPts val="800"/>
              </a:spcAft>
              <a:buClr>
                <a:srgbClr val="F1A0C2"/>
              </a:buClr>
              <a:buFont typeface="Arial" panose="020B0604020202020204" pitchFamily="34" charset="0"/>
              <a:buChar char="•"/>
            </a:pPr>
            <a:r>
              <a:rPr lang="en-US" sz="1300">
                <a:effectLst/>
                <a:latin typeface="Calibri" panose="020F0502020204030204" pitchFamily="34" charset="0"/>
                <a:ea typeface="Calibri" panose="020F0502020204030204" pitchFamily="34" charset="0"/>
                <a:cs typeface="Times New Roman" panose="02020603050405020304" pitchFamily="18" charset="0"/>
              </a:rPr>
              <a:t>Module 6: </a:t>
            </a:r>
            <a:r>
              <a:rPr lang="en-IE" sz="1300">
                <a:effectLst/>
                <a:latin typeface="Calibri" panose="020F0502020204030204" pitchFamily="34" charset="0"/>
                <a:ea typeface="Calibri" panose="020F0502020204030204" pitchFamily="34" charset="0"/>
                <a:cs typeface="Times New Roman" panose="02020603050405020304" pitchFamily="18" charset="0"/>
              </a:rPr>
              <a:t>Sustainability for the Future</a:t>
            </a:r>
          </a:p>
          <a:p>
            <a:pPr marL="171450" indent="-171450">
              <a:buClr>
                <a:srgbClr val="F1A0C2"/>
              </a:buClr>
              <a:buFont typeface="Arial" panose="020B0604020202020204" pitchFamily="34" charset="0"/>
              <a:buChar char="•"/>
            </a:pPr>
            <a:endParaRPr lang="en-IE" sz="1200"/>
          </a:p>
        </p:txBody>
      </p:sp>
    </p:spTree>
    <p:extLst>
      <p:ext uri="{BB962C8B-B14F-4D97-AF65-F5344CB8AC3E}">
        <p14:creationId xmlns:p14="http://schemas.microsoft.com/office/powerpoint/2010/main" val="145827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fld id="{CB2079F2-58AF-ED44-82D7-E04B2F6FD686}" type="slidenum">
              <a:rPr lang="en-US" smtClean="0"/>
              <a:pPr/>
              <a:t>15</a:t>
            </a:fld>
            <a:endParaRPr lang="en-US"/>
          </a:p>
        </p:txBody>
      </p:sp>
      <p:sp>
        <p:nvSpPr>
          <p:cNvPr id="4" name="Text Placeholder 2">
            <a:extLst>
              <a:ext uri="{FF2B5EF4-FFF2-40B4-BE49-F238E27FC236}">
                <a16:creationId xmlns:a16="http://schemas.microsoft.com/office/drawing/2014/main" id="{BD71E5A3-B4C2-B582-0ABA-C5429CE5CC63}"/>
              </a:ext>
            </a:extLst>
          </p:cNvPr>
          <p:cNvSpPr txBox="1">
            <a:spLocks/>
          </p:cNvSpPr>
          <p:nvPr/>
        </p:nvSpPr>
        <p:spPr>
          <a:xfrm>
            <a:off x="662036" y="1729038"/>
            <a:ext cx="6235598" cy="328668"/>
          </a:xfrm>
          <a:prstGeom prst="rect">
            <a:avLst/>
          </a:prstGeom>
        </p:spPr>
        <p:txBody>
          <a:bodyPr vert="horz" lIns="91440" tIns="45720" rIns="91440" bIns="45720" numCol="1" spcCol="432000" rtlCol="0" anchor="t">
            <a:noAutofit/>
          </a:bodyPr>
          <a:lstStyle>
            <a:lvl1pPr marL="0" marR="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sz="1100" b="0" i="0" kern="1200">
                <a:solidFill>
                  <a:schemeClr val="tx1"/>
                </a:solidFill>
                <a:latin typeface="Calibri" panose="020F0502020204030204" pitchFamily="34" charset="0"/>
                <a:ea typeface="+mn-ea"/>
                <a:cs typeface="Poppins" pitchFamily="2" charset="77"/>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E" sz="1300" b="1"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Poppins" pitchFamily="2" charset="77"/>
              </a:rPr>
              <a:t>b) </a:t>
            </a:r>
            <a:r>
              <a:rPr kumimoji="0" lang="en-IE" sz="1300" b="1" i="0" u="none" strike="noStrike" kern="1200" cap="none" spc="0" normalizeH="0" baseline="0" noProof="0">
                <a:ln>
                  <a:noFill/>
                </a:ln>
                <a:effectLst/>
                <a:highlight>
                  <a:srgbClr val="F79037"/>
                </a:highlight>
                <a:uLnTx/>
                <a:uFillTx/>
                <a:latin typeface="Calibri" panose="020F0502020204030204" pitchFamily="34" charset="0"/>
                <a:ea typeface="+mn-ea"/>
                <a:cs typeface="Poppins" pitchFamily="2" charset="77"/>
              </a:rPr>
              <a:t>Course content detailed overview</a:t>
            </a:r>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3495495827"/>
              </p:ext>
            </p:extLst>
          </p:nvPr>
        </p:nvGraphicFramePr>
        <p:xfrm>
          <a:off x="662037" y="2112719"/>
          <a:ext cx="6553199" cy="7727379"/>
        </p:xfrm>
        <a:graphic>
          <a:graphicData uri="http://schemas.openxmlformats.org/drawingml/2006/table">
            <a:tbl>
              <a:tblPr firstRow="1" bandRow="1"/>
              <a:tblGrid>
                <a:gridCol w="1765915">
                  <a:extLst>
                    <a:ext uri="{9D8B030D-6E8A-4147-A177-3AD203B41FA5}">
                      <a16:colId xmlns:a16="http://schemas.microsoft.com/office/drawing/2014/main" val="2980202126"/>
                    </a:ext>
                  </a:extLst>
                </a:gridCol>
                <a:gridCol w="4787284">
                  <a:extLst>
                    <a:ext uri="{9D8B030D-6E8A-4147-A177-3AD203B41FA5}">
                      <a16:colId xmlns:a16="http://schemas.microsoft.com/office/drawing/2014/main" val="3496640263"/>
                    </a:ext>
                  </a:extLst>
                </a:gridCol>
              </a:tblGrid>
              <a:tr h="431201">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r>
                        <a:rPr lang="en-IE" sz="1600">
                          <a:solidFill>
                            <a:schemeClr val="tx1"/>
                          </a:solidFill>
                        </a:rPr>
                        <a:t>MODULE 1</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en-US" sz="1600" b="1"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The Need &amp; the Impact of Ethical Food Business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1293601">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Overview</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r>
                        <a:rPr lang="en-US" sz="1200"/>
                        <a:t>In this module, we introduce what is deemed ethical food in a general way so learners can come away understanding how by making the correct choices, food enterprises can be more ethical and can have a better impact on climate action, poverty, social justice and the health of both people and planet, thus leading to more sustainable and resilient food businesses.</a:t>
                      </a:r>
                      <a:endParaRPr lang="en-IE" sz="12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924001">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Learning Objectives</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lnSpc>
                          <a:spcPct val="107000"/>
                        </a:lnSpc>
                        <a:spcAft>
                          <a:spcPts val="80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equip students and Food SMEs with a greater understanding of ethics in the food world and the impact of good and bad choices. We want them to be aware that having insight can lead to opportunity and readiness. To give them the confidence to use or adapt ethical ways in their practices or existing businesses.</a:t>
                      </a:r>
                      <a:endParaRPr lang="en-I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125449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Topics Covered</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305" indent="-154305">
                        <a:lnSpc>
                          <a:spcPct val="80000"/>
                        </a:lnSpc>
                        <a:buClr>
                          <a:srgbClr val="86D3E2"/>
                        </a:buClr>
                        <a:buFont typeface="Wingdings" panose="05000000000000000000" pitchFamily="2" charset="2"/>
                        <a:buChar char="§"/>
                      </a:pPr>
                      <a:r>
                        <a:rPr lang="en-GB" sz="1200">
                          <a:solidFill>
                            <a:srgbClr val="000000"/>
                          </a:solidFill>
                          <a:ea typeface="Calibri" panose="020F0502020204030204" pitchFamily="34" charset="0"/>
                          <a:cs typeface="Times New Roman" panose="02020603050405020304" pitchFamily="18" charset="0"/>
                        </a:rPr>
                        <a:t>What is Ethical Food</a:t>
                      </a:r>
                    </a:p>
                    <a:p>
                      <a:pPr marL="154305" indent="-154305">
                        <a:lnSpc>
                          <a:spcPct val="80000"/>
                        </a:lnSpc>
                        <a:buClr>
                          <a:srgbClr val="86D3E2"/>
                        </a:buClr>
                        <a:buFont typeface="Wingdings" panose="05000000000000000000" pitchFamily="2" charset="2"/>
                        <a:buChar char="§"/>
                      </a:pPr>
                      <a:r>
                        <a:rPr lang="en-US" sz="1200"/>
                        <a:t>Food Ethics, Consequences of Choices </a:t>
                      </a:r>
                    </a:p>
                    <a:p>
                      <a:pPr marL="154305" indent="-154305">
                        <a:lnSpc>
                          <a:spcPct val="80000"/>
                        </a:lnSpc>
                        <a:buClr>
                          <a:srgbClr val="86D3E2"/>
                        </a:buClr>
                        <a:buFont typeface="Wingdings" panose="05000000000000000000" pitchFamily="2" charset="2"/>
                        <a:buChar char="§"/>
                      </a:pPr>
                      <a:r>
                        <a:rPr lang="en-US" sz="1200"/>
                        <a:t>The Climate Emergency - SDGs</a:t>
                      </a:r>
                    </a:p>
                    <a:p>
                      <a:pPr marL="154305" indent="-154305">
                        <a:lnSpc>
                          <a:spcPct val="80000"/>
                        </a:lnSpc>
                        <a:buClr>
                          <a:srgbClr val="86D3E2"/>
                        </a:buClr>
                        <a:buFont typeface="Wingdings" panose="05000000000000000000" pitchFamily="2" charset="2"/>
                        <a:buChar char="§"/>
                      </a:pPr>
                      <a:r>
                        <a:rPr lang="en-IE" sz="1200"/>
                        <a:t>Food &amp; Poverty</a:t>
                      </a:r>
                    </a:p>
                    <a:p>
                      <a:pPr marL="154305" indent="-154305">
                        <a:lnSpc>
                          <a:spcPct val="80000"/>
                        </a:lnSpc>
                        <a:buClr>
                          <a:srgbClr val="86D3E2"/>
                        </a:buClr>
                        <a:buFont typeface="Wingdings" panose="05000000000000000000" pitchFamily="2" charset="2"/>
                        <a:buChar char="§"/>
                      </a:pPr>
                      <a:r>
                        <a:rPr lang="en-US" sz="1200"/>
                        <a:t>Fairtrade &amp; Social Justice</a:t>
                      </a:r>
                    </a:p>
                    <a:p>
                      <a:pPr marL="154305" indent="-154305">
                        <a:lnSpc>
                          <a:spcPct val="80000"/>
                        </a:lnSpc>
                        <a:buClr>
                          <a:srgbClr val="86D3E2"/>
                        </a:buClr>
                        <a:buFont typeface="Wingdings" panose="05000000000000000000" pitchFamily="2" charset="2"/>
                        <a:buChar char="§"/>
                      </a:pPr>
                      <a:r>
                        <a:rPr lang="en-US" sz="1200"/>
                        <a:t>The Link between Food &amp; Health</a:t>
                      </a:r>
                    </a:p>
                    <a:p>
                      <a:pPr marL="154305" indent="-154305">
                        <a:lnSpc>
                          <a:spcPct val="80000"/>
                        </a:lnSpc>
                        <a:buClr>
                          <a:srgbClr val="86D3E2"/>
                        </a:buClr>
                        <a:buFont typeface="Wingdings" panose="05000000000000000000" pitchFamily="2" charset="2"/>
                        <a:buChar char="§"/>
                      </a:pPr>
                      <a:r>
                        <a:rPr lang="en-US" sz="1200"/>
                        <a:t>Sustainability &amp; Resilience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1190978">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Case Studies</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285750" indent="-285750">
                        <a:lnSpc>
                          <a:spcPct val="80000"/>
                        </a:lnSpc>
                        <a:buClr>
                          <a:srgbClr val="6FC0CA"/>
                        </a:buClr>
                        <a:buFont typeface="Wingdings" panose="05000000000000000000" pitchFamily="2" charset="2"/>
                        <a:buChar char="§"/>
                      </a:pPr>
                      <a:r>
                        <a:rPr lang="en-IE" sz="1200"/>
                        <a:t>IMBIBE, Ireland – Conscious Capitalism</a:t>
                      </a:r>
                    </a:p>
                    <a:p>
                      <a:pPr marL="285750" indent="-285750">
                        <a:lnSpc>
                          <a:spcPct val="80000"/>
                        </a:lnSpc>
                        <a:buClr>
                          <a:srgbClr val="6FC0CA"/>
                        </a:buClr>
                        <a:buFont typeface="Wingdings" panose="05000000000000000000" pitchFamily="2" charset="2"/>
                        <a:buChar char="§"/>
                      </a:pPr>
                      <a:r>
                        <a:rPr lang="en-US" sz="1200">
                          <a:solidFill>
                            <a:srgbClr val="000000"/>
                          </a:solidFill>
                        </a:rPr>
                        <a:t>Good 4 U – </a:t>
                      </a:r>
                      <a:r>
                        <a:rPr lang="en-US" sz="1200" err="1">
                          <a:solidFill>
                            <a:srgbClr val="000000"/>
                          </a:solidFill>
                        </a:rPr>
                        <a:t>Emphasising</a:t>
                      </a:r>
                      <a:r>
                        <a:rPr lang="en-US" sz="1200">
                          <a:solidFill>
                            <a:srgbClr val="000000"/>
                          </a:solidFill>
                        </a:rPr>
                        <a:t> the Nutritional Value of Foods</a:t>
                      </a:r>
                    </a:p>
                    <a:p>
                      <a:pPr marL="285750" indent="-285750">
                        <a:lnSpc>
                          <a:spcPct val="80000"/>
                        </a:lnSpc>
                        <a:buClr>
                          <a:srgbClr val="6FC0CA"/>
                        </a:buClr>
                        <a:buFont typeface="Wingdings" panose="05000000000000000000" pitchFamily="2" charset="2"/>
                        <a:buChar char="§"/>
                      </a:pPr>
                      <a:r>
                        <a:rPr lang="en-US" sz="1200">
                          <a:solidFill>
                            <a:srgbClr val="000000"/>
                          </a:solidFill>
                        </a:rPr>
                        <a:t>Camile – Carbon &amp; Calorie counted menu</a:t>
                      </a:r>
                    </a:p>
                    <a:p>
                      <a:pPr marL="285750" indent="-285750">
                        <a:lnSpc>
                          <a:spcPct val="80000"/>
                        </a:lnSpc>
                        <a:buClr>
                          <a:srgbClr val="6FC0CA"/>
                        </a:buClr>
                        <a:buFont typeface="Wingdings" panose="05000000000000000000" pitchFamily="2" charset="2"/>
                        <a:buChar char="§"/>
                      </a:pPr>
                      <a:r>
                        <a:rPr lang="en-US" sz="1200">
                          <a:solidFill>
                            <a:srgbClr val="000000"/>
                          </a:solidFill>
                        </a:rPr>
                        <a:t>Pepe Aromas – Sustainable ingredients </a:t>
                      </a:r>
                    </a:p>
                    <a:p>
                      <a:pPr marL="285750" indent="-285750">
                        <a:lnSpc>
                          <a:spcPct val="80000"/>
                        </a:lnSpc>
                        <a:buClr>
                          <a:srgbClr val="6FC0CA"/>
                        </a:buClr>
                        <a:buFont typeface="Wingdings" panose="05000000000000000000" pitchFamily="2" charset="2"/>
                        <a:buChar char="§"/>
                      </a:pPr>
                      <a:r>
                        <a:rPr lang="en-US" sz="1200">
                          <a:solidFill>
                            <a:srgbClr val="000000"/>
                          </a:solidFill>
                        </a:rPr>
                        <a:t>Valio – Supporting local &amp; organic</a:t>
                      </a:r>
                    </a:p>
                    <a:p>
                      <a:pPr marL="285750" indent="-285750">
                        <a:lnSpc>
                          <a:spcPct val="80000"/>
                        </a:lnSpc>
                        <a:buClr>
                          <a:srgbClr val="6FC0CA"/>
                        </a:buClr>
                        <a:buFont typeface="Wingdings" panose="05000000000000000000" pitchFamily="2" charset="2"/>
                        <a:buChar char="§"/>
                      </a:pPr>
                      <a:r>
                        <a:rPr lang="en-US" sz="1200">
                          <a:solidFill>
                            <a:srgbClr val="000000"/>
                          </a:solidFill>
                        </a:rPr>
                        <a:t>My Goodness – healthy and alternative menu</a:t>
                      </a:r>
                    </a:p>
                    <a:p>
                      <a:pPr marL="285750" indent="-285750">
                        <a:lnSpc>
                          <a:spcPct val="80000"/>
                        </a:lnSpc>
                        <a:buClr>
                          <a:srgbClr val="6FC0CA"/>
                        </a:buClr>
                        <a:buFont typeface="Wingdings" panose="05000000000000000000" pitchFamily="2" charset="2"/>
                        <a:buChar char="§"/>
                      </a:pPr>
                      <a:r>
                        <a:rPr lang="en-US" sz="1200">
                          <a:solidFill>
                            <a:srgbClr val="000000"/>
                          </a:solidFill>
                        </a:rPr>
                        <a:t>Helsinki Mills – Promoting healthy eating</a:t>
                      </a:r>
                      <a:endParaRPr lang="en-IE" sz="12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6137772"/>
                  </a:ext>
                </a:extLst>
              </a:tr>
              <a:tr h="258720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Further Reading</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360000" indent="-360000">
                        <a:buClr>
                          <a:srgbClr val="84CAC8"/>
                        </a:buClr>
                        <a:buFont typeface="Wingdings" panose="05000000000000000000" pitchFamily="2" charset="2"/>
                        <a:buChar char="§"/>
                      </a:pPr>
                      <a:r>
                        <a:rPr lang="en-US" sz="1200" b="0">
                          <a:solidFill>
                            <a:srgbClr val="F79037"/>
                          </a:solidFill>
                          <a:hlinkClick r:id="rId2">
                            <a:extLst>
                              <a:ext uri="{A12FA001-AC4F-418D-AE19-62706E023703}">
                                <ahyp:hlinkClr xmlns:ahyp="http://schemas.microsoft.com/office/drawing/2018/hyperlinkcolor" val="tx"/>
                              </a:ext>
                            </a:extLst>
                          </a:hlinkClick>
                        </a:rPr>
                        <a:t>Food Ethics Council</a:t>
                      </a:r>
                      <a:r>
                        <a:rPr lang="en-US" sz="1200" b="0">
                          <a:solidFill>
                            <a:srgbClr val="F79037"/>
                          </a:solidFill>
                        </a:rPr>
                        <a:t> </a:t>
                      </a:r>
                    </a:p>
                    <a:p>
                      <a:pPr marL="360000" indent="-360000">
                        <a:buClr>
                          <a:srgbClr val="84CAC8"/>
                        </a:buClr>
                        <a:buFont typeface="Wingdings" panose="05000000000000000000" pitchFamily="2" charset="2"/>
                        <a:buChar char="§"/>
                      </a:pPr>
                      <a:r>
                        <a:rPr lang="en-IE" sz="1200" b="0">
                          <a:solidFill>
                            <a:srgbClr val="F79037"/>
                          </a:solidFill>
                          <a:hlinkClick r:id="rId3">
                            <a:extLst>
                              <a:ext uri="{A12FA001-AC4F-418D-AE19-62706E023703}">
                                <ahyp:hlinkClr xmlns:ahyp="http://schemas.microsoft.com/office/drawing/2018/hyperlinkcolor" val="tx"/>
                              </a:ext>
                            </a:extLst>
                          </a:hlinkClick>
                        </a:rPr>
                        <a:t>Consumer values – Kerry Study</a:t>
                      </a:r>
                      <a:endParaRPr lang="en-IE" sz="1200" b="0">
                        <a:solidFill>
                          <a:srgbClr val="F79037"/>
                        </a:solidFill>
                      </a:endParaRPr>
                    </a:p>
                    <a:p>
                      <a:pPr marL="360000" indent="-360000">
                        <a:buClr>
                          <a:srgbClr val="84CAC8"/>
                        </a:buClr>
                        <a:buFont typeface="Wingdings" panose="05000000000000000000" pitchFamily="2" charset="2"/>
                        <a:buChar char="§"/>
                      </a:pPr>
                      <a:r>
                        <a:rPr lang="en-US" sz="1200" b="0">
                          <a:solidFill>
                            <a:srgbClr val="F79037"/>
                          </a:solidFill>
                          <a:hlinkClick r:id="rId4">
                            <a:extLst>
                              <a:ext uri="{A12FA001-AC4F-418D-AE19-62706E023703}">
                                <ahyp:hlinkClr xmlns:ahyp="http://schemas.microsoft.com/office/drawing/2018/hyperlinkcolor" val="tx"/>
                              </a:ext>
                            </a:extLst>
                          </a:hlinkClick>
                        </a:rPr>
                        <a:t>Food ethics: moral marketing - 2020 - Food Science and Technology - Wiley Online Library</a:t>
                      </a:r>
                      <a:endParaRPr lang="en-US" sz="1200" b="0">
                        <a:solidFill>
                          <a:srgbClr val="F79037"/>
                        </a:solidFill>
                      </a:endParaRPr>
                    </a:p>
                    <a:p>
                      <a:pPr marL="360000" indent="-360000">
                        <a:buClr>
                          <a:srgbClr val="84CAC8"/>
                        </a:buClr>
                        <a:buFont typeface="Wingdings" panose="05000000000000000000" pitchFamily="2" charset="2"/>
                        <a:buChar char="§"/>
                      </a:pPr>
                      <a:r>
                        <a:rPr lang="en-GB" sz="1200" b="0">
                          <a:solidFill>
                            <a:srgbClr val="F79037"/>
                          </a:solidFill>
                          <a:hlinkClick r:id="rId5">
                            <a:extLst>
                              <a:ext uri="{A12FA001-AC4F-418D-AE19-62706E023703}">
                                <ahyp:hlinkClr xmlns:ahyp="http://schemas.microsoft.com/office/drawing/2018/hyperlinkcolor" val="tx"/>
                              </a:ext>
                            </a:extLst>
                          </a:hlinkClick>
                        </a:rPr>
                        <a:t>How to Design an Ethical Organization (hbr.org)</a:t>
                      </a:r>
                      <a:endParaRPr lang="en-GB" sz="1200" b="0">
                        <a:solidFill>
                          <a:srgbClr val="F79037"/>
                        </a:solidFill>
                      </a:endParaRPr>
                    </a:p>
                    <a:p>
                      <a:pPr marL="360000" indent="-360000">
                        <a:buClr>
                          <a:srgbClr val="84CAC8"/>
                        </a:buClr>
                        <a:buFont typeface="Wingdings" panose="05000000000000000000" pitchFamily="2" charset="2"/>
                        <a:buChar char="§"/>
                      </a:pPr>
                      <a:r>
                        <a:rPr lang="en-IE" sz="1200" b="0">
                          <a:solidFill>
                            <a:srgbClr val="F79037"/>
                          </a:solidFill>
                          <a:hlinkClick r:id="rId6">
                            <a:extLst>
                              <a:ext uri="{A12FA001-AC4F-418D-AE19-62706E023703}">
                                <ahyp:hlinkClr xmlns:ahyp="http://schemas.microsoft.com/office/drawing/2018/hyperlinkcolor" val="tx"/>
                              </a:ext>
                            </a:extLst>
                          </a:hlinkClick>
                        </a:rPr>
                        <a:t>Handbook for SDG-aligned Food Companies</a:t>
                      </a:r>
                      <a:endParaRPr lang="en-IE" sz="1200" b="0">
                        <a:solidFill>
                          <a:srgbClr val="F79037"/>
                        </a:solidFill>
                      </a:endParaRPr>
                    </a:p>
                    <a:p>
                      <a:pPr marL="360000" indent="-360000">
                        <a:buClr>
                          <a:srgbClr val="84CAC8"/>
                        </a:buClr>
                        <a:buFont typeface="Wingdings" panose="05000000000000000000" pitchFamily="2" charset="2"/>
                        <a:buChar char="§"/>
                      </a:pPr>
                      <a:r>
                        <a:rPr lang="en-US" sz="1200" b="0">
                          <a:solidFill>
                            <a:srgbClr val="F79037"/>
                          </a:solidFill>
                          <a:hlinkClick r:id="rId7">
                            <a:extLst>
                              <a:ext uri="{A12FA001-AC4F-418D-AE19-62706E023703}">
                                <ahyp:hlinkClr xmlns:ahyp="http://schemas.microsoft.com/office/drawing/2018/hyperlinkcolor" val="tx"/>
                              </a:ext>
                            </a:extLst>
                          </a:hlinkClick>
                        </a:rPr>
                        <a:t>Ethics of Food Production and Consumption. Understanding Consumers of Food Products. </a:t>
                      </a:r>
                      <a:endParaRPr lang="en-US" sz="1200" b="0">
                        <a:solidFill>
                          <a:srgbClr val="F79037"/>
                        </a:solidFill>
                      </a:endParaRPr>
                    </a:p>
                    <a:p>
                      <a:pPr marL="360000" indent="-360000">
                        <a:buClr>
                          <a:srgbClr val="84CAC8"/>
                        </a:buClr>
                        <a:buFont typeface="Wingdings" panose="05000000000000000000" pitchFamily="2" charset="2"/>
                        <a:buChar char="§"/>
                      </a:pPr>
                      <a:r>
                        <a:rPr lang="en-US" sz="1200" b="0">
                          <a:solidFill>
                            <a:srgbClr val="F79037"/>
                          </a:solidFill>
                          <a:hlinkClick r:id="rId8">
                            <a:extLst>
                              <a:ext uri="{A12FA001-AC4F-418D-AE19-62706E023703}">
                                <ahyp:hlinkClr xmlns:ahyp="http://schemas.microsoft.com/office/drawing/2018/hyperlinkcolor" val="tx"/>
                              </a:ext>
                            </a:extLst>
                          </a:hlinkClick>
                        </a:rPr>
                        <a:t>Revisiting global food production and consumption – ScienceDirect</a:t>
                      </a:r>
                      <a:endParaRPr lang="en-US" sz="1200" b="0">
                        <a:solidFill>
                          <a:srgbClr val="F79037"/>
                        </a:solidFill>
                      </a:endParaRPr>
                    </a:p>
                    <a:p>
                      <a:pPr marL="360000" indent="-360000">
                        <a:buClr>
                          <a:srgbClr val="84CAC8"/>
                        </a:buClr>
                        <a:buFont typeface="Wingdings" panose="05000000000000000000" pitchFamily="2" charset="2"/>
                        <a:buChar char="§"/>
                      </a:pPr>
                      <a:r>
                        <a:rPr lang="en-IE" sz="1200" b="0">
                          <a:solidFill>
                            <a:srgbClr val="F79037"/>
                          </a:solidFill>
                          <a:hlinkClick r:id="rId9">
                            <a:extLst>
                              <a:ext uri="{A12FA001-AC4F-418D-AE19-62706E023703}">
                                <ahyp:hlinkClr xmlns:ahyp="http://schemas.microsoft.com/office/drawing/2018/hyperlinkcolor" val="tx"/>
                              </a:ext>
                            </a:extLst>
                          </a:hlinkClick>
                        </a:rPr>
                        <a:t>2010-Ethics-A-toolkit-for-food-businesses.pdf</a:t>
                      </a:r>
                      <a:endParaRPr lang="en-IE" sz="1200" b="0">
                        <a:solidFill>
                          <a:srgbClr val="F79037"/>
                        </a:solidFill>
                      </a:endParaRPr>
                    </a:p>
                    <a:p>
                      <a:pPr marL="360000" indent="-360000">
                        <a:buClr>
                          <a:srgbClr val="84CAC8"/>
                        </a:buClr>
                        <a:buFont typeface="Wingdings" panose="05000000000000000000" pitchFamily="2" charset="2"/>
                        <a:buChar char="§"/>
                      </a:pPr>
                      <a:r>
                        <a:rPr lang="en-US" sz="1200" b="0">
                          <a:solidFill>
                            <a:srgbClr val="F79037"/>
                          </a:solidFill>
                          <a:hlinkClick r:id="rId10">
                            <a:extLst>
                              <a:ext uri="{A12FA001-AC4F-418D-AE19-62706E023703}">
                                <ahyp:hlinkClr xmlns:ahyp="http://schemas.microsoft.com/office/drawing/2018/hyperlinkcolor" val="tx"/>
                              </a:ext>
                            </a:extLst>
                          </a:hlinkClick>
                        </a:rPr>
                        <a:t>EU sets out legally binding food waste targets from processing to household (foodnavigator.com)</a:t>
                      </a:r>
                      <a:endParaRPr lang="en-IE" sz="1200" b="0">
                        <a:solidFill>
                          <a:srgbClr val="F79037"/>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pic>
        <p:nvPicPr>
          <p:cNvPr id="7" name="Picture 6">
            <a:extLst>
              <a:ext uri="{FF2B5EF4-FFF2-40B4-BE49-F238E27FC236}">
                <a16:creationId xmlns:a16="http://schemas.microsoft.com/office/drawing/2014/main" id="{38B82910-4E90-0E68-B178-18C76AFE294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298047" y="393897"/>
            <a:ext cx="2949853" cy="1675118"/>
          </a:xfrm>
          <a:prstGeom prst="rect">
            <a:avLst/>
          </a:prstGeom>
        </p:spPr>
      </p:pic>
      <p:grpSp>
        <p:nvGrpSpPr>
          <p:cNvPr id="10" name="Graphic 4">
            <a:extLst>
              <a:ext uri="{FF2B5EF4-FFF2-40B4-BE49-F238E27FC236}">
                <a16:creationId xmlns:a16="http://schemas.microsoft.com/office/drawing/2014/main" id="{01B91CB3-BD62-1F76-73DC-5D0E3CE0DCF3}"/>
              </a:ext>
            </a:extLst>
          </p:cNvPr>
          <p:cNvGrpSpPr/>
          <p:nvPr/>
        </p:nvGrpSpPr>
        <p:grpSpPr>
          <a:xfrm rot="19582332">
            <a:off x="1302086" y="8440342"/>
            <a:ext cx="403667" cy="780438"/>
            <a:chOff x="9129274" y="2719113"/>
            <a:chExt cx="717139" cy="1386497"/>
          </a:xfrm>
          <a:solidFill>
            <a:srgbClr val="000000"/>
          </a:solidFill>
        </p:grpSpPr>
        <p:grpSp>
          <p:nvGrpSpPr>
            <p:cNvPr id="11" name="Graphic 4">
              <a:extLst>
                <a:ext uri="{FF2B5EF4-FFF2-40B4-BE49-F238E27FC236}">
                  <a16:creationId xmlns:a16="http://schemas.microsoft.com/office/drawing/2014/main" id="{F84567F0-DFA2-BC07-5446-9CEC2AF27A71}"/>
                </a:ext>
              </a:extLst>
            </p:cNvPr>
            <p:cNvGrpSpPr/>
            <p:nvPr/>
          </p:nvGrpSpPr>
          <p:grpSpPr>
            <a:xfrm>
              <a:off x="9159507" y="2719113"/>
              <a:ext cx="446280" cy="440141"/>
              <a:chOff x="9159507" y="2719113"/>
              <a:chExt cx="446280" cy="440141"/>
            </a:xfrm>
            <a:grpFill/>
          </p:grpSpPr>
          <p:sp>
            <p:nvSpPr>
              <p:cNvPr id="20" name="Freeform 57">
                <a:extLst>
                  <a:ext uri="{FF2B5EF4-FFF2-40B4-BE49-F238E27FC236}">
                    <a16:creationId xmlns:a16="http://schemas.microsoft.com/office/drawing/2014/main" id="{AA69C46A-748D-5B18-E498-788CCC6B522E}"/>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1" name="Freeform 58">
                <a:extLst>
                  <a:ext uri="{FF2B5EF4-FFF2-40B4-BE49-F238E27FC236}">
                    <a16:creationId xmlns:a16="http://schemas.microsoft.com/office/drawing/2014/main" id="{3AC11C1B-765B-BDE8-02F0-19EC9068579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2" name="Graphic 4">
              <a:extLst>
                <a:ext uri="{FF2B5EF4-FFF2-40B4-BE49-F238E27FC236}">
                  <a16:creationId xmlns:a16="http://schemas.microsoft.com/office/drawing/2014/main" id="{A2DD57E2-6258-9A43-0824-7A228A4A84CD}"/>
                </a:ext>
              </a:extLst>
            </p:cNvPr>
            <p:cNvGrpSpPr/>
            <p:nvPr/>
          </p:nvGrpSpPr>
          <p:grpSpPr>
            <a:xfrm>
              <a:off x="9129274" y="2893887"/>
              <a:ext cx="717139" cy="1211724"/>
              <a:chOff x="9129274" y="2893887"/>
              <a:chExt cx="717139" cy="1211724"/>
            </a:xfrm>
            <a:grpFill/>
          </p:grpSpPr>
          <p:sp>
            <p:nvSpPr>
              <p:cNvPr id="13" name="Freeform 50">
                <a:extLst>
                  <a:ext uri="{FF2B5EF4-FFF2-40B4-BE49-F238E27FC236}">
                    <a16:creationId xmlns:a16="http://schemas.microsoft.com/office/drawing/2014/main" id="{A3E45CD8-2372-0AC0-9CC0-E79F4F50FD2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1">
                <a:extLst>
                  <a:ext uri="{FF2B5EF4-FFF2-40B4-BE49-F238E27FC236}">
                    <a16:creationId xmlns:a16="http://schemas.microsoft.com/office/drawing/2014/main" id="{9FEEC8D9-5E38-4776-B87B-78A3B29E092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52">
                <a:extLst>
                  <a:ext uri="{FF2B5EF4-FFF2-40B4-BE49-F238E27FC236}">
                    <a16:creationId xmlns:a16="http://schemas.microsoft.com/office/drawing/2014/main" id="{AE4D08A4-1238-C00D-C3F1-36A21997BD4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3">
                <a:extLst>
                  <a:ext uri="{FF2B5EF4-FFF2-40B4-BE49-F238E27FC236}">
                    <a16:creationId xmlns:a16="http://schemas.microsoft.com/office/drawing/2014/main" id="{86FE57F5-7D40-AF47-233B-508ACF137441}"/>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7" name="Freeform 54">
                <a:extLst>
                  <a:ext uri="{FF2B5EF4-FFF2-40B4-BE49-F238E27FC236}">
                    <a16:creationId xmlns:a16="http://schemas.microsoft.com/office/drawing/2014/main" id="{A5748A80-E2C2-D190-A0C1-6EF5E2D0E80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8" name="Freeform 55">
                <a:extLst>
                  <a:ext uri="{FF2B5EF4-FFF2-40B4-BE49-F238E27FC236}">
                    <a16:creationId xmlns:a16="http://schemas.microsoft.com/office/drawing/2014/main" id="{0E97998A-52D3-415B-D2A8-E903E93D81B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56">
                <a:extLst>
                  <a:ext uri="{FF2B5EF4-FFF2-40B4-BE49-F238E27FC236}">
                    <a16:creationId xmlns:a16="http://schemas.microsoft.com/office/drawing/2014/main" id="{11EDD180-E9A7-3959-C0E6-DC1103828F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3711794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fld id="{CB2079F2-58AF-ED44-82D7-E04B2F6FD686}" type="slidenum">
              <a:rPr lang="en-US" smtClean="0"/>
              <a:pPr/>
              <a:t>16</a:t>
            </a:fld>
            <a:endParaRPr lang="en-US"/>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3775277462"/>
              </p:ext>
            </p:extLst>
          </p:nvPr>
        </p:nvGraphicFramePr>
        <p:xfrm>
          <a:off x="662038" y="2336522"/>
          <a:ext cx="6235597" cy="6857432"/>
        </p:xfrm>
        <a:graphic>
          <a:graphicData uri="http://schemas.openxmlformats.org/drawingml/2006/table">
            <a:tbl>
              <a:tblPr firstRow="1" bandRow="1"/>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r>
                        <a:rPr lang="en-IE" sz="1600">
                          <a:solidFill>
                            <a:schemeClr val="tx1"/>
                          </a:solidFill>
                        </a:rPr>
                        <a:t>MODULE 2</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en-US" sz="1600" b="1"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Critical Steps in Building an Enterprise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Overview</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r>
                        <a:rPr lang="en-IE" sz="1200"/>
                        <a:t>In this module, we focus on how </a:t>
                      </a:r>
                      <a:r>
                        <a:rPr lang="en-US" sz="1200"/>
                        <a:t>building a successful food business is no easy feat. There are many critical steps involved from qualifying your initial idea, to determining how your business model looks and all that is involved in financing your project. </a:t>
                      </a:r>
                    </a:p>
                    <a:p>
                      <a:pPr algn="just"/>
                      <a:r>
                        <a:rPr lang="en-US" sz="1200"/>
                        <a:t>We therefore discuss these and the legalities of starting a new business, as well as how to keep your business growing and sustainable into the future.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Learning Objectives</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lnSpc>
                          <a:spcPct val="107000"/>
                        </a:lnSpc>
                        <a:spcAft>
                          <a:spcPts val="80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equip students, potential entrepreneurs and existing Food SMEs with a greater understanding of the practicalities that are required and even the legalities of setting up a food business. This module supports and expands on several topics from the EFE Entrepreneurship Manual. It will make learners more prepared for the initial stages of enterprise development.</a:t>
                      </a:r>
                      <a:endParaRPr lang="en-I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Topics Covered</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a:buClr>
                          <a:srgbClr val="86D3E2"/>
                        </a:buClr>
                        <a:buFont typeface="Wingdings" panose="05000000000000000000" pitchFamily="2" charset="2"/>
                        <a:buChar char="§"/>
                      </a:pPr>
                      <a:r>
                        <a:rPr lang="en-GB" sz="1200">
                          <a:solidFill>
                            <a:srgbClr val="000000"/>
                          </a:solidFill>
                          <a:ea typeface="Calibri" panose="020F0502020204030204" pitchFamily="34" charset="0"/>
                          <a:cs typeface="Times New Roman" panose="02020603050405020304" pitchFamily="18" charset="0"/>
                        </a:rPr>
                        <a:t>Your Creativity &amp; How to Qualify an Idea</a:t>
                      </a:r>
                    </a:p>
                    <a:p>
                      <a:pPr marL="154716" indent="-154716">
                        <a:buClr>
                          <a:srgbClr val="86D3E2"/>
                        </a:buClr>
                        <a:buFont typeface="Wingdings" panose="05000000000000000000" pitchFamily="2" charset="2"/>
                        <a:buChar char="§"/>
                      </a:pPr>
                      <a:r>
                        <a:rPr lang="en-US" sz="1200"/>
                        <a:t>SMART Goals</a:t>
                      </a:r>
                    </a:p>
                    <a:p>
                      <a:pPr marL="154716" indent="-154716">
                        <a:buClr>
                          <a:srgbClr val="86D3E2"/>
                        </a:buClr>
                        <a:buFont typeface="Wingdings" panose="05000000000000000000" pitchFamily="2" charset="2"/>
                        <a:buChar char="§"/>
                      </a:pPr>
                      <a:r>
                        <a:rPr lang="en-IE" sz="1200"/>
                        <a:t>Determining your goals – creating a Business Plan</a:t>
                      </a:r>
                    </a:p>
                    <a:p>
                      <a:pPr marL="154716" indent="-154716">
                        <a:buClr>
                          <a:srgbClr val="86D3E2"/>
                        </a:buClr>
                        <a:buFont typeface="Wingdings" panose="05000000000000000000" pitchFamily="2" charset="2"/>
                        <a:buChar char="§"/>
                      </a:pPr>
                      <a:r>
                        <a:rPr lang="en-IE" sz="1200"/>
                        <a:t>Funding &amp; Financing your Journey</a:t>
                      </a:r>
                    </a:p>
                    <a:p>
                      <a:pPr marL="154716" indent="-154716">
                        <a:buClr>
                          <a:srgbClr val="86D3E2"/>
                        </a:buClr>
                        <a:buFont typeface="Wingdings" panose="05000000000000000000" pitchFamily="2" charset="2"/>
                        <a:buChar char="§"/>
                      </a:pPr>
                      <a:r>
                        <a:rPr lang="en-IE" sz="1200"/>
                        <a:t>The legalities of starting a New Business</a:t>
                      </a:r>
                    </a:p>
                    <a:p>
                      <a:pPr marL="154716" indent="-154716">
                        <a:buClr>
                          <a:srgbClr val="86D3E2"/>
                        </a:buClr>
                        <a:buFont typeface="Wingdings" panose="05000000000000000000" pitchFamily="2" charset="2"/>
                        <a:buChar char="§"/>
                      </a:pPr>
                      <a:r>
                        <a:rPr lang="en-US" sz="1200"/>
                        <a:t>The Importance of Sales &amp; Marketing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Suggested Exercises</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r>
                        <a:rPr lang="en-IE" sz="1200"/>
                        <a:t>Slide 22 – SMART Goals</a:t>
                      </a:r>
                    </a:p>
                    <a:p>
                      <a:r>
                        <a:rPr lang="en-IE" sz="1200"/>
                        <a:t>Slide 44 – Creating a Business Model Canvas</a:t>
                      </a:r>
                    </a:p>
                    <a:p>
                      <a:r>
                        <a:rPr lang="en-IE" sz="1200"/>
                        <a:t>Slide 55 – Writing a business plan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Further Reading</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342900" indent="-342900">
                        <a:buClr>
                          <a:srgbClr val="7EC8C6"/>
                        </a:buClr>
                        <a:buFont typeface="Wingdings" panose="05000000000000000000" pitchFamily="2" charset="2"/>
                        <a:buChar char="§"/>
                      </a:pPr>
                      <a:r>
                        <a:rPr lang="en-IE" sz="1200" b="0" err="1">
                          <a:solidFill>
                            <a:srgbClr val="F79037"/>
                          </a:solidFill>
                        </a:rPr>
                        <a:t>Strategyzer’s</a:t>
                      </a:r>
                      <a:r>
                        <a:rPr lang="en-IE" sz="1200" b="0">
                          <a:solidFill>
                            <a:srgbClr val="F79037"/>
                          </a:solidFill>
                        </a:rPr>
                        <a:t> </a:t>
                      </a:r>
                      <a:r>
                        <a:rPr lang="en-IE" sz="1200" b="0">
                          <a:solidFill>
                            <a:srgbClr val="F79037"/>
                          </a:solidFill>
                          <a:hlinkClick r:id="rId2">
                            <a:extLst>
                              <a:ext uri="{A12FA001-AC4F-418D-AE19-62706E023703}">
                                <ahyp:hlinkClr xmlns:ahyp="http://schemas.microsoft.com/office/drawing/2018/hyperlinkcolor" val="tx"/>
                              </a:ext>
                            </a:extLst>
                          </a:hlinkClick>
                        </a:rPr>
                        <a:t>Business Model Canvas</a:t>
                      </a:r>
                      <a:endParaRPr lang="en-IE" sz="1200" b="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7EC8C6"/>
                        </a:buClr>
                        <a:buSzTx/>
                        <a:buFont typeface="Wingdings" panose="05000000000000000000" pitchFamily="2" charset="2"/>
                        <a:buChar char="§"/>
                        <a:tabLst/>
                        <a:defRPr/>
                      </a:pPr>
                      <a:r>
                        <a:rPr lang="en-GB" sz="1200" b="0">
                          <a:solidFill>
                            <a:srgbClr val="F79037"/>
                          </a:solidFill>
                          <a:hlinkClick r:id="rId3">
                            <a:extLst>
                              <a:ext uri="{A12FA001-AC4F-418D-AE19-62706E023703}">
                                <ahyp:hlinkClr xmlns:ahyp="http://schemas.microsoft.com/office/drawing/2018/hyperlinkcolor" val="tx"/>
                              </a:ext>
                            </a:extLst>
                          </a:hlinkClick>
                        </a:rPr>
                        <a:t>10 Top Crowdfunding Websites for Entrepreneurs</a:t>
                      </a:r>
                      <a:endParaRPr lang="en-GB" sz="1200" b="0">
                        <a:solidFill>
                          <a:srgbClr val="F79037"/>
                        </a:solidFill>
                      </a:endParaRPr>
                    </a:p>
                    <a:p>
                      <a:pPr marL="342900" indent="-342900">
                        <a:buClr>
                          <a:srgbClr val="7EC8C6"/>
                        </a:buClr>
                        <a:buFont typeface="Wingdings" panose="05000000000000000000" pitchFamily="2" charset="2"/>
                        <a:buChar char="§"/>
                      </a:pPr>
                      <a:r>
                        <a:rPr lang="en-US" sz="1200" b="0">
                          <a:solidFill>
                            <a:srgbClr val="F79037"/>
                          </a:solidFill>
                          <a:hlinkClick r:id="rId4">
                            <a:extLst>
                              <a:ext uri="{A12FA001-AC4F-418D-AE19-62706E023703}">
                                <ahyp:hlinkClr xmlns:ahyp="http://schemas.microsoft.com/office/drawing/2018/hyperlinkcolor" val="tx"/>
                              </a:ext>
                            </a:extLst>
                          </a:hlinkClick>
                        </a:rPr>
                        <a:t>Food Supports - Local Enterprise Office</a:t>
                      </a:r>
                      <a:endParaRPr lang="en-US" sz="1200" b="0">
                        <a:solidFill>
                          <a:srgbClr val="F79037"/>
                        </a:solidFill>
                      </a:endParaRPr>
                    </a:p>
                    <a:p>
                      <a:pPr marL="342900" indent="-342900">
                        <a:buClr>
                          <a:srgbClr val="7EC8C6"/>
                        </a:buClr>
                        <a:buFont typeface="Wingdings" panose="05000000000000000000" pitchFamily="2" charset="2"/>
                        <a:buChar char="§"/>
                      </a:pPr>
                      <a:r>
                        <a:rPr lang="en-IE" sz="1200" b="0">
                          <a:solidFill>
                            <a:srgbClr val="F79037"/>
                          </a:solidFill>
                          <a:hlinkClick r:id="rId5">
                            <a:extLst>
                              <a:ext uri="{A12FA001-AC4F-418D-AE19-62706E023703}">
                                <ahyp:hlinkClr xmlns:ahyp="http://schemas.microsoft.com/office/drawing/2018/hyperlinkcolor" val="tx"/>
                              </a:ext>
                            </a:extLst>
                          </a:hlinkClick>
                        </a:rPr>
                        <a:t>New Frontiers | The National Programme For Developing Entrepreneurs</a:t>
                      </a:r>
                      <a:endParaRPr lang="en-IE" sz="1200" b="0">
                        <a:solidFill>
                          <a:srgbClr val="F79037"/>
                        </a:solidFill>
                      </a:endParaRPr>
                    </a:p>
                    <a:p>
                      <a:pPr marL="342900" indent="-342900">
                        <a:buClr>
                          <a:srgbClr val="7EC8C6"/>
                        </a:buClr>
                        <a:buFont typeface="Wingdings" panose="05000000000000000000" pitchFamily="2" charset="2"/>
                        <a:buChar char="§"/>
                      </a:pPr>
                      <a:r>
                        <a:rPr lang="en-IE" sz="1200" b="0">
                          <a:solidFill>
                            <a:srgbClr val="F79037"/>
                          </a:solidFill>
                          <a:hlinkClick r:id="rId6">
                            <a:extLst>
                              <a:ext uri="{A12FA001-AC4F-418D-AE19-62706E023703}">
                                <ahyp:hlinkClr xmlns:ahyp="http://schemas.microsoft.com/office/drawing/2018/hyperlinkcolor" val="tx"/>
                              </a:ext>
                            </a:extLst>
                          </a:hlinkClick>
                        </a:rPr>
                        <a:t>Waste Framework Directive (europa.eu)</a:t>
                      </a:r>
                      <a:r>
                        <a:rPr lang="en-IE" sz="1200" b="0">
                          <a:solidFill>
                            <a:srgbClr val="F79037"/>
                          </a:solidFill>
                        </a:rPr>
                        <a:t> </a:t>
                      </a:r>
                    </a:p>
                    <a:p>
                      <a:pPr marL="342900" marR="0" lvl="0" indent="-342900" algn="l" defTabSz="2072941" rtl="0" eaLnBrk="1" fontAlgn="auto" latinLnBrk="0" hangingPunct="1">
                        <a:lnSpc>
                          <a:spcPct val="100000"/>
                        </a:lnSpc>
                        <a:spcBef>
                          <a:spcPts val="0"/>
                        </a:spcBef>
                        <a:spcAft>
                          <a:spcPts val="0"/>
                        </a:spcAft>
                        <a:buClr>
                          <a:srgbClr val="7EC8C6"/>
                        </a:buClr>
                        <a:buSzTx/>
                        <a:buFont typeface="Wingdings" panose="05000000000000000000" pitchFamily="2" charset="2"/>
                        <a:buChar char="§"/>
                        <a:tabLst/>
                        <a:defRPr/>
                      </a:pPr>
                      <a:r>
                        <a:rPr lang="en-US" sz="1200" b="0">
                          <a:solidFill>
                            <a:srgbClr val="F79037"/>
                          </a:solidFill>
                          <a:hlinkClick r:id="rId7">
                            <a:extLst>
                              <a:ext uri="{A12FA001-AC4F-418D-AE19-62706E023703}">
                                <ahyp:hlinkClr xmlns:ahyp="http://schemas.microsoft.com/office/drawing/2018/hyperlinkcolor" val="tx"/>
                              </a:ext>
                            </a:extLst>
                          </a:hlinkClick>
                        </a:rPr>
                        <a:t>EU actions against food waste (europa.eu)</a:t>
                      </a:r>
                      <a:endParaRPr kumimoji="0" lang="en-US" sz="1200" b="0" i="0" u="none" strike="noStrike" kern="1200" cap="none" spc="0" normalizeH="0" baseline="0" noProof="0">
                        <a:ln>
                          <a:noFill/>
                        </a:ln>
                        <a:solidFill>
                          <a:srgbClr val="F79037"/>
                        </a:solidFill>
                        <a:effectLst/>
                        <a:uLnTx/>
                        <a:uFillTx/>
                        <a:latin typeface="Calibri" panose="020F0502020204030204"/>
                        <a:ea typeface="+mn-ea"/>
                        <a:cs typeface="+mn-cs"/>
                      </a:endParaRPr>
                    </a:p>
                    <a:p>
                      <a:pPr marL="342900" indent="-342900">
                        <a:buClr>
                          <a:srgbClr val="7EC8C6"/>
                        </a:buClr>
                        <a:buFont typeface="Wingdings" panose="05000000000000000000" pitchFamily="2" charset="2"/>
                        <a:buChar char="§"/>
                      </a:pPr>
                      <a:r>
                        <a:rPr lang="en-US" sz="1200" b="0">
                          <a:solidFill>
                            <a:srgbClr val="F79037"/>
                          </a:solidFill>
                          <a:hlinkClick r:id="rId8">
                            <a:extLst>
                              <a:ext uri="{A12FA001-AC4F-418D-AE19-62706E023703}">
                                <ahyp:hlinkClr xmlns:ahyp="http://schemas.microsoft.com/office/drawing/2018/hyperlinkcolor" val="tx"/>
                              </a:ext>
                            </a:extLst>
                          </a:hlinkClick>
                        </a:rPr>
                        <a:t>Water Framework Directive (europa.eu)</a:t>
                      </a:r>
                      <a:endParaRPr lang="en-US" sz="1200" b="0">
                        <a:solidFill>
                          <a:srgbClr val="F79037"/>
                        </a:solidFill>
                      </a:endParaRPr>
                    </a:p>
                    <a:p>
                      <a:pPr marL="342900" indent="-342900">
                        <a:buClr>
                          <a:srgbClr val="7EC8C6"/>
                        </a:buClr>
                        <a:buFont typeface="Wingdings" panose="05000000000000000000" pitchFamily="2" charset="2"/>
                        <a:buChar char="§"/>
                      </a:pPr>
                      <a:r>
                        <a:rPr lang="en-US" sz="1200" b="0">
                          <a:solidFill>
                            <a:srgbClr val="F79037"/>
                          </a:solidFill>
                          <a:hlinkClick r:id="rId9">
                            <a:extLst>
                              <a:ext uri="{A12FA001-AC4F-418D-AE19-62706E023703}">
                                <ahyp:hlinkClr xmlns:ahyp="http://schemas.microsoft.com/office/drawing/2018/hyperlinkcolor" val="tx"/>
                              </a:ext>
                            </a:extLst>
                          </a:hlinkClick>
                        </a:rPr>
                        <a:t>EC proposes revisions to packaging and waste legislation | Food Packaging Forum</a:t>
                      </a:r>
                      <a:endParaRPr lang="en-IE" sz="1200" b="0">
                        <a:solidFill>
                          <a:srgbClr val="F79037"/>
                        </a:solidFill>
                      </a:endParaRPr>
                    </a:p>
                    <a:p>
                      <a:pPr marL="342900" indent="-342900">
                        <a:buFont typeface="Arial" panose="020B0604020202020204" pitchFamily="34" charset="0"/>
                        <a:buChar char="•"/>
                      </a:pPr>
                      <a:endParaRPr lang="en-IE" sz="1200">
                        <a:solidFill>
                          <a:srgbClr val="1188A3"/>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pic>
        <p:nvPicPr>
          <p:cNvPr id="3" name="Picture 2">
            <a:extLst>
              <a:ext uri="{FF2B5EF4-FFF2-40B4-BE49-F238E27FC236}">
                <a16:creationId xmlns:a16="http://schemas.microsoft.com/office/drawing/2014/main" id="{B26415EB-ACB2-A166-16E9-9986B046C71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298047" y="384287"/>
            <a:ext cx="2949853" cy="1669596"/>
          </a:xfrm>
          <a:prstGeom prst="rect">
            <a:avLst/>
          </a:prstGeom>
        </p:spPr>
      </p:pic>
      <p:grpSp>
        <p:nvGrpSpPr>
          <p:cNvPr id="8" name="Graphic 4">
            <a:extLst>
              <a:ext uri="{FF2B5EF4-FFF2-40B4-BE49-F238E27FC236}">
                <a16:creationId xmlns:a16="http://schemas.microsoft.com/office/drawing/2014/main" id="{496F4381-B1C7-853A-A834-7A49BA91085D}"/>
              </a:ext>
            </a:extLst>
          </p:cNvPr>
          <p:cNvGrpSpPr/>
          <p:nvPr/>
        </p:nvGrpSpPr>
        <p:grpSpPr>
          <a:xfrm rot="19582332">
            <a:off x="1273951" y="7706654"/>
            <a:ext cx="403667" cy="780438"/>
            <a:chOff x="9129274" y="2719113"/>
            <a:chExt cx="717139" cy="1386497"/>
          </a:xfrm>
          <a:solidFill>
            <a:srgbClr val="000000"/>
          </a:solidFill>
        </p:grpSpPr>
        <p:grpSp>
          <p:nvGrpSpPr>
            <p:cNvPr id="9" name="Graphic 4">
              <a:extLst>
                <a:ext uri="{FF2B5EF4-FFF2-40B4-BE49-F238E27FC236}">
                  <a16:creationId xmlns:a16="http://schemas.microsoft.com/office/drawing/2014/main" id="{F9009B0E-4EE4-A969-43D8-327A90BA9B9A}"/>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0FC8F834-B32A-617E-8A9D-4588ECE25AA6}"/>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58">
                <a:extLst>
                  <a:ext uri="{FF2B5EF4-FFF2-40B4-BE49-F238E27FC236}">
                    <a16:creationId xmlns:a16="http://schemas.microsoft.com/office/drawing/2014/main" id="{C906C6C9-445F-7D8B-E7B1-8D754E59CB9A}"/>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0" name="Graphic 4">
              <a:extLst>
                <a:ext uri="{FF2B5EF4-FFF2-40B4-BE49-F238E27FC236}">
                  <a16:creationId xmlns:a16="http://schemas.microsoft.com/office/drawing/2014/main" id="{19C5782F-8883-C62A-8106-163A7943D0B8}"/>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EBDA0D54-70B0-DC8C-E8A0-C5A716D514CE}"/>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1">
                <a:extLst>
                  <a:ext uri="{FF2B5EF4-FFF2-40B4-BE49-F238E27FC236}">
                    <a16:creationId xmlns:a16="http://schemas.microsoft.com/office/drawing/2014/main" id="{67E1063D-70EE-732A-6ED0-6527C0F9EA9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2">
                <a:extLst>
                  <a:ext uri="{FF2B5EF4-FFF2-40B4-BE49-F238E27FC236}">
                    <a16:creationId xmlns:a16="http://schemas.microsoft.com/office/drawing/2014/main" id="{D662DC25-0028-37CF-BC69-377F714D4AB5}"/>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3">
                <a:extLst>
                  <a:ext uri="{FF2B5EF4-FFF2-40B4-BE49-F238E27FC236}">
                    <a16:creationId xmlns:a16="http://schemas.microsoft.com/office/drawing/2014/main" id="{E176C55F-39EE-0C05-8474-C75A7F9A3A3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54">
                <a:extLst>
                  <a:ext uri="{FF2B5EF4-FFF2-40B4-BE49-F238E27FC236}">
                    <a16:creationId xmlns:a16="http://schemas.microsoft.com/office/drawing/2014/main" id="{8AE4BBE1-364E-6240-4F1C-95AF8402331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5">
                <a:extLst>
                  <a:ext uri="{FF2B5EF4-FFF2-40B4-BE49-F238E27FC236}">
                    <a16:creationId xmlns:a16="http://schemas.microsoft.com/office/drawing/2014/main" id="{8B135C6A-7A5E-7363-A2FB-62C5BA50F6A4}"/>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7" name="Freeform 56">
                <a:extLst>
                  <a:ext uri="{FF2B5EF4-FFF2-40B4-BE49-F238E27FC236}">
                    <a16:creationId xmlns:a16="http://schemas.microsoft.com/office/drawing/2014/main" id="{345A71D7-FDA7-B275-58AE-4C7E1D92DD2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2524517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fld id="{CB2079F2-58AF-ED44-82D7-E04B2F6FD686}" type="slidenum">
              <a:rPr lang="en-US" smtClean="0"/>
              <a:pPr/>
              <a:t>17</a:t>
            </a:fld>
            <a:endParaRPr lang="en-US"/>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3731177820"/>
              </p:ext>
            </p:extLst>
          </p:nvPr>
        </p:nvGraphicFramePr>
        <p:xfrm>
          <a:off x="662037" y="2308388"/>
          <a:ext cx="6235597" cy="6697666"/>
        </p:xfrm>
        <a:graphic>
          <a:graphicData uri="http://schemas.openxmlformats.org/drawingml/2006/table">
            <a:tbl>
              <a:tblPr firstRow="1" bandRow="1"/>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r>
                        <a:rPr lang="en-IE" sz="1600">
                          <a:solidFill>
                            <a:schemeClr val="tx1"/>
                          </a:solidFill>
                        </a:rPr>
                        <a:t>MODULE 3</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en-US" sz="1600" b="1"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Exploring the World of Innovation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Overview</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r>
                        <a:rPr lang="en-IE" sz="1200"/>
                        <a:t>In this module we discuss how </a:t>
                      </a:r>
                      <a:r>
                        <a:rPr lang="en-US" sz="1200"/>
                        <a:t>Innovation empowers food enterprises to address the changing needs and expectations of consumers, tackle industry and societal challenges, differentiate themselves in the market, and forge collaborative partnerships.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Learning Objectives</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r>
                        <a:rPr lang="en-US" sz="1200"/>
                        <a:t>In this module, we want to help learners embrace innovation so that their ethical food enterprise can adapt, thrive, and seize new opportunities in the dynamic and evolving landscape of the food industry.</a:t>
                      </a: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Topics Covered</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a:buClr>
                          <a:srgbClr val="86D3E2"/>
                        </a:buClr>
                        <a:buFont typeface="Wingdings" panose="05000000000000000000" pitchFamily="2" charset="2"/>
                        <a:buChar char="§"/>
                      </a:pPr>
                      <a:r>
                        <a:rPr lang="en-GB" sz="1200">
                          <a:solidFill>
                            <a:srgbClr val="000000"/>
                          </a:solidFill>
                          <a:ea typeface="Calibri" panose="020F0502020204030204" pitchFamily="34" charset="0"/>
                          <a:cs typeface="Times New Roman" panose="02020603050405020304" pitchFamily="18" charset="0"/>
                        </a:rPr>
                        <a:t>Opportunities in Innovation</a:t>
                      </a:r>
                    </a:p>
                    <a:p>
                      <a:pPr marL="154716" indent="-154716">
                        <a:buClr>
                          <a:srgbClr val="86D3E2"/>
                        </a:buClr>
                        <a:buFont typeface="Wingdings" panose="05000000000000000000" pitchFamily="2" charset="2"/>
                        <a:buChar char="§"/>
                      </a:pPr>
                      <a:r>
                        <a:rPr lang="en-US" sz="1200"/>
                        <a:t>Innovating for People-Planet-Profit</a:t>
                      </a:r>
                    </a:p>
                    <a:p>
                      <a:pPr marL="154716" indent="-154716">
                        <a:buClr>
                          <a:srgbClr val="86D3E2"/>
                        </a:buClr>
                        <a:buFont typeface="Wingdings" panose="05000000000000000000" pitchFamily="2" charset="2"/>
                        <a:buChar char="§"/>
                      </a:pPr>
                      <a:r>
                        <a:rPr lang="en-IE" sz="1200"/>
                        <a:t>Models of Innovation</a:t>
                      </a:r>
                    </a:p>
                    <a:p>
                      <a:pPr marL="154716" indent="-154716">
                        <a:buClr>
                          <a:srgbClr val="86D3E2"/>
                        </a:buClr>
                        <a:buFont typeface="Wingdings" panose="05000000000000000000" pitchFamily="2" charset="2"/>
                        <a:buChar char="§"/>
                      </a:pPr>
                      <a:r>
                        <a:rPr lang="en-IE" sz="1200"/>
                        <a:t>Starting your Innovation Journey</a:t>
                      </a:r>
                    </a:p>
                    <a:p>
                      <a:pPr marL="154716" indent="-154716">
                        <a:buClr>
                          <a:srgbClr val="86D3E2"/>
                        </a:buClr>
                        <a:buFont typeface="Wingdings" panose="05000000000000000000" pitchFamily="2" charset="2"/>
                        <a:buChar char="§"/>
                      </a:pPr>
                      <a:r>
                        <a:rPr lang="en-IE" sz="1200"/>
                        <a:t>Creating a Strategy for the Future</a:t>
                      </a:r>
                    </a:p>
                    <a:p>
                      <a:pPr marL="154716" indent="-154716">
                        <a:buClr>
                          <a:srgbClr val="86D3E2"/>
                        </a:buClr>
                        <a:buFont typeface="Wingdings" panose="05000000000000000000" pitchFamily="2" charset="2"/>
                        <a:buChar char="§"/>
                      </a:pPr>
                      <a:r>
                        <a:rPr lang="en-US" sz="1200"/>
                        <a:t>Innovation &amp; Functionality in Food Business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Case Studies</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285750" indent="-285750">
                        <a:buClr>
                          <a:srgbClr val="6FC0CA"/>
                        </a:buClr>
                        <a:buFont typeface="Wingdings" panose="05000000000000000000" pitchFamily="2" charset="2"/>
                        <a:buChar char="§"/>
                      </a:pPr>
                      <a:r>
                        <a:rPr lang="en-IE" sz="1200" err="1"/>
                        <a:t>Glenilen</a:t>
                      </a:r>
                      <a:r>
                        <a:rPr lang="en-IE" sz="1200"/>
                        <a:t> Farm – Incremental Innovation</a:t>
                      </a:r>
                    </a:p>
                    <a:p>
                      <a:pPr marL="285750" indent="-285750">
                        <a:buClr>
                          <a:srgbClr val="6FC0CA"/>
                        </a:buClr>
                        <a:buFont typeface="Wingdings" panose="05000000000000000000" pitchFamily="2" charset="2"/>
                        <a:buChar char="§"/>
                      </a:pPr>
                      <a:r>
                        <a:rPr lang="en-US" sz="1200">
                          <a:solidFill>
                            <a:srgbClr val="000000"/>
                          </a:solidFill>
                        </a:rPr>
                        <a:t>Innocent Drinks – Ethical food development</a:t>
                      </a:r>
                    </a:p>
                    <a:p>
                      <a:pPr marL="285750" indent="-285750">
                        <a:buClr>
                          <a:srgbClr val="6FC0CA"/>
                        </a:buClr>
                        <a:buFont typeface="Wingdings" panose="05000000000000000000" pitchFamily="2" charset="2"/>
                        <a:buChar char="§"/>
                      </a:pPr>
                      <a:r>
                        <a:rPr lang="en-US" sz="1200">
                          <a:solidFill>
                            <a:srgbClr val="000000"/>
                          </a:solidFill>
                        </a:rPr>
                        <a:t>Clean Cut Meals – New Distribution Channels</a:t>
                      </a:r>
                    </a:p>
                    <a:p>
                      <a:pPr marL="285750" indent="-285750">
                        <a:buClr>
                          <a:srgbClr val="6FC0CA"/>
                        </a:buClr>
                        <a:buFont typeface="Wingdings" panose="05000000000000000000" pitchFamily="2" charset="2"/>
                        <a:buChar char="§"/>
                      </a:pPr>
                      <a:r>
                        <a:rPr lang="en-US" sz="1200">
                          <a:solidFill>
                            <a:srgbClr val="000000"/>
                          </a:solidFill>
                        </a:rPr>
                        <a:t>Provenance – improving Supply Chain Transparency</a:t>
                      </a:r>
                    </a:p>
                    <a:p>
                      <a:pPr marL="285750" indent="-285750">
                        <a:buClr>
                          <a:srgbClr val="6FC0CA"/>
                        </a:buClr>
                        <a:buFont typeface="Wingdings" panose="05000000000000000000" pitchFamily="2" charset="2"/>
                        <a:buChar char="§"/>
                      </a:pPr>
                      <a:r>
                        <a:rPr lang="en-US" sz="1200" err="1">
                          <a:solidFill>
                            <a:srgbClr val="000000"/>
                          </a:solidFill>
                        </a:rPr>
                        <a:t>Montado</a:t>
                      </a:r>
                      <a:r>
                        <a:rPr lang="en-US" sz="1200">
                          <a:solidFill>
                            <a:srgbClr val="000000"/>
                          </a:solidFill>
                        </a:rPr>
                        <a:t> </a:t>
                      </a:r>
                      <a:r>
                        <a:rPr lang="en-US" sz="1200" err="1">
                          <a:solidFill>
                            <a:srgbClr val="000000"/>
                          </a:solidFill>
                        </a:rPr>
                        <a:t>Freixo</a:t>
                      </a:r>
                      <a:r>
                        <a:rPr lang="en-US" sz="1200">
                          <a:solidFill>
                            <a:srgbClr val="000000"/>
                          </a:solidFill>
                        </a:rPr>
                        <a:t> do </a:t>
                      </a:r>
                      <a:r>
                        <a:rPr lang="en-US" sz="1200" err="1">
                          <a:solidFill>
                            <a:srgbClr val="000000"/>
                          </a:solidFill>
                        </a:rPr>
                        <a:t>Meio</a:t>
                      </a:r>
                      <a:r>
                        <a:rPr lang="en-US" sz="1200">
                          <a:solidFill>
                            <a:srgbClr val="000000"/>
                          </a:solidFill>
                        </a:rPr>
                        <a:t> – New Business Model</a:t>
                      </a:r>
                    </a:p>
                    <a:p>
                      <a:pPr marL="285750" indent="-285750">
                        <a:buClr>
                          <a:srgbClr val="6FC0CA"/>
                        </a:buClr>
                        <a:buFont typeface="Wingdings" panose="05000000000000000000" pitchFamily="2" charset="2"/>
                        <a:buChar char="§"/>
                      </a:pPr>
                      <a:r>
                        <a:rPr lang="en-US" sz="1200">
                          <a:solidFill>
                            <a:srgbClr val="000000"/>
                          </a:solidFill>
                        </a:rPr>
                        <a:t>Loam – Ethical food supply &amp; Sourcing</a:t>
                      </a:r>
                      <a:endParaRPr lang="en-IE" sz="12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6137772"/>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Suggested Exercises</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r>
                        <a:rPr lang="en-IE" sz="1200"/>
                        <a:t>Slide 46 – Ethical Question – Using The Design Thinking Process</a:t>
                      </a:r>
                    </a:p>
                    <a:p>
                      <a:r>
                        <a:rPr lang="en-IE" sz="1200"/>
                        <a:t>Slide 56 – Self-directed Learner/Food Company questions</a:t>
                      </a:r>
                    </a:p>
                    <a:p>
                      <a:r>
                        <a:rPr lang="en-IE" sz="1200"/>
                        <a:t>Slide 59 – Creating an Empathy Map for the chosen Target Group</a:t>
                      </a:r>
                    </a:p>
                    <a:p>
                      <a:r>
                        <a:rPr lang="en-IE" sz="1200"/>
                        <a:t>Slide 77 – Turning challenges into opportunities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Further Reading</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342900" indent="-342900">
                        <a:buClr>
                          <a:srgbClr val="81C9C7"/>
                        </a:buClr>
                        <a:buFont typeface="Wingdings" panose="05000000000000000000" pitchFamily="2" charset="2"/>
                        <a:buChar char="§"/>
                      </a:pPr>
                      <a:r>
                        <a:rPr lang="en-GB" sz="1200" b="0">
                          <a:solidFill>
                            <a:srgbClr val="F79037"/>
                          </a:solidFill>
                          <a:hlinkClick r:id="rId2">
                            <a:extLst>
                              <a:ext uri="{A12FA001-AC4F-418D-AE19-62706E023703}">
                                <ahyp:hlinkClr xmlns:ahyp="http://schemas.microsoft.com/office/drawing/2018/hyperlinkcolor" val="tx"/>
                              </a:ext>
                            </a:extLst>
                          </a:hlinkClick>
                        </a:rPr>
                        <a:t>How To Bring Sustainability To The Masses: Tony’s </a:t>
                      </a:r>
                      <a:r>
                        <a:rPr lang="en-GB" sz="1200" b="0" err="1">
                          <a:solidFill>
                            <a:srgbClr val="F79037"/>
                          </a:solidFill>
                          <a:hlinkClick r:id="rId2">
                            <a:extLst>
                              <a:ext uri="{A12FA001-AC4F-418D-AE19-62706E023703}">
                                <ahyp:hlinkClr xmlns:ahyp="http://schemas.microsoft.com/office/drawing/2018/hyperlinkcolor" val="tx"/>
                              </a:ext>
                            </a:extLst>
                          </a:hlinkClick>
                        </a:rPr>
                        <a:t>Chocolonely’s</a:t>
                      </a:r>
                      <a:r>
                        <a:rPr lang="en-GB" sz="1200" b="0">
                          <a:solidFill>
                            <a:srgbClr val="F79037"/>
                          </a:solidFill>
                          <a:hlinkClick r:id="rId2">
                            <a:extLst>
                              <a:ext uri="{A12FA001-AC4F-418D-AE19-62706E023703}">
                                <ahyp:hlinkClr xmlns:ahyp="http://schemas.microsoft.com/office/drawing/2018/hyperlinkcolor" val="tx"/>
                              </a:ext>
                            </a:extLst>
                          </a:hlinkClick>
                        </a:rPr>
                        <a:t> Impact Strategy (forbes.com)</a:t>
                      </a:r>
                      <a:endParaRPr lang="en-GB" sz="1200" b="0">
                        <a:solidFill>
                          <a:srgbClr val="F79037"/>
                        </a:solidFill>
                      </a:endParaRPr>
                    </a:p>
                    <a:p>
                      <a:pPr marL="342900" indent="-342900">
                        <a:buClr>
                          <a:srgbClr val="81C9C7"/>
                        </a:buClr>
                        <a:buFont typeface="Wingdings" panose="05000000000000000000" pitchFamily="2" charset="2"/>
                        <a:buChar char="§"/>
                      </a:pPr>
                      <a:r>
                        <a:rPr lang="en-IE" sz="1200" b="0">
                          <a:solidFill>
                            <a:srgbClr val="F79037"/>
                          </a:solidFill>
                        </a:rPr>
                        <a:t>Disruptive technology </a:t>
                      </a:r>
                      <a:r>
                        <a:rPr lang="en-US" sz="1200" b="0" i="0">
                          <a:solidFill>
                            <a:srgbClr val="F79037"/>
                          </a:solidFill>
                          <a:effectLst/>
                        </a:rPr>
                        <a:t> </a:t>
                      </a:r>
                      <a:r>
                        <a:rPr lang="en-US" sz="1200" b="0" i="0" u="none" strike="noStrike">
                          <a:solidFill>
                            <a:srgbClr val="F79037"/>
                          </a:solidFill>
                          <a:effectLst/>
                          <a:hlinkClick r:id="rId3">
                            <a:extLst>
                              <a:ext uri="{A12FA001-AC4F-418D-AE19-62706E023703}">
                                <ahyp:hlinkClr xmlns:ahyp="http://schemas.microsoft.com/office/drawing/2018/hyperlinkcolor" val="tx"/>
                              </a:ext>
                            </a:extLst>
                          </a:hlinkClick>
                        </a:rPr>
                        <a:t>HBR article</a:t>
                      </a:r>
                      <a:r>
                        <a:rPr lang="en-US" sz="1200" b="0" i="0">
                          <a:solidFill>
                            <a:srgbClr val="F79037"/>
                          </a:solidFill>
                          <a:effectLst/>
                        </a:rPr>
                        <a:t> </a:t>
                      </a:r>
                      <a:endParaRPr lang="en-IE" sz="1200" b="0">
                        <a:solidFill>
                          <a:srgbClr val="F79037"/>
                        </a:solidFill>
                      </a:endParaRPr>
                    </a:p>
                    <a:p>
                      <a:pPr marL="342900" indent="-342900">
                        <a:buClr>
                          <a:srgbClr val="81C9C7"/>
                        </a:buClr>
                        <a:buFont typeface="Wingdings" panose="05000000000000000000" pitchFamily="2" charset="2"/>
                        <a:buChar char="§"/>
                      </a:pPr>
                      <a:r>
                        <a:rPr lang="en-GB" sz="1200" b="0">
                          <a:solidFill>
                            <a:srgbClr val="F79037"/>
                          </a:solidFill>
                          <a:hlinkClick r:id="rId4">
                            <a:extLst>
                              <a:ext uri="{A12FA001-AC4F-418D-AE19-62706E023703}">
                                <ahyp:hlinkClr xmlns:ahyp="http://schemas.microsoft.com/office/drawing/2018/hyperlinkcolor" val="tx"/>
                              </a:ext>
                            </a:extLst>
                          </a:hlinkClick>
                        </a:rPr>
                        <a:t>Redefine Meat strikes partnership to boost 3D-printed meat sales in Europe | Reuters</a:t>
                      </a:r>
                      <a:endParaRPr lang="en-GB" sz="1200" b="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81C9C7"/>
                        </a:buClr>
                        <a:buSzTx/>
                        <a:buFont typeface="Wingdings" panose="05000000000000000000" pitchFamily="2" charset="2"/>
                        <a:buChar char="§"/>
                        <a:tabLst/>
                        <a:defRPr/>
                      </a:pPr>
                      <a:r>
                        <a:rPr lang="en-US" sz="1200" b="0">
                          <a:solidFill>
                            <a:srgbClr val="F79037"/>
                          </a:solidFill>
                          <a:hlinkClick r:id="rId5">
                            <a:extLst>
                              <a:ext uri="{A12FA001-AC4F-418D-AE19-62706E023703}">
                                <ahyp:hlinkClr xmlns:ahyp="http://schemas.microsoft.com/office/drawing/2018/hyperlinkcolor" val="tx"/>
                              </a:ext>
                            </a:extLst>
                          </a:hlinkClick>
                        </a:rPr>
                        <a:t>SWOT / PEST analysis</a:t>
                      </a:r>
                      <a:endParaRPr lang="en-US" sz="1200" b="0">
                        <a:solidFill>
                          <a:srgbClr val="F79037"/>
                        </a:solidFill>
                      </a:endParaRPr>
                    </a:p>
                    <a:p>
                      <a:pPr marL="342900" indent="-342900">
                        <a:buClr>
                          <a:srgbClr val="81C9C7"/>
                        </a:buClr>
                        <a:buFont typeface="Wingdings" panose="05000000000000000000" pitchFamily="2" charset="2"/>
                        <a:buChar char="§"/>
                      </a:pPr>
                      <a:r>
                        <a:rPr lang="en-US" sz="1200" b="0">
                          <a:solidFill>
                            <a:srgbClr val="F79037"/>
                          </a:solidFill>
                          <a:hlinkClick r:id="rId6">
                            <a:extLst>
                              <a:ext uri="{A12FA001-AC4F-418D-AE19-62706E023703}">
                                <ahyp:hlinkClr xmlns:ahyp="http://schemas.microsoft.com/office/drawing/2018/hyperlinkcolor" val="tx"/>
                              </a:ext>
                            </a:extLst>
                          </a:hlinkClick>
                        </a:rPr>
                        <a:t>17 ways technology could change the world by 2027 | World Economic Forum </a:t>
                      </a:r>
                      <a:endParaRPr lang="en-IE" sz="1200" b="0">
                        <a:solidFill>
                          <a:srgbClr val="F79037"/>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pic>
        <p:nvPicPr>
          <p:cNvPr id="3" name="Picture 2">
            <a:extLst>
              <a:ext uri="{FF2B5EF4-FFF2-40B4-BE49-F238E27FC236}">
                <a16:creationId xmlns:a16="http://schemas.microsoft.com/office/drawing/2014/main" id="{4F040D10-0355-A6A0-E554-07FA23FB4D6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00155" y="432716"/>
            <a:ext cx="2947745" cy="1669596"/>
          </a:xfrm>
          <a:prstGeom prst="rect">
            <a:avLst/>
          </a:prstGeom>
        </p:spPr>
      </p:pic>
      <p:grpSp>
        <p:nvGrpSpPr>
          <p:cNvPr id="8" name="Graphic 4">
            <a:extLst>
              <a:ext uri="{FF2B5EF4-FFF2-40B4-BE49-F238E27FC236}">
                <a16:creationId xmlns:a16="http://schemas.microsoft.com/office/drawing/2014/main" id="{E931DD16-82D9-7504-2341-A3A83A46DAB4}"/>
              </a:ext>
            </a:extLst>
          </p:cNvPr>
          <p:cNvGrpSpPr/>
          <p:nvPr/>
        </p:nvGrpSpPr>
        <p:grpSpPr>
          <a:xfrm rot="19582332">
            <a:off x="1231748" y="7819195"/>
            <a:ext cx="403667" cy="780438"/>
            <a:chOff x="9129274" y="2719113"/>
            <a:chExt cx="717139" cy="1386497"/>
          </a:xfrm>
          <a:solidFill>
            <a:srgbClr val="000000"/>
          </a:solidFill>
        </p:grpSpPr>
        <p:grpSp>
          <p:nvGrpSpPr>
            <p:cNvPr id="9" name="Graphic 4">
              <a:extLst>
                <a:ext uri="{FF2B5EF4-FFF2-40B4-BE49-F238E27FC236}">
                  <a16:creationId xmlns:a16="http://schemas.microsoft.com/office/drawing/2014/main" id="{F19EC9BD-66E7-F6F6-3AB1-5B661E200E47}"/>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A858750E-0E6A-2BBE-87FF-686C5D36D1C6}"/>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58">
                <a:extLst>
                  <a:ext uri="{FF2B5EF4-FFF2-40B4-BE49-F238E27FC236}">
                    <a16:creationId xmlns:a16="http://schemas.microsoft.com/office/drawing/2014/main" id="{CC3872E0-67DA-ECF4-A26F-D1F503F1281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0" name="Graphic 4">
              <a:extLst>
                <a:ext uri="{FF2B5EF4-FFF2-40B4-BE49-F238E27FC236}">
                  <a16:creationId xmlns:a16="http://schemas.microsoft.com/office/drawing/2014/main" id="{A321DF2A-F20B-316C-B64E-057A35A2024A}"/>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C230607F-1874-B323-268C-8D1F24391F95}"/>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1">
                <a:extLst>
                  <a:ext uri="{FF2B5EF4-FFF2-40B4-BE49-F238E27FC236}">
                    <a16:creationId xmlns:a16="http://schemas.microsoft.com/office/drawing/2014/main" id="{B6A78B00-E995-A63D-044C-0B0FBE9A1C8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2">
                <a:extLst>
                  <a:ext uri="{FF2B5EF4-FFF2-40B4-BE49-F238E27FC236}">
                    <a16:creationId xmlns:a16="http://schemas.microsoft.com/office/drawing/2014/main" id="{14F4842A-356F-F0C7-65DC-0E01D5477F5E}"/>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3">
                <a:extLst>
                  <a:ext uri="{FF2B5EF4-FFF2-40B4-BE49-F238E27FC236}">
                    <a16:creationId xmlns:a16="http://schemas.microsoft.com/office/drawing/2014/main" id="{2892E3B9-F9FE-F05A-B901-C42E4A751EEB}"/>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54">
                <a:extLst>
                  <a:ext uri="{FF2B5EF4-FFF2-40B4-BE49-F238E27FC236}">
                    <a16:creationId xmlns:a16="http://schemas.microsoft.com/office/drawing/2014/main" id="{5B83A48F-2F9B-BA5F-30B9-B0E1BD9BA3C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5">
                <a:extLst>
                  <a:ext uri="{FF2B5EF4-FFF2-40B4-BE49-F238E27FC236}">
                    <a16:creationId xmlns:a16="http://schemas.microsoft.com/office/drawing/2014/main" id="{5EF8DC61-7856-1992-9AD9-08B0B1AEE2D8}"/>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7" name="Freeform 56">
                <a:extLst>
                  <a:ext uri="{FF2B5EF4-FFF2-40B4-BE49-F238E27FC236}">
                    <a16:creationId xmlns:a16="http://schemas.microsoft.com/office/drawing/2014/main" id="{CB7BE386-A62C-B4C3-C87D-D20155E49929}"/>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434342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fld id="{CB2079F2-58AF-ED44-82D7-E04B2F6FD686}" type="slidenum">
              <a:rPr lang="en-US" smtClean="0"/>
              <a:pPr/>
              <a:t>18</a:t>
            </a:fld>
            <a:endParaRPr lang="en-US"/>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1766160262"/>
              </p:ext>
            </p:extLst>
          </p:nvPr>
        </p:nvGraphicFramePr>
        <p:xfrm>
          <a:off x="662038" y="2171071"/>
          <a:ext cx="6314987" cy="8033795"/>
        </p:xfrm>
        <a:graphic>
          <a:graphicData uri="http://schemas.openxmlformats.org/drawingml/2006/table">
            <a:tbl>
              <a:tblPr firstRow="1" bandRow="1"/>
              <a:tblGrid>
                <a:gridCol w="1701723">
                  <a:extLst>
                    <a:ext uri="{9D8B030D-6E8A-4147-A177-3AD203B41FA5}">
                      <a16:colId xmlns:a16="http://schemas.microsoft.com/office/drawing/2014/main" val="2980202126"/>
                    </a:ext>
                  </a:extLst>
                </a:gridCol>
                <a:gridCol w="4613264">
                  <a:extLst>
                    <a:ext uri="{9D8B030D-6E8A-4147-A177-3AD203B41FA5}">
                      <a16:colId xmlns:a16="http://schemas.microsoft.com/office/drawing/2014/main" val="3496640263"/>
                    </a:ext>
                  </a:extLst>
                </a:gridCol>
              </a:tblGrid>
              <a:tr h="433541">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r>
                        <a:rPr lang="en-IE" sz="1600">
                          <a:solidFill>
                            <a:schemeClr val="tx1"/>
                          </a:solidFill>
                        </a:rPr>
                        <a:t>MODULE 4</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en-US" sz="1600" b="1"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Tactics in Ethical Food Operation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1114819">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Overview</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r>
                        <a:rPr lang="en-IE" sz="1200"/>
                        <a:t>In this module, we focus on how </a:t>
                      </a:r>
                      <a:r>
                        <a:rPr lang="en-US" sz="1200"/>
                        <a:t>Ethical enterprise growth and success require a holistic approach that integrates ethical values into all aspects of business operations. We will focus on several practical topics listed below.t the end of this module; you will </a:t>
                      </a:r>
                      <a:r>
                        <a:rPr lang="en-US" sz="1200" err="1"/>
                        <a:t>recognise</a:t>
                      </a:r>
                      <a:r>
                        <a:rPr lang="en-US" sz="1200"/>
                        <a:t> the practical &amp; tactical side of an Ethical Business Model</a:t>
                      </a:r>
                      <a:endParaRPr lang="en-IE" sz="12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117675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Learning Objectives</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r>
                        <a:rPr lang="en-US" sz="1200"/>
                        <a:t>Learners and potential Food Entrepreneurs have a challenging role, in balancing financial success with environmental stewardship, social responsibility, and stakeholder engagement, but by doing so their enterprise will contribute to a more sustainable and responsible business landscape. At the end of this module; they will </a:t>
                      </a:r>
                      <a:r>
                        <a:rPr lang="en-US" sz="1200" err="1"/>
                        <a:t>recognise</a:t>
                      </a:r>
                      <a:r>
                        <a:rPr lang="en-US" sz="1200"/>
                        <a:t> the practical &amp; tactical side of an Ethical Business Model.</a:t>
                      </a:r>
                    </a:p>
                    <a:p>
                      <a:endParaRPr lang="en-US" sz="400"/>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1143339">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Topics Covered</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305" indent="-154305">
                        <a:lnSpc>
                          <a:spcPct val="90000"/>
                        </a:lnSpc>
                        <a:buClr>
                          <a:srgbClr val="86D3E2"/>
                        </a:buClr>
                        <a:buFont typeface="Wingdings" panose="05000000000000000000" pitchFamily="2" charset="2"/>
                        <a:buChar char="§"/>
                      </a:pPr>
                      <a:r>
                        <a:rPr lang="en-GB" sz="1200">
                          <a:solidFill>
                            <a:srgbClr val="000000"/>
                          </a:solidFill>
                          <a:ea typeface="Calibri" panose="020F0502020204030204" pitchFamily="34" charset="0"/>
                          <a:cs typeface="Times New Roman" panose="02020603050405020304" pitchFamily="18" charset="0"/>
                        </a:rPr>
                        <a:t>Ethical Souring &amp; Production</a:t>
                      </a:r>
                    </a:p>
                    <a:p>
                      <a:pPr marL="154305" indent="-154305">
                        <a:lnSpc>
                          <a:spcPct val="90000"/>
                        </a:lnSpc>
                        <a:buClr>
                          <a:srgbClr val="86D3E2"/>
                        </a:buClr>
                        <a:buFont typeface="Wingdings" panose="05000000000000000000" pitchFamily="2" charset="2"/>
                        <a:buChar char="§"/>
                      </a:pPr>
                      <a:r>
                        <a:rPr lang="en-GB" sz="1200">
                          <a:solidFill>
                            <a:srgbClr val="000000"/>
                          </a:solidFill>
                          <a:ea typeface="Calibri" panose="020F0502020204030204" pitchFamily="34" charset="0"/>
                          <a:cs typeface="Times New Roman" panose="02020603050405020304" pitchFamily="18" charset="0"/>
                        </a:rPr>
                        <a:t>GMO &amp; Plant-Based Foods</a:t>
                      </a:r>
                    </a:p>
                    <a:p>
                      <a:pPr marL="154305" indent="-154305">
                        <a:lnSpc>
                          <a:spcPct val="90000"/>
                        </a:lnSpc>
                        <a:buClr>
                          <a:srgbClr val="86D3E2"/>
                        </a:buClr>
                        <a:buFont typeface="Wingdings" panose="05000000000000000000" pitchFamily="2" charset="2"/>
                        <a:buChar char="§"/>
                      </a:pPr>
                      <a:r>
                        <a:rPr lang="en-GB" sz="1200">
                          <a:solidFill>
                            <a:srgbClr val="000000"/>
                          </a:solidFill>
                          <a:ea typeface="Calibri" panose="020F0502020204030204" pitchFamily="34" charset="0"/>
                          <a:cs typeface="Times New Roman" panose="02020603050405020304" pitchFamily="18" charset="0"/>
                        </a:rPr>
                        <a:t>Being aware of Health &amp; Eco Claims </a:t>
                      </a:r>
                    </a:p>
                    <a:p>
                      <a:pPr marL="154305" indent="-154305">
                        <a:lnSpc>
                          <a:spcPct val="90000"/>
                        </a:lnSpc>
                        <a:buClr>
                          <a:srgbClr val="86D3E2"/>
                        </a:buClr>
                        <a:buFont typeface="Wingdings" panose="05000000000000000000" pitchFamily="2" charset="2"/>
                        <a:buChar char="§"/>
                      </a:pPr>
                      <a:r>
                        <a:rPr lang="en-US" sz="1200"/>
                        <a:t>Ethical Food Packaging</a:t>
                      </a:r>
                    </a:p>
                    <a:p>
                      <a:pPr marL="154305" indent="-154305">
                        <a:lnSpc>
                          <a:spcPct val="90000"/>
                        </a:lnSpc>
                        <a:buClr>
                          <a:srgbClr val="86D3E2"/>
                        </a:buClr>
                        <a:buFont typeface="Wingdings" panose="05000000000000000000" pitchFamily="2" charset="2"/>
                        <a:buChar char="§"/>
                      </a:pPr>
                      <a:r>
                        <a:rPr lang="en-IE" sz="1200"/>
                        <a:t>Ethical Distribution Models</a:t>
                      </a:r>
                    </a:p>
                    <a:p>
                      <a:pPr marL="154305" indent="-154305">
                        <a:lnSpc>
                          <a:spcPct val="90000"/>
                        </a:lnSpc>
                        <a:buClr>
                          <a:srgbClr val="86D3E2"/>
                        </a:buClr>
                        <a:buFont typeface="Wingdings" panose="05000000000000000000" pitchFamily="2" charset="2"/>
                        <a:buChar char="§"/>
                      </a:pPr>
                      <a:r>
                        <a:rPr lang="en-US" sz="1200"/>
                        <a:t>Enterprise Growth &amp; Success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1114819">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Case Studies</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285750" indent="-285750">
                        <a:lnSpc>
                          <a:spcPct val="90000"/>
                        </a:lnSpc>
                        <a:buClr>
                          <a:srgbClr val="6FC0CA"/>
                        </a:buClr>
                        <a:buFont typeface="Wingdings" panose="05000000000000000000" pitchFamily="2" charset="2"/>
                        <a:buChar char="§"/>
                      </a:pPr>
                      <a:r>
                        <a:rPr lang="en-IE" sz="1200"/>
                        <a:t>Mad Yolk Farm – Local and quality produce</a:t>
                      </a:r>
                    </a:p>
                    <a:p>
                      <a:pPr marL="285750" indent="-285750">
                        <a:lnSpc>
                          <a:spcPct val="90000"/>
                        </a:lnSpc>
                        <a:buClr>
                          <a:srgbClr val="6FC0CA"/>
                        </a:buClr>
                        <a:buFont typeface="Wingdings" panose="05000000000000000000" pitchFamily="2" charset="2"/>
                        <a:buChar char="§"/>
                      </a:pPr>
                      <a:r>
                        <a:rPr lang="en-US" sz="1200">
                          <a:solidFill>
                            <a:srgbClr val="000000"/>
                          </a:solidFill>
                        </a:rPr>
                        <a:t>North Tipperary Online Farmers Market – Ethical Supply Chains</a:t>
                      </a:r>
                    </a:p>
                    <a:p>
                      <a:pPr marL="285750" indent="-285750">
                        <a:lnSpc>
                          <a:spcPct val="90000"/>
                        </a:lnSpc>
                        <a:buClr>
                          <a:srgbClr val="6FC0CA"/>
                        </a:buClr>
                        <a:buFont typeface="Wingdings" panose="05000000000000000000" pitchFamily="2" charset="2"/>
                        <a:buChar char="§"/>
                      </a:pPr>
                      <a:r>
                        <a:rPr lang="en-US" sz="1200">
                          <a:solidFill>
                            <a:srgbClr val="000000"/>
                          </a:solidFill>
                        </a:rPr>
                        <a:t>Nam – Good Partnerships &amp; circular economy</a:t>
                      </a:r>
                    </a:p>
                    <a:p>
                      <a:pPr marL="285750" indent="-285750">
                        <a:lnSpc>
                          <a:spcPct val="90000"/>
                        </a:lnSpc>
                        <a:buClr>
                          <a:srgbClr val="6FC0CA"/>
                        </a:buClr>
                        <a:buFont typeface="Wingdings" panose="05000000000000000000" pitchFamily="2" charset="2"/>
                        <a:buChar char="§"/>
                      </a:pPr>
                      <a:r>
                        <a:rPr lang="en-US" sz="1200">
                          <a:solidFill>
                            <a:srgbClr val="000000"/>
                          </a:solidFill>
                        </a:rPr>
                        <a:t>SYSCO – Responsible sourcing &amp; Distribution</a:t>
                      </a:r>
                    </a:p>
                    <a:p>
                      <a:pPr marL="285750" indent="-285750">
                        <a:lnSpc>
                          <a:spcPct val="90000"/>
                        </a:lnSpc>
                        <a:buClr>
                          <a:srgbClr val="6FC0CA"/>
                        </a:buClr>
                        <a:buFont typeface="Wingdings" panose="05000000000000000000" pitchFamily="2" charset="2"/>
                        <a:buChar char="§"/>
                      </a:pPr>
                      <a:r>
                        <a:rPr lang="en-US" sz="1200">
                          <a:solidFill>
                            <a:srgbClr val="000000"/>
                          </a:solidFill>
                        </a:rPr>
                        <a:t>Meira Nova – Ethical Procurement Framework</a:t>
                      </a:r>
                    </a:p>
                    <a:p>
                      <a:pPr marL="285750" indent="-285750">
                        <a:lnSpc>
                          <a:spcPct val="90000"/>
                        </a:lnSpc>
                        <a:buClr>
                          <a:srgbClr val="6FC0CA"/>
                        </a:buClr>
                        <a:buFont typeface="Wingdings" panose="05000000000000000000" pitchFamily="2" charset="2"/>
                        <a:buChar char="§"/>
                      </a:pPr>
                      <a:r>
                        <a:rPr lang="en-US" sz="1200">
                          <a:solidFill>
                            <a:srgbClr val="000000"/>
                          </a:solidFill>
                        </a:rPr>
                        <a:t>Snellman – Resource </a:t>
                      </a:r>
                      <a:r>
                        <a:rPr lang="en-US" sz="1200" err="1">
                          <a:solidFill>
                            <a:srgbClr val="000000"/>
                          </a:solidFill>
                        </a:rPr>
                        <a:t>Efficency</a:t>
                      </a:r>
                      <a:endParaRPr lang="en-IE" sz="12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6137772"/>
                  </a:ext>
                </a:extLst>
              </a:tr>
              <a:tr h="557409">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Suggested Exercises</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r>
                        <a:rPr lang="en-IE" sz="1200"/>
                        <a:t>Slide 23 – Supply Chain Analysis</a:t>
                      </a:r>
                    </a:p>
                    <a:p>
                      <a:r>
                        <a:rPr lang="en-IE" sz="1200"/>
                        <a:t>Slide 102 – Analysis of Marketing Strategy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4982787"/>
                  </a:ext>
                </a:extLst>
              </a:tr>
              <a:tr h="2493115">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Further Reading</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342900" indent="-342900">
                        <a:lnSpc>
                          <a:spcPct val="100000"/>
                        </a:lnSpc>
                        <a:spcBef>
                          <a:spcPts val="0"/>
                        </a:spcBef>
                        <a:buClr>
                          <a:srgbClr val="F79037"/>
                        </a:buClr>
                        <a:buFont typeface="Arial" panose="020B0604020202020204" pitchFamily="34" charset="0"/>
                        <a:buChar char="•"/>
                      </a:pPr>
                      <a:r>
                        <a:rPr lang="en-US" sz="1200" b="0">
                          <a:solidFill>
                            <a:srgbClr val="F79037"/>
                          </a:solidFill>
                          <a:hlinkClick r:id="rId2">
                            <a:extLst>
                              <a:ext uri="{A12FA001-AC4F-418D-AE19-62706E023703}">
                                <ahyp:hlinkClr xmlns:ahyp="http://schemas.microsoft.com/office/drawing/2018/hyperlinkcolor" val="tx"/>
                              </a:ext>
                            </a:extLst>
                          </a:hlinkClick>
                        </a:rPr>
                        <a:t>Genetically Modified Organisms (nationalgeographic.org)</a:t>
                      </a:r>
                      <a:endParaRPr lang="en-US" sz="1200" b="0">
                        <a:solidFill>
                          <a:srgbClr val="F79037"/>
                        </a:solidFill>
                      </a:endParaRPr>
                    </a:p>
                    <a:p>
                      <a:pPr marL="342900" indent="-342900">
                        <a:lnSpc>
                          <a:spcPct val="100000"/>
                        </a:lnSpc>
                        <a:spcBef>
                          <a:spcPts val="0"/>
                        </a:spcBef>
                        <a:buClr>
                          <a:srgbClr val="F79037"/>
                        </a:buClr>
                        <a:buFont typeface="Arial" panose="020B0604020202020204" pitchFamily="34" charset="0"/>
                        <a:buChar char="•"/>
                      </a:pPr>
                      <a:r>
                        <a:rPr lang="en-IE" sz="1200" b="0">
                          <a:solidFill>
                            <a:srgbClr val="F79037"/>
                          </a:solidFill>
                          <a:hlinkClick r:id="rId3">
                            <a:extLst>
                              <a:ext uri="{A12FA001-AC4F-418D-AE19-62706E023703}">
                                <ahyp:hlinkClr xmlns:ahyp="http://schemas.microsoft.com/office/drawing/2018/hyperlinkcolor" val="tx"/>
                              </a:ext>
                            </a:extLst>
                          </a:hlinkClick>
                        </a:rPr>
                        <a:t>GMO legislation (europa.eu)</a:t>
                      </a:r>
                      <a:endParaRPr lang="en-IE" sz="1200" b="0">
                        <a:solidFill>
                          <a:srgbClr val="F79037"/>
                        </a:solidFill>
                      </a:endParaRPr>
                    </a:p>
                    <a:p>
                      <a:pPr marL="342900" indent="-342900">
                        <a:lnSpc>
                          <a:spcPct val="100000"/>
                        </a:lnSpc>
                        <a:spcBef>
                          <a:spcPts val="0"/>
                        </a:spcBef>
                        <a:buClr>
                          <a:srgbClr val="F79037"/>
                        </a:buClr>
                        <a:buFont typeface="Arial" panose="020B0604020202020204" pitchFamily="34" charset="0"/>
                        <a:buChar char="•"/>
                      </a:pPr>
                      <a:r>
                        <a:rPr lang="en-US" sz="1200" b="0">
                          <a:solidFill>
                            <a:srgbClr val="F79037"/>
                          </a:solidFill>
                          <a:hlinkClick r:id="rId4">
                            <a:extLst>
                              <a:ext uri="{A12FA001-AC4F-418D-AE19-62706E023703}">
                                <ahyp:hlinkClr xmlns:ahyp="http://schemas.microsoft.com/office/drawing/2018/hyperlinkcolor" val="tx"/>
                              </a:ext>
                            </a:extLst>
                          </a:hlinkClick>
                        </a:rPr>
                        <a:t>EUROPA - Food Safety - Biotechnology - GMOs in a nutshell </a:t>
                      </a:r>
                      <a:endParaRPr lang="en-US" sz="1200" b="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F79037"/>
                        </a:buClr>
                        <a:buSzTx/>
                        <a:buFont typeface="Arial" panose="020B0604020202020204" pitchFamily="34" charset="0"/>
                        <a:buChar char="•"/>
                        <a:tabLst/>
                        <a:defRPr/>
                      </a:pPr>
                      <a:r>
                        <a:rPr lang="en-IE" sz="1200" b="0">
                          <a:solidFill>
                            <a:srgbClr val="F79037"/>
                          </a:solidFill>
                          <a:hlinkClick r:id="rId5">
                            <a:extLst>
                              <a:ext uri="{A12FA001-AC4F-418D-AE19-62706E023703}">
                                <ahyp:hlinkClr xmlns:ahyp="http://schemas.microsoft.com/office/drawing/2018/hyperlinkcolor" val="tx"/>
                              </a:ext>
                            </a:extLst>
                          </a:hlinkClick>
                        </a:rPr>
                        <a:t>Health Claims -ROADMAP (europa.eu)</a:t>
                      </a:r>
                      <a:endParaRPr lang="en-IE" sz="1200" b="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F79037"/>
                        </a:buClr>
                        <a:buSzTx/>
                        <a:buFont typeface="Arial" panose="020B0604020202020204" pitchFamily="34" charset="0"/>
                        <a:buChar char="•"/>
                        <a:tabLst/>
                        <a:defRPr/>
                      </a:pPr>
                      <a:r>
                        <a:rPr lang="en-IE" sz="1200" b="0">
                          <a:solidFill>
                            <a:srgbClr val="F79037"/>
                          </a:solidFill>
                          <a:hlinkClick r:id="rId6">
                            <a:extLst>
                              <a:ext uri="{A12FA001-AC4F-418D-AE19-62706E023703}">
                                <ahyp:hlinkClr xmlns:ahyp="http://schemas.microsoft.com/office/drawing/2018/hyperlinkcolor" val="tx"/>
                              </a:ext>
                            </a:extLst>
                          </a:hlinkClick>
                        </a:rPr>
                        <a:t>Nutrition applications: regulations and guidance | EFSA</a:t>
                      </a:r>
                      <a:endParaRPr lang="en-IE" sz="1200" b="0">
                        <a:solidFill>
                          <a:srgbClr val="F79037"/>
                        </a:solidFill>
                      </a:endParaRPr>
                    </a:p>
                    <a:p>
                      <a:pPr marL="342900" indent="-342900">
                        <a:lnSpc>
                          <a:spcPct val="100000"/>
                        </a:lnSpc>
                        <a:spcBef>
                          <a:spcPts val="0"/>
                        </a:spcBef>
                        <a:buFont typeface="Arial" panose="020B0604020202020204" pitchFamily="34" charset="0"/>
                        <a:buChar char="•"/>
                      </a:pPr>
                      <a:r>
                        <a:rPr lang="en-US" sz="1200" b="0">
                          <a:solidFill>
                            <a:srgbClr val="F79037"/>
                          </a:solidFill>
                          <a:hlinkClick r:id="rId7">
                            <a:extLst>
                              <a:ext uri="{A12FA001-AC4F-418D-AE19-62706E023703}">
                                <ahyp:hlinkClr xmlns:ahyp="http://schemas.microsoft.com/office/drawing/2018/hyperlinkcolor" val="tx"/>
                              </a:ext>
                            </a:extLst>
                          </a:hlinkClick>
                        </a:rPr>
                        <a:t>EU Register of nutrition and health claims made on foods (v.3.6) </a:t>
                      </a:r>
                      <a:r>
                        <a:rPr lang="en-IE" sz="1200" b="0">
                          <a:solidFill>
                            <a:srgbClr val="F79037"/>
                          </a:solidFill>
                          <a:hlinkClick r:id="rId8">
                            <a:extLst>
                              <a:ext uri="{A12FA001-AC4F-418D-AE19-62706E023703}">
                                <ahyp:hlinkClr xmlns:ahyp="http://schemas.microsoft.com/office/drawing/2018/hyperlinkcolor" val="tx"/>
                              </a:ext>
                            </a:extLst>
                          </a:hlinkClick>
                        </a:rPr>
                        <a:t>Nutrition claims (europa.eu)</a:t>
                      </a:r>
                      <a:endParaRPr lang="en-IE" sz="1200" b="0">
                        <a:solidFill>
                          <a:srgbClr val="F79037"/>
                        </a:solidFill>
                      </a:endParaRPr>
                    </a:p>
                    <a:p>
                      <a:pPr marL="342900" marR="0" lvl="0" indent="-34290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rgbClr val="F79037"/>
                          </a:solidFill>
                          <a:hlinkClick r:id="rId9">
                            <a:extLst>
                              <a:ext uri="{A12FA001-AC4F-418D-AE19-62706E023703}">
                                <ahyp:hlinkClr xmlns:ahyp="http://schemas.microsoft.com/office/drawing/2018/hyperlinkcolor" val="tx"/>
                              </a:ext>
                            </a:extLst>
                          </a:hlinkClick>
                        </a:rPr>
                        <a:t>Food labelling - general EU rules - Your Europe (europa.eu)</a:t>
                      </a:r>
                      <a:endParaRPr lang="en-IE" sz="1200" b="0">
                        <a:solidFill>
                          <a:srgbClr val="F79037"/>
                        </a:solidFill>
                      </a:endParaRPr>
                    </a:p>
                    <a:p>
                      <a:pPr marL="342900" marR="0" lvl="0" indent="-34290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rgbClr val="F79037"/>
                          </a:solidFill>
                          <a:hlinkClick r:id="rId10">
                            <a:extLst>
                              <a:ext uri="{A12FA001-AC4F-418D-AE19-62706E023703}">
                                <ahyp:hlinkClr xmlns:ahyp="http://schemas.microsoft.com/office/drawing/2018/hyperlinkcolor" val="tx"/>
                              </a:ext>
                            </a:extLst>
                          </a:hlinkClick>
                        </a:rPr>
                        <a:t>Food Packaging | Regulations &amp; Types of Materials (highspeedtraining.co.uk)</a:t>
                      </a:r>
                      <a:endParaRPr lang="en-IE" sz="1200" b="0">
                        <a:solidFill>
                          <a:srgbClr val="F79037"/>
                        </a:solidFill>
                      </a:endParaRPr>
                    </a:p>
                    <a:p>
                      <a:pPr marL="342900" indent="-342900">
                        <a:lnSpc>
                          <a:spcPct val="100000"/>
                        </a:lnSpc>
                        <a:spcBef>
                          <a:spcPts val="0"/>
                        </a:spcBef>
                        <a:buFont typeface="Arial" panose="020B0604020202020204" pitchFamily="34" charset="0"/>
                        <a:buChar char="•"/>
                      </a:pPr>
                      <a:r>
                        <a:rPr lang="en-IE" sz="1200" b="0">
                          <a:solidFill>
                            <a:srgbClr val="F79037"/>
                          </a:solidFill>
                          <a:hlinkClick r:id="rId11">
                            <a:extLst>
                              <a:ext uri="{A12FA001-AC4F-418D-AE19-62706E023703}">
                                <ahyp:hlinkClr xmlns:ahyp="http://schemas.microsoft.com/office/drawing/2018/hyperlinkcolor" val="tx"/>
                              </a:ext>
                            </a:extLst>
                          </a:hlinkClick>
                        </a:rPr>
                        <a:t>Delivering-Resource-Efficiency-EUROPEN-Brochure.pdf</a:t>
                      </a:r>
                      <a:endParaRPr lang="en-IE" sz="1200" b="0">
                        <a:solidFill>
                          <a:srgbClr val="F79037"/>
                        </a:solidFill>
                      </a:endParaRPr>
                    </a:p>
                    <a:p>
                      <a:pPr marL="342900" marR="0" lvl="0" indent="-342900" algn="l" defTabSz="20729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b="0">
                          <a:solidFill>
                            <a:srgbClr val="F79037"/>
                          </a:solidFill>
                          <a:hlinkClick r:id="rId12">
                            <a:extLst>
                              <a:ext uri="{A12FA001-AC4F-418D-AE19-62706E023703}">
                                <ahyp:hlinkClr xmlns:ahyp="http://schemas.microsoft.com/office/drawing/2018/hyperlinkcolor" val="tx"/>
                              </a:ext>
                            </a:extLst>
                          </a:hlinkClick>
                        </a:rPr>
                        <a:t>Four Types of Competitive Strategies</a:t>
                      </a:r>
                      <a:endParaRPr lang="en-IE" sz="1200" b="0">
                        <a:solidFill>
                          <a:srgbClr val="F79037"/>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pic>
        <p:nvPicPr>
          <p:cNvPr id="3" name="Picture 2">
            <a:extLst>
              <a:ext uri="{FF2B5EF4-FFF2-40B4-BE49-F238E27FC236}">
                <a16:creationId xmlns:a16="http://schemas.microsoft.com/office/drawing/2014/main" id="{BEFA3408-5278-A7F4-0306-D6D6749D633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313720" y="386636"/>
            <a:ext cx="2934180" cy="1669596"/>
          </a:xfrm>
          <a:prstGeom prst="rect">
            <a:avLst/>
          </a:prstGeom>
        </p:spPr>
      </p:pic>
      <p:grpSp>
        <p:nvGrpSpPr>
          <p:cNvPr id="8" name="Graphic 4">
            <a:extLst>
              <a:ext uri="{FF2B5EF4-FFF2-40B4-BE49-F238E27FC236}">
                <a16:creationId xmlns:a16="http://schemas.microsoft.com/office/drawing/2014/main" id="{24880BB8-A56F-F590-46E8-2227BFF531E3}"/>
              </a:ext>
            </a:extLst>
          </p:cNvPr>
          <p:cNvGrpSpPr/>
          <p:nvPr/>
        </p:nvGrpSpPr>
        <p:grpSpPr>
          <a:xfrm rot="19582332">
            <a:off x="1302085" y="8440176"/>
            <a:ext cx="403667" cy="780438"/>
            <a:chOff x="9129274" y="2719113"/>
            <a:chExt cx="717139" cy="1386497"/>
          </a:xfrm>
          <a:solidFill>
            <a:srgbClr val="000000"/>
          </a:solidFill>
        </p:grpSpPr>
        <p:grpSp>
          <p:nvGrpSpPr>
            <p:cNvPr id="9" name="Graphic 4">
              <a:extLst>
                <a:ext uri="{FF2B5EF4-FFF2-40B4-BE49-F238E27FC236}">
                  <a16:creationId xmlns:a16="http://schemas.microsoft.com/office/drawing/2014/main" id="{37E602E0-7D6B-ED5A-BCCA-3B94B0CCD706}"/>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E96A48C3-DD88-5AF3-379F-04785D97972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58">
                <a:extLst>
                  <a:ext uri="{FF2B5EF4-FFF2-40B4-BE49-F238E27FC236}">
                    <a16:creationId xmlns:a16="http://schemas.microsoft.com/office/drawing/2014/main" id="{F8DCC4E1-EA7C-DBA9-7FDF-1DFFE759CCF6}"/>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0" name="Graphic 4">
              <a:extLst>
                <a:ext uri="{FF2B5EF4-FFF2-40B4-BE49-F238E27FC236}">
                  <a16:creationId xmlns:a16="http://schemas.microsoft.com/office/drawing/2014/main" id="{E205A6DE-101B-8802-4BE8-6606DBCC0061}"/>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7E0BAEDD-1494-B05C-DD5C-6D71796498DE}"/>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1">
                <a:extLst>
                  <a:ext uri="{FF2B5EF4-FFF2-40B4-BE49-F238E27FC236}">
                    <a16:creationId xmlns:a16="http://schemas.microsoft.com/office/drawing/2014/main" id="{2242BDC5-913E-DFB6-EBA5-9648D7A5D82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2">
                <a:extLst>
                  <a:ext uri="{FF2B5EF4-FFF2-40B4-BE49-F238E27FC236}">
                    <a16:creationId xmlns:a16="http://schemas.microsoft.com/office/drawing/2014/main" id="{2C8B696D-7837-BD51-3BF3-DC10CA1C7B4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3">
                <a:extLst>
                  <a:ext uri="{FF2B5EF4-FFF2-40B4-BE49-F238E27FC236}">
                    <a16:creationId xmlns:a16="http://schemas.microsoft.com/office/drawing/2014/main" id="{1EE2491A-1B4F-EB5D-F625-1D161D0B851B}"/>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54">
                <a:extLst>
                  <a:ext uri="{FF2B5EF4-FFF2-40B4-BE49-F238E27FC236}">
                    <a16:creationId xmlns:a16="http://schemas.microsoft.com/office/drawing/2014/main" id="{E6EDB529-9F75-173F-9863-9A2BDCF1CC0F}"/>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5">
                <a:extLst>
                  <a:ext uri="{FF2B5EF4-FFF2-40B4-BE49-F238E27FC236}">
                    <a16:creationId xmlns:a16="http://schemas.microsoft.com/office/drawing/2014/main" id="{120D4BF3-0039-10FC-4E71-BF540A3BB221}"/>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7" name="Freeform 56">
                <a:extLst>
                  <a:ext uri="{FF2B5EF4-FFF2-40B4-BE49-F238E27FC236}">
                    <a16:creationId xmlns:a16="http://schemas.microsoft.com/office/drawing/2014/main" id="{0926C428-E8F6-42AC-623C-9AC0A75F553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797760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fld id="{CB2079F2-58AF-ED44-82D7-E04B2F6FD686}" type="slidenum">
              <a:rPr lang="en-US" smtClean="0"/>
              <a:pPr/>
              <a:t>19</a:t>
            </a:fld>
            <a:endParaRPr lang="en-US"/>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3282918655"/>
              </p:ext>
            </p:extLst>
          </p:nvPr>
        </p:nvGraphicFramePr>
        <p:xfrm>
          <a:off x="709661" y="2309342"/>
          <a:ext cx="6235597" cy="6802123"/>
        </p:xfrm>
        <a:graphic>
          <a:graphicData uri="http://schemas.openxmlformats.org/drawingml/2006/table">
            <a:tbl>
              <a:tblPr firstRow="1" bandRow="1"/>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r>
                        <a:rPr lang="en-IE" sz="1600">
                          <a:solidFill>
                            <a:schemeClr val="tx1"/>
                          </a:solidFill>
                        </a:rPr>
                        <a:t>MODULE 5</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en-US" sz="1600" b="1"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Working with People- Communication in Business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Overview</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0" marR="0" lvl="0" indent="0" algn="just" defTabSz="2072941" rtl="0" eaLnBrk="1" fontAlgn="auto" latinLnBrk="0" hangingPunct="1">
                        <a:lnSpc>
                          <a:spcPct val="100000"/>
                        </a:lnSpc>
                        <a:spcBef>
                          <a:spcPts val="0"/>
                        </a:spcBef>
                        <a:spcAft>
                          <a:spcPts val="0"/>
                        </a:spcAft>
                        <a:buClrTx/>
                        <a:buSzTx/>
                        <a:buFontTx/>
                        <a:buNone/>
                        <a:tabLst/>
                        <a:defRPr/>
                      </a:pPr>
                      <a:r>
                        <a:rPr lang="en-US" sz="1200"/>
                        <a:t>In this module, we put a spotlight on relationships and people. In the food sector, people are what make it all happen. It is imperative therefore that the value of </a:t>
                      </a:r>
                      <a:r>
                        <a:rPr lang="en-US" sz="1200" b="1"/>
                        <a:t>relationship-building and communication </a:t>
                      </a:r>
                      <a:r>
                        <a:rPr lang="en-US" sz="1200"/>
                        <a:t>as an entrepreneur is discussed and understood.</a:t>
                      </a:r>
                    </a:p>
                    <a:p>
                      <a:pPr marL="0" marR="0" lvl="0" indent="0" algn="just" defTabSz="2072941" rtl="0" eaLnBrk="1" fontAlgn="auto" latinLnBrk="0" hangingPunct="1">
                        <a:lnSpc>
                          <a:spcPct val="100000"/>
                        </a:lnSpc>
                        <a:spcBef>
                          <a:spcPts val="0"/>
                        </a:spcBef>
                        <a:spcAft>
                          <a:spcPts val="0"/>
                        </a:spcAft>
                        <a:buClrTx/>
                        <a:buSzTx/>
                        <a:buFontTx/>
                        <a:buNone/>
                        <a:tabLst/>
                        <a:defRPr/>
                      </a:pPr>
                      <a:endParaRPr lang="en-IE" sz="5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Learning Objectives</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r>
                        <a:rPr lang="en-US" sz="1200"/>
                        <a:t>In this module, we bring learners on a logical journey of why? &amp; how? and aim to empower learners with the knowledge and skills to become strong empathetic communicators with their employees, suppliers, customers and all other stakeholders, in an ethical manner.</a:t>
                      </a:r>
                    </a:p>
                    <a:p>
                      <a:r>
                        <a:rPr lang="en-US" sz="500"/>
                        <a:t> </a:t>
                      </a: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Topics Covered</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a:buClr>
                          <a:srgbClr val="86D3E2"/>
                        </a:buClr>
                        <a:buFont typeface="Wingdings" panose="05000000000000000000" pitchFamily="2" charset="2"/>
                        <a:buChar char="§"/>
                      </a:pPr>
                      <a:r>
                        <a:rPr lang="en-GB" sz="1200">
                          <a:solidFill>
                            <a:srgbClr val="000000"/>
                          </a:solidFill>
                          <a:ea typeface="Calibri" panose="020F0502020204030204" pitchFamily="34" charset="0"/>
                          <a:cs typeface="Times New Roman" panose="02020603050405020304" pitchFamily="18" charset="0"/>
                        </a:rPr>
                        <a:t>The Value of Relationships &amp; Empathy </a:t>
                      </a:r>
                    </a:p>
                    <a:p>
                      <a:pPr marL="154716" indent="-154716">
                        <a:buClr>
                          <a:srgbClr val="86D3E2"/>
                        </a:buClr>
                        <a:buFont typeface="Wingdings" panose="05000000000000000000" pitchFamily="2" charset="2"/>
                        <a:buChar char="§"/>
                      </a:pPr>
                      <a:r>
                        <a:rPr lang="en-US" sz="1200"/>
                        <a:t>Ethical Thinking</a:t>
                      </a:r>
                    </a:p>
                    <a:p>
                      <a:pPr marL="154716" indent="-154716">
                        <a:buClr>
                          <a:srgbClr val="86D3E2"/>
                        </a:buClr>
                        <a:buFont typeface="Wingdings" panose="05000000000000000000" pitchFamily="2" charset="2"/>
                        <a:buChar char="§"/>
                      </a:pPr>
                      <a:r>
                        <a:rPr lang="en-IE" sz="1200"/>
                        <a:t>How we Interact with Stakeholders and Fairtrade</a:t>
                      </a:r>
                    </a:p>
                    <a:p>
                      <a:pPr marL="154716" indent="-154716">
                        <a:buClr>
                          <a:srgbClr val="86D3E2"/>
                        </a:buClr>
                        <a:buFont typeface="Wingdings" panose="05000000000000000000" pitchFamily="2" charset="2"/>
                        <a:buChar char="§"/>
                      </a:pPr>
                      <a:r>
                        <a:rPr lang="en-US" sz="1200"/>
                        <a:t>Opportunities via telling your Story</a:t>
                      </a:r>
                    </a:p>
                    <a:p>
                      <a:pPr marL="154716" indent="-154716">
                        <a:buClr>
                          <a:srgbClr val="86D3E2"/>
                        </a:buClr>
                        <a:buFont typeface="Wingdings" panose="05000000000000000000" pitchFamily="2" charset="2"/>
                        <a:buChar char="§"/>
                      </a:pPr>
                      <a:r>
                        <a:rPr lang="en-US" sz="1200"/>
                        <a:t>The Power of Networks in Food Business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Case Studies</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285750" indent="-285750">
                        <a:buClr>
                          <a:srgbClr val="6FC0CA"/>
                        </a:buClr>
                        <a:buFont typeface="Wingdings" panose="05000000000000000000" pitchFamily="2" charset="2"/>
                        <a:buChar char="§"/>
                      </a:pPr>
                      <a:r>
                        <a:rPr lang="en-IE" sz="1200" err="1"/>
                        <a:t>FruLact</a:t>
                      </a:r>
                      <a:r>
                        <a:rPr lang="en-IE" sz="1200"/>
                        <a:t> – Transparency &amp; Trust with Stakeholders </a:t>
                      </a:r>
                    </a:p>
                    <a:p>
                      <a:pPr marL="285750" indent="-285750">
                        <a:buClr>
                          <a:srgbClr val="6FC0CA"/>
                        </a:buClr>
                        <a:buFont typeface="Wingdings" panose="05000000000000000000" pitchFamily="2" charset="2"/>
                        <a:buChar char="§"/>
                      </a:pPr>
                      <a:r>
                        <a:rPr lang="en-IE" sz="1200" err="1"/>
                        <a:t>Fazla</a:t>
                      </a:r>
                      <a:r>
                        <a:rPr lang="en-IE" sz="1200"/>
                        <a:t> Gida – Collaboration and Support</a:t>
                      </a:r>
                    </a:p>
                    <a:p>
                      <a:pPr marL="285750" indent="-285750">
                        <a:buClr>
                          <a:srgbClr val="6FC0CA"/>
                        </a:buClr>
                        <a:buFont typeface="Wingdings" panose="05000000000000000000" pitchFamily="2" charset="2"/>
                        <a:buChar char="§"/>
                      </a:pPr>
                      <a:r>
                        <a:rPr lang="en-US" sz="1200">
                          <a:solidFill>
                            <a:srgbClr val="000000"/>
                          </a:solidFill>
                        </a:rPr>
                        <a:t>The Misunderstood Heron – Impact via good communication</a:t>
                      </a:r>
                    </a:p>
                    <a:p>
                      <a:pPr marL="285750" indent="-285750">
                        <a:buClr>
                          <a:srgbClr val="6FC0CA"/>
                        </a:buClr>
                        <a:buFont typeface="Wingdings" panose="05000000000000000000" pitchFamily="2" charset="2"/>
                        <a:buChar char="§"/>
                      </a:pPr>
                      <a:r>
                        <a:rPr lang="en-US" sz="1200" err="1">
                          <a:solidFill>
                            <a:srgbClr val="000000"/>
                          </a:solidFill>
                        </a:rPr>
                        <a:t>BiaSol</a:t>
                      </a:r>
                      <a:r>
                        <a:rPr lang="en-US" sz="1200">
                          <a:solidFill>
                            <a:srgbClr val="000000"/>
                          </a:solidFill>
                        </a:rPr>
                        <a:t> – </a:t>
                      </a:r>
                      <a:r>
                        <a:rPr lang="en-US" sz="1200" err="1">
                          <a:solidFill>
                            <a:srgbClr val="000000"/>
                          </a:solidFill>
                        </a:rPr>
                        <a:t>StoryTelling</a:t>
                      </a:r>
                      <a:endParaRPr lang="en-US" sz="1200">
                        <a:solidFill>
                          <a:srgbClr val="000000"/>
                        </a:solidFill>
                      </a:endParaRPr>
                    </a:p>
                    <a:p>
                      <a:pPr marL="285750" indent="-285750">
                        <a:buClr>
                          <a:srgbClr val="6FC0CA"/>
                        </a:buClr>
                        <a:buFont typeface="Wingdings" panose="05000000000000000000" pitchFamily="2" charset="2"/>
                        <a:buChar char="§"/>
                      </a:pPr>
                      <a:r>
                        <a:rPr lang="en-US" sz="1200">
                          <a:solidFill>
                            <a:srgbClr val="000000"/>
                          </a:solidFill>
                        </a:rPr>
                        <a:t>Tipperary Food Producers – Power of Networks</a:t>
                      </a:r>
                      <a:endParaRPr lang="en-IE" sz="12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6137772"/>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Suggested Exercises</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r>
                        <a:rPr lang="en-IE" sz="1200"/>
                        <a:t>Slide 63 – Drafting a Story</a:t>
                      </a:r>
                    </a:p>
                    <a:p>
                      <a:r>
                        <a:rPr lang="en-IE" sz="1200"/>
                        <a:t>Slide 72 – Discovering Available Networks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Further Reading</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342900" indent="-342900">
                        <a:buClr>
                          <a:srgbClr val="70C2C0"/>
                        </a:buClr>
                        <a:buFont typeface="Wingdings" panose="05000000000000000000" pitchFamily="2" charset="2"/>
                        <a:buChar char="§"/>
                      </a:pPr>
                      <a:r>
                        <a:rPr lang="en-US" sz="1200">
                          <a:solidFill>
                            <a:srgbClr val="F79037"/>
                          </a:solidFill>
                          <a:hlinkClick r:id="rId2">
                            <a:extLst>
                              <a:ext uri="{A12FA001-AC4F-418D-AE19-62706E023703}">
                                <ahyp:hlinkClr xmlns:ahyp="http://schemas.microsoft.com/office/drawing/2018/hyperlinkcolor" val="tx"/>
                              </a:ext>
                            </a:extLst>
                          </a:hlinkClick>
                        </a:rPr>
                        <a:t>Gibb’s Reflective Cycle </a:t>
                      </a:r>
                      <a:endParaRPr lang="en-US" sz="1200">
                        <a:solidFill>
                          <a:srgbClr val="F79037"/>
                        </a:solidFill>
                      </a:endParaRPr>
                    </a:p>
                    <a:p>
                      <a:pPr marL="342900" indent="-342900">
                        <a:buClr>
                          <a:srgbClr val="70C2C0"/>
                        </a:buClr>
                        <a:buFont typeface="Wingdings" panose="05000000000000000000" pitchFamily="2" charset="2"/>
                        <a:buChar char="§"/>
                      </a:pPr>
                      <a:r>
                        <a:rPr lang="en-US" sz="1200">
                          <a:solidFill>
                            <a:srgbClr val="F79037"/>
                          </a:solidFill>
                          <a:hlinkClick r:id="rId3">
                            <a:extLst>
                              <a:ext uri="{A12FA001-AC4F-418D-AE19-62706E023703}">
                                <ahyp:hlinkClr xmlns:ahyp="http://schemas.microsoft.com/office/drawing/2018/hyperlinkcolor" val="tx"/>
                              </a:ext>
                            </a:extLst>
                          </a:hlinkClick>
                        </a:rPr>
                        <a:t>Differences Between Modern and Traditional Ethical Thinking </a:t>
                      </a:r>
                      <a:endParaRPr lang="en-US" sz="1200">
                        <a:solidFill>
                          <a:srgbClr val="F79037"/>
                        </a:solidFill>
                      </a:endParaRPr>
                    </a:p>
                    <a:p>
                      <a:pPr marL="342900" indent="-342900">
                        <a:buClr>
                          <a:srgbClr val="70C2C0"/>
                        </a:buClr>
                        <a:buFont typeface="Wingdings" panose="05000000000000000000" pitchFamily="2" charset="2"/>
                        <a:buChar char="§"/>
                      </a:pPr>
                      <a:r>
                        <a:rPr lang="en-US" sz="1200">
                          <a:solidFill>
                            <a:srgbClr val="F79037"/>
                          </a:solidFill>
                          <a:hlinkClick r:id="rId4">
                            <a:extLst>
                              <a:ext uri="{A12FA001-AC4F-418D-AE19-62706E023703}">
                                <ahyp:hlinkClr xmlns:ahyp="http://schemas.microsoft.com/office/drawing/2018/hyperlinkcolor" val="tx"/>
                              </a:ext>
                            </a:extLst>
                          </a:hlinkClick>
                        </a:rPr>
                        <a:t>Ethics in the workplace: ethical intelligence and how to achieve it</a:t>
                      </a:r>
                      <a:endParaRPr lang="en-US" sz="1200">
                        <a:solidFill>
                          <a:srgbClr val="F79037"/>
                        </a:solidFill>
                      </a:endParaRPr>
                    </a:p>
                    <a:p>
                      <a:pPr marL="342900" indent="-342900">
                        <a:buClr>
                          <a:srgbClr val="70C2C0"/>
                        </a:buClr>
                        <a:buFont typeface="Wingdings" panose="05000000000000000000" pitchFamily="2" charset="2"/>
                        <a:buChar char="§"/>
                      </a:pPr>
                      <a:r>
                        <a:rPr lang="en-IE" sz="1200">
                          <a:solidFill>
                            <a:srgbClr val="F79037"/>
                          </a:solidFill>
                          <a:hlinkClick r:id="rId5">
                            <a:extLst>
                              <a:ext uri="{A12FA001-AC4F-418D-AE19-62706E023703}">
                                <ahyp:hlinkClr xmlns:ahyp="http://schemas.microsoft.com/office/drawing/2018/hyperlinkcolor" val="tx"/>
                              </a:ext>
                            </a:extLst>
                          </a:hlinkClick>
                        </a:rPr>
                        <a:t>Responsible leadership | ACCA Global</a:t>
                      </a:r>
                      <a:endParaRPr lang="en-IE" sz="1200">
                        <a:solidFill>
                          <a:srgbClr val="F79037"/>
                        </a:solidFill>
                      </a:endParaRPr>
                    </a:p>
                    <a:p>
                      <a:pPr marL="342900" indent="-342900">
                        <a:buClr>
                          <a:srgbClr val="70C2C0"/>
                        </a:buClr>
                        <a:buFont typeface="Wingdings" panose="05000000000000000000" pitchFamily="2" charset="2"/>
                        <a:buChar char="§"/>
                      </a:pPr>
                      <a:r>
                        <a:rPr lang="en-IE" sz="1200">
                          <a:solidFill>
                            <a:srgbClr val="F79037"/>
                          </a:solidFill>
                          <a:hlinkClick r:id="rId6">
                            <a:extLst>
                              <a:ext uri="{A12FA001-AC4F-418D-AE19-62706E023703}">
                                <ahyp:hlinkClr xmlns:ahyp="http://schemas.microsoft.com/office/drawing/2018/hyperlinkcolor" val="tx"/>
                              </a:ext>
                            </a:extLst>
                          </a:hlinkClick>
                        </a:rPr>
                        <a:t>About coffee - Fairtrade Foundation</a:t>
                      </a:r>
                      <a:endParaRPr lang="en-IE" sz="120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70C2C0"/>
                        </a:buClr>
                        <a:buSzTx/>
                        <a:buFont typeface="Wingdings" panose="05000000000000000000" pitchFamily="2" charset="2"/>
                        <a:buChar char="§"/>
                        <a:tabLst/>
                        <a:defRPr/>
                      </a:pPr>
                      <a:r>
                        <a:rPr lang="en-US" sz="1200">
                          <a:solidFill>
                            <a:srgbClr val="F79037"/>
                          </a:solidFill>
                          <a:hlinkClick r:id="rId7">
                            <a:extLst>
                              <a:ext uri="{A12FA001-AC4F-418D-AE19-62706E023703}">
                                <ahyp:hlinkClr xmlns:ahyp="http://schemas.microsoft.com/office/drawing/2018/hyperlinkcolor" val="tx"/>
                              </a:ext>
                            </a:extLst>
                          </a:hlinkClick>
                        </a:rPr>
                        <a:t>Europe targets greenwashing and eco-labelling for food - META </a:t>
                      </a:r>
                      <a:endParaRPr lang="en-US" sz="120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70C2C0"/>
                        </a:buClr>
                        <a:buSzTx/>
                        <a:buFont typeface="Wingdings" panose="05000000000000000000" pitchFamily="2" charset="2"/>
                        <a:buChar char="§"/>
                        <a:tabLst/>
                        <a:defRPr/>
                      </a:pPr>
                      <a:r>
                        <a:rPr lang="en-US" sz="1200">
                          <a:solidFill>
                            <a:srgbClr val="F79037"/>
                          </a:solidFill>
                          <a:hlinkClick r:id="rId8">
                            <a:extLst>
                              <a:ext uri="{A12FA001-AC4F-418D-AE19-62706E023703}">
                                <ahyp:hlinkClr xmlns:ahyp="http://schemas.microsoft.com/office/drawing/2018/hyperlinkcolor" val="tx"/>
                              </a:ext>
                            </a:extLst>
                          </a:hlinkClick>
                        </a:rPr>
                        <a:t>EU register of health claims (europa.eu)</a:t>
                      </a:r>
                      <a:endParaRPr lang="en-US" sz="120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70C2C0"/>
                        </a:buClr>
                        <a:buSzTx/>
                        <a:buFont typeface="Wingdings" panose="05000000000000000000" pitchFamily="2" charset="2"/>
                        <a:buChar char="§"/>
                        <a:tabLst/>
                        <a:defRPr/>
                      </a:pPr>
                      <a:r>
                        <a:rPr lang="en-US" sz="1200">
                          <a:solidFill>
                            <a:srgbClr val="F79037"/>
                          </a:solidFill>
                          <a:hlinkClick r:id="rId9">
                            <a:extLst>
                              <a:ext uri="{A12FA001-AC4F-418D-AE19-62706E023703}">
                                <ahyp:hlinkClr xmlns:ahyp="http://schemas.microsoft.com/office/drawing/2018/hyperlinkcolor" val="tx"/>
                              </a:ext>
                            </a:extLst>
                          </a:hlinkClick>
                        </a:rPr>
                        <a:t>False labelling hides the truth about superfoods </a:t>
                      </a:r>
                      <a:endParaRPr lang="en-US" sz="1200">
                        <a:solidFill>
                          <a:srgbClr val="F79037"/>
                        </a:solidFill>
                      </a:endParaRPr>
                    </a:p>
                    <a:p>
                      <a:pPr marL="342900" marR="0" lvl="0" indent="-342900" algn="l" defTabSz="2072941" rtl="0" eaLnBrk="1" fontAlgn="auto" latinLnBrk="0" hangingPunct="1">
                        <a:lnSpc>
                          <a:spcPct val="100000"/>
                        </a:lnSpc>
                        <a:spcBef>
                          <a:spcPts val="0"/>
                        </a:spcBef>
                        <a:spcAft>
                          <a:spcPts val="0"/>
                        </a:spcAft>
                        <a:buClr>
                          <a:srgbClr val="70C2C0"/>
                        </a:buClr>
                        <a:buSzTx/>
                        <a:buFont typeface="Wingdings" panose="05000000000000000000" pitchFamily="2" charset="2"/>
                        <a:buChar char="§"/>
                        <a:tabLst/>
                        <a:defRPr/>
                      </a:pPr>
                      <a:r>
                        <a:rPr lang="en-US" sz="1200">
                          <a:solidFill>
                            <a:srgbClr val="F79037"/>
                          </a:solidFill>
                          <a:hlinkClick r:id="rId10">
                            <a:extLst>
                              <a:ext uri="{A12FA001-AC4F-418D-AE19-62706E023703}">
                                <ahyp:hlinkClr xmlns:ahyp="http://schemas.microsoft.com/office/drawing/2018/hyperlinkcolor" val="tx"/>
                              </a:ext>
                            </a:extLst>
                          </a:hlinkClick>
                        </a:rPr>
                        <a:t>Nestlé accused of irresponsible marketing with “fake” nutrition claims </a:t>
                      </a:r>
                      <a:endParaRPr lang="en-US" sz="1200">
                        <a:solidFill>
                          <a:srgbClr val="F79037"/>
                        </a:solidFill>
                      </a:endParaRPr>
                    </a:p>
                    <a:p>
                      <a:pPr marL="342900" indent="-342900">
                        <a:buFont typeface="Arial" panose="020B0604020202020204" pitchFamily="34" charset="0"/>
                        <a:buChar char="•"/>
                      </a:pPr>
                      <a:endParaRPr lang="en-IE" sz="1200">
                        <a:solidFill>
                          <a:srgbClr val="F79037"/>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pic>
        <p:nvPicPr>
          <p:cNvPr id="3" name="Picture 2">
            <a:extLst>
              <a:ext uri="{FF2B5EF4-FFF2-40B4-BE49-F238E27FC236}">
                <a16:creationId xmlns:a16="http://schemas.microsoft.com/office/drawing/2014/main" id="{2ED21EEE-B2D8-B09D-86C5-603A475036F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313720" y="383359"/>
            <a:ext cx="2934180" cy="1679135"/>
          </a:xfrm>
          <a:prstGeom prst="rect">
            <a:avLst/>
          </a:prstGeom>
        </p:spPr>
      </p:pic>
      <p:grpSp>
        <p:nvGrpSpPr>
          <p:cNvPr id="8" name="Graphic 4">
            <a:extLst>
              <a:ext uri="{FF2B5EF4-FFF2-40B4-BE49-F238E27FC236}">
                <a16:creationId xmlns:a16="http://schemas.microsoft.com/office/drawing/2014/main" id="{9EBA7413-D214-F355-1985-CC0ED6187946}"/>
              </a:ext>
            </a:extLst>
          </p:cNvPr>
          <p:cNvGrpSpPr/>
          <p:nvPr/>
        </p:nvGrpSpPr>
        <p:grpSpPr>
          <a:xfrm rot="19582332">
            <a:off x="1203612" y="7754056"/>
            <a:ext cx="403667" cy="780438"/>
            <a:chOff x="9129274" y="2719113"/>
            <a:chExt cx="717139" cy="1386497"/>
          </a:xfrm>
          <a:solidFill>
            <a:srgbClr val="000000"/>
          </a:solidFill>
        </p:grpSpPr>
        <p:grpSp>
          <p:nvGrpSpPr>
            <p:cNvPr id="9" name="Graphic 4">
              <a:extLst>
                <a:ext uri="{FF2B5EF4-FFF2-40B4-BE49-F238E27FC236}">
                  <a16:creationId xmlns:a16="http://schemas.microsoft.com/office/drawing/2014/main" id="{6A44BD40-0DC8-DB89-7B82-F1B315DA4A9A}"/>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ED393F27-B5B0-CD51-20D5-DEB965DEF32E}"/>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9" name="Freeform 58">
                <a:extLst>
                  <a:ext uri="{FF2B5EF4-FFF2-40B4-BE49-F238E27FC236}">
                    <a16:creationId xmlns:a16="http://schemas.microsoft.com/office/drawing/2014/main" id="{50A9C03E-BB5B-557D-EF5D-FF7337354B3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0" name="Graphic 4">
              <a:extLst>
                <a:ext uri="{FF2B5EF4-FFF2-40B4-BE49-F238E27FC236}">
                  <a16:creationId xmlns:a16="http://schemas.microsoft.com/office/drawing/2014/main" id="{652B608E-912F-9148-5CD7-46900419FC16}"/>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980055D4-8D89-A769-371C-7AC5D72EEAC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1">
                <a:extLst>
                  <a:ext uri="{FF2B5EF4-FFF2-40B4-BE49-F238E27FC236}">
                    <a16:creationId xmlns:a16="http://schemas.microsoft.com/office/drawing/2014/main" id="{749B731B-97FD-A504-07F2-A438348DCD3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2">
                <a:extLst>
                  <a:ext uri="{FF2B5EF4-FFF2-40B4-BE49-F238E27FC236}">
                    <a16:creationId xmlns:a16="http://schemas.microsoft.com/office/drawing/2014/main" id="{E2979DBE-A6B4-7AF4-4DF0-132A883E6E9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3">
                <a:extLst>
                  <a:ext uri="{FF2B5EF4-FFF2-40B4-BE49-F238E27FC236}">
                    <a16:creationId xmlns:a16="http://schemas.microsoft.com/office/drawing/2014/main" id="{1108DB97-4051-12A5-CA28-4E69C02FB21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5" name="Freeform 54">
                <a:extLst>
                  <a:ext uri="{FF2B5EF4-FFF2-40B4-BE49-F238E27FC236}">
                    <a16:creationId xmlns:a16="http://schemas.microsoft.com/office/drawing/2014/main" id="{3067A24A-2B4A-C910-359C-543380B3BC5C}"/>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5">
                <a:extLst>
                  <a:ext uri="{FF2B5EF4-FFF2-40B4-BE49-F238E27FC236}">
                    <a16:creationId xmlns:a16="http://schemas.microsoft.com/office/drawing/2014/main" id="{485E5DC1-AFBE-7D58-6893-A02CE2E2643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7" name="Freeform 56">
                <a:extLst>
                  <a:ext uri="{FF2B5EF4-FFF2-40B4-BE49-F238E27FC236}">
                    <a16:creationId xmlns:a16="http://schemas.microsoft.com/office/drawing/2014/main" id="{458B2325-956D-7E29-F789-682D8D09E288}"/>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4026869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772BA45-FFD6-9245-B3EB-2E9B364D8FA3}"/>
              </a:ext>
            </a:extLst>
          </p:cNvPr>
          <p:cNvSpPr>
            <a:spLocks noGrp="1"/>
          </p:cNvSpPr>
          <p:nvPr>
            <p:ph type="body" sz="quarter" idx="11"/>
          </p:nvPr>
        </p:nvSpPr>
        <p:spPr/>
        <p:txBody>
          <a:bodyPr/>
          <a:lstStyle/>
          <a:p>
            <a:r>
              <a:rPr lang="en-US"/>
              <a:t>01</a:t>
            </a:r>
          </a:p>
        </p:txBody>
      </p:sp>
      <p:sp>
        <p:nvSpPr>
          <p:cNvPr id="13" name="Text Placeholder 12">
            <a:extLst>
              <a:ext uri="{FF2B5EF4-FFF2-40B4-BE49-F238E27FC236}">
                <a16:creationId xmlns:a16="http://schemas.microsoft.com/office/drawing/2014/main" id="{67329C64-82FA-1241-9B2B-B0C734F71922}"/>
              </a:ext>
            </a:extLst>
          </p:cNvPr>
          <p:cNvSpPr>
            <a:spLocks noGrp="1"/>
          </p:cNvSpPr>
          <p:nvPr>
            <p:ph type="body" sz="quarter" idx="48"/>
          </p:nvPr>
        </p:nvSpPr>
        <p:spPr>
          <a:xfrm>
            <a:off x="2737972" y="3559856"/>
            <a:ext cx="4260036" cy="348400"/>
          </a:xfrm>
        </p:spPr>
        <p:txBody>
          <a:bodyPr/>
          <a:lstStyle/>
          <a:p>
            <a:r>
              <a:rPr lang="en-US">
                <a:hlinkClick r:id="rId2" action="ppaction://hlinksldjump">
                  <a:extLst>
                    <a:ext uri="{A12FA001-AC4F-418D-AE19-62706E023703}">
                      <ahyp:hlinkClr xmlns:ahyp="http://schemas.microsoft.com/office/drawing/2018/hyperlinkcolor" val="tx"/>
                    </a:ext>
                  </a:extLst>
                </a:hlinkClick>
              </a:rPr>
              <a:t>Welcome/foreword</a:t>
            </a:r>
          </a:p>
        </p:txBody>
      </p:sp>
      <p:sp>
        <p:nvSpPr>
          <p:cNvPr id="6" name="Text Placeholder 5">
            <a:extLst>
              <a:ext uri="{FF2B5EF4-FFF2-40B4-BE49-F238E27FC236}">
                <a16:creationId xmlns:a16="http://schemas.microsoft.com/office/drawing/2014/main" id="{626FBF3D-169F-FE44-9E11-F2EB3C4013A1}"/>
              </a:ext>
            </a:extLst>
          </p:cNvPr>
          <p:cNvSpPr>
            <a:spLocks noGrp="1"/>
          </p:cNvSpPr>
          <p:nvPr>
            <p:ph type="body" sz="quarter" idx="13"/>
          </p:nvPr>
        </p:nvSpPr>
        <p:spPr/>
        <p:txBody>
          <a:bodyPr/>
          <a:lstStyle/>
          <a:p>
            <a:r>
              <a:rPr lang="en-US"/>
              <a:t>02</a:t>
            </a:r>
          </a:p>
        </p:txBody>
      </p:sp>
      <p:sp>
        <p:nvSpPr>
          <p:cNvPr id="7" name="Text Placeholder 6">
            <a:extLst>
              <a:ext uri="{FF2B5EF4-FFF2-40B4-BE49-F238E27FC236}">
                <a16:creationId xmlns:a16="http://schemas.microsoft.com/office/drawing/2014/main" id="{BC0E0B4D-2E2A-3B4B-8492-0085956F97EA}"/>
              </a:ext>
            </a:extLst>
          </p:cNvPr>
          <p:cNvSpPr>
            <a:spLocks noGrp="1"/>
          </p:cNvSpPr>
          <p:nvPr>
            <p:ph type="body" sz="quarter" idx="14"/>
          </p:nvPr>
        </p:nvSpPr>
        <p:spPr>
          <a:xfrm>
            <a:off x="2737972" y="4035098"/>
            <a:ext cx="4898284" cy="348400"/>
          </a:xfrm>
        </p:spPr>
        <p:txBody>
          <a:bodyPr/>
          <a:lstStyle/>
          <a:p>
            <a:r>
              <a:rPr lang="en-US">
                <a:hlinkClick r:id="rId3" action="ppaction://hlinksldjump">
                  <a:extLst>
                    <a:ext uri="{A12FA001-AC4F-418D-AE19-62706E023703}">
                      <ahyp:hlinkClr xmlns:ahyp="http://schemas.microsoft.com/office/drawing/2018/hyperlinkcolor" val="tx"/>
                    </a:ext>
                  </a:extLst>
                </a:hlinkClick>
              </a:rPr>
              <a:t>About the Curriculum &amp; Open Education Resources</a:t>
            </a:r>
          </a:p>
        </p:txBody>
      </p:sp>
      <p:sp>
        <p:nvSpPr>
          <p:cNvPr id="8" name="Text Placeholder 7">
            <a:extLst>
              <a:ext uri="{FF2B5EF4-FFF2-40B4-BE49-F238E27FC236}">
                <a16:creationId xmlns:a16="http://schemas.microsoft.com/office/drawing/2014/main" id="{8E73B763-BBD0-F74D-88AB-BCB29FC92F8E}"/>
              </a:ext>
            </a:extLst>
          </p:cNvPr>
          <p:cNvSpPr>
            <a:spLocks noGrp="1"/>
          </p:cNvSpPr>
          <p:nvPr>
            <p:ph type="body" sz="quarter" idx="15"/>
          </p:nvPr>
        </p:nvSpPr>
        <p:spPr/>
        <p:txBody>
          <a:bodyPr/>
          <a:lstStyle/>
          <a:p>
            <a:r>
              <a:rPr lang="en-US"/>
              <a:t>03</a:t>
            </a:r>
          </a:p>
        </p:txBody>
      </p:sp>
      <p:sp>
        <p:nvSpPr>
          <p:cNvPr id="10" name="Text Placeholder 9">
            <a:extLst>
              <a:ext uri="{FF2B5EF4-FFF2-40B4-BE49-F238E27FC236}">
                <a16:creationId xmlns:a16="http://schemas.microsoft.com/office/drawing/2014/main" id="{A2CD762B-EFD4-FD43-99AD-352F0A79E2CA}"/>
              </a:ext>
            </a:extLst>
          </p:cNvPr>
          <p:cNvSpPr>
            <a:spLocks noGrp="1"/>
          </p:cNvSpPr>
          <p:nvPr>
            <p:ph type="body" sz="quarter" idx="19"/>
          </p:nvPr>
        </p:nvSpPr>
        <p:spPr>
          <a:xfrm>
            <a:off x="2737972" y="4551222"/>
            <a:ext cx="4260036" cy="348400"/>
          </a:xfrm>
        </p:spPr>
        <p:txBody>
          <a:bodyPr/>
          <a:lstStyle/>
          <a:p>
            <a:r>
              <a:rPr lang="en-US">
                <a:hlinkClick r:id="rId4" action="ppaction://hlinksldjump">
                  <a:extLst>
                    <a:ext uri="{A12FA001-AC4F-418D-AE19-62706E023703}">
                      <ahyp:hlinkClr xmlns:ahyp="http://schemas.microsoft.com/office/drawing/2018/hyperlinkcolor" val="tx"/>
                    </a:ext>
                  </a:extLst>
                </a:hlinkClick>
              </a:rPr>
              <a:t>General Instructions for Educators</a:t>
            </a:r>
          </a:p>
        </p:txBody>
      </p:sp>
      <p:sp>
        <p:nvSpPr>
          <p:cNvPr id="9" name="Text Placeholder 8">
            <a:extLst>
              <a:ext uri="{FF2B5EF4-FFF2-40B4-BE49-F238E27FC236}">
                <a16:creationId xmlns:a16="http://schemas.microsoft.com/office/drawing/2014/main" id="{57C09181-4420-B14C-9DBB-E87B4F629970}"/>
              </a:ext>
            </a:extLst>
          </p:cNvPr>
          <p:cNvSpPr>
            <a:spLocks noGrp="1"/>
          </p:cNvSpPr>
          <p:nvPr>
            <p:ph type="body" sz="quarter" idx="17"/>
          </p:nvPr>
        </p:nvSpPr>
        <p:spPr/>
        <p:txBody>
          <a:bodyPr/>
          <a:lstStyle/>
          <a:p>
            <a:r>
              <a:rPr lang="en-US"/>
              <a:t>04</a:t>
            </a:r>
          </a:p>
        </p:txBody>
      </p:sp>
      <p:sp>
        <p:nvSpPr>
          <p:cNvPr id="11" name="Text Placeholder 10">
            <a:extLst>
              <a:ext uri="{FF2B5EF4-FFF2-40B4-BE49-F238E27FC236}">
                <a16:creationId xmlns:a16="http://schemas.microsoft.com/office/drawing/2014/main" id="{5A5AE2C8-21E1-C448-AF12-DC6918B4567A}"/>
              </a:ext>
            </a:extLst>
          </p:cNvPr>
          <p:cNvSpPr>
            <a:spLocks noGrp="1"/>
          </p:cNvSpPr>
          <p:nvPr>
            <p:ph type="body" sz="quarter" idx="20"/>
          </p:nvPr>
        </p:nvSpPr>
        <p:spPr>
          <a:xfrm>
            <a:off x="2737972" y="5037187"/>
            <a:ext cx="4260036" cy="348400"/>
          </a:xfrm>
        </p:spPr>
        <p:txBody>
          <a:bodyPr/>
          <a:lstStyle/>
          <a:p>
            <a:r>
              <a:rPr lang="en-US">
                <a:hlinkClick r:id="rId5" action="ppaction://hlinksldjump">
                  <a:extLst>
                    <a:ext uri="{A12FA001-AC4F-418D-AE19-62706E023703}">
                      <ahyp:hlinkClr xmlns:ahyp="http://schemas.microsoft.com/office/drawing/2018/hyperlinkcolor" val="tx"/>
                    </a:ext>
                  </a:extLst>
                </a:hlinkClick>
              </a:rPr>
              <a:t>Course Delivery Options</a:t>
            </a:r>
          </a:p>
        </p:txBody>
      </p:sp>
      <p:sp>
        <p:nvSpPr>
          <p:cNvPr id="12" name="Text Placeholder 11">
            <a:extLst>
              <a:ext uri="{FF2B5EF4-FFF2-40B4-BE49-F238E27FC236}">
                <a16:creationId xmlns:a16="http://schemas.microsoft.com/office/drawing/2014/main" id="{9DB13265-F3D2-0B45-A044-D1A8FBA0C7AB}"/>
              </a:ext>
            </a:extLst>
          </p:cNvPr>
          <p:cNvSpPr>
            <a:spLocks noGrp="1"/>
          </p:cNvSpPr>
          <p:nvPr>
            <p:ph type="body" sz="quarter" idx="47"/>
          </p:nvPr>
        </p:nvSpPr>
        <p:spPr/>
        <p:txBody>
          <a:bodyPr/>
          <a:lstStyle/>
          <a:p>
            <a:r>
              <a:rPr lang="en-US"/>
              <a:t>contents</a:t>
            </a:r>
          </a:p>
        </p:txBody>
      </p:sp>
      <p:sp>
        <p:nvSpPr>
          <p:cNvPr id="14" name="Text Placeholder 13">
            <a:extLst>
              <a:ext uri="{FF2B5EF4-FFF2-40B4-BE49-F238E27FC236}">
                <a16:creationId xmlns:a16="http://schemas.microsoft.com/office/drawing/2014/main" id="{1216C6A4-F0EF-9B40-8AC3-5C26FFFCCAB2}"/>
              </a:ext>
            </a:extLst>
          </p:cNvPr>
          <p:cNvSpPr>
            <a:spLocks noGrp="1"/>
          </p:cNvSpPr>
          <p:nvPr>
            <p:ph type="body" sz="quarter" idx="51"/>
          </p:nvPr>
        </p:nvSpPr>
        <p:spPr/>
        <p:txBody>
          <a:bodyPr/>
          <a:lstStyle/>
          <a:p>
            <a:r>
              <a:rPr lang="en-US"/>
              <a:t>05</a:t>
            </a:r>
          </a:p>
        </p:txBody>
      </p:sp>
      <p:sp>
        <p:nvSpPr>
          <p:cNvPr id="15" name="Text Placeholder 14">
            <a:extLst>
              <a:ext uri="{FF2B5EF4-FFF2-40B4-BE49-F238E27FC236}">
                <a16:creationId xmlns:a16="http://schemas.microsoft.com/office/drawing/2014/main" id="{5E2BC448-54C7-254A-8889-0087FB460491}"/>
              </a:ext>
            </a:extLst>
          </p:cNvPr>
          <p:cNvSpPr>
            <a:spLocks noGrp="1"/>
          </p:cNvSpPr>
          <p:nvPr>
            <p:ph type="body" sz="quarter" idx="52"/>
          </p:nvPr>
        </p:nvSpPr>
        <p:spPr>
          <a:xfrm>
            <a:off x="2744145" y="5511443"/>
            <a:ext cx="4260036" cy="348400"/>
          </a:xfrm>
        </p:spPr>
        <p:txBody>
          <a:bodyPr/>
          <a:lstStyle/>
          <a:p>
            <a:r>
              <a:rPr lang="en-US">
                <a:hlinkClick r:id="rId6" action="ppaction://hlinksldjump">
                  <a:extLst>
                    <a:ext uri="{A12FA001-AC4F-418D-AE19-62706E023703}">
                      <ahyp:hlinkClr xmlns:ahyp="http://schemas.microsoft.com/office/drawing/2018/hyperlinkcolor" val="tx"/>
                    </a:ext>
                  </a:extLst>
                </a:hlinkClick>
              </a:rPr>
              <a:t>Course Content Overview</a:t>
            </a:r>
          </a:p>
        </p:txBody>
      </p:sp>
      <p:sp>
        <p:nvSpPr>
          <p:cNvPr id="16" name="Text Placeholder 15">
            <a:extLst>
              <a:ext uri="{FF2B5EF4-FFF2-40B4-BE49-F238E27FC236}">
                <a16:creationId xmlns:a16="http://schemas.microsoft.com/office/drawing/2014/main" id="{302FF3D8-5D3F-1A4F-BE61-651BAEFB3A05}"/>
              </a:ext>
            </a:extLst>
          </p:cNvPr>
          <p:cNvSpPr>
            <a:spLocks noGrp="1"/>
          </p:cNvSpPr>
          <p:nvPr>
            <p:ph type="body" sz="quarter" idx="53"/>
          </p:nvPr>
        </p:nvSpPr>
        <p:spPr/>
        <p:txBody>
          <a:bodyPr/>
          <a:lstStyle/>
          <a:p>
            <a:r>
              <a:rPr lang="en-US"/>
              <a:t>06</a:t>
            </a:r>
          </a:p>
        </p:txBody>
      </p:sp>
      <p:sp>
        <p:nvSpPr>
          <p:cNvPr id="17" name="Text Placeholder 16">
            <a:extLst>
              <a:ext uri="{FF2B5EF4-FFF2-40B4-BE49-F238E27FC236}">
                <a16:creationId xmlns:a16="http://schemas.microsoft.com/office/drawing/2014/main" id="{0648A857-0CA3-9B41-BF54-58DCB1F246C4}"/>
              </a:ext>
            </a:extLst>
          </p:cNvPr>
          <p:cNvSpPr>
            <a:spLocks noGrp="1"/>
          </p:cNvSpPr>
          <p:nvPr>
            <p:ph type="body" sz="quarter" idx="54"/>
          </p:nvPr>
        </p:nvSpPr>
        <p:spPr>
          <a:xfrm>
            <a:off x="2744145" y="6027567"/>
            <a:ext cx="4260036" cy="348400"/>
          </a:xfrm>
        </p:spPr>
        <p:txBody>
          <a:bodyPr/>
          <a:lstStyle/>
          <a:p>
            <a:r>
              <a:rPr lang="en-US">
                <a:hlinkClick r:id="rId7" action="ppaction://hlinksldjump">
                  <a:extLst>
                    <a:ext uri="{A12FA001-AC4F-418D-AE19-62706E023703}">
                      <ahyp:hlinkClr xmlns:ahyp="http://schemas.microsoft.com/office/drawing/2018/hyperlinkcolor" val="tx"/>
                    </a:ext>
                  </a:extLst>
                </a:hlinkClick>
              </a:rPr>
              <a:t>Develop The Student’s Learning Experience</a:t>
            </a:r>
          </a:p>
        </p:txBody>
      </p:sp>
      <p:sp>
        <p:nvSpPr>
          <p:cNvPr id="18" name="Slide Number Placeholder 9">
            <a:extLst>
              <a:ext uri="{FF2B5EF4-FFF2-40B4-BE49-F238E27FC236}">
                <a16:creationId xmlns:a16="http://schemas.microsoft.com/office/drawing/2014/main" id="{886A8195-3B90-9494-72F2-5C6B2206C451}"/>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pPr/>
              <a:t>2</a:t>
            </a:fld>
            <a:endParaRPr lang="en-US"/>
          </a:p>
        </p:txBody>
      </p:sp>
      <p:sp>
        <p:nvSpPr>
          <p:cNvPr id="2" name="Text Placeholder 15">
            <a:extLst>
              <a:ext uri="{FF2B5EF4-FFF2-40B4-BE49-F238E27FC236}">
                <a16:creationId xmlns:a16="http://schemas.microsoft.com/office/drawing/2014/main" id="{E50285E7-A8D7-248E-F197-DF7A86652D92}"/>
              </a:ext>
            </a:extLst>
          </p:cNvPr>
          <p:cNvSpPr txBox="1">
            <a:spLocks/>
          </p:cNvSpPr>
          <p:nvPr/>
        </p:nvSpPr>
        <p:spPr>
          <a:xfrm>
            <a:off x="2083799" y="6543691"/>
            <a:ext cx="648000" cy="348400"/>
          </a:xfrm>
          <a:prstGeom prst="rect">
            <a:avLst/>
          </a:prstGeom>
        </p:spPr>
        <p:txBody>
          <a:bodyPr vert="horz" lIns="91440" tIns="45720" rIns="91440" bIns="45720" rtlCol="0" anchor="ctr">
            <a:noAutofit/>
          </a:bodyPr>
          <a:lstStyle>
            <a:lvl1pPr marL="0" indent="0" algn="ctr" defTabSz="755934" rtl="0" eaLnBrk="1" latinLnBrk="0" hangingPunct="1">
              <a:lnSpc>
                <a:spcPct val="90000"/>
              </a:lnSpc>
              <a:spcBef>
                <a:spcPts val="827"/>
              </a:spcBef>
              <a:buFont typeface="Arial" panose="020B0604020202020204" pitchFamily="34" charset="0"/>
              <a:buNone/>
              <a:defRPr sz="2000" b="1"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a:t>07</a:t>
            </a:r>
          </a:p>
        </p:txBody>
      </p:sp>
      <p:sp>
        <p:nvSpPr>
          <p:cNvPr id="3" name="Text Placeholder 16">
            <a:hlinkClick r:id="rId8" action="ppaction://hlinksldjump"/>
            <a:extLst>
              <a:ext uri="{FF2B5EF4-FFF2-40B4-BE49-F238E27FC236}">
                <a16:creationId xmlns:a16="http://schemas.microsoft.com/office/drawing/2014/main" id="{15C50485-F75E-98B2-8C46-7DC22C39CCC6}"/>
              </a:ext>
            </a:extLst>
          </p:cNvPr>
          <p:cNvSpPr txBox="1">
            <a:spLocks/>
          </p:cNvSpPr>
          <p:nvPr/>
        </p:nvSpPr>
        <p:spPr>
          <a:xfrm>
            <a:off x="2737972" y="6543691"/>
            <a:ext cx="4260036" cy="348400"/>
          </a:xfrm>
          <a:prstGeom prst="rect">
            <a:avLst/>
          </a:prstGeom>
        </p:spPr>
        <p:txBody>
          <a:bodyPr vert="horz" lIns="91440" tIns="45720" rIns="91440" bIns="45720" rtlCol="0" anchor="ctr">
            <a:noAutofit/>
          </a:bodyPr>
          <a:lstStyle>
            <a:lvl1pPr marL="0" indent="0" algn="l" defTabSz="755934" rtl="0" eaLnBrk="1" latinLnBrk="0" hangingPunct="1">
              <a:lnSpc>
                <a:spcPct val="90000"/>
              </a:lnSpc>
              <a:spcBef>
                <a:spcPts val="827"/>
              </a:spcBef>
              <a:buFont typeface="Arial" panose="020B0604020202020204" pitchFamily="34" charset="0"/>
              <a:buNone/>
              <a:defRPr sz="16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u="sng"/>
              <a:t>Useful Links and Additional Resources</a:t>
            </a:r>
          </a:p>
        </p:txBody>
      </p:sp>
      <p:grpSp>
        <p:nvGrpSpPr>
          <p:cNvPr id="4" name="Graphic 4">
            <a:extLst>
              <a:ext uri="{FF2B5EF4-FFF2-40B4-BE49-F238E27FC236}">
                <a16:creationId xmlns:a16="http://schemas.microsoft.com/office/drawing/2014/main" id="{CB89399E-04EF-B003-641E-C41318780E92}"/>
              </a:ext>
            </a:extLst>
          </p:cNvPr>
          <p:cNvGrpSpPr/>
          <p:nvPr/>
        </p:nvGrpSpPr>
        <p:grpSpPr>
          <a:xfrm rot="19582332">
            <a:off x="6086224" y="7169189"/>
            <a:ext cx="403667" cy="780438"/>
            <a:chOff x="9129274" y="2719113"/>
            <a:chExt cx="717139" cy="1386497"/>
          </a:xfrm>
          <a:solidFill>
            <a:srgbClr val="000000"/>
          </a:solidFill>
        </p:grpSpPr>
        <p:grpSp>
          <p:nvGrpSpPr>
            <p:cNvPr id="19" name="Graphic 4">
              <a:extLst>
                <a:ext uri="{FF2B5EF4-FFF2-40B4-BE49-F238E27FC236}">
                  <a16:creationId xmlns:a16="http://schemas.microsoft.com/office/drawing/2014/main" id="{8B6040B3-875D-9563-2240-F2C43E4B776F}"/>
                </a:ext>
              </a:extLst>
            </p:cNvPr>
            <p:cNvGrpSpPr/>
            <p:nvPr/>
          </p:nvGrpSpPr>
          <p:grpSpPr>
            <a:xfrm>
              <a:off x="9159507" y="2719113"/>
              <a:ext cx="446280" cy="440141"/>
              <a:chOff x="9159507" y="2719113"/>
              <a:chExt cx="446280" cy="440141"/>
            </a:xfrm>
            <a:grpFill/>
          </p:grpSpPr>
          <p:sp>
            <p:nvSpPr>
              <p:cNvPr id="28" name="Freeform 57">
                <a:extLst>
                  <a:ext uri="{FF2B5EF4-FFF2-40B4-BE49-F238E27FC236}">
                    <a16:creationId xmlns:a16="http://schemas.microsoft.com/office/drawing/2014/main" id="{2B117861-0E53-70BC-C734-4EC8780A787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9" name="Freeform 58">
                <a:extLst>
                  <a:ext uri="{FF2B5EF4-FFF2-40B4-BE49-F238E27FC236}">
                    <a16:creationId xmlns:a16="http://schemas.microsoft.com/office/drawing/2014/main" id="{E05EB72E-E079-47A8-D74A-D19B6EC840D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20" name="Graphic 4">
              <a:extLst>
                <a:ext uri="{FF2B5EF4-FFF2-40B4-BE49-F238E27FC236}">
                  <a16:creationId xmlns:a16="http://schemas.microsoft.com/office/drawing/2014/main" id="{3B7F7F1F-79ED-62D3-B8B5-6F038C4CAFF5}"/>
                </a:ext>
              </a:extLst>
            </p:cNvPr>
            <p:cNvGrpSpPr/>
            <p:nvPr/>
          </p:nvGrpSpPr>
          <p:grpSpPr>
            <a:xfrm>
              <a:off x="9129274" y="2893887"/>
              <a:ext cx="717139" cy="1211724"/>
              <a:chOff x="9129274" y="2893887"/>
              <a:chExt cx="717139" cy="1211724"/>
            </a:xfrm>
            <a:grpFill/>
          </p:grpSpPr>
          <p:sp>
            <p:nvSpPr>
              <p:cNvPr id="21" name="Freeform 50">
                <a:extLst>
                  <a:ext uri="{FF2B5EF4-FFF2-40B4-BE49-F238E27FC236}">
                    <a16:creationId xmlns:a16="http://schemas.microsoft.com/office/drawing/2014/main" id="{2A02A611-5DF3-CA0A-A31E-216CF3EAFE21}"/>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2" name="Freeform 51">
                <a:extLst>
                  <a:ext uri="{FF2B5EF4-FFF2-40B4-BE49-F238E27FC236}">
                    <a16:creationId xmlns:a16="http://schemas.microsoft.com/office/drawing/2014/main" id="{A4DC6A98-A696-4DA2-8726-A0DC9E83BF0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3" name="Freeform 52">
                <a:extLst>
                  <a:ext uri="{FF2B5EF4-FFF2-40B4-BE49-F238E27FC236}">
                    <a16:creationId xmlns:a16="http://schemas.microsoft.com/office/drawing/2014/main" id="{EE280AF1-5750-F8A2-E919-AEC2263E23F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4" name="Freeform 53">
                <a:extLst>
                  <a:ext uri="{FF2B5EF4-FFF2-40B4-BE49-F238E27FC236}">
                    <a16:creationId xmlns:a16="http://schemas.microsoft.com/office/drawing/2014/main" id="{6A104A3E-4389-0F0C-D394-5F62E3F79EE0}"/>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5" name="Freeform 54">
                <a:extLst>
                  <a:ext uri="{FF2B5EF4-FFF2-40B4-BE49-F238E27FC236}">
                    <a16:creationId xmlns:a16="http://schemas.microsoft.com/office/drawing/2014/main" id="{F31AE88E-D259-7869-F728-13817F8FCE3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6" name="Freeform 55">
                <a:extLst>
                  <a:ext uri="{FF2B5EF4-FFF2-40B4-BE49-F238E27FC236}">
                    <a16:creationId xmlns:a16="http://schemas.microsoft.com/office/drawing/2014/main" id="{165F6471-2BE8-1831-B181-AE4936E3C4E9}"/>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7" name="Freeform 56">
                <a:extLst>
                  <a:ext uri="{FF2B5EF4-FFF2-40B4-BE49-F238E27FC236}">
                    <a16:creationId xmlns:a16="http://schemas.microsoft.com/office/drawing/2014/main" id="{CEDE485C-1D9F-4EB4-4226-DBCC81E534B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pic>
        <p:nvPicPr>
          <p:cNvPr id="30" name="Picture 29" descr="Blue text on a white background&#10;&#10;Description automatically generated">
            <a:extLst>
              <a:ext uri="{FF2B5EF4-FFF2-40B4-BE49-F238E27FC236}">
                <a16:creationId xmlns:a16="http://schemas.microsoft.com/office/drawing/2014/main" id="{787428DE-9CC1-D24C-8384-E42C81D0DD1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2872" y="8881574"/>
            <a:ext cx="1847254" cy="323850"/>
          </a:xfrm>
          <a:prstGeom prst="rect">
            <a:avLst/>
          </a:prstGeom>
        </p:spPr>
      </p:pic>
    </p:spTree>
    <p:extLst>
      <p:ext uri="{BB962C8B-B14F-4D97-AF65-F5344CB8AC3E}">
        <p14:creationId xmlns:p14="http://schemas.microsoft.com/office/powerpoint/2010/main" val="1941281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CFA9E1-9266-6CD5-DEEF-E1225993D5FE}"/>
              </a:ext>
            </a:extLst>
          </p:cNvPr>
          <p:cNvSpPr>
            <a:spLocks noGrp="1"/>
          </p:cNvSpPr>
          <p:nvPr>
            <p:ph type="sldNum" sz="quarter" idx="4"/>
          </p:nvPr>
        </p:nvSpPr>
        <p:spPr/>
        <p:txBody>
          <a:bodyPr/>
          <a:lstStyle/>
          <a:p>
            <a:fld id="{CB2079F2-58AF-ED44-82D7-E04B2F6FD686}" type="slidenum">
              <a:rPr lang="en-US" smtClean="0"/>
              <a:pPr/>
              <a:t>20</a:t>
            </a:fld>
            <a:endParaRPr lang="en-US"/>
          </a:p>
        </p:txBody>
      </p:sp>
      <p:graphicFrame>
        <p:nvGraphicFramePr>
          <p:cNvPr id="5" name="Table 4">
            <a:extLst>
              <a:ext uri="{FF2B5EF4-FFF2-40B4-BE49-F238E27FC236}">
                <a16:creationId xmlns:a16="http://schemas.microsoft.com/office/drawing/2014/main" id="{11C99DD4-EAA7-8B03-17CA-9E0EC165158F}"/>
              </a:ext>
            </a:extLst>
          </p:cNvPr>
          <p:cNvGraphicFramePr>
            <a:graphicFrameLocks noGrp="1"/>
          </p:cNvGraphicFramePr>
          <p:nvPr>
            <p:extLst>
              <p:ext uri="{D42A27DB-BD31-4B8C-83A1-F6EECF244321}">
                <p14:modId xmlns:p14="http://schemas.microsoft.com/office/powerpoint/2010/main" val="2491102149"/>
              </p:ext>
            </p:extLst>
          </p:nvPr>
        </p:nvGraphicFramePr>
        <p:xfrm>
          <a:off x="662037" y="2336523"/>
          <a:ext cx="6235597" cy="7076507"/>
        </p:xfrm>
        <a:graphic>
          <a:graphicData uri="http://schemas.openxmlformats.org/drawingml/2006/table">
            <a:tbl>
              <a:tblPr firstRow="1" bandRow="1"/>
              <a:tblGrid>
                <a:gridCol w="1680330">
                  <a:extLst>
                    <a:ext uri="{9D8B030D-6E8A-4147-A177-3AD203B41FA5}">
                      <a16:colId xmlns:a16="http://schemas.microsoft.com/office/drawing/2014/main" val="2980202126"/>
                    </a:ext>
                  </a:extLst>
                </a:gridCol>
                <a:gridCol w="4555267">
                  <a:extLst>
                    <a:ext uri="{9D8B030D-6E8A-4147-A177-3AD203B41FA5}">
                      <a16:colId xmlns:a16="http://schemas.microsoft.com/office/drawing/2014/main" val="3496640263"/>
                    </a:ext>
                  </a:extLst>
                </a:gridCol>
              </a:tblGrid>
              <a:tr h="388306">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r>
                        <a:rPr lang="en-IE" sz="1600">
                          <a:solidFill>
                            <a:schemeClr val="tx1"/>
                          </a:solidFill>
                        </a:rPr>
                        <a:t>MODULE 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marL="0" marR="0" lvl="0" indent="0" algn="l" defTabSz="457200" rtl="0" eaLnBrk="1" fontAlgn="auto" latinLnBrk="0" hangingPunct="1">
                        <a:lnSpc>
                          <a:spcPct val="107000"/>
                        </a:lnSpc>
                        <a:spcBef>
                          <a:spcPts val="0"/>
                        </a:spcBef>
                        <a:spcAft>
                          <a:spcPts val="0"/>
                        </a:spcAft>
                        <a:buClr>
                          <a:srgbClr val="6FC0CA"/>
                        </a:buClr>
                        <a:buSzTx/>
                        <a:buFont typeface="Wingdings" panose="05000000000000000000" pitchFamily="2" charset="2"/>
                        <a:buNone/>
                        <a:tabLst/>
                        <a:defRPr/>
                      </a:pPr>
                      <a:r>
                        <a:rPr kumimoji="0" lang="en-US" sz="1600" b="1"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Sustainability for the Future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1A0C2"/>
                    </a:solidFill>
                  </a:tcPr>
                </a:tc>
                <a:extLst>
                  <a:ext uri="{0D108BD9-81ED-4DB2-BD59-A6C34878D82A}">
                    <a16:rowId xmlns:a16="http://schemas.microsoft.com/office/drawing/2014/main" val="3243536706"/>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Overview</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r>
                        <a:rPr lang="en-US" sz="1200"/>
                        <a:t>In this module, we look to the FUTURE &amp; recap the main elements of the course, that are critical to the sustainability of your enterprise &amp; to the future of the planet.</a:t>
                      </a:r>
                      <a:endParaRPr lang="en-IE" sz="12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1801450"/>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Learning Objectives</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just">
                        <a:lnSpc>
                          <a:spcPct val="107000"/>
                        </a:lnSpc>
                        <a:spcAft>
                          <a:spcPts val="0"/>
                        </a:spcAft>
                      </a:pP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equip and empower a new generation of food entrepreneurs and existing Food SMEs with a greater understanding of what Ethical Food and practices or processes mean. We then want them </a:t>
                      </a:r>
                      <a:r>
                        <a:rPr lang="en-US" sz="1200"/>
                        <a:t>to start, grow and adapt to new </a:t>
                      </a:r>
                      <a:r>
                        <a:rPr lang="en-US" sz="1200" b="1"/>
                        <a:t>ethical food enterprises</a:t>
                      </a: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to </a:t>
                      </a:r>
                      <a:r>
                        <a:rPr lang="en-US" sz="120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realise</a:t>
                      </a:r>
                      <a:r>
                        <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that having insight can lead to opportunity and readiness. Ultimately, we want to give them the confidence to use innovation, and ethical models to create solutions to people’s and the planet’s needs.</a:t>
                      </a:r>
                      <a:endParaRPr lang="en-US" sz="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IE" sz="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33313708"/>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Topics Covered</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54716" indent="-154716">
                        <a:buClr>
                          <a:srgbClr val="86D3E2"/>
                        </a:buClr>
                        <a:buFont typeface="Wingdings" panose="05000000000000000000" pitchFamily="2" charset="2"/>
                        <a:buChar char="§"/>
                      </a:pPr>
                      <a:r>
                        <a:rPr lang="en-US" sz="1200">
                          <a:solidFill>
                            <a:srgbClr val="000000"/>
                          </a:solidFill>
                          <a:ea typeface="Calibri" panose="020F0502020204030204" pitchFamily="34" charset="0"/>
                          <a:cs typeface="Times New Roman" panose="02020603050405020304" pitchFamily="18" charset="0"/>
                        </a:rPr>
                        <a:t>The Power of the ETHICAL Food System</a:t>
                      </a:r>
                    </a:p>
                    <a:p>
                      <a:pPr marL="154716" indent="-154716">
                        <a:buClr>
                          <a:srgbClr val="86D3E2"/>
                        </a:buClr>
                        <a:buFont typeface="Wingdings" panose="05000000000000000000" pitchFamily="2" charset="2"/>
                        <a:buChar char="§"/>
                      </a:pPr>
                      <a:r>
                        <a:rPr lang="en-US" sz="1200"/>
                        <a:t>Developing SUSTAINABLE food systems</a:t>
                      </a:r>
                    </a:p>
                    <a:p>
                      <a:pPr marL="154716" indent="-154716">
                        <a:buClr>
                          <a:srgbClr val="86D3E2"/>
                        </a:buClr>
                        <a:buFont typeface="Wingdings" panose="05000000000000000000" pitchFamily="2" charset="2"/>
                        <a:buChar char="§"/>
                      </a:pPr>
                      <a:r>
                        <a:rPr lang="en-US" sz="1200"/>
                        <a:t>A Recap on Innovation as a tool for the future</a:t>
                      </a:r>
                    </a:p>
                    <a:p>
                      <a:pPr marL="154716" indent="-154716">
                        <a:buClr>
                          <a:srgbClr val="86D3E2"/>
                        </a:buClr>
                        <a:buFont typeface="Wingdings" panose="05000000000000000000" pitchFamily="2" charset="2"/>
                        <a:buChar char="§"/>
                      </a:pPr>
                      <a:r>
                        <a:rPr lang="en-US" sz="1200"/>
                        <a:t>Creating a healthier future for P-P-P &amp; the SDGs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7672493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Case Studies</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285750" indent="-285750">
                        <a:buClr>
                          <a:srgbClr val="6FC0CA"/>
                        </a:buClr>
                        <a:buFont typeface="Wingdings" panose="05000000000000000000" pitchFamily="2" charset="2"/>
                        <a:buChar char="§"/>
                      </a:pPr>
                      <a:r>
                        <a:rPr lang="en-IE" sz="1200"/>
                        <a:t>Cream of the Crop – A ethical food system</a:t>
                      </a:r>
                    </a:p>
                    <a:p>
                      <a:pPr marL="285750" indent="-285750">
                        <a:buClr>
                          <a:srgbClr val="6FC0CA"/>
                        </a:buClr>
                        <a:buFont typeface="Wingdings" panose="05000000000000000000" pitchFamily="2" charset="2"/>
                        <a:buChar char="§"/>
                      </a:pPr>
                      <a:r>
                        <a:rPr lang="en-IE" sz="1200"/>
                        <a:t>The K Group – Responsible Culture</a:t>
                      </a:r>
                    </a:p>
                    <a:p>
                      <a:pPr marL="285750" indent="-285750">
                        <a:buClr>
                          <a:srgbClr val="6FC0CA"/>
                        </a:buClr>
                        <a:buFont typeface="Wingdings" panose="05000000000000000000" pitchFamily="2" charset="2"/>
                        <a:buChar char="§"/>
                      </a:pPr>
                      <a:r>
                        <a:rPr lang="en-IE" sz="1200"/>
                        <a:t>Strong Roots – Innovation and Ethics combined</a:t>
                      </a:r>
                    </a:p>
                    <a:p>
                      <a:pPr marL="285750" indent="-285750">
                        <a:buClr>
                          <a:srgbClr val="6FC0CA"/>
                        </a:buClr>
                        <a:buFont typeface="Wingdings" panose="05000000000000000000" pitchFamily="2" charset="2"/>
                        <a:buChar char="§"/>
                      </a:pPr>
                      <a:r>
                        <a:rPr lang="en-IE" sz="1200" err="1"/>
                        <a:t>Greyston</a:t>
                      </a:r>
                      <a:r>
                        <a:rPr lang="en-IE" sz="1200"/>
                        <a:t> Bakery – Social Impact</a:t>
                      </a:r>
                    </a:p>
                    <a:p>
                      <a:pPr marL="285750" indent="-285750">
                        <a:buClr>
                          <a:srgbClr val="6FC0CA"/>
                        </a:buClr>
                        <a:buFont typeface="Wingdings" panose="05000000000000000000" pitchFamily="2" charset="2"/>
                        <a:buChar char="§"/>
                      </a:pPr>
                      <a:r>
                        <a:rPr lang="en-IE" sz="1200" err="1"/>
                        <a:t>Valio</a:t>
                      </a:r>
                      <a:r>
                        <a:rPr lang="en-IE" sz="1200"/>
                        <a:t> – Social &amp; Environmental Impact</a:t>
                      </a:r>
                    </a:p>
                    <a:p>
                      <a:pPr marL="285750" indent="-285750">
                        <a:buClr>
                          <a:srgbClr val="6FC0CA"/>
                        </a:buClr>
                        <a:buFont typeface="Wingdings" panose="05000000000000000000" pitchFamily="2" charset="2"/>
                        <a:buChar char="§"/>
                      </a:pPr>
                      <a:r>
                        <a:rPr lang="en-IE" sz="1200"/>
                        <a:t>Plenty – Innovation for the future</a:t>
                      </a:r>
                    </a:p>
                    <a:p>
                      <a:pPr marL="285750" indent="-285750">
                        <a:buClr>
                          <a:srgbClr val="6FC0CA"/>
                        </a:buClr>
                        <a:buFont typeface="Wingdings" panose="05000000000000000000" pitchFamily="2" charset="2"/>
                        <a:buChar char="§"/>
                      </a:pPr>
                      <a:endParaRPr lang="en-IE" sz="5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16137772"/>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Suggested Exercises</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r>
                        <a:rPr lang="en-IE" sz="1200"/>
                        <a:t>Slide 16 – Ethical Actions &amp; Ambition Audit</a:t>
                      </a:r>
                    </a:p>
                    <a:p>
                      <a:pPr marL="0" marR="0" lvl="0" indent="0" algn="l" defTabSz="2072941" rtl="0" eaLnBrk="1" fontAlgn="auto" latinLnBrk="0" hangingPunct="1">
                        <a:lnSpc>
                          <a:spcPct val="100000"/>
                        </a:lnSpc>
                        <a:spcBef>
                          <a:spcPts val="0"/>
                        </a:spcBef>
                        <a:spcAft>
                          <a:spcPts val="0"/>
                        </a:spcAft>
                        <a:buClrTx/>
                        <a:buSzTx/>
                        <a:buFontTx/>
                        <a:buNone/>
                        <a:tabLst/>
                        <a:defRPr/>
                      </a:pPr>
                      <a:r>
                        <a:rPr lang="en-IE" sz="1200"/>
                        <a:t>Slide 22 – Sustainable Actions &amp; Ambition Audit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84982787"/>
                  </a:ext>
                </a:extLst>
              </a:tr>
              <a:tr h="592137">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nSpc>
                          <a:spcPct val="107000"/>
                        </a:lnSpc>
                        <a:spcAft>
                          <a:spcPts val="800"/>
                        </a:spcAft>
                      </a:pPr>
                      <a:r>
                        <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Further Reading</a:t>
                      </a:r>
                      <a:endParaRPr lang="en-IE"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171450" indent="-171450" algn="l">
                        <a:buClr>
                          <a:srgbClr val="69BFBD"/>
                        </a:buClr>
                        <a:buFont typeface="Wingdings" panose="05000000000000000000" pitchFamily="2" charset="2"/>
                        <a:buChar char="§"/>
                      </a:pPr>
                      <a:r>
                        <a:rPr lang="en-IE" sz="1200" b="0">
                          <a:solidFill>
                            <a:srgbClr val="F79037"/>
                          </a:solidFill>
                          <a:hlinkClick r:id="rId2">
                            <a:extLst>
                              <a:ext uri="{A12FA001-AC4F-418D-AE19-62706E023703}">
                                <ahyp:hlinkClr xmlns:ahyp="http://schemas.microsoft.com/office/drawing/2018/hyperlinkcolor" val="tx"/>
                              </a:ext>
                            </a:extLst>
                          </a:hlinkClick>
                        </a:rPr>
                        <a:t>Environmental Protection Agency </a:t>
                      </a:r>
                      <a:endParaRPr lang="en-IE" sz="1200" b="0">
                        <a:solidFill>
                          <a:srgbClr val="F79037"/>
                        </a:solidFill>
                      </a:endParaRPr>
                    </a:p>
                    <a:p>
                      <a:pPr marL="171450" indent="-171450" algn="l">
                        <a:buClr>
                          <a:srgbClr val="69BFBD"/>
                        </a:buClr>
                        <a:buFont typeface="Wingdings" panose="05000000000000000000" pitchFamily="2" charset="2"/>
                        <a:buChar char="§"/>
                      </a:pPr>
                      <a:r>
                        <a:rPr lang="en-US" sz="1200" b="0">
                          <a:solidFill>
                            <a:srgbClr val="F79037"/>
                          </a:solidFill>
                          <a:hlinkClick r:id="rId3">
                            <a:extLst>
                              <a:ext uri="{A12FA001-AC4F-418D-AE19-62706E023703}">
                                <ahyp:hlinkClr xmlns:ahyp="http://schemas.microsoft.com/office/drawing/2018/hyperlinkcolor" val="tx"/>
                              </a:ext>
                            </a:extLst>
                          </a:hlinkClick>
                        </a:rPr>
                        <a:t>Diet and health (foodnavigator.com)</a:t>
                      </a:r>
                      <a:endParaRPr lang="en-US" sz="1200" b="0">
                        <a:solidFill>
                          <a:srgbClr val="F79037"/>
                        </a:solidFill>
                      </a:endParaRPr>
                    </a:p>
                    <a:p>
                      <a:pPr marL="172800" indent="-172800" algn="l">
                        <a:buClr>
                          <a:srgbClr val="69BFBD"/>
                        </a:buClr>
                        <a:buFont typeface="Wingdings" panose="05000000000000000000" pitchFamily="2" charset="2"/>
                        <a:buChar char="§"/>
                      </a:pPr>
                      <a:r>
                        <a:rPr lang="en-IE" sz="1200" b="0">
                          <a:solidFill>
                            <a:srgbClr val="F79037"/>
                          </a:solidFill>
                          <a:hlinkClick r:id="rId4">
                            <a:extLst>
                              <a:ext uri="{A12FA001-AC4F-418D-AE19-62706E023703}">
                                <ahyp:hlinkClr xmlns:ahyp="http://schemas.microsoft.com/office/drawing/2018/hyperlinkcolor" val="tx"/>
                              </a:ext>
                            </a:extLst>
                          </a:hlinkClick>
                        </a:rPr>
                        <a:t>Food Trends (trendhunter.com)</a:t>
                      </a:r>
                      <a:endParaRPr lang="en-IE" sz="1200" b="0">
                        <a:solidFill>
                          <a:srgbClr val="F79037"/>
                        </a:solidFill>
                      </a:endParaRPr>
                    </a:p>
                    <a:p>
                      <a:pPr marL="172800" indent="-172800">
                        <a:buClr>
                          <a:srgbClr val="69BFBD"/>
                        </a:buClr>
                        <a:buFont typeface="Wingdings" panose="05000000000000000000" pitchFamily="2" charset="2"/>
                        <a:buChar char="§"/>
                      </a:pPr>
                      <a:r>
                        <a:rPr lang="en-US" sz="1200" b="0">
                          <a:solidFill>
                            <a:srgbClr val="F79037"/>
                          </a:solidFill>
                          <a:hlinkClick r:id="rId5">
                            <a:extLst>
                              <a:ext uri="{A12FA001-AC4F-418D-AE19-62706E023703}">
                                <ahyp:hlinkClr xmlns:ahyp="http://schemas.microsoft.com/office/drawing/2018/hyperlinkcolor" val="tx"/>
                              </a:ext>
                            </a:extLst>
                          </a:hlinkClick>
                        </a:rPr>
                        <a:t>Do we need an ethical EU food label?</a:t>
                      </a:r>
                      <a:endParaRPr lang="en-US" sz="1200" b="0">
                        <a:solidFill>
                          <a:srgbClr val="F79037"/>
                        </a:solidFill>
                      </a:endParaRPr>
                    </a:p>
                    <a:p>
                      <a:pPr marL="172800" indent="-172800">
                        <a:buClr>
                          <a:srgbClr val="69BFBD"/>
                        </a:buClr>
                        <a:buFont typeface="Wingdings" panose="05000000000000000000" pitchFamily="2" charset="2"/>
                        <a:buChar char="§"/>
                      </a:pPr>
                      <a:r>
                        <a:rPr lang="en-US" sz="1200" b="0">
                          <a:solidFill>
                            <a:srgbClr val="F79037"/>
                          </a:solidFill>
                          <a:hlinkClick r:id="rId6">
                            <a:extLst>
                              <a:ext uri="{A12FA001-AC4F-418D-AE19-62706E023703}">
                                <ahyp:hlinkClr xmlns:ahyp="http://schemas.microsoft.com/office/drawing/2018/hyperlinkcolor" val="tx"/>
                              </a:ext>
                            </a:extLst>
                          </a:hlinkClick>
                        </a:rPr>
                        <a:t>Ethical Consumer: the alternative consumer organization</a:t>
                      </a:r>
                      <a:endParaRPr lang="en-US" sz="1200" b="0">
                        <a:solidFill>
                          <a:srgbClr val="F79037"/>
                        </a:solidFill>
                      </a:endParaRPr>
                    </a:p>
                    <a:p>
                      <a:pPr marL="172800" indent="-172800">
                        <a:buClr>
                          <a:srgbClr val="69BFBD"/>
                        </a:buClr>
                        <a:buFont typeface="Wingdings" panose="05000000000000000000" pitchFamily="2" charset="2"/>
                        <a:buChar char="§"/>
                      </a:pPr>
                      <a:r>
                        <a:rPr lang="en-US" sz="1200" b="0">
                          <a:solidFill>
                            <a:srgbClr val="F79037"/>
                          </a:solidFill>
                          <a:hlinkClick r:id="rId7">
                            <a:extLst>
                              <a:ext uri="{A12FA001-AC4F-418D-AE19-62706E023703}">
                                <ahyp:hlinkClr xmlns:ahyp="http://schemas.microsoft.com/office/drawing/2018/hyperlinkcolor" val="tx"/>
                              </a:ext>
                            </a:extLst>
                          </a:hlinkClick>
                        </a:rPr>
                        <a:t>Power in the food system – Food Ethics Council</a:t>
                      </a:r>
                      <a:endParaRPr lang="en-US" sz="1200" b="0">
                        <a:solidFill>
                          <a:srgbClr val="F79037"/>
                        </a:solidFill>
                      </a:endParaRPr>
                    </a:p>
                    <a:p>
                      <a:pPr marL="172800" indent="-172800">
                        <a:buClr>
                          <a:srgbClr val="69BFBD"/>
                        </a:buClr>
                        <a:buFont typeface="Wingdings" panose="05000000000000000000" pitchFamily="2" charset="2"/>
                        <a:buChar char="§"/>
                      </a:pPr>
                      <a:r>
                        <a:rPr lang="en-IE" sz="1200" b="0">
                          <a:solidFill>
                            <a:srgbClr val="F79037"/>
                          </a:solidFill>
                          <a:hlinkClick r:id="rId8">
                            <a:extLst>
                              <a:ext uri="{A12FA001-AC4F-418D-AE19-62706E023703}">
                                <ahyp:hlinkClr xmlns:ahyp="http://schemas.microsoft.com/office/drawing/2018/hyperlinkcolor" val="tx"/>
                              </a:ext>
                            </a:extLst>
                          </a:hlinkClick>
                        </a:rPr>
                        <a:t>Radio Davos: A World Economic Forum Podcast | World Economic Forum (weforum.org)</a:t>
                      </a:r>
                      <a:endParaRPr lang="en-IE" sz="1200" b="0">
                        <a:solidFill>
                          <a:srgbClr val="F79037"/>
                        </a:solidFill>
                      </a:endParaRPr>
                    </a:p>
                    <a:p>
                      <a:pPr marL="172800" indent="-172800">
                        <a:buClr>
                          <a:srgbClr val="69BFBD"/>
                        </a:buClr>
                        <a:buFont typeface="Wingdings" panose="05000000000000000000" pitchFamily="2" charset="2"/>
                        <a:buChar char="§"/>
                      </a:pPr>
                      <a:r>
                        <a:rPr lang="en-US" sz="1200" b="0">
                          <a:solidFill>
                            <a:srgbClr val="F79037"/>
                          </a:solidFill>
                          <a:hlinkClick r:id="rId9">
                            <a:extLst>
                              <a:ext uri="{A12FA001-AC4F-418D-AE19-62706E023703}">
                                <ahyp:hlinkClr xmlns:ahyp="http://schemas.microsoft.com/office/drawing/2018/hyperlinkcolor" val="tx"/>
                              </a:ext>
                            </a:extLst>
                          </a:hlinkClick>
                        </a:rPr>
                        <a:t>How inclusive innovation could transform food systems </a:t>
                      </a:r>
                      <a:endParaRPr lang="en-US" sz="1200" b="0">
                        <a:solidFill>
                          <a:srgbClr val="F79037"/>
                        </a:solidFill>
                      </a:endParaRPr>
                    </a:p>
                    <a:p>
                      <a:pPr marL="171450" indent="-171450" algn="l">
                        <a:buFont typeface="Arial" panose="020B0604020202020204" pitchFamily="34" charset="0"/>
                        <a:buChar char="•"/>
                      </a:pPr>
                      <a:endParaRPr lang="en-IE" sz="120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8694532"/>
                  </a:ext>
                </a:extLst>
              </a:tr>
            </a:tbl>
          </a:graphicData>
        </a:graphic>
      </p:graphicFrame>
      <p:pic>
        <p:nvPicPr>
          <p:cNvPr id="3" name="Picture 2">
            <a:extLst>
              <a:ext uri="{FF2B5EF4-FFF2-40B4-BE49-F238E27FC236}">
                <a16:creationId xmlns:a16="http://schemas.microsoft.com/office/drawing/2014/main" id="{81289ED4-3007-FCC5-CE0C-033213ADDE3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313720" y="383358"/>
            <a:ext cx="2934180" cy="1679135"/>
          </a:xfrm>
          <a:prstGeom prst="rect">
            <a:avLst/>
          </a:prstGeom>
        </p:spPr>
      </p:pic>
      <p:grpSp>
        <p:nvGrpSpPr>
          <p:cNvPr id="4" name="Graphic 4">
            <a:extLst>
              <a:ext uri="{FF2B5EF4-FFF2-40B4-BE49-F238E27FC236}">
                <a16:creationId xmlns:a16="http://schemas.microsoft.com/office/drawing/2014/main" id="{3E4E7118-B3B5-AA3F-5FCD-D741332C3B33}"/>
              </a:ext>
            </a:extLst>
          </p:cNvPr>
          <p:cNvGrpSpPr/>
          <p:nvPr/>
        </p:nvGrpSpPr>
        <p:grpSpPr>
          <a:xfrm rot="19582332">
            <a:off x="1259882" y="7965071"/>
            <a:ext cx="403667" cy="780438"/>
            <a:chOff x="9129274" y="2719113"/>
            <a:chExt cx="717139" cy="1386497"/>
          </a:xfrm>
          <a:solidFill>
            <a:srgbClr val="000000"/>
          </a:solidFill>
        </p:grpSpPr>
        <p:grpSp>
          <p:nvGrpSpPr>
            <p:cNvPr id="6" name="Graphic 4">
              <a:extLst>
                <a:ext uri="{FF2B5EF4-FFF2-40B4-BE49-F238E27FC236}">
                  <a16:creationId xmlns:a16="http://schemas.microsoft.com/office/drawing/2014/main" id="{CD78094C-626F-274F-A21A-F867516D10DB}"/>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DE28BD66-4768-3FAA-7816-B3C7C9E8017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8">
                <a:extLst>
                  <a:ext uri="{FF2B5EF4-FFF2-40B4-BE49-F238E27FC236}">
                    <a16:creationId xmlns:a16="http://schemas.microsoft.com/office/drawing/2014/main" id="{3E20A7B0-FCD4-C811-47A1-2F911DAFA41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7" name="Graphic 4">
              <a:extLst>
                <a:ext uri="{FF2B5EF4-FFF2-40B4-BE49-F238E27FC236}">
                  <a16:creationId xmlns:a16="http://schemas.microsoft.com/office/drawing/2014/main" id="{E7E7CAD2-92F8-D91A-3825-DAC27C3E4B56}"/>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35C6CD1C-75A3-CBA6-969F-534DCADC76C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 name="Freeform 51">
                <a:extLst>
                  <a:ext uri="{FF2B5EF4-FFF2-40B4-BE49-F238E27FC236}">
                    <a16:creationId xmlns:a16="http://schemas.microsoft.com/office/drawing/2014/main" id="{95C46B70-7B45-6EF8-14C4-22D7FC6933D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 name="Freeform 52">
                <a:extLst>
                  <a:ext uri="{FF2B5EF4-FFF2-40B4-BE49-F238E27FC236}">
                    <a16:creationId xmlns:a16="http://schemas.microsoft.com/office/drawing/2014/main" id="{DDEE4BB6-56B1-5C1F-51D9-24A8A068EDF4}"/>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 name="Freeform 53">
                <a:extLst>
                  <a:ext uri="{FF2B5EF4-FFF2-40B4-BE49-F238E27FC236}">
                    <a16:creationId xmlns:a16="http://schemas.microsoft.com/office/drawing/2014/main" id="{BA307F0A-A616-B07A-B01D-46BF949023E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4">
                <a:extLst>
                  <a:ext uri="{FF2B5EF4-FFF2-40B4-BE49-F238E27FC236}">
                    <a16:creationId xmlns:a16="http://schemas.microsoft.com/office/drawing/2014/main" id="{7F595230-FB53-A24B-B5ED-E07A03B211A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5">
                <a:extLst>
                  <a:ext uri="{FF2B5EF4-FFF2-40B4-BE49-F238E27FC236}">
                    <a16:creationId xmlns:a16="http://schemas.microsoft.com/office/drawing/2014/main" id="{405B9587-813A-90FC-447F-36F24D54FCAC}"/>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6">
                <a:extLst>
                  <a:ext uri="{FF2B5EF4-FFF2-40B4-BE49-F238E27FC236}">
                    <a16:creationId xmlns:a16="http://schemas.microsoft.com/office/drawing/2014/main" id="{379D24DB-43CE-2E49-34A6-86BC48F8623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1670319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a:lstStyle/>
          <a:p>
            <a:r>
              <a:rPr lang="en-IE" sz="6000" b="1">
                <a:solidFill>
                  <a:srgbClr val="F79037"/>
                </a:solidFill>
              </a:rPr>
              <a:t>06</a:t>
            </a:r>
            <a:r>
              <a:rPr lang="en-IE" sz="2400" b="1"/>
              <a:t> – Develop the Student’s Learning Experience</a:t>
            </a: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3060733989"/>
              </p:ext>
            </p:extLst>
          </p:nvPr>
        </p:nvGraphicFramePr>
        <p:xfrm>
          <a:off x="1010856" y="2688138"/>
          <a:ext cx="5929215" cy="6104170"/>
        </p:xfrm>
        <a:graphic>
          <a:graphicData uri="http://schemas.openxmlformats.org/drawingml/2006/table">
            <a:tbl>
              <a:tblPr firstRow="1" firstCol="1" bandRow="1"/>
              <a:tblGrid>
                <a:gridCol w="5929215">
                  <a:extLst>
                    <a:ext uri="{9D8B030D-6E8A-4147-A177-3AD203B41FA5}">
                      <a16:colId xmlns:a16="http://schemas.microsoft.com/office/drawing/2014/main" val="1372590760"/>
                    </a:ext>
                  </a:extLst>
                </a:gridCol>
              </a:tblGrid>
              <a:tr h="563462">
                <a:tc>
                  <a:txBody>
                    <a:bodyPr/>
                    <a:lstStyle/>
                    <a:p>
                      <a:pPr>
                        <a:spcBef>
                          <a:spcPts val="600"/>
                        </a:spcBef>
                        <a:spcAft>
                          <a:spcPts val="600"/>
                        </a:spcAft>
                      </a:pPr>
                      <a:r>
                        <a:rPr lang="en-US" sz="1300" b="1">
                          <a:solidFill>
                            <a:schemeClr val="tx1"/>
                          </a:solidFill>
                          <a:effectLst/>
                          <a:latin typeface="Calibri" panose="020F0502020204030204" pitchFamily="34" charset="0"/>
                          <a:ea typeface="Calibri" panose="020F0502020204030204" pitchFamily="34" charset="0"/>
                          <a:cs typeface="Calibri" panose="020F0502020204030204" pitchFamily="34" charset="0"/>
                        </a:rPr>
                        <a:t>The Learning Environment</a:t>
                      </a:r>
                      <a:endParaRPr lang="en-IE" sz="13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spcBef>
                          <a:spcPts val="600"/>
                        </a:spcBef>
                        <a:spcAft>
                          <a:spcPts val="600"/>
                        </a:spcAft>
                      </a:pPr>
                      <a:r>
                        <a:rPr lang="en-US" sz="1100" i="1">
                          <a:solidFill>
                            <a:schemeClr val="tx1"/>
                          </a:solidFill>
                          <a:effectLst/>
                          <a:latin typeface="Calibri" panose="020F0502020204030204" pitchFamily="34" charset="0"/>
                          <a:ea typeface="Calibri" panose="020F0502020204030204" pitchFamily="34" charset="0"/>
                          <a:cs typeface="Calibri" panose="020F0502020204030204" pitchFamily="34" charset="0"/>
                        </a:rPr>
                        <a:t>Create a safe, conducive setting for classroom learning.</a:t>
                      </a:r>
                      <a:endParaRPr lang="en-IE" sz="11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5540708">
                <a:tc>
                  <a:txBody>
                    <a:bodyPr/>
                    <a:lstStyle/>
                    <a:p>
                      <a:pPr>
                        <a:spcBef>
                          <a:spcPts val="600"/>
                        </a:spcBef>
                        <a:spcAft>
                          <a:spcPts val="0"/>
                        </a:spcAft>
                      </a:pPr>
                      <a:endParaRPr lang="en-US" sz="800" b="1">
                        <a:solidFill>
                          <a:srgbClr val="F27954"/>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en-US"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Theatre Layout, Size and Technology. </a:t>
                      </a:r>
                      <a:r>
                        <a:rPr lang="en-US" sz="1200" err="1">
                          <a:effectLst/>
                          <a:latin typeface="Calibri" panose="020F0502020204030204" pitchFamily="34" charset="0"/>
                          <a:ea typeface="Calibri" panose="020F0502020204030204" pitchFamily="34" charset="0"/>
                          <a:cs typeface="Calibri" panose="020F0502020204030204" pitchFamily="34" charset="0"/>
                        </a:rPr>
                        <a:t>Familiarising</a:t>
                      </a:r>
                      <a:r>
                        <a:rPr lang="en-US" sz="1200">
                          <a:effectLst/>
                          <a:latin typeface="Calibri" panose="020F0502020204030204" pitchFamily="34" charset="0"/>
                          <a:ea typeface="Calibri" panose="020F0502020204030204" pitchFamily="34" charset="0"/>
                          <a:cs typeface="Calibri" panose="020F0502020204030204" pitchFamily="34" charset="0"/>
                        </a:rPr>
                        <a:t> yourself with the theatre layout and technology beforehand is essential; acoustics, IT and login protocols, remote controls and IT support should you need it on the day. For example, in a large lecture hall clickers or digital polling tools might be more effective than verbal discussions for collecting students’ responses. In a smaller context, it might be more appropriate to encourage in-depth discussions and group work.</a:t>
                      </a:r>
                      <a:endParaRPr lang="en-IE" sz="1200">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en-US"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Class Size and Engagement Preferences.</a:t>
                      </a:r>
                      <a:r>
                        <a:rPr lang="en-US" sz="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a:effectLst/>
                          <a:latin typeface="Calibri" panose="020F0502020204030204" pitchFamily="34" charset="0"/>
                          <a:ea typeface="Calibri" panose="020F0502020204030204" pitchFamily="34" charset="0"/>
                          <a:cs typeface="Calibri" panose="020F0502020204030204" pitchFamily="34" charset="0"/>
                        </a:rPr>
                        <a:t>Consider adapting your subject matter to your class size, number of students, and learning preferences even though they apply to the majority of lecture settings. Add variety to enhance student engagement. This improves learning and retention. Students tend to develop critical-thinking attributes and use their knowledge outside the classroom if active participation is facilitated. </a:t>
                      </a:r>
                      <a:endParaRPr lang="en-IE" sz="1200">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en-US"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Accessible and Inclusive Learning</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a:effectLst/>
                          <a:latin typeface="Calibri" panose="020F0502020204030204" pitchFamily="34" charset="0"/>
                          <a:ea typeface="Calibri" panose="020F0502020204030204" pitchFamily="34" charset="0"/>
                          <a:cs typeface="Calibri" panose="020F0502020204030204" pitchFamily="34" charset="0"/>
                        </a:rPr>
                        <a:t>In addition, nurturing an inclusive and assessable learning environment guarantees that all students have an equal opportunity to have a successful learning experience and gain from the lecture delivery.</a:t>
                      </a:r>
                      <a:endParaRPr lang="en-IE" sz="1200">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en-US"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Other Suggestions</a:t>
                      </a:r>
                      <a:endParaRPr lang="en-IE"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r>
                        <a:rPr lang="en-US" sz="1200">
                          <a:effectLst/>
                          <a:latin typeface="Calibri" panose="020F0502020204030204" pitchFamily="34" charset="0"/>
                          <a:ea typeface="Calibri" panose="020F0502020204030204" pitchFamily="34" charset="0"/>
                          <a:cs typeface="Calibri" panose="020F0502020204030204" pitchFamily="34" charset="0"/>
                        </a:rPr>
                        <a:t>Consider how can your diverse range of students access what you have to say. Check the advice and support available to lecturers on inclusive learning. </a:t>
                      </a:r>
                      <a:endParaRPr lang="en-IE" sz="1200">
                        <a:effectLst/>
                        <a:latin typeface="Calibri" panose="020F0502020204030204" pitchFamily="34" charset="0"/>
                        <a:ea typeface="Calibri" panose="020F0502020204030204" pitchFamily="34" charset="0"/>
                        <a:cs typeface="Calibri" panose="020F0502020204030204" pitchFamily="34" charset="0"/>
                      </a:endParaRPr>
                    </a:p>
                    <a:p>
                      <a:pPr algn="just">
                        <a:spcAft>
                          <a:spcPts val="750"/>
                        </a:spcAft>
                      </a:pPr>
                      <a:r>
                        <a:rPr lang="en-US" sz="1200" b="0">
                          <a:effectLst/>
                          <a:latin typeface="Calibri" panose="020F0502020204030204" pitchFamily="34" charset="0"/>
                          <a:ea typeface="Calibri" panose="020F0502020204030204" pitchFamily="34" charset="0"/>
                          <a:cs typeface="Calibri" panose="020F0502020204030204" pitchFamily="34" charset="0"/>
                        </a:rPr>
                        <a:t>Consider the different requirements for your students by offering lecture materials in a variety of formats such as transcripts, captions, and audio recordings.</a:t>
                      </a:r>
                      <a:endParaRPr lang="en-IE" sz="1200">
                        <a:effectLst/>
                        <a:latin typeface="Calibri" panose="020F0502020204030204" pitchFamily="34" charset="0"/>
                        <a:ea typeface="Calibri" panose="020F0502020204030204" pitchFamily="34" charset="0"/>
                        <a:cs typeface="Calibri" panose="020F0502020204030204" pitchFamily="34" charset="0"/>
                      </a:endParaRPr>
                    </a:p>
                    <a:p>
                      <a:pPr algn="just">
                        <a:spcAft>
                          <a:spcPts val="750"/>
                        </a:spcAft>
                      </a:pPr>
                      <a:r>
                        <a:rPr lang="en-US" sz="1200" b="0">
                          <a:effectLst/>
                          <a:latin typeface="Calibri" panose="020F0502020204030204" pitchFamily="34" charset="0"/>
                          <a:ea typeface="Calibri" panose="020F0502020204030204" pitchFamily="34" charset="0"/>
                          <a:cs typeface="Calibri" panose="020F0502020204030204" pitchFamily="34" charset="0"/>
                        </a:rPr>
                        <a:t>Use plain and concise language, avoiding jargon and excessively technical terms that might lead to cognitive overload.</a:t>
                      </a:r>
                      <a:endParaRPr lang="en-IE" sz="1200">
                        <a:effectLst/>
                        <a:latin typeface="Calibri" panose="020F0502020204030204" pitchFamily="34" charset="0"/>
                        <a:ea typeface="Calibri" panose="020F0502020204030204" pitchFamily="34" charset="0"/>
                        <a:cs typeface="Calibri" panose="020F0502020204030204" pitchFamily="34" charset="0"/>
                      </a:endParaRPr>
                    </a:p>
                    <a:p>
                      <a:pPr algn="just">
                        <a:spcAft>
                          <a:spcPts val="750"/>
                        </a:spcAft>
                      </a:pPr>
                      <a:r>
                        <a:rPr lang="en-US" sz="1200" b="0">
                          <a:effectLst/>
                          <a:latin typeface="Calibri" panose="020F0502020204030204" pitchFamily="34" charset="0"/>
                          <a:ea typeface="Calibri" panose="020F0502020204030204" pitchFamily="34" charset="0"/>
                          <a:cs typeface="Calibri" panose="020F0502020204030204" pitchFamily="34" charset="0"/>
                        </a:rPr>
                        <a:t>Integrate the principles of </a:t>
                      </a:r>
                      <a:r>
                        <a:rPr lang="en-US" sz="1200" b="1"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Universal Design For Learning (UDL)</a:t>
                      </a:r>
                      <a:r>
                        <a:rPr lang="en-US" sz="1200" b="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b="0">
                          <a:effectLst/>
                          <a:latin typeface="Calibri" panose="020F0502020204030204" pitchFamily="34" charset="0"/>
                          <a:ea typeface="Calibri" panose="020F0502020204030204" pitchFamily="34" charset="0"/>
                          <a:cs typeface="Calibri" panose="020F0502020204030204" pitchFamily="34" charset="0"/>
                        </a:rPr>
                        <a:t>to build an inclusive learning experience for all students, regardless of their backgrounds and abilities. </a:t>
                      </a:r>
                      <a:endParaRPr lang="en-IE" sz="1200">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spTree>
    <p:extLst>
      <p:ext uri="{BB962C8B-B14F-4D97-AF65-F5344CB8AC3E}">
        <p14:creationId xmlns:p14="http://schemas.microsoft.com/office/powerpoint/2010/main" val="3224080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a:lstStyle/>
          <a:p>
            <a:r>
              <a:rPr lang="en-IE" sz="6000" b="1">
                <a:solidFill>
                  <a:srgbClr val="F79037"/>
                </a:solidFill>
              </a:rPr>
              <a:t>06</a:t>
            </a:r>
            <a:r>
              <a:rPr lang="en-IE" sz="2400" b="1"/>
              <a:t> – Develop the Student’s Learning Experience</a:t>
            </a: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1389975563"/>
              </p:ext>
            </p:extLst>
          </p:nvPr>
        </p:nvGraphicFramePr>
        <p:xfrm>
          <a:off x="822960" y="2349305"/>
          <a:ext cx="6533804" cy="6865033"/>
        </p:xfrm>
        <a:graphic>
          <a:graphicData uri="http://schemas.openxmlformats.org/drawingml/2006/table">
            <a:tbl>
              <a:tblPr firstRow="1" firstCol="1" bandRow="1"/>
              <a:tblGrid>
                <a:gridCol w="6533804">
                  <a:extLst>
                    <a:ext uri="{9D8B030D-6E8A-4147-A177-3AD203B41FA5}">
                      <a16:colId xmlns:a16="http://schemas.microsoft.com/office/drawing/2014/main" val="1372590760"/>
                    </a:ext>
                  </a:extLst>
                </a:gridCol>
              </a:tblGrid>
              <a:tr h="255021">
                <a:tc>
                  <a:txBody>
                    <a:bodyPr/>
                    <a:lstStyle/>
                    <a:p>
                      <a:pPr>
                        <a:spcBef>
                          <a:spcPts val="600"/>
                        </a:spcBef>
                        <a:spcAft>
                          <a:spcPts val="600"/>
                        </a:spcAft>
                      </a:pPr>
                      <a:r>
                        <a:rPr lang="en-US" sz="1300" b="1">
                          <a:solidFill>
                            <a:schemeClr val="tx1"/>
                          </a:solidFill>
                          <a:effectLst/>
                          <a:latin typeface="Calibri" panose="020F0502020204030204" pitchFamily="34" charset="0"/>
                          <a:ea typeface="Calibri" panose="020F0502020204030204" pitchFamily="34" charset="0"/>
                          <a:cs typeface="Calibri" panose="020F0502020204030204" pitchFamily="34" charset="0"/>
                        </a:rPr>
                        <a:t>The Online Learning Experience</a:t>
                      </a:r>
                      <a:endParaRPr lang="en-IE" sz="13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spcBef>
                          <a:spcPts val="0"/>
                        </a:spcBef>
                        <a:spcAft>
                          <a:spcPts val="0"/>
                        </a:spcAft>
                      </a:pPr>
                      <a:endParaRPr lang="en-US" sz="800" b="1">
                        <a:solidFill>
                          <a:srgbClr val="F27954"/>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300"/>
                        </a:spcAft>
                      </a:pPr>
                      <a:r>
                        <a:rPr lang="en-US" sz="1200">
                          <a:effectLst/>
                          <a:latin typeface="Calibri"/>
                          <a:ea typeface="Calibri"/>
                          <a:cs typeface="Calibri"/>
                        </a:rPr>
                        <a:t>It is advised to use digital methods where possible to deliver your lecture material to your audience. </a:t>
                      </a:r>
                      <a:r>
                        <a:rPr lang="en-US" sz="1200" err="1">
                          <a:effectLst/>
                          <a:latin typeface="Calibri"/>
                          <a:ea typeface="Calibri"/>
                          <a:cs typeface="Calibri"/>
                        </a:rPr>
                        <a:t>Utilising</a:t>
                      </a:r>
                      <a:r>
                        <a:rPr lang="en-US" sz="1200">
                          <a:effectLst/>
                          <a:latin typeface="Calibri"/>
                          <a:ea typeface="Calibri"/>
                          <a:cs typeface="Calibri"/>
                        </a:rPr>
                        <a:t> technology and multimedia will enhance and diversify the learning experience and encourage student participation.  It also provides greater flexibility, more visually appealing interactive content, is a greener option, and is accessible anywhere at any time for students, even post-lecture if necessary.</a:t>
                      </a:r>
                    </a:p>
                    <a:p>
                      <a:pPr algn="just">
                        <a:spcBef>
                          <a:spcPts val="0"/>
                        </a:spcBef>
                        <a:spcAft>
                          <a:spcPts val="300"/>
                        </a:spcAft>
                      </a:pPr>
                      <a:r>
                        <a:rPr lang="en-US" sz="1200">
                          <a:effectLst/>
                          <a:latin typeface="Calibri" panose="020F0502020204030204" pitchFamily="34" charset="0"/>
                          <a:ea typeface="Calibri" panose="020F0502020204030204" pitchFamily="34" charset="0"/>
                          <a:cs typeface="Calibri" panose="020F0502020204030204" pitchFamily="34" charset="0"/>
                        </a:rPr>
                        <a:t>The Ethical Food Entrepreneurship </a:t>
                      </a:r>
                      <a:r>
                        <a:rPr lang="en-US" sz="1200" err="1">
                          <a:effectLst/>
                          <a:latin typeface="Calibri" panose="020F0502020204030204" pitchFamily="34" charset="0"/>
                          <a:ea typeface="Calibri" panose="020F0502020204030204" pitchFamily="34" charset="0"/>
                          <a:cs typeface="Calibri" panose="020F0502020204030204" pitchFamily="34" charset="0"/>
                        </a:rPr>
                        <a:t>Programme</a:t>
                      </a:r>
                      <a:r>
                        <a:rPr lang="en-US" sz="1200">
                          <a:effectLst/>
                          <a:latin typeface="Calibri" panose="020F0502020204030204" pitchFamily="34" charset="0"/>
                          <a:ea typeface="Calibri" panose="020F0502020204030204" pitchFamily="34" charset="0"/>
                          <a:cs typeface="Calibri" panose="020F0502020204030204" pitchFamily="34" charset="0"/>
                        </a:rPr>
                        <a:t> (EFE) is available both online and via PowerPoint with multiple interactive visual formats such as video, images, and case studies. </a:t>
                      </a:r>
                    </a:p>
                    <a:p>
                      <a:pPr algn="just">
                        <a:spcBef>
                          <a:spcPts val="0"/>
                        </a:spcBef>
                        <a:spcAft>
                          <a:spcPts val="300"/>
                        </a:spcAft>
                      </a:pPr>
                      <a:r>
                        <a:rPr lang="en-US" sz="1200">
                          <a:effectLst/>
                          <a:latin typeface="Calibri"/>
                          <a:ea typeface="Calibri"/>
                          <a:cs typeface="Calibri"/>
                        </a:rPr>
                        <a:t>The EFE digital and PowerPoint slides are designed with high-quality visual appeal and are not too heavy on text. The text is large, and the content is pitched at a suitable learning level for HEI students. The graphics, videos, and diagrams are </a:t>
                      </a:r>
                      <a:r>
                        <a:rPr lang="en-US" sz="1200" err="1">
                          <a:effectLst/>
                          <a:latin typeface="Calibri"/>
                          <a:ea typeface="Calibri"/>
                          <a:cs typeface="Calibri"/>
                        </a:rPr>
                        <a:t>colourful</a:t>
                      </a:r>
                      <a:r>
                        <a:rPr lang="en-US" sz="1200">
                          <a:effectLst/>
                          <a:latin typeface="Calibri"/>
                          <a:ea typeface="Calibri"/>
                          <a:cs typeface="Calibri"/>
                        </a:rPr>
                        <a:t>, professionally branded, and visually appealing. </a:t>
                      </a:r>
                    </a:p>
                    <a:p>
                      <a:pPr algn="just">
                        <a:lnSpc>
                          <a:spcPct val="100000"/>
                        </a:lnSpc>
                        <a:spcBef>
                          <a:spcPts val="0"/>
                        </a:spcBef>
                        <a:spcAft>
                          <a:spcPts val="0"/>
                        </a:spcAft>
                      </a:pPr>
                      <a:endParaRPr lang="en-US" sz="400" b="1">
                        <a:effectLst/>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Suggestions</a:t>
                      </a:r>
                    </a:p>
                    <a:p>
                      <a:pPr algn="just">
                        <a:lnSpc>
                          <a:spcPct val="100000"/>
                        </a:lnSpc>
                        <a:spcBef>
                          <a:spcPts val="0"/>
                        </a:spcBef>
                        <a:spcAft>
                          <a:spcPts val="0"/>
                        </a:spcAft>
                      </a:pPr>
                      <a:r>
                        <a:rPr lang="en-US" sz="1200" b="1">
                          <a:effectLst/>
                          <a:highlight>
                            <a:srgbClr val="F79037"/>
                          </a:highlight>
                          <a:latin typeface="Calibri" panose="020F0502020204030204" pitchFamily="34" charset="0"/>
                          <a:ea typeface="Calibri" panose="020F0502020204030204" pitchFamily="34" charset="0"/>
                          <a:cs typeface="Calibri" panose="020F0502020204030204" pitchFamily="34" charset="0"/>
                        </a:rPr>
                        <a:t>Record in small chunks. </a:t>
                      </a:r>
                      <a:r>
                        <a:rPr lang="en-US" sz="1200">
                          <a:effectLst/>
                          <a:latin typeface="Calibri" panose="020F0502020204030204" pitchFamily="34" charset="0"/>
                          <a:ea typeface="Calibri" panose="020F0502020204030204" pitchFamily="34" charset="0"/>
                          <a:cs typeface="Calibri" panose="020F0502020204030204" pitchFamily="34" charset="0"/>
                        </a:rPr>
                        <a:t>To aid student learning, record any of the EFE lectures in shorter (5-10 minute) chunks and intersperse them with small activities that give students opportunities to process the new knowledge, make connections to other concepts, apply an idea, or make some notes in response to prompts. An added advantage is that shorter videos lead to smaller files which benefit students reliant on their phones or with poor internet connections. </a:t>
                      </a:r>
                    </a:p>
                    <a:p>
                      <a:pPr algn="just">
                        <a:lnSpc>
                          <a:spcPct val="100000"/>
                        </a:lnSpc>
                        <a:spcBef>
                          <a:spcPts val="0"/>
                        </a:spcBef>
                        <a:spcAft>
                          <a:spcPts val="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0"/>
                        </a:spcAft>
                      </a:pPr>
                      <a:r>
                        <a:rPr lang="en-US" sz="1200" b="1">
                          <a:effectLst/>
                          <a:highlight>
                            <a:srgbClr val="F79037"/>
                          </a:highlight>
                          <a:latin typeface="Calibri" panose="020F0502020204030204" pitchFamily="34" charset="0"/>
                          <a:ea typeface="Calibri" panose="020F0502020204030204" pitchFamily="34" charset="0"/>
                          <a:cs typeface="Calibri" panose="020F0502020204030204" pitchFamily="34" charset="0"/>
                        </a:rPr>
                        <a:t>Be flexible with live video. </a:t>
                      </a:r>
                      <a:r>
                        <a:rPr lang="en-US" sz="1200">
                          <a:effectLst/>
                          <a:latin typeface="Calibri" panose="020F0502020204030204" pitchFamily="34" charset="0"/>
                          <a:ea typeface="Calibri" panose="020F0502020204030204" pitchFamily="34" charset="0"/>
                          <a:cs typeface="Calibri" panose="020F0502020204030204" pitchFamily="34" charset="0"/>
                        </a:rPr>
                        <a:t>Lecturing live with Canvas Conferences or comparable tools is certainly possible, and possibly best approximates a classroom setting as students can ask questions. However, some students won't have access to fast internet connections, and others may have conflicting schedules. So, record any live classroom session, and be flexible about how students can attend and participate. Creating a video can be done in a variety of ways you can:</a:t>
                      </a:r>
                    </a:p>
                    <a:p>
                      <a:pPr marL="171450" indent="-171450" algn="just">
                        <a:lnSpc>
                          <a:spcPct val="100000"/>
                        </a:lnSpc>
                        <a:spcBef>
                          <a:spcPts val="0"/>
                        </a:spcBef>
                        <a:spcAft>
                          <a:spcPts val="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Calibri" panose="020F0502020204030204" pitchFamily="34" charset="0"/>
                        </a:rPr>
                        <a:t>Record directly over PowerPoint</a:t>
                      </a:r>
                    </a:p>
                    <a:p>
                      <a:pPr marL="171450" indent="-171450" algn="just">
                        <a:lnSpc>
                          <a:spcPct val="100000"/>
                        </a:lnSpc>
                        <a:spcBef>
                          <a:spcPts val="0"/>
                        </a:spcBef>
                        <a:spcAft>
                          <a:spcPts val="0"/>
                        </a:spcAft>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Calibri" panose="020F0502020204030204" pitchFamily="34" charset="0"/>
                        </a:rPr>
                        <a:t>Create a screencast</a:t>
                      </a:r>
                    </a:p>
                    <a:p>
                      <a:pPr marL="171450" indent="-171450" algn="just">
                        <a:lnSpc>
                          <a:spcPct val="100000"/>
                        </a:lnSpc>
                        <a:spcBef>
                          <a:spcPts val="0"/>
                        </a:spcBef>
                        <a:spcAft>
                          <a:spcPts val="0"/>
                        </a:spcAft>
                        <a:buFont typeface="Arial" panose="020B0604020202020204" pitchFamily="34" charset="0"/>
                        <a:buChar char="•"/>
                      </a:pPr>
                      <a:r>
                        <a:rPr lang="en-US" sz="1200">
                          <a:effectLst/>
                          <a:latin typeface="Calibri"/>
                          <a:ea typeface="Calibri"/>
                          <a:cs typeface="Calibri"/>
                        </a:rPr>
                        <a:t>Record a class via Canvas (or comparable)</a:t>
                      </a:r>
                    </a:p>
                    <a:p>
                      <a:pPr algn="just">
                        <a:lnSpc>
                          <a:spcPct val="100000"/>
                        </a:lnSpc>
                        <a:spcBef>
                          <a:spcPts val="0"/>
                        </a:spcBef>
                        <a:spcAft>
                          <a:spcPts val="0"/>
                        </a:spcAft>
                      </a:pPr>
                      <a:endParaRPr lang="en-US" sz="400">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0"/>
                        </a:spcAft>
                      </a:pPr>
                      <a:r>
                        <a:rPr lang="en-US" sz="1200" b="1">
                          <a:effectLst/>
                          <a:highlight>
                            <a:srgbClr val="F79037"/>
                          </a:highlight>
                          <a:latin typeface="Calibri"/>
                          <a:ea typeface="Calibri"/>
                          <a:cs typeface="Calibri"/>
                        </a:rPr>
                        <a:t>Additional Content. </a:t>
                      </a:r>
                      <a:r>
                        <a:rPr lang="en-US" sz="1200">
                          <a:effectLst/>
                          <a:latin typeface="Calibri"/>
                          <a:ea typeface="Calibri"/>
                          <a:cs typeface="Calibri"/>
                        </a:rPr>
                        <a:t>Additional basic information or background might be better conveyed via your university’s online learning/e-learning/virtual learning environment (VLE). This frees up students to make notes on the important stuff: making connections and reflecting on key concepts.</a:t>
                      </a:r>
                    </a:p>
                    <a:p>
                      <a:pPr lvl="0" algn="just">
                        <a:lnSpc>
                          <a:spcPct val="100000"/>
                        </a:lnSpc>
                        <a:spcBef>
                          <a:spcPts val="0"/>
                        </a:spcBef>
                        <a:spcAft>
                          <a:spcPts val="0"/>
                        </a:spcAft>
                        <a:buNone/>
                      </a:pPr>
                      <a:endParaRPr lang="en-US" sz="1200">
                        <a:effectLst/>
                        <a:latin typeface="Calibri"/>
                        <a:ea typeface="Calibri"/>
                        <a:cs typeface="Calibri"/>
                      </a:endParaRPr>
                    </a:p>
                    <a:p>
                      <a:pPr algn="just">
                        <a:lnSpc>
                          <a:spcPct val="100000"/>
                        </a:lnSpc>
                        <a:spcBef>
                          <a:spcPts val="0"/>
                        </a:spcBef>
                        <a:spcAft>
                          <a:spcPts val="0"/>
                        </a:spcAft>
                      </a:pPr>
                      <a:r>
                        <a:rPr lang="en-US" sz="1200" b="1">
                          <a:effectLst/>
                          <a:highlight>
                            <a:srgbClr val="F79037"/>
                          </a:highlight>
                          <a:latin typeface="Calibri" panose="020F0502020204030204" pitchFamily="34" charset="0"/>
                          <a:ea typeface="Calibri" panose="020F0502020204030204" pitchFamily="34" charset="0"/>
                          <a:cs typeface="Calibri" panose="020F0502020204030204" pitchFamily="34" charset="0"/>
                        </a:rPr>
                        <a:t>It’s not just about content. </a:t>
                      </a:r>
                      <a:r>
                        <a:rPr lang="en-US" sz="1200">
                          <a:effectLst/>
                          <a:latin typeface="Calibri" panose="020F0502020204030204" pitchFamily="34" charset="0"/>
                          <a:ea typeface="Calibri" panose="020F0502020204030204" pitchFamily="34" charset="0"/>
                          <a:cs typeface="Calibri" panose="020F0502020204030204" pitchFamily="34" charset="0"/>
                        </a:rPr>
                        <a:t>For online courses, there is much talk about the importance of "instructor presence", and that's just as true during short-term online stints such as this. So, consider ways that you can use lectures to make students feel connected and cared about: acknowledgement of current challenges, praise for good work, and reminders about the class being a community. This effective work can help their learning. </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sp>
        <p:nvSpPr>
          <p:cNvPr id="3" name="TextBox 2">
            <a:extLst>
              <a:ext uri="{FF2B5EF4-FFF2-40B4-BE49-F238E27FC236}">
                <a16:creationId xmlns:a16="http://schemas.microsoft.com/office/drawing/2014/main" id="{EC241FE6-D032-7D19-9D9B-DB7BFFAB0A70}"/>
              </a:ext>
            </a:extLst>
          </p:cNvPr>
          <p:cNvSpPr txBox="1"/>
          <p:nvPr/>
        </p:nvSpPr>
        <p:spPr>
          <a:xfrm>
            <a:off x="1010856" y="9348374"/>
            <a:ext cx="3798276" cy="276999"/>
          </a:xfrm>
          <a:prstGeom prst="rect">
            <a:avLst/>
          </a:prstGeom>
          <a:noFill/>
        </p:spPr>
        <p:txBody>
          <a:bodyPr wrap="square">
            <a:spAutoFit/>
          </a:bodyPr>
          <a:lstStyle/>
          <a:p>
            <a:pPr algn="just">
              <a:lnSpc>
                <a:spcPct val="100000"/>
              </a:lnSpc>
              <a:spcBef>
                <a:spcPts val="600"/>
              </a:spcBef>
              <a:spcAft>
                <a:spcPts val="600"/>
              </a:spcAft>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Source: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https://tlu.cit.ie/deliver-lectures</a:t>
            </a:r>
            <a:endPar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5965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a:lstStyle/>
          <a:p>
            <a:r>
              <a:rPr lang="en-IE" sz="6000" b="1">
                <a:solidFill>
                  <a:srgbClr val="F79037"/>
                </a:solidFill>
              </a:rPr>
              <a:t>06</a:t>
            </a:r>
            <a:r>
              <a:rPr lang="en-IE" sz="2400" b="1"/>
              <a:t> – Develop the Student’s Learning Experience</a:t>
            </a: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1575211900"/>
              </p:ext>
            </p:extLst>
          </p:nvPr>
        </p:nvGraphicFramePr>
        <p:xfrm>
          <a:off x="1010857" y="2602523"/>
          <a:ext cx="6036056" cy="6865033"/>
        </p:xfrm>
        <a:graphic>
          <a:graphicData uri="http://schemas.openxmlformats.org/drawingml/2006/table">
            <a:tbl>
              <a:tblPr firstRow="1" firstCol="1" bandRow="1"/>
              <a:tblGrid>
                <a:gridCol w="6036056">
                  <a:extLst>
                    <a:ext uri="{9D8B030D-6E8A-4147-A177-3AD203B41FA5}">
                      <a16:colId xmlns:a16="http://schemas.microsoft.com/office/drawing/2014/main" val="1372590760"/>
                    </a:ext>
                  </a:extLst>
                </a:gridCol>
              </a:tblGrid>
              <a:tr h="255021">
                <a:tc>
                  <a:txBody>
                    <a:bodyPr/>
                    <a:lstStyle/>
                    <a:p>
                      <a:pPr>
                        <a:spcBef>
                          <a:spcPts val="600"/>
                        </a:spcBef>
                        <a:spcAft>
                          <a:spcPts val="600"/>
                        </a:spcAft>
                      </a:pPr>
                      <a:r>
                        <a:rPr lang="en-US" sz="1300" b="1">
                          <a:solidFill>
                            <a:schemeClr val="tx1"/>
                          </a:solidFill>
                          <a:effectLst/>
                          <a:latin typeface="Calibri" panose="020F0502020204030204" pitchFamily="34" charset="0"/>
                          <a:ea typeface="Calibri" panose="020F0502020204030204" pitchFamily="34" charset="0"/>
                          <a:cs typeface="Calibri" panose="020F0502020204030204" pitchFamily="34" charset="0"/>
                        </a:rPr>
                        <a:t>Effective Online Education from DCU, Ireland</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spcBef>
                          <a:spcPts val="0"/>
                        </a:spcBef>
                        <a:spcAft>
                          <a:spcPts val="0"/>
                        </a:spcAft>
                      </a:pPr>
                      <a:endParaRPr lang="en-US" sz="800" b="1">
                        <a:solidFill>
                          <a:srgbClr val="F27954"/>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300"/>
                        </a:spcAft>
                      </a:pPr>
                      <a:r>
                        <a:rPr lang="en-US" sz="1200">
                          <a:effectLst/>
                          <a:latin typeface="Calibri" panose="020F0502020204030204" pitchFamily="34" charset="0"/>
                          <a:ea typeface="Calibri" panose="020F0502020204030204" pitchFamily="34" charset="0"/>
                          <a:cs typeface="Calibri" panose="020F0502020204030204" pitchFamily="34" charset="0"/>
                        </a:rPr>
                        <a:t>Here are a few suggestions to improve online lectures from Dublin City University, Ireland. If you are considering, delivering a live class then the following resources might be helpful:</a:t>
                      </a:r>
                    </a:p>
                    <a:p>
                      <a:pPr algn="just">
                        <a:spcBef>
                          <a:spcPts val="0"/>
                        </a:spcBef>
                        <a:spcAft>
                          <a:spcPts val="300"/>
                        </a:spcAft>
                      </a:pPr>
                      <a:r>
                        <a:rPr lang="en-US" sz="1200" b="1">
                          <a:effectLst/>
                          <a:latin typeface="Calibri" panose="020F0502020204030204" pitchFamily="34" charset="0"/>
                          <a:ea typeface="Calibri" panose="020F0502020204030204" pitchFamily="34" charset="0"/>
                          <a:cs typeface="Calibri" panose="020F0502020204030204" pitchFamily="34" charset="0"/>
                        </a:rPr>
                        <a:t>DCUs #OpenTeach Project </a:t>
                      </a:r>
                      <a:r>
                        <a:rPr lang="en-US" sz="1200">
                          <a:effectLst/>
                          <a:latin typeface="Calibri" panose="020F0502020204030204" pitchFamily="34" charset="0"/>
                          <a:ea typeface="Calibri" panose="020F0502020204030204" pitchFamily="34" charset="0"/>
                          <a:cs typeface="Calibri" panose="020F0502020204030204" pitchFamily="34" charset="0"/>
                        </a:rPr>
                        <a:t>aims to address the challenge of effectively supporting the professional development of part-time educators involved in teaching online higher education </a:t>
                      </a:r>
                      <a:r>
                        <a:rPr lang="en-US" sz="1200" err="1">
                          <a:effectLst/>
                          <a:latin typeface="Calibri" panose="020F0502020204030204" pitchFamily="34" charset="0"/>
                          <a:ea typeface="Calibri" panose="020F0502020204030204" pitchFamily="34" charset="0"/>
                          <a:cs typeface="Calibri" panose="020F0502020204030204" pitchFamily="34" charset="0"/>
                        </a:rPr>
                        <a:t>programmes</a:t>
                      </a:r>
                      <a:r>
                        <a:rPr lang="en-US" sz="1200">
                          <a:effectLst/>
                          <a:latin typeface="Calibri" panose="020F0502020204030204" pitchFamily="34" charset="0"/>
                          <a:ea typeface="Calibri" panose="020F0502020204030204" pitchFamily="34" charset="0"/>
                          <a:cs typeface="Calibri" panose="020F0502020204030204" pitchFamily="34" charset="0"/>
                        </a:rPr>
                        <a:t>. Generally, the project aims to generate new knowledge about effective online teaching practice and harness this new knowledge to support the professional development of online teachers and to support online student learning experiences more effectively. Some useful resources include:</a:t>
                      </a:r>
                    </a:p>
                    <a:p>
                      <a:pPr algn="just">
                        <a:spcBef>
                          <a:spcPts val="0"/>
                        </a:spcBef>
                        <a:spcAft>
                          <a:spcPts val="300"/>
                        </a:spcAft>
                      </a:pPr>
                      <a:r>
                        <a:rPr lang="en-US" sz="1200" b="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Teaching online is a different report</a:t>
                      </a:r>
                      <a:endParaRPr lang="en-US" sz="1200" b="1">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300"/>
                        </a:spcAft>
                      </a:pPr>
                      <a:r>
                        <a:rPr lang="en-US" sz="1200" b="1">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Teaching Online Takeaway Guides </a:t>
                      </a:r>
                      <a:r>
                        <a:rPr lang="en-US" sz="1200">
                          <a:effectLst/>
                          <a:latin typeface="Calibri" panose="020F0502020204030204" pitchFamily="34" charset="0"/>
                          <a:ea typeface="Calibri" panose="020F0502020204030204" pitchFamily="34" charset="0"/>
                          <a:cs typeface="Calibri" panose="020F0502020204030204" pitchFamily="34" charset="0"/>
                        </a:rPr>
                        <a:t>which include several PDFs on the following:</a:t>
                      </a:r>
                    </a:p>
                    <a:p>
                      <a:pPr marL="1207919" lvl="1" indent="-171450">
                        <a:spcAft>
                          <a:spcPts val="300"/>
                        </a:spcAft>
                        <a:buFont typeface="Arial" panose="020B0604020202020204" pitchFamily="34" charset="0"/>
                        <a:buChar char="•"/>
                      </a:pP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Getting started with teaching online</a:t>
                      </a:r>
                      <a:endParaRPr lang="en-IE" sz="1200" kern="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7919" lvl="1" indent="-171450">
                        <a:spcAft>
                          <a:spcPts val="300"/>
                        </a:spcAft>
                        <a:buFont typeface="Arial" panose="020B0604020202020204" pitchFamily="34" charset="0"/>
                        <a:buChar char="•"/>
                      </a:pP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Social Presence</a:t>
                      </a:r>
                      <a:endParaRPr lang="en-IE" sz="1200" kern="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7919" lvl="1" indent="-171450">
                        <a:spcAft>
                          <a:spcPts val="300"/>
                        </a:spcAft>
                        <a:buFont typeface="Arial" panose="020B0604020202020204" pitchFamily="34" charset="0"/>
                        <a:buChar char="•"/>
                      </a:pPr>
                      <a:r>
                        <a:rPr lang="en-US" sz="1200"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Social Presence in Large Classes</a:t>
                      </a:r>
                      <a:endParaRPr lang="en-IE" sz="1200" kern="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7919" lvl="1" indent="-171450">
                        <a:spcAft>
                          <a:spcPts val="300"/>
                        </a:spcAft>
                        <a:buFont typeface="Arial" panose="020B0604020202020204" pitchFamily="34" charset="0"/>
                        <a:buChar char="•"/>
                      </a:pP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Online classes &amp; collaboration</a:t>
                      </a:r>
                      <a:endParaRPr lang="en-IE" sz="1200" kern="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7919" lvl="1" indent="-171450">
                        <a:spcAft>
                          <a:spcPts val="300"/>
                        </a:spcAft>
                        <a:buFont typeface="Arial" panose="020B0604020202020204" pitchFamily="34" charset="0"/>
                        <a:buChar char="•"/>
                      </a:pP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Supporting online Students</a:t>
                      </a:r>
                      <a:endParaRPr lang="en-IE" sz="1200" kern="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7919" lvl="1" indent="-171450">
                        <a:spcAft>
                          <a:spcPts val="300"/>
                        </a:spcAft>
                        <a:buFont typeface="Arial" panose="020B0604020202020204" pitchFamily="34" charset="0"/>
                        <a:buChar char="•"/>
                      </a:pPr>
                      <a:r>
                        <a:rPr lang="en-US" sz="1200" u="sng" kern="1200">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Facilitating discussion forums</a:t>
                      </a:r>
                      <a:endParaRPr lang="en-IE" sz="1200" kern="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30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300"/>
                        </a:spcAft>
                      </a:pPr>
                      <a:r>
                        <a:rPr lang="en-US" sz="1200">
                          <a:effectLst/>
                          <a:latin typeface="Calibri" panose="020F0502020204030204" pitchFamily="34" charset="0"/>
                          <a:ea typeface="Calibri" panose="020F0502020204030204" pitchFamily="34" charset="0"/>
                          <a:cs typeface="Calibri" panose="020F0502020204030204" pitchFamily="34" charset="0"/>
                        </a:rPr>
                        <a:t>Tips from the Coalface, a series of short videos on online teaching practice:</a:t>
                      </a:r>
                    </a:p>
                    <a:p>
                      <a:pPr marL="1209600" lvl="1" indent="-172800">
                        <a:spcBef>
                          <a:spcPts val="0"/>
                        </a:spcBef>
                        <a:spcAft>
                          <a:spcPts val="300"/>
                        </a:spcAft>
                        <a:buSzPts val="1000"/>
                        <a:buFont typeface="Symbol" panose="05050102010706020507" pitchFamily="18" charset="2"/>
                        <a:buChar char=""/>
                        <a:tabLst>
                          <a:tab pos="457200" algn="l"/>
                        </a:tabLs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Getting Started with Teaching Online</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9600" lvl="0" indent="-172800">
                        <a:spcBef>
                          <a:spcPts val="0"/>
                        </a:spcBef>
                        <a:spcAft>
                          <a:spcPts val="300"/>
                        </a:spcAft>
                        <a:buSzPts val="1000"/>
                        <a:buFont typeface="Symbol" panose="05050102010706020507" pitchFamily="18" charset="2"/>
                        <a:buChar char=""/>
                        <a:tabLst>
                          <a:tab pos="457200" algn="l"/>
                        </a:tabLs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Teaching Online is Different</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9600" lvl="0" indent="-172800">
                        <a:spcBef>
                          <a:spcPts val="0"/>
                        </a:spcBef>
                        <a:spcAft>
                          <a:spcPts val="300"/>
                        </a:spcAft>
                        <a:buSzPts val="1000"/>
                        <a:buFont typeface="Symbol" panose="05050102010706020507" pitchFamily="18" charset="2"/>
                        <a:buChar char=""/>
                        <a:tabLst>
                          <a:tab pos="457200" algn="l"/>
                        </a:tabLs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Social Presence in Online Teaching</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9600" lvl="0" indent="-172800">
                        <a:spcBef>
                          <a:spcPts val="0"/>
                        </a:spcBef>
                        <a:spcAft>
                          <a:spcPts val="300"/>
                        </a:spcAft>
                        <a:buSzPts val="1000"/>
                        <a:buFont typeface="Symbol" panose="05050102010706020507" pitchFamily="18" charset="2"/>
                        <a:buChar char=""/>
                        <a:tabLst>
                          <a:tab pos="457200" algn="l"/>
                        </a:tabLs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Facilitating Discussion Forums</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9600" lvl="0" indent="-172800">
                        <a:spcBef>
                          <a:spcPts val="0"/>
                        </a:spcBef>
                        <a:spcAft>
                          <a:spcPts val="300"/>
                        </a:spcAft>
                        <a:buSzPts val="1000"/>
                        <a:buFont typeface="Symbol" panose="05050102010706020507" pitchFamily="18" charset="2"/>
                        <a:buChar char=""/>
                        <a:tabLst>
                          <a:tab pos="457200" algn="l"/>
                        </a:tabLs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Live Online Classes</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1209600" lvl="0" indent="-172800">
                        <a:spcBef>
                          <a:spcPts val="0"/>
                        </a:spcBef>
                        <a:spcAft>
                          <a:spcPts val="300"/>
                        </a:spcAft>
                        <a:buSzPts val="1000"/>
                        <a:buFont typeface="Symbol" panose="05050102010706020507" pitchFamily="18" charset="2"/>
                        <a:buChar char=""/>
                        <a:tabLst>
                          <a:tab pos="457200" algn="l"/>
                        </a:tabLs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Supporting Online Students</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30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300"/>
                        </a:spcAft>
                      </a:pPr>
                      <a:r>
                        <a:rPr lang="en-US" sz="1200" b="1"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Advice on giving a webinar for the first time</a:t>
                      </a:r>
                      <a:r>
                        <a:rPr lang="en-US" sz="1200" b="1" u="sng">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a:effectLst/>
                          <a:latin typeface="Calibri" panose="020F0502020204030204" pitchFamily="34" charset="0"/>
                          <a:ea typeface="Calibri" panose="020F0502020204030204" pitchFamily="34" charset="0"/>
                          <a:cs typeface="Calibri" panose="020F0502020204030204" pitchFamily="34" charset="0"/>
                        </a:rPr>
                        <a:t>A Twitter post from Dr Andy Clegg, University of Portsmouth, UK</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grpSp>
        <p:nvGrpSpPr>
          <p:cNvPr id="2" name="Graphic 4">
            <a:extLst>
              <a:ext uri="{FF2B5EF4-FFF2-40B4-BE49-F238E27FC236}">
                <a16:creationId xmlns:a16="http://schemas.microsoft.com/office/drawing/2014/main" id="{AC3A7FFA-D10F-DAB7-E12F-F57D787806C3}"/>
              </a:ext>
            </a:extLst>
          </p:cNvPr>
          <p:cNvGrpSpPr/>
          <p:nvPr/>
        </p:nvGrpSpPr>
        <p:grpSpPr>
          <a:xfrm rot="19582332">
            <a:off x="6324252" y="5160402"/>
            <a:ext cx="403667" cy="780438"/>
            <a:chOff x="9129274" y="2719113"/>
            <a:chExt cx="717139" cy="1386497"/>
          </a:xfrm>
          <a:solidFill>
            <a:srgbClr val="000000"/>
          </a:solidFill>
        </p:grpSpPr>
        <p:grpSp>
          <p:nvGrpSpPr>
            <p:cNvPr id="6" name="Graphic 4">
              <a:extLst>
                <a:ext uri="{FF2B5EF4-FFF2-40B4-BE49-F238E27FC236}">
                  <a16:creationId xmlns:a16="http://schemas.microsoft.com/office/drawing/2014/main" id="{1AAF997B-1AE1-49E1-E42C-C0859DBBBC91}"/>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81140269-B516-E2ED-AAF0-851CED62905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8">
                <a:extLst>
                  <a:ext uri="{FF2B5EF4-FFF2-40B4-BE49-F238E27FC236}">
                    <a16:creationId xmlns:a16="http://schemas.microsoft.com/office/drawing/2014/main" id="{9AA3B05D-0D64-5852-68BF-89CA924E2B05}"/>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7" name="Graphic 4">
              <a:extLst>
                <a:ext uri="{FF2B5EF4-FFF2-40B4-BE49-F238E27FC236}">
                  <a16:creationId xmlns:a16="http://schemas.microsoft.com/office/drawing/2014/main" id="{C05626D0-7C86-EB73-5695-ADC09B678E2F}"/>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A3467BDC-E241-35CB-4B0F-131D75EC5C6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 name="Freeform 51">
                <a:extLst>
                  <a:ext uri="{FF2B5EF4-FFF2-40B4-BE49-F238E27FC236}">
                    <a16:creationId xmlns:a16="http://schemas.microsoft.com/office/drawing/2014/main" id="{CC05CAC8-AE21-3E5E-1590-7389F5B8F74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 name="Freeform 52">
                <a:extLst>
                  <a:ext uri="{FF2B5EF4-FFF2-40B4-BE49-F238E27FC236}">
                    <a16:creationId xmlns:a16="http://schemas.microsoft.com/office/drawing/2014/main" id="{DE6C2A1A-9E32-D008-C21C-836975FC09A4}"/>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 name="Freeform 53">
                <a:extLst>
                  <a:ext uri="{FF2B5EF4-FFF2-40B4-BE49-F238E27FC236}">
                    <a16:creationId xmlns:a16="http://schemas.microsoft.com/office/drawing/2014/main" id="{5D3C5360-C442-1156-1D11-AB56118CD1A4}"/>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4">
                <a:extLst>
                  <a:ext uri="{FF2B5EF4-FFF2-40B4-BE49-F238E27FC236}">
                    <a16:creationId xmlns:a16="http://schemas.microsoft.com/office/drawing/2014/main" id="{5CD9C360-5431-114A-0D0E-EC4D5229C06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5">
                <a:extLst>
                  <a:ext uri="{FF2B5EF4-FFF2-40B4-BE49-F238E27FC236}">
                    <a16:creationId xmlns:a16="http://schemas.microsoft.com/office/drawing/2014/main" id="{CB83CB72-386E-84F8-8F98-622B1753C7A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6">
                <a:extLst>
                  <a:ext uri="{FF2B5EF4-FFF2-40B4-BE49-F238E27FC236}">
                    <a16:creationId xmlns:a16="http://schemas.microsoft.com/office/drawing/2014/main" id="{8E81BC24-89EB-995B-53B7-7AD42737C927}"/>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4158456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a:lstStyle/>
          <a:p>
            <a:r>
              <a:rPr lang="en-IE" sz="6000" b="1">
                <a:solidFill>
                  <a:srgbClr val="F79037"/>
                </a:solidFill>
              </a:rPr>
              <a:t>06</a:t>
            </a:r>
            <a:r>
              <a:rPr lang="en-IE" sz="2400" b="1"/>
              <a:t> – Develop the Student’s Learning Experience</a:t>
            </a: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761530851"/>
              </p:ext>
            </p:extLst>
          </p:nvPr>
        </p:nvGraphicFramePr>
        <p:xfrm>
          <a:off x="1010857" y="2628856"/>
          <a:ext cx="6036056" cy="6865033"/>
        </p:xfrm>
        <a:graphic>
          <a:graphicData uri="http://schemas.openxmlformats.org/drawingml/2006/table">
            <a:tbl>
              <a:tblPr firstRow="1" firstCol="1" bandRow="1"/>
              <a:tblGrid>
                <a:gridCol w="6036056">
                  <a:extLst>
                    <a:ext uri="{9D8B030D-6E8A-4147-A177-3AD203B41FA5}">
                      <a16:colId xmlns:a16="http://schemas.microsoft.com/office/drawing/2014/main" val="1372590760"/>
                    </a:ext>
                  </a:extLst>
                </a:gridCol>
              </a:tblGrid>
              <a:tr h="255021">
                <a:tc>
                  <a:txBody>
                    <a:bodyPr/>
                    <a:lstStyle/>
                    <a:p>
                      <a:pPr>
                        <a:spcBef>
                          <a:spcPts val="600"/>
                        </a:spcBef>
                        <a:spcAft>
                          <a:spcPts val="600"/>
                        </a:spcAft>
                      </a:pPr>
                      <a:r>
                        <a:rPr lang="en-US" sz="1300" b="1">
                          <a:solidFill>
                            <a:schemeClr val="tx1"/>
                          </a:solidFill>
                          <a:effectLst/>
                          <a:latin typeface="Calibri" panose="020F0502020204030204" pitchFamily="34" charset="0"/>
                          <a:ea typeface="Calibri" panose="020F0502020204030204" pitchFamily="34" charset="0"/>
                          <a:cs typeface="Calibri" panose="020F0502020204030204" pitchFamily="34" charset="0"/>
                        </a:rPr>
                        <a:t>Effective Communication Tips for Lecturers</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spcBef>
                          <a:spcPts val="0"/>
                        </a:spcBef>
                        <a:spcAft>
                          <a:spcPts val="0"/>
                        </a:spcAft>
                      </a:pPr>
                      <a:endPar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IE" sz="1200" b="0" i="1">
                          <a:solidFill>
                            <a:schemeClr val="tx1"/>
                          </a:solidFill>
                          <a:effectLst/>
                          <a:latin typeface="Calibri" panose="020F0502020204030204" pitchFamily="34" charset="0"/>
                          <a:ea typeface="Calibri" panose="020F0502020204030204" pitchFamily="34" charset="0"/>
                          <a:cs typeface="Calibri" panose="020F0502020204030204" pitchFamily="34" charset="0"/>
                        </a:rPr>
                        <a:t>Tips on Effective Communication and Lecture Delivery </a:t>
                      </a:r>
                      <a:endParaRPr lang="en-IE" sz="1200" b="1" i="1">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gn="just">
                        <a:spcAft>
                          <a:spcPts val="750"/>
                        </a:spcAft>
                      </a:pPr>
                      <a:r>
                        <a:rPr lang="en-US"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Establish a Rapport: </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The first five minutes set the tone for the rest of the lecture, and indeed subsequent lectures – get their attention and make the most of it. Make a connection early on; get the students on your side and set a tone. Chat with them as they come in and find out what they are expecting. Introduce yourself at the start of the lecture. </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Aft>
                          <a:spcPts val="750"/>
                        </a:spcAft>
                      </a:pPr>
                      <a:r>
                        <a:rPr lang="en-US"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Deliver a Strong Opening. </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Take a breath and start confidently, enthusiastically, and speak clearly. Calm your nerves by not rushing, slow your talking pace, don’t rush, and ensure you’re heard. Talk as though you expect attention and understanding - generally, you get it.</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Aft>
                          <a:spcPts val="750"/>
                        </a:spcAft>
                      </a:pPr>
                      <a:r>
                        <a:rPr lang="en-US"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Your Voice is Your Superpower.  </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Your voice is your most important resource. If you can’t be heard or understood, there’s little point in you being there. Check your volume, pace, and pronunciation by running through the first few minutes of your first lecture with a colleague. And if it’s a large lecture theatre, ask those at the back to let you know if they can hear you. Use headings and bullet points to prompt your teaching and deliver in a more conversational tone, with spontaneous energy while maintaining eye-contact across the room. </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Aft>
                          <a:spcPts val="750"/>
                        </a:spcAft>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Vary the speed, volume, and tone of your speech to maintain student interest and always convey enthusiasm for the topics covered. Include </a:t>
                      </a:r>
                      <a:r>
                        <a:rPr lang="en-US" sz="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humour</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or personal anecdotes to create an engaging environment and further strengthen rapport with students. Allow for moments of silence or contemplation and give students the time to assimilate the material and form their own thoughts, recommendations, and conclusions. </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Aft>
                          <a:spcPts val="750"/>
                        </a:spcAft>
                      </a:pPr>
                      <a:r>
                        <a:rPr lang="en-US"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Incorporate Active Learning Methods.</a:t>
                      </a:r>
                      <a:r>
                        <a:rPr lang="en-US" sz="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The next section will go through this in more detail.</a:t>
                      </a:r>
                    </a:p>
                    <a:p>
                      <a:pPr algn="just">
                        <a:spcAft>
                          <a:spcPts val="300"/>
                        </a:spcAft>
                      </a:pPr>
                      <a:endParaRPr lang="en-IE" sz="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Aft>
                          <a:spcPts val="300"/>
                        </a:spcAft>
                      </a:pPr>
                      <a:r>
                        <a:rPr lang="en-US"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Closing</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the 3 rules of giving a good presentation apply: </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a:spcAft>
                          <a:spcPts val="750"/>
                        </a:spcAft>
                      </a:pPr>
                      <a:r>
                        <a:rPr lang="en-US" sz="1400" b="1" i="1">
                          <a:solidFill>
                            <a:schemeClr val="tx1"/>
                          </a:solidFill>
                          <a:effectLst/>
                          <a:latin typeface="Calibri" panose="020F0502020204030204" pitchFamily="34" charset="0"/>
                          <a:ea typeface="Calibri" panose="020F0502020204030204" pitchFamily="34" charset="0"/>
                          <a:cs typeface="Calibri" panose="020F0502020204030204" pitchFamily="34" charset="0"/>
                        </a:rPr>
                        <a:t>‘Tell them what you’re going to say, say it, tell them what you’ve told them’.</a:t>
                      </a:r>
                    </a:p>
                    <a:p>
                      <a:pPr algn="just">
                        <a:spcAft>
                          <a:spcPts val="750"/>
                        </a:spcAft>
                      </a:pPr>
                      <a:r>
                        <a:rPr lang="en-US" sz="1200" b="0" i="0" err="1">
                          <a:solidFill>
                            <a:schemeClr val="tx1"/>
                          </a:solidFill>
                          <a:effectLst/>
                          <a:latin typeface="Calibri" panose="020F0502020204030204" pitchFamily="34" charset="0"/>
                          <a:ea typeface="Calibri" panose="020F0502020204030204" pitchFamily="34" charset="0"/>
                          <a:cs typeface="Calibri" panose="020F0502020204030204" pitchFamily="34" charset="0"/>
                        </a:rPr>
                        <a:t>Summarise</a:t>
                      </a:r>
                      <a:r>
                        <a:rPr lang="en-US" sz="1200" b="0" i="0">
                          <a:solidFill>
                            <a:schemeClr val="tx1"/>
                          </a:solidFill>
                          <a:effectLst/>
                          <a:latin typeface="Calibri" panose="020F0502020204030204" pitchFamily="34" charset="0"/>
                          <a:ea typeface="Calibri" panose="020F0502020204030204" pitchFamily="34" charset="0"/>
                          <a:cs typeface="Calibri" panose="020F0502020204030204" pitchFamily="34" charset="0"/>
                        </a:rPr>
                        <a:t> the key points, suggest what they should do to dig deeper, pose some questions to be explored in the following seminars or tutorials and preview the next lecture. </a:t>
                      </a:r>
                    </a:p>
                    <a:p>
                      <a:pPr algn="l">
                        <a:spcAft>
                          <a:spcPts val="750"/>
                        </a:spcAft>
                      </a:pPr>
                      <a:r>
                        <a:rPr lang="en-US" sz="1200" b="1" i="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Assess</a:t>
                      </a:r>
                      <a:r>
                        <a:rPr lang="en-US" sz="1200" b="0" i="0">
                          <a:solidFill>
                            <a:schemeClr val="tx1"/>
                          </a:solidFill>
                          <a:effectLst/>
                          <a:latin typeface="Calibri" panose="020F0502020204030204" pitchFamily="34" charset="0"/>
                          <a:ea typeface="Calibri" panose="020F0502020204030204" pitchFamily="34" charset="0"/>
                          <a:cs typeface="Calibri" panose="020F0502020204030204" pitchFamily="34" charset="0"/>
                        </a:rPr>
                        <a:t> so you can evaluate learning outcomes. The next section will go through this in more detail.</a:t>
                      </a:r>
                    </a:p>
                    <a:p>
                      <a:pPr algn="l">
                        <a:spcAft>
                          <a:spcPts val="750"/>
                        </a:spcAft>
                      </a:pPr>
                      <a:endParaRPr lang="en-IE"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grpSp>
        <p:nvGrpSpPr>
          <p:cNvPr id="2" name="Graphic 4">
            <a:extLst>
              <a:ext uri="{FF2B5EF4-FFF2-40B4-BE49-F238E27FC236}">
                <a16:creationId xmlns:a16="http://schemas.microsoft.com/office/drawing/2014/main" id="{AC3A7FFA-D10F-DAB7-E12F-F57D787806C3}"/>
              </a:ext>
            </a:extLst>
          </p:cNvPr>
          <p:cNvGrpSpPr/>
          <p:nvPr/>
        </p:nvGrpSpPr>
        <p:grpSpPr>
          <a:xfrm rot="19582332">
            <a:off x="8926776" y="5012687"/>
            <a:ext cx="403667" cy="780438"/>
            <a:chOff x="9129274" y="2719113"/>
            <a:chExt cx="717139" cy="1386497"/>
          </a:xfrm>
          <a:solidFill>
            <a:srgbClr val="000000"/>
          </a:solidFill>
        </p:grpSpPr>
        <p:grpSp>
          <p:nvGrpSpPr>
            <p:cNvPr id="6" name="Graphic 4">
              <a:extLst>
                <a:ext uri="{FF2B5EF4-FFF2-40B4-BE49-F238E27FC236}">
                  <a16:creationId xmlns:a16="http://schemas.microsoft.com/office/drawing/2014/main" id="{1AAF997B-1AE1-49E1-E42C-C0859DBBBC91}"/>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81140269-B516-E2ED-AAF0-851CED62905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6" name="Freeform 58">
                <a:extLst>
                  <a:ext uri="{FF2B5EF4-FFF2-40B4-BE49-F238E27FC236}">
                    <a16:creationId xmlns:a16="http://schemas.microsoft.com/office/drawing/2014/main" id="{9AA3B05D-0D64-5852-68BF-89CA924E2B05}"/>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7" name="Graphic 4">
              <a:extLst>
                <a:ext uri="{FF2B5EF4-FFF2-40B4-BE49-F238E27FC236}">
                  <a16:creationId xmlns:a16="http://schemas.microsoft.com/office/drawing/2014/main" id="{C05626D0-7C86-EB73-5695-ADC09B678E2F}"/>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A3467BDC-E241-35CB-4B0F-131D75EC5C6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9" name="Freeform 51">
                <a:extLst>
                  <a:ext uri="{FF2B5EF4-FFF2-40B4-BE49-F238E27FC236}">
                    <a16:creationId xmlns:a16="http://schemas.microsoft.com/office/drawing/2014/main" id="{CC05CAC8-AE21-3E5E-1590-7389F5B8F74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0" name="Freeform 52">
                <a:extLst>
                  <a:ext uri="{FF2B5EF4-FFF2-40B4-BE49-F238E27FC236}">
                    <a16:creationId xmlns:a16="http://schemas.microsoft.com/office/drawing/2014/main" id="{DE6C2A1A-9E32-D008-C21C-836975FC09A4}"/>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1" name="Freeform 53">
                <a:extLst>
                  <a:ext uri="{FF2B5EF4-FFF2-40B4-BE49-F238E27FC236}">
                    <a16:creationId xmlns:a16="http://schemas.microsoft.com/office/drawing/2014/main" id="{5D3C5360-C442-1156-1D11-AB56118CD1A4}"/>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2" name="Freeform 54">
                <a:extLst>
                  <a:ext uri="{FF2B5EF4-FFF2-40B4-BE49-F238E27FC236}">
                    <a16:creationId xmlns:a16="http://schemas.microsoft.com/office/drawing/2014/main" id="{5CD9C360-5431-114A-0D0E-EC4D5229C06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3" name="Freeform 55">
                <a:extLst>
                  <a:ext uri="{FF2B5EF4-FFF2-40B4-BE49-F238E27FC236}">
                    <a16:creationId xmlns:a16="http://schemas.microsoft.com/office/drawing/2014/main" id="{CB83CB72-386E-84F8-8F98-622B1753C7A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14" name="Freeform 56">
                <a:extLst>
                  <a:ext uri="{FF2B5EF4-FFF2-40B4-BE49-F238E27FC236}">
                    <a16:creationId xmlns:a16="http://schemas.microsoft.com/office/drawing/2014/main" id="{8E81BC24-89EB-995B-53B7-7AD42737C927}"/>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3275817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a:lstStyle/>
          <a:p>
            <a:r>
              <a:rPr lang="en-IE" sz="6000" b="1">
                <a:solidFill>
                  <a:srgbClr val="F79037"/>
                </a:solidFill>
              </a:rPr>
              <a:t>06</a:t>
            </a:r>
            <a:r>
              <a:rPr lang="en-IE" sz="2400" b="1"/>
              <a:t> – Develop the Student’s Learning Experience</a:t>
            </a: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3079298405"/>
              </p:ext>
            </p:extLst>
          </p:nvPr>
        </p:nvGraphicFramePr>
        <p:xfrm>
          <a:off x="1010857" y="2602523"/>
          <a:ext cx="6036056" cy="6865033"/>
        </p:xfrm>
        <a:graphic>
          <a:graphicData uri="http://schemas.openxmlformats.org/drawingml/2006/table">
            <a:tbl>
              <a:tblPr firstRow="1" firstCol="1" bandRow="1"/>
              <a:tblGrid>
                <a:gridCol w="6036056">
                  <a:extLst>
                    <a:ext uri="{9D8B030D-6E8A-4147-A177-3AD203B41FA5}">
                      <a16:colId xmlns:a16="http://schemas.microsoft.com/office/drawing/2014/main" val="1372590760"/>
                    </a:ext>
                  </a:extLst>
                </a:gridCol>
              </a:tblGrid>
              <a:tr h="255021">
                <a:tc>
                  <a:txBody>
                    <a:bodyPr/>
                    <a:lstStyle/>
                    <a:p>
                      <a:pPr>
                        <a:spcBef>
                          <a:spcPts val="600"/>
                        </a:spcBef>
                        <a:spcAft>
                          <a:spcPts val="600"/>
                        </a:spcAft>
                      </a:pPr>
                      <a:r>
                        <a:rPr lang="en-US" sz="1400" b="1">
                          <a:solidFill>
                            <a:schemeClr val="tx1"/>
                          </a:solidFill>
                          <a:effectLst/>
                          <a:latin typeface="Calibri" panose="020F0502020204030204" pitchFamily="34" charset="0"/>
                          <a:ea typeface="Calibri" panose="020F0502020204030204" pitchFamily="34" charset="0"/>
                          <a:cs typeface="Calibri" panose="020F0502020204030204" pitchFamily="34" charset="0"/>
                        </a:rPr>
                        <a:t>Effective Communication Tips for Lecturers (continued)</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spcBef>
                          <a:spcPts val="0"/>
                        </a:spcBef>
                        <a:spcAft>
                          <a:spcPts val="0"/>
                        </a:spcAft>
                      </a:pPr>
                      <a:endParaRPr lang="en-US" sz="800" b="1">
                        <a:solidFill>
                          <a:srgbClr val="F27954"/>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300"/>
                        </a:spcAft>
                      </a:pPr>
                      <a:r>
                        <a:rPr lang="en-US" sz="1200">
                          <a:effectLst/>
                          <a:latin typeface="Calibri" panose="020F0502020204030204" pitchFamily="34" charset="0"/>
                          <a:ea typeface="Calibri" panose="020F0502020204030204" pitchFamily="34" charset="0"/>
                          <a:cs typeface="Calibri" panose="020F0502020204030204" pitchFamily="34" charset="0"/>
                        </a:rPr>
                        <a:t>Develop a Cycle of Feedback for Continuous Improvement. Some of the best teachers and lecturers continually get feedback. Evaluate the efficacy of your lectures and identify areas for improvement. Ask students for feedback by asking them to complete anonymous surveys, classroom discussions, and one-on-one conversations. Use this feedback to refine your lecturing approach and better meet the requirements and needs of your students.   If you want to know if you’re any good:</a:t>
                      </a:r>
                    </a:p>
                    <a:p>
                      <a:pPr marL="171450" indent="-171450" algn="just">
                        <a:spcBef>
                          <a:spcPts val="0"/>
                        </a:spcBef>
                        <a:spcAft>
                          <a:spcPts val="300"/>
                        </a:spcAft>
                        <a:buClr>
                          <a:srgbClr val="F79037"/>
                        </a:buClr>
                        <a:buFont typeface="Arial" panose="020B0604020202020204" pitchFamily="34" charset="0"/>
                        <a:buChar char="•"/>
                      </a:pPr>
                      <a:r>
                        <a:rPr lang="en-US" sz="1200" u="sng">
                          <a:effectLst/>
                          <a:latin typeface="Calibri" panose="020F0502020204030204" pitchFamily="34" charset="0"/>
                          <a:ea typeface="Calibri" panose="020F0502020204030204" pitchFamily="34" charset="0"/>
                          <a:cs typeface="Calibri" panose="020F0502020204030204" pitchFamily="34" charset="0"/>
                        </a:rPr>
                        <a:t>Ask a student: </a:t>
                      </a:r>
                      <a:r>
                        <a:rPr lang="en-US" sz="1200">
                          <a:effectLst/>
                          <a:latin typeface="Calibri" panose="020F0502020204030204" pitchFamily="34" charset="0"/>
                          <a:ea typeface="Calibri" panose="020F0502020204030204" pitchFamily="34" charset="0"/>
                          <a:cs typeface="Calibri" panose="020F0502020204030204" pitchFamily="34" charset="0"/>
                        </a:rPr>
                        <a:t>ideally set this up before a lecture and ask them for feedback at the end – usual incentives: free food and drink.</a:t>
                      </a:r>
                    </a:p>
                    <a:p>
                      <a:pPr marL="171450" indent="-171450" algn="just">
                        <a:spcBef>
                          <a:spcPts val="0"/>
                        </a:spcBef>
                        <a:spcAft>
                          <a:spcPts val="300"/>
                        </a:spcAft>
                        <a:buClr>
                          <a:srgbClr val="F79037"/>
                        </a:buClr>
                        <a:buFont typeface="Arial" panose="020B0604020202020204" pitchFamily="34" charset="0"/>
                        <a:buChar char="•"/>
                      </a:pPr>
                      <a:r>
                        <a:rPr lang="en-US" sz="1200" u="sng">
                          <a:effectLst/>
                          <a:latin typeface="Calibri" panose="020F0502020204030204" pitchFamily="34" charset="0"/>
                          <a:ea typeface="Calibri" panose="020F0502020204030204" pitchFamily="34" charset="0"/>
                          <a:cs typeface="Calibri" panose="020F0502020204030204" pitchFamily="34" charset="0"/>
                        </a:rPr>
                        <a:t>Ask a colleague to observe: </a:t>
                      </a:r>
                      <a:r>
                        <a:rPr lang="en-US" sz="1200">
                          <a:effectLst/>
                          <a:latin typeface="Calibri" panose="020F0502020204030204" pitchFamily="34" charset="0"/>
                          <a:ea typeface="Calibri" panose="020F0502020204030204" pitchFamily="34" charset="0"/>
                          <a:cs typeface="Calibri" panose="020F0502020204030204" pitchFamily="34" charset="0"/>
                        </a:rPr>
                        <a:t>ensure the feedback is specific and balanced – what did you do well? Where could you improve?</a:t>
                      </a:r>
                    </a:p>
                    <a:p>
                      <a:pPr marL="171450" indent="-171450" algn="just">
                        <a:spcBef>
                          <a:spcPts val="0"/>
                        </a:spcBef>
                        <a:spcAft>
                          <a:spcPts val="300"/>
                        </a:spcAft>
                        <a:buFont typeface="Arial" panose="020B0604020202020204" pitchFamily="34" charset="0"/>
                        <a:buChar char="•"/>
                      </a:pPr>
                      <a:endParaRPr lang="en-US" sz="1200">
                        <a:effectLst/>
                        <a:latin typeface="Calibri" panose="020F0502020204030204" pitchFamily="34" charset="0"/>
                        <a:ea typeface="Calibri" panose="020F0502020204030204" pitchFamily="34" charset="0"/>
                        <a:cs typeface="Calibri" panose="020F0502020204030204" pitchFamily="34" charset="0"/>
                      </a:endParaRPr>
                    </a:p>
                    <a:p>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Source:</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Sean Russell, Academic, Research &amp; Teaching</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https://career-advice.jobs.ac.uk/academic/teaching-skills-delivering-an-effective-lecture/</a:t>
                      </a:r>
                      <a:endPar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a:spcBef>
                          <a:spcPts val="0"/>
                        </a:spcBef>
                        <a:spcAft>
                          <a:spcPts val="300"/>
                        </a:spcAft>
                      </a:pPr>
                      <a:r>
                        <a:rPr lang="en-US" sz="1200" i="1">
                          <a:solidFill>
                            <a:schemeClr val="tx1">
                              <a:lumMod val="50000"/>
                              <a:lumOff val="50000"/>
                            </a:schemeClr>
                          </a:solidFill>
                          <a:effectLst/>
                          <a:latin typeface="Calibri" panose="020F0502020204030204" pitchFamily="34" charset="0"/>
                          <a:ea typeface="Calibri" panose="020F0502020204030204" pitchFamily="34" charset="0"/>
                          <a:cs typeface="Calibri" panose="020F0502020204030204" pitchFamily="34" charset="0"/>
                        </a:rPr>
                        <a:t>Students from HEIs across Ireland were invited to vote for the teacher they believed to have the most innovative and inspiring approach to their teaching, and who had a positive effect on student learning. Students identified the traits that good teachers exhibit creative communicators, encouraging, understanding and empathic, instilling a sense of wonder or curiosity (amazing), helpful and kind, inspiring, engaging, passionate about the subject and dimensions of their discipline, and creating dynamics of excitement in the classroom.</a:t>
                      </a:r>
                    </a:p>
                    <a:p>
                      <a:pPr algn="ctr">
                        <a:spcBef>
                          <a:spcPts val="0"/>
                        </a:spcBef>
                        <a:spcAft>
                          <a:spcPts val="300"/>
                        </a:spcAft>
                      </a:pPr>
                      <a:r>
                        <a:rPr lang="en-US" sz="1200" b="1" i="1">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b="1"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 Handbook and Tool Kit for Higher Education Institutions In Ireland’</a:t>
                      </a:r>
                      <a:endParaRPr lang="en-US" sz="1200" b="1" u="sng">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lgn="ctr">
                        <a:spcBef>
                          <a:spcPts val="0"/>
                        </a:spcBef>
                        <a:spcAft>
                          <a:spcPts val="300"/>
                        </a:spcAft>
                      </a:pPr>
                      <a:endParaRPr lang="en-IE" sz="1200" b="1">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US"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Get Connected to Other Groups and Professional Bodies</a:t>
                      </a:r>
                      <a:endParaRPr lang="en-IE" sz="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rPr>
                        <a:t>Get connected to other groups and professional bodies engaged in supporting HEI teaching, including:</a:t>
                      </a:r>
                      <a:endParaRPr lang="en-IE"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National Forum for the Enhancement of Teaching and Learning in Higher Education</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The National Institute for Digital Learning</a:t>
                      </a:r>
                      <a:r>
                        <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rPr>
                        <a:t> (NIDL)</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Staff and Educational Development Association</a:t>
                      </a:r>
                      <a:r>
                        <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rPr>
                        <a:t> (SEDA)</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Educational Developers in Ireland Network</a:t>
                      </a:r>
                      <a:r>
                        <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rPr>
                        <a:t> (EDIN)</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Association for Learning Technology</a:t>
                      </a:r>
                      <a:r>
                        <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rPr>
                        <a:t> (ALT)</a:t>
                      </a:r>
                      <a:endParaRPr lang="en-IE" sz="1200" u="none">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EDEN Digital Learning Europe</a:t>
                      </a:r>
                      <a:endPar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grpSp>
        <p:nvGrpSpPr>
          <p:cNvPr id="3" name="Graphic 4">
            <a:extLst>
              <a:ext uri="{FF2B5EF4-FFF2-40B4-BE49-F238E27FC236}">
                <a16:creationId xmlns:a16="http://schemas.microsoft.com/office/drawing/2014/main" id="{3852620A-58B8-376E-0738-F2C47006EB9D}"/>
              </a:ext>
            </a:extLst>
          </p:cNvPr>
          <p:cNvGrpSpPr/>
          <p:nvPr/>
        </p:nvGrpSpPr>
        <p:grpSpPr>
          <a:xfrm rot="19582332">
            <a:off x="6531031" y="8325634"/>
            <a:ext cx="403667" cy="780438"/>
            <a:chOff x="9129274" y="2719113"/>
            <a:chExt cx="717139" cy="1386497"/>
          </a:xfrm>
          <a:solidFill>
            <a:srgbClr val="000000"/>
          </a:solidFill>
        </p:grpSpPr>
        <p:grpSp>
          <p:nvGrpSpPr>
            <p:cNvPr id="17" name="Graphic 4">
              <a:extLst>
                <a:ext uri="{FF2B5EF4-FFF2-40B4-BE49-F238E27FC236}">
                  <a16:creationId xmlns:a16="http://schemas.microsoft.com/office/drawing/2014/main" id="{10209B35-449B-503B-A90B-09F727CF9016}"/>
                </a:ext>
              </a:extLst>
            </p:cNvPr>
            <p:cNvGrpSpPr/>
            <p:nvPr/>
          </p:nvGrpSpPr>
          <p:grpSpPr>
            <a:xfrm>
              <a:off x="9159507" y="2719113"/>
              <a:ext cx="446280" cy="440141"/>
              <a:chOff x="9159507" y="2719113"/>
              <a:chExt cx="446280" cy="440141"/>
            </a:xfrm>
            <a:grpFill/>
          </p:grpSpPr>
          <p:sp>
            <p:nvSpPr>
              <p:cNvPr id="26" name="Freeform 57">
                <a:extLst>
                  <a:ext uri="{FF2B5EF4-FFF2-40B4-BE49-F238E27FC236}">
                    <a16:creationId xmlns:a16="http://schemas.microsoft.com/office/drawing/2014/main" id="{445BDE62-DBCD-842E-9E28-266266628DB1}"/>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7" name="Freeform 58">
                <a:extLst>
                  <a:ext uri="{FF2B5EF4-FFF2-40B4-BE49-F238E27FC236}">
                    <a16:creationId xmlns:a16="http://schemas.microsoft.com/office/drawing/2014/main" id="{8EDE67BB-EC0F-5ED9-969F-92633E3EEE2E}"/>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18" name="Graphic 4">
              <a:extLst>
                <a:ext uri="{FF2B5EF4-FFF2-40B4-BE49-F238E27FC236}">
                  <a16:creationId xmlns:a16="http://schemas.microsoft.com/office/drawing/2014/main" id="{BC5661A2-A527-8293-59B1-EBBC94936935}"/>
                </a:ext>
              </a:extLst>
            </p:cNvPr>
            <p:cNvGrpSpPr/>
            <p:nvPr/>
          </p:nvGrpSpPr>
          <p:grpSpPr>
            <a:xfrm>
              <a:off x="9129274" y="2893887"/>
              <a:ext cx="717139" cy="1211724"/>
              <a:chOff x="9129274" y="2893887"/>
              <a:chExt cx="717139" cy="1211724"/>
            </a:xfrm>
            <a:grpFill/>
          </p:grpSpPr>
          <p:sp>
            <p:nvSpPr>
              <p:cNvPr id="19" name="Freeform 50">
                <a:extLst>
                  <a:ext uri="{FF2B5EF4-FFF2-40B4-BE49-F238E27FC236}">
                    <a16:creationId xmlns:a16="http://schemas.microsoft.com/office/drawing/2014/main" id="{F357B846-96BA-FDDB-56C5-7BD652A8B200}"/>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0" name="Freeform 51">
                <a:extLst>
                  <a:ext uri="{FF2B5EF4-FFF2-40B4-BE49-F238E27FC236}">
                    <a16:creationId xmlns:a16="http://schemas.microsoft.com/office/drawing/2014/main" id="{3579A623-5D48-07B8-81A7-954EFFB99DC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1" name="Freeform 52">
                <a:extLst>
                  <a:ext uri="{FF2B5EF4-FFF2-40B4-BE49-F238E27FC236}">
                    <a16:creationId xmlns:a16="http://schemas.microsoft.com/office/drawing/2014/main" id="{05FB7088-B8C2-1850-4AE5-496E85C7B905}"/>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2" name="Freeform 53">
                <a:extLst>
                  <a:ext uri="{FF2B5EF4-FFF2-40B4-BE49-F238E27FC236}">
                    <a16:creationId xmlns:a16="http://schemas.microsoft.com/office/drawing/2014/main" id="{0A6D6865-AE15-030E-FC7E-F5DCF6F3952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3" name="Freeform 54">
                <a:extLst>
                  <a:ext uri="{FF2B5EF4-FFF2-40B4-BE49-F238E27FC236}">
                    <a16:creationId xmlns:a16="http://schemas.microsoft.com/office/drawing/2014/main" id="{E8BD706B-6EA6-36A5-27D7-375D52DB568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4" name="Freeform 55">
                <a:extLst>
                  <a:ext uri="{FF2B5EF4-FFF2-40B4-BE49-F238E27FC236}">
                    <a16:creationId xmlns:a16="http://schemas.microsoft.com/office/drawing/2014/main" id="{BAE9C475-229B-E8B8-EBC3-CF256BE5D798}"/>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25" name="Freeform 56">
                <a:extLst>
                  <a:ext uri="{FF2B5EF4-FFF2-40B4-BE49-F238E27FC236}">
                    <a16:creationId xmlns:a16="http://schemas.microsoft.com/office/drawing/2014/main" id="{F7490956-2169-BE0E-CC96-84B1F1A1013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4170874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a:lstStyle/>
          <a:p>
            <a:r>
              <a:rPr lang="en-IE" sz="6000" b="1">
                <a:solidFill>
                  <a:srgbClr val="F79037"/>
                </a:solidFill>
              </a:rPr>
              <a:t>06</a:t>
            </a:r>
            <a:r>
              <a:rPr lang="en-IE" sz="2400" b="1"/>
              <a:t> – Develop the Student’s Learning Experience</a:t>
            </a: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1319121193"/>
              </p:ext>
            </p:extLst>
          </p:nvPr>
        </p:nvGraphicFramePr>
        <p:xfrm>
          <a:off x="919417" y="2422201"/>
          <a:ext cx="6036056" cy="7097781"/>
        </p:xfrm>
        <a:graphic>
          <a:graphicData uri="http://schemas.openxmlformats.org/drawingml/2006/table">
            <a:tbl>
              <a:tblPr firstRow="1" firstCol="1" bandRow="1"/>
              <a:tblGrid>
                <a:gridCol w="6036056">
                  <a:extLst>
                    <a:ext uri="{9D8B030D-6E8A-4147-A177-3AD203B41FA5}">
                      <a16:colId xmlns:a16="http://schemas.microsoft.com/office/drawing/2014/main" val="1372590760"/>
                    </a:ext>
                  </a:extLst>
                </a:gridCol>
              </a:tblGrid>
              <a:tr h="255021">
                <a:tc>
                  <a:txBody>
                    <a:bodyPr/>
                    <a:lstStyle/>
                    <a:p>
                      <a:pPr algn="just">
                        <a:spcBef>
                          <a:spcPts val="600"/>
                        </a:spcBef>
                        <a:spcAft>
                          <a:spcPts val="600"/>
                        </a:spcAft>
                      </a:pPr>
                      <a:r>
                        <a:rPr lang="en-US" sz="1300" b="1">
                          <a:solidFill>
                            <a:schemeClr val="tx1"/>
                          </a:solidFill>
                          <a:effectLst/>
                          <a:latin typeface="Calibri" panose="020F0502020204030204" pitchFamily="34" charset="0"/>
                          <a:ea typeface="Calibri" panose="020F0502020204030204" pitchFamily="34" charset="0"/>
                          <a:cs typeface="Calibri" panose="020F0502020204030204" pitchFamily="34" charset="0"/>
                        </a:rPr>
                        <a:t>Effective Communication Delivery to Students</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lgn="just">
                        <a:spcBef>
                          <a:spcPts val="0"/>
                        </a:spcBef>
                        <a:spcAft>
                          <a:spcPts val="600"/>
                        </a:spcAft>
                      </a:pPr>
                      <a:endParaRPr lang="en-US" sz="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600"/>
                        </a:spcAft>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Communicating effectively with students creates a positive learning environment and fosters student success. Good communication skills enable teachers to build strong relationships with students, parents, and colleagues. </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600"/>
                        </a:spcAft>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Communication is both expressive and receptive. Educators should be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skilled in listening</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understanding in thoughts and ideas</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of their students and elaborating things clearly. Educators need clarity in communication while talking to their students. They should be able to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break down complex things into simple steps</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Effective communication works when the speaker can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concisely convey their message</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and the listener can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actively listen</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interpret the message</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When the speaker avoids using filler words, being ambiguous about their intent, and mumbling, they save time and streamline learning capability.</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600"/>
                        </a:spcAft>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Communication with students in both formal and informal ways such as providing an informal lecture video, role pays, gaming or a formal didactic lecture, tutorial, and workshop. Other types of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formal communication</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are</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programme</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and module handbooks, clear assessment guidelines, reading lists, clear deadlines for submission of assessments and a calendar for the academic year, stating the dates of modules and assessments.</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600"/>
                        </a:spcAft>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Informal communication</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can occur in the form of drop-in sessions or even in corridors. There are numerous ways of communicating through online social media such as Facebook, Twitter, Tik Tok and Snapchat, and online forums. In this chapter, we will look at communication with students in formal teaching educational situations, where learning takes place. First, it is necessary to look at what we teach (the curriculum).</a:t>
                      </a:r>
                    </a:p>
                    <a:p>
                      <a:pPr algn="just">
                        <a:spcBef>
                          <a:spcPts val="0"/>
                        </a:spcBef>
                        <a:spcAft>
                          <a:spcPts val="300"/>
                        </a:spcAft>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Deeper communication</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and a more exciting learning experience can be achieved by incorporating the above formal and informal learning that digs a little deeper into the relation between the mind and activities involved in scenarios, scenes, images, and videos (O’Donoghue 1977, pp. 35-36 cited in Clancy, 2015, p. 153). </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300"/>
                        </a:spcAft>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It is also important to foster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positive relationships</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with students. Fitzmaurice and Coughlan (2007) discuss the importance of having positive and healthy relationships with students. Effective communication helps students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connect with others, express empathy, resolve conflicts</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and establish a supportive network. Strong interpersonal skills enable students to form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meaningful relationships</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that can positively impact their academic and personal lives. For communication to be effective, it must be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clear, correct, complete, concise, and compassionate</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We consider these to be the 5 C's of communication, though they may vary depending on who you're asking.</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600"/>
                        </a:spcAft>
                      </a:pP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Aft>
                          <a:spcPts val="750"/>
                        </a:spcAft>
                      </a:pPr>
                      <a:endParaRPr lang="en-IE"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spTree>
    <p:extLst>
      <p:ext uri="{BB962C8B-B14F-4D97-AF65-F5344CB8AC3E}">
        <p14:creationId xmlns:p14="http://schemas.microsoft.com/office/powerpoint/2010/main" val="809578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27C105F-34A9-4135-10E3-349C22074416}"/>
              </a:ext>
            </a:extLst>
          </p:cNvPr>
          <p:cNvSpPr>
            <a:spLocks noGrp="1"/>
          </p:cNvSpPr>
          <p:nvPr>
            <p:ph type="body" sz="quarter" idx="13"/>
          </p:nvPr>
        </p:nvSpPr>
        <p:spPr>
          <a:xfrm>
            <a:off x="973064" y="2442901"/>
            <a:ext cx="5227572" cy="4110506"/>
          </a:xfrm>
        </p:spPr>
        <p:txBody>
          <a:bodyPr>
            <a:normAutofit/>
          </a:bodyPr>
          <a:lstStyle/>
          <a:p>
            <a:r>
              <a:rPr lang="en-US" sz="2000"/>
              <a:t>Creating a friendly, non-threatening environment, where students are free to raise questions or issues is important (Kim and Bonk, 2006). Keeton (cited in Kim and Bonk, 2006) interviewed lecturers in higher education and rated the effectiveness of online teaching strategies. Higher ratings were given to such issues as 'create an environment that supports and encourages inquiry’, 'broaden the learner’s experience of subject matter,’ and 'elicit active and critical reflection by learners on their growing experience base' (p. 23).</a:t>
            </a:r>
            <a:endParaRPr lang="en-IE" sz="2000"/>
          </a:p>
        </p:txBody>
      </p:sp>
      <p:sp>
        <p:nvSpPr>
          <p:cNvPr id="6" name="Slide Number Placeholder 5">
            <a:extLst>
              <a:ext uri="{FF2B5EF4-FFF2-40B4-BE49-F238E27FC236}">
                <a16:creationId xmlns:a16="http://schemas.microsoft.com/office/drawing/2014/main" id="{818C5860-79A2-2D42-401C-3B88B04EF8FA}"/>
              </a:ext>
            </a:extLst>
          </p:cNvPr>
          <p:cNvSpPr>
            <a:spLocks noGrp="1"/>
          </p:cNvSpPr>
          <p:nvPr>
            <p:ph type="sldNum" sz="quarter" idx="4"/>
          </p:nvPr>
        </p:nvSpPr>
        <p:spPr/>
        <p:txBody>
          <a:bodyPr/>
          <a:lstStyle/>
          <a:p>
            <a:fld id="{CB2079F2-58AF-ED44-82D7-E04B2F6FD686}" type="slidenum">
              <a:rPr lang="en-US" smtClean="0"/>
              <a:pPr/>
              <a:t>27</a:t>
            </a:fld>
            <a:endParaRPr lang="en-US"/>
          </a:p>
        </p:txBody>
      </p:sp>
      <p:grpSp>
        <p:nvGrpSpPr>
          <p:cNvPr id="9" name="Group 8">
            <a:extLst>
              <a:ext uri="{FF2B5EF4-FFF2-40B4-BE49-F238E27FC236}">
                <a16:creationId xmlns:a16="http://schemas.microsoft.com/office/drawing/2014/main" id="{87DDCB27-E2D8-53B1-38E1-F9BCEDFC913E}"/>
              </a:ext>
            </a:extLst>
          </p:cNvPr>
          <p:cNvGrpSpPr/>
          <p:nvPr/>
        </p:nvGrpSpPr>
        <p:grpSpPr>
          <a:xfrm>
            <a:off x="2494461" y="1070949"/>
            <a:ext cx="1487826" cy="1083162"/>
            <a:chOff x="3400450" y="986392"/>
            <a:chExt cx="1487826" cy="1083162"/>
          </a:xfrm>
        </p:grpSpPr>
        <p:sp>
          <p:nvSpPr>
            <p:cNvPr id="10" name="Freeform 25">
              <a:extLst>
                <a:ext uri="{FF2B5EF4-FFF2-40B4-BE49-F238E27FC236}">
                  <a16:creationId xmlns:a16="http://schemas.microsoft.com/office/drawing/2014/main" id="{D32234B7-A211-6C5A-4E20-DB0E5F30CBA6}"/>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0A1C2"/>
            </a:solidFill>
            <a:ln w="8971" cap="flat">
              <a:noFill/>
              <a:prstDash val="solid"/>
              <a:miter/>
            </a:ln>
          </p:spPr>
          <p:txBody>
            <a:bodyPr rtlCol="0" anchor="ctr"/>
            <a:lstStyle/>
            <a:p>
              <a:endParaRPr lang="en-US"/>
            </a:p>
          </p:txBody>
        </p:sp>
        <p:sp>
          <p:nvSpPr>
            <p:cNvPr id="11" name="Freeform 27">
              <a:extLst>
                <a:ext uri="{FF2B5EF4-FFF2-40B4-BE49-F238E27FC236}">
                  <a16:creationId xmlns:a16="http://schemas.microsoft.com/office/drawing/2014/main" id="{7FDEAECC-891E-C170-0C0C-E55E88E50BBF}"/>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grpSp>
        <p:nvGrpSpPr>
          <p:cNvPr id="12" name="Graphic 2">
            <a:extLst>
              <a:ext uri="{FF2B5EF4-FFF2-40B4-BE49-F238E27FC236}">
                <a16:creationId xmlns:a16="http://schemas.microsoft.com/office/drawing/2014/main" id="{53493BE2-CB0B-467E-E5E9-DB9D1F7B6393}"/>
              </a:ext>
            </a:extLst>
          </p:cNvPr>
          <p:cNvGrpSpPr/>
          <p:nvPr/>
        </p:nvGrpSpPr>
        <p:grpSpPr>
          <a:xfrm>
            <a:off x="4425463" y="7374752"/>
            <a:ext cx="2461200" cy="2497565"/>
            <a:chOff x="690225" y="4499263"/>
            <a:chExt cx="1499146" cy="1521296"/>
          </a:xfrm>
        </p:grpSpPr>
        <p:sp>
          <p:nvSpPr>
            <p:cNvPr id="13" name="Freeform 169">
              <a:extLst>
                <a:ext uri="{FF2B5EF4-FFF2-40B4-BE49-F238E27FC236}">
                  <a16:creationId xmlns:a16="http://schemas.microsoft.com/office/drawing/2014/main" id="{20494A19-72BD-8ED4-84FA-8AA2A95D2828}"/>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67A3184A-A5A2-3948-41B6-3C61CDCFFA4D}"/>
                </a:ext>
              </a:extLst>
            </p:cNvPr>
            <p:cNvGrpSpPr/>
            <p:nvPr/>
          </p:nvGrpSpPr>
          <p:grpSpPr>
            <a:xfrm>
              <a:off x="879521" y="4954417"/>
              <a:ext cx="306297" cy="518817"/>
              <a:chOff x="879521" y="4954417"/>
              <a:chExt cx="306297" cy="518817"/>
            </a:xfrm>
            <a:solidFill>
              <a:srgbClr val="F1A0C2"/>
            </a:solidFill>
          </p:grpSpPr>
          <p:sp>
            <p:nvSpPr>
              <p:cNvPr id="34" name="Freeform 160">
                <a:extLst>
                  <a:ext uri="{FF2B5EF4-FFF2-40B4-BE49-F238E27FC236}">
                    <a16:creationId xmlns:a16="http://schemas.microsoft.com/office/drawing/2014/main" id="{3AA4E96E-E792-AA12-983B-5F946A0D2BE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161">
                <a:extLst>
                  <a:ext uri="{FF2B5EF4-FFF2-40B4-BE49-F238E27FC236}">
                    <a16:creationId xmlns:a16="http://schemas.microsoft.com/office/drawing/2014/main" id="{576CAF12-5B39-6742-0EFE-CF1E80B272A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6" name="Freeform 162">
                <a:extLst>
                  <a:ext uri="{FF2B5EF4-FFF2-40B4-BE49-F238E27FC236}">
                    <a16:creationId xmlns:a16="http://schemas.microsoft.com/office/drawing/2014/main" id="{E9A789DF-9234-7C8A-DA7B-B564959DF42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7" name="Freeform 163">
                <a:extLst>
                  <a:ext uri="{FF2B5EF4-FFF2-40B4-BE49-F238E27FC236}">
                    <a16:creationId xmlns:a16="http://schemas.microsoft.com/office/drawing/2014/main" id="{B9AD86E9-0A02-8E35-4EA0-597FB03718B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164">
                <a:extLst>
                  <a:ext uri="{FF2B5EF4-FFF2-40B4-BE49-F238E27FC236}">
                    <a16:creationId xmlns:a16="http://schemas.microsoft.com/office/drawing/2014/main" id="{356D814F-E9F0-BE0A-8AD4-05725C6A7C5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A722B87-765F-DEE3-DA03-68C0DDD7E83F}"/>
                </a:ext>
              </a:extLst>
            </p:cNvPr>
            <p:cNvGrpSpPr/>
            <p:nvPr/>
          </p:nvGrpSpPr>
          <p:grpSpPr>
            <a:xfrm>
              <a:off x="1305674" y="4681705"/>
              <a:ext cx="305346" cy="518817"/>
              <a:chOff x="1305674" y="4681705"/>
              <a:chExt cx="305346" cy="518817"/>
            </a:xfrm>
            <a:solidFill>
              <a:srgbClr val="F1A0C2"/>
            </a:solidFill>
          </p:grpSpPr>
          <p:sp>
            <p:nvSpPr>
              <p:cNvPr id="29" name="Freeform 155">
                <a:extLst>
                  <a:ext uri="{FF2B5EF4-FFF2-40B4-BE49-F238E27FC236}">
                    <a16:creationId xmlns:a16="http://schemas.microsoft.com/office/drawing/2014/main" id="{D8D3AB63-8EED-A1D5-CD4C-C77338E57BAC}"/>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156">
                <a:extLst>
                  <a:ext uri="{FF2B5EF4-FFF2-40B4-BE49-F238E27FC236}">
                    <a16:creationId xmlns:a16="http://schemas.microsoft.com/office/drawing/2014/main" id="{78C81241-4B50-982E-8910-E62A6ADE5EF3}"/>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157">
                <a:extLst>
                  <a:ext uri="{FF2B5EF4-FFF2-40B4-BE49-F238E27FC236}">
                    <a16:creationId xmlns:a16="http://schemas.microsoft.com/office/drawing/2014/main" id="{E4886348-205A-04AC-7910-8E46091AF52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2" name="Freeform 158">
                <a:extLst>
                  <a:ext uri="{FF2B5EF4-FFF2-40B4-BE49-F238E27FC236}">
                    <a16:creationId xmlns:a16="http://schemas.microsoft.com/office/drawing/2014/main" id="{09FEBECF-E6BD-587F-A0BF-2A3786965DA4}"/>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159">
                <a:extLst>
                  <a:ext uri="{FF2B5EF4-FFF2-40B4-BE49-F238E27FC236}">
                    <a16:creationId xmlns:a16="http://schemas.microsoft.com/office/drawing/2014/main" id="{09088A12-B636-CC53-7A5F-04C4B93FCFBE}"/>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A4A367BE-41A0-5FBC-34E4-E1007FFC5339}"/>
                </a:ext>
              </a:extLst>
            </p:cNvPr>
            <p:cNvGrpSpPr/>
            <p:nvPr/>
          </p:nvGrpSpPr>
          <p:grpSpPr>
            <a:xfrm>
              <a:off x="1725169" y="4951566"/>
              <a:ext cx="306297" cy="518817"/>
              <a:chOff x="1725169" y="4951566"/>
              <a:chExt cx="306297" cy="518817"/>
            </a:xfrm>
            <a:solidFill>
              <a:srgbClr val="F1A0C2"/>
            </a:solidFill>
          </p:grpSpPr>
          <p:sp>
            <p:nvSpPr>
              <p:cNvPr id="24" name="Freeform 150">
                <a:extLst>
                  <a:ext uri="{FF2B5EF4-FFF2-40B4-BE49-F238E27FC236}">
                    <a16:creationId xmlns:a16="http://schemas.microsoft.com/office/drawing/2014/main" id="{9A35C8AE-FCE9-8DF9-D8F6-B3A0451FC683}"/>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5" name="Freeform 151">
                <a:extLst>
                  <a:ext uri="{FF2B5EF4-FFF2-40B4-BE49-F238E27FC236}">
                    <a16:creationId xmlns:a16="http://schemas.microsoft.com/office/drawing/2014/main" id="{35C615FB-5BCA-69B2-6E38-F59EA7A8C10E}"/>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6" name="Freeform 152">
                <a:extLst>
                  <a:ext uri="{FF2B5EF4-FFF2-40B4-BE49-F238E27FC236}">
                    <a16:creationId xmlns:a16="http://schemas.microsoft.com/office/drawing/2014/main" id="{E27A8D5A-7E2B-A63C-FC77-29F320795F0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7" name="Freeform 153">
                <a:extLst>
                  <a:ext uri="{FF2B5EF4-FFF2-40B4-BE49-F238E27FC236}">
                    <a16:creationId xmlns:a16="http://schemas.microsoft.com/office/drawing/2014/main" id="{037ABBB2-E635-EC3D-DB13-A2FC67EA2CC2}"/>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8" name="Freeform 154">
                <a:extLst>
                  <a:ext uri="{FF2B5EF4-FFF2-40B4-BE49-F238E27FC236}">
                    <a16:creationId xmlns:a16="http://schemas.microsoft.com/office/drawing/2014/main" id="{F5237873-CC93-E6EC-9279-2FE2907CA61F}"/>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5E19D4CE-A42D-38B4-E1D2-7D2EC74A3E1E}"/>
                </a:ext>
              </a:extLst>
            </p:cNvPr>
            <p:cNvGrpSpPr/>
            <p:nvPr/>
          </p:nvGrpSpPr>
          <p:grpSpPr>
            <a:xfrm>
              <a:off x="690225" y="4499263"/>
              <a:ext cx="1499146" cy="1498490"/>
              <a:chOff x="690225" y="4499263"/>
              <a:chExt cx="1499146" cy="1498490"/>
            </a:xfrm>
            <a:solidFill>
              <a:srgbClr val="000000"/>
            </a:solidFill>
          </p:grpSpPr>
          <p:grpSp>
            <p:nvGrpSpPr>
              <p:cNvPr id="18" name="Graphic 2">
                <a:extLst>
                  <a:ext uri="{FF2B5EF4-FFF2-40B4-BE49-F238E27FC236}">
                    <a16:creationId xmlns:a16="http://schemas.microsoft.com/office/drawing/2014/main" id="{B1C775D2-987A-EECB-AA60-25CEC0096048}"/>
                  </a:ext>
                </a:extLst>
              </p:cNvPr>
              <p:cNvGrpSpPr/>
              <p:nvPr/>
            </p:nvGrpSpPr>
            <p:grpSpPr>
              <a:xfrm>
                <a:off x="690225" y="4499263"/>
                <a:ext cx="1499146" cy="1498490"/>
                <a:chOff x="690225" y="4499263"/>
                <a:chExt cx="1499146" cy="1498490"/>
              </a:xfrm>
              <a:solidFill>
                <a:srgbClr val="000000"/>
              </a:solidFill>
            </p:grpSpPr>
            <p:sp>
              <p:nvSpPr>
                <p:cNvPr id="22" name="Freeform 148">
                  <a:extLst>
                    <a:ext uri="{FF2B5EF4-FFF2-40B4-BE49-F238E27FC236}">
                      <a16:creationId xmlns:a16="http://schemas.microsoft.com/office/drawing/2014/main" id="{D680D04C-4C94-E3BA-C02E-EDF8086FC175}"/>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3" name="Freeform 149">
                  <a:extLst>
                    <a:ext uri="{FF2B5EF4-FFF2-40B4-BE49-F238E27FC236}">
                      <a16:creationId xmlns:a16="http://schemas.microsoft.com/office/drawing/2014/main" id="{D018EB03-8597-DF5E-CA60-B221674D8DC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45">
                <a:extLst>
                  <a:ext uri="{FF2B5EF4-FFF2-40B4-BE49-F238E27FC236}">
                    <a16:creationId xmlns:a16="http://schemas.microsoft.com/office/drawing/2014/main" id="{FBE5EEB6-39E9-0B71-F6F5-5FBE390DDA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0" name="Freeform 146">
                <a:extLst>
                  <a:ext uri="{FF2B5EF4-FFF2-40B4-BE49-F238E27FC236}">
                    <a16:creationId xmlns:a16="http://schemas.microsoft.com/office/drawing/2014/main" id="{629BD7A1-781F-BBFE-9AAF-01293BDF8418}"/>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1" name="Freeform 147">
                <a:extLst>
                  <a:ext uri="{FF2B5EF4-FFF2-40B4-BE49-F238E27FC236}">
                    <a16:creationId xmlns:a16="http://schemas.microsoft.com/office/drawing/2014/main" id="{C3F6EFAA-B7D9-FB86-3D6A-9D5B030B624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795125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a:lstStyle/>
          <a:p>
            <a:r>
              <a:rPr lang="en-IE" sz="6000" b="1">
                <a:solidFill>
                  <a:srgbClr val="F79037"/>
                </a:solidFill>
              </a:rPr>
              <a:t>06</a:t>
            </a:r>
            <a:r>
              <a:rPr lang="en-IE" sz="2400" b="1"/>
              <a:t> – Develop the Student’s Learning Experience</a:t>
            </a: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1285389896"/>
              </p:ext>
            </p:extLst>
          </p:nvPr>
        </p:nvGraphicFramePr>
        <p:xfrm>
          <a:off x="1010857" y="2602523"/>
          <a:ext cx="6036056" cy="6865033"/>
        </p:xfrm>
        <a:graphic>
          <a:graphicData uri="http://schemas.openxmlformats.org/drawingml/2006/table">
            <a:tbl>
              <a:tblPr firstRow="1" firstCol="1" bandRow="1"/>
              <a:tblGrid>
                <a:gridCol w="6036056">
                  <a:extLst>
                    <a:ext uri="{9D8B030D-6E8A-4147-A177-3AD203B41FA5}">
                      <a16:colId xmlns:a16="http://schemas.microsoft.com/office/drawing/2014/main" val="1372590760"/>
                    </a:ext>
                  </a:extLst>
                </a:gridCol>
              </a:tblGrid>
              <a:tr h="255021">
                <a:tc>
                  <a:txBody>
                    <a:bodyPr/>
                    <a:lstStyle/>
                    <a:p>
                      <a:pPr algn="just">
                        <a:spcBef>
                          <a:spcPts val="600"/>
                        </a:spcBef>
                        <a:spcAft>
                          <a:spcPts val="600"/>
                        </a:spcAft>
                      </a:pPr>
                      <a:r>
                        <a:rPr lang="en-US" sz="1300" b="1">
                          <a:solidFill>
                            <a:schemeClr val="tx1"/>
                          </a:solidFill>
                          <a:effectLst/>
                          <a:latin typeface="Calibri" panose="020F0502020204030204" pitchFamily="34" charset="0"/>
                          <a:ea typeface="Calibri" panose="020F0502020204030204" pitchFamily="34" charset="0"/>
                          <a:cs typeface="Calibri" panose="020F0502020204030204" pitchFamily="34" charset="0"/>
                        </a:rPr>
                        <a:t>Effective Communication Delivery to Students (continued)</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spcBef>
                          <a:spcPts val="0"/>
                        </a:spcBef>
                        <a:spcAft>
                          <a:spcPts val="300"/>
                        </a:spcAft>
                      </a:pPr>
                      <a:endPar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300"/>
                        </a:spcAft>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Communication and collaboration through questioning can help take their studies to the next level where they can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ask questions</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of one another,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pursue solutions together</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and check each other's work. Some students are naturally more likely to ask for support or assistance from a peer than they are to ask for similar assistance from an instructor. Creating a positive classroom environment is important where students are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not afraid to answer questions or ask questions </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and students are respected as equal partners in the learning process. Consider different types of questioning such as convergent, divergent, high level, and lower level.</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600"/>
                        </a:spcBef>
                        <a:spcAft>
                          <a:spcPts val="600"/>
                        </a:spcAft>
                        <a:buFont typeface="Symbol" panose="05050102010706020507" pitchFamily="18" charset="2"/>
                        <a:buChar char=""/>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Convergent questioning</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has a correct answer in mind; the teacher can present the question and then get students to answer the question. This enhances the social construction of knowledge. </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600"/>
                        </a:spcBef>
                        <a:spcAft>
                          <a:spcPts val="600"/>
                        </a:spcAft>
                        <a:buFont typeface="Symbol" panose="05050102010706020507" pitchFamily="18" charset="2"/>
                        <a:buChar char=""/>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Divergent questions</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are useful for probing student experiences, but the teacher needs to be careful that the discussion does not ramble on. </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600"/>
                        </a:spcBef>
                        <a:spcAft>
                          <a:spcPts val="600"/>
                        </a:spcAft>
                        <a:buFont typeface="Symbol" panose="05050102010706020507" pitchFamily="18" charset="2"/>
                        <a:buChar char=""/>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High-level questions</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use verbs such as </a:t>
                      </a:r>
                      <a:r>
                        <a:rPr lang="en-US" sz="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hypothesising</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theorising</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or reflection. These questions may take a while to answer, so give students time to think through an answer. Don’t be afraid of silence. </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600"/>
                        </a:spcBef>
                        <a:spcAft>
                          <a:spcPts val="600"/>
                        </a:spcAft>
                        <a:buFont typeface="Symbol" panose="05050102010706020507" pitchFamily="18" charset="2"/>
                        <a:buChar char=""/>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Lower-order questions</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require recalling factual information, so responses may be quicker. </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spcBef>
                          <a:spcPts val="1200"/>
                        </a:spcBef>
                        <a:spcAft>
                          <a:spcPts val="1200"/>
                        </a:spcAft>
                      </a:pPr>
                      <a:r>
                        <a:rPr lang="en-US" sz="1200" i="1">
                          <a:solidFill>
                            <a:srgbClr val="009999"/>
                          </a:solidFill>
                          <a:effectLst/>
                          <a:latin typeface="Calibri" panose="020F0502020204030204" pitchFamily="34" charset="0"/>
                          <a:ea typeface="Calibri" panose="020F0502020204030204" pitchFamily="34" charset="0"/>
                          <a:cs typeface="Calibri" panose="020F0502020204030204" pitchFamily="34" charset="0"/>
                        </a:rPr>
                        <a:t>Lynch (2008) suggests that teachers should have a strategy for welcoming students; the first five minutes of the tutorial can be used for exchanging news. </a:t>
                      </a:r>
                      <a:endParaRPr lang="en-IE" sz="1200">
                        <a:solidFill>
                          <a:srgbClr val="009999"/>
                        </a:solidFill>
                        <a:effectLst/>
                        <a:latin typeface="Calibri" panose="020F0502020204030204" pitchFamily="34" charset="0"/>
                        <a:ea typeface="Calibri" panose="020F0502020204030204" pitchFamily="34" charset="0"/>
                        <a:cs typeface="Calibri" panose="020F0502020204030204" pitchFamily="34" charset="0"/>
                      </a:endParaRPr>
                    </a:p>
                    <a:p>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After the tutorial, it is good practice to provide a summary of everything that was covered. Communicate with the students afterwards by e-mail and send slides, if they were used.</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Aft>
                          <a:spcPts val="750"/>
                        </a:spcAft>
                      </a:pPr>
                      <a:endParaRPr lang="en-IE" sz="1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spTree>
    <p:extLst>
      <p:ext uri="{BB962C8B-B14F-4D97-AF65-F5344CB8AC3E}">
        <p14:creationId xmlns:p14="http://schemas.microsoft.com/office/powerpoint/2010/main" val="2650184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9A230E4-08CB-C81A-ECBD-6C20727A0684}"/>
              </a:ext>
            </a:extLst>
          </p:cNvPr>
          <p:cNvSpPr>
            <a:spLocks noGrp="1"/>
          </p:cNvSpPr>
          <p:nvPr>
            <p:ph type="body" sz="quarter" idx="30"/>
          </p:nvPr>
        </p:nvSpPr>
        <p:spPr>
          <a:xfrm>
            <a:off x="2209800" y="179388"/>
            <a:ext cx="4837113" cy="946150"/>
          </a:xfrm>
        </p:spPr>
        <p:txBody>
          <a:bodyPr/>
          <a:lstStyle/>
          <a:p>
            <a:r>
              <a:rPr lang="en-IE" sz="6000" b="1">
                <a:solidFill>
                  <a:srgbClr val="F79037"/>
                </a:solidFill>
              </a:rPr>
              <a:t>06</a:t>
            </a:r>
            <a:r>
              <a:rPr lang="en-IE" sz="2400" b="1"/>
              <a:t> – Develop the Student’s Learning Experience</a:t>
            </a:r>
          </a:p>
        </p:txBody>
      </p:sp>
      <p:graphicFrame>
        <p:nvGraphicFramePr>
          <p:cNvPr id="5" name="Table 4">
            <a:extLst>
              <a:ext uri="{FF2B5EF4-FFF2-40B4-BE49-F238E27FC236}">
                <a16:creationId xmlns:a16="http://schemas.microsoft.com/office/drawing/2014/main" id="{CD3105E5-BAA4-FF49-14DB-01CC775A99CB}"/>
              </a:ext>
            </a:extLst>
          </p:cNvPr>
          <p:cNvGraphicFramePr>
            <a:graphicFrameLocks noGrp="1"/>
          </p:cNvGraphicFramePr>
          <p:nvPr>
            <p:extLst>
              <p:ext uri="{D42A27DB-BD31-4B8C-83A1-F6EECF244321}">
                <p14:modId xmlns:p14="http://schemas.microsoft.com/office/powerpoint/2010/main" val="2789121470"/>
              </p:ext>
            </p:extLst>
          </p:nvPr>
        </p:nvGraphicFramePr>
        <p:xfrm>
          <a:off x="1010857" y="2475914"/>
          <a:ext cx="6036056" cy="6879341"/>
        </p:xfrm>
        <a:graphic>
          <a:graphicData uri="http://schemas.openxmlformats.org/drawingml/2006/table">
            <a:tbl>
              <a:tblPr firstRow="1" firstCol="1" bandRow="1"/>
              <a:tblGrid>
                <a:gridCol w="6036056">
                  <a:extLst>
                    <a:ext uri="{9D8B030D-6E8A-4147-A177-3AD203B41FA5}">
                      <a16:colId xmlns:a16="http://schemas.microsoft.com/office/drawing/2014/main" val="1372590760"/>
                    </a:ext>
                  </a:extLst>
                </a:gridCol>
              </a:tblGrid>
              <a:tr h="255021">
                <a:tc>
                  <a:txBody>
                    <a:bodyPr/>
                    <a:lstStyle/>
                    <a:p>
                      <a:pPr algn="just">
                        <a:spcBef>
                          <a:spcPts val="600"/>
                        </a:spcBef>
                        <a:spcAft>
                          <a:spcPts val="600"/>
                        </a:spcAft>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Giving Effective Feedback</a:t>
                      </a: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79037"/>
                    </a:solidFill>
                  </a:tcPr>
                </a:tc>
                <a:extLst>
                  <a:ext uri="{0D108BD9-81ED-4DB2-BD59-A6C34878D82A}">
                    <a16:rowId xmlns:a16="http://schemas.microsoft.com/office/drawing/2014/main" val="3257034564"/>
                  </a:ext>
                </a:extLst>
              </a:tr>
              <a:tr h="6610012">
                <a:tc>
                  <a:txBody>
                    <a:bodyPr/>
                    <a:lstStyle/>
                    <a:p>
                      <a:pPr>
                        <a:spcBef>
                          <a:spcPts val="1500"/>
                        </a:spcBef>
                        <a:spcAft>
                          <a:spcPts val="300"/>
                        </a:spcAft>
                      </a:pPr>
                      <a:endParaRPr lang="en-US" sz="4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300"/>
                        </a:spcAft>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A list of practical ideas for improving the efficiency and effectiveness of feedback to students can be accessed in </a:t>
                      </a:r>
                      <a:r>
                        <a:rPr lang="en-US" sz="1200" u="sng">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tooltip="Formative Assessment: Practical Ideas for Improving the Efficiency and Effective (opens in a new window)">
                            <a:extLst>
                              <a:ext uri="{A12FA001-AC4F-418D-AE19-62706E023703}">
                                <ahyp:hlinkClr xmlns:ahyp="http://schemas.microsoft.com/office/drawing/2018/hyperlinkcolor" val="tx"/>
                              </a:ext>
                            </a:extLst>
                          </a:hlinkClick>
                        </a:rPr>
                        <a:t>Formative Assessment: Practical Ideas for Improving the Efficiency and Effective</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300"/>
                        </a:spcBef>
                        <a:spcAft>
                          <a:spcPts val="300"/>
                        </a:spcAft>
                      </a:pPr>
                      <a:r>
                        <a:rPr lang="en-US"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Seven Principles of Giving Good Feedback (Formative Assessment)</a:t>
                      </a:r>
                      <a:endParaRPr lang="en-IE" sz="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Aft>
                          <a:spcPts val="200"/>
                        </a:spcAft>
                        <a:buFont typeface="+mj-lt"/>
                        <a:buAutoNum type="arabicPeriod"/>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Facilitates the development of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self-assessment</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(reflection)</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in learning. </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Aft>
                          <a:spcPts val="200"/>
                        </a:spcAft>
                        <a:buFont typeface="+mj-lt"/>
                        <a:buAutoNum type="arabicPeriod"/>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Encourages teacher and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peer dialogue</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around learning.</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Aft>
                          <a:spcPts val="200"/>
                        </a:spcAft>
                        <a:buFont typeface="+mj-lt"/>
                        <a:buAutoNum type="arabicPeriod"/>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Helps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clarify what good performance</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is (goals, criteria, standards expected). </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Aft>
                          <a:spcPts val="200"/>
                        </a:spcAft>
                        <a:buFont typeface="+mj-lt"/>
                        <a:buAutoNum type="arabicPeriod"/>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Provides opportunities to close the gap between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current and desired performance</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Aft>
                          <a:spcPts val="200"/>
                        </a:spcAft>
                        <a:buFont typeface="+mj-lt"/>
                        <a:buAutoNum type="arabicPeriod"/>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Delivers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high-quality information</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to students about their learning. </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Aft>
                          <a:spcPts val="200"/>
                        </a:spcAft>
                        <a:buFont typeface="+mj-lt"/>
                        <a:buAutoNum type="arabicPeriod"/>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Encourages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positive motivational beliefs</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and self-esteem. </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spcAft>
                          <a:spcPts val="200"/>
                        </a:spcAft>
                        <a:buFont typeface="+mj-lt"/>
                        <a:buAutoNum type="arabicPeriod"/>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Provides information to teachers that can be used to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help shape the teaching</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200"/>
                        </a:spcBef>
                        <a:spcAft>
                          <a:spcPts val="300"/>
                        </a:spcAft>
                      </a:pPr>
                      <a:r>
                        <a:rPr lang="en-US" sz="1200" i="1">
                          <a:solidFill>
                            <a:srgbClr val="009999"/>
                          </a:solidFill>
                          <a:effectLst/>
                          <a:latin typeface="Calibri" panose="020F0502020204030204" pitchFamily="34" charset="0"/>
                          <a:ea typeface="Calibri" panose="020F0502020204030204" pitchFamily="34" charset="0"/>
                          <a:cs typeface="Calibri" panose="020F0502020204030204" pitchFamily="34" charset="0"/>
                        </a:rPr>
                        <a:t>(Nicol &amp; MacFarlane-Dick, 2009; </a:t>
                      </a:r>
                      <a:r>
                        <a:rPr lang="en-US" sz="1200" i="1" err="1">
                          <a:solidFill>
                            <a:srgbClr val="009999"/>
                          </a:solidFill>
                          <a:effectLst/>
                          <a:latin typeface="Calibri" panose="020F0502020204030204" pitchFamily="34" charset="0"/>
                          <a:ea typeface="Calibri" panose="020F0502020204030204" pitchFamily="34" charset="0"/>
                          <a:cs typeface="Calibri" panose="020F0502020204030204" pitchFamily="34" charset="0"/>
                        </a:rPr>
                        <a:t>Juwah</a:t>
                      </a:r>
                      <a:r>
                        <a:rPr lang="en-US" sz="1200" i="1">
                          <a:solidFill>
                            <a:srgbClr val="009999"/>
                          </a:solidFill>
                          <a:effectLst/>
                          <a:latin typeface="Calibri" panose="020F0502020204030204" pitchFamily="34" charset="0"/>
                          <a:ea typeface="Calibri" panose="020F0502020204030204" pitchFamily="34" charset="0"/>
                          <a:cs typeface="Calibri" panose="020F0502020204030204" pitchFamily="34" charset="0"/>
                        </a:rPr>
                        <a:t> et al, 2004)</a:t>
                      </a:r>
                      <a:endParaRPr lang="en-IE" sz="1200">
                        <a:solidFill>
                          <a:srgbClr val="009999"/>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300"/>
                        </a:spcBef>
                        <a:spcAft>
                          <a:spcPts val="200"/>
                        </a:spcAft>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Giving students feedback on their learning, often described as formative assessment, has been shown to have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powerful positive benefits</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for student learning and achievement (</a:t>
                      </a:r>
                      <a:r>
                        <a:rPr lang="en-US" sz="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Juwah</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et al., 2009; Black &amp; William, 1998). The importance of feedback mechanisms in assessment has been well-established in research (Fisher &amp; Miller, 2008). </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300"/>
                        </a:spcBef>
                        <a:spcAft>
                          <a:spcPts val="200"/>
                        </a:spcAft>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However, this can often be a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time-consuming</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task in an environment with stretched resources. In addition, many staff report a lack of student engagement with this feedback; for example, students may not read it, while also reporting a lack of helpful feedback. This can result in wasted staff efforts and ineffective feedback for students. </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300"/>
                        </a:spcBef>
                        <a:spcAft>
                          <a:spcPts val="200"/>
                        </a:spcAft>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One of the key themes emerging to address this dilemma is to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develop students’ self-monitoring skills</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to help them narrow the gap between their performance and the standards expected of them (Clarke et al., 2001). </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300"/>
                        </a:spcBef>
                        <a:spcAft>
                          <a:spcPts val="200"/>
                        </a:spcAft>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The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timing, type and specification of feedback</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can also improve student ability to self-monitor. In addition, good feedback should feed into some specific actions that can be used in the next assessment. Feedback need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not always be from the academic staff</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as students themselves are a good resource to each other when given guidance on how to provide feedback.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New technologies</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also open some efficient feedback opportunities.</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300"/>
                        </a:spcBef>
                        <a:spcAft>
                          <a:spcPts val="200"/>
                        </a:spcAft>
                      </a:pPr>
                      <a:r>
                        <a:rPr lang="en-US" sz="1200" b="0">
                          <a:solidFill>
                            <a:schemeClr val="tx1"/>
                          </a:solidFill>
                          <a:effectLst/>
                          <a:latin typeface="Calibri" panose="020F0502020204030204" pitchFamily="34" charset="0"/>
                          <a:ea typeface="Calibri" panose="020F0502020204030204" pitchFamily="34" charset="0"/>
                          <a:cs typeface="Calibri" panose="020F0502020204030204" pitchFamily="34" charset="0"/>
                        </a:rPr>
                        <a:t>Finally, feedback that provides constructive comments on strengths, weaknesses, and suggestions for improvements has powerful positive benefits for student learning and achievement</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(Nichol &amp; McFarlane-Dick, 2009; Black &amp; William, 1998).</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Aft>
                          <a:spcPts val="750"/>
                        </a:spcAft>
                      </a:pP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534" marR="67534"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147546"/>
                  </a:ext>
                </a:extLst>
              </a:tr>
            </a:tbl>
          </a:graphicData>
        </a:graphic>
      </p:graphicFrame>
    </p:spTree>
    <p:extLst>
      <p:ext uri="{BB962C8B-B14F-4D97-AF65-F5344CB8AC3E}">
        <p14:creationId xmlns:p14="http://schemas.microsoft.com/office/powerpoint/2010/main" val="2502448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767E02E-C6CE-B64B-98AA-F982840E24C5}"/>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t="23167" b="23167"/>
          <a:stretch>
            <a:fillRect/>
          </a:stretch>
        </p:blipFill>
        <p:spPr/>
      </p:pic>
      <p:sp>
        <p:nvSpPr>
          <p:cNvPr id="9" name="Text Placeholder 8">
            <a:extLst>
              <a:ext uri="{FF2B5EF4-FFF2-40B4-BE49-F238E27FC236}">
                <a16:creationId xmlns:a16="http://schemas.microsoft.com/office/drawing/2014/main" id="{A25D586A-154F-7E4E-BDD9-A830DEFA4235}"/>
              </a:ext>
            </a:extLst>
          </p:cNvPr>
          <p:cNvSpPr>
            <a:spLocks noGrp="1"/>
          </p:cNvSpPr>
          <p:nvPr>
            <p:ph type="body" sz="quarter" idx="42"/>
          </p:nvPr>
        </p:nvSpPr>
        <p:spPr>
          <a:xfrm>
            <a:off x="706178" y="5345906"/>
            <a:ext cx="6189623" cy="4414479"/>
          </a:xfrm>
        </p:spPr>
        <p:txBody>
          <a:bodyPr/>
          <a:lstStyle/>
          <a:p>
            <a:r>
              <a:rPr lang="en-US" sz="1200"/>
              <a:t>Food 2030 (EU food innovation policy) highlights boosting innovation and empowering communities as a key priority. It wants value-added food products to meet the needs, values, and expectations of society in </a:t>
            </a:r>
            <a:r>
              <a:rPr lang="en-US" sz="1200" b="1"/>
              <a:t>a responsible and ethical way</a:t>
            </a:r>
            <a:r>
              <a:rPr lang="en-US" sz="1200"/>
              <a:t>. </a:t>
            </a:r>
          </a:p>
          <a:p>
            <a:endParaRPr lang="en-US" sz="1200"/>
          </a:p>
          <a:p>
            <a:r>
              <a:rPr lang="en-US" sz="1200"/>
              <a:t>Ethical Food Entrepreneurship (EFE) seeks to empower food graduates, food entrepreneurs and existing food SMEs with the knowledge and skills to introduce ethically suitable food products and services, to the market, thus boosting the SME’s competitiveness and contribution to a more ethical, sustainable, healthier and more autonomous society. To ensure our approach seeks maximum reach and impact, we will provide HEI, VET, and enterprise support </a:t>
            </a:r>
            <a:r>
              <a:rPr lang="en-US" sz="1200" err="1"/>
              <a:t>organisations</a:t>
            </a:r>
            <a:r>
              <a:rPr lang="en-US" sz="1200"/>
              <a:t> with the resources they need to radically improve the ethical training they provide to HEI &amp; VET food students and to food entrepreneurs in SMEs.</a:t>
            </a:r>
          </a:p>
          <a:p>
            <a:endParaRPr lang="en-US" sz="1200"/>
          </a:p>
          <a:p>
            <a:r>
              <a:rPr lang="en-US" sz="1200"/>
              <a:t>Ethical Food Entrepreneurship (EFE) aims to provide HEI &amp; VET bodies and food businesses with up-to-date ethical innovation, communication, marketing, and sustainability skills necessary to embrace the growing ethical conscious need and to get everyone in an ethical and sustainable mindset. It will contribute to the professional development of food HEI Educators by increasing their pedagogic skills to develop and teach new food entrepreneurship supports based on triple-bottom-line businesses (planet, people, profit).</a:t>
            </a:r>
          </a:p>
          <a:p>
            <a:endParaRPr lang="en-US" sz="1200"/>
          </a:p>
          <a:p>
            <a:r>
              <a:rPr lang="en-US" sz="1200"/>
              <a:t>The impact at a local level by providing access to highly innovative yet accessible training resources is that we position these learners and entrepreneurs with the skills from which to creatively adapt their food offerings and services in a more ethically minded manner having an impact on the entire market. In doing this we create a more ethical, sustainable and healthier society and ultimately will be more aligned with the European Green Deal and the UN SDGs and will be edging closer to meeting the goals. </a:t>
            </a:r>
          </a:p>
        </p:txBody>
      </p:sp>
      <p:sp>
        <p:nvSpPr>
          <p:cNvPr id="7" name="Text Placeholder 6">
            <a:extLst>
              <a:ext uri="{FF2B5EF4-FFF2-40B4-BE49-F238E27FC236}">
                <a16:creationId xmlns:a16="http://schemas.microsoft.com/office/drawing/2014/main" id="{F109E703-4886-0047-A155-A6CEB0C5E340}"/>
              </a:ext>
            </a:extLst>
          </p:cNvPr>
          <p:cNvSpPr>
            <a:spLocks noGrp="1"/>
          </p:cNvSpPr>
          <p:nvPr>
            <p:ph type="body" sz="quarter" idx="30"/>
          </p:nvPr>
        </p:nvSpPr>
        <p:spPr/>
        <p:txBody>
          <a:bodyPr/>
          <a:lstStyle/>
          <a:p>
            <a:r>
              <a:rPr lang="en-US" sz="6000" b="1">
                <a:solidFill>
                  <a:srgbClr val="F79037"/>
                </a:solidFill>
              </a:rPr>
              <a:t>01</a:t>
            </a:r>
            <a:r>
              <a:rPr lang="en-US" sz="2400" b="1"/>
              <a:t> – Foreword</a:t>
            </a:r>
          </a:p>
          <a:p>
            <a:endParaRPr lang="en-US" sz="2400" b="1"/>
          </a:p>
        </p:txBody>
      </p:sp>
      <p:sp>
        <p:nvSpPr>
          <p:cNvPr id="8" name="Slide Number Placeholder 9">
            <a:extLst>
              <a:ext uri="{FF2B5EF4-FFF2-40B4-BE49-F238E27FC236}">
                <a16:creationId xmlns:a16="http://schemas.microsoft.com/office/drawing/2014/main" id="{842673BA-FC87-7308-31B4-37C04D967F1A}"/>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pPr/>
              <a:t>3</a:t>
            </a:fld>
            <a:endParaRPr lang="en-US"/>
          </a:p>
        </p:txBody>
      </p:sp>
      <p:grpSp>
        <p:nvGrpSpPr>
          <p:cNvPr id="5" name="Group 4">
            <a:extLst>
              <a:ext uri="{FF2B5EF4-FFF2-40B4-BE49-F238E27FC236}">
                <a16:creationId xmlns:a16="http://schemas.microsoft.com/office/drawing/2014/main" id="{602AF523-A5F2-4B85-E5AE-64469E9A079D}"/>
              </a:ext>
            </a:extLst>
          </p:cNvPr>
          <p:cNvGrpSpPr/>
          <p:nvPr/>
        </p:nvGrpSpPr>
        <p:grpSpPr>
          <a:xfrm>
            <a:off x="5028901" y="3277773"/>
            <a:ext cx="1400033" cy="1465884"/>
            <a:chOff x="5614841" y="786428"/>
            <a:chExt cx="901130" cy="901727"/>
          </a:xfrm>
        </p:grpSpPr>
        <p:grpSp>
          <p:nvGrpSpPr>
            <p:cNvPr id="6" name="Graphic 2">
              <a:extLst>
                <a:ext uri="{FF2B5EF4-FFF2-40B4-BE49-F238E27FC236}">
                  <a16:creationId xmlns:a16="http://schemas.microsoft.com/office/drawing/2014/main" id="{DD9E8254-FBC3-DFCD-08A8-55077A1D4E0F}"/>
                </a:ext>
              </a:extLst>
            </p:cNvPr>
            <p:cNvGrpSpPr/>
            <p:nvPr/>
          </p:nvGrpSpPr>
          <p:grpSpPr>
            <a:xfrm>
              <a:off x="5715019" y="1058540"/>
              <a:ext cx="543506" cy="445337"/>
              <a:chOff x="5715019" y="1058540"/>
              <a:chExt cx="543506" cy="445337"/>
            </a:xfrm>
            <a:solidFill>
              <a:srgbClr val="60A9DD"/>
            </a:solidFill>
          </p:grpSpPr>
          <p:sp>
            <p:nvSpPr>
              <p:cNvPr id="12" name="Freeform 210">
                <a:extLst>
                  <a:ext uri="{FF2B5EF4-FFF2-40B4-BE49-F238E27FC236}">
                    <a16:creationId xmlns:a16="http://schemas.microsoft.com/office/drawing/2014/main" id="{A1545E05-0172-E19A-A66F-B952741566B8}"/>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1A0C2"/>
              </a:solidFill>
              <a:ln w="9028" cap="flat">
                <a:noFill/>
                <a:prstDash val="solid"/>
                <a:miter/>
              </a:ln>
            </p:spPr>
            <p:txBody>
              <a:bodyPr rtlCol="0" anchor="ctr"/>
              <a:lstStyle/>
              <a:p>
                <a:endParaRPr lang="en-US"/>
              </a:p>
            </p:txBody>
          </p:sp>
          <p:sp>
            <p:nvSpPr>
              <p:cNvPr id="13" name="Freeform 211">
                <a:extLst>
                  <a:ext uri="{FF2B5EF4-FFF2-40B4-BE49-F238E27FC236}">
                    <a16:creationId xmlns:a16="http://schemas.microsoft.com/office/drawing/2014/main" id="{DD50B5D5-1446-E078-D94B-1EF834D8661D}"/>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1A0C2"/>
              </a:solidFill>
              <a:ln w="9028" cap="flat">
                <a:noFill/>
                <a:prstDash val="solid"/>
                <a:miter/>
              </a:ln>
            </p:spPr>
            <p:txBody>
              <a:bodyPr rtlCol="0" anchor="ctr"/>
              <a:lstStyle/>
              <a:p>
                <a:endParaRPr lang="en-US"/>
              </a:p>
            </p:txBody>
          </p:sp>
        </p:grpSp>
        <p:sp>
          <p:nvSpPr>
            <p:cNvPr id="11" name="Freeform 209">
              <a:extLst>
                <a:ext uri="{FF2B5EF4-FFF2-40B4-BE49-F238E27FC236}">
                  <a16:creationId xmlns:a16="http://schemas.microsoft.com/office/drawing/2014/main" id="{3E36EA13-FF2A-D7D6-F75C-1CE783280F37}"/>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1209211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0261292C-F375-C197-53F5-3B547BD9DEDB}"/>
              </a:ext>
            </a:extLst>
          </p:cNvPr>
          <p:cNvSpPr>
            <a:spLocks noGrp="1"/>
          </p:cNvSpPr>
          <p:nvPr>
            <p:ph type="body" sz="quarter" idx="30"/>
          </p:nvPr>
        </p:nvSpPr>
        <p:spPr>
          <a:xfrm>
            <a:off x="670695" y="627587"/>
            <a:ext cx="3014509" cy="662358"/>
          </a:xfrm>
        </p:spPr>
        <p:txBody>
          <a:bodyPr/>
          <a:lstStyle/>
          <a:p>
            <a:pPr algn="r"/>
            <a:r>
              <a:rPr lang="en-US" sz="6000" b="1">
                <a:solidFill>
                  <a:srgbClr val="F79037"/>
                </a:solidFill>
              </a:rPr>
              <a:t>07</a:t>
            </a:r>
            <a:r>
              <a:rPr lang="en-US" sz="2400" b="1"/>
              <a:t> – Useful Links &amp; Resources</a:t>
            </a:r>
            <a:endParaRPr lang="en-US" sz="6000" b="1"/>
          </a:p>
        </p:txBody>
      </p:sp>
      <p:sp>
        <p:nvSpPr>
          <p:cNvPr id="4" name="Slide Number Placeholder 3">
            <a:extLst>
              <a:ext uri="{FF2B5EF4-FFF2-40B4-BE49-F238E27FC236}">
                <a16:creationId xmlns:a16="http://schemas.microsoft.com/office/drawing/2014/main" id="{48D0C8E4-47C5-0F84-3290-C82E0681D3A8}"/>
              </a:ext>
            </a:extLst>
          </p:cNvPr>
          <p:cNvSpPr>
            <a:spLocks noGrp="1"/>
          </p:cNvSpPr>
          <p:nvPr>
            <p:ph type="sldNum" sz="quarter" idx="4"/>
          </p:nvPr>
        </p:nvSpPr>
        <p:spPr>
          <a:xfrm>
            <a:off x="6200636" y="10046928"/>
            <a:ext cx="1047264" cy="465822"/>
          </a:xfrm>
        </p:spPr>
        <p:txBody>
          <a:bodyPr anchor="ctr">
            <a:normAutofit/>
          </a:bodyPr>
          <a:lstStyle/>
          <a:p>
            <a:pPr>
              <a:spcAft>
                <a:spcPts val="600"/>
              </a:spcAft>
            </a:pPr>
            <a:fld id="{CB2079F2-58AF-ED44-82D7-E04B2F6FD686}" type="slidenum">
              <a:rPr lang="en-US" smtClean="0"/>
              <a:pPr>
                <a:spcAft>
                  <a:spcPts val="600"/>
                </a:spcAft>
              </a:pPr>
              <a:t>30</a:t>
            </a:fld>
            <a:endParaRPr lang="en-US"/>
          </a:p>
        </p:txBody>
      </p:sp>
      <p:pic>
        <p:nvPicPr>
          <p:cNvPr id="8" name="Picture Placeholder 7" descr="A grey chain with a black background&#10;&#10;Description automatically generated">
            <a:extLst>
              <a:ext uri="{FF2B5EF4-FFF2-40B4-BE49-F238E27FC236}">
                <a16:creationId xmlns:a16="http://schemas.microsoft.com/office/drawing/2014/main" id="{4EFB3B6B-EA6C-547F-29B3-A37E5FCC4CA3}"/>
              </a:ext>
            </a:extLst>
          </p:cNvPr>
          <p:cNvPicPr>
            <a:picLocks noGrp="1" noChangeAspect="1"/>
          </p:cNvPicPr>
          <p:nvPr>
            <p:ph type="pic" sz="quarter" idx="44"/>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t="4957" r="-4" b="5255"/>
          <a:stretch/>
        </p:blipFill>
        <p:spPr>
          <a:xfrm>
            <a:off x="3977692" y="522985"/>
            <a:ext cx="3064955" cy="2751872"/>
          </a:xfrm>
          <a:noFill/>
        </p:spPr>
      </p:pic>
      <p:graphicFrame>
        <p:nvGraphicFramePr>
          <p:cNvPr id="9" name="Table 7">
            <a:extLst>
              <a:ext uri="{FF2B5EF4-FFF2-40B4-BE49-F238E27FC236}">
                <a16:creationId xmlns:a16="http://schemas.microsoft.com/office/drawing/2014/main" id="{4B0E645B-3DCC-673C-D2D1-10B16E1AF4FD}"/>
              </a:ext>
            </a:extLst>
          </p:cNvPr>
          <p:cNvGraphicFramePr>
            <a:graphicFrameLocks noGrp="1"/>
          </p:cNvGraphicFramePr>
          <p:nvPr>
            <p:extLst>
              <p:ext uri="{D42A27DB-BD31-4B8C-83A1-F6EECF244321}">
                <p14:modId xmlns:p14="http://schemas.microsoft.com/office/powerpoint/2010/main" val="1940067662"/>
              </p:ext>
            </p:extLst>
          </p:nvPr>
        </p:nvGraphicFramePr>
        <p:xfrm>
          <a:off x="327761" y="3554309"/>
          <a:ext cx="6714886" cy="4875652"/>
        </p:xfrm>
        <a:graphic>
          <a:graphicData uri="http://schemas.openxmlformats.org/drawingml/2006/table">
            <a:tbl>
              <a:tblPr firstRow="1" bandRow="1"/>
              <a:tblGrid>
                <a:gridCol w="3357443">
                  <a:extLst>
                    <a:ext uri="{9D8B030D-6E8A-4147-A177-3AD203B41FA5}">
                      <a16:colId xmlns:a16="http://schemas.microsoft.com/office/drawing/2014/main" val="2768001383"/>
                    </a:ext>
                  </a:extLst>
                </a:gridCol>
                <a:gridCol w="3357443">
                  <a:extLst>
                    <a:ext uri="{9D8B030D-6E8A-4147-A177-3AD203B41FA5}">
                      <a16:colId xmlns:a16="http://schemas.microsoft.com/office/drawing/2014/main" val="4136601745"/>
                    </a:ext>
                  </a:extLst>
                </a:gridCol>
              </a:tblGrid>
              <a:tr h="578833">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ctr"/>
                      <a:r>
                        <a:rPr lang="en-IE" sz="1400">
                          <a:solidFill>
                            <a:schemeClr val="bg2">
                              <a:lumMod val="25000"/>
                            </a:schemeClr>
                          </a:solidFill>
                        </a:rPr>
                        <a:t>Project Website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b="1" kern="1200">
                          <a:solidFill>
                            <a:schemeClr val="lt1"/>
                          </a:solidFill>
                          <a:latin typeface="Calibri" panose="020F0502020204030204"/>
                        </a:defRPr>
                      </a:lvl1pPr>
                      <a:lvl2pPr marL="1036469" algn="l" defTabSz="2072941" rtl="0" eaLnBrk="1" latinLnBrk="0" hangingPunct="1">
                        <a:defRPr sz="4080" b="1" kern="1200">
                          <a:solidFill>
                            <a:schemeClr val="lt1"/>
                          </a:solidFill>
                          <a:latin typeface="Calibri" panose="020F0502020204030204"/>
                        </a:defRPr>
                      </a:lvl2pPr>
                      <a:lvl3pPr marL="2072941" algn="l" defTabSz="2072941" rtl="0" eaLnBrk="1" latinLnBrk="0" hangingPunct="1">
                        <a:defRPr sz="4080" b="1" kern="1200">
                          <a:solidFill>
                            <a:schemeClr val="lt1"/>
                          </a:solidFill>
                          <a:latin typeface="Calibri" panose="020F0502020204030204"/>
                        </a:defRPr>
                      </a:lvl3pPr>
                      <a:lvl4pPr marL="3109412" algn="l" defTabSz="2072941" rtl="0" eaLnBrk="1" latinLnBrk="0" hangingPunct="1">
                        <a:defRPr sz="4080" b="1" kern="1200">
                          <a:solidFill>
                            <a:schemeClr val="lt1"/>
                          </a:solidFill>
                          <a:latin typeface="Calibri" panose="020F0502020204030204"/>
                        </a:defRPr>
                      </a:lvl4pPr>
                      <a:lvl5pPr marL="4145883" algn="l" defTabSz="2072941" rtl="0" eaLnBrk="1" latinLnBrk="0" hangingPunct="1">
                        <a:defRPr sz="4080" b="1" kern="1200">
                          <a:solidFill>
                            <a:schemeClr val="lt1"/>
                          </a:solidFill>
                          <a:latin typeface="Calibri" panose="020F0502020204030204"/>
                        </a:defRPr>
                      </a:lvl5pPr>
                      <a:lvl6pPr marL="5182352" algn="l" defTabSz="2072941" rtl="0" eaLnBrk="1" latinLnBrk="0" hangingPunct="1">
                        <a:defRPr sz="4080" b="1" kern="1200">
                          <a:solidFill>
                            <a:schemeClr val="lt1"/>
                          </a:solidFill>
                          <a:latin typeface="Calibri" panose="020F0502020204030204"/>
                        </a:defRPr>
                      </a:lvl6pPr>
                      <a:lvl7pPr marL="6218822" algn="l" defTabSz="2072941" rtl="0" eaLnBrk="1" latinLnBrk="0" hangingPunct="1">
                        <a:defRPr sz="4080" b="1" kern="1200">
                          <a:solidFill>
                            <a:schemeClr val="lt1"/>
                          </a:solidFill>
                          <a:latin typeface="Calibri" panose="020F0502020204030204"/>
                        </a:defRPr>
                      </a:lvl7pPr>
                      <a:lvl8pPr marL="7255294" algn="l" defTabSz="2072941" rtl="0" eaLnBrk="1" latinLnBrk="0" hangingPunct="1">
                        <a:defRPr sz="4080" b="1" kern="1200">
                          <a:solidFill>
                            <a:schemeClr val="lt1"/>
                          </a:solidFill>
                          <a:latin typeface="Calibri" panose="020F0502020204030204"/>
                        </a:defRPr>
                      </a:lvl8pPr>
                      <a:lvl9pPr marL="8291764" algn="l" defTabSz="2072941" rtl="0" eaLnBrk="1" latinLnBrk="0" hangingPunct="1">
                        <a:defRPr sz="4080" b="1" kern="1200">
                          <a:solidFill>
                            <a:schemeClr val="lt1"/>
                          </a:solidFill>
                          <a:latin typeface="Calibri" panose="020F0502020204030204"/>
                        </a:defRPr>
                      </a:lvl9pPr>
                    </a:lstStyle>
                    <a:p>
                      <a:pPr algn="ctr"/>
                      <a:r>
                        <a:rPr lang="en-IE" sz="1200">
                          <a:solidFill>
                            <a:srgbClr val="F79037"/>
                          </a:solidFill>
                          <a:hlinkClick r:id="rId4">
                            <a:extLst>
                              <a:ext uri="{A12FA001-AC4F-418D-AE19-62706E023703}">
                                <ahyp:hlinkClr xmlns:ahyp="http://schemas.microsoft.com/office/drawing/2018/hyperlinkcolor" val="tx"/>
                              </a:ext>
                            </a:extLst>
                          </a:hlinkClick>
                        </a:rPr>
                        <a:t>https://ethical-food.eu/</a:t>
                      </a:r>
                      <a:endParaRPr lang="en-IE" sz="1200">
                        <a:solidFill>
                          <a:srgbClr val="F79037"/>
                        </a:solidFill>
                      </a:endParaRPr>
                    </a:p>
                    <a:p>
                      <a:pPr algn="ctr"/>
                      <a:endParaRPr lang="en-IE" sz="120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3488033470"/>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400">
                          <a:solidFill>
                            <a:schemeClr val="bg2">
                              <a:lumMod val="25000"/>
                            </a:schemeClr>
                          </a:solidFill>
                        </a:rPr>
                        <a:t>Educator’s Guide </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200">
                          <a:solidFill>
                            <a:srgbClr val="F79037"/>
                          </a:solidFill>
                          <a:hlinkClick r:id="rId5">
                            <a:extLst>
                              <a:ext uri="{A12FA001-AC4F-418D-AE19-62706E023703}">
                                <ahyp:hlinkClr xmlns:ahyp="http://schemas.microsoft.com/office/drawing/2018/hyperlinkcolor" val="tx"/>
                              </a:ext>
                            </a:extLst>
                          </a:hlinkClick>
                        </a:rPr>
                        <a:t>https://ethical-food.eu/educators-guide/</a:t>
                      </a:r>
                      <a:endParaRPr lang="en-IE" sz="1200">
                        <a:solidFill>
                          <a:srgbClr val="F79037"/>
                        </a:solidFill>
                      </a:endParaRPr>
                    </a:p>
                    <a:p>
                      <a:pPr algn="ctr"/>
                      <a:endParaRPr lang="en-IE" sz="1200">
                        <a:solidFill>
                          <a:srgbClr val="F79037"/>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77347470"/>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400">
                          <a:solidFill>
                            <a:schemeClr val="bg2">
                              <a:lumMod val="25000"/>
                            </a:schemeClr>
                          </a:solidFill>
                        </a:rPr>
                        <a:t>Good Practice Compendium</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200">
                          <a:solidFill>
                            <a:srgbClr val="F79037"/>
                          </a:solidFill>
                          <a:hlinkClick r:id="rId6">
                            <a:extLst>
                              <a:ext uri="{A12FA001-AC4F-418D-AE19-62706E023703}">
                                <ahyp:hlinkClr xmlns:ahyp="http://schemas.microsoft.com/office/drawing/2018/hyperlinkcolor" val="tx"/>
                              </a:ext>
                            </a:extLst>
                          </a:hlinkClick>
                        </a:rPr>
                        <a:t>https://ethical-food.eu/the-good-practice-compendium/</a:t>
                      </a:r>
                      <a:endParaRPr lang="en-IE" sz="1200">
                        <a:solidFill>
                          <a:srgbClr val="F79037"/>
                        </a:solidFill>
                      </a:endParaRPr>
                    </a:p>
                    <a:p>
                      <a:pPr algn="ctr"/>
                      <a:endParaRPr lang="en-IE" sz="120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511534892"/>
                  </a:ext>
                </a:extLst>
              </a:tr>
              <a:tr h="597786">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400">
                          <a:solidFill>
                            <a:schemeClr val="bg2">
                              <a:lumMod val="25000"/>
                            </a:schemeClr>
                          </a:solidFill>
                        </a:rPr>
                        <a:t>Ethical Entrepreneurship Manual</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0" marR="0" lvl="0" indent="0" algn="ctr" defTabSz="2072941">
                        <a:lnSpc>
                          <a:spcPct val="100000"/>
                        </a:lnSpc>
                        <a:spcBef>
                          <a:spcPts val="0"/>
                        </a:spcBef>
                        <a:spcAft>
                          <a:spcPts val="0"/>
                        </a:spcAft>
                        <a:buNone/>
                        <a:tabLst/>
                        <a:defRPr/>
                      </a:pPr>
                      <a:r>
                        <a:rPr lang="en-IE" sz="1200" b="0" i="0" u="none" strike="noStrike" noProof="0">
                          <a:solidFill>
                            <a:srgbClr val="F79037"/>
                          </a:solidFill>
                          <a:latin typeface="Calibri"/>
                          <a:hlinkClick r:id="rId7">
                            <a:extLst>
                              <a:ext uri="{A12FA001-AC4F-418D-AE19-62706E023703}">
                                <ahyp:hlinkClr xmlns:ahyp="http://schemas.microsoft.com/office/drawing/2018/hyperlinkcolor" val="tx"/>
                              </a:ext>
                            </a:extLst>
                          </a:hlinkClick>
                        </a:rPr>
                        <a:t>https://ethical-food.eu/innovating-ethical-food-entrepreneurship-manual/</a:t>
                      </a:r>
                      <a:endParaRPr lang="en-US">
                        <a:solidFill>
                          <a:srgbClr val="F79037"/>
                        </a:solidFill>
                        <a:hlinkClick r:id="rId7">
                          <a:extLst>
                            <a:ext uri="{A12FA001-AC4F-418D-AE19-62706E023703}">
                              <ahyp:hlinkClr xmlns:ahyp="http://schemas.microsoft.com/office/drawing/2018/hyperlinkcolor" val="tx"/>
                            </a:ext>
                          </a:extLst>
                        </a:hlinkClick>
                      </a:endParaRPr>
                    </a:p>
                    <a:p>
                      <a:pPr algn="ctr"/>
                      <a:endParaRPr lang="en-IE" sz="120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83612724"/>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400">
                          <a:solidFill>
                            <a:schemeClr val="bg2">
                              <a:lumMod val="25000"/>
                            </a:schemeClr>
                          </a:solidFill>
                        </a:rPr>
                        <a:t>Learning Resources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marL="0" marR="0" lvl="0" indent="0" algn="ctr" defTabSz="2072941">
                        <a:lnSpc>
                          <a:spcPct val="100000"/>
                        </a:lnSpc>
                        <a:spcBef>
                          <a:spcPts val="0"/>
                        </a:spcBef>
                        <a:spcAft>
                          <a:spcPts val="0"/>
                        </a:spcAft>
                        <a:buNone/>
                        <a:tabLst/>
                        <a:defRPr/>
                      </a:pPr>
                      <a:r>
                        <a:rPr lang="en-IE" sz="1200" b="0" i="0" u="none" strike="noStrike" noProof="0">
                          <a:solidFill>
                            <a:srgbClr val="F79037"/>
                          </a:solidFill>
                          <a:latin typeface="Calibri"/>
                          <a:hlinkClick r:id="rId8">
                            <a:extLst>
                              <a:ext uri="{A12FA001-AC4F-418D-AE19-62706E023703}">
                                <ahyp:hlinkClr xmlns:ahyp="http://schemas.microsoft.com/office/drawing/2018/hyperlinkcolor" val="tx"/>
                              </a:ext>
                            </a:extLst>
                          </a:hlinkClick>
                        </a:rPr>
                        <a:t>https://ethical-food.eu/ethical-food-entrepreneurs-oers-en/</a:t>
                      </a:r>
                      <a:endParaRPr lang="en-US">
                        <a:solidFill>
                          <a:srgbClr val="F79037"/>
                        </a:solidFill>
                        <a:hlinkClick r:id="rId8">
                          <a:extLst>
                            <a:ext uri="{A12FA001-AC4F-418D-AE19-62706E023703}">
                              <ahyp:hlinkClr xmlns:ahyp="http://schemas.microsoft.com/office/drawing/2018/hyperlinkcolor" val="tx"/>
                            </a:ext>
                          </a:extLst>
                        </a:hlinkClick>
                      </a:endParaRPr>
                    </a:p>
                    <a:p>
                      <a:pPr algn="ctr"/>
                      <a:endParaRPr lang="en-IE" sz="120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978571862"/>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400">
                          <a:solidFill>
                            <a:schemeClr val="bg2">
                              <a:lumMod val="25000"/>
                            </a:schemeClr>
                          </a:solidFill>
                        </a:rPr>
                        <a:t>Project Facebook Page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200">
                          <a:solidFill>
                            <a:srgbClr val="F79037"/>
                          </a:solidFill>
                          <a:hlinkClick r:id="rId9">
                            <a:extLst>
                              <a:ext uri="{A12FA001-AC4F-418D-AE19-62706E023703}">
                                <ahyp:hlinkClr xmlns:ahyp="http://schemas.microsoft.com/office/drawing/2018/hyperlinkcolor" val="tx"/>
                              </a:ext>
                            </a:extLst>
                          </a:hlinkClick>
                        </a:rPr>
                        <a:t>https://www.facebook.com/efe.erasmus.project</a:t>
                      </a:r>
                      <a:endParaRPr lang="en-IE" sz="1200">
                        <a:solidFill>
                          <a:srgbClr val="F79037"/>
                        </a:solidFill>
                      </a:endParaRPr>
                    </a:p>
                    <a:p>
                      <a:pPr algn="ctr"/>
                      <a:endParaRPr lang="en-IE" sz="120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3647125007"/>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400">
                          <a:solidFill>
                            <a:schemeClr val="bg2">
                              <a:lumMod val="25000"/>
                            </a:schemeClr>
                          </a:solidFill>
                        </a:rPr>
                        <a:t>Project Twitter account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200">
                          <a:solidFill>
                            <a:srgbClr val="F79037"/>
                          </a:solidFill>
                          <a:hlinkClick r:id="rId10">
                            <a:extLst>
                              <a:ext uri="{A12FA001-AC4F-418D-AE19-62706E023703}">
                                <ahyp:hlinkClr xmlns:ahyp="http://schemas.microsoft.com/office/drawing/2018/hyperlinkcolor" val="tx"/>
                              </a:ext>
                            </a:extLst>
                          </a:hlinkClick>
                        </a:rPr>
                        <a:t>https://twitter.com/EthicalFoodEnt1</a:t>
                      </a:r>
                      <a:endParaRPr lang="en-IE" sz="1200">
                        <a:solidFill>
                          <a:srgbClr val="F79037"/>
                        </a:solidFill>
                      </a:endParaRPr>
                    </a:p>
                    <a:p>
                      <a:pPr algn="ctr"/>
                      <a:endParaRPr lang="en-IE" sz="120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3716622378"/>
                  </a:ext>
                </a:extLst>
              </a:tr>
              <a:tr h="578833">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400">
                          <a:solidFill>
                            <a:schemeClr val="bg2">
                              <a:lumMod val="25000"/>
                            </a:schemeClr>
                          </a:solidFill>
                        </a:rPr>
                        <a:t>Project LinkedIn Page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tc>
                  <a:txBody>
                    <a:bodyPr/>
                    <a:lstStyle>
                      <a:lvl1pPr marL="0" algn="l" defTabSz="2072941" rtl="0" eaLnBrk="1" latinLnBrk="0" hangingPunct="1">
                        <a:defRPr sz="4080" kern="1200">
                          <a:solidFill>
                            <a:schemeClr val="dk1"/>
                          </a:solidFill>
                          <a:latin typeface="Calibri" panose="020F0502020204030204"/>
                        </a:defRPr>
                      </a:lvl1pPr>
                      <a:lvl2pPr marL="1036469" algn="l" defTabSz="2072941" rtl="0" eaLnBrk="1" latinLnBrk="0" hangingPunct="1">
                        <a:defRPr sz="4080" kern="1200">
                          <a:solidFill>
                            <a:schemeClr val="dk1"/>
                          </a:solidFill>
                          <a:latin typeface="Calibri" panose="020F0502020204030204"/>
                        </a:defRPr>
                      </a:lvl2pPr>
                      <a:lvl3pPr marL="2072941" algn="l" defTabSz="2072941" rtl="0" eaLnBrk="1" latinLnBrk="0" hangingPunct="1">
                        <a:defRPr sz="4080" kern="1200">
                          <a:solidFill>
                            <a:schemeClr val="dk1"/>
                          </a:solidFill>
                          <a:latin typeface="Calibri" panose="020F0502020204030204"/>
                        </a:defRPr>
                      </a:lvl3pPr>
                      <a:lvl4pPr marL="3109412" algn="l" defTabSz="2072941" rtl="0" eaLnBrk="1" latinLnBrk="0" hangingPunct="1">
                        <a:defRPr sz="4080" kern="1200">
                          <a:solidFill>
                            <a:schemeClr val="dk1"/>
                          </a:solidFill>
                          <a:latin typeface="Calibri" panose="020F0502020204030204"/>
                        </a:defRPr>
                      </a:lvl4pPr>
                      <a:lvl5pPr marL="4145883" algn="l" defTabSz="2072941" rtl="0" eaLnBrk="1" latinLnBrk="0" hangingPunct="1">
                        <a:defRPr sz="4080" kern="1200">
                          <a:solidFill>
                            <a:schemeClr val="dk1"/>
                          </a:solidFill>
                          <a:latin typeface="Calibri" panose="020F0502020204030204"/>
                        </a:defRPr>
                      </a:lvl5pPr>
                      <a:lvl6pPr marL="5182352" algn="l" defTabSz="2072941" rtl="0" eaLnBrk="1" latinLnBrk="0" hangingPunct="1">
                        <a:defRPr sz="4080" kern="1200">
                          <a:solidFill>
                            <a:schemeClr val="dk1"/>
                          </a:solidFill>
                          <a:latin typeface="Calibri" panose="020F0502020204030204"/>
                        </a:defRPr>
                      </a:lvl6pPr>
                      <a:lvl7pPr marL="6218822" algn="l" defTabSz="2072941" rtl="0" eaLnBrk="1" latinLnBrk="0" hangingPunct="1">
                        <a:defRPr sz="4080" kern="1200">
                          <a:solidFill>
                            <a:schemeClr val="dk1"/>
                          </a:solidFill>
                          <a:latin typeface="Calibri" panose="020F0502020204030204"/>
                        </a:defRPr>
                      </a:lvl7pPr>
                      <a:lvl8pPr marL="7255294" algn="l" defTabSz="2072941" rtl="0" eaLnBrk="1" latinLnBrk="0" hangingPunct="1">
                        <a:defRPr sz="4080" kern="1200">
                          <a:solidFill>
                            <a:schemeClr val="dk1"/>
                          </a:solidFill>
                          <a:latin typeface="Calibri" panose="020F0502020204030204"/>
                        </a:defRPr>
                      </a:lvl8pPr>
                      <a:lvl9pPr marL="8291764" algn="l" defTabSz="2072941" rtl="0" eaLnBrk="1" latinLnBrk="0" hangingPunct="1">
                        <a:defRPr sz="4080" kern="1200">
                          <a:solidFill>
                            <a:schemeClr val="dk1"/>
                          </a:solidFill>
                          <a:latin typeface="Calibri" panose="020F0502020204030204"/>
                        </a:defRPr>
                      </a:lvl9pPr>
                    </a:lstStyle>
                    <a:p>
                      <a:pPr algn="ctr"/>
                      <a:r>
                        <a:rPr lang="en-IE" sz="1200">
                          <a:solidFill>
                            <a:srgbClr val="F79037"/>
                          </a:solidFill>
                          <a:hlinkClick r:id="rId11">
                            <a:extLst>
                              <a:ext uri="{A12FA001-AC4F-418D-AE19-62706E023703}">
                                <ahyp:hlinkClr xmlns:ahyp="http://schemas.microsoft.com/office/drawing/2018/hyperlinkcolor" val="tx"/>
                              </a:ext>
                            </a:extLst>
                          </a:hlinkClick>
                        </a:rPr>
                        <a:t>https://www.linkedin.com/company/ethical-food-entrepreneurship/?viewAsMember=true</a:t>
                      </a:r>
                      <a:endParaRPr lang="en-IE" sz="1200">
                        <a:solidFill>
                          <a:srgbClr val="F79037"/>
                        </a:solidFill>
                      </a:endParaRPr>
                    </a:p>
                    <a:p>
                      <a:pPr algn="ctr"/>
                      <a:endParaRPr lang="en-IE" sz="1200">
                        <a:solidFill>
                          <a:srgbClr val="F79037"/>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699560880"/>
                  </a:ext>
                </a:extLst>
              </a:tr>
            </a:tbl>
          </a:graphicData>
        </a:graphic>
      </p:graphicFrame>
    </p:spTree>
    <p:extLst>
      <p:ext uri="{BB962C8B-B14F-4D97-AF65-F5344CB8AC3E}">
        <p14:creationId xmlns:p14="http://schemas.microsoft.com/office/powerpoint/2010/main" val="552262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80D644-7079-37D8-44B2-D788E224109E}"/>
              </a:ext>
            </a:extLst>
          </p:cNvPr>
          <p:cNvSpPr>
            <a:spLocks noGrp="1"/>
          </p:cNvSpPr>
          <p:nvPr>
            <p:ph type="sldNum" sz="quarter" idx="4"/>
          </p:nvPr>
        </p:nvSpPr>
        <p:spPr/>
        <p:txBody>
          <a:bodyPr/>
          <a:lstStyle/>
          <a:p>
            <a:fld id="{CB2079F2-58AF-ED44-82D7-E04B2F6FD686}" type="slidenum">
              <a:rPr lang="en-US" smtClean="0"/>
              <a:pPr/>
              <a:t>31</a:t>
            </a:fld>
            <a:endParaRPr lang="en-US"/>
          </a:p>
        </p:txBody>
      </p:sp>
      <p:graphicFrame>
        <p:nvGraphicFramePr>
          <p:cNvPr id="3" name="Table 2">
            <a:extLst>
              <a:ext uri="{FF2B5EF4-FFF2-40B4-BE49-F238E27FC236}">
                <a16:creationId xmlns:a16="http://schemas.microsoft.com/office/drawing/2014/main" id="{E0163C8B-9330-423D-71A2-17E39234295E}"/>
              </a:ext>
            </a:extLst>
          </p:cNvPr>
          <p:cNvGraphicFramePr>
            <a:graphicFrameLocks noGrp="1"/>
          </p:cNvGraphicFramePr>
          <p:nvPr>
            <p:extLst>
              <p:ext uri="{D42A27DB-BD31-4B8C-83A1-F6EECF244321}">
                <p14:modId xmlns:p14="http://schemas.microsoft.com/office/powerpoint/2010/main" val="3270864220"/>
              </p:ext>
            </p:extLst>
          </p:nvPr>
        </p:nvGraphicFramePr>
        <p:xfrm>
          <a:off x="534572" y="1997612"/>
          <a:ext cx="6499274" cy="7905095"/>
        </p:xfrm>
        <a:graphic>
          <a:graphicData uri="http://schemas.openxmlformats.org/drawingml/2006/table">
            <a:tbl>
              <a:tblPr firstRow="1" firstCol="1" bandRow="1"/>
              <a:tblGrid>
                <a:gridCol w="6499274">
                  <a:extLst>
                    <a:ext uri="{9D8B030D-6E8A-4147-A177-3AD203B41FA5}">
                      <a16:colId xmlns:a16="http://schemas.microsoft.com/office/drawing/2014/main" val="469671634"/>
                    </a:ext>
                  </a:extLst>
                </a:gridCol>
              </a:tblGrid>
              <a:tr h="1760677">
                <a:tc>
                  <a:txBody>
                    <a:bodyPr/>
                    <a:lstStyle/>
                    <a:p>
                      <a:pPr>
                        <a:spcBef>
                          <a:spcPts val="600"/>
                        </a:spcBef>
                        <a:spcAft>
                          <a:spcPts val="300"/>
                        </a:spcAft>
                      </a:pPr>
                      <a:r>
                        <a:rPr lang="en-US"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European HEI Quality Teaching and Learning. </a:t>
                      </a:r>
                      <a:endParaRPr lang="en-IE" sz="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300"/>
                        </a:spcBef>
                        <a:spcAft>
                          <a:spcPts val="300"/>
                        </a:spcAft>
                        <a:buFont typeface="Symbol" panose="05050102010706020507" pitchFamily="18" charset="2"/>
                        <a:buChar char=""/>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HLG report</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to the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European Commission</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on Improving the Quality of Teaching and Learning in Europe’s Higher Education Institutions (2013, p.62) </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http://ec.europa.eu/dgs/education_culture/repository/education/library/reports/modernisat ion_en.pdf</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300"/>
                        </a:spcBef>
                        <a:spcAft>
                          <a:spcPts val="300"/>
                        </a:spcAft>
                        <a:buFont typeface="Symbol" panose="05050102010706020507" pitchFamily="18" charset="2"/>
                        <a:buChar char=""/>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ENQA website</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http://www.enqa.eu</a:t>
                      </a:r>
                      <a:r>
                        <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ENQA is an umbrella </a:t>
                      </a:r>
                      <a:r>
                        <a:rPr lang="en-US" sz="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organisation</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which represents quality assurance higher education and disseminates information and expertise among its members</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7378" marR="57378"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6298731"/>
                  </a:ext>
                </a:extLst>
              </a:tr>
              <a:tr h="912185">
                <a:tc>
                  <a:txBody>
                    <a:bodyPr/>
                    <a:lstStyle/>
                    <a:p>
                      <a:pPr>
                        <a:spcBef>
                          <a:spcPts val="600"/>
                        </a:spcBef>
                        <a:spcAft>
                          <a:spcPts val="600"/>
                        </a:spcAft>
                      </a:pPr>
                      <a:r>
                        <a:rPr lang="en-US"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UCD University College Dublin Teaching Toolkit </a:t>
                      </a:r>
                      <a:endParaRPr lang="en-IE" sz="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a:spcBef>
                          <a:spcPts val="300"/>
                        </a:spcBef>
                        <a:spcAft>
                          <a:spcPts val="300"/>
                        </a:spcAft>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Support Student Learning; Delivering a Lecture; Planning a Teaching Session; Giving Feedback etc.</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spcBef>
                          <a:spcPts val="300"/>
                        </a:spcBef>
                        <a:spcAft>
                          <a:spcPts val="300"/>
                        </a:spcAft>
                      </a:pP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https://www.ucd.ie/teaching/resources/teachingtoolkit/planningateachingsession/</a:t>
                      </a:r>
                      <a:r>
                        <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txBody>
                  <a:tcPr marL="57378" marR="57378"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4799848"/>
                  </a:ext>
                </a:extLst>
              </a:tr>
              <a:tr h="2131291">
                <a:tc>
                  <a:txBody>
                    <a:bodyPr/>
                    <a:lstStyle/>
                    <a:p>
                      <a:pPr>
                        <a:spcBef>
                          <a:spcPts val="600"/>
                        </a:spcBef>
                        <a:spcAft>
                          <a:spcPts val="600"/>
                        </a:spcAft>
                      </a:pPr>
                      <a:r>
                        <a:rPr lang="en-US"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Universal Design Resources </a:t>
                      </a:r>
                      <a:endParaRPr lang="en-IE" sz="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endParaRPr>
                    </a:p>
                    <a:p>
                      <a:pPr>
                        <a:spcBef>
                          <a:spcPts val="600"/>
                        </a:spcBef>
                        <a:spcAft>
                          <a:spcPts val="600"/>
                        </a:spcAft>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AHEAD</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demonstrate the seven principles of universal design, contained in their Charter for Inclusive Teaching and Learning. </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https://www.ahead.ie/userfiles/files//documents/Charter_4_Inclusive_Teaching_&amp;_Learni ng_Online_Version.pdf</a:t>
                      </a:r>
                      <a:r>
                        <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spcBef>
                          <a:spcPts val="300"/>
                        </a:spcBef>
                        <a:spcAft>
                          <a:spcPts val="300"/>
                        </a:spcAft>
                      </a:pP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Find out how you can design lessons at the following two websites </a:t>
                      </a:r>
                      <a:endParaRPr lang="en-IE"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300"/>
                        </a:spcBef>
                        <a:spcAft>
                          <a:spcPts val="300"/>
                        </a:spcAft>
                        <a:buFont typeface="+mj-lt"/>
                        <a:buAutoNum type="arabicPeriod"/>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CAST Universal Design Learning</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http://www.cast.org/our-work/about-udl.html#.V4j2KGNhyJV</a:t>
                      </a:r>
                      <a:r>
                        <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300"/>
                        </a:spcBef>
                        <a:spcAft>
                          <a:spcPts val="300"/>
                        </a:spcAft>
                        <a:buFont typeface="+mj-lt"/>
                        <a:buAutoNum type="arabicPeriod"/>
                      </a:pP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National Centre on Universal Design for Learning: </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http://www.udlcenter.org</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txBody>
                  <a:tcPr marL="57378" marR="57378"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0546816"/>
                  </a:ext>
                </a:extLst>
              </a:tr>
              <a:tr h="1060626">
                <a:tc>
                  <a:txBody>
                    <a:bodyPr/>
                    <a:lstStyle/>
                    <a:p>
                      <a:pPr>
                        <a:spcBef>
                          <a:spcPts val="600"/>
                        </a:spcBef>
                        <a:spcAft>
                          <a:spcPts val="600"/>
                        </a:spcAft>
                      </a:pPr>
                      <a:r>
                        <a:rPr lang="en-US"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Inclusive Learning. </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How to socially include students who may have a learning difficulty; for example, how do you include a student who has been assessed with dyslexia or anxiety? The HEA gathers data on student well-being. Please read Health and Wellbeing (pp. 23 - 24) in the report, Euro Student Survey V Report on the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Social and Living Conditions of Higher Education Students</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b="1">
                          <a:solidFill>
                            <a:schemeClr val="tx1"/>
                          </a:solidFill>
                          <a:effectLst/>
                          <a:latin typeface="Calibri" panose="020F0502020204030204" pitchFamily="34" charset="0"/>
                          <a:ea typeface="Calibri" panose="020F0502020204030204" pitchFamily="34" charset="0"/>
                          <a:cs typeface="Calibri" panose="020F0502020204030204" pitchFamily="34" charset="0"/>
                        </a:rPr>
                        <a:t>in Ireland 2013</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http://www.hea.ie/sites/default/files/eurostudentv_final.pdf</a:t>
                      </a:r>
                      <a:r>
                        <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txBody>
                  <a:tcPr marL="57378" marR="57378"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1959968"/>
                  </a:ext>
                </a:extLst>
              </a:tr>
              <a:tr h="2040316">
                <a:tc>
                  <a:txBody>
                    <a:bodyPr/>
                    <a:lstStyle/>
                    <a:p>
                      <a:pPr>
                        <a:spcBef>
                          <a:spcPts val="600"/>
                        </a:spcBef>
                        <a:spcAft>
                          <a:spcPts val="600"/>
                        </a:spcAft>
                      </a:pPr>
                      <a:r>
                        <a:rPr lang="en-US"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Flipped Classroom Approach.</a:t>
                      </a:r>
                      <a:r>
                        <a:rPr lang="en-US" sz="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Visit the University of Queensland Australia and find out how to use the Flipped Classroom approach to enhance student learning</a:t>
                      </a:r>
                      <a:r>
                        <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http://www.uq.edu.au/teach/flipped-classroom/what-is-fc.html</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spcBef>
                          <a:spcPts val="600"/>
                        </a:spcBef>
                        <a:spcAft>
                          <a:spcPts val="600"/>
                        </a:spcAft>
                      </a:pPr>
                      <a:r>
                        <a:rPr lang="en-US"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What is digital storytelling?</a:t>
                      </a:r>
                      <a:r>
                        <a:rPr lang="en-US" sz="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Visit  (Jerome </a:t>
                      </a:r>
                      <a:r>
                        <a:rPr lang="en-US" sz="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Gratigny</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YouTube </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https://www.youtube.com/watch?v=dKZiXR5qUlQ</a:t>
                      </a:r>
                      <a:r>
                        <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or website to discover how to create digital stories: </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http://storyconcepts.blogspot.ie</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p>
                      <a:pPr>
                        <a:spcBef>
                          <a:spcPts val="600"/>
                        </a:spcBef>
                        <a:spcAft>
                          <a:spcPts val="600"/>
                        </a:spcAft>
                      </a:pPr>
                      <a:r>
                        <a:rPr lang="en-US" sz="1200" b="1">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What is problem-based learning?</a:t>
                      </a:r>
                      <a:r>
                        <a:rPr lang="en-US" sz="1200">
                          <a:solidFill>
                            <a:schemeClr val="tx1"/>
                          </a:solidFill>
                          <a:effectLst/>
                          <a:highlight>
                            <a:srgbClr val="F79037"/>
                          </a:highlight>
                          <a:latin typeface="Calibri" panose="020F0502020204030204" pitchFamily="34" charset="0"/>
                          <a:ea typeface="Calibri" panose="020F0502020204030204" pitchFamily="34" charset="0"/>
                          <a:cs typeface="Calibri" panose="020F0502020204030204" pitchFamily="34" charset="0"/>
                        </a:rPr>
                        <a:t> </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Read the following article by John </a:t>
                      </a:r>
                      <a:r>
                        <a:rPr lang="en-US" sz="1200" err="1">
                          <a:solidFill>
                            <a:schemeClr val="tx1"/>
                          </a:solidFill>
                          <a:effectLst/>
                          <a:latin typeface="Calibri" panose="020F0502020204030204" pitchFamily="34" charset="0"/>
                          <a:ea typeface="Calibri" panose="020F0502020204030204" pitchFamily="34" charset="0"/>
                          <a:cs typeface="Calibri" panose="020F0502020204030204" pitchFamily="34" charset="0"/>
                        </a:rPr>
                        <a:t>Savery</a:t>
                      </a:r>
                      <a:r>
                        <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rPr>
                        <a:t> (2006) ‘Overview of Problem-based Learning: Definitions and Distinctions’ </a:t>
                      </a:r>
                      <a:r>
                        <a:rPr lang="en-US" sz="1200" u="sng">
                          <a:solidFill>
                            <a:srgbClr val="F79037"/>
                          </a:solidFill>
                          <a:effectLst/>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https://docs.lib.purdue.edu/cgi/viewcontent.cgi?article=1002&amp;context=ijpbl</a:t>
                      </a:r>
                      <a:r>
                        <a:rPr lang="en-US" sz="1200">
                          <a:solidFill>
                            <a:srgbClr val="F79037"/>
                          </a:solidFill>
                          <a:effectLst/>
                          <a:latin typeface="Calibri" panose="020F0502020204030204" pitchFamily="34" charset="0"/>
                          <a:ea typeface="Calibri" panose="020F0502020204030204" pitchFamily="34" charset="0"/>
                          <a:cs typeface="Calibri" panose="020F0502020204030204" pitchFamily="34" charset="0"/>
                        </a:rPr>
                        <a:t> </a:t>
                      </a:r>
                      <a:endParaRPr lang="en-IE" sz="1200">
                        <a:solidFill>
                          <a:srgbClr val="F79037"/>
                        </a:solidFill>
                        <a:effectLst/>
                        <a:latin typeface="Calibri" panose="020F0502020204030204" pitchFamily="34" charset="0"/>
                        <a:ea typeface="Calibri" panose="020F0502020204030204" pitchFamily="34" charset="0"/>
                        <a:cs typeface="Calibri" panose="020F0502020204030204" pitchFamily="34" charset="0"/>
                      </a:endParaRPr>
                    </a:p>
                  </a:txBody>
                  <a:tcPr marL="57378" marR="57378"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6534684"/>
                  </a:ext>
                </a:extLst>
              </a:tr>
            </a:tbl>
          </a:graphicData>
        </a:graphic>
      </p:graphicFrame>
      <p:sp>
        <p:nvSpPr>
          <p:cNvPr id="4" name="Text Placeholder 1">
            <a:extLst>
              <a:ext uri="{FF2B5EF4-FFF2-40B4-BE49-F238E27FC236}">
                <a16:creationId xmlns:a16="http://schemas.microsoft.com/office/drawing/2014/main" id="{0486C268-243D-672D-4D00-0A27FBF3E0FE}"/>
              </a:ext>
            </a:extLst>
          </p:cNvPr>
          <p:cNvSpPr txBox="1">
            <a:spLocks/>
          </p:cNvSpPr>
          <p:nvPr/>
        </p:nvSpPr>
        <p:spPr>
          <a:xfrm>
            <a:off x="712899" y="359453"/>
            <a:ext cx="5209600" cy="662358"/>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2400" b="1">
                <a:solidFill>
                  <a:schemeClr val="tx1"/>
                </a:solidFill>
                <a:latin typeface="Calibri" panose="020F0502020204030204" pitchFamily="34" charset="0"/>
                <a:ea typeface="Calibri" panose="020F0502020204030204" pitchFamily="34" charset="0"/>
                <a:cs typeface="Calibri" panose="020F0502020204030204" pitchFamily="34" charset="0"/>
              </a:rPr>
              <a:t>07 – </a:t>
            </a:r>
            <a:r>
              <a:rPr lang="en-US" sz="2400" b="1">
                <a:solidFill>
                  <a:schemeClr val="tx1"/>
                </a:solidFill>
                <a:highlight>
                  <a:srgbClr val="F79037"/>
                </a:highlight>
                <a:latin typeface="Calibri" panose="020F0502020204030204" pitchFamily="34" charset="0"/>
                <a:ea typeface="Calibri" panose="020F0502020204030204" pitchFamily="34" charset="0"/>
                <a:cs typeface="Calibri" panose="020F0502020204030204" pitchFamily="34" charset="0"/>
              </a:rPr>
              <a:t>Additional Resources</a:t>
            </a:r>
            <a:endParaRPr lang="en-US" sz="6000" b="1">
              <a:solidFill>
                <a:schemeClr val="tx1"/>
              </a:solidFill>
              <a:highlight>
                <a:srgbClr val="F79037"/>
              </a:highligh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3287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EBB97D-E275-8740-97D1-6B9CD5253FAB}"/>
              </a:ext>
            </a:extLst>
          </p:cNvPr>
          <p:cNvSpPr>
            <a:spLocks noGrp="1"/>
          </p:cNvSpPr>
          <p:nvPr>
            <p:ph type="body" sz="quarter" idx="18"/>
          </p:nvPr>
        </p:nvSpPr>
        <p:spPr/>
        <p:txBody>
          <a:bodyPr/>
          <a:lstStyle/>
          <a:p>
            <a:r>
              <a:rPr lang="en-US"/>
              <a:t>www.</a:t>
            </a:r>
            <a:r>
              <a:rPr lang="en-US" b="1"/>
              <a:t>ethical-food</a:t>
            </a:r>
            <a:r>
              <a:rPr lang="en-US"/>
              <a:t>.eu</a:t>
            </a:r>
          </a:p>
        </p:txBody>
      </p:sp>
      <p:sp>
        <p:nvSpPr>
          <p:cNvPr id="6" name="Text Placeholder 5">
            <a:extLst>
              <a:ext uri="{FF2B5EF4-FFF2-40B4-BE49-F238E27FC236}">
                <a16:creationId xmlns:a16="http://schemas.microsoft.com/office/drawing/2014/main" id="{F453C571-B701-2943-A877-7A4ECC41D126}"/>
              </a:ext>
            </a:extLst>
          </p:cNvPr>
          <p:cNvSpPr>
            <a:spLocks noGrp="1"/>
          </p:cNvSpPr>
          <p:nvPr>
            <p:ph type="body" sz="quarter" idx="17"/>
          </p:nvPr>
        </p:nvSpPr>
        <p:spPr/>
        <p:txBody>
          <a:bodyPr/>
          <a:lstStyle/>
          <a:p>
            <a:r>
              <a:rPr lang="en-US"/>
              <a:t>follow our journey</a:t>
            </a:r>
          </a:p>
        </p:txBody>
      </p:sp>
      <p:sp>
        <p:nvSpPr>
          <p:cNvPr id="8" name="Text Placeholder 7">
            <a:extLst>
              <a:ext uri="{FF2B5EF4-FFF2-40B4-BE49-F238E27FC236}">
                <a16:creationId xmlns:a16="http://schemas.microsoft.com/office/drawing/2014/main" id="{E6C19A69-159D-E84E-9604-8FC978D0E923}"/>
              </a:ext>
            </a:extLst>
          </p:cNvPr>
          <p:cNvSpPr>
            <a:spLocks noGrp="1"/>
          </p:cNvSpPr>
          <p:nvPr>
            <p:ph type="body" sz="quarter" idx="32"/>
          </p:nvPr>
        </p:nvSpPr>
        <p:spPr>
          <a:xfrm>
            <a:off x="554560" y="3246784"/>
            <a:ext cx="6326687" cy="2744346"/>
          </a:xfrm>
        </p:spPr>
        <p:txBody>
          <a:bodyPr/>
          <a:lstStyle/>
          <a:p>
            <a:r>
              <a:rPr lang="en-GB"/>
              <a:t>click to type</a:t>
            </a:r>
            <a:endParaRPr lang="en-US"/>
          </a:p>
        </p:txBody>
      </p:sp>
      <p:grpSp>
        <p:nvGrpSpPr>
          <p:cNvPr id="18" name="Graphic 3">
            <a:extLst>
              <a:ext uri="{FF2B5EF4-FFF2-40B4-BE49-F238E27FC236}">
                <a16:creationId xmlns:a16="http://schemas.microsoft.com/office/drawing/2014/main" id="{ECD3E71B-C68E-EF4F-BD57-2088EB8AAF22}"/>
              </a:ext>
            </a:extLst>
          </p:cNvPr>
          <p:cNvGrpSpPr/>
          <p:nvPr/>
        </p:nvGrpSpPr>
        <p:grpSpPr>
          <a:xfrm>
            <a:off x="5702791" y="9666812"/>
            <a:ext cx="280634" cy="280634"/>
            <a:chOff x="-147782" y="2499889"/>
            <a:chExt cx="850463" cy="850463"/>
          </a:xfrm>
        </p:grpSpPr>
        <p:sp>
          <p:nvSpPr>
            <p:cNvPr id="19" name="Freeform 18">
              <a:extLst>
                <a:ext uri="{FF2B5EF4-FFF2-40B4-BE49-F238E27FC236}">
                  <a16:creationId xmlns:a16="http://schemas.microsoft.com/office/drawing/2014/main" id="{ECD7060A-752B-D248-9378-EF7AC92A0514}"/>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hlinkClick r:id="rId2"/>
              <a:extLst>
                <a:ext uri="{FF2B5EF4-FFF2-40B4-BE49-F238E27FC236}">
                  <a16:creationId xmlns:a16="http://schemas.microsoft.com/office/drawing/2014/main" id="{38C93ECF-60E4-3D4D-B077-E70E95008C72}"/>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24" name="Graphic 3">
            <a:extLst>
              <a:ext uri="{FF2B5EF4-FFF2-40B4-BE49-F238E27FC236}">
                <a16:creationId xmlns:a16="http://schemas.microsoft.com/office/drawing/2014/main" id="{3875894D-33B0-F244-BCF5-D1955FBCC28D}"/>
              </a:ext>
            </a:extLst>
          </p:cNvPr>
          <p:cNvGrpSpPr/>
          <p:nvPr/>
        </p:nvGrpSpPr>
        <p:grpSpPr>
          <a:xfrm>
            <a:off x="5356884" y="9666812"/>
            <a:ext cx="280634" cy="280842"/>
            <a:chOff x="-1196056" y="2499889"/>
            <a:chExt cx="850463" cy="851093"/>
          </a:xfrm>
        </p:grpSpPr>
        <p:sp>
          <p:nvSpPr>
            <p:cNvPr id="25" name="Freeform 24">
              <a:extLst>
                <a:ext uri="{FF2B5EF4-FFF2-40B4-BE49-F238E27FC236}">
                  <a16:creationId xmlns:a16="http://schemas.microsoft.com/office/drawing/2014/main" id="{C6EBB123-1718-AB48-A374-9B012F3C9255}"/>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6" name="Freeform 25">
              <a:hlinkClick r:id="rId3"/>
              <a:extLst>
                <a:ext uri="{FF2B5EF4-FFF2-40B4-BE49-F238E27FC236}">
                  <a16:creationId xmlns:a16="http://schemas.microsoft.com/office/drawing/2014/main" id="{80507A17-D0AB-414C-B541-DCDAB0E531A4}"/>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2EE857D9-7A30-2245-8E97-0ABE40547241}"/>
              </a:ext>
            </a:extLst>
          </p:cNvPr>
          <p:cNvGrpSpPr/>
          <p:nvPr/>
        </p:nvGrpSpPr>
        <p:grpSpPr>
          <a:xfrm>
            <a:off x="6048907" y="9666812"/>
            <a:ext cx="280634" cy="280634"/>
            <a:chOff x="5339337" y="8702010"/>
            <a:chExt cx="280634" cy="280634"/>
          </a:xfrm>
          <a:solidFill>
            <a:srgbClr val="12B4CB"/>
          </a:solidFill>
        </p:grpSpPr>
        <p:sp>
          <p:nvSpPr>
            <p:cNvPr id="28" name="Freeform 27">
              <a:extLst>
                <a:ext uri="{FF2B5EF4-FFF2-40B4-BE49-F238E27FC236}">
                  <a16:creationId xmlns:a16="http://schemas.microsoft.com/office/drawing/2014/main" id="{02B4E9A1-B106-BD4F-B6FE-F40412196D53}"/>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29" name="Graphic 28" descr="World with solid fill">
              <a:hlinkClick r:id="rId4"/>
              <a:extLst>
                <a:ext uri="{FF2B5EF4-FFF2-40B4-BE49-F238E27FC236}">
                  <a16:creationId xmlns:a16="http://schemas.microsoft.com/office/drawing/2014/main" id="{A51FB76E-B85B-D644-B30D-5099F236384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356616" y="8719289"/>
              <a:ext cx="246077" cy="246077"/>
            </a:xfrm>
            <a:prstGeom prst="rect">
              <a:avLst/>
            </a:prstGeom>
          </p:spPr>
        </p:pic>
      </p:grpSp>
      <p:pic>
        <p:nvPicPr>
          <p:cNvPr id="2" name="Picture Placeholder 8" descr="Blackboard and yellow chairs in a classroom">
            <a:extLst>
              <a:ext uri="{FF2B5EF4-FFF2-40B4-BE49-F238E27FC236}">
                <a16:creationId xmlns:a16="http://schemas.microsoft.com/office/drawing/2014/main" id="{EE375405-7E55-B162-8F24-4ED26F30F4B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6412" b="7067"/>
          <a:stretch/>
        </p:blipFill>
        <p:spPr>
          <a:xfrm>
            <a:off x="0" y="2145058"/>
            <a:ext cx="7559675" cy="5614969"/>
          </a:xfrm>
          <a:prstGeom prst="rect">
            <a:avLst/>
          </a:prstGeom>
        </p:spPr>
      </p:pic>
      <p:sp>
        <p:nvSpPr>
          <p:cNvPr id="3" name="TextBox 2">
            <a:extLst>
              <a:ext uri="{FF2B5EF4-FFF2-40B4-BE49-F238E27FC236}">
                <a16:creationId xmlns:a16="http://schemas.microsoft.com/office/drawing/2014/main" id="{48CBF959-CA1B-A6ED-6606-3190338F768B}"/>
              </a:ext>
            </a:extLst>
          </p:cNvPr>
          <p:cNvSpPr txBox="1"/>
          <p:nvPr/>
        </p:nvSpPr>
        <p:spPr>
          <a:xfrm>
            <a:off x="1356399" y="3247747"/>
            <a:ext cx="4709787" cy="1569660"/>
          </a:xfrm>
          <a:prstGeom prst="rect">
            <a:avLst/>
          </a:prstGeom>
          <a:noFill/>
        </p:spPr>
        <p:txBody>
          <a:bodyPr wrap="square" rtlCol="0">
            <a:spAutoFit/>
          </a:bodyPr>
          <a:lstStyle/>
          <a:p>
            <a:pPr algn="ctr"/>
            <a:r>
              <a:rPr lang="en-IE" sz="2400" b="1">
                <a:solidFill>
                  <a:schemeClr val="bg1"/>
                </a:solidFill>
                <a:latin typeface="Bradley Hand ITC" panose="03070402050302030203" pitchFamily="66" charset="0"/>
              </a:rPr>
              <a:t>“Never doubt that a small group of Thoughtful, Committed Citizens can change the world…indeed it is the only thing that ever has!”</a:t>
            </a:r>
          </a:p>
        </p:txBody>
      </p:sp>
      <p:sp>
        <p:nvSpPr>
          <p:cNvPr id="4" name="TextBox 3">
            <a:extLst>
              <a:ext uri="{FF2B5EF4-FFF2-40B4-BE49-F238E27FC236}">
                <a16:creationId xmlns:a16="http://schemas.microsoft.com/office/drawing/2014/main" id="{BC837BAC-8209-8960-22D0-79BC830D0C83}"/>
              </a:ext>
            </a:extLst>
          </p:cNvPr>
          <p:cNvSpPr txBox="1"/>
          <p:nvPr/>
        </p:nvSpPr>
        <p:spPr>
          <a:xfrm>
            <a:off x="4303040" y="5114125"/>
            <a:ext cx="2029216" cy="307777"/>
          </a:xfrm>
          <a:prstGeom prst="rect">
            <a:avLst/>
          </a:prstGeom>
          <a:noFill/>
        </p:spPr>
        <p:txBody>
          <a:bodyPr wrap="square" rtlCol="0">
            <a:spAutoFit/>
          </a:bodyPr>
          <a:lstStyle/>
          <a:p>
            <a:r>
              <a:rPr lang="en-IE" sz="1400">
                <a:solidFill>
                  <a:schemeClr val="bg1"/>
                </a:solidFill>
              </a:rPr>
              <a:t>-Margaret Mead</a:t>
            </a:r>
          </a:p>
        </p:txBody>
      </p:sp>
      <p:pic>
        <p:nvPicPr>
          <p:cNvPr id="5" name="Picture 4" descr="Blue text on a white background&#10;&#10;Description automatically generated">
            <a:extLst>
              <a:ext uri="{FF2B5EF4-FFF2-40B4-BE49-F238E27FC236}">
                <a16:creationId xmlns:a16="http://schemas.microsoft.com/office/drawing/2014/main" id="{C8297D86-CEF1-200F-E8DB-39CE16F28AB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0001" y="9802598"/>
            <a:ext cx="1847254" cy="323850"/>
          </a:xfrm>
          <a:prstGeom prst="rect">
            <a:avLst/>
          </a:prstGeom>
        </p:spPr>
      </p:pic>
    </p:spTree>
    <p:extLst>
      <p:ext uri="{BB962C8B-B14F-4D97-AF65-F5344CB8AC3E}">
        <p14:creationId xmlns:p14="http://schemas.microsoft.com/office/powerpoint/2010/main" val="3355229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862A1C-A287-3BA7-B621-0D72917EE79B}"/>
              </a:ext>
            </a:extLst>
          </p:cNvPr>
          <p:cNvSpPr>
            <a:spLocks noGrp="1"/>
          </p:cNvSpPr>
          <p:nvPr>
            <p:ph type="body" sz="quarter" idx="30"/>
          </p:nvPr>
        </p:nvSpPr>
        <p:spPr>
          <a:xfrm>
            <a:off x="2209979" y="71993"/>
            <a:ext cx="4455622" cy="946746"/>
          </a:xfrm>
        </p:spPr>
        <p:txBody>
          <a:bodyPr/>
          <a:lstStyle/>
          <a:p>
            <a:r>
              <a:rPr lang="en-IE" sz="6000" b="1">
                <a:solidFill>
                  <a:srgbClr val="F79037"/>
                </a:solidFill>
              </a:rPr>
              <a:t>02</a:t>
            </a:r>
            <a:r>
              <a:rPr lang="en-IE" sz="2400" b="1"/>
              <a:t> – About the Project Curriculum &amp; OERs</a:t>
            </a:r>
          </a:p>
        </p:txBody>
      </p:sp>
      <p:sp>
        <p:nvSpPr>
          <p:cNvPr id="3" name="Text Placeholder 2">
            <a:extLst>
              <a:ext uri="{FF2B5EF4-FFF2-40B4-BE49-F238E27FC236}">
                <a16:creationId xmlns:a16="http://schemas.microsoft.com/office/drawing/2014/main" id="{3412CD87-72D9-06F1-5EC7-8499BF6EAA33}"/>
              </a:ext>
            </a:extLst>
          </p:cNvPr>
          <p:cNvSpPr>
            <a:spLocks noGrp="1"/>
          </p:cNvSpPr>
          <p:nvPr>
            <p:ph type="body" sz="quarter" idx="32"/>
          </p:nvPr>
        </p:nvSpPr>
        <p:spPr>
          <a:xfrm>
            <a:off x="903720" y="2264899"/>
            <a:ext cx="6143488" cy="7039926"/>
          </a:xfrm>
        </p:spPr>
        <p:txBody>
          <a:bodyPr/>
          <a:lstStyle/>
          <a:p>
            <a:r>
              <a:rPr lang="en-US" b="1">
                <a:highlight>
                  <a:srgbClr val="F79037"/>
                </a:highlight>
              </a:rPr>
              <a:t>a) What is EFE all about? Spotlight on the Open Education Resources (OERs) that make up this course</a:t>
            </a:r>
          </a:p>
          <a:p>
            <a:endParaRPr lang="en-US"/>
          </a:p>
          <a:p>
            <a:r>
              <a:rPr lang="en-US"/>
              <a:t>EFE is an Erasmus+ HEI Cooperation Partnership project that focuses on contributing to the professional development of food HEI Educators by increasing their pedagogic skills, to consider the effect of the food industry on the planet, people, and profit.   We equip HEIs to empower a new generation of food entrepreneurs to start, grow &amp; adapt to new ethical food enterprises &amp; to operate triple-bottom-line businesses (planet, people, profit) that empower individuals &amp; support their communities' vision for health &amp; well-being. </a:t>
            </a:r>
          </a:p>
          <a:p>
            <a:endParaRPr lang="en-US"/>
          </a:p>
          <a:p>
            <a:r>
              <a:rPr lang="en-US" b="1"/>
              <a:t>EFE has been carefully designed to deliver upon the following priorities:-</a:t>
            </a:r>
          </a:p>
          <a:p>
            <a:endParaRPr lang="en-US" b="1"/>
          </a:p>
          <a:p>
            <a:pPr marL="171450" indent="-171450">
              <a:buFont typeface="Arial" panose="020B0604020202020204" pitchFamily="34" charset="0"/>
              <a:buChar char="•"/>
            </a:pPr>
            <a:r>
              <a:rPr lang="en-US">
                <a:highlight>
                  <a:srgbClr val="F79037"/>
                </a:highlight>
              </a:rPr>
              <a:t>Stimulating innovative learning and teaching practices</a:t>
            </a:r>
            <a:r>
              <a:rPr lang="en-US"/>
              <a:t>: to tackle societal challenges - EFE will contribute to the professional development of food HEI Educators by increasing their pedagogic skills, to consider the effect of the food industry on the planet, people, and profit. </a:t>
            </a:r>
          </a:p>
          <a:p>
            <a:pPr marL="171450" indent="-171450">
              <a:buFont typeface="Arial" panose="020B0604020202020204" pitchFamily="34" charset="0"/>
              <a:buChar char="•"/>
            </a:pPr>
            <a:r>
              <a:rPr lang="en-US">
                <a:highlight>
                  <a:srgbClr val="F79037"/>
                </a:highlight>
              </a:rPr>
              <a:t>Rewarding excellence in learning, teaching and skills development</a:t>
            </a:r>
            <a:r>
              <a:rPr lang="en-US"/>
              <a:t>: EFE champions excellence in teaching and skills development through a unique suite of training resources including transdisciplinary approaches and ground-breaking curricula. It consists of a set of open educational resources created for educators and trainers, published online, and free to download and use.</a:t>
            </a:r>
          </a:p>
          <a:p>
            <a:pPr marL="171450" indent="-171450">
              <a:buFont typeface="Arial" panose="020B0604020202020204" pitchFamily="34" charset="0"/>
              <a:buChar char="•"/>
            </a:pPr>
            <a:r>
              <a:rPr lang="en-US"/>
              <a:t> </a:t>
            </a:r>
            <a:r>
              <a:rPr lang="en-US">
                <a:highlight>
                  <a:srgbClr val="F79037"/>
                </a:highlight>
              </a:rPr>
              <a:t>The Environment and the fight against climate change</a:t>
            </a:r>
            <a:r>
              <a:rPr lang="en-US"/>
              <a:t>: Many of today´s food production systems compromise the capacity of Earth. A healthier and more sustainable EU food system is a cornerstone of the European Green Deal. EFE will equip educators, students and food enterprises to play a pivotal role in acting on climate change (SDG 13).</a:t>
            </a:r>
            <a:endParaRPr lang="en-US">
              <a:highlight>
                <a:srgbClr val="F79037"/>
              </a:highlight>
            </a:endParaRPr>
          </a:p>
          <a:p>
            <a:pPr marL="171450" indent="-171450">
              <a:buFont typeface="Arial" panose="020B0604020202020204" pitchFamily="34" charset="0"/>
              <a:buChar char="•"/>
            </a:pPr>
            <a:endParaRPr lang="en-US">
              <a:highlight>
                <a:srgbClr val="F79037"/>
              </a:highlight>
            </a:endParaRPr>
          </a:p>
          <a:p>
            <a:r>
              <a:rPr lang="en-US"/>
              <a:t>The EFE Curriculum and Open Education Resources (OERs)  constitute our new training model, designed to equip predominantly HEI organisations (but also VET organisations) and food entrepreneurs to develop ethical and sustainable, innovative food products and enhanced up-to-date business processes to ensure the Food Sector in Europe dynamically responds to the needs, challenges, changes and lifestyles of the growing market. The world’s growing food demand &amp; the need for ethical and sustainable practices have become a challenge that the EU &amp; the UN are encouraging us all to tackle. </a:t>
            </a:r>
          </a:p>
          <a:p>
            <a:endParaRPr lang="en-US"/>
          </a:p>
          <a:p>
            <a:r>
              <a:rPr lang="en-US" b="1"/>
              <a:t>EFE will contribute to your professional development as HEI educators, by increasing your pedagogic skills in relation to innovating suitable ethical food products and services for now and the future. Through this accompanying Facilitator Guide, it will also achieve a step-change impact on the digital teaching of these topics.</a:t>
            </a:r>
          </a:p>
          <a:p>
            <a:endParaRPr lang="en-IE"/>
          </a:p>
        </p:txBody>
      </p:sp>
      <p:grpSp>
        <p:nvGrpSpPr>
          <p:cNvPr id="4" name="Graphic 3">
            <a:extLst>
              <a:ext uri="{FF2B5EF4-FFF2-40B4-BE49-F238E27FC236}">
                <a16:creationId xmlns:a16="http://schemas.microsoft.com/office/drawing/2014/main" id="{22A3B1F4-489C-0A95-1A89-256DA9CDDD28}"/>
              </a:ext>
            </a:extLst>
          </p:cNvPr>
          <p:cNvGrpSpPr/>
          <p:nvPr/>
        </p:nvGrpSpPr>
        <p:grpSpPr>
          <a:xfrm>
            <a:off x="693851" y="229948"/>
            <a:ext cx="858485" cy="948995"/>
            <a:chOff x="2811409" y="3683011"/>
            <a:chExt cx="858485" cy="948995"/>
          </a:xfrm>
        </p:grpSpPr>
        <p:sp>
          <p:nvSpPr>
            <p:cNvPr id="5" name="Freeform 1143">
              <a:extLst>
                <a:ext uri="{FF2B5EF4-FFF2-40B4-BE49-F238E27FC236}">
                  <a16:creationId xmlns:a16="http://schemas.microsoft.com/office/drawing/2014/main" id="{46A28AEE-299A-59E4-6843-B6EA2189A516}"/>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A0C2"/>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2096DF26-39AB-FB5F-AEC4-FD358A6D1A7E}"/>
                </a:ext>
              </a:extLst>
            </p:cNvPr>
            <p:cNvGrpSpPr/>
            <p:nvPr/>
          </p:nvGrpSpPr>
          <p:grpSpPr>
            <a:xfrm>
              <a:off x="2811409" y="3683011"/>
              <a:ext cx="858485" cy="948995"/>
              <a:chOff x="2811409" y="3683011"/>
              <a:chExt cx="858485" cy="948995"/>
            </a:xfrm>
            <a:solidFill>
              <a:srgbClr val="000000"/>
            </a:solidFill>
          </p:grpSpPr>
          <p:sp>
            <p:nvSpPr>
              <p:cNvPr id="7" name="Freeform 1145">
                <a:extLst>
                  <a:ext uri="{FF2B5EF4-FFF2-40B4-BE49-F238E27FC236}">
                    <a16:creationId xmlns:a16="http://schemas.microsoft.com/office/drawing/2014/main" id="{63C28F44-C3C9-A084-A704-0D23CC888736}"/>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solidFill>
                <a:srgbClr val="000000"/>
              </a:solidFill>
              <a:ln w="27426" cap="flat">
                <a:noFill/>
                <a:prstDash val="solid"/>
                <a:miter/>
              </a:ln>
            </p:spPr>
            <p:txBody>
              <a:bodyPr rtlCol="0" anchor="ctr"/>
              <a:lstStyle/>
              <a:p>
                <a:endParaRPr lang="en-US"/>
              </a:p>
            </p:txBody>
          </p:sp>
          <p:sp>
            <p:nvSpPr>
              <p:cNvPr id="8" name="Freeform 1146">
                <a:extLst>
                  <a:ext uri="{FF2B5EF4-FFF2-40B4-BE49-F238E27FC236}">
                    <a16:creationId xmlns:a16="http://schemas.microsoft.com/office/drawing/2014/main" id="{8CA97B38-AB55-6301-6345-245B51459E9E}"/>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solidFill>
                <a:srgbClr val="000000"/>
              </a:solidFill>
              <a:ln w="27426" cap="flat">
                <a:noFill/>
                <a:prstDash val="solid"/>
                <a:miter/>
              </a:ln>
            </p:spPr>
            <p:txBody>
              <a:bodyPr rtlCol="0" anchor="ctr"/>
              <a:lstStyle/>
              <a:p>
                <a:endParaRPr lang="en-US"/>
              </a:p>
            </p:txBody>
          </p:sp>
          <p:sp>
            <p:nvSpPr>
              <p:cNvPr id="9" name="Freeform 1147">
                <a:extLst>
                  <a:ext uri="{FF2B5EF4-FFF2-40B4-BE49-F238E27FC236}">
                    <a16:creationId xmlns:a16="http://schemas.microsoft.com/office/drawing/2014/main" id="{CF76EBC3-F230-A77C-8D79-713DE108A126}"/>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solidFill>
                <a:srgbClr val="000000"/>
              </a:solidFill>
              <a:ln w="27426" cap="flat">
                <a:noFill/>
                <a:prstDash val="solid"/>
                <a:miter/>
              </a:ln>
            </p:spPr>
            <p:txBody>
              <a:bodyPr rtlCol="0" anchor="ctr"/>
              <a:lstStyle/>
              <a:p>
                <a:endParaRPr lang="en-US"/>
              </a:p>
            </p:txBody>
          </p:sp>
          <p:sp>
            <p:nvSpPr>
              <p:cNvPr id="10" name="Freeform 1148">
                <a:extLst>
                  <a:ext uri="{FF2B5EF4-FFF2-40B4-BE49-F238E27FC236}">
                    <a16:creationId xmlns:a16="http://schemas.microsoft.com/office/drawing/2014/main" id="{FB9FA228-0796-BB69-08FB-C7179A8A2B20}"/>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solidFill>
                <a:srgbClr val="000000"/>
              </a:solidFill>
              <a:ln w="27426" cap="flat">
                <a:noFill/>
                <a:prstDash val="solid"/>
                <a:miter/>
              </a:ln>
            </p:spPr>
            <p:txBody>
              <a:bodyPr rtlCol="0" anchor="ctr"/>
              <a:lstStyle/>
              <a:p>
                <a:endParaRPr lang="en-US"/>
              </a:p>
            </p:txBody>
          </p:sp>
          <p:sp>
            <p:nvSpPr>
              <p:cNvPr id="11" name="Freeform 1149">
                <a:extLst>
                  <a:ext uri="{FF2B5EF4-FFF2-40B4-BE49-F238E27FC236}">
                    <a16:creationId xmlns:a16="http://schemas.microsoft.com/office/drawing/2014/main" id="{D1F64753-068C-EB1F-ECDF-0521D0CFE627}"/>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solidFill>
                <a:srgbClr val="000000"/>
              </a:solidFill>
              <a:ln w="27426" cap="flat">
                <a:noFill/>
                <a:prstDash val="solid"/>
                <a:miter/>
              </a:ln>
            </p:spPr>
            <p:txBody>
              <a:bodyPr rtlCol="0" anchor="ctr"/>
              <a:lstStyle/>
              <a:p>
                <a:endParaRPr lang="en-US"/>
              </a:p>
            </p:txBody>
          </p:sp>
          <p:sp>
            <p:nvSpPr>
              <p:cNvPr id="12" name="Freeform 1150">
                <a:extLst>
                  <a:ext uri="{FF2B5EF4-FFF2-40B4-BE49-F238E27FC236}">
                    <a16:creationId xmlns:a16="http://schemas.microsoft.com/office/drawing/2014/main" id="{91F6BB6E-3255-51ED-B7BE-89706777EEF6}"/>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solidFill>
                <a:srgbClr val="000000"/>
              </a:solidFill>
              <a:ln w="27426" cap="flat">
                <a:noFill/>
                <a:prstDash val="solid"/>
                <a:miter/>
              </a:ln>
            </p:spPr>
            <p:txBody>
              <a:bodyPr rtlCol="0" anchor="ctr"/>
              <a:lstStyle/>
              <a:p>
                <a:endParaRPr lang="en-US"/>
              </a:p>
            </p:txBody>
          </p:sp>
          <p:sp>
            <p:nvSpPr>
              <p:cNvPr id="13" name="Freeform 1151">
                <a:extLst>
                  <a:ext uri="{FF2B5EF4-FFF2-40B4-BE49-F238E27FC236}">
                    <a16:creationId xmlns:a16="http://schemas.microsoft.com/office/drawing/2014/main" id="{002B2161-0519-4BC8-C38A-F478622AF916}"/>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endParaRPr lang="en-US"/>
              </a:p>
            </p:txBody>
          </p:sp>
          <p:sp>
            <p:nvSpPr>
              <p:cNvPr id="14" name="Freeform 1152">
                <a:extLst>
                  <a:ext uri="{FF2B5EF4-FFF2-40B4-BE49-F238E27FC236}">
                    <a16:creationId xmlns:a16="http://schemas.microsoft.com/office/drawing/2014/main" id="{287E393A-47B2-2CFB-53D3-A37D48A93A42}"/>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15" name="Freeform 1153">
                <a:extLst>
                  <a:ext uri="{FF2B5EF4-FFF2-40B4-BE49-F238E27FC236}">
                    <a16:creationId xmlns:a16="http://schemas.microsoft.com/office/drawing/2014/main" id="{3AA125E1-6A2C-2F53-7211-B7F54BA50056}"/>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16" name="Freeform 1154">
                <a:extLst>
                  <a:ext uri="{FF2B5EF4-FFF2-40B4-BE49-F238E27FC236}">
                    <a16:creationId xmlns:a16="http://schemas.microsoft.com/office/drawing/2014/main" id="{C95C2662-77AF-224E-1F1B-9F1B902168AF}"/>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17" name="Freeform 1155">
                <a:extLst>
                  <a:ext uri="{FF2B5EF4-FFF2-40B4-BE49-F238E27FC236}">
                    <a16:creationId xmlns:a16="http://schemas.microsoft.com/office/drawing/2014/main" id="{6CFD841C-2C2A-D988-6821-A95B9779C1E8}"/>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endParaRPr lang="en-US"/>
              </a:p>
            </p:txBody>
          </p:sp>
          <p:sp>
            <p:nvSpPr>
              <p:cNvPr id="18" name="Freeform 1156">
                <a:extLst>
                  <a:ext uri="{FF2B5EF4-FFF2-40B4-BE49-F238E27FC236}">
                    <a16:creationId xmlns:a16="http://schemas.microsoft.com/office/drawing/2014/main" id="{F10B70DD-6EF3-88CF-C28C-BBEBDC6BE2CC}"/>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sp>
            <p:nvSpPr>
              <p:cNvPr id="19" name="Freeform 1157">
                <a:extLst>
                  <a:ext uri="{FF2B5EF4-FFF2-40B4-BE49-F238E27FC236}">
                    <a16:creationId xmlns:a16="http://schemas.microsoft.com/office/drawing/2014/main" id="{694B11A1-FB3A-2873-9AD3-1F9B66698C7C}"/>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sp>
            <p:nvSpPr>
              <p:cNvPr id="20" name="Freeform 1158">
                <a:extLst>
                  <a:ext uri="{FF2B5EF4-FFF2-40B4-BE49-F238E27FC236}">
                    <a16:creationId xmlns:a16="http://schemas.microsoft.com/office/drawing/2014/main" id="{99F9152F-FC66-1F12-B182-CECA518913D7}"/>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82152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6C584D-A29D-8F34-EE77-7CA8607433C3}"/>
              </a:ext>
            </a:extLst>
          </p:cNvPr>
          <p:cNvSpPr>
            <a:spLocks noGrp="1"/>
          </p:cNvSpPr>
          <p:nvPr>
            <p:ph type="body" sz="quarter" idx="32"/>
          </p:nvPr>
        </p:nvSpPr>
        <p:spPr>
          <a:xfrm>
            <a:off x="903720" y="2171362"/>
            <a:ext cx="6143488" cy="6820641"/>
          </a:xfrm>
        </p:spPr>
        <p:txBody>
          <a:bodyPr/>
          <a:lstStyle/>
          <a:p>
            <a:r>
              <a:rPr lang="en-US" b="1"/>
              <a:t>The resources are presented in different formats depending on their use:</a:t>
            </a:r>
          </a:p>
          <a:p>
            <a:endParaRPr lang="en-US"/>
          </a:p>
          <a:p>
            <a:pPr marL="171450" indent="-171450">
              <a:buFont typeface="Arial" panose="020B0604020202020204" pitchFamily="34" charset="0"/>
              <a:buChar char="•"/>
            </a:pPr>
            <a:r>
              <a:rPr lang="en-US" b="1"/>
              <a:t>The OERs</a:t>
            </a:r>
            <a:r>
              <a:rPr lang="en-US"/>
              <a:t>, a set of multimedia resources (PowerPoint, documents, worksheets, videos, interactive quizzes/exercises etc.) organised into 6 modules as they relate to the learning objectives of the curriculum, which can be used directly by educators.</a:t>
            </a:r>
          </a:p>
          <a:p>
            <a:endParaRPr lang="en-US" sz="500"/>
          </a:p>
          <a:p>
            <a:pPr marL="171450" indent="-171450">
              <a:buFont typeface="Arial" panose="020B0604020202020204" pitchFamily="34" charset="0"/>
              <a:buChar char="•"/>
            </a:pPr>
            <a:r>
              <a:rPr lang="en-US" b="1"/>
              <a:t>This Facilitator’s Guide </a:t>
            </a:r>
            <a:r>
              <a:rPr lang="en-US"/>
              <a:t>for HEI organisations (PDF) explains the structure and suggested methodology for using the OERs.</a:t>
            </a:r>
          </a:p>
          <a:p>
            <a:endParaRPr lang="en-IE"/>
          </a:p>
        </p:txBody>
      </p:sp>
      <p:sp>
        <p:nvSpPr>
          <p:cNvPr id="4" name="Text Placeholder 2">
            <a:extLst>
              <a:ext uri="{FF2B5EF4-FFF2-40B4-BE49-F238E27FC236}">
                <a16:creationId xmlns:a16="http://schemas.microsoft.com/office/drawing/2014/main" id="{4E7A2E5D-10C6-996A-1F22-CF6A66DADE98}"/>
              </a:ext>
            </a:extLst>
          </p:cNvPr>
          <p:cNvSpPr>
            <a:spLocks noGrp="1"/>
          </p:cNvSpPr>
          <p:nvPr>
            <p:ph type="body" sz="quarter" idx="4294967295"/>
          </p:nvPr>
        </p:nvSpPr>
        <p:spPr>
          <a:xfrm>
            <a:off x="903721" y="3742287"/>
            <a:ext cx="6231006" cy="3678789"/>
          </a:xfrm>
          <a:prstGeom prst="rect">
            <a:avLst/>
          </a:prstGeom>
        </p:spPr>
        <p:txBody>
          <a:bodyPr numCol="1"/>
          <a:lstStyle/>
          <a:p>
            <a:pPr marL="0" indent="0">
              <a:buNone/>
            </a:pPr>
            <a:r>
              <a:rPr lang="en-US" sz="1200" b="1">
                <a:solidFill>
                  <a:schemeClr val="tx1"/>
                </a:solidFill>
                <a:highlight>
                  <a:srgbClr val="F79037"/>
                </a:highlight>
                <a:latin typeface="Calibri" panose="020F0502020204030204" pitchFamily="34" charset="0"/>
                <a:ea typeface="Calibri" panose="020F0502020204030204" pitchFamily="34" charset="0"/>
                <a:cs typeface="Calibri" panose="020F0502020204030204" pitchFamily="34" charset="0"/>
              </a:rPr>
              <a:t>b) Our ambition for the EFE project &amp; OERs:</a:t>
            </a:r>
          </a:p>
          <a:p>
            <a:pPr marL="0" indent="0" algn="just">
              <a:spcBef>
                <a:spcPts val="600"/>
              </a:spcBef>
              <a:buNone/>
            </a:pP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To ensure the next generation of food entrepreneurs are awareness and committed to not only  economic growth and innovation, but to the balance of People – Planet – Profit,  European education institutions need to ignite an entrepreneurial spirit among learners of all ages. As a matter of fact, entrepreneurship competencies are no longer considered to be only relevant for starting new businesses. Rather, they are considered to be both, applicable in “all walks of life” (Entrepreneurship Education. A guide for Educators, 2014, p.7) and key to mastering the challenge of lifelong learning, as EU policymakers have repeatedly </a:t>
            </a:r>
            <a:r>
              <a:rPr lang="en-US" sz="1200" err="1">
                <a:solidFill>
                  <a:schemeClr val="tx1"/>
                </a:solidFill>
                <a:latin typeface="Calibri" panose="020F0502020204030204" pitchFamily="34" charset="0"/>
                <a:ea typeface="Calibri" panose="020F0502020204030204" pitchFamily="34" charset="0"/>
                <a:cs typeface="Calibri" panose="020F0502020204030204" pitchFamily="34" charset="0"/>
              </a:rPr>
              <a:t>emphasised</a:t>
            </a: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 To align with this, we will:</a:t>
            </a:r>
          </a:p>
          <a:p>
            <a:pPr marL="171450" indent="-171450" algn="just">
              <a:spcBef>
                <a:spcPts val="600"/>
              </a:spcBef>
              <a:buClr>
                <a:srgbClr val="F79037"/>
              </a:buClr>
              <a:buFont typeface="Wingdings" panose="05000000000000000000" pitchFamily="2" charset="2"/>
              <a:buChar char="§"/>
            </a:pP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Provide 400+ HEI (VET) educators, with rigorously researched, up-to-date knowledge on ethical entrepreneurship, ethical food products and processes or practices within the food sector. EFE will make this substantial contribution to supporting educators to stay abreast of ethical and sustainable practices and opportunities and showcase their implications for change, impact, and growth via PR1: </a:t>
            </a:r>
            <a:r>
              <a:rPr lang="en-US" sz="1200" b="1">
                <a:solidFill>
                  <a:schemeClr val="tx1"/>
                </a:solidFill>
                <a:latin typeface="Calibri" panose="020F0502020204030204" pitchFamily="34" charset="0"/>
                <a:ea typeface="Calibri" panose="020F0502020204030204" pitchFamily="34" charset="0"/>
                <a:cs typeface="Calibri" panose="020F0502020204030204" pitchFamily="34" charset="0"/>
              </a:rPr>
              <a:t>The Educators Guide </a:t>
            </a: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and the </a:t>
            </a:r>
            <a:r>
              <a:rPr lang="en-US" sz="1200" b="1">
                <a:solidFill>
                  <a:schemeClr val="tx1"/>
                </a:solidFill>
                <a:latin typeface="Calibri" panose="020F0502020204030204" pitchFamily="34" charset="0"/>
                <a:ea typeface="Calibri" panose="020F0502020204030204" pitchFamily="34" charset="0"/>
                <a:cs typeface="Calibri" panose="020F0502020204030204" pitchFamily="34" charset="0"/>
              </a:rPr>
              <a:t>Good Practice Compendium </a:t>
            </a: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for HEI bodies.</a:t>
            </a:r>
          </a:p>
          <a:p>
            <a:pPr marL="171450" indent="-171450" algn="just">
              <a:spcBef>
                <a:spcPts val="600"/>
              </a:spcBef>
              <a:buClr>
                <a:srgbClr val="F79037"/>
              </a:buClr>
              <a:buFont typeface="Wingdings" panose="05000000000000000000" pitchFamily="2" charset="2"/>
              <a:buChar char="§"/>
            </a:pP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Provide 400+ Food Sector Educators with new resources (PR2: </a:t>
            </a:r>
            <a:r>
              <a:rPr lang="en-US" sz="1200" b="1">
                <a:solidFill>
                  <a:schemeClr val="tx1"/>
                </a:solidFill>
                <a:latin typeface="Calibri" panose="020F0502020204030204" pitchFamily="34" charset="0"/>
                <a:ea typeface="Calibri" panose="020F0502020204030204" pitchFamily="34" charset="0"/>
                <a:cs typeface="Calibri" panose="020F0502020204030204" pitchFamily="34" charset="0"/>
              </a:rPr>
              <a:t>Ethical Entrepreneurship Manual </a:t>
            </a: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(the first EU start-up resource that is designed specifically for the ethical food sector) &amp; PR3</a:t>
            </a:r>
            <a:r>
              <a:rPr lang="en-US" sz="1200" b="1">
                <a:solidFill>
                  <a:schemeClr val="tx1"/>
                </a:solidFill>
                <a:latin typeface="Calibri" panose="020F0502020204030204" pitchFamily="34" charset="0"/>
                <a:ea typeface="Calibri" panose="020F0502020204030204" pitchFamily="34" charset="0"/>
                <a:cs typeface="Calibri" panose="020F0502020204030204" pitchFamily="34" charset="0"/>
              </a:rPr>
              <a:t>: EFE Course/</a:t>
            </a:r>
            <a:r>
              <a:rPr lang="en-US" sz="1200" b="1" err="1">
                <a:solidFill>
                  <a:schemeClr val="tx1"/>
                </a:solidFill>
                <a:latin typeface="Calibri" panose="020F0502020204030204" pitchFamily="34" charset="0"/>
                <a:ea typeface="Calibri" panose="020F0502020204030204" pitchFamily="34" charset="0"/>
                <a:cs typeface="Calibri" panose="020F0502020204030204" pitchFamily="34" charset="0"/>
              </a:rPr>
              <a:t>programme</a:t>
            </a: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 that support the uptake of innovative ethical approaches and digital technologies for teaching and EFE provides educators with open-source </a:t>
            </a:r>
            <a:r>
              <a:rPr lang="en-US" sz="1200" err="1">
                <a:solidFill>
                  <a:schemeClr val="tx1"/>
                </a:solidFill>
                <a:latin typeface="Calibri" panose="020F0502020204030204" pitchFamily="34" charset="0"/>
                <a:ea typeface="Calibri" panose="020F0502020204030204" pitchFamily="34" charset="0"/>
                <a:cs typeface="Calibri" panose="020F0502020204030204" pitchFamily="34" charset="0"/>
              </a:rPr>
              <a:t>digitised</a:t>
            </a: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 training content to teach applied ETHICAL food entrepreneurship skills in new ways. This will help to tackle societal challenges, while upskilling students as potential ethical food entrepreneurs and accelerate progress across key elements of the SDGs.</a:t>
            </a:r>
          </a:p>
          <a:p>
            <a:pPr marL="171450" indent="-171450" algn="just">
              <a:spcBef>
                <a:spcPts val="600"/>
              </a:spcBef>
              <a:buClr>
                <a:srgbClr val="F79037"/>
              </a:buClr>
              <a:buFont typeface="Wingdings" panose="05000000000000000000" pitchFamily="2" charset="2"/>
              <a:buChar char="§"/>
            </a:pP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The EFE OERs </a:t>
            </a:r>
            <a:r>
              <a:rPr lang="en-US" sz="1200" err="1">
                <a:solidFill>
                  <a:schemeClr val="tx1"/>
                </a:solidFill>
                <a:latin typeface="Calibri" panose="020F0502020204030204" pitchFamily="34" charset="0"/>
                <a:ea typeface="Calibri" panose="020F0502020204030204" pitchFamily="34" charset="0"/>
                <a:cs typeface="Calibri" panose="020F0502020204030204" pitchFamily="34" charset="0"/>
              </a:rPr>
              <a:t>realises</a:t>
            </a: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 a classroom course that makes maximum use of multimedia resources and our trainer’s resource will introduce educators to the Education 4.0 agenda of forward-looking technology for adaptive learning. Our OERs are designed so that they can be blended into existing courses immediately and to work in complete synergy with the Online Course which enables 1000+ food SME entrepreneurs/managers to continue learning in a flexible, mobile environment. All resources are developed in line with Dig Comp Org / Dig Comp Edu / Selfie frameworks.</a:t>
            </a:r>
            <a:endParaRPr lang="en-IE" sz="12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3">
            <a:extLst>
              <a:ext uri="{FF2B5EF4-FFF2-40B4-BE49-F238E27FC236}">
                <a16:creationId xmlns:a16="http://schemas.microsoft.com/office/drawing/2014/main" id="{545D2DE7-D858-B389-5D16-8FBA2E35D19B}"/>
              </a:ext>
            </a:extLst>
          </p:cNvPr>
          <p:cNvGrpSpPr/>
          <p:nvPr/>
        </p:nvGrpSpPr>
        <p:grpSpPr>
          <a:xfrm>
            <a:off x="693851" y="229948"/>
            <a:ext cx="858485" cy="948995"/>
            <a:chOff x="2811409" y="3683011"/>
            <a:chExt cx="858485" cy="948995"/>
          </a:xfrm>
        </p:grpSpPr>
        <p:sp>
          <p:nvSpPr>
            <p:cNvPr id="7" name="Freeform 1143">
              <a:extLst>
                <a:ext uri="{FF2B5EF4-FFF2-40B4-BE49-F238E27FC236}">
                  <a16:creationId xmlns:a16="http://schemas.microsoft.com/office/drawing/2014/main" id="{D1A3526E-8B6C-9BCC-B08E-8C0B238449B8}"/>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A0C2"/>
            </a:solidFill>
            <a:ln w="27426" cap="flat">
              <a:noFill/>
              <a:prstDash val="solid"/>
              <a:miter/>
            </a:ln>
          </p:spPr>
          <p:txBody>
            <a:bodyPr rtlCol="0" anchor="ctr"/>
            <a:lstStyle/>
            <a:p>
              <a:endParaRPr lang="en-US"/>
            </a:p>
          </p:txBody>
        </p:sp>
        <p:grpSp>
          <p:nvGrpSpPr>
            <p:cNvPr id="8" name="Graphic 3">
              <a:extLst>
                <a:ext uri="{FF2B5EF4-FFF2-40B4-BE49-F238E27FC236}">
                  <a16:creationId xmlns:a16="http://schemas.microsoft.com/office/drawing/2014/main" id="{C1E18955-9DE4-E96E-1AD4-07C8FE6FC26B}"/>
                </a:ext>
              </a:extLst>
            </p:cNvPr>
            <p:cNvGrpSpPr/>
            <p:nvPr/>
          </p:nvGrpSpPr>
          <p:grpSpPr>
            <a:xfrm>
              <a:off x="2811409" y="3683011"/>
              <a:ext cx="858485" cy="948995"/>
              <a:chOff x="2811409" y="3683011"/>
              <a:chExt cx="858485" cy="948995"/>
            </a:xfrm>
            <a:solidFill>
              <a:srgbClr val="000000"/>
            </a:solidFill>
          </p:grpSpPr>
          <p:sp>
            <p:nvSpPr>
              <p:cNvPr id="9" name="Freeform 1145">
                <a:extLst>
                  <a:ext uri="{FF2B5EF4-FFF2-40B4-BE49-F238E27FC236}">
                    <a16:creationId xmlns:a16="http://schemas.microsoft.com/office/drawing/2014/main" id="{FA0D648C-225C-4E12-A6E0-E77AD9BC1742}"/>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solidFill>
                <a:srgbClr val="000000"/>
              </a:solidFill>
              <a:ln w="27426" cap="flat">
                <a:noFill/>
                <a:prstDash val="solid"/>
                <a:miter/>
              </a:ln>
            </p:spPr>
            <p:txBody>
              <a:bodyPr rtlCol="0" anchor="ctr"/>
              <a:lstStyle/>
              <a:p>
                <a:endParaRPr lang="en-US"/>
              </a:p>
            </p:txBody>
          </p:sp>
          <p:sp>
            <p:nvSpPr>
              <p:cNvPr id="10" name="Freeform 1146">
                <a:extLst>
                  <a:ext uri="{FF2B5EF4-FFF2-40B4-BE49-F238E27FC236}">
                    <a16:creationId xmlns:a16="http://schemas.microsoft.com/office/drawing/2014/main" id="{3340F4BC-A688-4C3A-401F-0239B09E6C4E}"/>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solidFill>
                <a:srgbClr val="000000"/>
              </a:solidFill>
              <a:ln w="27426" cap="flat">
                <a:noFill/>
                <a:prstDash val="solid"/>
                <a:miter/>
              </a:ln>
            </p:spPr>
            <p:txBody>
              <a:bodyPr rtlCol="0" anchor="ctr"/>
              <a:lstStyle/>
              <a:p>
                <a:endParaRPr lang="en-US"/>
              </a:p>
            </p:txBody>
          </p:sp>
          <p:sp>
            <p:nvSpPr>
              <p:cNvPr id="11" name="Freeform 1147">
                <a:extLst>
                  <a:ext uri="{FF2B5EF4-FFF2-40B4-BE49-F238E27FC236}">
                    <a16:creationId xmlns:a16="http://schemas.microsoft.com/office/drawing/2014/main" id="{35B8E342-BA29-DB57-6738-FD2B94A90331}"/>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solidFill>
                <a:srgbClr val="000000"/>
              </a:solidFill>
              <a:ln w="27426" cap="flat">
                <a:noFill/>
                <a:prstDash val="solid"/>
                <a:miter/>
              </a:ln>
            </p:spPr>
            <p:txBody>
              <a:bodyPr rtlCol="0" anchor="ctr"/>
              <a:lstStyle/>
              <a:p>
                <a:endParaRPr lang="en-US"/>
              </a:p>
            </p:txBody>
          </p:sp>
          <p:sp>
            <p:nvSpPr>
              <p:cNvPr id="12" name="Freeform 1148">
                <a:extLst>
                  <a:ext uri="{FF2B5EF4-FFF2-40B4-BE49-F238E27FC236}">
                    <a16:creationId xmlns:a16="http://schemas.microsoft.com/office/drawing/2014/main" id="{16FDC9C4-2007-D18E-4040-4AFAF8848747}"/>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solidFill>
                <a:srgbClr val="000000"/>
              </a:solidFill>
              <a:ln w="27426" cap="flat">
                <a:noFill/>
                <a:prstDash val="solid"/>
                <a:miter/>
              </a:ln>
            </p:spPr>
            <p:txBody>
              <a:bodyPr rtlCol="0" anchor="ctr"/>
              <a:lstStyle/>
              <a:p>
                <a:endParaRPr lang="en-US"/>
              </a:p>
            </p:txBody>
          </p:sp>
          <p:sp>
            <p:nvSpPr>
              <p:cNvPr id="13" name="Freeform 1149">
                <a:extLst>
                  <a:ext uri="{FF2B5EF4-FFF2-40B4-BE49-F238E27FC236}">
                    <a16:creationId xmlns:a16="http://schemas.microsoft.com/office/drawing/2014/main" id="{5FFE0902-5631-512E-9431-B9EFDA89499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solidFill>
                <a:srgbClr val="000000"/>
              </a:solidFill>
              <a:ln w="27426" cap="flat">
                <a:noFill/>
                <a:prstDash val="solid"/>
                <a:miter/>
              </a:ln>
            </p:spPr>
            <p:txBody>
              <a:bodyPr rtlCol="0" anchor="ctr"/>
              <a:lstStyle/>
              <a:p>
                <a:endParaRPr lang="en-US"/>
              </a:p>
            </p:txBody>
          </p:sp>
          <p:sp>
            <p:nvSpPr>
              <p:cNvPr id="14" name="Freeform 1150">
                <a:extLst>
                  <a:ext uri="{FF2B5EF4-FFF2-40B4-BE49-F238E27FC236}">
                    <a16:creationId xmlns:a16="http://schemas.microsoft.com/office/drawing/2014/main" id="{5BE79972-AEC0-D6AD-C5EF-4CC7FAD3FCA7}"/>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solidFill>
                <a:srgbClr val="000000"/>
              </a:solidFill>
              <a:ln w="27426" cap="flat">
                <a:noFill/>
                <a:prstDash val="solid"/>
                <a:miter/>
              </a:ln>
            </p:spPr>
            <p:txBody>
              <a:bodyPr rtlCol="0" anchor="ctr"/>
              <a:lstStyle/>
              <a:p>
                <a:endParaRPr lang="en-US"/>
              </a:p>
            </p:txBody>
          </p:sp>
          <p:sp>
            <p:nvSpPr>
              <p:cNvPr id="15" name="Freeform 1151">
                <a:extLst>
                  <a:ext uri="{FF2B5EF4-FFF2-40B4-BE49-F238E27FC236}">
                    <a16:creationId xmlns:a16="http://schemas.microsoft.com/office/drawing/2014/main" id="{BC9D2A51-61FE-9D77-2588-9965B3142635}"/>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endParaRPr lang="en-US"/>
              </a:p>
            </p:txBody>
          </p:sp>
          <p:sp>
            <p:nvSpPr>
              <p:cNvPr id="16" name="Freeform 1152">
                <a:extLst>
                  <a:ext uri="{FF2B5EF4-FFF2-40B4-BE49-F238E27FC236}">
                    <a16:creationId xmlns:a16="http://schemas.microsoft.com/office/drawing/2014/main" id="{EEDC969A-EBB6-DCF1-BFD6-676F26679871}"/>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17" name="Freeform 1153">
                <a:extLst>
                  <a:ext uri="{FF2B5EF4-FFF2-40B4-BE49-F238E27FC236}">
                    <a16:creationId xmlns:a16="http://schemas.microsoft.com/office/drawing/2014/main" id="{F0C63456-B79C-D1C1-0E77-76600007410F}"/>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18" name="Freeform 1154">
                <a:extLst>
                  <a:ext uri="{FF2B5EF4-FFF2-40B4-BE49-F238E27FC236}">
                    <a16:creationId xmlns:a16="http://schemas.microsoft.com/office/drawing/2014/main" id="{B9410C03-A6C3-925C-3B01-BF4CE9313769}"/>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19" name="Freeform 1155">
                <a:extLst>
                  <a:ext uri="{FF2B5EF4-FFF2-40B4-BE49-F238E27FC236}">
                    <a16:creationId xmlns:a16="http://schemas.microsoft.com/office/drawing/2014/main" id="{FF7227A0-CA05-2B95-D554-6DA436B82272}"/>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endParaRPr lang="en-US"/>
              </a:p>
            </p:txBody>
          </p:sp>
          <p:sp>
            <p:nvSpPr>
              <p:cNvPr id="20" name="Freeform 1156">
                <a:extLst>
                  <a:ext uri="{FF2B5EF4-FFF2-40B4-BE49-F238E27FC236}">
                    <a16:creationId xmlns:a16="http://schemas.microsoft.com/office/drawing/2014/main" id="{DC987D0B-29A2-515B-0385-AC32C24582E3}"/>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sp>
            <p:nvSpPr>
              <p:cNvPr id="21" name="Freeform 1157">
                <a:extLst>
                  <a:ext uri="{FF2B5EF4-FFF2-40B4-BE49-F238E27FC236}">
                    <a16:creationId xmlns:a16="http://schemas.microsoft.com/office/drawing/2014/main" id="{CBDC89F8-F434-580E-2EE0-68C1CF64BDB9}"/>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sp>
            <p:nvSpPr>
              <p:cNvPr id="22" name="Freeform 1158">
                <a:extLst>
                  <a:ext uri="{FF2B5EF4-FFF2-40B4-BE49-F238E27FC236}">
                    <a16:creationId xmlns:a16="http://schemas.microsoft.com/office/drawing/2014/main" id="{48AFDE9F-EAE6-CBB8-E14E-E94CC8FDE0DB}"/>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grpSp>
      </p:grpSp>
      <p:sp>
        <p:nvSpPr>
          <p:cNvPr id="24" name="Text Placeholder 1">
            <a:extLst>
              <a:ext uri="{FF2B5EF4-FFF2-40B4-BE49-F238E27FC236}">
                <a16:creationId xmlns:a16="http://schemas.microsoft.com/office/drawing/2014/main" id="{9F968947-CB45-9143-9F5C-8C22C720C06B}"/>
              </a:ext>
            </a:extLst>
          </p:cNvPr>
          <p:cNvSpPr>
            <a:spLocks noGrp="1"/>
          </p:cNvSpPr>
          <p:nvPr>
            <p:ph type="body" sz="quarter" idx="30"/>
          </p:nvPr>
        </p:nvSpPr>
        <p:spPr>
          <a:xfrm>
            <a:off x="2209979" y="71993"/>
            <a:ext cx="4455622" cy="946746"/>
          </a:xfrm>
        </p:spPr>
        <p:txBody>
          <a:bodyPr/>
          <a:lstStyle/>
          <a:p>
            <a:r>
              <a:rPr lang="en-IE" sz="6000" b="1">
                <a:solidFill>
                  <a:srgbClr val="F79037"/>
                </a:solidFill>
              </a:rPr>
              <a:t>02</a:t>
            </a:r>
            <a:r>
              <a:rPr lang="en-IE" sz="2400" b="1"/>
              <a:t> – About the Project Curriculum (continued)</a:t>
            </a:r>
          </a:p>
        </p:txBody>
      </p:sp>
    </p:spTree>
    <p:extLst>
      <p:ext uri="{BB962C8B-B14F-4D97-AF65-F5344CB8AC3E}">
        <p14:creationId xmlns:p14="http://schemas.microsoft.com/office/powerpoint/2010/main" val="3215837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1A663-97D8-677D-8F48-D9BFE2FBEFAA}"/>
              </a:ext>
            </a:extLst>
          </p:cNvPr>
          <p:cNvSpPr>
            <a:spLocks noGrp="1"/>
          </p:cNvSpPr>
          <p:nvPr>
            <p:ph type="body" sz="quarter" idx="32"/>
          </p:nvPr>
        </p:nvSpPr>
        <p:spPr>
          <a:xfrm>
            <a:off x="892701" y="2151674"/>
            <a:ext cx="6143488" cy="6820641"/>
          </a:xfrm>
        </p:spPr>
        <p:txBody>
          <a:bodyPr/>
          <a:lstStyle/>
          <a:p>
            <a:r>
              <a:rPr lang="en-US" b="1">
                <a:highlight>
                  <a:srgbClr val="F79037"/>
                </a:highlight>
              </a:rPr>
              <a:t>c) The Overall learning objectives of the course</a:t>
            </a:r>
          </a:p>
          <a:p>
            <a:endParaRPr lang="en-US" b="1">
              <a:highlight>
                <a:srgbClr val="F79037"/>
              </a:highlight>
            </a:endParaRPr>
          </a:p>
          <a:p>
            <a:r>
              <a:rPr lang="en-US"/>
              <a:t>The food sector is one of the most dynamic in Europe with changes in technology, demographics, policy and lifestyles rapidly altering needs, goals and affecting people-plant-profit. EFE will contribute to the professional development of HEI (VET) Educators like you by increasing skills in relation to ethical entrepreneurship leading to a new cohort of future entrepreneurs and existing managers in food &amp; drink SMEs who will be prepared to deliver healthier and more ethically produced foods with a focus on resilient, sustainable production and the digital teaching of the same. </a:t>
            </a:r>
          </a:p>
          <a:p>
            <a:endParaRPr lang="en-US"/>
          </a:p>
          <a:p>
            <a:r>
              <a:rPr lang="en-US"/>
              <a:t>EFE will also make a substantial contribution to supporting you as educators, in staying abreast of the market &amp; policy developments and their implications for ethical innovation and growth opportunities. The EFE course will empower you as educators, by supplying you with the specialist knowledge of ethical food systems, food production and processes leading to a more sustainable and resilient sector and aligned with the Green Deal and the SDGs </a:t>
            </a:r>
          </a:p>
          <a:p>
            <a:endParaRPr lang="en-US"/>
          </a:p>
          <a:p>
            <a:r>
              <a:rPr lang="en-US"/>
              <a:t>For this reason, EFE begins with a unique training resource (PR1) that pools the diverse knowledge of our specialist partners to provide you as enterprise educators (and SMEs) with a comprehensive Educator’s Guide. This guide was created to introduce terminology, theories, evaluation methods, case studies, videos, podcasts, and other resources that you can benefit from. Then Ethical Food Entrepreneurship Good Practice Compendium showcases 20+ businesses that are embracing the drivers and opportunities for ethical food practices and products in meeting the current needs and goals across Europe. As the added-value food sector continues to grow across Europe, this Good Practice Guide provides you with excellent case studies that can be used by your learners to advance their professional development and be inspired by good practice to improve their own results and open doors to future business development, diversification or career opportunities. </a:t>
            </a:r>
          </a:p>
          <a:p>
            <a:endParaRPr lang="en-US" b="1">
              <a:highlight>
                <a:srgbClr val="F79037"/>
              </a:highlight>
            </a:endParaRPr>
          </a:p>
          <a:p>
            <a:endParaRPr lang="en-IE"/>
          </a:p>
        </p:txBody>
      </p:sp>
      <p:grpSp>
        <p:nvGrpSpPr>
          <p:cNvPr id="4" name="Graphic 3">
            <a:extLst>
              <a:ext uri="{FF2B5EF4-FFF2-40B4-BE49-F238E27FC236}">
                <a16:creationId xmlns:a16="http://schemas.microsoft.com/office/drawing/2014/main" id="{2B3F5069-C335-1688-D44F-A1D364D37384}"/>
              </a:ext>
            </a:extLst>
          </p:cNvPr>
          <p:cNvGrpSpPr/>
          <p:nvPr/>
        </p:nvGrpSpPr>
        <p:grpSpPr>
          <a:xfrm>
            <a:off x="693851" y="229948"/>
            <a:ext cx="858485" cy="948995"/>
            <a:chOff x="2811409" y="3683011"/>
            <a:chExt cx="858485" cy="948995"/>
          </a:xfrm>
        </p:grpSpPr>
        <p:sp>
          <p:nvSpPr>
            <p:cNvPr id="5" name="Freeform 1143">
              <a:extLst>
                <a:ext uri="{FF2B5EF4-FFF2-40B4-BE49-F238E27FC236}">
                  <a16:creationId xmlns:a16="http://schemas.microsoft.com/office/drawing/2014/main" id="{7290EF2A-D430-F747-9363-D6B709E4C237}"/>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A0C2"/>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938C971E-C812-B045-1548-9CEFEB5A5DD9}"/>
                </a:ext>
              </a:extLst>
            </p:cNvPr>
            <p:cNvGrpSpPr/>
            <p:nvPr/>
          </p:nvGrpSpPr>
          <p:grpSpPr>
            <a:xfrm>
              <a:off x="2811409" y="3683011"/>
              <a:ext cx="858485" cy="948995"/>
              <a:chOff x="2811409" y="3683011"/>
              <a:chExt cx="858485" cy="948995"/>
            </a:xfrm>
            <a:solidFill>
              <a:srgbClr val="000000"/>
            </a:solidFill>
          </p:grpSpPr>
          <p:sp>
            <p:nvSpPr>
              <p:cNvPr id="7" name="Freeform 1145">
                <a:extLst>
                  <a:ext uri="{FF2B5EF4-FFF2-40B4-BE49-F238E27FC236}">
                    <a16:creationId xmlns:a16="http://schemas.microsoft.com/office/drawing/2014/main" id="{0FEA08CF-2491-3F88-6C13-79ACA57C81E0}"/>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solidFill>
                <a:srgbClr val="000000"/>
              </a:solidFill>
              <a:ln w="27426" cap="flat">
                <a:noFill/>
                <a:prstDash val="solid"/>
                <a:miter/>
              </a:ln>
            </p:spPr>
            <p:txBody>
              <a:bodyPr rtlCol="0" anchor="ctr"/>
              <a:lstStyle/>
              <a:p>
                <a:endParaRPr lang="en-US"/>
              </a:p>
            </p:txBody>
          </p:sp>
          <p:sp>
            <p:nvSpPr>
              <p:cNvPr id="8" name="Freeform 1146">
                <a:extLst>
                  <a:ext uri="{FF2B5EF4-FFF2-40B4-BE49-F238E27FC236}">
                    <a16:creationId xmlns:a16="http://schemas.microsoft.com/office/drawing/2014/main" id="{3E693F28-A8D0-A613-C44C-D6E3D23556AC}"/>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solidFill>
                <a:srgbClr val="000000"/>
              </a:solidFill>
              <a:ln w="27426" cap="flat">
                <a:noFill/>
                <a:prstDash val="solid"/>
                <a:miter/>
              </a:ln>
            </p:spPr>
            <p:txBody>
              <a:bodyPr rtlCol="0" anchor="ctr"/>
              <a:lstStyle/>
              <a:p>
                <a:endParaRPr lang="en-US"/>
              </a:p>
            </p:txBody>
          </p:sp>
          <p:sp>
            <p:nvSpPr>
              <p:cNvPr id="9" name="Freeform 1147">
                <a:extLst>
                  <a:ext uri="{FF2B5EF4-FFF2-40B4-BE49-F238E27FC236}">
                    <a16:creationId xmlns:a16="http://schemas.microsoft.com/office/drawing/2014/main" id="{BEB99626-DD52-C8AF-F7E7-A3F594D99665}"/>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solidFill>
                <a:srgbClr val="000000"/>
              </a:solidFill>
              <a:ln w="27426" cap="flat">
                <a:noFill/>
                <a:prstDash val="solid"/>
                <a:miter/>
              </a:ln>
            </p:spPr>
            <p:txBody>
              <a:bodyPr rtlCol="0" anchor="ctr"/>
              <a:lstStyle/>
              <a:p>
                <a:endParaRPr lang="en-US"/>
              </a:p>
            </p:txBody>
          </p:sp>
          <p:sp>
            <p:nvSpPr>
              <p:cNvPr id="10" name="Freeform 1148">
                <a:extLst>
                  <a:ext uri="{FF2B5EF4-FFF2-40B4-BE49-F238E27FC236}">
                    <a16:creationId xmlns:a16="http://schemas.microsoft.com/office/drawing/2014/main" id="{F6EAEA0E-6C90-CE03-E36A-37108D2500D9}"/>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solidFill>
                <a:srgbClr val="000000"/>
              </a:solidFill>
              <a:ln w="27426" cap="flat">
                <a:noFill/>
                <a:prstDash val="solid"/>
                <a:miter/>
              </a:ln>
            </p:spPr>
            <p:txBody>
              <a:bodyPr rtlCol="0" anchor="ctr"/>
              <a:lstStyle/>
              <a:p>
                <a:endParaRPr lang="en-US"/>
              </a:p>
            </p:txBody>
          </p:sp>
          <p:sp>
            <p:nvSpPr>
              <p:cNvPr id="11" name="Freeform 1149">
                <a:extLst>
                  <a:ext uri="{FF2B5EF4-FFF2-40B4-BE49-F238E27FC236}">
                    <a16:creationId xmlns:a16="http://schemas.microsoft.com/office/drawing/2014/main" id="{E69EB926-262C-AB77-6BB8-DA90FF919E7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solidFill>
                <a:srgbClr val="000000"/>
              </a:solidFill>
              <a:ln w="27426" cap="flat">
                <a:noFill/>
                <a:prstDash val="solid"/>
                <a:miter/>
              </a:ln>
            </p:spPr>
            <p:txBody>
              <a:bodyPr rtlCol="0" anchor="ctr"/>
              <a:lstStyle/>
              <a:p>
                <a:endParaRPr lang="en-US"/>
              </a:p>
            </p:txBody>
          </p:sp>
          <p:sp>
            <p:nvSpPr>
              <p:cNvPr id="12" name="Freeform 1150">
                <a:extLst>
                  <a:ext uri="{FF2B5EF4-FFF2-40B4-BE49-F238E27FC236}">
                    <a16:creationId xmlns:a16="http://schemas.microsoft.com/office/drawing/2014/main" id="{551DD4BE-31B9-96CC-62BD-4F43365E25E6}"/>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solidFill>
                <a:srgbClr val="000000"/>
              </a:solidFill>
              <a:ln w="27426" cap="flat">
                <a:noFill/>
                <a:prstDash val="solid"/>
                <a:miter/>
              </a:ln>
            </p:spPr>
            <p:txBody>
              <a:bodyPr rtlCol="0" anchor="ctr"/>
              <a:lstStyle/>
              <a:p>
                <a:endParaRPr lang="en-US"/>
              </a:p>
            </p:txBody>
          </p:sp>
          <p:sp>
            <p:nvSpPr>
              <p:cNvPr id="13" name="Freeform 1151">
                <a:extLst>
                  <a:ext uri="{FF2B5EF4-FFF2-40B4-BE49-F238E27FC236}">
                    <a16:creationId xmlns:a16="http://schemas.microsoft.com/office/drawing/2014/main" id="{113EC9C7-A128-EE06-7FF3-2A320D4E4201}"/>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endParaRPr lang="en-US"/>
              </a:p>
            </p:txBody>
          </p:sp>
          <p:sp>
            <p:nvSpPr>
              <p:cNvPr id="14" name="Freeform 1152">
                <a:extLst>
                  <a:ext uri="{FF2B5EF4-FFF2-40B4-BE49-F238E27FC236}">
                    <a16:creationId xmlns:a16="http://schemas.microsoft.com/office/drawing/2014/main" id="{5A91A622-F9A8-2172-A187-6C887F011F1A}"/>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15" name="Freeform 1153">
                <a:extLst>
                  <a:ext uri="{FF2B5EF4-FFF2-40B4-BE49-F238E27FC236}">
                    <a16:creationId xmlns:a16="http://schemas.microsoft.com/office/drawing/2014/main" id="{3016003A-03B3-C77A-D5B8-61A1D4AB90D2}"/>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16" name="Freeform 1154">
                <a:extLst>
                  <a:ext uri="{FF2B5EF4-FFF2-40B4-BE49-F238E27FC236}">
                    <a16:creationId xmlns:a16="http://schemas.microsoft.com/office/drawing/2014/main" id="{B03AD695-27D1-5732-AF04-115339FA20DD}"/>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17" name="Freeform 1155">
                <a:extLst>
                  <a:ext uri="{FF2B5EF4-FFF2-40B4-BE49-F238E27FC236}">
                    <a16:creationId xmlns:a16="http://schemas.microsoft.com/office/drawing/2014/main" id="{0734D210-4FA2-37BB-0E0E-91DB3B4D63E7}"/>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endParaRPr lang="en-US"/>
              </a:p>
            </p:txBody>
          </p:sp>
          <p:sp>
            <p:nvSpPr>
              <p:cNvPr id="18" name="Freeform 1156">
                <a:extLst>
                  <a:ext uri="{FF2B5EF4-FFF2-40B4-BE49-F238E27FC236}">
                    <a16:creationId xmlns:a16="http://schemas.microsoft.com/office/drawing/2014/main" id="{49F60DA0-F691-1FEC-98AC-810819590020}"/>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sp>
            <p:nvSpPr>
              <p:cNvPr id="19" name="Freeform 1157">
                <a:extLst>
                  <a:ext uri="{FF2B5EF4-FFF2-40B4-BE49-F238E27FC236}">
                    <a16:creationId xmlns:a16="http://schemas.microsoft.com/office/drawing/2014/main" id="{92846FCD-43F6-F828-4F09-C191597C08B8}"/>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sp>
            <p:nvSpPr>
              <p:cNvPr id="20" name="Freeform 1158">
                <a:extLst>
                  <a:ext uri="{FF2B5EF4-FFF2-40B4-BE49-F238E27FC236}">
                    <a16:creationId xmlns:a16="http://schemas.microsoft.com/office/drawing/2014/main" id="{238A2AED-0394-6E3A-984C-0E87C90B1558}"/>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grpSp>
      </p:grpSp>
      <p:pic>
        <p:nvPicPr>
          <p:cNvPr id="21" name="Picture 20" descr="People playing jigsaw puzzle">
            <a:extLst>
              <a:ext uri="{FF2B5EF4-FFF2-40B4-BE49-F238E27FC236}">
                <a16:creationId xmlns:a16="http://schemas.microsoft.com/office/drawing/2014/main" id="{CBC67CF0-C7B6-2BF1-FAE3-2BDB03AA96A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588" t="18219" r="2588" b="18565"/>
          <a:stretch/>
        </p:blipFill>
        <p:spPr>
          <a:xfrm>
            <a:off x="-356135" y="7564543"/>
            <a:ext cx="7992811" cy="2425567"/>
          </a:xfrm>
          <a:prstGeom prst="rect">
            <a:avLst/>
          </a:prstGeom>
        </p:spPr>
      </p:pic>
      <p:sp>
        <p:nvSpPr>
          <p:cNvPr id="24" name="Text Placeholder 1">
            <a:extLst>
              <a:ext uri="{FF2B5EF4-FFF2-40B4-BE49-F238E27FC236}">
                <a16:creationId xmlns:a16="http://schemas.microsoft.com/office/drawing/2014/main" id="{1901A169-6175-DDC6-E242-3BA54F55C0A3}"/>
              </a:ext>
            </a:extLst>
          </p:cNvPr>
          <p:cNvSpPr>
            <a:spLocks noGrp="1"/>
          </p:cNvSpPr>
          <p:nvPr>
            <p:ph type="body" sz="quarter" idx="30"/>
          </p:nvPr>
        </p:nvSpPr>
        <p:spPr>
          <a:xfrm>
            <a:off x="2209979" y="71993"/>
            <a:ext cx="4455622" cy="946746"/>
          </a:xfrm>
        </p:spPr>
        <p:txBody>
          <a:bodyPr/>
          <a:lstStyle/>
          <a:p>
            <a:r>
              <a:rPr lang="en-IE" sz="6000" b="1">
                <a:solidFill>
                  <a:srgbClr val="F79037"/>
                </a:solidFill>
              </a:rPr>
              <a:t>02</a:t>
            </a:r>
            <a:r>
              <a:rPr lang="en-IE" sz="2400" b="1"/>
              <a:t> – About the Project Curriculum (continued)</a:t>
            </a:r>
          </a:p>
        </p:txBody>
      </p:sp>
    </p:spTree>
    <p:extLst>
      <p:ext uri="{BB962C8B-B14F-4D97-AF65-F5344CB8AC3E}">
        <p14:creationId xmlns:p14="http://schemas.microsoft.com/office/powerpoint/2010/main" val="2649761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C19DE3-8620-C0B6-8C11-02AE32ED2D9B}"/>
              </a:ext>
            </a:extLst>
          </p:cNvPr>
          <p:cNvSpPr>
            <a:spLocks noGrp="1"/>
          </p:cNvSpPr>
          <p:nvPr>
            <p:ph type="body" sz="quarter" idx="30"/>
          </p:nvPr>
        </p:nvSpPr>
        <p:spPr>
          <a:xfrm>
            <a:off x="2209979" y="91955"/>
            <a:ext cx="4837229" cy="946746"/>
          </a:xfrm>
        </p:spPr>
        <p:txBody>
          <a:bodyPr/>
          <a:lstStyle/>
          <a:p>
            <a:r>
              <a:rPr lang="en-IE" sz="6000" b="1">
                <a:solidFill>
                  <a:srgbClr val="F79037"/>
                </a:solidFill>
              </a:rPr>
              <a:t>02</a:t>
            </a:r>
            <a:r>
              <a:rPr lang="en-IE" sz="2400" b="1"/>
              <a:t> – About the project Curriculum (continued):</a:t>
            </a:r>
          </a:p>
        </p:txBody>
      </p:sp>
      <p:sp>
        <p:nvSpPr>
          <p:cNvPr id="3" name="Text Placeholder 2">
            <a:extLst>
              <a:ext uri="{FF2B5EF4-FFF2-40B4-BE49-F238E27FC236}">
                <a16:creationId xmlns:a16="http://schemas.microsoft.com/office/drawing/2014/main" id="{2A71A663-97D8-677D-8F48-D9BFE2FBEFAA}"/>
              </a:ext>
            </a:extLst>
          </p:cNvPr>
          <p:cNvSpPr>
            <a:spLocks noGrp="1"/>
          </p:cNvSpPr>
          <p:nvPr>
            <p:ph type="body" sz="quarter" idx="32"/>
          </p:nvPr>
        </p:nvSpPr>
        <p:spPr/>
        <p:txBody>
          <a:bodyPr lIns="91440" tIns="45720" rIns="91440" bIns="45720" numCol="1" spcCol="288000" anchor="t">
            <a:noAutofit/>
          </a:bodyPr>
          <a:lstStyle/>
          <a:p>
            <a:r>
              <a:rPr lang="en-US" b="1">
                <a:highlight>
                  <a:srgbClr val="F79037"/>
                </a:highlight>
              </a:rPr>
              <a:t>d) Who can deliver the EFE course and for whom this course is aimed at:</a:t>
            </a:r>
          </a:p>
          <a:p>
            <a:endParaRPr lang="en-US" b="1">
              <a:highlight>
                <a:srgbClr val="F79037"/>
              </a:highlight>
            </a:endParaRPr>
          </a:p>
          <a:p>
            <a:r>
              <a:rPr lang="en-US"/>
              <a:t>The course is designed to be delivered by HEI (and VET) educators and trainers. Educators/trainers can easily adapt our set of education materials and resources to design and deliver training sessions using high-quality content that has been developed, tested and reviewed in Finland, Portugal, Turkey, Ireland, and Denmark.</a:t>
            </a:r>
          </a:p>
          <a:p>
            <a:endParaRPr lang="en-US"/>
          </a:p>
          <a:p>
            <a:r>
              <a:rPr lang="en-US" b="1"/>
              <a:t>Of note:</a:t>
            </a:r>
          </a:p>
          <a:p>
            <a:r>
              <a:rPr lang="en-US"/>
              <a:t>The EFE Open Education Resources are intended to enable educators and teachers to deliver classroom and small group training to Food Science/Technology, Food business, and Enterprise students and existing food SME entrepreneurs and their employees on the topic of Ethical Entrepreneurship and the Innovative development of new products in the food sector but with an immense focus on ethics and sustainability. </a:t>
            </a:r>
          </a:p>
          <a:p>
            <a:endParaRPr lang="en-US"/>
          </a:p>
          <a:p>
            <a:r>
              <a:rPr lang="en-US">
                <a:latin typeface="Calibri"/>
                <a:ea typeface="Calibri"/>
                <a:cs typeface="Calibri"/>
              </a:rPr>
              <a:t>We provide all the necessary resources and materials to successfully deliver the course in several settings and formats, see Section 04 for course delivery options</a:t>
            </a:r>
          </a:p>
          <a:p>
            <a:endParaRPr lang="en-US" b="1">
              <a:highlight>
                <a:srgbClr val="F79037"/>
              </a:highlight>
            </a:endParaRPr>
          </a:p>
          <a:p>
            <a:endParaRPr lang="en-IE"/>
          </a:p>
        </p:txBody>
      </p:sp>
      <p:grpSp>
        <p:nvGrpSpPr>
          <p:cNvPr id="4" name="Graphic 3">
            <a:extLst>
              <a:ext uri="{FF2B5EF4-FFF2-40B4-BE49-F238E27FC236}">
                <a16:creationId xmlns:a16="http://schemas.microsoft.com/office/drawing/2014/main" id="{2B3F5069-C335-1688-D44F-A1D364D37384}"/>
              </a:ext>
            </a:extLst>
          </p:cNvPr>
          <p:cNvGrpSpPr/>
          <p:nvPr/>
        </p:nvGrpSpPr>
        <p:grpSpPr>
          <a:xfrm>
            <a:off x="693851" y="229948"/>
            <a:ext cx="858485" cy="948995"/>
            <a:chOff x="2811409" y="3683011"/>
            <a:chExt cx="858485" cy="948995"/>
          </a:xfrm>
        </p:grpSpPr>
        <p:sp>
          <p:nvSpPr>
            <p:cNvPr id="5" name="Freeform 1143">
              <a:extLst>
                <a:ext uri="{FF2B5EF4-FFF2-40B4-BE49-F238E27FC236}">
                  <a16:creationId xmlns:a16="http://schemas.microsoft.com/office/drawing/2014/main" id="{7290EF2A-D430-F747-9363-D6B709E4C237}"/>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A0C2"/>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938C971E-C812-B045-1548-9CEFEB5A5DD9}"/>
                </a:ext>
              </a:extLst>
            </p:cNvPr>
            <p:cNvGrpSpPr/>
            <p:nvPr/>
          </p:nvGrpSpPr>
          <p:grpSpPr>
            <a:xfrm>
              <a:off x="2811409" y="3683011"/>
              <a:ext cx="858485" cy="948995"/>
              <a:chOff x="2811409" y="3683011"/>
              <a:chExt cx="858485" cy="948995"/>
            </a:xfrm>
            <a:solidFill>
              <a:srgbClr val="000000"/>
            </a:solidFill>
          </p:grpSpPr>
          <p:sp>
            <p:nvSpPr>
              <p:cNvPr id="7" name="Freeform 1145">
                <a:extLst>
                  <a:ext uri="{FF2B5EF4-FFF2-40B4-BE49-F238E27FC236}">
                    <a16:creationId xmlns:a16="http://schemas.microsoft.com/office/drawing/2014/main" id="{0FEA08CF-2491-3F88-6C13-79ACA57C81E0}"/>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solidFill>
                <a:srgbClr val="000000"/>
              </a:solidFill>
              <a:ln w="27426" cap="flat">
                <a:noFill/>
                <a:prstDash val="solid"/>
                <a:miter/>
              </a:ln>
            </p:spPr>
            <p:txBody>
              <a:bodyPr rtlCol="0" anchor="ctr"/>
              <a:lstStyle/>
              <a:p>
                <a:endParaRPr lang="en-US"/>
              </a:p>
            </p:txBody>
          </p:sp>
          <p:sp>
            <p:nvSpPr>
              <p:cNvPr id="8" name="Freeform 1146">
                <a:extLst>
                  <a:ext uri="{FF2B5EF4-FFF2-40B4-BE49-F238E27FC236}">
                    <a16:creationId xmlns:a16="http://schemas.microsoft.com/office/drawing/2014/main" id="{3E693F28-A8D0-A613-C44C-D6E3D23556AC}"/>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solidFill>
                <a:srgbClr val="000000"/>
              </a:solidFill>
              <a:ln w="27426" cap="flat">
                <a:noFill/>
                <a:prstDash val="solid"/>
                <a:miter/>
              </a:ln>
            </p:spPr>
            <p:txBody>
              <a:bodyPr rtlCol="0" anchor="ctr"/>
              <a:lstStyle/>
              <a:p>
                <a:endParaRPr lang="en-US"/>
              </a:p>
            </p:txBody>
          </p:sp>
          <p:sp>
            <p:nvSpPr>
              <p:cNvPr id="9" name="Freeform 1147">
                <a:extLst>
                  <a:ext uri="{FF2B5EF4-FFF2-40B4-BE49-F238E27FC236}">
                    <a16:creationId xmlns:a16="http://schemas.microsoft.com/office/drawing/2014/main" id="{BEB99626-DD52-C8AF-F7E7-A3F594D99665}"/>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solidFill>
                <a:srgbClr val="000000"/>
              </a:solidFill>
              <a:ln w="27426" cap="flat">
                <a:noFill/>
                <a:prstDash val="solid"/>
                <a:miter/>
              </a:ln>
            </p:spPr>
            <p:txBody>
              <a:bodyPr rtlCol="0" anchor="ctr"/>
              <a:lstStyle/>
              <a:p>
                <a:endParaRPr lang="en-US"/>
              </a:p>
            </p:txBody>
          </p:sp>
          <p:sp>
            <p:nvSpPr>
              <p:cNvPr id="10" name="Freeform 1148">
                <a:extLst>
                  <a:ext uri="{FF2B5EF4-FFF2-40B4-BE49-F238E27FC236}">
                    <a16:creationId xmlns:a16="http://schemas.microsoft.com/office/drawing/2014/main" id="{F6EAEA0E-6C90-CE03-E36A-37108D2500D9}"/>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solidFill>
                <a:srgbClr val="000000"/>
              </a:solidFill>
              <a:ln w="27426" cap="flat">
                <a:noFill/>
                <a:prstDash val="solid"/>
                <a:miter/>
              </a:ln>
            </p:spPr>
            <p:txBody>
              <a:bodyPr rtlCol="0" anchor="ctr"/>
              <a:lstStyle/>
              <a:p>
                <a:endParaRPr lang="en-US"/>
              </a:p>
            </p:txBody>
          </p:sp>
          <p:sp>
            <p:nvSpPr>
              <p:cNvPr id="11" name="Freeform 1149">
                <a:extLst>
                  <a:ext uri="{FF2B5EF4-FFF2-40B4-BE49-F238E27FC236}">
                    <a16:creationId xmlns:a16="http://schemas.microsoft.com/office/drawing/2014/main" id="{E69EB926-262C-AB77-6BB8-DA90FF919E7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solidFill>
                <a:srgbClr val="000000"/>
              </a:solidFill>
              <a:ln w="27426" cap="flat">
                <a:noFill/>
                <a:prstDash val="solid"/>
                <a:miter/>
              </a:ln>
            </p:spPr>
            <p:txBody>
              <a:bodyPr rtlCol="0" anchor="ctr"/>
              <a:lstStyle/>
              <a:p>
                <a:endParaRPr lang="en-US"/>
              </a:p>
            </p:txBody>
          </p:sp>
          <p:sp>
            <p:nvSpPr>
              <p:cNvPr id="12" name="Freeform 1150">
                <a:extLst>
                  <a:ext uri="{FF2B5EF4-FFF2-40B4-BE49-F238E27FC236}">
                    <a16:creationId xmlns:a16="http://schemas.microsoft.com/office/drawing/2014/main" id="{551DD4BE-31B9-96CC-62BD-4F43365E25E6}"/>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solidFill>
                <a:srgbClr val="000000"/>
              </a:solidFill>
              <a:ln w="27426" cap="flat">
                <a:noFill/>
                <a:prstDash val="solid"/>
                <a:miter/>
              </a:ln>
            </p:spPr>
            <p:txBody>
              <a:bodyPr rtlCol="0" anchor="ctr"/>
              <a:lstStyle/>
              <a:p>
                <a:endParaRPr lang="en-US"/>
              </a:p>
            </p:txBody>
          </p:sp>
          <p:sp>
            <p:nvSpPr>
              <p:cNvPr id="13" name="Freeform 1151">
                <a:extLst>
                  <a:ext uri="{FF2B5EF4-FFF2-40B4-BE49-F238E27FC236}">
                    <a16:creationId xmlns:a16="http://schemas.microsoft.com/office/drawing/2014/main" id="{113EC9C7-A128-EE06-7FF3-2A320D4E4201}"/>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endParaRPr lang="en-US"/>
              </a:p>
            </p:txBody>
          </p:sp>
          <p:sp>
            <p:nvSpPr>
              <p:cNvPr id="14" name="Freeform 1152">
                <a:extLst>
                  <a:ext uri="{FF2B5EF4-FFF2-40B4-BE49-F238E27FC236}">
                    <a16:creationId xmlns:a16="http://schemas.microsoft.com/office/drawing/2014/main" id="{5A91A622-F9A8-2172-A187-6C887F011F1A}"/>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15" name="Freeform 1153">
                <a:extLst>
                  <a:ext uri="{FF2B5EF4-FFF2-40B4-BE49-F238E27FC236}">
                    <a16:creationId xmlns:a16="http://schemas.microsoft.com/office/drawing/2014/main" id="{3016003A-03B3-C77A-D5B8-61A1D4AB90D2}"/>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16" name="Freeform 1154">
                <a:extLst>
                  <a:ext uri="{FF2B5EF4-FFF2-40B4-BE49-F238E27FC236}">
                    <a16:creationId xmlns:a16="http://schemas.microsoft.com/office/drawing/2014/main" id="{B03AD695-27D1-5732-AF04-115339FA20DD}"/>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solidFill>
                <a:srgbClr val="000000"/>
              </a:solidFill>
              <a:ln w="27426" cap="flat">
                <a:noFill/>
                <a:prstDash val="solid"/>
                <a:miter/>
              </a:ln>
            </p:spPr>
            <p:txBody>
              <a:bodyPr rtlCol="0" anchor="ctr"/>
              <a:lstStyle/>
              <a:p>
                <a:endParaRPr lang="en-US"/>
              </a:p>
            </p:txBody>
          </p:sp>
          <p:sp>
            <p:nvSpPr>
              <p:cNvPr id="17" name="Freeform 1155">
                <a:extLst>
                  <a:ext uri="{FF2B5EF4-FFF2-40B4-BE49-F238E27FC236}">
                    <a16:creationId xmlns:a16="http://schemas.microsoft.com/office/drawing/2014/main" id="{0734D210-4FA2-37BB-0E0E-91DB3B4D63E7}"/>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solidFill>
                <a:srgbClr val="000000"/>
              </a:solidFill>
              <a:ln w="27426" cap="flat">
                <a:noFill/>
                <a:prstDash val="solid"/>
                <a:miter/>
              </a:ln>
            </p:spPr>
            <p:txBody>
              <a:bodyPr rtlCol="0" anchor="ctr"/>
              <a:lstStyle/>
              <a:p>
                <a:endParaRPr lang="en-US"/>
              </a:p>
            </p:txBody>
          </p:sp>
          <p:sp>
            <p:nvSpPr>
              <p:cNvPr id="18" name="Freeform 1156">
                <a:extLst>
                  <a:ext uri="{FF2B5EF4-FFF2-40B4-BE49-F238E27FC236}">
                    <a16:creationId xmlns:a16="http://schemas.microsoft.com/office/drawing/2014/main" id="{49F60DA0-F691-1FEC-98AC-810819590020}"/>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sp>
            <p:nvSpPr>
              <p:cNvPr id="19" name="Freeform 1157">
                <a:extLst>
                  <a:ext uri="{FF2B5EF4-FFF2-40B4-BE49-F238E27FC236}">
                    <a16:creationId xmlns:a16="http://schemas.microsoft.com/office/drawing/2014/main" id="{92846FCD-43F6-F828-4F09-C191597C08B8}"/>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sp>
            <p:nvSpPr>
              <p:cNvPr id="20" name="Freeform 1158">
                <a:extLst>
                  <a:ext uri="{FF2B5EF4-FFF2-40B4-BE49-F238E27FC236}">
                    <a16:creationId xmlns:a16="http://schemas.microsoft.com/office/drawing/2014/main" id="{238A2AED-0394-6E3A-984C-0E87C90B1558}"/>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solidFill>
                <a:srgbClr val="000000"/>
              </a:solidFill>
              <a:ln w="27426" cap="flat">
                <a:noFill/>
                <a:prstDash val="solid"/>
                <a:miter/>
              </a:ln>
            </p:spPr>
            <p:txBody>
              <a:bodyPr rtlCol="0" anchor="ctr"/>
              <a:lstStyle/>
              <a:p>
                <a:endParaRPr lang="en-US"/>
              </a:p>
            </p:txBody>
          </p:sp>
        </p:grpSp>
      </p:grpSp>
      <p:pic>
        <p:nvPicPr>
          <p:cNvPr id="22" name="Picture 21">
            <a:hlinkClick r:id="rId2"/>
            <a:extLst>
              <a:ext uri="{FF2B5EF4-FFF2-40B4-BE49-F238E27FC236}">
                <a16:creationId xmlns:a16="http://schemas.microsoft.com/office/drawing/2014/main" id="{EE277A5D-61E4-93F0-9C46-9A1FA4FD9C25}"/>
              </a:ext>
            </a:extLst>
          </p:cNvPr>
          <p:cNvPicPr>
            <a:picLocks noChangeAspect="1"/>
          </p:cNvPicPr>
          <p:nvPr/>
        </p:nvPicPr>
        <p:blipFill>
          <a:blip r:embed="rId3"/>
          <a:stretch>
            <a:fillRect/>
          </a:stretch>
        </p:blipFill>
        <p:spPr>
          <a:xfrm>
            <a:off x="1112700" y="5766389"/>
            <a:ext cx="5334274" cy="3238666"/>
          </a:xfrm>
          <a:prstGeom prst="rect">
            <a:avLst/>
          </a:prstGeom>
        </p:spPr>
      </p:pic>
      <p:grpSp>
        <p:nvGrpSpPr>
          <p:cNvPr id="35" name="Graphic 4">
            <a:extLst>
              <a:ext uri="{FF2B5EF4-FFF2-40B4-BE49-F238E27FC236}">
                <a16:creationId xmlns:a16="http://schemas.microsoft.com/office/drawing/2014/main" id="{317A26B9-FD0C-8B83-17C5-E932B9638E22}"/>
              </a:ext>
            </a:extLst>
          </p:cNvPr>
          <p:cNvGrpSpPr/>
          <p:nvPr/>
        </p:nvGrpSpPr>
        <p:grpSpPr>
          <a:xfrm rot="19582332">
            <a:off x="6405309" y="6834458"/>
            <a:ext cx="403667" cy="780438"/>
            <a:chOff x="9129274" y="2719113"/>
            <a:chExt cx="717139" cy="1386497"/>
          </a:xfrm>
          <a:solidFill>
            <a:srgbClr val="000000"/>
          </a:solidFill>
        </p:grpSpPr>
        <p:grpSp>
          <p:nvGrpSpPr>
            <p:cNvPr id="36" name="Graphic 4">
              <a:extLst>
                <a:ext uri="{FF2B5EF4-FFF2-40B4-BE49-F238E27FC236}">
                  <a16:creationId xmlns:a16="http://schemas.microsoft.com/office/drawing/2014/main" id="{C6A505AC-D430-61ED-D4E7-1B3393CB5869}"/>
                </a:ext>
              </a:extLst>
            </p:cNvPr>
            <p:cNvGrpSpPr/>
            <p:nvPr/>
          </p:nvGrpSpPr>
          <p:grpSpPr>
            <a:xfrm>
              <a:off x="9159507" y="2719113"/>
              <a:ext cx="446280" cy="440141"/>
              <a:chOff x="9159507" y="2719113"/>
              <a:chExt cx="446280" cy="440141"/>
            </a:xfrm>
            <a:grpFill/>
          </p:grpSpPr>
          <p:sp>
            <p:nvSpPr>
              <p:cNvPr id="45" name="Freeform 57">
                <a:extLst>
                  <a:ext uri="{FF2B5EF4-FFF2-40B4-BE49-F238E27FC236}">
                    <a16:creationId xmlns:a16="http://schemas.microsoft.com/office/drawing/2014/main" id="{942F70D2-FBD2-7D36-78C3-45823147958A}"/>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6" name="Freeform 58">
                <a:extLst>
                  <a:ext uri="{FF2B5EF4-FFF2-40B4-BE49-F238E27FC236}">
                    <a16:creationId xmlns:a16="http://schemas.microsoft.com/office/drawing/2014/main" id="{E73063DB-8A6D-FAD6-2F89-A4D83F39532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ED7D31"/>
              </a:solid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37" name="Graphic 4">
              <a:extLst>
                <a:ext uri="{FF2B5EF4-FFF2-40B4-BE49-F238E27FC236}">
                  <a16:creationId xmlns:a16="http://schemas.microsoft.com/office/drawing/2014/main" id="{9F569742-F5F5-9CAC-CB70-5FAA2C5A654D}"/>
                </a:ext>
              </a:extLst>
            </p:cNvPr>
            <p:cNvGrpSpPr/>
            <p:nvPr/>
          </p:nvGrpSpPr>
          <p:grpSpPr>
            <a:xfrm>
              <a:off x="9129274" y="2893887"/>
              <a:ext cx="717139" cy="1211724"/>
              <a:chOff x="9129274" y="2893887"/>
              <a:chExt cx="717139" cy="1211724"/>
            </a:xfrm>
            <a:grpFill/>
          </p:grpSpPr>
          <p:sp>
            <p:nvSpPr>
              <p:cNvPr id="38" name="Freeform 50">
                <a:extLst>
                  <a:ext uri="{FF2B5EF4-FFF2-40B4-BE49-F238E27FC236}">
                    <a16:creationId xmlns:a16="http://schemas.microsoft.com/office/drawing/2014/main" id="{76A60A41-BCF1-B2FC-704C-070EA7D889BB}"/>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9" name="Freeform 51">
                <a:extLst>
                  <a:ext uri="{FF2B5EF4-FFF2-40B4-BE49-F238E27FC236}">
                    <a16:creationId xmlns:a16="http://schemas.microsoft.com/office/drawing/2014/main" id="{5CAF19AA-860D-0B88-52D5-16E69E3CBCD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0" name="Freeform 52">
                <a:extLst>
                  <a:ext uri="{FF2B5EF4-FFF2-40B4-BE49-F238E27FC236}">
                    <a16:creationId xmlns:a16="http://schemas.microsoft.com/office/drawing/2014/main" id="{EEF0AD0B-3788-FF37-BEFD-CCC4A034153D}"/>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1" name="Freeform 53">
                <a:extLst>
                  <a:ext uri="{FF2B5EF4-FFF2-40B4-BE49-F238E27FC236}">
                    <a16:creationId xmlns:a16="http://schemas.microsoft.com/office/drawing/2014/main" id="{9821FF40-9AD4-9437-879D-40B267F55A7E}"/>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2" name="Freeform 54">
                <a:extLst>
                  <a:ext uri="{FF2B5EF4-FFF2-40B4-BE49-F238E27FC236}">
                    <a16:creationId xmlns:a16="http://schemas.microsoft.com/office/drawing/2014/main" id="{F22BF770-E76F-54E2-2FF6-228548D621D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3" name="Freeform 55">
                <a:extLst>
                  <a:ext uri="{FF2B5EF4-FFF2-40B4-BE49-F238E27FC236}">
                    <a16:creationId xmlns:a16="http://schemas.microsoft.com/office/drawing/2014/main" id="{AAEB1ECC-7AF5-3173-23CA-EB6A501298EB}"/>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4" name="Freeform 56">
                <a:extLst>
                  <a:ext uri="{FF2B5EF4-FFF2-40B4-BE49-F238E27FC236}">
                    <a16:creationId xmlns:a16="http://schemas.microsoft.com/office/drawing/2014/main" id="{1A5463E5-56E7-63A3-19E3-BEE85C038BC7}"/>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spTree>
    <p:extLst>
      <p:ext uri="{BB962C8B-B14F-4D97-AF65-F5344CB8AC3E}">
        <p14:creationId xmlns:p14="http://schemas.microsoft.com/office/powerpoint/2010/main" val="3173886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128105C-017E-894C-1107-EF57F7BF78B4}"/>
              </a:ext>
            </a:extLst>
          </p:cNvPr>
          <p:cNvSpPr>
            <a:spLocks noGrp="1"/>
          </p:cNvSpPr>
          <p:nvPr>
            <p:ph type="body" sz="quarter" idx="32"/>
          </p:nvPr>
        </p:nvSpPr>
        <p:spPr>
          <a:xfrm>
            <a:off x="551623" y="2965256"/>
            <a:ext cx="6495585" cy="5931605"/>
          </a:xfrm>
        </p:spPr>
        <p:txBody>
          <a:bodyPr lIns="91440" tIns="45720" rIns="91440" bIns="45720" numCol="1" spcCol="288000" anchor="t">
            <a:noAutofit/>
          </a:bodyPr>
          <a:lstStyle/>
          <a:p>
            <a:pPr marL="342900" marR="0" lvl="0" indent="-342900" defTabSz="755934" rtl="0" eaLnBrk="1" fontAlgn="auto" latinLnBrk="0" hangingPunct="1">
              <a:lnSpc>
                <a:spcPct val="90000"/>
              </a:lnSpc>
              <a:spcBef>
                <a:spcPts val="827"/>
              </a:spcBef>
              <a:spcAft>
                <a:spcPts val="0"/>
              </a:spcAft>
              <a:buClrTx/>
              <a:buSzTx/>
              <a:buFont typeface="Arial" panose="020B0604020202020204" pitchFamily="34" charset="0"/>
              <a:buAutoNum type="arabicPeriod"/>
              <a:tabLst/>
              <a:defRPr/>
            </a:pPr>
            <a:r>
              <a:rPr kumimoji="0" lang="en-IE" sz="1300" b="1"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Methodological Approach</a:t>
            </a:r>
          </a:p>
          <a:p>
            <a:pPr marL="385445" marR="0" lvl="1" indent="0" algn="just" defTabSz="755934" rtl="0" eaLnBrk="1" fontAlgn="auto" latinLnBrk="0" hangingPunct="1">
              <a:lnSpc>
                <a:spcPct val="100000"/>
              </a:lnSpc>
              <a:spcBef>
                <a:spcPts val="413"/>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The Open Education Resources consists of a </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6 Module Curriculum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to introduce learners to the scope and potential of EFE in a way that is both rigorous and congruent with academic research and focused on the need and impact of ethical food enterprises, entrepreneurship, utilizing the world of innovation and tactics in ethical food operations, while the entire time teaching, learning and adapting food systems to have a people and planet focus, leading to a more sustainable future for all.</a:t>
            </a:r>
            <a:endParaRPr lang="en-US" sz="12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385445" marR="0" lvl="1" indent="0" algn="just" defTabSz="755934" rtl="0" eaLnBrk="1" fontAlgn="auto" latinLnBrk="0" hangingPunct="1">
              <a:lnSpc>
                <a:spcPct val="100000"/>
              </a:lnSpc>
              <a:spcBef>
                <a:spcPts val="413"/>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The Curriculum is based on the understanding that there are opportunities &amp; challenges present, but that educators, students and food SMEs need to stay abreast of developments within the sector to remain competitive and contribute to societal changes. In addition, it shows how competency can be consolidated through new learnings and provides practical insights into learning a new skill set in a future-proofing way. </a:t>
            </a:r>
            <a:endParaRPr lang="en-US" sz="12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385445" marR="0" lvl="1" indent="0" algn="just" defTabSz="755934" rtl="0" eaLnBrk="1" fontAlgn="auto" latinLnBrk="0" hangingPunct="1">
              <a:lnSpc>
                <a:spcPct val="100000"/>
              </a:lnSpc>
              <a:spcBef>
                <a:spcPts val="413"/>
              </a:spcBef>
              <a:spcAft>
                <a:spcPts val="0"/>
              </a:spcAft>
              <a:buClrTx/>
              <a:buSzTx/>
              <a:buFont typeface="Arial" panose="020B0604020202020204" pitchFamily="34" charset="0"/>
              <a:buNone/>
              <a:tabLst/>
              <a:defRPr/>
            </a:pPr>
            <a:endParaRPr lang="en-US" sz="800" b="1"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342900" marR="0" lvl="0" indent="-342900" defTabSz="755934" rtl="0" eaLnBrk="1" fontAlgn="auto" latinLnBrk="0" hangingPunct="1">
              <a:lnSpc>
                <a:spcPct val="90000"/>
              </a:lnSpc>
              <a:spcBef>
                <a:spcPts val="827"/>
              </a:spcBef>
              <a:spcAft>
                <a:spcPts val="0"/>
              </a:spcAft>
              <a:buClrTx/>
              <a:buSzTx/>
              <a:buFont typeface="Arial" panose="020B0604020202020204" pitchFamily="34" charset="0"/>
              <a:buAutoNum type="arabicPeriod"/>
              <a:tabLst/>
              <a:defRPr/>
            </a:pPr>
            <a:r>
              <a:rPr kumimoji="0" lang="en-IE" sz="1300" b="1"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General Instructions</a:t>
            </a:r>
            <a:endParaRPr kumimoji="0" lang="en-US" sz="1100" b="0" i="0" u="none" strike="noStrike" kern="1200" cap="none" spc="0" normalizeH="0" baseline="0" noProof="0">
              <a:ln>
                <a:noFill/>
              </a:ln>
              <a:solidFill>
                <a:prstClr val="black"/>
              </a:solidFill>
              <a:effectLst/>
              <a:uLnTx/>
              <a:uFillTx/>
              <a:latin typeface="Calibri" panose="020F0502020204030204"/>
              <a:ea typeface="Open Sans" panose="020B0606030504020204" pitchFamily="34" charset="0"/>
              <a:cs typeface="Calibri" panose="020F0502020204030204" pitchFamily="34" charset="0"/>
            </a:endParaRPr>
          </a:p>
          <a:p>
            <a:pPr marL="385602" marR="0" lvl="1" indent="0" algn="just" defTabSz="755934" rtl="0" eaLnBrk="1" fontAlgn="auto" latinLnBrk="0" hangingPunct="1">
              <a:lnSpc>
                <a:spcPct val="100000"/>
              </a:lnSpc>
              <a:spcBef>
                <a:spcPts val="413"/>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Please read this guide thoroughly before conducting the training. For classroom, flipped or blended delivery please: </a:t>
            </a:r>
          </a:p>
          <a:p>
            <a:pPr marL="556895" marR="0" lvl="1" indent="-171450" algn="just" defTabSz="755934" rtl="0" eaLnBrk="1" fontAlgn="auto" latinLnBrk="0" hangingPunct="1">
              <a:lnSpc>
                <a:spcPct val="100000"/>
              </a:lnSpc>
              <a:spcBef>
                <a:spcPts val="413"/>
              </a:spcBef>
              <a:spcAft>
                <a:spcPts val="0"/>
              </a:spcAft>
              <a:buClr>
                <a:srgbClr val="6FC0CA"/>
              </a:buClr>
              <a:buSzTx/>
              <a:buFont typeface="Wingdings" panose="05000000000000000000" pitchFamily="2"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Download, review &amp; revise course resources for your teaching</a:t>
            </a:r>
            <a:r>
              <a:rPr lang="en-US" sz="1200">
                <a:solidFill>
                  <a:prstClr val="black"/>
                </a:solidFill>
                <a:latin typeface="Calibri" panose="020F0502020204030204"/>
                <a:cs typeface="+mn-cs"/>
              </a:rPr>
              <a:t>,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as necessary. Allow adequate training time for sessions.  The link you need is:</a:t>
            </a:r>
            <a:endParaRPr lang="en-US" sz="12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385445" marR="0" lvl="1" algn="just" defTabSz="755934" rtl="0" eaLnBrk="1" fontAlgn="auto" latinLnBrk="0" hangingPunct="1">
              <a:lnSpc>
                <a:spcPct val="100000"/>
              </a:lnSpc>
              <a:spcBef>
                <a:spcPts val="413"/>
              </a:spcBef>
              <a:spcAft>
                <a:spcPts val="0"/>
              </a:spcAft>
              <a:buClr>
                <a:srgbClr val="6FC0CA"/>
              </a:buClr>
              <a:buSzTx/>
              <a:tabLst/>
              <a:defRPr/>
            </a:pPr>
            <a:r>
              <a:rPr lang="en-US" sz="1200">
                <a:solidFill>
                  <a:prstClr val="black"/>
                </a:solidFill>
                <a:latin typeface="Calibri" panose="020F0502020204030204"/>
                <a:cs typeface="+mn-cs"/>
              </a:rPr>
              <a:t>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lang="en-IE" sz="1200" b="1">
                <a:solidFill>
                  <a:srgbClr val="F79037"/>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https://ethical-food.eu/resources/</a:t>
            </a:r>
            <a:endParaRPr lang="en-IE" sz="1200" b="1">
              <a:solidFill>
                <a:srgbClr val="F79037"/>
              </a:solidFill>
              <a:latin typeface="Calibri" panose="020F0502020204030204" pitchFamily="34" charset="0"/>
              <a:ea typeface="Calibri" panose="020F0502020204030204" pitchFamily="34" charset="0"/>
              <a:cs typeface="Calibri" panose="020F0502020204030204" pitchFamily="34" charset="0"/>
            </a:endParaRPr>
          </a:p>
          <a:p>
            <a:pPr marL="556895" marR="0" lvl="1" indent="-171450" algn="just" defTabSz="755934" rtl="0" eaLnBrk="1" fontAlgn="auto" latinLnBrk="0" hangingPunct="1">
              <a:lnSpc>
                <a:spcPct val="100000"/>
              </a:lnSpc>
              <a:spcBef>
                <a:spcPts val="413"/>
              </a:spcBef>
              <a:spcAft>
                <a:spcPts val="0"/>
              </a:spcAft>
              <a:buClr>
                <a:srgbClr val="6FC0CA"/>
              </a:buClr>
              <a:buSzTx/>
              <a:buFont typeface="Wingdings" panose="05000000000000000000" pitchFamily="2" charset="2"/>
              <a:buChar char="§"/>
              <a:tabLst/>
              <a:defRPr/>
            </a:pP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Localise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training content with case studies and information on local supports for your students </a:t>
            </a:r>
            <a:endParaRPr lang="en-US" sz="12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556895" marR="0" lvl="1" indent="-171450" algn="just" defTabSz="755934" rtl="0" eaLnBrk="1" fontAlgn="auto" latinLnBrk="0" hangingPunct="1">
              <a:lnSpc>
                <a:spcPct val="100000"/>
              </a:lnSpc>
              <a:spcBef>
                <a:spcPts val="413"/>
              </a:spcBef>
              <a:spcAft>
                <a:spcPts val="0"/>
              </a:spcAft>
              <a:buClr>
                <a:srgbClr val="6FC0CA"/>
              </a:buClr>
              <a:buSzTx/>
              <a:buFont typeface="Wingdings" panose="05000000000000000000" pitchFamily="2"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Ensure that each participant completes exercises embedded in each Module– these provide valuable learning.</a:t>
            </a:r>
            <a:endParaRPr lang="en-US" sz="12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556895" marR="0" lvl="1" indent="-171450" algn="just" defTabSz="755934" rtl="0" eaLnBrk="1" fontAlgn="auto" latinLnBrk="0" hangingPunct="1">
              <a:lnSpc>
                <a:spcPct val="100000"/>
              </a:lnSpc>
              <a:spcBef>
                <a:spcPts val="413"/>
              </a:spcBef>
              <a:spcAft>
                <a:spcPts val="0"/>
              </a:spcAft>
              <a:buClr>
                <a:srgbClr val="6FC0CA"/>
              </a:buClr>
              <a:buSzTx/>
              <a:buFont typeface="Wingdings" panose="05000000000000000000" pitchFamily="2"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Allow time for review of exercises and provide a feedback loop</a:t>
            </a:r>
            <a:endParaRPr lang="en-IE" sz="12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endParaRPr lang="en-IE" sz="1200"/>
          </a:p>
        </p:txBody>
      </p:sp>
      <p:sp>
        <p:nvSpPr>
          <p:cNvPr id="6" name="Slide Number Placeholder 5">
            <a:extLst>
              <a:ext uri="{FF2B5EF4-FFF2-40B4-BE49-F238E27FC236}">
                <a16:creationId xmlns:a16="http://schemas.microsoft.com/office/drawing/2014/main" id="{96AF7137-5501-74C2-11A4-1F6A225F51BB}"/>
              </a:ext>
            </a:extLst>
          </p:cNvPr>
          <p:cNvSpPr>
            <a:spLocks noGrp="1"/>
          </p:cNvSpPr>
          <p:nvPr>
            <p:ph type="sldNum" sz="quarter" idx="4"/>
          </p:nvPr>
        </p:nvSpPr>
        <p:spPr/>
        <p:txBody>
          <a:bodyPr/>
          <a:lstStyle/>
          <a:p>
            <a:fld id="{CB2079F2-58AF-ED44-82D7-E04B2F6FD686}" type="slidenum">
              <a:rPr lang="en-US" smtClean="0"/>
              <a:pPr/>
              <a:t>8</a:t>
            </a:fld>
            <a:endParaRPr lang="en-US"/>
          </a:p>
        </p:txBody>
      </p:sp>
      <p:sp>
        <p:nvSpPr>
          <p:cNvPr id="7" name="Text Placeholder 1">
            <a:extLst>
              <a:ext uri="{FF2B5EF4-FFF2-40B4-BE49-F238E27FC236}">
                <a16:creationId xmlns:a16="http://schemas.microsoft.com/office/drawing/2014/main" id="{E27D22B2-E2D4-9BA0-DAF1-23C1541D2E5D}"/>
              </a:ext>
            </a:extLst>
          </p:cNvPr>
          <p:cNvSpPr txBox="1">
            <a:spLocks/>
          </p:cNvSpPr>
          <p:nvPr/>
        </p:nvSpPr>
        <p:spPr>
          <a:xfrm>
            <a:off x="1800665" y="440243"/>
            <a:ext cx="5246543" cy="946746"/>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IE" sz="6000" b="1">
                <a:solidFill>
                  <a:srgbClr val="F79037"/>
                </a:solidFill>
                <a:latin typeface="Calibri" panose="020F0502020204030204" pitchFamily="34" charset="0"/>
                <a:ea typeface="Calibri" panose="020F0502020204030204" pitchFamily="34" charset="0"/>
                <a:cs typeface="Calibri" panose="020F0502020204030204" pitchFamily="34" charset="0"/>
              </a:rPr>
              <a:t>03</a:t>
            </a:r>
            <a:r>
              <a:rPr lang="en-IE" sz="6000" b="1">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E" sz="2400" b="1">
                <a:solidFill>
                  <a:schemeClr val="tx1"/>
                </a:solidFill>
                <a:latin typeface="Calibri" panose="020F0502020204030204" pitchFamily="34" charset="0"/>
                <a:ea typeface="Calibri" panose="020F0502020204030204" pitchFamily="34" charset="0"/>
                <a:cs typeface="Calibri" panose="020F0502020204030204" pitchFamily="34" charset="0"/>
              </a:rPr>
              <a:t>– General Instructions for Trainers &amp; Educators</a:t>
            </a:r>
          </a:p>
        </p:txBody>
      </p:sp>
      <p:pic>
        <p:nvPicPr>
          <p:cNvPr id="11" name="Picture 10" descr="Person holding grassy sphere">
            <a:extLst>
              <a:ext uri="{FF2B5EF4-FFF2-40B4-BE49-F238E27FC236}">
                <a16:creationId xmlns:a16="http://schemas.microsoft.com/office/drawing/2014/main" id="{6508A9F7-616D-0313-52C0-612AE22713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3758" b="13716"/>
          <a:stretch/>
        </p:blipFill>
        <p:spPr>
          <a:xfrm>
            <a:off x="1129408" y="8070237"/>
            <a:ext cx="5300858" cy="2209601"/>
          </a:xfrm>
          <a:prstGeom prst="rect">
            <a:avLst/>
          </a:prstGeom>
        </p:spPr>
      </p:pic>
      <p:grpSp>
        <p:nvGrpSpPr>
          <p:cNvPr id="12" name="Graphic 3">
            <a:extLst>
              <a:ext uri="{FF2B5EF4-FFF2-40B4-BE49-F238E27FC236}">
                <a16:creationId xmlns:a16="http://schemas.microsoft.com/office/drawing/2014/main" id="{9E21C90A-45B5-D025-D2EE-3146A199F9A5}"/>
              </a:ext>
            </a:extLst>
          </p:cNvPr>
          <p:cNvGrpSpPr/>
          <p:nvPr/>
        </p:nvGrpSpPr>
        <p:grpSpPr>
          <a:xfrm>
            <a:off x="882797" y="621706"/>
            <a:ext cx="1215024" cy="1193483"/>
            <a:chOff x="2535967" y="3877309"/>
            <a:chExt cx="912375" cy="910597"/>
          </a:xfrm>
        </p:grpSpPr>
        <p:sp>
          <p:nvSpPr>
            <p:cNvPr id="13" name="Freeform 1474">
              <a:extLst>
                <a:ext uri="{FF2B5EF4-FFF2-40B4-BE49-F238E27FC236}">
                  <a16:creationId xmlns:a16="http://schemas.microsoft.com/office/drawing/2014/main" id="{ADAAE15D-CEC1-93EA-7B3A-3C0FAF0B4707}"/>
                </a:ext>
              </a:extLst>
            </p:cNvPr>
            <p:cNvSpPr/>
            <p:nvPr/>
          </p:nvSpPr>
          <p:spPr>
            <a:xfrm>
              <a:off x="2692305" y="3877309"/>
              <a:ext cx="608894" cy="740545"/>
            </a:xfrm>
            <a:custGeom>
              <a:avLst/>
              <a:gdLst>
                <a:gd name="connsiteX0" fmla="*/ 578724 w 608894"/>
                <a:gd name="connsiteY0" fmla="*/ 183765 h 740545"/>
                <a:gd name="connsiteX1" fmla="*/ 578724 w 608894"/>
                <a:gd name="connsiteY1" fmla="*/ 142624 h 740545"/>
                <a:gd name="connsiteX2" fmla="*/ 597923 w 608894"/>
                <a:gd name="connsiteY2" fmla="*/ 134396 h 740545"/>
                <a:gd name="connsiteX3" fmla="*/ 608894 w 608894"/>
                <a:gd name="connsiteY3" fmla="*/ 120682 h 740545"/>
                <a:gd name="connsiteX4" fmla="*/ 597923 w 608894"/>
                <a:gd name="connsiteY4" fmla="*/ 106968 h 740545"/>
                <a:gd name="connsiteX5" fmla="*/ 309932 w 608894"/>
                <a:gd name="connsiteY5" fmla="*/ 0 h 740545"/>
                <a:gd name="connsiteX6" fmla="*/ 298961 w 608894"/>
                <a:gd name="connsiteY6" fmla="*/ 0 h 740545"/>
                <a:gd name="connsiteX7" fmla="*/ 10971 w 608894"/>
                <a:gd name="connsiteY7" fmla="*/ 106968 h 740545"/>
                <a:gd name="connsiteX8" fmla="*/ 0 w 608894"/>
                <a:gd name="connsiteY8" fmla="*/ 120682 h 740545"/>
                <a:gd name="connsiteX9" fmla="*/ 10971 w 608894"/>
                <a:gd name="connsiteY9" fmla="*/ 134396 h 740545"/>
                <a:gd name="connsiteX10" fmla="*/ 128910 w 608894"/>
                <a:gd name="connsiteY10" fmla="*/ 178280 h 740545"/>
                <a:gd name="connsiteX11" fmla="*/ 76797 w 608894"/>
                <a:gd name="connsiteY11" fmla="*/ 389473 h 740545"/>
                <a:gd name="connsiteX12" fmla="*/ 79540 w 608894"/>
                <a:gd name="connsiteY12" fmla="*/ 403186 h 740545"/>
                <a:gd name="connsiteX13" fmla="*/ 79540 w 608894"/>
                <a:gd name="connsiteY13" fmla="*/ 403186 h 740545"/>
                <a:gd name="connsiteX14" fmla="*/ 98739 w 608894"/>
                <a:gd name="connsiteY14" fmla="*/ 630835 h 740545"/>
                <a:gd name="connsiteX15" fmla="*/ 301704 w 608894"/>
                <a:gd name="connsiteY15" fmla="*/ 740546 h 740545"/>
                <a:gd name="connsiteX16" fmla="*/ 504669 w 608894"/>
                <a:gd name="connsiteY16" fmla="*/ 630835 h 740545"/>
                <a:gd name="connsiteX17" fmla="*/ 523868 w 608894"/>
                <a:gd name="connsiteY17" fmla="*/ 403186 h 740545"/>
                <a:gd name="connsiteX18" fmla="*/ 523868 w 608894"/>
                <a:gd name="connsiteY18" fmla="*/ 403186 h 740545"/>
                <a:gd name="connsiteX19" fmla="*/ 526611 w 608894"/>
                <a:gd name="connsiteY19" fmla="*/ 389473 h 740545"/>
                <a:gd name="connsiteX20" fmla="*/ 474498 w 608894"/>
                <a:gd name="connsiteY20" fmla="*/ 178280 h 740545"/>
                <a:gd name="connsiteX21" fmla="*/ 543068 w 608894"/>
                <a:gd name="connsiteY21" fmla="*/ 153595 h 740545"/>
                <a:gd name="connsiteX22" fmla="*/ 543068 w 608894"/>
                <a:gd name="connsiteY22" fmla="*/ 183765 h 740545"/>
                <a:gd name="connsiteX23" fmla="*/ 512897 w 608894"/>
                <a:gd name="connsiteY23" fmla="*/ 227649 h 740545"/>
                <a:gd name="connsiteX24" fmla="*/ 512897 w 608894"/>
                <a:gd name="connsiteY24" fmla="*/ 274276 h 740545"/>
                <a:gd name="connsiteX25" fmla="*/ 529354 w 608894"/>
                <a:gd name="connsiteY25" fmla="*/ 290733 h 740545"/>
                <a:gd name="connsiteX26" fmla="*/ 589695 w 608894"/>
                <a:gd name="connsiteY26" fmla="*/ 290733 h 740545"/>
                <a:gd name="connsiteX27" fmla="*/ 606151 w 608894"/>
                <a:gd name="connsiteY27" fmla="*/ 274276 h 740545"/>
                <a:gd name="connsiteX28" fmla="*/ 606151 w 608894"/>
                <a:gd name="connsiteY28" fmla="*/ 227649 h 740545"/>
                <a:gd name="connsiteX29" fmla="*/ 578724 w 608894"/>
                <a:gd name="connsiteY29" fmla="*/ 183765 h 740545"/>
                <a:gd name="connsiteX30" fmla="*/ 578724 w 608894"/>
                <a:gd name="connsiteY30" fmla="*/ 183765 h 740545"/>
                <a:gd name="connsiteX31" fmla="*/ 93254 w 608894"/>
                <a:gd name="connsiteY31" fmla="*/ 515639 h 740545"/>
                <a:gd name="connsiteX32" fmla="*/ 167309 w 608894"/>
                <a:gd name="connsiteY32" fmla="*/ 515639 h 740545"/>
                <a:gd name="connsiteX33" fmla="*/ 181022 w 608894"/>
                <a:gd name="connsiteY33" fmla="*/ 606151 h 740545"/>
                <a:gd name="connsiteX34" fmla="*/ 134395 w 608894"/>
                <a:gd name="connsiteY34" fmla="*/ 625350 h 740545"/>
                <a:gd name="connsiteX35" fmla="*/ 93254 w 608894"/>
                <a:gd name="connsiteY35" fmla="*/ 515639 h 740545"/>
                <a:gd name="connsiteX36" fmla="*/ 93254 w 608894"/>
                <a:gd name="connsiteY36" fmla="*/ 515639 h 740545"/>
                <a:gd name="connsiteX37" fmla="*/ 93254 w 608894"/>
                <a:gd name="connsiteY37" fmla="*/ 485469 h 740545"/>
                <a:gd name="connsiteX38" fmla="*/ 112453 w 608894"/>
                <a:gd name="connsiteY38" fmla="*/ 408672 h 740545"/>
                <a:gd name="connsiteX39" fmla="*/ 178280 w 608894"/>
                <a:gd name="connsiteY39" fmla="*/ 408672 h 740545"/>
                <a:gd name="connsiteX40" fmla="*/ 170051 w 608894"/>
                <a:gd name="connsiteY40" fmla="*/ 485469 h 740545"/>
                <a:gd name="connsiteX41" fmla="*/ 93254 w 608894"/>
                <a:gd name="connsiteY41" fmla="*/ 485469 h 740545"/>
                <a:gd name="connsiteX42" fmla="*/ 156338 w 608894"/>
                <a:gd name="connsiteY42" fmla="*/ 647292 h 740545"/>
                <a:gd name="connsiteX43" fmla="*/ 194736 w 608894"/>
                <a:gd name="connsiteY43" fmla="*/ 633578 h 740545"/>
                <a:gd name="connsiteX44" fmla="*/ 227649 w 608894"/>
                <a:gd name="connsiteY44" fmla="*/ 693919 h 740545"/>
                <a:gd name="connsiteX45" fmla="*/ 156338 w 608894"/>
                <a:gd name="connsiteY45" fmla="*/ 647292 h 740545"/>
                <a:gd name="connsiteX46" fmla="*/ 156338 w 608894"/>
                <a:gd name="connsiteY46" fmla="*/ 647292 h 740545"/>
                <a:gd name="connsiteX47" fmla="*/ 290733 w 608894"/>
                <a:gd name="connsiteY47" fmla="*/ 707633 h 740545"/>
                <a:gd name="connsiteX48" fmla="*/ 222164 w 608894"/>
                <a:gd name="connsiteY48" fmla="*/ 628093 h 740545"/>
                <a:gd name="connsiteX49" fmla="*/ 290733 w 608894"/>
                <a:gd name="connsiteY49" fmla="*/ 619864 h 740545"/>
                <a:gd name="connsiteX50" fmla="*/ 290733 w 608894"/>
                <a:gd name="connsiteY50" fmla="*/ 707633 h 740545"/>
                <a:gd name="connsiteX51" fmla="*/ 290733 w 608894"/>
                <a:gd name="connsiteY51" fmla="*/ 589694 h 740545"/>
                <a:gd name="connsiteX52" fmla="*/ 213936 w 608894"/>
                <a:gd name="connsiteY52" fmla="*/ 597922 h 740545"/>
                <a:gd name="connsiteX53" fmla="*/ 200222 w 608894"/>
                <a:gd name="connsiteY53" fmla="*/ 512897 h 740545"/>
                <a:gd name="connsiteX54" fmla="*/ 290733 w 608894"/>
                <a:gd name="connsiteY54" fmla="*/ 512897 h 740545"/>
                <a:gd name="connsiteX55" fmla="*/ 290733 w 608894"/>
                <a:gd name="connsiteY55" fmla="*/ 589694 h 740545"/>
                <a:gd name="connsiteX56" fmla="*/ 290733 w 608894"/>
                <a:gd name="connsiteY56" fmla="*/ 485469 h 740545"/>
                <a:gd name="connsiteX57" fmla="*/ 200222 w 608894"/>
                <a:gd name="connsiteY57" fmla="*/ 485469 h 740545"/>
                <a:gd name="connsiteX58" fmla="*/ 211193 w 608894"/>
                <a:gd name="connsiteY58" fmla="*/ 408672 h 740545"/>
                <a:gd name="connsiteX59" fmla="*/ 290733 w 608894"/>
                <a:gd name="connsiteY59" fmla="*/ 408672 h 740545"/>
                <a:gd name="connsiteX60" fmla="*/ 290733 w 608894"/>
                <a:gd name="connsiteY60" fmla="*/ 485469 h 740545"/>
                <a:gd name="connsiteX61" fmla="*/ 320904 w 608894"/>
                <a:gd name="connsiteY61" fmla="*/ 707633 h 740545"/>
                <a:gd name="connsiteX62" fmla="*/ 320904 w 608894"/>
                <a:gd name="connsiteY62" fmla="*/ 619864 h 740545"/>
                <a:gd name="connsiteX63" fmla="*/ 389473 w 608894"/>
                <a:gd name="connsiteY63" fmla="*/ 628093 h 740545"/>
                <a:gd name="connsiteX64" fmla="*/ 320904 w 608894"/>
                <a:gd name="connsiteY64" fmla="*/ 707633 h 740545"/>
                <a:gd name="connsiteX65" fmla="*/ 320904 w 608894"/>
                <a:gd name="connsiteY65" fmla="*/ 707633 h 740545"/>
                <a:gd name="connsiteX66" fmla="*/ 411415 w 608894"/>
                <a:gd name="connsiteY66" fmla="*/ 515639 h 740545"/>
                <a:gd name="connsiteX67" fmla="*/ 397701 w 608894"/>
                <a:gd name="connsiteY67" fmla="*/ 600665 h 740545"/>
                <a:gd name="connsiteX68" fmla="*/ 320904 w 608894"/>
                <a:gd name="connsiteY68" fmla="*/ 592437 h 740545"/>
                <a:gd name="connsiteX69" fmla="*/ 320904 w 608894"/>
                <a:gd name="connsiteY69" fmla="*/ 515639 h 740545"/>
                <a:gd name="connsiteX70" fmla="*/ 411415 w 608894"/>
                <a:gd name="connsiteY70" fmla="*/ 515639 h 740545"/>
                <a:gd name="connsiteX71" fmla="*/ 320904 w 608894"/>
                <a:gd name="connsiteY71" fmla="*/ 485469 h 740545"/>
                <a:gd name="connsiteX72" fmla="*/ 320904 w 608894"/>
                <a:gd name="connsiteY72" fmla="*/ 408672 h 740545"/>
                <a:gd name="connsiteX73" fmla="*/ 400444 w 608894"/>
                <a:gd name="connsiteY73" fmla="*/ 408672 h 740545"/>
                <a:gd name="connsiteX74" fmla="*/ 411415 w 608894"/>
                <a:gd name="connsiteY74" fmla="*/ 485469 h 740545"/>
                <a:gd name="connsiteX75" fmla="*/ 320904 w 608894"/>
                <a:gd name="connsiteY75" fmla="*/ 485469 h 740545"/>
                <a:gd name="connsiteX76" fmla="*/ 386730 w 608894"/>
                <a:gd name="connsiteY76" fmla="*/ 693919 h 740545"/>
                <a:gd name="connsiteX77" fmla="*/ 419643 w 608894"/>
                <a:gd name="connsiteY77" fmla="*/ 633578 h 740545"/>
                <a:gd name="connsiteX78" fmla="*/ 458042 w 608894"/>
                <a:gd name="connsiteY78" fmla="*/ 647292 h 740545"/>
                <a:gd name="connsiteX79" fmla="*/ 386730 w 608894"/>
                <a:gd name="connsiteY79" fmla="*/ 693919 h 740545"/>
                <a:gd name="connsiteX80" fmla="*/ 386730 w 608894"/>
                <a:gd name="connsiteY80" fmla="*/ 693919 h 740545"/>
                <a:gd name="connsiteX81" fmla="*/ 474498 w 608894"/>
                <a:gd name="connsiteY81" fmla="*/ 625350 h 740545"/>
                <a:gd name="connsiteX82" fmla="*/ 427871 w 608894"/>
                <a:gd name="connsiteY82" fmla="*/ 606151 h 740545"/>
                <a:gd name="connsiteX83" fmla="*/ 441585 w 608894"/>
                <a:gd name="connsiteY83" fmla="*/ 515639 h 740545"/>
                <a:gd name="connsiteX84" fmla="*/ 515640 w 608894"/>
                <a:gd name="connsiteY84" fmla="*/ 515639 h 740545"/>
                <a:gd name="connsiteX85" fmla="*/ 474498 w 608894"/>
                <a:gd name="connsiteY85" fmla="*/ 625350 h 740545"/>
                <a:gd name="connsiteX86" fmla="*/ 474498 w 608894"/>
                <a:gd name="connsiteY86" fmla="*/ 625350 h 740545"/>
                <a:gd name="connsiteX87" fmla="*/ 441585 w 608894"/>
                <a:gd name="connsiteY87" fmla="*/ 485469 h 740545"/>
                <a:gd name="connsiteX88" fmla="*/ 433357 w 608894"/>
                <a:gd name="connsiteY88" fmla="*/ 408672 h 740545"/>
                <a:gd name="connsiteX89" fmla="*/ 499184 w 608894"/>
                <a:gd name="connsiteY89" fmla="*/ 408672 h 740545"/>
                <a:gd name="connsiteX90" fmla="*/ 518383 w 608894"/>
                <a:gd name="connsiteY90" fmla="*/ 485469 h 740545"/>
                <a:gd name="connsiteX91" fmla="*/ 441585 w 608894"/>
                <a:gd name="connsiteY91" fmla="*/ 485469 h 740545"/>
                <a:gd name="connsiteX92" fmla="*/ 496441 w 608894"/>
                <a:gd name="connsiteY92" fmla="*/ 378501 h 740545"/>
                <a:gd name="connsiteX93" fmla="*/ 112453 w 608894"/>
                <a:gd name="connsiteY93" fmla="*/ 378501 h 740545"/>
                <a:gd name="connsiteX94" fmla="*/ 159080 w 608894"/>
                <a:gd name="connsiteY94" fmla="*/ 189251 h 740545"/>
                <a:gd name="connsiteX95" fmla="*/ 298961 w 608894"/>
                <a:gd name="connsiteY95" fmla="*/ 241363 h 740545"/>
                <a:gd name="connsiteX96" fmla="*/ 309932 w 608894"/>
                <a:gd name="connsiteY96" fmla="*/ 241363 h 740545"/>
                <a:gd name="connsiteX97" fmla="*/ 449814 w 608894"/>
                <a:gd name="connsiteY97" fmla="*/ 189251 h 740545"/>
                <a:gd name="connsiteX98" fmla="*/ 496441 w 608894"/>
                <a:gd name="connsiteY98" fmla="*/ 378501 h 740545"/>
                <a:gd name="connsiteX99" fmla="*/ 304447 w 608894"/>
                <a:gd name="connsiteY99" fmla="*/ 76797 h 740545"/>
                <a:gd name="connsiteX100" fmla="*/ 263305 w 608894"/>
                <a:gd name="connsiteY100" fmla="*/ 101483 h 740545"/>
                <a:gd name="connsiteX101" fmla="*/ 266048 w 608894"/>
                <a:gd name="connsiteY101" fmla="*/ 148109 h 740545"/>
                <a:gd name="connsiteX102" fmla="*/ 309932 w 608894"/>
                <a:gd name="connsiteY102" fmla="*/ 167309 h 740545"/>
                <a:gd name="connsiteX103" fmla="*/ 345588 w 608894"/>
                <a:gd name="connsiteY103" fmla="*/ 137138 h 740545"/>
                <a:gd name="connsiteX104" fmla="*/ 504669 w 608894"/>
                <a:gd name="connsiteY104" fmla="*/ 137138 h 740545"/>
                <a:gd name="connsiteX105" fmla="*/ 301704 w 608894"/>
                <a:gd name="connsiteY105" fmla="*/ 211193 h 740545"/>
                <a:gd name="connsiteX106" fmla="*/ 57598 w 608894"/>
                <a:gd name="connsiteY106" fmla="*/ 120682 h 740545"/>
                <a:gd name="connsiteX107" fmla="*/ 301704 w 608894"/>
                <a:gd name="connsiteY107" fmla="*/ 30171 h 740545"/>
                <a:gd name="connsiteX108" fmla="*/ 504669 w 608894"/>
                <a:gd name="connsiteY108" fmla="*/ 104225 h 740545"/>
                <a:gd name="connsiteX109" fmla="*/ 345588 w 608894"/>
                <a:gd name="connsiteY109" fmla="*/ 104225 h 740545"/>
                <a:gd name="connsiteX110" fmla="*/ 304447 w 608894"/>
                <a:gd name="connsiteY110" fmla="*/ 76797 h 740545"/>
                <a:gd name="connsiteX111" fmla="*/ 304447 w 608894"/>
                <a:gd name="connsiteY111" fmla="*/ 76797 h 740545"/>
                <a:gd name="connsiteX112" fmla="*/ 320904 w 608894"/>
                <a:gd name="connsiteY112" fmla="*/ 120682 h 740545"/>
                <a:gd name="connsiteX113" fmla="*/ 312675 w 608894"/>
                <a:gd name="connsiteY113" fmla="*/ 134396 h 740545"/>
                <a:gd name="connsiteX114" fmla="*/ 296219 w 608894"/>
                <a:gd name="connsiteY114" fmla="*/ 131653 h 740545"/>
                <a:gd name="connsiteX115" fmla="*/ 293476 w 608894"/>
                <a:gd name="connsiteY115" fmla="*/ 115196 h 740545"/>
                <a:gd name="connsiteX116" fmla="*/ 307190 w 608894"/>
                <a:gd name="connsiteY116" fmla="*/ 106968 h 740545"/>
                <a:gd name="connsiteX117" fmla="*/ 320904 w 608894"/>
                <a:gd name="connsiteY117" fmla="*/ 120682 h 740545"/>
                <a:gd name="connsiteX118" fmla="*/ 320904 w 608894"/>
                <a:gd name="connsiteY118" fmla="*/ 120682 h 740545"/>
                <a:gd name="connsiteX119" fmla="*/ 578724 w 608894"/>
                <a:gd name="connsiteY119" fmla="*/ 257820 h 740545"/>
                <a:gd name="connsiteX120" fmla="*/ 548553 w 608894"/>
                <a:gd name="connsiteY120" fmla="*/ 257820 h 740545"/>
                <a:gd name="connsiteX121" fmla="*/ 548553 w 608894"/>
                <a:gd name="connsiteY121" fmla="*/ 227649 h 740545"/>
                <a:gd name="connsiteX122" fmla="*/ 565010 w 608894"/>
                <a:gd name="connsiteY122" fmla="*/ 211193 h 740545"/>
                <a:gd name="connsiteX123" fmla="*/ 581467 w 608894"/>
                <a:gd name="connsiteY123" fmla="*/ 227649 h 740545"/>
                <a:gd name="connsiteX124" fmla="*/ 581467 w 608894"/>
                <a:gd name="connsiteY124" fmla="*/ 257820 h 74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08894" h="740545">
                  <a:moveTo>
                    <a:pt x="578724" y="183765"/>
                  </a:moveTo>
                  <a:lnTo>
                    <a:pt x="578724" y="142624"/>
                  </a:lnTo>
                  <a:lnTo>
                    <a:pt x="597923" y="134396"/>
                  </a:lnTo>
                  <a:cubicBezTo>
                    <a:pt x="603409" y="131653"/>
                    <a:pt x="608894" y="126167"/>
                    <a:pt x="608894" y="120682"/>
                  </a:cubicBezTo>
                  <a:cubicBezTo>
                    <a:pt x="608894" y="115196"/>
                    <a:pt x="606151" y="109710"/>
                    <a:pt x="597923" y="106968"/>
                  </a:cubicBezTo>
                  <a:lnTo>
                    <a:pt x="309932" y="0"/>
                  </a:lnTo>
                  <a:cubicBezTo>
                    <a:pt x="307190" y="0"/>
                    <a:pt x="301704" y="0"/>
                    <a:pt x="298961" y="0"/>
                  </a:cubicBezTo>
                  <a:lnTo>
                    <a:pt x="10971" y="106968"/>
                  </a:lnTo>
                  <a:cubicBezTo>
                    <a:pt x="5485" y="109710"/>
                    <a:pt x="0" y="115196"/>
                    <a:pt x="0" y="120682"/>
                  </a:cubicBezTo>
                  <a:cubicBezTo>
                    <a:pt x="0" y="126167"/>
                    <a:pt x="2743" y="131653"/>
                    <a:pt x="10971" y="134396"/>
                  </a:cubicBezTo>
                  <a:lnTo>
                    <a:pt x="128910" y="178280"/>
                  </a:lnTo>
                  <a:lnTo>
                    <a:pt x="76797" y="389473"/>
                  </a:lnTo>
                  <a:cubicBezTo>
                    <a:pt x="76797" y="394958"/>
                    <a:pt x="76797" y="397701"/>
                    <a:pt x="79540" y="403186"/>
                  </a:cubicBezTo>
                  <a:cubicBezTo>
                    <a:pt x="79540" y="403186"/>
                    <a:pt x="79540" y="403186"/>
                    <a:pt x="79540" y="403186"/>
                  </a:cubicBezTo>
                  <a:cubicBezTo>
                    <a:pt x="46627" y="477241"/>
                    <a:pt x="54855" y="565009"/>
                    <a:pt x="98739" y="630835"/>
                  </a:cubicBezTo>
                  <a:cubicBezTo>
                    <a:pt x="142624" y="699404"/>
                    <a:pt x="219421" y="740546"/>
                    <a:pt x="301704" y="740546"/>
                  </a:cubicBezTo>
                  <a:cubicBezTo>
                    <a:pt x="383987" y="740546"/>
                    <a:pt x="458042" y="699404"/>
                    <a:pt x="504669" y="630835"/>
                  </a:cubicBezTo>
                  <a:cubicBezTo>
                    <a:pt x="548553" y="562266"/>
                    <a:pt x="556781" y="477241"/>
                    <a:pt x="523868" y="403186"/>
                  </a:cubicBezTo>
                  <a:cubicBezTo>
                    <a:pt x="523868" y="403186"/>
                    <a:pt x="523868" y="403186"/>
                    <a:pt x="523868" y="403186"/>
                  </a:cubicBezTo>
                  <a:cubicBezTo>
                    <a:pt x="526611" y="400443"/>
                    <a:pt x="526611" y="394958"/>
                    <a:pt x="526611" y="389473"/>
                  </a:cubicBezTo>
                  <a:lnTo>
                    <a:pt x="474498" y="178280"/>
                  </a:lnTo>
                  <a:lnTo>
                    <a:pt x="543068" y="153595"/>
                  </a:lnTo>
                  <a:lnTo>
                    <a:pt x="543068" y="183765"/>
                  </a:lnTo>
                  <a:cubicBezTo>
                    <a:pt x="523868" y="189251"/>
                    <a:pt x="512897" y="208450"/>
                    <a:pt x="512897" y="227649"/>
                  </a:cubicBezTo>
                  <a:lnTo>
                    <a:pt x="512897" y="274276"/>
                  </a:lnTo>
                  <a:cubicBezTo>
                    <a:pt x="512897" y="282505"/>
                    <a:pt x="518383" y="290733"/>
                    <a:pt x="529354" y="290733"/>
                  </a:cubicBezTo>
                  <a:lnTo>
                    <a:pt x="589695" y="290733"/>
                  </a:lnTo>
                  <a:cubicBezTo>
                    <a:pt x="597923" y="290733"/>
                    <a:pt x="606151" y="285248"/>
                    <a:pt x="606151" y="274276"/>
                  </a:cubicBezTo>
                  <a:lnTo>
                    <a:pt x="606151" y="227649"/>
                  </a:lnTo>
                  <a:cubicBezTo>
                    <a:pt x="608894" y="208450"/>
                    <a:pt x="595180" y="191993"/>
                    <a:pt x="578724" y="183765"/>
                  </a:cubicBezTo>
                  <a:lnTo>
                    <a:pt x="578724" y="183765"/>
                  </a:lnTo>
                  <a:close/>
                  <a:moveTo>
                    <a:pt x="93254" y="515639"/>
                  </a:moveTo>
                  <a:lnTo>
                    <a:pt x="167309" y="515639"/>
                  </a:lnTo>
                  <a:cubicBezTo>
                    <a:pt x="167309" y="545810"/>
                    <a:pt x="172794" y="578723"/>
                    <a:pt x="181022" y="606151"/>
                  </a:cubicBezTo>
                  <a:cubicBezTo>
                    <a:pt x="164566" y="611636"/>
                    <a:pt x="148109" y="617122"/>
                    <a:pt x="134395" y="625350"/>
                  </a:cubicBezTo>
                  <a:cubicBezTo>
                    <a:pt x="112453" y="592437"/>
                    <a:pt x="95997" y="554038"/>
                    <a:pt x="93254" y="515639"/>
                  </a:cubicBezTo>
                  <a:lnTo>
                    <a:pt x="93254" y="515639"/>
                  </a:lnTo>
                  <a:close/>
                  <a:moveTo>
                    <a:pt x="93254" y="485469"/>
                  </a:moveTo>
                  <a:cubicBezTo>
                    <a:pt x="95997" y="458042"/>
                    <a:pt x="101482" y="433357"/>
                    <a:pt x="112453" y="408672"/>
                  </a:cubicBezTo>
                  <a:lnTo>
                    <a:pt x="178280" y="408672"/>
                  </a:lnTo>
                  <a:cubicBezTo>
                    <a:pt x="172794" y="433357"/>
                    <a:pt x="170051" y="458042"/>
                    <a:pt x="170051" y="485469"/>
                  </a:cubicBezTo>
                  <a:lnTo>
                    <a:pt x="93254" y="485469"/>
                  </a:lnTo>
                  <a:close/>
                  <a:moveTo>
                    <a:pt x="156338" y="647292"/>
                  </a:moveTo>
                  <a:cubicBezTo>
                    <a:pt x="167309" y="641807"/>
                    <a:pt x="181022" y="636321"/>
                    <a:pt x="194736" y="633578"/>
                  </a:cubicBezTo>
                  <a:cubicBezTo>
                    <a:pt x="202965" y="655520"/>
                    <a:pt x="213936" y="674720"/>
                    <a:pt x="227649" y="693919"/>
                  </a:cubicBezTo>
                  <a:cubicBezTo>
                    <a:pt x="197479" y="682948"/>
                    <a:pt x="175537" y="669234"/>
                    <a:pt x="156338" y="647292"/>
                  </a:cubicBezTo>
                  <a:lnTo>
                    <a:pt x="156338" y="647292"/>
                  </a:lnTo>
                  <a:close/>
                  <a:moveTo>
                    <a:pt x="290733" y="707633"/>
                  </a:moveTo>
                  <a:cubicBezTo>
                    <a:pt x="263305" y="699404"/>
                    <a:pt x="238621" y="669234"/>
                    <a:pt x="222164" y="628093"/>
                  </a:cubicBezTo>
                  <a:cubicBezTo>
                    <a:pt x="244106" y="622607"/>
                    <a:pt x="266048" y="622607"/>
                    <a:pt x="290733" y="619864"/>
                  </a:cubicBezTo>
                  <a:lnTo>
                    <a:pt x="290733" y="707633"/>
                  </a:lnTo>
                  <a:close/>
                  <a:moveTo>
                    <a:pt x="290733" y="589694"/>
                  </a:moveTo>
                  <a:cubicBezTo>
                    <a:pt x="263305" y="589694"/>
                    <a:pt x="238621" y="592437"/>
                    <a:pt x="213936" y="597922"/>
                  </a:cubicBezTo>
                  <a:cubicBezTo>
                    <a:pt x="205708" y="570495"/>
                    <a:pt x="202965" y="543067"/>
                    <a:pt x="200222" y="512897"/>
                  </a:cubicBezTo>
                  <a:lnTo>
                    <a:pt x="290733" y="512897"/>
                  </a:lnTo>
                  <a:lnTo>
                    <a:pt x="290733" y="589694"/>
                  </a:lnTo>
                  <a:close/>
                  <a:moveTo>
                    <a:pt x="290733" y="485469"/>
                  </a:moveTo>
                  <a:lnTo>
                    <a:pt x="200222" y="485469"/>
                  </a:lnTo>
                  <a:cubicBezTo>
                    <a:pt x="200222" y="460784"/>
                    <a:pt x="205708" y="433357"/>
                    <a:pt x="211193" y="408672"/>
                  </a:cubicBezTo>
                  <a:lnTo>
                    <a:pt x="290733" y="408672"/>
                  </a:lnTo>
                  <a:lnTo>
                    <a:pt x="290733" y="485469"/>
                  </a:lnTo>
                  <a:close/>
                  <a:moveTo>
                    <a:pt x="320904" y="707633"/>
                  </a:moveTo>
                  <a:lnTo>
                    <a:pt x="320904" y="619864"/>
                  </a:lnTo>
                  <a:cubicBezTo>
                    <a:pt x="342846" y="619864"/>
                    <a:pt x="367531" y="622607"/>
                    <a:pt x="389473" y="628093"/>
                  </a:cubicBezTo>
                  <a:cubicBezTo>
                    <a:pt x="373016" y="669234"/>
                    <a:pt x="348331" y="699404"/>
                    <a:pt x="320904" y="707633"/>
                  </a:cubicBezTo>
                  <a:lnTo>
                    <a:pt x="320904" y="707633"/>
                  </a:lnTo>
                  <a:close/>
                  <a:moveTo>
                    <a:pt x="411415" y="515639"/>
                  </a:moveTo>
                  <a:cubicBezTo>
                    <a:pt x="411415" y="543067"/>
                    <a:pt x="405929" y="573238"/>
                    <a:pt x="397701" y="600665"/>
                  </a:cubicBezTo>
                  <a:cubicBezTo>
                    <a:pt x="373016" y="595180"/>
                    <a:pt x="345588" y="592437"/>
                    <a:pt x="320904" y="592437"/>
                  </a:cubicBezTo>
                  <a:lnTo>
                    <a:pt x="320904" y="515639"/>
                  </a:lnTo>
                  <a:lnTo>
                    <a:pt x="411415" y="515639"/>
                  </a:lnTo>
                  <a:close/>
                  <a:moveTo>
                    <a:pt x="320904" y="485469"/>
                  </a:moveTo>
                  <a:lnTo>
                    <a:pt x="320904" y="408672"/>
                  </a:lnTo>
                  <a:lnTo>
                    <a:pt x="400444" y="408672"/>
                  </a:lnTo>
                  <a:cubicBezTo>
                    <a:pt x="405929" y="433357"/>
                    <a:pt x="408672" y="458042"/>
                    <a:pt x="411415" y="485469"/>
                  </a:cubicBezTo>
                  <a:lnTo>
                    <a:pt x="320904" y="485469"/>
                  </a:lnTo>
                  <a:close/>
                  <a:moveTo>
                    <a:pt x="386730" y="693919"/>
                  </a:moveTo>
                  <a:cubicBezTo>
                    <a:pt x="400444" y="674720"/>
                    <a:pt x="411415" y="655520"/>
                    <a:pt x="419643" y="633578"/>
                  </a:cubicBezTo>
                  <a:cubicBezTo>
                    <a:pt x="433357" y="636321"/>
                    <a:pt x="444328" y="641807"/>
                    <a:pt x="458042" y="647292"/>
                  </a:cubicBezTo>
                  <a:cubicBezTo>
                    <a:pt x="436100" y="669234"/>
                    <a:pt x="411415" y="682948"/>
                    <a:pt x="386730" y="693919"/>
                  </a:cubicBezTo>
                  <a:lnTo>
                    <a:pt x="386730" y="693919"/>
                  </a:lnTo>
                  <a:close/>
                  <a:moveTo>
                    <a:pt x="474498" y="625350"/>
                  </a:moveTo>
                  <a:cubicBezTo>
                    <a:pt x="458042" y="617122"/>
                    <a:pt x="444328" y="611636"/>
                    <a:pt x="427871" y="606151"/>
                  </a:cubicBezTo>
                  <a:cubicBezTo>
                    <a:pt x="436100" y="575980"/>
                    <a:pt x="441585" y="545810"/>
                    <a:pt x="441585" y="515639"/>
                  </a:cubicBezTo>
                  <a:lnTo>
                    <a:pt x="515640" y="515639"/>
                  </a:lnTo>
                  <a:cubicBezTo>
                    <a:pt x="512897" y="554038"/>
                    <a:pt x="499184" y="592437"/>
                    <a:pt x="474498" y="625350"/>
                  </a:cubicBezTo>
                  <a:lnTo>
                    <a:pt x="474498" y="625350"/>
                  </a:lnTo>
                  <a:close/>
                  <a:moveTo>
                    <a:pt x="441585" y="485469"/>
                  </a:moveTo>
                  <a:cubicBezTo>
                    <a:pt x="441585" y="460784"/>
                    <a:pt x="438843" y="433357"/>
                    <a:pt x="433357" y="408672"/>
                  </a:cubicBezTo>
                  <a:lnTo>
                    <a:pt x="499184" y="408672"/>
                  </a:lnTo>
                  <a:cubicBezTo>
                    <a:pt x="510154" y="433357"/>
                    <a:pt x="518383" y="458042"/>
                    <a:pt x="518383" y="485469"/>
                  </a:cubicBezTo>
                  <a:lnTo>
                    <a:pt x="441585" y="485469"/>
                  </a:lnTo>
                  <a:close/>
                  <a:moveTo>
                    <a:pt x="496441" y="378501"/>
                  </a:moveTo>
                  <a:lnTo>
                    <a:pt x="112453" y="378501"/>
                  </a:lnTo>
                  <a:lnTo>
                    <a:pt x="159080" y="189251"/>
                  </a:lnTo>
                  <a:lnTo>
                    <a:pt x="298961" y="241363"/>
                  </a:lnTo>
                  <a:cubicBezTo>
                    <a:pt x="301704" y="241363"/>
                    <a:pt x="307190" y="241363"/>
                    <a:pt x="309932" y="241363"/>
                  </a:cubicBezTo>
                  <a:lnTo>
                    <a:pt x="449814" y="189251"/>
                  </a:lnTo>
                  <a:lnTo>
                    <a:pt x="496441" y="378501"/>
                  </a:lnTo>
                  <a:close/>
                  <a:moveTo>
                    <a:pt x="304447" y="76797"/>
                  </a:moveTo>
                  <a:cubicBezTo>
                    <a:pt x="287991" y="76797"/>
                    <a:pt x="271534" y="85026"/>
                    <a:pt x="263305" y="101483"/>
                  </a:cubicBezTo>
                  <a:cubicBezTo>
                    <a:pt x="255077" y="115196"/>
                    <a:pt x="257820" y="134396"/>
                    <a:pt x="266048" y="148109"/>
                  </a:cubicBezTo>
                  <a:cubicBezTo>
                    <a:pt x="277019" y="161823"/>
                    <a:pt x="293476" y="170052"/>
                    <a:pt x="309932" y="167309"/>
                  </a:cubicBezTo>
                  <a:cubicBezTo>
                    <a:pt x="326389" y="164566"/>
                    <a:pt x="340103" y="153595"/>
                    <a:pt x="345588" y="137138"/>
                  </a:cubicBezTo>
                  <a:lnTo>
                    <a:pt x="504669" y="137138"/>
                  </a:lnTo>
                  <a:lnTo>
                    <a:pt x="301704" y="211193"/>
                  </a:lnTo>
                  <a:lnTo>
                    <a:pt x="57598" y="120682"/>
                  </a:lnTo>
                  <a:lnTo>
                    <a:pt x="301704" y="30171"/>
                  </a:lnTo>
                  <a:lnTo>
                    <a:pt x="504669" y="104225"/>
                  </a:lnTo>
                  <a:lnTo>
                    <a:pt x="345588" y="104225"/>
                  </a:lnTo>
                  <a:cubicBezTo>
                    <a:pt x="342846" y="87769"/>
                    <a:pt x="323646" y="76797"/>
                    <a:pt x="304447" y="76797"/>
                  </a:cubicBezTo>
                  <a:lnTo>
                    <a:pt x="304447" y="76797"/>
                  </a:lnTo>
                  <a:close/>
                  <a:moveTo>
                    <a:pt x="320904" y="120682"/>
                  </a:moveTo>
                  <a:cubicBezTo>
                    <a:pt x="320904" y="126167"/>
                    <a:pt x="318161" y="131653"/>
                    <a:pt x="312675" y="134396"/>
                  </a:cubicBezTo>
                  <a:cubicBezTo>
                    <a:pt x="307190" y="137138"/>
                    <a:pt x="301704" y="134396"/>
                    <a:pt x="296219" y="131653"/>
                  </a:cubicBezTo>
                  <a:cubicBezTo>
                    <a:pt x="290733" y="126167"/>
                    <a:pt x="290733" y="120682"/>
                    <a:pt x="293476" y="115196"/>
                  </a:cubicBezTo>
                  <a:cubicBezTo>
                    <a:pt x="296219" y="109710"/>
                    <a:pt x="301704" y="106968"/>
                    <a:pt x="307190" y="106968"/>
                  </a:cubicBezTo>
                  <a:cubicBezTo>
                    <a:pt x="312675" y="106968"/>
                    <a:pt x="320904" y="112453"/>
                    <a:pt x="320904" y="120682"/>
                  </a:cubicBezTo>
                  <a:lnTo>
                    <a:pt x="320904" y="120682"/>
                  </a:lnTo>
                  <a:close/>
                  <a:moveTo>
                    <a:pt x="578724" y="257820"/>
                  </a:moveTo>
                  <a:lnTo>
                    <a:pt x="548553" y="257820"/>
                  </a:lnTo>
                  <a:lnTo>
                    <a:pt x="548553" y="227649"/>
                  </a:lnTo>
                  <a:cubicBezTo>
                    <a:pt x="548553" y="219421"/>
                    <a:pt x="554039" y="211193"/>
                    <a:pt x="565010" y="211193"/>
                  </a:cubicBezTo>
                  <a:cubicBezTo>
                    <a:pt x="573238" y="211193"/>
                    <a:pt x="581467" y="216678"/>
                    <a:pt x="581467" y="227649"/>
                  </a:cubicBezTo>
                  <a:lnTo>
                    <a:pt x="581467" y="257820"/>
                  </a:lnTo>
                  <a:close/>
                </a:path>
              </a:pathLst>
            </a:custGeom>
            <a:solidFill>
              <a:srgbClr val="F1A0C2"/>
            </a:solidFill>
            <a:ln w="27426" cap="flat">
              <a:noFill/>
              <a:prstDash val="solid"/>
              <a:miter/>
            </a:ln>
          </p:spPr>
          <p:txBody>
            <a:bodyPr rtlCol="0" anchor="ctr"/>
            <a:lstStyle/>
            <a:p>
              <a:endParaRPr lang="en-US"/>
            </a:p>
          </p:txBody>
        </p:sp>
        <p:sp>
          <p:nvSpPr>
            <p:cNvPr id="14" name="Freeform 1475">
              <a:extLst>
                <a:ext uri="{FF2B5EF4-FFF2-40B4-BE49-F238E27FC236}">
                  <a16:creationId xmlns:a16="http://schemas.microsoft.com/office/drawing/2014/main" id="{7D3E612C-0633-BCC2-D4A4-833830B696AE}"/>
                </a:ext>
              </a:extLst>
            </p:cNvPr>
            <p:cNvSpPr/>
            <p:nvPr/>
          </p:nvSpPr>
          <p:spPr>
            <a:xfrm>
              <a:off x="2535967" y="4179012"/>
              <a:ext cx="912375" cy="608893"/>
            </a:xfrm>
            <a:custGeom>
              <a:avLst/>
              <a:gdLst>
                <a:gd name="connsiteX0" fmla="*/ 899628 w 912375"/>
                <a:gd name="connsiteY0" fmla="*/ 485469 h 608893"/>
                <a:gd name="connsiteX1" fmla="*/ 883171 w 912375"/>
                <a:gd name="connsiteY1" fmla="*/ 485469 h 608893"/>
                <a:gd name="connsiteX2" fmla="*/ 883171 w 912375"/>
                <a:gd name="connsiteY2" fmla="*/ 46627 h 608893"/>
                <a:gd name="connsiteX3" fmla="*/ 836544 w 912375"/>
                <a:gd name="connsiteY3" fmla="*/ 0 h 608893"/>
                <a:gd name="connsiteX4" fmla="*/ 699406 w 912375"/>
                <a:gd name="connsiteY4" fmla="*/ 0 h 608893"/>
                <a:gd name="connsiteX5" fmla="*/ 699406 w 912375"/>
                <a:gd name="connsiteY5" fmla="*/ 30171 h 608893"/>
                <a:gd name="connsiteX6" fmla="*/ 836544 w 912375"/>
                <a:gd name="connsiteY6" fmla="*/ 30171 h 608893"/>
                <a:gd name="connsiteX7" fmla="*/ 853001 w 912375"/>
                <a:gd name="connsiteY7" fmla="*/ 46627 h 608893"/>
                <a:gd name="connsiteX8" fmla="*/ 853001 w 912375"/>
                <a:gd name="connsiteY8" fmla="*/ 485469 h 608893"/>
                <a:gd name="connsiteX9" fmla="*/ 825573 w 912375"/>
                <a:gd name="connsiteY9" fmla="*/ 485469 h 608893"/>
                <a:gd name="connsiteX10" fmla="*/ 825573 w 912375"/>
                <a:gd name="connsiteY10" fmla="*/ 76797 h 608893"/>
                <a:gd name="connsiteX11" fmla="*/ 809116 w 912375"/>
                <a:gd name="connsiteY11" fmla="*/ 60341 h 608893"/>
                <a:gd name="connsiteX12" fmla="*/ 702149 w 912375"/>
                <a:gd name="connsiteY12" fmla="*/ 60341 h 608893"/>
                <a:gd name="connsiteX13" fmla="*/ 702149 w 912375"/>
                <a:gd name="connsiteY13" fmla="*/ 90511 h 608893"/>
                <a:gd name="connsiteX14" fmla="*/ 792660 w 912375"/>
                <a:gd name="connsiteY14" fmla="*/ 90511 h 608893"/>
                <a:gd name="connsiteX15" fmla="*/ 792660 w 912375"/>
                <a:gd name="connsiteY15" fmla="*/ 482726 h 608893"/>
                <a:gd name="connsiteX16" fmla="*/ 126167 w 912375"/>
                <a:gd name="connsiteY16" fmla="*/ 482726 h 608893"/>
                <a:gd name="connsiteX17" fmla="*/ 126167 w 912375"/>
                <a:gd name="connsiteY17" fmla="*/ 90511 h 608893"/>
                <a:gd name="connsiteX18" fmla="*/ 216679 w 912375"/>
                <a:gd name="connsiteY18" fmla="*/ 90511 h 608893"/>
                <a:gd name="connsiteX19" fmla="*/ 216679 w 912375"/>
                <a:gd name="connsiteY19" fmla="*/ 60341 h 608893"/>
                <a:gd name="connsiteX20" fmla="*/ 109711 w 912375"/>
                <a:gd name="connsiteY20" fmla="*/ 60341 h 608893"/>
                <a:gd name="connsiteX21" fmla="*/ 93254 w 912375"/>
                <a:gd name="connsiteY21" fmla="*/ 76797 h 608893"/>
                <a:gd name="connsiteX22" fmla="*/ 93254 w 912375"/>
                <a:gd name="connsiteY22" fmla="*/ 485469 h 608893"/>
                <a:gd name="connsiteX23" fmla="*/ 63084 w 912375"/>
                <a:gd name="connsiteY23" fmla="*/ 485469 h 608893"/>
                <a:gd name="connsiteX24" fmla="*/ 63084 w 912375"/>
                <a:gd name="connsiteY24" fmla="*/ 46627 h 608893"/>
                <a:gd name="connsiteX25" fmla="*/ 79541 w 912375"/>
                <a:gd name="connsiteY25" fmla="*/ 30171 h 608893"/>
                <a:gd name="connsiteX26" fmla="*/ 216679 w 912375"/>
                <a:gd name="connsiteY26" fmla="*/ 30171 h 608893"/>
                <a:gd name="connsiteX27" fmla="*/ 216679 w 912375"/>
                <a:gd name="connsiteY27" fmla="*/ 0 h 608893"/>
                <a:gd name="connsiteX28" fmla="*/ 79541 w 912375"/>
                <a:gd name="connsiteY28" fmla="*/ 0 h 608893"/>
                <a:gd name="connsiteX29" fmla="*/ 32914 w 912375"/>
                <a:gd name="connsiteY29" fmla="*/ 46627 h 608893"/>
                <a:gd name="connsiteX30" fmla="*/ 32914 w 912375"/>
                <a:gd name="connsiteY30" fmla="*/ 485469 h 608893"/>
                <a:gd name="connsiteX31" fmla="*/ 16457 w 912375"/>
                <a:gd name="connsiteY31" fmla="*/ 485469 h 608893"/>
                <a:gd name="connsiteX32" fmla="*/ 0 w 912375"/>
                <a:gd name="connsiteY32" fmla="*/ 501926 h 608893"/>
                <a:gd name="connsiteX33" fmla="*/ 0 w 912375"/>
                <a:gd name="connsiteY33" fmla="*/ 562266 h 608893"/>
                <a:gd name="connsiteX34" fmla="*/ 46627 w 912375"/>
                <a:gd name="connsiteY34" fmla="*/ 608894 h 608893"/>
                <a:gd name="connsiteX35" fmla="*/ 863972 w 912375"/>
                <a:gd name="connsiteY35" fmla="*/ 608894 h 608893"/>
                <a:gd name="connsiteX36" fmla="*/ 910599 w 912375"/>
                <a:gd name="connsiteY36" fmla="*/ 562266 h 608893"/>
                <a:gd name="connsiteX37" fmla="*/ 910599 w 912375"/>
                <a:gd name="connsiteY37" fmla="*/ 501926 h 608893"/>
                <a:gd name="connsiteX38" fmla="*/ 899628 w 912375"/>
                <a:gd name="connsiteY38" fmla="*/ 485469 h 608893"/>
                <a:gd name="connsiteX39" fmla="*/ 899628 w 912375"/>
                <a:gd name="connsiteY39" fmla="*/ 485469 h 608893"/>
                <a:gd name="connsiteX40" fmla="*/ 416901 w 912375"/>
                <a:gd name="connsiteY40" fmla="*/ 515639 h 608893"/>
                <a:gd name="connsiteX41" fmla="*/ 507412 w 912375"/>
                <a:gd name="connsiteY41" fmla="*/ 515639 h 608893"/>
                <a:gd name="connsiteX42" fmla="*/ 507412 w 912375"/>
                <a:gd name="connsiteY42" fmla="*/ 532096 h 608893"/>
                <a:gd name="connsiteX43" fmla="*/ 416901 w 912375"/>
                <a:gd name="connsiteY43" fmla="*/ 532096 h 608893"/>
                <a:gd name="connsiteX44" fmla="*/ 416901 w 912375"/>
                <a:gd name="connsiteY44" fmla="*/ 515639 h 608893"/>
                <a:gd name="connsiteX45" fmla="*/ 885914 w 912375"/>
                <a:gd name="connsiteY45" fmla="*/ 559524 h 608893"/>
                <a:gd name="connsiteX46" fmla="*/ 869458 w 912375"/>
                <a:gd name="connsiteY46" fmla="*/ 575980 h 608893"/>
                <a:gd name="connsiteX47" fmla="*/ 52113 w 912375"/>
                <a:gd name="connsiteY47" fmla="*/ 575980 h 608893"/>
                <a:gd name="connsiteX48" fmla="*/ 35656 w 912375"/>
                <a:gd name="connsiteY48" fmla="*/ 559524 h 608893"/>
                <a:gd name="connsiteX49" fmla="*/ 35656 w 912375"/>
                <a:gd name="connsiteY49" fmla="*/ 512897 h 608893"/>
                <a:gd name="connsiteX50" fmla="*/ 386730 w 912375"/>
                <a:gd name="connsiteY50" fmla="*/ 512897 h 608893"/>
                <a:gd name="connsiteX51" fmla="*/ 386730 w 912375"/>
                <a:gd name="connsiteY51" fmla="*/ 543067 h 608893"/>
                <a:gd name="connsiteX52" fmla="*/ 403187 w 912375"/>
                <a:gd name="connsiteY52" fmla="*/ 559524 h 608893"/>
                <a:gd name="connsiteX53" fmla="*/ 523869 w 912375"/>
                <a:gd name="connsiteY53" fmla="*/ 559524 h 608893"/>
                <a:gd name="connsiteX54" fmla="*/ 540326 w 912375"/>
                <a:gd name="connsiteY54" fmla="*/ 543067 h 608893"/>
                <a:gd name="connsiteX55" fmla="*/ 540326 w 912375"/>
                <a:gd name="connsiteY55" fmla="*/ 512897 h 608893"/>
                <a:gd name="connsiteX56" fmla="*/ 888657 w 912375"/>
                <a:gd name="connsiteY56" fmla="*/ 512897 h 608893"/>
                <a:gd name="connsiteX57" fmla="*/ 888657 w 912375"/>
                <a:gd name="connsiteY57" fmla="*/ 559524 h 60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12375" h="608893">
                  <a:moveTo>
                    <a:pt x="899628" y="485469"/>
                  </a:moveTo>
                  <a:lnTo>
                    <a:pt x="883171" y="485469"/>
                  </a:lnTo>
                  <a:lnTo>
                    <a:pt x="883171" y="46627"/>
                  </a:lnTo>
                  <a:cubicBezTo>
                    <a:pt x="883171" y="21942"/>
                    <a:pt x="863972" y="0"/>
                    <a:pt x="836544" y="0"/>
                  </a:cubicBezTo>
                  <a:lnTo>
                    <a:pt x="699406" y="0"/>
                  </a:lnTo>
                  <a:lnTo>
                    <a:pt x="699406" y="30171"/>
                  </a:lnTo>
                  <a:lnTo>
                    <a:pt x="836544" y="30171"/>
                  </a:lnTo>
                  <a:cubicBezTo>
                    <a:pt x="844772" y="30171"/>
                    <a:pt x="853001" y="35656"/>
                    <a:pt x="853001" y="46627"/>
                  </a:cubicBezTo>
                  <a:lnTo>
                    <a:pt x="853001" y="485469"/>
                  </a:lnTo>
                  <a:lnTo>
                    <a:pt x="825573" y="485469"/>
                  </a:lnTo>
                  <a:lnTo>
                    <a:pt x="825573" y="76797"/>
                  </a:lnTo>
                  <a:cubicBezTo>
                    <a:pt x="825573" y="68569"/>
                    <a:pt x="820088" y="60341"/>
                    <a:pt x="809116" y="60341"/>
                  </a:cubicBezTo>
                  <a:lnTo>
                    <a:pt x="702149" y="60341"/>
                  </a:lnTo>
                  <a:lnTo>
                    <a:pt x="702149" y="90511"/>
                  </a:lnTo>
                  <a:lnTo>
                    <a:pt x="792660" y="90511"/>
                  </a:lnTo>
                  <a:lnTo>
                    <a:pt x="792660" y="482726"/>
                  </a:lnTo>
                  <a:lnTo>
                    <a:pt x="126167" y="482726"/>
                  </a:lnTo>
                  <a:lnTo>
                    <a:pt x="126167" y="90511"/>
                  </a:lnTo>
                  <a:lnTo>
                    <a:pt x="216679" y="90511"/>
                  </a:lnTo>
                  <a:lnTo>
                    <a:pt x="216679" y="60341"/>
                  </a:lnTo>
                  <a:lnTo>
                    <a:pt x="109711" y="60341"/>
                  </a:lnTo>
                  <a:cubicBezTo>
                    <a:pt x="101483" y="60341"/>
                    <a:pt x="93254" y="65827"/>
                    <a:pt x="93254" y="76797"/>
                  </a:cubicBezTo>
                  <a:lnTo>
                    <a:pt x="93254" y="485469"/>
                  </a:lnTo>
                  <a:lnTo>
                    <a:pt x="63084" y="485469"/>
                  </a:lnTo>
                  <a:lnTo>
                    <a:pt x="63084" y="46627"/>
                  </a:lnTo>
                  <a:cubicBezTo>
                    <a:pt x="63084" y="38399"/>
                    <a:pt x="68569" y="30171"/>
                    <a:pt x="79541" y="30171"/>
                  </a:cubicBezTo>
                  <a:lnTo>
                    <a:pt x="216679" y="30171"/>
                  </a:lnTo>
                  <a:lnTo>
                    <a:pt x="216679" y="0"/>
                  </a:lnTo>
                  <a:lnTo>
                    <a:pt x="79541" y="0"/>
                  </a:lnTo>
                  <a:cubicBezTo>
                    <a:pt x="54855" y="0"/>
                    <a:pt x="32914" y="19200"/>
                    <a:pt x="32914" y="46627"/>
                  </a:cubicBezTo>
                  <a:lnTo>
                    <a:pt x="32914" y="485469"/>
                  </a:lnTo>
                  <a:lnTo>
                    <a:pt x="16457" y="485469"/>
                  </a:lnTo>
                  <a:cubicBezTo>
                    <a:pt x="8228" y="485469"/>
                    <a:pt x="0" y="490955"/>
                    <a:pt x="0" y="501926"/>
                  </a:cubicBezTo>
                  <a:lnTo>
                    <a:pt x="0" y="562266"/>
                  </a:lnTo>
                  <a:cubicBezTo>
                    <a:pt x="0" y="586951"/>
                    <a:pt x="19200" y="608894"/>
                    <a:pt x="46627" y="608894"/>
                  </a:cubicBezTo>
                  <a:lnTo>
                    <a:pt x="863972" y="608894"/>
                  </a:lnTo>
                  <a:cubicBezTo>
                    <a:pt x="888657" y="608894"/>
                    <a:pt x="910599" y="589694"/>
                    <a:pt x="910599" y="562266"/>
                  </a:cubicBezTo>
                  <a:lnTo>
                    <a:pt x="910599" y="501926"/>
                  </a:lnTo>
                  <a:cubicBezTo>
                    <a:pt x="916085" y="490955"/>
                    <a:pt x="907856" y="485469"/>
                    <a:pt x="899628" y="485469"/>
                  </a:cubicBezTo>
                  <a:lnTo>
                    <a:pt x="899628" y="485469"/>
                  </a:lnTo>
                  <a:close/>
                  <a:moveTo>
                    <a:pt x="416901" y="515639"/>
                  </a:moveTo>
                  <a:lnTo>
                    <a:pt x="507412" y="515639"/>
                  </a:lnTo>
                  <a:lnTo>
                    <a:pt x="507412" y="532096"/>
                  </a:lnTo>
                  <a:lnTo>
                    <a:pt x="416901" y="532096"/>
                  </a:lnTo>
                  <a:lnTo>
                    <a:pt x="416901" y="515639"/>
                  </a:lnTo>
                  <a:close/>
                  <a:moveTo>
                    <a:pt x="885914" y="559524"/>
                  </a:moveTo>
                  <a:cubicBezTo>
                    <a:pt x="885914" y="567752"/>
                    <a:pt x="880429" y="575980"/>
                    <a:pt x="869458" y="575980"/>
                  </a:cubicBezTo>
                  <a:lnTo>
                    <a:pt x="52113" y="575980"/>
                  </a:lnTo>
                  <a:cubicBezTo>
                    <a:pt x="43884" y="575980"/>
                    <a:pt x="35656" y="570495"/>
                    <a:pt x="35656" y="559524"/>
                  </a:cubicBezTo>
                  <a:lnTo>
                    <a:pt x="35656" y="512897"/>
                  </a:lnTo>
                  <a:lnTo>
                    <a:pt x="386730" y="512897"/>
                  </a:lnTo>
                  <a:lnTo>
                    <a:pt x="386730" y="543067"/>
                  </a:lnTo>
                  <a:cubicBezTo>
                    <a:pt x="386730" y="551295"/>
                    <a:pt x="392216" y="559524"/>
                    <a:pt x="403187" y="559524"/>
                  </a:cubicBezTo>
                  <a:lnTo>
                    <a:pt x="523869" y="559524"/>
                  </a:lnTo>
                  <a:cubicBezTo>
                    <a:pt x="532097" y="559524"/>
                    <a:pt x="540326" y="554038"/>
                    <a:pt x="540326" y="543067"/>
                  </a:cubicBezTo>
                  <a:lnTo>
                    <a:pt x="540326" y="512897"/>
                  </a:lnTo>
                  <a:lnTo>
                    <a:pt x="888657" y="512897"/>
                  </a:lnTo>
                  <a:lnTo>
                    <a:pt x="888657" y="559524"/>
                  </a:lnTo>
                  <a:close/>
                </a:path>
              </a:pathLst>
            </a:custGeom>
            <a:solidFill>
              <a:srgbClr val="0000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2485907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D5ECE68-DBC9-27E6-8EC8-9216768521F0}"/>
              </a:ext>
            </a:extLst>
          </p:cNvPr>
          <p:cNvSpPr>
            <a:spLocks noGrp="1"/>
          </p:cNvSpPr>
          <p:nvPr>
            <p:ph type="pic" sz="quarter" idx="41"/>
          </p:nvPr>
        </p:nvSpPr>
        <p:spPr/>
        <p:txBody>
          <a:bodyPr/>
          <a:lstStyle/>
          <a:p>
            <a:endParaRPr lang="en-IE"/>
          </a:p>
        </p:txBody>
      </p:sp>
      <p:sp>
        <p:nvSpPr>
          <p:cNvPr id="3" name="Text Placeholder 2">
            <a:extLst>
              <a:ext uri="{FF2B5EF4-FFF2-40B4-BE49-F238E27FC236}">
                <a16:creationId xmlns:a16="http://schemas.microsoft.com/office/drawing/2014/main" id="{EA918956-82DB-3409-CD97-2EAFAB2C9530}"/>
              </a:ext>
            </a:extLst>
          </p:cNvPr>
          <p:cNvSpPr>
            <a:spLocks noGrp="1"/>
          </p:cNvSpPr>
          <p:nvPr>
            <p:ph type="body" sz="quarter" idx="30"/>
          </p:nvPr>
        </p:nvSpPr>
        <p:spPr>
          <a:xfrm>
            <a:off x="2377440" y="3282471"/>
            <a:ext cx="4474979" cy="1595763"/>
          </a:xfrm>
        </p:spPr>
        <p:txBody>
          <a:bodyPr/>
          <a:lstStyle/>
          <a:p>
            <a:pPr algn="r"/>
            <a:r>
              <a:rPr lang="en-US" sz="6000">
                <a:solidFill>
                  <a:srgbClr val="F79037"/>
                </a:solidFill>
              </a:rPr>
              <a:t>03</a:t>
            </a:r>
            <a:r>
              <a:rPr lang="en-US"/>
              <a:t> – General Instructions for Trainers &amp; Educators (continued)</a:t>
            </a:r>
          </a:p>
          <a:p>
            <a:pPr algn="r"/>
            <a:endParaRPr lang="en-IE"/>
          </a:p>
        </p:txBody>
      </p:sp>
      <p:sp>
        <p:nvSpPr>
          <p:cNvPr id="4" name="Text Placeholder 3">
            <a:extLst>
              <a:ext uri="{FF2B5EF4-FFF2-40B4-BE49-F238E27FC236}">
                <a16:creationId xmlns:a16="http://schemas.microsoft.com/office/drawing/2014/main" id="{D1D07640-4558-88E3-62C8-A32ABA99245B}"/>
              </a:ext>
            </a:extLst>
          </p:cNvPr>
          <p:cNvSpPr>
            <a:spLocks noGrp="1"/>
          </p:cNvSpPr>
          <p:nvPr>
            <p:ph type="body" sz="quarter" idx="42"/>
          </p:nvPr>
        </p:nvSpPr>
        <p:spPr>
          <a:xfrm>
            <a:off x="706178" y="5345907"/>
            <a:ext cx="6426141" cy="2039632"/>
          </a:xfrm>
        </p:spPr>
        <p:txBody>
          <a:bodyPr lIns="91440" tIns="45720" rIns="91440" bIns="45720" numCol="1" spcCol="288000" anchor="t">
            <a:noAutofit/>
          </a:bodyPr>
          <a:lstStyle/>
          <a:p>
            <a:pPr marL="342900" marR="0" lvl="0" indent="-342900" defTabSz="755934" rtl="0" eaLnBrk="1" fontAlgn="auto" latinLnBrk="0" hangingPunct="1">
              <a:lnSpc>
                <a:spcPct val="90000"/>
              </a:lnSpc>
              <a:spcBef>
                <a:spcPts val="827"/>
              </a:spcBef>
              <a:spcAft>
                <a:spcPts val="0"/>
              </a:spcAft>
              <a:buClrTx/>
              <a:buSzTx/>
              <a:buFont typeface="+mj-lt"/>
              <a:buAutoNum type="arabicPeriod" startAt="3"/>
              <a:tabLst/>
              <a:defRPr/>
            </a:pPr>
            <a:r>
              <a:rPr kumimoji="0" lang="en-IE" sz="1300" b="1" i="0" u="none" strike="noStrike" kern="1200" cap="none" spc="0" normalizeH="0" baseline="0" noProof="0">
                <a:ln>
                  <a:noFill/>
                </a:ln>
                <a:solidFill>
                  <a:prstClr val="black"/>
                </a:solidFill>
                <a:effectLst/>
                <a:uLnTx/>
                <a:uFillTx/>
                <a:latin typeface="Calibri" panose="020F0502020204030204" pitchFamily="34" charset="0"/>
                <a:ea typeface="Open Sans" panose="020B0606030504020204" pitchFamily="34" charset="0"/>
                <a:cs typeface="Calibri" panose="020F0502020204030204" pitchFamily="34" charset="0"/>
              </a:rPr>
              <a:t>Instructional Approach</a:t>
            </a:r>
          </a:p>
          <a:p>
            <a:pPr marL="377825" marR="0" lvl="1" indent="0" algn="just"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pitchFamily="2" charset="77"/>
              </a:rPr>
              <a:t>The Open Education Resources have been designed to accommodate a range of teaching styles and cultures. As a common thread, each module is presented with the following design:</a:t>
            </a:r>
            <a:endParaRPr lang="en-US" sz="1200" b="0" i="0" u="none" strike="noStrike" kern="1200" cap="none" spc="0" normalizeH="0" baseline="0" noProof="0">
              <a:ln>
                <a:noFill/>
              </a:ln>
              <a:solidFill>
                <a:prstClr val="black"/>
              </a:solidFill>
              <a:effectLst/>
              <a:uLnTx/>
              <a:uFillTx/>
              <a:latin typeface="Calibri" panose="020F0502020204030204"/>
              <a:ea typeface="Calibri" panose="020F0502020204030204"/>
            </a:endParaRPr>
          </a:p>
          <a:p>
            <a:pPr marL="549275" lvl="1" indent="-171450" algn="just" defTabSz="755934">
              <a:lnSpc>
                <a:spcPct val="90000"/>
              </a:lnSpc>
              <a:spcBef>
                <a:spcPts val="827"/>
              </a:spcBef>
              <a:buClr>
                <a:srgbClr val="6FC0CA"/>
              </a:buClr>
              <a:buFont typeface="Wingdings" panose="05000000000000000000" pitchFamily="2" charset="2"/>
              <a:buChar char="§"/>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The topic is introduced briefly before delving into the subject matter.</a:t>
            </a:r>
            <a:r>
              <a:rPr lang="en-US" sz="1200">
                <a:solidFill>
                  <a:prstClr val="black"/>
                </a:solidFill>
                <a:latin typeface="Calibri" panose="020F0502020204030204"/>
                <a:cs typeface="Poppins"/>
              </a:rPr>
              <a:t>  </a:t>
            </a:r>
            <a:endParaRPr lang="en-US" sz="1200" b="0" i="0" u="none" strike="noStrike" kern="1200" cap="none" spc="0" normalizeH="0" baseline="0" noProof="0">
              <a:ln>
                <a:noFill/>
              </a:ln>
              <a:solidFill>
                <a:prstClr val="black"/>
              </a:solidFill>
              <a:effectLst/>
              <a:uLnTx/>
              <a:uFillTx/>
              <a:latin typeface="Calibri" panose="020F0502020204030204"/>
              <a:ea typeface="Calibri" panose="020F0502020204030204"/>
            </a:endParaRPr>
          </a:p>
          <a:p>
            <a:pPr marL="549275" marR="0" lvl="1" indent="-171450" algn="just" defTabSz="755934" rtl="0" eaLnBrk="1" fontAlgn="auto" latinLnBrk="0" hangingPunct="1">
              <a:lnSpc>
                <a:spcPct val="90000"/>
              </a:lnSpc>
              <a:spcBef>
                <a:spcPts val="827"/>
              </a:spcBef>
              <a:spcAft>
                <a:spcPts val="0"/>
              </a:spcAft>
              <a:buClr>
                <a:srgbClr val="6FC0CA"/>
              </a:buClr>
              <a:buSzTx/>
              <a:buFont typeface="Wingdings" panose="05000000000000000000" pitchFamily="2"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Information and current best practices on the topic are presented, moving from general definitions to more detailed applications, enabling the scope of the topic to be understood.</a:t>
            </a:r>
            <a:endParaRPr lang="en-US" sz="1200" b="0" i="0" u="none" strike="noStrike" kern="1200" cap="none" spc="0" normalizeH="0" baseline="0" noProof="0">
              <a:ln>
                <a:noFill/>
              </a:ln>
              <a:solidFill>
                <a:prstClr val="black"/>
              </a:solidFill>
              <a:effectLst/>
              <a:uLnTx/>
              <a:uFillTx/>
              <a:latin typeface="Calibri" panose="020F0502020204030204"/>
              <a:ea typeface="Calibri"/>
              <a:cs typeface="Poppins"/>
            </a:endParaRPr>
          </a:p>
          <a:p>
            <a:pPr marL="549275" marR="0" lvl="1" indent="-171450" algn="just" defTabSz="755934" rtl="0" eaLnBrk="1" fontAlgn="auto" latinLnBrk="0" hangingPunct="1">
              <a:lnSpc>
                <a:spcPct val="90000"/>
              </a:lnSpc>
              <a:spcBef>
                <a:spcPts val="827"/>
              </a:spcBef>
              <a:spcAft>
                <a:spcPts val="0"/>
              </a:spcAft>
              <a:buClr>
                <a:srgbClr val="6FC0CA"/>
              </a:buClr>
              <a:buSzTx/>
              <a:buFont typeface="Wingdings" panose="05000000000000000000" pitchFamily="2" charset="2"/>
              <a:buChar char="§"/>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Poppins"/>
              </a:rPr>
              <a:t>Knowledge is reinforced, and skills are developed as students/learners participate in practical exercises or study questions</a:t>
            </a:r>
            <a:endParaRPr lang="en-US" sz="1200" b="0" i="0" u="none" strike="noStrike" kern="1200" cap="none" spc="0" normalizeH="0" baseline="0" noProof="0">
              <a:ln>
                <a:noFill/>
              </a:ln>
              <a:solidFill>
                <a:prstClr val="black"/>
              </a:solidFill>
              <a:effectLst/>
              <a:uLnTx/>
              <a:uFillTx/>
              <a:latin typeface="Calibri" panose="020F0502020204030204"/>
              <a:ea typeface="Open Sans" panose="020B0606030504020204" pitchFamily="34" charset="0"/>
              <a:cs typeface="Poppins"/>
            </a:endParaRPr>
          </a:p>
          <a:p>
            <a:endParaRPr lang="en-IE"/>
          </a:p>
        </p:txBody>
      </p:sp>
      <p:sp>
        <p:nvSpPr>
          <p:cNvPr id="5" name="Slide Number Placeholder 4">
            <a:extLst>
              <a:ext uri="{FF2B5EF4-FFF2-40B4-BE49-F238E27FC236}">
                <a16:creationId xmlns:a16="http://schemas.microsoft.com/office/drawing/2014/main" id="{769C594D-1F88-78C3-0C48-47E36EE5AE69}"/>
              </a:ext>
            </a:extLst>
          </p:cNvPr>
          <p:cNvSpPr>
            <a:spLocks noGrp="1"/>
          </p:cNvSpPr>
          <p:nvPr>
            <p:ph type="sldNum" sz="quarter" idx="4"/>
          </p:nvPr>
        </p:nvSpPr>
        <p:spPr/>
        <p:txBody>
          <a:bodyPr/>
          <a:lstStyle/>
          <a:p>
            <a:fld id="{CB2079F2-58AF-ED44-82D7-E04B2F6FD686}" type="slidenum">
              <a:rPr lang="en-US" smtClean="0"/>
              <a:pPr/>
              <a:t>9</a:t>
            </a:fld>
            <a:endParaRPr lang="en-US"/>
          </a:p>
        </p:txBody>
      </p:sp>
      <p:pic>
        <p:nvPicPr>
          <p:cNvPr id="6" name="Picture Placeholder 7" descr="Close up of heart shaped pages of a book">
            <a:extLst>
              <a:ext uri="{FF2B5EF4-FFF2-40B4-BE49-F238E27FC236}">
                <a16:creationId xmlns:a16="http://schemas.microsoft.com/office/drawing/2014/main" id="{4680384F-BAB1-DD62-87B8-37480FD40B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23" t="37689" r="-723" b="8355"/>
          <a:stretch/>
        </p:blipFill>
        <p:spPr>
          <a:xfrm>
            <a:off x="-1" y="-11581"/>
            <a:ext cx="7695029"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pic>
      <p:sp>
        <p:nvSpPr>
          <p:cNvPr id="7" name="Text Placeholder 1">
            <a:extLst>
              <a:ext uri="{FF2B5EF4-FFF2-40B4-BE49-F238E27FC236}">
                <a16:creationId xmlns:a16="http://schemas.microsoft.com/office/drawing/2014/main" id="{765E43E6-8867-64B2-BB9A-35B7A051ACFF}"/>
              </a:ext>
            </a:extLst>
          </p:cNvPr>
          <p:cNvSpPr txBox="1">
            <a:spLocks/>
          </p:cNvSpPr>
          <p:nvPr/>
        </p:nvSpPr>
        <p:spPr>
          <a:xfrm>
            <a:off x="1944386" y="7637861"/>
            <a:ext cx="3983223" cy="1897384"/>
          </a:xfrm>
          <a:prstGeom prst="rect">
            <a:avLst/>
          </a:prstGeom>
          <a:solidFill>
            <a:srgbClr val="F79037"/>
          </a:solidFill>
        </p:spPr>
        <p:txBody>
          <a:bodyPr vert="horz" lIns="91440" tIns="45720" rIns="91440" bIns="45720" rtlCol="0" anchor="ctr">
            <a:noAutofit/>
          </a:bodyPr>
          <a:lstStyle>
            <a:lvl1pPr marL="0" indent="0" algn="ctr" defTabSz="755934" rtl="0" eaLnBrk="1" latinLnBrk="0" hangingPunct="1">
              <a:lnSpc>
                <a:spcPct val="100000"/>
              </a:lnSpc>
              <a:spcBef>
                <a:spcPts val="0"/>
              </a:spcBef>
              <a:buFont typeface="Arial" panose="020B0604020202020204" pitchFamily="34" charset="0"/>
              <a:buNone/>
              <a:defRPr sz="1400" b="1" i="1" kern="1200">
                <a:solidFill>
                  <a:schemeClr val="tx1"/>
                </a:solidFill>
                <a:latin typeface="Calibri" panose="020F0502020204030204" pitchFamily="34"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ctr"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1" u="none" strike="noStrike" kern="1200" cap="none" spc="0" normalizeH="0" baseline="0" noProof="0">
                <a:ln>
                  <a:noFill/>
                </a:ln>
                <a:solidFill>
                  <a:sysClr val="windowText" lastClr="000000"/>
                </a:solidFill>
                <a:effectLst/>
                <a:highlight>
                  <a:srgbClr val="F79037"/>
                </a:highlight>
                <a:uLnTx/>
                <a:uFillTx/>
                <a:latin typeface="Calibri" panose="020F0502020204030204" pitchFamily="34" charset="0"/>
                <a:ea typeface="+mn-ea"/>
                <a:cs typeface="+mn-cs"/>
              </a:rPr>
              <a:t>Education is for improving the lives of others and for leaving your community and world better than you found it.</a:t>
            </a:r>
            <a:endParaRPr kumimoji="0" lang="en-IE" sz="2400" b="1" i="1" u="none" strike="noStrike" kern="1200" cap="none" spc="0" normalizeH="0" baseline="0" noProof="0">
              <a:ln>
                <a:noFill/>
              </a:ln>
              <a:solidFill>
                <a:sysClr val="windowText" lastClr="000000"/>
              </a:solidFill>
              <a:effectLst/>
              <a:highlight>
                <a:srgbClr val="F79037"/>
              </a:highlight>
              <a:uLnTx/>
              <a:uFillTx/>
              <a:latin typeface="Calibri" panose="020F0502020204030204" pitchFamily="34" charset="0"/>
              <a:ea typeface="+mn-ea"/>
              <a:cs typeface="+mn-cs"/>
            </a:endParaRPr>
          </a:p>
        </p:txBody>
      </p:sp>
      <p:sp>
        <p:nvSpPr>
          <p:cNvPr id="8" name="Text Placeholder 2">
            <a:extLst>
              <a:ext uri="{FF2B5EF4-FFF2-40B4-BE49-F238E27FC236}">
                <a16:creationId xmlns:a16="http://schemas.microsoft.com/office/drawing/2014/main" id="{CC325114-4FF9-42CD-6BDE-0A66AFC2A9EB}"/>
              </a:ext>
            </a:extLst>
          </p:cNvPr>
          <p:cNvSpPr txBox="1">
            <a:spLocks/>
          </p:cNvSpPr>
          <p:nvPr/>
        </p:nvSpPr>
        <p:spPr>
          <a:xfrm>
            <a:off x="5295866" y="8716422"/>
            <a:ext cx="1492888" cy="692853"/>
          </a:xfrm>
          <a:prstGeom prst="rect">
            <a:avLst/>
          </a:prstGeom>
        </p:spPr>
        <p:txBody>
          <a:bodyPr vert="horz" lIns="91440" tIns="45720" rIns="91440" bIns="45720" rtlCol="0" anchor="t">
            <a:noAutofit/>
          </a:bodyPr>
          <a:lstStyle>
            <a:lvl1pPr marL="0" indent="0" algn="r" defTabSz="755934" rtl="0" eaLnBrk="1" latinLnBrk="0" hangingPunct="1">
              <a:lnSpc>
                <a:spcPct val="90000"/>
              </a:lnSpc>
              <a:spcBef>
                <a:spcPts val="827"/>
              </a:spcBef>
              <a:buFont typeface="Arial" panose="020B0604020202020204" pitchFamily="34" charset="0"/>
              <a:buNone/>
              <a:defRPr sz="6500" b="1" i="0" kern="1200" baseline="0">
                <a:solidFill>
                  <a:schemeClr val="tx1"/>
                </a:solidFill>
                <a:latin typeface="Times" pitchFamily="2" charset="0"/>
                <a:ea typeface="Times" pitchFamily="2" charset="0"/>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r"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IE" sz="9600" b="1" i="0" u="none" strike="noStrike" kern="1200" cap="none" spc="0" normalizeH="0" baseline="0" noProof="0">
                <a:ln>
                  <a:noFill/>
                </a:ln>
                <a:solidFill>
                  <a:sysClr val="windowText" lastClr="000000"/>
                </a:solidFill>
                <a:effectLst/>
                <a:uLnTx/>
                <a:uFillTx/>
                <a:latin typeface="Times" pitchFamily="2" charset="0"/>
                <a:cs typeface="Calibri" panose="020F0502020204030204" pitchFamily="34" charset="0"/>
              </a:rPr>
              <a:t>”</a:t>
            </a:r>
          </a:p>
        </p:txBody>
      </p:sp>
      <p:sp>
        <p:nvSpPr>
          <p:cNvPr id="9" name="Text Placeholder 3">
            <a:extLst>
              <a:ext uri="{FF2B5EF4-FFF2-40B4-BE49-F238E27FC236}">
                <a16:creationId xmlns:a16="http://schemas.microsoft.com/office/drawing/2014/main" id="{EE43CF5A-B938-1BE5-1FB9-A30405D47EBE}"/>
              </a:ext>
            </a:extLst>
          </p:cNvPr>
          <p:cNvSpPr txBox="1">
            <a:spLocks/>
          </p:cNvSpPr>
          <p:nvPr/>
        </p:nvSpPr>
        <p:spPr>
          <a:xfrm>
            <a:off x="1083241" y="7297551"/>
            <a:ext cx="2060534" cy="859911"/>
          </a:xfrm>
          <a:prstGeom prst="rect">
            <a:avLst/>
          </a:prstGeom>
        </p:spPr>
        <p:txBody>
          <a:bodyPr vert="horz" lIns="91440" tIns="45720" rIns="91440" bIns="45720" rtlCol="0" anchor="t">
            <a:noAutofit/>
          </a:bodyPr>
          <a:lstStyle>
            <a:lvl1pPr marL="0" indent="0" algn="l" defTabSz="755934" rtl="0" eaLnBrk="1" latinLnBrk="0" hangingPunct="1">
              <a:lnSpc>
                <a:spcPct val="90000"/>
              </a:lnSpc>
              <a:spcBef>
                <a:spcPts val="827"/>
              </a:spcBef>
              <a:buFont typeface="Arial" panose="020B0604020202020204" pitchFamily="34" charset="0"/>
              <a:buNone/>
              <a:defRPr sz="6500" b="1" i="0" kern="1200" baseline="0">
                <a:solidFill>
                  <a:schemeClr val="tx1"/>
                </a:solidFill>
                <a:latin typeface="Times" pitchFamily="2" charset="0"/>
                <a:ea typeface="Times" pitchFamily="2" charset="0"/>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0" lang="en-IE" sz="9600" b="1" i="0" u="none" strike="noStrike" kern="1200" cap="none" spc="0" normalizeH="0" baseline="0" noProof="0">
                <a:ln>
                  <a:noFill/>
                </a:ln>
                <a:solidFill>
                  <a:sysClr val="windowText" lastClr="000000"/>
                </a:solidFill>
                <a:effectLst/>
                <a:uLnTx/>
                <a:uFillTx/>
                <a:latin typeface="Times" pitchFamily="2" charset="0"/>
                <a:cs typeface="Calibri" panose="020F0502020204030204" pitchFamily="34" charset="0"/>
              </a:rPr>
              <a:t>“</a:t>
            </a:r>
          </a:p>
        </p:txBody>
      </p:sp>
      <p:sp>
        <p:nvSpPr>
          <p:cNvPr id="10" name="TextBox 9">
            <a:extLst>
              <a:ext uri="{FF2B5EF4-FFF2-40B4-BE49-F238E27FC236}">
                <a16:creationId xmlns:a16="http://schemas.microsoft.com/office/drawing/2014/main" id="{22966190-4937-C513-5E81-52F00210756D}"/>
              </a:ext>
            </a:extLst>
          </p:cNvPr>
          <p:cNvSpPr txBox="1"/>
          <p:nvPr/>
        </p:nvSpPr>
        <p:spPr>
          <a:xfrm>
            <a:off x="3847512" y="9566186"/>
            <a:ext cx="2302822" cy="276999"/>
          </a:xfrm>
          <a:prstGeom prst="rect">
            <a:avLst/>
          </a:prstGeom>
          <a:noFill/>
        </p:spPr>
        <p:txBody>
          <a:bodyPr wrap="square" rtlCol="0">
            <a:spAutoFit/>
          </a:bodyPr>
          <a:lstStyle/>
          <a:p>
            <a:r>
              <a:rPr lang="en-IE" sz="1200">
                <a:solidFill>
                  <a:prstClr val="black"/>
                </a:solidFill>
                <a:latin typeface="Calibri" panose="020F0502020204030204"/>
              </a:rPr>
              <a:t>-Marian Wright </a:t>
            </a:r>
            <a:r>
              <a:rPr lang="en-IE" sz="1200" err="1">
                <a:solidFill>
                  <a:prstClr val="black"/>
                </a:solidFill>
                <a:latin typeface="Calibri" panose="020F0502020204030204"/>
              </a:rPr>
              <a:t>Edelamn</a:t>
            </a:r>
            <a:endParaRPr lang="en-IE" sz="1200">
              <a:solidFill>
                <a:prstClr val="black"/>
              </a:solidFill>
              <a:latin typeface="Calibri" panose="020F0502020204030204"/>
            </a:endParaRPr>
          </a:p>
        </p:txBody>
      </p:sp>
      <p:grpSp>
        <p:nvGrpSpPr>
          <p:cNvPr id="11" name="Graphic 3">
            <a:extLst>
              <a:ext uri="{FF2B5EF4-FFF2-40B4-BE49-F238E27FC236}">
                <a16:creationId xmlns:a16="http://schemas.microsoft.com/office/drawing/2014/main" id="{6A0EEFA6-CDB5-F7D4-73B6-1CB0FC6CE305}"/>
              </a:ext>
            </a:extLst>
          </p:cNvPr>
          <p:cNvGrpSpPr/>
          <p:nvPr/>
        </p:nvGrpSpPr>
        <p:grpSpPr>
          <a:xfrm>
            <a:off x="882797" y="3371382"/>
            <a:ext cx="1215024" cy="1193483"/>
            <a:chOff x="2535967" y="3877309"/>
            <a:chExt cx="912375" cy="910597"/>
          </a:xfrm>
        </p:grpSpPr>
        <p:sp>
          <p:nvSpPr>
            <p:cNvPr id="12" name="Freeform 1474">
              <a:extLst>
                <a:ext uri="{FF2B5EF4-FFF2-40B4-BE49-F238E27FC236}">
                  <a16:creationId xmlns:a16="http://schemas.microsoft.com/office/drawing/2014/main" id="{468E9582-210B-01F4-B74B-1C9AAFEF3BA6}"/>
                </a:ext>
              </a:extLst>
            </p:cNvPr>
            <p:cNvSpPr/>
            <p:nvPr/>
          </p:nvSpPr>
          <p:spPr>
            <a:xfrm>
              <a:off x="2692305" y="3877309"/>
              <a:ext cx="608894" cy="740545"/>
            </a:xfrm>
            <a:custGeom>
              <a:avLst/>
              <a:gdLst>
                <a:gd name="connsiteX0" fmla="*/ 578724 w 608894"/>
                <a:gd name="connsiteY0" fmla="*/ 183765 h 740545"/>
                <a:gd name="connsiteX1" fmla="*/ 578724 w 608894"/>
                <a:gd name="connsiteY1" fmla="*/ 142624 h 740545"/>
                <a:gd name="connsiteX2" fmla="*/ 597923 w 608894"/>
                <a:gd name="connsiteY2" fmla="*/ 134396 h 740545"/>
                <a:gd name="connsiteX3" fmla="*/ 608894 w 608894"/>
                <a:gd name="connsiteY3" fmla="*/ 120682 h 740545"/>
                <a:gd name="connsiteX4" fmla="*/ 597923 w 608894"/>
                <a:gd name="connsiteY4" fmla="*/ 106968 h 740545"/>
                <a:gd name="connsiteX5" fmla="*/ 309932 w 608894"/>
                <a:gd name="connsiteY5" fmla="*/ 0 h 740545"/>
                <a:gd name="connsiteX6" fmla="*/ 298961 w 608894"/>
                <a:gd name="connsiteY6" fmla="*/ 0 h 740545"/>
                <a:gd name="connsiteX7" fmla="*/ 10971 w 608894"/>
                <a:gd name="connsiteY7" fmla="*/ 106968 h 740545"/>
                <a:gd name="connsiteX8" fmla="*/ 0 w 608894"/>
                <a:gd name="connsiteY8" fmla="*/ 120682 h 740545"/>
                <a:gd name="connsiteX9" fmla="*/ 10971 w 608894"/>
                <a:gd name="connsiteY9" fmla="*/ 134396 h 740545"/>
                <a:gd name="connsiteX10" fmla="*/ 128910 w 608894"/>
                <a:gd name="connsiteY10" fmla="*/ 178280 h 740545"/>
                <a:gd name="connsiteX11" fmla="*/ 76797 w 608894"/>
                <a:gd name="connsiteY11" fmla="*/ 389473 h 740545"/>
                <a:gd name="connsiteX12" fmla="*/ 79540 w 608894"/>
                <a:gd name="connsiteY12" fmla="*/ 403186 h 740545"/>
                <a:gd name="connsiteX13" fmla="*/ 79540 w 608894"/>
                <a:gd name="connsiteY13" fmla="*/ 403186 h 740545"/>
                <a:gd name="connsiteX14" fmla="*/ 98739 w 608894"/>
                <a:gd name="connsiteY14" fmla="*/ 630835 h 740545"/>
                <a:gd name="connsiteX15" fmla="*/ 301704 w 608894"/>
                <a:gd name="connsiteY15" fmla="*/ 740546 h 740545"/>
                <a:gd name="connsiteX16" fmla="*/ 504669 w 608894"/>
                <a:gd name="connsiteY16" fmla="*/ 630835 h 740545"/>
                <a:gd name="connsiteX17" fmla="*/ 523868 w 608894"/>
                <a:gd name="connsiteY17" fmla="*/ 403186 h 740545"/>
                <a:gd name="connsiteX18" fmla="*/ 523868 w 608894"/>
                <a:gd name="connsiteY18" fmla="*/ 403186 h 740545"/>
                <a:gd name="connsiteX19" fmla="*/ 526611 w 608894"/>
                <a:gd name="connsiteY19" fmla="*/ 389473 h 740545"/>
                <a:gd name="connsiteX20" fmla="*/ 474498 w 608894"/>
                <a:gd name="connsiteY20" fmla="*/ 178280 h 740545"/>
                <a:gd name="connsiteX21" fmla="*/ 543068 w 608894"/>
                <a:gd name="connsiteY21" fmla="*/ 153595 h 740545"/>
                <a:gd name="connsiteX22" fmla="*/ 543068 w 608894"/>
                <a:gd name="connsiteY22" fmla="*/ 183765 h 740545"/>
                <a:gd name="connsiteX23" fmla="*/ 512897 w 608894"/>
                <a:gd name="connsiteY23" fmla="*/ 227649 h 740545"/>
                <a:gd name="connsiteX24" fmla="*/ 512897 w 608894"/>
                <a:gd name="connsiteY24" fmla="*/ 274276 h 740545"/>
                <a:gd name="connsiteX25" fmla="*/ 529354 w 608894"/>
                <a:gd name="connsiteY25" fmla="*/ 290733 h 740545"/>
                <a:gd name="connsiteX26" fmla="*/ 589695 w 608894"/>
                <a:gd name="connsiteY26" fmla="*/ 290733 h 740545"/>
                <a:gd name="connsiteX27" fmla="*/ 606151 w 608894"/>
                <a:gd name="connsiteY27" fmla="*/ 274276 h 740545"/>
                <a:gd name="connsiteX28" fmla="*/ 606151 w 608894"/>
                <a:gd name="connsiteY28" fmla="*/ 227649 h 740545"/>
                <a:gd name="connsiteX29" fmla="*/ 578724 w 608894"/>
                <a:gd name="connsiteY29" fmla="*/ 183765 h 740545"/>
                <a:gd name="connsiteX30" fmla="*/ 578724 w 608894"/>
                <a:gd name="connsiteY30" fmla="*/ 183765 h 740545"/>
                <a:gd name="connsiteX31" fmla="*/ 93254 w 608894"/>
                <a:gd name="connsiteY31" fmla="*/ 515639 h 740545"/>
                <a:gd name="connsiteX32" fmla="*/ 167309 w 608894"/>
                <a:gd name="connsiteY32" fmla="*/ 515639 h 740545"/>
                <a:gd name="connsiteX33" fmla="*/ 181022 w 608894"/>
                <a:gd name="connsiteY33" fmla="*/ 606151 h 740545"/>
                <a:gd name="connsiteX34" fmla="*/ 134395 w 608894"/>
                <a:gd name="connsiteY34" fmla="*/ 625350 h 740545"/>
                <a:gd name="connsiteX35" fmla="*/ 93254 w 608894"/>
                <a:gd name="connsiteY35" fmla="*/ 515639 h 740545"/>
                <a:gd name="connsiteX36" fmla="*/ 93254 w 608894"/>
                <a:gd name="connsiteY36" fmla="*/ 515639 h 740545"/>
                <a:gd name="connsiteX37" fmla="*/ 93254 w 608894"/>
                <a:gd name="connsiteY37" fmla="*/ 485469 h 740545"/>
                <a:gd name="connsiteX38" fmla="*/ 112453 w 608894"/>
                <a:gd name="connsiteY38" fmla="*/ 408672 h 740545"/>
                <a:gd name="connsiteX39" fmla="*/ 178280 w 608894"/>
                <a:gd name="connsiteY39" fmla="*/ 408672 h 740545"/>
                <a:gd name="connsiteX40" fmla="*/ 170051 w 608894"/>
                <a:gd name="connsiteY40" fmla="*/ 485469 h 740545"/>
                <a:gd name="connsiteX41" fmla="*/ 93254 w 608894"/>
                <a:gd name="connsiteY41" fmla="*/ 485469 h 740545"/>
                <a:gd name="connsiteX42" fmla="*/ 156338 w 608894"/>
                <a:gd name="connsiteY42" fmla="*/ 647292 h 740545"/>
                <a:gd name="connsiteX43" fmla="*/ 194736 w 608894"/>
                <a:gd name="connsiteY43" fmla="*/ 633578 h 740545"/>
                <a:gd name="connsiteX44" fmla="*/ 227649 w 608894"/>
                <a:gd name="connsiteY44" fmla="*/ 693919 h 740545"/>
                <a:gd name="connsiteX45" fmla="*/ 156338 w 608894"/>
                <a:gd name="connsiteY45" fmla="*/ 647292 h 740545"/>
                <a:gd name="connsiteX46" fmla="*/ 156338 w 608894"/>
                <a:gd name="connsiteY46" fmla="*/ 647292 h 740545"/>
                <a:gd name="connsiteX47" fmla="*/ 290733 w 608894"/>
                <a:gd name="connsiteY47" fmla="*/ 707633 h 740545"/>
                <a:gd name="connsiteX48" fmla="*/ 222164 w 608894"/>
                <a:gd name="connsiteY48" fmla="*/ 628093 h 740545"/>
                <a:gd name="connsiteX49" fmla="*/ 290733 w 608894"/>
                <a:gd name="connsiteY49" fmla="*/ 619864 h 740545"/>
                <a:gd name="connsiteX50" fmla="*/ 290733 w 608894"/>
                <a:gd name="connsiteY50" fmla="*/ 707633 h 740545"/>
                <a:gd name="connsiteX51" fmla="*/ 290733 w 608894"/>
                <a:gd name="connsiteY51" fmla="*/ 589694 h 740545"/>
                <a:gd name="connsiteX52" fmla="*/ 213936 w 608894"/>
                <a:gd name="connsiteY52" fmla="*/ 597922 h 740545"/>
                <a:gd name="connsiteX53" fmla="*/ 200222 w 608894"/>
                <a:gd name="connsiteY53" fmla="*/ 512897 h 740545"/>
                <a:gd name="connsiteX54" fmla="*/ 290733 w 608894"/>
                <a:gd name="connsiteY54" fmla="*/ 512897 h 740545"/>
                <a:gd name="connsiteX55" fmla="*/ 290733 w 608894"/>
                <a:gd name="connsiteY55" fmla="*/ 589694 h 740545"/>
                <a:gd name="connsiteX56" fmla="*/ 290733 w 608894"/>
                <a:gd name="connsiteY56" fmla="*/ 485469 h 740545"/>
                <a:gd name="connsiteX57" fmla="*/ 200222 w 608894"/>
                <a:gd name="connsiteY57" fmla="*/ 485469 h 740545"/>
                <a:gd name="connsiteX58" fmla="*/ 211193 w 608894"/>
                <a:gd name="connsiteY58" fmla="*/ 408672 h 740545"/>
                <a:gd name="connsiteX59" fmla="*/ 290733 w 608894"/>
                <a:gd name="connsiteY59" fmla="*/ 408672 h 740545"/>
                <a:gd name="connsiteX60" fmla="*/ 290733 w 608894"/>
                <a:gd name="connsiteY60" fmla="*/ 485469 h 740545"/>
                <a:gd name="connsiteX61" fmla="*/ 320904 w 608894"/>
                <a:gd name="connsiteY61" fmla="*/ 707633 h 740545"/>
                <a:gd name="connsiteX62" fmla="*/ 320904 w 608894"/>
                <a:gd name="connsiteY62" fmla="*/ 619864 h 740545"/>
                <a:gd name="connsiteX63" fmla="*/ 389473 w 608894"/>
                <a:gd name="connsiteY63" fmla="*/ 628093 h 740545"/>
                <a:gd name="connsiteX64" fmla="*/ 320904 w 608894"/>
                <a:gd name="connsiteY64" fmla="*/ 707633 h 740545"/>
                <a:gd name="connsiteX65" fmla="*/ 320904 w 608894"/>
                <a:gd name="connsiteY65" fmla="*/ 707633 h 740545"/>
                <a:gd name="connsiteX66" fmla="*/ 411415 w 608894"/>
                <a:gd name="connsiteY66" fmla="*/ 515639 h 740545"/>
                <a:gd name="connsiteX67" fmla="*/ 397701 w 608894"/>
                <a:gd name="connsiteY67" fmla="*/ 600665 h 740545"/>
                <a:gd name="connsiteX68" fmla="*/ 320904 w 608894"/>
                <a:gd name="connsiteY68" fmla="*/ 592437 h 740545"/>
                <a:gd name="connsiteX69" fmla="*/ 320904 w 608894"/>
                <a:gd name="connsiteY69" fmla="*/ 515639 h 740545"/>
                <a:gd name="connsiteX70" fmla="*/ 411415 w 608894"/>
                <a:gd name="connsiteY70" fmla="*/ 515639 h 740545"/>
                <a:gd name="connsiteX71" fmla="*/ 320904 w 608894"/>
                <a:gd name="connsiteY71" fmla="*/ 485469 h 740545"/>
                <a:gd name="connsiteX72" fmla="*/ 320904 w 608894"/>
                <a:gd name="connsiteY72" fmla="*/ 408672 h 740545"/>
                <a:gd name="connsiteX73" fmla="*/ 400444 w 608894"/>
                <a:gd name="connsiteY73" fmla="*/ 408672 h 740545"/>
                <a:gd name="connsiteX74" fmla="*/ 411415 w 608894"/>
                <a:gd name="connsiteY74" fmla="*/ 485469 h 740545"/>
                <a:gd name="connsiteX75" fmla="*/ 320904 w 608894"/>
                <a:gd name="connsiteY75" fmla="*/ 485469 h 740545"/>
                <a:gd name="connsiteX76" fmla="*/ 386730 w 608894"/>
                <a:gd name="connsiteY76" fmla="*/ 693919 h 740545"/>
                <a:gd name="connsiteX77" fmla="*/ 419643 w 608894"/>
                <a:gd name="connsiteY77" fmla="*/ 633578 h 740545"/>
                <a:gd name="connsiteX78" fmla="*/ 458042 w 608894"/>
                <a:gd name="connsiteY78" fmla="*/ 647292 h 740545"/>
                <a:gd name="connsiteX79" fmla="*/ 386730 w 608894"/>
                <a:gd name="connsiteY79" fmla="*/ 693919 h 740545"/>
                <a:gd name="connsiteX80" fmla="*/ 386730 w 608894"/>
                <a:gd name="connsiteY80" fmla="*/ 693919 h 740545"/>
                <a:gd name="connsiteX81" fmla="*/ 474498 w 608894"/>
                <a:gd name="connsiteY81" fmla="*/ 625350 h 740545"/>
                <a:gd name="connsiteX82" fmla="*/ 427871 w 608894"/>
                <a:gd name="connsiteY82" fmla="*/ 606151 h 740545"/>
                <a:gd name="connsiteX83" fmla="*/ 441585 w 608894"/>
                <a:gd name="connsiteY83" fmla="*/ 515639 h 740545"/>
                <a:gd name="connsiteX84" fmla="*/ 515640 w 608894"/>
                <a:gd name="connsiteY84" fmla="*/ 515639 h 740545"/>
                <a:gd name="connsiteX85" fmla="*/ 474498 w 608894"/>
                <a:gd name="connsiteY85" fmla="*/ 625350 h 740545"/>
                <a:gd name="connsiteX86" fmla="*/ 474498 w 608894"/>
                <a:gd name="connsiteY86" fmla="*/ 625350 h 740545"/>
                <a:gd name="connsiteX87" fmla="*/ 441585 w 608894"/>
                <a:gd name="connsiteY87" fmla="*/ 485469 h 740545"/>
                <a:gd name="connsiteX88" fmla="*/ 433357 w 608894"/>
                <a:gd name="connsiteY88" fmla="*/ 408672 h 740545"/>
                <a:gd name="connsiteX89" fmla="*/ 499184 w 608894"/>
                <a:gd name="connsiteY89" fmla="*/ 408672 h 740545"/>
                <a:gd name="connsiteX90" fmla="*/ 518383 w 608894"/>
                <a:gd name="connsiteY90" fmla="*/ 485469 h 740545"/>
                <a:gd name="connsiteX91" fmla="*/ 441585 w 608894"/>
                <a:gd name="connsiteY91" fmla="*/ 485469 h 740545"/>
                <a:gd name="connsiteX92" fmla="*/ 496441 w 608894"/>
                <a:gd name="connsiteY92" fmla="*/ 378501 h 740545"/>
                <a:gd name="connsiteX93" fmla="*/ 112453 w 608894"/>
                <a:gd name="connsiteY93" fmla="*/ 378501 h 740545"/>
                <a:gd name="connsiteX94" fmla="*/ 159080 w 608894"/>
                <a:gd name="connsiteY94" fmla="*/ 189251 h 740545"/>
                <a:gd name="connsiteX95" fmla="*/ 298961 w 608894"/>
                <a:gd name="connsiteY95" fmla="*/ 241363 h 740545"/>
                <a:gd name="connsiteX96" fmla="*/ 309932 w 608894"/>
                <a:gd name="connsiteY96" fmla="*/ 241363 h 740545"/>
                <a:gd name="connsiteX97" fmla="*/ 449814 w 608894"/>
                <a:gd name="connsiteY97" fmla="*/ 189251 h 740545"/>
                <a:gd name="connsiteX98" fmla="*/ 496441 w 608894"/>
                <a:gd name="connsiteY98" fmla="*/ 378501 h 740545"/>
                <a:gd name="connsiteX99" fmla="*/ 304447 w 608894"/>
                <a:gd name="connsiteY99" fmla="*/ 76797 h 740545"/>
                <a:gd name="connsiteX100" fmla="*/ 263305 w 608894"/>
                <a:gd name="connsiteY100" fmla="*/ 101483 h 740545"/>
                <a:gd name="connsiteX101" fmla="*/ 266048 w 608894"/>
                <a:gd name="connsiteY101" fmla="*/ 148109 h 740545"/>
                <a:gd name="connsiteX102" fmla="*/ 309932 w 608894"/>
                <a:gd name="connsiteY102" fmla="*/ 167309 h 740545"/>
                <a:gd name="connsiteX103" fmla="*/ 345588 w 608894"/>
                <a:gd name="connsiteY103" fmla="*/ 137138 h 740545"/>
                <a:gd name="connsiteX104" fmla="*/ 504669 w 608894"/>
                <a:gd name="connsiteY104" fmla="*/ 137138 h 740545"/>
                <a:gd name="connsiteX105" fmla="*/ 301704 w 608894"/>
                <a:gd name="connsiteY105" fmla="*/ 211193 h 740545"/>
                <a:gd name="connsiteX106" fmla="*/ 57598 w 608894"/>
                <a:gd name="connsiteY106" fmla="*/ 120682 h 740545"/>
                <a:gd name="connsiteX107" fmla="*/ 301704 w 608894"/>
                <a:gd name="connsiteY107" fmla="*/ 30171 h 740545"/>
                <a:gd name="connsiteX108" fmla="*/ 504669 w 608894"/>
                <a:gd name="connsiteY108" fmla="*/ 104225 h 740545"/>
                <a:gd name="connsiteX109" fmla="*/ 345588 w 608894"/>
                <a:gd name="connsiteY109" fmla="*/ 104225 h 740545"/>
                <a:gd name="connsiteX110" fmla="*/ 304447 w 608894"/>
                <a:gd name="connsiteY110" fmla="*/ 76797 h 740545"/>
                <a:gd name="connsiteX111" fmla="*/ 304447 w 608894"/>
                <a:gd name="connsiteY111" fmla="*/ 76797 h 740545"/>
                <a:gd name="connsiteX112" fmla="*/ 320904 w 608894"/>
                <a:gd name="connsiteY112" fmla="*/ 120682 h 740545"/>
                <a:gd name="connsiteX113" fmla="*/ 312675 w 608894"/>
                <a:gd name="connsiteY113" fmla="*/ 134396 h 740545"/>
                <a:gd name="connsiteX114" fmla="*/ 296219 w 608894"/>
                <a:gd name="connsiteY114" fmla="*/ 131653 h 740545"/>
                <a:gd name="connsiteX115" fmla="*/ 293476 w 608894"/>
                <a:gd name="connsiteY115" fmla="*/ 115196 h 740545"/>
                <a:gd name="connsiteX116" fmla="*/ 307190 w 608894"/>
                <a:gd name="connsiteY116" fmla="*/ 106968 h 740545"/>
                <a:gd name="connsiteX117" fmla="*/ 320904 w 608894"/>
                <a:gd name="connsiteY117" fmla="*/ 120682 h 740545"/>
                <a:gd name="connsiteX118" fmla="*/ 320904 w 608894"/>
                <a:gd name="connsiteY118" fmla="*/ 120682 h 740545"/>
                <a:gd name="connsiteX119" fmla="*/ 578724 w 608894"/>
                <a:gd name="connsiteY119" fmla="*/ 257820 h 740545"/>
                <a:gd name="connsiteX120" fmla="*/ 548553 w 608894"/>
                <a:gd name="connsiteY120" fmla="*/ 257820 h 740545"/>
                <a:gd name="connsiteX121" fmla="*/ 548553 w 608894"/>
                <a:gd name="connsiteY121" fmla="*/ 227649 h 740545"/>
                <a:gd name="connsiteX122" fmla="*/ 565010 w 608894"/>
                <a:gd name="connsiteY122" fmla="*/ 211193 h 740545"/>
                <a:gd name="connsiteX123" fmla="*/ 581467 w 608894"/>
                <a:gd name="connsiteY123" fmla="*/ 227649 h 740545"/>
                <a:gd name="connsiteX124" fmla="*/ 581467 w 608894"/>
                <a:gd name="connsiteY124" fmla="*/ 257820 h 74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08894" h="740545">
                  <a:moveTo>
                    <a:pt x="578724" y="183765"/>
                  </a:moveTo>
                  <a:lnTo>
                    <a:pt x="578724" y="142624"/>
                  </a:lnTo>
                  <a:lnTo>
                    <a:pt x="597923" y="134396"/>
                  </a:lnTo>
                  <a:cubicBezTo>
                    <a:pt x="603409" y="131653"/>
                    <a:pt x="608894" y="126167"/>
                    <a:pt x="608894" y="120682"/>
                  </a:cubicBezTo>
                  <a:cubicBezTo>
                    <a:pt x="608894" y="115196"/>
                    <a:pt x="606151" y="109710"/>
                    <a:pt x="597923" y="106968"/>
                  </a:cubicBezTo>
                  <a:lnTo>
                    <a:pt x="309932" y="0"/>
                  </a:lnTo>
                  <a:cubicBezTo>
                    <a:pt x="307190" y="0"/>
                    <a:pt x="301704" y="0"/>
                    <a:pt x="298961" y="0"/>
                  </a:cubicBezTo>
                  <a:lnTo>
                    <a:pt x="10971" y="106968"/>
                  </a:lnTo>
                  <a:cubicBezTo>
                    <a:pt x="5485" y="109710"/>
                    <a:pt x="0" y="115196"/>
                    <a:pt x="0" y="120682"/>
                  </a:cubicBezTo>
                  <a:cubicBezTo>
                    <a:pt x="0" y="126167"/>
                    <a:pt x="2743" y="131653"/>
                    <a:pt x="10971" y="134396"/>
                  </a:cubicBezTo>
                  <a:lnTo>
                    <a:pt x="128910" y="178280"/>
                  </a:lnTo>
                  <a:lnTo>
                    <a:pt x="76797" y="389473"/>
                  </a:lnTo>
                  <a:cubicBezTo>
                    <a:pt x="76797" y="394958"/>
                    <a:pt x="76797" y="397701"/>
                    <a:pt x="79540" y="403186"/>
                  </a:cubicBezTo>
                  <a:cubicBezTo>
                    <a:pt x="79540" y="403186"/>
                    <a:pt x="79540" y="403186"/>
                    <a:pt x="79540" y="403186"/>
                  </a:cubicBezTo>
                  <a:cubicBezTo>
                    <a:pt x="46627" y="477241"/>
                    <a:pt x="54855" y="565009"/>
                    <a:pt x="98739" y="630835"/>
                  </a:cubicBezTo>
                  <a:cubicBezTo>
                    <a:pt x="142624" y="699404"/>
                    <a:pt x="219421" y="740546"/>
                    <a:pt x="301704" y="740546"/>
                  </a:cubicBezTo>
                  <a:cubicBezTo>
                    <a:pt x="383987" y="740546"/>
                    <a:pt x="458042" y="699404"/>
                    <a:pt x="504669" y="630835"/>
                  </a:cubicBezTo>
                  <a:cubicBezTo>
                    <a:pt x="548553" y="562266"/>
                    <a:pt x="556781" y="477241"/>
                    <a:pt x="523868" y="403186"/>
                  </a:cubicBezTo>
                  <a:cubicBezTo>
                    <a:pt x="523868" y="403186"/>
                    <a:pt x="523868" y="403186"/>
                    <a:pt x="523868" y="403186"/>
                  </a:cubicBezTo>
                  <a:cubicBezTo>
                    <a:pt x="526611" y="400443"/>
                    <a:pt x="526611" y="394958"/>
                    <a:pt x="526611" y="389473"/>
                  </a:cubicBezTo>
                  <a:lnTo>
                    <a:pt x="474498" y="178280"/>
                  </a:lnTo>
                  <a:lnTo>
                    <a:pt x="543068" y="153595"/>
                  </a:lnTo>
                  <a:lnTo>
                    <a:pt x="543068" y="183765"/>
                  </a:lnTo>
                  <a:cubicBezTo>
                    <a:pt x="523868" y="189251"/>
                    <a:pt x="512897" y="208450"/>
                    <a:pt x="512897" y="227649"/>
                  </a:cubicBezTo>
                  <a:lnTo>
                    <a:pt x="512897" y="274276"/>
                  </a:lnTo>
                  <a:cubicBezTo>
                    <a:pt x="512897" y="282505"/>
                    <a:pt x="518383" y="290733"/>
                    <a:pt x="529354" y="290733"/>
                  </a:cubicBezTo>
                  <a:lnTo>
                    <a:pt x="589695" y="290733"/>
                  </a:lnTo>
                  <a:cubicBezTo>
                    <a:pt x="597923" y="290733"/>
                    <a:pt x="606151" y="285248"/>
                    <a:pt x="606151" y="274276"/>
                  </a:cubicBezTo>
                  <a:lnTo>
                    <a:pt x="606151" y="227649"/>
                  </a:lnTo>
                  <a:cubicBezTo>
                    <a:pt x="608894" y="208450"/>
                    <a:pt x="595180" y="191993"/>
                    <a:pt x="578724" y="183765"/>
                  </a:cubicBezTo>
                  <a:lnTo>
                    <a:pt x="578724" y="183765"/>
                  </a:lnTo>
                  <a:close/>
                  <a:moveTo>
                    <a:pt x="93254" y="515639"/>
                  </a:moveTo>
                  <a:lnTo>
                    <a:pt x="167309" y="515639"/>
                  </a:lnTo>
                  <a:cubicBezTo>
                    <a:pt x="167309" y="545810"/>
                    <a:pt x="172794" y="578723"/>
                    <a:pt x="181022" y="606151"/>
                  </a:cubicBezTo>
                  <a:cubicBezTo>
                    <a:pt x="164566" y="611636"/>
                    <a:pt x="148109" y="617122"/>
                    <a:pt x="134395" y="625350"/>
                  </a:cubicBezTo>
                  <a:cubicBezTo>
                    <a:pt x="112453" y="592437"/>
                    <a:pt x="95997" y="554038"/>
                    <a:pt x="93254" y="515639"/>
                  </a:cubicBezTo>
                  <a:lnTo>
                    <a:pt x="93254" y="515639"/>
                  </a:lnTo>
                  <a:close/>
                  <a:moveTo>
                    <a:pt x="93254" y="485469"/>
                  </a:moveTo>
                  <a:cubicBezTo>
                    <a:pt x="95997" y="458042"/>
                    <a:pt x="101482" y="433357"/>
                    <a:pt x="112453" y="408672"/>
                  </a:cubicBezTo>
                  <a:lnTo>
                    <a:pt x="178280" y="408672"/>
                  </a:lnTo>
                  <a:cubicBezTo>
                    <a:pt x="172794" y="433357"/>
                    <a:pt x="170051" y="458042"/>
                    <a:pt x="170051" y="485469"/>
                  </a:cubicBezTo>
                  <a:lnTo>
                    <a:pt x="93254" y="485469"/>
                  </a:lnTo>
                  <a:close/>
                  <a:moveTo>
                    <a:pt x="156338" y="647292"/>
                  </a:moveTo>
                  <a:cubicBezTo>
                    <a:pt x="167309" y="641807"/>
                    <a:pt x="181022" y="636321"/>
                    <a:pt x="194736" y="633578"/>
                  </a:cubicBezTo>
                  <a:cubicBezTo>
                    <a:pt x="202965" y="655520"/>
                    <a:pt x="213936" y="674720"/>
                    <a:pt x="227649" y="693919"/>
                  </a:cubicBezTo>
                  <a:cubicBezTo>
                    <a:pt x="197479" y="682948"/>
                    <a:pt x="175537" y="669234"/>
                    <a:pt x="156338" y="647292"/>
                  </a:cubicBezTo>
                  <a:lnTo>
                    <a:pt x="156338" y="647292"/>
                  </a:lnTo>
                  <a:close/>
                  <a:moveTo>
                    <a:pt x="290733" y="707633"/>
                  </a:moveTo>
                  <a:cubicBezTo>
                    <a:pt x="263305" y="699404"/>
                    <a:pt x="238621" y="669234"/>
                    <a:pt x="222164" y="628093"/>
                  </a:cubicBezTo>
                  <a:cubicBezTo>
                    <a:pt x="244106" y="622607"/>
                    <a:pt x="266048" y="622607"/>
                    <a:pt x="290733" y="619864"/>
                  </a:cubicBezTo>
                  <a:lnTo>
                    <a:pt x="290733" y="707633"/>
                  </a:lnTo>
                  <a:close/>
                  <a:moveTo>
                    <a:pt x="290733" y="589694"/>
                  </a:moveTo>
                  <a:cubicBezTo>
                    <a:pt x="263305" y="589694"/>
                    <a:pt x="238621" y="592437"/>
                    <a:pt x="213936" y="597922"/>
                  </a:cubicBezTo>
                  <a:cubicBezTo>
                    <a:pt x="205708" y="570495"/>
                    <a:pt x="202965" y="543067"/>
                    <a:pt x="200222" y="512897"/>
                  </a:cubicBezTo>
                  <a:lnTo>
                    <a:pt x="290733" y="512897"/>
                  </a:lnTo>
                  <a:lnTo>
                    <a:pt x="290733" y="589694"/>
                  </a:lnTo>
                  <a:close/>
                  <a:moveTo>
                    <a:pt x="290733" y="485469"/>
                  </a:moveTo>
                  <a:lnTo>
                    <a:pt x="200222" y="485469"/>
                  </a:lnTo>
                  <a:cubicBezTo>
                    <a:pt x="200222" y="460784"/>
                    <a:pt x="205708" y="433357"/>
                    <a:pt x="211193" y="408672"/>
                  </a:cubicBezTo>
                  <a:lnTo>
                    <a:pt x="290733" y="408672"/>
                  </a:lnTo>
                  <a:lnTo>
                    <a:pt x="290733" y="485469"/>
                  </a:lnTo>
                  <a:close/>
                  <a:moveTo>
                    <a:pt x="320904" y="707633"/>
                  </a:moveTo>
                  <a:lnTo>
                    <a:pt x="320904" y="619864"/>
                  </a:lnTo>
                  <a:cubicBezTo>
                    <a:pt x="342846" y="619864"/>
                    <a:pt x="367531" y="622607"/>
                    <a:pt x="389473" y="628093"/>
                  </a:cubicBezTo>
                  <a:cubicBezTo>
                    <a:pt x="373016" y="669234"/>
                    <a:pt x="348331" y="699404"/>
                    <a:pt x="320904" y="707633"/>
                  </a:cubicBezTo>
                  <a:lnTo>
                    <a:pt x="320904" y="707633"/>
                  </a:lnTo>
                  <a:close/>
                  <a:moveTo>
                    <a:pt x="411415" y="515639"/>
                  </a:moveTo>
                  <a:cubicBezTo>
                    <a:pt x="411415" y="543067"/>
                    <a:pt x="405929" y="573238"/>
                    <a:pt x="397701" y="600665"/>
                  </a:cubicBezTo>
                  <a:cubicBezTo>
                    <a:pt x="373016" y="595180"/>
                    <a:pt x="345588" y="592437"/>
                    <a:pt x="320904" y="592437"/>
                  </a:cubicBezTo>
                  <a:lnTo>
                    <a:pt x="320904" y="515639"/>
                  </a:lnTo>
                  <a:lnTo>
                    <a:pt x="411415" y="515639"/>
                  </a:lnTo>
                  <a:close/>
                  <a:moveTo>
                    <a:pt x="320904" y="485469"/>
                  </a:moveTo>
                  <a:lnTo>
                    <a:pt x="320904" y="408672"/>
                  </a:lnTo>
                  <a:lnTo>
                    <a:pt x="400444" y="408672"/>
                  </a:lnTo>
                  <a:cubicBezTo>
                    <a:pt x="405929" y="433357"/>
                    <a:pt x="408672" y="458042"/>
                    <a:pt x="411415" y="485469"/>
                  </a:cubicBezTo>
                  <a:lnTo>
                    <a:pt x="320904" y="485469"/>
                  </a:lnTo>
                  <a:close/>
                  <a:moveTo>
                    <a:pt x="386730" y="693919"/>
                  </a:moveTo>
                  <a:cubicBezTo>
                    <a:pt x="400444" y="674720"/>
                    <a:pt x="411415" y="655520"/>
                    <a:pt x="419643" y="633578"/>
                  </a:cubicBezTo>
                  <a:cubicBezTo>
                    <a:pt x="433357" y="636321"/>
                    <a:pt x="444328" y="641807"/>
                    <a:pt x="458042" y="647292"/>
                  </a:cubicBezTo>
                  <a:cubicBezTo>
                    <a:pt x="436100" y="669234"/>
                    <a:pt x="411415" y="682948"/>
                    <a:pt x="386730" y="693919"/>
                  </a:cubicBezTo>
                  <a:lnTo>
                    <a:pt x="386730" y="693919"/>
                  </a:lnTo>
                  <a:close/>
                  <a:moveTo>
                    <a:pt x="474498" y="625350"/>
                  </a:moveTo>
                  <a:cubicBezTo>
                    <a:pt x="458042" y="617122"/>
                    <a:pt x="444328" y="611636"/>
                    <a:pt x="427871" y="606151"/>
                  </a:cubicBezTo>
                  <a:cubicBezTo>
                    <a:pt x="436100" y="575980"/>
                    <a:pt x="441585" y="545810"/>
                    <a:pt x="441585" y="515639"/>
                  </a:cubicBezTo>
                  <a:lnTo>
                    <a:pt x="515640" y="515639"/>
                  </a:lnTo>
                  <a:cubicBezTo>
                    <a:pt x="512897" y="554038"/>
                    <a:pt x="499184" y="592437"/>
                    <a:pt x="474498" y="625350"/>
                  </a:cubicBezTo>
                  <a:lnTo>
                    <a:pt x="474498" y="625350"/>
                  </a:lnTo>
                  <a:close/>
                  <a:moveTo>
                    <a:pt x="441585" y="485469"/>
                  </a:moveTo>
                  <a:cubicBezTo>
                    <a:pt x="441585" y="460784"/>
                    <a:pt x="438843" y="433357"/>
                    <a:pt x="433357" y="408672"/>
                  </a:cubicBezTo>
                  <a:lnTo>
                    <a:pt x="499184" y="408672"/>
                  </a:lnTo>
                  <a:cubicBezTo>
                    <a:pt x="510154" y="433357"/>
                    <a:pt x="518383" y="458042"/>
                    <a:pt x="518383" y="485469"/>
                  </a:cubicBezTo>
                  <a:lnTo>
                    <a:pt x="441585" y="485469"/>
                  </a:lnTo>
                  <a:close/>
                  <a:moveTo>
                    <a:pt x="496441" y="378501"/>
                  </a:moveTo>
                  <a:lnTo>
                    <a:pt x="112453" y="378501"/>
                  </a:lnTo>
                  <a:lnTo>
                    <a:pt x="159080" y="189251"/>
                  </a:lnTo>
                  <a:lnTo>
                    <a:pt x="298961" y="241363"/>
                  </a:lnTo>
                  <a:cubicBezTo>
                    <a:pt x="301704" y="241363"/>
                    <a:pt x="307190" y="241363"/>
                    <a:pt x="309932" y="241363"/>
                  </a:cubicBezTo>
                  <a:lnTo>
                    <a:pt x="449814" y="189251"/>
                  </a:lnTo>
                  <a:lnTo>
                    <a:pt x="496441" y="378501"/>
                  </a:lnTo>
                  <a:close/>
                  <a:moveTo>
                    <a:pt x="304447" y="76797"/>
                  </a:moveTo>
                  <a:cubicBezTo>
                    <a:pt x="287991" y="76797"/>
                    <a:pt x="271534" y="85026"/>
                    <a:pt x="263305" y="101483"/>
                  </a:cubicBezTo>
                  <a:cubicBezTo>
                    <a:pt x="255077" y="115196"/>
                    <a:pt x="257820" y="134396"/>
                    <a:pt x="266048" y="148109"/>
                  </a:cubicBezTo>
                  <a:cubicBezTo>
                    <a:pt x="277019" y="161823"/>
                    <a:pt x="293476" y="170052"/>
                    <a:pt x="309932" y="167309"/>
                  </a:cubicBezTo>
                  <a:cubicBezTo>
                    <a:pt x="326389" y="164566"/>
                    <a:pt x="340103" y="153595"/>
                    <a:pt x="345588" y="137138"/>
                  </a:cubicBezTo>
                  <a:lnTo>
                    <a:pt x="504669" y="137138"/>
                  </a:lnTo>
                  <a:lnTo>
                    <a:pt x="301704" y="211193"/>
                  </a:lnTo>
                  <a:lnTo>
                    <a:pt x="57598" y="120682"/>
                  </a:lnTo>
                  <a:lnTo>
                    <a:pt x="301704" y="30171"/>
                  </a:lnTo>
                  <a:lnTo>
                    <a:pt x="504669" y="104225"/>
                  </a:lnTo>
                  <a:lnTo>
                    <a:pt x="345588" y="104225"/>
                  </a:lnTo>
                  <a:cubicBezTo>
                    <a:pt x="342846" y="87769"/>
                    <a:pt x="323646" y="76797"/>
                    <a:pt x="304447" y="76797"/>
                  </a:cubicBezTo>
                  <a:lnTo>
                    <a:pt x="304447" y="76797"/>
                  </a:lnTo>
                  <a:close/>
                  <a:moveTo>
                    <a:pt x="320904" y="120682"/>
                  </a:moveTo>
                  <a:cubicBezTo>
                    <a:pt x="320904" y="126167"/>
                    <a:pt x="318161" y="131653"/>
                    <a:pt x="312675" y="134396"/>
                  </a:cubicBezTo>
                  <a:cubicBezTo>
                    <a:pt x="307190" y="137138"/>
                    <a:pt x="301704" y="134396"/>
                    <a:pt x="296219" y="131653"/>
                  </a:cubicBezTo>
                  <a:cubicBezTo>
                    <a:pt x="290733" y="126167"/>
                    <a:pt x="290733" y="120682"/>
                    <a:pt x="293476" y="115196"/>
                  </a:cubicBezTo>
                  <a:cubicBezTo>
                    <a:pt x="296219" y="109710"/>
                    <a:pt x="301704" y="106968"/>
                    <a:pt x="307190" y="106968"/>
                  </a:cubicBezTo>
                  <a:cubicBezTo>
                    <a:pt x="312675" y="106968"/>
                    <a:pt x="320904" y="112453"/>
                    <a:pt x="320904" y="120682"/>
                  </a:cubicBezTo>
                  <a:lnTo>
                    <a:pt x="320904" y="120682"/>
                  </a:lnTo>
                  <a:close/>
                  <a:moveTo>
                    <a:pt x="578724" y="257820"/>
                  </a:moveTo>
                  <a:lnTo>
                    <a:pt x="548553" y="257820"/>
                  </a:lnTo>
                  <a:lnTo>
                    <a:pt x="548553" y="227649"/>
                  </a:lnTo>
                  <a:cubicBezTo>
                    <a:pt x="548553" y="219421"/>
                    <a:pt x="554039" y="211193"/>
                    <a:pt x="565010" y="211193"/>
                  </a:cubicBezTo>
                  <a:cubicBezTo>
                    <a:pt x="573238" y="211193"/>
                    <a:pt x="581467" y="216678"/>
                    <a:pt x="581467" y="227649"/>
                  </a:cubicBezTo>
                  <a:lnTo>
                    <a:pt x="581467" y="257820"/>
                  </a:lnTo>
                  <a:close/>
                </a:path>
              </a:pathLst>
            </a:custGeom>
            <a:solidFill>
              <a:srgbClr val="F1A0C2"/>
            </a:solidFill>
            <a:ln w="27426" cap="flat">
              <a:noFill/>
              <a:prstDash val="solid"/>
              <a:miter/>
            </a:ln>
          </p:spPr>
          <p:txBody>
            <a:bodyPr rtlCol="0" anchor="ctr"/>
            <a:lstStyle/>
            <a:p>
              <a:endParaRPr lang="en-US"/>
            </a:p>
          </p:txBody>
        </p:sp>
        <p:sp>
          <p:nvSpPr>
            <p:cNvPr id="13" name="Freeform 1475">
              <a:extLst>
                <a:ext uri="{FF2B5EF4-FFF2-40B4-BE49-F238E27FC236}">
                  <a16:creationId xmlns:a16="http://schemas.microsoft.com/office/drawing/2014/main" id="{69284C8A-12F9-B352-6F4A-82D022A6958D}"/>
                </a:ext>
              </a:extLst>
            </p:cNvPr>
            <p:cNvSpPr/>
            <p:nvPr/>
          </p:nvSpPr>
          <p:spPr>
            <a:xfrm>
              <a:off x="2535967" y="4179012"/>
              <a:ext cx="912375" cy="608893"/>
            </a:xfrm>
            <a:custGeom>
              <a:avLst/>
              <a:gdLst>
                <a:gd name="connsiteX0" fmla="*/ 899628 w 912375"/>
                <a:gd name="connsiteY0" fmla="*/ 485469 h 608893"/>
                <a:gd name="connsiteX1" fmla="*/ 883171 w 912375"/>
                <a:gd name="connsiteY1" fmla="*/ 485469 h 608893"/>
                <a:gd name="connsiteX2" fmla="*/ 883171 w 912375"/>
                <a:gd name="connsiteY2" fmla="*/ 46627 h 608893"/>
                <a:gd name="connsiteX3" fmla="*/ 836544 w 912375"/>
                <a:gd name="connsiteY3" fmla="*/ 0 h 608893"/>
                <a:gd name="connsiteX4" fmla="*/ 699406 w 912375"/>
                <a:gd name="connsiteY4" fmla="*/ 0 h 608893"/>
                <a:gd name="connsiteX5" fmla="*/ 699406 w 912375"/>
                <a:gd name="connsiteY5" fmla="*/ 30171 h 608893"/>
                <a:gd name="connsiteX6" fmla="*/ 836544 w 912375"/>
                <a:gd name="connsiteY6" fmla="*/ 30171 h 608893"/>
                <a:gd name="connsiteX7" fmla="*/ 853001 w 912375"/>
                <a:gd name="connsiteY7" fmla="*/ 46627 h 608893"/>
                <a:gd name="connsiteX8" fmla="*/ 853001 w 912375"/>
                <a:gd name="connsiteY8" fmla="*/ 485469 h 608893"/>
                <a:gd name="connsiteX9" fmla="*/ 825573 w 912375"/>
                <a:gd name="connsiteY9" fmla="*/ 485469 h 608893"/>
                <a:gd name="connsiteX10" fmla="*/ 825573 w 912375"/>
                <a:gd name="connsiteY10" fmla="*/ 76797 h 608893"/>
                <a:gd name="connsiteX11" fmla="*/ 809116 w 912375"/>
                <a:gd name="connsiteY11" fmla="*/ 60341 h 608893"/>
                <a:gd name="connsiteX12" fmla="*/ 702149 w 912375"/>
                <a:gd name="connsiteY12" fmla="*/ 60341 h 608893"/>
                <a:gd name="connsiteX13" fmla="*/ 702149 w 912375"/>
                <a:gd name="connsiteY13" fmla="*/ 90511 h 608893"/>
                <a:gd name="connsiteX14" fmla="*/ 792660 w 912375"/>
                <a:gd name="connsiteY14" fmla="*/ 90511 h 608893"/>
                <a:gd name="connsiteX15" fmla="*/ 792660 w 912375"/>
                <a:gd name="connsiteY15" fmla="*/ 482726 h 608893"/>
                <a:gd name="connsiteX16" fmla="*/ 126167 w 912375"/>
                <a:gd name="connsiteY16" fmla="*/ 482726 h 608893"/>
                <a:gd name="connsiteX17" fmla="*/ 126167 w 912375"/>
                <a:gd name="connsiteY17" fmla="*/ 90511 h 608893"/>
                <a:gd name="connsiteX18" fmla="*/ 216679 w 912375"/>
                <a:gd name="connsiteY18" fmla="*/ 90511 h 608893"/>
                <a:gd name="connsiteX19" fmla="*/ 216679 w 912375"/>
                <a:gd name="connsiteY19" fmla="*/ 60341 h 608893"/>
                <a:gd name="connsiteX20" fmla="*/ 109711 w 912375"/>
                <a:gd name="connsiteY20" fmla="*/ 60341 h 608893"/>
                <a:gd name="connsiteX21" fmla="*/ 93254 w 912375"/>
                <a:gd name="connsiteY21" fmla="*/ 76797 h 608893"/>
                <a:gd name="connsiteX22" fmla="*/ 93254 w 912375"/>
                <a:gd name="connsiteY22" fmla="*/ 485469 h 608893"/>
                <a:gd name="connsiteX23" fmla="*/ 63084 w 912375"/>
                <a:gd name="connsiteY23" fmla="*/ 485469 h 608893"/>
                <a:gd name="connsiteX24" fmla="*/ 63084 w 912375"/>
                <a:gd name="connsiteY24" fmla="*/ 46627 h 608893"/>
                <a:gd name="connsiteX25" fmla="*/ 79541 w 912375"/>
                <a:gd name="connsiteY25" fmla="*/ 30171 h 608893"/>
                <a:gd name="connsiteX26" fmla="*/ 216679 w 912375"/>
                <a:gd name="connsiteY26" fmla="*/ 30171 h 608893"/>
                <a:gd name="connsiteX27" fmla="*/ 216679 w 912375"/>
                <a:gd name="connsiteY27" fmla="*/ 0 h 608893"/>
                <a:gd name="connsiteX28" fmla="*/ 79541 w 912375"/>
                <a:gd name="connsiteY28" fmla="*/ 0 h 608893"/>
                <a:gd name="connsiteX29" fmla="*/ 32914 w 912375"/>
                <a:gd name="connsiteY29" fmla="*/ 46627 h 608893"/>
                <a:gd name="connsiteX30" fmla="*/ 32914 w 912375"/>
                <a:gd name="connsiteY30" fmla="*/ 485469 h 608893"/>
                <a:gd name="connsiteX31" fmla="*/ 16457 w 912375"/>
                <a:gd name="connsiteY31" fmla="*/ 485469 h 608893"/>
                <a:gd name="connsiteX32" fmla="*/ 0 w 912375"/>
                <a:gd name="connsiteY32" fmla="*/ 501926 h 608893"/>
                <a:gd name="connsiteX33" fmla="*/ 0 w 912375"/>
                <a:gd name="connsiteY33" fmla="*/ 562266 h 608893"/>
                <a:gd name="connsiteX34" fmla="*/ 46627 w 912375"/>
                <a:gd name="connsiteY34" fmla="*/ 608894 h 608893"/>
                <a:gd name="connsiteX35" fmla="*/ 863972 w 912375"/>
                <a:gd name="connsiteY35" fmla="*/ 608894 h 608893"/>
                <a:gd name="connsiteX36" fmla="*/ 910599 w 912375"/>
                <a:gd name="connsiteY36" fmla="*/ 562266 h 608893"/>
                <a:gd name="connsiteX37" fmla="*/ 910599 w 912375"/>
                <a:gd name="connsiteY37" fmla="*/ 501926 h 608893"/>
                <a:gd name="connsiteX38" fmla="*/ 899628 w 912375"/>
                <a:gd name="connsiteY38" fmla="*/ 485469 h 608893"/>
                <a:gd name="connsiteX39" fmla="*/ 899628 w 912375"/>
                <a:gd name="connsiteY39" fmla="*/ 485469 h 608893"/>
                <a:gd name="connsiteX40" fmla="*/ 416901 w 912375"/>
                <a:gd name="connsiteY40" fmla="*/ 515639 h 608893"/>
                <a:gd name="connsiteX41" fmla="*/ 507412 w 912375"/>
                <a:gd name="connsiteY41" fmla="*/ 515639 h 608893"/>
                <a:gd name="connsiteX42" fmla="*/ 507412 w 912375"/>
                <a:gd name="connsiteY42" fmla="*/ 532096 h 608893"/>
                <a:gd name="connsiteX43" fmla="*/ 416901 w 912375"/>
                <a:gd name="connsiteY43" fmla="*/ 532096 h 608893"/>
                <a:gd name="connsiteX44" fmla="*/ 416901 w 912375"/>
                <a:gd name="connsiteY44" fmla="*/ 515639 h 608893"/>
                <a:gd name="connsiteX45" fmla="*/ 885914 w 912375"/>
                <a:gd name="connsiteY45" fmla="*/ 559524 h 608893"/>
                <a:gd name="connsiteX46" fmla="*/ 869458 w 912375"/>
                <a:gd name="connsiteY46" fmla="*/ 575980 h 608893"/>
                <a:gd name="connsiteX47" fmla="*/ 52113 w 912375"/>
                <a:gd name="connsiteY47" fmla="*/ 575980 h 608893"/>
                <a:gd name="connsiteX48" fmla="*/ 35656 w 912375"/>
                <a:gd name="connsiteY48" fmla="*/ 559524 h 608893"/>
                <a:gd name="connsiteX49" fmla="*/ 35656 w 912375"/>
                <a:gd name="connsiteY49" fmla="*/ 512897 h 608893"/>
                <a:gd name="connsiteX50" fmla="*/ 386730 w 912375"/>
                <a:gd name="connsiteY50" fmla="*/ 512897 h 608893"/>
                <a:gd name="connsiteX51" fmla="*/ 386730 w 912375"/>
                <a:gd name="connsiteY51" fmla="*/ 543067 h 608893"/>
                <a:gd name="connsiteX52" fmla="*/ 403187 w 912375"/>
                <a:gd name="connsiteY52" fmla="*/ 559524 h 608893"/>
                <a:gd name="connsiteX53" fmla="*/ 523869 w 912375"/>
                <a:gd name="connsiteY53" fmla="*/ 559524 h 608893"/>
                <a:gd name="connsiteX54" fmla="*/ 540326 w 912375"/>
                <a:gd name="connsiteY54" fmla="*/ 543067 h 608893"/>
                <a:gd name="connsiteX55" fmla="*/ 540326 w 912375"/>
                <a:gd name="connsiteY55" fmla="*/ 512897 h 608893"/>
                <a:gd name="connsiteX56" fmla="*/ 888657 w 912375"/>
                <a:gd name="connsiteY56" fmla="*/ 512897 h 608893"/>
                <a:gd name="connsiteX57" fmla="*/ 888657 w 912375"/>
                <a:gd name="connsiteY57" fmla="*/ 559524 h 60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912375" h="608893">
                  <a:moveTo>
                    <a:pt x="899628" y="485469"/>
                  </a:moveTo>
                  <a:lnTo>
                    <a:pt x="883171" y="485469"/>
                  </a:lnTo>
                  <a:lnTo>
                    <a:pt x="883171" y="46627"/>
                  </a:lnTo>
                  <a:cubicBezTo>
                    <a:pt x="883171" y="21942"/>
                    <a:pt x="863972" y="0"/>
                    <a:pt x="836544" y="0"/>
                  </a:cubicBezTo>
                  <a:lnTo>
                    <a:pt x="699406" y="0"/>
                  </a:lnTo>
                  <a:lnTo>
                    <a:pt x="699406" y="30171"/>
                  </a:lnTo>
                  <a:lnTo>
                    <a:pt x="836544" y="30171"/>
                  </a:lnTo>
                  <a:cubicBezTo>
                    <a:pt x="844772" y="30171"/>
                    <a:pt x="853001" y="35656"/>
                    <a:pt x="853001" y="46627"/>
                  </a:cubicBezTo>
                  <a:lnTo>
                    <a:pt x="853001" y="485469"/>
                  </a:lnTo>
                  <a:lnTo>
                    <a:pt x="825573" y="485469"/>
                  </a:lnTo>
                  <a:lnTo>
                    <a:pt x="825573" y="76797"/>
                  </a:lnTo>
                  <a:cubicBezTo>
                    <a:pt x="825573" y="68569"/>
                    <a:pt x="820088" y="60341"/>
                    <a:pt x="809116" y="60341"/>
                  </a:cubicBezTo>
                  <a:lnTo>
                    <a:pt x="702149" y="60341"/>
                  </a:lnTo>
                  <a:lnTo>
                    <a:pt x="702149" y="90511"/>
                  </a:lnTo>
                  <a:lnTo>
                    <a:pt x="792660" y="90511"/>
                  </a:lnTo>
                  <a:lnTo>
                    <a:pt x="792660" y="482726"/>
                  </a:lnTo>
                  <a:lnTo>
                    <a:pt x="126167" y="482726"/>
                  </a:lnTo>
                  <a:lnTo>
                    <a:pt x="126167" y="90511"/>
                  </a:lnTo>
                  <a:lnTo>
                    <a:pt x="216679" y="90511"/>
                  </a:lnTo>
                  <a:lnTo>
                    <a:pt x="216679" y="60341"/>
                  </a:lnTo>
                  <a:lnTo>
                    <a:pt x="109711" y="60341"/>
                  </a:lnTo>
                  <a:cubicBezTo>
                    <a:pt x="101483" y="60341"/>
                    <a:pt x="93254" y="65827"/>
                    <a:pt x="93254" y="76797"/>
                  </a:cubicBezTo>
                  <a:lnTo>
                    <a:pt x="93254" y="485469"/>
                  </a:lnTo>
                  <a:lnTo>
                    <a:pt x="63084" y="485469"/>
                  </a:lnTo>
                  <a:lnTo>
                    <a:pt x="63084" y="46627"/>
                  </a:lnTo>
                  <a:cubicBezTo>
                    <a:pt x="63084" y="38399"/>
                    <a:pt x="68569" y="30171"/>
                    <a:pt x="79541" y="30171"/>
                  </a:cubicBezTo>
                  <a:lnTo>
                    <a:pt x="216679" y="30171"/>
                  </a:lnTo>
                  <a:lnTo>
                    <a:pt x="216679" y="0"/>
                  </a:lnTo>
                  <a:lnTo>
                    <a:pt x="79541" y="0"/>
                  </a:lnTo>
                  <a:cubicBezTo>
                    <a:pt x="54855" y="0"/>
                    <a:pt x="32914" y="19200"/>
                    <a:pt x="32914" y="46627"/>
                  </a:cubicBezTo>
                  <a:lnTo>
                    <a:pt x="32914" y="485469"/>
                  </a:lnTo>
                  <a:lnTo>
                    <a:pt x="16457" y="485469"/>
                  </a:lnTo>
                  <a:cubicBezTo>
                    <a:pt x="8228" y="485469"/>
                    <a:pt x="0" y="490955"/>
                    <a:pt x="0" y="501926"/>
                  </a:cubicBezTo>
                  <a:lnTo>
                    <a:pt x="0" y="562266"/>
                  </a:lnTo>
                  <a:cubicBezTo>
                    <a:pt x="0" y="586951"/>
                    <a:pt x="19200" y="608894"/>
                    <a:pt x="46627" y="608894"/>
                  </a:cubicBezTo>
                  <a:lnTo>
                    <a:pt x="863972" y="608894"/>
                  </a:lnTo>
                  <a:cubicBezTo>
                    <a:pt x="888657" y="608894"/>
                    <a:pt x="910599" y="589694"/>
                    <a:pt x="910599" y="562266"/>
                  </a:cubicBezTo>
                  <a:lnTo>
                    <a:pt x="910599" y="501926"/>
                  </a:lnTo>
                  <a:cubicBezTo>
                    <a:pt x="916085" y="490955"/>
                    <a:pt x="907856" y="485469"/>
                    <a:pt x="899628" y="485469"/>
                  </a:cubicBezTo>
                  <a:lnTo>
                    <a:pt x="899628" y="485469"/>
                  </a:lnTo>
                  <a:close/>
                  <a:moveTo>
                    <a:pt x="416901" y="515639"/>
                  </a:moveTo>
                  <a:lnTo>
                    <a:pt x="507412" y="515639"/>
                  </a:lnTo>
                  <a:lnTo>
                    <a:pt x="507412" y="532096"/>
                  </a:lnTo>
                  <a:lnTo>
                    <a:pt x="416901" y="532096"/>
                  </a:lnTo>
                  <a:lnTo>
                    <a:pt x="416901" y="515639"/>
                  </a:lnTo>
                  <a:close/>
                  <a:moveTo>
                    <a:pt x="885914" y="559524"/>
                  </a:moveTo>
                  <a:cubicBezTo>
                    <a:pt x="885914" y="567752"/>
                    <a:pt x="880429" y="575980"/>
                    <a:pt x="869458" y="575980"/>
                  </a:cubicBezTo>
                  <a:lnTo>
                    <a:pt x="52113" y="575980"/>
                  </a:lnTo>
                  <a:cubicBezTo>
                    <a:pt x="43884" y="575980"/>
                    <a:pt x="35656" y="570495"/>
                    <a:pt x="35656" y="559524"/>
                  </a:cubicBezTo>
                  <a:lnTo>
                    <a:pt x="35656" y="512897"/>
                  </a:lnTo>
                  <a:lnTo>
                    <a:pt x="386730" y="512897"/>
                  </a:lnTo>
                  <a:lnTo>
                    <a:pt x="386730" y="543067"/>
                  </a:lnTo>
                  <a:cubicBezTo>
                    <a:pt x="386730" y="551295"/>
                    <a:pt x="392216" y="559524"/>
                    <a:pt x="403187" y="559524"/>
                  </a:cubicBezTo>
                  <a:lnTo>
                    <a:pt x="523869" y="559524"/>
                  </a:lnTo>
                  <a:cubicBezTo>
                    <a:pt x="532097" y="559524"/>
                    <a:pt x="540326" y="554038"/>
                    <a:pt x="540326" y="543067"/>
                  </a:cubicBezTo>
                  <a:lnTo>
                    <a:pt x="540326" y="512897"/>
                  </a:lnTo>
                  <a:lnTo>
                    <a:pt x="888657" y="512897"/>
                  </a:lnTo>
                  <a:lnTo>
                    <a:pt x="888657" y="559524"/>
                  </a:lnTo>
                  <a:close/>
                </a:path>
              </a:pathLst>
            </a:custGeom>
            <a:solidFill>
              <a:srgbClr val="0000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7088221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139FAD8EE85A704BA29170AC060F8439" ma:contentTypeVersion="17" ma:contentTypeDescription="Luo uusi asiakirja." ma:contentTypeScope="" ma:versionID="7dc331bedd259bc7876e23d98c390118">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db1359a5dea6277d117a97003722ec38"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967377-3953-4078-A680-E360655FD9AF}">
  <ds:schemaRefs>
    <ds:schemaRef ds:uri="http://schemas.microsoft.com/sharepoint/v3/contenttype/forms"/>
  </ds:schemaRefs>
</ds:datastoreItem>
</file>

<file path=customXml/itemProps2.xml><?xml version="1.0" encoding="utf-8"?>
<ds:datastoreItem xmlns:ds="http://schemas.openxmlformats.org/officeDocument/2006/customXml" ds:itemID="{4BC77FB5-B681-4079-971F-6A32F8F50976}">
  <ds:schemaRefs>
    <ds:schemaRef ds:uri="b368c81d-2a3c-4b2e-8f20-ebff1d13c98d"/>
    <ds:schemaRef ds:uri="d8d94d33-0f46-420b-ad84-827e2691e37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306AC49-157B-4FFF-9232-76C29C589F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94d33-0f46-420b-ad84-827e2691e374"/>
    <ds:schemaRef ds:uri="b368c81d-2a3c-4b2e-8f20-ebff1d13c9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8689</Words>
  <Application>Microsoft Office PowerPoint</Application>
  <PresentationFormat>Custom</PresentationFormat>
  <Paragraphs>570</Paragraphs>
  <Slides>32</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Arial</vt:lpstr>
      <vt:lpstr>Bradley Hand ITC</vt:lpstr>
      <vt:lpstr>Calibri</vt:lpstr>
      <vt:lpstr>Montserrat</vt:lpstr>
      <vt:lpstr>Montserrat Light</vt:lpstr>
      <vt:lpstr>Poppins</vt:lpstr>
      <vt:lpstr>Symbol</vt:lpstr>
      <vt:lpstr>Times</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12</cp:revision>
  <dcterms:created xsi:type="dcterms:W3CDTF">2020-10-14T13:32:04Z</dcterms:created>
  <dcterms:modified xsi:type="dcterms:W3CDTF">2024-02-06T16:37:31Z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