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Lst>
  <p:notesMasterIdLst>
    <p:notesMasterId r:id="rId39"/>
  </p:notesMasterIdLst>
  <p:handoutMasterIdLst>
    <p:handoutMasterId r:id="rId40"/>
  </p:handoutMasterIdLst>
  <p:sldIdLst>
    <p:sldId id="317" r:id="rId6"/>
    <p:sldId id="319" r:id="rId7"/>
    <p:sldId id="309" r:id="rId8"/>
    <p:sldId id="324" r:id="rId9"/>
    <p:sldId id="326" r:id="rId10"/>
    <p:sldId id="353" r:id="rId11"/>
    <p:sldId id="325" r:id="rId12"/>
    <p:sldId id="327" r:id="rId13"/>
    <p:sldId id="328" r:id="rId14"/>
    <p:sldId id="330" r:id="rId15"/>
    <p:sldId id="331" r:id="rId16"/>
    <p:sldId id="323" r:id="rId17"/>
    <p:sldId id="332" r:id="rId18"/>
    <p:sldId id="318" r:id="rId19"/>
    <p:sldId id="333" r:id="rId20"/>
    <p:sldId id="335" r:id="rId21"/>
    <p:sldId id="336" r:id="rId22"/>
    <p:sldId id="337" r:id="rId23"/>
    <p:sldId id="338" r:id="rId24"/>
    <p:sldId id="339" r:id="rId25"/>
    <p:sldId id="340" r:id="rId26"/>
    <p:sldId id="342" r:id="rId27"/>
    <p:sldId id="343" r:id="rId28"/>
    <p:sldId id="344" r:id="rId29"/>
    <p:sldId id="345" r:id="rId30"/>
    <p:sldId id="346" r:id="rId31"/>
    <p:sldId id="347" r:id="rId32"/>
    <p:sldId id="348" r:id="rId33"/>
    <p:sldId id="349" r:id="rId34"/>
    <p:sldId id="350" r:id="rId35"/>
    <p:sldId id="341" r:id="rId36"/>
    <p:sldId id="352" r:id="rId37"/>
    <p:sldId id="315" r:id="rId3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9999"/>
    <a:srgbClr val="F1A0C2"/>
    <a:srgbClr val="B2DEDD"/>
    <a:srgbClr val="FEEFE2"/>
    <a:srgbClr val="FCD3B2"/>
    <a:srgbClr val="FAB882"/>
    <a:srgbClr val="FFD966"/>
    <a:srgbClr val="092E4B"/>
    <a:srgbClr val="94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F44CD-281C-499A-9BD1-AB69153CA4F9}" v="4" dt="2024-01-31T12:05:02.415"/>
    <p1510:client id="{0133CECE-4D35-514C-1290-2EBE3B026266}" v="11" dt="2024-02-02T08:34:06.844"/>
    <p1510:client id="{0B688270-9D98-F55F-CE0C-A29551586734}" v="6" dt="2024-02-01T11:00:57.095"/>
    <p1510:client id="{2DECDAF0-7D16-36AE-F5A7-034350260EDD}" v="163" dt="2024-01-31T10:40:07.817"/>
    <p1510:client id="{915BBD01-0A70-F5EC-F6E0-F9111B0CC5CE}" v="3" dt="2024-02-02T08:44:36.866"/>
    <p1510:client id="{F97C6E85-5A2C-6262-47A5-DCF6813053AB}" v="51" dt="2024-01-31T10:42:56.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2204"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Maria Saarela" userId="S::anna-maria.saarela@savonia.fi::c6fd2d3e-6063-45b1-b49c-2f057233427b" providerId="AD" clId="Web-{915BBD01-0A70-F5EC-F6E0-F9111B0CC5CE}"/>
    <pc:docChg chg="modSld">
      <pc:chgData name="Anna-Maria Saarela" userId="S::anna-maria.saarela@savonia.fi::c6fd2d3e-6063-45b1-b49c-2f057233427b" providerId="AD" clId="Web-{915BBD01-0A70-F5EC-F6E0-F9111B0CC5CE}" dt="2024-02-02T08:44:36.866" v="2" actId="20577"/>
      <pc:docMkLst>
        <pc:docMk/>
      </pc:docMkLst>
      <pc:sldChg chg="modSp">
        <pc:chgData name="Anna-Maria Saarela" userId="S::anna-maria.saarela@savonia.fi::c6fd2d3e-6063-45b1-b49c-2f057233427b" providerId="AD" clId="Web-{915BBD01-0A70-F5EC-F6E0-F9111B0CC5CE}" dt="2024-02-02T08:44:36.866" v="2" actId="20577"/>
        <pc:sldMkLst>
          <pc:docMk/>
          <pc:sldMk cId="3221710730" sldId="317"/>
        </pc:sldMkLst>
        <pc:spChg chg="mod">
          <ac:chgData name="Anna-Maria Saarela" userId="S::anna-maria.saarela@savonia.fi::c6fd2d3e-6063-45b1-b49c-2f057233427b" providerId="AD" clId="Web-{915BBD01-0A70-F5EC-F6E0-F9111B0CC5CE}" dt="2024-02-02T08:44:36.866" v="2" actId="20577"/>
          <ac:spMkLst>
            <pc:docMk/>
            <pc:sldMk cId="3221710730" sldId="317"/>
            <ac:spMk id="4" creationId="{F481D373-CF2C-984D-B7D8-B76F08852129}"/>
          </ac:spMkLst>
        </pc:spChg>
      </pc:sldChg>
    </pc:docChg>
  </pc:docChgLst>
  <pc:docChgLst>
    <pc:chgData name="Paula Whyte ( Momentum Consulting )" userId="S::paula_momentumconsulting.ie#ext#@amksavonia.onmicrosoft.com::765db67a-a27b-46bd-a1ca-c3fc1b9795e0" providerId="AD" clId="Web-{0B688270-9D98-F55F-CE0C-A29551586734}"/>
    <pc:docChg chg="modSld">
      <pc:chgData name="Paula Whyte ( Momentum Consulting )" userId="S::paula_momentumconsulting.ie#ext#@amksavonia.onmicrosoft.com::765db67a-a27b-46bd-a1ca-c3fc1b9795e0" providerId="AD" clId="Web-{0B688270-9D98-F55F-CE0C-A29551586734}" dt="2024-02-01T11:00:57.095" v="5" actId="1076"/>
      <pc:docMkLst>
        <pc:docMk/>
      </pc:docMkLst>
      <pc:sldChg chg="addSp modSp">
        <pc:chgData name="Paula Whyte ( Momentum Consulting )" userId="S::paula_momentumconsulting.ie#ext#@amksavonia.onmicrosoft.com::765db67a-a27b-46bd-a1ca-c3fc1b9795e0" providerId="AD" clId="Web-{0B688270-9D98-F55F-CE0C-A29551586734}" dt="2024-02-01T11:00:57.095" v="5" actId="1076"/>
        <pc:sldMkLst>
          <pc:docMk/>
          <pc:sldMk cId="3355229977" sldId="315"/>
        </pc:sldMkLst>
        <pc:picChg chg="add mod">
          <ac:chgData name="Paula Whyte ( Momentum Consulting )" userId="S::paula_momentumconsulting.ie#ext#@amksavonia.onmicrosoft.com::765db67a-a27b-46bd-a1ca-c3fc1b9795e0" providerId="AD" clId="Web-{0B688270-9D98-F55F-CE0C-A29551586734}" dt="2024-02-01T11:00:57.095" v="5" actId="1076"/>
          <ac:picMkLst>
            <pc:docMk/>
            <pc:sldMk cId="3355229977" sldId="315"/>
            <ac:picMk id="5" creationId="{641D0EC0-2A7F-3341-8AAD-7C77257A97F7}"/>
          </ac:picMkLst>
        </pc:picChg>
      </pc:sldChg>
      <pc:sldChg chg="addSp modSp">
        <pc:chgData name="Paula Whyte ( Momentum Consulting )" userId="S::paula_momentumconsulting.ie#ext#@amksavonia.onmicrosoft.com::765db67a-a27b-46bd-a1ca-c3fc1b9795e0" providerId="AD" clId="Web-{0B688270-9D98-F55F-CE0C-A29551586734}" dt="2024-02-01T11:00:34.984" v="1" actId="1076"/>
        <pc:sldMkLst>
          <pc:docMk/>
          <pc:sldMk cId="3221710730" sldId="317"/>
        </pc:sldMkLst>
        <pc:picChg chg="add mod">
          <ac:chgData name="Paula Whyte ( Momentum Consulting )" userId="S::paula_momentumconsulting.ie#ext#@amksavonia.onmicrosoft.com::765db67a-a27b-46bd-a1ca-c3fc1b9795e0" providerId="AD" clId="Web-{0B688270-9D98-F55F-CE0C-A29551586734}" dt="2024-02-01T11:00:34.984" v="1" actId="1076"/>
          <ac:picMkLst>
            <pc:docMk/>
            <pc:sldMk cId="3221710730" sldId="317"/>
            <ac:picMk id="2" creationId="{1AE2568C-F785-14F2-392C-922B5000AE2B}"/>
          </ac:picMkLst>
        </pc:picChg>
      </pc:sldChg>
      <pc:sldChg chg="addSp modSp">
        <pc:chgData name="Paula Whyte ( Momentum Consulting )" userId="S::paula_momentumconsulting.ie#ext#@amksavonia.onmicrosoft.com::765db67a-a27b-46bd-a1ca-c3fc1b9795e0" providerId="AD" clId="Web-{0B688270-9D98-F55F-CE0C-A29551586734}" dt="2024-02-01T11:00:44.829" v="3" actId="1076"/>
        <pc:sldMkLst>
          <pc:docMk/>
          <pc:sldMk cId="1941281944" sldId="319"/>
        </pc:sldMkLst>
        <pc:picChg chg="add mod">
          <ac:chgData name="Paula Whyte ( Momentum Consulting )" userId="S::paula_momentumconsulting.ie#ext#@amksavonia.onmicrosoft.com::765db67a-a27b-46bd-a1ca-c3fc1b9795e0" providerId="AD" clId="Web-{0B688270-9D98-F55F-CE0C-A29551586734}" dt="2024-02-01T11:00:44.829" v="3" actId="1076"/>
          <ac:picMkLst>
            <pc:docMk/>
            <pc:sldMk cId="1941281944" sldId="319"/>
            <ac:picMk id="34" creationId="{763ED393-6BD3-7B48-269E-9BC7761FE090}"/>
          </ac:picMkLst>
        </pc:picChg>
      </pc:sldChg>
    </pc:docChg>
  </pc:docChgLst>
  <pc:docChgLst>
    <pc:chgData name="Paula Whyte ( Momentum Consulting )" userId="S::paula_momentumconsulting.ie#ext#@amksavonia.onmicrosoft.com::765db67a-a27b-46bd-a1ca-c3fc1b9795e0" providerId="AD" clId="Web-{0133CECE-4D35-514C-1290-2EBE3B026266}"/>
    <pc:docChg chg="modSld">
      <pc:chgData name="Paula Whyte ( Momentum Consulting )" userId="S::paula_momentumconsulting.ie#ext#@amksavonia.onmicrosoft.com::765db67a-a27b-46bd-a1ca-c3fc1b9795e0" providerId="AD" clId="Web-{0133CECE-4D35-514C-1290-2EBE3B026266}" dt="2024-02-02T08:34:06.844" v="9" actId="1076"/>
      <pc:docMkLst>
        <pc:docMk/>
      </pc:docMkLst>
      <pc:sldChg chg="modSp">
        <pc:chgData name="Paula Whyte ( Momentum Consulting )" userId="S::paula_momentumconsulting.ie#ext#@amksavonia.onmicrosoft.com::765db67a-a27b-46bd-a1ca-c3fc1b9795e0" providerId="AD" clId="Web-{0133CECE-4D35-514C-1290-2EBE3B026266}" dt="2024-02-02T08:34:06.844" v="9" actId="1076"/>
        <pc:sldMkLst>
          <pc:docMk/>
          <pc:sldMk cId="3221710730" sldId="317"/>
        </pc:sldMkLst>
        <pc:spChg chg="mod">
          <ac:chgData name="Paula Whyte ( Momentum Consulting )" userId="S::paula_momentumconsulting.ie#ext#@amksavonia.onmicrosoft.com::765db67a-a27b-46bd-a1ca-c3fc1b9795e0" providerId="AD" clId="Web-{0133CECE-4D35-514C-1290-2EBE3B026266}" dt="2024-02-02T08:34:00.672" v="8" actId="14100"/>
          <ac:spMkLst>
            <pc:docMk/>
            <pc:sldMk cId="3221710730" sldId="317"/>
            <ac:spMk id="8" creationId="{3C24D609-C37B-B00F-55B2-E45256280DAB}"/>
          </ac:spMkLst>
        </pc:spChg>
        <pc:spChg chg="mod">
          <ac:chgData name="Paula Whyte ( Momentum Consulting )" userId="S::paula_momentumconsulting.ie#ext#@amksavonia.onmicrosoft.com::765db67a-a27b-46bd-a1ca-c3fc1b9795e0" providerId="AD" clId="Web-{0133CECE-4D35-514C-1290-2EBE3B026266}" dt="2024-02-02T08:34:06.844" v="9" actId="1076"/>
          <ac:spMkLst>
            <pc:docMk/>
            <pc:sldMk cId="3221710730" sldId="317"/>
            <ac:spMk id="9" creationId="{A7676367-85A5-CF97-248A-8AA22CC682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2/6/2024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2/6/2024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2022 – 2024</a:t>
            </a:r>
          </a:p>
          <a:p>
            <a:pPr lvl="0"/>
            <a:r>
              <a:rPr lang="en-US"/>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330883" y="8757077"/>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 name="Freeform 32">
            <a:extLst>
              <a:ext uri="{FF2B5EF4-FFF2-40B4-BE49-F238E27FC236}">
                <a16:creationId xmlns:a16="http://schemas.microsoft.com/office/drawing/2014/main" id="{2F77C6B0-E22D-7600-B1CB-752AA622191B}"/>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5" name="Graphic 4">
            <a:extLst>
              <a:ext uri="{FF2B5EF4-FFF2-40B4-BE49-F238E27FC236}">
                <a16:creationId xmlns:a16="http://schemas.microsoft.com/office/drawing/2014/main" id="{494B55FB-582B-AB3B-E862-FE6D60E7EB16}"/>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Tree>
    <p:extLst>
      <p:ext uri="{BB962C8B-B14F-4D97-AF65-F5344CB8AC3E}">
        <p14:creationId xmlns:p14="http://schemas.microsoft.com/office/powerpoint/2010/main" val="195195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 name="Freeform 32">
            <a:extLst>
              <a:ext uri="{FF2B5EF4-FFF2-40B4-BE49-F238E27FC236}">
                <a16:creationId xmlns:a16="http://schemas.microsoft.com/office/drawing/2014/main" id="{2F77C6B0-E22D-7600-B1CB-752AA622191B}"/>
              </a:ext>
            </a:extLst>
          </p:cNvPr>
          <p:cNvSpPr/>
          <p:nvPr userDrawn="1"/>
        </p:nvSpPr>
        <p:spPr>
          <a:xfrm>
            <a:off x="0" y="9460999"/>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5" name="Graphic 4">
            <a:extLst>
              <a:ext uri="{FF2B5EF4-FFF2-40B4-BE49-F238E27FC236}">
                <a16:creationId xmlns:a16="http://schemas.microsoft.com/office/drawing/2014/main" id="{494B55FB-582B-AB3B-E862-FE6D60E7EB16}"/>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Tree>
    <p:extLst>
      <p:ext uri="{BB962C8B-B14F-4D97-AF65-F5344CB8AC3E}">
        <p14:creationId xmlns:p14="http://schemas.microsoft.com/office/powerpoint/2010/main" val="278057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6786591"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131307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2" name="TextBox 1">
            <a:extLst>
              <a:ext uri="{FF2B5EF4-FFF2-40B4-BE49-F238E27FC236}">
                <a16:creationId xmlns:a16="http://schemas.microsoft.com/office/drawing/2014/main" id="{2789B402-61F3-DF54-7B1B-76C2064FE1E8}"/>
              </a:ext>
            </a:extLst>
          </p:cNvPr>
          <p:cNvSpPr txBox="1"/>
          <p:nvPr userDrawn="1"/>
        </p:nvSpPr>
        <p:spPr>
          <a:xfrm>
            <a:off x="429491" y="179063"/>
            <a:ext cx="4336473" cy="757130"/>
          </a:xfrm>
          <a:prstGeom prst="rect">
            <a:avLst/>
          </a:prstGeom>
          <a:noFill/>
        </p:spPr>
        <p:txBody>
          <a:bodyPr wrap="square" rtlCol="0">
            <a:spAutoFit/>
          </a:body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rPr>
              <a:t>05: Course Content Overview (continued)…</a:t>
            </a:r>
          </a:p>
        </p:txBody>
      </p:sp>
    </p:spTree>
    <p:extLst>
      <p:ext uri="{BB962C8B-B14F-4D97-AF65-F5344CB8AC3E}">
        <p14:creationId xmlns:p14="http://schemas.microsoft.com/office/powerpoint/2010/main" val="336746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67058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pic>
        <p:nvPicPr>
          <p:cNvPr id="2" name="Picture 1">
            <a:extLst>
              <a:ext uri="{FF2B5EF4-FFF2-40B4-BE49-F238E27FC236}">
                <a16:creationId xmlns:a16="http://schemas.microsoft.com/office/drawing/2014/main" id="{D684B976-25E6-BAE2-D847-CC8550064F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75962" y="9807129"/>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30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83799" y="355985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53014" y="3559856"/>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83799" y="4035098"/>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53014" y="4035098"/>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83799" y="45512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53014" y="4551222"/>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83799" y="503718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53014" y="503718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2829069" y="8842014"/>
            <a:ext cx="4453849"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a:solidFill>
                  <a:schemeClr val="tx1"/>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083799" y="3965406"/>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083799" y="4471097"/>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6791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89972" y="5511443"/>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59187" y="5511443"/>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89972" y="602756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59187" y="602756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089972" y="54417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089972" y="5947442"/>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6BF44AB-B01A-7DBF-7DAD-58127E64B17D}"/>
              </a:ext>
            </a:extLst>
          </p:cNvPr>
          <p:cNvCxnSpPr>
            <a:cxnSpLocks/>
          </p:cNvCxnSpPr>
          <p:nvPr userDrawn="1"/>
        </p:nvCxnSpPr>
        <p:spPr>
          <a:xfrm flipH="1">
            <a:off x="2073050" y="641039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255676-377D-DD84-5514-C47497EC3AEB}"/>
              </a:ext>
            </a:extLst>
          </p:cNvPr>
          <p:cNvCxnSpPr>
            <a:cxnSpLocks/>
          </p:cNvCxnSpPr>
          <p:nvPr userDrawn="1"/>
        </p:nvCxnSpPr>
        <p:spPr>
          <a:xfrm flipH="1">
            <a:off x="2083799" y="68895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42" name="Freeform 41">
            <a:extLst>
              <a:ext uri="{FF2B5EF4-FFF2-40B4-BE49-F238E27FC236}">
                <a16:creationId xmlns:a16="http://schemas.microsoft.com/office/drawing/2014/main" id="{D8109A66-A71B-2541-A5C8-5FEDF01EF6B2}"/>
              </a:ext>
            </a:extLst>
          </p:cNvPr>
          <p:cNvSpPr/>
          <p:nvPr userDrawn="1"/>
        </p:nvSpPr>
        <p:spPr>
          <a:xfrm>
            <a:off x="441325" y="1642788"/>
            <a:ext cx="6333893" cy="5713976"/>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Freeform 32">
            <a:extLst>
              <a:ext uri="{FF2B5EF4-FFF2-40B4-BE49-F238E27FC236}">
                <a16:creationId xmlns:a16="http://schemas.microsoft.com/office/drawing/2014/main" id="{C0A7E57B-E41B-8D91-3634-1484391FB62C}"/>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916703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741774" y="10192213"/>
            <a:ext cx="2298174"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900" b="0" i="0" err="1">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Pessoas</a:t>
            </a:r>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 – </a:t>
            </a:r>
            <a:r>
              <a:rPr lang="en-US" sz="900" b="0" i="0" err="1">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Planeta</a:t>
            </a:r>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 - </a:t>
            </a:r>
            <a:r>
              <a:rPr lang="en-US" sz="900" b="0" i="0" err="1">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Proveito</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783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676775" y="10192220"/>
            <a:ext cx="2323337" cy="36953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900" b="0" i="0" err="1">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Pessoas</a:t>
            </a:r>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 – </a:t>
            </a:r>
            <a:r>
              <a:rPr lang="en-US" sz="900" b="0" i="0" err="1">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Planeta</a:t>
            </a:r>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 - </a:t>
            </a:r>
            <a:r>
              <a:rPr lang="en-US" sz="900" b="0" i="0" err="1">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Proveito</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648200" cy="10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48" r:id="rId6"/>
    <p:sldLayoutId id="2147483949" r:id="rId7"/>
    <p:sldLayoutId id="2147483953" r:id="rId8"/>
    <p:sldLayoutId id="2147483939" r:id="rId9"/>
    <p:sldLayoutId id="2147483950" r:id="rId10"/>
    <p:sldLayoutId id="2147483940" r:id="rId11"/>
    <p:sldLayoutId id="2147483951" r:id="rId12"/>
    <p:sldLayoutId id="2147483952" r:id="rId13"/>
    <p:sldLayoutId id="2147483941" r:id="rId14"/>
    <p:sldLayoutId id="2147483942" r:id="rId15"/>
    <p:sldLayoutId id="2147483943" r:id="rId16"/>
    <p:sldLayoutId id="2147483944" r:id="rId17"/>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www.sciencedirect.com/science/article/abs/pii/S026483772200237X" TargetMode="External"/><Relationship Id="rId3" Type="http://schemas.openxmlformats.org/officeDocument/2006/relationships/hyperlink" Target="https://foodnewsinternational.com/2021/07/08/europe-consumers-value-sustainable-wellbeing-nutrition-when-buying-food-and-drink-finds-kerrys-study/" TargetMode="External"/><Relationship Id="rId7"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5.xml"/><Relationship Id="rId6" Type="http://schemas.openxmlformats.org/officeDocument/2006/relationships/hyperlink" Target="https://ccsi.columbia.edu/sites/default/files/content/docs/19%20CCSI%20Four%20pillars%20full%20report%20rhr.pdf" TargetMode="External"/><Relationship Id="rId11" Type="http://schemas.openxmlformats.org/officeDocument/2006/relationships/image" Target="../media/image11.png"/><Relationship Id="rId5" Type="http://schemas.openxmlformats.org/officeDocument/2006/relationships/hyperlink" Target="https://hbr.org/2019/05/how-to-design-an-ethical-organization" TargetMode="External"/><Relationship Id="rId10"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https://ifst.onlinelibrary.wiley.com/doi/full/10.1002/fsat.3401_11.x" TargetMode="External"/><Relationship Id="rId9" Type="http://schemas.openxmlformats.org/officeDocument/2006/relationships/hyperlink" Target="file:///C:\Users\paula\Dropbox\My%20PC%20(LAPTOP-4I5H51FU)\Documents\EFE\PR3\2010-Ethics-A-toolkit-for-food-businesses.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entrepreneur.com/article/228534" TargetMode="External"/><Relationship Id="rId7"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 Id="rId2" Type="http://schemas.openxmlformats.org/officeDocument/2006/relationships/hyperlink" Target="https://www.strategyzer.com/canvas/business-model-canvas" TargetMode="External"/><Relationship Id="rId1" Type="http://schemas.openxmlformats.org/officeDocument/2006/relationships/slideLayout" Target="../slideLayouts/slideLayout15.xml"/><Relationship Id="rId6" Type="http://schemas.openxmlformats.org/officeDocument/2006/relationships/hyperlink" Target="https://environment.ec.europa.eu/topics/water/water-framework-directive_en" TargetMode="External"/><Relationship Id="rId5" Type="http://schemas.openxmlformats.org/officeDocument/2006/relationships/hyperlink" Target="https://food.ec.europa.eu/safety/food-waste/eu-actions-against-food-waste_en" TargetMode="External"/><Relationship Id="rId4" Type="http://schemas.openxmlformats.org/officeDocument/2006/relationships/hyperlink" Target="https://environment.ec.europa.eu/topics/waste-and-recycling/waste-framework-directive_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7" Type="http://schemas.openxmlformats.org/officeDocument/2006/relationships/image" Target="../media/image13.pn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15.xml"/><Relationship Id="rId6" Type="http://schemas.openxmlformats.org/officeDocument/2006/relationships/hyperlink" Target="https://www.weforum.org/agenda/2022/05/17-ways-technology-could-change-the-world-by-2027/" TargetMode="External"/><Relationship Id="rId5" Type="http://schemas.openxmlformats.org/officeDocument/2006/relationships/hyperlink" Target="https://www.lucidchart.com/blog/swot-analysis-vs-pest-analysis" TargetMode="External"/><Relationship Id="rId4" Type="http://schemas.openxmlformats.org/officeDocument/2006/relationships/hyperlink" Target="https://www.reuters.com/markets/deals/redefine-meat-strikes-partnership-boost-3d-printed-meat-sales-europe-2022-10-1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c.europa.eu/food/safety/labelling-and-nutrition/nutrition-and-health-claims/nutrition-claims_en" TargetMode="External"/><Relationship Id="rId13" Type="http://schemas.openxmlformats.org/officeDocument/2006/relationships/image" Target="../media/image14.png"/><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ec.europa.eu/food/safety/labelling_nutrition/claims/register/public/" TargetMode="External"/><Relationship Id="rId12" Type="http://schemas.openxmlformats.org/officeDocument/2006/relationships/hyperlink" Target="https://www.marketingtutor.net/what-is-competitive-strategy/" TargetMode="External"/><Relationship Id="rId2" Type="http://schemas.openxmlformats.org/officeDocument/2006/relationships/hyperlink" Target="https://education.nationalgeographic.org/resource/genetically-modified-organisms/" TargetMode="External"/><Relationship Id="rId1" Type="http://schemas.openxmlformats.org/officeDocument/2006/relationships/slideLayout" Target="../slideLayouts/slideLayout15.xml"/><Relationship Id="rId6" Type="http://schemas.openxmlformats.org/officeDocument/2006/relationships/hyperlink" Target="https://www.efsa.europa.eu/en/applications/nutrition/regulationsandguidance" TargetMode="External"/><Relationship Id="rId11" Type="http://schemas.openxmlformats.org/officeDocument/2006/relationships/hyperlink" Target="https://www.europen-packaging.eu/wp-content/uploads/2021/03/Packaging-Delivering-Resource-Efficiency-EUROPEN-Brochure.pdf" TargetMode="External"/><Relationship Id="rId5" Type="http://schemas.openxmlformats.org/officeDocument/2006/relationships/hyperlink" Target="https://ec.europa.eu/smart-regulation/roadmaps/docs/2015_sante_595_evaluation_health_claims_en.pdf" TargetMode="External"/><Relationship Id="rId10" Type="http://schemas.openxmlformats.org/officeDocument/2006/relationships/hyperlink" Target="https://www.highspeedtraining.co.uk/hub/types-of-food-packaging-materials/#types-of-packaging" TargetMode="External"/><Relationship Id="rId4" Type="http://schemas.openxmlformats.org/officeDocument/2006/relationships/hyperlink" Target="https://web.archive.org/web/20100515092117/http:/ec.europa.eu/food/food/biotechnology/qanda/d1_en.htm" TargetMode="External"/><Relationship Id="rId9" Type="http://schemas.openxmlformats.org/officeDocument/2006/relationships/hyperlink" Target="https://europa.eu/youreurope/business/product-requirements/food-labelling/general-rules/index_en.ht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food.ec.europa.eu/safety/labelling-and-nutrition/nutrition-and-health-claims/eu-register-health-claims_en" TargetMode="External"/><Relationship Id="rId3" Type="http://schemas.openxmlformats.org/officeDocument/2006/relationships/hyperlink" Target="https://owlcation.com/humanities/The-Difference-Between-Modern-and-Traditional-Ethical-Thinking" TargetMode="External"/><Relationship Id="rId7" Type="http://schemas.openxmlformats.org/officeDocument/2006/relationships/hyperlink" Target="https://meta.eeb.org/2022/01/26/europe-targets-greenwashing-and-eco-labelling-for-food/" TargetMode="External"/><Relationship Id="rId2" Type="http://schemas.openxmlformats.org/officeDocument/2006/relationships/hyperlink" Target="https://www.ed.ac.uk/reflection/reflectors-toolkit/reflecting-on-experience/gibbs-reflective-cycle" TargetMode="External"/><Relationship Id="rId1" Type="http://schemas.openxmlformats.org/officeDocument/2006/relationships/slideLayout" Target="../slideLayouts/slideLayout15.xml"/><Relationship Id="rId6" Type="http://schemas.openxmlformats.org/officeDocument/2006/relationships/hyperlink" Target="https://www.fairtrade.org.uk/farmers-and-workers/coffee/about-coffee/" TargetMode="External"/><Relationship Id="rId11" Type="http://schemas.openxmlformats.org/officeDocument/2006/relationships/image" Target="../media/image15.png"/><Relationship Id="rId5" Type="http://schemas.openxmlformats.org/officeDocument/2006/relationships/hyperlink" Target="https://www.accaglobal.com/gb/en/student/exam-support-resources/professional-exams-study-resources/strategic-business-leader/technical-articles/responsible-leadership.html" TargetMode="External"/><Relationship Id="rId10" Type="http://schemas.openxmlformats.org/officeDocument/2006/relationships/hyperlink" Target="https://www.nutritioninsight.com/news/nestle-accused-of-irresponsible-marketing-with-fake-nutrition-claims-on-kitkat-cereals.html" TargetMode="External"/><Relationship Id="rId4" Type="http://schemas.openxmlformats.org/officeDocument/2006/relationships/hyperlink" Target="https://www.hrzone.com/lead/culture/ethics-in-the-workplace-ethical-intelligence-and-how-to-achieve-it" TargetMode="External"/><Relationship Id="rId9"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weforum.org/podcasts/radio-davos" TargetMode="External"/><Relationship Id="rId3" Type="http://schemas.openxmlformats.org/officeDocument/2006/relationships/hyperlink" Target="https://www.foodnavigator.com/Trends/Diet-and-health" TargetMode="External"/><Relationship Id="rId7" Type="http://schemas.openxmlformats.org/officeDocument/2006/relationships/hyperlink" Target="https://www.foodethicscouncil.org/theme/power-in-the-food-system/" TargetMode="External"/><Relationship Id="rId2" Type="http://schemas.openxmlformats.org/officeDocument/2006/relationships/hyperlink" Target="https://www.epa.ie/" TargetMode="External"/><Relationship Id="rId1" Type="http://schemas.openxmlformats.org/officeDocument/2006/relationships/slideLayout" Target="../slideLayouts/slideLayout15.xml"/><Relationship Id="rId6" Type="http://schemas.openxmlformats.org/officeDocument/2006/relationships/hyperlink" Target="https://www.ethicalconsumer.org/food-drink" TargetMode="External"/><Relationship Id="rId5" Type="http://schemas.openxmlformats.org/officeDocument/2006/relationships/hyperlink" Target="https://www.opensocietyfoundations.org/uploads/259ef494-f9d8-4c82-b8ae-fabb927246a7/do-we-need-an-eu-ethical-food-label-20200908.pdf" TargetMode="External"/><Relationship Id="rId10" Type="http://schemas.openxmlformats.org/officeDocument/2006/relationships/image" Target="../media/image16.png"/><Relationship Id="rId4" Type="http://schemas.openxmlformats.org/officeDocument/2006/relationships/hyperlink" Target="https://www.trendhunter.com/food" TargetMode="External"/><Relationship Id="rId9" Type="http://schemas.openxmlformats.org/officeDocument/2006/relationships/hyperlink" Target="https://www.weforum.org/agenda/2022/03/food-systems-innovation-transformatio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timeshighereducation.com/campus/universal-design-learning-introduction-and-getting-started"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tlu.cit.ie/deliver-lectures"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s://openteach.ie/wp-content/uploads/2020/03/Take-Away-Unit-3_-Supporting-Students.pdf" TargetMode="External"/><Relationship Id="rId13" Type="http://schemas.openxmlformats.org/officeDocument/2006/relationships/hyperlink" Target="https://www.youtube.com/watch?v=YcWjXaJpSDs" TargetMode="External"/><Relationship Id="rId3" Type="http://schemas.openxmlformats.org/officeDocument/2006/relationships/hyperlink" Target="https://openteach.ie/resources/" TargetMode="External"/><Relationship Id="rId7" Type="http://schemas.openxmlformats.org/officeDocument/2006/relationships/hyperlink" Target="https://openteach.ie/wp-content/uploads/2020/03/Take-Away-Unit-2_-Online-class-collaborations-_V3.pdf" TargetMode="External"/><Relationship Id="rId12" Type="http://schemas.openxmlformats.org/officeDocument/2006/relationships/hyperlink" Target="https://www.youtube.com/watch?v=uPDOqmhtK_8" TargetMode="External"/><Relationship Id="rId2" Type="http://schemas.openxmlformats.org/officeDocument/2006/relationships/hyperlink" Target="https://drive.google.com/file/d/1h7fZ6RZLfoWyPDkQ6DFkHR0oBx0lFJyH/view" TargetMode="External"/><Relationship Id="rId16" Type="http://schemas.openxmlformats.org/officeDocument/2006/relationships/hyperlink" Target="https://twitter.com/CleggDr/status/1240384104417370115" TargetMode="External"/><Relationship Id="rId1" Type="http://schemas.openxmlformats.org/officeDocument/2006/relationships/slideLayout" Target="../slideLayouts/slideLayout8.xml"/><Relationship Id="rId6" Type="http://schemas.openxmlformats.org/officeDocument/2006/relationships/hyperlink" Target="https://openteach.ie/wp-content/uploads/2020/03/Take-Away-Unit-1_Large-Classes_Social-Presence.docx" TargetMode="External"/><Relationship Id="rId11" Type="http://schemas.openxmlformats.org/officeDocument/2006/relationships/hyperlink" Target="https://www.youtube.com/watch?v=dp76p8JGsJk" TargetMode="External"/><Relationship Id="rId5" Type="http://schemas.openxmlformats.org/officeDocument/2006/relationships/hyperlink" Target="https://openteach.ie/wp-content/uploads/2020/02/Take-Away-Unit-1_-Social-Presence-_Openteach.pdf" TargetMode="External"/><Relationship Id="rId15" Type="http://schemas.openxmlformats.org/officeDocument/2006/relationships/hyperlink" Target="https://www.youtube.com/watch?v=wnoCvn13M58" TargetMode="External"/><Relationship Id="rId10" Type="http://schemas.openxmlformats.org/officeDocument/2006/relationships/hyperlink" Target="https://youtu.be/wlPBr59B8P8" TargetMode="External"/><Relationship Id="rId4" Type="http://schemas.openxmlformats.org/officeDocument/2006/relationships/hyperlink" Target="https://openteach.ie/wp-content/uploads/2020/03/Getting-started-with-teaching-online.draft-2.docx.pdf" TargetMode="External"/><Relationship Id="rId9" Type="http://schemas.openxmlformats.org/officeDocument/2006/relationships/hyperlink" Target="https://openteach.ie/wp-content/uploads/2020/03/Take-Away-Unit-3_-Discussion-Forums.pdf" TargetMode="External"/><Relationship Id="rId14" Type="http://schemas.openxmlformats.org/officeDocument/2006/relationships/hyperlink" Target="https://www.youtube.com/watch?v=Cna3Cv9PZK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www.alt.ac.uk/" TargetMode="External"/><Relationship Id="rId3" Type="http://schemas.openxmlformats.org/officeDocument/2006/relationships/hyperlink" Target="https://heca.ie/a-handbook-and-tool-kit-for-teaching-learning-and-assessment-in-independent-higher-education-institutions-in-ireland/" TargetMode="External"/><Relationship Id="rId7" Type="http://schemas.openxmlformats.org/officeDocument/2006/relationships/hyperlink" Target="https://eden-europe.eu/" TargetMode="External"/><Relationship Id="rId2" Type="http://schemas.openxmlformats.org/officeDocument/2006/relationships/hyperlink" Target="https://career-advice.jobs.ac.uk/academic/teaching-skills-delivering-an-effective-lecture/" TargetMode="External"/><Relationship Id="rId1" Type="http://schemas.openxmlformats.org/officeDocument/2006/relationships/slideLayout" Target="../slideLayouts/slideLayout8.xml"/><Relationship Id="rId6" Type="http://schemas.openxmlformats.org/officeDocument/2006/relationships/hyperlink" Target="http://www.seda.ac.uk/" TargetMode="External"/><Relationship Id="rId5" Type="http://schemas.openxmlformats.org/officeDocument/2006/relationships/hyperlink" Target="https://www.dcu.ie/nidl" TargetMode="External"/><Relationship Id="rId4" Type="http://schemas.openxmlformats.org/officeDocument/2006/relationships/hyperlink" Target="https://www.teachingandlearning.i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www.ucd.ie/teaching/t4media/formative_assessment_feedback.pdf"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s://ethical-food.eu/ethical-food-entrepreneurs-oers-pt/" TargetMode="External"/><Relationship Id="rId3" Type="http://schemas.openxmlformats.org/officeDocument/2006/relationships/hyperlink" Target="https://guides.lib.uw.edu/research/faq" TargetMode="External"/><Relationship Id="rId7" Type="http://schemas.openxmlformats.org/officeDocument/2006/relationships/hyperlink" Target="https://ethical-food.eu/innovating-ethical-food-entrepreneurship-manual/" TargetMode="External"/><Relationship Id="rId2"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hyperlink" Target="https://ethical-food.eu/the-good-practice-compendium/" TargetMode="External"/><Relationship Id="rId11" Type="http://schemas.openxmlformats.org/officeDocument/2006/relationships/hyperlink" Target="https://www.linkedin.com/company/ethical-food-entrepreneurship/?viewAsMember=true" TargetMode="External"/><Relationship Id="rId5" Type="http://schemas.openxmlformats.org/officeDocument/2006/relationships/hyperlink" Target="https://ethical-food.eu/educators-guide/" TargetMode="External"/><Relationship Id="rId10" Type="http://schemas.openxmlformats.org/officeDocument/2006/relationships/hyperlink" Target="https://twitter.com/EthicalFoodEnt1" TargetMode="External"/><Relationship Id="rId4" Type="http://schemas.openxmlformats.org/officeDocument/2006/relationships/hyperlink" Target="https://ethical-food.eu/" TargetMode="External"/><Relationship Id="rId9" Type="http://schemas.openxmlformats.org/officeDocument/2006/relationships/hyperlink" Target="https://www.facebook.com/efe.erasmus.projec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hea.ie/sites/default/files/eurostudentv_final.pdf" TargetMode="External"/><Relationship Id="rId3" Type="http://schemas.openxmlformats.org/officeDocument/2006/relationships/hyperlink" Target="http://www.enqa.eu/" TargetMode="External"/><Relationship Id="rId7" Type="http://schemas.openxmlformats.org/officeDocument/2006/relationships/hyperlink" Target="http://www.udlcenter.org/" TargetMode="External"/><Relationship Id="rId12" Type="http://schemas.openxmlformats.org/officeDocument/2006/relationships/hyperlink" Target="https://docs.lib.purdue.edu/cgi/viewcontent.cgi?article=1002&amp;context=ijpbl" TargetMode="External"/><Relationship Id="rId2" Type="http://schemas.openxmlformats.org/officeDocument/2006/relationships/hyperlink" Target="http://ec.europa.eu/dgs/education_culture/repository/education/library/reports/modernisat%20ion_en.pdf" TargetMode="External"/><Relationship Id="rId1" Type="http://schemas.openxmlformats.org/officeDocument/2006/relationships/slideLayout" Target="../slideLayouts/slideLayout16.xml"/><Relationship Id="rId6" Type="http://schemas.openxmlformats.org/officeDocument/2006/relationships/hyperlink" Target="http://www.cast.org/our-work/about-udl.html#.V4j2KGNhyJV" TargetMode="External"/><Relationship Id="rId11" Type="http://schemas.openxmlformats.org/officeDocument/2006/relationships/hyperlink" Target="http://storyconcepts.blogspot.ie/" TargetMode="External"/><Relationship Id="rId5" Type="http://schemas.openxmlformats.org/officeDocument/2006/relationships/hyperlink" Target="https://www.ahead.ie/userfiles/files/documents/Charter_4_Inclusive_Teaching_&amp;_Learni%20ng_Online_Version.pdf" TargetMode="External"/><Relationship Id="rId10" Type="http://schemas.openxmlformats.org/officeDocument/2006/relationships/hyperlink" Target="https://www.youtube.com/watch?v=dKZiXR5qUlQ" TargetMode="External"/><Relationship Id="rId4" Type="http://schemas.openxmlformats.org/officeDocument/2006/relationships/hyperlink" Target="https://www.ucd.ie/teaching/resources/teachingtoolkit/planningateachingsession/" TargetMode="External"/><Relationship Id="rId9" Type="http://schemas.openxmlformats.org/officeDocument/2006/relationships/hyperlink" Target="http://www.uq.edu.au/teach/flipped-classroom/what-is-fc.html"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facebook.com/efe.erasmus.project" TargetMode="External"/><Relationship Id="rId7" Type="http://schemas.openxmlformats.org/officeDocument/2006/relationships/image" Target="../media/image20.jpeg"/><Relationship Id="rId2" Type="http://schemas.openxmlformats.org/officeDocument/2006/relationships/hyperlink" Target="https://twitter.com/EthicalFoodEnt1" TargetMode="External"/><Relationship Id="rId1" Type="http://schemas.openxmlformats.org/officeDocument/2006/relationships/slideLayout" Target="../slideLayouts/slideLayout2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ethical-food.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thical-food.eu/resources/"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in class">
            <a:extLst>
              <a:ext uri="{FF2B5EF4-FFF2-40B4-BE49-F238E27FC236}">
                <a16:creationId xmlns:a16="http://schemas.microsoft.com/office/drawing/2014/main" id="{040EC2DF-8FA7-36CA-2D52-4057B71285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585" y="4390256"/>
            <a:ext cx="3810764" cy="2703764"/>
          </a:xfrm>
          <a:prstGeom prst="rect">
            <a:avLst/>
          </a:prstGeom>
        </p:spPr>
      </p:pic>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a:xfrm>
            <a:off x="3306726" y="1974254"/>
            <a:ext cx="3950623" cy="1224685"/>
          </a:xfrm>
        </p:spPr>
        <p:txBody>
          <a:bodyPr vert="horz" lIns="91440" tIns="45720" rIns="91440" bIns="45720" rtlCol="0" anchor="t">
            <a:noAutofit/>
          </a:bodyPr>
          <a:lstStyle/>
          <a:p>
            <a:r>
              <a:rPr lang="pt-PT">
                <a:latin typeface="Calibri"/>
                <a:ea typeface="Calibri"/>
                <a:cs typeface="Calibri"/>
              </a:rPr>
              <a:t>Guia do Educador </a:t>
            </a:r>
            <a:endParaRPr lang="pt-PT">
              <a:ea typeface="Calibri"/>
            </a:endParaRPr>
          </a:p>
          <a:p>
            <a:r>
              <a:rPr lang="pt-PT" b="0" dirty="0">
                <a:latin typeface="Calibri"/>
                <a:ea typeface="Calibri"/>
                <a:cs typeface="Calibri"/>
              </a:rPr>
              <a:t>do Curso de</a:t>
            </a:r>
            <a:r>
              <a:rPr lang="en-US" b="0" dirty="0">
                <a:latin typeface="Calibri"/>
                <a:ea typeface="Calibri"/>
                <a:cs typeface="Calibri"/>
              </a:rPr>
              <a:t> </a:t>
            </a:r>
            <a:r>
              <a:rPr lang="pt-PT" b="0" dirty="0">
                <a:latin typeface="Calibri"/>
                <a:ea typeface="Calibri"/>
                <a:cs typeface="Calibri"/>
              </a:rPr>
              <a:t>Empreendedorismo de Alimentos Éticos</a:t>
            </a:r>
            <a:endParaRPr lang="pt-PT" dirty="0">
              <a:latin typeface="Calibri"/>
              <a:ea typeface="Calibri"/>
              <a:cs typeface="Calibri"/>
            </a:endParaRPr>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7"/>
          </p:nvPr>
        </p:nvSpPr>
        <p:spPr/>
        <p:txBody>
          <a:bodyPr/>
          <a:lstStyle/>
          <a:p>
            <a:r>
              <a:rPr lang="en-US" b="1"/>
              <a:t>2022 – 2024</a:t>
            </a:r>
          </a:p>
          <a:p>
            <a:r>
              <a:rPr lang="en-US"/>
              <a:t>Facilitator’s Guide</a:t>
            </a:r>
          </a:p>
        </p:txBody>
      </p:sp>
      <p:sp>
        <p:nvSpPr>
          <p:cNvPr id="6" name="Text Placeholder 5">
            <a:extLst>
              <a:ext uri="{FF2B5EF4-FFF2-40B4-BE49-F238E27FC236}">
                <a16:creationId xmlns:a16="http://schemas.microsoft.com/office/drawing/2014/main" id="{120A84BC-A07B-1C4C-977A-B270AFDDC154}"/>
              </a:ext>
            </a:extLst>
          </p:cNvPr>
          <p:cNvSpPr>
            <a:spLocks noGrp="1"/>
          </p:cNvSpPr>
          <p:nvPr>
            <p:ph type="body" sz="quarter" idx="18"/>
          </p:nvPr>
        </p:nvSpPr>
        <p:spPr/>
        <p:txBody>
          <a:bodyPr/>
          <a:lstStyle/>
          <a:p>
            <a:r>
              <a:rPr lang="en-US" b="1"/>
              <a:t>By </a:t>
            </a:r>
          </a:p>
          <a:p>
            <a:r>
              <a:rPr lang="en-US"/>
              <a:t>MOMENTUM</a:t>
            </a:r>
          </a:p>
        </p:txBody>
      </p:sp>
      <p:sp>
        <p:nvSpPr>
          <p:cNvPr id="7" name="Freeform 128">
            <a:extLst>
              <a:ext uri="{FF2B5EF4-FFF2-40B4-BE49-F238E27FC236}">
                <a16:creationId xmlns:a16="http://schemas.microsoft.com/office/drawing/2014/main" id="{25F965A6-6F16-47D8-36C6-C4CF2A8D2FDB}"/>
              </a:ext>
            </a:extLst>
          </p:cNvPr>
          <p:cNvSpPr/>
          <p:nvPr/>
        </p:nvSpPr>
        <p:spPr>
          <a:xfrm>
            <a:off x="-101725" y="693188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8" name="Text Placeholder 4">
            <a:extLst>
              <a:ext uri="{FF2B5EF4-FFF2-40B4-BE49-F238E27FC236}">
                <a16:creationId xmlns:a16="http://schemas.microsoft.com/office/drawing/2014/main" id="{3C24D609-C37B-B00F-55B2-E45256280DAB}"/>
              </a:ext>
            </a:extLst>
          </p:cNvPr>
          <p:cNvSpPr txBox="1">
            <a:spLocks/>
          </p:cNvSpPr>
          <p:nvPr/>
        </p:nvSpPr>
        <p:spPr>
          <a:xfrm>
            <a:off x="846282" y="7040223"/>
            <a:ext cx="1643558" cy="397474"/>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a:latin typeface="Calibri"/>
                <a:ea typeface="Calibri"/>
                <a:cs typeface="Calibri"/>
              </a:rPr>
              <a:t>2022 – 2024</a:t>
            </a:r>
          </a:p>
          <a:p>
            <a:r>
              <a:rPr lang="en-US">
                <a:latin typeface="Calibri"/>
                <a:ea typeface="Calibri"/>
                <a:cs typeface="Calibri"/>
              </a:rPr>
              <a:t>Guia do </a:t>
            </a:r>
            <a:r>
              <a:rPr lang="en-US" err="1">
                <a:latin typeface="Calibri"/>
                <a:ea typeface="Calibri"/>
                <a:cs typeface="Calibri"/>
              </a:rPr>
              <a:t>Educador</a:t>
            </a:r>
            <a:endParaRPr lang="en-US">
              <a:latin typeface="Calibri"/>
              <a:ea typeface="Calibri"/>
              <a:cs typeface="Calibri"/>
            </a:endParaRPr>
          </a:p>
          <a:p>
            <a:r>
              <a:rPr lang="en-US">
                <a:latin typeface="Calibri"/>
                <a:ea typeface="Calibri"/>
                <a:cs typeface="Calibri"/>
              </a:rPr>
              <a:t>ISBN - </a:t>
            </a:r>
            <a:r>
              <a:rPr lang="pt" sz="1100">
                <a:latin typeface="Calibri"/>
                <a:ea typeface="Calibri"/>
                <a:cs typeface="Calibri"/>
              </a:rPr>
              <a:t>978-989-35547-1-5</a:t>
            </a:r>
            <a:endParaRPr lang="en-US">
              <a:ea typeface="Calibri"/>
            </a:endParaRPr>
          </a:p>
        </p:txBody>
      </p:sp>
      <p:sp>
        <p:nvSpPr>
          <p:cNvPr id="9" name="Text Placeholder 5">
            <a:extLst>
              <a:ext uri="{FF2B5EF4-FFF2-40B4-BE49-F238E27FC236}">
                <a16:creationId xmlns:a16="http://schemas.microsoft.com/office/drawing/2014/main" id="{A7676367-85A5-CF97-248A-8AA22CC682CB}"/>
              </a:ext>
            </a:extLst>
          </p:cNvPr>
          <p:cNvSpPr txBox="1">
            <a:spLocks/>
          </p:cNvSpPr>
          <p:nvPr/>
        </p:nvSpPr>
        <p:spPr>
          <a:xfrm>
            <a:off x="2562427" y="7098808"/>
            <a:ext cx="1779692"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a:t>Por </a:t>
            </a:r>
          </a:p>
          <a:p>
            <a:r>
              <a:rPr lang="en-US"/>
              <a:t>MOMENTUM</a:t>
            </a:r>
          </a:p>
        </p:txBody>
      </p:sp>
      <p:pic>
        <p:nvPicPr>
          <p:cNvPr id="2" name="Picture 1" descr="Blue text on a white background&#10;&#10;Description automatically generated">
            <a:extLst>
              <a:ext uri="{FF2B5EF4-FFF2-40B4-BE49-F238E27FC236}">
                <a16:creationId xmlns:a16="http://schemas.microsoft.com/office/drawing/2014/main" id="{1AE2568C-F785-14F2-392C-922B5000AE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872" y="9786718"/>
            <a:ext cx="1847254" cy="323850"/>
          </a:xfrm>
          <a:prstGeom prst="rect">
            <a:avLst/>
          </a:prstGeom>
        </p:spPr>
      </p:pic>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5ECE68-DBC9-27E6-8EC8-9216768521F0}"/>
              </a:ext>
            </a:extLst>
          </p:cNvPr>
          <p:cNvSpPr>
            <a:spLocks noGrp="1"/>
          </p:cNvSpPr>
          <p:nvPr>
            <p:ph type="pic" sz="quarter" idx="41"/>
          </p:nvPr>
        </p:nvSpPr>
        <p:spPr/>
        <p:txBody>
          <a:bodyPr/>
          <a:lstStyle/>
          <a:p>
            <a:endParaRPr lang="en-IE"/>
          </a:p>
        </p:txBody>
      </p:sp>
      <p:sp>
        <p:nvSpPr>
          <p:cNvPr id="3" name="Text Placeholder 2">
            <a:extLst>
              <a:ext uri="{FF2B5EF4-FFF2-40B4-BE49-F238E27FC236}">
                <a16:creationId xmlns:a16="http://schemas.microsoft.com/office/drawing/2014/main" id="{EA918956-82DB-3409-CD97-2EAFAB2C9530}"/>
              </a:ext>
            </a:extLst>
          </p:cNvPr>
          <p:cNvSpPr>
            <a:spLocks noGrp="1"/>
          </p:cNvSpPr>
          <p:nvPr>
            <p:ph type="body" sz="quarter" idx="30"/>
          </p:nvPr>
        </p:nvSpPr>
        <p:spPr>
          <a:xfrm>
            <a:off x="2377440" y="3282471"/>
            <a:ext cx="4474979" cy="1595763"/>
          </a:xfrm>
        </p:spPr>
        <p:txBody>
          <a:bodyPr/>
          <a:lstStyle/>
          <a:p>
            <a:pPr algn="r"/>
            <a:r>
              <a:rPr lang="en-US" sz="6000">
                <a:solidFill>
                  <a:srgbClr val="F79037"/>
                </a:solidFill>
              </a:rPr>
              <a:t>03</a:t>
            </a:r>
            <a:r>
              <a:rPr lang="en-US"/>
              <a:t> – </a:t>
            </a:r>
            <a:r>
              <a:rPr lang="pt-PT"/>
              <a:t>Instruções Gerais para os Educadores </a:t>
            </a:r>
            <a:r>
              <a:rPr lang="en-US" sz="2000"/>
              <a:t>(cont.)</a:t>
            </a:r>
          </a:p>
          <a:p>
            <a:pPr algn="r"/>
            <a:endParaRPr lang="en-IE"/>
          </a:p>
        </p:txBody>
      </p:sp>
      <p:sp>
        <p:nvSpPr>
          <p:cNvPr id="4" name="Text Placeholder 3">
            <a:extLst>
              <a:ext uri="{FF2B5EF4-FFF2-40B4-BE49-F238E27FC236}">
                <a16:creationId xmlns:a16="http://schemas.microsoft.com/office/drawing/2014/main" id="{D1D07640-4558-88E3-62C8-A32ABA99245B}"/>
              </a:ext>
            </a:extLst>
          </p:cNvPr>
          <p:cNvSpPr>
            <a:spLocks noGrp="1"/>
          </p:cNvSpPr>
          <p:nvPr>
            <p:ph type="body" sz="quarter" idx="42"/>
          </p:nvPr>
        </p:nvSpPr>
        <p:spPr>
          <a:xfrm>
            <a:off x="706178" y="5233479"/>
            <a:ext cx="6426141" cy="2291954"/>
          </a:xfrm>
        </p:spPr>
        <p:txBody>
          <a:bodyPr/>
          <a:lstStyle/>
          <a:p>
            <a:pPr marL="342900" marR="0" lvl="0" indent="-342900" defTabSz="755934" rtl="0" eaLnBrk="1" fontAlgn="auto" latinLnBrk="0" hangingPunct="1">
              <a:lnSpc>
                <a:spcPct val="90000"/>
              </a:lnSpc>
              <a:spcBef>
                <a:spcPts val="827"/>
              </a:spcBef>
              <a:spcAft>
                <a:spcPts val="0"/>
              </a:spcAft>
              <a:buClrTx/>
              <a:buSzTx/>
              <a:buFont typeface="+mj-lt"/>
              <a:buAutoNum type="arabicPeriod" startAt="3"/>
              <a:tabLst/>
              <a:defRPr/>
            </a:pPr>
            <a:r>
              <a:rPr kumimoji="0" lang="en-IE" sz="1300" b="1" i="0" u="none" strike="noStrike" kern="1200" cap="none" spc="0" normalizeH="0" baseline="0" noProof="0" err="1">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Instruções</a:t>
            </a:r>
            <a:endPar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a:p>
            <a:pPr marL="377967" marR="0" lvl="1" indent="0" algn="just"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Os Recursos Educacionais Abertos foram projetados para serem adaptados a uma variedade de estilos e métodos de ensino. Como fio condutor, cada módulo é apresentado com o seguinte design:</a:t>
            </a:r>
          </a:p>
          <a:p>
            <a:pPr marL="549417"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O tópico é introduzido brevemente antes de se aprofundar no assunto;</a:t>
            </a:r>
          </a:p>
          <a:p>
            <a:pPr marL="549417"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São apresentadas informações e as melhores práticas atuais sobre o tema, passando pelas definições gerais a aplicações mais detalhadas, permitindo a compreensão do objetivo do tema;</a:t>
            </a:r>
          </a:p>
          <a:p>
            <a:pPr marL="549417"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O conhecimento é reforçado e as competências são desenvolvidas à medida que os alunos/formandos resolvem exercícios práticos ou respondem a questões.</a:t>
            </a:r>
            <a:endParaRPr lang="en-IE"/>
          </a:p>
        </p:txBody>
      </p:sp>
      <p:sp>
        <p:nvSpPr>
          <p:cNvPr id="5" name="Slide Number Placeholder 4">
            <a:extLst>
              <a:ext uri="{FF2B5EF4-FFF2-40B4-BE49-F238E27FC236}">
                <a16:creationId xmlns:a16="http://schemas.microsoft.com/office/drawing/2014/main" id="{769C594D-1F88-78C3-0C48-47E36EE5AE69}"/>
              </a:ext>
            </a:extLst>
          </p:cNvPr>
          <p:cNvSpPr>
            <a:spLocks noGrp="1"/>
          </p:cNvSpPr>
          <p:nvPr>
            <p:ph type="sldNum" sz="quarter" idx="4"/>
          </p:nvPr>
        </p:nvSpPr>
        <p:spPr/>
        <p:txBody>
          <a:bodyPr/>
          <a:lstStyle/>
          <a:p>
            <a:fld id="{CB2079F2-58AF-ED44-82D7-E04B2F6FD686}" type="slidenum">
              <a:rPr lang="en-US" smtClean="0"/>
              <a:pPr/>
              <a:t>10</a:t>
            </a:fld>
            <a:endParaRPr lang="en-US"/>
          </a:p>
        </p:txBody>
      </p:sp>
      <p:pic>
        <p:nvPicPr>
          <p:cNvPr id="6" name="Picture Placeholder 7" descr="Close up of heart shaped pages of a book">
            <a:extLst>
              <a:ext uri="{FF2B5EF4-FFF2-40B4-BE49-F238E27FC236}">
                <a16:creationId xmlns:a16="http://schemas.microsoft.com/office/drawing/2014/main" id="{4680384F-BAB1-DD62-87B8-37480FD40B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23" t="37689" r="-723" b="8355"/>
          <a:stretch/>
        </p:blipFill>
        <p:spPr>
          <a:xfrm>
            <a:off x="-1" y="-11581"/>
            <a:ext cx="7695029"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pic>
      <p:sp>
        <p:nvSpPr>
          <p:cNvPr id="7" name="Text Placeholder 1">
            <a:extLst>
              <a:ext uri="{FF2B5EF4-FFF2-40B4-BE49-F238E27FC236}">
                <a16:creationId xmlns:a16="http://schemas.microsoft.com/office/drawing/2014/main" id="{765E43E6-8867-64B2-BB9A-35B7A051ACFF}"/>
              </a:ext>
            </a:extLst>
          </p:cNvPr>
          <p:cNvSpPr txBox="1">
            <a:spLocks/>
          </p:cNvSpPr>
          <p:nvPr/>
        </p:nvSpPr>
        <p:spPr>
          <a:xfrm>
            <a:off x="1849272" y="7637861"/>
            <a:ext cx="4142095" cy="1897384"/>
          </a:xfrm>
          <a:prstGeom prst="rect">
            <a:avLst/>
          </a:prstGeom>
          <a:solidFill>
            <a:srgbClr val="F79037"/>
          </a:solidFill>
        </p:spPr>
        <p:txBody>
          <a:bodyPr vert="horz" lIns="91440" tIns="45720" rIns="91440" bIns="45720" rtlCol="0" anchor="ctr">
            <a:noAutofit/>
          </a:bodyPr>
          <a:lstStyle>
            <a:lvl1pPr marL="0" indent="0" algn="ctr" defTabSz="755934" rtl="0" eaLnBrk="1" latinLnBrk="0" hangingPunct="1">
              <a:lnSpc>
                <a:spcPct val="100000"/>
              </a:lnSpc>
              <a:spcBef>
                <a:spcPts val="0"/>
              </a:spcBef>
              <a:buFont typeface="Arial" panose="020B0604020202020204" pitchFamily="34" charset="0"/>
              <a:buNone/>
              <a:defRPr sz="1400" b="1" i="1" kern="1200">
                <a:solidFill>
                  <a:schemeClr val="tx1"/>
                </a:solidFill>
                <a:latin typeface="Calibri" panose="020F050202020403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ctr"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t-PT" sz="2400" b="1" i="1" u="none" strike="noStrike" kern="1200" cap="none" spc="0" normalizeH="0" baseline="0" noProof="0">
                <a:ln>
                  <a:noFill/>
                </a:ln>
                <a:solidFill>
                  <a:sysClr val="windowText" lastClr="000000"/>
                </a:solidFill>
                <a:effectLst/>
                <a:highlight>
                  <a:srgbClr val="F79037"/>
                </a:highlight>
                <a:uLnTx/>
                <a:uFillTx/>
                <a:latin typeface="Calibri" panose="020F0502020204030204" pitchFamily="34" charset="0"/>
                <a:ea typeface="+mn-ea"/>
                <a:cs typeface="+mn-cs"/>
              </a:rPr>
              <a:t>A educação serve para melhorar a vida dos outros e para deixar a sua comunidade e o mundo melhores do que os encontrou.</a:t>
            </a:r>
            <a:endParaRPr kumimoji="0" lang="en-IE" sz="2400" b="1" i="1" u="none" strike="noStrike" kern="1200" cap="none" spc="0" normalizeH="0" baseline="0" noProof="0">
              <a:ln>
                <a:noFill/>
              </a:ln>
              <a:solidFill>
                <a:sysClr val="windowText" lastClr="000000"/>
              </a:solidFill>
              <a:effectLst/>
              <a:highlight>
                <a:srgbClr val="F79037"/>
              </a:highlight>
              <a:uLnTx/>
              <a:uFillTx/>
              <a:latin typeface="Calibri" panose="020F0502020204030204" pitchFamily="34" charset="0"/>
              <a:ea typeface="+mn-ea"/>
              <a:cs typeface="+mn-cs"/>
            </a:endParaRPr>
          </a:p>
        </p:txBody>
      </p:sp>
      <p:sp>
        <p:nvSpPr>
          <p:cNvPr id="8" name="Text Placeholder 2">
            <a:extLst>
              <a:ext uri="{FF2B5EF4-FFF2-40B4-BE49-F238E27FC236}">
                <a16:creationId xmlns:a16="http://schemas.microsoft.com/office/drawing/2014/main" id="{CC325114-4FF9-42CD-6BDE-0A66AFC2A9EB}"/>
              </a:ext>
            </a:extLst>
          </p:cNvPr>
          <p:cNvSpPr txBox="1">
            <a:spLocks/>
          </p:cNvSpPr>
          <p:nvPr/>
        </p:nvSpPr>
        <p:spPr>
          <a:xfrm>
            <a:off x="5295866" y="8716422"/>
            <a:ext cx="1492888" cy="69285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a:ln>
                  <a:noFill/>
                </a:ln>
                <a:solidFill>
                  <a:sysClr val="windowText" lastClr="000000"/>
                </a:solidFill>
                <a:effectLst/>
                <a:uLnTx/>
                <a:uFillTx/>
                <a:latin typeface="Times" pitchFamily="2" charset="0"/>
                <a:cs typeface="Calibri" panose="020F0502020204030204" pitchFamily="34" charset="0"/>
              </a:rPr>
              <a:t>”</a:t>
            </a:r>
          </a:p>
        </p:txBody>
      </p:sp>
      <p:sp>
        <p:nvSpPr>
          <p:cNvPr id="9" name="Text Placeholder 3">
            <a:extLst>
              <a:ext uri="{FF2B5EF4-FFF2-40B4-BE49-F238E27FC236}">
                <a16:creationId xmlns:a16="http://schemas.microsoft.com/office/drawing/2014/main" id="{EE43CF5A-B938-1BE5-1FB9-A30405D47EBE}"/>
              </a:ext>
            </a:extLst>
          </p:cNvPr>
          <p:cNvSpPr txBox="1">
            <a:spLocks/>
          </p:cNvSpPr>
          <p:nvPr/>
        </p:nvSpPr>
        <p:spPr>
          <a:xfrm>
            <a:off x="1083241" y="7297551"/>
            <a:ext cx="2060534" cy="859911"/>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a:ln>
                  <a:noFill/>
                </a:ln>
                <a:solidFill>
                  <a:sysClr val="windowText" lastClr="000000"/>
                </a:solidFill>
                <a:effectLst/>
                <a:uLnTx/>
                <a:uFillTx/>
                <a:latin typeface="Times" pitchFamily="2" charset="0"/>
                <a:cs typeface="Calibri" panose="020F0502020204030204" pitchFamily="34" charset="0"/>
              </a:rPr>
              <a:t>“</a:t>
            </a:r>
          </a:p>
        </p:txBody>
      </p:sp>
      <p:sp>
        <p:nvSpPr>
          <p:cNvPr id="10" name="TextBox 9">
            <a:extLst>
              <a:ext uri="{FF2B5EF4-FFF2-40B4-BE49-F238E27FC236}">
                <a16:creationId xmlns:a16="http://schemas.microsoft.com/office/drawing/2014/main" id="{22966190-4937-C513-5E81-52F00210756D}"/>
              </a:ext>
            </a:extLst>
          </p:cNvPr>
          <p:cNvSpPr txBox="1"/>
          <p:nvPr/>
        </p:nvSpPr>
        <p:spPr>
          <a:xfrm>
            <a:off x="3847512" y="9566186"/>
            <a:ext cx="2302822" cy="276999"/>
          </a:xfrm>
          <a:prstGeom prst="rect">
            <a:avLst/>
          </a:prstGeom>
          <a:noFill/>
        </p:spPr>
        <p:txBody>
          <a:bodyPr wrap="square" rtlCol="0">
            <a:spAutoFit/>
          </a:bodyPr>
          <a:lstStyle/>
          <a:p>
            <a:r>
              <a:rPr lang="en-IE" sz="1200">
                <a:solidFill>
                  <a:prstClr val="black"/>
                </a:solidFill>
                <a:latin typeface="Calibri" panose="020F0502020204030204"/>
              </a:rPr>
              <a:t>-Marian Wright </a:t>
            </a:r>
            <a:r>
              <a:rPr lang="en-IE" sz="1200" err="1">
                <a:solidFill>
                  <a:prstClr val="black"/>
                </a:solidFill>
                <a:latin typeface="Calibri" panose="020F0502020204030204"/>
              </a:rPr>
              <a:t>Edelamn</a:t>
            </a:r>
            <a:endParaRPr lang="en-IE" sz="1200">
              <a:solidFill>
                <a:prstClr val="black"/>
              </a:solidFill>
              <a:latin typeface="Calibri" panose="020F0502020204030204"/>
            </a:endParaRPr>
          </a:p>
        </p:txBody>
      </p:sp>
      <p:grpSp>
        <p:nvGrpSpPr>
          <p:cNvPr id="11" name="Graphic 3">
            <a:extLst>
              <a:ext uri="{FF2B5EF4-FFF2-40B4-BE49-F238E27FC236}">
                <a16:creationId xmlns:a16="http://schemas.microsoft.com/office/drawing/2014/main" id="{6A0EEFA6-CDB5-F7D4-73B6-1CB0FC6CE305}"/>
              </a:ext>
            </a:extLst>
          </p:cNvPr>
          <p:cNvGrpSpPr/>
          <p:nvPr/>
        </p:nvGrpSpPr>
        <p:grpSpPr>
          <a:xfrm>
            <a:off x="882797" y="3371382"/>
            <a:ext cx="1215024" cy="1193483"/>
            <a:chOff x="2535967" y="3877309"/>
            <a:chExt cx="912375" cy="910597"/>
          </a:xfrm>
        </p:grpSpPr>
        <p:sp>
          <p:nvSpPr>
            <p:cNvPr id="12" name="Freeform 1474">
              <a:extLst>
                <a:ext uri="{FF2B5EF4-FFF2-40B4-BE49-F238E27FC236}">
                  <a16:creationId xmlns:a16="http://schemas.microsoft.com/office/drawing/2014/main" id="{468E9582-210B-01F4-B74B-1C9AAFEF3BA6}"/>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endParaRPr lang="en-US"/>
            </a:p>
          </p:txBody>
        </p:sp>
        <p:sp>
          <p:nvSpPr>
            <p:cNvPr id="13" name="Freeform 1475">
              <a:extLst>
                <a:ext uri="{FF2B5EF4-FFF2-40B4-BE49-F238E27FC236}">
                  <a16:creationId xmlns:a16="http://schemas.microsoft.com/office/drawing/2014/main" id="{69284C8A-12F9-B352-6F4A-82D022A6958D}"/>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70882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1344945"/>
          </a:xfrm>
        </p:spPr>
        <p:txBody>
          <a:bodyPr numCol="1"/>
          <a:lstStyle/>
          <a:p>
            <a:pPr marL="216000" marR="0" lvl="0" indent="-230400" algn="just" defTabSz="755934" rtl="0" eaLnBrk="1" fontAlgn="auto" latinLnBrk="0" hangingPunct="1">
              <a:lnSpc>
                <a:spcPct val="107000"/>
              </a:lnSpc>
              <a:spcBef>
                <a:spcPts val="0"/>
              </a:spcBef>
              <a:spcAft>
                <a:spcPts val="800"/>
              </a:spcAft>
              <a:buClrTx/>
              <a:buSzTx/>
              <a:buFont typeface="+mj-lt"/>
              <a:buAutoNum type="alphaLcParenR"/>
              <a:tabLst/>
              <a:defRPr/>
            </a:pPr>
            <a:r>
              <a:rPr lang="pt-PT" sz="1300" b="1">
                <a:solidFill>
                  <a:prstClr val="black"/>
                </a:solidFill>
                <a:highlight>
                  <a:srgbClr val="F79037"/>
                </a:highlight>
                <a:ea typeface="Calibri" panose="020F0502020204030204" pitchFamily="34" charset="0"/>
                <a:cs typeface="Times New Roman" panose="02020603050405020304" pitchFamily="18" charset="0"/>
              </a:rPr>
              <a:t>Lecionação em sala de aula tradicional &amp;</a:t>
            </a:r>
            <a:r>
              <a:rPr kumimoji="0" lang="pt-PT" sz="13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 ferramentas necessárias</a:t>
            </a:r>
          </a:p>
          <a:p>
            <a:pPr marL="177800" marR="0" lvl="0" algn="just" defTabSz="755934" rtl="0" eaLnBrk="1" fontAlgn="auto" latinLnBrk="0" hangingPunct="1">
              <a:lnSpc>
                <a:spcPct val="107000"/>
              </a:lnSpc>
              <a:spcBef>
                <a:spcPts val="0"/>
              </a:spcBef>
              <a:spcAft>
                <a:spcPts val="800"/>
              </a:spcAft>
              <a:buClrTx/>
              <a:buSzTx/>
              <a:tabLst/>
              <a:defRPr/>
            </a:pPr>
            <a:r>
              <a:rPr kumimoji="0" lang="pt-PT"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 treino em sala de aula continua a ser uma das técnicas de lecionação mais populares para desenvolver competências. Normalmente, é um treino presencial, centrado no educador, que ocorre </a:t>
            </a:r>
            <a:r>
              <a:rPr lang="pt-PT" sz="1200">
                <a:solidFill>
                  <a:prstClr val="black"/>
                </a:solidFill>
                <a:ea typeface="Calibri" panose="020F0502020204030204" pitchFamily="34" charset="0"/>
                <a:cs typeface="Times New Roman" panose="02020603050405020304" pitchFamily="18" charset="0"/>
              </a:rPr>
              <a:t>n</a:t>
            </a:r>
            <a:r>
              <a:rPr kumimoji="0" lang="pt-PT"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um horário e local fixos. As ferramentas do Projeto EFE, o uso sugerido e os recursos adicionais necessários podem ser descritos como:</a:t>
            </a:r>
            <a:endPar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IE" sz="120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a:t>11</a:t>
            </a:fld>
            <a:endParaRPr lang="en-US"/>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IE" sz="6000" b="1">
                <a:solidFill>
                  <a:srgbClr val="F79037"/>
                </a:solidFill>
                <a:latin typeface="Calibri" panose="020F0502020204030204" pitchFamily="34" charset="0"/>
                <a:ea typeface="Calibri" panose="020F0502020204030204" pitchFamily="34" charset="0"/>
                <a:cs typeface="Calibri" panose="020F0502020204030204" pitchFamily="34" charset="0"/>
              </a:rPr>
              <a:t>04</a:t>
            </a:r>
            <a:r>
              <a:rPr lang="en-IE" sz="6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err="1">
                <a:solidFill>
                  <a:schemeClr val="tx1"/>
                </a:solidFill>
                <a:latin typeface="Calibri" panose="020F0502020204030204" pitchFamily="34" charset="0"/>
                <a:ea typeface="Calibri" panose="020F0502020204030204" pitchFamily="34" charset="0"/>
                <a:cs typeface="Calibri" panose="020F0502020204030204" pitchFamily="34" charset="0"/>
              </a:rPr>
              <a:t>Formas</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de </a:t>
            </a:r>
            <a:r>
              <a:rPr lang="en-IE" sz="2400" b="1" err="1">
                <a:solidFill>
                  <a:schemeClr val="tx1"/>
                </a:solidFill>
                <a:latin typeface="Calibri" panose="020F0502020204030204" pitchFamily="34" charset="0"/>
                <a:ea typeface="Calibri" panose="020F0502020204030204" pitchFamily="34" charset="0"/>
                <a:cs typeface="Calibri" panose="020F0502020204030204" pitchFamily="34" charset="0"/>
              </a:rPr>
              <a:t>Lecionar</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o </a:t>
            </a:r>
            <a:r>
              <a:rPr lang="en-IE" sz="2400" b="1" err="1">
                <a:solidFill>
                  <a:schemeClr val="tx1"/>
                </a:solidFill>
                <a:latin typeface="Calibri" panose="020F0502020204030204" pitchFamily="34" charset="0"/>
                <a:ea typeface="Calibri" panose="020F0502020204030204" pitchFamily="34" charset="0"/>
                <a:cs typeface="Calibri" panose="020F0502020204030204" pitchFamily="34" charset="0"/>
              </a:rPr>
              <a:t>Curso</a:t>
            </a:r>
            <a:endParaRPr lang="en-IE" sz="24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r">
              <a:buNone/>
            </a:pPr>
            <a:endParaRPr lang="en-IE" sz="24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C9939481-D329-5398-071B-EB4E1B5635C9}"/>
              </a:ext>
            </a:extLst>
          </p:cNvPr>
          <p:cNvGrpSpPr/>
          <p:nvPr/>
        </p:nvGrpSpPr>
        <p:grpSpPr>
          <a:xfrm>
            <a:off x="869835" y="761706"/>
            <a:ext cx="1226382" cy="1226286"/>
            <a:chOff x="8711101" y="501407"/>
            <a:chExt cx="959968" cy="957224"/>
          </a:xfrm>
        </p:grpSpPr>
        <p:sp>
          <p:nvSpPr>
            <p:cNvPr id="9" name="Freeform 1103">
              <a:extLst>
                <a:ext uri="{FF2B5EF4-FFF2-40B4-BE49-F238E27FC236}">
                  <a16:creationId xmlns:a16="http://schemas.microsoft.com/office/drawing/2014/main" id="{B8608213-8CD5-759D-9981-E2E6B79D14A3}"/>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chemeClr val="bg1"/>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DCD5F220-E7C7-4D3D-DDC4-8A9123FEC936}"/>
                </a:ext>
              </a:extLst>
            </p:cNvPr>
            <p:cNvGrpSpPr/>
            <p:nvPr/>
          </p:nvGrpSpPr>
          <p:grpSpPr>
            <a:xfrm>
              <a:off x="8711101" y="501407"/>
              <a:ext cx="959968" cy="957224"/>
              <a:chOff x="8711101" y="501407"/>
              <a:chExt cx="959968" cy="957224"/>
            </a:xfrm>
            <a:solidFill>
              <a:srgbClr val="000000"/>
            </a:solidFill>
          </p:grpSpPr>
          <p:sp>
            <p:nvSpPr>
              <p:cNvPr id="11" name="Freeform 1105">
                <a:extLst>
                  <a:ext uri="{FF2B5EF4-FFF2-40B4-BE49-F238E27FC236}">
                    <a16:creationId xmlns:a16="http://schemas.microsoft.com/office/drawing/2014/main" id="{2D602C22-F80C-3B04-E289-3BF813A4B584}"/>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2" name="Freeform 1106">
                <a:extLst>
                  <a:ext uri="{FF2B5EF4-FFF2-40B4-BE49-F238E27FC236}">
                    <a16:creationId xmlns:a16="http://schemas.microsoft.com/office/drawing/2014/main" id="{2143A687-4170-785A-0993-FD8CC2B4FFD3}"/>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3" name="Freeform 1107">
                <a:extLst>
                  <a:ext uri="{FF2B5EF4-FFF2-40B4-BE49-F238E27FC236}">
                    <a16:creationId xmlns:a16="http://schemas.microsoft.com/office/drawing/2014/main" id="{F842D057-94AD-DECF-7A54-8D6F5E3D88E2}"/>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4" name="Freeform 1108">
                <a:extLst>
                  <a:ext uri="{FF2B5EF4-FFF2-40B4-BE49-F238E27FC236}">
                    <a16:creationId xmlns:a16="http://schemas.microsoft.com/office/drawing/2014/main" id="{1002BA4D-9179-14F4-6A6E-278E1EBB6A79}"/>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09">
                <a:extLst>
                  <a:ext uri="{FF2B5EF4-FFF2-40B4-BE49-F238E27FC236}">
                    <a16:creationId xmlns:a16="http://schemas.microsoft.com/office/drawing/2014/main" id="{6B577D46-FF8D-A355-D1CE-E5C57B2B2713}"/>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0">
                <a:extLst>
                  <a:ext uri="{FF2B5EF4-FFF2-40B4-BE49-F238E27FC236}">
                    <a16:creationId xmlns:a16="http://schemas.microsoft.com/office/drawing/2014/main" id="{5631F00E-8C37-29F4-2A38-965C1ACC41F0}"/>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7" name="Freeform 1111">
                <a:extLst>
                  <a:ext uri="{FF2B5EF4-FFF2-40B4-BE49-F238E27FC236}">
                    <a16:creationId xmlns:a16="http://schemas.microsoft.com/office/drawing/2014/main" id="{65D6DD9B-D3DD-9A57-307C-7E5072F53514}"/>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8" name="Freeform 1112">
                <a:extLst>
                  <a:ext uri="{FF2B5EF4-FFF2-40B4-BE49-F238E27FC236}">
                    <a16:creationId xmlns:a16="http://schemas.microsoft.com/office/drawing/2014/main" id="{84D6CCD4-644D-89C8-5FBE-BC1018B18E9C}"/>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9" name="Freeform 1113">
                <a:extLst>
                  <a:ext uri="{FF2B5EF4-FFF2-40B4-BE49-F238E27FC236}">
                    <a16:creationId xmlns:a16="http://schemas.microsoft.com/office/drawing/2014/main" id="{1A68C136-CD71-4E6D-8C41-C0CE861B5DB9}"/>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20" name="Freeform 1114">
                <a:extLst>
                  <a:ext uri="{FF2B5EF4-FFF2-40B4-BE49-F238E27FC236}">
                    <a16:creationId xmlns:a16="http://schemas.microsoft.com/office/drawing/2014/main" id="{164D989B-973C-5B6D-AEE8-D7A374EFA87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graphicFrame>
        <p:nvGraphicFramePr>
          <p:cNvPr id="21" name="Table 7">
            <a:extLst>
              <a:ext uri="{FF2B5EF4-FFF2-40B4-BE49-F238E27FC236}">
                <a16:creationId xmlns:a16="http://schemas.microsoft.com/office/drawing/2014/main" id="{7591B150-5EC3-31B8-22E2-2C9E373AD0C2}"/>
              </a:ext>
            </a:extLst>
          </p:cNvPr>
          <p:cNvGraphicFramePr>
            <a:graphicFrameLocks noGrp="1"/>
          </p:cNvGraphicFramePr>
          <p:nvPr>
            <p:extLst>
              <p:ext uri="{D42A27DB-BD31-4B8C-83A1-F6EECF244321}">
                <p14:modId xmlns:p14="http://schemas.microsoft.com/office/powerpoint/2010/main" val="2636455009"/>
              </p:ext>
            </p:extLst>
          </p:nvPr>
        </p:nvGraphicFramePr>
        <p:xfrm>
          <a:off x="869835" y="4347505"/>
          <a:ext cx="6180184" cy="3003438"/>
        </p:xfrm>
        <a:graphic>
          <a:graphicData uri="http://schemas.openxmlformats.org/drawingml/2006/table">
            <a:tbl>
              <a:tblPr firstRow="1" bandRow="1"/>
              <a:tblGrid>
                <a:gridCol w="1361870">
                  <a:extLst>
                    <a:ext uri="{9D8B030D-6E8A-4147-A177-3AD203B41FA5}">
                      <a16:colId xmlns:a16="http://schemas.microsoft.com/office/drawing/2014/main" val="3903941124"/>
                    </a:ext>
                  </a:extLst>
                </a:gridCol>
                <a:gridCol w="2868460">
                  <a:extLst>
                    <a:ext uri="{9D8B030D-6E8A-4147-A177-3AD203B41FA5}">
                      <a16:colId xmlns:a16="http://schemas.microsoft.com/office/drawing/2014/main" val="2417487657"/>
                    </a:ext>
                  </a:extLst>
                </a:gridCol>
                <a:gridCol w="1949854">
                  <a:extLst>
                    <a:ext uri="{9D8B030D-6E8A-4147-A177-3AD203B41FA5}">
                      <a16:colId xmlns:a16="http://schemas.microsoft.com/office/drawing/2014/main" val="3370213147"/>
                    </a:ext>
                  </a:extLst>
                </a:gridCol>
              </a:tblGrid>
              <a:tr h="649392">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en-IE" sz="1400">
                          <a:solidFill>
                            <a:schemeClr val="tx1"/>
                          </a:solidFill>
                        </a:rPr>
                        <a:t>Ferramenta em sala de aula</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pt-PT" sz="1400">
                          <a:solidFill>
                            <a:schemeClr val="tx1"/>
                          </a:solidFill>
                        </a:rPr>
                        <a:t>Uso sugerido em sala de aula</a:t>
                      </a:r>
                      <a:endParaRPr lang="en-IE" sz="140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en-IE" sz="1400" err="1">
                          <a:solidFill>
                            <a:schemeClr val="tx1"/>
                          </a:solidFill>
                        </a:rPr>
                        <a:t>Recursos</a:t>
                      </a:r>
                      <a:r>
                        <a:rPr lang="en-IE" sz="1400">
                          <a:solidFill>
                            <a:schemeClr val="tx1"/>
                          </a:solidFill>
                        </a:rPr>
                        <a:t> </a:t>
                      </a:r>
                      <a:r>
                        <a:rPr lang="en-IE" sz="1400" err="1">
                          <a:solidFill>
                            <a:schemeClr val="tx1"/>
                          </a:solidFill>
                        </a:rPr>
                        <a:t>adicionais</a:t>
                      </a:r>
                      <a:r>
                        <a:rPr lang="en-IE" sz="1400">
                          <a:solidFill>
                            <a:schemeClr val="tx1"/>
                          </a:solidFill>
                        </a:rPr>
                        <a:t> </a:t>
                      </a:r>
                      <a:r>
                        <a:rPr lang="en-IE" sz="1400" err="1">
                          <a:solidFill>
                            <a:schemeClr val="tx1"/>
                          </a:solidFill>
                        </a:rPr>
                        <a:t>necessários</a:t>
                      </a:r>
                      <a:endParaRPr lang="en-IE" sz="140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2338061450"/>
                  </a:ext>
                </a:extLst>
              </a:tr>
              <a:tr h="89291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err="1"/>
                        <a:t>Apresentação</a:t>
                      </a:r>
                      <a:r>
                        <a:rPr lang="en-IE" sz="1200"/>
                        <a:t> em PowerPoint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pt-PT" sz="1200"/>
                        <a:t>Os materiais de treino são desenvolvidos em PowerPoint. Sugere-se que estes sejam exibidos numa tela grande para serem vistos em sala de aula.</a:t>
                      </a:r>
                      <a:endParaRPr lang="en-IE" sz="120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a:r>
                        <a:rPr lang="en-IE" sz="1200" err="1"/>
                        <a:t>Portátil</a:t>
                      </a:r>
                      <a:r>
                        <a:rPr lang="en-IE" sz="1200"/>
                        <a:t> / </a:t>
                      </a:r>
                      <a:r>
                        <a:rPr lang="en-IE" sz="1200" err="1"/>
                        <a:t>Computador</a:t>
                      </a:r>
                      <a:r>
                        <a:rPr lang="en-IE" sz="1200"/>
                        <a:t> </a:t>
                      </a:r>
                      <a:r>
                        <a:rPr lang="en-IE" sz="1200" err="1"/>
                        <a:t>fixo</a:t>
                      </a:r>
                      <a:endParaRPr lang="en-IE" sz="1200"/>
                    </a:p>
                    <a:p>
                      <a:pPr algn="l"/>
                      <a:r>
                        <a:rPr lang="en-IE" sz="1200" err="1"/>
                        <a:t>Projetor</a:t>
                      </a:r>
                      <a:endParaRPr lang="en-IE" sz="1200"/>
                    </a:p>
                    <a:p>
                      <a:pPr algn="l"/>
                      <a:r>
                        <a:rPr lang="en-IE" sz="1200" err="1"/>
                        <a:t>Ecran</a:t>
                      </a:r>
                      <a:r>
                        <a:rPr lang="en-IE" sz="1200"/>
                        <a:t>  </a:t>
                      </a:r>
                      <a:r>
                        <a:rPr lang="en-IE" sz="1200" err="1"/>
                        <a:t>ou</a:t>
                      </a:r>
                      <a:r>
                        <a:rPr lang="en-IE" sz="1200"/>
                        <a:t> </a:t>
                      </a:r>
                      <a:r>
                        <a:rPr lang="en-IE" sz="1200" err="1"/>
                        <a:t>tela</a:t>
                      </a:r>
                      <a:r>
                        <a:rPr lang="en-IE" sz="1200"/>
                        <a:t> </a:t>
                      </a:r>
                      <a:r>
                        <a:rPr lang="en-IE" sz="1200" err="1"/>
                        <a:t>grande</a:t>
                      </a:r>
                      <a:r>
                        <a:rPr lang="en-IE" sz="1200"/>
                        <a:t> / </a:t>
                      </a:r>
                      <a:r>
                        <a:rPr lang="en-IE" sz="1200" err="1"/>
                        <a:t>Parede</a:t>
                      </a:r>
                      <a:endParaRPr lang="en-IE" sz="120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3637798547"/>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err="1"/>
                        <a:t>Vídeos</a:t>
                      </a:r>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pt-PT" sz="1200"/>
                        <a:t>Os vídeos são usados para explicar certas secções do conteúdo de treino e para apresentar casos de estudo para discussão.</a:t>
                      </a:r>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a:r>
                        <a:rPr lang="en-IE" sz="1200"/>
                        <a:t>Audio / Sistema de Som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919567722"/>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pt-PT" sz="1200"/>
                        <a:t>Quadro branco ou </a:t>
                      </a:r>
                      <a:r>
                        <a:rPr lang="pt-PT" sz="1200" i="1" err="1"/>
                        <a:t>Flip</a:t>
                      </a:r>
                      <a:r>
                        <a:rPr lang="pt-PT" sz="1200" i="1"/>
                        <a:t> </a:t>
                      </a:r>
                      <a:r>
                        <a:rPr lang="pt-PT" sz="1200" i="1" err="1"/>
                        <a:t>Chart</a:t>
                      </a:r>
                      <a:endParaRPr lang="en-IE" sz="1200" i="1"/>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pt-PT" sz="1200"/>
                        <a:t>Convidar os alunos a escrever no quadro ou pedir-lhes feedback enquanto o educador escreve no quadro</a:t>
                      </a:r>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a:r>
                        <a:rPr lang="en-IE" sz="1200" err="1"/>
                        <a:t>Canetas</a:t>
                      </a:r>
                      <a:r>
                        <a:rPr lang="en-IE" sz="1200"/>
                        <a:t> / </a:t>
                      </a:r>
                      <a:r>
                        <a:rPr lang="en-IE" sz="1200" err="1"/>
                        <a:t>Marcadores</a:t>
                      </a:r>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544839967"/>
                  </a:ext>
                </a:extLst>
              </a:tr>
            </a:tbl>
          </a:graphicData>
        </a:graphic>
      </p:graphicFrame>
      <p:pic>
        <p:nvPicPr>
          <p:cNvPr id="24" name="Picture 23" descr="People in class">
            <a:extLst>
              <a:ext uri="{FF2B5EF4-FFF2-40B4-BE49-F238E27FC236}">
                <a16:creationId xmlns:a16="http://schemas.microsoft.com/office/drawing/2014/main" id="{8F49C664-C1E4-B056-DCF2-552F281E3B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248"/>
          <a:stretch/>
        </p:blipFill>
        <p:spPr>
          <a:xfrm>
            <a:off x="0" y="7893489"/>
            <a:ext cx="4937759" cy="2485038"/>
          </a:xfrm>
          <a:prstGeom prst="rect">
            <a:avLst/>
          </a:prstGeom>
        </p:spPr>
      </p:pic>
    </p:spTree>
    <p:extLst>
      <p:ext uri="{BB962C8B-B14F-4D97-AF65-F5344CB8AC3E}">
        <p14:creationId xmlns:p14="http://schemas.microsoft.com/office/powerpoint/2010/main" val="82955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9CBBC-4A76-BE74-1A60-3AD627B62726}"/>
              </a:ext>
            </a:extLst>
          </p:cNvPr>
          <p:cNvSpPr>
            <a:spLocks noGrp="1"/>
          </p:cNvSpPr>
          <p:nvPr>
            <p:ph type="body" sz="quarter" idx="30"/>
          </p:nvPr>
        </p:nvSpPr>
        <p:spPr>
          <a:xfrm>
            <a:off x="2222186" y="404088"/>
            <a:ext cx="4837229" cy="946746"/>
          </a:xfrm>
        </p:spPr>
        <p:txBody>
          <a:bodyPr/>
          <a:lstStyle/>
          <a:p>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E" sz="60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rPr>
              <a:t>04</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a:t>
            </a:r>
            <a:r>
              <a:rPr kumimoji="0" lang="en-IE" sz="2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Formas</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de </a:t>
            </a:r>
            <a:r>
              <a:rPr kumimoji="0" lang="en-IE" sz="2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Lecionar</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 </a:t>
            </a:r>
            <a:r>
              <a:rPr kumimoji="0" lang="en-IE" sz="2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Curso</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IE" sz="2000" b="1">
                <a:solidFill>
                  <a:schemeClr val="tx1"/>
                </a:solidFill>
                <a:latin typeface="Calibri" panose="020F0502020204030204" pitchFamily="34" charset="0"/>
                <a:ea typeface="Calibri" panose="020F0502020204030204" pitchFamily="34" charset="0"/>
                <a:cs typeface="Calibri" panose="020F0502020204030204" pitchFamily="34" charset="0"/>
              </a:rPr>
              <a:t>(cont.)</a:t>
            </a:r>
            <a:endParaRPr lang="en-IE"/>
          </a:p>
        </p:txBody>
      </p:sp>
      <p:sp>
        <p:nvSpPr>
          <p:cNvPr id="5" name="Text Placeholder 2">
            <a:extLst>
              <a:ext uri="{FF2B5EF4-FFF2-40B4-BE49-F238E27FC236}">
                <a16:creationId xmlns:a16="http://schemas.microsoft.com/office/drawing/2014/main" id="{3D5604C0-A7FD-A7B9-A36A-4E4A9D01E9B3}"/>
              </a:ext>
            </a:extLst>
          </p:cNvPr>
          <p:cNvSpPr txBox="1">
            <a:spLocks/>
          </p:cNvSpPr>
          <p:nvPr/>
        </p:nvSpPr>
        <p:spPr>
          <a:xfrm>
            <a:off x="857664" y="2498362"/>
            <a:ext cx="6308679" cy="3435122"/>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none" strike="noStrike" kern="1200" cap="none" spc="0" normalizeH="0" baseline="0" noProof="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Mecanismos</a:t>
            </a:r>
            <a:r>
              <a:rPr kumimoji="0" lang="en-IE" sz="1300" b="1"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300" b="1" i="0" u="none" strike="noStrike" kern="1200" cap="none" spc="0" normalizeH="0" baseline="0" noProof="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sugeridos</a:t>
            </a:r>
            <a:r>
              <a:rPr kumimoji="0" lang="en-IE" sz="1300" b="1"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3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t-PT"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Discussões em pequenos grupos:</a:t>
            </a:r>
            <a:r>
              <a:rPr kumimoji="0" lang="pt-PT" sz="1200" b="0" i="0"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Dividir os participantes em pequenos grupos e dar-lhes casos de estudo ou situações de trabalho para eles discutirem ou resolverem. </a:t>
            </a:r>
            <a:r>
              <a:rPr lang="pt-PT" sz="1200">
                <a:solidFill>
                  <a:sysClr val="windowText" lastClr="000000"/>
                </a:solidFill>
                <a:ea typeface="Calibri" panose="020F0502020204030204" pitchFamily="34" charset="0"/>
                <a:cs typeface="Times New Roman" panose="02020603050405020304" pitchFamily="18" charset="0"/>
              </a:rPr>
              <a:t>Esta técnica</a:t>
            </a:r>
            <a:r>
              <a:rPr kumimoji="0" lang="pt-PT" sz="1200" b="0" i="0"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permite a transferência de conhecimento entre os alunos.</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pt-PT"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Sessões de perguntas e respostas</a:t>
            </a:r>
            <a:r>
              <a:rPr kumimoji="0" lang="pt-PT" sz="1200" b="0" i="0"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As sessões informais de perguntas e respostas são mais eficazes com pequenos grupos e para atualizar competências, em vez de ensinar novas competências. Estas sessões devem ser usadas com frequência durante o curso.</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sng" strike="noStrike" kern="1200" cap="none" spc="0" normalizeH="0" baseline="0" noProof="0" err="1">
                <a:ln>
                  <a:noFill/>
                </a:ln>
                <a:effectLst/>
                <a:uLnTx/>
                <a:uFillTx/>
                <a:latin typeface="Calibri" panose="020F0502020204030204" pitchFamily="34" charset="0"/>
                <a:ea typeface="Calibri" panose="020F0502020204030204" pitchFamily="34" charset="0"/>
                <a:cs typeface="Times New Roman" panose="02020603050405020304" pitchFamily="18" charset="0"/>
              </a:rPr>
              <a:t>Multimédia</a:t>
            </a:r>
            <a:r>
              <a:rPr kumimoji="0" lang="en-IE" sz="1200" b="0" i="0" u="sng"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t-PT"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Os materiais de formação multimédia tendem a ser mais provocativos e desafiantes e, portanto, mais estimulantes para a mente adulta. Os educadores devem garantir que todas as ferramentas incorporadas são utilizadas em todo o seu potencial.</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Ferramentas </a:t>
            </a:r>
            <a:r>
              <a:rPr kumimoji="0" lang="en-IE" sz="1200" b="0" i="0" u="sng" strike="noStrike" kern="1200" cap="none" spc="0" normalizeH="0" baseline="0" noProof="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interativas</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t-PT"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 envolvimento dos alunos pode ser facilmente alcançado usando ferramentas interativas. Um exemplo de ferramenta gratuita é o </a:t>
            </a:r>
            <a:r>
              <a:rPr kumimoji="0" lang="pt-PT" sz="1200" b="0" i="0" u="none" strike="noStrike" kern="1200" cap="none" spc="0" normalizeH="0" baseline="0" noProof="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Kahoot</a:t>
            </a:r>
            <a:r>
              <a:rPr kumimoji="0" lang="pt-PT"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 qual é uma plataforma de aprendizagem baseada em jogos, usada em sala de aula, escritórios e ambientes sociais. Pode-se compilar um questionário, que pode ser respondido pelos alunos nos seus telemóveis/tablets/computadores. É possível obter feedback e resultados imediatos.</a:t>
            </a:r>
            <a:endPar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Poppins" pitchFamily="2" charset="77"/>
            </a:endParaRPr>
          </a:p>
        </p:txBody>
      </p:sp>
      <p:sp>
        <p:nvSpPr>
          <p:cNvPr id="6" name="TextBox 5">
            <a:extLst>
              <a:ext uri="{FF2B5EF4-FFF2-40B4-BE49-F238E27FC236}">
                <a16:creationId xmlns:a16="http://schemas.microsoft.com/office/drawing/2014/main" id="{53A459FB-9401-85DC-BC90-3BD38C4CABA5}"/>
              </a:ext>
            </a:extLst>
          </p:cNvPr>
          <p:cNvSpPr txBox="1"/>
          <p:nvPr/>
        </p:nvSpPr>
        <p:spPr>
          <a:xfrm>
            <a:off x="857664" y="6070255"/>
            <a:ext cx="6423897" cy="3070264"/>
          </a:xfrm>
          <a:prstGeom prst="rect">
            <a:avLst/>
          </a:prstGeom>
          <a:noFill/>
        </p:spPr>
        <p:txBody>
          <a:bodyPr wrap="square" rtlCol="0">
            <a:spAutoFit/>
          </a:bodyPr>
          <a:lstStyle/>
          <a:p>
            <a:pPr marL="342900" marR="0" lvl="0" indent="-342900" algn="just" defTabSz="755934" rtl="0" eaLnBrk="1" fontAlgn="auto" latinLnBrk="0" hangingPunct="1">
              <a:lnSpc>
                <a:spcPct val="107000"/>
              </a:lnSpc>
              <a:spcBef>
                <a:spcPts val="0"/>
              </a:spcBef>
              <a:spcAft>
                <a:spcPts val="800"/>
              </a:spcAft>
              <a:buClrTx/>
              <a:buSzTx/>
              <a:buFont typeface="+mj-lt"/>
              <a:buAutoNum type="alphaLcParenR" startAt="2"/>
              <a:tabLst/>
              <a:defRPr/>
            </a:pPr>
            <a:r>
              <a:rPr kumimoji="0" lang="en-US" sz="1300" b="1" i="0" u="none" strike="noStrike" kern="1200" cap="none" spc="0" normalizeH="0" baseline="0" noProof="0" err="1">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Aprendizagem</a:t>
            </a:r>
            <a:r>
              <a:rPr kumimoji="0" lang="en-US" sz="13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 Online</a:t>
            </a:r>
            <a:endParaRPr kumimoji="0" lang="en-IE" sz="13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pt-PT"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Este método utiliza tecnologias da Internet inseridas na plataforma de aprendizagem do Projeto EFE, fornecendo uma ampla gama de soluções que permitam a aprendizado. O curso de Empreendedorismo </a:t>
            </a:r>
            <a:r>
              <a:rPr lang="pt-PT" sz="1200">
                <a:solidFill>
                  <a:prstClr val="black"/>
                </a:solidFill>
                <a:latin typeface="Calibri" panose="020F0502020204030204" pitchFamily="34" charset="0"/>
                <a:ea typeface="Calibri" panose="020F0502020204030204" pitchFamily="34" charset="0"/>
                <a:cs typeface="Times New Roman" panose="02020603050405020304" pitchFamily="18" charset="0"/>
              </a:rPr>
              <a:t>de Alimentos Éticos </a:t>
            </a:r>
            <a:r>
              <a:rPr kumimoji="0" lang="pt-PT"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é oferecido como um programa de aprendizagem online, com acesso direto por todas as partes interessadas, incluindo </a:t>
            </a:r>
            <a:r>
              <a:rPr kumimoji="0" lang="pt-PT"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educadores, estudantes, empreendedores alimentares/PMEs e funcionários</a:t>
            </a:r>
            <a:r>
              <a:rPr kumimoji="0" lang="pt-PT"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sobre o tema de Empreendedorismo de Alimentos Éticos.</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lang="pt-PT" sz="1200">
                <a:solidFill>
                  <a:prstClr val="black"/>
                </a:solidFill>
                <a:latin typeface="Calibri" panose="020F0502020204030204" pitchFamily="34" charset="0"/>
                <a:ea typeface="Calibri" panose="020F0502020204030204" pitchFamily="34" charset="0"/>
                <a:cs typeface="Times New Roman" panose="02020603050405020304" pitchFamily="18" charset="0"/>
              </a:rPr>
              <a:t>A plataforma do projeto é um site multilíngue e interativo que combina recursos informativos como o já mencionado Guia do Educador para Promotores &amp; Facilitadores de Alimentos Éticos, exercícios digitalizados e atividades de desenvolvimento de competências empresariais e de inovação. Também são sugeridas leituras adicionais e fornecidos links multimédia. A aprendizagem on-line incorpora as melhores práticas de aprendizagem. Embora o objetivo de aprendizagem permaneça o mesmo (ou semelhante), a interface e a experiência do usuário passam a ser radicalmente diferentes, conforme o mais conveniente.</a:t>
            </a:r>
            <a:endParaRPr lang="en-IE"/>
          </a:p>
        </p:txBody>
      </p:sp>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972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sp>
        <p:nvSpPr>
          <p:cNvPr id="3" name="Text Placeholder 1">
            <a:extLst>
              <a:ext uri="{FF2B5EF4-FFF2-40B4-BE49-F238E27FC236}">
                <a16:creationId xmlns:a16="http://schemas.microsoft.com/office/drawing/2014/main" id="{53976BFE-55BE-FA5D-0471-CCF6AEB08FFA}"/>
              </a:ext>
            </a:extLst>
          </p:cNvPr>
          <p:cNvSpPr txBox="1">
            <a:spLocks/>
          </p:cNvSpPr>
          <p:nvPr/>
        </p:nvSpPr>
        <p:spPr>
          <a:xfrm>
            <a:off x="869835" y="2407180"/>
            <a:ext cx="6513604" cy="5413420"/>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42900" indent="-342900" algn="just" defTabSz="755934">
              <a:lnSpc>
                <a:spcPct val="107000"/>
              </a:lnSpc>
              <a:spcBef>
                <a:spcPts val="0"/>
              </a:spcBef>
              <a:spcAft>
                <a:spcPts val="800"/>
              </a:spcAft>
              <a:buFont typeface="+mj-lt"/>
              <a:buAutoNum type="alphaLcParenR" startAt="3"/>
              <a:defRPr/>
            </a:pPr>
            <a:r>
              <a:rPr lang="en-US" sz="1300" b="1" err="1">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rPr>
              <a:t>Outras</a:t>
            </a:r>
            <a:r>
              <a:rPr lang="en-US" sz="1300" b="1">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rPr>
              <a:t> </a:t>
            </a:r>
            <a:r>
              <a:rPr lang="en-US" sz="1300" b="1" err="1">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rPr>
              <a:t>metodologias</a:t>
            </a:r>
            <a:endParaRPr lang="en-IE" sz="1300">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a:lnSpc>
                <a:spcPct val="107000"/>
              </a:lnSpc>
              <a:spcBef>
                <a:spcPts val="0"/>
              </a:spcBef>
              <a:spcAft>
                <a:spcPts val="800"/>
              </a:spcAft>
              <a:buFont typeface="Arial" panose="020B0604020202020204" pitchFamily="34" charset="0"/>
              <a:buNone/>
              <a:defRPr/>
            </a:pP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Sala de aula </a:t>
            </a:r>
            <a:r>
              <a:rPr lang="en-IE" sz="1300" b="1" u="sng" err="1">
                <a:solidFill>
                  <a:schemeClr val="tx1"/>
                </a:solidFill>
                <a:latin typeface="Calibri" panose="020F0502020204030204" pitchFamily="34" charset="0"/>
                <a:ea typeface="Calibri" panose="020F0502020204030204" pitchFamily="34" charset="0"/>
                <a:cs typeface="Times New Roman" panose="02020603050405020304" pitchFamily="18" charset="0"/>
              </a:rPr>
              <a:t>invertida</a:t>
            </a:r>
            <a:endPar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a:lnSpc>
                <a:spcPct val="107000"/>
              </a:lnSpc>
              <a:spcBef>
                <a:spcPts val="0"/>
              </a:spcBef>
              <a:spcAft>
                <a:spcPts val="800"/>
              </a:spcAft>
              <a:buFont typeface="Arial" panose="020B0604020202020204" pitchFamily="34" charset="0"/>
              <a:buNone/>
              <a:defRPr/>
            </a:pPr>
            <a:r>
              <a:rPr lang="pt-PT" sz="1200">
                <a:solidFill>
                  <a:schemeClr val="tx1"/>
                </a:solidFill>
                <a:latin typeface="Calibri" panose="020F0502020204030204" pitchFamily="34" charset="0"/>
                <a:ea typeface="Calibri" panose="020F0502020204030204" pitchFamily="34" charset="0"/>
                <a:cs typeface="Times New Roman" panose="02020603050405020304" pitchFamily="18" charset="0"/>
              </a:rPr>
              <a:t>Em sala de aula invertida, os alunos estudam o conteúdo do módulo antes da aula, com foco em exercícios e tarefas a realizar em sala de aula. A transferência de conhecimento em sala de aula dá lugar ao ensino on-line fora da sala de aula. Isso cria mais espaço para praticar em sala de aula, para explicações extras quando necessário, e oferece a possibilidade de se aprofundar mais nos materiais durante a aula.</a:t>
            </a:r>
            <a:endParaRPr lang="en-IE" sz="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a:lnSpc>
                <a:spcPct val="107000"/>
              </a:lnSpc>
              <a:spcBef>
                <a:spcPts val="0"/>
              </a:spcBef>
              <a:spcAft>
                <a:spcPts val="800"/>
              </a:spcAft>
              <a:buFont typeface="Arial" panose="020B0604020202020204" pitchFamily="34" charset="0"/>
              <a:buNone/>
              <a:defRPr/>
            </a:pPr>
            <a:r>
              <a:rPr lang="en-IE" sz="1300" b="1" u="sng" err="1">
                <a:solidFill>
                  <a:schemeClr val="tx1"/>
                </a:solidFill>
                <a:latin typeface="Calibri" panose="020F0502020204030204" pitchFamily="34" charset="0"/>
                <a:ea typeface="Calibri" panose="020F0502020204030204" pitchFamily="34" charset="0"/>
                <a:cs typeface="Times New Roman" panose="02020603050405020304" pitchFamily="18" charset="0"/>
              </a:rPr>
              <a:t>Aprendizagem</a:t>
            </a: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IE" sz="1300" b="1" u="sng" err="1">
                <a:solidFill>
                  <a:schemeClr val="tx1"/>
                </a:solidFill>
                <a:latin typeface="Calibri" panose="020F0502020204030204" pitchFamily="34" charset="0"/>
                <a:ea typeface="Calibri" panose="020F0502020204030204" pitchFamily="34" charset="0"/>
                <a:cs typeface="Times New Roman" panose="02020603050405020304" pitchFamily="18" charset="0"/>
              </a:rPr>
              <a:t>Híbrida</a:t>
            </a: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IE" sz="1300" b="1" i="1" u="sng">
                <a:solidFill>
                  <a:schemeClr val="tx1"/>
                </a:solidFill>
                <a:latin typeface="Calibri" panose="020F0502020204030204" pitchFamily="34" charset="0"/>
                <a:ea typeface="Calibri" panose="020F0502020204030204" pitchFamily="34" charset="0"/>
                <a:cs typeface="Times New Roman" panose="02020603050405020304" pitchFamily="18" charset="0"/>
              </a:rPr>
              <a:t>Blended Learning</a:t>
            </a: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IE" sz="13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defTabSz="755934">
              <a:lnSpc>
                <a:spcPct val="107000"/>
              </a:lnSpc>
              <a:spcBef>
                <a:spcPts val="0"/>
              </a:spcBef>
              <a:spcAft>
                <a:spcPts val="800"/>
              </a:spcAft>
              <a:buFont typeface="Arial" panose="020B0604020202020204" pitchFamily="34" charset="0"/>
              <a:buNone/>
              <a:defRPr/>
            </a:pPr>
            <a:r>
              <a:rPr lang="pt-PT" sz="1200">
                <a:solidFill>
                  <a:schemeClr val="tx1"/>
                </a:solidFill>
                <a:latin typeface="Calibri" panose="020F0502020204030204" pitchFamily="34" charset="0"/>
                <a:ea typeface="Calibri" panose="020F0502020204030204" pitchFamily="34" charset="0"/>
                <a:cs typeface="Times New Roman" panose="02020603050405020304" pitchFamily="18" charset="0"/>
              </a:rPr>
              <a:t>O </a:t>
            </a:r>
            <a:r>
              <a:rPr lang="pt-PT" sz="1200" i="1" err="1">
                <a:solidFill>
                  <a:schemeClr val="tx1"/>
                </a:solidFill>
                <a:latin typeface="Calibri" panose="020F0502020204030204" pitchFamily="34" charset="0"/>
                <a:ea typeface="Calibri" panose="020F0502020204030204" pitchFamily="34" charset="0"/>
                <a:cs typeface="Times New Roman" panose="02020603050405020304" pitchFamily="18" charset="0"/>
              </a:rPr>
              <a:t>Blended</a:t>
            </a:r>
            <a:r>
              <a:rPr lang="pt-PT" sz="1200" i="1">
                <a:solidFill>
                  <a:schemeClr val="tx1"/>
                </a:solidFill>
                <a:latin typeface="Calibri" panose="020F0502020204030204" pitchFamily="34" charset="0"/>
                <a:ea typeface="Calibri" panose="020F0502020204030204" pitchFamily="34" charset="0"/>
                <a:cs typeface="Times New Roman" panose="02020603050405020304" pitchFamily="18" charset="0"/>
              </a:rPr>
              <a:t> Learning </a:t>
            </a:r>
            <a:r>
              <a:rPr lang="pt-PT" sz="1200">
                <a:solidFill>
                  <a:schemeClr val="tx1"/>
                </a:solidFill>
                <a:latin typeface="Calibri" panose="020F0502020204030204" pitchFamily="34" charset="0"/>
                <a:ea typeface="Calibri" panose="020F0502020204030204" pitchFamily="34" charset="0"/>
                <a:cs typeface="Times New Roman" panose="02020603050405020304" pitchFamily="18" charset="0"/>
              </a:rPr>
              <a:t>combina media digital on-line com métodos tradicionais de sala de aula. Requer a presença física do educador e do aluno, com algum elemento de controle sobre o tempo, lugar, caminho ou ritmo. Os alunos ainda frequentam uma sala de aula com a presença de um educador, e as práticas presenciais em sala de aula são combinadas com atividades realizadas por computador em relação ao conteúdo e à entrega. A aprendizagem híbrida é mais usada em ambientes de desenvolvimento profissional e de treino.</a:t>
            </a:r>
          </a:p>
          <a:p>
            <a:pPr marL="0" indent="0" algn="just" defTabSz="755934">
              <a:lnSpc>
                <a:spcPct val="107000"/>
              </a:lnSpc>
              <a:spcBef>
                <a:spcPts val="0"/>
              </a:spcBef>
              <a:spcAft>
                <a:spcPts val="800"/>
              </a:spcAft>
              <a:buFont typeface="Arial" panose="020B0604020202020204" pitchFamily="34" charset="0"/>
              <a:buNone/>
              <a:defRPr/>
            </a:pPr>
            <a:r>
              <a:rPr lang="pt-PT"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Aprendizagem colaborativa/Entre Pares (</a:t>
            </a:r>
            <a:r>
              <a:rPr lang="pt-PT" sz="1300" b="1" i="1" u="sng">
                <a:solidFill>
                  <a:schemeClr val="tx1"/>
                </a:solidFill>
                <a:latin typeface="Calibri" panose="020F0502020204030204" pitchFamily="34" charset="0"/>
                <a:ea typeface="Calibri" panose="020F0502020204030204" pitchFamily="34" charset="0"/>
                <a:cs typeface="Times New Roman" panose="02020603050405020304" pitchFamily="18" charset="0"/>
              </a:rPr>
              <a:t>Peer-to-Peer</a:t>
            </a:r>
            <a:r>
              <a:rPr lang="pt-PT"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0" indent="0" algn="just" defTabSz="755934">
              <a:lnSpc>
                <a:spcPct val="107000"/>
              </a:lnSpc>
              <a:spcBef>
                <a:spcPts val="0"/>
              </a:spcBef>
              <a:spcAft>
                <a:spcPts val="800"/>
              </a:spcAft>
              <a:buFont typeface="Arial" panose="020B0604020202020204" pitchFamily="34" charset="0"/>
              <a:buNone/>
              <a:defRPr/>
            </a:pPr>
            <a:r>
              <a:rPr lang="pt-PT" sz="1200">
                <a:solidFill>
                  <a:schemeClr val="tx1"/>
                </a:solidFill>
                <a:latin typeface="Calibri" panose="020F0502020204030204" pitchFamily="34" charset="0"/>
                <a:ea typeface="Calibri" panose="020F0502020204030204" pitchFamily="34" charset="0"/>
                <a:cs typeface="Times New Roman" panose="02020603050405020304" pitchFamily="18" charset="0"/>
              </a:rPr>
              <a:t>A aprendizagem colaborativa é uma abordagem educacional de ensino e aprendizagem que envolve grupos de alunos que trabalham juntos. Alguns exemplos para impulsionar a aprendizagem colaborativa são:</a:t>
            </a:r>
          </a:p>
          <a:p>
            <a:pPr marL="342900" indent="-342900" algn="just" defTabSz="755934">
              <a:lnSpc>
                <a:spcPct val="107000"/>
              </a:lnSpc>
              <a:spcBef>
                <a:spcPts val="0"/>
              </a:spcBef>
              <a:spcAft>
                <a:spcPts val="800"/>
              </a:spcAft>
              <a:buFont typeface="Symbol" panose="05050102010706020507" pitchFamily="18" charset="2"/>
              <a:buChar char=""/>
              <a:defRPr/>
            </a:pPr>
            <a:r>
              <a:rPr lang="pt-PT" sz="1200" b="1">
                <a:solidFill>
                  <a:schemeClr val="tx1"/>
                </a:solidFill>
                <a:latin typeface="Calibri" panose="020F0502020204030204" pitchFamily="34" charset="0"/>
                <a:ea typeface="Calibri" panose="020F0502020204030204" pitchFamily="34" charset="0"/>
                <a:cs typeface="Times New Roman" panose="02020603050405020304" pitchFamily="18" charset="0"/>
              </a:rPr>
              <a:t>Revisão por pares: </a:t>
            </a:r>
            <a:r>
              <a:rPr lang="pt-PT" sz="1200">
                <a:solidFill>
                  <a:schemeClr val="tx1"/>
                </a:solidFill>
                <a:latin typeface="Calibri" panose="020F0502020204030204" pitchFamily="34" charset="0"/>
                <a:ea typeface="Calibri" panose="020F0502020204030204" pitchFamily="34" charset="0"/>
                <a:cs typeface="Times New Roman" panose="02020603050405020304" pitchFamily="18" charset="0"/>
              </a:rPr>
              <a:t>Reúnem-se os pares na sala de aula para avaliar conjuntamente o trabalho de uma ou mais pessoas de competência semelhante à dos que realizaram o trabalho. Os pares não só avaliam o desempenho uns dos outros, mas também partilham a sua experiência e conhecimento.</a:t>
            </a:r>
            <a:endPar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defTabSz="755934">
              <a:lnSpc>
                <a:spcPct val="107000"/>
              </a:lnSpc>
              <a:spcBef>
                <a:spcPts val="0"/>
              </a:spcBef>
              <a:spcAft>
                <a:spcPts val="800"/>
              </a:spcAft>
              <a:buFont typeface="Symbol" panose="05050102010706020507" pitchFamily="18" charset="2"/>
              <a:buChar char=""/>
              <a:defRPr/>
            </a:pPr>
            <a:r>
              <a:rPr lang="en-IE" sz="1200" b="1">
                <a:solidFill>
                  <a:schemeClr val="tx1"/>
                </a:solidFill>
                <a:latin typeface="Calibri" panose="020F0502020204030204" pitchFamily="34" charset="0"/>
                <a:ea typeface="Calibri" panose="020F0502020204030204" pitchFamily="34" charset="0"/>
                <a:cs typeface="Times New Roman" panose="02020603050405020304" pitchFamily="18" charset="0"/>
              </a:rPr>
              <a:t>Google Docs</a:t>
            </a: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t-PT" sz="1200">
                <a:solidFill>
                  <a:schemeClr val="tx1"/>
                </a:solidFill>
                <a:latin typeface="Calibri" panose="020F0502020204030204" pitchFamily="34" charset="0"/>
                <a:ea typeface="Calibri" panose="020F0502020204030204" pitchFamily="34" charset="0"/>
                <a:cs typeface="Times New Roman" panose="02020603050405020304" pitchFamily="18" charset="0"/>
              </a:rPr>
              <a:t>Esta ferramenta de colaboração online facilita a criação de documentos. Todos os membros do grupo podem trabalhar ao mesmo tempo (em tempo real) no mesmo documento, em qualquer local e em vários dispositivos. As alterações são gravadas automaticamente nos documentos conforme são digitadas. É possível monitorizar o histórico de revisões de um documento onde também é possível ver quem fez uma alteração específica. A vantagem do Google </a:t>
            </a:r>
            <a:r>
              <a:rPr lang="pt-PT" sz="1200" err="1">
                <a:solidFill>
                  <a:schemeClr val="tx1"/>
                </a:solidFill>
                <a:latin typeface="Calibri" panose="020F0502020204030204" pitchFamily="34" charset="0"/>
                <a:ea typeface="Calibri" panose="020F0502020204030204" pitchFamily="34" charset="0"/>
                <a:cs typeface="Times New Roman" panose="02020603050405020304" pitchFamily="18" charset="0"/>
              </a:rPr>
              <a:t>Docs</a:t>
            </a:r>
            <a:r>
              <a:rPr lang="pt-PT" sz="1200">
                <a:solidFill>
                  <a:schemeClr val="tx1"/>
                </a:solidFill>
                <a:latin typeface="Calibri" panose="020F0502020204030204" pitchFamily="34" charset="0"/>
                <a:ea typeface="Calibri" panose="020F0502020204030204" pitchFamily="34" charset="0"/>
                <a:cs typeface="Times New Roman" panose="02020603050405020304" pitchFamily="18" charset="0"/>
              </a:rPr>
              <a:t> como recurso de aprendizagem é que os membros do grupo também podem compartilhar documentos, conversar e comentar sobre os mesmos.</a:t>
            </a:r>
            <a:endParaRPr lang="en-IE">
              <a:solidFill>
                <a:schemeClr val="tx1"/>
              </a:solidFill>
            </a:endParaRPr>
          </a:p>
        </p:txBody>
      </p:sp>
      <p:sp>
        <p:nvSpPr>
          <p:cNvPr id="4" name="Text Placeholder 1">
            <a:extLst>
              <a:ext uri="{FF2B5EF4-FFF2-40B4-BE49-F238E27FC236}">
                <a16:creationId xmlns:a16="http://schemas.microsoft.com/office/drawing/2014/main" id="{A16B5B6F-2EB1-9FAD-9059-001ADC93776D}"/>
              </a:ext>
            </a:extLst>
          </p:cNvPr>
          <p:cNvSpPr txBox="1">
            <a:spLocks/>
          </p:cNvSpPr>
          <p:nvPr/>
        </p:nvSpPr>
        <p:spPr>
          <a:xfrm>
            <a:off x="2207644" y="382861"/>
            <a:ext cx="4837229"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2400" b="1">
                <a:solidFill>
                  <a:prstClr val="black"/>
                </a:solidFill>
                <a:ea typeface="Calibri" panose="020F0502020204030204" pitchFamily="34" charset="0"/>
              </a:rPr>
              <a:t> </a:t>
            </a:r>
            <a:r>
              <a:rPr lang="en-IE" sz="6000" b="1">
                <a:solidFill>
                  <a:srgbClr val="F79037"/>
                </a:solidFill>
                <a:ea typeface="Calibri" panose="020F0502020204030204" pitchFamily="34" charset="0"/>
              </a:rPr>
              <a:t>04</a:t>
            </a:r>
            <a:r>
              <a:rPr lang="en-IE" sz="2400" b="1">
                <a:solidFill>
                  <a:prstClr val="black"/>
                </a:solidFill>
                <a:ea typeface="Calibri" panose="020F0502020204030204" pitchFamily="34" charset="0"/>
              </a:rPr>
              <a:t> – </a:t>
            </a:r>
            <a:r>
              <a:rPr kumimoji="0" lang="en-IE" sz="2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Formas</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de </a:t>
            </a:r>
            <a:r>
              <a:rPr kumimoji="0" lang="en-IE" sz="2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Lecionar</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 </a:t>
            </a:r>
            <a:r>
              <a:rPr kumimoji="0" lang="en-IE" sz="24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Curso</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IE" sz="2000" b="1">
                <a:solidFill>
                  <a:schemeClr val="tx1"/>
                </a:solidFill>
                <a:latin typeface="Calibri" panose="020F0502020204030204" pitchFamily="34" charset="0"/>
                <a:ea typeface="Calibri" panose="020F0502020204030204" pitchFamily="34" charset="0"/>
                <a:cs typeface="Calibri" panose="020F0502020204030204" pitchFamily="34" charset="0"/>
              </a:rPr>
              <a:t>(cont.)</a:t>
            </a:r>
            <a:endParaRPr lang="en-IE"/>
          </a:p>
        </p:txBody>
      </p:sp>
    </p:spTree>
    <p:extLst>
      <p:ext uri="{BB962C8B-B14F-4D97-AF65-F5344CB8AC3E}">
        <p14:creationId xmlns:p14="http://schemas.microsoft.com/office/powerpoint/2010/main" val="263329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232607-582D-A046-A5B9-ACC06FAE94E6}"/>
              </a:ext>
            </a:extLst>
          </p:cNvPr>
          <p:cNvSpPr>
            <a:spLocks noGrp="1"/>
          </p:cNvSpPr>
          <p:nvPr>
            <p:ph type="body" sz="quarter" idx="13"/>
          </p:nvPr>
        </p:nvSpPr>
        <p:spPr>
          <a:xfrm>
            <a:off x="496358" y="1037898"/>
            <a:ext cx="3161377" cy="2612305"/>
          </a:xfrm>
        </p:spPr>
        <p:txBody>
          <a:bodyPr>
            <a:normAutofit/>
          </a:bodyPr>
          <a:lstStyle/>
          <a:p>
            <a:r>
              <a:rPr lang="pt-PT" sz="2400"/>
              <a:t>As pessoas aprendem mais quando ensinam outras pessoas</a:t>
            </a:r>
            <a:endParaRPr lang="en-US" sz="2400"/>
          </a:p>
        </p:txBody>
      </p:sp>
      <p:sp>
        <p:nvSpPr>
          <p:cNvPr id="20" name="Text Placeholder 6">
            <a:extLst>
              <a:ext uri="{FF2B5EF4-FFF2-40B4-BE49-F238E27FC236}">
                <a16:creationId xmlns:a16="http://schemas.microsoft.com/office/drawing/2014/main" id="{310915BE-8822-514A-B5C4-7A9BCFC25D26}"/>
              </a:ext>
            </a:extLst>
          </p:cNvPr>
          <p:cNvSpPr txBox="1">
            <a:spLocks/>
          </p:cNvSpPr>
          <p:nvPr/>
        </p:nvSpPr>
        <p:spPr>
          <a:xfrm>
            <a:off x="618460" y="3144426"/>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200" b="1" i="0"/>
              <a:t>Peter Drucker</a:t>
            </a:r>
            <a:endParaRPr lang="en-US" sz="1200" b="1"/>
          </a:p>
        </p:txBody>
      </p:sp>
      <p:grpSp>
        <p:nvGrpSpPr>
          <p:cNvPr id="31" name="Group 30">
            <a:extLst>
              <a:ext uri="{FF2B5EF4-FFF2-40B4-BE49-F238E27FC236}">
                <a16:creationId xmlns:a16="http://schemas.microsoft.com/office/drawing/2014/main" id="{C007575E-9EE3-0144-9D4B-906819B41F28}"/>
              </a:ext>
            </a:extLst>
          </p:cNvPr>
          <p:cNvGrpSpPr/>
          <p:nvPr/>
        </p:nvGrpSpPr>
        <p:grpSpPr>
          <a:xfrm>
            <a:off x="3572330" y="1802469"/>
            <a:ext cx="1487826" cy="1083162"/>
            <a:chOff x="3400450" y="986392"/>
            <a:chExt cx="1487826" cy="1083162"/>
          </a:xfrm>
        </p:grpSpPr>
        <p:sp>
          <p:nvSpPr>
            <p:cNvPr id="26" name="Freeform 25">
              <a:extLst>
                <a:ext uri="{FF2B5EF4-FFF2-40B4-BE49-F238E27FC236}">
                  <a16:creationId xmlns:a16="http://schemas.microsoft.com/office/drawing/2014/main" id="{25B98DCD-77B1-C24B-8ABD-6988D49267C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026E1EF-88E4-1147-8D99-E99F93C083F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5" name="Picture Placeholder 14" descr="Teacher smiling and writing on whiteboard">
            <a:extLst>
              <a:ext uri="{FF2B5EF4-FFF2-40B4-BE49-F238E27FC236}">
                <a16:creationId xmlns:a16="http://schemas.microsoft.com/office/drawing/2014/main" id="{3D65F74D-EB05-7445-8F62-41FCDF31A4BD}"/>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5551" r="20215"/>
          <a:stretch/>
        </p:blipFill>
        <p:spPr>
          <a:xfrm>
            <a:off x="31548" y="3701709"/>
            <a:ext cx="6056028" cy="5437409"/>
          </a:xfrm>
        </p:spPr>
      </p:pic>
      <p:sp>
        <p:nvSpPr>
          <p:cNvPr id="9" name="Slide Number Placeholder 9">
            <a:extLst>
              <a:ext uri="{FF2B5EF4-FFF2-40B4-BE49-F238E27FC236}">
                <a16:creationId xmlns:a16="http://schemas.microsoft.com/office/drawing/2014/main" id="{E5ADD7D1-F744-1673-2A24-AD3CE0610F9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14</a:t>
            </a:fld>
            <a:endParaRPr lang="en-US"/>
          </a:p>
        </p:txBody>
      </p:sp>
    </p:spTree>
    <p:extLst>
      <p:ext uri="{BB962C8B-B14F-4D97-AF65-F5344CB8AC3E}">
        <p14:creationId xmlns:p14="http://schemas.microsoft.com/office/powerpoint/2010/main" val="53461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625283"/>
          </a:xfrm>
        </p:spPr>
        <p:txBody>
          <a:bodyPr numCol="1"/>
          <a:lstStyle/>
          <a:p>
            <a:pPr marL="216000" marR="0" lvl="0" indent="-230400" algn="just" defTabSz="755934" rtl="0" eaLnBrk="1" fontAlgn="auto" latinLnBrk="0" hangingPunct="1">
              <a:lnSpc>
                <a:spcPct val="107000"/>
              </a:lnSpc>
              <a:spcBef>
                <a:spcPts val="0"/>
              </a:spcBef>
              <a:spcAft>
                <a:spcPts val="800"/>
              </a:spcAft>
              <a:buClrTx/>
              <a:buSzTx/>
              <a:buFont typeface="+mj-lt"/>
              <a:buAutoNum type="alphaLcParenR"/>
              <a:tabLst/>
              <a:defRPr/>
            </a:pPr>
            <a:r>
              <a:rPr kumimoji="0" lang="en-IE" sz="1300" b="1" i="0" u="none" strike="noStrike" kern="1200" cap="none" spc="0" normalizeH="0" baseline="0" noProof="0" err="1">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Módulos</a:t>
            </a:r>
            <a:endParaRPr kumimoji="0" lang="en-IE" sz="13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a:solidFill>
                  <a:prstClr val="black"/>
                </a:solidFill>
                <a:ea typeface="Calibri" panose="020F0502020204030204" pitchFamily="34" charset="0"/>
                <a:cs typeface="Times New Roman" panose="02020603050405020304" pitchFamily="18" charset="0"/>
              </a:rPr>
              <a:t>O c</a:t>
            </a:r>
            <a:r>
              <a:rPr kumimoji="0" lang="en-US" sz="12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urriculum</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inclui</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seis </a:t>
            </a:r>
            <a:r>
              <a:rPr kumimoji="0" lang="en-US" sz="12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módulos</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US" sz="1200">
                <a:solidFill>
                  <a:prstClr val="black"/>
                </a:solidFill>
                <a:ea typeface="Calibri" panose="020F0502020204030204" pitchFamily="34" charset="0"/>
                <a:cs typeface="Times New Roman" panose="02020603050405020304" pitchFamily="18" charset="0"/>
              </a:rPr>
              <a:t> </a:t>
            </a:r>
            <a:r>
              <a:rPr lang="en-US" sz="1200" err="1">
                <a:solidFill>
                  <a:prstClr val="black"/>
                </a:solidFill>
                <a:ea typeface="Calibri" panose="020F0502020204030204" pitchFamily="34" charset="0"/>
                <a:cs typeface="Times New Roman" panose="02020603050405020304" pitchFamily="18" charset="0"/>
              </a:rPr>
              <a:t>estruturados</a:t>
            </a:r>
            <a:r>
              <a:rPr lang="en-US" sz="1200">
                <a:solidFill>
                  <a:prstClr val="black"/>
                </a:solidFill>
                <a:ea typeface="Calibri" panose="020F0502020204030204" pitchFamily="34" charset="0"/>
                <a:cs typeface="Times New Roman" panose="02020603050405020304" pitchFamily="18" charset="0"/>
              </a:rPr>
              <a:t> </a:t>
            </a:r>
            <a:r>
              <a:rPr lang="en-US" sz="1200" err="1">
                <a:solidFill>
                  <a:prstClr val="black"/>
                </a:solidFill>
                <a:ea typeface="Calibri" panose="020F0502020204030204" pitchFamily="34" charset="0"/>
                <a:cs typeface="Times New Roman" panose="02020603050405020304" pitchFamily="18" charset="0"/>
              </a:rPr>
              <a:t>como</a:t>
            </a:r>
            <a:r>
              <a:rPr lang="en-US" sz="1200">
                <a:solidFill>
                  <a:prstClr val="black"/>
                </a:solidFill>
                <a:ea typeface="Calibri" panose="020F0502020204030204" pitchFamily="34" charset="0"/>
                <a:cs typeface="Times New Roman" panose="02020603050405020304" pitchFamily="18" charset="0"/>
              </a:rPr>
              <a:t> </a:t>
            </a:r>
            <a:r>
              <a:rPr lang="en-US" sz="1200" err="1">
                <a:solidFill>
                  <a:prstClr val="black"/>
                </a:solidFill>
                <a:ea typeface="Calibri" panose="020F0502020204030204" pitchFamily="34" charset="0"/>
                <a:cs typeface="Times New Roman" panose="02020603050405020304" pitchFamily="18" charset="0"/>
              </a:rPr>
              <a:t>uma</a:t>
            </a:r>
            <a:r>
              <a:rPr lang="en-US" sz="1200">
                <a:solidFill>
                  <a:prstClr val="black"/>
                </a:solidFill>
                <a:ea typeface="Calibri" panose="020F0502020204030204" pitchFamily="34" charset="0"/>
                <a:cs typeface="Times New Roman" panose="02020603050405020304" pitchFamily="18" charset="0"/>
              </a:rPr>
              <a:t> </a:t>
            </a:r>
            <a:r>
              <a:rPr lang="en-US" sz="1200" err="1">
                <a:solidFill>
                  <a:prstClr val="black"/>
                </a:solidFill>
                <a:ea typeface="Calibri" panose="020F0502020204030204" pitchFamily="34" charset="0"/>
                <a:cs typeface="Times New Roman" panose="02020603050405020304" pitchFamily="18" charset="0"/>
              </a:rPr>
              <a:t>viagem</a:t>
            </a:r>
            <a:r>
              <a:rPr lang="en-US" sz="1200">
                <a:solidFill>
                  <a:prstClr val="black"/>
                </a:solidFill>
                <a:ea typeface="Calibri" panose="020F0502020204030204" pitchFamily="34" charset="0"/>
                <a:cs typeface="Times New Roman" panose="02020603050405020304" pitchFamily="18" charset="0"/>
              </a:rPr>
              <a:t> </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endParaRPr lang="en-IE" sz="120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a:t>15</a:t>
            </a:fld>
            <a:endParaRPr lang="en-US"/>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IE" sz="6000" b="1">
                <a:solidFill>
                  <a:srgbClr val="F79037"/>
                </a:solidFill>
                <a:latin typeface="Calibri" panose="020F0502020204030204" pitchFamily="34" charset="0"/>
                <a:ea typeface="Calibri" panose="020F0502020204030204" pitchFamily="34" charset="0"/>
                <a:cs typeface="Calibri" panose="020F0502020204030204" pitchFamily="34" charset="0"/>
              </a:rPr>
              <a:t>05</a:t>
            </a:r>
            <a:r>
              <a:rPr lang="en-IE" sz="6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PT" sz="2400" b="1">
                <a:solidFill>
                  <a:schemeClr val="tx1"/>
                </a:solidFill>
                <a:latin typeface="Calibri" panose="020F0502020204030204" pitchFamily="34" charset="0"/>
                <a:ea typeface="Calibri" panose="020F0502020204030204" pitchFamily="34" charset="0"/>
                <a:cs typeface="Calibri" panose="020F0502020204030204" pitchFamily="34" charset="0"/>
              </a:rPr>
              <a:t>Visão Geral do Conteúdo do Curso</a:t>
            </a:r>
          </a:p>
          <a:p>
            <a:pPr marL="0" indent="0" algn="r">
              <a:buNone/>
            </a:pPr>
            <a:endParaRPr lang="en-IE" sz="24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aphic 3">
            <a:extLst>
              <a:ext uri="{FF2B5EF4-FFF2-40B4-BE49-F238E27FC236}">
                <a16:creationId xmlns:a16="http://schemas.microsoft.com/office/drawing/2014/main" id="{917F34B2-2104-C338-58E4-65AAFEE2278D}"/>
              </a:ext>
            </a:extLst>
          </p:cNvPr>
          <p:cNvGrpSpPr/>
          <p:nvPr/>
        </p:nvGrpSpPr>
        <p:grpSpPr>
          <a:xfrm>
            <a:off x="759655" y="660635"/>
            <a:ext cx="1348725" cy="1452708"/>
            <a:chOff x="2811409" y="3683011"/>
            <a:chExt cx="858485" cy="948995"/>
          </a:xfrm>
        </p:grpSpPr>
        <p:sp>
          <p:nvSpPr>
            <p:cNvPr id="3" name="Freeform 1143">
              <a:extLst>
                <a:ext uri="{FF2B5EF4-FFF2-40B4-BE49-F238E27FC236}">
                  <a16:creationId xmlns:a16="http://schemas.microsoft.com/office/drawing/2014/main" id="{74D663E0-C150-C6CE-235A-03641B489AAC}"/>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79037"/>
            </a:solidFill>
            <a:ln w="27426" cap="flat">
              <a:noFill/>
              <a:prstDash val="solid"/>
              <a:miter/>
            </a:ln>
          </p:spPr>
          <p:txBody>
            <a:bodyPr rtlCol="0" anchor="ctr"/>
            <a:lstStyle/>
            <a:p>
              <a:endParaRPr lang="en-US"/>
            </a:p>
          </p:txBody>
        </p:sp>
        <p:grpSp>
          <p:nvGrpSpPr>
            <p:cNvPr id="4" name="Graphic 3">
              <a:extLst>
                <a:ext uri="{FF2B5EF4-FFF2-40B4-BE49-F238E27FC236}">
                  <a16:creationId xmlns:a16="http://schemas.microsoft.com/office/drawing/2014/main" id="{9176C5AD-669E-2CCF-3FA1-A9BA2ABF12D7}"/>
                </a:ext>
              </a:extLst>
            </p:cNvPr>
            <p:cNvGrpSpPr/>
            <p:nvPr/>
          </p:nvGrpSpPr>
          <p:grpSpPr>
            <a:xfrm>
              <a:off x="2811409" y="3683011"/>
              <a:ext cx="858485" cy="948995"/>
              <a:chOff x="2811409" y="3683011"/>
              <a:chExt cx="858485" cy="948995"/>
            </a:xfrm>
            <a:solidFill>
              <a:srgbClr val="000000"/>
            </a:solidFill>
          </p:grpSpPr>
          <p:sp>
            <p:nvSpPr>
              <p:cNvPr id="23" name="Freeform 1145">
                <a:extLst>
                  <a:ext uri="{FF2B5EF4-FFF2-40B4-BE49-F238E27FC236}">
                    <a16:creationId xmlns:a16="http://schemas.microsoft.com/office/drawing/2014/main" id="{52847F32-01A0-3FFD-9D2C-115CEC2C8E5B}"/>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25" name="Freeform 1146">
                <a:extLst>
                  <a:ext uri="{FF2B5EF4-FFF2-40B4-BE49-F238E27FC236}">
                    <a16:creationId xmlns:a16="http://schemas.microsoft.com/office/drawing/2014/main" id="{ECA0ACC9-F28D-4EA1-4F93-39437DDD8E9A}"/>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26" name="Freeform 1147">
                <a:extLst>
                  <a:ext uri="{FF2B5EF4-FFF2-40B4-BE49-F238E27FC236}">
                    <a16:creationId xmlns:a16="http://schemas.microsoft.com/office/drawing/2014/main" id="{55D8B5FB-82A6-C4F7-43F7-FC0D8FD501F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27" name="Freeform 1148">
                <a:extLst>
                  <a:ext uri="{FF2B5EF4-FFF2-40B4-BE49-F238E27FC236}">
                    <a16:creationId xmlns:a16="http://schemas.microsoft.com/office/drawing/2014/main" id="{1C2E86D5-8C31-0D80-5B1D-AD77558E3E51}"/>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28" name="Freeform 1149">
                <a:extLst>
                  <a:ext uri="{FF2B5EF4-FFF2-40B4-BE49-F238E27FC236}">
                    <a16:creationId xmlns:a16="http://schemas.microsoft.com/office/drawing/2014/main" id="{F2BF7E96-2A9D-DE5C-668A-7D0D2EE381FF}"/>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29" name="Freeform 1150">
                <a:extLst>
                  <a:ext uri="{FF2B5EF4-FFF2-40B4-BE49-F238E27FC236}">
                    <a16:creationId xmlns:a16="http://schemas.microsoft.com/office/drawing/2014/main" id="{CD44D74A-D20B-EFF3-9583-3EA11A9233D0}"/>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30" name="Freeform 1151">
                <a:extLst>
                  <a:ext uri="{FF2B5EF4-FFF2-40B4-BE49-F238E27FC236}">
                    <a16:creationId xmlns:a16="http://schemas.microsoft.com/office/drawing/2014/main" id="{92146FCF-7339-4183-206D-2CF4FBFCEBA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31" name="Freeform 1152">
                <a:extLst>
                  <a:ext uri="{FF2B5EF4-FFF2-40B4-BE49-F238E27FC236}">
                    <a16:creationId xmlns:a16="http://schemas.microsoft.com/office/drawing/2014/main" id="{88C10F24-C183-2781-84A1-43749114DEA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32" name="Freeform 1153">
                <a:extLst>
                  <a:ext uri="{FF2B5EF4-FFF2-40B4-BE49-F238E27FC236}">
                    <a16:creationId xmlns:a16="http://schemas.microsoft.com/office/drawing/2014/main" id="{50F0D768-024D-773A-505A-E327D05DC57E}"/>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33" name="Freeform 1154">
                <a:extLst>
                  <a:ext uri="{FF2B5EF4-FFF2-40B4-BE49-F238E27FC236}">
                    <a16:creationId xmlns:a16="http://schemas.microsoft.com/office/drawing/2014/main" id="{B3533068-4CD9-B623-95F8-8CF18B4B9498}"/>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34" name="Freeform 1155">
                <a:extLst>
                  <a:ext uri="{FF2B5EF4-FFF2-40B4-BE49-F238E27FC236}">
                    <a16:creationId xmlns:a16="http://schemas.microsoft.com/office/drawing/2014/main" id="{1AE3F1D4-0E54-8FF4-BF6D-E4C817E6587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35" name="Freeform 1156">
                <a:extLst>
                  <a:ext uri="{FF2B5EF4-FFF2-40B4-BE49-F238E27FC236}">
                    <a16:creationId xmlns:a16="http://schemas.microsoft.com/office/drawing/2014/main" id="{E8783E44-2581-C8E7-A708-5466B45EABBD}"/>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36" name="Freeform 1157">
                <a:extLst>
                  <a:ext uri="{FF2B5EF4-FFF2-40B4-BE49-F238E27FC236}">
                    <a16:creationId xmlns:a16="http://schemas.microsoft.com/office/drawing/2014/main" id="{7AB25647-F67F-606F-F3A9-D71AB27555B3}"/>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37" name="Freeform 1158">
                <a:extLst>
                  <a:ext uri="{FF2B5EF4-FFF2-40B4-BE49-F238E27FC236}">
                    <a16:creationId xmlns:a16="http://schemas.microsoft.com/office/drawing/2014/main" id="{15BBA81F-673C-1B42-8832-7AEBB0C77775}"/>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sp>
        <p:nvSpPr>
          <p:cNvPr id="38" name="Freeform 443">
            <a:extLst>
              <a:ext uri="{FF2B5EF4-FFF2-40B4-BE49-F238E27FC236}">
                <a16:creationId xmlns:a16="http://schemas.microsoft.com/office/drawing/2014/main" id="{69517046-E590-0F67-FBFA-6F13F3CC154B}"/>
              </a:ext>
            </a:extLst>
          </p:cNvPr>
          <p:cNvSpPr/>
          <p:nvPr/>
        </p:nvSpPr>
        <p:spPr>
          <a:xfrm>
            <a:off x="-462637" y="4515673"/>
            <a:ext cx="7986027" cy="1947915"/>
          </a:xfrm>
          <a:custGeom>
            <a:avLst/>
            <a:gdLst>
              <a:gd name="connsiteX0" fmla="*/ 0 w 9116615"/>
              <a:gd name="connsiteY0" fmla="*/ 0 h 1947915"/>
              <a:gd name="connsiteX1" fmla="*/ 8017713 w 9116615"/>
              <a:gd name="connsiteY1" fmla="*/ 0 h 1947915"/>
              <a:gd name="connsiteX2" fmla="*/ 9116616 w 9116615"/>
              <a:gd name="connsiteY2" fmla="*/ 973958 h 1947915"/>
              <a:gd name="connsiteX3" fmla="*/ 8017713 w 9116615"/>
              <a:gd name="connsiteY3" fmla="*/ 1947916 h 1947915"/>
              <a:gd name="connsiteX4" fmla="*/ 504639 w 9116615"/>
              <a:gd name="connsiteY4" fmla="*/ 1947916 h 194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615" h="1947915">
                <a:moveTo>
                  <a:pt x="0" y="0"/>
                </a:moveTo>
                <a:lnTo>
                  <a:pt x="8017713" y="0"/>
                </a:lnTo>
                <a:cubicBezTo>
                  <a:pt x="8624781" y="0"/>
                  <a:pt x="9116616" y="436206"/>
                  <a:pt x="9116616" y="973958"/>
                </a:cubicBezTo>
                <a:cubicBezTo>
                  <a:pt x="9116616" y="1511710"/>
                  <a:pt x="8624781" y="1947916"/>
                  <a:pt x="8017713" y="1947916"/>
                </a:cubicBezTo>
                <a:lnTo>
                  <a:pt x="504639" y="1947916"/>
                </a:lnTo>
              </a:path>
            </a:pathLst>
          </a:custGeom>
          <a:noFill/>
          <a:ln w="75039" cap="flat">
            <a:solidFill>
              <a:srgbClr val="EBEBEB"/>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9" name="Graphic 4">
            <a:extLst>
              <a:ext uri="{FF2B5EF4-FFF2-40B4-BE49-F238E27FC236}">
                <a16:creationId xmlns:a16="http://schemas.microsoft.com/office/drawing/2014/main" id="{3F1B9ABC-DFE3-4BBA-4921-BC90FFA53BC3}"/>
              </a:ext>
            </a:extLst>
          </p:cNvPr>
          <p:cNvGrpSpPr/>
          <p:nvPr/>
        </p:nvGrpSpPr>
        <p:grpSpPr>
          <a:xfrm>
            <a:off x="181546" y="4106202"/>
            <a:ext cx="2445867" cy="1926365"/>
            <a:chOff x="1328957" y="2455444"/>
            <a:chExt cx="2445867" cy="1926365"/>
          </a:xfrm>
        </p:grpSpPr>
        <p:sp>
          <p:nvSpPr>
            <p:cNvPr id="40" name="Freeform 600">
              <a:extLst>
                <a:ext uri="{FF2B5EF4-FFF2-40B4-BE49-F238E27FC236}">
                  <a16:creationId xmlns:a16="http://schemas.microsoft.com/office/drawing/2014/main" id="{624F6073-1E5B-5661-D4E1-F15A42ED6AC4}"/>
                </a:ext>
              </a:extLst>
            </p:cNvPr>
            <p:cNvSpPr/>
            <p:nvPr/>
          </p:nvSpPr>
          <p:spPr>
            <a:xfrm>
              <a:off x="1328957" y="2725404"/>
              <a:ext cx="1801684" cy="332966"/>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7444FF72-64FD-F4FE-8C7E-D5D3CEF2E49C}"/>
                </a:ext>
              </a:extLst>
            </p:cNvPr>
            <p:cNvSpPr txBox="1"/>
            <p:nvPr/>
          </p:nvSpPr>
          <p:spPr>
            <a:xfrm>
              <a:off x="1339575" y="2455444"/>
              <a:ext cx="989566"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MÓDULO 1</a:t>
              </a:r>
            </a:p>
          </p:txBody>
        </p:sp>
        <p:sp>
          <p:nvSpPr>
            <p:cNvPr id="42" name="TextBox 41">
              <a:extLst>
                <a:ext uri="{FF2B5EF4-FFF2-40B4-BE49-F238E27FC236}">
                  <a16:creationId xmlns:a16="http://schemas.microsoft.com/office/drawing/2014/main" id="{7EA72544-4405-7CA4-6760-B7619C5C603D}"/>
                </a:ext>
              </a:extLst>
            </p:cNvPr>
            <p:cNvSpPr txBox="1"/>
            <p:nvPr/>
          </p:nvSpPr>
          <p:spPr>
            <a:xfrm>
              <a:off x="1378167" y="2694236"/>
              <a:ext cx="1795921" cy="445250"/>
            </a:xfrm>
            <a:prstGeom prst="rect">
              <a:avLst/>
            </a:prstGeom>
            <a:noFill/>
          </p:spPr>
          <p:txBody>
            <a:bodyPr wrap="square" rtlCol="0">
              <a:spAutoFit/>
            </a:bodyPr>
            <a:lstStyle/>
            <a:p>
              <a:pPr>
                <a:lnSpc>
                  <a:spcPts val="940"/>
                </a:lnSpc>
              </a:pPr>
              <a:r>
                <a:rPr lang="pt-PT" sz="1050" b="1" spc="0" baseline="0">
                  <a:ln/>
                  <a:solidFill>
                    <a:srgbClr val="000000"/>
                  </a:solidFill>
                  <a:latin typeface="Calibri" panose="020F0502020204030204" pitchFamily="34" charset="0"/>
                  <a:cs typeface="Calibri" panose="020F0502020204030204" pitchFamily="34" charset="0"/>
                  <a:sym typeface="Avenir-Black"/>
                  <a:rtl val="0"/>
                </a:rPr>
                <a:t>A Necessidade &amp; o Impacto de um Negócio de Alimentos</a:t>
              </a:r>
            </a:p>
            <a:p>
              <a:pPr>
                <a:lnSpc>
                  <a:spcPts val="940"/>
                </a:lnSpc>
              </a:pPr>
              <a:r>
                <a:rPr lang="pt-PT" sz="1050" b="1" spc="0" baseline="0">
                  <a:ln/>
                  <a:solidFill>
                    <a:srgbClr val="000000"/>
                  </a:solidFill>
                  <a:latin typeface="Calibri" panose="020F0502020204030204" pitchFamily="34" charset="0"/>
                  <a:cs typeface="Calibri" panose="020F0502020204030204" pitchFamily="34" charset="0"/>
                  <a:sym typeface="Avenir-Black"/>
                  <a:rtl val="0"/>
                </a:rPr>
                <a:t>Éticos</a:t>
              </a:r>
            </a:p>
          </p:txBody>
        </p:sp>
        <p:sp>
          <p:nvSpPr>
            <p:cNvPr id="43" name="TextBox 42">
              <a:extLst>
                <a:ext uri="{FF2B5EF4-FFF2-40B4-BE49-F238E27FC236}">
                  <a16:creationId xmlns:a16="http://schemas.microsoft.com/office/drawing/2014/main" id="{A7B41BB0-9B4F-3517-BC7D-61EFE9E50A51}"/>
                </a:ext>
              </a:extLst>
            </p:cNvPr>
            <p:cNvSpPr txBox="1"/>
            <p:nvPr/>
          </p:nvSpPr>
          <p:spPr>
            <a:xfrm>
              <a:off x="1378327" y="3058370"/>
              <a:ext cx="2396497" cy="1323439"/>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O que é um Alimento Ético?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Ética Alimentar, Consequências das Escolhas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A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Emergência</a:t>
              </a:r>
              <a:r>
                <a:rPr lang="en-US" sz="1000" spc="0" baseline="0">
                  <a:ln/>
                  <a:solidFill>
                    <a:srgbClr val="000000"/>
                  </a:solidFill>
                  <a:latin typeface="Calibri" panose="020F0502020204030204" pitchFamily="34" charset="0"/>
                  <a:cs typeface="Calibri" panose="020F0502020204030204" pitchFamily="34" charset="0"/>
                  <a:sym typeface="Avenir-Black"/>
                  <a:rtl val="0"/>
                </a:rPr>
                <a:t>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Climática</a:t>
              </a:r>
              <a:r>
                <a:rPr lang="en-US" sz="1000" spc="0" baseline="0">
                  <a:ln/>
                  <a:solidFill>
                    <a:srgbClr val="000000"/>
                  </a:solidFill>
                  <a:latin typeface="Calibri" panose="020F0502020204030204" pitchFamily="34" charset="0"/>
                  <a:cs typeface="Calibri" panose="020F0502020204030204" pitchFamily="34" charset="0"/>
                  <a:sym typeface="Avenir-Black"/>
                  <a:rtl val="0"/>
                </a:rPr>
                <a:t> - ODSs</a:t>
              </a: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Alimentação</a:t>
              </a:r>
              <a:r>
                <a:rPr lang="en-US" sz="1000" spc="0" baseline="0">
                  <a:ln/>
                  <a:solidFill>
                    <a:srgbClr val="000000"/>
                  </a:solidFill>
                  <a:latin typeface="Calibri" panose="020F0502020204030204" pitchFamily="34" charset="0"/>
                  <a:cs typeface="Calibri" panose="020F0502020204030204" pitchFamily="34" charset="0"/>
                  <a:sym typeface="Avenir-Black"/>
                  <a:rtl val="0"/>
                </a:rPr>
                <a:t> &amp;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Pobreza</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Comércio</a:t>
              </a:r>
              <a:r>
                <a:rPr lang="en-US" sz="1000" spc="0" baseline="0">
                  <a:ln/>
                  <a:solidFill>
                    <a:srgbClr val="000000"/>
                  </a:solidFill>
                  <a:latin typeface="Calibri" panose="020F0502020204030204" pitchFamily="34" charset="0"/>
                  <a:cs typeface="Calibri" panose="020F0502020204030204" pitchFamily="34" charset="0"/>
                  <a:sym typeface="Avenir-Black"/>
                  <a:rtl val="0"/>
                </a:rPr>
                <a:t> Justo &amp; Justiça Social</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A Ligação entre Alimentação &amp; Saúde</a:t>
              </a: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Sustentabilidade</a:t>
              </a:r>
              <a:r>
                <a:rPr lang="en-US" sz="1000" spc="0" baseline="0">
                  <a:ln/>
                  <a:solidFill>
                    <a:srgbClr val="000000"/>
                  </a:solidFill>
                  <a:latin typeface="Calibri" panose="020F0502020204030204" pitchFamily="34" charset="0"/>
                  <a:cs typeface="Calibri" panose="020F0502020204030204" pitchFamily="34" charset="0"/>
                  <a:sym typeface="Avenir-Black"/>
                  <a:rtl val="0"/>
                </a:rPr>
                <a:t> &amp;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Resiliência</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sp>
        <p:nvSpPr>
          <p:cNvPr id="45" name="Freeform 451">
            <a:extLst>
              <a:ext uri="{FF2B5EF4-FFF2-40B4-BE49-F238E27FC236}">
                <a16:creationId xmlns:a16="http://schemas.microsoft.com/office/drawing/2014/main" id="{BDA7BFCB-CACF-818E-63EB-CBEE934126B4}"/>
              </a:ext>
            </a:extLst>
          </p:cNvPr>
          <p:cNvSpPr/>
          <p:nvPr/>
        </p:nvSpPr>
        <p:spPr>
          <a:xfrm>
            <a:off x="4462667" y="4383580"/>
            <a:ext cx="680357" cy="173952"/>
          </a:xfrm>
          <a:custGeom>
            <a:avLst/>
            <a:gdLst>
              <a:gd name="connsiteX0" fmla="*/ 0 w 680357"/>
              <a:gd name="connsiteY0" fmla="*/ 0 h 173952"/>
              <a:gd name="connsiteX1" fmla="*/ 680358 w 680357"/>
              <a:gd name="connsiteY1" fmla="*/ 0 h 173952"/>
              <a:gd name="connsiteX2" fmla="*/ 680358 w 680357"/>
              <a:gd name="connsiteY2" fmla="*/ 173953 h 173952"/>
              <a:gd name="connsiteX3" fmla="*/ 0 w 680357"/>
              <a:gd name="connsiteY3" fmla="*/ 173953 h 173952"/>
            </a:gdLst>
            <a:ahLst/>
            <a:cxnLst>
              <a:cxn ang="0">
                <a:pos x="connsiteX0" y="connsiteY0"/>
              </a:cxn>
              <a:cxn ang="0">
                <a:pos x="connsiteX1" y="connsiteY1"/>
              </a:cxn>
              <a:cxn ang="0">
                <a:pos x="connsiteX2" y="connsiteY2"/>
              </a:cxn>
              <a:cxn ang="0">
                <a:pos x="connsiteX3" y="connsiteY3"/>
              </a:cxn>
            </a:cxnLst>
            <a:rect l="l" t="t" r="r" b="b"/>
            <a:pathLst>
              <a:path w="680357" h="173952">
                <a:moveTo>
                  <a:pt x="0" y="0"/>
                </a:moveTo>
                <a:lnTo>
                  <a:pt x="680358" y="0"/>
                </a:lnTo>
                <a:lnTo>
                  <a:pt x="680358" y="173953"/>
                </a:lnTo>
                <a:lnTo>
                  <a:pt x="0" y="173953"/>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2">
            <a:extLst>
              <a:ext uri="{FF2B5EF4-FFF2-40B4-BE49-F238E27FC236}">
                <a16:creationId xmlns:a16="http://schemas.microsoft.com/office/drawing/2014/main" id="{01DE4CAB-1432-4A3C-B43E-C353B061AFF1}"/>
              </a:ext>
            </a:extLst>
          </p:cNvPr>
          <p:cNvSpPr/>
          <p:nvPr/>
        </p:nvSpPr>
        <p:spPr>
          <a:xfrm>
            <a:off x="7029130" y="4432146"/>
            <a:ext cx="479914" cy="116557"/>
          </a:xfrm>
          <a:custGeom>
            <a:avLst/>
            <a:gdLst>
              <a:gd name="connsiteX0" fmla="*/ 0 w 479914"/>
              <a:gd name="connsiteY0" fmla="*/ 0 h 116557"/>
              <a:gd name="connsiteX1" fmla="*/ 479915 w 479914"/>
              <a:gd name="connsiteY1" fmla="*/ 0 h 116557"/>
              <a:gd name="connsiteX2" fmla="*/ 479915 w 479914"/>
              <a:gd name="connsiteY2" fmla="*/ 116557 h 116557"/>
              <a:gd name="connsiteX3" fmla="*/ 0 w 479914"/>
              <a:gd name="connsiteY3" fmla="*/ 116557 h 116557"/>
            </a:gdLst>
            <a:ahLst/>
            <a:cxnLst>
              <a:cxn ang="0">
                <a:pos x="connsiteX0" y="connsiteY0"/>
              </a:cxn>
              <a:cxn ang="0">
                <a:pos x="connsiteX1" y="connsiteY1"/>
              </a:cxn>
              <a:cxn ang="0">
                <a:pos x="connsiteX2" y="connsiteY2"/>
              </a:cxn>
              <a:cxn ang="0">
                <a:pos x="connsiteX3" y="connsiteY3"/>
              </a:cxn>
            </a:cxnLst>
            <a:rect l="l" t="t" r="r" b="b"/>
            <a:pathLst>
              <a:path w="479914" h="116557">
                <a:moveTo>
                  <a:pt x="0" y="0"/>
                </a:moveTo>
                <a:lnTo>
                  <a:pt x="479915" y="0"/>
                </a:lnTo>
                <a:lnTo>
                  <a:pt x="479915" y="116557"/>
                </a:lnTo>
                <a:lnTo>
                  <a:pt x="0" y="116557"/>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54">
            <a:extLst>
              <a:ext uri="{FF2B5EF4-FFF2-40B4-BE49-F238E27FC236}">
                <a16:creationId xmlns:a16="http://schemas.microsoft.com/office/drawing/2014/main" id="{D8DB950A-9F62-4FE8-5078-18438E5A4DF0}"/>
              </a:ext>
            </a:extLst>
          </p:cNvPr>
          <p:cNvSpPr/>
          <p:nvPr/>
        </p:nvSpPr>
        <p:spPr>
          <a:xfrm>
            <a:off x="5245638" y="6332462"/>
            <a:ext cx="570423" cy="211038"/>
          </a:xfrm>
          <a:custGeom>
            <a:avLst/>
            <a:gdLst>
              <a:gd name="connsiteX0" fmla="*/ 0 w 570423"/>
              <a:gd name="connsiteY0" fmla="*/ 0 h 211038"/>
              <a:gd name="connsiteX1" fmla="*/ 570423 w 570423"/>
              <a:gd name="connsiteY1" fmla="*/ 0 h 211038"/>
              <a:gd name="connsiteX2" fmla="*/ 570423 w 570423"/>
              <a:gd name="connsiteY2" fmla="*/ 211039 h 211038"/>
              <a:gd name="connsiteX3" fmla="*/ 0 w 570423"/>
              <a:gd name="connsiteY3" fmla="*/ 211039 h 211038"/>
            </a:gdLst>
            <a:ahLst/>
            <a:cxnLst>
              <a:cxn ang="0">
                <a:pos x="connsiteX0" y="connsiteY0"/>
              </a:cxn>
              <a:cxn ang="0">
                <a:pos x="connsiteX1" y="connsiteY1"/>
              </a:cxn>
              <a:cxn ang="0">
                <a:pos x="connsiteX2" y="connsiteY2"/>
              </a:cxn>
              <a:cxn ang="0">
                <a:pos x="connsiteX3" y="connsiteY3"/>
              </a:cxn>
            </a:cxnLst>
            <a:rect l="l" t="t" r="r" b="b"/>
            <a:pathLst>
              <a:path w="570423" h="211038">
                <a:moveTo>
                  <a:pt x="0" y="0"/>
                </a:moveTo>
                <a:lnTo>
                  <a:pt x="570423" y="0"/>
                </a:lnTo>
                <a:lnTo>
                  <a:pt x="570423" y="211039"/>
                </a:lnTo>
                <a:lnTo>
                  <a:pt x="0" y="211039"/>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55">
            <a:extLst>
              <a:ext uri="{FF2B5EF4-FFF2-40B4-BE49-F238E27FC236}">
                <a16:creationId xmlns:a16="http://schemas.microsoft.com/office/drawing/2014/main" id="{6CB39FFE-C9F7-0A49-8E2D-41FB2AB547F5}"/>
              </a:ext>
            </a:extLst>
          </p:cNvPr>
          <p:cNvSpPr/>
          <p:nvPr/>
        </p:nvSpPr>
        <p:spPr>
          <a:xfrm>
            <a:off x="2509197" y="6332462"/>
            <a:ext cx="527155" cy="219869"/>
          </a:xfrm>
          <a:custGeom>
            <a:avLst/>
            <a:gdLst>
              <a:gd name="connsiteX0" fmla="*/ 0 w 527155"/>
              <a:gd name="connsiteY0" fmla="*/ 0 h 219869"/>
              <a:gd name="connsiteX1" fmla="*/ 527156 w 527155"/>
              <a:gd name="connsiteY1" fmla="*/ 0 h 219869"/>
              <a:gd name="connsiteX2" fmla="*/ 527156 w 527155"/>
              <a:gd name="connsiteY2" fmla="*/ 219869 h 219869"/>
              <a:gd name="connsiteX3" fmla="*/ 0 w 527155"/>
              <a:gd name="connsiteY3" fmla="*/ 219869 h 219869"/>
            </a:gdLst>
            <a:ahLst/>
            <a:cxnLst>
              <a:cxn ang="0">
                <a:pos x="connsiteX0" y="connsiteY0"/>
              </a:cxn>
              <a:cxn ang="0">
                <a:pos x="connsiteX1" y="connsiteY1"/>
              </a:cxn>
              <a:cxn ang="0">
                <a:pos x="connsiteX2" y="connsiteY2"/>
              </a:cxn>
              <a:cxn ang="0">
                <a:pos x="connsiteX3" y="connsiteY3"/>
              </a:cxn>
            </a:cxnLst>
            <a:rect l="l" t="t" r="r" b="b"/>
            <a:pathLst>
              <a:path w="527155" h="219869">
                <a:moveTo>
                  <a:pt x="0" y="0"/>
                </a:moveTo>
                <a:lnTo>
                  <a:pt x="527156" y="0"/>
                </a:lnTo>
                <a:lnTo>
                  <a:pt x="527156" y="219869"/>
                </a:lnTo>
                <a:lnTo>
                  <a:pt x="0" y="219869"/>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0" name="Graphic 4">
            <a:extLst>
              <a:ext uri="{FF2B5EF4-FFF2-40B4-BE49-F238E27FC236}">
                <a16:creationId xmlns:a16="http://schemas.microsoft.com/office/drawing/2014/main" id="{705F8F84-7E63-F083-19E0-D0A38B6F1E0B}"/>
              </a:ext>
            </a:extLst>
          </p:cNvPr>
          <p:cNvGrpSpPr/>
          <p:nvPr/>
        </p:nvGrpSpPr>
        <p:grpSpPr>
          <a:xfrm>
            <a:off x="2002937" y="4226074"/>
            <a:ext cx="500440" cy="457189"/>
            <a:chOff x="3325389" y="2657474"/>
            <a:chExt cx="500440" cy="457189"/>
          </a:xfrm>
        </p:grpSpPr>
        <p:sp>
          <p:nvSpPr>
            <p:cNvPr id="51" name="Freeform 495">
              <a:extLst>
                <a:ext uri="{FF2B5EF4-FFF2-40B4-BE49-F238E27FC236}">
                  <a16:creationId xmlns:a16="http://schemas.microsoft.com/office/drawing/2014/main" id="{01DF1DAA-72A6-26F8-9A48-32A354AE10AC}"/>
                </a:ext>
              </a:extLst>
            </p:cNvPr>
            <p:cNvSpPr/>
            <p:nvPr/>
          </p:nvSpPr>
          <p:spPr>
            <a:xfrm>
              <a:off x="3703724" y="2794720"/>
              <a:ext cx="84741" cy="93598"/>
            </a:xfrm>
            <a:custGeom>
              <a:avLst/>
              <a:gdLst>
                <a:gd name="connsiteX0" fmla="*/ 38493 w 84741"/>
                <a:gd name="connsiteY0" fmla="*/ 0 h 93598"/>
                <a:gd name="connsiteX1" fmla="*/ 73372 w 84741"/>
                <a:gd name="connsiteY1" fmla="*/ 0 h 93598"/>
                <a:gd name="connsiteX2" fmla="*/ 79112 w 84741"/>
                <a:gd name="connsiteY2" fmla="*/ 4415 h 93598"/>
                <a:gd name="connsiteX3" fmla="*/ 79112 w 84741"/>
                <a:gd name="connsiteY3" fmla="*/ 89625 h 93598"/>
                <a:gd name="connsiteX4" fmla="*/ 73814 w 84741"/>
                <a:gd name="connsiteY4" fmla="*/ 93599 h 93598"/>
                <a:gd name="connsiteX5" fmla="*/ 4056 w 84741"/>
                <a:gd name="connsiteY5" fmla="*/ 93599 h 93598"/>
                <a:gd name="connsiteX6" fmla="*/ 83 w 84741"/>
                <a:gd name="connsiteY6" fmla="*/ 89625 h 93598"/>
                <a:gd name="connsiteX7" fmla="*/ 83 w 84741"/>
                <a:gd name="connsiteY7" fmla="*/ 4415 h 93598"/>
                <a:gd name="connsiteX8" fmla="*/ 4056 w 84741"/>
                <a:gd name="connsiteY8" fmla="*/ 0 h 93598"/>
                <a:gd name="connsiteX9" fmla="*/ 38493 w 84741"/>
                <a:gd name="connsiteY9" fmla="*/ 0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41" h="93598">
                  <a:moveTo>
                    <a:pt x="38493" y="0"/>
                  </a:moveTo>
                  <a:cubicBezTo>
                    <a:pt x="49973" y="0"/>
                    <a:pt x="61893" y="0"/>
                    <a:pt x="73372" y="0"/>
                  </a:cubicBezTo>
                  <a:cubicBezTo>
                    <a:pt x="76904" y="0"/>
                    <a:pt x="78229" y="1324"/>
                    <a:pt x="79112" y="4415"/>
                  </a:cubicBezTo>
                  <a:cubicBezTo>
                    <a:pt x="86618" y="32671"/>
                    <a:pt x="86618" y="61369"/>
                    <a:pt x="79112" y="89625"/>
                  </a:cubicBezTo>
                  <a:cubicBezTo>
                    <a:pt x="78229" y="92716"/>
                    <a:pt x="76904" y="93599"/>
                    <a:pt x="73814" y="93599"/>
                  </a:cubicBezTo>
                  <a:cubicBezTo>
                    <a:pt x="50414" y="93599"/>
                    <a:pt x="27014" y="93599"/>
                    <a:pt x="4056" y="93599"/>
                  </a:cubicBezTo>
                  <a:cubicBezTo>
                    <a:pt x="966" y="93599"/>
                    <a:pt x="83" y="92716"/>
                    <a:pt x="83" y="89625"/>
                  </a:cubicBezTo>
                  <a:cubicBezTo>
                    <a:pt x="3173" y="61369"/>
                    <a:pt x="3173" y="32671"/>
                    <a:pt x="83" y="4415"/>
                  </a:cubicBezTo>
                  <a:cubicBezTo>
                    <a:pt x="-359" y="883"/>
                    <a:pt x="966" y="0"/>
                    <a:pt x="4056" y="0"/>
                  </a:cubicBezTo>
                  <a:cubicBezTo>
                    <a:pt x="15535" y="0"/>
                    <a:pt x="27014" y="0"/>
                    <a:pt x="38493"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496">
              <a:extLst>
                <a:ext uri="{FF2B5EF4-FFF2-40B4-BE49-F238E27FC236}">
                  <a16:creationId xmlns:a16="http://schemas.microsoft.com/office/drawing/2014/main" id="{61DDE8D3-63C7-1014-0EBC-D015ABF27E44}"/>
                </a:ext>
              </a:extLst>
            </p:cNvPr>
            <p:cNvSpPr/>
            <p:nvPr/>
          </p:nvSpPr>
          <p:spPr>
            <a:xfrm>
              <a:off x="3664513" y="2684344"/>
              <a:ext cx="110376" cy="96247"/>
            </a:xfrm>
            <a:custGeom>
              <a:avLst/>
              <a:gdLst>
                <a:gd name="connsiteX0" fmla="*/ 883 w 110376"/>
                <a:gd name="connsiteY0" fmla="*/ 0 h 96247"/>
                <a:gd name="connsiteX1" fmla="*/ 64018 w 110376"/>
                <a:gd name="connsiteY1" fmla="*/ 32230 h 96247"/>
                <a:gd name="connsiteX2" fmla="*/ 110376 w 110376"/>
                <a:gd name="connsiteY2" fmla="*/ 95806 h 96247"/>
                <a:gd name="connsiteX3" fmla="*/ 105078 w 110376"/>
                <a:gd name="connsiteY3" fmla="*/ 96248 h 96247"/>
                <a:gd name="connsiteX4" fmla="*/ 42384 w 110376"/>
                <a:gd name="connsiteY4" fmla="*/ 96248 h 96247"/>
                <a:gd name="connsiteX5" fmla="*/ 36645 w 110376"/>
                <a:gd name="connsiteY5" fmla="*/ 91833 h 96247"/>
                <a:gd name="connsiteX6" fmla="*/ 17219 w 110376"/>
                <a:gd name="connsiteY6" fmla="*/ 29581 h 96247"/>
                <a:gd name="connsiteX7" fmla="*/ 1766 w 110376"/>
                <a:gd name="connsiteY7" fmla="*/ 4415 h 96247"/>
                <a:gd name="connsiteX8" fmla="*/ 0 w 110376"/>
                <a:gd name="connsiteY8" fmla="*/ 1766 h 96247"/>
                <a:gd name="connsiteX9" fmla="*/ 883 w 110376"/>
                <a:gd name="connsiteY9" fmla="*/ 0 h 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76" h="96247">
                  <a:moveTo>
                    <a:pt x="883" y="0"/>
                  </a:moveTo>
                  <a:cubicBezTo>
                    <a:pt x="24283" y="5739"/>
                    <a:pt x="45475" y="16777"/>
                    <a:pt x="64018" y="32230"/>
                  </a:cubicBezTo>
                  <a:cubicBezTo>
                    <a:pt x="84769" y="49449"/>
                    <a:pt x="99780" y="70199"/>
                    <a:pt x="110376" y="95806"/>
                  </a:cubicBezTo>
                  <a:cubicBezTo>
                    <a:pt x="108168" y="95806"/>
                    <a:pt x="106844" y="96248"/>
                    <a:pt x="105078" y="96248"/>
                  </a:cubicBezTo>
                  <a:cubicBezTo>
                    <a:pt x="84327" y="96248"/>
                    <a:pt x="63577" y="96248"/>
                    <a:pt x="42384" y="96248"/>
                  </a:cubicBezTo>
                  <a:cubicBezTo>
                    <a:pt x="38852" y="96248"/>
                    <a:pt x="37528" y="95365"/>
                    <a:pt x="36645" y="91833"/>
                  </a:cubicBezTo>
                  <a:cubicBezTo>
                    <a:pt x="32671" y="70199"/>
                    <a:pt x="27373" y="49007"/>
                    <a:pt x="17219" y="29581"/>
                  </a:cubicBezTo>
                  <a:cubicBezTo>
                    <a:pt x="12804" y="20751"/>
                    <a:pt x="7064" y="12804"/>
                    <a:pt x="1766" y="4415"/>
                  </a:cubicBezTo>
                  <a:cubicBezTo>
                    <a:pt x="1324" y="3532"/>
                    <a:pt x="441" y="2649"/>
                    <a:pt x="0" y="1766"/>
                  </a:cubicBezTo>
                  <a:cubicBezTo>
                    <a:pt x="441" y="883"/>
                    <a:pt x="441" y="441"/>
                    <a:pt x="883"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497">
              <a:extLst>
                <a:ext uri="{FF2B5EF4-FFF2-40B4-BE49-F238E27FC236}">
                  <a16:creationId xmlns:a16="http://schemas.microsoft.com/office/drawing/2014/main" id="{DEFA75A0-6D47-06A0-11A8-26524BB2F0B6}"/>
                </a:ext>
              </a:extLst>
            </p:cNvPr>
            <p:cNvSpPr/>
            <p:nvPr/>
          </p:nvSpPr>
          <p:spPr>
            <a:xfrm>
              <a:off x="3680849" y="2902447"/>
              <a:ext cx="93988" cy="73289"/>
            </a:xfrm>
            <a:custGeom>
              <a:avLst/>
              <a:gdLst>
                <a:gd name="connsiteX0" fmla="*/ 0 w 93988"/>
                <a:gd name="connsiteY0" fmla="*/ 73290 h 73289"/>
                <a:gd name="connsiteX1" fmla="*/ 7947 w 93988"/>
                <a:gd name="connsiteY1" fmla="*/ 54305 h 73289"/>
                <a:gd name="connsiteX2" fmla="*/ 21192 w 93988"/>
                <a:gd name="connsiteY2" fmla="*/ 4415 h 73289"/>
                <a:gd name="connsiteX3" fmla="*/ 26490 w 93988"/>
                <a:gd name="connsiteY3" fmla="*/ 0 h 73289"/>
                <a:gd name="connsiteX4" fmla="*/ 89625 w 93988"/>
                <a:gd name="connsiteY4" fmla="*/ 0 h 73289"/>
                <a:gd name="connsiteX5" fmla="*/ 92716 w 93988"/>
                <a:gd name="connsiteY5" fmla="*/ 5298 h 73289"/>
                <a:gd name="connsiteX6" fmla="*/ 73731 w 93988"/>
                <a:gd name="connsiteY6" fmla="*/ 38411 h 73289"/>
                <a:gd name="connsiteX7" fmla="*/ 69316 w 93988"/>
                <a:gd name="connsiteY7" fmla="*/ 42384 h 73289"/>
                <a:gd name="connsiteX8" fmla="*/ 24283 w 93988"/>
                <a:gd name="connsiteY8" fmla="*/ 62693 h 73289"/>
                <a:gd name="connsiteX9" fmla="*/ 3532 w 93988"/>
                <a:gd name="connsiteY9" fmla="*/ 72407 h 73289"/>
                <a:gd name="connsiteX10" fmla="*/ 0 w 93988"/>
                <a:gd name="connsiteY10" fmla="*/ 73290 h 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88" h="73289">
                  <a:moveTo>
                    <a:pt x="0" y="73290"/>
                  </a:moveTo>
                  <a:cubicBezTo>
                    <a:pt x="2649" y="66226"/>
                    <a:pt x="5298" y="60486"/>
                    <a:pt x="7947" y="54305"/>
                  </a:cubicBezTo>
                  <a:cubicBezTo>
                    <a:pt x="14128" y="37969"/>
                    <a:pt x="18102" y="21192"/>
                    <a:pt x="21192" y="4415"/>
                  </a:cubicBezTo>
                  <a:cubicBezTo>
                    <a:pt x="21634" y="883"/>
                    <a:pt x="23400" y="0"/>
                    <a:pt x="26490" y="0"/>
                  </a:cubicBezTo>
                  <a:cubicBezTo>
                    <a:pt x="47682" y="0"/>
                    <a:pt x="68875" y="0"/>
                    <a:pt x="89625" y="0"/>
                  </a:cubicBezTo>
                  <a:cubicBezTo>
                    <a:pt x="94482" y="0"/>
                    <a:pt x="94923" y="883"/>
                    <a:pt x="92716" y="5298"/>
                  </a:cubicBezTo>
                  <a:cubicBezTo>
                    <a:pt x="86535" y="16335"/>
                    <a:pt x="79912" y="27373"/>
                    <a:pt x="73731" y="38411"/>
                  </a:cubicBezTo>
                  <a:cubicBezTo>
                    <a:pt x="72848" y="40177"/>
                    <a:pt x="71082" y="41501"/>
                    <a:pt x="69316" y="42384"/>
                  </a:cubicBezTo>
                  <a:cubicBezTo>
                    <a:pt x="54305" y="49448"/>
                    <a:pt x="39294" y="56071"/>
                    <a:pt x="24283" y="62693"/>
                  </a:cubicBezTo>
                  <a:cubicBezTo>
                    <a:pt x="17218" y="65784"/>
                    <a:pt x="10155" y="68875"/>
                    <a:pt x="3532" y="72407"/>
                  </a:cubicBezTo>
                  <a:cubicBezTo>
                    <a:pt x="2649" y="72848"/>
                    <a:pt x="1766" y="72848"/>
                    <a:pt x="0" y="7329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4" name="Graphic 4">
              <a:extLst>
                <a:ext uri="{FF2B5EF4-FFF2-40B4-BE49-F238E27FC236}">
                  <a16:creationId xmlns:a16="http://schemas.microsoft.com/office/drawing/2014/main" id="{B1348043-E3DB-CFE3-284C-219492FCD2B1}"/>
                </a:ext>
              </a:extLst>
            </p:cNvPr>
            <p:cNvGrpSpPr/>
            <p:nvPr/>
          </p:nvGrpSpPr>
          <p:grpSpPr>
            <a:xfrm>
              <a:off x="3325389" y="2657474"/>
              <a:ext cx="500440" cy="457189"/>
              <a:chOff x="3325389" y="2657474"/>
              <a:chExt cx="500440" cy="457189"/>
            </a:xfrm>
          </p:grpSpPr>
          <p:sp>
            <p:nvSpPr>
              <p:cNvPr id="55" name="Freeform 499">
                <a:extLst>
                  <a:ext uri="{FF2B5EF4-FFF2-40B4-BE49-F238E27FC236}">
                    <a16:creationId xmlns:a16="http://schemas.microsoft.com/office/drawing/2014/main" id="{81FABA78-1E77-4133-A9D4-B766A3120167}"/>
                  </a:ext>
                </a:extLst>
              </p:cNvPr>
              <p:cNvSpPr/>
              <p:nvPr/>
            </p:nvSpPr>
            <p:spPr>
              <a:xfrm>
                <a:off x="3460649" y="2795161"/>
                <a:ext cx="82719" cy="93598"/>
              </a:xfrm>
              <a:custGeom>
                <a:avLst/>
                <a:gdLst>
                  <a:gd name="connsiteX0" fmla="*/ 44482 w 82719"/>
                  <a:gd name="connsiteY0" fmla="*/ 93599 h 93598"/>
                  <a:gd name="connsiteX1" fmla="*/ 10927 w 82719"/>
                  <a:gd name="connsiteY1" fmla="*/ 93599 h 93598"/>
                  <a:gd name="connsiteX2" fmla="*/ 5629 w 82719"/>
                  <a:gd name="connsiteY2" fmla="*/ 89626 h 93598"/>
                  <a:gd name="connsiteX3" fmla="*/ 5629 w 82719"/>
                  <a:gd name="connsiteY3" fmla="*/ 3974 h 93598"/>
                  <a:gd name="connsiteX4" fmla="*/ 10927 w 82719"/>
                  <a:gd name="connsiteY4" fmla="*/ 0 h 93598"/>
                  <a:gd name="connsiteX5" fmla="*/ 78919 w 82719"/>
                  <a:gd name="connsiteY5" fmla="*/ 0 h 93598"/>
                  <a:gd name="connsiteX6" fmla="*/ 82451 w 82719"/>
                  <a:gd name="connsiteY6" fmla="*/ 3974 h 93598"/>
                  <a:gd name="connsiteX7" fmla="*/ 82451 w 82719"/>
                  <a:gd name="connsiteY7" fmla="*/ 89626 h 93598"/>
                  <a:gd name="connsiteX8" fmla="*/ 78919 w 82719"/>
                  <a:gd name="connsiteY8" fmla="*/ 93599 h 93598"/>
                  <a:gd name="connsiteX9" fmla="*/ 44482 w 82719"/>
                  <a:gd name="connsiteY9" fmla="*/ 93599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19" h="93598">
                    <a:moveTo>
                      <a:pt x="44482" y="93599"/>
                    </a:moveTo>
                    <a:cubicBezTo>
                      <a:pt x="33444" y="93599"/>
                      <a:pt x="22406" y="93599"/>
                      <a:pt x="10927" y="93599"/>
                    </a:cubicBezTo>
                    <a:cubicBezTo>
                      <a:pt x="7837" y="93599"/>
                      <a:pt x="6071" y="92716"/>
                      <a:pt x="5629" y="89626"/>
                    </a:cubicBezTo>
                    <a:cubicBezTo>
                      <a:pt x="-1876" y="60928"/>
                      <a:pt x="-1876" y="32230"/>
                      <a:pt x="5629" y="3974"/>
                    </a:cubicBezTo>
                    <a:cubicBezTo>
                      <a:pt x="6512" y="1325"/>
                      <a:pt x="7837" y="0"/>
                      <a:pt x="10927" y="0"/>
                    </a:cubicBezTo>
                    <a:cubicBezTo>
                      <a:pt x="33444" y="0"/>
                      <a:pt x="56402" y="0"/>
                      <a:pt x="78919" y="0"/>
                    </a:cubicBezTo>
                    <a:cubicBezTo>
                      <a:pt x="82009" y="0"/>
                      <a:pt x="83334" y="883"/>
                      <a:pt x="82451" y="3974"/>
                    </a:cubicBezTo>
                    <a:cubicBezTo>
                      <a:pt x="79360" y="32671"/>
                      <a:pt x="79360" y="61369"/>
                      <a:pt x="82451" y="89626"/>
                    </a:cubicBezTo>
                    <a:cubicBezTo>
                      <a:pt x="82892" y="92716"/>
                      <a:pt x="82009" y="93599"/>
                      <a:pt x="78919" y="93599"/>
                    </a:cubicBezTo>
                    <a:cubicBezTo>
                      <a:pt x="67440" y="93158"/>
                      <a:pt x="55961" y="93599"/>
                      <a:pt x="44482" y="93599"/>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00">
                <a:extLst>
                  <a:ext uri="{FF2B5EF4-FFF2-40B4-BE49-F238E27FC236}">
                    <a16:creationId xmlns:a16="http://schemas.microsoft.com/office/drawing/2014/main" id="{B226630F-FB30-7E16-6FAD-9F8924093102}"/>
                  </a:ext>
                </a:extLst>
              </p:cNvPr>
              <p:cNvSpPr/>
              <p:nvPr/>
            </p:nvSpPr>
            <p:spPr>
              <a:xfrm>
                <a:off x="3629634" y="2794279"/>
                <a:ext cx="61920" cy="94040"/>
              </a:xfrm>
              <a:custGeom>
                <a:avLst/>
                <a:gdLst>
                  <a:gd name="connsiteX0" fmla="*/ 442 w 61920"/>
                  <a:gd name="connsiteY0" fmla="*/ 47241 h 94040"/>
                  <a:gd name="connsiteX1" fmla="*/ 442 w 61920"/>
                  <a:gd name="connsiteY1" fmla="*/ 4856 h 94040"/>
                  <a:gd name="connsiteX2" fmla="*/ 5298 w 61920"/>
                  <a:gd name="connsiteY2" fmla="*/ 0 h 94040"/>
                  <a:gd name="connsiteX3" fmla="*/ 54305 w 61920"/>
                  <a:gd name="connsiteY3" fmla="*/ 0 h 94040"/>
                  <a:gd name="connsiteX4" fmla="*/ 59603 w 61920"/>
                  <a:gd name="connsiteY4" fmla="*/ 4856 h 94040"/>
                  <a:gd name="connsiteX5" fmla="*/ 59603 w 61920"/>
                  <a:gd name="connsiteY5" fmla="*/ 89625 h 94040"/>
                  <a:gd name="connsiteX6" fmla="*/ 54747 w 61920"/>
                  <a:gd name="connsiteY6" fmla="*/ 94040 h 94040"/>
                  <a:gd name="connsiteX7" fmla="*/ 4415 w 61920"/>
                  <a:gd name="connsiteY7" fmla="*/ 94040 h 94040"/>
                  <a:gd name="connsiteX8" fmla="*/ 0 w 61920"/>
                  <a:gd name="connsiteY8" fmla="*/ 89625 h 94040"/>
                  <a:gd name="connsiteX9" fmla="*/ 442 w 61920"/>
                  <a:gd name="connsiteY9" fmla="*/ 47241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442" y="47241"/>
                    </a:moveTo>
                    <a:cubicBezTo>
                      <a:pt x="442" y="33113"/>
                      <a:pt x="442" y="18985"/>
                      <a:pt x="442" y="4856"/>
                    </a:cubicBezTo>
                    <a:cubicBezTo>
                      <a:pt x="442" y="883"/>
                      <a:pt x="1766" y="0"/>
                      <a:pt x="5298" y="0"/>
                    </a:cubicBezTo>
                    <a:cubicBezTo>
                      <a:pt x="21634" y="0"/>
                      <a:pt x="37970" y="0"/>
                      <a:pt x="54305" y="0"/>
                    </a:cubicBezTo>
                    <a:cubicBezTo>
                      <a:pt x="57837" y="0"/>
                      <a:pt x="59162" y="1324"/>
                      <a:pt x="59603" y="4856"/>
                    </a:cubicBezTo>
                    <a:cubicBezTo>
                      <a:pt x="62694" y="33113"/>
                      <a:pt x="62694" y="61369"/>
                      <a:pt x="59603" y="89625"/>
                    </a:cubicBezTo>
                    <a:cubicBezTo>
                      <a:pt x="59162" y="92716"/>
                      <a:pt x="58279" y="94040"/>
                      <a:pt x="54747" y="94040"/>
                    </a:cubicBezTo>
                    <a:cubicBezTo>
                      <a:pt x="37970" y="94040"/>
                      <a:pt x="21192" y="94040"/>
                      <a:pt x="4415" y="94040"/>
                    </a:cubicBezTo>
                    <a:cubicBezTo>
                      <a:pt x="883" y="94040"/>
                      <a:pt x="0" y="92716"/>
                      <a:pt x="0" y="89625"/>
                    </a:cubicBezTo>
                    <a:cubicBezTo>
                      <a:pt x="883" y="75497"/>
                      <a:pt x="442" y="61369"/>
                      <a:pt x="442" y="47241"/>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01">
                <a:extLst>
                  <a:ext uri="{FF2B5EF4-FFF2-40B4-BE49-F238E27FC236}">
                    <a16:creationId xmlns:a16="http://schemas.microsoft.com/office/drawing/2014/main" id="{03C97E68-0F7D-7191-A402-5051558BC62D}"/>
                  </a:ext>
                </a:extLst>
              </p:cNvPr>
              <p:cNvSpPr/>
              <p:nvPr/>
            </p:nvSpPr>
            <p:spPr>
              <a:xfrm>
                <a:off x="3554910" y="2794720"/>
                <a:ext cx="61920" cy="94040"/>
              </a:xfrm>
              <a:custGeom>
                <a:avLst/>
                <a:gdLst>
                  <a:gd name="connsiteX0" fmla="*/ 61479 w 61920"/>
                  <a:gd name="connsiteY0" fmla="*/ 46799 h 94040"/>
                  <a:gd name="connsiteX1" fmla="*/ 61479 w 61920"/>
                  <a:gd name="connsiteY1" fmla="*/ 88742 h 94040"/>
                  <a:gd name="connsiteX2" fmla="*/ 56623 w 61920"/>
                  <a:gd name="connsiteY2" fmla="*/ 94040 h 94040"/>
                  <a:gd name="connsiteX3" fmla="*/ 7616 w 61920"/>
                  <a:gd name="connsiteY3" fmla="*/ 94040 h 94040"/>
                  <a:gd name="connsiteX4" fmla="*/ 2318 w 61920"/>
                  <a:gd name="connsiteY4" fmla="*/ 89184 h 94040"/>
                  <a:gd name="connsiteX5" fmla="*/ 2318 w 61920"/>
                  <a:gd name="connsiteY5" fmla="*/ 4856 h 94040"/>
                  <a:gd name="connsiteX6" fmla="*/ 7616 w 61920"/>
                  <a:gd name="connsiteY6" fmla="*/ 0 h 94040"/>
                  <a:gd name="connsiteX7" fmla="*/ 57506 w 61920"/>
                  <a:gd name="connsiteY7" fmla="*/ 0 h 94040"/>
                  <a:gd name="connsiteX8" fmla="*/ 61921 w 61920"/>
                  <a:gd name="connsiteY8" fmla="*/ 4856 h 94040"/>
                  <a:gd name="connsiteX9" fmla="*/ 61479 w 61920"/>
                  <a:gd name="connsiteY9" fmla="*/ 46799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61479" y="46799"/>
                    </a:moveTo>
                    <a:cubicBezTo>
                      <a:pt x="61479" y="60928"/>
                      <a:pt x="61479" y="74614"/>
                      <a:pt x="61479" y="88742"/>
                    </a:cubicBezTo>
                    <a:cubicBezTo>
                      <a:pt x="61479" y="92716"/>
                      <a:pt x="60597" y="94040"/>
                      <a:pt x="56623" y="94040"/>
                    </a:cubicBezTo>
                    <a:cubicBezTo>
                      <a:pt x="40287" y="94040"/>
                      <a:pt x="23951" y="94040"/>
                      <a:pt x="7616" y="94040"/>
                    </a:cubicBezTo>
                    <a:cubicBezTo>
                      <a:pt x="3642" y="94040"/>
                      <a:pt x="2759" y="92716"/>
                      <a:pt x="2318" y="89184"/>
                    </a:cubicBezTo>
                    <a:cubicBezTo>
                      <a:pt x="-773" y="60928"/>
                      <a:pt x="-773" y="33113"/>
                      <a:pt x="2318" y="4856"/>
                    </a:cubicBezTo>
                    <a:cubicBezTo>
                      <a:pt x="2759" y="1324"/>
                      <a:pt x="4084" y="0"/>
                      <a:pt x="7616" y="0"/>
                    </a:cubicBezTo>
                    <a:cubicBezTo>
                      <a:pt x="24393" y="0"/>
                      <a:pt x="40729" y="0"/>
                      <a:pt x="57506" y="0"/>
                    </a:cubicBezTo>
                    <a:cubicBezTo>
                      <a:pt x="61038" y="0"/>
                      <a:pt x="61921" y="1324"/>
                      <a:pt x="61921" y="4856"/>
                    </a:cubicBezTo>
                    <a:cubicBezTo>
                      <a:pt x="61479" y="18543"/>
                      <a:pt x="61479" y="32671"/>
                      <a:pt x="61479" y="46799"/>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02">
                <a:extLst>
                  <a:ext uri="{FF2B5EF4-FFF2-40B4-BE49-F238E27FC236}">
                    <a16:creationId xmlns:a16="http://schemas.microsoft.com/office/drawing/2014/main" id="{B74A7E8A-FF63-AEC0-25E2-6132D083DE3D}"/>
                  </a:ext>
                </a:extLst>
              </p:cNvPr>
              <p:cNvSpPr/>
              <p:nvPr/>
            </p:nvSpPr>
            <p:spPr>
              <a:xfrm>
                <a:off x="3472017" y="2682136"/>
                <a:ext cx="112583" cy="98897"/>
              </a:xfrm>
              <a:custGeom>
                <a:avLst/>
                <a:gdLst>
                  <a:gd name="connsiteX0" fmla="*/ 0 w 112583"/>
                  <a:gd name="connsiteY0" fmla="*/ 98014 h 98897"/>
                  <a:gd name="connsiteX1" fmla="*/ 44592 w 112583"/>
                  <a:gd name="connsiteY1" fmla="*/ 35320 h 98897"/>
                  <a:gd name="connsiteX2" fmla="*/ 112584 w 112583"/>
                  <a:gd name="connsiteY2" fmla="*/ 0 h 98897"/>
                  <a:gd name="connsiteX3" fmla="*/ 110817 w 112583"/>
                  <a:gd name="connsiteY3" fmla="*/ 3532 h 98897"/>
                  <a:gd name="connsiteX4" fmla="*/ 79471 w 112583"/>
                  <a:gd name="connsiteY4" fmla="*/ 71524 h 98897"/>
                  <a:gd name="connsiteX5" fmla="*/ 74614 w 112583"/>
                  <a:gd name="connsiteY5" fmla="*/ 94923 h 98897"/>
                  <a:gd name="connsiteX6" fmla="*/ 69758 w 112583"/>
                  <a:gd name="connsiteY6" fmla="*/ 98897 h 98897"/>
                  <a:gd name="connsiteX7" fmla="*/ 4415 w 112583"/>
                  <a:gd name="connsiteY7" fmla="*/ 98897 h 98897"/>
                  <a:gd name="connsiteX8" fmla="*/ 0 w 112583"/>
                  <a:gd name="connsiteY8" fmla="*/ 98014 h 9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83" h="98897">
                    <a:moveTo>
                      <a:pt x="0" y="98014"/>
                    </a:moveTo>
                    <a:cubicBezTo>
                      <a:pt x="10155" y="72848"/>
                      <a:pt x="24724" y="52539"/>
                      <a:pt x="44592" y="35320"/>
                    </a:cubicBezTo>
                    <a:cubicBezTo>
                      <a:pt x="64018" y="18102"/>
                      <a:pt x="86535" y="6623"/>
                      <a:pt x="112584" y="0"/>
                    </a:cubicBezTo>
                    <a:cubicBezTo>
                      <a:pt x="111700" y="1766"/>
                      <a:pt x="111259" y="2649"/>
                      <a:pt x="110817" y="3532"/>
                    </a:cubicBezTo>
                    <a:cubicBezTo>
                      <a:pt x="94482" y="23400"/>
                      <a:pt x="85652" y="46799"/>
                      <a:pt x="79471" y="71524"/>
                    </a:cubicBezTo>
                    <a:cubicBezTo>
                      <a:pt x="77263" y="79471"/>
                      <a:pt x="75938" y="86976"/>
                      <a:pt x="74614" y="94923"/>
                    </a:cubicBezTo>
                    <a:cubicBezTo>
                      <a:pt x="74173" y="97572"/>
                      <a:pt x="72848" y="98897"/>
                      <a:pt x="69758" y="98897"/>
                    </a:cubicBezTo>
                    <a:cubicBezTo>
                      <a:pt x="48124" y="98897"/>
                      <a:pt x="26049" y="98897"/>
                      <a:pt x="4415" y="98897"/>
                    </a:cubicBezTo>
                    <a:cubicBezTo>
                      <a:pt x="3090" y="98455"/>
                      <a:pt x="1766" y="98014"/>
                      <a:pt x="0" y="98014"/>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03">
                <a:extLst>
                  <a:ext uri="{FF2B5EF4-FFF2-40B4-BE49-F238E27FC236}">
                    <a16:creationId xmlns:a16="http://schemas.microsoft.com/office/drawing/2014/main" id="{ADEDF2C0-3228-C367-F7F6-C39D3236F2B3}"/>
                  </a:ext>
                </a:extLst>
              </p:cNvPr>
              <p:cNvSpPr/>
              <p:nvPr/>
            </p:nvSpPr>
            <p:spPr>
              <a:xfrm>
                <a:off x="3629634" y="2680158"/>
                <a:ext cx="57714" cy="100875"/>
              </a:xfrm>
              <a:custGeom>
                <a:avLst/>
                <a:gdLst>
                  <a:gd name="connsiteX0" fmla="*/ 442 w 57714"/>
                  <a:gd name="connsiteY0" fmla="*/ 50102 h 100875"/>
                  <a:gd name="connsiteX1" fmla="*/ 442 w 57714"/>
                  <a:gd name="connsiteY1" fmla="*/ 5510 h 100875"/>
                  <a:gd name="connsiteX2" fmla="*/ 7064 w 57714"/>
                  <a:gd name="connsiteY2" fmla="*/ 1537 h 100875"/>
                  <a:gd name="connsiteX3" fmla="*/ 30022 w 57714"/>
                  <a:gd name="connsiteY3" fmla="*/ 23171 h 100875"/>
                  <a:gd name="connsiteX4" fmla="*/ 53864 w 57714"/>
                  <a:gd name="connsiteY4" fmla="*/ 80125 h 100875"/>
                  <a:gd name="connsiteX5" fmla="*/ 57396 w 57714"/>
                  <a:gd name="connsiteY5" fmla="*/ 96460 h 100875"/>
                  <a:gd name="connsiteX6" fmla="*/ 53864 w 57714"/>
                  <a:gd name="connsiteY6" fmla="*/ 100875 h 100875"/>
                  <a:gd name="connsiteX7" fmla="*/ 3974 w 57714"/>
                  <a:gd name="connsiteY7" fmla="*/ 100875 h 100875"/>
                  <a:gd name="connsiteX8" fmla="*/ 0 w 57714"/>
                  <a:gd name="connsiteY8" fmla="*/ 96460 h 100875"/>
                  <a:gd name="connsiteX9" fmla="*/ 442 w 57714"/>
                  <a:gd name="connsiteY9" fmla="*/ 50102 h 1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4" h="100875">
                    <a:moveTo>
                      <a:pt x="442" y="50102"/>
                    </a:moveTo>
                    <a:cubicBezTo>
                      <a:pt x="442" y="35091"/>
                      <a:pt x="442" y="20522"/>
                      <a:pt x="442" y="5510"/>
                    </a:cubicBezTo>
                    <a:cubicBezTo>
                      <a:pt x="442" y="-670"/>
                      <a:pt x="1325" y="-1112"/>
                      <a:pt x="7064" y="1537"/>
                    </a:cubicBezTo>
                    <a:cubicBezTo>
                      <a:pt x="16777" y="6393"/>
                      <a:pt x="23841" y="14340"/>
                      <a:pt x="30022" y="23171"/>
                    </a:cubicBezTo>
                    <a:cubicBezTo>
                      <a:pt x="41943" y="40389"/>
                      <a:pt x="48565" y="59815"/>
                      <a:pt x="53864" y="80125"/>
                    </a:cubicBezTo>
                    <a:cubicBezTo>
                      <a:pt x="55188" y="85423"/>
                      <a:pt x="56071" y="91162"/>
                      <a:pt x="57396" y="96460"/>
                    </a:cubicBezTo>
                    <a:cubicBezTo>
                      <a:pt x="58279" y="99551"/>
                      <a:pt x="57396" y="100875"/>
                      <a:pt x="53864" y="100875"/>
                    </a:cubicBezTo>
                    <a:cubicBezTo>
                      <a:pt x="37528" y="100875"/>
                      <a:pt x="20751" y="100875"/>
                      <a:pt x="3974" y="100875"/>
                    </a:cubicBezTo>
                    <a:cubicBezTo>
                      <a:pt x="442" y="100875"/>
                      <a:pt x="0" y="99551"/>
                      <a:pt x="0" y="96460"/>
                    </a:cubicBezTo>
                    <a:cubicBezTo>
                      <a:pt x="883" y="81008"/>
                      <a:pt x="442" y="65555"/>
                      <a:pt x="442" y="50102"/>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04">
                <a:extLst>
                  <a:ext uri="{FF2B5EF4-FFF2-40B4-BE49-F238E27FC236}">
                    <a16:creationId xmlns:a16="http://schemas.microsoft.com/office/drawing/2014/main" id="{6F96BEDE-28B6-7E29-ADD6-5A25737EAFC3}"/>
                  </a:ext>
                </a:extLst>
              </p:cNvPr>
              <p:cNvSpPr/>
              <p:nvPr/>
            </p:nvSpPr>
            <p:spPr>
              <a:xfrm>
                <a:off x="3561374" y="2680002"/>
                <a:ext cx="55456" cy="100589"/>
              </a:xfrm>
              <a:custGeom>
                <a:avLst/>
                <a:gdLst>
                  <a:gd name="connsiteX0" fmla="*/ 55015 w 55456"/>
                  <a:gd name="connsiteY0" fmla="*/ 50258 h 100589"/>
                  <a:gd name="connsiteX1" fmla="*/ 55015 w 55456"/>
                  <a:gd name="connsiteY1" fmla="*/ 95733 h 100589"/>
                  <a:gd name="connsiteX2" fmla="*/ 50158 w 55456"/>
                  <a:gd name="connsiteY2" fmla="*/ 100590 h 100589"/>
                  <a:gd name="connsiteX3" fmla="*/ 3801 w 55456"/>
                  <a:gd name="connsiteY3" fmla="*/ 100590 h 100589"/>
                  <a:gd name="connsiteX4" fmla="*/ 269 w 55456"/>
                  <a:gd name="connsiteY4" fmla="*/ 96616 h 100589"/>
                  <a:gd name="connsiteX5" fmla="*/ 26759 w 55456"/>
                  <a:gd name="connsiteY5" fmla="*/ 23326 h 100589"/>
                  <a:gd name="connsiteX6" fmla="*/ 49717 w 55456"/>
                  <a:gd name="connsiteY6" fmla="*/ 1251 h 100589"/>
                  <a:gd name="connsiteX7" fmla="*/ 55457 w 55456"/>
                  <a:gd name="connsiteY7" fmla="*/ 4783 h 100589"/>
                  <a:gd name="connsiteX8" fmla="*/ 55015 w 55456"/>
                  <a:gd name="connsiteY8" fmla="*/ 50258 h 1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 h="100589">
                    <a:moveTo>
                      <a:pt x="55015" y="50258"/>
                    </a:moveTo>
                    <a:cubicBezTo>
                      <a:pt x="55015" y="65269"/>
                      <a:pt x="55015" y="80281"/>
                      <a:pt x="55015" y="95733"/>
                    </a:cubicBezTo>
                    <a:cubicBezTo>
                      <a:pt x="55015" y="99707"/>
                      <a:pt x="54132" y="100590"/>
                      <a:pt x="50158" y="100590"/>
                    </a:cubicBezTo>
                    <a:cubicBezTo>
                      <a:pt x="34706" y="100590"/>
                      <a:pt x="19253" y="100590"/>
                      <a:pt x="3801" y="100590"/>
                    </a:cubicBezTo>
                    <a:cubicBezTo>
                      <a:pt x="710" y="100590"/>
                      <a:pt x="-614" y="99707"/>
                      <a:pt x="269" y="96616"/>
                    </a:cubicBezTo>
                    <a:cubicBezTo>
                      <a:pt x="5125" y="70567"/>
                      <a:pt x="12631" y="45843"/>
                      <a:pt x="26759" y="23326"/>
                    </a:cubicBezTo>
                    <a:cubicBezTo>
                      <a:pt x="32498" y="14055"/>
                      <a:pt x="39562" y="6108"/>
                      <a:pt x="49717" y="1251"/>
                    </a:cubicBezTo>
                    <a:cubicBezTo>
                      <a:pt x="54574" y="-956"/>
                      <a:pt x="55457" y="-515"/>
                      <a:pt x="55457" y="4783"/>
                    </a:cubicBezTo>
                    <a:cubicBezTo>
                      <a:pt x="55015" y="20236"/>
                      <a:pt x="55015" y="35247"/>
                      <a:pt x="55015" y="50258"/>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505">
                <a:extLst>
                  <a:ext uri="{FF2B5EF4-FFF2-40B4-BE49-F238E27FC236}">
                    <a16:creationId xmlns:a16="http://schemas.microsoft.com/office/drawing/2014/main" id="{AA304038-5AAC-9911-02F6-E38FA512713E}"/>
                  </a:ext>
                </a:extLst>
              </p:cNvPr>
              <p:cNvSpPr/>
              <p:nvPr/>
            </p:nvSpPr>
            <p:spPr>
              <a:xfrm>
                <a:off x="3630517" y="2904655"/>
                <a:ext cx="57403" cy="80353"/>
              </a:xfrm>
              <a:custGeom>
                <a:avLst/>
                <a:gdLst>
                  <a:gd name="connsiteX0" fmla="*/ 26049 w 57403"/>
                  <a:gd name="connsiteY0" fmla="*/ 80354 h 80353"/>
                  <a:gd name="connsiteX1" fmla="*/ 26049 w 57403"/>
                  <a:gd name="connsiteY1" fmla="*/ 75938 h 80353"/>
                  <a:gd name="connsiteX2" fmla="*/ 3974 w 57403"/>
                  <a:gd name="connsiteY2" fmla="*/ 41943 h 80353"/>
                  <a:gd name="connsiteX3" fmla="*/ 0 w 57403"/>
                  <a:gd name="connsiteY3" fmla="*/ 36645 h 80353"/>
                  <a:gd name="connsiteX4" fmla="*/ 0 w 57403"/>
                  <a:gd name="connsiteY4" fmla="*/ 4415 h 80353"/>
                  <a:gd name="connsiteX5" fmla="*/ 4857 w 57403"/>
                  <a:gd name="connsiteY5" fmla="*/ 0 h 80353"/>
                  <a:gd name="connsiteX6" fmla="*/ 52980 w 57403"/>
                  <a:gd name="connsiteY6" fmla="*/ 0 h 80353"/>
                  <a:gd name="connsiteX7" fmla="*/ 56954 w 57403"/>
                  <a:gd name="connsiteY7" fmla="*/ 4856 h 80353"/>
                  <a:gd name="connsiteX8" fmla="*/ 30905 w 57403"/>
                  <a:gd name="connsiteY8" fmla="*/ 75056 h 80353"/>
                  <a:gd name="connsiteX9" fmla="*/ 27815 w 57403"/>
                  <a:gd name="connsiteY9" fmla="*/ 79029 h 80353"/>
                  <a:gd name="connsiteX10" fmla="*/ 26049 w 57403"/>
                  <a:gd name="connsiteY10" fmla="*/ 80354 h 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03" h="80353">
                    <a:moveTo>
                      <a:pt x="26049" y="80354"/>
                    </a:moveTo>
                    <a:cubicBezTo>
                      <a:pt x="26049" y="78588"/>
                      <a:pt x="26049" y="77263"/>
                      <a:pt x="26049" y="75938"/>
                    </a:cubicBezTo>
                    <a:cubicBezTo>
                      <a:pt x="25607" y="60044"/>
                      <a:pt x="18543" y="49007"/>
                      <a:pt x="3974" y="41943"/>
                    </a:cubicBezTo>
                    <a:cubicBezTo>
                      <a:pt x="1324" y="40618"/>
                      <a:pt x="0" y="39294"/>
                      <a:pt x="0" y="36645"/>
                    </a:cubicBezTo>
                    <a:cubicBezTo>
                      <a:pt x="0" y="26049"/>
                      <a:pt x="0" y="15011"/>
                      <a:pt x="0" y="4415"/>
                    </a:cubicBezTo>
                    <a:cubicBezTo>
                      <a:pt x="0" y="883"/>
                      <a:pt x="1324" y="0"/>
                      <a:pt x="4857" y="0"/>
                    </a:cubicBezTo>
                    <a:cubicBezTo>
                      <a:pt x="20751" y="0"/>
                      <a:pt x="36645" y="0"/>
                      <a:pt x="52980" y="0"/>
                    </a:cubicBezTo>
                    <a:cubicBezTo>
                      <a:pt x="57837" y="0"/>
                      <a:pt x="57837" y="441"/>
                      <a:pt x="56954" y="4856"/>
                    </a:cubicBezTo>
                    <a:cubicBezTo>
                      <a:pt x="52097" y="29581"/>
                      <a:pt x="44592" y="53422"/>
                      <a:pt x="30905" y="75056"/>
                    </a:cubicBezTo>
                    <a:cubicBezTo>
                      <a:pt x="30022" y="76380"/>
                      <a:pt x="29139" y="77705"/>
                      <a:pt x="27815" y="79029"/>
                    </a:cubicBezTo>
                    <a:cubicBezTo>
                      <a:pt x="27373" y="79912"/>
                      <a:pt x="26932" y="79912"/>
                      <a:pt x="26049" y="80354"/>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506">
                <a:extLst>
                  <a:ext uri="{FF2B5EF4-FFF2-40B4-BE49-F238E27FC236}">
                    <a16:creationId xmlns:a16="http://schemas.microsoft.com/office/drawing/2014/main" id="{E19451C2-BFD7-5272-C126-AD1F8502AF2E}"/>
                  </a:ext>
                </a:extLst>
              </p:cNvPr>
              <p:cNvSpPr/>
              <p:nvPr/>
            </p:nvSpPr>
            <p:spPr>
              <a:xfrm>
                <a:off x="3472033" y="2904213"/>
                <a:ext cx="82813" cy="39293"/>
              </a:xfrm>
              <a:custGeom>
                <a:avLst/>
                <a:gdLst>
                  <a:gd name="connsiteX0" fmla="*/ 37071 w 82813"/>
                  <a:gd name="connsiteY0" fmla="*/ 442 h 39293"/>
                  <a:gd name="connsiteX1" fmla="*/ 69742 w 82813"/>
                  <a:gd name="connsiteY1" fmla="*/ 442 h 39293"/>
                  <a:gd name="connsiteX2" fmla="*/ 75040 w 82813"/>
                  <a:gd name="connsiteY2" fmla="*/ 4415 h 39293"/>
                  <a:gd name="connsiteX3" fmla="*/ 82545 w 82813"/>
                  <a:gd name="connsiteY3" fmla="*/ 35320 h 39293"/>
                  <a:gd name="connsiteX4" fmla="*/ 79013 w 82813"/>
                  <a:gd name="connsiteY4" fmla="*/ 39294 h 39293"/>
                  <a:gd name="connsiteX5" fmla="*/ 45901 w 82813"/>
                  <a:gd name="connsiteY5" fmla="*/ 30905 h 39293"/>
                  <a:gd name="connsiteX6" fmla="*/ 10139 w 82813"/>
                  <a:gd name="connsiteY6" fmla="*/ 18102 h 39293"/>
                  <a:gd name="connsiteX7" fmla="*/ 6165 w 82813"/>
                  <a:gd name="connsiteY7" fmla="*/ 15011 h 39293"/>
                  <a:gd name="connsiteX8" fmla="*/ 867 w 82813"/>
                  <a:gd name="connsiteY8" fmla="*/ 4415 h 39293"/>
                  <a:gd name="connsiteX9" fmla="*/ 3958 w 82813"/>
                  <a:gd name="connsiteY9" fmla="*/ 0 h 39293"/>
                  <a:gd name="connsiteX10" fmla="*/ 37071 w 82813"/>
                  <a:gd name="connsiteY10" fmla="*/ 442 h 3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13" h="39293">
                    <a:moveTo>
                      <a:pt x="37071" y="442"/>
                    </a:moveTo>
                    <a:cubicBezTo>
                      <a:pt x="48108" y="442"/>
                      <a:pt x="58704" y="442"/>
                      <a:pt x="69742" y="442"/>
                    </a:cubicBezTo>
                    <a:cubicBezTo>
                      <a:pt x="72833" y="442"/>
                      <a:pt x="74157" y="1324"/>
                      <a:pt x="75040" y="4415"/>
                    </a:cubicBezTo>
                    <a:cubicBezTo>
                      <a:pt x="77248" y="14570"/>
                      <a:pt x="79455" y="24724"/>
                      <a:pt x="82545" y="35320"/>
                    </a:cubicBezTo>
                    <a:cubicBezTo>
                      <a:pt x="83428" y="38852"/>
                      <a:pt x="82104" y="39294"/>
                      <a:pt x="79013" y="39294"/>
                    </a:cubicBezTo>
                    <a:cubicBezTo>
                      <a:pt x="67093" y="39294"/>
                      <a:pt x="56938" y="34879"/>
                      <a:pt x="45901" y="30905"/>
                    </a:cubicBezTo>
                    <a:cubicBezTo>
                      <a:pt x="33980" y="26490"/>
                      <a:pt x="22060" y="22517"/>
                      <a:pt x="10139" y="18102"/>
                    </a:cubicBezTo>
                    <a:cubicBezTo>
                      <a:pt x="8814" y="17660"/>
                      <a:pt x="7048" y="16336"/>
                      <a:pt x="6165" y="15011"/>
                    </a:cubicBezTo>
                    <a:cubicBezTo>
                      <a:pt x="3958" y="11921"/>
                      <a:pt x="2633" y="7947"/>
                      <a:pt x="867" y="4415"/>
                    </a:cubicBezTo>
                    <a:cubicBezTo>
                      <a:pt x="-899" y="1324"/>
                      <a:pt x="-16" y="442"/>
                      <a:pt x="3958" y="0"/>
                    </a:cubicBezTo>
                    <a:cubicBezTo>
                      <a:pt x="14554" y="442"/>
                      <a:pt x="26033" y="442"/>
                      <a:pt x="37071" y="442"/>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507">
                <a:extLst>
                  <a:ext uri="{FF2B5EF4-FFF2-40B4-BE49-F238E27FC236}">
                    <a16:creationId xmlns:a16="http://schemas.microsoft.com/office/drawing/2014/main" id="{0B36F3A2-8F5A-439D-7EB0-78D84ADF8048}"/>
                  </a:ext>
                </a:extLst>
              </p:cNvPr>
              <p:cNvSpPr/>
              <p:nvPr/>
            </p:nvSpPr>
            <p:spPr>
              <a:xfrm>
                <a:off x="3561374" y="2904655"/>
                <a:ext cx="55014" cy="38919"/>
              </a:xfrm>
              <a:custGeom>
                <a:avLst/>
                <a:gdLst>
                  <a:gd name="connsiteX0" fmla="*/ 27200 w 55014"/>
                  <a:gd name="connsiteY0" fmla="*/ 0 h 38919"/>
                  <a:gd name="connsiteX1" fmla="*/ 50158 w 55014"/>
                  <a:gd name="connsiteY1" fmla="*/ 0 h 38919"/>
                  <a:gd name="connsiteX2" fmla="*/ 55015 w 55014"/>
                  <a:gd name="connsiteY2" fmla="*/ 4856 h 38919"/>
                  <a:gd name="connsiteX3" fmla="*/ 55015 w 55014"/>
                  <a:gd name="connsiteY3" fmla="*/ 34437 h 38919"/>
                  <a:gd name="connsiteX4" fmla="*/ 50600 w 55014"/>
                  <a:gd name="connsiteY4" fmla="*/ 38852 h 38919"/>
                  <a:gd name="connsiteX5" fmla="*/ 12631 w 55014"/>
                  <a:gd name="connsiteY5" fmla="*/ 38852 h 38919"/>
                  <a:gd name="connsiteX6" fmla="*/ 8216 w 55014"/>
                  <a:gd name="connsiteY6" fmla="*/ 35762 h 38919"/>
                  <a:gd name="connsiteX7" fmla="*/ 269 w 55014"/>
                  <a:gd name="connsiteY7" fmla="*/ 4415 h 38919"/>
                  <a:gd name="connsiteX8" fmla="*/ 3801 w 55014"/>
                  <a:gd name="connsiteY8" fmla="*/ 0 h 38919"/>
                  <a:gd name="connsiteX9" fmla="*/ 27200 w 55014"/>
                  <a:gd name="connsiteY9" fmla="*/ 0 h 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38919">
                    <a:moveTo>
                      <a:pt x="27200" y="0"/>
                    </a:moveTo>
                    <a:cubicBezTo>
                      <a:pt x="34706" y="0"/>
                      <a:pt x="42653" y="0"/>
                      <a:pt x="50158" y="0"/>
                    </a:cubicBezTo>
                    <a:cubicBezTo>
                      <a:pt x="53690" y="0"/>
                      <a:pt x="55015" y="883"/>
                      <a:pt x="55015" y="4856"/>
                    </a:cubicBezTo>
                    <a:cubicBezTo>
                      <a:pt x="55015" y="14570"/>
                      <a:pt x="55015" y="24724"/>
                      <a:pt x="55015" y="34437"/>
                    </a:cubicBezTo>
                    <a:cubicBezTo>
                      <a:pt x="55015" y="37528"/>
                      <a:pt x="54132" y="39294"/>
                      <a:pt x="50600" y="38852"/>
                    </a:cubicBezTo>
                    <a:cubicBezTo>
                      <a:pt x="37796" y="38852"/>
                      <a:pt x="25434" y="38852"/>
                      <a:pt x="12631" y="38852"/>
                    </a:cubicBezTo>
                    <a:cubicBezTo>
                      <a:pt x="10423" y="38852"/>
                      <a:pt x="8657" y="38411"/>
                      <a:pt x="8216" y="35762"/>
                    </a:cubicBezTo>
                    <a:cubicBezTo>
                      <a:pt x="5567" y="25166"/>
                      <a:pt x="2917" y="14570"/>
                      <a:pt x="269" y="4415"/>
                    </a:cubicBezTo>
                    <a:cubicBezTo>
                      <a:pt x="-614" y="1324"/>
                      <a:pt x="710" y="0"/>
                      <a:pt x="3801" y="0"/>
                    </a:cubicBezTo>
                    <a:cubicBezTo>
                      <a:pt x="11748" y="0"/>
                      <a:pt x="19695" y="0"/>
                      <a:pt x="27200"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508">
                <a:extLst>
                  <a:ext uri="{FF2B5EF4-FFF2-40B4-BE49-F238E27FC236}">
                    <a16:creationId xmlns:a16="http://schemas.microsoft.com/office/drawing/2014/main" id="{FA211E28-48E6-C9FC-53C2-B77169D98E15}"/>
                  </a:ext>
                </a:extLst>
              </p:cNvPr>
              <p:cNvSpPr/>
              <p:nvPr/>
            </p:nvSpPr>
            <p:spPr>
              <a:xfrm>
                <a:off x="3325389" y="2657474"/>
                <a:ext cx="500440" cy="457189"/>
              </a:xfrm>
              <a:custGeom>
                <a:avLst/>
                <a:gdLst>
                  <a:gd name="connsiteX0" fmla="*/ 257004 w 500440"/>
                  <a:gd name="connsiteY0" fmla="*/ 238791 h 457189"/>
                  <a:gd name="connsiteX1" fmla="*/ 233163 w 500440"/>
                  <a:gd name="connsiteY1" fmla="*/ 238791 h 457189"/>
                  <a:gd name="connsiteX2" fmla="*/ 229190 w 500440"/>
                  <a:gd name="connsiteY2" fmla="*/ 243206 h 457189"/>
                  <a:gd name="connsiteX3" fmla="*/ 237137 w 500440"/>
                  <a:gd name="connsiteY3" fmla="*/ 274553 h 457189"/>
                  <a:gd name="connsiteX4" fmla="*/ 241993 w 500440"/>
                  <a:gd name="connsiteY4" fmla="*/ 277644 h 457189"/>
                  <a:gd name="connsiteX5" fmla="*/ 280846 w 500440"/>
                  <a:gd name="connsiteY5" fmla="*/ 277644 h 457189"/>
                  <a:gd name="connsiteX6" fmla="*/ 285261 w 500440"/>
                  <a:gd name="connsiteY6" fmla="*/ 273229 h 457189"/>
                  <a:gd name="connsiteX7" fmla="*/ 285261 w 500440"/>
                  <a:gd name="connsiteY7" fmla="*/ 243648 h 457189"/>
                  <a:gd name="connsiteX8" fmla="*/ 280404 w 500440"/>
                  <a:gd name="connsiteY8" fmla="*/ 238791 h 457189"/>
                  <a:gd name="connsiteX9" fmla="*/ 257004 w 500440"/>
                  <a:gd name="connsiteY9" fmla="*/ 238791 h 457189"/>
                  <a:gd name="connsiteX10" fmla="*/ 177975 w 500440"/>
                  <a:gd name="connsiteY10" fmla="*/ 238791 h 457189"/>
                  <a:gd name="connsiteX11" fmla="*/ 144862 w 500440"/>
                  <a:gd name="connsiteY11" fmla="*/ 238791 h 457189"/>
                  <a:gd name="connsiteX12" fmla="*/ 142213 w 500440"/>
                  <a:gd name="connsiteY12" fmla="*/ 243206 h 457189"/>
                  <a:gd name="connsiteX13" fmla="*/ 147511 w 500440"/>
                  <a:gd name="connsiteY13" fmla="*/ 253803 h 457189"/>
                  <a:gd name="connsiteX14" fmla="*/ 151485 w 500440"/>
                  <a:gd name="connsiteY14" fmla="*/ 256893 h 457189"/>
                  <a:gd name="connsiteX15" fmla="*/ 186805 w 500440"/>
                  <a:gd name="connsiteY15" fmla="*/ 269697 h 457189"/>
                  <a:gd name="connsiteX16" fmla="*/ 219477 w 500440"/>
                  <a:gd name="connsiteY16" fmla="*/ 278085 h 457189"/>
                  <a:gd name="connsiteX17" fmla="*/ 222567 w 500440"/>
                  <a:gd name="connsiteY17" fmla="*/ 274112 h 457189"/>
                  <a:gd name="connsiteX18" fmla="*/ 215503 w 500440"/>
                  <a:gd name="connsiteY18" fmla="*/ 243206 h 457189"/>
                  <a:gd name="connsiteX19" fmla="*/ 210647 w 500440"/>
                  <a:gd name="connsiteY19" fmla="*/ 239233 h 457189"/>
                  <a:gd name="connsiteX20" fmla="*/ 177975 w 500440"/>
                  <a:gd name="connsiteY20" fmla="*/ 238791 h 457189"/>
                  <a:gd name="connsiteX21" fmla="*/ 325438 w 500440"/>
                  <a:gd name="connsiteY21" fmla="*/ 319145 h 457189"/>
                  <a:gd name="connsiteX22" fmla="*/ 327203 w 500440"/>
                  <a:gd name="connsiteY22" fmla="*/ 318262 h 457189"/>
                  <a:gd name="connsiteX23" fmla="*/ 330294 w 500440"/>
                  <a:gd name="connsiteY23" fmla="*/ 314289 h 457189"/>
                  <a:gd name="connsiteX24" fmla="*/ 355901 w 500440"/>
                  <a:gd name="connsiteY24" fmla="*/ 244090 h 457189"/>
                  <a:gd name="connsiteX25" fmla="*/ 351928 w 500440"/>
                  <a:gd name="connsiteY25" fmla="*/ 239233 h 457189"/>
                  <a:gd name="connsiteX26" fmla="*/ 304687 w 500440"/>
                  <a:gd name="connsiteY26" fmla="*/ 239233 h 457189"/>
                  <a:gd name="connsiteX27" fmla="*/ 299830 w 500440"/>
                  <a:gd name="connsiteY27" fmla="*/ 243648 h 457189"/>
                  <a:gd name="connsiteX28" fmla="*/ 299830 w 500440"/>
                  <a:gd name="connsiteY28" fmla="*/ 275878 h 457189"/>
                  <a:gd name="connsiteX29" fmla="*/ 303804 w 500440"/>
                  <a:gd name="connsiteY29" fmla="*/ 281176 h 457189"/>
                  <a:gd name="connsiteX30" fmla="*/ 325438 w 500440"/>
                  <a:gd name="connsiteY30" fmla="*/ 315172 h 457189"/>
                  <a:gd name="connsiteX31" fmla="*/ 325438 w 500440"/>
                  <a:gd name="connsiteY31" fmla="*/ 319145 h 457189"/>
                  <a:gd name="connsiteX32" fmla="*/ 348837 w 500440"/>
                  <a:gd name="connsiteY32" fmla="*/ 310757 h 457189"/>
                  <a:gd name="connsiteX33" fmla="*/ 352369 w 500440"/>
                  <a:gd name="connsiteY33" fmla="*/ 309873 h 457189"/>
                  <a:gd name="connsiteX34" fmla="*/ 373561 w 500440"/>
                  <a:gd name="connsiteY34" fmla="*/ 300602 h 457189"/>
                  <a:gd name="connsiteX35" fmla="*/ 419036 w 500440"/>
                  <a:gd name="connsiteY35" fmla="*/ 280734 h 457189"/>
                  <a:gd name="connsiteX36" fmla="*/ 423451 w 500440"/>
                  <a:gd name="connsiteY36" fmla="*/ 276761 h 457189"/>
                  <a:gd name="connsiteX37" fmla="*/ 442878 w 500440"/>
                  <a:gd name="connsiteY37" fmla="*/ 244090 h 457189"/>
                  <a:gd name="connsiteX38" fmla="*/ 439787 w 500440"/>
                  <a:gd name="connsiteY38" fmla="*/ 239233 h 457189"/>
                  <a:gd name="connsiteX39" fmla="*/ 375769 w 500440"/>
                  <a:gd name="connsiteY39" fmla="*/ 239233 h 457189"/>
                  <a:gd name="connsiteX40" fmla="*/ 370471 w 500440"/>
                  <a:gd name="connsiteY40" fmla="*/ 243648 h 457189"/>
                  <a:gd name="connsiteX41" fmla="*/ 357226 w 500440"/>
                  <a:gd name="connsiteY41" fmla="*/ 292655 h 457189"/>
                  <a:gd name="connsiteX42" fmla="*/ 348837 w 500440"/>
                  <a:gd name="connsiteY42" fmla="*/ 310757 h 457189"/>
                  <a:gd name="connsiteX43" fmla="*/ 285261 w 500440"/>
                  <a:gd name="connsiteY43" fmla="*/ 66163 h 457189"/>
                  <a:gd name="connsiteX44" fmla="*/ 285261 w 500440"/>
                  <a:gd name="connsiteY44" fmla="*/ 20247 h 457189"/>
                  <a:gd name="connsiteX45" fmla="*/ 279521 w 500440"/>
                  <a:gd name="connsiteY45" fmla="*/ 16715 h 457189"/>
                  <a:gd name="connsiteX46" fmla="*/ 256121 w 500440"/>
                  <a:gd name="connsiteY46" fmla="*/ 38790 h 457189"/>
                  <a:gd name="connsiteX47" fmla="*/ 229190 w 500440"/>
                  <a:gd name="connsiteY47" fmla="*/ 112080 h 457189"/>
                  <a:gd name="connsiteX48" fmla="*/ 233163 w 500440"/>
                  <a:gd name="connsiteY48" fmla="*/ 116053 h 457189"/>
                  <a:gd name="connsiteX49" fmla="*/ 280404 w 500440"/>
                  <a:gd name="connsiteY49" fmla="*/ 116053 h 457189"/>
                  <a:gd name="connsiteX50" fmla="*/ 285261 w 500440"/>
                  <a:gd name="connsiteY50" fmla="*/ 111197 h 457189"/>
                  <a:gd name="connsiteX51" fmla="*/ 285261 w 500440"/>
                  <a:gd name="connsiteY51" fmla="*/ 66163 h 457189"/>
                  <a:gd name="connsiteX52" fmla="*/ 299830 w 500440"/>
                  <a:gd name="connsiteY52" fmla="*/ 65722 h 457189"/>
                  <a:gd name="connsiteX53" fmla="*/ 299830 w 500440"/>
                  <a:gd name="connsiteY53" fmla="*/ 112080 h 457189"/>
                  <a:gd name="connsiteX54" fmla="*/ 303804 w 500440"/>
                  <a:gd name="connsiteY54" fmla="*/ 116495 h 457189"/>
                  <a:gd name="connsiteX55" fmla="*/ 352369 w 500440"/>
                  <a:gd name="connsiteY55" fmla="*/ 116495 h 457189"/>
                  <a:gd name="connsiteX56" fmla="*/ 355460 w 500440"/>
                  <a:gd name="connsiteY56" fmla="*/ 112080 h 457189"/>
                  <a:gd name="connsiteX57" fmla="*/ 351928 w 500440"/>
                  <a:gd name="connsiteY57" fmla="*/ 95744 h 457189"/>
                  <a:gd name="connsiteX58" fmla="*/ 328528 w 500440"/>
                  <a:gd name="connsiteY58" fmla="*/ 38790 h 457189"/>
                  <a:gd name="connsiteX59" fmla="*/ 306011 w 500440"/>
                  <a:gd name="connsiteY59" fmla="*/ 17156 h 457189"/>
                  <a:gd name="connsiteX60" fmla="*/ 299389 w 500440"/>
                  <a:gd name="connsiteY60" fmla="*/ 21130 h 457189"/>
                  <a:gd name="connsiteX61" fmla="*/ 299830 w 500440"/>
                  <a:gd name="connsiteY61" fmla="*/ 65722 h 457189"/>
                  <a:gd name="connsiteX62" fmla="*/ 140447 w 500440"/>
                  <a:gd name="connsiteY62" fmla="*/ 116053 h 457189"/>
                  <a:gd name="connsiteX63" fmla="*/ 144862 w 500440"/>
                  <a:gd name="connsiteY63" fmla="*/ 116495 h 457189"/>
                  <a:gd name="connsiteX64" fmla="*/ 210205 w 500440"/>
                  <a:gd name="connsiteY64" fmla="*/ 116495 h 457189"/>
                  <a:gd name="connsiteX65" fmla="*/ 215062 w 500440"/>
                  <a:gd name="connsiteY65" fmla="*/ 112521 h 457189"/>
                  <a:gd name="connsiteX66" fmla="*/ 219918 w 500440"/>
                  <a:gd name="connsiteY66" fmla="*/ 89121 h 457189"/>
                  <a:gd name="connsiteX67" fmla="*/ 251265 w 500440"/>
                  <a:gd name="connsiteY67" fmla="*/ 22013 h 457189"/>
                  <a:gd name="connsiteX68" fmla="*/ 253031 w 500440"/>
                  <a:gd name="connsiteY68" fmla="*/ 18922 h 457189"/>
                  <a:gd name="connsiteX69" fmla="*/ 185039 w 500440"/>
                  <a:gd name="connsiteY69" fmla="*/ 54243 h 457189"/>
                  <a:gd name="connsiteX70" fmla="*/ 140447 w 500440"/>
                  <a:gd name="connsiteY70" fmla="*/ 116053 h 457189"/>
                  <a:gd name="connsiteX71" fmla="*/ 333385 w 500440"/>
                  <a:gd name="connsiteY71" fmla="*/ 18922 h 457189"/>
                  <a:gd name="connsiteX72" fmla="*/ 332943 w 500440"/>
                  <a:gd name="connsiteY72" fmla="*/ 19806 h 457189"/>
                  <a:gd name="connsiteX73" fmla="*/ 334709 w 500440"/>
                  <a:gd name="connsiteY73" fmla="*/ 22454 h 457189"/>
                  <a:gd name="connsiteX74" fmla="*/ 350603 w 500440"/>
                  <a:gd name="connsiteY74" fmla="*/ 48062 h 457189"/>
                  <a:gd name="connsiteX75" fmla="*/ 370029 w 500440"/>
                  <a:gd name="connsiteY75" fmla="*/ 111197 h 457189"/>
                  <a:gd name="connsiteX76" fmla="*/ 375769 w 500440"/>
                  <a:gd name="connsiteY76" fmla="*/ 115612 h 457189"/>
                  <a:gd name="connsiteX77" fmla="*/ 439346 w 500440"/>
                  <a:gd name="connsiteY77" fmla="*/ 115612 h 457189"/>
                  <a:gd name="connsiteX78" fmla="*/ 444644 w 500440"/>
                  <a:gd name="connsiteY78" fmla="*/ 115170 h 457189"/>
                  <a:gd name="connsiteX79" fmla="*/ 397403 w 500440"/>
                  <a:gd name="connsiteY79" fmla="*/ 50711 h 457189"/>
                  <a:gd name="connsiteX80" fmla="*/ 333385 w 500440"/>
                  <a:gd name="connsiteY80" fmla="*/ 18922 h 457189"/>
                  <a:gd name="connsiteX81" fmla="*/ 285261 w 500440"/>
                  <a:gd name="connsiteY81" fmla="*/ 177422 h 457189"/>
                  <a:gd name="connsiteX82" fmla="*/ 285261 w 500440"/>
                  <a:gd name="connsiteY82" fmla="*/ 135038 h 457189"/>
                  <a:gd name="connsiteX83" fmla="*/ 280846 w 500440"/>
                  <a:gd name="connsiteY83" fmla="*/ 130182 h 457189"/>
                  <a:gd name="connsiteX84" fmla="*/ 230956 w 500440"/>
                  <a:gd name="connsiteY84" fmla="*/ 130182 h 457189"/>
                  <a:gd name="connsiteX85" fmla="*/ 225658 w 500440"/>
                  <a:gd name="connsiteY85" fmla="*/ 135038 h 457189"/>
                  <a:gd name="connsiteX86" fmla="*/ 225658 w 500440"/>
                  <a:gd name="connsiteY86" fmla="*/ 219365 h 457189"/>
                  <a:gd name="connsiteX87" fmla="*/ 230956 w 500440"/>
                  <a:gd name="connsiteY87" fmla="*/ 224222 h 457189"/>
                  <a:gd name="connsiteX88" fmla="*/ 279962 w 500440"/>
                  <a:gd name="connsiteY88" fmla="*/ 224222 h 457189"/>
                  <a:gd name="connsiteX89" fmla="*/ 284819 w 500440"/>
                  <a:gd name="connsiteY89" fmla="*/ 218924 h 457189"/>
                  <a:gd name="connsiteX90" fmla="*/ 285261 w 500440"/>
                  <a:gd name="connsiteY90" fmla="*/ 177422 h 457189"/>
                  <a:gd name="connsiteX91" fmla="*/ 299830 w 500440"/>
                  <a:gd name="connsiteY91" fmla="*/ 177864 h 457189"/>
                  <a:gd name="connsiteX92" fmla="*/ 299830 w 500440"/>
                  <a:gd name="connsiteY92" fmla="*/ 220248 h 457189"/>
                  <a:gd name="connsiteX93" fmla="*/ 304245 w 500440"/>
                  <a:gd name="connsiteY93" fmla="*/ 224663 h 457189"/>
                  <a:gd name="connsiteX94" fmla="*/ 354577 w 500440"/>
                  <a:gd name="connsiteY94" fmla="*/ 224663 h 457189"/>
                  <a:gd name="connsiteX95" fmla="*/ 359433 w 500440"/>
                  <a:gd name="connsiteY95" fmla="*/ 220248 h 457189"/>
                  <a:gd name="connsiteX96" fmla="*/ 359433 w 500440"/>
                  <a:gd name="connsiteY96" fmla="*/ 135479 h 457189"/>
                  <a:gd name="connsiteX97" fmla="*/ 354135 w 500440"/>
                  <a:gd name="connsiteY97" fmla="*/ 130623 h 457189"/>
                  <a:gd name="connsiteX98" fmla="*/ 305128 w 500440"/>
                  <a:gd name="connsiteY98" fmla="*/ 130623 h 457189"/>
                  <a:gd name="connsiteX99" fmla="*/ 300272 w 500440"/>
                  <a:gd name="connsiteY99" fmla="*/ 135479 h 457189"/>
                  <a:gd name="connsiteX100" fmla="*/ 299830 w 500440"/>
                  <a:gd name="connsiteY100" fmla="*/ 177864 h 457189"/>
                  <a:gd name="connsiteX101" fmla="*/ 173119 w 500440"/>
                  <a:gd name="connsiteY101" fmla="*/ 224663 h 457189"/>
                  <a:gd name="connsiteX102" fmla="*/ 207997 w 500440"/>
                  <a:gd name="connsiteY102" fmla="*/ 224663 h 457189"/>
                  <a:gd name="connsiteX103" fmla="*/ 211529 w 500440"/>
                  <a:gd name="connsiteY103" fmla="*/ 220690 h 457189"/>
                  <a:gd name="connsiteX104" fmla="*/ 211529 w 500440"/>
                  <a:gd name="connsiteY104" fmla="*/ 134597 h 457189"/>
                  <a:gd name="connsiteX105" fmla="*/ 207556 w 500440"/>
                  <a:gd name="connsiteY105" fmla="*/ 130623 h 457189"/>
                  <a:gd name="connsiteX106" fmla="*/ 139123 w 500440"/>
                  <a:gd name="connsiteY106" fmla="*/ 130623 h 457189"/>
                  <a:gd name="connsiteX107" fmla="*/ 133825 w 500440"/>
                  <a:gd name="connsiteY107" fmla="*/ 134597 h 457189"/>
                  <a:gd name="connsiteX108" fmla="*/ 133825 w 500440"/>
                  <a:gd name="connsiteY108" fmla="*/ 220690 h 457189"/>
                  <a:gd name="connsiteX109" fmla="*/ 139123 w 500440"/>
                  <a:gd name="connsiteY109" fmla="*/ 224663 h 457189"/>
                  <a:gd name="connsiteX110" fmla="*/ 173119 w 500440"/>
                  <a:gd name="connsiteY110" fmla="*/ 224663 h 457189"/>
                  <a:gd name="connsiteX111" fmla="*/ 411531 w 500440"/>
                  <a:gd name="connsiteY111" fmla="*/ 130623 h 457189"/>
                  <a:gd name="connsiteX112" fmla="*/ 377976 w 500440"/>
                  <a:gd name="connsiteY112" fmla="*/ 130623 h 457189"/>
                  <a:gd name="connsiteX113" fmla="*/ 374003 w 500440"/>
                  <a:gd name="connsiteY113" fmla="*/ 135038 h 457189"/>
                  <a:gd name="connsiteX114" fmla="*/ 374003 w 500440"/>
                  <a:gd name="connsiteY114" fmla="*/ 220690 h 457189"/>
                  <a:gd name="connsiteX115" fmla="*/ 377976 w 500440"/>
                  <a:gd name="connsiteY115" fmla="*/ 224663 h 457189"/>
                  <a:gd name="connsiteX116" fmla="*/ 446410 w 500440"/>
                  <a:gd name="connsiteY116" fmla="*/ 224663 h 457189"/>
                  <a:gd name="connsiteX117" fmla="*/ 451708 w 500440"/>
                  <a:gd name="connsiteY117" fmla="*/ 220690 h 457189"/>
                  <a:gd name="connsiteX118" fmla="*/ 451708 w 500440"/>
                  <a:gd name="connsiteY118" fmla="*/ 135038 h 457189"/>
                  <a:gd name="connsiteX119" fmla="*/ 445968 w 500440"/>
                  <a:gd name="connsiteY119" fmla="*/ 130623 h 457189"/>
                  <a:gd name="connsiteX120" fmla="*/ 411531 w 500440"/>
                  <a:gd name="connsiteY120" fmla="*/ 130623 h 457189"/>
                  <a:gd name="connsiteX121" fmla="*/ 14177 w 500440"/>
                  <a:gd name="connsiteY121" fmla="*/ 336364 h 457189"/>
                  <a:gd name="connsiteX122" fmla="*/ 14177 w 500440"/>
                  <a:gd name="connsiteY122" fmla="*/ 425106 h 457189"/>
                  <a:gd name="connsiteX123" fmla="*/ 20358 w 500440"/>
                  <a:gd name="connsiteY123" fmla="*/ 430846 h 457189"/>
                  <a:gd name="connsiteX124" fmla="*/ 64950 w 500440"/>
                  <a:gd name="connsiteY124" fmla="*/ 430846 h 457189"/>
                  <a:gd name="connsiteX125" fmla="*/ 71131 w 500440"/>
                  <a:gd name="connsiteY125" fmla="*/ 424665 h 457189"/>
                  <a:gd name="connsiteX126" fmla="*/ 71131 w 500440"/>
                  <a:gd name="connsiteY126" fmla="*/ 247180 h 457189"/>
                  <a:gd name="connsiteX127" fmla="*/ 64950 w 500440"/>
                  <a:gd name="connsiteY127" fmla="*/ 241440 h 457189"/>
                  <a:gd name="connsiteX128" fmla="*/ 20800 w 500440"/>
                  <a:gd name="connsiteY128" fmla="*/ 241440 h 457189"/>
                  <a:gd name="connsiteX129" fmla="*/ 14177 w 500440"/>
                  <a:gd name="connsiteY129" fmla="*/ 248063 h 457189"/>
                  <a:gd name="connsiteX130" fmla="*/ 14177 w 500440"/>
                  <a:gd name="connsiteY130" fmla="*/ 336364 h 457189"/>
                  <a:gd name="connsiteX131" fmla="*/ 85259 w 500440"/>
                  <a:gd name="connsiteY131" fmla="*/ 336364 h 457189"/>
                  <a:gd name="connsiteX132" fmla="*/ 85259 w 500440"/>
                  <a:gd name="connsiteY132" fmla="*/ 398616 h 457189"/>
                  <a:gd name="connsiteX133" fmla="*/ 90999 w 500440"/>
                  <a:gd name="connsiteY133" fmla="*/ 404797 h 457189"/>
                  <a:gd name="connsiteX134" fmla="*/ 133383 w 500440"/>
                  <a:gd name="connsiteY134" fmla="*/ 410978 h 457189"/>
                  <a:gd name="connsiteX135" fmla="*/ 184598 w 500440"/>
                  <a:gd name="connsiteY135" fmla="*/ 427755 h 457189"/>
                  <a:gd name="connsiteX136" fmla="*/ 238020 w 500440"/>
                  <a:gd name="connsiteY136" fmla="*/ 441442 h 457189"/>
                  <a:gd name="connsiteX137" fmla="*/ 326762 w 500440"/>
                  <a:gd name="connsiteY137" fmla="*/ 418925 h 457189"/>
                  <a:gd name="connsiteX138" fmla="*/ 479522 w 500440"/>
                  <a:gd name="connsiteY138" fmla="*/ 313406 h 457189"/>
                  <a:gd name="connsiteX139" fmla="*/ 479964 w 500440"/>
                  <a:gd name="connsiteY139" fmla="*/ 308108 h 457189"/>
                  <a:gd name="connsiteX140" fmla="*/ 418595 w 500440"/>
                  <a:gd name="connsiteY140" fmla="*/ 296187 h 457189"/>
                  <a:gd name="connsiteX141" fmla="*/ 314841 w 500440"/>
                  <a:gd name="connsiteY141" fmla="*/ 342986 h 457189"/>
                  <a:gd name="connsiteX142" fmla="*/ 285702 w 500440"/>
                  <a:gd name="connsiteY142" fmla="*/ 350934 h 457189"/>
                  <a:gd name="connsiteX143" fmla="*/ 172236 w 500440"/>
                  <a:gd name="connsiteY143" fmla="*/ 350934 h 457189"/>
                  <a:gd name="connsiteX144" fmla="*/ 167379 w 500440"/>
                  <a:gd name="connsiteY144" fmla="*/ 350492 h 457189"/>
                  <a:gd name="connsiteX145" fmla="*/ 161639 w 500440"/>
                  <a:gd name="connsiteY145" fmla="*/ 343869 h 457189"/>
                  <a:gd name="connsiteX146" fmla="*/ 166496 w 500440"/>
                  <a:gd name="connsiteY146" fmla="*/ 337247 h 457189"/>
                  <a:gd name="connsiteX147" fmla="*/ 172677 w 500440"/>
                  <a:gd name="connsiteY147" fmla="*/ 336805 h 457189"/>
                  <a:gd name="connsiteX148" fmla="*/ 285261 w 500440"/>
                  <a:gd name="connsiteY148" fmla="*/ 336805 h 457189"/>
                  <a:gd name="connsiteX149" fmla="*/ 292325 w 500440"/>
                  <a:gd name="connsiteY149" fmla="*/ 336364 h 457189"/>
                  <a:gd name="connsiteX150" fmla="*/ 311309 w 500440"/>
                  <a:gd name="connsiteY150" fmla="*/ 318704 h 457189"/>
                  <a:gd name="connsiteX151" fmla="*/ 300272 w 500440"/>
                  <a:gd name="connsiteY151" fmla="*/ 295304 h 457189"/>
                  <a:gd name="connsiteX152" fmla="*/ 286144 w 500440"/>
                  <a:gd name="connsiteY152" fmla="*/ 292213 h 457189"/>
                  <a:gd name="connsiteX153" fmla="*/ 221242 w 500440"/>
                  <a:gd name="connsiteY153" fmla="*/ 292213 h 457189"/>
                  <a:gd name="connsiteX154" fmla="*/ 194311 w 500440"/>
                  <a:gd name="connsiteY154" fmla="*/ 287798 h 457189"/>
                  <a:gd name="connsiteX155" fmla="*/ 165613 w 500440"/>
                  <a:gd name="connsiteY155" fmla="*/ 277202 h 457189"/>
                  <a:gd name="connsiteX156" fmla="*/ 128968 w 500440"/>
                  <a:gd name="connsiteY156" fmla="*/ 268372 h 457189"/>
                  <a:gd name="connsiteX157" fmla="*/ 90116 w 500440"/>
                  <a:gd name="connsiteY157" fmla="*/ 268372 h 457189"/>
                  <a:gd name="connsiteX158" fmla="*/ 85259 w 500440"/>
                  <a:gd name="connsiteY158" fmla="*/ 273670 h 457189"/>
                  <a:gd name="connsiteX159" fmla="*/ 85259 w 500440"/>
                  <a:gd name="connsiteY159" fmla="*/ 336364 h 457189"/>
                  <a:gd name="connsiteX160" fmla="*/ 49 w 500440"/>
                  <a:gd name="connsiteY160" fmla="*/ 335922 h 457189"/>
                  <a:gd name="connsiteX161" fmla="*/ 49 w 500440"/>
                  <a:gd name="connsiteY161" fmla="*/ 248946 h 457189"/>
                  <a:gd name="connsiteX162" fmla="*/ 490 w 500440"/>
                  <a:gd name="connsiteY162" fmla="*/ 240116 h 457189"/>
                  <a:gd name="connsiteX163" fmla="*/ 15943 w 500440"/>
                  <a:gd name="connsiteY163" fmla="*/ 227754 h 457189"/>
                  <a:gd name="connsiteX164" fmla="*/ 69807 w 500440"/>
                  <a:gd name="connsiteY164" fmla="*/ 227754 h 457189"/>
                  <a:gd name="connsiteX165" fmla="*/ 85701 w 500440"/>
                  <a:gd name="connsiteY165" fmla="*/ 243206 h 457189"/>
                  <a:gd name="connsiteX166" fmla="*/ 85701 w 500440"/>
                  <a:gd name="connsiteY166" fmla="*/ 249388 h 457189"/>
                  <a:gd name="connsiteX167" fmla="*/ 90557 w 500440"/>
                  <a:gd name="connsiteY167" fmla="*/ 254244 h 457189"/>
                  <a:gd name="connsiteX168" fmla="*/ 127202 w 500440"/>
                  <a:gd name="connsiteY168" fmla="*/ 254244 h 457189"/>
                  <a:gd name="connsiteX169" fmla="*/ 129851 w 500440"/>
                  <a:gd name="connsiteY169" fmla="*/ 249829 h 457189"/>
                  <a:gd name="connsiteX170" fmla="*/ 115723 w 500440"/>
                  <a:gd name="connsiteY170" fmla="*/ 161528 h 457189"/>
                  <a:gd name="connsiteX171" fmla="*/ 208439 w 500440"/>
                  <a:gd name="connsiteY171" fmla="*/ 21571 h 457189"/>
                  <a:gd name="connsiteX172" fmla="*/ 281729 w 500440"/>
                  <a:gd name="connsiteY172" fmla="*/ 379 h 457189"/>
                  <a:gd name="connsiteX173" fmla="*/ 460979 w 500440"/>
                  <a:gd name="connsiteY173" fmla="*/ 117378 h 457189"/>
                  <a:gd name="connsiteX174" fmla="*/ 463628 w 500440"/>
                  <a:gd name="connsiteY174" fmla="*/ 230844 h 457189"/>
                  <a:gd name="connsiteX175" fmla="*/ 444202 w 500440"/>
                  <a:gd name="connsiteY175" fmla="*/ 273229 h 457189"/>
                  <a:gd name="connsiteX176" fmla="*/ 446851 w 500440"/>
                  <a:gd name="connsiteY176" fmla="*/ 278085 h 457189"/>
                  <a:gd name="connsiteX177" fmla="*/ 497183 w 500440"/>
                  <a:gd name="connsiteY177" fmla="*/ 306342 h 457189"/>
                  <a:gd name="connsiteX178" fmla="*/ 494975 w 500440"/>
                  <a:gd name="connsiteY178" fmla="*/ 320911 h 457189"/>
                  <a:gd name="connsiteX179" fmla="*/ 389456 w 500440"/>
                  <a:gd name="connsiteY179" fmla="*/ 394642 h 457189"/>
                  <a:gd name="connsiteX180" fmla="*/ 335150 w 500440"/>
                  <a:gd name="connsiteY180" fmla="*/ 432170 h 457189"/>
                  <a:gd name="connsiteX181" fmla="*/ 191662 w 500440"/>
                  <a:gd name="connsiteY181" fmla="*/ 445857 h 457189"/>
                  <a:gd name="connsiteX182" fmla="*/ 137798 w 500440"/>
                  <a:gd name="connsiteY182" fmla="*/ 427314 h 457189"/>
                  <a:gd name="connsiteX183" fmla="*/ 90999 w 500440"/>
                  <a:gd name="connsiteY183" fmla="*/ 419808 h 457189"/>
                  <a:gd name="connsiteX184" fmla="*/ 86584 w 500440"/>
                  <a:gd name="connsiteY184" fmla="*/ 424223 h 457189"/>
                  <a:gd name="connsiteX185" fmla="*/ 63626 w 500440"/>
                  <a:gd name="connsiteY185" fmla="*/ 446298 h 457189"/>
                  <a:gd name="connsiteX186" fmla="*/ 19475 w 500440"/>
                  <a:gd name="connsiteY186" fmla="*/ 446298 h 457189"/>
                  <a:gd name="connsiteX187" fmla="*/ 1374 w 500440"/>
                  <a:gd name="connsiteY187" fmla="*/ 428638 h 457189"/>
                  <a:gd name="connsiteX188" fmla="*/ 49 w 500440"/>
                  <a:gd name="connsiteY188" fmla="*/ 335922 h 4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00440" h="457189">
                    <a:moveTo>
                      <a:pt x="257004" y="238791"/>
                    </a:moveTo>
                    <a:cubicBezTo>
                      <a:pt x="249057" y="238791"/>
                      <a:pt x="241110" y="238791"/>
                      <a:pt x="233163" y="238791"/>
                    </a:cubicBezTo>
                    <a:cubicBezTo>
                      <a:pt x="229631" y="238791"/>
                      <a:pt x="228748" y="240116"/>
                      <a:pt x="229190" y="243206"/>
                    </a:cubicBezTo>
                    <a:cubicBezTo>
                      <a:pt x="231839" y="253803"/>
                      <a:pt x="234488" y="264399"/>
                      <a:pt x="237137" y="274553"/>
                    </a:cubicBezTo>
                    <a:cubicBezTo>
                      <a:pt x="237578" y="277202"/>
                      <a:pt x="239786" y="277644"/>
                      <a:pt x="241993" y="277644"/>
                    </a:cubicBezTo>
                    <a:cubicBezTo>
                      <a:pt x="254797" y="277644"/>
                      <a:pt x="268042" y="277644"/>
                      <a:pt x="280846" y="277644"/>
                    </a:cubicBezTo>
                    <a:cubicBezTo>
                      <a:pt x="284378" y="277644"/>
                      <a:pt x="285261" y="276319"/>
                      <a:pt x="285261" y="273229"/>
                    </a:cubicBezTo>
                    <a:cubicBezTo>
                      <a:pt x="285261" y="263516"/>
                      <a:pt x="285261" y="253361"/>
                      <a:pt x="285261" y="243648"/>
                    </a:cubicBezTo>
                    <a:cubicBezTo>
                      <a:pt x="285261" y="239675"/>
                      <a:pt x="283936" y="238791"/>
                      <a:pt x="280404" y="238791"/>
                    </a:cubicBezTo>
                    <a:cubicBezTo>
                      <a:pt x="272899" y="239233"/>
                      <a:pt x="264952" y="238791"/>
                      <a:pt x="257004" y="238791"/>
                    </a:cubicBezTo>
                    <a:close/>
                    <a:moveTo>
                      <a:pt x="177975" y="238791"/>
                    </a:moveTo>
                    <a:cubicBezTo>
                      <a:pt x="166938" y="238791"/>
                      <a:pt x="155900" y="238791"/>
                      <a:pt x="144862" y="238791"/>
                    </a:cubicBezTo>
                    <a:cubicBezTo>
                      <a:pt x="140889" y="238791"/>
                      <a:pt x="140447" y="239675"/>
                      <a:pt x="142213" y="243206"/>
                    </a:cubicBezTo>
                    <a:cubicBezTo>
                      <a:pt x="143979" y="246738"/>
                      <a:pt x="145304" y="250270"/>
                      <a:pt x="147511" y="253803"/>
                    </a:cubicBezTo>
                    <a:cubicBezTo>
                      <a:pt x="148394" y="255127"/>
                      <a:pt x="149719" y="256452"/>
                      <a:pt x="151485" y="256893"/>
                    </a:cubicBezTo>
                    <a:cubicBezTo>
                      <a:pt x="163406" y="261308"/>
                      <a:pt x="174885" y="265723"/>
                      <a:pt x="186805" y="269697"/>
                    </a:cubicBezTo>
                    <a:cubicBezTo>
                      <a:pt x="197401" y="273670"/>
                      <a:pt x="207556" y="278085"/>
                      <a:pt x="219477" y="278085"/>
                    </a:cubicBezTo>
                    <a:cubicBezTo>
                      <a:pt x="222567" y="278085"/>
                      <a:pt x="223892" y="277644"/>
                      <a:pt x="222567" y="274112"/>
                    </a:cubicBezTo>
                    <a:cubicBezTo>
                      <a:pt x="219918" y="263957"/>
                      <a:pt x="217711" y="253361"/>
                      <a:pt x="215503" y="243206"/>
                    </a:cubicBezTo>
                    <a:cubicBezTo>
                      <a:pt x="215062" y="240116"/>
                      <a:pt x="213295" y="239233"/>
                      <a:pt x="210647" y="239233"/>
                    </a:cubicBezTo>
                    <a:cubicBezTo>
                      <a:pt x="199167" y="239233"/>
                      <a:pt x="188571" y="238791"/>
                      <a:pt x="177975" y="238791"/>
                    </a:cubicBezTo>
                    <a:close/>
                    <a:moveTo>
                      <a:pt x="325438" y="319145"/>
                    </a:moveTo>
                    <a:cubicBezTo>
                      <a:pt x="326320" y="318704"/>
                      <a:pt x="326762" y="318704"/>
                      <a:pt x="327203" y="318262"/>
                    </a:cubicBezTo>
                    <a:cubicBezTo>
                      <a:pt x="328087" y="316938"/>
                      <a:pt x="329411" y="315613"/>
                      <a:pt x="330294" y="314289"/>
                    </a:cubicBezTo>
                    <a:cubicBezTo>
                      <a:pt x="343981" y="292655"/>
                      <a:pt x="351045" y="268814"/>
                      <a:pt x="355901" y="244090"/>
                    </a:cubicBezTo>
                    <a:cubicBezTo>
                      <a:pt x="356784" y="239233"/>
                      <a:pt x="356343" y="239233"/>
                      <a:pt x="351928" y="239233"/>
                    </a:cubicBezTo>
                    <a:cubicBezTo>
                      <a:pt x="336034" y="239233"/>
                      <a:pt x="320581" y="239233"/>
                      <a:pt x="304687" y="239233"/>
                    </a:cubicBezTo>
                    <a:cubicBezTo>
                      <a:pt x="301596" y="239233"/>
                      <a:pt x="299830" y="240116"/>
                      <a:pt x="299830" y="243648"/>
                    </a:cubicBezTo>
                    <a:cubicBezTo>
                      <a:pt x="299830" y="254244"/>
                      <a:pt x="299830" y="265282"/>
                      <a:pt x="299830" y="275878"/>
                    </a:cubicBezTo>
                    <a:cubicBezTo>
                      <a:pt x="299830" y="278968"/>
                      <a:pt x="301155" y="280293"/>
                      <a:pt x="303804" y="281176"/>
                    </a:cubicBezTo>
                    <a:cubicBezTo>
                      <a:pt x="317932" y="287798"/>
                      <a:pt x="325438" y="299278"/>
                      <a:pt x="325438" y="315172"/>
                    </a:cubicBezTo>
                    <a:cubicBezTo>
                      <a:pt x="325438" y="316055"/>
                      <a:pt x="325438" y="317379"/>
                      <a:pt x="325438" y="319145"/>
                    </a:cubicBezTo>
                    <a:close/>
                    <a:moveTo>
                      <a:pt x="348837" y="310757"/>
                    </a:moveTo>
                    <a:cubicBezTo>
                      <a:pt x="350603" y="310315"/>
                      <a:pt x="351486" y="310315"/>
                      <a:pt x="352369" y="309873"/>
                    </a:cubicBezTo>
                    <a:cubicBezTo>
                      <a:pt x="359433" y="306783"/>
                      <a:pt x="366497" y="303251"/>
                      <a:pt x="373561" y="300602"/>
                    </a:cubicBezTo>
                    <a:cubicBezTo>
                      <a:pt x="389014" y="293979"/>
                      <a:pt x="404025" y="287357"/>
                      <a:pt x="419036" y="280734"/>
                    </a:cubicBezTo>
                    <a:cubicBezTo>
                      <a:pt x="420802" y="279851"/>
                      <a:pt x="422568" y="278527"/>
                      <a:pt x="423451" y="276761"/>
                    </a:cubicBezTo>
                    <a:cubicBezTo>
                      <a:pt x="430074" y="266165"/>
                      <a:pt x="436696" y="255127"/>
                      <a:pt x="442878" y="244090"/>
                    </a:cubicBezTo>
                    <a:cubicBezTo>
                      <a:pt x="445085" y="240116"/>
                      <a:pt x="444644" y="239233"/>
                      <a:pt x="439787" y="239233"/>
                    </a:cubicBezTo>
                    <a:cubicBezTo>
                      <a:pt x="418595" y="239233"/>
                      <a:pt x="396961" y="239233"/>
                      <a:pt x="375769" y="239233"/>
                    </a:cubicBezTo>
                    <a:cubicBezTo>
                      <a:pt x="372678" y="239233"/>
                      <a:pt x="370912" y="240116"/>
                      <a:pt x="370471" y="243648"/>
                    </a:cubicBezTo>
                    <a:cubicBezTo>
                      <a:pt x="367380" y="260425"/>
                      <a:pt x="363407" y="276761"/>
                      <a:pt x="357226" y="292655"/>
                    </a:cubicBezTo>
                    <a:cubicBezTo>
                      <a:pt x="354135" y="298394"/>
                      <a:pt x="351928" y="304134"/>
                      <a:pt x="348837" y="310757"/>
                    </a:cubicBezTo>
                    <a:close/>
                    <a:moveTo>
                      <a:pt x="285261" y="66163"/>
                    </a:moveTo>
                    <a:cubicBezTo>
                      <a:pt x="285261" y="51152"/>
                      <a:pt x="285261" y="35700"/>
                      <a:pt x="285261" y="20247"/>
                    </a:cubicBezTo>
                    <a:cubicBezTo>
                      <a:pt x="285261" y="14949"/>
                      <a:pt x="284378" y="14507"/>
                      <a:pt x="279521" y="16715"/>
                    </a:cubicBezTo>
                    <a:cubicBezTo>
                      <a:pt x="269367" y="21571"/>
                      <a:pt x="262302" y="29518"/>
                      <a:pt x="256121" y="38790"/>
                    </a:cubicBezTo>
                    <a:cubicBezTo>
                      <a:pt x="241552" y="61307"/>
                      <a:pt x="234046" y="86473"/>
                      <a:pt x="229190" y="112080"/>
                    </a:cubicBezTo>
                    <a:cubicBezTo>
                      <a:pt x="228748" y="115170"/>
                      <a:pt x="229631" y="116053"/>
                      <a:pt x="233163" y="116053"/>
                    </a:cubicBezTo>
                    <a:cubicBezTo>
                      <a:pt x="249057" y="116053"/>
                      <a:pt x="264952" y="116053"/>
                      <a:pt x="280404" y="116053"/>
                    </a:cubicBezTo>
                    <a:cubicBezTo>
                      <a:pt x="284378" y="116053"/>
                      <a:pt x="285261" y="114729"/>
                      <a:pt x="285261" y="111197"/>
                    </a:cubicBezTo>
                    <a:cubicBezTo>
                      <a:pt x="285261" y="96627"/>
                      <a:pt x="285261" y="81174"/>
                      <a:pt x="285261" y="66163"/>
                    </a:cubicBezTo>
                    <a:close/>
                    <a:moveTo>
                      <a:pt x="299830" y="65722"/>
                    </a:moveTo>
                    <a:cubicBezTo>
                      <a:pt x="299830" y="81174"/>
                      <a:pt x="299830" y="96627"/>
                      <a:pt x="299830" y="112080"/>
                    </a:cubicBezTo>
                    <a:cubicBezTo>
                      <a:pt x="299830" y="114729"/>
                      <a:pt x="300713" y="116495"/>
                      <a:pt x="303804" y="116495"/>
                    </a:cubicBezTo>
                    <a:cubicBezTo>
                      <a:pt x="320140" y="116495"/>
                      <a:pt x="336475" y="116495"/>
                      <a:pt x="352369" y="116495"/>
                    </a:cubicBezTo>
                    <a:cubicBezTo>
                      <a:pt x="355460" y="116495"/>
                      <a:pt x="356343" y="115170"/>
                      <a:pt x="355460" y="112080"/>
                    </a:cubicBezTo>
                    <a:cubicBezTo>
                      <a:pt x="354135" y="106782"/>
                      <a:pt x="353252" y="101042"/>
                      <a:pt x="351928" y="95744"/>
                    </a:cubicBezTo>
                    <a:cubicBezTo>
                      <a:pt x="347071" y="75876"/>
                      <a:pt x="340007" y="56450"/>
                      <a:pt x="328528" y="38790"/>
                    </a:cubicBezTo>
                    <a:cubicBezTo>
                      <a:pt x="322788" y="29960"/>
                      <a:pt x="315724" y="22013"/>
                      <a:pt x="306011" y="17156"/>
                    </a:cubicBezTo>
                    <a:cubicBezTo>
                      <a:pt x="300272" y="14066"/>
                      <a:pt x="299389" y="14507"/>
                      <a:pt x="299389" y="21130"/>
                    </a:cubicBezTo>
                    <a:cubicBezTo>
                      <a:pt x="299830" y="36141"/>
                      <a:pt x="299830" y="50711"/>
                      <a:pt x="299830" y="65722"/>
                    </a:cubicBezTo>
                    <a:close/>
                    <a:moveTo>
                      <a:pt x="140447" y="116053"/>
                    </a:moveTo>
                    <a:cubicBezTo>
                      <a:pt x="142655" y="116053"/>
                      <a:pt x="143538" y="116495"/>
                      <a:pt x="144862" y="116495"/>
                    </a:cubicBezTo>
                    <a:cubicBezTo>
                      <a:pt x="166496" y="116495"/>
                      <a:pt x="188571" y="116495"/>
                      <a:pt x="210205" y="116495"/>
                    </a:cubicBezTo>
                    <a:cubicBezTo>
                      <a:pt x="213295" y="116495"/>
                      <a:pt x="214179" y="115612"/>
                      <a:pt x="215062" y="112521"/>
                    </a:cubicBezTo>
                    <a:cubicBezTo>
                      <a:pt x="216827" y="104574"/>
                      <a:pt x="218152" y="96627"/>
                      <a:pt x="219918" y="89121"/>
                    </a:cubicBezTo>
                    <a:cubicBezTo>
                      <a:pt x="226099" y="64839"/>
                      <a:pt x="234929" y="41439"/>
                      <a:pt x="251265" y="22013"/>
                    </a:cubicBezTo>
                    <a:cubicBezTo>
                      <a:pt x="251706" y="21571"/>
                      <a:pt x="252148" y="20247"/>
                      <a:pt x="253031" y="18922"/>
                    </a:cubicBezTo>
                    <a:cubicBezTo>
                      <a:pt x="226982" y="25545"/>
                      <a:pt x="204465" y="37024"/>
                      <a:pt x="185039" y="54243"/>
                    </a:cubicBezTo>
                    <a:cubicBezTo>
                      <a:pt x="165613" y="71020"/>
                      <a:pt x="150602" y="91329"/>
                      <a:pt x="140447" y="116053"/>
                    </a:cubicBezTo>
                    <a:close/>
                    <a:moveTo>
                      <a:pt x="333385" y="18922"/>
                    </a:moveTo>
                    <a:cubicBezTo>
                      <a:pt x="333385" y="19364"/>
                      <a:pt x="332943" y="19806"/>
                      <a:pt x="332943" y="19806"/>
                    </a:cubicBezTo>
                    <a:cubicBezTo>
                      <a:pt x="333385" y="20688"/>
                      <a:pt x="334268" y="21571"/>
                      <a:pt x="334709" y="22454"/>
                    </a:cubicBezTo>
                    <a:cubicBezTo>
                      <a:pt x="340007" y="30843"/>
                      <a:pt x="346188" y="39232"/>
                      <a:pt x="350603" y="48062"/>
                    </a:cubicBezTo>
                    <a:cubicBezTo>
                      <a:pt x="360758" y="67929"/>
                      <a:pt x="366497" y="89563"/>
                      <a:pt x="370029" y="111197"/>
                    </a:cubicBezTo>
                    <a:cubicBezTo>
                      <a:pt x="370471" y="114729"/>
                      <a:pt x="372237" y="115612"/>
                      <a:pt x="375769" y="115612"/>
                    </a:cubicBezTo>
                    <a:cubicBezTo>
                      <a:pt x="396961" y="115612"/>
                      <a:pt x="418153" y="115612"/>
                      <a:pt x="439346" y="115612"/>
                    </a:cubicBezTo>
                    <a:cubicBezTo>
                      <a:pt x="440670" y="115612"/>
                      <a:pt x="442436" y="115170"/>
                      <a:pt x="444644" y="115170"/>
                    </a:cubicBezTo>
                    <a:cubicBezTo>
                      <a:pt x="434047" y="89563"/>
                      <a:pt x="418595" y="68371"/>
                      <a:pt x="397403" y="50711"/>
                    </a:cubicBezTo>
                    <a:cubicBezTo>
                      <a:pt x="378418" y="36141"/>
                      <a:pt x="357226" y="25103"/>
                      <a:pt x="333385" y="18922"/>
                    </a:cubicBezTo>
                    <a:close/>
                    <a:moveTo>
                      <a:pt x="285261" y="177422"/>
                    </a:moveTo>
                    <a:cubicBezTo>
                      <a:pt x="285261" y="163294"/>
                      <a:pt x="285261" y="149166"/>
                      <a:pt x="285261" y="135038"/>
                    </a:cubicBezTo>
                    <a:cubicBezTo>
                      <a:pt x="285261" y="131947"/>
                      <a:pt x="284378" y="130182"/>
                      <a:pt x="280846" y="130182"/>
                    </a:cubicBezTo>
                    <a:cubicBezTo>
                      <a:pt x="264068" y="130182"/>
                      <a:pt x="247733" y="130182"/>
                      <a:pt x="230956" y="130182"/>
                    </a:cubicBezTo>
                    <a:cubicBezTo>
                      <a:pt x="227424" y="130182"/>
                      <a:pt x="226099" y="131064"/>
                      <a:pt x="225658" y="135038"/>
                    </a:cubicBezTo>
                    <a:cubicBezTo>
                      <a:pt x="222567" y="163294"/>
                      <a:pt x="222567" y="191109"/>
                      <a:pt x="225658" y="219365"/>
                    </a:cubicBezTo>
                    <a:cubicBezTo>
                      <a:pt x="226099" y="223339"/>
                      <a:pt x="227424" y="224663"/>
                      <a:pt x="230956" y="224222"/>
                    </a:cubicBezTo>
                    <a:cubicBezTo>
                      <a:pt x="247291" y="224222"/>
                      <a:pt x="263627" y="224222"/>
                      <a:pt x="279962" y="224222"/>
                    </a:cubicBezTo>
                    <a:cubicBezTo>
                      <a:pt x="283936" y="224222"/>
                      <a:pt x="284819" y="222897"/>
                      <a:pt x="284819" y="218924"/>
                    </a:cubicBezTo>
                    <a:cubicBezTo>
                      <a:pt x="285261" y="205679"/>
                      <a:pt x="285261" y="191550"/>
                      <a:pt x="285261" y="177422"/>
                    </a:cubicBezTo>
                    <a:close/>
                    <a:moveTo>
                      <a:pt x="299830" y="177864"/>
                    </a:moveTo>
                    <a:cubicBezTo>
                      <a:pt x="299830" y="191992"/>
                      <a:pt x="299830" y="206120"/>
                      <a:pt x="299830" y="220248"/>
                    </a:cubicBezTo>
                    <a:cubicBezTo>
                      <a:pt x="299830" y="223339"/>
                      <a:pt x="300713" y="225105"/>
                      <a:pt x="304245" y="224663"/>
                    </a:cubicBezTo>
                    <a:cubicBezTo>
                      <a:pt x="321023" y="224663"/>
                      <a:pt x="337800" y="224663"/>
                      <a:pt x="354577" y="224663"/>
                    </a:cubicBezTo>
                    <a:cubicBezTo>
                      <a:pt x="358109" y="224663"/>
                      <a:pt x="358992" y="223339"/>
                      <a:pt x="359433" y="220248"/>
                    </a:cubicBezTo>
                    <a:cubicBezTo>
                      <a:pt x="362524" y="191992"/>
                      <a:pt x="362524" y="163736"/>
                      <a:pt x="359433" y="135479"/>
                    </a:cubicBezTo>
                    <a:cubicBezTo>
                      <a:pt x="358992" y="131947"/>
                      <a:pt x="357667" y="130623"/>
                      <a:pt x="354135" y="130623"/>
                    </a:cubicBezTo>
                    <a:cubicBezTo>
                      <a:pt x="337800" y="130623"/>
                      <a:pt x="321464" y="130623"/>
                      <a:pt x="305128" y="130623"/>
                    </a:cubicBezTo>
                    <a:cubicBezTo>
                      <a:pt x="301155" y="130623"/>
                      <a:pt x="300272" y="131506"/>
                      <a:pt x="300272" y="135479"/>
                    </a:cubicBezTo>
                    <a:cubicBezTo>
                      <a:pt x="299830" y="149608"/>
                      <a:pt x="299830" y="163736"/>
                      <a:pt x="299830" y="177864"/>
                    </a:cubicBezTo>
                    <a:close/>
                    <a:moveTo>
                      <a:pt x="173119" y="224663"/>
                    </a:moveTo>
                    <a:cubicBezTo>
                      <a:pt x="184598" y="224663"/>
                      <a:pt x="196518" y="224663"/>
                      <a:pt x="207997" y="224663"/>
                    </a:cubicBezTo>
                    <a:cubicBezTo>
                      <a:pt x="210647" y="224663"/>
                      <a:pt x="211971" y="223780"/>
                      <a:pt x="211529" y="220690"/>
                    </a:cubicBezTo>
                    <a:cubicBezTo>
                      <a:pt x="208439" y="191992"/>
                      <a:pt x="208439" y="163294"/>
                      <a:pt x="211529" y="134597"/>
                    </a:cubicBezTo>
                    <a:cubicBezTo>
                      <a:pt x="211971" y="131506"/>
                      <a:pt x="210647" y="130182"/>
                      <a:pt x="207556" y="130623"/>
                    </a:cubicBezTo>
                    <a:cubicBezTo>
                      <a:pt x="184598" y="130623"/>
                      <a:pt x="161639" y="130623"/>
                      <a:pt x="139123" y="130623"/>
                    </a:cubicBezTo>
                    <a:cubicBezTo>
                      <a:pt x="136032" y="130623"/>
                      <a:pt x="134708" y="131947"/>
                      <a:pt x="133825" y="134597"/>
                    </a:cubicBezTo>
                    <a:cubicBezTo>
                      <a:pt x="126319" y="163294"/>
                      <a:pt x="126319" y="191992"/>
                      <a:pt x="133825" y="220690"/>
                    </a:cubicBezTo>
                    <a:cubicBezTo>
                      <a:pt x="134708" y="223780"/>
                      <a:pt x="136032" y="224663"/>
                      <a:pt x="139123" y="224663"/>
                    </a:cubicBezTo>
                    <a:cubicBezTo>
                      <a:pt x="151044" y="224663"/>
                      <a:pt x="162081" y="224663"/>
                      <a:pt x="173119" y="224663"/>
                    </a:cubicBezTo>
                    <a:close/>
                    <a:moveTo>
                      <a:pt x="411531" y="130623"/>
                    </a:moveTo>
                    <a:cubicBezTo>
                      <a:pt x="400052" y="130623"/>
                      <a:pt x="389014" y="130623"/>
                      <a:pt x="377976" y="130623"/>
                    </a:cubicBezTo>
                    <a:cubicBezTo>
                      <a:pt x="374886" y="130623"/>
                      <a:pt x="373561" y="131506"/>
                      <a:pt x="374003" y="135038"/>
                    </a:cubicBezTo>
                    <a:cubicBezTo>
                      <a:pt x="377093" y="163736"/>
                      <a:pt x="377093" y="191992"/>
                      <a:pt x="374003" y="220690"/>
                    </a:cubicBezTo>
                    <a:cubicBezTo>
                      <a:pt x="373561" y="223780"/>
                      <a:pt x="374444" y="224663"/>
                      <a:pt x="377976" y="224663"/>
                    </a:cubicBezTo>
                    <a:cubicBezTo>
                      <a:pt x="400935" y="224663"/>
                      <a:pt x="423893" y="224663"/>
                      <a:pt x="446410" y="224663"/>
                    </a:cubicBezTo>
                    <a:cubicBezTo>
                      <a:pt x="449500" y="224663"/>
                      <a:pt x="450825" y="223780"/>
                      <a:pt x="451708" y="220690"/>
                    </a:cubicBezTo>
                    <a:cubicBezTo>
                      <a:pt x="459213" y="191992"/>
                      <a:pt x="459213" y="163736"/>
                      <a:pt x="451708" y="135038"/>
                    </a:cubicBezTo>
                    <a:cubicBezTo>
                      <a:pt x="450825" y="131947"/>
                      <a:pt x="449500" y="130623"/>
                      <a:pt x="445968" y="130623"/>
                    </a:cubicBezTo>
                    <a:cubicBezTo>
                      <a:pt x="434047" y="130623"/>
                      <a:pt x="422568" y="130623"/>
                      <a:pt x="411531" y="130623"/>
                    </a:cubicBezTo>
                    <a:close/>
                    <a:moveTo>
                      <a:pt x="14177" y="336364"/>
                    </a:moveTo>
                    <a:cubicBezTo>
                      <a:pt x="14177" y="365945"/>
                      <a:pt x="14177" y="395525"/>
                      <a:pt x="14177" y="425106"/>
                    </a:cubicBezTo>
                    <a:cubicBezTo>
                      <a:pt x="14177" y="430404"/>
                      <a:pt x="14619" y="430846"/>
                      <a:pt x="20358" y="430846"/>
                    </a:cubicBezTo>
                    <a:cubicBezTo>
                      <a:pt x="35369" y="430846"/>
                      <a:pt x="50380" y="430846"/>
                      <a:pt x="64950" y="430846"/>
                    </a:cubicBezTo>
                    <a:cubicBezTo>
                      <a:pt x="70248" y="430846"/>
                      <a:pt x="71131" y="430404"/>
                      <a:pt x="71131" y="424665"/>
                    </a:cubicBezTo>
                    <a:cubicBezTo>
                      <a:pt x="71131" y="365503"/>
                      <a:pt x="71131" y="306342"/>
                      <a:pt x="71131" y="247180"/>
                    </a:cubicBezTo>
                    <a:cubicBezTo>
                      <a:pt x="71131" y="241882"/>
                      <a:pt x="70690" y="241440"/>
                      <a:pt x="64950" y="241440"/>
                    </a:cubicBezTo>
                    <a:cubicBezTo>
                      <a:pt x="50380" y="241440"/>
                      <a:pt x="35369" y="241440"/>
                      <a:pt x="20800" y="241440"/>
                    </a:cubicBezTo>
                    <a:cubicBezTo>
                      <a:pt x="14619" y="241440"/>
                      <a:pt x="14177" y="241882"/>
                      <a:pt x="14177" y="248063"/>
                    </a:cubicBezTo>
                    <a:cubicBezTo>
                      <a:pt x="14177" y="277644"/>
                      <a:pt x="14177" y="306783"/>
                      <a:pt x="14177" y="336364"/>
                    </a:cubicBezTo>
                    <a:close/>
                    <a:moveTo>
                      <a:pt x="85259" y="336364"/>
                    </a:moveTo>
                    <a:cubicBezTo>
                      <a:pt x="85259" y="357114"/>
                      <a:pt x="85259" y="377865"/>
                      <a:pt x="85259" y="398616"/>
                    </a:cubicBezTo>
                    <a:cubicBezTo>
                      <a:pt x="85259" y="404355"/>
                      <a:pt x="85259" y="403914"/>
                      <a:pt x="90999" y="404797"/>
                    </a:cubicBezTo>
                    <a:cubicBezTo>
                      <a:pt x="105127" y="406563"/>
                      <a:pt x="119697" y="407446"/>
                      <a:pt x="133383" y="410978"/>
                    </a:cubicBezTo>
                    <a:cubicBezTo>
                      <a:pt x="150602" y="415393"/>
                      <a:pt x="167379" y="421574"/>
                      <a:pt x="184598" y="427755"/>
                    </a:cubicBezTo>
                    <a:cubicBezTo>
                      <a:pt x="201816" y="433936"/>
                      <a:pt x="219477" y="440117"/>
                      <a:pt x="238020" y="441442"/>
                    </a:cubicBezTo>
                    <a:cubicBezTo>
                      <a:pt x="270250" y="443649"/>
                      <a:pt x="299830" y="437027"/>
                      <a:pt x="326762" y="418925"/>
                    </a:cubicBezTo>
                    <a:cubicBezTo>
                      <a:pt x="377976" y="384488"/>
                      <a:pt x="428308" y="348726"/>
                      <a:pt x="479522" y="313406"/>
                    </a:cubicBezTo>
                    <a:cubicBezTo>
                      <a:pt x="482172" y="311640"/>
                      <a:pt x="481730" y="310315"/>
                      <a:pt x="479964" y="308108"/>
                    </a:cubicBezTo>
                    <a:cubicBezTo>
                      <a:pt x="464511" y="292213"/>
                      <a:pt x="439346" y="286916"/>
                      <a:pt x="418595" y="296187"/>
                    </a:cubicBezTo>
                    <a:cubicBezTo>
                      <a:pt x="383716" y="311640"/>
                      <a:pt x="349279" y="327534"/>
                      <a:pt x="314841" y="342986"/>
                    </a:cubicBezTo>
                    <a:cubicBezTo>
                      <a:pt x="305570" y="347401"/>
                      <a:pt x="296298" y="350934"/>
                      <a:pt x="285702" y="350934"/>
                    </a:cubicBezTo>
                    <a:cubicBezTo>
                      <a:pt x="247733" y="350492"/>
                      <a:pt x="210205" y="350934"/>
                      <a:pt x="172236" y="350934"/>
                    </a:cubicBezTo>
                    <a:cubicBezTo>
                      <a:pt x="170470" y="350934"/>
                      <a:pt x="168704" y="350934"/>
                      <a:pt x="167379" y="350492"/>
                    </a:cubicBezTo>
                    <a:cubicBezTo>
                      <a:pt x="163847" y="350051"/>
                      <a:pt x="162081" y="347401"/>
                      <a:pt x="161639" y="343869"/>
                    </a:cubicBezTo>
                    <a:cubicBezTo>
                      <a:pt x="161639" y="340337"/>
                      <a:pt x="163406" y="338130"/>
                      <a:pt x="166496" y="337247"/>
                    </a:cubicBezTo>
                    <a:cubicBezTo>
                      <a:pt x="168704" y="336805"/>
                      <a:pt x="170470" y="336805"/>
                      <a:pt x="172677" y="336805"/>
                    </a:cubicBezTo>
                    <a:cubicBezTo>
                      <a:pt x="210205" y="336805"/>
                      <a:pt x="247733" y="336805"/>
                      <a:pt x="285261" y="336805"/>
                    </a:cubicBezTo>
                    <a:cubicBezTo>
                      <a:pt x="287468" y="336805"/>
                      <a:pt x="290117" y="336805"/>
                      <a:pt x="292325" y="336364"/>
                    </a:cubicBezTo>
                    <a:cubicBezTo>
                      <a:pt x="302038" y="335481"/>
                      <a:pt x="309543" y="328417"/>
                      <a:pt x="311309" y="318704"/>
                    </a:cubicBezTo>
                    <a:cubicBezTo>
                      <a:pt x="313075" y="309873"/>
                      <a:pt x="309102" y="299719"/>
                      <a:pt x="300272" y="295304"/>
                    </a:cubicBezTo>
                    <a:cubicBezTo>
                      <a:pt x="295857" y="293096"/>
                      <a:pt x="291000" y="292213"/>
                      <a:pt x="286144" y="292213"/>
                    </a:cubicBezTo>
                    <a:cubicBezTo>
                      <a:pt x="264510" y="291772"/>
                      <a:pt x="242876" y="292213"/>
                      <a:pt x="221242" y="292213"/>
                    </a:cubicBezTo>
                    <a:cubicBezTo>
                      <a:pt x="211971" y="292213"/>
                      <a:pt x="203141" y="290889"/>
                      <a:pt x="194311" y="287798"/>
                    </a:cubicBezTo>
                    <a:cubicBezTo>
                      <a:pt x="184598" y="284266"/>
                      <a:pt x="175326" y="280734"/>
                      <a:pt x="165613" y="277202"/>
                    </a:cubicBezTo>
                    <a:cubicBezTo>
                      <a:pt x="153692" y="272787"/>
                      <a:pt x="142213" y="268372"/>
                      <a:pt x="128968" y="268372"/>
                    </a:cubicBezTo>
                    <a:cubicBezTo>
                      <a:pt x="116165" y="268814"/>
                      <a:pt x="102919" y="268372"/>
                      <a:pt x="90116" y="268372"/>
                    </a:cubicBezTo>
                    <a:cubicBezTo>
                      <a:pt x="85259" y="268372"/>
                      <a:pt x="85259" y="268372"/>
                      <a:pt x="85259" y="273670"/>
                    </a:cubicBezTo>
                    <a:cubicBezTo>
                      <a:pt x="85259" y="294421"/>
                      <a:pt x="85259" y="315172"/>
                      <a:pt x="85259" y="336364"/>
                    </a:cubicBezTo>
                    <a:close/>
                    <a:moveTo>
                      <a:pt x="49" y="335922"/>
                    </a:moveTo>
                    <a:cubicBezTo>
                      <a:pt x="49" y="306783"/>
                      <a:pt x="49" y="278085"/>
                      <a:pt x="49" y="248946"/>
                    </a:cubicBezTo>
                    <a:cubicBezTo>
                      <a:pt x="49" y="245855"/>
                      <a:pt x="49" y="242765"/>
                      <a:pt x="490" y="240116"/>
                    </a:cubicBezTo>
                    <a:cubicBezTo>
                      <a:pt x="1815" y="233052"/>
                      <a:pt x="8438" y="227754"/>
                      <a:pt x="15943" y="227754"/>
                    </a:cubicBezTo>
                    <a:cubicBezTo>
                      <a:pt x="34045" y="227754"/>
                      <a:pt x="51705" y="227754"/>
                      <a:pt x="69807" y="227754"/>
                    </a:cubicBezTo>
                    <a:cubicBezTo>
                      <a:pt x="78637" y="227754"/>
                      <a:pt x="85259" y="234818"/>
                      <a:pt x="85701" y="243206"/>
                    </a:cubicBezTo>
                    <a:cubicBezTo>
                      <a:pt x="85701" y="245414"/>
                      <a:pt x="85701" y="247622"/>
                      <a:pt x="85701" y="249388"/>
                    </a:cubicBezTo>
                    <a:cubicBezTo>
                      <a:pt x="85259" y="252920"/>
                      <a:pt x="86584" y="254244"/>
                      <a:pt x="90557" y="254244"/>
                    </a:cubicBezTo>
                    <a:cubicBezTo>
                      <a:pt x="102478" y="254244"/>
                      <a:pt x="114840" y="254244"/>
                      <a:pt x="127202" y="254244"/>
                    </a:cubicBezTo>
                    <a:cubicBezTo>
                      <a:pt x="131617" y="254244"/>
                      <a:pt x="131617" y="253803"/>
                      <a:pt x="129851" y="249829"/>
                    </a:cubicBezTo>
                    <a:cubicBezTo>
                      <a:pt x="117489" y="221573"/>
                      <a:pt x="112191" y="191992"/>
                      <a:pt x="115723" y="161528"/>
                    </a:cubicBezTo>
                    <a:cubicBezTo>
                      <a:pt x="122787" y="99276"/>
                      <a:pt x="153692" y="52477"/>
                      <a:pt x="208439" y="21571"/>
                    </a:cubicBezTo>
                    <a:cubicBezTo>
                      <a:pt x="230956" y="8768"/>
                      <a:pt x="255680" y="2145"/>
                      <a:pt x="281729" y="379"/>
                    </a:cubicBezTo>
                    <a:cubicBezTo>
                      <a:pt x="363848" y="-4919"/>
                      <a:pt x="435372" y="45854"/>
                      <a:pt x="460979" y="117378"/>
                    </a:cubicBezTo>
                    <a:cubicBezTo>
                      <a:pt x="474224" y="154906"/>
                      <a:pt x="475107" y="192875"/>
                      <a:pt x="463628" y="230844"/>
                    </a:cubicBezTo>
                    <a:cubicBezTo>
                      <a:pt x="459213" y="245855"/>
                      <a:pt x="452591" y="259984"/>
                      <a:pt x="444202" y="273229"/>
                    </a:cubicBezTo>
                    <a:cubicBezTo>
                      <a:pt x="441553" y="277202"/>
                      <a:pt x="441995" y="277644"/>
                      <a:pt x="446851" y="278085"/>
                    </a:cubicBezTo>
                    <a:cubicBezTo>
                      <a:pt x="467602" y="280293"/>
                      <a:pt x="484820" y="289564"/>
                      <a:pt x="497183" y="306342"/>
                    </a:cubicBezTo>
                    <a:cubicBezTo>
                      <a:pt x="502039" y="312964"/>
                      <a:pt x="501598" y="316055"/>
                      <a:pt x="494975" y="320911"/>
                    </a:cubicBezTo>
                    <a:cubicBezTo>
                      <a:pt x="459655" y="345194"/>
                      <a:pt x="424776" y="369918"/>
                      <a:pt x="389456" y="394642"/>
                    </a:cubicBezTo>
                    <a:cubicBezTo>
                      <a:pt x="371354" y="407004"/>
                      <a:pt x="353694" y="420250"/>
                      <a:pt x="335150" y="432170"/>
                    </a:cubicBezTo>
                    <a:cubicBezTo>
                      <a:pt x="289676" y="460427"/>
                      <a:pt x="241552" y="464400"/>
                      <a:pt x="191662" y="445857"/>
                    </a:cubicBezTo>
                    <a:cubicBezTo>
                      <a:pt x="174002" y="439234"/>
                      <a:pt x="155900" y="433053"/>
                      <a:pt x="137798" y="427314"/>
                    </a:cubicBezTo>
                    <a:cubicBezTo>
                      <a:pt x="122787" y="422457"/>
                      <a:pt x="106893" y="420691"/>
                      <a:pt x="90999" y="419808"/>
                    </a:cubicBezTo>
                    <a:cubicBezTo>
                      <a:pt x="87467" y="419808"/>
                      <a:pt x="86584" y="420691"/>
                      <a:pt x="86584" y="424223"/>
                    </a:cubicBezTo>
                    <a:cubicBezTo>
                      <a:pt x="86584" y="441442"/>
                      <a:pt x="81286" y="446298"/>
                      <a:pt x="63626" y="446298"/>
                    </a:cubicBezTo>
                    <a:cubicBezTo>
                      <a:pt x="49056" y="446298"/>
                      <a:pt x="34045" y="446298"/>
                      <a:pt x="19475" y="446298"/>
                    </a:cubicBezTo>
                    <a:cubicBezTo>
                      <a:pt x="7996" y="446298"/>
                      <a:pt x="1374" y="439676"/>
                      <a:pt x="1374" y="428638"/>
                    </a:cubicBezTo>
                    <a:cubicBezTo>
                      <a:pt x="-393" y="396850"/>
                      <a:pt x="49" y="366386"/>
                      <a:pt x="49" y="335922"/>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65" name="Graphic 4">
            <a:extLst>
              <a:ext uri="{FF2B5EF4-FFF2-40B4-BE49-F238E27FC236}">
                <a16:creationId xmlns:a16="http://schemas.microsoft.com/office/drawing/2014/main" id="{DFEA27DA-E867-86B6-A97F-AB1FE5E5B03D}"/>
              </a:ext>
            </a:extLst>
          </p:cNvPr>
          <p:cNvGrpSpPr/>
          <p:nvPr/>
        </p:nvGrpSpPr>
        <p:grpSpPr>
          <a:xfrm>
            <a:off x="4531896" y="4249522"/>
            <a:ext cx="442828" cy="456073"/>
            <a:chOff x="6383295" y="2638427"/>
            <a:chExt cx="442828" cy="456073"/>
          </a:xfrm>
        </p:grpSpPr>
        <p:sp>
          <p:nvSpPr>
            <p:cNvPr id="66" name="Freeform 493">
              <a:extLst>
                <a:ext uri="{FF2B5EF4-FFF2-40B4-BE49-F238E27FC236}">
                  <a16:creationId xmlns:a16="http://schemas.microsoft.com/office/drawing/2014/main" id="{8A3CA681-2CA4-8A4C-8386-B70CE75CCEC0}"/>
                </a:ext>
              </a:extLst>
            </p:cNvPr>
            <p:cNvSpPr/>
            <p:nvPr/>
          </p:nvSpPr>
          <p:spPr>
            <a:xfrm>
              <a:off x="6428328" y="2832689"/>
              <a:ext cx="58720" cy="165122"/>
            </a:xfrm>
            <a:custGeom>
              <a:avLst/>
              <a:gdLst>
                <a:gd name="connsiteX0" fmla="*/ 0 w 58720"/>
                <a:gd name="connsiteY0" fmla="*/ 0 h 165122"/>
                <a:gd name="connsiteX1" fmla="*/ 58720 w 58720"/>
                <a:gd name="connsiteY1" fmla="*/ 0 h 165122"/>
                <a:gd name="connsiteX2" fmla="*/ 58720 w 58720"/>
                <a:gd name="connsiteY2" fmla="*/ 165123 h 165122"/>
                <a:gd name="connsiteX3" fmla="*/ 0 w 58720"/>
                <a:gd name="connsiteY3" fmla="*/ 165123 h 165122"/>
              </a:gdLst>
              <a:ahLst/>
              <a:cxnLst>
                <a:cxn ang="0">
                  <a:pos x="connsiteX0" y="connsiteY0"/>
                </a:cxn>
                <a:cxn ang="0">
                  <a:pos x="connsiteX1" y="connsiteY1"/>
                </a:cxn>
                <a:cxn ang="0">
                  <a:pos x="connsiteX2" y="connsiteY2"/>
                </a:cxn>
                <a:cxn ang="0">
                  <a:pos x="connsiteX3" y="connsiteY3"/>
                </a:cxn>
              </a:cxnLst>
              <a:rect l="l" t="t" r="r" b="b"/>
              <a:pathLst>
                <a:path w="58720" h="165122">
                  <a:moveTo>
                    <a:pt x="0" y="0"/>
                  </a:moveTo>
                  <a:lnTo>
                    <a:pt x="58720" y="0"/>
                  </a:lnTo>
                  <a:lnTo>
                    <a:pt x="58720" y="165123"/>
                  </a:lnTo>
                  <a:lnTo>
                    <a:pt x="0" y="165123"/>
                  </a:ln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494">
              <a:extLst>
                <a:ext uri="{FF2B5EF4-FFF2-40B4-BE49-F238E27FC236}">
                  <a16:creationId xmlns:a16="http://schemas.microsoft.com/office/drawing/2014/main" id="{FE8C175D-FC6C-4D26-2704-9D75675EB7E6}"/>
                </a:ext>
              </a:extLst>
            </p:cNvPr>
            <p:cNvSpPr/>
            <p:nvPr/>
          </p:nvSpPr>
          <p:spPr>
            <a:xfrm>
              <a:off x="6383295" y="2638427"/>
              <a:ext cx="442828" cy="456073"/>
            </a:xfrm>
            <a:custGeom>
              <a:avLst/>
              <a:gdLst>
                <a:gd name="connsiteX0" fmla="*/ 305079 w 442828"/>
                <a:gd name="connsiteY0" fmla="*/ 180575 h 456073"/>
                <a:gd name="connsiteX1" fmla="*/ 293158 w 442828"/>
                <a:gd name="connsiteY1" fmla="*/ 192496 h 456073"/>
                <a:gd name="connsiteX2" fmla="*/ 283004 w 442828"/>
                <a:gd name="connsiteY2" fmla="*/ 185873 h 456073"/>
                <a:gd name="connsiteX3" fmla="*/ 284770 w 442828"/>
                <a:gd name="connsiteY3" fmla="*/ 173953 h 456073"/>
                <a:gd name="connsiteX4" fmla="*/ 296690 w 442828"/>
                <a:gd name="connsiteY4" fmla="*/ 172187 h 456073"/>
                <a:gd name="connsiteX5" fmla="*/ 305079 w 442828"/>
                <a:gd name="connsiteY5" fmla="*/ 180575 h 456073"/>
                <a:gd name="connsiteX6" fmla="*/ 346139 w 442828"/>
                <a:gd name="connsiteY6" fmla="*/ 192496 h 456073"/>
                <a:gd name="connsiteX7" fmla="*/ 334218 w 442828"/>
                <a:gd name="connsiteY7" fmla="*/ 180575 h 456073"/>
                <a:gd name="connsiteX8" fmla="*/ 340841 w 442828"/>
                <a:gd name="connsiteY8" fmla="*/ 170421 h 456073"/>
                <a:gd name="connsiteX9" fmla="*/ 352761 w 442828"/>
                <a:gd name="connsiteY9" fmla="*/ 172187 h 456073"/>
                <a:gd name="connsiteX10" fmla="*/ 354527 w 442828"/>
                <a:gd name="connsiteY10" fmla="*/ 184107 h 456073"/>
                <a:gd name="connsiteX11" fmla="*/ 346139 w 442828"/>
                <a:gd name="connsiteY11" fmla="*/ 192496 h 456073"/>
                <a:gd name="connsiteX12" fmla="*/ 320532 w 442828"/>
                <a:gd name="connsiteY12" fmla="*/ 230024 h 456073"/>
                <a:gd name="connsiteX13" fmla="*/ 293600 w 442828"/>
                <a:gd name="connsiteY13" fmla="*/ 221635 h 456073"/>
                <a:gd name="connsiteX14" fmla="*/ 301988 w 442828"/>
                <a:gd name="connsiteY14" fmla="*/ 209714 h 456073"/>
                <a:gd name="connsiteX15" fmla="*/ 339516 w 442828"/>
                <a:gd name="connsiteY15" fmla="*/ 209714 h 456073"/>
                <a:gd name="connsiteX16" fmla="*/ 347905 w 442828"/>
                <a:gd name="connsiteY16" fmla="*/ 221635 h 456073"/>
                <a:gd name="connsiteX17" fmla="*/ 320532 w 442828"/>
                <a:gd name="connsiteY17" fmla="*/ 230024 h 456073"/>
                <a:gd name="connsiteX18" fmla="*/ 358060 w 442828"/>
                <a:gd name="connsiteY18" fmla="*/ 330245 h 456073"/>
                <a:gd name="connsiteX19" fmla="*/ 358060 w 442828"/>
                <a:gd name="connsiteY19" fmla="*/ 345698 h 456073"/>
                <a:gd name="connsiteX20" fmla="*/ 342607 w 442828"/>
                <a:gd name="connsiteY20" fmla="*/ 345698 h 456073"/>
                <a:gd name="connsiteX21" fmla="*/ 342607 w 442828"/>
                <a:gd name="connsiteY21" fmla="*/ 330245 h 456073"/>
                <a:gd name="connsiteX22" fmla="*/ 358060 w 442828"/>
                <a:gd name="connsiteY22" fmla="*/ 330245 h 456073"/>
                <a:gd name="connsiteX23" fmla="*/ 425609 w 442828"/>
                <a:gd name="connsiteY23" fmla="*/ 343932 h 456073"/>
                <a:gd name="connsiteX24" fmla="*/ 425609 w 442828"/>
                <a:gd name="connsiteY24" fmla="*/ 359384 h 456073"/>
                <a:gd name="connsiteX25" fmla="*/ 388082 w 442828"/>
                <a:gd name="connsiteY25" fmla="*/ 359384 h 456073"/>
                <a:gd name="connsiteX26" fmla="*/ 388082 w 442828"/>
                <a:gd name="connsiteY26" fmla="*/ 343932 h 456073"/>
                <a:gd name="connsiteX27" fmla="*/ 425609 w 442828"/>
                <a:gd name="connsiteY27" fmla="*/ 343932 h 456073"/>
                <a:gd name="connsiteX28" fmla="*/ 425609 w 442828"/>
                <a:gd name="connsiteY28" fmla="*/ 374837 h 456073"/>
                <a:gd name="connsiteX29" fmla="*/ 425609 w 442828"/>
                <a:gd name="connsiteY29" fmla="*/ 388524 h 456073"/>
                <a:gd name="connsiteX30" fmla="*/ 362916 w 442828"/>
                <a:gd name="connsiteY30" fmla="*/ 378369 h 456073"/>
                <a:gd name="connsiteX31" fmla="*/ 379693 w 442828"/>
                <a:gd name="connsiteY31" fmla="*/ 374837 h 456073"/>
                <a:gd name="connsiteX32" fmla="*/ 425609 w 442828"/>
                <a:gd name="connsiteY32" fmla="*/ 374837 h 456073"/>
                <a:gd name="connsiteX33" fmla="*/ 425609 w 442828"/>
                <a:gd name="connsiteY33" fmla="*/ 405301 h 456073"/>
                <a:gd name="connsiteX34" fmla="*/ 425609 w 442828"/>
                <a:gd name="connsiteY34" fmla="*/ 422519 h 456073"/>
                <a:gd name="connsiteX35" fmla="*/ 403534 w 442828"/>
                <a:gd name="connsiteY35" fmla="*/ 444595 h 456073"/>
                <a:gd name="connsiteX36" fmla="*/ 389848 w 442828"/>
                <a:gd name="connsiteY36" fmla="*/ 444595 h 456073"/>
                <a:gd name="connsiteX37" fmla="*/ 260929 w 442828"/>
                <a:gd name="connsiteY37" fmla="*/ 414131 h 456073"/>
                <a:gd name="connsiteX38" fmla="*/ 259163 w 442828"/>
                <a:gd name="connsiteY38" fmla="*/ 414131 h 456073"/>
                <a:gd name="connsiteX39" fmla="*/ 213246 w 442828"/>
                <a:gd name="connsiteY39" fmla="*/ 414131 h 456073"/>
                <a:gd name="connsiteX40" fmla="*/ 213246 w 442828"/>
                <a:gd name="connsiteY40" fmla="*/ 376603 h 456073"/>
                <a:gd name="connsiteX41" fmla="*/ 259163 w 442828"/>
                <a:gd name="connsiteY41" fmla="*/ 376603 h 456073"/>
                <a:gd name="connsiteX42" fmla="*/ 425609 w 442828"/>
                <a:gd name="connsiteY42" fmla="*/ 405301 h 456073"/>
                <a:gd name="connsiteX43" fmla="*/ 320532 w 442828"/>
                <a:gd name="connsiteY43" fmla="*/ 287861 h 456073"/>
                <a:gd name="connsiteX44" fmla="*/ 298457 w 442828"/>
                <a:gd name="connsiteY44" fmla="*/ 265785 h 456073"/>
                <a:gd name="connsiteX45" fmla="*/ 344373 w 442828"/>
                <a:gd name="connsiteY45" fmla="*/ 265785 h 456073"/>
                <a:gd name="connsiteX46" fmla="*/ 320532 w 442828"/>
                <a:gd name="connsiteY46" fmla="*/ 287861 h 456073"/>
                <a:gd name="connsiteX47" fmla="*/ 334218 w 442828"/>
                <a:gd name="connsiteY47" fmla="*/ 294483 h 456073"/>
                <a:gd name="connsiteX48" fmla="*/ 342607 w 442828"/>
                <a:gd name="connsiteY48" fmla="*/ 286095 h 456073"/>
                <a:gd name="connsiteX49" fmla="*/ 342607 w 442828"/>
                <a:gd name="connsiteY49" fmla="*/ 296249 h 456073"/>
                <a:gd name="connsiteX50" fmla="*/ 334218 w 442828"/>
                <a:gd name="connsiteY50" fmla="*/ 294483 h 456073"/>
                <a:gd name="connsiteX51" fmla="*/ 373071 w 442828"/>
                <a:gd name="connsiteY51" fmla="*/ 199118 h 456073"/>
                <a:gd name="connsiteX52" fmla="*/ 320532 w 442828"/>
                <a:gd name="connsiteY52" fmla="*/ 252099 h 456073"/>
                <a:gd name="connsiteX53" fmla="*/ 267993 w 442828"/>
                <a:gd name="connsiteY53" fmla="*/ 199118 h 456073"/>
                <a:gd name="connsiteX54" fmla="*/ 267993 w 442828"/>
                <a:gd name="connsiteY54" fmla="*/ 178809 h 456073"/>
                <a:gd name="connsiteX55" fmla="*/ 288302 w 442828"/>
                <a:gd name="connsiteY55" fmla="*/ 146579 h 456073"/>
                <a:gd name="connsiteX56" fmla="*/ 356294 w 442828"/>
                <a:gd name="connsiteY56" fmla="*/ 146579 h 456073"/>
                <a:gd name="connsiteX57" fmla="*/ 376603 w 442828"/>
                <a:gd name="connsiteY57" fmla="*/ 178809 h 456073"/>
                <a:gd name="connsiteX58" fmla="*/ 376603 w 442828"/>
                <a:gd name="connsiteY58" fmla="*/ 199118 h 456073"/>
                <a:gd name="connsiteX59" fmla="*/ 373071 w 442828"/>
                <a:gd name="connsiteY59" fmla="*/ 199118 h 456073"/>
                <a:gd name="connsiteX60" fmla="*/ 373071 w 442828"/>
                <a:gd name="connsiteY60" fmla="*/ 150111 h 456073"/>
                <a:gd name="connsiteX61" fmla="*/ 364682 w 442828"/>
                <a:gd name="connsiteY61" fmla="*/ 134659 h 456073"/>
                <a:gd name="connsiteX62" fmla="*/ 358060 w 442828"/>
                <a:gd name="connsiteY62" fmla="*/ 131127 h 456073"/>
                <a:gd name="connsiteX63" fmla="*/ 275057 w 442828"/>
                <a:gd name="connsiteY63" fmla="*/ 131127 h 456073"/>
                <a:gd name="connsiteX64" fmla="*/ 259604 w 442828"/>
                <a:gd name="connsiteY64" fmla="*/ 115674 h 456073"/>
                <a:gd name="connsiteX65" fmla="*/ 259604 w 442828"/>
                <a:gd name="connsiteY65" fmla="*/ 100221 h 456073"/>
                <a:gd name="connsiteX66" fmla="*/ 350996 w 442828"/>
                <a:gd name="connsiteY66" fmla="*/ 100221 h 456073"/>
                <a:gd name="connsiteX67" fmla="*/ 373071 w 442828"/>
                <a:gd name="connsiteY67" fmla="*/ 122297 h 456073"/>
                <a:gd name="connsiteX68" fmla="*/ 373071 w 442828"/>
                <a:gd name="connsiteY68" fmla="*/ 137749 h 456073"/>
                <a:gd name="connsiteX69" fmla="*/ 373071 w 442828"/>
                <a:gd name="connsiteY69" fmla="*/ 150111 h 456073"/>
                <a:gd name="connsiteX70" fmla="*/ 266227 w 442828"/>
                <a:gd name="connsiteY70" fmla="*/ 144814 h 456073"/>
                <a:gd name="connsiteX71" fmla="*/ 267993 w 442828"/>
                <a:gd name="connsiteY71" fmla="*/ 144814 h 456073"/>
                <a:gd name="connsiteX72" fmla="*/ 266227 w 442828"/>
                <a:gd name="connsiteY72" fmla="*/ 150111 h 456073"/>
                <a:gd name="connsiteX73" fmla="*/ 266227 w 442828"/>
                <a:gd name="connsiteY73" fmla="*/ 144814 h 456073"/>
                <a:gd name="connsiteX74" fmla="*/ 296690 w 442828"/>
                <a:gd name="connsiteY74" fmla="*/ 296249 h 456073"/>
                <a:gd name="connsiteX75" fmla="*/ 296690 w 442828"/>
                <a:gd name="connsiteY75" fmla="*/ 286095 h 456073"/>
                <a:gd name="connsiteX76" fmla="*/ 305079 w 442828"/>
                <a:gd name="connsiteY76" fmla="*/ 294483 h 456073"/>
                <a:gd name="connsiteX77" fmla="*/ 296690 w 442828"/>
                <a:gd name="connsiteY77" fmla="*/ 296249 h 456073"/>
                <a:gd name="connsiteX78" fmla="*/ 281679 w 442828"/>
                <a:gd name="connsiteY78" fmla="*/ 275940 h 456073"/>
                <a:gd name="connsiteX79" fmla="*/ 281679 w 442828"/>
                <a:gd name="connsiteY79" fmla="*/ 306404 h 456073"/>
                <a:gd name="connsiteX80" fmla="*/ 285211 w 442828"/>
                <a:gd name="connsiteY80" fmla="*/ 313026 h 456073"/>
                <a:gd name="connsiteX81" fmla="*/ 291834 w 442828"/>
                <a:gd name="connsiteY81" fmla="*/ 314793 h 456073"/>
                <a:gd name="connsiteX82" fmla="*/ 312143 w 442828"/>
                <a:gd name="connsiteY82" fmla="*/ 309494 h 456073"/>
                <a:gd name="connsiteX83" fmla="*/ 312143 w 442828"/>
                <a:gd name="connsiteY83" fmla="*/ 370863 h 456073"/>
                <a:gd name="connsiteX84" fmla="*/ 266227 w 442828"/>
                <a:gd name="connsiteY84" fmla="*/ 362475 h 456073"/>
                <a:gd name="connsiteX85" fmla="*/ 266227 w 442828"/>
                <a:gd name="connsiteY85" fmla="*/ 315234 h 456073"/>
                <a:gd name="connsiteX86" fmla="*/ 250774 w 442828"/>
                <a:gd name="connsiteY86" fmla="*/ 315234 h 456073"/>
                <a:gd name="connsiteX87" fmla="*/ 250774 w 442828"/>
                <a:gd name="connsiteY87" fmla="*/ 330687 h 456073"/>
                <a:gd name="connsiteX88" fmla="*/ 213246 w 442828"/>
                <a:gd name="connsiteY88" fmla="*/ 330687 h 456073"/>
                <a:gd name="connsiteX89" fmla="*/ 213246 w 442828"/>
                <a:gd name="connsiteY89" fmla="*/ 308611 h 456073"/>
                <a:gd name="connsiteX90" fmla="*/ 243710 w 442828"/>
                <a:gd name="connsiteY90" fmla="*/ 278148 h 456073"/>
                <a:gd name="connsiteX91" fmla="*/ 281238 w 442828"/>
                <a:gd name="connsiteY91" fmla="*/ 278148 h 456073"/>
                <a:gd name="connsiteX92" fmla="*/ 281238 w 442828"/>
                <a:gd name="connsiteY92" fmla="*/ 275940 h 456073"/>
                <a:gd name="connsiteX93" fmla="*/ 213688 w 442828"/>
                <a:gd name="connsiteY93" fmla="*/ 343932 h 456073"/>
                <a:gd name="connsiteX94" fmla="*/ 251215 w 442828"/>
                <a:gd name="connsiteY94" fmla="*/ 343932 h 456073"/>
                <a:gd name="connsiteX95" fmla="*/ 251215 w 442828"/>
                <a:gd name="connsiteY95" fmla="*/ 359384 h 456073"/>
                <a:gd name="connsiteX96" fmla="*/ 213688 w 442828"/>
                <a:gd name="connsiteY96" fmla="*/ 359384 h 456073"/>
                <a:gd name="connsiteX97" fmla="*/ 213688 w 442828"/>
                <a:gd name="connsiteY97" fmla="*/ 343932 h 456073"/>
                <a:gd name="connsiteX98" fmla="*/ 235763 w 442828"/>
                <a:gd name="connsiteY98" fmla="*/ 444595 h 456073"/>
                <a:gd name="connsiteX99" fmla="*/ 213688 w 442828"/>
                <a:gd name="connsiteY99" fmla="*/ 429142 h 456073"/>
                <a:gd name="connsiteX100" fmla="*/ 257838 w 442828"/>
                <a:gd name="connsiteY100" fmla="*/ 429142 h 456073"/>
                <a:gd name="connsiteX101" fmla="*/ 286536 w 442828"/>
                <a:gd name="connsiteY101" fmla="*/ 435765 h 456073"/>
                <a:gd name="connsiteX102" fmla="*/ 250774 w 442828"/>
                <a:gd name="connsiteY102" fmla="*/ 444153 h 456073"/>
                <a:gd name="connsiteX103" fmla="*/ 235763 w 442828"/>
                <a:gd name="connsiteY103" fmla="*/ 444153 h 456073"/>
                <a:gd name="connsiteX104" fmla="*/ 388524 w 442828"/>
                <a:gd name="connsiteY104" fmla="*/ 177043 h 456073"/>
                <a:gd name="connsiteX105" fmla="*/ 395146 w 442828"/>
                <a:gd name="connsiteY105" fmla="*/ 183666 h 456073"/>
                <a:gd name="connsiteX106" fmla="*/ 388524 w 442828"/>
                <a:gd name="connsiteY106" fmla="*/ 190288 h 456073"/>
                <a:gd name="connsiteX107" fmla="*/ 388524 w 442828"/>
                <a:gd name="connsiteY107" fmla="*/ 177043 h 456073"/>
                <a:gd name="connsiteX108" fmla="*/ 250774 w 442828"/>
                <a:gd name="connsiteY108" fmla="*/ 192496 h 456073"/>
                <a:gd name="connsiteX109" fmla="*/ 244151 w 442828"/>
                <a:gd name="connsiteY109" fmla="*/ 185873 h 456073"/>
                <a:gd name="connsiteX110" fmla="*/ 250774 w 442828"/>
                <a:gd name="connsiteY110" fmla="*/ 179251 h 456073"/>
                <a:gd name="connsiteX111" fmla="*/ 250774 w 442828"/>
                <a:gd name="connsiteY111" fmla="*/ 192496 h 456073"/>
                <a:gd name="connsiteX112" fmla="*/ 425609 w 442828"/>
                <a:gd name="connsiteY112" fmla="*/ 299781 h 456073"/>
                <a:gd name="connsiteX113" fmla="*/ 425609 w 442828"/>
                <a:gd name="connsiteY113" fmla="*/ 306404 h 456073"/>
                <a:gd name="connsiteX114" fmla="*/ 425609 w 442828"/>
                <a:gd name="connsiteY114" fmla="*/ 328479 h 456073"/>
                <a:gd name="connsiteX115" fmla="*/ 388082 w 442828"/>
                <a:gd name="connsiteY115" fmla="*/ 328479 h 456073"/>
                <a:gd name="connsiteX116" fmla="*/ 388082 w 442828"/>
                <a:gd name="connsiteY116" fmla="*/ 313026 h 456073"/>
                <a:gd name="connsiteX117" fmla="*/ 372629 w 442828"/>
                <a:gd name="connsiteY117" fmla="*/ 313026 h 456073"/>
                <a:gd name="connsiteX118" fmla="*/ 372629 w 442828"/>
                <a:gd name="connsiteY118" fmla="*/ 360709 h 456073"/>
                <a:gd name="connsiteX119" fmla="*/ 326713 w 442828"/>
                <a:gd name="connsiteY119" fmla="*/ 369098 h 456073"/>
                <a:gd name="connsiteX120" fmla="*/ 326713 w 442828"/>
                <a:gd name="connsiteY120" fmla="*/ 307728 h 456073"/>
                <a:gd name="connsiteX121" fmla="*/ 347022 w 442828"/>
                <a:gd name="connsiteY121" fmla="*/ 313026 h 456073"/>
                <a:gd name="connsiteX122" fmla="*/ 353645 w 442828"/>
                <a:gd name="connsiteY122" fmla="*/ 311260 h 456073"/>
                <a:gd name="connsiteX123" fmla="*/ 357176 w 442828"/>
                <a:gd name="connsiteY123" fmla="*/ 304638 h 456073"/>
                <a:gd name="connsiteX124" fmla="*/ 357176 w 442828"/>
                <a:gd name="connsiteY124" fmla="*/ 274174 h 456073"/>
                <a:gd name="connsiteX125" fmla="*/ 394704 w 442828"/>
                <a:gd name="connsiteY125" fmla="*/ 274174 h 456073"/>
                <a:gd name="connsiteX126" fmla="*/ 418545 w 442828"/>
                <a:gd name="connsiteY126" fmla="*/ 286095 h 456073"/>
                <a:gd name="connsiteX127" fmla="*/ 430466 w 442828"/>
                <a:gd name="connsiteY127" fmla="*/ 277706 h 456073"/>
                <a:gd name="connsiteX128" fmla="*/ 392939 w 442828"/>
                <a:gd name="connsiteY128" fmla="*/ 259163 h 456073"/>
                <a:gd name="connsiteX129" fmla="*/ 355411 w 442828"/>
                <a:gd name="connsiteY129" fmla="*/ 259163 h 456073"/>
                <a:gd name="connsiteX130" fmla="*/ 355411 w 442828"/>
                <a:gd name="connsiteY130" fmla="*/ 255631 h 456073"/>
                <a:gd name="connsiteX131" fmla="*/ 385874 w 442828"/>
                <a:gd name="connsiteY131" fmla="*/ 206182 h 456073"/>
                <a:gd name="connsiteX132" fmla="*/ 407949 w 442828"/>
                <a:gd name="connsiteY132" fmla="*/ 184107 h 456073"/>
                <a:gd name="connsiteX133" fmla="*/ 385874 w 442828"/>
                <a:gd name="connsiteY133" fmla="*/ 162032 h 456073"/>
                <a:gd name="connsiteX134" fmla="*/ 385874 w 442828"/>
                <a:gd name="connsiteY134" fmla="*/ 124504 h 456073"/>
                <a:gd name="connsiteX135" fmla="*/ 348346 w 442828"/>
                <a:gd name="connsiteY135" fmla="*/ 86976 h 456073"/>
                <a:gd name="connsiteX136" fmla="*/ 249891 w 442828"/>
                <a:gd name="connsiteY136" fmla="*/ 86976 h 456073"/>
                <a:gd name="connsiteX137" fmla="*/ 243269 w 442828"/>
                <a:gd name="connsiteY137" fmla="*/ 93599 h 456073"/>
                <a:gd name="connsiteX138" fmla="*/ 243269 w 442828"/>
                <a:gd name="connsiteY138" fmla="*/ 115674 h 456073"/>
                <a:gd name="connsiteX139" fmla="*/ 251657 w 442828"/>
                <a:gd name="connsiteY139" fmla="*/ 135983 h 456073"/>
                <a:gd name="connsiteX140" fmla="*/ 251657 w 442828"/>
                <a:gd name="connsiteY140" fmla="*/ 161591 h 456073"/>
                <a:gd name="connsiteX141" fmla="*/ 229582 w 442828"/>
                <a:gd name="connsiteY141" fmla="*/ 183666 h 456073"/>
                <a:gd name="connsiteX142" fmla="*/ 251657 w 442828"/>
                <a:gd name="connsiteY142" fmla="*/ 205741 h 456073"/>
                <a:gd name="connsiteX143" fmla="*/ 282121 w 442828"/>
                <a:gd name="connsiteY143" fmla="*/ 255190 h 456073"/>
                <a:gd name="connsiteX144" fmla="*/ 282121 w 442828"/>
                <a:gd name="connsiteY144" fmla="*/ 258722 h 456073"/>
                <a:gd name="connsiteX145" fmla="*/ 244593 w 442828"/>
                <a:gd name="connsiteY145" fmla="*/ 258722 h 456073"/>
                <a:gd name="connsiteX146" fmla="*/ 198677 w 442828"/>
                <a:gd name="connsiteY146" fmla="*/ 304638 h 456073"/>
                <a:gd name="connsiteX147" fmla="*/ 198677 w 442828"/>
                <a:gd name="connsiteY147" fmla="*/ 418546 h 456073"/>
                <a:gd name="connsiteX148" fmla="*/ 236205 w 442828"/>
                <a:gd name="connsiteY148" fmla="*/ 456074 h 456073"/>
                <a:gd name="connsiteX149" fmla="*/ 403976 w 442828"/>
                <a:gd name="connsiteY149" fmla="*/ 456074 h 456073"/>
                <a:gd name="connsiteX150" fmla="*/ 441504 w 442828"/>
                <a:gd name="connsiteY150" fmla="*/ 418546 h 456073"/>
                <a:gd name="connsiteX151" fmla="*/ 441504 w 442828"/>
                <a:gd name="connsiteY151" fmla="*/ 304638 h 456073"/>
                <a:gd name="connsiteX152" fmla="*/ 439738 w 442828"/>
                <a:gd name="connsiteY152" fmla="*/ 296249 h 456073"/>
                <a:gd name="connsiteX153" fmla="*/ 425609 w 442828"/>
                <a:gd name="connsiteY153" fmla="*/ 299781 h 456073"/>
                <a:gd name="connsiteX154" fmla="*/ 69316 w 442828"/>
                <a:gd name="connsiteY154" fmla="*/ 245476 h 456073"/>
                <a:gd name="connsiteX155" fmla="*/ 84769 w 442828"/>
                <a:gd name="connsiteY155" fmla="*/ 245476 h 456073"/>
                <a:gd name="connsiteX156" fmla="*/ 84769 w 442828"/>
                <a:gd name="connsiteY156" fmla="*/ 291393 h 456073"/>
                <a:gd name="connsiteX157" fmla="*/ 69316 w 442828"/>
                <a:gd name="connsiteY157" fmla="*/ 291393 h 456073"/>
                <a:gd name="connsiteX158" fmla="*/ 69316 w 442828"/>
                <a:gd name="connsiteY158" fmla="*/ 245476 h 456073"/>
                <a:gd name="connsiteX159" fmla="*/ 15011 w 442828"/>
                <a:gd name="connsiteY159" fmla="*/ 107286 h 456073"/>
                <a:gd name="connsiteX160" fmla="*/ 60927 w 442828"/>
                <a:gd name="connsiteY160" fmla="*/ 107286 h 456073"/>
                <a:gd name="connsiteX161" fmla="*/ 60927 w 442828"/>
                <a:gd name="connsiteY161" fmla="*/ 113908 h 456073"/>
                <a:gd name="connsiteX162" fmla="*/ 38852 w 442828"/>
                <a:gd name="connsiteY162" fmla="*/ 135983 h 456073"/>
                <a:gd name="connsiteX163" fmla="*/ 16777 w 442828"/>
                <a:gd name="connsiteY163" fmla="*/ 113908 h 456073"/>
                <a:gd name="connsiteX164" fmla="*/ 16777 w 442828"/>
                <a:gd name="connsiteY164" fmla="*/ 107286 h 456073"/>
                <a:gd name="connsiteX165" fmla="*/ 15011 w 442828"/>
                <a:gd name="connsiteY165" fmla="*/ 107286 h 456073"/>
                <a:gd name="connsiteX166" fmla="*/ 62693 w 442828"/>
                <a:gd name="connsiteY166" fmla="*/ 93599 h 456073"/>
                <a:gd name="connsiteX167" fmla="*/ 18543 w 442828"/>
                <a:gd name="connsiteY167" fmla="*/ 93599 h 456073"/>
                <a:gd name="connsiteX168" fmla="*/ 37086 w 442828"/>
                <a:gd name="connsiteY168" fmla="*/ 16777 h 456073"/>
                <a:gd name="connsiteX169" fmla="*/ 75938 w 442828"/>
                <a:gd name="connsiteY169" fmla="*/ 16777 h 456073"/>
                <a:gd name="connsiteX170" fmla="*/ 69316 w 442828"/>
                <a:gd name="connsiteY170" fmla="*/ 54305 h 456073"/>
                <a:gd name="connsiteX171" fmla="*/ 62693 w 442828"/>
                <a:gd name="connsiteY171" fmla="*/ 93599 h 456073"/>
                <a:gd name="connsiteX172" fmla="*/ 76380 w 442828"/>
                <a:gd name="connsiteY172" fmla="*/ 107286 h 456073"/>
                <a:gd name="connsiteX173" fmla="*/ 122296 w 442828"/>
                <a:gd name="connsiteY173" fmla="*/ 107286 h 456073"/>
                <a:gd name="connsiteX174" fmla="*/ 122296 w 442828"/>
                <a:gd name="connsiteY174" fmla="*/ 113908 h 456073"/>
                <a:gd name="connsiteX175" fmla="*/ 100221 w 442828"/>
                <a:gd name="connsiteY175" fmla="*/ 135983 h 456073"/>
                <a:gd name="connsiteX176" fmla="*/ 78146 w 442828"/>
                <a:gd name="connsiteY176" fmla="*/ 113908 h 456073"/>
                <a:gd name="connsiteX177" fmla="*/ 78146 w 442828"/>
                <a:gd name="connsiteY177" fmla="*/ 107286 h 456073"/>
                <a:gd name="connsiteX178" fmla="*/ 76380 w 442828"/>
                <a:gd name="connsiteY178" fmla="*/ 107286 h 456073"/>
                <a:gd name="connsiteX179" fmla="*/ 121855 w 442828"/>
                <a:gd name="connsiteY179" fmla="*/ 93599 h 456073"/>
                <a:gd name="connsiteX180" fmla="*/ 77705 w 442828"/>
                <a:gd name="connsiteY180" fmla="*/ 93599 h 456073"/>
                <a:gd name="connsiteX181" fmla="*/ 89625 w 442828"/>
                <a:gd name="connsiteY181" fmla="*/ 16777 h 456073"/>
                <a:gd name="connsiteX182" fmla="*/ 128478 w 442828"/>
                <a:gd name="connsiteY182" fmla="*/ 16777 h 456073"/>
                <a:gd name="connsiteX183" fmla="*/ 121855 w 442828"/>
                <a:gd name="connsiteY183" fmla="*/ 93599 h 456073"/>
                <a:gd name="connsiteX184" fmla="*/ 137308 w 442828"/>
                <a:gd name="connsiteY184" fmla="*/ 107286 h 456073"/>
                <a:gd name="connsiteX185" fmla="*/ 183224 w 442828"/>
                <a:gd name="connsiteY185" fmla="*/ 107286 h 456073"/>
                <a:gd name="connsiteX186" fmla="*/ 183224 w 442828"/>
                <a:gd name="connsiteY186" fmla="*/ 113908 h 456073"/>
                <a:gd name="connsiteX187" fmla="*/ 161149 w 442828"/>
                <a:gd name="connsiteY187" fmla="*/ 135983 h 456073"/>
                <a:gd name="connsiteX188" fmla="*/ 139074 w 442828"/>
                <a:gd name="connsiteY188" fmla="*/ 113908 h 456073"/>
                <a:gd name="connsiteX189" fmla="*/ 139074 w 442828"/>
                <a:gd name="connsiteY189" fmla="*/ 107286 h 456073"/>
                <a:gd name="connsiteX190" fmla="*/ 137308 w 442828"/>
                <a:gd name="connsiteY190" fmla="*/ 107286 h 456073"/>
                <a:gd name="connsiteX191" fmla="*/ 183224 w 442828"/>
                <a:gd name="connsiteY191" fmla="*/ 93599 h 456073"/>
                <a:gd name="connsiteX192" fmla="*/ 137308 w 442828"/>
                <a:gd name="connsiteY192" fmla="*/ 93599 h 456073"/>
                <a:gd name="connsiteX193" fmla="*/ 143930 w 442828"/>
                <a:gd name="connsiteY193" fmla="*/ 16777 h 456073"/>
                <a:gd name="connsiteX194" fmla="*/ 182782 w 442828"/>
                <a:gd name="connsiteY194" fmla="*/ 16777 h 456073"/>
                <a:gd name="connsiteX195" fmla="*/ 182782 w 442828"/>
                <a:gd name="connsiteY195" fmla="*/ 93599 h 456073"/>
                <a:gd name="connsiteX196" fmla="*/ 0 w 442828"/>
                <a:gd name="connsiteY196" fmla="*/ 98897 h 456073"/>
                <a:gd name="connsiteX197" fmla="*/ 0 w 442828"/>
                <a:gd name="connsiteY197" fmla="*/ 100663 h 456073"/>
                <a:gd name="connsiteX198" fmla="*/ 0 w 442828"/>
                <a:gd name="connsiteY198" fmla="*/ 306404 h 456073"/>
                <a:gd name="connsiteX199" fmla="*/ 15453 w 442828"/>
                <a:gd name="connsiteY199" fmla="*/ 306404 h 456073"/>
                <a:gd name="connsiteX200" fmla="*/ 15453 w 442828"/>
                <a:gd name="connsiteY200" fmla="*/ 146138 h 456073"/>
                <a:gd name="connsiteX201" fmla="*/ 44150 w 442828"/>
                <a:gd name="connsiteY201" fmla="*/ 152761 h 456073"/>
                <a:gd name="connsiteX202" fmla="*/ 69757 w 442828"/>
                <a:gd name="connsiteY202" fmla="*/ 137308 h 456073"/>
                <a:gd name="connsiteX203" fmla="*/ 100221 w 442828"/>
                <a:gd name="connsiteY203" fmla="*/ 152761 h 456073"/>
                <a:gd name="connsiteX204" fmla="*/ 130685 w 442828"/>
                <a:gd name="connsiteY204" fmla="*/ 137308 h 456073"/>
                <a:gd name="connsiteX205" fmla="*/ 161149 w 442828"/>
                <a:gd name="connsiteY205" fmla="*/ 152761 h 456073"/>
                <a:gd name="connsiteX206" fmla="*/ 191612 w 442828"/>
                <a:gd name="connsiteY206" fmla="*/ 137308 h 456073"/>
                <a:gd name="connsiteX207" fmla="*/ 240620 w 442828"/>
                <a:gd name="connsiteY207" fmla="*/ 147462 h 456073"/>
                <a:gd name="connsiteX208" fmla="*/ 233997 w 442828"/>
                <a:gd name="connsiteY208" fmla="*/ 133776 h 456073"/>
                <a:gd name="connsiteX209" fmla="*/ 211922 w 442828"/>
                <a:gd name="connsiteY209" fmla="*/ 133776 h 456073"/>
                <a:gd name="connsiteX210" fmla="*/ 200001 w 442828"/>
                <a:gd name="connsiteY210" fmla="*/ 113467 h 456073"/>
                <a:gd name="connsiteX211" fmla="*/ 200001 w 442828"/>
                <a:gd name="connsiteY211" fmla="*/ 106844 h 456073"/>
                <a:gd name="connsiteX212" fmla="*/ 230465 w 442828"/>
                <a:gd name="connsiteY212" fmla="*/ 106844 h 456073"/>
                <a:gd name="connsiteX213" fmla="*/ 230465 w 442828"/>
                <a:gd name="connsiteY213" fmla="*/ 91391 h 456073"/>
                <a:gd name="connsiteX214" fmla="*/ 198235 w 442828"/>
                <a:gd name="connsiteY214" fmla="*/ 91391 h 456073"/>
                <a:gd name="connsiteX215" fmla="*/ 198235 w 442828"/>
                <a:gd name="connsiteY215" fmla="*/ 14570 h 456073"/>
                <a:gd name="connsiteX216" fmla="*/ 244151 w 442828"/>
                <a:gd name="connsiteY216" fmla="*/ 14570 h 456073"/>
                <a:gd name="connsiteX217" fmla="*/ 244151 w 442828"/>
                <a:gd name="connsiteY217" fmla="*/ 67550 h 456073"/>
                <a:gd name="connsiteX218" fmla="*/ 259604 w 442828"/>
                <a:gd name="connsiteY218" fmla="*/ 67550 h 456073"/>
                <a:gd name="connsiteX219" fmla="*/ 259604 w 442828"/>
                <a:gd name="connsiteY219" fmla="*/ 14570 h 456073"/>
                <a:gd name="connsiteX220" fmla="*/ 298457 w 442828"/>
                <a:gd name="connsiteY220" fmla="*/ 14570 h 456073"/>
                <a:gd name="connsiteX221" fmla="*/ 303754 w 442828"/>
                <a:gd name="connsiteY221" fmla="*/ 75939 h 456073"/>
                <a:gd name="connsiteX222" fmla="*/ 319207 w 442828"/>
                <a:gd name="connsiteY222" fmla="*/ 74173 h 456073"/>
                <a:gd name="connsiteX223" fmla="*/ 313909 w 442828"/>
                <a:gd name="connsiteY223" fmla="*/ 12804 h 456073"/>
                <a:gd name="connsiteX224" fmla="*/ 352761 w 442828"/>
                <a:gd name="connsiteY224" fmla="*/ 12804 h 456073"/>
                <a:gd name="connsiteX225" fmla="*/ 362916 w 442828"/>
                <a:gd name="connsiteY225" fmla="*/ 75939 h 456073"/>
                <a:gd name="connsiteX226" fmla="*/ 378369 w 442828"/>
                <a:gd name="connsiteY226" fmla="*/ 74173 h 456073"/>
                <a:gd name="connsiteX227" fmla="*/ 368214 w 442828"/>
                <a:gd name="connsiteY227" fmla="*/ 14570 h 456073"/>
                <a:gd name="connsiteX228" fmla="*/ 407066 w 442828"/>
                <a:gd name="connsiteY228" fmla="*/ 14570 h 456073"/>
                <a:gd name="connsiteX229" fmla="*/ 425609 w 442828"/>
                <a:gd name="connsiteY229" fmla="*/ 91391 h 456073"/>
                <a:gd name="connsiteX230" fmla="*/ 396912 w 442828"/>
                <a:gd name="connsiteY230" fmla="*/ 91391 h 456073"/>
                <a:gd name="connsiteX231" fmla="*/ 396912 w 442828"/>
                <a:gd name="connsiteY231" fmla="*/ 106844 h 456073"/>
                <a:gd name="connsiteX232" fmla="*/ 427376 w 442828"/>
                <a:gd name="connsiteY232" fmla="*/ 106844 h 456073"/>
                <a:gd name="connsiteX233" fmla="*/ 427376 w 442828"/>
                <a:gd name="connsiteY233" fmla="*/ 113467 h 456073"/>
                <a:gd name="connsiteX234" fmla="*/ 405300 w 442828"/>
                <a:gd name="connsiteY234" fmla="*/ 135542 h 456073"/>
                <a:gd name="connsiteX235" fmla="*/ 405300 w 442828"/>
                <a:gd name="connsiteY235" fmla="*/ 150994 h 456073"/>
                <a:gd name="connsiteX236" fmla="*/ 427376 w 442828"/>
                <a:gd name="connsiteY236" fmla="*/ 144372 h 456073"/>
                <a:gd name="connsiteX237" fmla="*/ 427376 w 442828"/>
                <a:gd name="connsiteY237" fmla="*/ 258280 h 456073"/>
                <a:gd name="connsiteX238" fmla="*/ 442828 w 442828"/>
                <a:gd name="connsiteY238" fmla="*/ 258280 h 456073"/>
                <a:gd name="connsiteX239" fmla="*/ 442828 w 442828"/>
                <a:gd name="connsiteY239" fmla="*/ 98897 h 456073"/>
                <a:gd name="connsiteX240" fmla="*/ 442828 w 442828"/>
                <a:gd name="connsiteY240" fmla="*/ 97131 h 456073"/>
                <a:gd name="connsiteX241" fmla="*/ 420753 w 442828"/>
                <a:gd name="connsiteY241" fmla="*/ 5298 h 456073"/>
                <a:gd name="connsiteX242" fmla="*/ 414130 w 442828"/>
                <a:gd name="connsiteY242" fmla="*/ 0 h 456073"/>
                <a:gd name="connsiteX243" fmla="*/ 33996 w 442828"/>
                <a:gd name="connsiteY243" fmla="*/ 0 h 456073"/>
                <a:gd name="connsiteX244" fmla="*/ 27373 w 442828"/>
                <a:gd name="connsiteY244" fmla="*/ 5298 h 456073"/>
                <a:gd name="connsiteX245" fmla="*/ 0 w 442828"/>
                <a:gd name="connsiteY245" fmla="*/ 98897 h 456073"/>
                <a:gd name="connsiteX246" fmla="*/ 183224 w 442828"/>
                <a:gd name="connsiteY246" fmla="*/ 306404 h 456073"/>
                <a:gd name="connsiteX247" fmla="*/ 183224 w 442828"/>
                <a:gd name="connsiteY247" fmla="*/ 321857 h 456073"/>
                <a:gd name="connsiteX248" fmla="*/ 167772 w 442828"/>
                <a:gd name="connsiteY248" fmla="*/ 321857 h 456073"/>
                <a:gd name="connsiteX249" fmla="*/ 161149 w 442828"/>
                <a:gd name="connsiteY249" fmla="*/ 315234 h 456073"/>
                <a:gd name="connsiteX250" fmla="*/ 161149 w 442828"/>
                <a:gd name="connsiteY250" fmla="*/ 177485 h 456073"/>
                <a:gd name="connsiteX251" fmla="*/ 167772 w 442828"/>
                <a:gd name="connsiteY251" fmla="*/ 170862 h 456073"/>
                <a:gd name="connsiteX252" fmla="*/ 220310 w 442828"/>
                <a:gd name="connsiteY252" fmla="*/ 170862 h 456073"/>
                <a:gd name="connsiteX253" fmla="*/ 220310 w 442828"/>
                <a:gd name="connsiteY253" fmla="*/ 186315 h 456073"/>
                <a:gd name="connsiteX254" fmla="*/ 174394 w 442828"/>
                <a:gd name="connsiteY254" fmla="*/ 186315 h 456073"/>
                <a:gd name="connsiteX255" fmla="*/ 174394 w 442828"/>
                <a:gd name="connsiteY255" fmla="*/ 309053 h 456073"/>
                <a:gd name="connsiteX256" fmla="*/ 182782 w 442828"/>
                <a:gd name="connsiteY256" fmla="*/ 309053 h 456073"/>
                <a:gd name="connsiteX257" fmla="*/ 182782 w 442828"/>
                <a:gd name="connsiteY257" fmla="*/ 306404 h 456073"/>
                <a:gd name="connsiteX258" fmla="*/ 395146 w 442828"/>
                <a:gd name="connsiteY258" fmla="*/ 214571 h 456073"/>
                <a:gd name="connsiteX259" fmla="*/ 410599 w 442828"/>
                <a:gd name="connsiteY259" fmla="*/ 214571 h 456073"/>
                <a:gd name="connsiteX260" fmla="*/ 410599 w 442828"/>
                <a:gd name="connsiteY260" fmla="*/ 245035 h 456073"/>
                <a:gd name="connsiteX261" fmla="*/ 395146 w 442828"/>
                <a:gd name="connsiteY261" fmla="*/ 245035 h 456073"/>
                <a:gd name="connsiteX262" fmla="*/ 395146 w 442828"/>
                <a:gd name="connsiteY262" fmla="*/ 214571 h 456073"/>
                <a:gd name="connsiteX263" fmla="*/ 54305 w 442828"/>
                <a:gd name="connsiteY263" fmla="*/ 184107 h 456073"/>
                <a:gd name="connsiteX264" fmla="*/ 130685 w 442828"/>
                <a:gd name="connsiteY264" fmla="*/ 184107 h 456073"/>
                <a:gd name="connsiteX265" fmla="*/ 130685 w 442828"/>
                <a:gd name="connsiteY265" fmla="*/ 352762 h 456073"/>
                <a:gd name="connsiteX266" fmla="*/ 54305 w 442828"/>
                <a:gd name="connsiteY266" fmla="*/ 352762 h 456073"/>
                <a:gd name="connsiteX267" fmla="*/ 54305 w 442828"/>
                <a:gd name="connsiteY267" fmla="*/ 184107 h 456073"/>
                <a:gd name="connsiteX268" fmla="*/ 0 w 442828"/>
                <a:gd name="connsiteY268" fmla="*/ 389848 h 456073"/>
                <a:gd name="connsiteX269" fmla="*/ 6623 w 442828"/>
                <a:gd name="connsiteY269" fmla="*/ 396471 h 456073"/>
                <a:gd name="connsiteX270" fmla="*/ 181458 w 442828"/>
                <a:gd name="connsiteY270" fmla="*/ 396471 h 456073"/>
                <a:gd name="connsiteX271" fmla="*/ 181458 w 442828"/>
                <a:gd name="connsiteY271" fmla="*/ 381460 h 456073"/>
                <a:gd name="connsiteX272" fmla="*/ 13687 w 442828"/>
                <a:gd name="connsiteY272" fmla="*/ 381460 h 456073"/>
                <a:gd name="connsiteX273" fmla="*/ 13687 w 442828"/>
                <a:gd name="connsiteY273" fmla="*/ 366007 h 456073"/>
                <a:gd name="connsiteX274" fmla="*/ 181458 w 442828"/>
                <a:gd name="connsiteY274" fmla="*/ 366007 h 456073"/>
                <a:gd name="connsiteX275" fmla="*/ 181458 w 442828"/>
                <a:gd name="connsiteY275" fmla="*/ 350554 h 456073"/>
                <a:gd name="connsiteX276" fmla="*/ 143930 w 442828"/>
                <a:gd name="connsiteY276" fmla="*/ 350554 h 456073"/>
                <a:gd name="connsiteX277" fmla="*/ 143930 w 442828"/>
                <a:gd name="connsiteY277" fmla="*/ 175277 h 456073"/>
                <a:gd name="connsiteX278" fmla="*/ 137308 w 442828"/>
                <a:gd name="connsiteY278" fmla="*/ 168655 h 456073"/>
                <a:gd name="connsiteX279" fmla="*/ 45916 w 442828"/>
                <a:gd name="connsiteY279" fmla="*/ 168655 h 456073"/>
                <a:gd name="connsiteX280" fmla="*/ 39293 w 442828"/>
                <a:gd name="connsiteY280" fmla="*/ 175277 h 456073"/>
                <a:gd name="connsiteX281" fmla="*/ 39293 w 442828"/>
                <a:gd name="connsiteY281" fmla="*/ 350554 h 456073"/>
                <a:gd name="connsiteX282" fmla="*/ 17218 w 442828"/>
                <a:gd name="connsiteY282" fmla="*/ 350554 h 456073"/>
                <a:gd name="connsiteX283" fmla="*/ 17218 w 442828"/>
                <a:gd name="connsiteY283" fmla="*/ 320090 h 456073"/>
                <a:gd name="connsiteX284" fmla="*/ 1766 w 442828"/>
                <a:gd name="connsiteY284" fmla="*/ 320090 h 456073"/>
                <a:gd name="connsiteX285" fmla="*/ 1766 w 442828"/>
                <a:gd name="connsiteY285" fmla="*/ 389848 h 456073"/>
                <a:gd name="connsiteX286" fmla="*/ 0 w 442828"/>
                <a:gd name="connsiteY286" fmla="*/ 389848 h 4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42828" h="456073">
                  <a:moveTo>
                    <a:pt x="305079" y="180575"/>
                  </a:moveTo>
                  <a:cubicBezTo>
                    <a:pt x="305079" y="187198"/>
                    <a:pt x="299781" y="192496"/>
                    <a:pt x="293158" y="192496"/>
                  </a:cubicBezTo>
                  <a:cubicBezTo>
                    <a:pt x="287860" y="192496"/>
                    <a:pt x="284770" y="188964"/>
                    <a:pt x="283004" y="185873"/>
                  </a:cubicBezTo>
                  <a:cubicBezTo>
                    <a:pt x="281238" y="180575"/>
                    <a:pt x="283004" y="177485"/>
                    <a:pt x="284770" y="173953"/>
                  </a:cubicBezTo>
                  <a:cubicBezTo>
                    <a:pt x="288302" y="170421"/>
                    <a:pt x="293158" y="170421"/>
                    <a:pt x="296690" y="172187"/>
                  </a:cubicBezTo>
                  <a:cubicBezTo>
                    <a:pt x="301988" y="172187"/>
                    <a:pt x="305079" y="175277"/>
                    <a:pt x="305079" y="180575"/>
                  </a:cubicBezTo>
                  <a:close/>
                  <a:moveTo>
                    <a:pt x="346139" y="192496"/>
                  </a:moveTo>
                  <a:cubicBezTo>
                    <a:pt x="339516" y="192496"/>
                    <a:pt x="334218" y="187198"/>
                    <a:pt x="334218" y="180575"/>
                  </a:cubicBezTo>
                  <a:cubicBezTo>
                    <a:pt x="334218" y="175277"/>
                    <a:pt x="337751" y="172187"/>
                    <a:pt x="340841" y="170421"/>
                  </a:cubicBezTo>
                  <a:cubicBezTo>
                    <a:pt x="346139" y="168655"/>
                    <a:pt x="349230" y="170421"/>
                    <a:pt x="352761" y="172187"/>
                  </a:cubicBezTo>
                  <a:cubicBezTo>
                    <a:pt x="356294" y="175719"/>
                    <a:pt x="356294" y="180575"/>
                    <a:pt x="354527" y="184107"/>
                  </a:cubicBezTo>
                  <a:cubicBezTo>
                    <a:pt x="356294" y="188964"/>
                    <a:pt x="350996" y="192496"/>
                    <a:pt x="346139" y="192496"/>
                  </a:cubicBezTo>
                  <a:close/>
                  <a:moveTo>
                    <a:pt x="320532" y="230024"/>
                  </a:moveTo>
                  <a:cubicBezTo>
                    <a:pt x="310377" y="230024"/>
                    <a:pt x="301988" y="226492"/>
                    <a:pt x="293600" y="221635"/>
                  </a:cubicBezTo>
                  <a:lnTo>
                    <a:pt x="301988" y="209714"/>
                  </a:lnTo>
                  <a:cubicBezTo>
                    <a:pt x="313909" y="216337"/>
                    <a:pt x="327596" y="216337"/>
                    <a:pt x="339516" y="209714"/>
                  </a:cubicBezTo>
                  <a:lnTo>
                    <a:pt x="347905" y="221635"/>
                  </a:lnTo>
                  <a:cubicBezTo>
                    <a:pt x="339075" y="226492"/>
                    <a:pt x="328920" y="230024"/>
                    <a:pt x="320532" y="230024"/>
                  </a:cubicBezTo>
                  <a:close/>
                  <a:moveTo>
                    <a:pt x="358060" y="330245"/>
                  </a:moveTo>
                  <a:lnTo>
                    <a:pt x="358060" y="345698"/>
                  </a:lnTo>
                  <a:lnTo>
                    <a:pt x="342607" y="345698"/>
                  </a:lnTo>
                  <a:lnTo>
                    <a:pt x="342607" y="330245"/>
                  </a:lnTo>
                  <a:lnTo>
                    <a:pt x="358060" y="330245"/>
                  </a:lnTo>
                  <a:close/>
                  <a:moveTo>
                    <a:pt x="425609" y="343932"/>
                  </a:moveTo>
                  <a:lnTo>
                    <a:pt x="425609" y="359384"/>
                  </a:lnTo>
                  <a:lnTo>
                    <a:pt x="388082" y="359384"/>
                  </a:lnTo>
                  <a:lnTo>
                    <a:pt x="388082" y="343932"/>
                  </a:lnTo>
                  <a:lnTo>
                    <a:pt x="425609" y="343932"/>
                  </a:lnTo>
                  <a:close/>
                  <a:moveTo>
                    <a:pt x="425609" y="374837"/>
                  </a:moveTo>
                  <a:lnTo>
                    <a:pt x="425609" y="388524"/>
                  </a:lnTo>
                  <a:lnTo>
                    <a:pt x="362916" y="378369"/>
                  </a:lnTo>
                  <a:lnTo>
                    <a:pt x="379693" y="374837"/>
                  </a:lnTo>
                  <a:lnTo>
                    <a:pt x="425609" y="374837"/>
                  </a:lnTo>
                  <a:close/>
                  <a:moveTo>
                    <a:pt x="425609" y="405301"/>
                  </a:moveTo>
                  <a:lnTo>
                    <a:pt x="425609" y="422519"/>
                  </a:lnTo>
                  <a:cubicBezTo>
                    <a:pt x="425609" y="434440"/>
                    <a:pt x="415455" y="444595"/>
                    <a:pt x="403534" y="444595"/>
                  </a:cubicBezTo>
                  <a:lnTo>
                    <a:pt x="389848" y="444595"/>
                  </a:lnTo>
                  <a:lnTo>
                    <a:pt x="260929" y="414131"/>
                  </a:lnTo>
                  <a:lnTo>
                    <a:pt x="259163" y="414131"/>
                  </a:lnTo>
                  <a:lnTo>
                    <a:pt x="213246" y="414131"/>
                  </a:lnTo>
                  <a:lnTo>
                    <a:pt x="213246" y="376603"/>
                  </a:lnTo>
                  <a:lnTo>
                    <a:pt x="259163" y="376603"/>
                  </a:lnTo>
                  <a:lnTo>
                    <a:pt x="425609" y="405301"/>
                  </a:lnTo>
                  <a:close/>
                  <a:moveTo>
                    <a:pt x="320532" y="287861"/>
                  </a:moveTo>
                  <a:lnTo>
                    <a:pt x="298457" y="265785"/>
                  </a:lnTo>
                  <a:cubicBezTo>
                    <a:pt x="313909" y="271084"/>
                    <a:pt x="328920" y="271084"/>
                    <a:pt x="344373" y="265785"/>
                  </a:cubicBezTo>
                  <a:lnTo>
                    <a:pt x="320532" y="287861"/>
                  </a:lnTo>
                  <a:close/>
                  <a:moveTo>
                    <a:pt x="334218" y="294483"/>
                  </a:moveTo>
                  <a:lnTo>
                    <a:pt x="342607" y="286095"/>
                  </a:lnTo>
                  <a:lnTo>
                    <a:pt x="342607" y="296249"/>
                  </a:lnTo>
                  <a:lnTo>
                    <a:pt x="334218" y="294483"/>
                  </a:lnTo>
                  <a:close/>
                  <a:moveTo>
                    <a:pt x="373071" y="199118"/>
                  </a:moveTo>
                  <a:cubicBezTo>
                    <a:pt x="373071" y="228258"/>
                    <a:pt x="349230" y="252099"/>
                    <a:pt x="320532" y="252099"/>
                  </a:cubicBezTo>
                  <a:cubicBezTo>
                    <a:pt x="291834" y="252099"/>
                    <a:pt x="267993" y="228258"/>
                    <a:pt x="267993" y="199118"/>
                  </a:cubicBezTo>
                  <a:lnTo>
                    <a:pt x="267993" y="178809"/>
                  </a:lnTo>
                  <a:lnTo>
                    <a:pt x="288302" y="146579"/>
                  </a:lnTo>
                  <a:lnTo>
                    <a:pt x="356294" y="146579"/>
                  </a:lnTo>
                  <a:lnTo>
                    <a:pt x="376603" y="178809"/>
                  </a:lnTo>
                  <a:lnTo>
                    <a:pt x="376603" y="199118"/>
                  </a:lnTo>
                  <a:lnTo>
                    <a:pt x="373071" y="199118"/>
                  </a:lnTo>
                  <a:close/>
                  <a:moveTo>
                    <a:pt x="373071" y="150111"/>
                  </a:moveTo>
                  <a:lnTo>
                    <a:pt x="364682" y="134659"/>
                  </a:lnTo>
                  <a:cubicBezTo>
                    <a:pt x="362916" y="132893"/>
                    <a:pt x="361150" y="131127"/>
                    <a:pt x="358060" y="131127"/>
                  </a:cubicBezTo>
                  <a:lnTo>
                    <a:pt x="275057" y="131127"/>
                  </a:lnTo>
                  <a:cubicBezTo>
                    <a:pt x="266668" y="131127"/>
                    <a:pt x="259604" y="124504"/>
                    <a:pt x="259604" y="115674"/>
                  </a:cubicBezTo>
                  <a:lnTo>
                    <a:pt x="259604" y="100221"/>
                  </a:lnTo>
                  <a:lnTo>
                    <a:pt x="350996" y="100221"/>
                  </a:lnTo>
                  <a:cubicBezTo>
                    <a:pt x="362916" y="100221"/>
                    <a:pt x="373071" y="110376"/>
                    <a:pt x="373071" y="122297"/>
                  </a:cubicBezTo>
                  <a:lnTo>
                    <a:pt x="373071" y="137749"/>
                  </a:lnTo>
                  <a:lnTo>
                    <a:pt x="373071" y="150111"/>
                  </a:lnTo>
                  <a:close/>
                  <a:moveTo>
                    <a:pt x="266227" y="144814"/>
                  </a:moveTo>
                  <a:lnTo>
                    <a:pt x="267993" y="144814"/>
                  </a:lnTo>
                  <a:lnTo>
                    <a:pt x="266227" y="150111"/>
                  </a:lnTo>
                  <a:lnTo>
                    <a:pt x="266227" y="144814"/>
                  </a:lnTo>
                  <a:close/>
                  <a:moveTo>
                    <a:pt x="296690" y="296249"/>
                  </a:moveTo>
                  <a:lnTo>
                    <a:pt x="296690" y="286095"/>
                  </a:lnTo>
                  <a:lnTo>
                    <a:pt x="305079" y="294483"/>
                  </a:lnTo>
                  <a:lnTo>
                    <a:pt x="296690" y="296249"/>
                  </a:lnTo>
                  <a:close/>
                  <a:moveTo>
                    <a:pt x="281679" y="275940"/>
                  </a:moveTo>
                  <a:lnTo>
                    <a:pt x="281679" y="306404"/>
                  </a:lnTo>
                  <a:cubicBezTo>
                    <a:pt x="281679" y="308170"/>
                    <a:pt x="283445" y="311702"/>
                    <a:pt x="285211" y="313026"/>
                  </a:cubicBezTo>
                  <a:cubicBezTo>
                    <a:pt x="286978" y="314793"/>
                    <a:pt x="290509" y="314793"/>
                    <a:pt x="291834" y="314793"/>
                  </a:cubicBezTo>
                  <a:lnTo>
                    <a:pt x="312143" y="309494"/>
                  </a:lnTo>
                  <a:lnTo>
                    <a:pt x="312143" y="370863"/>
                  </a:lnTo>
                  <a:lnTo>
                    <a:pt x="266227" y="362475"/>
                  </a:lnTo>
                  <a:lnTo>
                    <a:pt x="266227" y="315234"/>
                  </a:lnTo>
                  <a:lnTo>
                    <a:pt x="250774" y="315234"/>
                  </a:lnTo>
                  <a:lnTo>
                    <a:pt x="250774" y="330687"/>
                  </a:lnTo>
                  <a:lnTo>
                    <a:pt x="213246" y="330687"/>
                  </a:lnTo>
                  <a:lnTo>
                    <a:pt x="213246" y="308611"/>
                  </a:lnTo>
                  <a:cubicBezTo>
                    <a:pt x="213246" y="291393"/>
                    <a:pt x="226933" y="278148"/>
                    <a:pt x="243710" y="278148"/>
                  </a:cubicBezTo>
                  <a:lnTo>
                    <a:pt x="281238" y="278148"/>
                  </a:lnTo>
                  <a:lnTo>
                    <a:pt x="281238" y="275940"/>
                  </a:lnTo>
                  <a:close/>
                  <a:moveTo>
                    <a:pt x="213688" y="343932"/>
                  </a:moveTo>
                  <a:lnTo>
                    <a:pt x="251215" y="343932"/>
                  </a:lnTo>
                  <a:lnTo>
                    <a:pt x="251215" y="359384"/>
                  </a:lnTo>
                  <a:lnTo>
                    <a:pt x="213688" y="359384"/>
                  </a:lnTo>
                  <a:lnTo>
                    <a:pt x="213688" y="343932"/>
                  </a:lnTo>
                  <a:close/>
                  <a:moveTo>
                    <a:pt x="235763" y="444595"/>
                  </a:moveTo>
                  <a:cubicBezTo>
                    <a:pt x="225608" y="444595"/>
                    <a:pt x="217220" y="437972"/>
                    <a:pt x="213688" y="429142"/>
                  </a:cubicBezTo>
                  <a:lnTo>
                    <a:pt x="257838" y="429142"/>
                  </a:lnTo>
                  <a:lnTo>
                    <a:pt x="286536" y="435765"/>
                  </a:lnTo>
                  <a:lnTo>
                    <a:pt x="250774" y="444153"/>
                  </a:lnTo>
                  <a:lnTo>
                    <a:pt x="235763" y="444153"/>
                  </a:lnTo>
                  <a:close/>
                  <a:moveTo>
                    <a:pt x="388524" y="177043"/>
                  </a:moveTo>
                  <a:cubicBezTo>
                    <a:pt x="392055" y="177043"/>
                    <a:pt x="395146" y="180575"/>
                    <a:pt x="395146" y="183666"/>
                  </a:cubicBezTo>
                  <a:cubicBezTo>
                    <a:pt x="395146" y="187198"/>
                    <a:pt x="391614" y="190288"/>
                    <a:pt x="388524" y="190288"/>
                  </a:cubicBezTo>
                  <a:lnTo>
                    <a:pt x="388524" y="177043"/>
                  </a:lnTo>
                  <a:close/>
                  <a:moveTo>
                    <a:pt x="250774" y="192496"/>
                  </a:moveTo>
                  <a:cubicBezTo>
                    <a:pt x="247242" y="192496"/>
                    <a:pt x="244151" y="188964"/>
                    <a:pt x="244151" y="185873"/>
                  </a:cubicBezTo>
                  <a:cubicBezTo>
                    <a:pt x="244151" y="182341"/>
                    <a:pt x="247684" y="179251"/>
                    <a:pt x="250774" y="179251"/>
                  </a:cubicBezTo>
                  <a:lnTo>
                    <a:pt x="250774" y="192496"/>
                  </a:lnTo>
                  <a:close/>
                  <a:moveTo>
                    <a:pt x="425609" y="299781"/>
                  </a:moveTo>
                  <a:cubicBezTo>
                    <a:pt x="425609" y="301547"/>
                    <a:pt x="425609" y="303313"/>
                    <a:pt x="425609" y="306404"/>
                  </a:cubicBezTo>
                  <a:lnTo>
                    <a:pt x="425609" y="328479"/>
                  </a:lnTo>
                  <a:lnTo>
                    <a:pt x="388082" y="328479"/>
                  </a:lnTo>
                  <a:lnTo>
                    <a:pt x="388082" y="313026"/>
                  </a:lnTo>
                  <a:lnTo>
                    <a:pt x="372629" y="313026"/>
                  </a:lnTo>
                  <a:lnTo>
                    <a:pt x="372629" y="360709"/>
                  </a:lnTo>
                  <a:lnTo>
                    <a:pt x="326713" y="369098"/>
                  </a:lnTo>
                  <a:lnTo>
                    <a:pt x="326713" y="307728"/>
                  </a:lnTo>
                  <a:lnTo>
                    <a:pt x="347022" y="313026"/>
                  </a:lnTo>
                  <a:cubicBezTo>
                    <a:pt x="348788" y="313026"/>
                    <a:pt x="352320" y="313026"/>
                    <a:pt x="353645" y="311260"/>
                  </a:cubicBezTo>
                  <a:cubicBezTo>
                    <a:pt x="355411" y="309494"/>
                    <a:pt x="357176" y="307728"/>
                    <a:pt x="357176" y="304638"/>
                  </a:cubicBezTo>
                  <a:lnTo>
                    <a:pt x="357176" y="274174"/>
                  </a:lnTo>
                  <a:lnTo>
                    <a:pt x="394704" y="274174"/>
                  </a:lnTo>
                  <a:cubicBezTo>
                    <a:pt x="404859" y="274174"/>
                    <a:pt x="413248" y="279472"/>
                    <a:pt x="418545" y="286095"/>
                  </a:cubicBezTo>
                  <a:lnTo>
                    <a:pt x="430466" y="277706"/>
                  </a:lnTo>
                  <a:cubicBezTo>
                    <a:pt x="422078" y="265785"/>
                    <a:pt x="408391" y="259163"/>
                    <a:pt x="392939" y="259163"/>
                  </a:cubicBezTo>
                  <a:lnTo>
                    <a:pt x="355411" y="259163"/>
                  </a:lnTo>
                  <a:lnTo>
                    <a:pt x="355411" y="255631"/>
                  </a:lnTo>
                  <a:cubicBezTo>
                    <a:pt x="372188" y="243710"/>
                    <a:pt x="382342" y="226492"/>
                    <a:pt x="385874" y="206182"/>
                  </a:cubicBezTo>
                  <a:cubicBezTo>
                    <a:pt x="397795" y="206182"/>
                    <a:pt x="407949" y="196028"/>
                    <a:pt x="407949" y="184107"/>
                  </a:cubicBezTo>
                  <a:cubicBezTo>
                    <a:pt x="407949" y="172187"/>
                    <a:pt x="397795" y="162032"/>
                    <a:pt x="385874" y="162032"/>
                  </a:cubicBezTo>
                  <a:lnTo>
                    <a:pt x="385874" y="124504"/>
                  </a:lnTo>
                  <a:cubicBezTo>
                    <a:pt x="385874" y="104195"/>
                    <a:pt x="369097" y="86976"/>
                    <a:pt x="348346" y="86976"/>
                  </a:cubicBezTo>
                  <a:lnTo>
                    <a:pt x="249891" y="86976"/>
                  </a:lnTo>
                  <a:cubicBezTo>
                    <a:pt x="246359" y="86976"/>
                    <a:pt x="243269" y="90508"/>
                    <a:pt x="243269" y="93599"/>
                  </a:cubicBezTo>
                  <a:lnTo>
                    <a:pt x="243269" y="115674"/>
                  </a:lnTo>
                  <a:cubicBezTo>
                    <a:pt x="243269" y="122297"/>
                    <a:pt x="246800" y="131127"/>
                    <a:pt x="251657" y="135983"/>
                  </a:cubicBezTo>
                  <a:cubicBezTo>
                    <a:pt x="251657" y="137749"/>
                    <a:pt x="251657" y="161591"/>
                    <a:pt x="251657" y="161591"/>
                  </a:cubicBezTo>
                  <a:cubicBezTo>
                    <a:pt x="239736" y="161591"/>
                    <a:pt x="229582" y="171745"/>
                    <a:pt x="229582" y="183666"/>
                  </a:cubicBezTo>
                  <a:cubicBezTo>
                    <a:pt x="229582" y="195587"/>
                    <a:pt x="239736" y="205741"/>
                    <a:pt x="251657" y="205741"/>
                  </a:cubicBezTo>
                  <a:cubicBezTo>
                    <a:pt x="253423" y="226050"/>
                    <a:pt x="265344" y="243269"/>
                    <a:pt x="282121" y="255190"/>
                  </a:cubicBezTo>
                  <a:lnTo>
                    <a:pt x="282121" y="258722"/>
                  </a:lnTo>
                  <a:lnTo>
                    <a:pt x="244593" y="258722"/>
                  </a:lnTo>
                  <a:cubicBezTo>
                    <a:pt x="218986" y="258722"/>
                    <a:pt x="198677" y="279031"/>
                    <a:pt x="198677" y="304638"/>
                  </a:cubicBezTo>
                  <a:lnTo>
                    <a:pt x="198677" y="418546"/>
                  </a:lnTo>
                  <a:cubicBezTo>
                    <a:pt x="198677" y="438855"/>
                    <a:pt x="215454" y="456074"/>
                    <a:pt x="236205" y="456074"/>
                  </a:cubicBezTo>
                  <a:lnTo>
                    <a:pt x="403976" y="456074"/>
                  </a:lnTo>
                  <a:cubicBezTo>
                    <a:pt x="424285" y="456074"/>
                    <a:pt x="441504" y="438855"/>
                    <a:pt x="441504" y="418546"/>
                  </a:cubicBezTo>
                  <a:lnTo>
                    <a:pt x="441504" y="304638"/>
                  </a:lnTo>
                  <a:cubicBezTo>
                    <a:pt x="441504" y="301106"/>
                    <a:pt x="441504" y="298015"/>
                    <a:pt x="439738" y="296249"/>
                  </a:cubicBezTo>
                  <a:lnTo>
                    <a:pt x="425609" y="299781"/>
                  </a:lnTo>
                  <a:close/>
                  <a:moveTo>
                    <a:pt x="69316" y="245476"/>
                  </a:moveTo>
                  <a:lnTo>
                    <a:pt x="84769" y="245476"/>
                  </a:lnTo>
                  <a:lnTo>
                    <a:pt x="84769" y="291393"/>
                  </a:lnTo>
                  <a:lnTo>
                    <a:pt x="69316" y="291393"/>
                  </a:lnTo>
                  <a:lnTo>
                    <a:pt x="69316" y="245476"/>
                  </a:lnTo>
                  <a:close/>
                  <a:moveTo>
                    <a:pt x="15011" y="107286"/>
                  </a:moveTo>
                  <a:lnTo>
                    <a:pt x="60927" y="107286"/>
                  </a:lnTo>
                  <a:lnTo>
                    <a:pt x="60927" y="113908"/>
                  </a:lnTo>
                  <a:cubicBezTo>
                    <a:pt x="60927" y="125829"/>
                    <a:pt x="50773" y="135983"/>
                    <a:pt x="38852" y="135983"/>
                  </a:cubicBezTo>
                  <a:cubicBezTo>
                    <a:pt x="26932" y="135983"/>
                    <a:pt x="16777" y="125829"/>
                    <a:pt x="16777" y="113908"/>
                  </a:cubicBezTo>
                  <a:lnTo>
                    <a:pt x="16777" y="107286"/>
                  </a:lnTo>
                  <a:lnTo>
                    <a:pt x="15011" y="107286"/>
                  </a:lnTo>
                  <a:close/>
                  <a:moveTo>
                    <a:pt x="62693" y="93599"/>
                  </a:moveTo>
                  <a:lnTo>
                    <a:pt x="18543" y="93599"/>
                  </a:lnTo>
                  <a:lnTo>
                    <a:pt x="37086" y="16777"/>
                  </a:lnTo>
                  <a:lnTo>
                    <a:pt x="75938" y="16777"/>
                  </a:lnTo>
                  <a:lnTo>
                    <a:pt x="69316" y="54305"/>
                  </a:lnTo>
                  <a:lnTo>
                    <a:pt x="62693" y="93599"/>
                  </a:lnTo>
                  <a:close/>
                  <a:moveTo>
                    <a:pt x="76380" y="107286"/>
                  </a:moveTo>
                  <a:lnTo>
                    <a:pt x="122296" y="107286"/>
                  </a:lnTo>
                  <a:lnTo>
                    <a:pt x="122296" y="113908"/>
                  </a:lnTo>
                  <a:cubicBezTo>
                    <a:pt x="122296" y="125829"/>
                    <a:pt x="112142" y="135983"/>
                    <a:pt x="100221" y="135983"/>
                  </a:cubicBezTo>
                  <a:cubicBezTo>
                    <a:pt x="88301" y="135983"/>
                    <a:pt x="78146" y="125829"/>
                    <a:pt x="78146" y="113908"/>
                  </a:cubicBezTo>
                  <a:lnTo>
                    <a:pt x="78146" y="107286"/>
                  </a:lnTo>
                  <a:lnTo>
                    <a:pt x="76380" y="107286"/>
                  </a:lnTo>
                  <a:close/>
                  <a:moveTo>
                    <a:pt x="121855" y="93599"/>
                  </a:moveTo>
                  <a:lnTo>
                    <a:pt x="77705" y="93599"/>
                  </a:lnTo>
                  <a:lnTo>
                    <a:pt x="89625" y="16777"/>
                  </a:lnTo>
                  <a:lnTo>
                    <a:pt x="128478" y="16777"/>
                  </a:lnTo>
                  <a:lnTo>
                    <a:pt x="121855" y="93599"/>
                  </a:lnTo>
                  <a:close/>
                  <a:moveTo>
                    <a:pt x="137308" y="107286"/>
                  </a:moveTo>
                  <a:lnTo>
                    <a:pt x="183224" y="107286"/>
                  </a:lnTo>
                  <a:lnTo>
                    <a:pt x="183224" y="113908"/>
                  </a:lnTo>
                  <a:cubicBezTo>
                    <a:pt x="183224" y="125829"/>
                    <a:pt x="173069" y="135983"/>
                    <a:pt x="161149" y="135983"/>
                  </a:cubicBezTo>
                  <a:cubicBezTo>
                    <a:pt x="149228" y="135983"/>
                    <a:pt x="139074" y="125829"/>
                    <a:pt x="139074" y="113908"/>
                  </a:cubicBezTo>
                  <a:lnTo>
                    <a:pt x="139074" y="107286"/>
                  </a:lnTo>
                  <a:lnTo>
                    <a:pt x="137308" y="107286"/>
                  </a:lnTo>
                  <a:close/>
                  <a:moveTo>
                    <a:pt x="183224" y="93599"/>
                  </a:moveTo>
                  <a:lnTo>
                    <a:pt x="137308" y="93599"/>
                  </a:lnTo>
                  <a:lnTo>
                    <a:pt x="143930" y="16777"/>
                  </a:lnTo>
                  <a:lnTo>
                    <a:pt x="182782" y="16777"/>
                  </a:lnTo>
                  <a:lnTo>
                    <a:pt x="182782" y="93599"/>
                  </a:lnTo>
                  <a:close/>
                  <a:moveTo>
                    <a:pt x="0" y="98897"/>
                  </a:moveTo>
                  <a:lnTo>
                    <a:pt x="0" y="100663"/>
                  </a:lnTo>
                  <a:lnTo>
                    <a:pt x="0" y="306404"/>
                  </a:lnTo>
                  <a:lnTo>
                    <a:pt x="15453" y="306404"/>
                  </a:lnTo>
                  <a:lnTo>
                    <a:pt x="15453" y="146138"/>
                  </a:lnTo>
                  <a:cubicBezTo>
                    <a:pt x="23841" y="152761"/>
                    <a:pt x="33996" y="154526"/>
                    <a:pt x="44150" y="152761"/>
                  </a:cubicBezTo>
                  <a:cubicBezTo>
                    <a:pt x="54305" y="150994"/>
                    <a:pt x="62693" y="146138"/>
                    <a:pt x="69757" y="137308"/>
                  </a:cubicBezTo>
                  <a:cubicBezTo>
                    <a:pt x="76380" y="147462"/>
                    <a:pt x="88301" y="152761"/>
                    <a:pt x="100221" y="152761"/>
                  </a:cubicBezTo>
                  <a:cubicBezTo>
                    <a:pt x="112142" y="152761"/>
                    <a:pt x="124063" y="147462"/>
                    <a:pt x="130685" y="137308"/>
                  </a:cubicBezTo>
                  <a:cubicBezTo>
                    <a:pt x="137308" y="147462"/>
                    <a:pt x="149228" y="152761"/>
                    <a:pt x="161149" y="152761"/>
                  </a:cubicBezTo>
                  <a:cubicBezTo>
                    <a:pt x="173069" y="152761"/>
                    <a:pt x="184990" y="147462"/>
                    <a:pt x="191612" y="137308"/>
                  </a:cubicBezTo>
                  <a:cubicBezTo>
                    <a:pt x="203533" y="152761"/>
                    <a:pt x="223842" y="157617"/>
                    <a:pt x="240620" y="147462"/>
                  </a:cubicBezTo>
                  <a:lnTo>
                    <a:pt x="233997" y="133776"/>
                  </a:lnTo>
                  <a:cubicBezTo>
                    <a:pt x="227375" y="137308"/>
                    <a:pt x="218544" y="137308"/>
                    <a:pt x="211922" y="133776"/>
                  </a:cubicBezTo>
                  <a:cubicBezTo>
                    <a:pt x="205299" y="130244"/>
                    <a:pt x="200001" y="121855"/>
                    <a:pt x="200001" y="113467"/>
                  </a:cubicBezTo>
                  <a:lnTo>
                    <a:pt x="200001" y="106844"/>
                  </a:lnTo>
                  <a:lnTo>
                    <a:pt x="230465" y="106844"/>
                  </a:lnTo>
                  <a:lnTo>
                    <a:pt x="230465" y="91391"/>
                  </a:lnTo>
                  <a:lnTo>
                    <a:pt x="198235" y="91391"/>
                  </a:lnTo>
                  <a:lnTo>
                    <a:pt x="198235" y="14570"/>
                  </a:lnTo>
                  <a:lnTo>
                    <a:pt x="244151" y="14570"/>
                  </a:lnTo>
                  <a:lnTo>
                    <a:pt x="244151" y="67550"/>
                  </a:lnTo>
                  <a:lnTo>
                    <a:pt x="259604" y="67550"/>
                  </a:lnTo>
                  <a:lnTo>
                    <a:pt x="259604" y="14570"/>
                  </a:lnTo>
                  <a:lnTo>
                    <a:pt x="298457" y="14570"/>
                  </a:lnTo>
                  <a:lnTo>
                    <a:pt x="303754" y="75939"/>
                  </a:lnTo>
                  <a:lnTo>
                    <a:pt x="319207" y="74173"/>
                  </a:lnTo>
                  <a:lnTo>
                    <a:pt x="313909" y="12804"/>
                  </a:lnTo>
                  <a:lnTo>
                    <a:pt x="352761" y="12804"/>
                  </a:lnTo>
                  <a:lnTo>
                    <a:pt x="362916" y="75939"/>
                  </a:lnTo>
                  <a:lnTo>
                    <a:pt x="378369" y="74173"/>
                  </a:lnTo>
                  <a:lnTo>
                    <a:pt x="368214" y="14570"/>
                  </a:lnTo>
                  <a:lnTo>
                    <a:pt x="407066" y="14570"/>
                  </a:lnTo>
                  <a:lnTo>
                    <a:pt x="425609" y="91391"/>
                  </a:lnTo>
                  <a:lnTo>
                    <a:pt x="396912" y="91391"/>
                  </a:lnTo>
                  <a:lnTo>
                    <a:pt x="396912" y="106844"/>
                  </a:lnTo>
                  <a:lnTo>
                    <a:pt x="427376" y="106844"/>
                  </a:lnTo>
                  <a:lnTo>
                    <a:pt x="427376" y="113467"/>
                  </a:lnTo>
                  <a:cubicBezTo>
                    <a:pt x="427376" y="125387"/>
                    <a:pt x="417221" y="135542"/>
                    <a:pt x="405300" y="135542"/>
                  </a:cubicBezTo>
                  <a:lnTo>
                    <a:pt x="405300" y="150994"/>
                  </a:lnTo>
                  <a:cubicBezTo>
                    <a:pt x="413689" y="150994"/>
                    <a:pt x="422078" y="147462"/>
                    <a:pt x="427376" y="144372"/>
                  </a:cubicBezTo>
                  <a:lnTo>
                    <a:pt x="427376" y="258280"/>
                  </a:lnTo>
                  <a:lnTo>
                    <a:pt x="442828" y="258280"/>
                  </a:lnTo>
                  <a:lnTo>
                    <a:pt x="442828" y="98897"/>
                  </a:lnTo>
                  <a:lnTo>
                    <a:pt x="442828" y="97131"/>
                  </a:lnTo>
                  <a:lnTo>
                    <a:pt x="420753" y="5298"/>
                  </a:lnTo>
                  <a:cubicBezTo>
                    <a:pt x="420753" y="1766"/>
                    <a:pt x="417221" y="0"/>
                    <a:pt x="414130" y="0"/>
                  </a:cubicBezTo>
                  <a:lnTo>
                    <a:pt x="33996" y="0"/>
                  </a:lnTo>
                  <a:cubicBezTo>
                    <a:pt x="30463" y="0"/>
                    <a:pt x="27373" y="1766"/>
                    <a:pt x="27373" y="5298"/>
                  </a:cubicBezTo>
                  <a:lnTo>
                    <a:pt x="0" y="98897"/>
                  </a:lnTo>
                  <a:close/>
                  <a:moveTo>
                    <a:pt x="183224" y="306404"/>
                  </a:moveTo>
                  <a:lnTo>
                    <a:pt x="183224" y="321857"/>
                  </a:lnTo>
                  <a:lnTo>
                    <a:pt x="167772" y="321857"/>
                  </a:lnTo>
                  <a:cubicBezTo>
                    <a:pt x="164239" y="321857"/>
                    <a:pt x="161149" y="318325"/>
                    <a:pt x="161149" y="315234"/>
                  </a:cubicBezTo>
                  <a:lnTo>
                    <a:pt x="161149" y="177485"/>
                  </a:lnTo>
                  <a:cubicBezTo>
                    <a:pt x="161149" y="173953"/>
                    <a:pt x="164681" y="170862"/>
                    <a:pt x="167772" y="170862"/>
                  </a:cubicBezTo>
                  <a:lnTo>
                    <a:pt x="220310" y="170862"/>
                  </a:lnTo>
                  <a:lnTo>
                    <a:pt x="220310" y="186315"/>
                  </a:lnTo>
                  <a:lnTo>
                    <a:pt x="174394" y="186315"/>
                  </a:lnTo>
                  <a:lnTo>
                    <a:pt x="174394" y="309053"/>
                  </a:lnTo>
                  <a:lnTo>
                    <a:pt x="182782" y="309053"/>
                  </a:lnTo>
                  <a:lnTo>
                    <a:pt x="182782" y="306404"/>
                  </a:lnTo>
                  <a:close/>
                  <a:moveTo>
                    <a:pt x="395146" y="214571"/>
                  </a:moveTo>
                  <a:lnTo>
                    <a:pt x="410599" y="214571"/>
                  </a:lnTo>
                  <a:lnTo>
                    <a:pt x="410599" y="245035"/>
                  </a:lnTo>
                  <a:lnTo>
                    <a:pt x="395146" y="245035"/>
                  </a:lnTo>
                  <a:lnTo>
                    <a:pt x="395146" y="214571"/>
                  </a:lnTo>
                  <a:close/>
                  <a:moveTo>
                    <a:pt x="54305" y="184107"/>
                  </a:moveTo>
                  <a:lnTo>
                    <a:pt x="130685" y="184107"/>
                  </a:lnTo>
                  <a:lnTo>
                    <a:pt x="130685" y="352762"/>
                  </a:lnTo>
                  <a:lnTo>
                    <a:pt x="54305" y="352762"/>
                  </a:lnTo>
                  <a:lnTo>
                    <a:pt x="54305" y="184107"/>
                  </a:lnTo>
                  <a:close/>
                  <a:moveTo>
                    <a:pt x="0" y="389848"/>
                  </a:moveTo>
                  <a:cubicBezTo>
                    <a:pt x="0" y="393380"/>
                    <a:pt x="3532" y="396471"/>
                    <a:pt x="6623" y="396471"/>
                  </a:cubicBezTo>
                  <a:lnTo>
                    <a:pt x="181458" y="396471"/>
                  </a:lnTo>
                  <a:lnTo>
                    <a:pt x="181458" y="381460"/>
                  </a:lnTo>
                  <a:lnTo>
                    <a:pt x="13687" y="381460"/>
                  </a:lnTo>
                  <a:lnTo>
                    <a:pt x="13687" y="366007"/>
                  </a:lnTo>
                  <a:lnTo>
                    <a:pt x="181458" y="366007"/>
                  </a:lnTo>
                  <a:lnTo>
                    <a:pt x="181458" y="350554"/>
                  </a:lnTo>
                  <a:lnTo>
                    <a:pt x="143930" y="350554"/>
                  </a:lnTo>
                  <a:lnTo>
                    <a:pt x="143930" y="175277"/>
                  </a:lnTo>
                  <a:cubicBezTo>
                    <a:pt x="143930" y="171745"/>
                    <a:pt x="140398" y="168655"/>
                    <a:pt x="137308" y="168655"/>
                  </a:cubicBezTo>
                  <a:lnTo>
                    <a:pt x="45916" y="168655"/>
                  </a:lnTo>
                  <a:cubicBezTo>
                    <a:pt x="42384" y="168655"/>
                    <a:pt x="39293" y="172187"/>
                    <a:pt x="39293" y="175277"/>
                  </a:cubicBezTo>
                  <a:lnTo>
                    <a:pt x="39293" y="350554"/>
                  </a:lnTo>
                  <a:lnTo>
                    <a:pt x="17218" y="350554"/>
                  </a:lnTo>
                  <a:lnTo>
                    <a:pt x="17218" y="320090"/>
                  </a:lnTo>
                  <a:lnTo>
                    <a:pt x="1766" y="320090"/>
                  </a:lnTo>
                  <a:lnTo>
                    <a:pt x="1766" y="389848"/>
                  </a:lnTo>
                  <a:lnTo>
                    <a:pt x="0" y="389848"/>
                  </a:ln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8" name="Graphic 4">
            <a:extLst>
              <a:ext uri="{FF2B5EF4-FFF2-40B4-BE49-F238E27FC236}">
                <a16:creationId xmlns:a16="http://schemas.microsoft.com/office/drawing/2014/main" id="{6CC0CC64-9048-A70A-9306-E1BCE4C1B4E6}"/>
              </a:ext>
            </a:extLst>
          </p:cNvPr>
          <p:cNvGrpSpPr/>
          <p:nvPr/>
        </p:nvGrpSpPr>
        <p:grpSpPr>
          <a:xfrm>
            <a:off x="7028688" y="4236992"/>
            <a:ext cx="456515" cy="456082"/>
            <a:chOff x="8804502" y="2627381"/>
            <a:chExt cx="456515" cy="456082"/>
          </a:xfrm>
        </p:grpSpPr>
        <p:sp>
          <p:nvSpPr>
            <p:cNvPr id="69" name="Freeform 484">
              <a:extLst>
                <a:ext uri="{FF2B5EF4-FFF2-40B4-BE49-F238E27FC236}">
                  <a16:creationId xmlns:a16="http://schemas.microsoft.com/office/drawing/2014/main" id="{E33ACCB6-B15A-4633-5504-3DE250E90209}"/>
                </a:ext>
              </a:extLst>
            </p:cNvPr>
            <p:cNvSpPr/>
            <p:nvPr/>
          </p:nvSpPr>
          <p:spPr>
            <a:xfrm>
              <a:off x="9037617" y="2770879"/>
              <a:ext cx="86534" cy="79912"/>
            </a:xfrm>
            <a:custGeom>
              <a:avLst/>
              <a:gdLst>
                <a:gd name="connsiteX0" fmla="*/ 55629 w 86534"/>
                <a:gd name="connsiteY0" fmla="*/ 31788 h 79912"/>
                <a:gd name="connsiteX1" fmla="*/ 45475 w 86534"/>
                <a:gd name="connsiteY1" fmla="*/ 30905 h 79912"/>
                <a:gd name="connsiteX2" fmla="*/ 0 w 86534"/>
                <a:gd name="connsiteY2" fmla="*/ 71082 h 79912"/>
                <a:gd name="connsiteX3" fmla="*/ 0 w 86534"/>
                <a:gd name="connsiteY3" fmla="*/ 65343 h 79912"/>
                <a:gd name="connsiteX4" fmla="*/ 64901 w 86534"/>
                <a:gd name="connsiteY4" fmla="*/ 0 h 79912"/>
                <a:gd name="connsiteX5" fmla="*/ 86535 w 86534"/>
                <a:gd name="connsiteY5" fmla="*/ 0 h 79912"/>
                <a:gd name="connsiteX6" fmla="*/ 86535 w 86534"/>
                <a:gd name="connsiteY6" fmla="*/ 22517 h 79912"/>
                <a:gd name="connsiteX7" fmla="*/ 21634 w 86534"/>
                <a:gd name="connsiteY7" fmla="*/ 79912 h 79912"/>
                <a:gd name="connsiteX8" fmla="*/ 12362 w 86534"/>
                <a:gd name="connsiteY8" fmla="*/ 79912 h 79912"/>
                <a:gd name="connsiteX9" fmla="*/ 55629 w 86534"/>
                <a:gd name="connsiteY9" fmla="*/ 41943 h 79912"/>
                <a:gd name="connsiteX10" fmla="*/ 55629 w 86534"/>
                <a:gd name="connsiteY10" fmla="*/ 31788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34" h="79912">
                  <a:moveTo>
                    <a:pt x="55629" y="31788"/>
                  </a:moveTo>
                  <a:cubicBezTo>
                    <a:pt x="52980" y="28698"/>
                    <a:pt x="48565" y="28698"/>
                    <a:pt x="45475" y="30905"/>
                  </a:cubicBezTo>
                  <a:lnTo>
                    <a:pt x="0" y="71082"/>
                  </a:lnTo>
                  <a:lnTo>
                    <a:pt x="0" y="65343"/>
                  </a:lnTo>
                  <a:cubicBezTo>
                    <a:pt x="0" y="29581"/>
                    <a:pt x="29139" y="0"/>
                    <a:pt x="64901" y="0"/>
                  </a:cubicBezTo>
                  <a:lnTo>
                    <a:pt x="86535" y="0"/>
                  </a:lnTo>
                  <a:lnTo>
                    <a:pt x="86535" y="22517"/>
                  </a:lnTo>
                  <a:cubicBezTo>
                    <a:pt x="86535" y="58279"/>
                    <a:pt x="57396" y="79912"/>
                    <a:pt x="21634" y="79912"/>
                  </a:cubicBezTo>
                  <a:lnTo>
                    <a:pt x="12362" y="79912"/>
                  </a:lnTo>
                  <a:lnTo>
                    <a:pt x="55629" y="41943"/>
                  </a:lnTo>
                  <a:cubicBezTo>
                    <a:pt x="57837" y="39294"/>
                    <a:pt x="58278" y="34438"/>
                    <a:pt x="55629" y="31788"/>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485">
              <a:extLst>
                <a:ext uri="{FF2B5EF4-FFF2-40B4-BE49-F238E27FC236}">
                  <a16:creationId xmlns:a16="http://schemas.microsoft.com/office/drawing/2014/main" id="{82F7AE1B-2F21-FA41-F814-AFFAB20C0E3A}"/>
                </a:ext>
              </a:extLst>
            </p:cNvPr>
            <p:cNvSpPr/>
            <p:nvPr/>
          </p:nvSpPr>
          <p:spPr>
            <a:xfrm>
              <a:off x="8937837" y="2770879"/>
              <a:ext cx="86534" cy="79912"/>
            </a:xfrm>
            <a:custGeom>
              <a:avLst/>
              <a:gdLst>
                <a:gd name="connsiteX0" fmla="*/ 85652 w 86534"/>
                <a:gd name="connsiteY0" fmla="*/ 70641 h 79912"/>
                <a:gd name="connsiteX1" fmla="*/ 40177 w 86534"/>
                <a:gd name="connsiteY1" fmla="*/ 30464 h 79912"/>
                <a:gd name="connsiteX2" fmla="*/ 30022 w 86534"/>
                <a:gd name="connsiteY2" fmla="*/ 31347 h 79912"/>
                <a:gd name="connsiteX3" fmla="*/ 30905 w 86534"/>
                <a:gd name="connsiteY3" fmla="*/ 41943 h 79912"/>
                <a:gd name="connsiteX4" fmla="*/ 74172 w 86534"/>
                <a:gd name="connsiteY4" fmla="*/ 79912 h 79912"/>
                <a:gd name="connsiteX5" fmla="*/ 64901 w 86534"/>
                <a:gd name="connsiteY5" fmla="*/ 79912 h 79912"/>
                <a:gd name="connsiteX6" fmla="*/ 0 w 86534"/>
                <a:gd name="connsiteY6" fmla="*/ 14570 h 79912"/>
                <a:gd name="connsiteX7" fmla="*/ 0 w 86534"/>
                <a:gd name="connsiteY7" fmla="*/ 0 h 79912"/>
                <a:gd name="connsiteX8" fmla="*/ 21634 w 86534"/>
                <a:gd name="connsiteY8" fmla="*/ 0 h 79912"/>
                <a:gd name="connsiteX9" fmla="*/ 86535 w 86534"/>
                <a:gd name="connsiteY9" fmla="*/ 65343 h 79912"/>
                <a:gd name="connsiteX10" fmla="*/ 86535 w 86534"/>
                <a:gd name="connsiteY10" fmla="*/ 70641 h 79912"/>
                <a:gd name="connsiteX11" fmla="*/ 85652 w 86534"/>
                <a:gd name="connsiteY11" fmla="*/ 70641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34" h="79912">
                  <a:moveTo>
                    <a:pt x="85652" y="70641"/>
                  </a:moveTo>
                  <a:lnTo>
                    <a:pt x="40177" y="30464"/>
                  </a:lnTo>
                  <a:cubicBezTo>
                    <a:pt x="37086" y="27815"/>
                    <a:pt x="32671" y="28256"/>
                    <a:pt x="30022" y="31347"/>
                  </a:cubicBezTo>
                  <a:cubicBezTo>
                    <a:pt x="27373" y="34438"/>
                    <a:pt x="27814" y="38853"/>
                    <a:pt x="30905" y="41943"/>
                  </a:cubicBezTo>
                  <a:lnTo>
                    <a:pt x="74172" y="79912"/>
                  </a:lnTo>
                  <a:lnTo>
                    <a:pt x="64901" y="79912"/>
                  </a:lnTo>
                  <a:cubicBezTo>
                    <a:pt x="29139" y="79912"/>
                    <a:pt x="0" y="50332"/>
                    <a:pt x="0" y="14570"/>
                  </a:cubicBezTo>
                  <a:lnTo>
                    <a:pt x="0" y="0"/>
                  </a:lnTo>
                  <a:lnTo>
                    <a:pt x="21634" y="0"/>
                  </a:lnTo>
                  <a:cubicBezTo>
                    <a:pt x="57396" y="0"/>
                    <a:pt x="86535" y="50773"/>
                    <a:pt x="86535" y="65343"/>
                  </a:cubicBezTo>
                  <a:lnTo>
                    <a:pt x="86535" y="70641"/>
                  </a:lnTo>
                  <a:lnTo>
                    <a:pt x="85652" y="70641"/>
                  </a:ln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486">
              <a:extLst>
                <a:ext uri="{FF2B5EF4-FFF2-40B4-BE49-F238E27FC236}">
                  <a16:creationId xmlns:a16="http://schemas.microsoft.com/office/drawing/2014/main" id="{93AE9124-2A30-0D5F-B224-40D89E9676FF}"/>
                </a:ext>
              </a:extLst>
            </p:cNvPr>
            <p:cNvSpPr/>
            <p:nvPr/>
          </p:nvSpPr>
          <p:spPr>
            <a:xfrm>
              <a:off x="8875585" y="2627381"/>
              <a:ext cx="314386" cy="456082"/>
            </a:xfrm>
            <a:custGeom>
              <a:avLst/>
              <a:gdLst>
                <a:gd name="connsiteX0" fmla="*/ 82120 w 314386"/>
                <a:gd name="connsiteY0" fmla="*/ 356302 h 456082"/>
                <a:gd name="connsiteX1" fmla="*/ 71523 w 314386"/>
                <a:gd name="connsiteY1" fmla="*/ 345706 h 456082"/>
                <a:gd name="connsiteX2" fmla="*/ 82120 w 314386"/>
                <a:gd name="connsiteY2" fmla="*/ 335110 h 456082"/>
                <a:gd name="connsiteX3" fmla="*/ 232231 w 314386"/>
                <a:gd name="connsiteY3" fmla="*/ 335110 h 456082"/>
                <a:gd name="connsiteX4" fmla="*/ 242827 w 314386"/>
                <a:gd name="connsiteY4" fmla="*/ 345706 h 456082"/>
                <a:gd name="connsiteX5" fmla="*/ 232231 w 314386"/>
                <a:gd name="connsiteY5" fmla="*/ 356302 h 456082"/>
                <a:gd name="connsiteX6" fmla="*/ 82120 w 314386"/>
                <a:gd name="connsiteY6" fmla="*/ 356302 h 456082"/>
                <a:gd name="connsiteX7" fmla="*/ 243269 w 314386"/>
                <a:gd name="connsiteY7" fmla="*/ 381027 h 456082"/>
                <a:gd name="connsiteX8" fmla="*/ 232672 w 314386"/>
                <a:gd name="connsiteY8" fmla="*/ 391623 h 456082"/>
                <a:gd name="connsiteX9" fmla="*/ 82561 w 314386"/>
                <a:gd name="connsiteY9" fmla="*/ 391623 h 456082"/>
                <a:gd name="connsiteX10" fmla="*/ 71965 w 314386"/>
                <a:gd name="connsiteY10" fmla="*/ 381027 h 456082"/>
                <a:gd name="connsiteX11" fmla="*/ 82561 w 314386"/>
                <a:gd name="connsiteY11" fmla="*/ 370430 h 456082"/>
                <a:gd name="connsiteX12" fmla="*/ 232672 w 314386"/>
                <a:gd name="connsiteY12" fmla="*/ 370430 h 456082"/>
                <a:gd name="connsiteX13" fmla="*/ 243269 w 314386"/>
                <a:gd name="connsiteY13" fmla="*/ 381027 h 456082"/>
                <a:gd name="connsiteX14" fmla="*/ 171303 w 314386"/>
                <a:gd name="connsiteY14" fmla="*/ 441954 h 456082"/>
                <a:gd name="connsiteX15" fmla="*/ 143489 w 314386"/>
                <a:gd name="connsiteY15" fmla="*/ 441954 h 456082"/>
                <a:gd name="connsiteX16" fmla="*/ 94923 w 314386"/>
                <a:gd name="connsiteY16" fmla="*/ 406192 h 456082"/>
                <a:gd name="connsiteX17" fmla="*/ 219869 w 314386"/>
                <a:gd name="connsiteY17" fmla="*/ 406192 h 456082"/>
                <a:gd name="connsiteX18" fmla="*/ 171303 w 314386"/>
                <a:gd name="connsiteY18" fmla="*/ 441954 h 456082"/>
                <a:gd name="connsiteX19" fmla="*/ 150111 w 314386"/>
                <a:gd name="connsiteY19" fmla="*/ 219436 h 456082"/>
                <a:gd name="connsiteX20" fmla="*/ 105078 w 314386"/>
                <a:gd name="connsiteY20" fmla="*/ 179701 h 456082"/>
                <a:gd name="connsiteX21" fmla="*/ 94923 w 314386"/>
                <a:gd name="connsiteY21" fmla="*/ 180584 h 456082"/>
                <a:gd name="connsiteX22" fmla="*/ 95806 w 314386"/>
                <a:gd name="connsiteY22" fmla="*/ 190738 h 456082"/>
                <a:gd name="connsiteX23" fmla="*/ 138632 w 314386"/>
                <a:gd name="connsiteY23" fmla="*/ 228266 h 456082"/>
                <a:gd name="connsiteX24" fmla="*/ 129360 w 314386"/>
                <a:gd name="connsiteY24" fmla="*/ 228266 h 456082"/>
                <a:gd name="connsiteX25" fmla="*/ 64901 w 314386"/>
                <a:gd name="connsiteY25" fmla="*/ 164248 h 456082"/>
                <a:gd name="connsiteX26" fmla="*/ 64901 w 314386"/>
                <a:gd name="connsiteY26" fmla="*/ 149678 h 456082"/>
                <a:gd name="connsiteX27" fmla="*/ 86535 w 314386"/>
                <a:gd name="connsiteY27" fmla="*/ 149678 h 456082"/>
                <a:gd name="connsiteX28" fmla="*/ 150994 w 314386"/>
                <a:gd name="connsiteY28" fmla="*/ 213696 h 456082"/>
                <a:gd name="connsiteX29" fmla="*/ 150994 w 314386"/>
                <a:gd name="connsiteY29" fmla="*/ 218995 h 456082"/>
                <a:gd name="connsiteX30" fmla="*/ 150111 w 314386"/>
                <a:gd name="connsiteY30" fmla="*/ 218995 h 456082"/>
                <a:gd name="connsiteX31" fmla="*/ 219869 w 314386"/>
                <a:gd name="connsiteY31" fmla="*/ 180584 h 456082"/>
                <a:gd name="connsiteX32" fmla="*/ 209714 w 314386"/>
                <a:gd name="connsiteY32" fmla="*/ 179701 h 456082"/>
                <a:gd name="connsiteX33" fmla="*/ 164681 w 314386"/>
                <a:gd name="connsiteY33" fmla="*/ 219436 h 456082"/>
                <a:gd name="connsiteX34" fmla="*/ 164681 w 314386"/>
                <a:gd name="connsiteY34" fmla="*/ 213696 h 456082"/>
                <a:gd name="connsiteX35" fmla="*/ 229140 w 314386"/>
                <a:gd name="connsiteY35" fmla="*/ 149678 h 456082"/>
                <a:gd name="connsiteX36" fmla="*/ 250774 w 314386"/>
                <a:gd name="connsiteY36" fmla="*/ 149678 h 456082"/>
                <a:gd name="connsiteX37" fmla="*/ 250774 w 314386"/>
                <a:gd name="connsiteY37" fmla="*/ 163807 h 456082"/>
                <a:gd name="connsiteX38" fmla="*/ 186314 w 314386"/>
                <a:gd name="connsiteY38" fmla="*/ 227825 h 456082"/>
                <a:gd name="connsiteX39" fmla="*/ 177043 w 314386"/>
                <a:gd name="connsiteY39" fmla="*/ 227825 h 456082"/>
                <a:gd name="connsiteX40" fmla="*/ 219869 w 314386"/>
                <a:gd name="connsiteY40" fmla="*/ 190297 h 456082"/>
                <a:gd name="connsiteX41" fmla="*/ 219869 w 314386"/>
                <a:gd name="connsiteY41" fmla="*/ 180584 h 456082"/>
                <a:gd name="connsiteX42" fmla="*/ 54305 w 314386"/>
                <a:gd name="connsiteY42" fmla="*/ 255198 h 456082"/>
                <a:gd name="connsiteX43" fmla="*/ 14569 w 314386"/>
                <a:gd name="connsiteY43" fmla="*/ 156742 h 456082"/>
                <a:gd name="connsiteX44" fmla="*/ 155851 w 314386"/>
                <a:gd name="connsiteY44" fmla="*/ 14137 h 456082"/>
                <a:gd name="connsiteX45" fmla="*/ 300664 w 314386"/>
                <a:gd name="connsiteY45" fmla="*/ 154535 h 456082"/>
                <a:gd name="connsiteX46" fmla="*/ 260929 w 314386"/>
                <a:gd name="connsiteY46" fmla="*/ 255639 h 456082"/>
                <a:gd name="connsiteX47" fmla="*/ 230023 w 314386"/>
                <a:gd name="connsiteY47" fmla="*/ 320540 h 456082"/>
                <a:gd name="connsiteX48" fmla="*/ 164681 w 314386"/>
                <a:gd name="connsiteY48" fmla="*/ 320540 h 456082"/>
                <a:gd name="connsiteX49" fmla="*/ 164681 w 314386"/>
                <a:gd name="connsiteY49" fmla="*/ 241953 h 456082"/>
                <a:gd name="connsiteX50" fmla="*/ 186314 w 314386"/>
                <a:gd name="connsiteY50" fmla="*/ 241953 h 456082"/>
                <a:gd name="connsiteX51" fmla="*/ 264902 w 314386"/>
                <a:gd name="connsiteY51" fmla="*/ 163365 h 456082"/>
                <a:gd name="connsiteX52" fmla="*/ 264902 w 314386"/>
                <a:gd name="connsiteY52" fmla="*/ 142173 h 456082"/>
                <a:gd name="connsiteX53" fmla="*/ 257838 w 314386"/>
                <a:gd name="connsiteY53" fmla="*/ 135109 h 456082"/>
                <a:gd name="connsiteX54" fmla="*/ 229140 w 314386"/>
                <a:gd name="connsiteY54" fmla="*/ 135109 h 456082"/>
                <a:gd name="connsiteX55" fmla="*/ 157617 w 314386"/>
                <a:gd name="connsiteY55" fmla="*/ 181025 h 456082"/>
                <a:gd name="connsiteX56" fmla="*/ 86093 w 314386"/>
                <a:gd name="connsiteY56" fmla="*/ 135109 h 456082"/>
                <a:gd name="connsiteX57" fmla="*/ 57396 w 314386"/>
                <a:gd name="connsiteY57" fmla="*/ 135109 h 456082"/>
                <a:gd name="connsiteX58" fmla="*/ 50331 w 314386"/>
                <a:gd name="connsiteY58" fmla="*/ 142173 h 456082"/>
                <a:gd name="connsiteX59" fmla="*/ 50331 w 314386"/>
                <a:gd name="connsiteY59" fmla="*/ 163365 h 456082"/>
                <a:gd name="connsiteX60" fmla="*/ 128919 w 314386"/>
                <a:gd name="connsiteY60" fmla="*/ 241953 h 456082"/>
                <a:gd name="connsiteX61" fmla="*/ 150553 w 314386"/>
                <a:gd name="connsiteY61" fmla="*/ 241953 h 456082"/>
                <a:gd name="connsiteX62" fmla="*/ 150553 w 314386"/>
                <a:gd name="connsiteY62" fmla="*/ 320540 h 456082"/>
                <a:gd name="connsiteX63" fmla="*/ 85210 w 314386"/>
                <a:gd name="connsiteY63" fmla="*/ 320540 h 456082"/>
                <a:gd name="connsiteX64" fmla="*/ 54305 w 314386"/>
                <a:gd name="connsiteY64" fmla="*/ 255198 h 456082"/>
                <a:gd name="connsiteX65" fmla="*/ 270642 w 314386"/>
                <a:gd name="connsiteY65" fmla="*/ 265352 h 456082"/>
                <a:gd name="connsiteX66" fmla="*/ 314351 w 314386"/>
                <a:gd name="connsiteY66" fmla="*/ 154093 h 456082"/>
                <a:gd name="connsiteX67" fmla="*/ 155409 w 314386"/>
                <a:gd name="connsiteY67" fmla="*/ 8 h 456082"/>
                <a:gd name="connsiteX68" fmla="*/ 0 w 314386"/>
                <a:gd name="connsiteY68" fmla="*/ 156742 h 456082"/>
                <a:gd name="connsiteX69" fmla="*/ 43708 w 314386"/>
                <a:gd name="connsiteY69" fmla="*/ 264911 h 456082"/>
                <a:gd name="connsiteX70" fmla="*/ 71082 w 314386"/>
                <a:gd name="connsiteY70" fmla="*/ 323189 h 456082"/>
                <a:gd name="connsiteX71" fmla="*/ 64901 w 314386"/>
                <a:gd name="connsiteY71" fmla="*/ 363366 h 456082"/>
                <a:gd name="connsiteX72" fmla="*/ 79912 w 314386"/>
                <a:gd name="connsiteY72" fmla="*/ 406192 h 456082"/>
                <a:gd name="connsiteX73" fmla="*/ 143489 w 314386"/>
                <a:gd name="connsiteY73" fmla="*/ 456082 h 456082"/>
                <a:gd name="connsiteX74" fmla="*/ 171303 w 314386"/>
                <a:gd name="connsiteY74" fmla="*/ 456082 h 456082"/>
                <a:gd name="connsiteX75" fmla="*/ 234880 w 314386"/>
                <a:gd name="connsiteY75" fmla="*/ 406192 h 456082"/>
                <a:gd name="connsiteX76" fmla="*/ 249891 w 314386"/>
                <a:gd name="connsiteY76" fmla="*/ 363366 h 456082"/>
                <a:gd name="connsiteX77" fmla="*/ 243710 w 314386"/>
                <a:gd name="connsiteY77" fmla="*/ 323189 h 456082"/>
                <a:gd name="connsiteX78" fmla="*/ 270642 w 314386"/>
                <a:gd name="connsiteY78" fmla="*/ 265352 h 4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4386" h="456082">
                  <a:moveTo>
                    <a:pt x="82120" y="356302"/>
                  </a:moveTo>
                  <a:cubicBezTo>
                    <a:pt x="76380" y="356302"/>
                    <a:pt x="71523" y="351446"/>
                    <a:pt x="71523" y="345706"/>
                  </a:cubicBezTo>
                  <a:cubicBezTo>
                    <a:pt x="71523" y="339967"/>
                    <a:pt x="76380" y="335110"/>
                    <a:pt x="82120" y="335110"/>
                  </a:cubicBezTo>
                  <a:lnTo>
                    <a:pt x="232231" y="335110"/>
                  </a:lnTo>
                  <a:cubicBezTo>
                    <a:pt x="237970" y="335110"/>
                    <a:pt x="242827" y="339967"/>
                    <a:pt x="242827" y="345706"/>
                  </a:cubicBezTo>
                  <a:cubicBezTo>
                    <a:pt x="242827" y="351446"/>
                    <a:pt x="237970" y="356302"/>
                    <a:pt x="232231" y="356302"/>
                  </a:cubicBezTo>
                  <a:lnTo>
                    <a:pt x="82120" y="356302"/>
                  </a:lnTo>
                  <a:close/>
                  <a:moveTo>
                    <a:pt x="243269" y="381027"/>
                  </a:moveTo>
                  <a:cubicBezTo>
                    <a:pt x="243269" y="386766"/>
                    <a:pt x="238412" y="391623"/>
                    <a:pt x="232672" y="391623"/>
                  </a:cubicBezTo>
                  <a:cubicBezTo>
                    <a:pt x="223842" y="391623"/>
                    <a:pt x="88301" y="391623"/>
                    <a:pt x="82561" y="391623"/>
                  </a:cubicBezTo>
                  <a:cubicBezTo>
                    <a:pt x="76821" y="391623"/>
                    <a:pt x="71965" y="386766"/>
                    <a:pt x="71965" y="381027"/>
                  </a:cubicBezTo>
                  <a:cubicBezTo>
                    <a:pt x="71965" y="375287"/>
                    <a:pt x="76821" y="370430"/>
                    <a:pt x="82561" y="370430"/>
                  </a:cubicBezTo>
                  <a:lnTo>
                    <a:pt x="232672" y="370430"/>
                  </a:lnTo>
                  <a:cubicBezTo>
                    <a:pt x="238854" y="370430"/>
                    <a:pt x="243269" y="375287"/>
                    <a:pt x="243269" y="381027"/>
                  </a:cubicBezTo>
                  <a:close/>
                  <a:moveTo>
                    <a:pt x="171303" y="441954"/>
                  </a:moveTo>
                  <a:lnTo>
                    <a:pt x="143489" y="441954"/>
                  </a:lnTo>
                  <a:cubicBezTo>
                    <a:pt x="120972" y="441954"/>
                    <a:pt x="101546" y="427385"/>
                    <a:pt x="94923" y="406192"/>
                  </a:cubicBezTo>
                  <a:lnTo>
                    <a:pt x="219869" y="406192"/>
                  </a:lnTo>
                  <a:cubicBezTo>
                    <a:pt x="213246" y="426943"/>
                    <a:pt x="193378" y="441954"/>
                    <a:pt x="171303" y="441954"/>
                  </a:cubicBezTo>
                  <a:close/>
                  <a:moveTo>
                    <a:pt x="150111" y="219436"/>
                  </a:moveTo>
                  <a:lnTo>
                    <a:pt x="105078" y="179701"/>
                  </a:lnTo>
                  <a:cubicBezTo>
                    <a:pt x="101987" y="177052"/>
                    <a:pt x="97572" y="177493"/>
                    <a:pt x="94923" y="180584"/>
                  </a:cubicBezTo>
                  <a:cubicBezTo>
                    <a:pt x="92274" y="183674"/>
                    <a:pt x="92716" y="188089"/>
                    <a:pt x="95806" y="190738"/>
                  </a:cubicBezTo>
                  <a:lnTo>
                    <a:pt x="138632" y="228266"/>
                  </a:lnTo>
                  <a:lnTo>
                    <a:pt x="129360" y="228266"/>
                  </a:lnTo>
                  <a:cubicBezTo>
                    <a:pt x="94040" y="228266"/>
                    <a:pt x="64901" y="199127"/>
                    <a:pt x="64901" y="164248"/>
                  </a:cubicBezTo>
                  <a:lnTo>
                    <a:pt x="64901" y="149678"/>
                  </a:lnTo>
                  <a:lnTo>
                    <a:pt x="86535" y="149678"/>
                  </a:lnTo>
                  <a:cubicBezTo>
                    <a:pt x="121855" y="149678"/>
                    <a:pt x="150994" y="178818"/>
                    <a:pt x="150994" y="213696"/>
                  </a:cubicBezTo>
                  <a:lnTo>
                    <a:pt x="150994" y="218995"/>
                  </a:lnTo>
                  <a:lnTo>
                    <a:pt x="150111" y="218995"/>
                  </a:lnTo>
                  <a:close/>
                  <a:moveTo>
                    <a:pt x="219869" y="180584"/>
                  </a:moveTo>
                  <a:cubicBezTo>
                    <a:pt x="217220" y="177493"/>
                    <a:pt x="212805" y="177493"/>
                    <a:pt x="209714" y="179701"/>
                  </a:cubicBezTo>
                  <a:lnTo>
                    <a:pt x="164681" y="219436"/>
                  </a:lnTo>
                  <a:lnTo>
                    <a:pt x="164681" y="213696"/>
                  </a:lnTo>
                  <a:cubicBezTo>
                    <a:pt x="164681" y="178376"/>
                    <a:pt x="193820" y="149678"/>
                    <a:pt x="229140" y="149678"/>
                  </a:cubicBezTo>
                  <a:lnTo>
                    <a:pt x="250774" y="149678"/>
                  </a:lnTo>
                  <a:lnTo>
                    <a:pt x="250774" y="163807"/>
                  </a:lnTo>
                  <a:cubicBezTo>
                    <a:pt x="250774" y="199127"/>
                    <a:pt x="221635" y="227825"/>
                    <a:pt x="186314" y="227825"/>
                  </a:cubicBezTo>
                  <a:lnTo>
                    <a:pt x="177043" y="227825"/>
                  </a:lnTo>
                  <a:lnTo>
                    <a:pt x="219869" y="190297"/>
                  </a:lnTo>
                  <a:cubicBezTo>
                    <a:pt x="222076" y="187648"/>
                    <a:pt x="222518" y="183233"/>
                    <a:pt x="219869" y="180584"/>
                  </a:cubicBezTo>
                  <a:close/>
                  <a:moveTo>
                    <a:pt x="54305" y="255198"/>
                  </a:moveTo>
                  <a:cubicBezTo>
                    <a:pt x="28698" y="228266"/>
                    <a:pt x="14569" y="193829"/>
                    <a:pt x="14569" y="156742"/>
                  </a:cubicBezTo>
                  <a:cubicBezTo>
                    <a:pt x="14569" y="79038"/>
                    <a:pt x="78146" y="15020"/>
                    <a:pt x="155851" y="14137"/>
                  </a:cubicBezTo>
                  <a:cubicBezTo>
                    <a:pt x="234439" y="13254"/>
                    <a:pt x="299340" y="75947"/>
                    <a:pt x="300664" y="154535"/>
                  </a:cubicBezTo>
                  <a:cubicBezTo>
                    <a:pt x="301106" y="192504"/>
                    <a:pt x="287419" y="228708"/>
                    <a:pt x="260929" y="255639"/>
                  </a:cubicBezTo>
                  <a:cubicBezTo>
                    <a:pt x="244593" y="272416"/>
                    <a:pt x="233114" y="295375"/>
                    <a:pt x="230023" y="320540"/>
                  </a:cubicBezTo>
                  <a:lnTo>
                    <a:pt x="164681" y="320540"/>
                  </a:lnTo>
                  <a:lnTo>
                    <a:pt x="164681" y="241953"/>
                  </a:lnTo>
                  <a:lnTo>
                    <a:pt x="186314" y="241953"/>
                  </a:lnTo>
                  <a:cubicBezTo>
                    <a:pt x="229582" y="241953"/>
                    <a:pt x="264902" y="206632"/>
                    <a:pt x="264902" y="163365"/>
                  </a:cubicBezTo>
                  <a:lnTo>
                    <a:pt x="264902" y="142173"/>
                  </a:lnTo>
                  <a:cubicBezTo>
                    <a:pt x="264902" y="138199"/>
                    <a:pt x="261812" y="135109"/>
                    <a:pt x="257838" y="135109"/>
                  </a:cubicBezTo>
                  <a:lnTo>
                    <a:pt x="229140" y="135109"/>
                  </a:lnTo>
                  <a:cubicBezTo>
                    <a:pt x="197352" y="135109"/>
                    <a:pt x="169979" y="153652"/>
                    <a:pt x="157617" y="181025"/>
                  </a:cubicBezTo>
                  <a:cubicBezTo>
                    <a:pt x="145254" y="153652"/>
                    <a:pt x="117881" y="135109"/>
                    <a:pt x="86093" y="135109"/>
                  </a:cubicBezTo>
                  <a:lnTo>
                    <a:pt x="57396" y="135109"/>
                  </a:lnTo>
                  <a:cubicBezTo>
                    <a:pt x="53422" y="135109"/>
                    <a:pt x="50331" y="138199"/>
                    <a:pt x="50331" y="142173"/>
                  </a:cubicBezTo>
                  <a:lnTo>
                    <a:pt x="50331" y="163365"/>
                  </a:lnTo>
                  <a:cubicBezTo>
                    <a:pt x="50331" y="206632"/>
                    <a:pt x="85651" y="241953"/>
                    <a:pt x="128919" y="241953"/>
                  </a:cubicBezTo>
                  <a:lnTo>
                    <a:pt x="150553" y="241953"/>
                  </a:lnTo>
                  <a:lnTo>
                    <a:pt x="150553" y="320540"/>
                  </a:lnTo>
                  <a:lnTo>
                    <a:pt x="85210" y="320540"/>
                  </a:lnTo>
                  <a:cubicBezTo>
                    <a:pt x="81678" y="294933"/>
                    <a:pt x="70641" y="272416"/>
                    <a:pt x="54305" y="255198"/>
                  </a:cubicBezTo>
                  <a:close/>
                  <a:moveTo>
                    <a:pt x="270642" y="265352"/>
                  </a:moveTo>
                  <a:cubicBezTo>
                    <a:pt x="299781" y="235330"/>
                    <a:pt x="315233" y="196036"/>
                    <a:pt x="314351" y="154093"/>
                  </a:cubicBezTo>
                  <a:cubicBezTo>
                    <a:pt x="313026" y="68000"/>
                    <a:pt x="241502" y="-874"/>
                    <a:pt x="155409" y="8"/>
                  </a:cubicBezTo>
                  <a:cubicBezTo>
                    <a:pt x="69316" y="891"/>
                    <a:pt x="0" y="70649"/>
                    <a:pt x="0" y="156742"/>
                  </a:cubicBezTo>
                  <a:cubicBezTo>
                    <a:pt x="0" y="197361"/>
                    <a:pt x="15453" y="236213"/>
                    <a:pt x="43708" y="264911"/>
                  </a:cubicBezTo>
                  <a:cubicBezTo>
                    <a:pt x="58278" y="279922"/>
                    <a:pt x="67991" y="299790"/>
                    <a:pt x="71082" y="323189"/>
                  </a:cubicBezTo>
                  <a:cubicBezTo>
                    <a:pt x="56071" y="330695"/>
                    <a:pt x="52980" y="351446"/>
                    <a:pt x="64901" y="363366"/>
                  </a:cubicBezTo>
                  <a:cubicBezTo>
                    <a:pt x="49890" y="377936"/>
                    <a:pt x="58720" y="403985"/>
                    <a:pt x="79912" y="406192"/>
                  </a:cubicBezTo>
                  <a:cubicBezTo>
                    <a:pt x="86976" y="435773"/>
                    <a:pt x="113466" y="456082"/>
                    <a:pt x="143489" y="456082"/>
                  </a:cubicBezTo>
                  <a:lnTo>
                    <a:pt x="171303" y="456082"/>
                  </a:lnTo>
                  <a:cubicBezTo>
                    <a:pt x="201767" y="456082"/>
                    <a:pt x="228257" y="435773"/>
                    <a:pt x="234880" y="406192"/>
                  </a:cubicBezTo>
                  <a:cubicBezTo>
                    <a:pt x="256072" y="404426"/>
                    <a:pt x="265344" y="377936"/>
                    <a:pt x="249891" y="363366"/>
                  </a:cubicBezTo>
                  <a:cubicBezTo>
                    <a:pt x="261812" y="351446"/>
                    <a:pt x="258721" y="330695"/>
                    <a:pt x="243710" y="323189"/>
                  </a:cubicBezTo>
                  <a:cubicBezTo>
                    <a:pt x="246800" y="300231"/>
                    <a:pt x="256072" y="280363"/>
                    <a:pt x="270642" y="265352"/>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487">
              <a:extLst>
                <a:ext uri="{FF2B5EF4-FFF2-40B4-BE49-F238E27FC236}">
                  <a16:creationId xmlns:a16="http://schemas.microsoft.com/office/drawing/2014/main" id="{00E8ED1D-328D-6511-4A66-EC280A786626}"/>
                </a:ext>
              </a:extLst>
            </p:cNvPr>
            <p:cNvSpPr/>
            <p:nvPr/>
          </p:nvSpPr>
          <p:spPr>
            <a:xfrm>
              <a:off x="8804502" y="2775294"/>
              <a:ext cx="49007" cy="15894"/>
            </a:xfrm>
            <a:custGeom>
              <a:avLst/>
              <a:gdLst>
                <a:gd name="connsiteX0" fmla="*/ 49007 w 49007"/>
                <a:gd name="connsiteY0" fmla="*/ 7947 h 15894"/>
                <a:gd name="connsiteX1" fmla="*/ 41943 w 49007"/>
                <a:gd name="connsiteY1" fmla="*/ 0 h 15894"/>
                <a:gd name="connsiteX2" fmla="*/ 7064 w 49007"/>
                <a:gd name="connsiteY2" fmla="*/ 0 h 15894"/>
                <a:gd name="connsiteX3" fmla="*/ 0 w 49007"/>
                <a:gd name="connsiteY3" fmla="*/ 7947 h 15894"/>
                <a:gd name="connsiteX4" fmla="*/ 7064 w 49007"/>
                <a:gd name="connsiteY4" fmla="*/ 15894 h 15894"/>
                <a:gd name="connsiteX5" fmla="*/ 41943 w 49007"/>
                <a:gd name="connsiteY5" fmla="*/ 15894 h 15894"/>
                <a:gd name="connsiteX6" fmla="*/ 49007 w 49007"/>
                <a:gd name="connsiteY6" fmla="*/ 7947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07" h="15894">
                  <a:moveTo>
                    <a:pt x="49007" y="7947"/>
                  </a:moveTo>
                  <a:cubicBezTo>
                    <a:pt x="49007" y="3532"/>
                    <a:pt x="45917" y="0"/>
                    <a:pt x="41943" y="0"/>
                  </a:cubicBezTo>
                  <a:lnTo>
                    <a:pt x="7064" y="0"/>
                  </a:lnTo>
                  <a:cubicBezTo>
                    <a:pt x="3091" y="0"/>
                    <a:pt x="0" y="3532"/>
                    <a:pt x="0" y="7947"/>
                  </a:cubicBezTo>
                  <a:cubicBezTo>
                    <a:pt x="0" y="12362"/>
                    <a:pt x="3091" y="15894"/>
                    <a:pt x="7064" y="15894"/>
                  </a:cubicBezTo>
                  <a:lnTo>
                    <a:pt x="41943" y="15894"/>
                  </a:lnTo>
                  <a:cubicBezTo>
                    <a:pt x="45917" y="15894"/>
                    <a:pt x="49007" y="12362"/>
                    <a:pt x="49007" y="7947"/>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488">
              <a:extLst>
                <a:ext uri="{FF2B5EF4-FFF2-40B4-BE49-F238E27FC236}">
                  <a16:creationId xmlns:a16="http://schemas.microsoft.com/office/drawing/2014/main" id="{E86EE854-8618-3832-EA92-D5CE11A5535B}"/>
                </a:ext>
              </a:extLst>
            </p:cNvPr>
            <p:cNvSpPr/>
            <p:nvPr/>
          </p:nvSpPr>
          <p:spPr>
            <a:xfrm>
              <a:off x="8833200" y="2868543"/>
              <a:ext cx="44591" cy="33020"/>
            </a:xfrm>
            <a:custGeom>
              <a:avLst/>
              <a:gdLst>
                <a:gd name="connsiteX0" fmla="*/ 33996 w 44591"/>
                <a:gd name="connsiteY0" fmla="*/ 791 h 33020"/>
                <a:gd name="connsiteX1" fmla="*/ 3532 w 44591"/>
                <a:gd name="connsiteY1" fmla="*/ 19334 h 33020"/>
                <a:gd name="connsiteX2" fmla="*/ 883 w 44591"/>
                <a:gd name="connsiteY2" fmla="*/ 29489 h 33020"/>
                <a:gd name="connsiteX3" fmla="*/ 10596 w 44591"/>
                <a:gd name="connsiteY3" fmla="*/ 32138 h 33020"/>
                <a:gd name="connsiteX4" fmla="*/ 41060 w 44591"/>
                <a:gd name="connsiteY4" fmla="*/ 13595 h 33020"/>
                <a:gd name="connsiteX5" fmla="*/ 43709 w 44591"/>
                <a:gd name="connsiteY5" fmla="*/ 3440 h 33020"/>
                <a:gd name="connsiteX6" fmla="*/ 33996 w 44591"/>
                <a:gd name="connsiteY6" fmla="*/ 79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91" h="33020">
                  <a:moveTo>
                    <a:pt x="33996" y="791"/>
                  </a:moveTo>
                  <a:lnTo>
                    <a:pt x="3532" y="19334"/>
                  </a:lnTo>
                  <a:cubicBezTo>
                    <a:pt x="0" y="21100"/>
                    <a:pt x="-883" y="25957"/>
                    <a:pt x="883" y="29489"/>
                  </a:cubicBezTo>
                  <a:cubicBezTo>
                    <a:pt x="2649" y="33021"/>
                    <a:pt x="7064" y="33904"/>
                    <a:pt x="10596" y="32138"/>
                  </a:cubicBezTo>
                  <a:lnTo>
                    <a:pt x="41060" y="13595"/>
                  </a:lnTo>
                  <a:cubicBezTo>
                    <a:pt x="44592" y="11829"/>
                    <a:pt x="45475" y="6972"/>
                    <a:pt x="43709" y="3440"/>
                  </a:cubicBezTo>
                  <a:cubicBezTo>
                    <a:pt x="41501" y="349"/>
                    <a:pt x="37528" y="-975"/>
                    <a:pt x="33996" y="791"/>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489">
              <a:extLst>
                <a:ext uri="{FF2B5EF4-FFF2-40B4-BE49-F238E27FC236}">
                  <a16:creationId xmlns:a16="http://schemas.microsoft.com/office/drawing/2014/main" id="{9C3C4161-79B8-A6C3-C153-6901778119FF}"/>
                </a:ext>
              </a:extLst>
            </p:cNvPr>
            <p:cNvSpPr/>
            <p:nvPr/>
          </p:nvSpPr>
          <p:spPr>
            <a:xfrm>
              <a:off x="8833446" y="2664918"/>
              <a:ext cx="44279" cy="33113"/>
            </a:xfrm>
            <a:custGeom>
              <a:avLst/>
              <a:gdLst>
                <a:gd name="connsiteX0" fmla="*/ 3728 w 44279"/>
                <a:gd name="connsiteY0" fmla="*/ 13687 h 33113"/>
                <a:gd name="connsiteX1" fmla="*/ 37282 w 44279"/>
                <a:gd name="connsiteY1" fmla="*/ 33113 h 33113"/>
                <a:gd name="connsiteX2" fmla="*/ 40815 w 44279"/>
                <a:gd name="connsiteY2" fmla="*/ 19426 h 33113"/>
                <a:gd name="connsiteX3" fmla="*/ 10792 w 44279"/>
                <a:gd name="connsiteY3" fmla="*/ 883 h 33113"/>
                <a:gd name="connsiteX4" fmla="*/ 1079 w 44279"/>
                <a:gd name="connsiteY4" fmla="*/ 3532 h 33113"/>
                <a:gd name="connsiteX5" fmla="*/ 3728 w 44279"/>
                <a:gd name="connsiteY5" fmla="*/ 13687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9" h="33113">
                  <a:moveTo>
                    <a:pt x="3728" y="13687"/>
                  </a:moveTo>
                  <a:cubicBezTo>
                    <a:pt x="35958" y="33554"/>
                    <a:pt x="34633" y="33113"/>
                    <a:pt x="37282" y="33113"/>
                  </a:cubicBezTo>
                  <a:cubicBezTo>
                    <a:pt x="44347" y="33113"/>
                    <a:pt x="46996" y="22958"/>
                    <a:pt x="40815" y="19426"/>
                  </a:cubicBezTo>
                  <a:lnTo>
                    <a:pt x="10792" y="883"/>
                  </a:lnTo>
                  <a:cubicBezTo>
                    <a:pt x="7260" y="-883"/>
                    <a:pt x="3287" y="0"/>
                    <a:pt x="1079" y="3532"/>
                  </a:cubicBezTo>
                  <a:cubicBezTo>
                    <a:pt x="-1128" y="7064"/>
                    <a:pt x="196" y="11921"/>
                    <a:pt x="3728" y="13687"/>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490">
              <a:extLst>
                <a:ext uri="{FF2B5EF4-FFF2-40B4-BE49-F238E27FC236}">
                  <a16:creationId xmlns:a16="http://schemas.microsoft.com/office/drawing/2014/main" id="{6631534C-FEEA-02DF-608F-82EBEBF414AB}"/>
                </a:ext>
              </a:extLst>
            </p:cNvPr>
            <p:cNvSpPr/>
            <p:nvPr/>
          </p:nvSpPr>
          <p:spPr>
            <a:xfrm>
              <a:off x="9210686" y="2775294"/>
              <a:ext cx="50332" cy="15894"/>
            </a:xfrm>
            <a:custGeom>
              <a:avLst/>
              <a:gdLst>
                <a:gd name="connsiteX0" fmla="*/ 43268 w 50332"/>
                <a:gd name="connsiteY0" fmla="*/ 0 h 15894"/>
                <a:gd name="connsiteX1" fmla="*/ 7064 w 50332"/>
                <a:gd name="connsiteY1" fmla="*/ 0 h 15894"/>
                <a:gd name="connsiteX2" fmla="*/ 0 w 50332"/>
                <a:gd name="connsiteY2" fmla="*/ 7947 h 15894"/>
                <a:gd name="connsiteX3" fmla="*/ 7064 w 50332"/>
                <a:gd name="connsiteY3" fmla="*/ 15894 h 15894"/>
                <a:gd name="connsiteX4" fmla="*/ 43268 w 50332"/>
                <a:gd name="connsiteY4" fmla="*/ 15894 h 15894"/>
                <a:gd name="connsiteX5" fmla="*/ 50332 w 50332"/>
                <a:gd name="connsiteY5" fmla="*/ 7947 h 15894"/>
                <a:gd name="connsiteX6" fmla="*/ 43268 w 50332"/>
                <a:gd name="connsiteY6" fmla="*/ 0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32" h="15894">
                  <a:moveTo>
                    <a:pt x="43268" y="0"/>
                  </a:moveTo>
                  <a:lnTo>
                    <a:pt x="7064" y="0"/>
                  </a:lnTo>
                  <a:cubicBezTo>
                    <a:pt x="3090" y="0"/>
                    <a:pt x="0" y="3532"/>
                    <a:pt x="0" y="7947"/>
                  </a:cubicBezTo>
                  <a:cubicBezTo>
                    <a:pt x="0" y="12362"/>
                    <a:pt x="3090" y="15894"/>
                    <a:pt x="7064" y="15894"/>
                  </a:cubicBezTo>
                  <a:lnTo>
                    <a:pt x="43268" y="15894"/>
                  </a:lnTo>
                  <a:cubicBezTo>
                    <a:pt x="47241" y="15894"/>
                    <a:pt x="50332" y="12362"/>
                    <a:pt x="50332" y="7947"/>
                  </a:cubicBezTo>
                  <a:cubicBezTo>
                    <a:pt x="50332" y="3532"/>
                    <a:pt x="47241" y="0"/>
                    <a:pt x="43268" y="0"/>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491">
              <a:extLst>
                <a:ext uri="{FF2B5EF4-FFF2-40B4-BE49-F238E27FC236}">
                  <a16:creationId xmlns:a16="http://schemas.microsoft.com/office/drawing/2014/main" id="{6D0ADAD7-6680-A374-504B-10A91B3CC3C3}"/>
                </a:ext>
              </a:extLst>
            </p:cNvPr>
            <p:cNvSpPr/>
            <p:nvPr/>
          </p:nvSpPr>
          <p:spPr>
            <a:xfrm>
              <a:off x="9185521" y="2868451"/>
              <a:ext cx="44499" cy="33112"/>
            </a:xfrm>
            <a:custGeom>
              <a:avLst/>
              <a:gdLst>
                <a:gd name="connsiteX0" fmla="*/ 41060 w 44499"/>
                <a:gd name="connsiteY0" fmla="*/ 19426 h 33112"/>
                <a:gd name="connsiteX1" fmla="*/ 10596 w 44499"/>
                <a:gd name="connsiteY1" fmla="*/ 883 h 33112"/>
                <a:gd name="connsiteX2" fmla="*/ 883 w 44499"/>
                <a:gd name="connsiteY2" fmla="*/ 3532 h 33112"/>
                <a:gd name="connsiteX3" fmla="*/ 3532 w 44499"/>
                <a:gd name="connsiteY3" fmla="*/ 13687 h 33112"/>
                <a:gd name="connsiteX4" fmla="*/ 33996 w 44499"/>
                <a:gd name="connsiteY4" fmla="*/ 32230 h 33112"/>
                <a:gd name="connsiteX5" fmla="*/ 43708 w 44499"/>
                <a:gd name="connsiteY5" fmla="*/ 29581 h 33112"/>
                <a:gd name="connsiteX6" fmla="*/ 41060 w 44499"/>
                <a:gd name="connsiteY6" fmla="*/ 19426 h 3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9" h="33112">
                  <a:moveTo>
                    <a:pt x="41060" y="19426"/>
                  </a:moveTo>
                  <a:lnTo>
                    <a:pt x="10596" y="883"/>
                  </a:lnTo>
                  <a:cubicBezTo>
                    <a:pt x="7064" y="-883"/>
                    <a:pt x="3090" y="0"/>
                    <a:pt x="883" y="3532"/>
                  </a:cubicBezTo>
                  <a:cubicBezTo>
                    <a:pt x="-883" y="7064"/>
                    <a:pt x="0" y="11479"/>
                    <a:pt x="3532" y="13687"/>
                  </a:cubicBezTo>
                  <a:lnTo>
                    <a:pt x="33996" y="32230"/>
                  </a:lnTo>
                  <a:cubicBezTo>
                    <a:pt x="37528" y="33996"/>
                    <a:pt x="41501" y="33113"/>
                    <a:pt x="43708" y="29581"/>
                  </a:cubicBezTo>
                  <a:cubicBezTo>
                    <a:pt x="45475" y="26490"/>
                    <a:pt x="44150" y="21634"/>
                    <a:pt x="41060" y="19426"/>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492">
              <a:extLst>
                <a:ext uri="{FF2B5EF4-FFF2-40B4-BE49-F238E27FC236}">
                  <a16:creationId xmlns:a16="http://schemas.microsoft.com/office/drawing/2014/main" id="{3D72F33B-92A2-7856-9133-C3B87047BE00}"/>
                </a:ext>
              </a:extLst>
            </p:cNvPr>
            <p:cNvSpPr/>
            <p:nvPr/>
          </p:nvSpPr>
          <p:spPr>
            <a:xfrm>
              <a:off x="9185714" y="2664918"/>
              <a:ext cx="44398" cy="33113"/>
            </a:xfrm>
            <a:custGeom>
              <a:avLst/>
              <a:gdLst>
                <a:gd name="connsiteX0" fmla="*/ 7312 w 44398"/>
                <a:gd name="connsiteY0" fmla="*/ 33113 h 33113"/>
                <a:gd name="connsiteX1" fmla="*/ 40867 w 44398"/>
                <a:gd name="connsiteY1" fmla="*/ 13687 h 33113"/>
                <a:gd name="connsiteX2" fmla="*/ 43515 w 44398"/>
                <a:gd name="connsiteY2" fmla="*/ 3532 h 33113"/>
                <a:gd name="connsiteX3" fmla="*/ 33802 w 44398"/>
                <a:gd name="connsiteY3" fmla="*/ 883 h 33113"/>
                <a:gd name="connsiteX4" fmla="*/ 3780 w 44398"/>
                <a:gd name="connsiteY4" fmla="*/ 19426 h 33113"/>
                <a:gd name="connsiteX5" fmla="*/ 7312 w 44398"/>
                <a:gd name="connsiteY5" fmla="*/ 33113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 h="33113">
                  <a:moveTo>
                    <a:pt x="7312" y="33113"/>
                  </a:moveTo>
                  <a:cubicBezTo>
                    <a:pt x="9962" y="33113"/>
                    <a:pt x="8637" y="33554"/>
                    <a:pt x="40867" y="13687"/>
                  </a:cubicBezTo>
                  <a:cubicBezTo>
                    <a:pt x="44399" y="11921"/>
                    <a:pt x="45282" y="7064"/>
                    <a:pt x="43515" y="3532"/>
                  </a:cubicBezTo>
                  <a:cubicBezTo>
                    <a:pt x="41750" y="0"/>
                    <a:pt x="37335" y="-883"/>
                    <a:pt x="33802" y="883"/>
                  </a:cubicBezTo>
                  <a:lnTo>
                    <a:pt x="3780" y="19426"/>
                  </a:lnTo>
                  <a:cubicBezTo>
                    <a:pt x="-2843" y="22958"/>
                    <a:pt x="-193" y="33113"/>
                    <a:pt x="7312" y="33113"/>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8" name="Graphic 4">
            <a:extLst>
              <a:ext uri="{FF2B5EF4-FFF2-40B4-BE49-F238E27FC236}">
                <a16:creationId xmlns:a16="http://schemas.microsoft.com/office/drawing/2014/main" id="{BC0BE077-4108-379E-1DB9-8EC30F595CDA}"/>
              </a:ext>
            </a:extLst>
          </p:cNvPr>
          <p:cNvGrpSpPr/>
          <p:nvPr/>
        </p:nvGrpSpPr>
        <p:grpSpPr>
          <a:xfrm>
            <a:off x="2089477" y="6202698"/>
            <a:ext cx="430907" cy="456956"/>
            <a:chOff x="3517492" y="4552347"/>
            <a:chExt cx="430907" cy="456956"/>
          </a:xfrm>
        </p:grpSpPr>
        <p:sp>
          <p:nvSpPr>
            <p:cNvPr id="79" name="Freeform 479">
              <a:extLst>
                <a:ext uri="{FF2B5EF4-FFF2-40B4-BE49-F238E27FC236}">
                  <a16:creationId xmlns:a16="http://schemas.microsoft.com/office/drawing/2014/main" id="{C271BABF-2674-39B1-71B3-68FF1F538B40}"/>
                </a:ext>
              </a:extLst>
            </p:cNvPr>
            <p:cNvSpPr/>
            <p:nvPr/>
          </p:nvSpPr>
          <p:spPr>
            <a:xfrm>
              <a:off x="3829636" y="4853011"/>
              <a:ext cx="41501" cy="43267"/>
            </a:xfrm>
            <a:custGeom>
              <a:avLst/>
              <a:gdLst>
                <a:gd name="connsiteX0" fmla="*/ 20750 w 41501"/>
                <a:gd name="connsiteY0" fmla="*/ 14128 h 43267"/>
                <a:gd name="connsiteX1" fmla="*/ 27373 w 41501"/>
                <a:gd name="connsiteY1" fmla="*/ 21192 h 43267"/>
                <a:gd name="connsiteX2" fmla="*/ 20750 w 41501"/>
                <a:gd name="connsiteY2" fmla="*/ 28256 h 43267"/>
                <a:gd name="connsiteX3" fmla="*/ 14128 w 41501"/>
                <a:gd name="connsiteY3" fmla="*/ 21192 h 43267"/>
                <a:gd name="connsiteX4" fmla="*/ 20750 w 41501"/>
                <a:gd name="connsiteY4" fmla="*/ 14128 h 43267"/>
                <a:gd name="connsiteX5" fmla="*/ 20750 w 41501"/>
                <a:gd name="connsiteY5" fmla="*/ 43268 h 43267"/>
                <a:gd name="connsiteX6" fmla="*/ 41501 w 41501"/>
                <a:gd name="connsiteY6" fmla="*/ 21634 h 43267"/>
                <a:gd name="connsiteX7" fmla="*/ 20750 w 41501"/>
                <a:gd name="connsiteY7" fmla="*/ 0 h 43267"/>
                <a:gd name="connsiteX8" fmla="*/ 0 w 41501"/>
                <a:gd name="connsiteY8" fmla="*/ 21634 h 43267"/>
                <a:gd name="connsiteX9" fmla="*/ 20750 w 41501"/>
                <a:gd name="connsiteY9" fmla="*/ 43268 h 4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01" h="43267">
                  <a:moveTo>
                    <a:pt x="20750" y="14128"/>
                  </a:moveTo>
                  <a:cubicBezTo>
                    <a:pt x="24724" y="14128"/>
                    <a:pt x="27373" y="17219"/>
                    <a:pt x="27373" y="21192"/>
                  </a:cubicBezTo>
                  <a:cubicBezTo>
                    <a:pt x="27373" y="25166"/>
                    <a:pt x="24283" y="28256"/>
                    <a:pt x="20750" y="28256"/>
                  </a:cubicBezTo>
                  <a:cubicBezTo>
                    <a:pt x="17218" y="28256"/>
                    <a:pt x="14128" y="25166"/>
                    <a:pt x="14128" y="21192"/>
                  </a:cubicBezTo>
                  <a:cubicBezTo>
                    <a:pt x="14128" y="17219"/>
                    <a:pt x="16777" y="14128"/>
                    <a:pt x="20750" y="14128"/>
                  </a:cubicBezTo>
                  <a:close/>
                  <a:moveTo>
                    <a:pt x="20750" y="43268"/>
                  </a:moveTo>
                  <a:cubicBezTo>
                    <a:pt x="32230" y="43268"/>
                    <a:pt x="41501" y="33555"/>
                    <a:pt x="41501" y="21634"/>
                  </a:cubicBezTo>
                  <a:cubicBezTo>
                    <a:pt x="41501" y="9713"/>
                    <a:pt x="32230" y="0"/>
                    <a:pt x="20750" y="0"/>
                  </a:cubicBezTo>
                  <a:cubicBezTo>
                    <a:pt x="9271" y="0"/>
                    <a:pt x="0" y="9713"/>
                    <a:pt x="0" y="21634"/>
                  </a:cubicBezTo>
                  <a:cubicBezTo>
                    <a:pt x="0" y="33555"/>
                    <a:pt x="9271" y="43268"/>
                    <a:pt x="20750" y="43268"/>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0" name="Graphic 4">
              <a:extLst>
                <a:ext uri="{FF2B5EF4-FFF2-40B4-BE49-F238E27FC236}">
                  <a16:creationId xmlns:a16="http://schemas.microsoft.com/office/drawing/2014/main" id="{6BCB7EA0-5A9A-3911-6990-96FFCA61C876}"/>
                </a:ext>
              </a:extLst>
            </p:cNvPr>
            <p:cNvGrpSpPr/>
            <p:nvPr/>
          </p:nvGrpSpPr>
          <p:grpSpPr>
            <a:xfrm>
              <a:off x="3517492" y="4552347"/>
              <a:ext cx="430907" cy="456956"/>
              <a:chOff x="3517492" y="4552347"/>
              <a:chExt cx="430907" cy="456956"/>
            </a:xfrm>
          </p:grpSpPr>
          <p:sp>
            <p:nvSpPr>
              <p:cNvPr id="81" name="Freeform 481">
                <a:extLst>
                  <a:ext uri="{FF2B5EF4-FFF2-40B4-BE49-F238E27FC236}">
                    <a16:creationId xmlns:a16="http://schemas.microsoft.com/office/drawing/2014/main" id="{04025E56-6791-5413-BCBC-040AB4DEAC8B}"/>
                  </a:ext>
                </a:extLst>
              </p:cNvPr>
              <p:cNvSpPr/>
              <p:nvPr/>
            </p:nvSpPr>
            <p:spPr>
              <a:xfrm>
                <a:off x="3860541" y="4562502"/>
                <a:ext cx="80795" cy="84768"/>
              </a:xfrm>
              <a:custGeom>
                <a:avLst/>
                <a:gdLst>
                  <a:gd name="connsiteX0" fmla="*/ 38411 w 80795"/>
                  <a:gd name="connsiteY0" fmla="*/ 0 h 84768"/>
                  <a:gd name="connsiteX1" fmla="*/ 80795 w 80795"/>
                  <a:gd name="connsiteY1" fmla="*/ 44592 h 84768"/>
                  <a:gd name="connsiteX2" fmla="*/ 68433 w 80795"/>
                  <a:gd name="connsiteY2" fmla="*/ 75938 h 84768"/>
                  <a:gd name="connsiteX3" fmla="*/ 60044 w 80795"/>
                  <a:gd name="connsiteY3" fmla="*/ 84769 h 84768"/>
                  <a:gd name="connsiteX4" fmla="*/ 0 w 80795"/>
                  <a:gd name="connsiteY4" fmla="*/ 21634 h 84768"/>
                  <a:gd name="connsiteX5" fmla="*/ 8388 w 80795"/>
                  <a:gd name="connsiteY5" fmla="*/ 12804 h 84768"/>
                  <a:gd name="connsiteX6" fmla="*/ 38411 w 80795"/>
                  <a:gd name="connsiteY6" fmla="*/ 0 h 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5" h="84768">
                    <a:moveTo>
                      <a:pt x="38411" y="0"/>
                    </a:moveTo>
                    <a:cubicBezTo>
                      <a:pt x="61811" y="0"/>
                      <a:pt x="80795" y="20309"/>
                      <a:pt x="80795" y="44592"/>
                    </a:cubicBezTo>
                    <a:cubicBezTo>
                      <a:pt x="80795" y="56512"/>
                      <a:pt x="76380" y="67992"/>
                      <a:pt x="68433" y="75938"/>
                    </a:cubicBezTo>
                    <a:lnTo>
                      <a:pt x="60044" y="84769"/>
                    </a:lnTo>
                    <a:lnTo>
                      <a:pt x="0" y="21634"/>
                    </a:lnTo>
                    <a:lnTo>
                      <a:pt x="8388" y="12804"/>
                    </a:lnTo>
                    <a:cubicBezTo>
                      <a:pt x="16335" y="4415"/>
                      <a:pt x="27373" y="0"/>
                      <a:pt x="38411"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482">
                <a:extLst>
                  <a:ext uri="{FF2B5EF4-FFF2-40B4-BE49-F238E27FC236}">
                    <a16:creationId xmlns:a16="http://schemas.microsoft.com/office/drawing/2014/main" id="{17875E01-4D23-7C07-4534-16268ACAFD4B}"/>
                  </a:ext>
                </a:extLst>
              </p:cNvPr>
              <p:cNvSpPr/>
              <p:nvPr/>
            </p:nvSpPr>
            <p:spPr>
              <a:xfrm>
                <a:off x="3705132" y="4659633"/>
                <a:ext cx="144813" cy="242827"/>
              </a:xfrm>
              <a:custGeom>
                <a:avLst/>
                <a:gdLst>
                  <a:gd name="connsiteX0" fmla="*/ 144813 w 144813"/>
                  <a:gd name="connsiteY0" fmla="*/ 116999 h 242827"/>
                  <a:gd name="connsiteX1" fmla="*/ 107285 w 144813"/>
                  <a:gd name="connsiteY1" fmla="*/ 194262 h 242827"/>
                  <a:gd name="connsiteX2" fmla="*/ 72848 w 144813"/>
                  <a:gd name="connsiteY2" fmla="*/ 242827 h 242827"/>
                  <a:gd name="connsiteX3" fmla="*/ 68433 w 144813"/>
                  <a:gd name="connsiteY3" fmla="*/ 242386 h 242827"/>
                  <a:gd name="connsiteX4" fmla="*/ 41060 w 144813"/>
                  <a:gd name="connsiteY4" fmla="*/ 242386 h 242827"/>
                  <a:gd name="connsiteX5" fmla="*/ 41060 w 144813"/>
                  <a:gd name="connsiteY5" fmla="*/ 205299 h 242827"/>
                  <a:gd name="connsiteX6" fmla="*/ 20309 w 144813"/>
                  <a:gd name="connsiteY6" fmla="*/ 183224 h 242827"/>
                  <a:gd name="connsiteX7" fmla="*/ 6623 w 144813"/>
                  <a:gd name="connsiteY7" fmla="*/ 183224 h 242827"/>
                  <a:gd name="connsiteX8" fmla="*/ 0 w 144813"/>
                  <a:gd name="connsiteY8" fmla="*/ 176160 h 242827"/>
                  <a:gd name="connsiteX9" fmla="*/ 6623 w 144813"/>
                  <a:gd name="connsiteY9" fmla="*/ 169096 h 242827"/>
                  <a:gd name="connsiteX10" fmla="*/ 75497 w 144813"/>
                  <a:gd name="connsiteY10" fmla="*/ 169096 h 242827"/>
                  <a:gd name="connsiteX11" fmla="*/ 96248 w 144813"/>
                  <a:gd name="connsiteY11" fmla="*/ 147021 h 242827"/>
                  <a:gd name="connsiteX12" fmla="*/ 75497 w 144813"/>
                  <a:gd name="connsiteY12" fmla="*/ 124945 h 242827"/>
                  <a:gd name="connsiteX13" fmla="*/ 20309 w 144813"/>
                  <a:gd name="connsiteY13" fmla="*/ 124945 h 242827"/>
                  <a:gd name="connsiteX14" fmla="*/ 13687 w 144813"/>
                  <a:gd name="connsiteY14" fmla="*/ 117881 h 242827"/>
                  <a:gd name="connsiteX15" fmla="*/ 13687 w 144813"/>
                  <a:gd name="connsiteY15" fmla="*/ 95806 h 242827"/>
                  <a:gd name="connsiteX16" fmla="*/ 48124 w 144813"/>
                  <a:gd name="connsiteY16" fmla="*/ 95806 h 242827"/>
                  <a:gd name="connsiteX17" fmla="*/ 82561 w 144813"/>
                  <a:gd name="connsiteY17" fmla="*/ 58720 h 242827"/>
                  <a:gd name="connsiteX18" fmla="*/ 48124 w 144813"/>
                  <a:gd name="connsiteY18" fmla="*/ 21634 h 242827"/>
                  <a:gd name="connsiteX19" fmla="*/ 47682 w 144813"/>
                  <a:gd name="connsiteY19" fmla="*/ 21634 h 242827"/>
                  <a:gd name="connsiteX20" fmla="*/ 48124 w 144813"/>
                  <a:gd name="connsiteY20" fmla="*/ 14128 h 242827"/>
                  <a:gd name="connsiteX21" fmla="*/ 46358 w 144813"/>
                  <a:gd name="connsiteY21" fmla="*/ 0 h 242827"/>
                  <a:gd name="connsiteX22" fmla="*/ 144813 w 144813"/>
                  <a:gd name="connsiteY22" fmla="*/ 116999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13" h="242827">
                    <a:moveTo>
                      <a:pt x="144813" y="116999"/>
                    </a:moveTo>
                    <a:cubicBezTo>
                      <a:pt x="144813" y="155409"/>
                      <a:pt x="126712" y="174394"/>
                      <a:pt x="107285" y="194262"/>
                    </a:cubicBezTo>
                    <a:cubicBezTo>
                      <a:pt x="94040" y="208390"/>
                      <a:pt x="80354" y="222076"/>
                      <a:pt x="72848" y="242827"/>
                    </a:cubicBezTo>
                    <a:cubicBezTo>
                      <a:pt x="71524" y="242386"/>
                      <a:pt x="70199" y="242386"/>
                      <a:pt x="68433" y="242386"/>
                    </a:cubicBezTo>
                    <a:lnTo>
                      <a:pt x="41060" y="242386"/>
                    </a:lnTo>
                    <a:lnTo>
                      <a:pt x="41060" y="205299"/>
                    </a:lnTo>
                    <a:cubicBezTo>
                      <a:pt x="41060" y="192937"/>
                      <a:pt x="31788" y="183224"/>
                      <a:pt x="20309" y="183224"/>
                    </a:cubicBezTo>
                    <a:lnTo>
                      <a:pt x="6623" y="183224"/>
                    </a:lnTo>
                    <a:cubicBezTo>
                      <a:pt x="2649" y="183224"/>
                      <a:pt x="0" y="180133"/>
                      <a:pt x="0" y="176160"/>
                    </a:cubicBezTo>
                    <a:cubicBezTo>
                      <a:pt x="0" y="172187"/>
                      <a:pt x="3091" y="169096"/>
                      <a:pt x="6623" y="169096"/>
                    </a:cubicBezTo>
                    <a:lnTo>
                      <a:pt x="75497" y="169096"/>
                    </a:lnTo>
                    <a:cubicBezTo>
                      <a:pt x="86976" y="169096"/>
                      <a:pt x="96248" y="159383"/>
                      <a:pt x="96248" y="147021"/>
                    </a:cubicBezTo>
                    <a:cubicBezTo>
                      <a:pt x="96248" y="134659"/>
                      <a:pt x="86976" y="124945"/>
                      <a:pt x="75497" y="124945"/>
                    </a:cubicBezTo>
                    <a:lnTo>
                      <a:pt x="20309" y="124945"/>
                    </a:lnTo>
                    <a:cubicBezTo>
                      <a:pt x="16336" y="124945"/>
                      <a:pt x="13687" y="121855"/>
                      <a:pt x="13687" y="117881"/>
                    </a:cubicBezTo>
                    <a:lnTo>
                      <a:pt x="13687" y="95806"/>
                    </a:lnTo>
                    <a:lnTo>
                      <a:pt x="48124" y="95806"/>
                    </a:lnTo>
                    <a:cubicBezTo>
                      <a:pt x="67109" y="95806"/>
                      <a:pt x="82561" y="79029"/>
                      <a:pt x="82561" y="58720"/>
                    </a:cubicBezTo>
                    <a:cubicBezTo>
                      <a:pt x="82561" y="38411"/>
                      <a:pt x="67109" y="21634"/>
                      <a:pt x="48124" y="21634"/>
                    </a:cubicBezTo>
                    <a:lnTo>
                      <a:pt x="47682" y="21634"/>
                    </a:lnTo>
                    <a:cubicBezTo>
                      <a:pt x="48124" y="19426"/>
                      <a:pt x="48124" y="16777"/>
                      <a:pt x="48124" y="14128"/>
                    </a:cubicBezTo>
                    <a:cubicBezTo>
                      <a:pt x="48124" y="9271"/>
                      <a:pt x="47682" y="4856"/>
                      <a:pt x="46358" y="0"/>
                    </a:cubicBezTo>
                    <a:cubicBezTo>
                      <a:pt x="101546" y="6181"/>
                      <a:pt x="144813" y="56512"/>
                      <a:pt x="144813" y="116999"/>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483">
                <a:extLst>
                  <a:ext uri="{FF2B5EF4-FFF2-40B4-BE49-F238E27FC236}">
                    <a16:creationId xmlns:a16="http://schemas.microsoft.com/office/drawing/2014/main" id="{80D9F4E0-CEC8-58E7-59A1-8CB8B29EB87C}"/>
                  </a:ext>
                </a:extLst>
              </p:cNvPr>
              <p:cNvSpPr/>
              <p:nvPr/>
            </p:nvSpPr>
            <p:spPr>
              <a:xfrm>
                <a:off x="3517492" y="4552347"/>
                <a:ext cx="430907" cy="456956"/>
              </a:xfrm>
              <a:custGeom>
                <a:avLst/>
                <a:gdLst>
                  <a:gd name="connsiteX0" fmla="*/ 417221 w 430907"/>
                  <a:gd name="connsiteY0" fmla="*/ 331569 h 456956"/>
                  <a:gd name="connsiteX1" fmla="*/ 417221 w 430907"/>
                  <a:gd name="connsiteY1" fmla="*/ 331569 h 456956"/>
                  <a:gd name="connsiteX2" fmla="*/ 391614 w 430907"/>
                  <a:gd name="connsiteY2" fmla="*/ 349672 h 456956"/>
                  <a:gd name="connsiteX3" fmla="*/ 397354 w 430907"/>
                  <a:gd name="connsiteY3" fmla="*/ 381018 h 456956"/>
                  <a:gd name="connsiteX4" fmla="*/ 397795 w 430907"/>
                  <a:gd name="connsiteY4" fmla="*/ 381460 h 456956"/>
                  <a:gd name="connsiteX5" fmla="*/ 388082 w 430907"/>
                  <a:gd name="connsiteY5" fmla="*/ 391614 h 456956"/>
                  <a:gd name="connsiteX6" fmla="*/ 387640 w 430907"/>
                  <a:gd name="connsiteY6" fmla="*/ 391172 h 456956"/>
                  <a:gd name="connsiteX7" fmla="*/ 357618 w 430907"/>
                  <a:gd name="connsiteY7" fmla="*/ 384992 h 456956"/>
                  <a:gd name="connsiteX8" fmla="*/ 340841 w 430907"/>
                  <a:gd name="connsiteY8" fmla="*/ 411482 h 456956"/>
                  <a:gd name="connsiteX9" fmla="*/ 340841 w 430907"/>
                  <a:gd name="connsiteY9" fmla="*/ 411923 h 456956"/>
                  <a:gd name="connsiteX10" fmla="*/ 326713 w 430907"/>
                  <a:gd name="connsiteY10" fmla="*/ 411923 h 456956"/>
                  <a:gd name="connsiteX11" fmla="*/ 326713 w 430907"/>
                  <a:gd name="connsiteY11" fmla="*/ 412365 h 456956"/>
                  <a:gd name="connsiteX12" fmla="*/ 309936 w 430907"/>
                  <a:gd name="connsiteY12" fmla="*/ 385433 h 456956"/>
                  <a:gd name="connsiteX13" fmla="*/ 280355 w 430907"/>
                  <a:gd name="connsiteY13" fmla="*/ 391614 h 456956"/>
                  <a:gd name="connsiteX14" fmla="*/ 279913 w 430907"/>
                  <a:gd name="connsiteY14" fmla="*/ 392056 h 456956"/>
                  <a:gd name="connsiteX15" fmla="*/ 270642 w 430907"/>
                  <a:gd name="connsiteY15" fmla="*/ 382342 h 456956"/>
                  <a:gd name="connsiteX16" fmla="*/ 271525 w 430907"/>
                  <a:gd name="connsiteY16" fmla="*/ 376162 h 456956"/>
                  <a:gd name="connsiteX17" fmla="*/ 266668 w 430907"/>
                  <a:gd name="connsiteY17" fmla="*/ 362475 h 456956"/>
                  <a:gd name="connsiteX18" fmla="*/ 285653 w 430907"/>
                  <a:gd name="connsiteY18" fmla="*/ 331128 h 456956"/>
                  <a:gd name="connsiteX19" fmla="*/ 333777 w 430907"/>
                  <a:gd name="connsiteY19" fmla="*/ 376603 h 456956"/>
                  <a:gd name="connsiteX20" fmla="*/ 382342 w 430907"/>
                  <a:gd name="connsiteY20" fmla="*/ 324947 h 456956"/>
                  <a:gd name="connsiteX21" fmla="*/ 333777 w 430907"/>
                  <a:gd name="connsiteY21" fmla="*/ 273291 h 456956"/>
                  <a:gd name="connsiteX22" fmla="*/ 331569 w 430907"/>
                  <a:gd name="connsiteY22" fmla="*/ 273291 h 456956"/>
                  <a:gd name="connsiteX23" fmla="*/ 340399 w 430907"/>
                  <a:gd name="connsiteY23" fmla="*/ 236646 h 456956"/>
                  <a:gd name="connsiteX24" fmla="*/ 340841 w 430907"/>
                  <a:gd name="connsiteY24" fmla="*/ 236646 h 456956"/>
                  <a:gd name="connsiteX25" fmla="*/ 340841 w 430907"/>
                  <a:gd name="connsiteY25" fmla="*/ 237088 h 456956"/>
                  <a:gd name="connsiteX26" fmla="*/ 357618 w 430907"/>
                  <a:gd name="connsiteY26" fmla="*/ 264020 h 456956"/>
                  <a:gd name="connsiteX27" fmla="*/ 387199 w 430907"/>
                  <a:gd name="connsiteY27" fmla="*/ 257838 h 456956"/>
                  <a:gd name="connsiteX28" fmla="*/ 387640 w 430907"/>
                  <a:gd name="connsiteY28" fmla="*/ 257397 h 456956"/>
                  <a:gd name="connsiteX29" fmla="*/ 397354 w 430907"/>
                  <a:gd name="connsiteY29" fmla="*/ 267551 h 456956"/>
                  <a:gd name="connsiteX30" fmla="*/ 396912 w 430907"/>
                  <a:gd name="connsiteY30" fmla="*/ 267993 h 456956"/>
                  <a:gd name="connsiteX31" fmla="*/ 391172 w 430907"/>
                  <a:gd name="connsiteY31" fmla="*/ 299781 h 456956"/>
                  <a:gd name="connsiteX32" fmla="*/ 416338 w 430907"/>
                  <a:gd name="connsiteY32" fmla="*/ 317883 h 456956"/>
                  <a:gd name="connsiteX33" fmla="*/ 416780 w 430907"/>
                  <a:gd name="connsiteY33" fmla="*/ 317883 h 456956"/>
                  <a:gd name="connsiteX34" fmla="*/ 416780 w 430907"/>
                  <a:gd name="connsiteY34" fmla="*/ 331569 h 456956"/>
                  <a:gd name="connsiteX35" fmla="*/ 250774 w 430907"/>
                  <a:gd name="connsiteY35" fmla="*/ 412365 h 456956"/>
                  <a:gd name="connsiteX36" fmla="*/ 181458 w 430907"/>
                  <a:gd name="connsiteY36" fmla="*/ 412365 h 456956"/>
                  <a:gd name="connsiteX37" fmla="*/ 174835 w 430907"/>
                  <a:gd name="connsiteY37" fmla="*/ 405301 h 456956"/>
                  <a:gd name="connsiteX38" fmla="*/ 181458 w 430907"/>
                  <a:gd name="connsiteY38" fmla="*/ 398237 h 456956"/>
                  <a:gd name="connsiteX39" fmla="*/ 250774 w 430907"/>
                  <a:gd name="connsiteY39" fmla="*/ 398237 h 456956"/>
                  <a:gd name="connsiteX40" fmla="*/ 257397 w 430907"/>
                  <a:gd name="connsiteY40" fmla="*/ 405301 h 456956"/>
                  <a:gd name="connsiteX41" fmla="*/ 250774 w 430907"/>
                  <a:gd name="connsiteY41" fmla="*/ 412365 h 456956"/>
                  <a:gd name="connsiteX42" fmla="*/ 215895 w 430907"/>
                  <a:gd name="connsiteY42" fmla="*/ 441945 h 456956"/>
                  <a:gd name="connsiteX43" fmla="*/ 191171 w 430907"/>
                  <a:gd name="connsiteY43" fmla="*/ 426935 h 456956"/>
                  <a:gd name="connsiteX44" fmla="*/ 240178 w 430907"/>
                  <a:gd name="connsiteY44" fmla="*/ 426935 h 456956"/>
                  <a:gd name="connsiteX45" fmla="*/ 215895 w 430907"/>
                  <a:gd name="connsiteY45" fmla="*/ 441945 h 456956"/>
                  <a:gd name="connsiteX46" fmla="*/ 21192 w 430907"/>
                  <a:gd name="connsiteY46" fmla="*/ 441504 h 456956"/>
                  <a:gd name="connsiteX47" fmla="*/ 15011 w 430907"/>
                  <a:gd name="connsiteY47" fmla="*/ 436648 h 456956"/>
                  <a:gd name="connsiteX48" fmla="*/ 15453 w 430907"/>
                  <a:gd name="connsiteY48" fmla="*/ 434881 h 456956"/>
                  <a:gd name="connsiteX49" fmla="*/ 22075 w 430907"/>
                  <a:gd name="connsiteY49" fmla="*/ 415455 h 456956"/>
                  <a:gd name="connsiteX50" fmla="*/ 39294 w 430907"/>
                  <a:gd name="connsiteY50" fmla="*/ 433999 h 456956"/>
                  <a:gd name="connsiteX51" fmla="*/ 21192 w 430907"/>
                  <a:gd name="connsiteY51" fmla="*/ 441504 h 456956"/>
                  <a:gd name="connsiteX52" fmla="*/ 45033 w 430907"/>
                  <a:gd name="connsiteY52" fmla="*/ 352320 h 456956"/>
                  <a:gd name="connsiteX53" fmla="*/ 99338 w 430907"/>
                  <a:gd name="connsiteY53" fmla="*/ 409716 h 456956"/>
                  <a:gd name="connsiteX54" fmla="*/ 52980 w 430907"/>
                  <a:gd name="connsiteY54" fmla="*/ 428700 h 456956"/>
                  <a:gd name="connsiteX55" fmla="*/ 27373 w 430907"/>
                  <a:gd name="connsiteY55" fmla="*/ 401327 h 456956"/>
                  <a:gd name="connsiteX56" fmla="*/ 45033 w 430907"/>
                  <a:gd name="connsiteY56" fmla="*/ 352320 h 456956"/>
                  <a:gd name="connsiteX57" fmla="*/ 128036 w 430907"/>
                  <a:gd name="connsiteY57" fmla="*/ 311260 h 456956"/>
                  <a:gd name="connsiteX58" fmla="*/ 77263 w 430907"/>
                  <a:gd name="connsiteY58" fmla="*/ 365124 h 456956"/>
                  <a:gd name="connsiteX59" fmla="*/ 52097 w 430907"/>
                  <a:gd name="connsiteY59" fmla="*/ 338634 h 456956"/>
                  <a:gd name="connsiteX60" fmla="*/ 105078 w 430907"/>
                  <a:gd name="connsiteY60" fmla="*/ 282563 h 456956"/>
                  <a:gd name="connsiteX61" fmla="*/ 128036 w 430907"/>
                  <a:gd name="connsiteY61" fmla="*/ 311260 h 456956"/>
                  <a:gd name="connsiteX62" fmla="*/ 181017 w 430907"/>
                  <a:gd name="connsiteY62" fmla="*/ 206624 h 456956"/>
                  <a:gd name="connsiteX63" fmla="*/ 181017 w 430907"/>
                  <a:gd name="connsiteY63" fmla="*/ 228699 h 456956"/>
                  <a:gd name="connsiteX64" fmla="*/ 201767 w 430907"/>
                  <a:gd name="connsiteY64" fmla="*/ 250775 h 456956"/>
                  <a:gd name="connsiteX65" fmla="*/ 257397 w 430907"/>
                  <a:gd name="connsiteY65" fmla="*/ 250775 h 456956"/>
                  <a:gd name="connsiteX66" fmla="*/ 264019 w 430907"/>
                  <a:gd name="connsiteY66" fmla="*/ 257838 h 456956"/>
                  <a:gd name="connsiteX67" fmla="*/ 257397 w 430907"/>
                  <a:gd name="connsiteY67" fmla="*/ 264902 h 456956"/>
                  <a:gd name="connsiteX68" fmla="*/ 188081 w 430907"/>
                  <a:gd name="connsiteY68" fmla="*/ 264902 h 456956"/>
                  <a:gd name="connsiteX69" fmla="*/ 167330 w 430907"/>
                  <a:gd name="connsiteY69" fmla="*/ 286978 h 456956"/>
                  <a:gd name="connsiteX70" fmla="*/ 188081 w 430907"/>
                  <a:gd name="connsiteY70" fmla="*/ 309053 h 456956"/>
                  <a:gd name="connsiteX71" fmla="*/ 202209 w 430907"/>
                  <a:gd name="connsiteY71" fmla="*/ 309053 h 456956"/>
                  <a:gd name="connsiteX72" fmla="*/ 208831 w 430907"/>
                  <a:gd name="connsiteY72" fmla="*/ 316117 h 456956"/>
                  <a:gd name="connsiteX73" fmla="*/ 208831 w 430907"/>
                  <a:gd name="connsiteY73" fmla="*/ 352762 h 456956"/>
                  <a:gd name="connsiteX74" fmla="*/ 181017 w 430907"/>
                  <a:gd name="connsiteY74" fmla="*/ 352762 h 456956"/>
                  <a:gd name="connsiteX75" fmla="*/ 176602 w 430907"/>
                  <a:gd name="connsiteY75" fmla="*/ 353203 h 456956"/>
                  <a:gd name="connsiteX76" fmla="*/ 141723 w 430907"/>
                  <a:gd name="connsiteY76" fmla="*/ 304638 h 456956"/>
                  <a:gd name="connsiteX77" fmla="*/ 104195 w 430907"/>
                  <a:gd name="connsiteY77" fmla="*/ 227375 h 456956"/>
                  <a:gd name="connsiteX78" fmla="*/ 106402 w 430907"/>
                  <a:gd name="connsiteY78" fmla="*/ 205299 h 456956"/>
                  <a:gd name="connsiteX79" fmla="*/ 181458 w 430907"/>
                  <a:gd name="connsiteY79" fmla="*/ 205299 h 456956"/>
                  <a:gd name="connsiteX80" fmla="*/ 181458 w 430907"/>
                  <a:gd name="connsiteY80" fmla="*/ 206624 h 456956"/>
                  <a:gd name="connsiteX81" fmla="*/ 14570 w 430907"/>
                  <a:gd name="connsiteY81" fmla="*/ 162474 h 456956"/>
                  <a:gd name="connsiteX82" fmla="*/ 42384 w 430907"/>
                  <a:gd name="connsiteY82" fmla="*/ 132893 h 456956"/>
                  <a:gd name="connsiteX83" fmla="*/ 70199 w 430907"/>
                  <a:gd name="connsiteY83" fmla="*/ 162474 h 456956"/>
                  <a:gd name="connsiteX84" fmla="*/ 84327 w 430907"/>
                  <a:gd name="connsiteY84" fmla="*/ 162474 h 456956"/>
                  <a:gd name="connsiteX85" fmla="*/ 44592 w 430907"/>
                  <a:gd name="connsiteY85" fmla="*/ 118765 h 456956"/>
                  <a:gd name="connsiteX86" fmla="*/ 42826 w 430907"/>
                  <a:gd name="connsiteY86" fmla="*/ 103753 h 456956"/>
                  <a:gd name="connsiteX87" fmla="*/ 98455 w 430907"/>
                  <a:gd name="connsiteY87" fmla="*/ 45034 h 456956"/>
                  <a:gd name="connsiteX88" fmla="*/ 146579 w 430907"/>
                  <a:gd name="connsiteY88" fmla="*/ 75056 h 456956"/>
                  <a:gd name="connsiteX89" fmla="*/ 119647 w 430907"/>
                  <a:gd name="connsiteY89" fmla="*/ 119647 h 456956"/>
                  <a:gd name="connsiteX90" fmla="*/ 98455 w 430907"/>
                  <a:gd name="connsiteY90" fmla="*/ 148345 h 456956"/>
                  <a:gd name="connsiteX91" fmla="*/ 112584 w 430907"/>
                  <a:gd name="connsiteY91" fmla="*/ 148345 h 456956"/>
                  <a:gd name="connsiteX92" fmla="*/ 126712 w 430907"/>
                  <a:gd name="connsiteY92" fmla="*/ 133335 h 456956"/>
                  <a:gd name="connsiteX93" fmla="*/ 140840 w 430907"/>
                  <a:gd name="connsiteY93" fmla="*/ 148345 h 456956"/>
                  <a:gd name="connsiteX94" fmla="*/ 154968 w 430907"/>
                  <a:gd name="connsiteY94" fmla="*/ 148345 h 456956"/>
                  <a:gd name="connsiteX95" fmla="*/ 134659 w 430907"/>
                  <a:gd name="connsiteY95" fmla="*/ 120089 h 456956"/>
                  <a:gd name="connsiteX96" fmla="*/ 175719 w 430907"/>
                  <a:gd name="connsiteY96" fmla="*/ 82120 h 456956"/>
                  <a:gd name="connsiteX97" fmla="*/ 217220 w 430907"/>
                  <a:gd name="connsiteY97" fmla="*/ 125829 h 456956"/>
                  <a:gd name="connsiteX98" fmla="*/ 215454 w 430907"/>
                  <a:gd name="connsiteY98" fmla="*/ 136866 h 456956"/>
                  <a:gd name="connsiteX99" fmla="*/ 196028 w 430907"/>
                  <a:gd name="connsiteY99" fmla="*/ 169538 h 456956"/>
                  <a:gd name="connsiteX100" fmla="*/ 210156 w 430907"/>
                  <a:gd name="connsiteY100" fmla="*/ 169538 h 456956"/>
                  <a:gd name="connsiteX101" fmla="*/ 230907 w 430907"/>
                  <a:gd name="connsiteY101" fmla="*/ 147462 h 456956"/>
                  <a:gd name="connsiteX102" fmla="*/ 251657 w 430907"/>
                  <a:gd name="connsiteY102" fmla="*/ 169538 h 456956"/>
                  <a:gd name="connsiteX103" fmla="*/ 230907 w 430907"/>
                  <a:gd name="connsiteY103" fmla="*/ 191613 h 456956"/>
                  <a:gd name="connsiteX104" fmla="*/ 42826 w 430907"/>
                  <a:gd name="connsiteY104" fmla="*/ 191613 h 456956"/>
                  <a:gd name="connsiteX105" fmla="*/ 14570 w 430907"/>
                  <a:gd name="connsiteY105" fmla="*/ 162474 h 456956"/>
                  <a:gd name="connsiteX106" fmla="*/ 86976 w 430907"/>
                  <a:gd name="connsiteY106" fmla="*/ 375278 h 456956"/>
                  <a:gd name="connsiteX107" fmla="*/ 138191 w 430907"/>
                  <a:gd name="connsiteY107" fmla="*/ 320974 h 456956"/>
                  <a:gd name="connsiteX108" fmla="*/ 160707 w 430907"/>
                  <a:gd name="connsiteY108" fmla="*/ 350113 h 456956"/>
                  <a:gd name="connsiteX109" fmla="*/ 112142 w 430907"/>
                  <a:gd name="connsiteY109" fmla="*/ 401769 h 456956"/>
                  <a:gd name="connsiteX110" fmla="*/ 86976 w 430907"/>
                  <a:gd name="connsiteY110" fmla="*/ 375278 h 456956"/>
                  <a:gd name="connsiteX111" fmla="*/ 174394 w 430907"/>
                  <a:gd name="connsiteY111" fmla="*/ 375278 h 456956"/>
                  <a:gd name="connsiteX112" fmla="*/ 181017 w 430907"/>
                  <a:gd name="connsiteY112" fmla="*/ 368214 h 456956"/>
                  <a:gd name="connsiteX113" fmla="*/ 250333 w 430907"/>
                  <a:gd name="connsiteY113" fmla="*/ 368214 h 456956"/>
                  <a:gd name="connsiteX114" fmla="*/ 256955 w 430907"/>
                  <a:gd name="connsiteY114" fmla="*/ 375278 h 456956"/>
                  <a:gd name="connsiteX115" fmla="*/ 250333 w 430907"/>
                  <a:gd name="connsiteY115" fmla="*/ 382342 h 456956"/>
                  <a:gd name="connsiteX116" fmla="*/ 181017 w 430907"/>
                  <a:gd name="connsiteY116" fmla="*/ 382342 h 456956"/>
                  <a:gd name="connsiteX117" fmla="*/ 174394 w 430907"/>
                  <a:gd name="connsiteY117" fmla="*/ 375278 h 456956"/>
                  <a:gd name="connsiteX118" fmla="*/ 327154 w 430907"/>
                  <a:gd name="connsiteY118" fmla="*/ 228258 h 456956"/>
                  <a:gd name="connsiteX119" fmla="*/ 289627 w 430907"/>
                  <a:gd name="connsiteY119" fmla="*/ 305521 h 456956"/>
                  <a:gd name="connsiteX120" fmla="*/ 254748 w 430907"/>
                  <a:gd name="connsiteY120" fmla="*/ 354087 h 456956"/>
                  <a:gd name="connsiteX121" fmla="*/ 250333 w 430907"/>
                  <a:gd name="connsiteY121" fmla="*/ 353645 h 456956"/>
                  <a:gd name="connsiteX122" fmla="*/ 222518 w 430907"/>
                  <a:gd name="connsiteY122" fmla="*/ 353645 h 456956"/>
                  <a:gd name="connsiteX123" fmla="*/ 222518 w 430907"/>
                  <a:gd name="connsiteY123" fmla="*/ 317000 h 456956"/>
                  <a:gd name="connsiteX124" fmla="*/ 201767 w 430907"/>
                  <a:gd name="connsiteY124" fmla="*/ 294925 h 456956"/>
                  <a:gd name="connsiteX125" fmla="*/ 187639 w 430907"/>
                  <a:gd name="connsiteY125" fmla="*/ 294925 h 456956"/>
                  <a:gd name="connsiteX126" fmla="*/ 181017 w 430907"/>
                  <a:gd name="connsiteY126" fmla="*/ 287861 h 456956"/>
                  <a:gd name="connsiteX127" fmla="*/ 187639 w 430907"/>
                  <a:gd name="connsiteY127" fmla="*/ 280796 h 456956"/>
                  <a:gd name="connsiteX128" fmla="*/ 256955 w 430907"/>
                  <a:gd name="connsiteY128" fmla="*/ 280796 h 456956"/>
                  <a:gd name="connsiteX129" fmla="*/ 277706 w 430907"/>
                  <a:gd name="connsiteY129" fmla="*/ 258721 h 456956"/>
                  <a:gd name="connsiteX130" fmla="*/ 256955 w 430907"/>
                  <a:gd name="connsiteY130" fmla="*/ 236646 h 456956"/>
                  <a:gd name="connsiteX131" fmla="*/ 201326 w 430907"/>
                  <a:gd name="connsiteY131" fmla="*/ 236646 h 456956"/>
                  <a:gd name="connsiteX132" fmla="*/ 194703 w 430907"/>
                  <a:gd name="connsiteY132" fmla="*/ 229582 h 456956"/>
                  <a:gd name="connsiteX133" fmla="*/ 194703 w 430907"/>
                  <a:gd name="connsiteY133" fmla="*/ 207507 h 456956"/>
                  <a:gd name="connsiteX134" fmla="*/ 229582 w 430907"/>
                  <a:gd name="connsiteY134" fmla="*/ 207507 h 456956"/>
                  <a:gd name="connsiteX135" fmla="*/ 264461 w 430907"/>
                  <a:gd name="connsiteY135" fmla="*/ 170862 h 456956"/>
                  <a:gd name="connsiteX136" fmla="*/ 229582 w 430907"/>
                  <a:gd name="connsiteY136" fmla="*/ 134217 h 456956"/>
                  <a:gd name="connsiteX137" fmla="*/ 229140 w 430907"/>
                  <a:gd name="connsiteY137" fmla="*/ 134217 h 456956"/>
                  <a:gd name="connsiteX138" fmla="*/ 229582 w 430907"/>
                  <a:gd name="connsiteY138" fmla="*/ 126712 h 456956"/>
                  <a:gd name="connsiteX139" fmla="*/ 227816 w 430907"/>
                  <a:gd name="connsiteY139" fmla="*/ 113025 h 456956"/>
                  <a:gd name="connsiteX140" fmla="*/ 327154 w 430907"/>
                  <a:gd name="connsiteY140" fmla="*/ 228258 h 456956"/>
                  <a:gd name="connsiteX141" fmla="*/ 306404 w 430907"/>
                  <a:gd name="connsiteY141" fmla="*/ 69758 h 456956"/>
                  <a:gd name="connsiteX142" fmla="*/ 331569 w 430907"/>
                  <a:gd name="connsiteY142" fmla="*/ 96248 h 456956"/>
                  <a:gd name="connsiteX143" fmla="*/ 299340 w 430907"/>
                  <a:gd name="connsiteY143" fmla="*/ 130244 h 456956"/>
                  <a:gd name="connsiteX144" fmla="*/ 269317 w 430907"/>
                  <a:gd name="connsiteY144" fmla="*/ 109052 h 456956"/>
                  <a:gd name="connsiteX145" fmla="*/ 306404 w 430907"/>
                  <a:gd name="connsiteY145" fmla="*/ 69758 h 456956"/>
                  <a:gd name="connsiteX146" fmla="*/ 375278 w 430907"/>
                  <a:gd name="connsiteY146" fmla="*/ 15011 h 456956"/>
                  <a:gd name="connsiteX147" fmla="*/ 417663 w 430907"/>
                  <a:gd name="connsiteY147" fmla="*/ 60044 h 456956"/>
                  <a:gd name="connsiteX148" fmla="*/ 405301 w 430907"/>
                  <a:gd name="connsiteY148" fmla="*/ 91392 h 456956"/>
                  <a:gd name="connsiteX149" fmla="*/ 396912 w 430907"/>
                  <a:gd name="connsiteY149" fmla="*/ 100222 h 456956"/>
                  <a:gd name="connsiteX150" fmla="*/ 337309 w 430907"/>
                  <a:gd name="connsiteY150" fmla="*/ 37086 h 456956"/>
                  <a:gd name="connsiteX151" fmla="*/ 345698 w 430907"/>
                  <a:gd name="connsiteY151" fmla="*/ 28256 h 456956"/>
                  <a:gd name="connsiteX152" fmla="*/ 375278 w 430907"/>
                  <a:gd name="connsiteY152" fmla="*/ 15011 h 456956"/>
                  <a:gd name="connsiteX153" fmla="*/ 316117 w 430907"/>
                  <a:gd name="connsiteY153" fmla="*/ 59603 h 456956"/>
                  <a:gd name="connsiteX154" fmla="*/ 327154 w 430907"/>
                  <a:gd name="connsiteY154" fmla="*/ 48124 h 456956"/>
                  <a:gd name="connsiteX155" fmla="*/ 386757 w 430907"/>
                  <a:gd name="connsiteY155" fmla="*/ 111259 h 456956"/>
                  <a:gd name="connsiteX156" fmla="*/ 375720 w 430907"/>
                  <a:gd name="connsiteY156" fmla="*/ 122738 h 456956"/>
                  <a:gd name="connsiteX157" fmla="*/ 316117 w 430907"/>
                  <a:gd name="connsiteY157" fmla="*/ 59603 h 456956"/>
                  <a:gd name="connsiteX158" fmla="*/ 309053 w 430907"/>
                  <a:gd name="connsiteY158" fmla="*/ 140399 h 456956"/>
                  <a:gd name="connsiteX159" fmla="*/ 341283 w 430907"/>
                  <a:gd name="connsiteY159" fmla="*/ 106402 h 456956"/>
                  <a:gd name="connsiteX160" fmla="*/ 366448 w 430907"/>
                  <a:gd name="connsiteY160" fmla="*/ 132893 h 456956"/>
                  <a:gd name="connsiteX161" fmla="*/ 329362 w 430907"/>
                  <a:gd name="connsiteY161" fmla="*/ 172187 h 456956"/>
                  <a:gd name="connsiteX162" fmla="*/ 309053 w 430907"/>
                  <a:gd name="connsiteY162" fmla="*/ 140399 h 456956"/>
                  <a:gd name="connsiteX163" fmla="*/ 300664 w 430907"/>
                  <a:gd name="connsiteY163" fmla="*/ 314793 h 456956"/>
                  <a:gd name="connsiteX164" fmla="*/ 322298 w 430907"/>
                  <a:gd name="connsiteY164" fmla="*/ 289627 h 456956"/>
                  <a:gd name="connsiteX165" fmla="*/ 334219 w 430907"/>
                  <a:gd name="connsiteY165" fmla="*/ 287419 h 456956"/>
                  <a:gd name="connsiteX166" fmla="*/ 369097 w 430907"/>
                  <a:gd name="connsiteY166" fmla="*/ 324064 h 456956"/>
                  <a:gd name="connsiteX167" fmla="*/ 334219 w 430907"/>
                  <a:gd name="connsiteY167" fmla="*/ 360709 h 456956"/>
                  <a:gd name="connsiteX168" fmla="*/ 299340 w 430907"/>
                  <a:gd name="connsiteY168" fmla="*/ 324064 h 456956"/>
                  <a:gd name="connsiteX169" fmla="*/ 300664 w 430907"/>
                  <a:gd name="connsiteY169" fmla="*/ 314793 h 456956"/>
                  <a:gd name="connsiteX170" fmla="*/ 404418 w 430907"/>
                  <a:gd name="connsiteY170" fmla="*/ 293159 h 456956"/>
                  <a:gd name="connsiteX171" fmla="*/ 407508 w 430907"/>
                  <a:gd name="connsiteY171" fmla="*/ 277265 h 456956"/>
                  <a:gd name="connsiteX172" fmla="*/ 417663 w 430907"/>
                  <a:gd name="connsiteY172" fmla="*/ 266669 h 456956"/>
                  <a:gd name="connsiteX173" fmla="*/ 388082 w 430907"/>
                  <a:gd name="connsiteY173" fmla="*/ 235322 h 456956"/>
                  <a:gd name="connsiteX174" fmla="*/ 377927 w 430907"/>
                  <a:gd name="connsiteY174" fmla="*/ 245918 h 456956"/>
                  <a:gd name="connsiteX175" fmla="*/ 362916 w 430907"/>
                  <a:gd name="connsiteY175" fmla="*/ 248567 h 456956"/>
                  <a:gd name="connsiteX176" fmla="*/ 354969 w 430907"/>
                  <a:gd name="connsiteY176" fmla="*/ 235763 h 456956"/>
                  <a:gd name="connsiteX177" fmla="*/ 354969 w 430907"/>
                  <a:gd name="connsiteY177" fmla="*/ 220311 h 456956"/>
                  <a:gd name="connsiteX178" fmla="*/ 340399 w 430907"/>
                  <a:gd name="connsiteY178" fmla="*/ 220311 h 456956"/>
                  <a:gd name="connsiteX179" fmla="*/ 334219 w 430907"/>
                  <a:gd name="connsiteY179" fmla="*/ 186315 h 456956"/>
                  <a:gd name="connsiteX180" fmla="*/ 414572 w 430907"/>
                  <a:gd name="connsiteY180" fmla="*/ 101105 h 456956"/>
                  <a:gd name="connsiteX181" fmla="*/ 430908 w 430907"/>
                  <a:gd name="connsiteY181" fmla="*/ 59162 h 456956"/>
                  <a:gd name="connsiteX182" fmla="*/ 374837 w 430907"/>
                  <a:gd name="connsiteY182" fmla="*/ 0 h 456956"/>
                  <a:gd name="connsiteX183" fmla="*/ 335101 w 430907"/>
                  <a:gd name="connsiteY183" fmla="*/ 17660 h 456956"/>
                  <a:gd name="connsiteX184" fmla="*/ 254748 w 430907"/>
                  <a:gd name="connsiteY184" fmla="*/ 102871 h 456956"/>
                  <a:gd name="connsiteX185" fmla="*/ 222076 w 430907"/>
                  <a:gd name="connsiteY185" fmla="*/ 96689 h 456956"/>
                  <a:gd name="connsiteX186" fmla="*/ 173952 w 430907"/>
                  <a:gd name="connsiteY186" fmla="*/ 67109 h 456956"/>
                  <a:gd name="connsiteX187" fmla="*/ 158500 w 430907"/>
                  <a:gd name="connsiteY187" fmla="*/ 69316 h 456956"/>
                  <a:gd name="connsiteX188" fmla="*/ 97572 w 430907"/>
                  <a:gd name="connsiteY188" fmla="*/ 30464 h 456956"/>
                  <a:gd name="connsiteX189" fmla="*/ 28256 w 430907"/>
                  <a:gd name="connsiteY189" fmla="*/ 104195 h 456956"/>
                  <a:gd name="connsiteX190" fmla="*/ 30022 w 430907"/>
                  <a:gd name="connsiteY190" fmla="*/ 120972 h 456956"/>
                  <a:gd name="connsiteX191" fmla="*/ 441 w 430907"/>
                  <a:gd name="connsiteY191" fmla="*/ 162915 h 456956"/>
                  <a:gd name="connsiteX192" fmla="*/ 41943 w 430907"/>
                  <a:gd name="connsiteY192" fmla="*/ 206624 h 456956"/>
                  <a:gd name="connsiteX193" fmla="*/ 92274 w 430907"/>
                  <a:gd name="connsiteY193" fmla="*/ 206624 h 456956"/>
                  <a:gd name="connsiteX194" fmla="*/ 90508 w 430907"/>
                  <a:gd name="connsiteY194" fmla="*/ 228699 h 456956"/>
                  <a:gd name="connsiteX195" fmla="*/ 97572 w 430907"/>
                  <a:gd name="connsiteY195" fmla="*/ 269317 h 456956"/>
                  <a:gd name="connsiteX196" fmla="*/ 35762 w 430907"/>
                  <a:gd name="connsiteY196" fmla="*/ 334660 h 456956"/>
                  <a:gd name="connsiteX197" fmla="*/ 1324 w 430907"/>
                  <a:gd name="connsiteY197" fmla="*/ 429584 h 456956"/>
                  <a:gd name="connsiteX198" fmla="*/ 0 w 430907"/>
                  <a:gd name="connsiteY198" fmla="*/ 436648 h 456956"/>
                  <a:gd name="connsiteX199" fmla="*/ 18543 w 430907"/>
                  <a:gd name="connsiteY199" fmla="*/ 456515 h 456956"/>
                  <a:gd name="connsiteX200" fmla="*/ 25166 w 430907"/>
                  <a:gd name="connsiteY200" fmla="*/ 455191 h 456956"/>
                  <a:gd name="connsiteX201" fmla="*/ 114791 w 430907"/>
                  <a:gd name="connsiteY201" fmla="*/ 418987 h 456956"/>
                  <a:gd name="connsiteX202" fmla="*/ 160266 w 430907"/>
                  <a:gd name="connsiteY202" fmla="*/ 370863 h 456956"/>
                  <a:gd name="connsiteX203" fmla="*/ 159825 w 430907"/>
                  <a:gd name="connsiteY203" fmla="*/ 375720 h 456956"/>
                  <a:gd name="connsiteX204" fmla="*/ 165122 w 430907"/>
                  <a:gd name="connsiteY204" fmla="*/ 390731 h 456956"/>
                  <a:gd name="connsiteX205" fmla="*/ 159825 w 430907"/>
                  <a:gd name="connsiteY205" fmla="*/ 405742 h 456956"/>
                  <a:gd name="connsiteX206" fmla="*/ 175277 w 430907"/>
                  <a:gd name="connsiteY206" fmla="*/ 426935 h 456956"/>
                  <a:gd name="connsiteX207" fmla="*/ 215454 w 430907"/>
                  <a:gd name="connsiteY207" fmla="*/ 456957 h 456956"/>
                  <a:gd name="connsiteX208" fmla="*/ 255631 w 430907"/>
                  <a:gd name="connsiteY208" fmla="*/ 426935 h 456956"/>
                  <a:gd name="connsiteX209" fmla="*/ 271083 w 430907"/>
                  <a:gd name="connsiteY209" fmla="*/ 405742 h 456956"/>
                  <a:gd name="connsiteX210" fmla="*/ 271083 w 430907"/>
                  <a:gd name="connsiteY210" fmla="*/ 403976 h 456956"/>
                  <a:gd name="connsiteX211" fmla="*/ 279472 w 430907"/>
                  <a:gd name="connsiteY211" fmla="*/ 412806 h 456956"/>
                  <a:gd name="connsiteX212" fmla="*/ 289627 w 430907"/>
                  <a:gd name="connsiteY212" fmla="*/ 402210 h 456956"/>
                  <a:gd name="connsiteX213" fmla="*/ 304638 w 430907"/>
                  <a:gd name="connsiteY213" fmla="*/ 399561 h 456956"/>
                  <a:gd name="connsiteX214" fmla="*/ 312585 w 430907"/>
                  <a:gd name="connsiteY214" fmla="*/ 412365 h 456956"/>
                  <a:gd name="connsiteX215" fmla="*/ 312585 w 430907"/>
                  <a:gd name="connsiteY215" fmla="*/ 427818 h 456956"/>
                  <a:gd name="connsiteX216" fmla="*/ 354086 w 430907"/>
                  <a:gd name="connsiteY216" fmla="*/ 427818 h 456956"/>
                  <a:gd name="connsiteX217" fmla="*/ 354086 w 430907"/>
                  <a:gd name="connsiteY217" fmla="*/ 412806 h 456956"/>
                  <a:gd name="connsiteX218" fmla="*/ 362475 w 430907"/>
                  <a:gd name="connsiteY218" fmla="*/ 400003 h 456956"/>
                  <a:gd name="connsiteX219" fmla="*/ 377044 w 430907"/>
                  <a:gd name="connsiteY219" fmla="*/ 403093 h 456956"/>
                  <a:gd name="connsiteX220" fmla="*/ 387199 w 430907"/>
                  <a:gd name="connsiteY220" fmla="*/ 413690 h 456956"/>
                  <a:gd name="connsiteX221" fmla="*/ 416780 w 430907"/>
                  <a:gd name="connsiteY221" fmla="*/ 382342 h 456956"/>
                  <a:gd name="connsiteX222" fmla="*/ 406625 w 430907"/>
                  <a:gd name="connsiteY222" fmla="*/ 371747 h 456956"/>
                  <a:gd name="connsiteX223" fmla="*/ 403976 w 430907"/>
                  <a:gd name="connsiteY223" fmla="*/ 355852 h 456956"/>
                  <a:gd name="connsiteX224" fmla="*/ 416338 w 430907"/>
                  <a:gd name="connsiteY224" fmla="*/ 347464 h 456956"/>
                  <a:gd name="connsiteX225" fmla="*/ 430908 w 430907"/>
                  <a:gd name="connsiteY225" fmla="*/ 347464 h 456956"/>
                  <a:gd name="connsiteX226" fmla="*/ 430908 w 430907"/>
                  <a:gd name="connsiteY226" fmla="*/ 303755 h 456956"/>
                  <a:gd name="connsiteX227" fmla="*/ 416338 w 430907"/>
                  <a:gd name="connsiteY227" fmla="*/ 303755 h 456956"/>
                  <a:gd name="connsiteX228" fmla="*/ 404418 w 430907"/>
                  <a:gd name="connsiteY228" fmla="*/ 293159 h 4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30907" h="456956">
                    <a:moveTo>
                      <a:pt x="417221" y="331569"/>
                    </a:moveTo>
                    <a:lnTo>
                      <a:pt x="417221" y="331569"/>
                    </a:lnTo>
                    <a:cubicBezTo>
                      <a:pt x="405742" y="331569"/>
                      <a:pt x="396029" y="338634"/>
                      <a:pt x="391614" y="349672"/>
                    </a:cubicBezTo>
                    <a:cubicBezTo>
                      <a:pt x="387199" y="360267"/>
                      <a:pt x="389407" y="373071"/>
                      <a:pt x="397354" y="381018"/>
                    </a:cubicBezTo>
                    <a:lnTo>
                      <a:pt x="397795" y="381460"/>
                    </a:lnTo>
                    <a:lnTo>
                      <a:pt x="388082" y="391614"/>
                    </a:lnTo>
                    <a:lnTo>
                      <a:pt x="387640" y="391172"/>
                    </a:lnTo>
                    <a:cubicBezTo>
                      <a:pt x="379693" y="382784"/>
                      <a:pt x="368214" y="380577"/>
                      <a:pt x="357618" y="384992"/>
                    </a:cubicBezTo>
                    <a:cubicBezTo>
                      <a:pt x="347464" y="389407"/>
                      <a:pt x="340841" y="400003"/>
                      <a:pt x="340841" y="411482"/>
                    </a:cubicBezTo>
                    <a:lnTo>
                      <a:pt x="340841" y="411923"/>
                    </a:lnTo>
                    <a:lnTo>
                      <a:pt x="326713" y="411923"/>
                    </a:lnTo>
                    <a:lnTo>
                      <a:pt x="326713" y="412365"/>
                    </a:lnTo>
                    <a:cubicBezTo>
                      <a:pt x="326713" y="400886"/>
                      <a:pt x="320090" y="390290"/>
                      <a:pt x="309936" y="385433"/>
                    </a:cubicBezTo>
                    <a:cubicBezTo>
                      <a:pt x="299781" y="381018"/>
                      <a:pt x="287861" y="383226"/>
                      <a:pt x="280355" y="391614"/>
                    </a:cubicBezTo>
                    <a:lnTo>
                      <a:pt x="279913" y="392056"/>
                    </a:lnTo>
                    <a:lnTo>
                      <a:pt x="270642" y="382342"/>
                    </a:lnTo>
                    <a:cubicBezTo>
                      <a:pt x="271083" y="380577"/>
                      <a:pt x="271525" y="378369"/>
                      <a:pt x="271525" y="376162"/>
                    </a:cubicBezTo>
                    <a:cubicBezTo>
                      <a:pt x="271525" y="370863"/>
                      <a:pt x="269759" y="366448"/>
                      <a:pt x="266668" y="362475"/>
                    </a:cubicBezTo>
                    <a:cubicBezTo>
                      <a:pt x="271083" y="350113"/>
                      <a:pt x="277706" y="339958"/>
                      <a:pt x="285653" y="331128"/>
                    </a:cubicBezTo>
                    <a:cubicBezTo>
                      <a:pt x="288743" y="356735"/>
                      <a:pt x="309053" y="376603"/>
                      <a:pt x="333777" y="376603"/>
                    </a:cubicBezTo>
                    <a:cubicBezTo>
                      <a:pt x="360267" y="376603"/>
                      <a:pt x="382342" y="353203"/>
                      <a:pt x="382342" y="324947"/>
                    </a:cubicBezTo>
                    <a:cubicBezTo>
                      <a:pt x="382342" y="296691"/>
                      <a:pt x="360267" y="273291"/>
                      <a:pt x="333777" y="273291"/>
                    </a:cubicBezTo>
                    <a:cubicBezTo>
                      <a:pt x="332894" y="273291"/>
                      <a:pt x="332452" y="273291"/>
                      <a:pt x="331569" y="273291"/>
                    </a:cubicBezTo>
                    <a:cubicBezTo>
                      <a:pt x="336426" y="263136"/>
                      <a:pt x="339516" y="250775"/>
                      <a:pt x="340399" y="236646"/>
                    </a:cubicBezTo>
                    <a:lnTo>
                      <a:pt x="340841" y="236646"/>
                    </a:lnTo>
                    <a:lnTo>
                      <a:pt x="340841" y="237088"/>
                    </a:lnTo>
                    <a:cubicBezTo>
                      <a:pt x="340841" y="248567"/>
                      <a:pt x="347464" y="259163"/>
                      <a:pt x="357618" y="264020"/>
                    </a:cubicBezTo>
                    <a:cubicBezTo>
                      <a:pt x="367773" y="268435"/>
                      <a:pt x="379693" y="266227"/>
                      <a:pt x="387199" y="257838"/>
                    </a:cubicBezTo>
                    <a:lnTo>
                      <a:pt x="387640" y="257397"/>
                    </a:lnTo>
                    <a:lnTo>
                      <a:pt x="397354" y="267551"/>
                    </a:lnTo>
                    <a:lnTo>
                      <a:pt x="396912" y="267993"/>
                    </a:lnTo>
                    <a:cubicBezTo>
                      <a:pt x="389407" y="275940"/>
                      <a:pt x="386757" y="288744"/>
                      <a:pt x="391172" y="299781"/>
                    </a:cubicBezTo>
                    <a:cubicBezTo>
                      <a:pt x="395587" y="310378"/>
                      <a:pt x="405301" y="317883"/>
                      <a:pt x="416338" y="317883"/>
                    </a:cubicBezTo>
                    <a:lnTo>
                      <a:pt x="416780" y="317883"/>
                    </a:lnTo>
                    <a:lnTo>
                      <a:pt x="416780" y="331569"/>
                    </a:lnTo>
                    <a:close/>
                    <a:moveTo>
                      <a:pt x="250774" y="412365"/>
                    </a:moveTo>
                    <a:lnTo>
                      <a:pt x="181458" y="412365"/>
                    </a:lnTo>
                    <a:cubicBezTo>
                      <a:pt x="177485" y="412365"/>
                      <a:pt x="174835" y="409275"/>
                      <a:pt x="174835" y="405301"/>
                    </a:cubicBezTo>
                    <a:cubicBezTo>
                      <a:pt x="174835" y="401327"/>
                      <a:pt x="177926" y="398237"/>
                      <a:pt x="181458" y="398237"/>
                    </a:cubicBezTo>
                    <a:lnTo>
                      <a:pt x="250774" y="398237"/>
                    </a:lnTo>
                    <a:cubicBezTo>
                      <a:pt x="254748" y="398237"/>
                      <a:pt x="257397" y="401327"/>
                      <a:pt x="257397" y="405301"/>
                    </a:cubicBezTo>
                    <a:cubicBezTo>
                      <a:pt x="257397" y="409275"/>
                      <a:pt x="254748" y="412365"/>
                      <a:pt x="250774" y="412365"/>
                    </a:cubicBezTo>
                    <a:close/>
                    <a:moveTo>
                      <a:pt x="215895" y="441945"/>
                    </a:moveTo>
                    <a:cubicBezTo>
                      <a:pt x="205741" y="441945"/>
                      <a:pt x="196469" y="436206"/>
                      <a:pt x="191171" y="426935"/>
                    </a:cubicBezTo>
                    <a:lnTo>
                      <a:pt x="240178" y="426935"/>
                    </a:lnTo>
                    <a:cubicBezTo>
                      <a:pt x="235322" y="436206"/>
                      <a:pt x="226492" y="441945"/>
                      <a:pt x="215895" y="441945"/>
                    </a:cubicBezTo>
                    <a:close/>
                    <a:moveTo>
                      <a:pt x="21192" y="441504"/>
                    </a:moveTo>
                    <a:cubicBezTo>
                      <a:pt x="18102" y="442829"/>
                      <a:pt x="15011" y="440180"/>
                      <a:pt x="15011" y="436648"/>
                    </a:cubicBezTo>
                    <a:cubicBezTo>
                      <a:pt x="15011" y="436206"/>
                      <a:pt x="15011" y="435323"/>
                      <a:pt x="15453" y="434881"/>
                    </a:cubicBezTo>
                    <a:lnTo>
                      <a:pt x="22075" y="415455"/>
                    </a:lnTo>
                    <a:lnTo>
                      <a:pt x="39294" y="433999"/>
                    </a:lnTo>
                    <a:lnTo>
                      <a:pt x="21192" y="441504"/>
                    </a:lnTo>
                    <a:close/>
                    <a:moveTo>
                      <a:pt x="45033" y="352320"/>
                    </a:moveTo>
                    <a:lnTo>
                      <a:pt x="99338" y="409716"/>
                    </a:lnTo>
                    <a:lnTo>
                      <a:pt x="52980" y="428700"/>
                    </a:lnTo>
                    <a:lnTo>
                      <a:pt x="27373" y="401327"/>
                    </a:lnTo>
                    <a:lnTo>
                      <a:pt x="45033" y="352320"/>
                    </a:lnTo>
                    <a:close/>
                    <a:moveTo>
                      <a:pt x="128036" y="311260"/>
                    </a:moveTo>
                    <a:lnTo>
                      <a:pt x="77263" y="365124"/>
                    </a:lnTo>
                    <a:lnTo>
                      <a:pt x="52097" y="338634"/>
                    </a:lnTo>
                    <a:lnTo>
                      <a:pt x="105078" y="282563"/>
                    </a:lnTo>
                    <a:cubicBezTo>
                      <a:pt x="111700" y="293600"/>
                      <a:pt x="119647" y="302872"/>
                      <a:pt x="128036" y="311260"/>
                    </a:cubicBezTo>
                    <a:close/>
                    <a:moveTo>
                      <a:pt x="181017" y="206624"/>
                    </a:moveTo>
                    <a:lnTo>
                      <a:pt x="181017" y="228699"/>
                    </a:lnTo>
                    <a:cubicBezTo>
                      <a:pt x="181017" y="240620"/>
                      <a:pt x="190288" y="250775"/>
                      <a:pt x="201767" y="250775"/>
                    </a:cubicBezTo>
                    <a:lnTo>
                      <a:pt x="257397" y="250775"/>
                    </a:lnTo>
                    <a:cubicBezTo>
                      <a:pt x="261370" y="250775"/>
                      <a:pt x="264019" y="253865"/>
                      <a:pt x="264019" y="257838"/>
                    </a:cubicBezTo>
                    <a:cubicBezTo>
                      <a:pt x="264019" y="261812"/>
                      <a:pt x="260929" y="264902"/>
                      <a:pt x="257397" y="264902"/>
                    </a:cubicBezTo>
                    <a:lnTo>
                      <a:pt x="188081" y="264902"/>
                    </a:lnTo>
                    <a:cubicBezTo>
                      <a:pt x="176602" y="264902"/>
                      <a:pt x="167330" y="274616"/>
                      <a:pt x="167330" y="286978"/>
                    </a:cubicBezTo>
                    <a:cubicBezTo>
                      <a:pt x="167330" y="299340"/>
                      <a:pt x="176602" y="309053"/>
                      <a:pt x="188081" y="309053"/>
                    </a:cubicBezTo>
                    <a:lnTo>
                      <a:pt x="202209" y="309053"/>
                    </a:lnTo>
                    <a:cubicBezTo>
                      <a:pt x="206182" y="309053"/>
                      <a:pt x="208831" y="312144"/>
                      <a:pt x="208831" y="316117"/>
                    </a:cubicBezTo>
                    <a:lnTo>
                      <a:pt x="208831" y="352762"/>
                    </a:lnTo>
                    <a:lnTo>
                      <a:pt x="181017" y="352762"/>
                    </a:lnTo>
                    <a:cubicBezTo>
                      <a:pt x="179692" y="352762"/>
                      <a:pt x="177926" y="352762"/>
                      <a:pt x="176602" y="353203"/>
                    </a:cubicBezTo>
                    <a:cubicBezTo>
                      <a:pt x="168655" y="332453"/>
                      <a:pt x="154968" y="318324"/>
                      <a:pt x="141723" y="304638"/>
                    </a:cubicBezTo>
                    <a:cubicBezTo>
                      <a:pt x="122297" y="284770"/>
                      <a:pt x="104195" y="266227"/>
                      <a:pt x="104195" y="227375"/>
                    </a:cubicBezTo>
                    <a:cubicBezTo>
                      <a:pt x="104195" y="219869"/>
                      <a:pt x="105078" y="212363"/>
                      <a:pt x="106402" y="205299"/>
                    </a:cubicBezTo>
                    <a:lnTo>
                      <a:pt x="181458" y="205299"/>
                    </a:lnTo>
                    <a:lnTo>
                      <a:pt x="181458" y="206624"/>
                    </a:lnTo>
                    <a:close/>
                    <a:moveTo>
                      <a:pt x="14570" y="162474"/>
                    </a:moveTo>
                    <a:cubicBezTo>
                      <a:pt x="14570" y="146138"/>
                      <a:pt x="26932" y="132893"/>
                      <a:pt x="42384" y="132893"/>
                    </a:cubicBezTo>
                    <a:cubicBezTo>
                      <a:pt x="57837" y="132893"/>
                      <a:pt x="70199" y="145696"/>
                      <a:pt x="70199" y="162474"/>
                    </a:cubicBezTo>
                    <a:lnTo>
                      <a:pt x="84327" y="162474"/>
                    </a:lnTo>
                    <a:cubicBezTo>
                      <a:pt x="84327" y="138632"/>
                      <a:pt x="66667" y="119647"/>
                      <a:pt x="44592" y="118765"/>
                    </a:cubicBezTo>
                    <a:cubicBezTo>
                      <a:pt x="43267" y="113908"/>
                      <a:pt x="42826" y="109052"/>
                      <a:pt x="42826" y="103753"/>
                    </a:cubicBezTo>
                    <a:cubicBezTo>
                      <a:pt x="42826" y="71524"/>
                      <a:pt x="67991" y="45034"/>
                      <a:pt x="98455" y="45034"/>
                    </a:cubicBezTo>
                    <a:cubicBezTo>
                      <a:pt x="118764" y="45034"/>
                      <a:pt x="136866" y="56513"/>
                      <a:pt x="146579" y="75056"/>
                    </a:cubicBezTo>
                    <a:cubicBezTo>
                      <a:pt x="131568" y="84327"/>
                      <a:pt x="120972" y="100663"/>
                      <a:pt x="119647" y="119647"/>
                    </a:cubicBezTo>
                    <a:cubicBezTo>
                      <a:pt x="107285" y="122738"/>
                      <a:pt x="98455" y="134659"/>
                      <a:pt x="98455" y="148345"/>
                    </a:cubicBezTo>
                    <a:lnTo>
                      <a:pt x="112584" y="148345"/>
                    </a:lnTo>
                    <a:cubicBezTo>
                      <a:pt x="112584" y="140399"/>
                      <a:pt x="118764" y="133335"/>
                      <a:pt x="126712" y="133335"/>
                    </a:cubicBezTo>
                    <a:cubicBezTo>
                      <a:pt x="134217" y="133335"/>
                      <a:pt x="140840" y="139957"/>
                      <a:pt x="140840" y="148345"/>
                    </a:cubicBezTo>
                    <a:lnTo>
                      <a:pt x="154968" y="148345"/>
                    </a:lnTo>
                    <a:cubicBezTo>
                      <a:pt x="154968" y="135100"/>
                      <a:pt x="146579" y="123621"/>
                      <a:pt x="134659" y="120089"/>
                    </a:cubicBezTo>
                    <a:cubicBezTo>
                      <a:pt x="137749" y="98456"/>
                      <a:pt x="154968" y="82120"/>
                      <a:pt x="175719" y="82120"/>
                    </a:cubicBezTo>
                    <a:cubicBezTo>
                      <a:pt x="198677" y="82120"/>
                      <a:pt x="217220" y="101987"/>
                      <a:pt x="217220" y="125829"/>
                    </a:cubicBezTo>
                    <a:cubicBezTo>
                      <a:pt x="217220" y="129802"/>
                      <a:pt x="216778" y="133335"/>
                      <a:pt x="215454" y="136866"/>
                    </a:cubicBezTo>
                    <a:cubicBezTo>
                      <a:pt x="203975" y="142606"/>
                      <a:pt x="196028" y="155410"/>
                      <a:pt x="196028" y="169538"/>
                    </a:cubicBezTo>
                    <a:lnTo>
                      <a:pt x="210156" y="169538"/>
                    </a:lnTo>
                    <a:cubicBezTo>
                      <a:pt x="210156" y="157617"/>
                      <a:pt x="219428" y="147462"/>
                      <a:pt x="230907" y="147462"/>
                    </a:cubicBezTo>
                    <a:cubicBezTo>
                      <a:pt x="242386" y="147462"/>
                      <a:pt x="251657" y="157175"/>
                      <a:pt x="251657" y="169538"/>
                    </a:cubicBezTo>
                    <a:cubicBezTo>
                      <a:pt x="251657" y="181458"/>
                      <a:pt x="242386" y="191613"/>
                      <a:pt x="230907" y="191613"/>
                    </a:cubicBezTo>
                    <a:lnTo>
                      <a:pt x="42826" y="191613"/>
                    </a:lnTo>
                    <a:cubicBezTo>
                      <a:pt x="26932" y="191613"/>
                      <a:pt x="14570" y="178809"/>
                      <a:pt x="14570" y="162474"/>
                    </a:cubicBezTo>
                    <a:close/>
                    <a:moveTo>
                      <a:pt x="86976" y="375278"/>
                    </a:moveTo>
                    <a:lnTo>
                      <a:pt x="138191" y="320974"/>
                    </a:lnTo>
                    <a:cubicBezTo>
                      <a:pt x="146579" y="329804"/>
                      <a:pt x="154526" y="339075"/>
                      <a:pt x="160707" y="350113"/>
                    </a:cubicBezTo>
                    <a:lnTo>
                      <a:pt x="112142" y="401769"/>
                    </a:lnTo>
                    <a:lnTo>
                      <a:pt x="86976" y="375278"/>
                    </a:lnTo>
                    <a:close/>
                    <a:moveTo>
                      <a:pt x="174394" y="375278"/>
                    </a:moveTo>
                    <a:cubicBezTo>
                      <a:pt x="174394" y="371305"/>
                      <a:pt x="177485" y="368214"/>
                      <a:pt x="181017" y="368214"/>
                    </a:cubicBezTo>
                    <a:lnTo>
                      <a:pt x="250333" y="368214"/>
                    </a:lnTo>
                    <a:cubicBezTo>
                      <a:pt x="254306" y="368214"/>
                      <a:pt x="256955" y="371305"/>
                      <a:pt x="256955" y="375278"/>
                    </a:cubicBezTo>
                    <a:cubicBezTo>
                      <a:pt x="256955" y="379252"/>
                      <a:pt x="253865" y="382342"/>
                      <a:pt x="250333" y="382342"/>
                    </a:cubicBezTo>
                    <a:lnTo>
                      <a:pt x="181017" y="382342"/>
                    </a:lnTo>
                    <a:cubicBezTo>
                      <a:pt x="177485" y="383226"/>
                      <a:pt x="174394" y="380135"/>
                      <a:pt x="174394" y="375278"/>
                    </a:cubicBezTo>
                    <a:close/>
                    <a:moveTo>
                      <a:pt x="327154" y="228258"/>
                    </a:moveTo>
                    <a:cubicBezTo>
                      <a:pt x="327154" y="266227"/>
                      <a:pt x="309053" y="285212"/>
                      <a:pt x="289627" y="305521"/>
                    </a:cubicBezTo>
                    <a:cubicBezTo>
                      <a:pt x="276381" y="319208"/>
                      <a:pt x="262695" y="333336"/>
                      <a:pt x="254748" y="354087"/>
                    </a:cubicBezTo>
                    <a:cubicBezTo>
                      <a:pt x="253423" y="353645"/>
                      <a:pt x="252099" y="353645"/>
                      <a:pt x="250333" y="353645"/>
                    </a:cubicBezTo>
                    <a:lnTo>
                      <a:pt x="222518" y="353645"/>
                    </a:lnTo>
                    <a:lnTo>
                      <a:pt x="222518" y="317000"/>
                    </a:lnTo>
                    <a:cubicBezTo>
                      <a:pt x="222518" y="305079"/>
                      <a:pt x="213246" y="294925"/>
                      <a:pt x="201767" y="294925"/>
                    </a:cubicBezTo>
                    <a:lnTo>
                      <a:pt x="187639" y="294925"/>
                    </a:lnTo>
                    <a:cubicBezTo>
                      <a:pt x="183666" y="294925"/>
                      <a:pt x="181017" y="291834"/>
                      <a:pt x="181017" y="287861"/>
                    </a:cubicBezTo>
                    <a:cubicBezTo>
                      <a:pt x="181017" y="283887"/>
                      <a:pt x="184107" y="280796"/>
                      <a:pt x="187639" y="280796"/>
                    </a:cubicBezTo>
                    <a:lnTo>
                      <a:pt x="256955" y="280796"/>
                    </a:lnTo>
                    <a:cubicBezTo>
                      <a:pt x="268434" y="280796"/>
                      <a:pt x="277706" y="271084"/>
                      <a:pt x="277706" y="258721"/>
                    </a:cubicBezTo>
                    <a:cubicBezTo>
                      <a:pt x="277706" y="246359"/>
                      <a:pt x="268434" y="236646"/>
                      <a:pt x="256955" y="236646"/>
                    </a:cubicBezTo>
                    <a:lnTo>
                      <a:pt x="201326" y="236646"/>
                    </a:lnTo>
                    <a:cubicBezTo>
                      <a:pt x="197352" y="236646"/>
                      <a:pt x="194703" y="233556"/>
                      <a:pt x="194703" y="229582"/>
                    </a:cubicBezTo>
                    <a:lnTo>
                      <a:pt x="194703" y="207507"/>
                    </a:lnTo>
                    <a:lnTo>
                      <a:pt x="229582" y="207507"/>
                    </a:lnTo>
                    <a:cubicBezTo>
                      <a:pt x="248567" y="207507"/>
                      <a:pt x="264461" y="190730"/>
                      <a:pt x="264461" y="170862"/>
                    </a:cubicBezTo>
                    <a:cubicBezTo>
                      <a:pt x="264461" y="150553"/>
                      <a:pt x="249008" y="134217"/>
                      <a:pt x="229582" y="134217"/>
                    </a:cubicBezTo>
                    <a:lnTo>
                      <a:pt x="229140" y="134217"/>
                    </a:lnTo>
                    <a:cubicBezTo>
                      <a:pt x="229582" y="132010"/>
                      <a:pt x="229582" y="129361"/>
                      <a:pt x="229582" y="126712"/>
                    </a:cubicBezTo>
                    <a:cubicBezTo>
                      <a:pt x="229582" y="121855"/>
                      <a:pt x="229140" y="117440"/>
                      <a:pt x="227816" y="113025"/>
                    </a:cubicBezTo>
                    <a:cubicBezTo>
                      <a:pt x="283446" y="118323"/>
                      <a:pt x="327154" y="168213"/>
                      <a:pt x="327154" y="228258"/>
                    </a:cubicBezTo>
                    <a:close/>
                    <a:moveTo>
                      <a:pt x="306404" y="69758"/>
                    </a:moveTo>
                    <a:lnTo>
                      <a:pt x="331569" y="96248"/>
                    </a:lnTo>
                    <a:lnTo>
                      <a:pt x="299340" y="130244"/>
                    </a:lnTo>
                    <a:cubicBezTo>
                      <a:pt x="290510" y="121855"/>
                      <a:pt x="280355" y="114350"/>
                      <a:pt x="269317" y="109052"/>
                    </a:cubicBezTo>
                    <a:lnTo>
                      <a:pt x="306404" y="69758"/>
                    </a:lnTo>
                    <a:close/>
                    <a:moveTo>
                      <a:pt x="375278" y="15011"/>
                    </a:moveTo>
                    <a:cubicBezTo>
                      <a:pt x="398678" y="15011"/>
                      <a:pt x="417663" y="35320"/>
                      <a:pt x="417663" y="60044"/>
                    </a:cubicBezTo>
                    <a:cubicBezTo>
                      <a:pt x="417663" y="71965"/>
                      <a:pt x="413248" y="83444"/>
                      <a:pt x="405301" y="91392"/>
                    </a:cubicBezTo>
                    <a:lnTo>
                      <a:pt x="396912" y="100222"/>
                    </a:lnTo>
                    <a:lnTo>
                      <a:pt x="337309" y="37086"/>
                    </a:lnTo>
                    <a:lnTo>
                      <a:pt x="345698" y="28256"/>
                    </a:lnTo>
                    <a:cubicBezTo>
                      <a:pt x="353203" y="19868"/>
                      <a:pt x="363799" y="15011"/>
                      <a:pt x="375278" y="15011"/>
                    </a:cubicBezTo>
                    <a:close/>
                    <a:moveTo>
                      <a:pt x="316117" y="59603"/>
                    </a:moveTo>
                    <a:lnTo>
                      <a:pt x="327154" y="48124"/>
                    </a:lnTo>
                    <a:lnTo>
                      <a:pt x="386757" y="111259"/>
                    </a:lnTo>
                    <a:lnTo>
                      <a:pt x="375720" y="122738"/>
                    </a:lnTo>
                    <a:lnTo>
                      <a:pt x="316117" y="59603"/>
                    </a:lnTo>
                    <a:close/>
                    <a:moveTo>
                      <a:pt x="309053" y="140399"/>
                    </a:moveTo>
                    <a:lnTo>
                      <a:pt x="341283" y="106402"/>
                    </a:lnTo>
                    <a:lnTo>
                      <a:pt x="366448" y="132893"/>
                    </a:lnTo>
                    <a:lnTo>
                      <a:pt x="329362" y="172187"/>
                    </a:lnTo>
                    <a:cubicBezTo>
                      <a:pt x="323622" y="160708"/>
                      <a:pt x="317000" y="150111"/>
                      <a:pt x="309053" y="140399"/>
                    </a:cubicBezTo>
                    <a:close/>
                    <a:moveTo>
                      <a:pt x="300664" y="314793"/>
                    </a:moveTo>
                    <a:cubicBezTo>
                      <a:pt x="308170" y="307287"/>
                      <a:pt x="316117" y="298899"/>
                      <a:pt x="322298" y="289627"/>
                    </a:cubicBezTo>
                    <a:cubicBezTo>
                      <a:pt x="326271" y="288302"/>
                      <a:pt x="329804" y="287419"/>
                      <a:pt x="334219" y="287419"/>
                    </a:cubicBezTo>
                    <a:cubicBezTo>
                      <a:pt x="353203" y="287419"/>
                      <a:pt x="369097" y="304196"/>
                      <a:pt x="369097" y="324064"/>
                    </a:cubicBezTo>
                    <a:cubicBezTo>
                      <a:pt x="369097" y="344373"/>
                      <a:pt x="353645" y="360709"/>
                      <a:pt x="334219" y="360709"/>
                    </a:cubicBezTo>
                    <a:cubicBezTo>
                      <a:pt x="315234" y="360709"/>
                      <a:pt x="299340" y="343932"/>
                      <a:pt x="299340" y="324064"/>
                    </a:cubicBezTo>
                    <a:cubicBezTo>
                      <a:pt x="299340" y="320974"/>
                      <a:pt x="299781" y="317883"/>
                      <a:pt x="300664" y="314793"/>
                    </a:cubicBezTo>
                    <a:close/>
                    <a:moveTo>
                      <a:pt x="404418" y="293159"/>
                    </a:moveTo>
                    <a:cubicBezTo>
                      <a:pt x="402210" y="287861"/>
                      <a:pt x="403535" y="282121"/>
                      <a:pt x="407508" y="277265"/>
                    </a:cubicBezTo>
                    <a:lnTo>
                      <a:pt x="417663" y="266669"/>
                    </a:lnTo>
                    <a:lnTo>
                      <a:pt x="388082" y="235322"/>
                    </a:lnTo>
                    <a:lnTo>
                      <a:pt x="377927" y="245918"/>
                    </a:lnTo>
                    <a:cubicBezTo>
                      <a:pt x="373954" y="249891"/>
                      <a:pt x="368214" y="251216"/>
                      <a:pt x="362916" y="248567"/>
                    </a:cubicBezTo>
                    <a:cubicBezTo>
                      <a:pt x="357618" y="246359"/>
                      <a:pt x="354969" y="241503"/>
                      <a:pt x="354969" y="235763"/>
                    </a:cubicBezTo>
                    <a:lnTo>
                      <a:pt x="354969" y="220311"/>
                    </a:lnTo>
                    <a:lnTo>
                      <a:pt x="340399" y="220311"/>
                    </a:lnTo>
                    <a:cubicBezTo>
                      <a:pt x="339958" y="208832"/>
                      <a:pt x="337751" y="196911"/>
                      <a:pt x="334219" y="186315"/>
                    </a:cubicBezTo>
                    <a:lnTo>
                      <a:pt x="414572" y="101105"/>
                    </a:lnTo>
                    <a:cubicBezTo>
                      <a:pt x="425168" y="90067"/>
                      <a:pt x="430908" y="75056"/>
                      <a:pt x="430908" y="59162"/>
                    </a:cubicBezTo>
                    <a:cubicBezTo>
                      <a:pt x="430908" y="26490"/>
                      <a:pt x="405742" y="0"/>
                      <a:pt x="374837" y="0"/>
                    </a:cubicBezTo>
                    <a:cubicBezTo>
                      <a:pt x="359826" y="0"/>
                      <a:pt x="345698" y="6181"/>
                      <a:pt x="335101" y="17660"/>
                    </a:cubicBezTo>
                    <a:lnTo>
                      <a:pt x="254748" y="102871"/>
                    </a:lnTo>
                    <a:cubicBezTo>
                      <a:pt x="244152" y="99338"/>
                      <a:pt x="233114" y="97131"/>
                      <a:pt x="222076" y="96689"/>
                    </a:cubicBezTo>
                    <a:cubicBezTo>
                      <a:pt x="212363" y="78588"/>
                      <a:pt x="194703" y="67109"/>
                      <a:pt x="173952" y="67109"/>
                    </a:cubicBezTo>
                    <a:cubicBezTo>
                      <a:pt x="168655" y="67109"/>
                      <a:pt x="163356" y="67992"/>
                      <a:pt x="158500" y="69316"/>
                    </a:cubicBezTo>
                    <a:cubicBezTo>
                      <a:pt x="146579" y="45475"/>
                      <a:pt x="123179" y="30464"/>
                      <a:pt x="97572" y="30464"/>
                    </a:cubicBezTo>
                    <a:cubicBezTo>
                      <a:pt x="59603" y="30464"/>
                      <a:pt x="28256" y="63577"/>
                      <a:pt x="28256" y="104195"/>
                    </a:cubicBezTo>
                    <a:cubicBezTo>
                      <a:pt x="28256" y="109935"/>
                      <a:pt x="29139" y="115232"/>
                      <a:pt x="30022" y="120972"/>
                    </a:cubicBezTo>
                    <a:cubicBezTo>
                      <a:pt x="13245" y="126270"/>
                      <a:pt x="441" y="143489"/>
                      <a:pt x="441" y="162915"/>
                    </a:cubicBezTo>
                    <a:cubicBezTo>
                      <a:pt x="441" y="187198"/>
                      <a:pt x="18985" y="206624"/>
                      <a:pt x="41943" y="206624"/>
                    </a:cubicBezTo>
                    <a:lnTo>
                      <a:pt x="92274" y="206624"/>
                    </a:lnTo>
                    <a:cubicBezTo>
                      <a:pt x="90950" y="213688"/>
                      <a:pt x="90508" y="221635"/>
                      <a:pt x="90508" y="228699"/>
                    </a:cubicBezTo>
                    <a:cubicBezTo>
                      <a:pt x="90508" y="245035"/>
                      <a:pt x="93599" y="257838"/>
                      <a:pt x="97572" y="269317"/>
                    </a:cubicBezTo>
                    <a:lnTo>
                      <a:pt x="35762" y="334660"/>
                    </a:lnTo>
                    <a:lnTo>
                      <a:pt x="1324" y="429584"/>
                    </a:lnTo>
                    <a:cubicBezTo>
                      <a:pt x="441" y="431791"/>
                      <a:pt x="0" y="433999"/>
                      <a:pt x="0" y="436648"/>
                    </a:cubicBezTo>
                    <a:cubicBezTo>
                      <a:pt x="0" y="447244"/>
                      <a:pt x="8388" y="456515"/>
                      <a:pt x="18543" y="456515"/>
                    </a:cubicBezTo>
                    <a:cubicBezTo>
                      <a:pt x="20751" y="456515"/>
                      <a:pt x="23400" y="456074"/>
                      <a:pt x="25166" y="455191"/>
                    </a:cubicBezTo>
                    <a:lnTo>
                      <a:pt x="114791" y="418987"/>
                    </a:lnTo>
                    <a:lnTo>
                      <a:pt x="160266" y="370863"/>
                    </a:lnTo>
                    <a:cubicBezTo>
                      <a:pt x="159825" y="372630"/>
                      <a:pt x="159825" y="373954"/>
                      <a:pt x="159825" y="375720"/>
                    </a:cubicBezTo>
                    <a:cubicBezTo>
                      <a:pt x="159825" y="381460"/>
                      <a:pt x="162032" y="386316"/>
                      <a:pt x="165122" y="390731"/>
                    </a:cubicBezTo>
                    <a:cubicBezTo>
                      <a:pt x="161590" y="394705"/>
                      <a:pt x="159825" y="399561"/>
                      <a:pt x="159825" y="405742"/>
                    </a:cubicBezTo>
                    <a:cubicBezTo>
                      <a:pt x="159825" y="415897"/>
                      <a:pt x="166447" y="424727"/>
                      <a:pt x="175277" y="426935"/>
                    </a:cubicBezTo>
                    <a:cubicBezTo>
                      <a:pt x="181017" y="445036"/>
                      <a:pt x="196911" y="456957"/>
                      <a:pt x="215454" y="456957"/>
                    </a:cubicBezTo>
                    <a:cubicBezTo>
                      <a:pt x="233997" y="456957"/>
                      <a:pt x="249891" y="445036"/>
                      <a:pt x="255631" y="426935"/>
                    </a:cubicBezTo>
                    <a:cubicBezTo>
                      <a:pt x="264461" y="424285"/>
                      <a:pt x="271083" y="415897"/>
                      <a:pt x="271083" y="405742"/>
                    </a:cubicBezTo>
                    <a:cubicBezTo>
                      <a:pt x="271083" y="405301"/>
                      <a:pt x="271083" y="404860"/>
                      <a:pt x="271083" y="403976"/>
                    </a:cubicBezTo>
                    <a:lnTo>
                      <a:pt x="279472" y="412806"/>
                    </a:lnTo>
                    <a:lnTo>
                      <a:pt x="289627" y="402210"/>
                    </a:lnTo>
                    <a:cubicBezTo>
                      <a:pt x="293600" y="398237"/>
                      <a:pt x="299340" y="396912"/>
                      <a:pt x="304638" y="399561"/>
                    </a:cubicBezTo>
                    <a:cubicBezTo>
                      <a:pt x="309936" y="401769"/>
                      <a:pt x="312585" y="406625"/>
                      <a:pt x="312585" y="412365"/>
                    </a:cubicBezTo>
                    <a:lnTo>
                      <a:pt x="312585" y="427818"/>
                    </a:lnTo>
                    <a:lnTo>
                      <a:pt x="354086" y="427818"/>
                    </a:lnTo>
                    <a:lnTo>
                      <a:pt x="354086" y="412806"/>
                    </a:lnTo>
                    <a:cubicBezTo>
                      <a:pt x="354086" y="407067"/>
                      <a:pt x="357618" y="402210"/>
                      <a:pt x="362475" y="400003"/>
                    </a:cubicBezTo>
                    <a:cubicBezTo>
                      <a:pt x="367773" y="397795"/>
                      <a:pt x="373071" y="399120"/>
                      <a:pt x="377044" y="403093"/>
                    </a:cubicBezTo>
                    <a:lnTo>
                      <a:pt x="387199" y="413690"/>
                    </a:lnTo>
                    <a:lnTo>
                      <a:pt x="416780" y="382342"/>
                    </a:lnTo>
                    <a:lnTo>
                      <a:pt x="406625" y="371747"/>
                    </a:lnTo>
                    <a:cubicBezTo>
                      <a:pt x="402652" y="367773"/>
                      <a:pt x="401327" y="361592"/>
                      <a:pt x="403976" y="355852"/>
                    </a:cubicBezTo>
                    <a:cubicBezTo>
                      <a:pt x="406184" y="350554"/>
                      <a:pt x="410599" y="347464"/>
                      <a:pt x="416338" y="347464"/>
                    </a:cubicBezTo>
                    <a:lnTo>
                      <a:pt x="430908" y="347464"/>
                    </a:lnTo>
                    <a:lnTo>
                      <a:pt x="430908" y="303755"/>
                    </a:lnTo>
                    <a:lnTo>
                      <a:pt x="416338" y="303755"/>
                    </a:lnTo>
                    <a:cubicBezTo>
                      <a:pt x="411923" y="301989"/>
                      <a:pt x="406625" y="298899"/>
                      <a:pt x="404418" y="293159"/>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84" name="Graphic 4">
            <a:extLst>
              <a:ext uri="{FF2B5EF4-FFF2-40B4-BE49-F238E27FC236}">
                <a16:creationId xmlns:a16="http://schemas.microsoft.com/office/drawing/2014/main" id="{464E0169-C96C-CA72-220A-127710443E8A}"/>
              </a:ext>
            </a:extLst>
          </p:cNvPr>
          <p:cNvGrpSpPr/>
          <p:nvPr/>
        </p:nvGrpSpPr>
        <p:grpSpPr>
          <a:xfrm>
            <a:off x="4849370" y="6214828"/>
            <a:ext cx="433233" cy="479040"/>
            <a:chOff x="6307703" y="4546157"/>
            <a:chExt cx="433233" cy="479040"/>
          </a:xfrm>
        </p:grpSpPr>
        <p:sp>
          <p:nvSpPr>
            <p:cNvPr id="85" name="Freeform 465">
              <a:extLst>
                <a:ext uri="{FF2B5EF4-FFF2-40B4-BE49-F238E27FC236}">
                  <a16:creationId xmlns:a16="http://schemas.microsoft.com/office/drawing/2014/main" id="{522D0C6F-9CA4-A103-5344-3E11AC7F57D9}"/>
                </a:ext>
              </a:extLst>
            </p:cNvPr>
            <p:cNvSpPr/>
            <p:nvPr/>
          </p:nvSpPr>
          <p:spPr>
            <a:xfrm>
              <a:off x="6443585" y="4560295"/>
              <a:ext cx="168409" cy="140839"/>
            </a:xfrm>
            <a:custGeom>
              <a:avLst/>
              <a:gdLst>
                <a:gd name="connsiteX0" fmla="*/ 84082 w 168409"/>
                <a:gd name="connsiteY0" fmla="*/ 49007 h 140839"/>
                <a:gd name="connsiteX1" fmla="*/ 84082 w 168409"/>
                <a:gd name="connsiteY1" fmla="*/ 49448 h 140839"/>
                <a:gd name="connsiteX2" fmla="*/ 37283 w 168409"/>
                <a:gd name="connsiteY2" fmla="*/ 49448 h 140839"/>
                <a:gd name="connsiteX3" fmla="*/ 31984 w 168409"/>
                <a:gd name="connsiteY3" fmla="*/ 53863 h 140839"/>
                <a:gd name="connsiteX4" fmla="*/ 37283 w 168409"/>
                <a:gd name="connsiteY4" fmla="*/ 58278 h 140839"/>
                <a:gd name="connsiteX5" fmla="*/ 40373 w 168409"/>
                <a:gd name="connsiteY5" fmla="*/ 58278 h 140839"/>
                <a:gd name="connsiteX6" fmla="*/ 106599 w 168409"/>
                <a:gd name="connsiteY6" fmla="*/ 57837 h 140839"/>
                <a:gd name="connsiteX7" fmla="*/ 130440 w 168409"/>
                <a:gd name="connsiteY7" fmla="*/ 57837 h 140839"/>
                <a:gd name="connsiteX8" fmla="*/ 134855 w 168409"/>
                <a:gd name="connsiteY8" fmla="*/ 54747 h 140839"/>
                <a:gd name="connsiteX9" fmla="*/ 133530 w 168409"/>
                <a:gd name="connsiteY9" fmla="*/ 50332 h 140839"/>
                <a:gd name="connsiteX10" fmla="*/ 128232 w 168409"/>
                <a:gd name="connsiteY10" fmla="*/ 49007 h 140839"/>
                <a:gd name="connsiteX11" fmla="*/ 84082 w 168409"/>
                <a:gd name="connsiteY11" fmla="*/ 49007 h 140839"/>
                <a:gd name="connsiteX12" fmla="*/ 83641 w 168409"/>
                <a:gd name="connsiteY12" fmla="*/ 83444 h 140839"/>
                <a:gd name="connsiteX13" fmla="*/ 83641 w 168409"/>
                <a:gd name="connsiteY13" fmla="*/ 83002 h 140839"/>
                <a:gd name="connsiteX14" fmla="*/ 129115 w 168409"/>
                <a:gd name="connsiteY14" fmla="*/ 83002 h 140839"/>
                <a:gd name="connsiteX15" fmla="*/ 135738 w 168409"/>
                <a:gd name="connsiteY15" fmla="*/ 78587 h 140839"/>
                <a:gd name="connsiteX16" fmla="*/ 129115 w 168409"/>
                <a:gd name="connsiteY16" fmla="*/ 74172 h 140839"/>
                <a:gd name="connsiteX17" fmla="*/ 128232 w 168409"/>
                <a:gd name="connsiteY17" fmla="*/ 74172 h 140839"/>
                <a:gd name="connsiteX18" fmla="*/ 38607 w 168409"/>
                <a:gd name="connsiteY18" fmla="*/ 74172 h 140839"/>
                <a:gd name="connsiteX19" fmla="*/ 35075 w 168409"/>
                <a:gd name="connsiteY19" fmla="*/ 74614 h 140839"/>
                <a:gd name="connsiteX20" fmla="*/ 31984 w 168409"/>
                <a:gd name="connsiteY20" fmla="*/ 79029 h 140839"/>
                <a:gd name="connsiteX21" fmla="*/ 35075 w 168409"/>
                <a:gd name="connsiteY21" fmla="*/ 83444 h 140839"/>
                <a:gd name="connsiteX22" fmla="*/ 39049 w 168409"/>
                <a:gd name="connsiteY22" fmla="*/ 83886 h 140839"/>
                <a:gd name="connsiteX23" fmla="*/ 83641 w 168409"/>
                <a:gd name="connsiteY23" fmla="*/ 83444 h 140839"/>
                <a:gd name="connsiteX24" fmla="*/ 83199 w 168409"/>
                <a:gd name="connsiteY24" fmla="*/ 33996 h 140839"/>
                <a:gd name="connsiteX25" fmla="*/ 83199 w 168409"/>
                <a:gd name="connsiteY25" fmla="*/ 33996 h 140839"/>
                <a:gd name="connsiteX26" fmla="*/ 129557 w 168409"/>
                <a:gd name="connsiteY26" fmla="*/ 33554 h 140839"/>
                <a:gd name="connsiteX27" fmla="*/ 135296 w 168409"/>
                <a:gd name="connsiteY27" fmla="*/ 29139 h 140839"/>
                <a:gd name="connsiteX28" fmla="*/ 129115 w 168409"/>
                <a:gd name="connsiteY28" fmla="*/ 24283 h 140839"/>
                <a:gd name="connsiteX29" fmla="*/ 37724 w 168409"/>
                <a:gd name="connsiteY29" fmla="*/ 24724 h 140839"/>
                <a:gd name="connsiteX30" fmla="*/ 31984 w 168409"/>
                <a:gd name="connsiteY30" fmla="*/ 29139 h 140839"/>
                <a:gd name="connsiteX31" fmla="*/ 38165 w 168409"/>
                <a:gd name="connsiteY31" fmla="*/ 33996 h 140839"/>
                <a:gd name="connsiteX32" fmla="*/ 83199 w 168409"/>
                <a:gd name="connsiteY32" fmla="*/ 33996 h 140839"/>
                <a:gd name="connsiteX33" fmla="*/ 84523 w 168409"/>
                <a:gd name="connsiteY33" fmla="*/ 140840 h 140839"/>
                <a:gd name="connsiteX34" fmla="*/ 69512 w 168409"/>
                <a:gd name="connsiteY34" fmla="*/ 116557 h 140839"/>
                <a:gd name="connsiteX35" fmla="*/ 52735 w 168409"/>
                <a:gd name="connsiteY35" fmla="*/ 106844 h 140839"/>
                <a:gd name="connsiteX36" fmla="*/ 26686 w 168409"/>
                <a:gd name="connsiteY36" fmla="*/ 106844 h 140839"/>
                <a:gd name="connsiteX37" fmla="*/ 196 w 168409"/>
                <a:gd name="connsiteY37" fmla="*/ 79029 h 140839"/>
                <a:gd name="connsiteX38" fmla="*/ 196 w 168409"/>
                <a:gd name="connsiteY38" fmla="*/ 28698 h 140839"/>
                <a:gd name="connsiteX39" fmla="*/ 27128 w 168409"/>
                <a:gd name="connsiteY39" fmla="*/ 0 h 140839"/>
                <a:gd name="connsiteX40" fmla="*/ 141036 w 168409"/>
                <a:gd name="connsiteY40" fmla="*/ 0 h 140839"/>
                <a:gd name="connsiteX41" fmla="*/ 168409 w 168409"/>
                <a:gd name="connsiteY41" fmla="*/ 29139 h 140839"/>
                <a:gd name="connsiteX42" fmla="*/ 168409 w 168409"/>
                <a:gd name="connsiteY42" fmla="*/ 79912 h 140839"/>
                <a:gd name="connsiteX43" fmla="*/ 143244 w 168409"/>
                <a:gd name="connsiteY43" fmla="*/ 106844 h 140839"/>
                <a:gd name="connsiteX44" fmla="*/ 114987 w 168409"/>
                <a:gd name="connsiteY44" fmla="*/ 106844 h 140839"/>
                <a:gd name="connsiteX45" fmla="*/ 99976 w 168409"/>
                <a:gd name="connsiteY45" fmla="*/ 115674 h 140839"/>
                <a:gd name="connsiteX46" fmla="*/ 84523 w 168409"/>
                <a:gd name="connsiteY46" fmla="*/ 140840 h 14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8409" h="140839">
                  <a:moveTo>
                    <a:pt x="84082" y="49007"/>
                  </a:moveTo>
                  <a:cubicBezTo>
                    <a:pt x="84082" y="49007"/>
                    <a:pt x="84082" y="49448"/>
                    <a:pt x="84082" y="49448"/>
                  </a:cubicBezTo>
                  <a:cubicBezTo>
                    <a:pt x="68629" y="49448"/>
                    <a:pt x="53177" y="49448"/>
                    <a:pt x="37283" y="49448"/>
                  </a:cubicBezTo>
                  <a:cubicBezTo>
                    <a:pt x="34192" y="49448"/>
                    <a:pt x="31984" y="50332"/>
                    <a:pt x="31984" y="53863"/>
                  </a:cubicBezTo>
                  <a:cubicBezTo>
                    <a:pt x="31984" y="57396"/>
                    <a:pt x="34634" y="58278"/>
                    <a:pt x="37283" y="58278"/>
                  </a:cubicBezTo>
                  <a:cubicBezTo>
                    <a:pt x="38165" y="58278"/>
                    <a:pt x="39049" y="58278"/>
                    <a:pt x="40373" y="58278"/>
                  </a:cubicBezTo>
                  <a:cubicBezTo>
                    <a:pt x="62448" y="58278"/>
                    <a:pt x="84523" y="58278"/>
                    <a:pt x="106599" y="57837"/>
                  </a:cubicBezTo>
                  <a:cubicBezTo>
                    <a:pt x="114546" y="57837"/>
                    <a:pt x="122493" y="57837"/>
                    <a:pt x="130440" y="57837"/>
                  </a:cubicBezTo>
                  <a:cubicBezTo>
                    <a:pt x="132206" y="57837"/>
                    <a:pt x="133972" y="56071"/>
                    <a:pt x="134855" y="54747"/>
                  </a:cubicBezTo>
                  <a:cubicBezTo>
                    <a:pt x="135296" y="53863"/>
                    <a:pt x="134855" y="51214"/>
                    <a:pt x="133530" y="50332"/>
                  </a:cubicBezTo>
                  <a:cubicBezTo>
                    <a:pt x="132206" y="49448"/>
                    <a:pt x="129998" y="49007"/>
                    <a:pt x="128232" y="49007"/>
                  </a:cubicBezTo>
                  <a:cubicBezTo>
                    <a:pt x="114104" y="49007"/>
                    <a:pt x="99093" y="49007"/>
                    <a:pt x="84082" y="49007"/>
                  </a:cubicBezTo>
                  <a:close/>
                  <a:moveTo>
                    <a:pt x="83641" y="83444"/>
                  </a:moveTo>
                  <a:cubicBezTo>
                    <a:pt x="83641" y="83444"/>
                    <a:pt x="83641" y="83002"/>
                    <a:pt x="83641" y="83002"/>
                  </a:cubicBezTo>
                  <a:cubicBezTo>
                    <a:pt x="98652" y="83002"/>
                    <a:pt x="114104" y="83002"/>
                    <a:pt x="129115" y="83002"/>
                  </a:cubicBezTo>
                  <a:cubicBezTo>
                    <a:pt x="132206" y="83002"/>
                    <a:pt x="135738" y="83002"/>
                    <a:pt x="135738" y="78587"/>
                  </a:cubicBezTo>
                  <a:cubicBezTo>
                    <a:pt x="135738" y="74172"/>
                    <a:pt x="132206" y="73731"/>
                    <a:pt x="129115" y="74172"/>
                  </a:cubicBezTo>
                  <a:cubicBezTo>
                    <a:pt x="128674" y="74172"/>
                    <a:pt x="128674" y="74172"/>
                    <a:pt x="128232" y="74172"/>
                  </a:cubicBezTo>
                  <a:cubicBezTo>
                    <a:pt x="98652" y="74172"/>
                    <a:pt x="68629" y="74172"/>
                    <a:pt x="38607" y="74172"/>
                  </a:cubicBezTo>
                  <a:cubicBezTo>
                    <a:pt x="37283" y="74172"/>
                    <a:pt x="35958" y="73731"/>
                    <a:pt x="35075" y="74614"/>
                  </a:cubicBezTo>
                  <a:cubicBezTo>
                    <a:pt x="33750" y="75497"/>
                    <a:pt x="31984" y="77263"/>
                    <a:pt x="31984" y="79029"/>
                  </a:cubicBezTo>
                  <a:cubicBezTo>
                    <a:pt x="31984" y="80795"/>
                    <a:pt x="33750" y="82561"/>
                    <a:pt x="35075" y="83444"/>
                  </a:cubicBezTo>
                  <a:cubicBezTo>
                    <a:pt x="35958" y="84327"/>
                    <a:pt x="37724" y="83886"/>
                    <a:pt x="39049" y="83886"/>
                  </a:cubicBezTo>
                  <a:cubicBezTo>
                    <a:pt x="54059" y="83444"/>
                    <a:pt x="68629" y="83444"/>
                    <a:pt x="83641" y="83444"/>
                  </a:cubicBezTo>
                  <a:close/>
                  <a:moveTo>
                    <a:pt x="83199" y="33996"/>
                  </a:moveTo>
                  <a:cubicBezTo>
                    <a:pt x="83199" y="33554"/>
                    <a:pt x="83199" y="33554"/>
                    <a:pt x="83199" y="33996"/>
                  </a:cubicBezTo>
                  <a:cubicBezTo>
                    <a:pt x="98652" y="33554"/>
                    <a:pt x="114104" y="33554"/>
                    <a:pt x="129557" y="33554"/>
                  </a:cubicBezTo>
                  <a:cubicBezTo>
                    <a:pt x="132647" y="33554"/>
                    <a:pt x="135296" y="33113"/>
                    <a:pt x="135296" y="29139"/>
                  </a:cubicBezTo>
                  <a:cubicBezTo>
                    <a:pt x="135296" y="25166"/>
                    <a:pt x="132647" y="24283"/>
                    <a:pt x="129115" y="24283"/>
                  </a:cubicBezTo>
                  <a:cubicBezTo>
                    <a:pt x="98652" y="24283"/>
                    <a:pt x="67747" y="24283"/>
                    <a:pt x="37724" y="24724"/>
                  </a:cubicBezTo>
                  <a:cubicBezTo>
                    <a:pt x="34634" y="24724"/>
                    <a:pt x="31984" y="25166"/>
                    <a:pt x="31984" y="29139"/>
                  </a:cubicBezTo>
                  <a:cubicBezTo>
                    <a:pt x="31984" y="33554"/>
                    <a:pt x="34634" y="33996"/>
                    <a:pt x="38165" y="33996"/>
                  </a:cubicBezTo>
                  <a:cubicBezTo>
                    <a:pt x="53177" y="33996"/>
                    <a:pt x="68188" y="33996"/>
                    <a:pt x="83199" y="33996"/>
                  </a:cubicBezTo>
                  <a:close/>
                  <a:moveTo>
                    <a:pt x="84523" y="140840"/>
                  </a:moveTo>
                  <a:cubicBezTo>
                    <a:pt x="79226" y="132451"/>
                    <a:pt x="74369" y="124945"/>
                    <a:pt x="69512" y="116557"/>
                  </a:cubicBezTo>
                  <a:cubicBezTo>
                    <a:pt x="65539" y="109935"/>
                    <a:pt x="60241" y="106844"/>
                    <a:pt x="52735" y="106844"/>
                  </a:cubicBezTo>
                  <a:cubicBezTo>
                    <a:pt x="43905" y="107285"/>
                    <a:pt x="35075" y="106844"/>
                    <a:pt x="26686" y="106844"/>
                  </a:cubicBezTo>
                  <a:cubicBezTo>
                    <a:pt x="10792" y="106844"/>
                    <a:pt x="196" y="95806"/>
                    <a:pt x="196" y="79029"/>
                  </a:cubicBezTo>
                  <a:cubicBezTo>
                    <a:pt x="196" y="62252"/>
                    <a:pt x="-245" y="45475"/>
                    <a:pt x="196" y="28698"/>
                  </a:cubicBezTo>
                  <a:cubicBezTo>
                    <a:pt x="196" y="10154"/>
                    <a:pt x="10351" y="0"/>
                    <a:pt x="27128" y="0"/>
                  </a:cubicBezTo>
                  <a:cubicBezTo>
                    <a:pt x="65097" y="0"/>
                    <a:pt x="103067" y="0"/>
                    <a:pt x="141036" y="0"/>
                  </a:cubicBezTo>
                  <a:cubicBezTo>
                    <a:pt x="158255" y="0"/>
                    <a:pt x="168409" y="10596"/>
                    <a:pt x="168409" y="29139"/>
                  </a:cubicBezTo>
                  <a:cubicBezTo>
                    <a:pt x="168409" y="45917"/>
                    <a:pt x="168409" y="63135"/>
                    <a:pt x="168409" y="79912"/>
                  </a:cubicBezTo>
                  <a:cubicBezTo>
                    <a:pt x="168409" y="95365"/>
                    <a:pt x="157813" y="106844"/>
                    <a:pt x="143244" y="106844"/>
                  </a:cubicBezTo>
                  <a:cubicBezTo>
                    <a:pt x="133972" y="106844"/>
                    <a:pt x="124259" y="106844"/>
                    <a:pt x="114987" y="106844"/>
                  </a:cubicBezTo>
                  <a:cubicBezTo>
                    <a:pt x="108365" y="106844"/>
                    <a:pt x="103508" y="109493"/>
                    <a:pt x="99976" y="115674"/>
                  </a:cubicBezTo>
                  <a:cubicBezTo>
                    <a:pt x="95120" y="124063"/>
                    <a:pt x="89822" y="132451"/>
                    <a:pt x="84523" y="140840"/>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466">
              <a:extLst>
                <a:ext uri="{FF2B5EF4-FFF2-40B4-BE49-F238E27FC236}">
                  <a16:creationId xmlns:a16="http://schemas.microsoft.com/office/drawing/2014/main" id="{98E9F7FE-75F9-11F0-E329-20677E9420C5}"/>
                </a:ext>
              </a:extLst>
            </p:cNvPr>
            <p:cNvSpPr/>
            <p:nvPr/>
          </p:nvSpPr>
          <p:spPr>
            <a:xfrm>
              <a:off x="6610473" y="4615483"/>
              <a:ext cx="119402" cy="100662"/>
            </a:xfrm>
            <a:custGeom>
              <a:avLst/>
              <a:gdLst>
                <a:gd name="connsiteX0" fmla="*/ 59799 w 119402"/>
                <a:gd name="connsiteY0" fmla="*/ 100663 h 100662"/>
                <a:gd name="connsiteX1" fmla="*/ 50086 w 119402"/>
                <a:gd name="connsiteY1" fmla="*/ 84769 h 100662"/>
                <a:gd name="connsiteX2" fmla="*/ 37724 w 119402"/>
                <a:gd name="connsiteY2" fmla="*/ 77263 h 100662"/>
                <a:gd name="connsiteX3" fmla="*/ 18739 w 119402"/>
                <a:gd name="connsiteY3" fmla="*/ 77263 h 100662"/>
                <a:gd name="connsiteX4" fmla="*/ 196 w 119402"/>
                <a:gd name="connsiteY4" fmla="*/ 51214 h 100662"/>
                <a:gd name="connsiteX5" fmla="*/ 1962 w 119402"/>
                <a:gd name="connsiteY5" fmla="*/ 48124 h 100662"/>
                <a:gd name="connsiteX6" fmla="*/ 9468 w 119402"/>
                <a:gd name="connsiteY6" fmla="*/ 26490 h 100662"/>
                <a:gd name="connsiteX7" fmla="*/ 9468 w 119402"/>
                <a:gd name="connsiteY7" fmla="*/ 5739 h 100662"/>
                <a:gd name="connsiteX8" fmla="*/ 13883 w 119402"/>
                <a:gd name="connsiteY8" fmla="*/ 441 h 100662"/>
                <a:gd name="connsiteX9" fmla="*/ 19181 w 119402"/>
                <a:gd name="connsiteY9" fmla="*/ 0 h 100662"/>
                <a:gd name="connsiteX10" fmla="*/ 100417 w 119402"/>
                <a:gd name="connsiteY10" fmla="*/ 0 h 100662"/>
                <a:gd name="connsiteX11" fmla="*/ 119402 w 119402"/>
                <a:gd name="connsiteY11" fmla="*/ 20750 h 100662"/>
                <a:gd name="connsiteX12" fmla="*/ 119402 w 119402"/>
                <a:gd name="connsiteY12" fmla="*/ 57396 h 100662"/>
                <a:gd name="connsiteX13" fmla="*/ 101742 w 119402"/>
                <a:gd name="connsiteY13" fmla="*/ 77263 h 100662"/>
                <a:gd name="connsiteX14" fmla="*/ 81874 w 119402"/>
                <a:gd name="connsiteY14" fmla="*/ 77263 h 100662"/>
                <a:gd name="connsiteX15" fmla="*/ 69512 w 119402"/>
                <a:gd name="connsiteY15" fmla="*/ 84327 h 100662"/>
                <a:gd name="connsiteX16" fmla="*/ 59799 w 119402"/>
                <a:gd name="connsiteY16" fmla="*/ 100663 h 10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402" h="100662">
                  <a:moveTo>
                    <a:pt x="59799" y="100663"/>
                  </a:moveTo>
                  <a:cubicBezTo>
                    <a:pt x="56267" y="94923"/>
                    <a:pt x="53177" y="89625"/>
                    <a:pt x="50086" y="84769"/>
                  </a:cubicBezTo>
                  <a:cubicBezTo>
                    <a:pt x="46995" y="79471"/>
                    <a:pt x="43463" y="76822"/>
                    <a:pt x="37724" y="77263"/>
                  </a:cubicBezTo>
                  <a:cubicBezTo>
                    <a:pt x="31543" y="77263"/>
                    <a:pt x="24920" y="77263"/>
                    <a:pt x="18739" y="77263"/>
                  </a:cubicBezTo>
                  <a:cubicBezTo>
                    <a:pt x="4169" y="77263"/>
                    <a:pt x="-1129" y="65784"/>
                    <a:pt x="196" y="51214"/>
                  </a:cubicBezTo>
                  <a:cubicBezTo>
                    <a:pt x="196" y="50332"/>
                    <a:pt x="1520" y="49007"/>
                    <a:pt x="1962" y="48124"/>
                  </a:cubicBezTo>
                  <a:cubicBezTo>
                    <a:pt x="6819" y="41943"/>
                    <a:pt x="9468" y="34879"/>
                    <a:pt x="9468" y="26490"/>
                  </a:cubicBezTo>
                  <a:cubicBezTo>
                    <a:pt x="9468" y="19426"/>
                    <a:pt x="9909" y="12804"/>
                    <a:pt x="9468" y="5739"/>
                  </a:cubicBezTo>
                  <a:cubicBezTo>
                    <a:pt x="9468" y="2208"/>
                    <a:pt x="10792" y="441"/>
                    <a:pt x="13883" y="441"/>
                  </a:cubicBezTo>
                  <a:cubicBezTo>
                    <a:pt x="15649" y="441"/>
                    <a:pt x="17414" y="0"/>
                    <a:pt x="19181" y="0"/>
                  </a:cubicBezTo>
                  <a:cubicBezTo>
                    <a:pt x="46112" y="0"/>
                    <a:pt x="73486" y="0"/>
                    <a:pt x="100417" y="0"/>
                  </a:cubicBezTo>
                  <a:cubicBezTo>
                    <a:pt x="112780" y="0"/>
                    <a:pt x="119402" y="7064"/>
                    <a:pt x="119402" y="20750"/>
                  </a:cubicBezTo>
                  <a:cubicBezTo>
                    <a:pt x="119402" y="33113"/>
                    <a:pt x="119402" y="45033"/>
                    <a:pt x="119402" y="57396"/>
                  </a:cubicBezTo>
                  <a:cubicBezTo>
                    <a:pt x="119402" y="68875"/>
                    <a:pt x="112338" y="76822"/>
                    <a:pt x="101742" y="77263"/>
                  </a:cubicBezTo>
                  <a:cubicBezTo>
                    <a:pt x="95120" y="77263"/>
                    <a:pt x="88497" y="77263"/>
                    <a:pt x="81874" y="77263"/>
                  </a:cubicBezTo>
                  <a:cubicBezTo>
                    <a:pt x="76576" y="77263"/>
                    <a:pt x="72602" y="79471"/>
                    <a:pt x="69512" y="84327"/>
                  </a:cubicBezTo>
                  <a:cubicBezTo>
                    <a:pt x="66422" y="89625"/>
                    <a:pt x="63331" y="94923"/>
                    <a:pt x="59799" y="100663"/>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467">
              <a:extLst>
                <a:ext uri="{FF2B5EF4-FFF2-40B4-BE49-F238E27FC236}">
                  <a16:creationId xmlns:a16="http://schemas.microsoft.com/office/drawing/2014/main" id="{7A440AB8-D6C5-FEC7-0A72-F0F66B864EC4}"/>
                </a:ext>
              </a:extLst>
            </p:cNvPr>
            <p:cNvSpPr/>
            <p:nvPr/>
          </p:nvSpPr>
          <p:spPr>
            <a:xfrm>
              <a:off x="6324133" y="4615924"/>
              <a:ext cx="119292" cy="100221"/>
            </a:xfrm>
            <a:custGeom>
              <a:avLst/>
              <a:gdLst>
                <a:gd name="connsiteX0" fmla="*/ 59603 w 119292"/>
                <a:gd name="connsiteY0" fmla="*/ 100221 h 100221"/>
                <a:gd name="connsiteX1" fmla="*/ 49448 w 119292"/>
                <a:gd name="connsiteY1" fmla="*/ 83444 h 100221"/>
                <a:gd name="connsiteX2" fmla="*/ 38411 w 119292"/>
                <a:gd name="connsiteY2" fmla="*/ 76822 h 100221"/>
                <a:gd name="connsiteX3" fmla="*/ 18102 w 119292"/>
                <a:gd name="connsiteY3" fmla="*/ 76822 h 100221"/>
                <a:gd name="connsiteX4" fmla="*/ 0 w 119292"/>
                <a:gd name="connsiteY4" fmla="*/ 56954 h 100221"/>
                <a:gd name="connsiteX5" fmla="*/ 0 w 119292"/>
                <a:gd name="connsiteY5" fmla="*/ 19426 h 100221"/>
                <a:gd name="connsiteX6" fmla="*/ 17219 w 119292"/>
                <a:gd name="connsiteY6" fmla="*/ 0 h 100221"/>
                <a:gd name="connsiteX7" fmla="*/ 102429 w 119292"/>
                <a:gd name="connsiteY7" fmla="*/ 0 h 100221"/>
                <a:gd name="connsiteX8" fmla="*/ 109493 w 119292"/>
                <a:gd name="connsiteY8" fmla="*/ 7947 h 100221"/>
                <a:gd name="connsiteX9" fmla="*/ 110817 w 119292"/>
                <a:gd name="connsiteY9" fmla="*/ 33996 h 100221"/>
                <a:gd name="connsiteX10" fmla="*/ 116115 w 119292"/>
                <a:gd name="connsiteY10" fmla="*/ 46358 h 100221"/>
                <a:gd name="connsiteX11" fmla="*/ 105961 w 119292"/>
                <a:gd name="connsiteY11" fmla="*/ 75938 h 100221"/>
                <a:gd name="connsiteX12" fmla="*/ 86093 w 119292"/>
                <a:gd name="connsiteY12" fmla="*/ 76822 h 100221"/>
                <a:gd name="connsiteX13" fmla="*/ 66667 w 119292"/>
                <a:gd name="connsiteY13" fmla="*/ 88301 h 100221"/>
                <a:gd name="connsiteX14" fmla="*/ 59603 w 119292"/>
                <a:gd name="connsiteY14" fmla="*/ 100221 h 10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292" h="100221">
                  <a:moveTo>
                    <a:pt x="59603" y="100221"/>
                  </a:moveTo>
                  <a:cubicBezTo>
                    <a:pt x="56071" y="94041"/>
                    <a:pt x="52539" y="88742"/>
                    <a:pt x="49448" y="83444"/>
                  </a:cubicBezTo>
                  <a:cubicBezTo>
                    <a:pt x="46799" y="79029"/>
                    <a:pt x="43267" y="76822"/>
                    <a:pt x="38411" y="76822"/>
                  </a:cubicBezTo>
                  <a:cubicBezTo>
                    <a:pt x="31788" y="76822"/>
                    <a:pt x="24724" y="76822"/>
                    <a:pt x="18102" y="76822"/>
                  </a:cubicBezTo>
                  <a:cubicBezTo>
                    <a:pt x="7064" y="76822"/>
                    <a:pt x="0" y="68875"/>
                    <a:pt x="0" y="56954"/>
                  </a:cubicBezTo>
                  <a:cubicBezTo>
                    <a:pt x="0" y="44592"/>
                    <a:pt x="0" y="31788"/>
                    <a:pt x="0" y="19426"/>
                  </a:cubicBezTo>
                  <a:cubicBezTo>
                    <a:pt x="0" y="7947"/>
                    <a:pt x="6623" y="441"/>
                    <a:pt x="17219" y="0"/>
                  </a:cubicBezTo>
                  <a:cubicBezTo>
                    <a:pt x="45475" y="0"/>
                    <a:pt x="74172" y="0"/>
                    <a:pt x="102429" y="0"/>
                  </a:cubicBezTo>
                  <a:cubicBezTo>
                    <a:pt x="109051" y="0"/>
                    <a:pt x="109493" y="883"/>
                    <a:pt x="109493" y="7947"/>
                  </a:cubicBezTo>
                  <a:cubicBezTo>
                    <a:pt x="109935" y="16777"/>
                    <a:pt x="109935" y="25607"/>
                    <a:pt x="110817" y="33996"/>
                  </a:cubicBezTo>
                  <a:cubicBezTo>
                    <a:pt x="111259" y="38411"/>
                    <a:pt x="113908" y="42826"/>
                    <a:pt x="116115" y="46358"/>
                  </a:cubicBezTo>
                  <a:cubicBezTo>
                    <a:pt x="123180" y="56954"/>
                    <a:pt x="117881" y="73290"/>
                    <a:pt x="105961" y="75938"/>
                  </a:cubicBezTo>
                  <a:cubicBezTo>
                    <a:pt x="99338" y="77263"/>
                    <a:pt x="92716" y="77263"/>
                    <a:pt x="86093" y="76822"/>
                  </a:cubicBezTo>
                  <a:cubicBezTo>
                    <a:pt x="76822" y="75938"/>
                    <a:pt x="70641" y="79471"/>
                    <a:pt x="66667" y="88301"/>
                  </a:cubicBezTo>
                  <a:cubicBezTo>
                    <a:pt x="64901" y="92274"/>
                    <a:pt x="62252" y="95806"/>
                    <a:pt x="59603" y="100221"/>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468">
              <a:extLst>
                <a:ext uri="{FF2B5EF4-FFF2-40B4-BE49-F238E27FC236}">
                  <a16:creationId xmlns:a16="http://schemas.microsoft.com/office/drawing/2014/main" id="{609B36F8-11E9-B3A8-62D0-6EB92323187C}"/>
                </a:ext>
              </a:extLst>
            </p:cNvPr>
            <p:cNvSpPr/>
            <p:nvPr/>
          </p:nvSpPr>
          <p:spPr>
            <a:xfrm>
              <a:off x="6307703" y="4713496"/>
              <a:ext cx="433233" cy="311701"/>
            </a:xfrm>
            <a:custGeom>
              <a:avLst/>
              <a:gdLst>
                <a:gd name="connsiteX0" fmla="*/ 399214 w 433233"/>
                <a:gd name="connsiteY0" fmla="*/ 105961 h 311701"/>
                <a:gd name="connsiteX1" fmla="*/ 406720 w 433233"/>
                <a:gd name="connsiteY1" fmla="*/ 96689 h 311701"/>
                <a:gd name="connsiteX2" fmla="*/ 399214 w 433233"/>
                <a:gd name="connsiteY2" fmla="*/ 87859 h 311701"/>
                <a:gd name="connsiteX3" fmla="*/ 399214 w 433233"/>
                <a:gd name="connsiteY3" fmla="*/ 105961 h 311701"/>
                <a:gd name="connsiteX4" fmla="*/ 318861 w 433233"/>
                <a:gd name="connsiteY4" fmla="*/ 87418 h 311701"/>
                <a:gd name="connsiteX5" fmla="*/ 310913 w 433233"/>
                <a:gd name="connsiteY5" fmla="*/ 97131 h 311701"/>
                <a:gd name="connsiteX6" fmla="*/ 318861 w 433233"/>
                <a:gd name="connsiteY6" fmla="*/ 105520 h 311701"/>
                <a:gd name="connsiteX7" fmla="*/ 318861 w 433233"/>
                <a:gd name="connsiteY7" fmla="*/ 87418 h 311701"/>
                <a:gd name="connsiteX8" fmla="*/ 261907 w 433233"/>
                <a:gd name="connsiteY8" fmla="*/ 100663 h 311701"/>
                <a:gd name="connsiteX9" fmla="*/ 273386 w 433233"/>
                <a:gd name="connsiteY9" fmla="*/ 86977 h 311701"/>
                <a:gd name="connsiteX10" fmla="*/ 261907 w 433233"/>
                <a:gd name="connsiteY10" fmla="*/ 73731 h 311701"/>
                <a:gd name="connsiteX11" fmla="*/ 261907 w 433233"/>
                <a:gd name="connsiteY11" fmla="*/ 100663 h 311701"/>
                <a:gd name="connsiteX12" fmla="*/ 167866 w 433233"/>
                <a:gd name="connsiteY12" fmla="*/ 101105 h 311701"/>
                <a:gd name="connsiteX13" fmla="*/ 167866 w 433233"/>
                <a:gd name="connsiteY13" fmla="*/ 73731 h 311701"/>
                <a:gd name="connsiteX14" fmla="*/ 156828 w 433233"/>
                <a:gd name="connsiteY14" fmla="*/ 87418 h 311701"/>
                <a:gd name="connsiteX15" fmla="*/ 167866 w 433233"/>
                <a:gd name="connsiteY15" fmla="*/ 101105 h 311701"/>
                <a:gd name="connsiteX16" fmla="*/ 348000 w 433233"/>
                <a:gd name="connsiteY16" fmla="*/ 148345 h 311701"/>
                <a:gd name="connsiteX17" fmla="*/ 351532 w 433233"/>
                <a:gd name="connsiteY17" fmla="*/ 159825 h 311701"/>
                <a:gd name="connsiteX18" fmla="*/ 354181 w 433233"/>
                <a:gd name="connsiteY18" fmla="*/ 163798 h 311701"/>
                <a:gd name="connsiteX19" fmla="*/ 364777 w 433233"/>
                <a:gd name="connsiteY19" fmla="*/ 162915 h 311701"/>
                <a:gd name="connsiteX20" fmla="*/ 370075 w 433233"/>
                <a:gd name="connsiteY20" fmla="*/ 148345 h 311701"/>
                <a:gd name="connsiteX21" fmla="*/ 348000 w 433233"/>
                <a:gd name="connsiteY21" fmla="*/ 148345 h 311701"/>
                <a:gd name="connsiteX22" fmla="*/ 61464 w 433233"/>
                <a:gd name="connsiteY22" fmla="*/ 146138 h 311701"/>
                <a:gd name="connsiteX23" fmla="*/ 63671 w 433233"/>
                <a:gd name="connsiteY23" fmla="*/ 155410 h 311701"/>
                <a:gd name="connsiteX24" fmla="*/ 74709 w 433233"/>
                <a:gd name="connsiteY24" fmla="*/ 163798 h 311701"/>
                <a:gd name="connsiteX25" fmla="*/ 78682 w 433233"/>
                <a:gd name="connsiteY25" fmla="*/ 162474 h 311701"/>
                <a:gd name="connsiteX26" fmla="*/ 83097 w 433233"/>
                <a:gd name="connsiteY26" fmla="*/ 146138 h 311701"/>
                <a:gd name="connsiteX27" fmla="*/ 61464 w 433233"/>
                <a:gd name="connsiteY27" fmla="*/ 146138 h 311701"/>
                <a:gd name="connsiteX28" fmla="*/ 230118 w 433233"/>
                <a:gd name="connsiteY28" fmla="*/ 150111 h 311701"/>
                <a:gd name="connsiteX29" fmla="*/ 200537 w 433233"/>
                <a:gd name="connsiteY29" fmla="*/ 150553 h 311701"/>
                <a:gd name="connsiteX30" fmla="*/ 206277 w 433233"/>
                <a:gd name="connsiteY30" fmla="*/ 176160 h 311701"/>
                <a:gd name="connsiteX31" fmla="*/ 209367 w 433233"/>
                <a:gd name="connsiteY31" fmla="*/ 177485 h 311701"/>
                <a:gd name="connsiteX32" fmla="*/ 221730 w 433233"/>
                <a:gd name="connsiteY32" fmla="*/ 177485 h 311701"/>
                <a:gd name="connsiteX33" fmla="*/ 224820 w 433233"/>
                <a:gd name="connsiteY33" fmla="*/ 175719 h 311701"/>
                <a:gd name="connsiteX34" fmla="*/ 230118 w 433233"/>
                <a:gd name="connsiteY34" fmla="*/ 150111 h 311701"/>
                <a:gd name="connsiteX35" fmla="*/ 399656 w 433233"/>
                <a:gd name="connsiteY35" fmla="*/ 77263 h 311701"/>
                <a:gd name="connsiteX36" fmla="*/ 381995 w 433233"/>
                <a:gd name="connsiteY36" fmla="*/ 34438 h 311701"/>
                <a:gd name="connsiteX37" fmla="*/ 333872 w 433233"/>
                <a:gd name="connsiteY37" fmla="*/ 36645 h 311701"/>
                <a:gd name="connsiteX38" fmla="*/ 318861 w 433233"/>
                <a:gd name="connsiteY38" fmla="*/ 77263 h 311701"/>
                <a:gd name="connsiteX39" fmla="*/ 329015 w 433233"/>
                <a:gd name="connsiteY39" fmla="*/ 65343 h 311701"/>
                <a:gd name="connsiteX40" fmla="*/ 342702 w 433233"/>
                <a:gd name="connsiteY40" fmla="*/ 54305 h 311701"/>
                <a:gd name="connsiteX41" fmla="*/ 372724 w 433233"/>
                <a:gd name="connsiteY41" fmla="*/ 54747 h 311701"/>
                <a:gd name="connsiteX42" fmla="*/ 389060 w 433233"/>
                <a:gd name="connsiteY42" fmla="*/ 67109 h 311701"/>
                <a:gd name="connsiteX43" fmla="*/ 399656 w 433233"/>
                <a:gd name="connsiteY43" fmla="*/ 77263 h 311701"/>
                <a:gd name="connsiteX44" fmla="*/ 73826 w 433233"/>
                <a:gd name="connsiteY44" fmla="*/ 79029 h 311701"/>
                <a:gd name="connsiteX45" fmla="*/ 54400 w 433233"/>
                <a:gd name="connsiteY45" fmla="*/ 90067 h 311701"/>
                <a:gd name="connsiteX46" fmla="*/ 44245 w 433233"/>
                <a:gd name="connsiteY46" fmla="*/ 93599 h 311701"/>
                <a:gd name="connsiteX47" fmla="*/ 43803 w 433233"/>
                <a:gd name="connsiteY47" fmla="*/ 105961 h 311701"/>
                <a:gd name="connsiteX48" fmla="*/ 43803 w 433233"/>
                <a:gd name="connsiteY48" fmla="*/ 106402 h 311701"/>
                <a:gd name="connsiteX49" fmla="*/ 63671 w 433233"/>
                <a:gd name="connsiteY49" fmla="*/ 135983 h 311701"/>
                <a:gd name="connsiteX50" fmla="*/ 94135 w 433233"/>
                <a:gd name="connsiteY50" fmla="*/ 124946 h 311701"/>
                <a:gd name="connsiteX51" fmla="*/ 99875 w 433233"/>
                <a:gd name="connsiteY51" fmla="*/ 93157 h 311701"/>
                <a:gd name="connsiteX52" fmla="*/ 97667 w 433233"/>
                <a:gd name="connsiteY52" fmla="*/ 90950 h 311701"/>
                <a:gd name="connsiteX53" fmla="*/ 73826 w 433233"/>
                <a:gd name="connsiteY53" fmla="*/ 79029 h 311701"/>
                <a:gd name="connsiteX54" fmla="*/ 97667 w 433233"/>
                <a:gd name="connsiteY54" fmla="*/ 136866 h 311701"/>
                <a:gd name="connsiteX55" fmla="*/ 110470 w 433233"/>
                <a:gd name="connsiteY55" fmla="*/ 129802 h 311701"/>
                <a:gd name="connsiteX56" fmla="*/ 113120 w 433233"/>
                <a:gd name="connsiteY56" fmla="*/ 115674 h 311701"/>
                <a:gd name="connsiteX57" fmla="*/ 113120 w 433233"/>
                <a:gd name="connsiteY57" fmla="*/ 79471 h 311701"/>
                <a:gd name="connsiteX58" fmla="*/ 71177 w 433233"/>
                <a:gd name="connsiteY58" fmla="*/ 34879 h 311701"/>
                <a:gd name="connsiteX59" fmla="*/ 29234 w 433233"/>
                <a:gd name="connsiteY59" fmla="*/ 79912 h 311701"/>
                <a:gd name="connsiteX60" fmla="*/ 29234 w 433233"/>
                <a:gd name="connsiteY60" fmla="*/ 115232 h 311701"/>
                <a:gd name="connsiteX61" fmla="*/ 31883 w 433233"/>
                <a:gd name="connsiteY61" fmla="*/ 130244 h 311701"/>
                <a:gd name="connsiteX62" fmla="*/ 46011 w 433233"/>
                <a:gd name="connsiteY62" fmla="*/ 137308 h 311701"/>
                <a:gd name="connsiteX63" fmla="*/ 38506 w 433233"/>
                <a:gd name="connsiteY63" fmla="*/ 124946 h 311701"/>
                <a:gd name="connsiteX64" fmla="*/ 35415 w 433233"/>
                <a:gd name="connsiteY64" fmla="*/ 89626 h 311701"/>
                <a:gd name="connsiteX65" fmla="*/ 42479 w 433233"/>
                <a:gd name="connsiteY65" fmla="*/ 83003 h 311701"/>
                <a:gd name="connsiteX66" fmla="*/ 66762 w 433233"/>
                <a:gd name="connsiteY66" fmla="*/ 71082 h 311701"/>
                <a:gd name="connsiteX67" fmla="*/ 78682 w 433233"/>
                <a:gd name="connsiteY67" fmla="*/ 70641 h 311701"/>
                <a:gd name="connsiteX68" fmla="*/ 102524 w 433233"/>
                <a:gd name="connsiteY68" fmla="*/ 82562 h 311701"/>
                <a:gd name="connsiteX69" fmla="*/ 109588 w 433233"/>
                <a:gd name="connsiteY69" fmla="*/ 90067 h 311701"/>
                <a:gd name="connsiteX70" fmla="*/ 109146 w 433233"/>
                <a:gd name="connsiteY70" fmla="*/ 113908 h 311701"/>
                <a:gd name="connsiteX71" fmla="*/ 97667 w 433233"/>
                <a:gd name="connsiteY71" fmla="*/ 136866 h 311701"/>
                <a:gd name="connsiteX72" fmla="*/ 389501 w 433233"/>
                <a:gd name="connsiteY72" fmla="*/ 99780 h 311701"/>
                <a:gd name="connsiteX73" fmla="*/ 389501 w 433233"/>
                <a:gd name="connsiteY73" fmla="*/ 99780 h 311701"/>
                <a:gd name="connsiteX74" fmla="*/ 389501 w 433233"/>
                <a:gd name="connsiteY74" fmla="*/ 87859 h 311701"/>
                <a:gd name="connsiteX75" fmla="*/ 386852 w 433233"/>
                <a:gd name="connsiteY75" fmla="*/ 81237 h 311701"/>
                <a:gd name="connsiteX76" fmla="*/ 379788 w 433233"/>
                <a:gd name="connsiteY76" fmla="*/ 67550 h 311701"/>
                <a:gd name="connsiteX77" fmla="*/ 375815 w 433233"/>
                <a:gd name="connsiteY77" fmla="*/ 64018 h 311701"/>
                <a:gd name="connsiteX78" fmla="*/ 341819 w 433233"/>
                <a:gd name="connsiteY78" fmla="*/ 64018 h 311701"/>
                <a:gd name="connsiteX79" fmla="*/ 337845 w 433233"/>
                <a:gd name="connsiteY79" fmla="*/ 67109 h 311701"/>
                <a:gd name="connsiteX80" fmla="*/ 330340 w 433233"/>
                <a:gd name="connsiteY80" fmla="*/ 81678 h 311701"/>
                <a:gd name="connsiteX81" fmla="*/ 328574 w 433233"/>
                <a:gd name="connsiteY81" fmla="*/ 84327 h 311701"/>
                <a:gd name="connsiteX82" fmla="*/ 329015 w 433233"/>
                <a:gd name="connsiteY82" fmla="*/ 114350 h 311701"/>
                <a:gd name="connsiteX83" fmla="*/ 357713 w 433233"/>
                <a:gd name="connsiteY83" fmla="*/ 138632 h 311701"/>
                <a:gd name="connsiteX84" fmla="*/ 389501 w 433233"/>
                <a:gd name="connsiteY84" fmla="*/ 107286 h 311701"/>
                <a:gd name="connsiteX85" fmla="*/ 389501 w 433233"/>
                <a:gd name="connsiteY85" fmla="*/ 99780 h 311701"/>
                <a:gd name="connsiteX86" fmla="*/ 164334 w 433233"/>
                <a:gd name="connsiteY86" fmla="*/ 64018 h 311701"/>
                <a:gd name="connsiteX87" fmla="*/ 169191 w 433233"/>
                <a:gd name="connsiteY87" fmla="*/ 61369 h 311701"/>
                <a:gd name="connsiteX88" fmla="*/ 178021 w 433233"/>
                <a:gd name="connsiteY88" fmla="*/ 58720 h 311701"/>
                <a:gd name="connsiteX89" fmla="*/ 216873 w 433233"/>
                <a:gd name="connsiteY89" fmla="*/ 45034 h 311701"/>
                <a:gd name="connsiteX90" fmla="*/ 228794 w 433233"/>
                <a:gd name="connsiteY90" fmla="*/ 44150 h 311701"/>
                <a:gd name="connsiteX91" fmla="*/ 252635 w 433233"/>
                <a:gd name="connsiteY91" fmla="*/ 53864 h 311701"/>
                <a:gd name="connsiteX92" fmla="*/ 262348 w 433233"/>
                <a:gd name="connsiteY92" fmla="*/ 63135 h 311701"/>
                <a:gd name="connsiteX93" fmla="*/ 267204 w 433233"/>
                <a:gd name="connsiteY93" fmla="*/ 64018 h 311701"/>
                <a:gd name="connsiteX94" fmla="*/ 267204 w 433233"/>
                <a:gd name="connsiteY94" fmla="*/ 40619 h 311701"/>
                <a:gd name="connsiteX95" fmla="*/ 238949 w 433233"/>
                <a:gd name="connsiteY95" fmla="*/ 21192 h 311701"/>
                <a:gd name="connsiteX96" fmla="*/ 230560 w 433233"/>
                <a:gd name="connsiteY96" fmla="*/ 18543 h 311701"/>
                <a:gd name="connsiteX97" fmla="*/ 218197 w 433233"/>
                <a:gd name="connsiteY97" fmla="*/ 10155 h 311701"/>
                <a:gd name="connsiteX98" fmla="*/ 202745 w 433233"/>
                <a:gd name="connsiteY98" fmla="*/ 9271 h 311701"/>
                <a:gd name="connsiteX99" fmla="*/ 176255 w 433233"/>
                <a:gd name="connsiteY99" fmla="*/ 21192 h 311701"/>
                <a:gd name="connsiteX100" fmla="*/ 164334 w 433233"/>
                <a:gd name="connsiteY100" fmla="*/ 64018 h 311701"/>
                <a:gd name="connsiteX101" fmla="*/ 177138 w 433233"/>
                <a:gd name="connsiteY101" fmla="*/ 69758 h 311701"/>
                <a:gd name="connsiteX102" fmla="*/ 177138 w 433233"/>
                <a:gd name="connsiteY102" fmla="*/ 102871 h 311701"/>
                <a:gd name="connsiteX103" fmla="*/ 200537 w 433233"/>
                <a:gd name="connsiteY103" fmla="*/ 139957 h 311701"/>
                <a:gd name="connsiteX104" fmla="*/ 252635 w 433233"/>
                <a:gd name="connsiteY104" fmla="*/ 102871 h 311701"/>
                <a:gd name="connsiteX105" fmla="*/ 252635 w 433233"/>
                <a:gd name="connsiteY105" fmla="*/ 72848 h 311701"/>
                <a:gd name="connsiteX106" fmla="*/ 252635 w 433233"/>
                <a:gd name="connsiteY106" fmla="*/ 64459 h 311701"/>
                <a:gd name="connsiteX107" fmla="*/ 237182 w 433233"/>
                <a:gd name="connsiteY107" fmla="*/ 60486 h 311701"/>
                <a:gd name="connsiteX108" fmla="*/ 223054 w 433233"/>
                <a:gd name="connsiteY108" fmla="*/ 53422 h 311701"/>
                <a:gd name="connsiteX109" fmla="*/ 177138 w 433233"/>
                <a:gd name="connsiteY109" fmla="*/ 69758 h 311701"/>
                <a:gd name="connsiteX110" fmla="*/ 376256 w 433233"/>
                <a:gd name="connsiteY110" fmla="*/ 159383 h 311701"/>
                <a:gd name="connsiteX111" fmla="*/ 373607 w 433233"/>
                <a:gd name="connsiteY111" fmla="*/ 167330 h 311701"/>
                <a:gd name="connsiteX112" fmla="*/ 365219 w 433233"/>
                <a:gd name="connsiteY112" fmla="*/ 173953 h 311701"/>
                <a:gd name="connsiteX113" fmla="*/ 351532 w 433233"/>
                <a:gd name="connsiteY113" fmla="*/ 173953 h 311701"/>
                <a:gd name="connsiteX114" fmla="*/ 343585 w 433233"/>
                <a:gd name="connsiteY114" fmla="*/ 167772 h 311701"/>
                <a:gd name="connsiteX115" fmla="*/ 340936 w 433233"/>
                <a:gd name="connsiteY115" fmla="*/ 159383 h 311701"/>
                <a:gd name="connsiteX116" fmla="*/ 317977 w 433233"/>
                <a:gd name="connsiteY116" fmla="*/ 166889 h 311701"/>
                <a:gd name="connsiteX117" fmla="*/ 302083 w 433233"/>
                <a:gd name="connsiteY117" fmla="*/ 179251 h 311701"/>
                <a:gd name="connsiteX118" fmla="*/ 301642 w 433233"/>
                <a:gd name="connsiteY118" fmla="*/ 184108 h 311701"/>
                <a:gd name="connsiteX119" fmla="*/ 304291 w 433233"/>
                <a:gd name="connsiteY119" fmla="*/ 194703 h 311701"/>
                <a:gd name="connsiteX120" fmla="*/ 306057 w 433233"/>
                <a:gd name="connsiteY120" fmla="*/ 230023 h 311701"/>
                <a:gd name="connsiteX121" fmla="*/ 307382 w 433233"/>
                <a:gd name="connsiteY121" fmla="*/ 258721 h 311701"/>
                <a:gd name="connsiteX122" fmla="*/ 314446 w 433233"/>
                <a:gd name="connsiteY122" fmla="*/ 258721 h 311701"/>
                <a:gd name="connsiteX123" fmla="*/ 314446 w 433233"/>
                <a:gd name="connsiteY123" fmla="*/ 252982 h 311701"/>
                <a:gd name="connsiteX124" fmla="*/ 314446 w 433233"/>
                <a:gd name="connsiteY124" fmla="*/ 212363 h 311701"/>
                <a:gd name="connsiteX125" fmla="*/ 318861 w 433233"/>
                <a:gd name="connsiteY125" fmla="*/ 207066 h 311701"/>
                <a:gd name="connsiteX126" fmla="*/ 323717 w 433233"/>
                <a:gd name="connsiteY126" fmla="*/ 212363 h 311701"/>
                <a:gd name="connsiteX127" fmla="*/ 323717 w 433233"/>
                <a:gd name="connsiteY127" fmla="*/ 215896 h 311701"/>
                <a:gd name="connsiteX128" fmla="*/ 323717 w 433233"/>
                <a:gd name="connsiteY128" fmla="*/ 254748 h 311701"/>
                <a:gd name="connsiteX129" fmla="*/ 323717 w 433233"/>
                <a:gd name="connsiteY129" fmla="*/ 259605 h 311701"/>
                <a:gd name="connsiteX130" fmla="*/ 391267 w 433233"/>
                <a:gd name="connsiteY130" fmla="*/ 259605 h 311701"/>
                <a:gd name="connsiteX131" fmla="*/ 391267 w 433233"/>
                <a:gd name="connsiteY131" fmla="*/ 254306 h 311701"/>
                <a:gd name="connsiteX132" fmla="*/ 391267 w 433233"/>
                <a:gd name="connsiteY132" fmla="*/ 214571 h 311701"/>
                <a:gd name="connsiteX133" fmla="*/ 395682 w 433233"/>
                <a:gd name="connsiteY133" fmla="*/ 207507 h 311701"/>
                <a:gd name="connsiteX134" fmla="*/ 400097 w 433233"/>
                <a:gd name="connsiteY134" fmla="*/ 214129 h 311701"/>
                <a:gd name="connsiteX135" fmla="*/ 400097 w 433233"/>
                <a:gd name="connsiteY135" fmla="*/ 254306 h 311701"/>
                <a:gd name="connsiteX136" fmla="*/ 400097 w 433233"/>
                <a:gd name="connsiteY136" fmla="*/ 259163 h 311701"/>
                <a:gd name="connsiteX137" fmla="*/ 403629 w 433233"/>
                <a:gd name="connsiteY137" fmla="*/ 259605 h 311701"/>
                <a:gd name="connsiteX138" fmla="*/ 416874 w 433233"/>
                <a:gd name="connsiteY138" fmla="*/ 259605 h 311701"/>
                <a:gd name="connsiteX139" fmla="*/ 422173 w 433233"/>
                <a:gd name="connsiteY139" fmla="*/ 252982 h 311701"/>
                <a:gd name="connsiteX140" fmla="*/ 419082 w 433233"/>
                <a:gd name="connsiteY140" fmla="*/ 195587 h 311701"/>
                <a:gd name="connsiteX141" fmla="*/ 399214 w 433233"/>
                <a:gd name="connsiteY141" fmla="*/ 167772 h 311701"/>
                <a:gd name="connsiteX142" fmla="*/ 376256 w 433233"/>
                <a:gd name="connsiteY142" fmla="*/ 159383 h 311701"/>
                <a:gd name="connsiteX143" fmla="*/ 54841 w 433233"/>
                <a:gd name="connsiteY143" fmla="*/ 159383 h 311701"/>
                <a:gd name="connsiteX144" fmla="*/ 29676 w 433233"/>
                <a:gd name="connsiteY144" fmla="*/ 167772 h 311701"/>
                <a:gd name="connsiteX145" fmla="*/ 11574 w 433233"/>
                <a:gd name="connsiteY145" fmla="*/ 189847 h 311701"/>
                <a:gd name="connsiteX146" fmla="*/ 10691 w 433233"/>
                <a:gd name="connsiteY146" fmla="*/ 200443 h 311701"/>
                <a:gd name="connsiteX147" fmla="*/ 8042 w 433233"/>
                <a:gd name="connsiteY147" fmla="*/ 252099 h 311701"/>
                <a:gd name="connsiteX148" fmla="*/ 12898 w 433233"/>
                <a:gd name="connsiteY148" fmla="*/ 259605 h 311701"/>
                <a:gd name="connsiteX149" fmla="*/ 29234 w 433233"/>
                <a:gd name="connsiteY149" fmla="*/ 259605 h 311701"/>
                <a:gd name="connsiteX150" fmla="*/ 29234 w 433233"/>
                <a:gd name="connsiteY150" fmla="*/ 253865 h 311701"/>
                <a:gd name="connsiteX151" fmla="*/ 29234 w 433233"/>
                <a:gd name="connsiteY151" fmla="*/ 214129 h 311701"/>
                <a:gd name="connsiteX152" fmla="*/ 33649 w 433233"/>
                <a:gd name="connsiteY152" fmla="*/ 207066 h 311701"/>
                <a:gd name="connsiteX153" fmla="*/ 38064 w 433233"/>
                <a:gd name="connsiteY153" fmla="*/ 214129 h 311701"/>
                <a:gd name="connsiteX154" fmla="*/ 38064 w 433233"/>
                <a:gd name="connsiteY154" fmla="*/ 252541 h 311701"/>
                <a:gd name="connsiteX155" fmla="*/ 38064 w 433233"/>
                <a:gd name="connsiteY155" fmla="*/ 259163 h 311701"/>
                <a:gd name="connsiteX156" fmla="*/ 106497 w 433233"/>
                <a:gd name="connsiteY156" fmla="*/ 259163 h 311701"/>
                <a:gd name="connsiteX157" fmla="*/ 106497 w 433233"/>
                <a:gd name="connsiteY157" fmla="*/ 245476 h 311701"/>
                <a:gd name="connsiteX158" fmla="*/ 106497 w 433233"/>
                <a:gd name="connsiteY158" fmla="*/ 212363 h 311701"/>
                <a:gd name="connsiteX159" fmla="*/ 110912 w 433233"/>
                <a:gd name="connsiteY159" fmla="*/ 207066 h 311701"/>
                <a:gd name="connsiteX160" fmla="*/ 115327 w 433233"/>
                <a:gd name="connsiteY160" fmla="*/ 212363 h 311701"/>
                <a:gd name="connsiteX161" fmla="*/ 115327 w 433233"/>
                <a:gd name="connsiteY161" fmla="*/ 215896 h 311701"/>
                <a:gd name="connsiteX162" fmla="*/ 115327 w 433233"/>
                <a:gd name="connsiteY162" fmla="*/ 254748 h 311701"/>
                <a:gd name="connsiteX163" fmla="*/ 115769 w 433233"/>
                <a:gd name="connsiteY163" fmla="*/ 259605 h 311701"/>
                <a:gd name="connsiteX164" fmla="*/ 123274 w 433233"/>
                <a:gd name="connsiteY164" fmla="*/ 259605 h 311701"/>
                <a:gd name="connsiteX165" fmla="*/ 123716 w 433233"/>
                <a:gd name="connsiteY165" fmla="*/ 256514 h 311701"/>
                <a:gd name="connsiteX166" fmla="*/ 126365 w 433233"/>
                <a:gd name="connsiteY166" fmla="*/ 204417 h 311701"/>
                <a:gd name="connsiteX167" fmla="*/ 129014 w 433233"/>
                <a:gd name="connsiteY167" fmla="*/ 187639 h 311701"/>
                <a:gd name="connsiteX168" fmla="*/ 126365 w 433233"/>
                <a:gd name="connsiteY168" fmla="*/ 174835 h 311701"/>
                <a:gd name="connsiteX169" fmla="*/ 118859 w 433233"/>
                <a:gd name="connsiteY169" fmla="*/ 169096 h 311701"/>
                <a:gd name="connsiteX170" fmla="*/ 90603 w 433233"/>
                <a:gd name="connsiteY170" fmla="*/ 158941 h 311701"/>
                <a:gd name="connsiteX171" fmla="*/ 77358 w 433233"/>
                <a:gd name="connsiteY171" fmla="*/ 173511 h 311701"/>
                <a:gd name="connsiteX172" fmla="*/ 77358 w 433233"/>
                <a:gd name="connsiteY172" fmla="*/ 187639 h 311701"/>
                <a:gd name="connsiteX173" fmla="*/ 72943 w 433233"/>
                <a:gd name="connsiteY173" fmla="*/ 194262 h 311701"/>
                <a:gd name="connsiteX174" fmla="*/ 68528 w 433233"/>
                <a:gd name="connsiteY174" fmla="*/ 187639 h 311701"/>
                <a:gd name="connsiteX175" fmla="*/ 68528 w 433233"/>
                <a:gd name="connsiteY175" fmla="*/ 173511 h 311701"/>
                <a:gd name="connsiteX176" fmla="*/ 54841 w 433233"/>
                <a:gd name="connsiteY176" fmla="*/ 159383 h 311701"/>
                <a:gd name="connsiteX177" fmla="*/ 269412 w 433233"/>
                <a:gd name="connsiteY177" fmla="*/ 302430 h 311701"/>
                <a:gd name="connsiteX178" fmla="*/ 292370 w 433233"/>
                <a:gd name="connsiteY178" fmla="*/ 302430 h 311701"/>
                <a:gd name="connsiteX179" fmla="*/ 301200 w 433233"/>
                <a:gd name="connsiteY179" fmla="*/ 292276 h 311701"/>
                <a:gd name="connsiteX180" fmla="*/ 299434 w 433233"/>
                <a:gd name="connsiteY180" fmla="*/ 264461 h 311701"/>
                <a:gd name="connsiteX181" fmla="*/ 295902 w 433233"/>
                <a:gd name="connsiteY181" fmla="*/ 199560 h 311701"/>
                <a:gd name="connsiteX182" fmla="*/ 283099 w 433233"/>
                <a:gd name="connsiteY182" fmla="*/ 182783 h 311701"/>
                <a:gd name="connsiteX183" fmla="*/ 238949 w 433233"/>
                <a:gd name="connsiteY183" fmla="*/ 167330 h 311701"/>
                <a:gd name="connsiteX184" fmla="*/ 237624 w 433233"/>
                <a:gd name="connsiteY184" fmla="*/ 167330 h 311701"/>
                <a:gd name="connsiteX185" fmla="*/ 233209 w 433233"/>
                <a:gd name="connsiteY185" fmla="*/ 181017 h 311701"/>
                <a:gd name="connsiteX186" fmla="*/ 224820 w 433233"/>
                <a:gd name="connsiteY186" fmla="*/ 187639 h 311701"/>
                <a:gd name="connsiteX187" fmla="*/ 206719 w 433233"/>
                <a:gd name="connsiteY187" fmla="*/ 187639 h 311701"/>
                <a:gd name="connsiteX188" fmla="*/ 197888 w 433233"/>
                <a:gd name="connsiteY188" fmla="*/ 181017 h 311701"/>
                <a:gd name="connsiteX189" fmla="*/ 193473 w 433233"/>
                <a:gd name="connsiteY189" fmla="*/ 168213 h 311701"/>
                <a:gd name="connsiteX190" fmla="*/ 163451 w 433233"/>
                <a:gd name="connsiteY190" fmla="*/ 178809 h 311701"/>
                <a:gd name="connsiteX191" fmla="*/ 146233 w 433233"/>
                <a:gd name="connsiteY191" fmla="*/ 183666 h 311701"/>
                <a:gd name="connsiteX192" fmla="*/ 135195 w 433233"/>
                <a:gd name="connsiteY192" fmla="*/ 197794 h 311701"/>
                <a:gd name="connsiteX193" fmla="*/ 134312 w 433233"/>
                <a:gd name="connsiteY193" fmla="*/ 218103 h 311701"/>
                <a:gd name="connsiteX194" fmla="*/ 131663 w 433233"/>
                <a:gd name="connsiteY194" fmla="*/ 261371 h 311701"/>
                <a:gd name="connsiteX195" fmla="*/ 129897 w 433233"/>
                <a:gd name="connsiteY195" fmla="*/ 294042 h 311701"/>
                <a:gd name="connsiteX196" fmla="*/ 134753 w 433233"/>
                <a:gd name="connsiteY196" fmla="*/ 302430 h 311701"/>
                <a:gd name="connsiteX197" fmla="*/ 160361 w 433233"/>
                <a:gd name="connsiteY197" fmla="*/ 302430 h 311701"/>
                <a:gd name="connsiteX198" fmla="*/ 160361 w 433233"/>
                <a:gd name="connsiteY198" fmla="*/ 273733 h 311701"/>
                <a:gd name="connsiteX199" fmla="*/ 160361 w 433233"/>
                <a:gd name="connsiteY199" fmla="*/ 240620 h 311701"/>
                <a:gd name="connsiteX200" fmla="*/ 164334 w 433233"/>
                <a:gd name="connsiteY200" fmla="*/ 234880 h 311701"/>
                <a:gd name="connsiteX201" fmla="*/ 168749 w 433233"/>
                <a:gd name="connsiteY201" fmla="*/ 240620 h 311701"/>
                <a:gd name="connsiteX202" fmla="*/ 168749 w 433233"/>
                <a:gd name="connsiteY202" fmla="*/ 243269 h 311701"/>
                <a:gd name="connsiteX203" fmla="*/ 168749 w 433233"/>
                <a:gd name="connsiteY203" fmla="*/ 297132 h 311701"/>
                <a:gd name="connsiteX204" fmla="*/ 168749 w 433233"/>
                <a:gd name="connsiteY204" fmla="*/ 301989 h 311701"/>
                <a:gd name="connsiteX205" fmla="*/ 260140 w 433233"/>
                <a:gd name="connsiteY205" fmla="*/ 301989 h 311701"/>
                <a:gd name="connsiteX206" fmla="*/ 260140 w 433233"/>
                <a:gd name="connsiteY206" fmla="*/ 296691 h 311701"/>
                <a:gd name="connsiteX207" fmla="*/ 260140 w 433233"/>
                <a:gd name="connsiteY207" fmla="*/ 242386 h 311701"/>
                <a:gd name="connsiteX208" fmla="*/ 260140 w 433233"/>
                <a:gd name="connsiteY208" fmla="*/ 237971 h 311701"/>
                <a:gd name="connsiteX209" fmla="*/ 263673 w 433233"/>
                <a:gd name="connsiteY209" fmla="*/ 234439 h 311701"/>
                <a:gd name="connsiteX210" fmla="*/ 268088 w 433233"/>
                <a:gd name="connsiteY210" fmla="*/ 237971 h 311701"/>
                <a:gd name="connsiteX211" fmla="*/ 268529 w 433233"/>
                <a:gd name="connsiteY211" fmla="*/ 242386 h 311701"/>
                <a:gd name="connsiteX212" fmla="*/ 268529 w 433233"/>
                <a:gd name="connsiteY212" fmla="*/ 296249 h 311701"/>
                <a:gd name="connsiteX213" fmla="*/ 269412 w 433233"/>
                <a:gd name="connsiteY213" fmla="*/ 302430 h 311701"/>
                <a:gd name="connsiteX214" fmla="*/ 133870 w 433233"/>
                <a:gd name="connsiteY214" fmla="*/ 311702 h 311701"/>
                <a:gd name="connsiteX215" fmla="*/ 121950 w 433233"/>
                <a:gd name="connsiteY215" fmla="*/ 290068 h 311701"/>
                <a:gd name="connsiteX216" fmla="*/ 123274 w 433233"/>
                <a:gd name="connsiteY216" fmla="*/ 269759 h 311701"/>
                <a:gd name="connsiteX217" fmla="*/ 117976 w 433233"/>
                <a:gd name="connsiteY217" fmla="*/ 269759 h 311701"/>
                <a:gd name="connsiteX218" fmla="*/ 16430 w 433233"/>
                <a:gd name="connsiteY218" fmla="*/ 269759 h 311701"/>
                <a:gd name="connsiteX219" fmla="*/ 94 w 433233"/>
                <a:gd name="connsiteY219" fmla="*/ 251216 h 311701"/>
                <a:gd name="connsiteX220" fmla="*/ 2744 w 433233"/>
                <a:gd name="connsiteY220" fmla="*/ 194703 h 311701"/>
                <a:gd name="connsiteX221" fmla="*/ 31883 w 433233"/>
                <a:gd name="connsiteY221" fmla="*/ 157617 h 311701"/>
                <a:gd name="connsiteX222" fmla="*/ 53075 w 433233"/>
                <a:gd name="connsiteY222" fmla="*/ 147021 h 311701"/>
                <a:gd name="connsiteX223" fmla="*/ 47336 w 433233"/>
                <a:gd name="connsiteY223" fmla="*/ 146580 h 311701"/>
                <a:gd name="connsiteX224" fmla="*/ 21728 w 433233"/>
                <a:gd name="connsiteY224" fmla="*/ 123180 h 311701"/>
                <a:gd name="connsiteX225" fmla="*/ 20845 w 433233"/>
                <a:gd name="connsiteY225" fmla="*/ 86093 h 311701"/>
                <a:gd name="connsiteX226" fmla="*/ 22612 w 433233"/>
                <a:gd name="connsiteY226" fmla="*/ 65343 h 311701"/>
                <a:gd name="connsiteX227" fmla="*/ 75592 w 433233"/>
                <a:gd name="connsiteY227" fmla="*/ 24283 h 311701"/>
                <a:gd name="connsiteX228" fmla="*/ 121950 w 433233"/>
                <a:gd name="connsiteY228" fmla="*/ 70641 h 311701"/>
                <a:gd name="connsiteX229" fmla="*/ 121508 w 433233"/>
                <a:gd name="connsiteY229" fmla="*/ 126270 h 311701"/>
                <a:gd name="connsiteX230" fmla="*/ 119742 w 433233"/>
                <a:gd name="connsiteY230" fmla="*/ 132893 h 311701"/>
                <a:gd name="connsiteX231" fmla="*/ 102082 w 433233"/>
                <a:gd name="connsiteY231" fmla="*/ 146138 h 311701"/>
                <a:gd name="connsiteX232" fmla="*/ 92810 w 433233"/>
                <a:gd name="connsiteY232" fmla="*/ 146138 h 311701"/>
                <a:gd name="connsiteX233" fmla="*/ 92369 w 433233"/>
                <a:gd name="connsiteY233" fmla="*/ 147904 h 311701"/>
                <a:gd name="connsiteX234" fmla="*/ 107380 w 433233"/>
                <a:gd name="connsiteY234" fmla="*/ 154968 h 311701"/>
                <a:gd name="connsiteX235" fmla="*/ 138727 w 433233"/>
                <a:gd name="connsiteY235" fmla="*/ 175719 h 311701"/>
                <a:gd name="connsiteX236" fmla="*/ 170073 w 433233"/>
                <a:gd name="connsiteY236" fmla="*/ 167330 h 311701"/>
                <a:gd name="connsiteX237" fmla="*/ 190824 w 433233"/>
                <a:gd name="connsiteY237" fmla="*/ 158059 h 311701"/>
                <a:gd name="connsiteX238" fmla="*/ 191266 w 433233"/>
                <a:gd name="connsiteY238" fmla="*/ 144372 h 311701"/>
                <a:gd name="connsiteX239" fmla="*/ 170515 w 433233"/>
                <a:gd name="connsiteY239" fmla="*/ 112584 h 311701"/>
                <a:gd name="connsiteX240" fmla="*/ 167425 w 433233"/>
                <a:gd name="connsiteY240" fmla="*/ 109935 h 311701"/>
                <a:gd name="connsiteX241" fmla="*/ 154621 w 433233"/>
                <a:gd name="connsiteY241" fmla="*/ 71524 h 311701"/>
                <a:gd name="connsiteX242" fmla="*/ 155946 w 433233"/>
                <a:gd name="connsiteY242" fmla="*/ 66226 h 311701"/>
                <a:gd name="connsiteX243" fmla="*/ 157712 w 433233"/>
                <a:gd name="connsiteY243" fmla="*/ 38853 h 311701"/>
                <a:gd name="connsiteX244" fmla="*/ 202745 w 433233"/>
                <a:gd name="connsiteY244" fmla="*/ 0 h 311701"/>
                <a:gd name="connsiteX245" fmla="*/ 216431 w 433233"/>
                <a:gd name="connsiteY245" fmla="*/ 0 h 311701"/>
                <a:gd name="connsiteX246" fmla="*/ 235858 w 433233"/>
                <a:gd name="connsiteY246" fmla="*/ 8830 h 311701"/>
                <a:gd name="connsiteX247" fmla="*/ 241156 w 433233"/>
                <a:gd name="connsiteY247" fmla="*/ 10596 h 311701"/>
                <a:gd name="connsiteX248" fmla="*/ 277801 w 433233"/>
                <a:gd name="connsiteY248" fmla="*/ 39735 h 311701"/>
                <a:gd name="connsiteX249" fmla="*/ 277801 w 433233"/>
                <a:gd name="connsiteY249" fmla="*/ 68875 h 311701"/>
                <a:gd name="connsiteX250" fmla="*/ 279567 w 433233"/>
                <a:gd name="connsiteY250" fmla="*/ 74614 h 311701"/>
                <a:gd name="connsiteX251" fmla="*/ 264997 w 433233"/>
                <a:gd name="connsiteY251" fmla="*/ 109935 h 311701"/>
                <a:gd name="connsiteX252" fmla="*/ 261024 w 433233"/>
                <a:gd name="connsiteY252" fmla="*/ 113908 h 311701"/>
                <a:gd name="connsiteX253" fmla="*/ 242922 w 433233"/>
                <a:gd name="connsiteY253" fmla="*/ 142606 h 311701"/>
                <a:gd name="connsiteX254" fmla="*/ 244246 w 433233"/>
                <a:gd name="connsiteY254" fmla="*/ 158500 h 311701"/>
                <a:gd name="connsiteX255" fmla="*/ 285306 w 433233"/>
                <a:gd name="connsiteY255" fmla="*/ 173070 h 311701"/>
                <a:gd name="connsiteX256" fmla="*/ 299876 w 433233"/>
                <a:gd name="connsiteY256" fmla="*/ 168655 h 311701"/>
                <a:gd name="connsiteX257" fmla="*/ 319302 w 433233"/>
                <a:gd name="connsiteY257" fmla="*/ 156734 h 311701"/>
                <a:gd name="connsiteX258" fmla="*/ 337845 w 433233"/>
                <a:gd name="connsiteY258" fmla="*/ 149229 h 311701"/>
                <a:gd name="connsiteX259" fmla="*/ 338287 w 433233"/>
                <a:gd name="connsiteY259" fmla="*/ 141281 h 311701"/>
                <a:gd name="connsiteX260" fmla="*/ 321951 w 433233"/>
                <a:gd name="connsiteY260" fmla="*/ 117882 h 311701"/>
                <a:gd name="connsiteX261" fmla="*/ 318861 w 433233"/>
                <a:gd name="connsiteY261" fmla="*/ 114791 h 311701"/>
                <a:gd name="connsiteX262" fmla="*/ 309147 w 433233"/>
                <a:gd name="connsiteY262" fmla="*/ 82120 h 311701"/>
                <a:gd name="connsiteX263" fmla="*/ 310472 w 433233"/>
                <a:gd name="connsiteY263" fmla="*/ 77263 h 311701"/>
                <a:gd name="connsiteX264" fmla="*/ 311797 w 433233"/>
                <a:gd name="connsiteY264" fmla="*/ 56954 h 311701"/>
                <a:gd name="connsiteX265" fmla="*/ 365660 w 433233"/>
                <a:gd name="connsiteY265" fmla="*/ 18543 h 311701"/>
                <a:gd name="connsiteX266" fmla="*/ 408486 w 433233"/>
                <a:gd name="connsiteY266" fmla="*/ 56954 h 311701"/>
                <a:gd name="connsiteX267" fmla="*/ 409810 w 433233"/>
                <a:gd name="connsiteY267" fmla="*/ 77263 h 311701"/>
                <a:gd name="connsiteX268" fmla="*/ 411576 w 433233"/>
                <a:gd name="connsiteY268" fmla="*/ 82562 h 311701"/>
                <a:gd name="connsiteX269" fmla="*/ 402746 w 433233"/>
                <a:gd name="connsiteY269" fmla="*/ 114791 h 311701"/>
                <a:gd name="connsiteX270" fmla="*/ 398773 w 433233"/>
                <a:gd name="connsiteY270" fmla="*/ 118323 h 311701"/>
                <a:gd name="connsiteX271" fmla="*/ 381995 w 433233"/>
                <a:gd name="connsiteY271" fmla="*/ 141723 h 311701"/>
                <a:gd name="connsiteX272" fmla="*/ 379346 w 433233"/>
                <a:gd name="connsiteY272" fmla="*/ 145696 h 311701"/>
                <a:gd name="connsiteX273" fmla="*/ 382437 w 433233"/>
                <a:gd name="connsiteY273" fmla="*/ 149229 h 311701"/>
                <a:gd name="connsiteX274" fmla="*/ 400097 w 433233"/>
                <a:gd name="connsiteY274" fmla="*/ 156734 h 311701"/>
                <a:gd name="connsiteX275" fmla="*/ 430119 w 433233"/>
                <a:gd name="connsiteY275" fmla="*/ 195145 h 311701"/>
                <a:gd name="connsiteX276" fmla="*/ 433210 w 433233"/>
                <a:gd name="connsiteY276" fmla="*/ 251657 h 311701"/>
                <a:gd name="connsiteX277" fmla="*/ 417316 w 433233"/>
                <a:gd name="connsiteY277" fmla="*/ 268876 h 311701"/>
                <a:gd name="connsiteX278" fmla="*/ 315328 w 433233"/>
                <a:gd name="connsiteY278" fmla="*/ 268876 h 311701"/>
                <a:gd name="connsiteX279" fmla="*/ 309589 w 433233"/>
                <a:gd name="connsiteY279" fmla="*/ 268876 h 311701"/>
                <a:gd name="connsiteX280" fmla="*/ 310472 w 433233"/>
                <a:gd name="connsiteY280" fmla="*/ 287861 h 311701"/>
                <a:gd name="connsiteX281" fmla="*/ 298993 w 433233"/>
                <a:gd name="connsiteY281" fmla="*/ 311260 h 311701"/>
                <a:gd name="connsiteX282" fmla="*/ 133870 w 433233"/>
                <a:gd name="connsiteY282" fmla="*/ 311702 h 31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433233" h="311701">
                  <a:moveTo>
                    <a:pt x="399214" y="105961"/>
                  </a:moveTo>
                  <a:cubicBezTo>
                    <a:pt x="404513" y="105078"/>
                    <a:pt x="407161" y="101546"/>
                    <a:pt x="406720" y="96689"/>
                  </a:cubicBezTo>
                  <a:cubicBezTo>
                    <a:pt x="406720" y="91833"/>
                    <a:pt x="404071" y="88742"/>
                    <a:pt x="399214" y="87859"/>
                  </a:cubicBezTo>
                  <a:cubicBezTo>
                    <a:pt x="399214" y="93599"/>
                    <a:pt x="399214" y="99780"/>
                    <a:pt x="399214" y="105961"/>
                  </a:cubicBezTo>
                  <a:close/>
                  <a:moveTo>
                    <a:pt x="318861" y="87418"/>
                  </a:moveTo>
                  <a:cubicBezTo>
                    <a:pt x="313562" y="87859"/>
                    <a:pt x="310913" y="91392"/>
                    <a:pt x="310913" y="97131"/>
                  </a:cubicBezTo>
                  <a:cubicBezTo>
                    <a:pt x="310913" y="101987"/>
                    <a:pt x="314004" y="105520"/>
                    <a:pt x="318861" y="105520"/>
                  </a:cubicBezTo>
                  <a:cubicBezTo>
                    <a:pt x="318861" y="99780"/>
                    <a:pt x="318861" y="93599"/>
                    <a:pt x="318861" y="87418"/>
                  </a:cubicBezTo>
                  <a:close/>
                  <a:moveTo>
                    <a:pt x="261907" y="100663"/>
                  </a:moveTo>
                  <a:cubicBezTo>
                    <a:pt x="268529" y="99780"/>
                    <a:pt x="273386" y="94041"/>
                    <a:pt x="273386" y="86977"/>
                  </a:cubicBezTo>
                  <a:cubicBezTo>
                    <a:pt x="273386" y="79912"/>
                    <a:pt x="268970" y="74173"/>
                    <a:pt x="261907" y="73731"/>
                  </a:cubicBezTo>
                  <a:cubicBezTo>
                    <a:pt x="261907" y="83003"/>
                    <a:pt x="261907" y="91833"/>
                    <a:pt x="261907" y="100663"/>
                  </a:cubicBezTo>
                  <a:close/>
                  <a:moveTo>
                    <a:pt x="167866" y="101105"/>
                  </a:moveTo>
                  <a:cubicBezTo>
                    <a:pt x="167866" y="91833"/>
                    <a:pt x="167866" y="82562"/>
                    <a:pt x="167866" y="73731"/>
                  </a:cubicBezTo>
                  <a:cubicBezTo>
                    <a:pt x="160361" y="75939"/>
                    <a:pt x="156828" y="80354"/>
                    <a:pt x="156828" y="87418"/>
                  </a:cubicBezTo>
                  <a:cubicBezTo>
                    <a:pt x="157270" y="94482"/>
                    <a:pt x="161243" y="99338"/>
                    <a:pt x="167866" y="101105"/>
                  </a:cubicBezTo>
                  <a:close/>
                  <a:moveTo>
                    <a:pt x="348000" y="148345"/>
                  </a:moveTo>
                  <a:cubicBezTo>
                    <a:pt x="349325" y="152319"/>
                    <a:pt x="350207" y="155851"/>
                    <a:pt x="351532" y="159825"/>
                  </a:cubicBezTo>
                  <a:cubicBezTo>
                    <a:pt x="351973" y="161149"/>
                    <a:pt x="352856" y="163356"/>
                    <a:pt x="354181" y="163798"/>
                  </a:cubicBezTo>
                  <a:cubicBezTo>
                    <a:pt x="358155" y="163798"/>
                    <a:pt x="363452" y="165123"/>
                    <a:pt x="364777" y="162915"/>
                  </a:cubicBezTo>
                  <a:cubicBezTo>
                    <a:pt x="367867" y="159383"/>
                    <a:pt x="368309" y="153202"/>
                    <a:pt x="370075" y="148345"/>
                  </a:cubicBezTo>
                  <a:cubicBezTo>
                    <a:pt x="362128" y="148345"/>
                    <a:pt x="355505" y="148345"/>
                    <a:pt x="348000" y="148345"/>
                  </a:cubicBezTo>
                  <a:close/>
                  <a:moveTo>
                    <a:pt x="61464" y="146138"/>
                  </a:moveTo>
                  <a:cubicBezTo>
                    <a:pt x="62347" y="149670"/>
                    <a:pt x="62788" y="152760"/>
                    <a:pt x="63671" y="155410"/>
                  </a:cubicBezTo>
                  <a:cubicBezTo>
                    <a:pt x="66320" y="163798"/>
                    <a:pt x="66320" y="163798"/>
                    <a:pt x="74709" y="163798"/>
                  </a:cubicBezTo>
                  <a:cubicBezTo>
                    <a:pt x="76033" y="163798"/>
                    <a:pt x="78682" y="163356"/>
                    <a:pt x="78682" y="162474"/>
                  </a:cubicBezTo>
                  <a:cubicBezTo>
                    <a:pt x="80448" y="156734"/>
                    <a:pt x="83539" y="151436"/>
                    <a:pt x="83097" y="146138"/>
                  </a:cubicBezTo>
                  <a:cubicBezTo>
                    <a:pt x="76033" y="146138"/>
                    <a:pt x="69411" y="146138"/>
                    <a:pt x="61464" y="146138"/>
                  </a:cubicBezTo>
                  <a:close/>
                  <a:moveTo>
                    <a:pt x="230118" y="150111"/>
                  </a:moveTo>
                  <a:cubicBezTo>
                    <a:pt x="219964" y="153644"/>
                    <a:pt x="210251" y="153644"/>
                    <a:pt x="200537" y="150553"/>
                  </a:cubicBezTo>
                  <a:cubicBezTo>
                    <a:pt x="199655" y="160708"/>
                    <a:pt x="204070" y="168213"/>
                    <a:pt x="206277" y="176160"/>
                  </a:cubicBezTo>
                  <a:cubicBezTo>
                    <a:pt x="206277" y="177043"/>
                    <a:pt x="208043" y="177485"/>
                    <a:pt x="209367" y="177485"/>
                  </a:cubicBezTo>
                  <a:cubicBezTo>
                    <a:pt x="213782" y="177485"/>
                    <a:pt x="217756" y="177485"/>
                    <a:pt x="221730" y="177485"/>
                  </a:cubicBezTo>
                  <a:cubicBezTo>
                    <a:pt x="223054" y="177485"/>
                    <a:pt x="224820" y="176602"/>
                    <a:pt x="224820" y="175719"/>
                  </a:cubicBezTo>
                  <a:cubicBezTo>
                    <a:pt x="227469" y="167330"/>
                    <a:pt x="232326" y="159825"/>
                    <a:pt x="230118" y="150111"/>
                  </a:cubicBezTo>
                  <a:close/>
                  <a:moveTo>
                    <a:pt x="399656" y="77263"/>
                  </a:moveTo>
                  <a:cubicBezTo>
                    <a:pt x="402746" y="59162"/>
                    <a:pt x="396124" y="43709"/>
                    <a:pt x="381995" y="34438"/>
                  </a:cubicBezTo>
                  <a:cubicBezTo>
                    <a:pt x="367426" y="24724"/>
                    <a:pt x="348000" y="25607"/>
                    <a:pt x="333872" y="36645"/>
                  </a:cubicBezTo>
                  <a:cubicBezTo>
                    <a:pt x="321951" y="45917"/>
                    <a:pt x="315770" y="63135"/>
                    <a:pt x="318861" y="77263"/>
                  </a:cubicBezTo>
                  <a:cubicBezTo>
                    <a:pt x="324600" y="76380"/>
                    <a:pt x="328132" y="71965"/>
                    <a:pt x="329015" y="65343"/>
                  </a:cubicBezTo>
                  <a:cubicBezTo>
                    <a:pt x="329898" y="57837"/>
                    <a:pt x="335637" y="52539"/>
                    <a:pt x="342702" y="54305"/>
                  </a:cubicBezTo>
                  <a:cubicBezTo>
                    <a:pt x="352856" y="56513"/>
                    <a:pt x="362570" y="56513"/>
                    <a:pt x="372724" y="54747"/>
                  </a:cubicBezTo>
                  <a:cubicBezTo>
                    <a:pt x="383320" y="52980"/>
                    <a:pt x="387294" y="55629"/>
                    <a:pt x="389060" y="67109"/>
                  </a:cubicBezTo>
                  <a:cubicBezTo>
                    <a:pt x="389943" y="72407"/>
                    <a:pt x="394358" y="76380"/>
                    <a:pt x="399656" y="77263"/>
                  </a:cubicBezTo>
                  <a:close/>
                  <a:moveTo>
                    <a:pt x="73826" y="79029"/>
                  </a:moveTo>
                  <a:cubicBezTo>
                    <a:pt x="66762" y="83003"/>
                    <a:pt x="61022" y="86977"/>
                    <a:pt x="54400" y="90067"/>
                  </a:cubicBezTo>
                  <a:cubicBezTo>
                    <a:pt x="51309" y="91833"/>
                    <a:pt x="46011" y="90950"/>
                    <a:pt x="44245" y="93599"/>
                  </a:cubicBezTo>
                  <a:cubicBezTo>
                    <a:pt x="42479" y="96689"/>
                    <a:pt x="43803" y="101546"/>
                    <a:pt x="43803" y="105961"/>
                  </a:cubicBezTo>
                  <a:cubicBezTo>
                    <a:pt x="43803" y="105961"/>
                    <a:pt x="43803" y="106402"/>
                    <a:pt x="43803" y="106402"/>
                  </a:cubicBezTo>
                  <a:cubicBezTo>
                    <a:pt x="44245" y="120531"/>
                    <a:pt x="52192" y="132010"/>
                    <a:pt x="63671" y="135983"/>
                  </a:cubicBezTo>
                  <a:cubicBezTo>
                    <a:pt x="74709" y="139957"/>
                    <a:pt x="86630" y="135542"/>
                    <a:pt x="94135" y="124946"/>
                  </a:cubicBezTo>
                  <a:cubicBezTo>
                    <a:pt x="101199" y="115232"/>
                    <a:pt x="99875" y="104195"/>
                    <a:pt x="99875" y="93157"/>
                  </a:cubicBezTo>
                  <a:cubicBezTo>
                    <a:pt x="99875" y="92274"/>
                    <a:pt x="98550" y="91392"/>
                    <a:pt x="97667" y="90950"/>
                  </a:cubicBezTo>
                  <a:cubicBezTo>
                    <a:pt x="87954" y="90508"/>
                    <a:pt x="79565" y="85652"/>
                    <a:pt x="73826" y="79029"/>
                  </a:cubicBezTo>
                  <a:close/>
                  <a:moveTo>
                    <a:pt x="97667" y="136866"/>
                  </a:moveTo>
                  <a:cubicBezTo>
                    <a:pt x="105614" y="138191"/>
                    <a:pt x="108263" y="136866"/>
                    <a:pt x="110470" y="129802"/>
                  </a:cubicBezTo>
                  <a:cubicBezTo>
                    <a:pt x="111795" y="125387"/>
                    <a:pt x="113120" y="120531"/>
                    <a:pt x="113120" y="115674"/>
                  </a:cubicBezTo>
                  <a:cubicBezTo>
                    <a:pt x="113561" y="103753"/>
                    <a:pt x="113120" y="91392"/>
                    <a:pt x="113120" y="79471"/>
                  </a:cubicBezTo>
                  <a:cubicBezTo>
                    <a:pt x="112678" y="54747"/>
                    <a:pt x="93694" y="34438"/>
                    <a:pt x="71177" y="34879"/>
                  </a:cubicBezTo>
                  <a:cubicBezTo>
                    <a:pt x="48660" y="34879"/>
                    <a:pt x="29234" y="55188"/>
                    <a:pt x="29234" y="79912"/>
                  </a:cubicBezTo>
                  <a:cubicBezTo>
                    <a:pt x="29234" y="91833"/>
                    <a:pt x="28792" y="103312"/>
                    <a:pt x="29234" y="115232"/>
                  </a:cubicBezTo>
                  <a:cubicBezTo>
                    <a:pt x="29234" y="120089"/>
                    <a:pt x="30558" y="125387"/>
                    <a:pt x="31883" y="130244"/>
                  </a:cubicBezTo>
                  <a:cubicBezTo>
                    <a:pt x="34091" y="137750"/>
                    <a:pt x="38506" y="139515"/>
                    <a:pt x="46011" y="137308"/>
                  </a:cubicBezTo>
                  <a:cubicBezTo>
                    <a:pt x="43362" y="132893"/>
                    <a:pt x="40713" y="129361"/>
                    <a:pt x="38506" y="124946"/>
                  </a:cubicBezTo>
                  <a:cubicBezTo>
                    <a:pt x="33207" y="113908"/>
                    <a:pt x="34532" y="101546"/>
                    <a:pt x="35415" y="89626"/>
                  </a:cubicBezTo>
                  <a:cubicBezTo>
                    <a:pt x="35415" y="85652"/>
                    <a:pt x="38506" y="83003"/>
                    <a:pt x="42479" y="83003"/>
                  </a:cubicBezTo>
                  <a:cubicBezTo>
                    <a:pt x="52192" y="83003"/>
                    <a:pt x="60139" y="79029"/>
                    <a:pt x="66762" y="71082"/>
                  </a:cubicBezTo>
                  <a:cubicBezTo>
                    <a:pt x="69852" y="67109"/>
                    <a:pt x="75592" y="66667"/>
                    <a:pt x="78682" y="70641"/>
                  </a:cubicBezTo>
                  <a:cubicBezTo>
                    <a:pt x="84864" y="78147"/>
                    <a:pt x="92810" y="82120"/>
                    <a:pt x="102524" y="82562"/>
                  </a:cubicBezTo>
                  <a:cubicBezTo>
                    <a:pt x="106497" y="82562"/>
                    <a:pt x="109588" y="85652"/>
                    <a:pt x="109588" y="90067"/>
                  </a:cubicBezTo>
                  <a:cubicBezTo>
                    <a:pt x="109588" y="98014"/>
                    <a:pt x="109588" y="105961"/>
                    <a:pt x="109146" y="113908"/>
                  </a:cubicBezTo>
                  <a:cubicBezTo>
                    <a:pt x="108263" y="122297"/>
                    <a:pt x="103848" y="129802"/>
                    <a:pt x="97667" y="136866"/>
                  </a:cubicBezTo>
                  <a:close/>
                  <a:moveTo>
                    <a:pt x="389501" y="99780"/>
                  </a:moveTo>
                  <a:lnTo>
                    <a:pt x="389501" y="99780"/>
                  </a:lnTo>
                  <a:cubicBezTo>
                    <a:pt x="389501" y="95807"/>
                    <a:pt x="389943" y="91833"/>
                    <a:pt x="389501" y="87859"/>
                  </a:cubicBezTo>
                  <a:cubicBezTo>
                    <a:pt x="389060" y="85652"/>
                    <a:pt x="388177" y="83003"/>
                    <a:pt x="386852" y="81237"/>
                  </a:cubicBezTo>
                  <a:cubicBezTo>
                    <a:pt x="383320" y="77263"/>
                    <a:pt x="380671" y="72848"/>
                    <a:pt x="379788" y="67550"/>
                  </a:cubicBezTo>
                  <a:cubicBezTo>
                    <a:pt x="379346" y="64459"/>
                    <a:pt x="378464" y="63135"/>
                    <a:pt x="375815" y="64018"/>
                  </a:cubicBezTo>
                  <a:cubicBezTo>
                    <a:pt x="364335" y="66667"/>
                    <a:pt x="352856" y="66667"/>
                    <a:pt x="341819" y="64018"/>
                  </a:cubicBezTo>
                  <a:cubicBezTo>
                    <a:pt x="339611" y="63577"/>
                    <a:pt x="337845" y="64018"/>
                    <a:pt x="337845" y="67109"/>
                  </a:cubicBezTo>
                  <a:cubicBezTo>
                    <a:pt x="337404" y="73290"/>
                    <a:pt x="334313" y="77705"/>
                    <a:pt x="330340" y="81678"/>
                  </a:cubicBezTo>
                  <a:cubicBezTo>
                    <a:pt x="329457" y="82562"/>
                    <a:pt x="328574" y="83444"/>
                    <a:pt x="328574" y="84327"/>
                  </a:cubicBezTo>
                  <a:cubicBezTo>
                    <a:pt x="328574" y="94482"/>
                    <a:pt x="327691" y="104637"/>
                    <a:pt x="329015" y="114350"/>
                  </a:cubicBezTo>
                  <a:cubicBezTo>
                    <a:pt x="331222" y="128478"/>
                    <a:pt x="343143" y="138191"/>
                    <a:pt x="357713" y="138632"/>
                  </a:cubicBezTo>
                  <a:cubicBezTo>
                    <a:pt x="375815" y="139515"/>
                    <a:pt x="390825" y="124946"/>
                    <a:pt x="389501" y="107286"/>
                  </a:cubicBezTo>
                  <a:cubicBezTo>
                    <a:pt x="389501" y="105078"/>
                    <a:pt x="389501" y="102429"/>
                    <a:pt x="389501" y="99780"/>
                  </a:cubicBezTo>
                  <a:close/>
                  <a:moveTo>
                    <a:pt x="164334" y="64018"/>
                  </a:moveTo>
                  <a:cubicBezTo>
                    <a:pt x="166100" y="63135"/>
                    <a:pt x="167866" y="62694"/>
                    <a:pt x="169191" y="61369"/>
                  </a:cubicBezTo>
                  <a:cubicBezTo>
                    <a:pt x="171840" y="58720"/>
                    <a:pt x="174930" y="57837"/>
                    <a:pt x="178021" y="58720"/>
                  </a:cubicBezTo>
                  <a:cubicBezTo>
                    <a:pt x="193032" y="61811"/>
                    <a:pt x="206277" y="57837"/>
                    <a:pt x="216873" y="45034"/>
                  </a:cubicBezTo>
                  <a:cubicBezTo>
                    <a:pt x="220846" y="40177"/>
                    <a:pt x="224379" y="40177"/>
                    <a:pt x="228794" y="44150"/>
                  </a:cubicBezTo>
                  <a:cubicBezTo>
                    <a:pt x="235858" y="50332"/>
                    <a:pt x="243805" y="52980"/>
                    <a:pt x="252635" y="53864"/>
                  </a:cubicBezTo>
                  <a:cubicBezTo>
                    <a:pt x="259699" y="54305"/>
                    <a:pt x="261024" y="55629"/>
                    <a:pt x="262348" y="63135"/>
                  </a:cubicBezTo>
                  <a:cubicBezTo>
                    <a:pt x="263673" y="63577"/>
                    <a:pt x="265439" y="64018"/>
                    <a:pt x="267204" y="64018"/>
                  </a:cubicBezTo>
                  <a:cubicBezTo>
                    <a:pt x="267204" y="56071"/>
                    <a:pt x="267204" y="48124"/>
                    <a:pt x="267204" y="40619"/>
                  </a:cubicBezTo>
                  <a:cubicBezTo>
                    <a:pt x="267204" y="23841"/>
                    <a:pt x="253076" y="14128"/>
                    <a:pt x="238949" y="21192"/>
                  </a:cubicBezTo>
                  <a:cubicBezTo>
                    <a:pt x="234975" y="22959"/>
                    <a:pt x="232767" y="22517"/>
                    <a:pt x="230560" y="18543"/>
                  </a:cubicBezTo>
                  <a:cubicBezTo>
                    <a:pt x="227469" y="14128"/>
                    <a:pt x="223496" y="10596"/>
                    <a:pt x="218197" y="10155"/>
                  </a:cubicBezTo>
                  <a:cubicBezTo>
                    <a:pt x="212900" y="9713"/>
                    <a:pt x="207601" y="9271"/>
                    <a:pt x="202745" y="9271"/>
                  </a:cubicBezTo>
                  <a:cubicBezTo>
                    <a:pt x="192591" y="9713"/>
                    <a:pt x="183761" y="13687"/>
                    <a:pt x="176255" y="21192"/>
                  </a:cubicBezTo>
                  <a:cubicBezTo>
                    <a:pt x="164776" y="32671"/>
                    <a:pt x="162568" y="47241"/>
                    <a:pt x="164334" y="64018"/>
                  </a:cubicBezTo>
                  <a:close/>
                  <a:moveTo>
                    <a:pt x="177138" y="69758"/>
                  </a:moveTo>
                  <a:cubicBezTo>
                    <a:pt x="177138" y="80795"/>
                    <a:pt x="177138" y="91833"/>
                    <a:pt x="177138" y="102871"/>
                  </a:cubicBezTo>
                  <a:cubicBezTo>
                    <a:pt x="177138" y="120089"/>
                    <a:pt x="185968" y="133776"/>
                    <a:pt x="200537" y="139957"/>
                  </a:cubicBezTo>
                  <a:cubicBezTo>
                    <a:pt x="225261" y="150995"/>
                    <a:pt x="252194" y="131568"/>
                    <a:pt x="252635" y="102871"/>
                  </a:cubicBezTo>
                  <a:cubicBezTo>
                    <a:pt x="252635" y="92716"/>
                    <a:pt x="252635" y="82562"/>
                    <a:pt x="252635" y="72848"/>
                  </a:cubicBezTo>
                  <a:cubicBezTo>
                    <a:pt x="252635" y="69758"/>
                    <a:pt x="252635" y="67109"/>
                    <a:pt x="252635" y="64459"/>
                  </a:cubicBezTo>
                  <a:cubicBezTo>
                    <a:pt x="246895" y="63135"/>
                    <a:pt x="242039" y="62252"/>
                    <a:pt x="237182" y="60486"/>
                  </a:cubicBezTo>
                  <a:cubicBezTo>
                    <a:pt x="232326" y="58720"/>
                    <a:pt x="227911" y="55629"/>
                    <a:pt x="223054" y="53422"/>
                  </a:cubicBezTo>
                  <a:cubicBezTo>
                    <a:pt x="206719" y="68433"/>
                    <a:pt x="205394" y="68875"/>
                    <a:pt x="177138" y="69758"/>
                  </a:cubicBezTo>
                  <a:close/>
                  <a:moveTo>
                    <a:pt x="376256" y="159383"/>
                  </a:moveTo>
                  <a:cubicBezTo>
                    <a:pt x="375815" y="161590"/>
                    <a:pt x="374490" y="164240"/>
                    <a:pt x="373607" y="167330"/>
                  </a:cubicBezTo>
                  <a:cubicBezTo>
                    <a:pt x="372283" y="171745"/>
                    <a:pt x="369634" y="173953"/>
                    <a:pt x="365219" y="173953"/>
                  </a:cubicBezTo>
                  <a:cubicBezTo>
                    <a:pt x="360804" y="173953"/>
                    <a:pt x="356388" y="173953"/>
                    <a:pt x="351532" y="173953"/>
                  </a:cubicBezTo>
                  <a:cubicBezTo>
                    <a:pt x="347558" y="173953"/>
                    <a:pt x="344909" y="172187"/>
                    <a:pt x="343585" y="167772"/>
                  </a:cubicBezTo>
                  <a:cubicBezTo>
                    <a:pt x="342702" y="164681"/>
                    <a:pt x="341819" y="162032"/>
                    <a:pt x="340936" y="159383"/>
                  </a:cubicBezTo>
                  <a:cubicBezTo>
                    <a:pt x="332989" y="162032"/>
                    <a:pt x="325483" y="164681"/>
                    <a:pt x="317977" y="166889"/>
                  </a:cubicBezTo>
                  <a:cubicBezTo>
                    <a:pt x="311355" y="169096"/>
                    <a:pt x="306057" y="173511"/>
                    <a:pt x="302083" y="179251"/>
                  </a:cubicBezTo>
                  <a:cubicBezTo>
                    <a:pt x="301200" y="180575"/>
                    <a:pt x="301642" y="182783"/>
                    <a:pt x="301642" y="184108"/>
                  </a:cubicBezTo>
                  <a:cubicBezTo>
                    <a:pt x="302525" y="187639"/>
                    <a:pt x="304291" y="191171"/>
                    <a:pt x="304291" y="194703"/>
                  </a:cubicBezTo>
                  <a:cubicBezTo>
                    <a:pt x="305174" y="206624"/>
                    <a:pt x="305616" y="218103"/>
                    <a:pt x="306057" y="230023"/>
                  </a:cubicBezTo>
                  <a:cubicBezTo>
                    <a:pt x="306498" y="239737"/>
                    <a:pt x="306940" y="249008"/>
                    <a:pt x="307382" y="258721"/>
                  </a:cubicBezTo>
                  <a:cubicBezTo>
                    <a:pt x="310031" y="258721"/>
                    <a:pt x="312238" y="258721"/>
                    <a:pt x="314446" y="258721"/>
                  </a:cubicBezTo>
                  <a:cubicBezTo>
                    <a:pt x="314446" y="256514"/>
                    <a:pt x="314446" y="254748"/>
                    <a:pt x="314446" y="252982"/>
                  </a:cubicBezTo>
                  <a:cubicBezTo>
                    <a:pt x="314446" y="239737"/>
                    <a:pt x="314446" y="226050"/>
                    <a:pt x="314446" y="212363"/>
                  </a:cubicBezTo>
                  <a:cubicBezTo>
                    <a:pt x="314446" y="209273"/>
                    <a:pt x="315770" y="207066"/>
                    <a:pt x="318861" y="207066"/>
                  </a:cubicBezTo>
                  <a:cubicBezTo>
                    <a:pt x="321951" y="207066"/>
                    <a:pt x="323717" y="208832"/>
                    <a:pt x="323717" y="212363"/>
                  </a:cubicBezTo>
                  <a:cubicBezTo>
                    <a:pt x="323717" y="213247"/>
                    <a:pt x="323717" y="214571"/>
                    <a:pt x="323717" y="215896"/>
                  </a:cubicBezTo>
                  <a:cubicBezTo>
                    <a:pt x="323717" y="228699"/>
                    <a:pt x="323717" y="241944"/>
                    <a:pt x="323717" y="254748"/>
                  </a:cubicBezTo>
                  <a:cubicBezTo>
                    <a:pt x="323717" y="256514"/>
                    <a:pt x="323717" y="258280"/>
                    <a:pt x="323717" y="259605"/>
                  </a:cubicBezTo>
                  <a:cubicBezTo>
                    <a:pt x="346234" y="259605"/>
                    <a:pt x="368750" y="259605"/>
                    <a:pt x="391267" y="259605"/>
                  </a:cubicBezTo>
                  <a:cubicBezTo>
                    <a:pt x="391267" y="257397"/>
                    <a:pt x="391267" y="256072"/>
                    <a:pt x="391267" y="254306"/>
                  </a:cubicBezTo>
                  <a:cubicBezTo>
                    <a:pt x="391267" y="241061"/>
                    <a:pt x="391267" y="227816"/>
                    <a:pt x="391267" y="214571"/>
                  </a:cubicBezTo>
                  <a:cubicBezTo>
                    <a:pt x="391267" y="211039"/>
                    <a:pt x="391709" y="207948"/>
                    <a:pt x="395682" y="207507"/>
                  </a:cubicBezTo>
                  <a:cubicBezTo>
                    <a:pt x="400097" y="207507"/>
                    <a:pt x="400097" y="211039"/>
                    <a:pt x="400097" y="214129"/>
                  </a:cubicBezTo>
                  <a:cubicBezTo>
                    <a:pt x="400097" y="227375"/>
                    <a:pt x="400097" y="241061"/>
                    <a:pt x="400097" y="254306"/>
                  </a:cubicBezTo>
                  <a:cubicBezTo>
                    <a:pt x="400097" y="256072"/>
                    <a:pt x="400097" y="257838"/>
                    <a:pt x="400097" y="259163"/>
                  </a:cubicBezTo>
                  <a:cubicBezTo>
                    <a:pt x="401863" y="259163"/>
                    <a:pt x="402746" y="259605"/>
                    <a:pt x="403629" y="259605"/>
                  </a:cubicBezTo>
                  <a:cubicBezTo>
                    <a:pt x="408044" y="259605"/>
                    <a:pt x="412459" y="259605"/>
                    <a:pt x="416874" y="259605"/>
                  </a:cubicBezTo>
                  <a:cubicBezTo>
                    <a:pt x="420848" y="259605"/>
                    <a:pt x="422614" y="256956"/>
                    <a:pt x="422173" y="252982"/>
                  </a:cubicBezTo>
                  <a:cubicBezTo>
                    <a:pt x="421289" y="233997"/>
                    <a:pt x="419965" y="215013"/>
                    <a:pt x="419082" y="195587"/>
                  </a:cubicBezTo>
                  <a:cubicBezTo>
                    <a:pt x="418640" y="182783"/>
                    <a:pt x="410252" y="171304"/>
                    <a:pt x="399214" y="167772"/>
                  </a:cubicBezTo>
                  <a:cubicBezTo>
                    <a:pt x="392150" y="165123"/>
                    <a:pt x="384645" y="162474"/>
                    <a:pt x="376256" y="159383"/>
                  </a:cubicBezTo>
                  <a:close/>
                  <a:moveTo>
                    <a:pt x="54841" y="159383"/>
                  </a:moveTo>
                  <a:cubicBezTo>
                    <a:pt x="46452" y="162032"/>
                    <a:pt x="38064" y="164681"/>
                    <a:pt x="29676" y="167772"/>
                  </a:cubicBezTo>
                  <a:cubicBezTo>
                    <a:pt x="19962" y="171304"/>
                    <a:pt x="13781" y="179251"/>
                    <a:pt x="11574" y="189847"/>
                  </a:cubicBezTo>
                  <a:cubicBezTo>
                    <a:pt x="10691" y="193379"/>
                    <a:pt x="10691" y="196911"/>
                    <a:pt x="10691" y="200443"/>
                  </a:cubicBezTo>
                  <a:cubicBezTo>
                    <a:pt x="9808" y="217662"/>
                    <a:pt x="8924" y="234880"/>
                    <a:pt x="8042" y="252099"/>
                  </a:cubicBezTo>
                  <a:cubicBezTo>
                    <a:pt x="8042" y="256072"/>
                    <a:pt x="8924" y="259163"/>
                    <a:pt x="12898" y="259605"/>
                  </a:cubicBezTo>
                  <a:cubicBezTo>
                    <a:pt x="18197" y="260046"/>
                    <a:pt x="23494" y="259605"/>
                    <a:pt x="29234" y="259605"/>
                  </a:cubicBezTo>
                  <a:cubicBezTo>
                    <a:pt x="29234" y="257397"/>
                    <a:pt x="29234" y="255631"/>
                    <a:pt x="29234" y="253865"/>
                  </a:cubicBezTo>
                  <a:cubicBezTo>
                    <a:pt x="29234" y="240620"/>
                    <a:pt x="29234" y="227375"/>
                    <a:pt x="29234" y="214129"/>
                  </a:cubicBezTo>
                  <a:cubicBezTo>
                    <a:pt x="29234" y="210598"/>
                    <a:pt x="29234" y="207066"/>
                    <a:pt x="33649" y="207066"/>
                  </a:cubicBezTo>
                  <a:cubicBezTo>
                    <a:pt x="38064" y="207066"/>
                    <a:pt x="38064" y="210598"/>
                    <a:pt x="38064" y="214129"/>
                  </a:cubicBezTo>
                  <a:cubicBezTo>
                    <a:pt x="38064" y="226933"/>
                    <a:pt x="38064" y="239737"/>
                    <a:pt x="38064" y="252541"/>
                  </a:cubicBezTo>
                  <a:cubicBezTo>
                    <a:pt x="38064" y="254748"/>
                    <a:pt x="38064" y="256956"/>
                    <a:pt x="38064" y="259163"/>
                  </a:cubicBezTo>
                  <a:cubicBezTo>
                    <a:pt x="61022" y="259163"/>
                    <a:pt x="83539" y="259163"/>
                    <a:pt x="106497" y="259163"/>
                  </a:cubicBezTo>
                  <a:cubicBezTo>
                    <a:pt x="106497" y="254306"/>
                    <a:pt x="106497" y="249891"/>
                    <a:pt x="106497" y="245476"/>
                  </a:cubicBezTo>
                  <a:cubicBezTo>
                    <a:pt x="106497" y="234439"/>
                    <a:pt x="106497" y="223401"/>
                    <a:pt x="106497" y="212363"/>
                  </a:cubicBezTo>
                  <a:cubicBezTo>
                    <a:pt x="106497" y="209273"/>
                    <a:pt x="107821" y="207066"/>
                    <a:pt x="110912" y="207066"/>
                  </a:cubicBezTo>
                  <a:cubicBezTo>
                    <a:pt x="114003" y="207066"/>
                    <a:pt x="115327" y="209273"/>
                    <a:pt x="115327" y="212363"/>
                  </a:cubicBezTo>
                  <a:cubicBezTo>
                    <a:pt x="115327" y="213247"/>
                    <a:pt x="115327" y="214571"/>
                    <a:pt x="115327" y="215896"/>
                  </a:cubicBezTo>
                  <a:cubicBezTo>
                    <a:pt x="115327" y="228699"/>
                    <a:pt x="115327" y="241944"/>
                    <a:pt x="115327" y="254748"/>
                  </a:cubicBezTo>
                  <a:cubicBezTo>
                    <a:pt x="115327" y="256514"/>
                    <a:pt x="115327" y="258280"/>
                    <a:pt x="115769" y="259605"/>
                  </a:cubicBezTo>
                  <a:cubicBezTo>
                    <a:pt x="118418" y="259605"/>
                    <a:pt x="120625" y="259605"/>
                    <a:pt x="123274" y="259605"/>
                  </a:cubicBezTo>
                  <a:cubicBezTo>
                    <a:pt x="123274" y="258721"/>
                    <a:pt x="123716" y="257838"/>
                    <a:pt x="123716" y="256514"/>
                  </a:cubicBezTo>
                  <a:cubicBezTo>
                    <a:pt x="124599" y="238854"/>
                    <a:pt x="125482" y="221635"/>
                    <a:pt x="126365" y="204417"/>
                  </a:cubicBezTo>
                  <a:cubicBezTo>
                    <a:pt x="126806" y="198677"/>
                    <a:pt x="127248" y="192938"/>
                    <a:pt x="129014" y="187639"/>
                  </a:cubicBezTo>
                  <a:cubicBezTo>
                    <a:pt x="130780" y="181017"/>
                    <a:pt x="131663" y="180134"/>
                    <a:pt x="126365" y="174835"/>
                  </a:cubicBezTo>
                  <a:cubicBezTo>
                    <a:pt x="124157" y="172628"/>
                    <a:pt x="121508" y="169979"/>
                    <a:pt x="118859" y="169096"/>
                  </a:cubicBezTo>
                  <a:cubicBezTo>
                    <a:pt x="109588" y="165564"/>
                    <a:pt x="99875" y="162474"/>
                    <a:pt x="90603" y="158941"/>
                  </a:cubicBezTo>
                  <a:cubicBezTo>
                    <a:pt x="87512" y="164681"/>
                    <a:pt x="88837" y="175277"/>
                    <a:pt x="77358" y="173511"/>
                  </a:cubicBezTo>
                  <a:cubicBezTo>
                    <a:pt x="77358" y="178368"/>
                    <a:pt x="77358" y="183224"/>
                    <a:pt x="77358" y="187639"/>
                  </a:cubicBezTo>
                  <a:cubicBezTo>
                    <a:pt x="77358" y="191171"/>
                    <a:pt x="76916" y="194262"/>
                    <a:pt x="72943" y="194262"/>
                  </a:cubicBezTo>
                  <a:cubicBezTo>
                    <a:pt x="68969" y="194262"/>
                    <a:pt x="68528" y="191171"/>
                    <a:pt x="68528" y="187639"/>
                  </a:cubicBezTo>
                  <a:cubicBezTo>
                    <a:pt x="68528" y="183224"/>
                    <a:pt x="68528" y="178368"/>
                    <a:pt x="68528" y="173511"/>
                  </a:cubicBezTo>
                  <a:cubicBezTo>
                    <a:pt x="56607" y="175719"/>
                    <a:pt x="57932" y="164681"/>
                    <a:pt x="54841" y="159383"/>
                  </a:cubicBezTo>
                  <a:close/>
                  <a:moveTo>
                    <a:pt x="269412" y="302430"/>
                  </a:moveTo>
                  <a:cubicBezTo>
                    <a:pt x="277359" y="302430"/>
                    <a:pt x="284865" y="302430"/>
                    <a:pt x="292370" y="302430"/>
                  </a:cubicBezTo>
                  <a:cubicBezTo>
                    <a:pt x="298993" y="302430"/>
                    <a:pt x="301642" y="299340"/>
                    <a:pt x="301200" y="292276"/>
                  </a:cubicBezTo>
                  <a:cubicBezTo>
                    <a:pt x="300759" y="283004"/>
                    <a:pt x="299876" y="273733"/>
                    <a:pt x="299434" y="264461"/>
                  </a:cubicBezTo>
                  <a:cubicBezTo>
                    <a:pt x="298110" y="242827"/>
                    <a:pt x="296785" y="221193"/>
                    <a:pt x="295902" y="199560"/>
                  </a:cubicBezTo>
                  <a:cubicBezTo>
                    <a:pt x="295461" y="189405"/>
                    <a:pt x="292370" y="185432"/>
                    <a:pt x="283099" y="182783"/>
                  </a:cubicBezTo>
                  <a:cubicBezTo>
                    <a:pt x="268088" y="178809"/>
                    <a:pt x="252635" y="176160"/>
                    <a:pt x="238949" y="167330"/>
                  </a:cubicBezTo>
                  <a:cubicBezTo>
                    <a:pt x="238507" y="167330"/>
                    <a:pt x="238065" y="167330"/>
                    <a:pt x="237624" y="167330"/>
                  </a:cubicBezTo>
                  <a:cubicBezTo>
                    <a:pt x="236299" y="171745"/>
                    <a:pt x="234533" y="176602"/>
                    <a:pt x="233209" y="181017"/>
                  </a:cubicBezTo>
                  <a:cubicBezTo>
                    <a:pt x="231884" y="185432"/>
                    <a:pt x="228794" y="187639"/>
                    <a:pt x="224820" y="187639"/>
                  </a:cubicBezTo>
                  <a:cubicBezTo>
                    <a:pt x="218639" y="187639"/>
                    <a:pt x="212900" y="187639"/>
                    <a:pt x="206719" y="187639"/>
                  </a:cubicBezTo>
                  <a:cubicBezTo>
                    <a:pt x="202303" y="187639"/>
                    <a:pt x="199213" y="185432"/>
                    <a:pt x="197888" y="181017"/>
                  </a:cubicBezTo>
                  <a:cubicBezTo>
                    <a:pt x="196564" y="176602"/>
                    <a:pt x="194798" y="172187"/>
                    <a:pt x="193473" y="168213"/>
                  </a:cubicBezTo>
                  <a:cubicBezTo>
                    <a:pt x="183319" y="171745"/>
                    <a:pt x="173606" y="175719"/>
                    <a:pt x="163451" y="178809"/>
                  </a:cubicBezTo>
                  <a:cubicBezTo>
                    <a:pt x="157712" y="180575"/>
                    <a:pt x="151972" y="181900"/>
                    <a:pt x="146233" y="183666"/>
                  </a:cubicBezTo>
                  <a:cubicBezTo>
                    <a:pt x="138727" y="185873"/>
                    <a:pt x="135636" y="189847"/>
                    <a:pt x="135195" y="197794"/>
                  </a:cubicBezTo>
                  <a:cubicBezTo>
                    <a:pt x="134753" y="204417"/>
                    <a:pt x="134753" y="211481"/>
                    <a:pt x="134312" y="218103"/>
                  </a:cubicBezTo>
                  <a:cubicBezTo>
                    <a:pt x="133429" y="232673"/>
                    <a:pt x="132546" y="246801"/>
                    <a:pt x="131663" y="261371"/>
                  </a:cubicBezTo>
                  <a:cubicBezTo>
                    <a:pt x="131221" y="272408"/>
                    <a:pt x="130338" y="283004"/>
                    <a:pt x="129897" y="294042"/>
                  </a:cubicBezTo>
                  <a:cubicBezTo>
                    <a:pt x="129897" y="298015"/>
                    <a:pt x="131221" y="301989"/>
                    <a:pt x="134753" y="302430"/>
                  </a:cubicBezTo>
                  <a:cubicBezTo>
                    <a:pt x="143142" y="303314"/>
                    <a:pt x="151531" y="302430"/>
                    <a:pt x="160361" y="302430"/>
                  </a:cubicBezTo>
                  <a:cubicBezTo>
                    <a:pt x="160361" y="292717"/>
                    <a:pt x="160361" y="283004"/>
                    <a:pt x="160361" y="273733"/>
                  </a:cubicBezTo>
                  <a:cubicBezTo>
                    <a:pt x="160361" y="262695"/>
                    <a:pt x="160361" y="251657"/>
                    <a:pt x="160361" y="240620"/>
                  </a:cubicBezTo>
                  <a:cubicBezTo>
                    <a:pt x="160361" y="237529"/>
                    <a:pt x="161243" y="234880"/>
                    <a:pt x="164334" y="234880"/>
                  </a:cubicBezTo>
                  <a:cubicBezTo>
                    <a:pt x="167866" y="234880"/>
                    <a:pt x="168749" y="237529"/>
                    <a:pt x="168749" y="240620"/>
                  </a:cubicBezTo>
                  <a:cubicBezTo>
                    <a:pt x="168749" y="241503"/>
                    <a:pt x="168749" y="242386"/>
                    <a:pt x="168749" y="243269"/>
                  </a:cubicBezTo>
                  <a:cubicBezTo>
                    <a:pt x="168749" y="260929"/>
                    <a:pt x="168749" y="279031"/>
                    <a:pt x="168749" y="297132"/>
                  </a:cubicBezTo>
                  <a:cubicBezTo>
                    <a:pt x="168749" y="298899"/>
                    <a:pt x="168749" y="300664"/>
                    <a:pt x="168749" y="301989"/>
                  </a:cubicBezTo>
                  <a:cubicBezTo>
                    <a:pt x="199213" y="301989"/>
                    <a:pt x="229676" y="301989"/>
                    <a:pt x="260140" y="301989"/>
                  </a:cubicBezTo>
                  <a:cubicBezTo>
                    <a:pt x="260140" y="300223"/>
                    <a:pt x="260140" y="298457"/>
                    <a:pt x="260140" y="296691"/>
                  </a:cubicBezTo>
                  <a:cubicBezTo>
                    <a:pt x="260140" y="278589"/>
                    <a:pt x="260140" y="260487"/>
                    <a:pt x="260140" y="242386"/>
                  </a:cubicBezTo>
                  <a:cubicBezTo>
                    <a:pt x="260140" y="241061"/>
                    <a:pt x="259699" y="239296"/>
                    <a:pt x="260140" y="237971"/>
                  </a:cubicBezTo>
                  <a:cubicBezTo>
                    <a:pt x="261024" y="236205"/>
                    <a:pt x="262789" y="233997"/>
                    <a:pt x="263673" y="234439"/>
                  </a:cubicBezTo>
                  <a:cubicBezTo>
                    <a:pt x="264997" y="234439"/>
                    <a:pt x="266763" y="236205"/>
                    <a:pt x="268088" y="237971"/>
                  </a:cubicBezTo>
                  <a:cubicBezTo>
                    <a:pt x="268529" y="238854"/>
                    <a:pt x="268529" y="241061"/>
                    <a:pt x="268529" y="242386"/>
                  </a:cubicBezTo>
                  <a:cubicBezTo>
                    <a:pt x="268529" y="260046"/>
                    <a:pt x="268529" y="278148"/>
                    <a:pt x="268529" y="296249"/>
                  </a:cubicBezTo>
                  <a:cubicBezTo>
                    <a:pt x="269412" y="298015"/>
                    <a:pt x="269412" y="299781"/>
                    <a:pt x="269412" y="302430"/>
                  </a:cubicBezTo>
                  <a:close/>
                  <a:moveTo>
                    <a:pt x="133870" y="311702"/>
                  </a:moveTo>
                  <a:cubicBezTo>
                    <a:pt x="123274" y="306845"/>
                    <a:pt x="121067" y="302430"/>
                    <a:pt x="121950" y="290068"/>
                  </a:cubicBezTo>
                  <a:cubicBezTo>
                    <a:pt x="122391" y="283446"/>
                    <a:pt x="122391" y="276823"/>
                    <a:pt x="123274" y="269759"/>
                  </a:cubicBezTo>
                  <a:cubicBezTo>
                    <a:pt x="121508" y="269759"/>
                    <a:pt x="119742" y="269759"/>
                    <a:pt x="117976" y="269759"/>
                  </a:cubicBezTo>
                  <a:cubicBezTo>
                    <a:pt x="83980" y="269759"/>
                    <a:pt x="50426" y="269759"/>
                    <a:pt x="16430" y="269759"/>
                  </a:cubicBezTo>
                  <a:cubicBezTo>
                    <a:pt x="4509" y="269759"/>
                    <a:pt x="-788" y="264020"/>
                    <a:pt x="94" y="251216"/>
                  </a:cubicBezTo>
                  <a:cubicBezTo>
                    <a:pt x="978" y="232231"/>
                    <a:pt x="1861" y="213688"/>
                    <a:pt x="2744" y="194703"/>
                  </a:cubicBezTo>
                  <a:cubicBezTo>
                    <a:pt x="4068" y="176160"/>
                    <a:pt x="15106" y="162032"/>
                    <a:pt x="31883" y="157617"/>
                  </a:cubicBezTo>
                  <a:cubicBezTo>
                    <a:pt x="39388" y="155851"/>
                    <a:pt x="46894" y="152760"/>
                    <a:pt x="53075" y="147021"/>
                  </a:cubicBezTo>
                  <a:cubicBezTo>
                    <a:pt x="51309" y="147021"/>
                    <a:pt x="49102" y="146580"/>
                    <a:pt x="47336" y="146580"/>
                  </a:cubicBezTo>
                  <a:cubicBezTo>
                    <a:pt x="33649" y="147462"/>
                    <a:pt x="24819" y="145255"/>
                    <a:pt x="21728" y="123180"/>
                  </a:cubicBezTo>
                  <a:cubicBezTo>
                    <a:pt x="19962" y="111259"/>
                    <a:pt x="20845" y="98897"/>
                    <a:pt x="20845" y="86093"/>
                  </a:cubicBezTo>
                  <a:cubicBezTo>
                    <a:pt x="20845" y="79029"/>
                    <a:pt x="20845" y="71965"/>
                    <a:pt x="22612" y="65343"/>
                  </a:cubicBezTo>
                  <a:cubicBezTo>
                    <a:pt x="28351" y="39294"/>
                    <a:pt x="49985" y="22959"/>
                    <a:pt x="75592" y="24283"/>
                  </a:cubicBezTo>
                  <a:cubicBezTo>
                    <a:pt x="98550" y="25607"/>
                    <a:pt x="119300" y="45475"/>
                    <a:pt x="121950" y="70641"/>
                  </a:cubicBezTo>
                  <a:cubicBezTo>
                    <a:pt x="123716" y="89184"/>
                    <a:pt x="124157" y="107727"/>
                    <a:pt x="121508" y="126270"/>
                  </a:cubicBezTo>
                  <a:cubicBezTo>
                    <a:pt x="121067" y="128478"/>
                    <a:pt x="120184" y="130685"/>
                    <a:pt x="119742" y="132893"/>
                  </a:cubicBezTo>
                  <a:cubicBezTo>
                    <a:pt x="116652" y="142165"/>
                    <a:pt x="111354" y="145696"/>
                    <a:pt x="102082" y="146138"/>
                  </a:cubicBezTo>
                  <a:cubicBezTo>
                    <a:pt x="98991" y="146138"/>
                    <a:pt x="95901" y="146138"/>
                    <a:pt x="92810" y="146138"/>
                  </a:cubicBezTo>
                  <a:cubicBezTo>
                    <a:pt x="92810" y="146580"/>
                    <a:pt x="92810" y="147021"/>
                    <a:pt x="92369" y="147904"/>
                  </a:cubicBezTo>
                  <a:cubicBezTo>
                    <a:pt x="97225" y="150553"/>
                    <a:pt x="102082" y="153644"/>
                    <a:pt x="107380" y="154968"/>
                  </a:cubicBezTo>
                  <a:cubicBezTo>
                    <a:pt x="120184" y="158059"/>
                    <a:pt x="131663" y="163356"/>
                    <a:pt x="138727" y="175719"/>
                  </a:cubicBezTo>
                  <a:cubicBezTo>
                    <a:pt x="149323" y="172628"/>
                    <a:pt x="159919" y="170420"/>
                    <a:pt x="170073" y="167330"/>
                  </a:cubicBezTo>
                  <a:cubicBezTo>
                    <a:pt x="177138" y="164681"/>
                    <a:pt x="184202" y="161590"/>
                    <a:pt x="190824" y="158059"/>
                  </a:cubicBezTo>
                  <a:cubicBezTo>
                    <a:pt x="193915" y="156734"/>
                    <a:pt x="193915" y="146580"/>
                    <a:pt x="191266" y="144372"/>
                  </a:cubicBezTo>
                  <a:cubicBezTo>
                    <a:pt x="180670" y="136866"/>
                    <a:pt x="173606" y="126270"/>
                    <a:pt x="170515" y="112584"/>
                  </a:cubicBezTo>
                  <a:cubicBezTo>
                    <a:pt x="170515" y="111701"/>
                    <a:pt x="168749" y="109935"/>
                    <a:pt x="167425" y="109935"/>
                  </a:cubicBezTo>
                  <a:cubicBezTo>
                    <a:pt x="151089" y="106844"/>
                    <a:pt x="143583" y="85652"/>
                    <a:pt x="154621" y="71524"/>
                  </a:cubicBezTo>
                  <a:cubicBezTo>
                    <a:pt x="155504" y="70199"/>
                    <a:pt x="155504" y="67992"/>
                    <a:pt x="155946" y="66226"/>
                  </a:cubicBezTo>
                  <a:cubicBezTo>
                    <a:pt x="156387" y="56954"/>
                    <a:pt x="155946" y="47683"/>
                    <a:pt x="157712" y="38853"/>
                  </a:cubicBezTo>
                  <a:cubicBezTo>
                    <a:pt x="162127" y="16336"/>
                    <a:pt x="181111" y="441"/>
                    <a:pt x="202745" y="0"/>
                  </a:cubicBezTo>
                  <a:cubicBezTo>
                    <a:pt x="207160" y="0"/>
                    <a:pt x="211575" y="0"/>
                    <a:pt x="216431" y="0"/>
                  </a:cubicBezTo>
                  <a:cubicBezTo>
                    <a:pt x="223937" y="0"/>
                    <a:pt x="230560" y="3091"/>
                    <a:pt x="235858" y="8830"/>
                  </a:cubicBezTo>
                  <a:cubicBezTo>
                    <a:pt x="237624" y="10596"/>
                    <a:pt x="238507" y="11038"/>
                    <a:pt x="241156" y="10596"/>
                  </a:cubicBezTo>
                  <a:cubicBezTo>
                    <a:pt x="259699" y="4856"/>
                    <a:pt x="277359" y="18985"/>
                    <a:pt x="277801" y="39735"/>
                  </a:cubicBezTo>
                  <a:cubicBezTo>
                    <a:pt x="277801" y="49449"/>
                    <a:pt x="277801" y="59162"/>
                    <a:pt x="277801" y="68875"/>
                  </a:cubicBezTo>
                  <a:cubicBezTo>
                    <a:pt x="277801" y="71082"/>
                    <a:pt x="278242" y="73290"/>
                    <a:pt x="279567" y="74614"/>
                  </a:cubicBezTo>
                  <a:cubicBezTo>
                    <a:pt x="287514" y="89184"/>
                    <a:pt x="280449" y="106844"/>
                    <a:pt x="264997" y="109935"/>
                  </a:cubicBezTo>
                  <a:cubicBezTo>
                    <a:pt x="262789" y="110376"/>
                    <a:pt x="261465" y="111259"/>
                    <a:pt x="261024" y="113908"/>
                  </a:cubicBezTo>
                  <a:cubicBezTo>
                    <a:pt x="258374" y="125829"/>
                    <a:pt x="252194" y="135542"/>
                    <a:pt x="242922" y="142606"/>
                  </a:cubicBezTo>
                  <a:cubicBezTo>
                    <a:pt x="238507" y="146138"/>
                    <a:pt x="239390" y="155851"/>
                    <a:pt x="244246" y="158500"/>
                  </a:cubicBezTo>
                  <a:cubicBezTo>
                    <a:pt x="257050" y="166447"/>
                    <a:pt x="271619" y="168655"/>
                    <a:pt x="285306" y="173070"/>
                  </a:cubicBezTo>
                  <a:cubicBezTo>
                    <a:pt x="291487" y="174835"/>
                    <a:pt x="295902" y="175719"/>
                    <a:pt x="299876" y="168655"/>
                  </a:cubicBezTo>
                  <a:cubicBezTo>
                    <a:pt x="304291" y="162032"/>
                    <a:pt x="311797" y="158941"/>
                    <a:pt x="319302" y="156734"/>
                  </a:cubicBezTo>
                  <a:cubicBezTo>
                    <a:pt x="325483" y="154968"/>
                    <a:pt x="331664" y="151877"/>
                    <a:pt x="337845" y="149229"/>
                  </a:cubicBezTo>
                  <a:cubicBezTo>
                    <a:pt x="341819" y="147462"/>
                    <a:pt x="341819" y="143930"/>
                    <a:pt x="338287" y="141281"/>
                  </a:cubicBezTo>
                  <a:cubicBezTo>
                    <a:pt x="330340" y="135542"/>
                    <a:pt x="324600" y="128036"/>
                    <a:pt x="321951" y="117882"/>
                  </a:cubicBezTo>
                  <a:cubicBezTo>
                    <a:pt x="321510" y="116557"/>
                    <a:pt x="320185" y="114791"/>
                    <a:pt x="318861" y="114791"/>
                  </a:cubicBezTo>
                  <a:cubicBezTo>
                    <a:pt x="302967" y="110817"/>
                    <a:pt x="298993" y="91833"/>
                    <a:pt x="309147" y="82120"/>
                  </a:cubicBezTo>
                  <a:cubicBezTo>
                    <a:pt x="310031" y="81237"/>
                    <a:pt x="310472" y="78588"/>
                    <a:pt x="310472" y="77263"/>
                  </a:cubicBezTo>
                  <a:cubicBezTo>
                    <a:pt x="310913" y="70641"/>
                    <a:pt x="310472" y="63577"/>
                    <a:pt x="311797" y="56954"/>
                  </a:cubicBezTo>
                  <a:cubicBezTo>
                    <a:pt x="317536" y="31789"/>
                    <a:pt x="341377" y="15011"/>
                    <a:pt x="365660" y="18543"/>
                  </a:cubicBezTo>
                  <a:cubicBezTo>
                    <a:pt x="387735" y="21634"/>
                    <a:pt x="403629" y="36204"/>
                    <a:pt x="408486" y="56954"/>
                  </a:cubicBezTo>
                  <a:cubicBezTo>
                    <a:pt x="409810" y="63577"/>
                    <a:pt x="409369" y="70641"/>
                    <a:pt x="409810" y="77263"/>
                  </a:cubicBezTo>
                  <a:cubicBezTo>
                    <a:pt x="409810" y="79029"/>
                    <a:pt x="410252" y="81237"/>
                    <a:pt x="411576" y="82562"/>
                  </a:cubicBezTo>
                  <a:cubicBezTo>
                    <a:pt x="421289" y="94482"/>
                    <a:pt x="416874" y="110817"/>
                    <a:pt x="402746" y="114791"/>
                  </a:cubicBezTo>
                  <a:cubicBezTo>
                    <a:pt x="401422" y="115232"/>
                    <a:pt x="399214" y="116557"/>
                    <a:pt x="398773" y="118323"/>
                  </a:cubicBezTo>
                  <a:cubicBezTo>
                    <a:pt x="396124" y="128478"/>
                    <a:pt x="389943" y="135983"/>
                    <a:pt x="381995" y="141723"/>
                  </a:cubicBezTo>
                  <a:cubicBezTo>
                    <a:pt x="380671" y="142606"/>
                    <a:pt x="379346" y="144372"/>
                    <a:pt x="379346" y="145696"/>
                  </a:cubicBezTo>
                  <a:cubicBezTo>
                    <a:pt x="379346" y="147021"/>
                    <a:pt x="381113" y="148787"/>
                    <a:pt x="382437" y="149229"/>
                  </a:cubicBezTo>
                  <a:cubicBezTo>
                    <a:pt x="388177" y="151877"/>
                    <a:pt x="394358" y="154526"/>
                    <a:pt x="400097" y="156734"/>
                  </a:cubicBezTo>
                  <a:cubicBezTo>
                    <a:pt x="418640" y="162474"/>
                    <a:pt x="428795" y="174835"/>
                    <a:pt x="430119" y="195145"/>
                  </a:cubicBezTo>
                  <a:cubicBezTo>
                    <a:pt x="431444" y="213688"/>
                    <a:pt x="432327" y="232673"/>
                    <a:pt x="433210" y="251657"/>
                  </a:cubicBezTo>
                  <a:cubicBezTo>
                    <a:pt x="433652" y="263136"/>
                    <a:pt x="427912" y="268876"/>
                    <a:pt x="417316" y="268876"/>
                  </a:cubicBezTo>
                  <a:cubicBezTo>
                    <a:pt x="383320" y="268876"/>
                    <a:pt x="349325" y="268876"/>
                    <a:pt x="315328" y="268876"/>
                  </a:cubicBezTo>
                  <a:cubicBezTo>
                    <a:pt x="313562" y="268876"/>
                    <a:pt x="311797" y="268876"/>
                    <a:pt x="309589" y="268876"/>
                  </a:cubicBezTo>
                  <a:cubicBezTo>
                    <a:pt x="310031" y="275499"/>
                    <a:pt x="309589" y="281680"/>
                    <a:pt x="310472" y="287861"/>
                  </a:cubicBezTo>
                  <a:cubicBezTo>
                    <a:pt x="311797" y="298899"/>
                    <a:pt x="308706" y="306845"/>
                    <a:pt x="298993" y="311260"/>
                  </a:cubicBezTo>
                  <a:cubicBezTo>
                    <a:pt x="242922" y="311702"/>
                    <a:pt x="188617" y="311702"/>
                    <a:pt x="133870" y="311702"/>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469">
              <a:extLst>
                <a:ext uri="{FF2B5EF4-FFF2-40B4-BE49-F238E27FC236}">
                  <a16:creationId xmlns:a16="http://schemas.microsoft.com/office/drawing/2014/main" id="{EF009CA5-D069-1926-EC29-EDB24EE7C8C3}"/>
                </a:ext>
              </a:extLst>
            </p:cNvPr>
            <p:cNvSpPr/>
            <p:nvPr/>
          </p:nvSpPr>
          <p:spPr>
            <a:xfrm>
              <a:off x="6312212" y="4546157"/>
              <a:ext cx="421636" cy="177272"/>
            </a:xfrm>
            <a:custGeom>
              <a:avLst/>
              <a:gdLst>
                <a:gd name="connsiteX0" fmla="*/ 67550 w 421636"/>
                <a:gd name="connsiteY0" fmla="*/ 165132 h 177272"/>
                <a:gd name="connsiteX1" fmla="*/ 74614 w 421636"/>
                <a:gd name="connsiteY1" fmla="*/ 153211 h 177272"/>
                <a:gd name="connsiteX2" fmla="*/ 94482 w 421636"/>
                <a:gd name="connsiteY2" fmla="*/ 141732 h 177272"/>
                <a:gd name="connsiteX3" fmla="*/ 114350 w 421636"/>
                <a:gd name="connsiteY3" fmla="*/ 140849 h 177272"/>
                <a:gd name="connsiteX4" fmla="*/ 124504 w 421636"/>
                <a:gd name="connsiteY4" fmla="*/ 111710 h 177272"/>
                <a:gd name="connsiteX5" fmla="*/ 118765 w 421636"/>
                <a:gd name="connsiteY5" fmla="*/ 99347 h 177272"/>
                <a:gd name="connsiteX6" fmla="*/ 117440 w 421636"/>
                <a:gd name="connsiteY6" fmla="*/ 73299 h 177272"/>
                <a:gd name="connsiteX7" fmla="*/ 110376 w 421636"/>
                <a:gd name="connsiteY7" fmla="*/ 65793 h 177272"/>
                <a:gd name="connsiteX8" fmla="*/ 24725 w 421636"/>
                <a:gd name="connsiteY8" fmla="*/ 65793 h 177272"/>
                <a:gd name="connsiteX9" fmla="*/ 7506 w 421636"/>
                <a:gd name="connsiteY9" fmla="*/ 85219 h 177272"/>
                <a:gd name="connsiteX10" fmla="*/ 7506 w 421636"/>
                <a:gd name="connsiteY10" fmla="*/ 122747 h 177272"/>
                <a:gd name="connsiteX11" fmla="*/ 25607 w 421636"/>
                <a:gd name="connsiteY11" fmla="*/ 142174 h 177272"/>
                <a:gd name="connsiteX12" fmla="*/ 45917 w 421636"/>
                <a:gd name="connsiteY12" fmla="*/ 142174 h 177272"/>
                <a:gd name="connsiteX13" fmla="*/ 56954 w 421636"/>
                <a:gd name="connsiteY13" fmla="*/ 148796 h 177272"/>
                <a:gd name="connsiteX14" fmla="*/ 67550 w 421636"/>
                <a:gd name="connsiteY14" fmla="*/ 165132 h 177272"/>
                <a:gd name="connsiteX15" fmla="*/ 352762 w 421636"/>
                <a:gd name="connsiteY15" fmla="*/ 165132 h 177272"/>
                <a:gd name="connsiteX16" fmla="*/ 362475 w 421636"/>
                <a:gd name="connsiteY16" fmla="*/ 148796 h 177272"/>
                <a:gd name="connsiteX17" fmla="*/ 374837 w 421636"/>
                <a:gd name="connsiteY17" fmla="*/ 141732 h 177272"/>
                <a:gd name="connsiteX18" fmla="*/ 394705 w 421636"/>
                <a:gd name="connsiteY18" fmla="*/ 141732 h 177272"/>
                <a:gd name="connsiteX19" fmla="*/ 412806 w 421636"/>
                <a:gd name="connsiteY19" fmla="*/ 122306 h 177272"/>
                <a:gd name="connsiteX20" fmla="*/ 412806 w 421636"/>
                <a:gd name="connsiteY20" fmla="*/ 85661 h 177272"/>
                <a:gd name="connsiteX21" fmla="*/ 393822 w 421636"/>
                <a:gd name="connsiteY21" fmla="*/ 65352 h 177272"/>
                <a:gd name="connsiteX22" fmla="*/ 312144 w 421636"/>
                <a:gd name="connsiteY22" fmla="*/ 65352 h 177272"/>
                <a:gd name="connsiteX23" fmla="*/ 306845 w 421636"/>
                <a:gd name="connsiteY23" fmla="*/ 65793 h 177272"/>
                <a:gd name="connsiteX24" fmla="*/ 302430 w 421636"/>
                <a:gd name="connsiteY24" fmla="*/ 71092 h 177272"/>
                <a:gd name="connsiteX25" fmla="*/ 302430 w 421636"/>
                <a:gd name="connsiteY25" fmla="*/ 91401 h 177272"/>
                <a:gd name="connsiteX26" fmla="*/ 294925 w 421636"/>
                <a:gd name="connsiteY26" fmla="*/ 112592 h 177272"/>
                <a:gd name="connsiteX27" fmla="*/ 293159 w 421636"/>
                <a:gd name="connsiteY27" fmla="*/ 115683 h 177272"/>
                <a:gd name="connsiteX28" fmla="*/ 311702 w 421636"/>
                <a:gd name="connsiteY28" fmla="*/ 141290 h 177272"/>
                <a:gd name="connsiteX29" fmla="*/ 330687 w 421636"/>
                <a:gd name="connsiteY29" fmla="*/ 141290 h 177272"/>
                <a:gd name="connsiteX30" fmla="*/ 343049 w 421636"/>
                <a:gd name="connsiteY30" fmla="*/ 148796 h 177272"/>
                <a:gd name="connsiteX31" fmla="*/ 352762 w 421636"/>
                <a:gd name="connsiteY31" fmla="*/ 165132 h 177272"/>
                <a:gd name="connsiteX32" fmla="*/ 210156 w 421636"/>
                <a:gd name="connsiteY32" fmla="*/ 150120 h 177272"/>
                <a:gd name="connsiteX33" fmla="*/ 225167 w 421636"/>
                <a:gd name="connsiteY33" fmla="*/ 125396 h 177272"/>
                <a:gd name="connsiteX34" fmla="*/ 240178 w 421636"/>
                <a:gd name="connsiteY34" fmla="*/ 116566 h 177272"/>
                <a:gd name="connsiteX35" fmla="*/ 268435 w 421636"/>
                <a:gd name="connsiteY35" fmla="*/ 116566 h 177272"/>
                <a:gd name="connsiteX36" fmla="*/ 293159 w 421636"/>
                <a:gd name="connsiteY36" fmla="*/ 89193 h 177272"/>
                <a:gd name="connsiteX37" fmla="*/ 293159 w 421636"/>
                <a:gd name="connsiteY37" fmla="*/ 37979 h 177272"/>
                <a:gd name="connsiteX38" fmla="*/ 265786 w 421636"/>
                <a:gd name="connsiteY38" fmla="*/ 8839 h 177272"/>
                <a:gd name="connsiteX39" fmla="*/ 152319 w 421636"/>
                <a:gd name="connsiteY39" fmla="*/ 8839 h 177272"/>
                <a:gd name="connsiteX40" fmla="*/ 125387 w 421636"/>
                <a:gd name="connsiteY40" fmla="*/ 37979 h 177272"/>
                <a:gd name="connsiteX41" fmla="*/ 125387 w 421636"/>
                <a:gd name="connsiteY41" fmla="*/ 88310 h 177272"/>
                <a:gd name="connsiteX42" fmla="*/ 151436 w 421636"/>
                <a:gd name="connsiteY42" fmla="*/ 116566 h 177272"/>
                <a:gd name="connsiteX43" fmla="*/ 177485 w 421636"/>
                <a:gd name="connsiteY43" fmla="*/ 116566 h 177272"/>
                <a:gd name="connsiteX44" fmla="*/ 194262 w 421636"/>
                <a:gd name="connsiteY44" fmla="*/ 126280 h 177272"/>
                <a:gd name="connsiteX45" fmla="*/ 210156 w 421636"/>
                <a:gd name="connsiteY45" fmla="*/ 150120 h 177272"/>
                <a:gd name="connsiteX46" fmla="*/ 302430 w 421636"/>
                <a:gd name="connsiteY46" fmla="*/ 56080 h 177272"/>
                <a:gd name="connsiteX47" fmla="*/ 393381 w 421636"/>
                <a:gd name="connsiteY47" fmla="*/ 56080 h 177272"/>
                <a:gd name="connsiteX48" fmla="*/ 411482 w 421636"/>
                <a:gd name="connsiteY48" fmla="*/ 61820 h 177272"/>
                <a:gd name="connsiteX49" fmla="*/ 421636 w 421636"/>
                <a:gd name="connsiteY49" fmla="*/ 83012 h 177272"/>
                <a:gd name="connsiteX50" fmla="*/ 421636 w 421636"/>
                <a:gd name="connsiteY50" fmla="*/ 124072 h 177272"/>
                <a:gd name="connsiteX51" fmla="*/ 397354 w 421636"/>
                <a:gd name="connsiteY51" fmla="*/ 150562 h 177272"/>
                <a:gd name="connsiteX52" fmla="*/ 376162 w 421636"/>
                <a:gd name="connsiteY52" fmla="*/ 151004 h 177272"/>
                <a:gd name="connsiteX53" fmla="*/ 369981 w 421636"/>
                <a:gd name="connsiteY53" fmla="*/ 154535 h 177272"/>
                <a:gd name="connsiteX54" fmla="*/ 358943 w 421636"/>
                <a:gd name="connsiteY54" fmla="*/ 171754 h 177272"/>
                <a:gd name="connsiteX55" fmla="*/ 346581 w 421636"/>
                <a:gd name="connsiteY55" fmla="*/ 171754 h 177272"/>
                <a:gd name="connsiteX56" fmla="*/ 335543 w 421636"/>
                <a:gd name="connsiteY56" fmla="*/ 154535 h 177272"/>
                <a:gd name="connsiteX57" fmla="*/ 329804 w 421636"/>
                <a:gd name="connsiteY57" fmla="*/ 151004 h 177272"/>
                <a:gd name="connsiteX58" fmla="*/ 314351 w 421636"/>
                <a:gd name="connsiteY58" fmla="*/ 151004 h 177272"/>
                <a:gd name="connsiteX59" fmla="*/ 283887 w 421636"/>
                <a:gd name="connsiteY59" fmla="*/ 122747 h 177272"/>
                <a:gd name="connsiteX60" fmla="*/ 241944 w 421636"/>
                <a:gd name="connsiteY60" fmla="*/ 125838 h 177272"/>
                <a:gd name="connsiteX61" fmla="*/ 232232 w 421636"/>
                <a:gd name="connsiteY61" fmla="*/ 131577 h 177272"/>
                <a:gd name="connsiteX62" fmla="*/ 217662 w 421636"/>
                <a:gd name="connsiteY62" fmla="*/ 155419 h 177272"/>
                <a:gd name="connsiteX63" fmla="*/ 203534 w 421636"/>
                <a:gd name="connsiteY63" fmla="*/ 155419 h 177272"/>
                <a:gd name="connsiteX64" fmla="*/ 189405 w 421636"/>
                <a:gd name="connsiteY64" fmla="*/ 132019 h 177272"/>
                <a:gd name="connsiteX65" fmla="*/ 178809 w 421636"/>
                <a:gd name="connsiteY65" fmla="*/ 125838 h 177272"/>
                <a:gd name="connsiteX66" fmla="*/ 160708 w 421636"/>
                <a:gd name="connsiteY66" fmla="*/ 125838 h 177272"/>
                <a:gd name="connsiteX67" fmla="*/ 137308 w 421636"/>
                <a:gd name="connsiteY67" fmla="*/ 124072 h 177272"/>
                <a:gd name="connsiteX68" fmla="*/ 136425 w 421636"/>
                <a:gd name="connsiteY68" fmla="*/ 129811 h 177272"/>
                <a:gd name="connsiteX69" fmla="*/ 111259 w 421636"/>
                <a:gd name="connsiteY69" fmla="*/ 151445 h 177272"/>
                <a:gd name="connsiteX70" fmla="*/ 91833 w 421636"/>
                <a:gd name="connsiteY70" fmla="*/ 151445 h 177272"/>
                <a:gd name="connsiteX71" fmla="*/ 85210 w 421636"/>
                <a:gd name="connsiteY71" fmla="*/ 155419 h 177272"/>
                <a:gd name="connsiteX72" fmla="*/ 74614 w 421636"/>
                <a:gd name="connsiteY72" fmla="*/ 172637 h 177272"/>
                <a:gd name="connsiteX73" fmla="*/ 62252 w 421636"/>
                <a:gd name="connsiteY73" fmla="*/ 172637 h 177272"/>
                <a:gd name="connsiteX74" fmla="*/ 52098 w 421636"/>
                <a:gd name="connsiteY74" fmla="*/ 155860 h 177272"/>
                <a:gd name="connsiteX75" fmla="*/ 45034 w 421636"/>
                <a:gd name="connsiteY75" fmla="*/ 151445 h 177272"/>
                <a:gd name="connsiteX76" fmla="*/ 26490 w 421636"/>
                <a:gd name="connsiteY76" fmla="*/ 151445 h 177272"/>
                <a:gd name="connsiteX77" fmla="*/ 0 w 421636"/>
                <a:gd name="connsiteY77" fmla="*/ 122747 h 177272"/>
                <a:gd name="connsiteX78" fmla="*/ 0 w 421636"/>
                <a:gd name="connsiteY78" fmla="*/ 85219 h 177272"/>
                <a:gd name="connsiteX79" fmla="*/ 26049 w 421636"/>
                <a:gd name="connsiteY79" fmla="*/ 56963 h 177272"/>
                <a:gd name="connsiteX80" fmla="*/ 117440 w 421636"/>
                <a:gd name="connsiteY80" fmla="*/ 57404 h 177272"/>
                <a:gd name="connsiteX81" fmla="*/ 119206 w 421636"/>
                <a:gd name="connsiteY81" fmla="*/ 56963 h 177272"/>
                <a:gd name="connsiteX82" fmla="*/ 119206 w 421636"/>
                <a:gd name="connsiteY82" fmla="*/ 38862 h 177272"/>
                <a:gd name="connsiteX83" fmla="*/ 155410 w 421636"/>
                <a:gd name="connsiteY83" fmla="*/ 9 h 177272"/>
                <a:gd name="connsiteX84" fmla="*/ 268435 w 421636"/>
                <a:gd name="connsiteY84" fmla="*/ 9 h 177272"/>
                <a:gd name="connsiteX85" fmla="*/ 303755 w 421636"/>
                <a:gd name="connsiteY85" fmla="*/ 38420 h 177272"/>
                <a:gd name="connsiteX86" fmla="*/ 302430 w 421636"/>
                <a:gd name="connsiteY86" fmla="*/ 56080 h 1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21636" h="177272">
                  <a:moveTo>
                    <a:pt x="67550" y="165132"/>
                  </a:moveTo>
                  <a:cubicBezTo>
                    <a:pt x="70199" y="160717"/>
                    <a:pt x="72848" y="157185"/>
                    <a:pt x="74614" y="153211"/>
                  </a:cubicBezTo>
                  <a:cubicBezTo>
                    <a:pt x="79029" y="144381"/>
                    <a:pt x="85210" y="140849"/>
                    <a:pt x="94482" y="141732"/>
                  </a:cubicBezTo>
                  <a:cubicBezTo>
                    <a:pt x="101105" y="142174"/>
                    <a:pt x="107727" y="142174"/>
                    <a:pt x="114350" y="140849"/>
                  </a:cubicBezTo>
                  <a:cubicBezTo>
                    <a:pt x="126712" y="138200"/>
                    <a:pt x="131568" y="122306"/>
                    <a:pt x="124504" y="111710"/>
                  </a:cubicBezTo>
                  <a:cubicBezTo>
                    <a:pt x="121856" y="108177"/>
                    <a:pt x="119648" y="103762"/>
                    <a:pt x="118765" y="99347"/>
                  </a:cubicBezTo>
                  <a:cubicBezTo>
                    <a:pt x="117440" y="90959"/>
                    <a:pt x="117440" y="82129"/>
                    <a:pt x="117440" y="73299"/>
                  </a:cubicBezTo>
                  <a:cubicBezTo>
                    <a:pt x="117440" y="66677"/>
                    <a:pt x="116999" y="65793"/>
                    <a:pt x="110376" y="65793"/>
                  </a:cubicBezTo>
                  <a:cubicBezTo>
                    <a:pt x="82120" y="65793"/>
                    <a:pt x="53422" y="65793"/>
                    <a:pt x="24725" y="65793"/>
                  </a:cubicBezTo>
                  <a:cubicBezTo>
                    <a:pt x="14128" y="65793"/>
                    <a:pt x="7506" y="73740"/>
                    <a:pt x="7506" y="85219"/>
                  </a:cubicBezTo>
                  <a:cubicBezTo>
                    <a:pt x="7506" y="97582"/>
                    <a:pt x="7506" y="109944"/>
                    <a:pt x="7506" y="122747"/>
                  </a:cubicBezTo>
                  <a:cubicBezTo>
                    <a:pt x="7506" y="134668"/>
                    <a:pt x="14128" y="142174"/>
                    <a:pt x="25607" y="142174"/>
                  </a:cubicBezTo>
                  <a:cubicBezTo>
                    <a:pt x="32230" y="142174"/>
                    <a:pt x="39294" y="142174"/>
                    <a:pt x="45917" y="142174"/>
                  </a:cubicBezTo>
                  <a:cubicBezTo>
                    <a:pt x="50773" y="142174"/>
                    <a:pt x="54747" y="144381"/>
                    <a:pt x="56954" y="148796"/>
                  </a:cubicBezTo>
                  <a:cubicBezTo>
                    <a:pt x="60486" y="153653"/>
                    <a:pt x="63577" y="158950"/>
                    <a:pt x="67550" y="165132"/>
                  </a:cubicBezTo>
                  <a:close/>
                  <a:moveTo>
                    <a:pt x="352762" y="165132"/>
                  </a:moveTo>
                  <a:cubicBezTo>
                    <a:pt x="356294" y="159392"/>
                    <a:pt x="359384" y="154094"/>
                    <a:pt x="362475" y="148796"/>
                  </a:cubicBezTo>
                  <a:cubicBezTo>
                    <a:pt x="365566" y="143940"/>
                    <a:pt x="369098" y="141290"/>
                    <a:pt x="374837" y="141732"/>
                  </a:cubicBezTo>
                  <a:cubicBezTo>
                    <a:pt x="381460" y="141732"/>
                    <a:pt x="388082" y="141732"/>
                    <a:pt x="394705" y="141732"/>
                  </a:cubicBezTo>
                  <a:cubicBezTo>
                    <a:pt x="405301" y="141732"/>
                    <a:pt x="412365" y="133785"/>
                    <a:pt x="412806" y="122306"/>
                  </a:cubicBezTo>
                  <a:cubicBezTo>
                    <a:pt x="412806" y="110385"/>
                    <a:pt x="412806" y="98023"/>
                    <a:pt x="412806" y="85661"/>
                  </a:cubicBezTo>
                  <a:cubicBezTo>
                    <a:pt x="412806" y="72416"/>
                    <a:pt x="406184" y="65352"/>
                    <a:pt x="393822" y="65352"/>
                  </a:cubicBezTo>
                  <a:cubicBezTo>
                    <a:pt x="366448" y="65352"/>
                    <a:pt x="339517" y="65352"/>
                    <a:pt x="312144" y="65352"/>
                  </a:cubicBezTo>
                  <a:cubicBezTo>
                    <a:pt x="310378" y="65352"/>
                    <a:pt x="308611" y="65793"/>
                    <a:pt x="306845" y="65793"/>
                  </a:cubicBezTo>
                  <a:cubicBezTo>
                    <a:pt x="303755" y="65793"/>
                    <a:pt x="302430" y="67559"/>
                    <a:pt x="302430" y="71092"/>
                  </a:cubicBezTo>
                  <a:cubicBezTo>
                    <a:pt x="302430" y="77714"/>
                    <a:pt x="302430" y="84778"/>
                    <a:pt x="302430" y="91401"/>
                  </a:cubicBezTo>
                  <a:cubicBezTo>
                    <a:pt x="302430" y="99347"/>
                    <a:pt x="299340" y="106412"/>
                    <a:pt x="294925" y="112592"/>
                  </a:cubicBezTo>
                  <a:cubicBezTo>
                    <a:pt x="294484" y="113476"/>
                    <a:pt x="293159" y="114359"/>
                    <a:pt x="293159" y="115683"/>
                  </a:cubicBezTo>
                  <a:cubicBezTo>
                    <a:pt x="291393" y="130253"/>
                    <a:pt x="296691" y="141290"/>
                    <a:pt x="311702" y="141290"/>
                  </a:cubicBezTo>
                  <a:cubicBezTo>
                    <a:pt x="317883" y="141290"/>
                    <a:pt x="324505" y="141290"/>
                    <a:pt x="330687" y="141290"/>
                  </a:cubicBezTo>
                  <a:cubicBezTo>
                    <a:pt x="336426" y="141290"/>
                    <a:pt x="340400" y="143498"/>
                    <a:pt x="343049" y="148796"/>
                  </a:cubicBezTo>
                  <a:cubicBezTo>
                    <a:pt x="346139" y="154094"/>
                    <a:pt x="349230" y="159392"/>
                    <a:pt x="352762" y="165132"/>
                  </a:cubicBezTo>
                  <a:close/>
                  <a:moveTo>
                    <a:pt x="210156" y="150120"/>
                  </a:moveTo>
                  <a:cubicBezTo>
                    <a:pt x="215454" y="141290"/>
                    <a:pt x="220752" y="133344"/>
                    <a:pt x="225167" y="125396"/>
                  </a:cubicBezTo>
                  <a:cubicBezTo>
                    <a:pt x="228699" y="119215"/>
                    <a:pt x="233556" y="116566"/>
                    <a:pt x="240178" y="116566"/>
                  </a:cubicBezTo>
                  <a:cubicBezTo>
                    <a:pt x="249450" y="116566"/>
                    <a:pt x="259163" y="116566"/>
                    <a:pt x="268435" y="116566"/>
                  </a:cubicBezTo>
                  <a:cubicBezTo>
                    <a:pt x="283005" y="116566"/>
                    <a:pt x="293159" y="104646"/>
                    <a:pt x="293159" y="89193"/>
                  </a:cubicBezTo>
                  <a:cubicBezTo>
                    <a:pt x="293159" y="71974"/>
                    <a:pt x="293159" y="55197"/>
                    <a:pt x="293159" y="37979"/>
                  </a:cubicBezTo>
                  <a:cubicBezTo>
                    <a:pt x="293159" y="18994"/>
                    <a:pt x="283446" y="8839"/>
                    <a:pt x="265786" y="8839"/>
                  </a:cubicBezTo>
                  <a:cubicBezTo>
                    <a:pt x="228258" y="8839"/>
                    <a:pt x="190289" y="8839"/>
                    <a:pt x="152319" y="8839"/>
                  </a:cubicBezTo>
                  <a:cubicBezTo>
                    <a:pt x="135101" y="8839"/>
                    <a:pt x="125387" y="19435"/>
                    <a:pt x="125387" y="37979"/>
                  </a:cubicBezTo>
                  <a:cubicBezTo>
                    <a:pt x="125387" y="54756"/>
                    <a:pt x="125387" y="71533"/>
                    <a:pt x="125387" y="88310"/>
                  </a:cubicBezTo>
                  <a:cubicBezTo>
                    <a:pt x="125387" y="105529"/>
                    <a:pt x="135542" y="116125"/>
                    <a:pt x="151436" y="116566"/>
                  </a:cubicBezTo>
                  <a:cubicBezTo>
                    <a:pt x="160266" y="116566"/>
                    <a:pt x="168655" y="116566"/>
                    <a:pt x="177485" y="116566"/>
                  </a:cubicBezTo>
                  <a:cubicBezTo>
                    <a:pt x="184990" y="116125"/>
                    <a:pt x="190289" y="119215"/>
                    <a:pt x="194262" y="126280"/>
                  </a:cubicBezTo>
                  <a:cubicBezTo>
                    <a:pt x="200002" y="133785"/>
                    <a:pt x="204858" y="141290"/>
                    <a:pt x="210156" y="150120"/>
                  </a:cubicBezTo>
                  <a:close/>
                  <a:moveTo>
                    <a:pt x="302430" y="56080"/>
                  </a:moveTo>
                  <a:cubicBezTo>
                    <a:pt x="332894" y="56080"/>
                    <a:pt x="362917" y="56080"/>
                    <a:pt x="393381" y="56080"/>
                  </a:cubicBezTo>
                  <a:cubicBezTo>
                    <a:pt x="400003" y="56080"/>
                    <a:pt x="406184" y="57404"/>
                    <a:pt x="411482" y="61820"/>
                  </a:cubicBezTo>
                  <a:cubicBezTo>
                    <a:pt x="418105" y="67118"/>
                    <a:pt x="421636" y="74182"/>
                    <a:pt x="421636" y="83012"/>
                  </a:cubicBezTo>
                  <a:cubicBezTo>
                    <a:pt x="421636" y="96698"/>
                    <a:pt x="421636" y="110385"/>
                    <a:pt x="421636" y="124072"/>
                  </a:cubicBezTo>
                  <a:cubicBezTo>
                    <a:pt x="421636" y="138641"/>
                    <a:pt x="411041" y="149679"/>
                    <a:pt x="397354" y="150562"/>
                  </a:cubicBezTo>
                  <a:cubicBezTo>
                    <a:pt x="390290" y="151004"/>
                    <a:pt x="383226" y="150562"/>
                    <a:pt x="376162" y="151004"/>
                  </a:cubicBezTo>
                  <a:cubicBezTo>
                    <a:pt x="373954" y="151004"/>
                    <a:pt x="371305" y="152770"/>
                    <a:pt x="369981" y="154535"/>
                  </a:cubicBezTo>
                  <a:cubicBezTo>
                    <a:pt x="366007" y="160275"/>
                    <a:pt x="362475" y="166015"/>
                    <a:pt x="358943" y="171754"/>
                  </a:cubicBezTo>
                  <a:cubicBezTo>
                    <a:pt x="355411" y="177935"/>
                    <a:pt x="350113" y="177935"/>
                    <a:pt x="346581" y="171754"/>
                  </a:cubicBezTo>
                  <a:cubicBezTo>
                    <a:pt x="343049" y="166015"/>
                    <a:pt x="339517" y="159834"/>
                    <a:pt x="335543" y="154535"/>
                  </a:cubicBezTo>
                  <a:cubicBezTo>
                    <a:pt x="334219" y="152770"/>
                    <a:pt x="332011" y="151004"/>
                    <a:pt x="329804" y="151004"/>
                  </a:cubicBezTo>
                  <a:cubicBezTo>
                    <a:pt x="324505" y="150562"/>
                    <a:pt x="319208" y="150562"/>
                    <a:pt x="314351" y="151004"/>
                  </a:cubicBezTo>
                  <a:cubicBezTo>
                    <a:pt x="297574" y="152328"/>
                    <a:pt x="284770" y="141732"/>
                    <a:pt x="283887" y="122747"/>
                  </a:cubicBezTo>
                  <a:cubicBezTo>
                    <a:pt x="270201" y="128045"/>
                    <a:pt x="255631" y="125396"/>
                    <a:pt x="241944" y="125838"/>
                  </a:cubicBezTo>
                  <a:cubicBezTo>
                    <a:pt x="237529" y="125838"/>
                    <a:pt x="234439" y="127604"/>
                    <a:pt x="232232" y="131577"/>
                  </a:cubicBezTo>
                  <a:cubicBezTo>
                    <a:pt x="227817" y="139525"/>
                    <a:pt x="222518" y="147471"/>
                    <a:pt x="217662" y="155419"/>
                  </a:cubicBezTo>
                  <a:cubicBezTo>
                    <a:pt x="213247" y="162483"/>
                    <a:pt x="207949" y="162483"/>
                    <a:pt x="203534" y="155419"/>
                  </a:cubicBezTo>
                  <a:cubicBezTo>
                    <a:pt x="198677" y="147913"/>
                    <a:pt x="193820" y="139966"/>
                    <a:pt x="189405" y="132019"/>
                  </a:cubicBezTo>
                  <a:cubicBezTo>
                    <a:pt x="186756" y="127604"/>
                    <a:pt x="183666" y="125838"/>
                    <a:pt x="178809" y="125838"/>
                  </a:cubicBezTo>
                  <a:cubicBezTo>
                    <a:pt x="173070" y="126280"/>
                    <a:pt x="166889" y="126280"/>
                    <a:pt x="160708" y="125838"/>
                  </a:cubicBezTo>
                  <a:cubicBezTo>
                    <a:pt x="152761" y="125396"/>
                    <a:pt x="145255" y="124955"/>
                    <a:pt x="137308" y="124072"/>
                  </a:cubicBezTo>
                  <a:cubicBezTo>
                    <a:pt x="137308" y="124955"/>
                    <a:pt x="136866" y="127604"/>
                    <a:pt x="136425" y="129811"/>
                  </a:cubicBezTo>
                  <a:cubicBezTo>
                    <a:pt x="133776" y="142615"/>
                    <a:pt x="123621" y="151004"/>
                    <a:pt x="111259" y="151445"/>
                  </a:cubicBezTo>
                  <a:cubicBezTo>
                    <a:pt x="104637" y="151445"/>
                    <a:pt x="98456" y="151445"/>
                    <a:pt x="91833" y="151445"/>
                  </a:cubicBezTo>
                  <a:cubicBezTo>
                    <a:pt x="88743" y="151445"/>
                    <a:pt x="86535" y="152328"/>
                    <a:pt x="85210" y="155419"/>
                  </a:cubicBezTo>
                  <a:cubicBezTo>
                    <a:pt x="81678" y="161158"/>
                    <a:pt x="78147" y="166898"/>
                    <a:pt x="74614" y="172637"/>
                  </a:cubicBezTo>
                  <a:cubicBezTo>
                    <a:pt x="71083" y="178818"/>
                    <a:pt x="65784" y="178818"/>
                    <a:pt x="62252" y="172637"/>
                  </a:cubicBezTo>
                  <a:cubicBezTo>
                    <a:pt x="58720" y="166898"/>
                    <a:pt x="55188" y="161600"/>
                    <a:pt x="52098" y="155860"/>
                  </a:cubicBezTo>
                  <a:cubicBezTo>
                    <a:pt x="50332" y="152770"/>
                    <a:pt x="48565" y="151445"/>
                    <a:pt x="45034" y="151445"/>
                  </a:cubicBezTo>
                  <a:cubicBezTo>
                    <a:pt x="38853" y="151886"/>
                    <a:pt x="32671" y="151445"/>
                    <a:pt x="26490" y="151445"/>
                  </a:cubicBezTo>
                  <a:cubicBezTo>
                    <a:pt x="11038" y="151445"/>
                    <a:pt x="0" y="139525"/>
                    <a:pt x="0" y="122747"/>
                  </a:cubicBezTo>
                  <a:cubicBezTo>
                    <a:pt x="0" y="110385"/>
                    <a:pt x="0" y="97582"/>
                    <a:pt x="0" y="85219"/>
                  </a:cubicBezTo>
                  <a:cubicBezTo>
                    <a:pt x="0" y="68884"/>
                    <a:pt x="10596" y="56963"/>
                    <a:pt x="26049" y="56963"/>
                  </a:cubicBezTo>
                  <a:cubicBezTo>
                    <a:pt x="56513" y="56963"/>
                    <a:pt x="86977" y="56963"/>
                    <a:pt x="117440" y="57404"/>
                  </a:cubicBezTo>
                  <a:cubicBezTo>
                    <a:pt x="117882" y="57404"/>
                    <a:pt x="118323" y="57404"/>
                    <a:pt x="119206" y="56963"/>
                  </a:cubicBezTo>
                  <a:cubicBezTo>
                    <a:pt x="119206" y="50782"/>
                    <a:pt x="119648" y="45043"/>
                    <a:pt x="119206" y="38862"/>
                  </a:cubicBezTo>
                  <a:cubicBezTo>
                    <a:pt x="117882" y="15462"/>
                    <a:pt x="135101" y="-432"/>
                    <a:pt x="155410" y="9"/>
                  </a:cubicBezTo>
                  <a:cubicBezTo>
                    <a:pt x="192938" y="892"/>
                    <a:pt x="230907" y="9"/>
                    <a:pt x="268435" y="9"/>
                  </a:cubicBezTo>
                  <a:cubicBezTo>
                    <a:pt x="290068" y="9"/>
                    <a:pt x="303755" y="14579"/>
                    <a:pt x="303755" y="38420"/>
                  </a:cubicBezTo>
                  <a:cubicBezTo>
                    <a:pt x="302430" y="44159"/>
                    <a:pt x="302430" y="50341"/>
                    <a:pt x="302430" y="56080"/>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470">
              <a:extLst>
                <a:ext uri="{FF2B5EF4-FFF2-40B4-BE49-F238E27FC236}">
                  <a16:creationId xmlns:a16="http://schemas.microsoft.com/office/drawing/2014/main" id="{63B7E033-F4AF-A573-41E2-CE750CB0D9D0}"/>
                </a:ext>
              </a:extLst>
            </p:cNvPr>
            <p:cNvSpPr/>
            <p:nvPr/>
          </p:nvSpPr>
          <p:spPr>
            <a:xfrm>
              <a:off x="6517954" y="4940381"/>
              <a:ext cx="11037" cy="8494"/>
            </a:xfrm>
            <a:custGeom>
              <a:avLst/>
              <a:gdLst>
                <a:gd name="connsiteX0" fmla="*/ 11038 w 11037"/>
                <a:gd name="connsiteY0" fmla="*/ 4464 h 8494"/>
                <a:gd name="connsiteX1" fmla="*/ 4415 w 11037"/>
                <a:gd name="connsiteY1" fmla="*/ 8437 h 8494"/>
                <a:gd name="connsiteX2" fmla="*/ 0 w 11037"/>
                <a:gd name="connsiteY2" fmla="*/ 4022 h 8494"/>
                <a:gd name="connsiteX3" fmla="*/ 4415 w 11037"/>
                <a:gd name="connsiteY3" fmla="*/ 49 h 8494"/>
                <a:gd name="connsiteX4" fmla="*/ 11038 w 11037"/>
                <a:gd name="connsiteY4" fmla="*/ 4464 h 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7" h="8494">
                  <a:moveTo>
                    <a:pt x="11038" y="4464"/>
                  </a:moveTo>
                  <a:cubicBezTo>
                    <a:pt x="7947" y="6671"/>
                    <a:pt x="6181" y="8879"/>
                    <a:pt x="4415" y="8437"/>
                  </a:cubicBezTo>
                  <a:cubicBezTo>
                    <a:pt x="3090" y="8437"/>
                    <a:pt x="1324" y="5788"/>
                    <a:pt x="0" y="4022"/>
                  </a:cubicBezTo>
                  <a:cubicBezTo>
                    <a:pt x="1324" y="2698"/>
                    <a:pt x="3090" y="49"/>
                    <a:pt x="4415" y="49"/>
                  </a:cubicBezTo>
                  <a:cubicBezTo>
                    <a:pt x="6623" y="-393"/>
                    <a:pt x="8388" y="2256"/>
                    <a:pt x="11038" y="4464"/>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471">
              <a:extLst>
                <a:ext uri="{FF2B5EF4-FFF2-40B4-BE49-F238E27FC236}">
                  <a16:creationId xmlns:a16="http://schemas.microsoft.com/office/drawing/2014/main" id="{71379CAE-A7B6-99C5-541F-ED7016EB7CE1}"/>
                </a:ext>
              </a:extLst>
            </p:cNvPr>
            <p:cNvSpPr/>
            <p:nvPr/>
          </p:nvSpPr>
          <p:spPr>
            <a:xfrm>
              <a:off x="6518395" y="4916833"/>
              <a:ext cx="8446" cy="8584"/>
            </a:xfrm>
            <a:custGeom>
              <a:avLst/>
              <a:gdLst>
                <a:gd name="connsiteX0" fmla="*/ 5298 w 8446"/>
                <a:gd name="connsiteY0" fmla="*/ 196 h 8584"/>
                <a:gd name="connsiteX1" fmla="*/ 8389 w 8446"/>
                <a:gd name="connsiteY1" fmla="*/ 4611 h 8584"/>
                <a:gd name="connsiteX2" fmla="*/ 3974 w 8446"/>
                <a:gd name="connsiteY2" fmla="*/ 8585 h 8584"/>
                <a:gd name="connsiteX3" fmla="*/ 0 w 8446"/>
                <a:gd name="connsiteY3" fmla="*/ 4611 h 8584"/>
                <a:gd name="connsiteX4" fmla="*/ 3090 w 8446"/>
                <a:gd name="connsiteY4" fmla="*/ 196 h 8584"/>
                <a:gd name="connsiteX5" fmla="*/ 5298 w 8446"/>
                <a:gd name="connsiteY5" fmla="*/ 196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 h="8584">
                  <a:moveTo>
                    <a:pt x="5298" y="196"/>
                  </a:moveTo>
                  <a:cubicBezTo>
                    <a:pt x="6623" y="1962"/>
                    <a:pt x="8830" y="3287"/>
                    <a:pt x="8389" y="4611"/>
                  </a:cubicBezTo>
                  <a:cubicBezTo>
                    <a:pt x="7947" y="5936"/>
                    <a:pt x="5739" y="8585"/>
                    <a:pt x="3974" y="8585"/>
                  </a:cubicBezTo>
                  <a:cubicBezTo>
                    <a:pt x="2649" y="8585"/>
                    <a:pt x="0" y="5936"/>
                    <a:pt x="0" y="4611"/>
                  </a:cubicBezTo>
                  <a:cubicBezTo>
                    <a:pt x="0" y="3287"/>
                    <a:pt x="2208" y="1521"/>
                    <a:pt x="3090" y="196"/>
                  </a:cubicBezTo>
                  <a:cubicBezTo>
                    <a:pt x="3974" y="-245"/>
                    <a:pt x="4856" y="196"/>
                    <a:pt x="5298" y="196"/>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472">
              <a:extLst>
                <a:ext uri="{FF2B5EF4-FFF2-40B4-BE49-F238E27FC236}">
                  <a16:creationId xmlns:a16="http://schemas.microsoft.com/office/drawing/2014/main" id="{10C6BE5B-3F9F-DA5C-5A3D-8722DBB6CCE9}"/>
                </a:ext>
              </a:extLst>
            </p:cNvPr>
            <p:cNvSpPr/>
            <p:nvPr/>
          </p:nvSpPr>
          <p:spPr>
            <a:xfrm>
              <a:off x="6518395" y="4965595"/>
              <a:ext cx="8388" cy="8388"/>
            </a:xfrm>
            <a:custGeom>
              <a:avLst/>
              <a:gdLst>
                <a:gd name="connsiteX0" fmla="*/ 3090 w 8388"/>
                <a:gd name="connsiteY0" fmla="*/ 8389 h 8388"/>
                <a:gd name="connsiteX1" fmla="*/ 0 w 8388"/>
                <a:gd name="connsiteY1" fmla="*/ 3532 h 8388"/>
                <a:gd name="connsiteX2" fmla="*/ 4415 w 8388"/>
                <a:gd name="connsiteY2" fmla="*/ 0 h 8388"/>
                <a:gd name="connsiteX3" fmla="*/ 8389 w 8388"/>
                <a:gd name="connsiteY3" fmla="*/ 3974 h 8388"/>
                <a:gd name="connsiteX4" fmla="*/ 4856 w 8388"/>
                <a:gd name="connsiteY4" fmla="*/ 8389 h 8388"/>
                <a:gd name="connsiteX5" fmla="*/ 3090 w 8388"/>
                <a:gd name="connsiteY5" fmla="*/ 8389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 h="8388">
                  <a:moveTo>
                    <a:pt x="3090" y="8389"/>
                  </a:moveTo>
                  <a:cubicBezTo>
                    <a:pt x="2208" y="6623"/>
                    <a:pt x="0" y="4857"/>
                    <a:pt x="0" y="3532"/>
                  </a:cubicBezTo>
                  <a:cubicBezTo>
                    <a:pt x="441" y="2208"/>
                    <a:pt x="3090" y="0"/>
                    <a:pt x="4415" y="0"/>
                  </a:cubicBezTo>
                  <a:cubicBezTo>
                    <a:pt x="6181" y="0"/>
                    <a:pt x="8389" y="2208"/>
                    <a:pt x="8389" y="3974"/>
                  </a:cubicBezTo>
                  <a:cubicBezTo>
                    <a:pt x="8389" y="5298"/>
                    <a:pt x="6181" y="7064"/>
                    <a:pt x="4856" y="8389"/>
                  </a:cubicBezTo>
                  <a:cubicBezTo>
                    <a:pt x="4415" y="8389"/>
                    <a:pt x="3974" y="8389"/>
                    <a:pt x="3090" y="8389"/>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473">
              <a:extLst>
                <a:ext uri="{FF2B5EF4-FFF2-40B4-BE49-F238E27FC236}">
                  <a16:creationId xmlns:a16="http://schemas.microsoft.com/office/drawing/2014/main" id="{9C255CC6-23ED-1C14-EF42-645F950E3A09}"/>
                </a:ext>
              </a:extLst>
            </p:cNvPr>
            <p:cNvSpPr/>
            <p:nvPr/>
          </p:nvSpPr>
          <p:spPr>
            <a:xfrm>
              <a:off x="6518395" y="4989387"/>
              <a:ext cx="8830" cy="10645"/>
            </a:xfrm>
            <a:custGeom>
              <a:avLst/>
              <a:gdLst>
                <a:gd name="connsiteX0" fmla="*/ 3974 w 8830"/>
                <a:gd name="connsiteY0" fmla="*/ 10645 h 10645"/>
                <a:gd name="connsiteX1" fmla="*/ 0 w 8830"/>
                <a:gd name="connsiteY1" fmla="*/ 4022 h 10645"/>
                <a:gd name="connsiteX2" fmla="*/ 4415 w 8830"/>
                <a:gd name="connsiteY2" fmla="*/ 49 h 10645"/>
                <a:gd name="connsiteX3" fmla="*/ 8830 w 8830"/>
                <a:gd name="connsiteY3" fmla="*/ 4464 h 10645"/>
                <a:gd name="connsiteX4" fmla="*/ 3974 w 8830"/>
                <a:gd name="connsiteY4" fmla="*/ 10645 h 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10645">
                  <a:moveTo>
                    <a:pt x="3974" y="10645"/>
                  </a:moveTo>
                  <a:cubicBezTo>
                    <a:pt x="2208" y="7555"/>
                    <a:pt x="0" y="5347"/>
                    <a:pt x="0" y="4022"/>
                  </a:cubicBezTo>
                  <a:cubicBezTo>
                    <a:pt x="441" y="2256"/>
                    <a:pt x="2649" y="-393"/>
                    <a:pt x="4415" y="49"/>
                  </a:cubicBezTo>
                  <a:cubicBezTo>
                    <a:pt x="6181" y="49"/>
                    <a:pt x="8389" y="2698"/>
                    <a:pt x="8830" y="4464"/>
                  </a:cubicBezTo>
                  <a:cubicBezTo>
                    <a:pt x="8830" y="5789"/>
                    <a:pt x="6181" y="7555"/>
                    <a:pt x="3974" y="10645"/>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474">
              <a:extLst>
                <a:ext uri="{FF2B5EF4-FFF2-40B4-BE49-F238E27FC236}">
                  <a16:creationId xmlns:a16="http://schemas.microsoft.com/office/drawing/2014/main" id="{EDAC6D66-DD2A-19D9-251C-9BF39544AED6}"/>
                </a:ext>
              </a:extLst>
            </p:cNvPr>
            <p:cNvSpPr/>
            <p:nvPr/>
          </p:nvSpPr>
          <p:spPr>
            <a:xfrm>
              <a:off x="6672038" y="4916809"/>
              <a:ext cx="21248" cy="10571"/>
            </a:xfrm>
            <a:custGeom>
              <a:avLst/>
              <a:gdLst>
                <a:gd name="connsiteX0" fmla="*/ 10596 w 21248"/>
                <a:gd name="connsiteY0" fmla="*/ 10375 h 10571"/>
                <a:gd name="connsiteX1" fmla="*/ 4415 w 21248"/>
                <a:gd name="connsiteY1" fmla="*/ 10375 h 10571"/>
                <a:gd name="connsiteX2" fmla="*/ 0 w 21248"/>
                <a:gd name="connsiteY2" fmla="*/ 5519 h 10571"/>
                <a:gd name="connsiteX3" fmla="*/ 3974 w 21248"/>
                <a:gd name="connsiteY3" fmla="*/ 662 h 10571"/>
                <a:gd name="connsiteX4" fmla="*/ 16777 w 21248"/>
                <a:gd name="connsiteY4" fmla="*/ 662 h 10571"/>
                <a:gd name="connsiteX5" fmla="*/ 21192 w 21248"/>
                <a:gd name="connsiteY5" fmla="*/ 5519 h 10571"/>
                <a:gd name="connsiteX6" fmla="*/ 16777 w 21248"/>
                <a:gd name="connsiteY6" fmla="*/ 10375 h 10571"/>
                <a:gd name="connsiteX7" fmla="*/ 10596 w 21248"/>
                <a:gd name="connsiteY7" fmla="*/ 10375 h 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8" h="10571">
                  <a:moveTo>
                    <a:pt x="10596" y="10375"/>
                  </a:moveTo>
                  <a:cubicBezTo>
                    <a:pt x="8830" y="10375"/>
                    <a:pt x="6181" y="10817"/>
                    <a:pt x="4415" y="10375"/>
                  </a:cubicBezTo>
                  <a:cubicBezTo>
                    <a:pt x="2649" y="9493"/>
                    <a:pt x="0" y="7285"/>
                    <a:pt x="0" y="5519"/>
                  </a:cubicBezTo>
                  <a:cubicBezTo>
                    <a:pt x="0" y="3753"/>
                    <a:pt x="2649" y="1104"/>
                    <a:pt x="3974" y="662"/>
                  </a:cubicBezTo>
                  <a:cubicBezTo>
                    <a:pt x="8389" y="-221"/>
                    <a:pt x="12804" y="-221"/>
                    <a:pt x="16777" y="662"/>
                  </a:cubicBezTo>
                  <a:cubicBezTo>
                    <a:pt x="18543" y="662"/>
                    <a:pt x="20751" y="3311"/>
                    <a:pt x="21192" y="5519"/>
                  </a:cubicBezTo>
                  <a:cubicBezTo>
                    <a:pt x="21634" y="8609"/>
                    <a:pt x="19426" y="10375"/>
                    <a:pt x="16777" y="10375"/>
                  </a:cubicBezTo>
                  <a:cubicBezTo>
                    <a:pt x="14570" y="10375"/>
                    <a:pt x="12362" y="10375"/>
                    <a:pt x="10596" y="10375"/>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475">
              <a:extLst>
                <a:ext uri="{FF2B5EF4-FFF2-40B4-BE49-F238E27FC236}">
                  <a16:creationId xmlns:a16="http://schemas.microsoft.com/office/drawing/2014/main" id="{9A3E9405-9CD6-7F58-0FEF-3285A8E9ED8A}"/>
                </a:ext>
              </a:extLst>
            </p:cNvPr>
            <p:cNvSpPr/>
            <p:nvPr/>
          </p:nvSpPr>
          <p:spPr>
            <a:xfrm>
              <a:off x="6646372" y="4820782"/>
              <a:ext cx="38587" cy="12582"/>
            </a:xfrm>
            <a:custGeom>
              <a:avLst/>
              <a:gdLst>
                <a:gd name="connsiteX0" fmla="*/ 12863 w 38587"/>
                <a:gd name="connsiteY0" fmla="*/ 0 h 12582"/>
                <a:gd name="connsiteX1" fmla="*/ 26108 w 38587"/>
                <a:gd name="connsiteY1" fmla="*/ 883 h 12582"/>
                <a:gd name="connsiteX2" fmla="*/ 37145 w 38587"/>
                <a:gd name="connsiteY2" fmla="*/ 4856 h 12582"/>
                <a:gd name="connsiteX3" fmla="*/ 38470 w 38587"/>
                <a:gd name="connsiteY3" fmla="*/ 9271 h 12582"/>
                <a:gd name="connsiteX4" fmla="*/ 34938 w 38587"/>
                <a:gd name="connsiteY4" fmla="*/ 12362 h 12582"/>
                <a:gd name="connsiteX5" fmla="*/ 30964 w 38587"/>
                <a:gd name="connsiteY5" fmla="*/ 11479 h 12582"/>
                <a:gd name="connsiteX6" fmla="*/ 23017 w 38587"/>
                <a:gd name="connsiteY6" fmla="*/ 11479 h 12582"/>
                <a:gd name="connsiteX7" fmla="*/ 16836 w 38587"/>
                <a:gd name="connsiteY7" fmla="*/ 11479 h 12582"/>
                <a:gd name="connsiteX8" fmla="*/ 7123 w 38587"/>
                <a:gd name="connsiteY8" fmla="*/ 11920 h 12582"/>
                <a:gd name="connsiteX9" fmla="*/ 1825 w 38587"/>
                <a:gd name="connsiteY9" fmla="*/ 11920 h 12582"/>
                <a:gd name="connsiteX10" fmla="*/ 1825 w 38587"/>
                <a:gd name="connsiteY10" fmla="*/ 5298 h 12582"/>
                <a:gd name="connsiteX11" fmla="*/ 12863 w 38587"/>
                <a:gd name="connsiteY11" fmla="*/ 0 h 1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87" h="12582">
                  <a:moveTo>
                    <a:pt x="12863" y="0"/>
                  </a:moveTo>
                  <a:cubicBezTo>
                    <a:pt x="17278" y="3974"/>
                    <a:pt x="21693" y="1324"/>
                    <a:pt x="26108" y="883"/>
                  </a:cubicBezTo>
                  <a:cubicBezTo>
                    <a:pt x="29640" y="883"/>
                    <a:pt x="33613" y="3090"/>
                    <a:pt x="37145" y="4856"/>
                  </a:cubicBezTo>
                  <a:cubicBezTo>
                    <a:pt x="38028" y="5298"/>
                    <a:pt x="38911" y="7947"/>
                    <a:pt x="38470" y="9271"/>
                  </a:cubicBezTo>
                  <a:cubicBezTo>
                    <a:pt x="38028" y="10596"/>
                    <a:pt x="36262" y="11920"/>
                    <a:pt x="34938" y="12362"/>
                  </a:cubicBezTo>
                  <a:cubicBezTo>
                    <a:pt x="33613" y="12804"/>
                    <a:pt x="32288" y="11920"/>
                    <a:pt x="30964" y="11479"/>
                  </a:cubicBezTo>
                  <a:cubicBezTo>
                    <a:pt x="28315" y="10154"/>
                    <a:pt x="26108" y="9271"/>
                    <a:pt x="23017" y="11479"/>
                  </a:cubicBezTo>
                  <a:cubicBezTo>
                    <a:pt x="21251" y="12362"/>
                    <a:pt x="18161" y="12804"/>
                    <a:pt x="16836" y="11479"/>
                  </a:cubicBezTo>
                  <a:cubicBezTo>
                    <a:pt x="13304" y="9271"/>
                    <a:pt x="10655" y="10596"/>
                    <a:pt x="7123" y="11920"/>
                  </a:cubicBezTo>
                  <a:cubicBezTo>
                    <a:pt x="5357" y="12804"/>
                    <a:pt x="3149" y="12804"/>
                    <a:pt x="1825" y="11920"/>
                  </a:cubicBezTo>
                  <a:cubicBezTo>
                    <a:pt x="-382" y="10154"/>
                    <a:pt x="-824" y="7064"/>
                    <a:pt x="1825" y="5298"/>
                  </a:cubicBezTo>
                  <a:cubicBezTo>
                    <a:pt x="4915" y="3090"/>
                    <a:pt x="8889" y="1766"/>
                    <a:pt x="12863" y="0"/>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476">
              <a:extLst>
                <a:ext uri="{FF2B5EF4-FFF2-40B4-BE49-F238E27FC236}">
                  <a16:creationId xmlns:a16="http://schemas.microsoft.com/office/drawing/2014/main" id="{7775FE64-9288-B79D-8AD4-DAE9E4EBA26B}"/>
                </a:ext>
              </a:extLst>
            </p:cNvPr>
            <p:cNvSpPr/>
            <p:nvPr/>
          </p:nvSpPr>
          <p:spPr>
            <a:xfrm>
              <a:off x="6469388" y="4579721"/>
              <a:ext cx="104194" cy="8388"/>
            </a:xfrm>
            <a:custGeom>
              <a:avLst/>
              <a:gdLst>
                <a:gd name="connsiteX0" fmla="*/ 52097 w 104194"/>
                <a:gd name="connsiteY0" fmla="*/ 8388 h 8388"/>
                <a:gd name="connsiteX1" fmla="*/ 6181 w 104194"/>
                <a:gd name="connsiteY1" fmla="*/ 8388 h 8388"/>
                <a:gd name="connsiteX2" fmla="*/ 0 w 104194"/>
                <a:gd name="connsiteY2" fmla="*/ 4415 h 8388"/>
                <a:gd name="connsiteX3" fmla="*/ 5739 w 104194"/>
                <a:gd name="connsiteY3" fmla="*/ 441 h 8388"/>
                <a:gd name="connsiteX4" fmla="*/ 98014 w 104194"/>
                <a:gd name="connsiteY4" fmla="*/ 0 h 8388"/>
                <a:gd name="connsiteX5" fmla="*/ 104195 w 104194"/>
                <a:gd name="connsiteY5" fmla="*/ 3973 h 8388"/>
                <a:gd name="connsiteX6" fmla="*/ 98455 w 104194"/>
                <a:gd name="connsiteY6" fmla="*/ 7947 h 8388"/>
                <a:gd name="connsiteX7" fmla="*/ 52097 w 104194"/>
                <a:gd name="connsiteY7" fmla="*/ 8388 h 8388"/>
                <a:gd name="connsiteX8" fmla="*/ 52097 w 104194"/>
                <a:gd name="connsiteY8" fmla="*/ 8388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94" h="8388">
                  <a:moveTo>
                    <a:pt x="52097" y="8388"/>
                  </a:moveTo>
                  <a:cubicBezTo>
                    <a:pt x="36645" y="8388"/>
                    <a:pt x="21633" y="8388"/>
                    <a:pt x="6181" y="8388"/>
                  </a:cubicBezTo>
                  <a:cubicBezTo>
                    <a:pt x="3090" y="8388"/>
                    <a:pt x="0" y="7947"/>
                    <a:pt x="0" y="4415"/>
                  </a:cubicBezTo>
                  <a:cubicBezTo>
                    <a:pt x="0" y="883"/>
                    <a:pt x="3090" y="441"/>
                    <a:pt x="5739" y="441"/>
                  </a:cubicBezTo>
                  <a:cubicBezTo>
                    <a:pt x="36645" y="441"/>
                    <a:pt x="67550" y="441"/>
                    <a:pt x="98014" y="0"/>
                  </a:cubicBezTo>
                  <a:cubicBezTo>
                    <a:pt x="101104" y="0"/>
                    <a:pt x="104195" y="441"/>
                    <a:pt x="104195" y="3973"/>
                  </a:cubicBezTo>
                  <a:cubicBezTo>
                    <a:pt x="104195" y="7505"/>
                    <a:pt x="101104" y="7947"/>
                    <a:pt x="98455" y="7947"/>
                  </a:cubicBezTo>
                  <a:cubicBezTo>
                    <a:pt x="83002" y="8388"/>
                    <a:pt x="67550" y="8388"/>
                    <a:pt x="52097" y="8388"/>
                  </a:cubicBezTo>
                  <a:cubicBezTo>
                    <a:pt x="52097" y="8388"/>
                    <a:pt x="52097" y="8388"/>
                    <a:pt x="52097" y="8388"/>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477">
              <a:extLst>
                <a:ext uri="{FF2B5EF4-FFF2-40B4-BE49-F238E27FC236}">
                  <a16:creationId xmlns:a16="http://schemas.microsoft.com/office/drawing/2014/main" id="{E946C38A-A17B-AF94-E0FF-A56FF766BB4F}"/>
                </a:ext>
              </a:extLst>
            </p:cNvPr>
            <p:cNvSpPr/>
            <p:nvPr/>
          </p:nvSpPr>
          <p:spPr>
            <a:xfrm>
              <a:off x="6468946" y="4628617"/>
              <a:ext cx="104636" cy="10816"/>
            </a:xfrm>
            <a:custGeom>
              <a:avLst/>
              <a:gdLst>
                <a:gd name="connsiteX0" fmla="*/ 52098 w 104636"/>
                <a:gd name="connsiteY0" fmla="*/ 10707 h 10816"/>
                <a:gd name="connsiteX1" fmla="*/ 7064 w 104636"/>
                <a:gd name="connsiteY1" fmla="*/ 10707 h 10816"/>
                <a:gd name="connsiteX2" fmla="*/ 3091 w 104636"/>
                <a:gd name="connsiteY2" fmla="*/ 10265 h 10816"/>
                <a:gd name="connsiteX3" fmla="*/ 0 w 104636"/>
                <a:gd name="connsiteY3" fmla="*/ 5408 h 10816"/>
                <a:gd name="connsiteX4" fmla="*/ 3091 w 104636"/>
                <a:gd name="connsiteY4" fmla="*/ 552 h 10816"/>
                <a:gd name="connsiteX5" fmla="*/ 6623 w 104636"/>
                <a:gd name="connsiteY5" fmla="*/ 110 h 10816"/>
                <a:gd name="connsiteX6" fmla="*/ 97131 w 104636"/>
                <a:gd name="connsiteY6" fmla="*/ 110 h 10816"/>
                <a:gd name="connsiteX7" fmla="*/ 98014 w 104636"/>
                <a:gd name="connsiteY7" fmla="*/ 110 h 10816"/>
                <a:gd name="connsiteX8" fmla="*/ 104637 w 104636"/>
                <a:gd name="connsiteY8" fmla="*/ 4967 h 10816"/>
                <a:gd name="connsiteX9" fmla="*/ 98014 w 104636"/>
                <a:gd name="connsiteY9" fmla="*/ 9823 h 10816"/>
                <a:gd name="connsiteX10" fmla="*/ 52098 w 104636"/>
                <a:gd name="connsiteY10" fmla="*/ 9823 h 10816"/>
                <a:gd name="connsiteX11" fmla="*/ 52098 w 104636"/>
                <a:gd name="connsiteY11" fmla="*/ 10707 h 1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636" h="10816">
                  <a:moveTo>
                    <a:pt x="52098" y="10707"/>
                  </a:moveTo>
                  <a:cubicBezTo>
                    <a:pt x="37086" y="10707"/>
                    <a:pt x="22075" y="10707"/>
                    <a:pt x="7064" y="10707"/>
                  </a:cubicBezTo>
                  <a:cubicBezTo>
                    <a:pt x="5740" y="10707"/>
                    <a:pt x="3974" y="11148"/>
                    <a:pt x="3091" y="10265"/>
                  </a:cubicBezTo>
                  <a:cubicBezTo>
                    <a:pt x="1766" y="8940"/>
                    <a:pt x="0" y="7174"/>
                    <a:pt x="0" y="5408"/>
                  </a:cubicBezTo>
                  <a:cubicBezTo>
                    <a:pt x="0" y="3642"/>
                    <a:pt x="1766" y="1876"/>
                    <a:pt x="3091" y="552"/>
                  </a:cubicBezTo>
                  <a:cubicBezTo>
                    <a:pt x="3974" y="-331"/>
                    <a:pt x="5298" y="110"/>
                    <a:pt x="6623" y="110"/>
                  </a:cubicBezTo>
                  <a:cubicBezTo>
                    <a:pt x="36645" y="110"/>
                    <a:pt x="67109" y="110"/>
                    <a:pt x="97131" y="110"/>
                  </a:cubicBezTo>
                  <a:cubicBezTo>
                    <a:pt x="97573" y="110"/>
                    <a:pt x="97573" y="110"/>
                    <a:pt x="98014" y="110"/>
                  </a:cubicBezTo>
                  <a:cubicBezTo>
                    <a:pt x="101105" y="110"/>
                    <a:pt x="104637" y="110"/>
                    <a:pt x="104637" y="4967"/>
                  </a:cubicBezTo>
                  <a:cubicBezTo>
                    <a:pt x="104637" y="9823"/>
                    <a:pt x="101105" y="9823"/>
                    <a:pt x="98014" y="9823"/>
                  </a:cubicBezTo>
                  <a:cubicBezTo>
                    <a:pt x="83003" y="9823"/>
                    <a:pt x="67550" y="9823"/>
                    <a:pt x="52098" y="9823"/>
                  </a:cubicBezTo>
                  <a:cubicBezTo>
                    <a:pt x="52098" y="10707"/>
                    <a:pt x="52098" y="10707"/>
                    <a:pt x="52098" y="10707"/>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478">
              <a:extLst>
                <a:ext uri="{FF2B5EF4-FFF2-40B4-BE49-F238E27FC236}">
                  <a16:creationId xmlns:a16="http://schemas.microsoft.com/office/drawing/2014/main" id="{A7350699-6B69-3C87-CDDB-8A3BE489E4F9}"/>
                </a:ext>
              </a:extLst>
            </p:cNvPr>
            <p:cNvSpPr/>
            <p:nvPr/>
          </p:nvSpPr>
          <p:spPr>
            <a:xfrm>
              <a:off x="6469830" y="4603120"/>
              <a:ext cx="104312" cy="10596"/>
            </a:xfrm>
            <a:custGeom>
              <a:avLst/>
              <a:gdLst>
                <a:gd name="connsiteX0" fmla="*/ 52097 w 104312"/>
                <a:gd name="connsiteY0" fmla="*/ 0 h 10596"/>
                <a:gd name="connsiteX1" fmla="*/ 97572 w 104312"/>
                <a:gd name="connsiteY1" fmla="*/ 0 h 10596"/>
                <a:gd name="connsiteX2" fmla="*/ 102870 w 104312"/>
                <a:gd name="connsiteY2" fmla="*/ 1766 h 10596"/>
                <a:gd name="connsiteX3" fmla="*/ 104195 w 104312"/>
                <a:gd name="connsiteY3" fmla="*/ 6623 h 10596"/>
                <a:gd name="connsiteX4" fmla="*/ 99780 w 104312"/>
                <a:gd name="connsiteY4" fmla="*/ 10155 h 10596"/>
                <a:gd name="connsiteX5" fmla="*/ 75497 w 104312"/>
                <a:gd name="connsiteY5" fmla="*/ 10155 h 10596"/>
                <a:gd name="connsiteX6" fmla="*/ 8389 w 104312"/>
                <a:gd name="connsiteY6" fmla="*/ 10596 h 10596"/>
                <a:gd name="connsiteX7" fmla="*/ 5298 w 104312"/>
                <a:gd name="connsiteY7" fmla="*/ 10596 h 10596"/>
                <a:gd name="connsiteX8" fmla="*/ 0 w 104312"/>
                <a:gd name="connsiteY8" fmla="*/ 5298 h 10596"/>
                <a:gd name="connsiteX9" fmla="*/ 5298 w 104312"/>
                <a:gd name="connsiteY9" fmla="*/ 0 h 10596"/>
                <a:gd name="connsiteX10" fmla="*/ 52097 w 104312"/>
                <a:gd name="connsiteY10" fmla="*/ 0 h 10596"/>
                <a:gd name="connsiteX11" fmla="*/ 52097 w 104312"/>
                <a:gd name="connsiteY11" fmla="*/ 0 h 1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12" h="10596">
                  <a:moveTo>
                    <a:pt x="52097" y="0"/>
                  </a:moveTo>
                  <a:cubicBezTo>
                    <a:pt x="67108" y="0"/>
                    <a:pt x="82120" y="0"/>
                    <a:pt x="97572" y="0"/>
                  </a:cubicBezTo>
                  <a:cubicBezTo>
                    <a:pt x="99338" y="0"/>
                    <a:pt x="101546" y="441"/>
                    <a:pt x="102870" y="1766"/>
                  </a:cubicBezTo>
                  <a:cubicBezTo>
                    <a:pt x="103753" y="2649"/>
                    <a:pt x="104636" y="5740"/>
                    <a:pt x="104195" y="6623"/>
                  </a:cubicBezTo>
                  <a:cubicBezTo>
                    <a:pt x="103312" y="8389"/>
                    <a:pt x="101105" y="10155"/>
                    <a:pt x="99780" y="10155"/>
                  </a:cubicBezTo>
                  <a:cubicBezTo>
                    <a:pt x="91833" y="10596"/>
                    <a:pt x="83444" y="10155"/>
                    <a:pt x="75497" y="10155"/>
                  </a:cubicBezTo>
                  <a:cubicBezTo>
                    <a:pt x="53422" y="10155"/>
                    <a:pt x="30905" y="10155"/>
                    <a:pt x="8389" y="10596"/>
                  </a:cubicBezTo>
                  <a:cubicBezTo>
                    <a:pt x="7505" y="10596"/>
                    <a:pt x="6623" y="10596"/>
                    <a:pt x="5298" y="10596"/>
                  </a:cubicBezTo>
                  <a:cubicBezTo>
                    <a:pt x="2208" y="10596"/>
                    <a:pt x="0" y="9713"/>
                    <a:pt x="0" y="5298"/>
                  </a:cubicBezTo>
                  <a:cubicBezTo>
                    <a:pt x="0" y="883"/>
                    <a:pt x="2649" y="0"/>
                    <a:pt x="5298" y="0"/>
                  </a:cubicBezTo>
                  <a:cubicBezTo>
                    <a:pt x="20750" y="441"/>
                    <a:pt x="36203" y="441"/>
                    <a:pt x="52097" y="0"/>
                  </a:cubicBezTo>
                  <a:cubicBezTo>
                    <a:pt x="52097" y="441"/>
                    <a:pt x="52097" y="0"/>
                    <a:pt x="52097" y="0"/>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9" name="Graphic 4">
            <a:extLst>
              <a:ext uri="{FF2B5EF4-FFF2-40B4-BE49-F238E27FC236}">
                <a16:creationId xmlns:a16="http://schemas.microsoft.com/office/drawing/2014/main" id="{5277C1B2-7743-F125-2EE4-BC1DED5509C3}"/>
              </a:ext>
            </a:extLst>
          </p:cNvPr>
          <p:cNvGrpSpPr/>
          <p:nvPr/>
        </p:nvGrpSpPr>
        <p:grpSpPr>
          <a:xfrm>
            <a:off x="7058231" y="6220499"/>
            <a:ext cx="457545" cy="457051"/>
            <a:chOff x="9165680" y="4455122"/>
            <a:chExt cx="457545" cy="457051"/>
          </a:xfrm>
        </p:grpSpPr>
        <p:sp>
          <p:nvSpPr>
            <p:cNvPr id="100" name="Freeform 462">
              <a:extLst>
                <a:ext uri="{FF2B5EF4-FFF2-40B4-BE49-F238E27FC236}">
                  <a16:creationId xmlns:a16="http://schemas.microsoft.com/office/drawing/2014/main" id="{82C7000C-D20C-285D-91DA-851271BC1041}"/>
                </a:ext>
              </a:extLst>
            </p:cNvPr>
            <p:cNvSpPr/>
            <p:nvPr/>
          </p:nvSpPr>
          <p:spPr>
            <a:xfrm>
              <a:off x="9217991" y="4675968"/>
              <a:ext cx="53753" cy="142164"/>
            </a:xfrm>
            <a:custGeom>
              <a:avLst/>
              <a:gdLst>
                <a:gd name="connsiteX0" fmla="*/ 11680 w 53753"/>
                <a:gd name="connsiteY0" fmla="*/ 10596 h 142164"/>
                <a:gd name="connsiteX1" fmla="*/ 26691 w 53753"/>
                <a:gd name="connsiteY1" fmla="*/ 32671 h 142164"/>
                <a:gd name="connsiteX2" fmla="*/ 39936 w 53753"/>
                <a:gd name="connsiteY2" fmla="*/ 38411 h 142164"/>
                <a:gd name="connsiteX3" fmla="*/ 53181 w 53753"/>
                <a:gd name="connsiteY3" fmla="*/ 49449 h 142164"/>
                <a:gd name="connsiteX4" fmla="*/ 44351 w 53753"/>
                <a:gd name="connsiteY4" fmla="*/ 70199 h 142164"/>
                <a:gd name="connsiteX5" fmla="*/ 36846 w 53753"/>
                <a:gd name="connsiteY5" fmla="*/ 106844 h 142164"/>
                <a:gd name="connsiteX6" fmla="*/ 47000 w 53753"/>
                <a:gd name="connsiteY6" fmla="*/ 142165 h 142164"/>
                <a:gd name="connsiteX7" fmla="*/ 5499 w 53753"/>
                <a:gd name="connsiteY7" fmla="*/ 0 h 142164"/>
                <a:gd name="connsiteX8" fmla="*/ 11680 w 53753"/>
                <a:gd name="connsiteY8" fmla="*/ 10596 h 14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53" h="142164">
                  <a:moveTo>
                    <a:pt x="11680" y="10596"/>
                  </a:moveTo>
                  <a:cubicBezTo>
                    <a:pt x="16978" y="19868"/>
                    <a:pt x="21393" y="28698"/>
                    <a:pt x="26691" y="32671"/>
                  </a:cubicBezTo>
                  <a:cubicBezTo>
                    <a:pt x="30223" y="35320"/>
                    <a:pt x="35080" y="37086"/>
                    <a:pt x="39936" y="38411"/>
                  </a:cubicBezTo>
                  <a:cubicBezTo>
                    <a:pt x="53181" y="42384"/>
                    <a:pt x="54948" y="44150"/>
                    <a:pt x="53181" y="49449"/>
                  </a:cubicBezTo>
                  <a:cubicBezTo>
                    <a:pt x="51857" y="55629"/>
                    <a:pt x="47883" y="63135"/>
                    <a:pt x="44351" y="70199"/>
                  </a:cubicBezTo>
                  <a:cubicBezTo>
                    <a:pt x="37288" y="84327"/>
                    <a:pt x="31106" y="97131"/>
                    <a:pt x="36846" y="106844"/>
                  </a:cubicBezTo>
                  <a:cubicBezTo>
                    <a:pt x="45676" y="120531"/>
                    <a:pt x="47000" y="133335"/>
                    <a:pt x="47000" y="142165"/>
                  </a:cubicBezTo>
                  <a:cubicBezTo>
                    <a:pt x="6823" y="106844"/>
                    <a:pt x="-9512" y="51214"/>
                    <a:pt x="5499" y="0"/>
                  </a:cubicBezTo>
                  <a:cubicBezTo>
                    <a:pt x="7707" y="3091"/>
                    <a:pt x="9914" y="7064"/>
                    <a:pt x="11680" y="10596"/>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463">
              <a:extLst>
                <a:ext uri="{FF2B5EF4-FFF2-40B4-BE49-F238E27FC236}">
                  <a16:creationId xmlns:a16="http://schemas.microsoft.com/office/drawing/2014/main" id="{773C3C57-4B1E-F2EE-3BAB-17285E18D63F}"/>
                </a:ext>
              </a:extLst>
            </p:cNvPr>
            <p:cNvSpPr/>
            <p:nvPr/>
          </p:nvSpPr>
          <p:spPr>
            <a:xfrm>
              <a:off x="9315401" y="4593849"/>
              <a:ext cx="177406" cy="200123"/>
            </a:xfrm>
            <a:custGeom>
              <a:avLst/>
              <a:gdLst>
                <a:gd name="connsiteX0" fmla="*/ 177407 w 177406"/>
                <a:gd name="connsiteY0" fmla="*/ 76380 h 200123"/>
                <a:gd name="connsiteX1" fmla="*/ 135905 w 177406"/>
                <a:gd name="connsiteY1" fmla="*/ 111259 h 200123"/>
                <a:gd name="connsiteX2" fmla="*/ 135022 w 177406"/>
                <a:gd name="connsiteY2" fmla="*/ 158059 h 200123"/>
                <a:gd name="connsiteX3" fmla="*/ 105000 w 177406"/>
                <a:gd name="connsiteY3" fmla="*/ 198235 h 200123"/>
                <a:gd name="connsiteX4" fmla="*/ 90872 w 177406"/>
                <a:gd name="connsiteY4" fmla="*/ 197352 h 200123"/>
                <a:gd name="connsiteX5" fmla="*/ 86015 w 177406"/>
                <a:gd name="connsiteY5" fmla="*/ 152760 h 200123"/>
                <a:gd name="connsiteX6" fmla="*/ 76744 w 177406"/>
                <a:gd name="connsiteY6" fmla="*/ 101546 h 200123"/>
                <a:gd name="connsiteX7" fmla="*/ 63939 w 177406"/>
                <a:gd name="connsiteY7" fmla="*/ 98014 h 200123"/>
                <a:gd name="connsiteX8" fmla="*/ 51136 w 177406"/>
                <a:gd name="connsiteY8" fmla="*/ 99780 h 200123"/>
                <a:gd name="connsiteX9" fmla="*/ 3454 w 177406"/>
                <a:gd name="connsiteY9" fmla="*/ 88742 h 200123"/>
                <a:gd name="connsiteX10" fmla="*/ 28619 w 177406"/>
                <a:gd name="connsiteY10" fmla="*/ 35762 h 200123"/>
                <a:gd name="connsiteX11" fmla="*/ 35242 w 177406"/>
                <a:gd name="connsiteY11" fmla="*/ 30905 h 200123"/>
                <a:gd name="connsiteX12" fmla="*/ 114712 w 177406"/>
                <a:gd name="connsiteY12" fmla="*/ 0 h 200123"/>
                <a:gd name="connsiteX13" fmla="*/ 177407 w 177406"/>
                <a:gd name="connsiteY13" fmla="*/ 76380 h 2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06" h="200123">
                  <a:moveTo>
                    <a:pt x="177407" y="76380"/>
                  </a:moveTo>
                  <a:cubicBezTo>
                    <a:pt x="153124" y="89184"/>
                    <a:pt x="142087" y="98897"/>
                    <a:pt x="135905" y="111259"/>
                  </a:cubicBezTo>
                  <a:cubicBezTo>
                    <a:pt x="130165" y="124504"/>
                    <a:pt x="132373" y="138632"/>
                    <a:pt x="135022" y="158059"/>
                  </a:cubicBezTo>
                  <a:cubicBezTo>
                    <a:pt x="136788" y="169538"/>
                    <a:pt x="123102" y="190730"/>
                    <a:pt x="105000" y="198235"/>
                  </a:cubicBezTo>
                  <a:cubicBezTo>
                    <a:pt x="98377" y="200884"/>
                    <a:pt x="93521" y="200884"/>
                    <a:pt x="90872" y="197352"/>
                  </a:cubicBezTo>
                  <a:cubicBezTo>
                    <a:pt x="85574" y="190730"/>
                    <a:pt x="86015" y="169538"/>
                    <a:pt x="86015" y="152760"/>
                  </a:cubicBezTo>
                  <a:cubicBezTo>
                    <a:pt x="86015" y="129802"/>
                    <a:pt x="86457" y="109493"/>
                    <a:pt x="76744" y="101546"/>
                  </a:cubicBezTo>
                  <a:cubicBezTo>
                    <a:pt x="73211" y="98456"/>
                    <a:pt x="69238" y="97131"/>
                    <a:pt x="63939" y="98014"/>
                  </a:cubicBezTo>
                  <a:cubicBezTo>
                    <a:pt x="59966" y="98456"/>
                    <a:pt x="55109" y="99338"/>
                    <a:pt x="51136" y="99780"/>
                  </a:cubicBezTo>
                  <a:cubicBezTo>
                    <a:pt x="26412" y="103753"/>
                    <a:pt x="10959" y="105078"/>
                    <a:pt x="3454" y="88742"/>
                  </a:cubicBezTo>
                  <a:cubicBezTo>
                    <a:pt x="-9350" y="62252"/>
                    <a:pt x="16699" y="42826"/>
                    <a:pt x="28619" y="35762"/>
                  </a:cubicBezTo>
                  <a:cubicBezTo>
                    <a:pt x="30827" y="34438"/>
                    <a:pt x="33034" y="32671"/>
                    <a:pt x="35242" y="30905"/>
                  </a:cubicBezTo>
                  <a:cubicBezTo>
                    <a:pt x="63939" y="27373"/>
                    <a:pt x="90872" y="15453"/>
                    <a:pt x="114712" y="0"/>
                  </a:cubicBezTo>
                  <a:cubicBezTo>
                    <a:pt x="144735" y="17219"/>
                    <a:pt x="167252" y="44150"/>
                    <a:pt x="177407" y="7638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464">
              <a:extLst>
                <a:ext uri="{FF2B5EF4-FFF2-40B4-BE49-F238E27FC236}">
                  <a16:creationId xmlns:a16="http://schemas.microsoft.com/office/drawing/2014/main" id="{CD098804-93D1-477C-F623-6EC00B03D6AC}"/>
                </a:ext>
              </a:extLst>
            </p:cNvPr>
            <p:cNvSpPr/>
            <p:nvPr/>
          </p:nvSpPr>
          <p:spPr>
            <a:xfrm>
              <a:off x="9165680" y="4455122"/>
              <a:ext cx="457545" cy="457051"/>
            </a:xfrm>
            <a:custGeom>
              <a:avLst/>
              <a:gdLst>
                <a:gd name="connsiteX0" fmla="*/ 326686 w 457545"/>
                <a:gd name="connsiteY0" fmla="*/ 220847 h 457051"/>
                <a:gd name="connsiteX1" fmla="*/ 285185 w 457545"/>
                <a:gd name="connsiteY1" fmla="*/ 256167 h 457051"/>
                <a:gd name="connsiteX2" fmla="*/ 284302 w 457545"/>
                <a:gd name="connsiteY2" fmla="*/ 303408 h 457051"/>
                <a:gd name="connsiteX3" fmla="*/ 254280 w 457545"/>
                <a:gd name="connsiteY3" fmla="*/ 344026 h 457051"/>
                <a:gd name="connsiteX4" fmla="*/ 240151 w 457545"/>
                <a:gd name="connsiteY4" fmla="*/ 343144 h 457051"/>
                <a:gd name="connsiteX5" fmla="*/ 235295 w 457545"/>
                <a:gd name="connsiteY5" fmla="*/ 298551 h 457051"/>
                <a:gd name="connsiteX6" fmla="*/ 226023 w 457545"/>
                <a:gd name="connsiteY6" fmla="*/ 246896 h 457051"/>
                <a:gd name="connsiteX7" fmla="*/ 213220 w 457545"/>
                <a:gd name="connsiteY7" fmla="*/ 243363 h 457051"/>
                <a:gd name="connsiteX8" fmla="*/ 200416 w 457545"/>
                <a:gd name="connsiteY8" fmla="*/ 245129 h 457051"/>
                <a:gd name="connsiteX9" fmla="*/ 152292 w 457545"/>
                <a:gd name="connsiteY9" fmla="*/ 234092 h 457051"/>
                <a:gd name="connsiteX10" fmla="*/ 177458 w 457545"/>
                <a:gd name="connsiteY10" fmla="*/ 180670 h 457051"/>
                <a:gd name="connsiteX11" fmla="*/ 184522 w 457545"/>
                <a:gd name="connsiteY11" fmla="*/ 175814 h 457051"/>
                <a:gd name="connsiteX12" fmla="*/ 264434 w 457545"/>
                <a:gd name="connsiteY12" fmla="*/ 144908 h 457051"/>
                <a:gd name="connsiteX13" fmla="*/ 326686 w 457545"/>
                <a:gd name="connsiteY13" fmla="*/ 220847 h 457051"/>
                <a:gd name="connsiteX14" fmla="*/ 145670 w 457545"/>
                <a:gd name="connsiteY14" fmla="*/ 90603 h 457051"/>
                <a:gd name="connsiteX15" fmla="*/ 200858 w 457545"/>
                <a:gd name="connsiteY15" fmla="*/ 101641 h 457051"/>
                <a:gd name="connsiteX16" fmla="*/ 129334 w 457545"/>
                <a:gd name="connsiteY16" fmla="*/ 153738 h 457051"/>
                <a:gd name="connsiteX17" fmla="*/ 93131 w 457545"/>
                <a:gd name="connsiteY17" fmla="*/ 128572 h 457051"/>
                <a:gd name="connsiteX18" fmla="*/ 145670 w 457545"/>
                <a:gd name="connsiteY18" fmla="*/ 90603 h 457051"/>
                <a:gd name="connsiteX19" fmla="*/ 149643 w 457545"/>
                <a:gd name="connsiteY19" fmla="*/ 77799 h 457051"/>
                <a:gd name="connsiteX20" fmla="*/ 110349 w 457545"/>
                <a:gd name="connsiteY20" fmla="*/ 24377 h 457051"/>
                <a:gd name="connsiteX21" fmla="*/ 147877 w 457545"/>
                <a:gd name="connsiteY21" fmla="*/ 13782 h 457051"/>
                <a:gd name="connsiteX22" fmla="*/ 202182 w 457545"/>
                <a:gd name="connsiteY22" fmla="*/ 87954 h 457051"/>
                <a:gd name="connsiteX23" fmla="*/ 149643 w 457545"/>
                <a:gd name="connsiteY23" fmla="*/ 77799 h 457051"/>
                <a:gd name="connsiteX24" fmla="*/ 97987 w 457545"/>
                <a:gd name="connsiteY24" fmla="*/ 29676 h 457051"/>
                <a:gd name="connsiteX25" fmla="*/ 130659 w 457545"/>
                <a:gd name="connsiteY25" fmla="*/ 73826 h 457051"/>
                <a:gd name="connsiteX26" fmla="*/ 52512 w 457545"/>
                <a:gd name="connsiteY26" fmla="*/ 58815 h 457051"/>
                <a:gd name="connsiteX27" fmla="*/ 97987 w 457545"/>
                <a:gd name="connsiteY27" fmla="*/ 29676 h 457051"/>
                <a:gd name="connsiteX28" fmla="*/ 84301 w 457545"/>
                <a:gd name="connsiteY28" fmla="*/ 118859 h 457051"/>
                <a:gd name="connsiteX29" fmla="*/ 50304 w 457545"/>
                <a:gd name="connsiteY29" fmla="*/ 71619 h 457051"/>
                <a:gd name="connsiteX30" fmla="*/ 127568 w 457545"/>
                <a:gd name="connsiteY30" fmla="*/ 86629 h 457051"/>
                <a:gd name="connsiteX31" fmla="*/ 84301 w 457545"/>
                <a:gd name="connsiteY31" fmla="*/ 118859 h 457051"/>
                <a:gd name="connsiteX32" fmla="*/ 151850 w 457545"/>
                <a:gd name="connsiteY32" fmla="*/ 160361 h 457051"/>
                <a:gd name="connsiteX33" fmla="*/ 144787 w 457545"/>
                <a:gd name="connsiteY33" fmla="*/ 158595 h 457051"/>
                <a:gd name="connsiteX34" fmla="*/ 218960 w 457545"/>
                <a:gd name="connsiteY34" fmla="*/ 104290 h 457051"/>
                <a:gd name="connsiteX35" fmla="*/ 279886 w 457545"/>
                <a:gd name="connsiteY35" fmla="*/ 116211 h 457051"/>
                <a:gd name="connsiteX36" fmla="*/ 151850 w 457545"/>
                <a:gd name="connsiteY36" fmla="*/ 160361 h 457051"/>
                <a:gd name="connsiteX37" fmla="*/ 392470 w 457545"/>
                <a:gd name="connsiteY37" fmla="*/ 163893 h 457051"/>
                <a:gd name="connsiteX38" fmla="*/ 371720 w 457545"/>
                <a:gd name="connsiteY38" fmla="*/ 172723 h 457051"/>
                <a:gd name="connsiteX39" fmla="*/ 392029 w 457545"/>
                <a:gd name="connsiteY39" fmla="*/ 124599 h 457051"/>
                <a:gd name="connsiteX40" fmla="*/ 443243 w 457545"/>
                <a:gd name="connsiteY40" fmla="*/ 103407 h 457051"/>
                <a:gd name="connsiteX41" fmla="*/ 438828 w 457545"/>
                <a:gd name="connsiteY41" fmla="*/ 120184 h 457051"/>
                <a:gd name="connsiteX42" fmla="*/ 392470 w 457545"/>
                <a:gd name="connsiteY42" fmla="*/ 163893 h 457051"/>
                <a:gd name="connsiteX43" fmla="*/ 350086 w 457545"/>
                <a:gd name="connsiteY43" fmla="*/ 82656 h 457051"/>
                <a:gd name="connsiteX44" fmla="*/ 357592 w 457545"/>
                <a:gd name="connsiteY44" fmla="*/ 69853 h 457051"/>
                <a:gd name="connsiteX45" fmla="*/ 379225 w 457545"/>
                <a:gd name="connsiteY45" fmla="*/ 122392 h 457051"/>
                <a:gd name="connsiteX46" fmla="*/ 359799 w 457545"/>
                <a:gd name="connsiteY46" fmla="*/ 168750 h 457051"/>
                <a:gd name="connsiteX47" fmla="*/ 350969 w 457545"/>
                <a:gd name="connsiteY47" fmla="*/ 146674 h 457051"/>
                <a:gd name="connsiteX48" fmla="*/ 350086 w 457545"/>
                <a:gd name="connsiteY48" fmla="*/ 82656 h 457051"/>
                <a:gd name="connsiteX49" fmla="*/ 429998 w 457545"/>
                <a:gd name="connsiteY49" fmla="*/ 34974 h 457051"/>
                <a:gd name="connsiteX50" fmla="*/ 438387 w 457545"/>
                <a:gd name="connsiteY50" fmla="*/ 56607 h 457051"/>
                <a:gd name="connsiteX51" fmla="*/ 444127 w 457545"/>
                <a:gd name="connsiteY51" fmla="*/ 88396 h 457051"/>
                <a:gd name="connsiteX52" fmla="*/ 399976 w 457545"/>
                <a:gd name="connsiteY52" fmla="*/ 106497 h 457051"/>
                <a:gd name="connsiteX53" fmla="*/ 429998 w 457545"/>
                <a:gd name="connsiteY53" fmla="*/ 34974 h 457051"/>
                <a:gd name="connsiteX54" fmla="*/ 386289 w 457545"/>
                <a:gd name="connsiteY54" fmla="*/ 104732 h 457051"/>
                <a:gd name="connsiteX55" fmla="*/ 366864 w 457545"/>
                <a:gd name="connsiteY55" fmla="*/ 58373 h 457051"/>
                <a:gd name="connsiteX56" fmla="*/ 396002 w 457545"/>
                <a:gd name="connsiteY56" fmla="*/ 38506 h 457051"/>
                <a:gd name="connsiteX57" fmla="*/ 417195 w 457545"/>
                <a:gd name="connsiteY57" fmla="*/ 29676 h 457051"/>
                <a:gd name="connsiteX58" fmla="*/ 386289 w 457545"/>
                <a:gd name="connsiteY58" fmla="*/ 104732 h 457051"/>
                <a:gd name="connsiteX59" fmla="*/ 62667 w 457545"/>
                <a:gd name="connsiteY59" fmla="*/ 235858 h 457051"/>
                <a:gd name="connsiteX60" fmla="*/ 77237 w 457545"/>
                <a:gd name="connsiteY60" fmla="*/ 258375 h 457051"/>
                <a:gd name="connsiteX61" fmla="*/ 90482 w 457545"/>
                <a:gd name="connsiteY61" fmla="*/ 264114 h 457051"/>
                <a:gd name="connsiteX62" fmla="*/ 103727 w 457545"/>
                <a:gd name="connsiteY62" fmla="*/ 275152 h 457051"/>
                <a:gd name="connsiteX63" fmla="*/ 94897 w 457545"/>
                <a:gd name="connsiteY63" fmla="*/ 296344 h 457051"/>
                <a:gd name="connsiteX64" fmla="*/ 87391 w 457545"/>
                <a:gd name="connsiteY64" fmla="*/ 333430 h 457051"/>
                <a:gd name="connsiteX65" fmla="*/ 97546 w 457545"/>
                <a:gd name="connsiteY65" fmla="*/ 369192 h 457051"/>
                <a:gd name="connsiteX66" fmla="*/ 56486 w 457545"/>
                <a:gd name="connsiteY66" fmla="*/ 225262 h 457051"/>
                <a:gd name="connsiteX67" fmla="*/ 62667 w 457545"/>
                <a:gd name="connsiteY67" fmla="*/ 235858 h 457051"/>
                <a:gd name="connsiteX68" fmla="*/ 450749 w 457545"/>
                <a:gd name="connsiteY68" fmla="*/ 52634 h 457051"/>
                <a:gd name="connsiteX69" fmla="*/ 434855 w 457545"/>
                <a:gd name="connsiteY69" fmla="*/ 16430 h 457051"/>
                <a:gd name="connsiteX70" fmla="*/ 427349 w 457545"/>
                <a:gd name="connsiteY70" fmla="*/ 13340 h 457051"/>
                <a:gd name="connsiteX71" fmla="*/ 390262 w 457545"/>
                <a:gd name="connsiteY71" fmla="*/ 27027 h 457051"/>
                <a:gd name="connsiteX72" fmla="*/ 337282 w 457545"/>
                <a:gd name="connsiteY72" fmla="*/ 77799 h 457051"/>
                <a:gd name="connsiteX73" fmla="*/ 334192 w 457545"/>
                <a:gd name="connsiteY73" fmla="*/ 137402 h 457051"/>
                <a:gd name="connsiteX74" fmla="*/ 298430 w 457545"/>
                <a:gd name="connsiteY74" fmla="*/ 106497 h 457051"/>
                <a:gd name="connsiteX75" fmla="*/ 267525 w 457545"/>
                <a:gd name="connsiteY75" fmla="*/ 58815 h 457051"/>
                <a:gd name="connsiteX76" fmla="*/ 256928 w 457545"/>
                <a:gd name="connsiteY76" fmla="*/ 67204 h 457051"/>
                <a:gd name="connsiteX77" fmla="*/ 281653 w 457545"/>
                <a:gd name="connsiteY77" fmla="*/ 103407 h 457051"/>
                <a:gd name="connsiteX78" fmla="*/ 220725 w 457545"/>
                <a:gd name="connsiteY78" fmla="*/ 91486 h 457051"/>
                <a:gd name="connsiteX79" fmla="*/ 162888 w 457545"/>
                <a:gd name="connsiteY79" fmla="*/ 12898 h 457051"/>
                <a:gd name="connsiteX80" fmla="*/ 179665 w 457545"/>
                <a:gd name="connsiteY80" fmla="*/ 14665 h 457051"/>
                <a:gd name="connsiteX81" fmla="*/ 231763 w 457545"/>
                <a:gd name="connsiteY81" fmla="*/ 41596 h 457051"/>
                <a:gd name="connsiteX82" fmla="*/ 240593 w 457545"/>
                <a:gd name="connsiteY82" fmla="*/ 31442 h 457051"/>
                <a:gd name="connsiteX83" fmla="*/ 182315 w 457545"/>
                <a:gd name="connsiteY83" fmla="*/ 1861 h 457051"/>
                <a:gd name="connsiteX84" fmla="*/ 79002 w 457545"/>
                <a:gd name="connsiteY84" fmla="*/ 24819 h 457051"/>
                <a:gd name="connsiteX85" fmla="*/ 32203 w 457545"/>
                <a:gd name="connsiteY85" fmla="*/ 58373 h 457051"/>
                <a:gd name="connsiteX86" fmla="*/ 31321 w 457545"/>
                <a:gd name="connsiteY86" fmla="*/ 67645 h 457051"/>
                <a:gd name="connsiteX87" fmla="*/ 61342 w 457545"/>
                <a:gd name="connsiteY87" fmla="*/ 114886 h 457051"/>
                <a:gd name="connsiteX88" fmla="*/ 92689 w 457545"/>
                <a:gd name="connsiteY88" fmla="*/ 147557 h 457051"/>
                <a:gd name="connsiteX89" fmla="*/ 83417 w 457545"/>
                <a:gd name="connsiteY89" fmla="*/ 155946 h 457051"/>
                <a:gd name="connsiteX90" fmla="*/ 47656 w 457545"/>
                <a:gd name="connsiteY90" fmla="*/ 208926 h 457051"/>
                <a:gd name="connsiteX91" fmla="*/ 36618 w 457545"/>
                <a:gd name="connsiteY91" fmla="*/ 264556 h 457051"/>
                <a:gd name="connsiteX92" fmla="*/ 63109 w 457545"/>
                <a:gd name="connsiteY92" fmla="*/ 352857 h 457051"/>
                <a:gd name="connsiteX93" fmla="*/ 133307 w 457545"/>
                <a:gd name="connsiteY93" fmla="*/ 409369 h 457051"/>
                <a:gd name="connsiteX94" fmla="*/ 138164 w 457545"/>
                <a:gd name="connsiteY94" fmla="*/ 397007 h 457051"/>
                <a:gd name="connsiteX95" fmla="*/ 109467 w 457545"/>
                <a:gd name="connsiteY95" fmla="*/ 381113 h 457051"/>
                <a:gd name="connsiteX96" fmla="*/ 97987 w 457545"/>
                <a:gd name="connsiteY96" fmla="*/ 328574 h 457051"/>
                <a:gd name="connsiteX97" fmla="*/ 105934 w 457545"/>
                <a:gd name="connsiteY97" fmla="*/ 304733 h 457051"/>
                <a:gd name="connsiteX98" fmla="*/ 115647 w 457545"/>
                <a:gd name="connsiteY98" fmla="*/ 280891 h 457051"/>
                <a:gd name="connsiteX99" fmla="*/ 109025 w 457545"/>
                <a:gd name="connsiteY99" fmla="*/ 260582 h 457051"/>
                <a:gd name="connsiteX100" fmla="*/ 93131 w 457545"/>
                <a:gd name="connsiteY100" fmla="*/ 253518 h 457051"/>
                <a:gd name="connsiteX101" fmla="*/ 84301 w 457545"/>
                <a:gd name="connsiteY101" fmla="*/ 250428 h 457051"/>
                <a:gd name="connsiteX102" fmla="*/ 72822 w 457545"/>
                <a:gd name="connsiteY102" fmla="*/ 232326 h 457051"/>
                <a:gd name="connsiteX103" fmla="*/ 60459 w 457545"/>
                <a:gd name="connsiteY103" fmla="*/ 212017 h 457051"/>
                <a:gd name="connsiteX104" fmla="*/ 102402 w 457545"/>
                <a:gd name="connsiteY104" fmla="*/ 156387 h 457051"/>
                <a:gd name="connsiteX105" fmla="*/ 158473 w 457545"/>
                <a:gd name="connsiteY105" fmla="*/ 177580 h 457051"/>
                <a:gd name="connsiteX106" fmla="*/ 138164 w 457545"/>
                <a:gd name="connsiteY106" fmla="*/ 241598 h 457051"/>
                <a:gd name="connsiteX107" fmla="*/ 200416 w 457545"/>
                <a:gd name="connsiteY107" fmla="*/ 259699 h 457051"/>
                <a:gd name="connsiteX108" fmla="*/ 212778 w 457545"/>
                <a:gd name="connsiteY108" fmla="*/ 257933 h 457051"/>
                <a:gd name="connsiteX109" fmla="*/ 214986 w 457545"/>
                <a:gd name="connsiteY109" fmla="*/ 258375 h 457051"/>
                <a:gd name="connsiteX110" fmla="*/ 219843 w 457545"/>
                <a:gd name="connsiteY110" fmla="*/ 299876 h 457051"/>
                <a:gd name="connsiteX111" fmla="*/ 227790 w 457545"/>
                <a:gd name="connsiteY111" fmla="*/ 352857 h 457051"/>
                <a:gd name="connsiteX112" fmla="*/ 244566 w 457545"/>
                <a:gd name="connsiteY112" fmla="*/ 361245 h 457051"/>
                <a:gd name="connsiteX113" fmla="*/ 257811 w 457545"/>
                <a:gd name="connsiteY113" fmla="*/ 358154 h 457051"/>
                <a:gd name="connsiteX114" fmla="*/ 295781 w 457545"/>
                <a:gd name="connsiteY114" fmla="*/ 302966 h 457051"/>
                <a:gd name="connsiteX115" fmla="*/ 295339 w 457545"/>
                <a:gd name="connsiteY115" fmla="*/ 263673 h 457051"/>
                <a:gd name="connsiteX116" fmla="*/ 328452 w 457545"/>
                <a:gd name="connsiteY116" fmla="*/ 236299 h 457051"/>
                <a:gd name="connsiteX117" fmla="*/ 331543 w 457545"/>
                <a:gd name="connsiteY117" fmla="*/ 268088 h 457051"/>
                <a:gd name="connsiteX118" fmla="*/ 289158 w 457545"/>
                <a:gd name="connsiteY118" fmla="*/ 367426 h 457051"/>
                <a:gd name="connsiteX119" fmla="*/ 174809 w 457545"/>
                <a:gd name="connsiteY119" fmla="*/ 406720 h 457051"/>
                <a:gd name="connsiteX120" fmla="*/ 173485 w 457545"/>
                <a:gd name="connsiteY120" fmla="*/ 419965 h 457051"/>
                <a:gd name="connsiteX121" fmla="*/ 298430 w 457545"/>
                <a:gd name="connsiteY121" fmla="*/ 377139 h 457051"/>
                <a:gd name="connsiteX122" fmla="*/ 345229 w 457545"/>
                <a:gd name="connsiteY122" fmla="*/ 268529 h 457051"/>
                <a:gd name="connsiteX123" fmla="*/ 275031 w 457545"/>
                <a:gd name="connsiteY123" fmla="*/ 137402 h 457051"/>
                <a:gd name="connsiteX124" fmla="*/ 294456 w 457545"/>
                <a:gd name="connsiteY124" fmla="*/ 122392 h 457051"/>
                <a:gd name="connsiteX125" fmla="*/ 335074 w 457545"/>
                <a:gd name="connsiteY125" fmla="*/ 163451 h 457051"/>
                <a:gd name="connsiteX126" fmla="*/ 365539 w 457545"/>
                <a:gd name="connsiteY126" fmla="*/ 295461 h 457051"/>
                <a:gd name="connsiteX127" fmla="*/ 161564 w 457545"/>
                <a:gd name="connsiteY127" fmla="*/ 441157 h 457051"/>
                <a:gd name="connsiteX128" fmla="*/ 46331 w 457545"/>
                <a:gd name="connsiteY128" fmla="*/ 369192 h 457051"/>
                <a:gd name="connsiteX129" fmla="*/ 15868 w 457545"/>
                <a:gd name="connsiteY129" fmla="*/ 237183 h 457051"/>
                <a:gd name="connsiteX130" fmla="*/ 2623 w 457545"/>
                <a:gd name="connsiteY130" fmla="*/ 234975 h 457051"/>
                <a:gd name="connsiteX131" fmla="*/ 35736 w 457545"/>
                <a:gd name="connsiteY131" fmla="*/ 377139 h 457051"/>
                <a:gd name="connsiteX132" fmla="*/ 159798 w 457545"/>
                <a:gd name="connsiteY132" fmla="*/ 454402 h 457051"/>
                <a:gd name="connsiteX133" fmla="*/ 191145 w 457545"/>
                <a:gd name="connsiteY133" fmla="*/ 457051 h 457051"/>
                <a:gd name="connsiteX134" fmla="*/ 301962 w 457545"/>
                <a:gd name="connsiteY134" fmla="*/ 421290 h 457051"/>
                <a:gd name="connsiteX135" fmla="*/ 379225 w 457545"/>
                <a:gd name="connsiteY135" fmla="*/ 297227 h 457051"/>
                <a:gd name="connsiteX136" fmla="*/ 365980 w 457545"/>
                <a:gd name="connsiteY136" fmla="*/ 190383 h 457051"/>
                <a:gd name="connsiteX137" fmla="*/ 396444 w 457545"/>
                <a:gd name="connsiteY137" fmla="*/ 178021 h 457051"/>
                <a:gd name="connsiteX138" fmla="*/ 449425 w 457545"/>
                <a:gd name="connsiteY138" fmla="*/ 127248 h 457051"/>
                <a:gd name="connsiteX139" fmla="*/ 450749 w 457545"/>
                <a:gd name="connsiteY139" fmla="*/ 52634 h 4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7545" h="457051">
                  <a:moveTo>
                    <a:pt x="326686" y="220847"/>
                  </a:moveTo>
                  <a:cubicBezTo>
                    <a:pt x="302404" y="233650"/>
                    <a:pt x="290924" y="243805"/>
                    <a:pt x="285185" y="256167"/>
                  </a:cubicBezTo>
                  <a:cubicBezTo>
                    <a:pt x="279446" y="269412"/>
                    <a:pt x="281653" y="283541"/>
                    <a:pt x="284302" y="303408"/>
                  </a:cubicBezTo>
                  <a:cubicBezTo>
                    <a:pt x="286068" y="314887"/>
                    <a:pt x="272381" y="336521"/>
                    <a:pt x="254280" y="344026"/>
                  </a:cubicBezTo>
                  <a:cubicBezTo>
                    <a:pt x="247216" y="346675"/>
                    <a:pt x="242801" y="346675"/>
                    <a:pt x="240151" y="343144"/>
                  </a:cubicBezTo>
                  <a:cubicBezTo>
                    <a:pt x="234853" y="336079"/>
                    <a:pt x="235295" y="315329"/>
                    <a:pt x="235295" y="298551"/>
                  </a:cubicBezTo>
                  <a:cubicBezTo>
                    <a:pt x="235295" y="275152"/>
                    <a:pt x="235736" y="255284"/>
                    <a:pt x="226023" y="246896"/>
                  </a:cubicBezTo>
                  <a:cubicBezTo>
                    <a:pt x="222491" y="243805"/>
                    <a:pt x="218076" y="242481"/>
                    <a:pt x="213220" y="243363"/>
                  </a:cubicBezTo>
                  <a:cubicBezTo>
                    <a:pt x="209246" y="243805"/>
                    <a:pt x="204390" y="244688"/>
                    <a:pt x="200416" y="245129"/>
                  </a:cubicBezTo>
                  <a:cubicBezTo>
                    <a:pt x="175692" y="249103"/>
                    <a:pt x="160240" y="250428"/>
                    <a:pt x="152292" y="234092"/>
                  </a:cubicBezTo>
                  <a:cubicBezTo>
                    <a:pt x="139489" y="207602"/>
                    <a:pt x="165537" y="187734"/>
                    <a:pt x="177458" y="180670"/>
                  </a:cubicBezTo>
                  <a:cubicBezTo>
                    <a:pt x="179665" y="179345"/>
                    <a:pt x="181873" y="177580"/>
                    <a:pt x="184522" y="175814"/>
                  </a:cubicBezTo>
                  <a:cubicBezTo>
                    <a:pt x="213220" y="172281"/>
                    <a:pt x="240151" y="160361"/>
                    <a:pt x="264434" y="144908"/>
                  </a:cubicBezTo>
                  <a:cubicBezTo>
                    <a:pt x="294015" y="160802"/>
                    <a:pt x="316091" y="188175"/>
                    <a:pt x="326686" y="220847"/>
                  </a:cubicBezTo>
                  <a:close/>
                  <a:moveTo>
                    <a:pt x="145670" y="90603"/>
                  </a:moveTo>
                  <a:lnTo>
                    <a:pt x="200858" y="101641"/>
                  </a:lnTo>
                  <a:lnTo>
                    <a:pt x="129334" y="153738"/>
                  </a:lnTo>
                  <a:cubicBezTo>
                    <a:pt x="116089" y="147557"/>
                    <a:pt x="103727" y="138727"/>
                    <a:pt x="93131" y="128572"/>
                  </a:cubicBezTo>
                  <a:lnTo>
                    <a:pt x="145670" y="90603"/>
                  </a:lnTo>
                  <a:close/>
                  <a:moveTo>
                    <a:pt x="149643" y="77799"/>
                  </a:moveTo>
                  <a:lnTo>
                    <a:pt x="110349" y="24377"/>
                  </a:lnTo>
                  <a:cubicBezTo>
                    <a:pt x="122270" y="19521"/>
                    <a:pt x="134632" y="15547"/>
                    <a:pt x="147877" y="13782"/>
                  </a:cubicBezTo>
                  <a:lnTo>
                    <a:pt x="202182" y="87954"/>
                  </a:lnTo>
                  <a:lnTo>
                    <a:pt x="149643" y="77799"/>
                  </a:lnTo>
                  <a:close/>
                  <a:moveTo>
                    <a:pt x="97987" y="29676"/>
                  </a:moveTo>
                  <a:lnTo>
                    <a:pt x="130659" y="73826"/>
                  </a:lnTo>
                  <a:lnTo>
                    <a:pt x="52512" y="58815"/>
                  </a:lnTo>
                  <a:cubicBezTo>
                    <a:pt x="62226" y="50868"/>
                    <a:pt x="78561" y="39389"/>
                    <a:pt x="97987" y="29676"/>
                  </a:cubicBezTo>
                  <a:close/>
                  <a:moveTo>
                    <a:pt x="84301" y="118859"/>
                  </a:moveTo>
                  <a:cubicBezTo>
                    <a:pt x="68406" y="102082"/>
                    <a:pt x="56927" y="83539"/>
                    <a:pt x="50304" y="71619"/>
                  </a:cubicBezTo>
                  <a:lnTo>
                    <a:pt x="127568" y="86629"/>
                  </a:lnTo>
                  <a:lnTo>
                    <a:pt x="84301" y="118859"/>
                  </a:lnTo>
                  <a:close/>
                  <a:moveTo>
                    <a:pt x="151850" y="160361"/>
                  </a:moveTo>
                  <a:cubicBezTo>
                    <a:pt x="149643" y="159920"/>
                    <a:pt x="147435" y="159478"/>
                    <a:pt x="144787" y="158595"/>
                  </a:cubicBezTo>
                  <a:lnTo>
                    <a:pt x="218960" y="104290"/>
                  </a:lnTo>
                  <a:lnTo>
                    <a:pt x="279886" y="116211"/>
                  </a:lnTo>
                  <a:cubicBezTo>
                    <a:pt x="257811" y="133871"/>
                    <a:pt x="203507" y="170515"/>
                    <a:pt x="151850" y="160361"/>
                  </a:cubicBezTo>
                  <a:close/>
                  <a:moveTo>
                    <a:pt x="392470" y="163893"/>
                  </a:moveTo>
                  <a:cubicBezTo>
                    <a:pt x="384965" y="167425"/>
                    <a:pt x="377901" y="170074"/>
                    <a:pt x="371720" y="172723"/>
                  </a:cubicBezTo>
                  <a:lnTo>
                    <a:pt x="392029" y="124599"/>
                  </a:lnTo>
                  <a:lnTo>
                    <a:pt x="443243" y="103407"/>
                  </a:lnTo>
                  <a:cubicBezTo>
                    <a:pt x="442360" y="109147"/>
                    <a:pt x="441035" y="114886"/>
                    <a:pt x="438828" y="120184"/>
                  </a:cubicBezTo>
                  <a:cubicBezTo>
                    <a:pt x="429998" y="142259"/>
                    <a:pt x="409247" y="156387"/>
                    <a:pt x="392470" y="163893"/>
                  </a:cubicBezTo>
                  <a:close/>
                  <a:moveTo>
                    <a:pt x="350086" y="82656"/>
                  </a:moveTo>
                  <a:cubicBezTo>
                    <a:pt x="351852" y="78241"/>
                    <a:pt x="354501" y="73384"/>
                    <a:pt x="357592" y="69853"/>
                  </a:cubicBezTo>
                  <a:lnTo>
                    <a:pt x="379225" y="122392"/>
                  </a:lnTo>
                  <a:lnTo>
                    <a:pt x="359799" y="168750"/>
                  </a:lnTo>
                  <a:cubicBezTo>
                    <a:pt x="357150" y="163010"/>
                    <a:pt x="354059" y="155504"/>
                    <a:pt x="350969" y="146674"/>
                  </a:cubicBezTo>
                  <a:cubicBezTo>
                    <a:pt x="345671" y="129456"/>
                    <a:pt x="340814" y="104290"/>
                    <a:pt x="350086" y="82656"/>
                  </a:cubicBezTo>
                  <a:close/>
                  <a:moveTo>
                    <a:pt x="429998" y="34974"/>
                  </a:moveTo>
                  <a:cubicBezTo>
                    <a:pt x="432647" y="40272"/>
                    <a:pt x="435738" y="48219"/>
                    <a:pt x="438387" y="56607"/>
                  </a:cubicBezTo>
                  <a:cubicBezTo>
                    <a:pt x="441035" y="65879"/>
                    <a:pt x="443685" y="77358"/>
                    <a:pt x="444127" y="88396"/>
                  </a:cubicBezTo>
                  <a:lnTo>
                    <a:pt x="399976" y="106497"/>
                  </a:lnTo>
                  <a:lnTo>
                    <a:pt x="429998" y="34974"/>
                  </a:lnTo>
                  <a:close/>
                  <a:moveTo>
                    <a:pt x="386289" y="104732"/>
                  </a:moveTo>
                  <a:lnTo>
                    <a:pt x="366864" y="58373"/>
                  </a:lnTo>
                  <a:cubicBezTo>
                    <a:pt x="376135" y="49543"/>
                    <a:pt x="387172" y="43362"/>
                    <a:pt x="396002" y="38506"/>
                  </a:cubicBezTo>
                  <a:cubicBezTo>
                    <a:pt x="403950" y="34532"/>
                    <a:pt x="411014" y="31442"/>
                    <a:pt x="417195" y="29676"/>
                  </a:cubicBezTo>
                  <a:lnTo>
                    <a:pt x="386289" y="104732"/>
                  </a:lnTo>
                  <a:close/>
                  <a:moveTo>
                    <a:pt x="62667" y="235858"/>
                  </a:moveTo>
                  <a:cubicBezTo>
                    <a:pt x="67524" y="245571"/>
                    <a:pt x="72380" y="253960"/>
                    <a:pt x="77237" y="258375"/>
                  </a:cubicBezTo>
                  <a:cubicBezTo>
                    <a:pt x="80769" y="261024"/>
                    <a:pt x="85625" y="262790"/>
                    <a:pt x="90482" y="264114"/>
                  </a:cubicBezTo>
                  <a:cubicBezTo>
                    <a:pt x="103727" y="268088"/>
                    <a:pt x="105052" y="269854"/>
                    <a:pt x="103727" y="275152"/>
                  </a:cubicBezTo>
                  <a:cubicBezTo>
                    <a:pt x="102402" y="281333"/>
                    <a:pt x="98870" y="288838"/>
                    <a:pt x="94897" y="296344"/>
                  </a:cubicBezTo>
                  <a:cubicBezTo>
                    <a:pt x="87832" y="310472"/>
                    <a:pt x="81652" y="323717"/>
                    <a:pt x="87391" y="333430"/>
                  </a:cubicBezTo>
                  <a:cubicBezTo>
                    <a:pt x="96221" y="347117"/>
                    <a:pt x="97546" y="360362"/>
                    <a:pt x="97546" y="369192"/>
                  </a:cubicBezTo>
                  <a:cubicBezTo>
                    <a:pt x="57811" y="333430"/>
                    <a:pt x="41916" y="276918"/>
                    <a:pt x="56486" y="225262"/>
                  </a:cubicBezTo>
                  <a:cubicBezTo>
                    <a:pt x="59134" y="228353"/>
                    <a:pt x="60901" y="232768"/>
                    <a:pt x="62667" y="235858"/>
                  </a:cubicBezTo>
                  <a:close/>
                  <a:moveTo>
                    <a:pt x="450749" y="52634"/>
                  </a:moveTo>
                  <a:cubicBezTo>
                    <a:pt x="444127" y="31883"/>
                    <a:pt x="435297" y="16872"/>
                    <a:pt x="434855" y="16430"/>
                  </a:cubicBezTo>
                  <a:cubicBezTo>
                    <a:pt x="433530" y="14223"/>
                    <a:pt x="430440" y="12898"/>
                    <a:pt x="427349" y="13340"/>
                  </a:cubicBezTo>
                  <a:cubicBezTo>
                    <a:pt x="426467" y="13340"/>
                    <a:pt x="410130" y="17313"/>
                    <a:pt x="390262" y="27027"/>
                  </a:cubicBezTo>
                  <a:cubicBezTo>
                    <a:pt x="364214" y="40272"/>
                    <a:pt x="345229" y="57490"/>
                    <a:pt x="337282" y="77799"/>
                  </a:cubicBezTo>
                  <a:cubicBezTo>
                    <a:pt x="330219" y="94135"/>
                    <a:pt x="328894" y="114886"/>
                    <a:pt x="334192" y="137402"/>
                  </a:cubicBezTo>
                  <a:cubicBezTo>
                    <a:pt x="323596" y="125482"/>
                    <a:pt x="311676" y="114886"/>
                    <a:pt x="298430" y="106497"/>
                  </a:cubicBezTo>
                  <a:cubicBezTo>
                    <a:pt x="294456" y="98550"/>
                    <a:pt x="283861" y="79124"/>
                    <a:pt x="267525" y="58815"/>
                  </a:cubicBezTo>
                  <a:cubicBezTo>
                    <a:pt x="262226" y="51751"/>
                    <a:pt x="251631" y="60581"/>
                    <a:pt x="256928" y="67204"/>
                  </a:cubicBezTo>
                  <a:cubicBezTo>
                    <a:pt x="267966" y="80890"/>
                    <a:pt x="276355" y="94135"/>
                    <a:pt x="281653" y="103407"/>
                  </a:cubicBezTo>
                  <a:lnTo>
                    <a:pt x="220725" y="91486"/>
                  </a:lnTo>
                  <a:lnTo>
                    <a:pt x="162888" y="12898"/>
                  </a:lnTo>
                  <a:cubicBezTo>
                    <a:pt x="168187" y="12898"/>
                    <a:pt x="174367" y="13340"/>
                    <a:pt x="179665" y="14665"/>
                  </a:cubicBezTo>
                  <a:cubicBezTo>
                    <a:pt x="197325" y="18197"/>
                    <a:pt x="214986" y="27027"/>
                    <a:pt x="231763" y="41596"/>
                  </a:cubicBezTo>
                  <a:cubicBezTo>
                    <a:pt x="238386" y="46894"/>
                    <a:pt x="246774" y="37181"/>
                    <a:pt x="240593" y="31442"/>
                  </a:cubicBezTo>
                  <a:cubicBezTo>
                    <a:pt x="222050" y="15547"/>
                    <a:pt x="202182" y="5393"/>
                    <a:pt x="182315" y="1861"/>
                  </a:cubicBezTo>
                  <a:cubicBezTo>
                    <a:pt x="151850" y="-3879"/>
                    <a:pt x="116089" y="3627"/>
                    <a:pt x="79002" y="24819"/>
                  </a:cubicBezTo>
                  <a:cubicBezTo>
                    <a:pt x="51629" y="40272"/>
                    <a:pt x="33086" y="57490"/>
                    <a:pt x="32203" y="58373"/>
                  </a:cubicBezTo>
                  <a:cubicBezTo>
                    <a:pt x="29996" y="60581"/>
                    <a:pt x="29554" y="64554"/>
                    <a:pt x="31321" y="67645"/>
                  </a:cubicBezTo>
                  <a:cubicBezTo>
                    <a:pt x="33969" y="72943"/>
                    <a:pt x="44124" y="93252"/>
                    <a:pt x="61342" y="114886"/>
                  </a:cubicBezTo>
                  <a:cubicBezTo>
                    <a:pt x="71497" y="127690"/>
                    <a:pt x="82094" y="138286"/>
                    <a:pt x="92689" y="147557"/>
                  </a:cubicBezTo>
                  <a:cubicBezTo>
                    <a:pt x="89599" y="150206"/>
                    <a:pt x="86949" y="152855"/>
                    <a:pt x="83417" y="155946"/>
                  </a:cubicBezTo>
                  <a:cubicBezTo>
                    <a:pt x="67965" y="170957"/>
                    <a:pt x="56044" y="189500"/>
                    <a:pt x="47656" y="208926"/>
                  </a:cubicBezTo>
                  <a:cubicBezTo>
                    <a:pt x="40591" y="226145"/>
                    <a:pt x="37059" y="245129"/>
                    <a:pt x="36618" y="264556"/>
                  </a:cubicBezTo>
                  <a:cubicBezTo>
                    <a:pt x="36176" y="295902"/>
                    <a:pt x="45448" y="326808"/>
                    <a:pt x="63109" y="352857"/>
                  </a:cubicBezTo>
                  <a:cubicBezTo>
                    <a:pt x="80327" y="378464"/>
                    <a:pt x="104610" y="398332"/>
                    <a:pt x="133307" y="409369"/>
                  </a:cubicBezTo>
                  <a:cubicBezTo>
                    <a:pt x="141255" y="412460"/>
                    <a:pt x="146112" y="400097"/>
                    <a:pt x="138164" y="397007"/>
                  </a:cubicBezTo>
                  <a:cubicBezTo>
                    <a:pt x="127568" y="393033"/>
                    <a:pt x="117855" y="387294"/>
                    <a:pt x="109467" y="381113"/>
                  </a:cubicBezTo>
                  <a:cubicBezTo>
                    <a:pt x="110349" y="374932"/>
                    <a:pt x="112999" y="351974"/>
                    <a:pt x="97987" y="328574"/>
                  </a:cubicBezTo>
                  <a:cubicBezTo>
                    <a:pt x="95779" y="325484"/>
                    <a:pt x="101961" y="312238"/>
                    <a:pt x="105934" y="304733"/>
                  </a:cubicBezTo>
                  <a:cubicBezTo>
                    <a:pt x="109907" y="296786"/>
                    <a:pt x="113882" y="288838"/>
                    <a:pt x="115647" y="280891"/>
                  </a:cubicBezTo>
                  <a:cubicBezTo>
                    <a:pt x="117414" y="272503"/>
                    <a:pt x="115206" y="265880"/>
                    <a:pt x="109025" y="260582"/>
                  </a:cubicBezTo>
                  <a:cubicBezTo>
                    <a:pt x="104610" y="257050"/>
                    <a:pt x="98429" y="255284"/>
                    <a:pt x="93131" y="253518"/>
                  </a:cubicBezTo>
                  <a:cubicBezTo>
                    <a:pt x="89599" y="252635"/>
                    <a:pt x="85625" y="251311"/>
                    <a:pt x="84301" y="250428"/>
                  </a:cubicBezTo>
                  <a:cubicBezTo>
                    <a:pt x="81652" y="248220"/>
                    <a:pt x="76354" y="238948"/>
                    <a:pt x="72822" y="232326"/>
                  </a:cubicBezTo>
                  <a:cubicBezTo>
                    <a:pt x="68848" y="224379"/>
                    <a:pt x="64433" y="216873"/>
                    <a:pt x="60459" y="212017"/>
                  </a:cubicBezTo>
                  <a:cubicBezTo>
                    <a:pt x="69731" y="190383"/>
                    <a:pt x="84301" y="171399"/>
                    <a:pt x="102402" y="156387"/>
                  </a:cubicBezTo>
                  <a:cubicBezTo>
                    <a:pt x="119179" y="167866"/>
                    <a:pt x="138605" y="175372"/>
                    <a:pt x="158473" y="177580"/>
                  </a:cubicBezTo>
                  <a:cubicBezTo>
                    <a:pt x="134632" y="195681"/>
                    <a:pt x="127568" y="219081"/>
                    <a:pt x="138164" y="241598"/>
                  </a:cubicBezTo>
                  <a:cubicBezTo>
                    <a:pt x="150968" y="267646"/>
                    <a:pt x="177017" y="263673"/>
                    <a:pt x="200416" y="259699"/>
                  </a:cubicBezTo>
                  <a:cubicBezTo>
                    <a:pt x="204390" y="259258"/>
                    <a:pt x="208805" y="258375"/>
                    <a:pt x="212778" y="257933"/>
                  </a:cubicBezTo>
                  <a:cubicBezTo>
                    <a:pt x="214103" y="257933"/>
                    <a:pt x="214545" y="257933"/>
                    <a:pt x="214986" y="258375"/>
                  </a:cubicBezTo>
                  <a:cubicBezTo>
                    <a:pt x="219843" y="262790"/>
                    <a:pt x="219843" y="284423"/>
                    <a:pt x="219843" y="299876"/>
                  </a:cubicBezTo>
                  <a:cubicBezTo>
                    <a:pt x="219843" y="321951"/>
                    <a:pt x="219401" y="342260"/>
                    <a:pt x="227790" y="352857"/>
                  </a:cubicBezTo>
                  <a:cubicBezTo>
                    <a:pt x="231763" y="358154"/>
                    <a:pt x="237944" y="361245"/>
                    <a:pt x="244566" y="361245"/>
                  </a:cubicBezTo>
                  <a:cubicBezTo>
                    <a:pt x="248540" y="361245"/>
                    <a:pt x="253396" y="360362"/>
                    <a:pt x="257811" y="358154"/>
                  </a:cubicBezTo>
                  <a:cubicBezTo>
                    <a:pt x="278121" y="349324"/>
                    <a:pt x="298871" y="323276"/>
                    <a:pt x="295781" y="302966"/>
                  </a:cubicBezTo>
                  <a:cubicBezTo>
                    <a:pt x="293132" y="285306"/>
                    <a:pt x="291366" y="273386"/>
                    <a:pt x="295339" y="263673"/>
                  </a:cubicBezTo>
                  <a:cubicBezTo>
                    <a:pt x="299313" y="254843"/>
                    <a:pt x="309026" y="246896"/>
                    <a:pt x="328452" y="236299"/>
                  </a:cubicBezTo>
                  <a:cubicBezTo>
                    <a:pt x="330659" y="246896"/>
                    <a:pt x="331984" y="257492"/>
                    <a:pt x="331543" y="268088"/>
                  </a:cubicBezTo>
                  <a:cubicBezTo>
                    <a:pt x="331101" y="305616"/>
                    <a:pt x="316091" y="340936"/>
                    <a:pt x="289158" y="367426"/>
                  </a:cubicBezTo>
                  <a:cubicBezTo>
                    <a:pt x="259136" y="396566"/>
                    <a:pt x="216752" y="411135"/>
                    <a:pt x="174809" y="406720"/>
                  </a:cubicBezTo>
                  <a:cubicBezTo>
                    <a:pt x="165979" y="405837"/>
                    <a:pt x="164655" y="419082"/>
                    <a:pt x="173485" y="419965"/>
                  </a:cubicBezTo>
                  <a:cubicBezTo>
                    <a:pt x="219401" y="424822"/>
                    <a:pt x="265318" y="408927"/>
                    <a:pt x="298430" y="377139"/>
                  </a:cubicBezTo>
                  <a:cubicBezTo>
                    <a:pt x="327569" y="348442"/>
                    <a:pt x="344788" y="310031"/>
                    <a:pt x="345229" y="268529"/>
                  </a:cubicBezTo>
                  <a:cubicBezTo>
                    <a:pt x="345671" y="213783"/>
                    <a:pt x="317856" y="165217"/>
                    <a:pt x="275031" y="137402"/>
                  </a:cubicBezTo>
                  <a:cubicBezTo>
                    <a:pt x="283861" y="131222"/>
                    <a:pt x="290483" y="125482"/>
                    <a:pt x="294456" y="122392"/>
                  </a:cubicBezTo>
                  <a:cubicBezTo>
                    <a:pt x="309909" y="133429"/>
                    <a:pt x="323596" y="147557"/>
                    <a:pt x="335074" y="163451"/>
                  </a:cubicBezTo>
                  <a:cubicBezTo>
                    <a:pt x="362449" y="201862"/>
                    <a:pt x="373486" y="249103"/>
                    <a:pt x="365539" y="295461"/>
                  </a:cubicBezTo>
                  <a:cubicBezTo>
                    <a:pt x="349644" y="391709"/>
                    <a:pt x="258253" y="457493"/>
                    <a:pt x="161564" y="441157"/>
                  </a:cubicBezTo>
                  <a:cubicBezTo>
                    <a:pt x="114764" y="433210"/>
                    <a:pt x="73704" y="407603"/>
                    <a:pt x="46331" y="369192"/>
                  </a:cubicBezTo>
                  <a:cubicBezTo>
                    <a:pt x="18958" y="330781"/>
                    <a:pt x="7921" y="283541"/>
                    <a:pt x="15868" y="237183"/>
                  </a:cubicBezTo>
                  <a:cubicBezTo>
                    <a:pt x="17192" y="228794"/>
                    <a:pt x="3946" y="226587"/>
                    <a:pt x="2623" y="234975"/>
                  </a:cubicBezTo>
                  <a:cubicBezTo>
                    <a:pt x="-5766" y="285306"/>
                    <a:pt x="6154" y="335638"/>
                    <a:pt x="35736" y="377139"/>
                  </a:cubicBezTo>
                  <a:cubicBezTo>
                    <a:pt x="65316" y="418641"/>
                    <a:pt x="109467" y="445572"/>
                    <a:pt x="159798" y="454402"/>
                  </a:cubicBezTo>
                  <a:cubicBezTo>
                    <a:pt x="170394" y="456169"/>
                    <a:pt x="180990" y="457051"/>
                    <a:pt x="191145" y="457051"/>
                  </a:cubicBezTo>
                  <a:cubicBezTo>
                    <a:pt x="230438" y="457051"/>
                    <a:pt x="268849" y="444690"/>
                    <a:pt x="301962" y="421290"/>
                  </a:cubicBezTo>
                  <a:cubicBezTo>
                    <a:pt x="343464" y="391709"/>
                    <a:pt x="370395" y="347559"/>
                    <a:pt x="379225" y="297227"/>
                  </a:cubicBezTo>
                  <a:cubicBezTo>
                    <a:pt x="384965" y="260141"/>
                    <a:pt x="380550" y="223496"/>
                    <a:pt x="365980" y="190383"/>
                  </a:cubicBezTo>
                  <a:cubicBezTo>
                    <a:pt x="373044" y="188617"/>
                    <a:pt x="384082" y="184644"/>
                    <a:pt x="396444" y="178021"/>
                  </a:cubicBezTo>
                  <a:cubicBezTo>
                    <a:pt x="422492" y="164776"/>
                    <a:pt x="441477" y="147557"/>
                    <a:pt x="449425" y="127248"/>
                  </a:cubicBezTo>
                  <a:cubicBezTo>
                    <a:pt x="460020" y="105614"/>
                    <a:pt x="460020" y="80449"/>
                    <a:pt x="450749" y="52634"/>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3" name="Graphic 4">
            <a:extLst>
              <a:ext uri="{FF2B5EF4-FFF2-40B4-BE49-F238E27FC236}">
                <a16:creationId xmlns:a16="http://schemas.microsoft.com/office/drawing/2014/main" id="{50B20877-0A71-E70A-391C-DE4C2E2CE8E4}"/>
              </a:ext>
            </a:extLst>
          </p:cNvPr>
          <p:cNvGrpSpPr/>
          <p:nvPr/>
        </p:nvGrpSpPr>
        <p:grpSpPr>
          <a:xfrm>
            <a:off x="2402958" y="4102961"/>
            <a:ext cx="2571766" cy="1926365"/>
            <a:chOff x="1218087" y="2455444"/>
            <a:chExt cx="2571766" cy="1926365"/>
          </a:xfrm>
        </p:grpSpPr>
        <p:sp>
          <p:nvSpPr>
            <p:cNvPr id="104" name="Freeform 683">
              <a:extLst>
                <a:ext uri="{FF2B5EF4-FFF2-40B4-BE49-F238E27FC236}">
                  <a16:creationId xmlns:a16="http://schemas.microsoft.com/office/drawing/2014/main" id="{C3541920-30B4-7731-247A-4115B5412F9F}"/>
                </a:ext>
              </a:extLst>
            </p:cNvPr>
            <p:cNvSpPr/>
            <p:nvPr/>
          </p:nvSpPr>
          <p:spPr>
            <a:xfrm>
              <a:off x="1328956" y="2725404"/>
              <a:ext cx="1922633" cy="368748"/>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9417C1-E199-3802-DA9C-A97F340B0268}"/>
                </a:ext>
              </a:extLst>
            </p:cNvPr>
            <p:cNvSpPr txBox="1"/>
            <p:nvPr/>
          </p:nvSpPr>
          <p:spPr>
            <a:xfrm>
              <a:off x="1339575" y="2455444"/>
              <a:ext cx="989566"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MÓDULO 2</a:t>
              </a:r>
            </a:p>
          </p:txBody>
        </p:sp>
        <p:sp>
          <p:nvSpPr>
            <p:cNvPr id="106" name="TextBox 105">
              <a:extLst>
                <a:ext uri="{FF2B5EF4-FFF2-40B4-BE49-F238E27FC236}">
                  <a16:creationId xmlns:a16="http://schemas.microsoft.com/office/drawing/2014/main" id="{4D4CE990-2C4D-0DE2-5435-03AB456128EA}"/>
                </a:ext>
              </a:extLst>
            </p:cNvPr>
            <p:cNvSpPr txBox="1"/>
            <p:nvPr/>
          </p:nvSpPr>
          <p:spPr>
            <a:xfrm>
              <a:off x="1458409" y="2690281"/>
              <a:ext cx="1884486" cy="445250"/>
            </a:xfrm>
            <a:prstGeom prst="rect">
              <a:avLst/>
            </a:prstGeom>
            <a:noFill/>
          </p:spPr>
          <p:txBody>
            <a:bodyPr wrap="square" rtlCol="0">
              <a:spAutoFit/>
            </a:bodyPr>
            <a:lstStyle/>
            <a:p>
              <a:pPr>
                <a:lnSpc>
                  <a:spcPts val="940"/>
                </a:lnSpc>
              </a:pPr>
              <a:r>
                <a:rPr lang="pt-PT" sz="1050" b="1" spc="0" baseline="0">
                  <a:ln/>
                  <a:solidFill>
                    <a:srgbClr val="000000"/>
                  </a:solidFill>
                  <a:latin typeface="Calibri" panose="020F0502020204030204" pitchFamily="34" charset="0"/>
                  <a:cs typeface="Calibri" panose="020F0502020204030204" pitchFamily="34" charset="0"/>
                  <a:sym typeface="Avenir-Black"/>
                  <a:rtl val="0"/>
                </a:rPr>
                <a:t>Empre endedorismo e etapas críticas na criação de uma empresa</a:t>
              </a:r>
            </a:p>
          </p:txBody>
        </p:sp>
        <p:sp>
          <p:nvSpPr>
            <p:cNvPr id="107" name="TextBox 106">
              <a:extLst>
                <a:ext uri="{FF2B5EF4-FFF2-40B4-BE49-F238E27FC236}">
                  <a16:creationId xmlns:a16="http://schemas.microsoft.com/office/drawing/2014/main" id="{B6436649-4230-3724-1050-653AA9F8022C}"/>
                </a:ext>
              </a:extLst>
            </p:cNvPr>
            <p:cNvSpPr txBox="1"/>
            <p:nvPr/>
          </p:nvSpPr>
          <p:spPr>
            <a:xfrm>
              <a:off x="1218087" y="3058370"/>
              <a:ext cx="2571766" cy="1323439"/>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A criatividade e como valorizar uma ideia</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Objetivos SMART</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Definir os objetivos – Criar um plano de negócios</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Financiamento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Parte legal a considerar no início de um novo negócio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A importância das vendas e do marketing</a:t>
              </a:r>
            </a:p>
          </p:txBody>
        </p:sp>
      </p:grpSp>
      <p:grpSp>
        <p:nvGrpSpPr>
          <p:cNvPr id="108" name="Graphic 4">
            <a:extLst>
              <a:ext uri="{FF2B5EF4-FFF2-40B4-BE49-F238E27FC236}">
                <a16:creationId xmlns:a16="http://schemas.microsoft.com/office/drawing/2014/main" id="{36B3BA0F-687B-DFAF-E794-2F903FCC890A}"/>
              </a:ext>
            </a:extLst>
          </p:cNvPr>
          <p:cNvGrpSpPr/>
          <p:nvPr/>
        </p:nvGrpSpPr>
        <p:grpSpPr>
          <a:xfrm>
            <a:off x="5177376" y="4128519"/>
            <a:ext cx="2367262" cy="2209682"/>
            <a:chOff x="1196414" y="2465939"/>
            <a:chExt cx="2367262" cy="2209682"/>
          </a:xfrm>
        </p:grpSpPr>
        <p:sp>
          <p:nvSpPr>
            <p:cNvPr id="109" name="Freeform 688">
              <a:extLst>
                <a:ext uri="{FF2B5EF4-FFF2-40B4-BE49-F238E27FC236}">
                  <a16:creationId xmlns:a16="http://schemas.microsoft.com/office/drawing/2014/main" id="{864275EE-3109-EC17-A079-D463C7F18997}"/>
                </a:ext>
              </a:extLst>
            </p:cNvPr>
            <p:cNvSpPr/>
            <p:nvPr/>
          </p:nvSpPr>
          <p:spPr>
            <a:xfrm>
              <a:off x="1328956" y="2725404"/>
              <a:ext cx="1693639" cy="366380"/>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1730AFBE-1388-9E6D-51B5-9AEE46E4772D}"/>
                </a:ext>
              </a:extLst>
            </p:cNvPr>
            <p:cNvSpPr txBox="1"/>
            <p:nvPr/>
          </p:nvSpPr>
          <p:spPr>
            <a:xfrm>
              <a:off x="1358871" y="2465939"/>
              <a:ext cx="989566"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MÓDULO 3</a:t>
              </a:r>
            </a:p>
          </p:txBody>
        </p:sp>
        <p:sp>
          <p:nvSpPr>
            <p:cNvPr id="111" name="TextBox 110">
              <a:extLst>
                <a:ext uri="{FF2B5EF4-FFF2-40B4-BE49-F238E27FC236}">
                  <a16:creationId xmlns:a16="http://schemas.microsoft.com/office/drawing/2014/main" id="{F0BC2789-E5E2-74B3-95B4-97E9BEAC7995}"/>
                </a:ext>
              </a:extLst>
            </p:cNvPr>
            <p:cNvSpPr txBox="1"/>
            <p:nvPr/>
          </p:nvSpPr>
          <p:spPr>
            <a:xfrm>
              <a:off x="1392065" y="2751925"/>
              <a:ext cx="1767803" cy="329834"/>
            </a:xfrm>
            <a:prstGeom prst="rect">
              <a:avLst/>
            </a:prstGeom>
            <a:noFill/>
          </p:spPr>
          <p:txBody>
            <a:bodyPr wrap="square" rtlCol="0">
              <a:spAutoFit/>
            </a:bodyPr>
            <a:lstStyle/>
            <a:p>
              <a:pPr>
                <a:lnSpc>
                  <a:spcPts val="940"/>
                </a:lnSpc>
              </a:pPr>
              <a:r>
                <a:rPr lang="pt-PT" sz="1050" b="1" spc="0" baseline="0">
                  <a:ln/>
                  <a:solidFill>
                    <a:srgbClr val="000000"/>
                  </a:solidFill>
                  <a:latin typeface="Calibri" panose="020F0502020204030204" pitchFamily="34" charset="0"/>
                  <a:cs typeface="Calibri" panose="020F0502020204030204" pitchFamily="34" charset="0"/>
                  <a:sym typeface="Avenir-Black"/>
                  <a:rtl val="0"/>
                </a:rPr>
                <a:t>Explorando o Mundo da Inovação </a:t>
              </a:r>
            </a:p>
          </p:txBody>
        </p:sp>
        <p:sp>
          <p:nvSpPr>
            <p:cNvPr id="112" name="TextBox 111">
              <a:extLst>
                <a:ext uri="{FF2B5EF4-FFF2-40B4-BE49-F238E27FC236}">
                  <a16:creationId xmlns:a16="http://schemas.microsoft.com/office/drawing/2014/main" id="{D723126F-B3DF-EA39-AB21-9BCC858361F8}"/>
                </a:ext>
              </a:extLst>
            </p:cNvPr>
            <p:cNvSpPr txBox="1"/>
            <p:nvPr/>
          </p:nvSpPr>
          <p:spPr>
            <a:xfrm>
              <a:off x="1196414" y="3044405"/>
              <a:ext cx="2367262" cy="1631216"/>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Oportunidades</a:t>
              </a:r>
              <a:r>
                <a:rPr lang="en-US" sz="1000" spc="0" baseline="0">
                  <a:ln/>
                  <a:solidFill>
                    <a:srgbClr val="000000"/>
                  </a:solidFill>
                  <a:latin typeface="Calibri" panose="020F0502020204030204" pitchFamily="34" charset="0"/>
                  <a:cs typeface="Calibri" panose="020F0502020204030204" pitchFamily="34" charset="0"/>
                  <a:sym typeface="Avenir-Black"/>
                  <a:rtl val="0"/>
                </a:rPr>
                <a:t> em Inovação</a:t>
              </a: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Inovar</a:t>
              </a:r>
              <a:r>
                <a:rPr lang="en-US" sz="1000" spc="0" baseline="0">
                  <a:ln/>
                  <a:solidFill>
                    <a:srgbClr val="000000"/>
                  </a:solidFill>
                  <a:latin typeface="Calibri" panose="020F0502020204030204" pitchFamily="34" charset="0"/>
                  <a:cs typeface="Calibri" panose="020F0502020204030204" pitchFamily="34" charset="0"/>
                  <a:sym typeface="Avenir-Black"/>
                  <a:rtl val="0"/>
                </a:rPr>
                <a:t> para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Pessoas-Planeta-Proveito</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Modelos</a:t>
              </a:r>
              <a:r>
                <a:rPr lang="en-US" sz="1000" spc="0" baseline="0">
                  <a:ln/>
                  <a:solidFill>
                    <a:srgbClr val="000000"/>
                  </a:solidFill>
                  <a:latin typeface="Calibri" panose="020F0502020204030204" pitchFamily="34" charset="0"/>
                  <a:cs typeface="Calibri" panose="020F0502020204030204" pitchFamily="34" charset="0"/>
                  <a:sym typeface="Avenir-Black"/>
                  <a:rtl val="0"/>
                </a:rPr>
                <a:t> de Inovação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Início da Jornada de Inovação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Criar uma estratégia de Inovação para o futuro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Inovação &amp; Funcionalidade nas Empresas Alimentares</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3" name="Group 112">
            <a:extLst>
              <a:ext uri="{FF2B5EF4-FFF2-40B4-BE49-F238E27FC236}">
                <a16:creationId xmlns:a16="http://schemas.microsoft.com/office/drawing/2014/main" id="{3F818B6C-7296-9252-54F4-4D2E35E55266}"/>
              </a:ext>
            </a:extLst>
          </p:cNvPr>
          <p:cNvGrpSpPr/>
          <p:nvPr/>
        </p:nvGrpSpPr>
        <p:grpSpPr>
          <a:xfrm>
            <a:off x="5213705" y="6050448"/>
            <a:ext cx="2302071" cy="2316872"/>
            <a:chOff x="7133780" y="4406778"/>
            <a:chExt cx="2606794" cy="2316872"/>
          </a:xfrm>
        </p:grpSpPr>
        <p:sp>
          <p:nvSpPr>
            <p:cNvPr id="114" name="Freeform 509">
              <a:extLst>
                <a:ext uri="{FF2B5EF4-FFF2-40B4-BE49-F238E27FC236}">
                  <a16:creationId xmlns:a16="http://schemas.microsoft.com/office/drawing/2014/main" id="{C5CF1EEC-EFC5-3D42-76B0-B26D60451C4B}"/>
                </a:ext>
              </a:extLst>
            </p:cNvPr>
            <p:cNvSpPr/>
            <p:nvPr/>
          </p:nvSpPr>
          <p:spPr>
            <a:xfrm>
              <a:off x="7314192" y="4675086"/>
              <a:ext cx="1760588" cy="378676"/>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3C4EA4CC-CBF3-D2E8-CA17-3D7EE12A5FD6}"/>
                </a:ext>
              </a:extLst>
            </p:cNvPr>
            <p:cNvSpPr txBox="1"/>
            <p:nvPr/>
          </p:nvSpPr>
          <p:spPr>
            <a:xfrm>
              <a:off x="7499817" y="4406778"/>
              <a:ext cx="1120554"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MÓDULO 4</a:t>
              </a:r>
            </a:p>
          </p:txBody>
        </p:sp>
        <p:sp>
          <p:nvSpPr>
            <p:cNvPr id="116" name="TextBox 115">
              <a:extLst>
                <a:ext uri="{FF2B5EF4-FFF2-40B4-BE49-F238E27FC236}">
                  <a16:creationId xmlns:a16="http://schemas.microsoft.com/office/drawing/2014/main" id="{7F7ABB30-02B5-9D26-D40E-D7D592B438DB}"/>
                </a:ext>
              </a:extLst>
            </p:cNvPr>
            <p:cNvSpPr txBox="1"/>
            <p:nvPr/>
          </p:nvSpPr>
          <p:spPr>
            <a:xfrm>
              <a:off x="7324688" y="4695199"/>
              <a:ext cx="1767803" cy="329834"/>
            </a:xfrm>
            <a:prstGeom prst="rect">
              <a:avLst/>
            </a:prstGeom>
            <a:noFill/>
          </p:spPr>
          <p:txBody>
            <a:bodyPr wrap="square" rtlCol="0">
              <a:spAutoFit/>
            </a:bodyPr>
            <a:lstStyle/>
            <a:p>
              <a:pPr>
                <a:lnSpc>
                  <a:spcPts val="940"/>
                </a:lnSpc>
              </a:pPr>
              <a:r>
                <a:rPr lang="en-US" sz="1050" b="1" spc="0" baseline="0" err="1">
                  <a:ln/>
                  <a:solidFill>
                    <a:srgbClr val="000000"/>
                  </a:solidFill>
                  <a:latin typeface="Calibri" panose="020F0502020204030204" pitchFamily="34" charset="0"/>
                  <a:cs typeface="Calibri" panose="020F0502020204030204" pitchFamily="34" charset="0"/>
                  <a:sym typeface="Avenir-Black"/>
                  <a:rtl val="0"/>
                </a:rPr>
                <a:t>Operações</a:t>
              </a:r>
              <a:r>
                <a:rPr lang="en-US" sz="1050" b="1" spc="0" baseline="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err="1">
                  <a:ln/>
                  <a:solidFill>
                    <a:srgbClr val="000000"/>
                  </a:solidFill>
                  <a:latin typeface="Calibri" panose="020F0502020204030204" pitchFamily="34" charset="0"/>
                  <a:cs typeface="Calibri" panose="020F0502020204030204" pitchFamily="34" charset="0"/>
                  <a:sym typeface="Avenir-Black"/>
                  <a:rtl val="0"/>
                </a:rPr>
                <a:t>Alimentares</a:t>
              </a:r>
              <a:r>
                <a:rPr lang="en-US" sz="1050" b="1" spc="0" baseline="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err="1">
                  <a:ln/>
                  <a:solidFill>
                    <a:srgbClr val="000000"/>
                  </a:solidFill>
                  <a:latin typeface="Calibri" panose="020F0502020204030204" pitchFamily="34" charset="0"/>
                  <a:cs typeface="Calibri" panose="020F0502020204030204" pitchFamily="34" charset="0"/>
                  <a:sym typeface="Avenir-Black"/>
                  <a:rtl val="0"/>
                </a:rPr>
                <a:t>Éticas</a:t>
              </a:r>
              <a:endParaRPr lang="en-US" sz="1050" b="1" spc="0" baseline="0">
                <a:ln/>
                <a:solidFill>
                  <a:srgbClr val="000000"/>
                </a:solidFill>
                <a:latin typeface="Calibri" panose="020F0502020204030204" pitchFamily="34" charset="0"/>
                <a:cs typeface="Calibri" panose="020F0502020204030204" pitchFamily="34" charset="0"/>
                <a:sym typeface="Avenir-Black"/>
                <a:rtl val="0"/>
              </a:endParaRPr>
            </a:p>
          </p:txBody>
        </p:sp>
        <p:sp>
          <p:nvSpPr>
            <p:cNvPr id="117" name="TextBox 116">
              <a:extLst>
                <a:ext uri="{FF2B5EF4-FFF2-40B4-BE49-F238E27FC236}">
                  <a16:creationId xmlns:a16="http://schemas.microsoft.com/office/drawing/2014/main" id="{FED1EDF4-FF90-DEDD-861F-FAD1C2DFC07B}"/>
                </a:ext>
              </a:extLst>
            </p:cNvPr>
            <p:cNvSpPr txBox="1"/>
            <p:nvPr/>
          </p:nvSpPr>
          <p:spPr>
            <a:xfrm>
              <a:off x="7133780" y="5092434"/>
              <a:ext cx="2606794" cy="1631216"/>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Abastecimento</a:t>
              </a:r>
              <a:r>
                <a:rPr lang="en-US" sz="1000" spc="0" baseline="0">
                  <a:ln/>
                  <a:solidFill>
                    <a:srgbClr val="000000"/>
                  </a:solidFill>
                  <a:latin typeface="Calibri" panose="020F0502020204030204" pitchFamily="34" charset="0"/>
                  <a:cs typeface="Calibri" panose="020F0502020204030204" pitchFamily="34" charset="0"/>
                  <a:sym typeface="Avenir-Black"/>
                  <a:rtl val="0"/>
                </a:rPr>
                <a:t> &amp;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Produção</a:t>
              </a:r>
              <a:r>
                <a:rPr lang="en-US" sz="1000" spc="0" baseline="0">
                  <a:ln/>
                  <a:solidFill>
                    <a:srgbClr val="000000"/>
                  </a:solidFill>
                  <a:latin typeface="Calibri" panose="020F0502020204030204" pitchFamily="34" charset="0"/>
                  <a:cs typeface="Calibri" panose="020F0502020204030204" pitchFamily="34" charset="0"/>
                  <a:sym typeface="Avenir-Black"/>
                  <a:rtl val="0"/>
                </a:rPr>
                <a:t>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Éticos</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Organismos Geneticamente Modificados (OGM) &amp; Alimentos à base de Plantas</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Atenção às Alegações relativas à Saúde &amp; ao Ambiente</a:t>
              </a: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Embalagens</a:t>
              </a:r>
              <a:r>
                <a:rPr lang="en-US" sz="1000" spc="0" baseline="0">
                  <a:ln/>
                  <a:solidFill>
                    <a:srgbClr val="000000"/>
                  </a:solidFill>
                  <a:latin typeface="Calibri" panose="020F0502020204030204" pitchFamily="34" charset="0"/>
                  <a:cs typeface="Calibri" panose="020F0502020204030204" pitchFamily="34" charset="0"/>
                  <a:sym typeface="Avenir-Black"/>
                  <a:rtl val="0"/>
                </a:rPr>
                <a:t>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Alimentares</a:t>
              </a:r>
              <a:r>
                <a:rPr lang="en-US" sz="1000" spc="0" baseline="0">
                  <a:ln/>
                  <a:solidFill>
                    <a:srgbClr val="000000"/>
                  </a:solidFill>
                  <a:latin typeface="Calibri" panose="020F0502020204030204" pitchFamily="34" charset="0"/>
                  <a:cs typeface="Calibri" panose="020F0502020204030204" pitchFamily="34" charset="0"/>
                  <a:sym typeface="Avenir-Black"/>
                  <a:rtl val="0"/>
                </a:rPr>
                <a:t>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Éticas</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Modelos</a:t>
              </a:r>
              <a:r>
                <a:rPr lang="en-US" sz="1000" spc="0" baseline="0">
                  <a:ln/>
                  <a:solidFill>
                    <a:srgbClr val="000000"/>
                  </a:solidFill>
                  <a:latin typeface="Calibri" panose="020F0502020204030204" pitchFamily="34" charset="0"/>
                  <a:cs typeface="Calibri" panose="020F0502020204030204" pitchFamily="34" charset="0"/>
                  <a:sym typeface="Avenir-Black"/>
                  <a:rtl val="0"/>
                </a:rPr>
                <a:t> de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Distribuição</a:t>
              </a:r>
              <a:r>
                <a:rPr lang="en-US" sz="1000" spc="0" baseline="0">
                  <a:ln/>
                  <a:solidFill>
                    <a:srgbClr val="000000"/>
                  </a:solidFill>
                  <a:latin typeface="Calibri" panose="020F0502020204030204" pitchFamily="34" charset="0"/>
                  <a:cs typeface="Calibri" panose="020F0502020204030204" pitchFamily="34" charset="0"/>
                  <a:sym typeface="Avenir-Black"/>
                  <a:rtl val="0"/>
                </a:rPr>
                <a:t>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Éticos</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Crescimento</a:t>
              </a:r>
              <a:r>
                <a:rPr lang="en-US" sz="1000" spc="0" baseline="0">
                  <a:ln/>
                  <a:solidFill>
                    <a:srgbClr val="000000"/>
                  </a:solidFill>
                  <a:latin typeface="Calibri" panose="020F0502020204030204" pitchFamily="34" charset="0"/>
                  <a:cs typeface="Calibri" panose="020F0502020204030204" pitchFamily="34" charset="0"/>
                  <a:sym typeface="Avenir-Black"/>
                  <a:rtl val="0"/>
                </a:rPr>
                <a:t> &amp;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Sucesso</a:t>
              </a:r>
              <a:r>
                <a:rPr lang="en-US" sz="1000" spc="0" baseline="0">
                  <a:ln/>
                  <a:solidFill>
                    <a:srgbClr val="000000"/>
                  </a:solidFill>
                  <a:latin typeface="Calibri" panose="020F0502020204030204" pitchFamily="34" charset="0"/>
                  <a:cs typeface="Calibri" panose="020F0502020204030204" pitchFamily="34" charset="0"/>
                  <a:sym typeface="Avenir-Black"/>
                  <a:rtl val="0"/>
                </a:rPr>
                <a:t>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Empresarial</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8" name="Group 117">
            <a:extLst>
              <a:ext uri="{FF2B5EF4-FFF2-40B4-BE49-F238E27FC236}">
                <a16:creationId xmlns:a16="http://schemas.microsoft.com/office/drawing/2014/main" id="{77F328D7-7B59-37A2-F921-DF9A3AA7DDBA}"/>
              </a:ext>
            </a:extLst>
          </p:cNvPr>
          <p:cNvGrpSpPr/>
          <p:nvPr/>
        </p:nvGrpSpPr>
        <p:grpSpPr>
          <a:xfrm>
            <a:off x="2757174" y="6042319"/>
            <a:ext cx="2396487" cy="1841168"/>
            <a:chOff x="7233260" y="4406778"/>
            <a:chExt cx="2396487" cy="1841168"/>
          </a:xfrm>
        </p:grpSpPr>
        <p:sp>
          <p:nvSpPr>
            <p:cNvPr id="119" name="Freeform 697">
              <a:extLst>
                <a:ext uri="{FF2B5EF4-FFF2-40B4-BE49-F238E27FC236}">
                  <a16:creationId xmlns:a16="http://schemas.microsoft.com/office/drawing/2014/main" id="{7A099A7A-34F7-712E-638F-777FB5D7E6E2}"/>
                </a:ext>
              </a:extLst>
            </p:cNvPr>
            <p:cNvSpPr/>
            <p:nvPr/>
          </p:nvSpPr>
          <p:spPr>
            <a:xfrm>
              <a:off x="7233260" y="4675085"/>
              <a:ext cx="1911877" cy="386805"/>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TextBox 119">
              <a:extLst>
                <a:ext uri="{FF2B5EF4-FFF2-40B4-BE49-F238E27FC236}">
                  <a16:creationId xmlns:a16="http://schemas.microsoft.com/office/drawing/2014/main" id="{E9EF333F-B12B-F981-F5B7-C840253FAF3D}"/>
                </a:ext>
              </a:extLst>
            </p:cNvPr>
            <p:cNvSpPr txBox="1"/>
            <p:nvPr/>
          </p:nvSpPr>
          <p:spPr>
            <a:xfrm>
              <a:off x="7456592" y="4406778"/>
              <a:ext cx="989566"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MÓDULO 5</a:t>
              </a:r>
            </a:p>
          </p:txBody>
        </p:sp>
        <p:sp>
          <p:nvSpPr>
            <p:cNvPr id="121" name="TextBox 120">
              <a:extLst>
                <a:ext uri="{FF2B5EF4-FFF2-40B4-BE49-F238E27FC236}">
                  <a16:creationId xmlns:a16="http://schemas.microsoft.com/office/drawing/2014/main" id="{BFF1BF9F-0882-7E7E-E776-CFB7C691CE23}"/>
                </a:ext>
              </a:extLst>
            </p:cNvPr>
            <p:cNvSpPr txBox="1"/>
            <p:nvPr/>
          </p:nvSpPr>
          <p:spPr>
            <a:xfrm>
              <a:off x="7309522" y="4731916"/>
              <a:ext cx="1767803" cy="329834"/>
            </a:xfrm>
            <a:prstGeom prst="rect">
              <a:avLst/>
            </a:prstGeom>
            <a:noFill/>
          </p:spPr>
          <p:txBody>
            <a:bodyPr wrap="square" rtlCol="0">
              <a:spAutoFit/>
            </a:bodyPr>
            <a:lstStyle/>
            <a:p>
              <a:pPr>
                <a:lnSpc>
                  <a:spcPts val="940"/>
                </a:lnSpc>
              </a:pPr>
              <a:r>
                <a:rPr lang="pt-PT" sz="1050" b="1" spc="0" baseline="0">
                  <a:ln/>
                  <a:solidFill>
                    <a:srgbClr val="000000"/>
                  </a:solidFill>
                  <a:latin typeface="Calibri" panose="020F0502020204030204" pitchFamily="34" charset="0"/>
                  <a:cs typeface="Calibri" panose="020F0502020204030204" pitchFamily="34" charset="0"/>
                  <a:sym typeface="Avenir-Black"/>
                  <a:rtl val="0"/>
                </a:rPr>
                <a:t>Trabalhar com PESSOAS – Comunicação nas Empresas</a:t>
              </a:r>
            </a:p>
          </p:txBody>
        </p:sp>
        <p:sp>
          <p:nvSpPr>
            <p:cNvPr id="122" name="TextBox 121">
              <a:extLst>
                <a:ext uri="{FF2B5EF4-FFF2-40B4-BE49-F238E27FC236}">
                  <a16:creationId xmlns:a16="http://schemas.microsoft.com/office/drawing/2014/main" id="{5C5F1C27-BC67-A508-B348-64566CA63061}"/>
                </a:ext>
              </a:extLst>
            </p:cNvPr>
            <p:cNvSpPr txBox="1"/>
            <p:nvPr/>
          </p:nvSpPr>
          <p:spPr>
            <a:xfrm>
              <a:off x="7233260" y="5078395"/>
              <a:ext cx="2396487" cy="1169551"/>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O Valor das Relações e da Empatia</a:t>
              </a:r>
            </a:p>
            <a:p>
              <a:pPr marL="171450" indent="-171450" algn="l">
                <a:buClr>
                  <a:srgbClr val="F1A0C2"/>
                </a:buClr>
                <a:buFont typeface="Arial" panose="020B0604020202020204" pitchFamily="34" charset="0"/>
                <a:buChar char="•"/>
              </a:pPr>
              <a:r>
                <a:rPr lang="en-US" sz="1000" spc="0" baseline="0" err="1">
                  <a:ln/>
                  <a:solidFill>
                    <a:srgbClr val="000000"/>
                  </a:solidFill>
                  <a:latin typeface="Calibri" panose="020F0502020204030204" pitchFamily="34" charset="0"/>
                  <a:cs typeface="Calibri" panose="020F0502020204030204" pitchFamily="34" charset="0"/>
                  <a:sym typeface="Avenir-Black"/>
                  <a:rtl val="0"/>
                </a:rPr>
                <a:t>Pensamento</a:t>
              </a:r>
              <a:r>
                <a:rPr lang="en-US" sz="1000" spc="0" baseline="0">
                  <a:ln/>
                  <a:solidFill>
                    <a:srgbClr val="000000"/>
                  </a:solidFill>
                  <a:latin typeface="Calibri" panose="020F0502020204030204" pitchFamily="34" charset="0"/>
                  <a:cs typeface="Calibri" panose="020F0502020204030204" pitchFamily="34" charset="0"/>
                  <a:sym typeface="Avenir-Black"/>
                  <a:rtl val="0"/>
                </a:rPr>
                <a:t> </a:t>
              </a:r>
              <a:r>
                <a:rPr lang="en-US" sz="1000" spc="0" baseline="0" err="1">
                  <a:ln/>
                  <a:solidFill>
                    <a:srgbClr val="000000"/>
                  </a:solidFill>
                  <a:latin typeface="Calibri" panose="020F0502020204030204" pitchFamily="34" charset="0"/>
                  <a:cs typeface="Calibri" panose="020F0502020204030204" pitchFamily="34" charset="0"/>
                  <a:sym typeface="Avenir-Black"/>
                  <a:rtl val="0"/>
                </a:rPr>
                <a:t>Ético</a:t>
              </a: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Como interagir com as Partes Interessadas e o Comércio Justo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Oportunidades através da Narração da História Pessoal</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Networking</a:t>
              </a:r>
            </a:p>
          </p:txBody>
        </p:sp>
      </p:grpSp>
      <p:grpSp>
        <p:nvGrpSpPr>
          <p:cNvPr id="123" name="Group 122">
            <a:extLst>
              <a:ext uri="{FF2B5EF4-FFF2-40B4-BE49-F238E27FC236}">
                <a16:creationId xmlns:a16="http://schemas.microsoft.com/office/drawing/2014/main" id="{B705A7A5-99A6-2EAB-35F4-484957C4A247}"/>
              </a:ext>
            </a:extLst>
          </p:cNvPr>
          <p:cNvGrpSpPr/>
          <p:nvPr/>
        </p:nvGrpSpPr>
        <p:grpSpPr>
          <a:xfrm>
            <a:off x="230916" y="6050448"/>
            <a:ext cx="2384972" cy="1852721"/>
            <a:chOff x="7190680" y="4406778"/>
            <a:chExt cx="2384972" cy="1852721"/>
          </a:xfrm>
        </p:grpSpPr>
        <p:sp>
          <p:nvSpPr>
            <p:cNvPr id="124" name="Freeform 702">
              <a:extLst>
                <a:ext uri="{FF2B5EF4-FFF2-40B4-BE49-F238E27FC236}">
                  <a16:creationId xmlns:a16="http://schemas.microsoft.com/office/drawing/2014/main" id="{54214C86-DD1D-AD14-49FC-DD0385E48872}"/>
                </a:ext>
              </a:extLst>
            </p:cNvPr>
            <p:cNvSpPr/>
            <p:nvPr/>
          </p:nvSpPr>
          <p:spPr>
            <a:xfrm>
              <a:off x="7190680" y="4675086"/>
              <a:ext cx="1715809" cy="395180"/>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6ED67FED-1159-3A98-0B58-9E3A52A6503B}"/>
                </a:ext>
              </a:extLst>
            </p:cNvPr>
            <p:cNvSpPr txBox="1"/>
            <p:nvPr/>
          </p:nvSpPr>
          <p:spPr>
            <a:xfrm>
              <a:off x="7456592" y="4406778"/>
              <a:ext cx="989566"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MÓDULO 6</a:t>
              </a:r>
            </a:p>
          </p:txBody>
        </p:sp>
        <p:sp>
          <p:nvSpPr>
            <p:cNvPr id="126" name="TextBox 125">
              <a:extLst>
                <a:ext uri="{FF2B5EF4-FFF2-40B4-BE49-F238E27FC236}">
                  <a16:creationId xmlns:a16="http://schemas.microsoft.com/office/drawing/2014/main" id="{9EF889DA-D42C-08C3-88FD-4560F4EB4DC5}"/>
                </a:ext>
              </a:extLst>
            </p:cNvPr>
            <p:cNvSpPr txBox="1"/>
            <p:nvPr/>
          </p:nvSpPr>
          <p:spPr>
            <a:xfrm>
              <a:off x="7319124" y="4724611"/>
              <a:ext cx="1434683" cy="329010"/>
            </a:xfrm>
            <a:prstGeom prst="rect">
              <a:avLst/>
            </a:prstGeom>
            <a:noFill/>
          </p:spPr>
          <p:txBody>
            <a:bodyPr wrap="square" rtlCol="0">
              <a:spAutoFit/>
            </a:bodyPr>
            <a:lstStyle/>
            <a:p>
              <a:pPr>
                <a:lnSpc>
                  <a:spcPts val="940"/>
                </a:lnSpc>
              </a:pPr>
              <a:r>
                <a:rPr lang="en-US" sz="1050" b="1" spc="0" baseline="0" err="1">
                  <a:ln/>
                  <a:solidFill>
                    <a:srgbClr val="000000"/>
                  </a:solidFill>
                  <a:latin typeface="Calibri" panose="020F0502020204030204" pitchFamily="34" charset="0"/>
                  <a:cs typeface="Calibri" panose="020F0502020204030204" pitchFamily="34" charset="0"/>
                  <a:sym typeface="Avenir-Black"/>
                  <a:rtl val="0"/>
                </a:rPr>
                <a:t>Sustentabilidade</a:t>
              </a:r>
              <a:r>
                <a:rPr lang="en-US" sz="1050" b="1" spc="0" baseline="0">
                  <a:ln/>
                  <a:solidFill>
                    <a:srgbClr val="000000"/>
                  </a:solidFill>
                  <a:latin typeface="Calibri" panose="020F0502020204030204" pitchFamily="34" charset="0"/>
                  <a:cs typeface="Calibri" panose="020F0502020204030204" pitchFamily="34" charset="0"/>
                  <a:sym typeface="Avenir-Black"/>
                  <a:rtl val="0"/>
                </a:rPr>
                <a:t> para o </a:t>
              </a:r>
              <a:r>
                <a:rPr lang="en-US" sz="1050" b="1" spc="0" baseline="0" err="1">
                  <a:ln/>
                  <a:solidFill>
                    <a:srgbClr val="000000"/>
                  </a:solidFill>
                  <a:latin typeface="Calibri" panose="020F0502020204030204" pitchFamily="34" charset="0"/>
                  <a:cs typeface="Calibri" panose="020F0502020204030204" pitchFamily="34" charset="0"/>
                  <a:sym typeface="Avenir-Black"/>
                  <a:rtl val="0"/>
                </a:rPr>
                <a:t>Futuro</a:t>
              </a:r>
              <a:r>
                <a:rPr lang="en-US" sz="1050" b="1" spc="0" baseline="0">
                  <a:ln/>
                  <a:solidFill>
                    <a:srgbClr val="000000"/>
                  </a:solidFill>
                  <a:latin typeface="Calibri" panose="020F0502020204030204" pitchFamily="34" charset="0"/>
                  <a:cs typeface="Calibri" panose="020F0502020204030204" pitchFamily="34" charset="0"/>
                  <a:sym typeface="Avenir-Black"/>
                  <a:rtl val="0"/>
                </a:rPr>
                <a:t> </a:t>
              </a:r>
            </a:p>
          </p:txBody>
        </p:sp>
        <p:sp>
          <p:nvSpPr>
            <p:cNvPr id="127" name="TextBox 126">
              <a:extLst>
                <a:ext uri="{FF2B5EF4-FFF2-40B4-BE49-F238E27FC236}">
                  <a16:creationId xmlns:a16="http://schemas.microsoft.com/office/drawing/2014/main" id="{7216FEC1-83FC-BC9E-D1BF-A7918BA4780A}"/>
                </a:ext>
              </a:extLst>
            </p:cNvPr>
            <p:cNvSpPr txBox="1"/>
            <p:nvPr/>
          </p:nvSpPr>
          <p:spPr>
            <a:xfrm>
              <a:off x="7211910" y="5089948"/>
              <a:ext cx="2363742" cy="1169551"/>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O Poder do Sistema Alimentar ÉTICO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Desenvolvimento de Sistemas Alimentares SUSTENTÁVEIS</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Uma recapitulação da Inovação como ferramenta para o Futuro</a:t>
              </a:r>
            </a:p>
            <a:p>
              <a:pPr marL="171450" indent="-171450" algn="l">
                <a:buClr>
                  <a:srgbClr val="F1A0C2"/>
                </a:buClr>
                <a:buFont typeface="Arial" panose="020B0604020202020204" pitchFamily="34" charset="0"/>
                <a:buChar char="•"/>
              </a:pPr>
              <a:r>
                <a:rPr lang="pt-PT" sz="1000" spc="0" baseline="0">
                  <a:ln/>
                  <a:solidFill>
                    <a:srgbClr val="000000"/>
                  </a:solidFill>
                  <a:latin typeface="Calibri" panose="020F0502020204030204" pitchFamily="34" charset="0"/>
                  <a:cs typeface="Calibri" panose="020F0502020204030204" pitchFamily="34" charset="0"/>
                  <a:sym typeface="Avenir-Black"/>
                  <a:rtl val="0"/>
                </a:rPr>
                <a:t>Criando um futuro mais saudável para as P-P-P e os ODS</a:t>
              </a:r>
            </a:p>
          </p:txBody>
        </p:sp>
      </p:grpSp>
      <p:sp>
        <p:nvSpPr>
          <p:cNvPr id="208" name="TextBox 207">
            <a:extLst>
              <a:ext uri="{FF2B5EF4-FFF2-40B4-BE49-F238E27FC236}">
                <a16:creationId xmlns:a16="http://schemas.microsoft.com/office/drawing/2014/main" id="{E65F20F3-8522-2247-3FAB-33DBEE8C843D}"/>
              </a:ext>
            </a:extLst>
          </p:cNvPr>
          <p:cNvSpPr txBox="1"/>
          <p:nvPr/>
        </p:nvSpPr>
        <p:spPr>
          <a:xfrm>
            <a:off x="303579" y="8500056"/>
            <a:ext cx="6025819" cy="1365310"/>
          </a:xfrm>
          <a:prstGeom prst="rect">
            <a:avLst/>
          </a:prstGeom>
          <a:noFill/>
        </p:spPr>
        <p:txBody>
          <a:bodyPr wrap="square" rtlCol="0">
            <a:spAutoFit/>
          </a:bodyPr>
          <a:lstStyle/>
          <a:p>
            <a:pPr marL="342900" lvl="0" indent="-342900">
              <a:lnSpc>
                <a:spcPct val="107000"/>
              </a:lnSpc>
              <a:buClr>
                <a:srgbClr val="F1A0C2"/>
              </a:buClr>
              <a:buFont typeface="Arial" panose="020B0604020202020204" pitchFamily="34" charset="0"/>
              <a:buChar char="•"/>
            </a:pPr>
            <a:r>
              <a:rPr lang="en-US" sz="1300" err="1">
                <a:effectLst/>
                <a:latin typeface="Calibri" panose="020F0502020204030204" pitchFamily="34" charset="0"/>
                <a:ea typeface="Calibri" panose="020F0502020204030204" pitchFamily="34" charset="0"/>
                <a:cs typeface="Times New Roman" panose="02020603050405020304" pitchFamily="18" charset="0"/>
              </a:rPr>
              <a:t>M</a:t>
            </a:r>
            <a:r>
              <a:rPr lang="en-US" sz="1300" err="1">
                <a:latin typeface="Calibri" panose="020F0502020204030204" pitchFamily="34" charset="0"/>
                <a:ea typeface="Calibri" panose="020F0502020204030204" pitchFamily="34" charset="0"/>
                <a:cs typeface="Times New Roman" panose="02020603050405020304" pitchFamily="18" charset="0"/>
              </a:rPr>
              <a:t>ó</a:t>
            </a:r>
            <a:r>
              <a:rPr lang="en-US" sz="1300" err="1">
                <a:effectLst/>
                <a:latin typeface="Calibri" panose="020F0502020204030204" pitchFamily="34" charset="0"/>
                <a:ea typeface="Calibri" panose="020F0502020204030204" pitchFamily="34" charset="0"/>
                <a:cs typeface="Times New Roman" panose="02020603050405020304" pitchFamily="18" charset="0"/>
              </a:rPr>
              <a:t>dulo</a:t>
            </a:r>
            <a:r>
              <a:rPr lang="en-US" sz="1300">
                <a:effectLst/>
                <a:latin typeface="Calibri" panose="020F0502020204030204" pitchFamily="34" charset="0"/>
                <a:ea typeface="Calibri" panose="020F0502020204030204" pitchFamily="34" charset="0"/>
                <a:cs typeface="Times New Roman" panose="02020603050405020304" pitchFamily="18" charset="0"/>
              </a:rPr>
              <a:t> 1: </a:t>
            </a:r>
            <a:r>
              <a:rPr lang="pt-PT" sz="1300">
                <a:effectLst/>
                <a:latin typeface="Calibri" panose="020F0502020204030204" pitchFamily="34" charset="0"/>
                <a:ea typeface="Calibri" panose="020F0502020204030204" pitchFamily="34" charset="0"/>
                <a:cs typeface="Times New Roman" panose="02020603050405020304" pitchFamily="18" charset="0"/>
              </a:rPr>
              <a:t>A Necessidade &amp; o Impacto de um Negócio de Alimentos Éticos</a:t>
            </a:r>
          </a:p>
          <a:p>
            <a:pPr marL="355600" lvl="0" indent="-355600">
              <a:lnSpc>
                <a:spcPct val="107000"/>
              </a:lnSpc>
              <a:buClr>
                <a:srgbClr val="F1A0C2"/>
              </a:buClr>
              <a:buFont typeface="Arial" panose="020B0604020202020204" pitchFamily="34" charset="0"/>
              <a:buChar char="•"/>
            </a:pPr>
            <a:r>
              <a:rPr lang="en-US" sz="1300" err="1">
                <a:effectLst/>
                <a:latin typeface="Calibri" panose="020F0502020204030204" pitchFamily="34" charset="0"/>
                <a:ea typeface="Calibri" panose="020F0502020204030204" pitchFamily="34" charset="0"/>
                <a:cs typeface="Times New Roman" panose="02020603050405020304" pitchFamily="18" charset="0"/>
              </a:rPr>
              <a:t>M</a:t>
            </a:r>
            <a:r>
              <a:rPr lang="en-US" sz="1300" err="1">
                <a:latin typeface="Calibri" panose="020F0502020204030204" pitchFamily="34" charset="0"/>
                <a:ea typeface="Calibri" panose="020F0502020204030204" pitchFamily="34" charset="0"/>
                <a:cs typeface="Times New Roman" panose="02020603050405020304" pitchFamily="18" charset="0"/>
              </a:rPr>
              <a:t>ó</a:t>
            </a:r>
            <a:r>
              <a:rPr lang="en-US" sz="1300" err="1">
                <a:effectLst/>
                <a:latin typeface="Calibri" panose="020F0502020204030204" pitchFamily="34" charset="0"/>
                <a:ea typeface="Calibri" panose="020F0502020204030204" pitchFamily="34" charset="0"/>
                <a:cs typeface="Times New Roman" panose="02020603050405020304" pitchFamily="18" charset="0"/>
              </a:rPr>
              <a:t>dulo</a:t>
            </a:r>
            <a:r>
              <a:rPr lang="en-US" sz="1300">
                <a:effectLst/>
                <a:latin typeface="Calibri" panose="020F0502020204030204" pitchFamily="34" charset="0"/>
                <a:ea typeface="Calibri" panose="020F0502020204030204" pitchFamily="34" charset="0"/>
                <a:cs typeface="Times New Roman" panose="02020603050405020304" pitchFamily="18" charset="0"/>
              </a:rPr>
              <a:t> 2: </a:t>
            </a:r>
            <a:r>
              <a:rPr lang="pt-PT" sz="1300">
                <a:effectLst/>
                <a:latin typeface="Calibri" panose="020F0502020204030204" pitchFamily="34" charset="0"/>
                <a:ea typeface="Calibri" panose="020F0502020204030204" pitchFamily="34" charset="0"/>
                <a:cs typeface="Times New Roman" panose="02020603050405020304" pitchFamily="18" charset="0"/>
              </a:rPr>
              <a:t>Empreendedorismo e etapas críticas na criação de uma empresa</a:t>
            </a:r>
            <a:endParaRPr lang="en-IE" sz="1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F1A0C2"/>
              </a:buClr>
              <a:buFont typeface="Arial" panose="020B0604020202020204" pitchFamily="34" charset="0"/>
              <a:buChar char="•"/>
            </a:pPr>
            <a:r>
              <a:rPr lang="en-US" sz="1300" err="1">
                <a:effectLst/>
                <a:latin typeface="Calibri" panose="020F0502020204030204" pitchFamily="34" charset="0"/>
                <a:ea typeface="Calibri" panose="020F0502020204030204" pitchFamily="34" charset="0"/>
                <a:cs typeface="Times New Roman" panose="02020603050405020304" pitchFamily="18" charset="0"/>
              </a:rPr>
              <a:t>M</a:t>
            </a:r>
            <a:r>
              <a:rPr lang="en-US" sz="1300" err="1">
                <a:latin typeface="Calibri" panose="020F0502020204030204" pitchFamily="34" charset="0"/>
                <a:ea typeface="Calibri" panose="020F0502020204030204" pitchFamily="34" charset="0"/>
                <a:cs typeface="Times New Roman" panose="02020603050405020304" pitchFamily="18" charset="0"/>
              </a:rPr>
              <a:t>ó</a:t>
            </a:r>
            <a:r>
              <a:rPr lang="en-US" sz="1300" err="1">
                <a:effectLst/>
                <a:latin typeface="Calibri" panose="020F0502020204030204" pitchFamily="34" charset="0"/>
                <a:ea typeface="Calibri" panose="020F0502020204030204" pitchFamily="34" charset="0"/>
                <a:cs typeface="Times New Roman" panose="02020603050405020304" pitchFamily="18" charset="0"/>
              </a:rPr>
              <a:t>dulo</a:t>
            </a:r>
            <a:r>
              <a:rPr lang="en-US" sz="1300">
                <a:effectLst/>
                <a:latin typeface="Calibri" panose="020F0502020204030204" pitchFamily="34" charset="0"/>
                <a:ea typeface="Calibri" panose="020F0502020204030204" pitchFamily="34" charset="0"/>
                <a:cs typeface="Times New Roman" panose="02020603050405020304" pitchFamily="18" charset="0"/>
              </a:rPr>
              <a:t> 3: </a:t>
            </a:r>
            <a:r>
              <a:rPr lang="pt-PT" sz="1300">
                <a:effectLst/>
                <a:latin typeface="Calibri" panose="020F0502020204030204" pitchFamily="34" charset="0"/>
                <a:ea typeface="Calibri" panose="020F0502020204030204" pitchFamily="34" charset="0"/>
                <a:cs typeface="Times New Roman" panose="02020603050405020304" pitchFamily="18" charset="0"/>
              </a:rPr>
              <a:t>Explorando o Mundo da Inovação </a:t>
            </a:r>
            <a:endParaRPr lang="en-IE" sz="1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F1A0C2"/>
              </a:buClr>
              <a:buFont typeface="Arial" panose="020B0604020202020204" pitchFamily="34" charset="0"/>
              <a:buChar char="•"/>
            </a:pPr>
            <a:r>
              <a:rPr lang="en-US" sz="1300" err="1">
                <a:effectLst/>
                <a:latin typeface="Calibri" panose="020F0502020204030204" pitchFamily="34" charset="0"/>
                <a:ea typeface="Calibri" panose="020F0502020204030204" pitchFamily="34" charset="0"/>
                <a:cs typeface="Times New Roman" panose="02020603050405020304" pitchFamily="18" charset="0"/>
              </a:rPr>
              <a:t>M</a:t>
            </a:r>
            <a:r>
              <a:rPr lang="en-US" sz="1300" err="1">
                <a:latin typeface="Calibri" panose="020F0502020204030204" pitchFamily="34" charset="0"/>
                <a:ea typeface="Calibri" panose="020F0502020204030204" pitchFamily="34" charset="0"/>
                <a:cs typeface="Times New Roman" panose="02020603050405020304" pitchFamily="18" charset="0"/>
              </a:rPr>
              <a:t>ó</a:t>
            </a:r>
            <a:r>
              <a:rPr lang="en-US" sz="1300" err="1">
                <a:effectLst/>
                <a:latin typeface="Calibri" panose="020F0502020204030204" pitchFamily="34" charset="0"/>
                <a:ea typeface="Calibri" panose="020F0502020204030204" pitchFamily="34" charset="0"/>
                <a:cs typeface="Times New Roman" panose="02020603050405020304" pitchFamily="18" charset="0"/>
              </a:rPr>
              <a:t>dulo</a:t>
            </a:r>
            <a:r>
              <a:rPr lang="en-US" sz="1300">
                <a:effectLst/>
                <a:latin typeface="Calibri" panose="020F0502020204030204" pitchFamily="34" charset="0"/>
                <a:ea typeface="Calibri" panose="020F0502020204030204" pitchFamily="34" charset="0"/>
                <a:cs typeface="Times New Roman" panose="02020603050405020304" pitchFamily="18" charset="0"/>
              </a:rPr>
              <a:t> 4: </a:t>
            </a:r>
            <a:r>
              <a:rPr lang="en-IE" sz="1300" err="1">
                <a:effectLst/>
                <a:latin typeface="Calibri" panose="020F0502020204030204" pitchFamily="34" charset="0"/>
                <a:ea typeface="Calibri" panose="020F0502020204030204" pitchFamily="34" charset="0"/>
                <a:cs typeface="Times New Roman" panose="02020603050405020304" pitchFamily="18" charset="0"/>
              </a:rPr>
              <a:t>Operações</a:t>
            </a:r>
            <a:r>
              <a:rPr lang="en-IE" sz="1300">
                <a:effectLst/>
                <a:latin typeface="Calibri" panose="020F0502020204030204" pitchFamily="34" charset="0"/>
                <a:ea typeface="Calibri" panose="020F0502020204030204" pitchFamily="34" charset="0"/>
                <a:cs typeface="Times New Roman" panose="02020603050405020304" pitchFamily="18" charset="0"/>
              </a:rPr>
              <a:t> </a:t>
            </a:r>
            <a:r>
              <a:rPr lang="en-IE" sz="1300" err="1">
                <a:effectLst/>
                <a:latin typeface="Calibri" panose="020F0502020204030204" pitchFamily="34" charset="0"/>
                <a:ea typeface="Calibri" panose="020F0502020204030204" pitchFamily="34" charset="0"/>
                <a:cs typeface="Times New Roman" panose="02020603050405020304" pitchFamily="18" charset="0"/>
              </a:rPr>
              <a:t>Alimentares</a:t>
            </a:r>
            <a:r>
              <a:rPr lang="en-IE" sz="1300">
                <a:effectLst/>
                <a:latin typeface="Calibri" panose="020F0502020204030204" pitchFamily="34" charset="0"/>
                <a:ea typeface="Calibri" panose="020F0502020204030204" pitchFamily="34" charset="0"/>
                <a:cs typeface="Times New Roman" panose="02020603050405020304" pitchFamily="18" charset="0"/>
              </a:rPr>
              <a:t> </a:t>
            </a:r>
            <a:r>
              <a:rPr lang="en-IE" sz="1300" err="1">
                <a:effectLst/>
                <a:latin typeface="Calibri" panose="020F0502020204030204" pitchFamily="34" charset="0"/>
                <a:ea typeface="Calibri" panose="020F0502020204030204" pitchFamily="34" charset="0"/>
                <a:cs typeface="Times New Roman" panose="02020603050405020304" pitchFamily="18" charset="0"/>
              </a:rPr>
              <a:t>Éticas</a:t>
            </a:r>
            <a:endParaRPr lang="en-IE" sz="1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F1A0C2"/>
              </a:buClr>
              <a:buFont typeface="Arial" panose="020B0604020202020204" pitchFamily="34" charset="0"/>
              <a:buChar char="•"/>
            </a:pPr>
            <a:r>
              <a:rPr lang="en-US" sz="1300" err="1">
                <a:effectLst/>
                <a:latin typeface="Calibri" panose="020F0502020204030204" pitchFamily="34" charset="0"/>
                <a:ea typeface="Calibri" panose="020F0502020204030204" pitchFamily="34" charset="0"/>
                <a:cs typeface="Times New Roman" panose="02020603050405020304" pitchFamily="18" charset="0"/>
              </a:rPr>
              <a:t>M</a:t>
            </a:r>
            <a:r>
              <a:rPr lang="en-US" sz="1300" err="1">
                <a:latin typeface="Calibri" panose="020F0502020204030204" pitchFamily="34" charset="0"/>
                <a:ea typeface="Calibri" panose="020F0502020204030204" pitchFamily="34" charset="0"/>
                <a:cs typeface="Times New Roman" panose="02020603050405020304" pitchFamily="18" charset="0"/>
              </a:rPr>
              <a:t>ó</a:t>
            </a:r>
            <a:r>
              <a:rPr lang="en-US" sz="1300" err="1">
                <a:effectLst/>
                <a:latin typeface="Calibri" panose="020F0502020204030204" pitchFamily="34" charset="0"/>
                <a:ea typeface="Calibri" panose="020F0502020204030204" pitchFamily="34" charset="0"/>
                <a:cs typeface="Times New Roman" panose="02020603050405020304" pitchFamily="18" charset="0"/>
              </a:rPr>
              <a:t>dulo</a:t>
            </a:r>
            <a:r>
              <a:rPr lang="en-US" sz="1300">
                <a:effectLst/>
                <a:latin typeface="Calibri" panose="020F0502020204030204" pitchFamily="34" charset="0"/>
                <a:ea typeface="Calibri" panose="020F0502020204030204" pitchFamily="34" charset="0"/>
                <a:cs typeface="Times New Roman" panose="02020603050405020304" pitchFamily="18" charset="0"/>
              </a:rPr>
              <a:t> 5: </a:t>
            </a:r>
            <a:r>
              <a:rPr lang="pt-PT" sz="1300">
                <a:effectLst/>
                <a:latin typeface="Calibri" panose="020F0502020204030204" pitchFamily="34" charset="0"/>
                <a:ea typeface="Calibri" panose="020F0502020204030204" pitchFamily="34" charset="0"/>
                <a:cs typeface="Times New Roman" panose="02020603050405020304" pitchFamily="18" charset="0"/>
              </a:rPr>
              <a:t>Trabalhar com PESSOAS – Comunicação nas Empresas</a:t>
            </a:r>
            <a:endParaRPr lang="en-IE" sz="1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1A0C2"/>
              </a:buClr>
              <a:buFont typeface="Arial" panose="020B0604020202020204" pitchFamily="34" charset="0"/>
              <a:buChar char="•"/>
            </a:pPr>
            <a:r>
              <a:rPr lang="en-US" sz="1300" err="1">
                <a:effectLst/>
                <a:latin typeface="Calibri" panose="020F0502020204030204" pitchFamily="34" charset="0"/>
                <a:ea typeface="Calibri" panose="020F0502020204030204" pitchFamily="34" charset="0"/>
                <a:cs typeface="Times New Roman" panose="02020603050405020304" pitchFamily="18" charset="0"/>
              </a:rPr>
              <a:t>M</a:t>
            </a:r>
            <a:r>
              <a:rPr lang="en-US" sz="1300" err="1">
                <a:latin typeface="Calibri" panose="020F0502020204030204" pitchFamily="34" charset="0"/>
                <a:ea typeface="Calibri" panose="020F0502020204030204" pitchFamily="34" charset="0"/>
                <a:cs typeface="Times New Roman" panose="02020603050405020304" pitchFamily="18" charset="0"/>
              </a:rPr>
              <a:t>ó</a:t>
            </a:r>
            <a:r>
              <a:rPr lang="en-US" sz="1300" err="1">
                <a:effectLst/>
                <a:latin typeface="Calibri" panose="020F0502020204030204" pitchFamily="34" charset="0"/>
                <a:ea typeface="Calibri" panose="020F0502020204030204" pitchFamily="34" charset="0"/>
                <a:cs typeface="Times New Roman" panose="02020603050405020304" pitchFamily="18" charset="0"/>
              </a:rPr>
              <a:t>dulo</a:t>
            </a:r>
            <a:r>
              <a:rPr lang="en-US" sz="1300">
                <a:effectLst/>
                <a:latin typeface="Calibri" panose="020F0502020204030204" pitchFamily="34" charset="0"/>
                <a:ea typeface="Calibri" panose="020F0502020204030204" pitchFamily="34" charset="0"/>
                <a:cs typeface="Times New Roman" panose="02020603050405020304" pitchFamily="18" charset="0"/>
              </a:rPr>
              <a:t> 6: </a:t>
            </a:r>
            <a:r>
              <a:rPr lang="en-IE" sz="1300" err="1">
                <a:effectLst/>
                <a:latin typeface="Calibri" panose="020F0502020204030204" pitchFamily="34" charset="0"/>
                <a:ea typeface="Calibri" panose="020F0502020204030204" pitchFamily="34" charset="0"/>
                <a:cs typeface="Times New Roman" panose="02020603050405020304" pitchFamily="18" charset="0"/>
              </a:rPr>
              <a:t>Sustentabilidade</a:t>
            </a:r>
            <a:r>
              <a:rPr lang="en-IE" sz="1300">
                <a:effectLst/>
                <a:latin typeface="Calibri" panose="020F0502020204030204" pitchFamily="34" charset="0"/>
                <a:ea typeface="Calibri" panose="020F0502020204030204" pitchFamily="34" charset="0"/>
                <a:cs typeface="Times New Roman" panose="02020603050405020304" pitchFamily="18" charset="0"/>
              </a:rPr>
              <a:t> para o </a:t>
            </a:r>
            <a:r>
              <a:rPr lang="en-IE" sz="1300" err="1">
                <a:effectLst/>
                <a:latin typeface="Calibri" panose="020F0502020204030204" pitchFamily="34" charset="0"/>
                <a:ea typeface="Calibri" panose="020F0502020204030204" pitchFamily="34" charset="0"/>
                <a:cs typeface="Times New Roman" panose="02020603050405020304" pitchFamily="18" charset="0"/>
              </a:rPr>
              <a:t>Futuro</a:t>
            </a:r>
            <a:r>
              <a:rPr lang="en-IE" sz="1300">
                <a:effectLst/>
                <a:latin typeface="Calibri" panose="020F0502020204030204" pitchFamily="34" charset="0"/>
                <a:ea typeface="Calibri" panose="020F0502020204030204" pitchFamily="34" charset="0"/>
                <a:cs typeface="Times New Roman" panose="02020603050405020304" pitchFamily="18" charset="0"/>
              </a:rPr>
              <a:t> </a:t>
            </a:r>
            <a:endParaRPr lang="en-IE" sz="1200"/>
          </a:p>
        </p:txBody>
      </p:sp>
    </p:spTree>
    <p:extLst>
      <p:ext uri="{BB962C8B-B14F-4D97-AF65-F5344CB8AC3E}">
        <p14:creationId xmlns:p14="http://schemas.microsoft.com/office/powerpoint/2010/main" val="14582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16</a:t>
            </a:fld>
            <a:endParaRPr lang="en-US"/>
          </a:p>
        </p:txBody>
      </p:sp>
      <p:sp>
        <p:nvSpPr>
          <p:cNvPr id="4" name="Text Placeholder 2">
            <a:extLst>
              <a:ext uri="{FF2B5EF4-FFF2-40B4-BE49-F238E27FC236}">
                <a16:creationId xmlns:a16="http://schemas.microsoft.com/office/drawing/2014/main" id="{BD71E5A3-B4C2-B582-0ABA-C5429CE5CC63}"/>
              </a:ext>
            </a:extLst>
          </p:cNvPr>
          <p:cNvSpPr txBox="1">
            <a:spLocks/>
          </p:cNvSpPr>
          <p:nvPr/>
        </p:nvSpPr>
        <p:spPr>
          <a:xfrm>
            <a:off x="662036" y="1903715"/>
            <a:ext cx="6235598" cy="328668"/>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3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Poppins" pitchFamily="2" charset="77"/>
              </a:rPr>
              <a:t>b) </a:t>
            </a:r>
            <a:r>
              <a:rPr kumimoji="0" lang="pt-PT" sz="1300" b="1" i="0" u="none" strike="noStrike" kern="1200" cap="none" spc="0" normalizeH="0" baseline="0" noProof="0">
                <a:ln>
                  <a:noFill/>
                </a:ln>
                <a:effectLst/>
                <a:highlight>
                  <a:srgbClr val="F79037"/>
                </a:highlight>
                <a:uLnTx/>
                <a:uFillTx/>
                <a:latin typeface="Calibri" panose="020F0502020204030204" pitchFamily="34" charset="0"/>
                <a:ea typeface="+mn-ea"/>
                <a:cs typeface="Poppins" pitchFamily="2" charset="77"/>
              </a:rPr>
              <a:t>Visão geral detalhada do conteúdo do curso</a:t>
            </a:r>
            <a:endParaRPr kumimoji="0" lang="en-IE" sz="1300" b="1" i="0" u="none" strike="noStrike" kern="1200" cap="none" spc="0" normalizeH="0" baseline="0" noProof="0">
              <a:ln>
                <a:noFill/>
              </a:ln>
              <a:effectLst/>
              <a:highlight>
                <a:srgbClr val="F79037"/>
              </a:highlight>
              <a:uLnTx/>
              <a:uFillTx/>
              <a:latin typeface="Calibri" panose="020F0502020204030204" pitchFamily="34" charset="0"/>
              <a:ea typeface="+mn-ea"/>
              <a:cs typeface="Poppins" pitchFamily="2" charset="77"/>
            </a:endParaRPr>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4178362478"/>
              </p:ext>
            </p:extLst>
          </p:nvPr>
        </p:nvGraphicFramePr>
        <p:xfrm>
          <a:off x="662037" y="2303276"/>
          <a:ext cx="6428080" cy="7789482"/>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747750">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MÓDULO 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pt-PT"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 Necessidade &amp; o Impacto de um Negócio de Alimentos Éticos</a:t>
                      </a:r>
                      <a:endPar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Visão</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Neste módulo, apresenta-se o que é considerado alimento ético de uma forma geral para que os educandos possam compreender como, ao fazerem as escolhas corretas, as empresas alimentares podem ser mais éticas e podem ter um maior impacto na ação climática, na pobreza, na justiça social e na saúde das pessoas e do planeta, conduzindo assim a empresas alimentares mais sustentáveis e resilientes.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aprendizagem</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pt-P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Dotar os educandos e as PMEs alimentares com um maior conhecimento ao nível da ética e do impacto das boas e más escolhas. Pretende-se que os educandos estejam cientes de que ter perceção do mundo ao seu redor pode gerar oportunidades. Deseja-se dar-lhes a confiança necessária para usar ou adaptar formas éticas em suas práticas ou negócios existentes.</a:t>
                      </a:r>
                      <a:endParaRPr lang="en-I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Tópicos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abordados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O que é um Alimento Ético?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Ética Alimentar, Consequências das Escolhas</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A Emergência Climática - </a:t>
                      </a:r>
                      <a:r>
                        <a:rPr lang="pt-PT" sz="1200" err="1">
                          <a:solidFill>
                            <a:srgbClr val="000000"/>
                          </a:solidFill>
                          <a:ea typeface="Calibri" panose="020F0502020204030204" pitchFamily="34" charset="0"/>
                          <a:cs typeface="Times New Roman" panose="02020603050405020304" pitchFamily="18" charset="0"/>
                        </a:rPr>
                        <a:t>ODSs</a:t>
                      </a:r>
                      <a:endParaRPr lang="pt-PT" sz="1200">
                        <a:solidFill>
                          <a:srgbClr val="000000"/>
                        </a:solidFill>
                        <a:ea typeface="Calibri" panose="020F0502020204030204" pitchFamily="34" charset="0"/>
                        <a:cs typeface="Times New Roman" panose="02020603050405020304" pitchFamily="18" charset="0"/>
                      </a:endParaRP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Alimentação &amp; Pobreza</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Comércio Justo &amp; Justiça Social</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A Ligação entre Alimentação &amp; Saúde</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Sustentabilidade &amp; Resiliência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Casos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a:t>IMBIBE, Irlanda – </a:t>
                      </a:r>
                      <a:r>
                        <a:rPr lang="en-IE" sz="1200" err="1"/>
                        <a:t>Capitalismo</a:t>
                      </a:r>
                      <a:r>
                        <a:rPr lang="en-IE" sz="1200"/>
                        <a:t> </a:t>
                      </a:r>
                      <a:r>
                        <a:rPr lang="en-IE" sz="1200" err="1"/>
                        <a:t>consciente</a:t>
                      </a:r>
                      <a:endParaRPr lang="en-IE" sz="1200"/>
                    </a:p>
                    <a:p>
                      <a:pPr marL="285750" indent="-285750">
                        <a:buClr>
                          <a:srgbClr val="6FC0CA"/>
                        </a:buClr>
                        <a:buFont typeface="Wingdings" panose="05000000000000000000" pitchFamily="2" charset="2"/>
                        <a:buChar char="§"/>
                      </a:pPr>
                      <a:r>
                        <a:rPr lang="en-US" sz="1200">
                          <a:solidFill>
                            <a:srgbClr val="000000"/>
                          </a:solidFill>
                        </a:rPr>
                        <a:t>Good 4 U – </a:t>
                      </a:r>
                      <a:r>
                        <a:rPr lang="pt-PT" sz="1200">
                          <a:solidFill>
                            <a:srgbClr val="000000"/>
                          </a:solidFill>
                        </a:rPr>
                        <a:t>Enfase ao valor nutricional dos alimentos</a:t>
                      </a:r>
                      <a:endParaRPr lang="en-US" sz="1200">
                        <a:solidFill>
                          <a:srgbClr val="000000"/>
                        </a:solidFill>
                        <a:highlight>
                          <a:srgbClr val="FFFF00"/>
                        </a:highlight>
                      </a:endParaRPr>
                    </a:p>
                    <a:p>
                      <a:pPr marL="285750" indent="-285750">
                        <a:buClr>
                          <a:srgbClr val="6FC0CA"/>
                        </a:buClr>
                        <a:buFont typeface="Wingdings" panose="05000000000000000000" pitchFamily="2" charset="2"/>
                        <a:buChar char="§"/>
                      </a:pPr>
                      <a:r>
                        <a:rPr lang="en-US" sz="1200">
                          <a:solidFill>
                            <a:srgbClr val="000000"/>
                          </a:solidFill>
                        </a:rPr>
                        <a:t>Camile – </a:t>
                      </a:r>
                      <a:r>
                        <a:rPr lang="pt-PT" sz="1200">
                          <a:solidFill>
                            <a:srgbClr val="000000"/>
                          </a:solidFill>
                        </a:rPr>
                        <a:t>Menu com carbono &amp; calorias contados</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Pepe Aromas – </a:t>
                      </a:r>
                      <a:r>
                        <a:rPr lang="en-US" sz="1200" err="1">
                          <a:solidFill>
                            <a:srgbClr val="000000"/>
                          </a:solidFill>
                        </a:rPr>
                        <a:t>Ingredientes</a:t>
                      </a:r>
                      <a:r>
                        <a:rPr lang="en-US" sz="1200">
                          <a:solidFill>
                            <a:srgbClr val="000000"/>
                          </a:solidFill>
                        </a:rPr>
                        <a:t> </a:t>
                      </a:r>
                      <a:r>
                        <a:rPr lang="en-US" sz="1200" err="1">
                          <a:solidFill>
                            <a:srgbClr val="000000"/>
                          </a:solidFill>
                        </a:rPr>
                        <a:t>sustentáveis</a:t>
                      </a:r>
                      <a:endParaRPr lang="en-US" sz="1200">
                        <a:solidFill>
                          <a:srgbClr val="000000"/>
                        </a:solidFill>
                      </a:endParaRPr>
                    </a:p>
                    <a:p>
                      <a:pPr marL="285750" indent="-285750">
                        <a:buClr>
                          <a:srgbClr val="6FC0CA"/>
                        </a:buClr>
                        <a:buFont typeface="Wingdings" panose="05000000000000000000" pitchFamily="2" charset="2"/>
                        <a:buChar char="§"/>
                      </a:pPr>
                      <a:r>
                        <a:rPr lang="en-US" sz="1200" err="1">
                          <a:solidFill>
                            <a:srgbClr val="000000"/>
                          </a:solidFill>
                        </a:rPr>
                        <a:t>Valio</a:t>
                      </a:r>
                      <a:r>
                        <a:rPr lang="en-US" sz="1200">
                          <a:solidFill>
                            <a:srgbClr val="000000"/>
                          </a:solidFill>
                        </a:rPr>
                        <a:t> – </a:t>
                      </a:r>
                      <a:r>
                        <a:rPr lang="en-US" sz="1200" err="1">
                          <a:solidFill>
                            <a:srgbClr val="000000"/>
                          </a:solidFill>
                        </a:rPr>
                        <a:t>Apoiando</a:t>
                      </a:r>
                      <a:r>
                        <a:rPr lang="en-US" sz="1200">
                          <a:solidFill>
                            <a:srgbClr val="000000"/>
                          </a:solidFill>
                        </a:rPr>
                        <a:t> </a:t>
                      </a:r>
                      <a:r>
                        <a:rPr lang="en-US" sz="1200" err="1">
                          <a:solidFill>
                            <a:srgbClr val="000000"/>
                          </a:solidFill>
                        </a:rPr>
                        <a:t>produtos</a:t>
                      </a:r>
                      <a:r>
                        <a:rPr lang="en-US" sz="1200">
                          <a:solidFill>
                            <a:srgbClr val="000000"/>
                          </a:solidFill>
                        </a:rPr>
                        <a:t> </a:t>
                      </a:r>
                      <a:r>
                        <a:rPr lang="en-US" sz="1200" err="1">
                          <a:solidFill>
                            <a:srgbClr val="000000"/>
                          </a:solidFill>
                        </a:rPr>
                        <a:t>locais</a:t>
                      </a:r>
                      <a:r>
                        <a:rPr lang="en-US" sz="1200">
                          <a:solidFill>
                            <a:srgbClr val="000000"/>
                          </a:solidFill>
                        </a:rPr>
                        <a:t> e </a:t>
                      </a:r>
                      <a:r>
                        <a:rPr lang="en-US" sz="1200" err="1">
                          <a:solidFill>
                            <a:srgbClr val="000000"/>
                          </a:solidFill>
                        </a:rPr>
                        <a:t>biológicos</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My Goodness – </a:t>
                      </a:r>
                      <a:r>
                        <a:rPr lang="en-US" sz="1200" err="1">
                          <a:solidFill>
                            <a:srgbClr val="000000"/>
                          </a:solidFill>
                        </a:rPr>
                        <a:t>Menú</a:t>
                      </a:r>
                      <a:r>
                        <a:rPr lang="en-US" sz="1200">
                          <a:solidFill>
                            <a:srgbClr val="000000"/>
                          </a:solidFill>
                        </a:rPr>
                        <a:t> </a:t>
                      </a:r>
                      <a:r>
                        <a:rPr lang="en-US" sz="1200" err="1">
                          <a:solidFill>
                            <a:srgbClr val="000000"/>
                          </a:solidFill>
                        </a:rPr>
                        <a:t>saudável</a:t>
                      </a:r>
                      <a:r>
                        <a:rPr lang="en-US" sz="1200">
                          <a:solidFill>
                            <a:srgbClr val="000000"/>
                          </a:solidFill>
                        </a:rPr>
                        <a:t> e alternativo</a:t>
                      </a:r>
                    </a:p>
                    <a:p>
                      <a:pPr marL="285750" indent="-285750">
                        <a:buClr>
                          <a:srgbClr val="6FC0CA"/>
                        </a:buClr>
                        <a:buFont typeface="Wingdings" panose="05000000000000000000" pitchFamily="2" charset="2"/>
                        <a:buChar char="§"/>
                      </a:pPr>
                      <a:r>
                        <a:rPr lang="en-US" sz="1200">
                          <a:solidFill>
                            <a:srgbClr val="000000"/>
                          </a:solidFill>
                        </a:rPr>
                        <a:t>Helsinki Mills – </a:t>
                      </a:r>
                      <a:r>
                        <a:rPr lang="en-US" sz="1200" err="1">
                          <a:solidFill>
                            <a:srgbClr val="000000"/>
                          </a:solidFill>
                        </a:rPr>
                        <a:t>Promovendo</a:t>
                      </a:r>
                      <a:r>
                        <a:rPr lang="en-US" sz="1200">
                          <a:solidFill>
                            <a:srgbClr val="000000"/>
                          </a:solidFill>
                        </a:rPr>
                        <a:t> </a:t>
                      </a:r>
                      <a:r>
                        <a:rPr lang="en-US" sz="1200" err="1">
                          <a:solidFill>
                            <a:srgbClr val="000000"/>
                          </a:solidFill>
                        </a:rPr>
                        <a:t>uma</a:t>
                      </a:r>
                      <a:r>
                        <a:rPr lang="en-US" sz="1200">
                          <a:solidFill>
                            <a:srgbClr val="000000"/>
                          </a:solidFill>
                        </a:rPr>
                        <a:t> </a:t>
                      </a:r>
                      <a:r>
                        <a:rPr lang="en-US" sz="1200" err="1">
                          <a:solidFill>
                            <a:srgbClr val="000000"/>
                          </a:solidFill>
                        </a:rPr>
                        <a:t>alimentação</a:t>
                      </a:r>
                      <a:r>
                        <a:rPr lang="en-US" sz="1200">
                          <a:solidFill>
                            <a:srgbClr val="000000"/>
                          </a:solidFill>
                        </a:rPr>
                        <a:t> </a:t>
                      </a:r>
                      <a:r>
                        <a:rPr lang="en-US" sz="1200" err="1">
                          <a:solidFill>
                            <a:srgbClr val="000000"/>
                          </a:solidFill>
                        </a:rPr>
                        <a:t>saudável</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Leitura</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adicional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60000" indent="-360000">
                        <a:buClr>
                          <a:srgbClr val="84CAC8"/>
                        </a:buClr>
                        <a:buFont typeface="Wingdings" panose="05000000000000000000" pitchFamily="2" charset="2"/>
                        <a:buChar char="§"/>
                      </a:pPr>
                      <a:r>
                        <a:rPr lang="en-US" sz="1200" b="0">
                          <a:solidFill>
                            <a:srgbClr val="F79037"/>
                          </a:solidFill>
                          <a:hlinkClick r:id="rId2">
                            <a:extLst>
                              <a:ext uri="{A12FA001-AC4F-418D-AE19-62706E023703}">
                                <ahyp:hlinkClr xmlns:ahyp="http://schemas.microsoft.com/office/drawing/2018/hyperlinkcolor" val="tx"/>
                              </a:ext>
                            </a:extLst>
                          </a:hlinkClick>
                        </a:rPr>
                        <a:t>Food Ethics Council</a:t>
                      </a:r>
                      <a:r>
                        <a:rPr lang="en-US" sz="1200" b="0">
                          <a:solidFill>
                            <a:srgbClr val="F79037"/>
                          </a:solidFill>
                        </a:rPr>
                        <a:t> </a:t>
                      </a:r>
                    </a:p>
                    <a:p>
                      <a:pPr marL="360000" indent="-360000">
                        <a:buClr>
                          <a:srgbClr val="84CAC8"/>
                        </a:buClr>
                        <a:buFont typeface="Wingdings" panose="05000000000000000000" pitchFamily="2" charset="2"/>
                        <a:buChar char="§"/>
                      </a:pPr>
                      <a:r>
                        <a:rPr lang="en-IE" sz="1200" b="0">
                          <a:solidFill>
                            <a:srgbClr val="F79037"/>
                          </a:solidFill>
                          <a:hlinkClick r:id="rId3">
                            <a:extLst>
                              <a:ext uri="{A12FA001-AC4F-418D-AE19-62706E023703}">
                                <ahyp:hlinkClr xmlns:ahyp="http://schemas.microsoft.com/office/drawing/2018/hyperlinkcolor" val="tx"/>
                              </a:ext>
                            </a:extLst>
                          </a:hlinkClick>
                        </a:rPr>
                        <a:t>Consumer values – Kerry Study</a:t>
                      </a:r>
                      <a:endParaRPr lang="en-IE"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4">
                            <a:extLst>
                              <a:ext uri="{A12FA001-AC4F-418D-AE19-62706E023703}">
                                <ahyp:hlinkClr xmlns:ahyp="http://schemas.microsoft.com/office/drawing/2018/hyperlinkcolor" val="tx"/>
                              </a:ext>
                            </a:extLst>
                          </a:hlinkClick>
                        </a:rPr>
                        <a:t>Food ethics: moral marketing - 2020 - Food Science and Technology - Wiley Online Library</a:t>
                      </a:r>
                      <a:endParaRPr lang="en-US" sz="1200" b="0">
                        <a:solidFill>
                          <a:srgbClr val="F79037"/>
                        </a:solidFill>
                      </a:endParaRPr>
                    </a:p>
                    <a:p>
                      <a:pPr marL="360000" indent="-360000">
                        <a:buClr>
                          <a:srgbClr val="84CAC8"/>
                        </a:buClr>
                        <a:buFont typeface="Wingdings" panose="05000000000000000000" pitchFamily="2" charset="2"/>
                        <a:buChar char="§"/>
                      </a:pPr>
                      <a:r>
                        <a:rPr lang="en-GB" sz="1200" b="0">
                          <a:solidFill>
                            <a:srgbClr val="F79037"/>
                          </a:solidFill>
                          <a:hlinkClick r:id="rId5">
                            <a:extLst>
                              <a:ext uri="{A12FA001-AC4F-418D-AE19-62706E023703}">
                                <ahyp:hlinkClr xmlns:ahyp="http://schemas.microsoft.com/office/drawing/2018/hyperlinkcolor" val="tx"/>
                              </a:ext>
                            </a:extLst>
                          </a:hlinkClick>
                        </a:rPr>
                        <a:t>How to Design an Ethical Organization (hbr.org)</a:t>
                      </a:r>
                      <a:endParaRPr lang="en-GB" sz="1200" b="0">
                        <a:solidFill>
                          <a:srgbClr val="F79037"/>
                        </a:solidFill>
                      </a:endParaRPr>
                    </a:p>
                    <a:p>
                      <a:pPr marL="360000" indent="-360000">
                        <a:buClr>
                          <a:srgbClr val="84CAC8"/>
                        </a:buClr>
                        <a:buFont typeface="Wingdings" panose="05000000000000000000" pitchFamily="2" charset="2"/>
                        <a:buChar char="§"/>
                      </a:pPr>
                      <a:r>
                        <a:rPr lang="en-IE" sz="1200" b="0">
                          <a:solidFill>
                            <a:srgbClr val="F79037"/>
                          </a:solidFill>
                          <a:hlinkClick r:id="rId6">
                            <a:extLst>
                              <a:ext uri="{A12FA001-AC4F-418D-AE19-62706E023703}">
                                <ahyp:hlinkClr xmlns:ahyp="http://schemas.microsoft.com/office/drawing/2018/hyperlinkcolor" val="tx"/>
                              </a:ext>
                            </a:extLst>
                          </a:hlinkClick>
                        </a:rPr>
                        <a:t>Handbook for SDG-aligned Food Companies</a:t>
                      </a:r>
                      <a:endParaRPr lang="en-IE"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7">
                            <a:extLst>
                              <a:ext uri="{A12FA001-AC4F-418D-AE19-62706E023703}">
                                <ahyp:hlinkClr xmlns:ahyp="http://schemas.microsoft.com/office/drawing/2018/hyperlinkcolor" val="tx"/>
                              </a:ext>
                            </a:extLst>
                          </a:hlinkClick>
                        </a:rPr>
                        <a:t>Ethics of Food Production and Consumption. Understanding Consumers of Food Products. </a:t>
                      </a:r>
                      <a:endParaRPr lang="en-US"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8">
                            <a:extLst>
                              <a:ext uri="{A12FA001-AC4F-418D-AE19-62706E023703}">
                                <ahyp:hlinkClr xmlns:ahyp="http://schemas.microsoft.com/office/drawing/2018/hyperlinkcolor" val="tx"/>
                              </a:ext>
                            </a:extLst>
                          </a:hlinkClick>
                        </a:rPr>
                        <a:t>Revisiting global food production and consumption – ScienceDirect</a:t>
                      </a:r>
                      <a:endParaRPr lang="en-US" sz="1200" b="0">
                        <a:solidFill>
                          <a:srgbClr val="F79037"/>
                        </a:solidFill>
                      </a:endParaRPr>
                    </a:p>
                    <a:p>
                      <a:pPr marL="360000" indent="-360000">
                        <a:buClr>
                          <a:srgbClr val="84CAC8"/>
                        </a:buClr>
                        <a:buFont typeface="Wingdings" panose="05000000000000000000" pitchFamily="2" charset="2"/>
                        <a:buChar char="§"/>
                      </a:pPr>
                      <a:r>
                        <a:rPr lang="en-IE" sz="1200" b="0">
                          <a:solidFill>
                            <a:srgbClr val="F79037"/>
                          </a:solidFill>
                          <a:hlinkClick r:id="rId9">
                            <a:extLst>
                              <a:ext uri="{A12FA001-AC4F-418D-AE19-62706E023703}">
                                <ahyp:hlinkClr xmlns:ahyp="http://schemas.microsoft.com/office/drawing/2018/hyperlinkcolor" val="tx"/>
                              </a:ext>
                            </a:extLst>
                          </a:hlinkClick>
                        </a:rPr>
                        <a:t>2010-Ethics-A-toolkit-for-food-businesses.pdf</a:t>
                      </a:r>
                      <a:endParaRPr lang="en-IE"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10">
                            <a:extLst>
                              <a:ext uri="{A12FA001-AC4F-418D-AE19-62706E023703}">
                                <ahyp:hlinkClr xmlns:ahyp="http://schemas.microsoft.com/office/drawing/2018/hyperlinkcolor" val="tx"/>
                              </a:ext>
                            </a:extLst>
                          </a:hlinkClick>
                        </a:rPr>
                        <a:t>EU sets out legally binding food waste targets from processing to household (foodnavigator.com)</a:t>
                      </a:r>
                      <a:endParaRPr lang="en-IE" sz="1200" b="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7" name="Picture 6">
            <a:extLst>
              <a:ext uri="{FF2B5EF4-FFF2-40B4-BE49-F238E27FC236}">
                <a16:creationId xmlns:a16="http://schemas.microsoft.com/office/drawing/2014/main" id="{38B82910-4E90-0E68-B178-18C76AFE29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98047" y="393897"/>
            <a:ext cx="2949853" cy="1675118"/>
          </a:xfrm>
          <a:prstGeom prst="rect">
            <a:avLst/>
          </a:prstGeom>
        </p:spPr>
      </p:pic>
      <p:grpSp>
        <p:nvGrpSpPr>
          <p:cNvPr id="10" name="Graphic 4">
            <a:extLst>
              <a:ext uri="{FF2B5EF4-FFF2-40B4-BE49-F238E27FC236}">
                <a16:creationId xmlns:a16="http://schemas.microsoft.com/office/drawing/2014/main" id="{01B91CB3-BD62-1F76-73DC-5D0E3CE0DCF3}"/>
              </a:ext>
            </a:extLst>
          </p:cNvPr>
          <p:cNvGrpSpPr/>
          <p:nvPr/>
        </p:nvGrpSpPr>
        <p:grpSpPr>
          <a:xfrm rot="19582332">
            <a:off x="1302086" y="8440342"/>
            <a:ext cx="403667" cy="780438"/>
            <a:chOff x="9129274" y="2719113"/>
            <a:chExt cx="717139" cy="1386497"/>
          </a:xfrm>
          <a:solidFill>
            <a:srgbClr val="000000"/>
          </a:solidFill>
        </p:grpSpPr>
        <p:grpSp>
          <p:nvGrpSpPr>
            <p:cNvPr id="11" name="Graphic 4">
              <a:extLst>
                <a:ext uri="{FF2B5EF4-FFF2-40B4-BE49-F238E27FC236}">
                  <a16:creationId xmlns:a16="http://schemas.microsoft.com/office/drawing/2014/main" id="{F84567F0-DFA2-BC07-5446-9CEC2AF27A71}"/>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AA69C46A-748D-5B18-E498-788CCC6B52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8">
                <a:extLst>
                  <a:ext uri="{FF2B5EF4-FFF2-40B4-BE49-F238E27FC236}">
                    <a16:creationId xmlns:a16="http://schemas.microsoft.com/office/drawing/2014/main" id="{3AC11C1B-765B-BDE8-02F0-19EC9068579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 name="Graphic 4">
              <a:extLst>
                <a:ext uri="{FF2B5EF4-FFF2-40B4-BE49-F238E27FC236}">
                  <a16:creationId xmlns:a16="http://schemas.microsoft.com/office/drawing/2014/main" id="{A2DD57E2-6258-9A43-0824-7A228A4A84CD}"/>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A3E45CD8-2372-0AC0-9CC0-E79F4F50FD2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1">
                <a:extLst>
                  <a:ext uri="{FF2B5EF4-FFF2-40B4-BE49-F238E27FC236}">
                    <a16:creationId xmlns:a16="http://schemas.microsoft.com/office/drawing/2014/main" id="{9FEEC8D9-5E38-4776-B87B-78A3B29E09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2">
                <a:extLst>
                  <a:ext uri="{FF2B5EF4-FFF2-40B4-BE49-F238E27FC236}">
                    <a16:creationId xmlns:a16="http://schemas.microsoft.com/office/drawing/2014/main" id="{AE4D08A4-1238-C00D-C3F1-36A21997BD4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3">
                <a:extLst>
                  <a:ext uri="{FF2B5EF4-FFF2-40B4-BE49-F238E27FC236}">
                    <a16:creationId xmlns:a16="http://schemas.microsoft.com/office/drawing/2014/main" id="{86FE57F5-7D40-AF47-233B-508ACF13744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4">
                <a:extLst>
                  <a:ext uri="{FF2B5EF4-FFF2-40B4-BE49-F238E27FC236}">
                    <a16:creationId xmlns:a16="http://schemas.microsoft.com/office/drawing/2014/main" id="{A5748A80-E2C2-D190-A0C1-6EF5E2D0E8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55">
                <a:extLst>
                  <a:ext uri="{FF2B5EF4-FFF2-40B4-BE49-F238E27FC236}">
                    <a16:creationId xmlns:a16="http://schemas.microsoft.com/office/drawing/2014/main" id="{0E97998A-52D3-415B-D2A8-E903E93D81B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6">
                <a:extLst>
                  <a:ext uri="{FF2B5EF4-FFF2-40B4-BE49-F238E27FC236}">
                    <a16:creationId xmlns:a16="http://schemas.microsoft.com/office/drawing/2014/main" id="{11EDD180-E9A7-3959-C0E6-DC1103828F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71179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17</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1094641076"/>
              </p:ext>
            </p:extLst>
          </p:nvPr>
        </p:nvGraphicFramePr>
        <p:xfrm>
          <a:off x="731149" y="2137902"/>
          <a:ext cx="6401171" cy="6887909"/>
        </p:xfrm>
        <a:graphic>
          <a:graphicData uri="http://schemas.openxmlformats.org/drawingml/2006/table">
            <a:tbl>
              <a:tblPr firstRow="1" bandRow="1"/>
              <a:tblGrid>
                <a:gridCol w="1724948">
                  <a:extLst>
                    <a:ext uri="{9D8B030D-6E8A-4147-A177-3AD203B41FA5}">
                      <a16:colId xmlns:a16="http://schemas.microsoft.com/office/drawing/2014/main" val="2980202126"/>
                    </a:ext>
                  </a:extLst>
                </a:gridCol>
                <a:gridCol w="4676223">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MÓDULO 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pt-PT"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Empreendedorismo e etapas críticas na criação de uma empresa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Visão</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Neste módulo nos concentramos em como construir um negócio alimentar de sucesso, demonstrando que não é uma tarefa fácil. Há muitas etapas críticas envolvidas, desde a qualificação da ideia inicial, até à determinação do modelo de negócio e tudo o que está envolvido no financiamento do projeto. Portanto, discutem-se estes pontos, bem como os aspetos legais de iniciar uma atividade empresarial. Além disso, ainda se aborda como manter o negócio a crescer e a ser sustentável no futuro.</a:t>
                      </a:r>
                      <a:endParaRPr lang="en-US"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aprendizagem</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pt-P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Dotar os estudantes, potenciais empreendedores e PMEs alimentares com uma maior compreensão dos aspetos práticos necessários e dos aspetos legais associados à criação de uma empresa alimentar. Este módulo apoia e amplia diversos tópicos do Manual de Empreendedorismo do Projeto EFE. Este módulo tornará os alunos mais preparados para os estágios iniciais do desenvolvimento empresarial.</a:t>
                      </a:r>
                      <a:endParaRPr lang="en-I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Tópicos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abordados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A criatividade e como valorizar uma ideia</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Objetivos SMART</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Definir os objetivos – Criar um plano de negócios</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Financiamento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Parte legal a considerar no início de um novo negócio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A importância das vendas e do marketing</a:t>
                      </a:r>
                      <a:endParaRPr lang="en-US"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Exercícios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l" defTabSz="2072941" rtl="0" eaLnBrk="1" fontAlgn="auto" latinLnBrk="0" hangingPunct="1">
                        <a:lnSpc>
                          <a:spcPct val="100000"/>
                        </a:lnSpc>
                        <a:spcBef>
                          <a:spcPts val="0"/>
                        </a:spcBef>
                        <a:spcAft>
                          <a:spcPts val="0"/>
                        </a:spcAft>
                        <a:buClrTx/>
                        <a:buSzTx/>
                        <a:buFontTx/>
                        <a:buNone/>
                        <a:tabLst/>
                        <a:defRPr/>
                      </a:pPr>
                      <a:r>
                        <a:rPr lang="en-IE" sz="1200"/>
                        <a:t>Slide 22 – </a:t>
                      </a:r>
                      <a:r>
                        <a:rPr lang="pt-PT" sz="1200">
                          <a:solidFill>
                            <a:srgbClr val="000000"/>
                          </a:solidFill>
                          <a:ea typeface="Calibri" panose="020F0502020204030204" pitchFamily="34" charset="0"/>
                          <a:cs typeface="Times New Roman" panose="02020603050405020304" pitchFamily="18" charset="0"/>
                        </a:rPr>
                        <a:t>Objetivos SMART</a:t>
                      </a:r>
                      <a:endParaRPr lang="en-IE" sz="1200"/>
                    </a:p>
                    <a:p>
                      <a:r>
                        <a:rPr lang="en-IE" sz="1200"/>
                        <a:t>Slide 44 – </a:t>
                      </a:r>
                      <a:r>
                        <a:rPr lang="en-IE" sz="1200" err="1"/>
                        <a:t>Criar</a:t>
                      </a:r>
                      <a:r>
                        <a:rPr lang="en-IE" sz="1200"/>
                        <a:t> um </a:t>
                      </a:r>
                      <a:r>
                        <a:rPr lang="en-IE" sz="1200" err="1"/>
                        <a:t>modelo</a:t>
                      </a:r>
                      <a:r>
                        <a:rPr lang="en-IE" sz="1200"/>
                        <a:t> Canvas</a:t>
                      </a:r>
                    </a:p>
                    <a:p>
                      <a:r>
                        <a:rPr lang="en-IE" sz="1200"/>
                        <a:t>Slide 55 – </a:t>
                      </a:r>
                      <a:r>
                        <a:rPr lang="pt-PT" sz="1200"/>
                        <a:t>Escrever um Plano de Negócios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Leitura</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adicional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buClr>
                          <a:srgbClr val="7EC8C6"/>
                        </a:buClr>
                        <a:buFont typeface="Wingdings" panose="05000000000000000000" pitchFamily="2" charset="2"/>
                        <a:buChar char="§"/>
                      </a:pPr>
                      <a:r>
                        <a:rPr lang="en-IE" sz="1200" b="0">
                          <a:solidFill>
                            <a:srgbClr val="F79037"/>
                          </a:solidFill>
                        </a:rPr>
                        <a:t>IAPMEI - </a:t>
                      </a:r>
                      <a:r>
                        <a:rPr lang="pt-PT" sz="1200" b="0">
                          <a:solidFill>
                            <a:srgbClr val="F79037"/>
                          </a:solidFill>
                        </a:rPr>
                        <a:t>Instituto de Apoio às Pequenas e Médias Empresas e à Inovação (https://www.iapmei.pt/)</a:t>
                      </a:r>
                      <a:endParaRPr lang="en-IE" sz="1200" b="0">
                        <a:solidFill>
                          <a:srgbClr val="F79037"/>
                        </a:solidFill>
                      </a:endParaRPr>
                    </a:p>
                    <a:p>
                      <a:pPr marL="342900" indent="-342900">
                        <a:buClr>
                          <a:srgbClr val="7EC8C6"/>
                        </a:buClr>
                        <a:buFont typeface="Wingdings" panose="05000000000000000000" pitchFamily="2" charset="2"/>
                        <a:buChar char="§"/>
                      </a:pPr>
                      <a:r>
                        <a:rPr lang="en-IE" sz="1200" b="0" err="1">
                          <a:solidFill>
                            <a:srgbClr val="F79037"/>
                          </a:solidFill>
                        </a:rPr>
                        <a:t>Strategyzer’s</a:t>
                      </a:r>
                      <a:r>
                        <a:rPr lang="en-IE" sz="1200" b="0">
                          <a:solidFill>
                            <a:srgbClr val="F79037"/>
                          </a:solidFill>
                        </a:rPr>
                        <a:t> </a:t>
                      </a:r>
                      <a:r>
                        <a:rPr lang="en-IE" sz="1200" b="0">
                          <a:solidFill>
                            <a:srgbClr val="F79037"/>
                          </a:solidFill>
                          <a:hlinkClick r:id="rId2">
                            <a:extLst>
                              <a:ext uri="{A12FA001-AC4F-418D-AE19-62706E023703}">
                                <ahyp:hlinkClr xmlns:ahyp="http://schemas.microsoft.com/office/drawing/2018/hyperlinkcolor" val="tx"/>
                              </a:ext>
                            </a:extLst>
                          </a:hlinkClick>
                        </a:rPr>
                        <a:t>Business Model Canvas</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GB" sz="1200" b="0">
                          <a:solidFill>
                            <a:srgbClr val="F79037"/>
                          </a:solidFill>
                          <a:hlinkClick r:id="rId3">
                            <a:extLst>
                              <a:ext uri="{A12FA001-AC4F-418D-AE19-62706E023703}">
                                <ahyp:hlinkClr xmlns:ahyp="http://schemas.microsoft.com/office/drawing/2018/hyperlinkcolor" val="tx"/>
                              </a:ext>
                            </a:extLst>
                          </a:hlinkClick>
                        </a:rPr>
                        <a:t>10 Top Crowdfunding Websites for Entrepreneurs</a:t>
                      </a:r>
                      <a:endParaRPr lang="en-GB" sz="1200" b="0">
                        <a:solidFill>
                          <a:srgbClr val="F79037"/>
                        </a:solidFill>
                      </a:endParaRPr>
                    </a:p>
                    <a:p>
                      <a:pPr marL="342900" indent="-342900">
                        <a:buClr>
                          <a:srgbClr val="7EC8C6"/>
                        </a:buClr>
                        <a:buFont typeface="Wingdings" panose="05000000000000000000" pitchFamily="2" charset="2"/>
                        <a:buChar char="§"/>
                      </a:pPr>
                      <a:r>
                        <a:rPr lang="en-IE" sz="1200" b="0">
                          <a:solidFill>
                            <a:srgbClr val="F79037"/>
                          </a:solidFill>
                          <a:hlinkClick r:id="rId4">
                            <a:extLst>
                              <a:ext uri="{A12FA001-AC4F-418D-AE19-62706E023703}">
                                <ahyp:hlinkClr xmlns:ahyp="http://schemas.microsoft.com/office/drawing/2018/hyperlinkcolor" val="tx"/>
                              </a:ext>
                            </a:extLst>
                          </a:hlinkClick>
                        </a:rPr>
                        <a:t>Waste Framework Directive (europa.eu)</a:t>
                      </a:r>
                      <a:r>
                        <a:rPr lang="en-IE" sz="1200" b="0">
                          <a:solidFill>
                            <a:srgbClr val="F79037"/>
                          </a:solidFill>
                        </a:rPr>
                        <a:t> </a:t>
                      </a: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US" sz="1200" b="0">
                          <a:solidFill>
                            <a:srgbClr val="F79037"/>
                          </a:solidFill>
                          <a:hlinkClick r:id="rId5">
                            <a:extLst>
                              <a:ext uri="{A12FA001-AC4F-418D-AE19-62706E023703}">
                                <ahyp:hlinkClr xmlns:ahyp="http://schemas.microsoft.com/office/drawing/2018/hyperlinkcolor" val="tx"/>
                              </a:ext>
                            </a:extLst>
                          </a:hlinkClick>
                        </a:rPr>
                        <a:t>EU actions against food waste (europa.eu)</a:t>
                      </a:r>
                      <a:endParaRPr kumimoji="0" lang="en-US" sz="1200" b="0" i="0" u="none" strike="noStrike" kern="1200" cap="none" spc="0" normalizeH="0" baseline="0" noProof="0">
                        <a:ln>
                          <a:noFill/>
                        </a:ln>
                        <a:solidFill>
                          <a:srgbClr val="F79037"/>
                        </a:solidFill>
                        <a:effectLst/>
                        <a:uLnTx/>
                        <a:uFillTx/>
                        <a:latin typeface="Calibri" panose="020F0502020204030204"/>
                        <a:ea typeface="+mn-ea"/>
                        <a:cs typeface="+mn-cs"/>
                      </a:endParaRPr>
                    </a:p>
                    <a:p>
                      <a:pPr marL="342900" indent="-342900">
                        <a:buClr>
                          <a:srgbClr val="7EC8C6"/>
                        </a:buClr>
                        <a:buFont typeface="Wingdings" panose="05000000000000000000" pitchFamily="2" charset="2"/>
                        <a:buChar char="§"/>
                      </a:pPr>
                      <a:r>
                        <a:rPr lang="en-US" sz="1200" b="0">
                          <a:solidFill>
                            <a:srgbClr val="F79037"/>
                          </a:solidFill>
                          <a:hlinkClick r:id="rId6">
                            <a:extLst>
                              <a:ext uri="{A12FA001-AC4F-418D-AE19-62706E023703}">
                                <ahyp:hlinkClr xmlns:ahyp="http://schemas.microsoft.com/office/drawing/2018/hyperlinkcolor" val="tx"/>
                              </a:ext>
                            </a:extLst>
                          </a:hlinkClick>
                        </a:rPr>
                        <a:t>Water Framework Directive (europa.eu)</a:t>
                      </a:r>
                      <a:endParaRPr lang="en-US" sz="1200" b="0">
                        <a:solidFill>
                          <a:srgbClr val="F79037"/>
                        </a:solidFill>
                      </a:endParaRPr>
                    </a:p>
                    <a:p>
                      <a:pPr marL="342900" indent="-342900">
                        <a:buClr>
                          <a:srgbClr val="7EC8C6"/>
                        </a:buClr>
                        <a:buFont typeface="Wingdings" panose="05000000000000000000" pitchFamily="2" charset="2"/>
                        <a:buChar char="§"/>
                      </a:pPr>
                      <a:r>
                        <a:rPr lang="en-US" sz="1200" b="0">
                          <a:solidFill>
                            <a:srgbClr val="F79037"/>
                          </a:solidFill>
                          <a:hlinkClick r:id="rId7">
                            <a:extLst>
                              <a:ext uri="{A12FA001-AC4F-418D-AE19-62706E023703}">
                                <ahyp:hlinkClr xmlns:ahyp="http://schemas.microsoft.com/office/drawing/2018/hyperlinkcolor" val="tx"/>
                              </a:ext>
                            </a:extLst>
                          </a:hlinkClick>
                        </a:rPr>
                        <a:t>EC proposes revisions to packaging and waste legislation | Food Packaging Forum</a:t>
                      </a:r>
                      <a:endParaRPr lang="en-IE" sz="1200">
                        <a:solidFill>
                          <a:srgbClr val="1188A3"/>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26415EB-ACB2-A166-16E9-9986B046C7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98047" y="384287"/>
            <a:ext cx="2949853" cy="1669596"/>
          </a:xfrm>
          <a:prstGeom prst="rect">
            <a:avLst/>
          </a:prstGeom>
        </p:spPr>
      </p:pic>
      <p:grpSp>
        <p:nvGrpSpPr>
          <p:cNvPr id="8" name="Graphic 4">
            <a:extLst>
              <a:ext uri="{FF2B5EF4-FFF2-40B4-BE49-F238E27FC236}">
                <a16:creationId xmlns:a16="http://schemas.microsoft.com/office/drawing/2014/main" id="{496F4381-B1C7-853A-A834-7A49BA91085D}"/>
              </a:ext>
            </a:extLst>
          </p:cNvPr>
          <p:cNvGrpSpPr/>
          <p:nvPr/>
        </p:nvGrpSpPr>
        <p:grpSpPr>
          <a:xfrm rot="19582332">
            <a:off x="1273951" y="7706654"/>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9009B0E-4EE4-A969-43D8-327A90BA9B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0FC8F834-B32A-617E-8A9D-4588ECE25A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906C6C9-445F-7D8B-E7B1-8D754E59CB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19C5782F-8883-C62A-8106-163A7943D0B8}"/>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EBDA0D54-70B0-DC8C-E8A0-C5A716D514C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67E1063D-70EE-732A-6ED0-6527C0F9EA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D662DC25-0028-37CF-BC69-377F714D4A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E176C55F-39EE-0C05-8474-C75A7F9A3A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8AE4BBE1-364E-6240-4F1C-95AF8402331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8B135C6A-7A5E-7363-A2FB-62C5BA50F6A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345A71D7-FDA7-B275-58AE-4C7E1D92DD2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252451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18</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849141069"/>
              </p:ext>
            </p:extLst>
          </p:nvPr>
        </p:nvGraphicFramePr>
        <p:xfrm>
          <a:off x="662037" y="2308388"/>
          <a:ext cx="6235597" cy="688054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MÓDULO 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pt-PT"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Explorando o Mundo da Inovação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Visão</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Neste módulo discute-se como a inovação capacita as empresas do setor alimentar a responder às novas necessidades e expetativas dos consumidores, enfrentar os desafios da indústria e da sociedade, diferenciar-se no mercado e criar parcerias colaborativas.</a:t>
                      </a:r>
                      <a:endParaRPr lang="en-US"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aprendizagem</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Neste módulo pretende-se ajudar os alunos a abraçar a inovação para que a sua empresa de alimentos éticos possa adaptar-se, prosperar e aproveitar novas oportunidades no cenário dinâmico e em evolução da indústria alimentar.</a:t>
                      </a:r>
                      <a:endParaRPr lang="en-US" sz="1200"/>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Tópicos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abordados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Oportunidades em Inovação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Inovar para Pessoas-Planeta-Proveito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Modelos de Inovação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Início da Jornada de Inovação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Criar uma estratégia de Inovação para o futuro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Inovação &amp; Funcionalidade nas Empresas Alimentares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Casos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err="1"/>
                        <a:t>Glenilen</a:t>
                      </a:r>
                      <a:r>
                        <a:rPr lang="en-IE" sz="1200"/>
                        <a:t> Farm – Inovação incremental </a:t>
                      </a:r>
                    </a:p>
                    <a:p>
                      <a:pPr marL="285750" indent="-285750">
                        <a:buClr>
                          <a:srgbClr val="6FC0CA"/>
                        </a:buClr>
                        <a:buFont typeface="Wingdings" panose="05000000000000000000" pitchFamily="2" charset="2"/>
                        <a:buChar char="§"/>
                      </a:pPr>
                      <a:r>
                        <a:rPr lang="en-US" sz="1200">
                          <a:solidFill>
                            <a:srgbClr val="000000"/>
                          </a:solidFill>
                        </a:rPr>
                        <a:t>Innocent Drinks – </a:t>
                      </a:r>
                      <a:r>
                        <a:rPr lang="en-US" sz="1200" err="1">
                          <a:solidFill>
                            <a:srgbClr val="000000"/>
                          </a:solidFill>
                        </a:rPr>
                        <a:t>Desenvolvimento</a:t>
                      </a:r>
                      <a:r>
                        <a:rPr lang="en-US" sz="1200">
                          <a:solidFill>
                            <a:srgbClr val="000000"/>
                          </a:solidFill>
                        </a:rPr>
                        <a:t> de </a:t>
                      </a:r>
                      <a:r>
                        <a:rPr lang="en-US" sz="1200" err="1">
                          <a:solidFill>
                            <a:srgbClr val="000000"/>
                          </a:solidFill>
                        </a:rPr>
                        <a:t>alimentos</a:t>
                      </a:r>
                      <a:r>
                        <a:rPr lang="en-US" sz="1200">
                          <a:solidFill>
                            <a:srgbClr val="000000"/>
                          </a:solidFill>
                        </a:rPr>
                        <a:t> </a:t>
                      </a:r>
                      <a:r>
                        <a:rPr lang="en-US" sz="1200" err="1">
                          <a:solidFill>
                            <a:srgbClr val="000000"/>
                          </a:solidFill>
                        </a:rPr>
                        <a:t>éticos</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Clean Cut Meals – </a:t>
                      </a:r>
                      <a:r>
                        <a:rPr lang="en-US" sz="1200" err="1">
                          <a:solidFill>
                            <a:srgbClr val="000000"/>
                          </a:solidFill>
                        </a:rPr>
                        <a:t>Novos</a:t>
                      </a:r>
                      <a:r>
                        <a:rPr lang="en-US" sz="1200">
                          <a:solidFill>
                            <a:srgbClr val="000000"/>
                          </a:solidFill>
                        </a:rPr>
                        <a:t> </a:t>
                      </a:r>
                      <a:r>
                        <a:rPr lang="en-US" sz="1200" err="1">
                          <a:solidFill>
                            <a:srgbClr val="000000"/>
                          </a:solidFill>
                        </a:rPr>
                        <a:t>canais</a:t>
                      </a:r>
                      <a:r>
                        <a:rPr lang="en-US" sz="1200">
                          <a:solidFill>
                            <a:srgbClr val="000000"/>
                          </a:solidFill>
                        </a:rPr>
                        <a:t> de </a:t>
                      </a:r>
                      <a:r>
                        <a:rPr lang="en-US" sz="1200" err="1">
                          <a:solidFill>
                            <a:srgbClr val="000000"/>
                          </a:solidFill>
                        </a:rPr>
                        <a:t>distribuição</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Provenance – </a:t>
                      </a:r>
                      <a:r>
                        <a:rPr lang="pt-PT" sz="1200">
                          <a:solidFill>
                            <a:srgbClr val="000000"/>
                          </a:solidFill>
                        </a:rPr>
                        <a:t>Melhorar a transparência ao nível da cadeia de abastecimento</a:t>
                      </a:r>
                      <a:endParaRPr lang="en-US" sz="1200">
                        <a:solidFill>
                          <a:srgbClr val="000000"/>
                        </a:solidFill>
                      </a:endParaRPr>
                    </a:p>
                    <a:p>
                      <a:pPr marL="285750" indent="-285750">
                        <a:buClr>
                          <a:srgbClr val="6FC0CA"/>
                        </a:buClr>
                        <a:buFont typeface="Wingdings" panose="05000000000000000000" pitchFamily="2" charset="2"/>
                        <a:buChar char="§"/>
                      </a:pPr>
                      <a:r>
                        <a:rPr lang="en-US" sz="1200" err="1">
                          <a:solidFill>
                            <a:srgbClr val="000000"/>
                          </a:solidFill>
                        </a:rPr>
                        <a:t>Montado</a:t>
                      </a:r>
                      <a:r>
                        <a:rPr lang="en-US" sz="1200">
                          <a:solidFill>
                            <a:srgbClr val="000000"/>
                          </a:solidFill>
                        </a:rPr>
                        <a:t> </a:t>
                      </a:r>
                      <a:r>
                        <a:rPr lang="en-US" sz="1200" err="1">
                          <a:solidFill>
                            <a:srgbClr val="000000"/>
                          </a:solidFill>
                        </a:rPr>
                        <a:t>Freixo</a:t>
                      </a:r>
                      <a:r>
                        <a:rPr lang="en-US" sz="1200">
                          <a:solidFill>
                            <a:srgbClr val="000000"/>
                          </a:solidFill>
                        </a:rPr>
                        <a:t> do </a:t>
                      </a:r>
                      <a:r>
                        <a:rPr lang="en-US" sz="1200" err="1">
                          <a:solidFill>
                            <a:srgbClr val="000000"/>
                          </a:solidFill>
                        </a:rPr>
                        <a:t>Meio</a:t>
                      </a:r>
                      <a:r>
                        <a:rPr lang="en-US" sz="1200">
                          <a:solidFill>
                            <a:srgbClr val="000000"/>
                          </a:solidFill>
                        </a:rPr>
                        <a:t> – Novo </a:t>
                      </a:r>
                      <a:r>
                        <a:rPr lang="en-US" sz="1200" err="1">
                          <a:solidFill>
                            <a:srgbClr val="000000"/>
                          </a:solidFill>
                        </a:rPr>
                        <a:t>Modelo</a:t>
                      </a:r>
                      <a:r>
                        <a:rPr lang="en-US" sz="1200">
                          <a:solidFill>
                            <a:srgbClr val="000000"/>
                          </a:solidFill>
                        </a:rPr>
                        <a:t> de </a:t>
                      </a:r>
                      <a:r>
                        <a:rPr lang="en-US" sz="1200" err="1">
                          <a:solidFill>
                            <a:srgbClr val="000000"/>
                          </a:solidFill>
                        </a:rPr>
                        <a:t>Negócio</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Loam – </a:t>
                      </a:r>
                      <a:r>
                        <a:rPr lang="pt-PT" sz="1200">
                          <a:solidFill>
                            <a:srgbClr val="000000"/>
                          </a:solidFill>
                        </a:rPr>
                        <a:t>Fornecimento de alimentos éticos &amp; </a:t>
                      </a:r>
                      <a:r>
                        <a:rPr lang="en-US" sz="1200">
                          <a:solidFill>
                            <a:srgbClr val="000000"/>
                          </a:solidFill>
                        </a:rPr>
                        <a:t>Fontes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Exercícios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46 – </a:t>
                      </a:r>
                      <a:r>
                        <a:rPr lang="pt-PT" sz="1200"/>
                        <a:t>Questão Ética – Uso do Processo de Design </a:t>
                      </a:r>
                      <a:r>
                        <a:rPr lang="pt-PT" sz="1200" err="1"/>
                        <a:t>Thinking</a:t>
                      </a:r>
                      <a:endParaRPr lang="en-IE" sz="1200"/>
                    </a:p>
                    <a:p>
                      <a:r>
                        <a:rPr lang="en-IE" sz="1200"/>
                        <a:t>Slide 56 – </a:t>
                      </a:r>
                      <a:r>
                        <a:rPr lang="pt-PT" sz="1200"/>
                        <a:t>Questões dirigidas ao aluno/empresa de alimentos</a:t>
                      </a:r>
                      <a:endParaRPr lang="en-IE" sz="1200"/>
                    </a:p>
                    <a:p>
                      <a:r>
                        <a:rPr lang="en-IE" sz="1200"/>
                        <a:t>Slide 59 – </a:t>
                      </a:r>
                      <a:r>
                        <a:rPr lang="pt-PT" sz="1200"/>
                        <a:t>Criar um mapa de empatia para o grupo-alvo escolhido</a:t>
                      </a:r>
                      <a:endParaRPr lang="en-IE" sz="1200"/>
                    </a:p>
                    <a:p>
                      <a:r>
                        <a:rPr lang="en-IE" sz="1200"/>
                        <a:t>Slide 77 – </a:t>
                      </a:r>
                      <a:r>
                        <a:rPr lang="pt-PT" sz="1200"/>
                        <a:t>Transformar os desafios em oportunidades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Leitura</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adicional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buClr>
                          <a:srgbClr val="81C9C7"/>
                        </a:buClr>
                        <a:buFont typeface="Wingdings" panose="05000000000000000000" pitchFamily="2" charset="2"/>
                        <a:buChar char="§"/>
                      </a:pPr>
                      <a:r>
                        <a:rPr lang="en-GB" sz="1200" b="0">
                          <a:solidFill>
                            <a:srgbClr val="F79037"/>
                          </a:solidFill>
                          <a:hlinkClick r:id="rId2">
                            <a:extLst>
                              <a:ext uri="{A12FA001-AC4F-418D-AE19-62706E023703}">
                                <ahyp:hlinkClr xmlns:ahyp="http://schemas.microsoft.com/office/drawing/2018/hyperlinkcolor" val="tx"/>
                              </a:ext>
                            </a:extLst>
                          </a:hlinkClick>
                        </a:rPr>
                        <a:t>How To Bring Sustainability To The Masses: Tony’s </a:t>
                      </a:r>
                      <a:r>
                        <a:rPr lang="en-GB" sz="1200" b="0" err="1">
                          <a:solidFill>
                            <a:srgbClr val="F79037"/>
                          </a:solidFill>
                          <a:hlinkClick r:id="rId2">
                            <a:extLst>
                              <a:ext uri="{A12FA001-AC4F-418D-AE19-62706E023703}">
                                <ahyp:hlinkClr xmlns:ahyp="http://schemas.microsoft.com/office/drawing/2018/hyperlinkcolor" val="tx"/>
                              </a:ext>
                            </a:extLst>
                          </a:hlinkClick>
                        </a:rPr>
                        <a:t>Chocolonely’s</a:t>
                      </a:r>
                      <a:r>
                        <a:rPr lang="en-GB" sz="1200" b="0">
                          <a:solidFill>
                            <a:srgbClr val="F79037"/>
                          </a:solidFill>
                          <a:hlinkClick r:id="rId2">
                            <a:extLst>
                              <a:ext uri="{A12FA001-AC4F-418D-AE19-62706E023703}">
                                <ahyp:hlinkClr xmlns:ahyp="http://schemas.microsoft.com/office/drawing/2018/hyperlinkcolor" val="tx"/>
                              </a:ext>
                            </a:extLst>
                          </a:hlinkClick>
                        </a:rPr>
                        <a:t> Impact Strategy (forbes.com)</a:t>
                      </a:r>
                      <a:endParaRPr lang="en-GB" sz="1200" b="0">
                        <a:solidFill>
                          <a:srgbClr val="F79037"/>
                        </a:solidFill>
                      </a:endParaRPr>
                    </a:p>
                    <a:p>
                      <a:pPr marL="342900" indent="-342900">
                        <a:buClr>
                          <a:srgbClr val="81C9C7"/>
                        </a:buClr>
                        <a:buFont typeface="Wingdings" panose="05000000000000000000" pitchFamily="2" charset="2"/>
                        <a:buChar char="§"/>
                      </a:pPr>
                      <a:r>
                        <a:rPr lang="en-IE" sz="1200" b="0">
                          <a:solidFill>
                            <a:srgbClr val="F79037"/>
                          </a:solidFill>
                        </a:rPr>
                        <a:t>Disruptive technology </a:t>
                      </a:r>
                      <a:r>
                        <a:rPr lang="en-US" sz="1200" b="0" i="0">
                          <a:solidFill>
                            <a:srgbClr val="F79037"/>
                          </a:solidFill>
                          <a:effectLst/>
                        </a:rPr>
                        <a:t> </a:t>
                      </a:r>
                      <a:r>
                        <a:rPr lang="en-US" sz="1200" b="0" i="0" u="none" strike="noStrike">
                          <a:solidFill>
                            <a:srgbClr val="F79037"/>
                          </a:solidFill>
                          <a:effectLst/>
                          <a:hlinkClick r:id="rId3">
                            <a:extLst>
                              <a:ext uri="{A12FA001-AC4F-418D-AE19-62706E023703}">
                                <ahyp:hlinkClr xmlns:ahyp="http://schemas.microsoft.com/office/drawing/2018/hyperlinkcolor" val="tx"/>
                              </a:ext>
                            </a:extLst>
                          </a:hlinkClick>
                        </a:rPr>
                        <a:t>HBR article</a:t>
                      </a:r>
                      <a:r>
                        <a:rPr lang="en-US" sz="1200" b="0" i="0">
                          <a:solidFill>
                            <a:srgbClr val="F79037"/>
                          </a:solidFill>
                          <a:effectLst/>
                        </a:rPr>
                        <a:t> </a:t>
                      </a:r>
                      <a:endParaRPr lang="en-IE" sz="1200" b="0">
                        <a:solidFill>
                          <a:srgbClr val="F79037"/>
                        </a:solidFill>
                      </a:endParaRPr>
                    </a:p>
                    <a:p>
                      <a:pPr marL="342900" indent="-342900">
                        <a:buClr>
                          <a:srgbClr val="81C9C7"/>
                        </a:buClr>
                        <a:buFont typeface="Wingdings" panose="05000000000000000000" pitchFamily="2" charset="2"/>
                        <a:buChar char="§"/>
                      </a:pPr>
                      <a:r>
                        <a:rPr lang="en-GB" sz="1200" b="0">
                          <a:solidFill>
                            <a:srgbClr val="F79037"/>
                          </a:solidFill>
                          <a:hlinkClick r:id="rId4">
                            <a:extLst>
                              <a:ext uri="{A12FA001-AC4F-418D-AE19-62706E023703}">
                                <ahyp:hlinkClr xmlns:ahyp="http://schemas.microsoft.com/office/drawing/2018/hyperlinkcolor" val="tx"/>
                              </a:ext>
                            </a:extLst>
                          </a:hlinkClick>
                        </a:rPr>
                        <a:t>Redefine Meat strikes partnership to boost 3D-printed meat sales in Europe | Reuters</a:t>
                      </a:r>
                      <a:endParaRPr lang="en-GB"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81C9C7"/>
                        </a:buClr>
                        <a:buSzTx/>
                        <a:buFont typeface="Wingdings" panose="05000000000000000000" pitchFamily="2" charset="2"/>
                        <a:buChar char="§"/>
                        <a:tabLst/>
                        <a:defRPr/>
                      </a:pPr>
                      <a:r>
                        <a:rPr lang="en-US" sz="1200" b="0">
                          <a:solidFill>
                            <a:srgbClr val="F79037"/>
                          </a:solidFill>
                          <a:hlinkClick r:id="rId5">
                            <a:extLst>
                              <a:ext uri="{A12FA001-AC4F-418D-AE19-62706E023703}">
                                <ahyp:hlinkClr xmlns:ahyp="http://schemas.microsoft.com/office/drawing/2018/hyperlinkcolor" val="tx"/>
                              </a:ext>
                            </a:extLst>
                          </a:hlinkClick>
                        </a:rPr>
                        <a:t>SWOT / PEST analysis</a:t>
                      </a:r>
                      <a:endParaRPr lang="en-US" sz="1200" b="0">
                        <a:solidFill>
                          <a:srgbClr val="F79037"/>
                        </a:solidFill>
                      </a:endParaRPr>
                    </a:p>
                    <a:p>
                      <a:pPr marL="342900" indent="-342900">
                        <a:buClr>
                          <a:srgbClr val="81C9C7"/>
                        </a:buClr>
                        <a:buFont typeface="Wingdings" panose="05000000000000000000" pitchFamily="2" charset="2"/>
                        <a:buChar char="§"/>
                      </a:pPr>
                      <a:r>
                        <a:rPr lang="en-US" sz="1200" b="0">
                          <a:solidFill>
                            <a:srgbClr val="F79037"/>
                          </a:solidFill>
                          <a:hlinkClick r:id="rId6">
                            <a:extLst>
                              <a:ext uri="{A12FA001-AC4F-418D-AE19-62706E023703}">
                                <ahyp:hlinkClr xmlns:ahyp="http://schemas.microsoft.com/office/drawing/2018/hyperlinkcolor" val="tx"/>
                              </a:ext>
                            </a:extLst>
                          </a:hlinkClick>
                        </a:rPr>
                        <a:t>17 ways technology could change the world by 2027 | World Economic Forum </a:t>
                      </a:r>
                      <a:endParaRPr lang="en-IE" sz="1200" b="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4F040D10-0355-A6A0-E554-07FA23FB4D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00155" y="432716"/>
            <a:ext cx="2947745" cy="1669596"/>
          </a:xfrm>
          <a:prstGeom prst="rect">
            <a:avLst/>
          </a:prstGeom>
        </p:spPr>
      </p:pic>
      <p:grpSp>
        <p:nvGrpSpPr>
          <p:cNvPr id="8" name="Graphic 4">
            <a:extLst>
              <a:ext uri="{FF2B5EF4-FFF2-40B4-BE49-F238E27FC236}">
                <a16:creationId xmlns:a16="http://schemas.microsoft.com/office/drawing/2014/main" id="{E931DD16-82D9-7504-2341-A3A83A46DAB4}"/>
              </a:ext>
            </a:extLst>
          </p:cNvPr>
          <p:cNvGrpSpPr/>
          <p:nvPr/>
        </p:nvGrpSpPr>
        <p:grpSpPr>
          <a:xfrm rot="19582332">
            <a:off x="1231748" y="7819195"/>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19EC9BD-66E7-F6F6-3AB1-5B661E200E47}"/>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A858750E-0E6A-2BBE-87FF-686C5D36D1C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C3872E0-67DA-ECF4-A26F-D1F503F1281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A321DF2A-F20B-316C-B64E-057A35A2024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230607F-1874-B323-268C-8D1F24391F9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B6A78B00-E995-A63D-044C-0B0FBE9A1C8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14F4842A-356F-F0C7-65DC-0E01D5477F5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2892E3B9-F9FE-F05A-B901-C42E4A751E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5B83A48F-2F9B-BA5F-30B9-B0E1BD9BA3C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5EF8DC61-7856-1992-9AD9-08B0B1AEE2D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CB7BE386-A62C-B4C3-C87D-D20155E4992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3434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19</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1053692922"/>
              </p:ext>
            </p:extLst>
          </p:nvPr>
        </p:nvGraphicFramePr>
        <p:xfrm>
          <a:off x="662038" y="2298109"/>
          <a:ext cx="6235597" cy="852646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MODULE 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Operações</a:t>
                      </a: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Alimentares</a:t>
                      </a: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Éticas</a:t>
                      </a:r>
                      <a:endPar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Visão</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Este módulo concentra-se em como o crescimento e o sucesso de uma empresa ética exigem uma abordagem holística que integre valores éticos em todos os aspetos das operações comerciais. Serão abordados os vários tópicos listados abaixo. No final deste módulo pretende-se que o formando reconheça o lado prático e tático de um modelo de negócio ético.</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75548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aprendizagem</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Os alunos e potenciais empreendedores alimentares têm um desafiante papel no equilíbrio do sucesso financeiro com a gestão ambiental, a responsabilidade social e o envolvimento das partes interessadas, mas ao fazê-lo a empresa contribuirá para um cenário empresarial mais sustentável e responsável. No final deste módulo os formandos deverão reconhecer o lado prático e tático de um Modelo de Negócio Ético.</a:t>
                      </a:r>
                      <a:endParaRPr lang="en-US" sz="400"/>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Tópicos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abordados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Abastecimento &amp; Produção Éticos</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Organismos Geneticamente Modificados (OGM) &amp; Alimentos à base de Plantas</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Atenção às Alegações relativas à Saúde &amp; ao Ambiente</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Embalagens Alimentares Éticas</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Modelos de Distribuição Éticos</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Crescimento &amp; Sucesso Empresarial (marketing)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Casos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a:t>Mad Yolk Farm – </a:t>
                      </a:r>
                      <a:r>
                        <a:rPr lang="pt-PT" sz="1200"/>
                        <a:t>Produtos locais e de qualidade</a:t>
                      </a:r>
                      <a:endParaRPr lang="en-IE" sz="1200"/>
                    </a:p>
                    <a:p>
                      <a:pPr marL="285750" indent="-285750">
                        <a:buClr>
                          <a:srgbClr val="6FC0CA"/>
                        </a:buClr>
                        <a:buFont typeface="Wingdings" panose="05000000000000000000" pitchFamily="2" charset="2"/>
                        <a:buChar char="§"/>
                      </a:pPr>
                      <a:r>
                        <a:rPr lang="en-US" sz="1200">
                          <a:solidFill>
                            <a:srgbClr val="000000"/>
                          </a:solidFill>
                        </a:rPr>
                        <a:t>North Tipperary Online Farmers Market – </a:t>
                      </a:r>
                      <a:r>
                        <a:rPr lang="en-US" sz="1200" err="1">
                          <a:solidFill>
                            <a:srgbClr val="000000"/>
                          </a:solidFill>
                        </a:rPr>
                        <a:t>Cadeias</a:t>
                      </a:r>
                      <a:r>
                        <a:rPr lang="en-US" sz="1200">
                          <a:solidFill>
                            <a:srgbClr val="000000"/>
                          </a:solidFill>
                        </a:rPr>
                        <a:t> de </a:t>
                      </a:r>
                      <a:r>
                        <a:rPr lang="en-US" sz="1200" err="1">
                          <a:solidFill>
                            <a:srgbClr val="000000"/>
                          </a:solidFill>
                        </a:rPr>
                        <a:t>Abastecimento</a:t>
                      </a:r>
                      <a:r>
                        <a:rPr lang="en-US" sz="1200">
                          <a:solidFill>
                            <a:srgbClr val="000000"/>
                          </a:solidFill>
                        </a:rPr>
                        <a:t> </a:t>
                      </a:r>
                      <a:r>
                        <a:rPr lang="en-US" sz="1200" err="1">
                          <a:solidFill>
                            <a:srgbClr val="000000"/>
                          </a:solidFill>
                        </a:rPr>
                        <a:t>Éticas</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Nam – </a:t>
                      </a:r>
                      <a:r>
                        <a:rPr lang="pt-PT" sz="1200">
                          <a:solidFill>
                            <a:srgbClr val="000000"/>
                          </a:solidFill>
                        </a:rPr>
                        <a:t>Boas parcerias &amp; Economia circular</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SYSCO – </a:t>
                      </a:r>
                      <a:r>
                        <a:rPr lang="en-US" sz="1200" err="1">
                          <a:solidFill>
                            <a:srgbClr val="000000"/>
                          </a:solidFill>
                        </a:rPr>
                        <a:t>Fornecimento</a:t>
                      </a:r>
                      <a:r>
                        <a:rPr lang="en-US" sz="1200">
                          <a:solidFill>
                            <a:srgbClr val="000000"/>
                          </a:solidFill>
                        </a:rPr>
                        <a:t> &amp; </a:t>
                      </a:r>
                      <a:r>
                        <a:rPr lang="en-US" sz="1200" err="1">
                          <a:solidFill>
                            <a:srgbClr val="000000"/>
                          </a:solidFill>
                        </a:rPr>
                        <a:t>Distribuição</a:t>
                      </a:r>
                      <a:r>
                        <a:rPr lang="en-US" sz="1200">
                          <a:solidFill>
                            <a:srgbClr val="000000"/>
                          </a:solidFill>
                        </a:rPr>
                        <a:t> </a:t>
                      </a:r>
                      <a:r>
                        <a:rPr lang="en-US" sz="1200" err="1">
                          <a:solidFill>
                            <a:srgbClr val="000000"/>
                          </a:solidFill>
                        </a:rPr>
                        <a:t>responsáveis</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Meira Nova – Quadro de </a:t>
                      </a:r>
                      <a:r>
                        <a:rPr lang="en-US" sz="1200" err="1">
                          <a:solidFill>
                            <a:srgbClr val="000000"/>
                          </a:solidFill>
                        </a:rPr>
                        <a:t>Aquisições</a:t>
                      </a:r>
                      <a:r>
                        <a:rPr lang="en-US" sz="1200">
                          <a:solidFill>
                            <a:srgbClr val="000000"/>
                          </a:solidFill>
                        </a:rPr>
                        <a:t> </a:t>
                      </a:r>
                      <a:r>
                        <a:rPr lang="en-US" sz="1200" err="1">
                          <a:solidFill>
                            <a:srgbClr val="000000"/>
                          </a:solidFill>
                        </a:rPr>
                        <a:t>Éticas</a:t>
                      </a:r>
                      <a:endParaRPr lang="en-US" sz="1200">
                        <a:solidFill>
                          <a:srgbClr val="000000"/>
                        </a:solidFill>
                      </a:endParaRPr>
                    </a:p>
                    <a:p>
                      <a:pPr marL="285750" indent="-285750">
                        <a:buClr>
                          <a:srgbClr val="6FC0CA"/>
                        </a:buClr>
                        <a:buFont typeface="Wingdings" panose="05000000000000000000" pitchFamily="2" charset="2"/>
                        <a:buChar char="§"/>
                      </a:pPr>
                      <a:r>
                        <a:rPr lang="en-US" sz="1200" err="1">
                          <a:solidFill>
                            <a:srgbClr val="000000"/>
                          </a:solidFill>
                        </a:rPr>
                        <a:t>Snellman</a:t>
                      </a:r>
                      <a:r>
                        <a:rPr lang="en-US" sz="1200">
                          <a:solidFill>
                            <a:srgbClr val="000000"/>
                          </a:solidFill>
                        </a:rPr>
                        <a:t> – </a:t>
                      </a:r>
                      <a:r>
                        <a:rPr lang="en-US" sz="1200" err="1">
                          <a:solidFill>
                            <a:srgbClr val="000000"/>
                          </a:solidFill>
                        </a:rPr>
                        <a:t>Eficiência</a:t>
                      </a:r>
                      <a:r>
                        <a:rPr lang="en-US" sz="1200">
                          <a:solidFill>
                            <a:srgbClr val="000000"/>
                          </a:solidFill>
                        </a:rPr>
                        <a:t> de </a:t>
                      </a:r>
                      <a:r>
                        <a:rPr lang="en-US" sz="1200" err="1">
                          <a:solidFill>
                            <a:srgbClr val="000000"/>
                          </a:solidFill>
                        </a:rPr>
                        <a:t>recursos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39675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Exercícios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23 – </a:t>
                      </a:r>
                      <a:r>
                        <a:rPr lang="en-IE" sz="1200" err="1"/>
                        <a:t>Análise</a:t>
                      </a:r>
                      <a:r>
                        <a:rPr lang="en-IE" sz="1200"/>
                        <a:t> à </a:t>
                      </a:r>
                      <a:r>
                        <a:rPr lang="en-IE" sz="1200" err="1"/>
                        <a:t>Cadeia</a:t>
                      </a:r>
                      <a:r>
                        <a:rPr lang="en-IE" sz="1200"/>
                        <a:t> de </a:t>
                      </a:r>
                      <a:r>
                        <a:rPr lang="en-IE" sz="1200" err="1"/>
                        <a:t>Abastecimento</a:t>
                      </a:r>
                      <a:endParaRPr lang="en-IE" sz="1200"/>
                    </a:p>
                    <a:p>
                      <a:r>
                        <a:rPr lang="en-IE" sz="1200"/>
                        <a:t>Slide 102 – </a:t>
                      </a:r>
                      <a:r>
                        <a:rPr lang="en-IE" sz="1200" err="1"/>
                        <a:t>Análise</a:t>
                      </a:r>
                      <a:r>
                        <a:rPr lang="en-IE" sz="1200"/>
                        <a:t> à </a:t>
                      </a:r>
                      <a:r>
                        <a:rPr lang="en-IE" sz="1200" err="1"/>
                        <a:t>Estratégia</a:t>
                      </a:r>
                      <a:r>
                        <a:rPr lang="en-IE" sz="1200"/>
                        <a:t> de Marketing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Leitura</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adicional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nSpc>
                          <a:spcPct val="100000"/>
                        </a:lnSpc>
                        <a:spcBef>
                          <a:spcPts val="0"/>
                        </a:spcBef>
                        <a:buClr>
                          <a:srgbClr val="F79037"/>
                        </a:buClr>
                        <a:buFont typeface="Arial" panose="020B0604020202020204" pitchFamily="34" charset="0"/>
                        <a:buChar char="•"/>
                      </a:pPr>
                      <a:r>
                        <a:rPr lang="en-US" sz="1200" b="0">
                          <a:solidFill>
                            <a:srgbClr val="F79037"/>
                          </a:solidFill>
                          <a:hlinkClick r:id="rId2">
                            <a:extLst>
                              <a:ext uri="{A12FA001-AC4F-418D-AE19-62706E023703}">
                                <ahyp:hlinkClr xmlns:ahyp="http://schemas.microsoft.com/office/drawing/2018/hyperlinkcolor" val="tx"/>
                              </a:ext>
                            </a:extLst>
                          </a:hlinkClick>
                        </a:rPr>
                        <a:t>Genetically Modified Organisms (nationalgeographic.org)</a:t>
                      </a:r>
                      <a:endParaRPr lang="en-US" sz="1200" b="0">
                        <a:solidFill>
                          <a:srgbClr val="F79037"/>
                        </a:solidFill>
                      </a:endParaRPr>
                    </a:p>
                    <a:p>
                      <a:pPr marL="342900" indent="-342900">
                        <a:lnSpc>
                          <a:spcPct val="100000"/>
                        </a:lnSpc>
                        <a:spcBef>
                          <a:spcPts val="0"/>
                        </a:spcBef>
                        <a:buClr>
                          <a:srgbClr val="F79037"/>
                        </a:buClr>
                        <a:buFont typeface="Arial" panose="020B0604020202020204" pitchFamily="34" charset="0"/>
                        <a:buChar char="•"/>
                      </a:pPr>
                      <a:r>
                        <a:rPr lang="en-IE" sz="1200" b="0">
                          <a:solidFill>
                            <a:srgbClr val="F79037"/>
                          </a:solidFill>
                          <a:hlinkClick r:id="rId3">
                            <a:extLst>
                              <a:ext uri="{A12FA001-AC4F-418D-AE19-62706E023703}">
                                <ahyp:hlinkClr xmlns:ahyp="http://schemas.microsoft.com/office/drawing/2018/hyperlinkcolor" val="tx"/>
                              </a:ext>
                            </a:extLst>
                          </a:hlinkClick>
                        </a:rPr>
                        <a:t>GMO legislation (europa.eu)</a:t>
                      </a:r>
                      <a:endParaRPr lang="en-IE" sz="1200" b="0">
                        <a:solidFill>
                          <a:srgbClr val="F79037"/>
                        </a:solidFill>
                      </a:endParaRPr>
                    </a:p>
                    <a:p>
                      <a:pPr marL="342900" indent="-342900">
                        <a:lnSpc>
                          <a:spcPct val="100000"/>
                        </a:lnSpc>
                        <a:spcBef>
                          <a:spcPts val="0"/>
                        </a:spcBef>
                        <a:buClr>
                          <a:srgbClr val="F79037"/>
                        </a:buClr>
                        <a:buFont typeface="Arial" panose="020B0604020202020204" pitchFamily="34" charset="0"/>
                        <a:buChar char="•"/>
                      </a:pPr>
                      <a:r>
                        <a:rPr lang="en-US" sz="1200" b="0">
                          <a:solidFill>
                            <a:srgbClr val="F79037"/>
                          </a:solidFill>
                          <a:hlinkClick r:id="rId4">
                            <a:extLst>
                              <a:ext uri="{A12FA001-AC4F-418D-AE19-62706E023703}">
                                <ahyp:hlinkClr xmlns:ahyp="http://schemas.microsoft.com/office/drawing/2018/hyperlinkcolor" val="tx"/>
                              </a:ext>
                            </a:extLst>
                          </a:hlinkClick>
                        </a:rPr>
                        <a:t>EUROPA - Food Safety - Biotechnology - GMOs in a nutshell </a:t>
                      </a:r>
                      <a:endParaRPr lang="en-US"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a:solidFill>
                            <a:srgbClr val="F79037"/>
                          </a:solidFill>
                          <a:hlinkClick r:id="rId5">
                            <a:extLst>
                              <a:ext uri="{A12FA001-AC4F-418D-AE19-62706E023703}">
                                <ahyp:hlinkClr xmlns:ahyp="http://schemas.microsoft.com/office/drawing/2018/hyperlinkcolor" val="tx"/>
                              </a:ext>
                            </a:extLst>
                          </a:hlinkClick>
                        </a:rPr>
                        <a:t>Health Claims -ROADMAP (europa.eu)</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a:solidFill>
                            <a:srgbClr val="F79037"/>
                          </a:solidFill>
                          <a:hlinkClick r:id="rId6">
                            <a:extLst>
                              <a:ext uri="{A12FA001-AC4F-418D-AE19-62706E023703}">
                                <ahyp:hlinkClr xmlns:ahyp="http://schemas.microsoft.com/office/drawing/2018/hyperlinkcolor" val="tx"/>
                              </a:ext>
                            </a:extLst>
                          </a:hlinkClick>
                        </a:rPr>
                        <a:t>Nutrition applications: regulations and guidance | EFSA</a:t>
                      </a:r>
                      <a:endParaRPr lang="en-IE" sz="1200" b="0">
                        <a:solidFill>
                          <a:srgbClr val="F79037"/>
                        </a:solidFill>
                      </a:endParaRPr>
                    </a:p>
                    <a:p>
                      <a:pPr marL="342900" indent="-342900">
                        <a:lnSpc>
                          <a:spcPct val="100000"/>
                        </a:lnSpc>
                        <a:spcBef>
                          <a:spcPts val="0"/>
                        </a:spcBef>
                        <a:buFont typeface="Arial" panose="020B0604020202020204" pitchFamily="34" charset="0"/>
                        <a:buChar char="•"/>
                      </a:pPr>
                      <a:r>
                        <a:rPr lang="en-US" sz="1200" b="0">
                          <a:solidFill>
                            <a:srgbClr val="F79037"/>
                          </a:solidFill>
                          <a:hlinkClick r:id="rId7">
                            <a:extLst>
                              <a:ext uri="{A12FA001-AC4F-418D-AE19-62706E023703}">
                                <ahyp:hlinkClr xmlns:ahyp="http://schemas.microsoft.com/office/drawing/2018/hyperlinkcolor" val="tx"/>
                              </a:ext>
                            </a:extLst>
                          </a:hlinkClick>
                        </a:rPr>
                        <a:t>EU Register of nutrition and health claims made on foods (v.3.6) </a:t>
                      </a:r>
                      <a:r>
                        <a:rPr lang="en-IE" sz="1200" b="0">
                          <a:solidFill>
                            <a:srgbClr val="F79037"/>
                          </a:solidFill>
                          <a:hlinkClick r:id="rId8">
                            <a:extLst>
                              <a:ext uri="{A12FA001-AC4F-418D-AE19-62706E023703}">
                                <ahyp:hlinkClr xmlns:ahyp="http://schemas.microsoft.com/office/drawing/2018/hyperlinkcolor" val="tx"/>
                              </a:ext>
                            </a:extLst>
                          </a:hlinkClick>
                        </a:rPr>
                        <a:t>Nutrition claims (europa.eu)</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F79037"/>
                          </a:solidFill>
                          <a:hlinkClick r:id="rId9">
                            <a:extLst>
                              <a:ext uri="{A12FA001-AC4F-418D-AE19-62706E023703}">
                                <ahyp:hlinkClr xmlns:ahyp="http://schemas.microsoft.com/office/drawing/2018/hyperlinkcolor" val="tx"/>
                              </a:ext>
                            </a:extLst>
                          </a:hlinkClick>
                        </a:rPr>
                        <a:t>Food labelling - general EU rules - Your Europe (europa.eu)</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F79037"/>
                          </a:solidFill>
                          <a:hlinkClick r:id="rId10">
                            <a:extLst>
                              <a:ext uri="{A12FA001-AC4F-418D-AE19-62706E023703}">
                                <ahyp:hlinkClr xmlns:ahyp="http://schemas.microsoft.com/office/drawing/2018/hyperlinkcolor" val="tx"/>
                              </a:ext>
                            </a:extLst>
                          </a:hlinkClick>
                        </a:rPr>
                        <a:t>Food Packaging | Regulations &amp; Types of Materials (highspeedtraining.co.uk)</a:t>
                      </a:r>
                      <a:endParaRPr lang="en-IE" sz="1200" b="0">
                        <a:solidFill>
                          <a:srgbClr val="F79037"/>
                        </a:solidFill>
                      </a:endParaRPr>
                    </a:p>
                    <a:p>
                      <a:pPr marL="342900" indent="-342900">
                        <a:lnSpc>
                          <a:spcPct val="100000"/>
                        </a:lnSpc>
                        <a:spcBef>
                          <a:spcPts val="0"/>
                        </a:spcBef>
                        <a:buFont typeface="Arial" panose="020B0604020202020204" pitchFamily="34" charset="0"/>
                        <a:buChar char="•"/>
                      </a:pPr>
                      <a:r>
                        <a:rPr lang="en-IE" sz="1200" b="0">
                          <a:solidFill>
                            <a:srgbClr val="F79037"/>
                          </a:solidFill>
                          <a:hlinkClick r:id="rId11">
                            <a:extLst>
                              <a:ext uri="{A12FA001-AC4F-418D-AE19-62706E023703}">
                                <ahyp:hlinkClr xmlns:ahyp="http://schemas.microsoft.com/office/drawing/2018/hyperlinkcolor" val="tx"/>
                              </a:ext>
                            </a:extLst>
                          </a:hlinkClick>
                        </a:rPr>
                        <a:t>Delivering-Resource-Efficiency-EUROPEN-Brochure.pdf</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a:solidFill>
                            <a:srgbClr val="F79037"/>
                          </a:solidFill>
                          <a:hlinkClick r:id="rId12">
                            <a:extLst>
                              <a:ext uri="{A12FA001-AC4F-418D-AE19-62706E023703}">
                                <ahyp:hlinkClr xmlns:ahyp="http://schemas.microsoft.com/office/drawing/2018/hyperlinkcolor" val="tx"/>
                              </a:ext>
                            </a:extLst>
                          </a:hlinkClick>
                        </a:rPr>
                        <a:t>Four Types of Competitive Strategies</a:t>
                      </a:r>
                      <a:endParaRPr lang="en-IE" sz="1200" b="0">
                        <a:solidFill>
                          <a:srgbClr val="F79037"/>
                        </a:solidFill>
                      </a:endParaRPr>
                    </a:p>
                    <a:p>
                      <a:pPr marL="342900" indent="-342900">
                        <a:lnSpc>
                          <a:spcPct val="100000"/>
                        </a:lnSpc>
                        <a:spcBef>
                          <a:spcPts val="0"/>
                        </a:spcBef>
                        <a:buFont typeface="Arial" panose="020B0604020202020204" pitchFamily="34" charset="0"/>
                        <a:buChar char="•"/>
                      </a:pPr>
                      <a:endParaRPr lang="en-IE" sz="120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EFA3408-5278-A7F4-0306-D6D6749D63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313720" y="386636"/>
            <a:ext cx="2934180" cy="1669596"/>
          </a:xfrm>
          <a:prstGeom prst="rect">
            <a:avLst/>
          </a:prstGeom>
        </p:spPr>
      </p:pic>
      <p:grpSp>
        <p:nvGrpSpPr>
          <p:cNvPr id="8" name="Graphic 4">
            <a:extLst>
              <a:ext uri="{FF2B5EF4-FFF2-40B4-BE49-F238E27FC236}">
                <a16:creationId xmlns:a16="http://schemas.microsoft.com/office/drawing/2014/main" id="{24880BB8-A56F-F590-46E8-2227BFF531E3}"/>
              </a:ext>
            </a:extLst>
          </p:cNvPr>
          <p:cNvGrpSpPr/>
          <p:nvPr/>
        </p:nvGrpSpPr>
        <p:grpSpPr>
          <a:xfrm rot="19582332">
            <a:off x="1302085" y="844017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37E602E0-7D6B-ED5A-BCCA-3B94B0CCD70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96A48C3-DD88-5AF3-379F-04785D97972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F8DCC4E1-EA7C-DBA9-7FDF-1DFFE759CCF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E205A6DE-101B-8802-4BE8-6606DBCC006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E0BAEDD-1494-B05C-DD5C-6D71796498D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2242BDC5-913E-DFB6-EBA5-9648D7A5D82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2C8B696D-7837-BD51-3BF3-DC10CA1C7B4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EE2491A-1B4F-EB5D-F625-1D161D0B851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E6EDB529-9F75-173F-9863-9A2BDCF1CC0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120D4BF3-0039-10FC-4E71-BF540A3BB22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0926C428-E8F6-42AC-623C-9AC0A75F553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79776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r>
              <a:rPr lang="en-US"/>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a:xfrm>
            <a:off x="2737972" y="3559856"/>
            <a:ext cx="4260036" cy="348400"/>
          </a:xfrm>
        </p:spPr>
        <p:txBody>
          <a:bodyPr/>
          <a:lstStyle/>
          <a:p>
            <a:r>
              <a:rPr lang="en-US" err="1">
                <a:hlinkClick r:id="rId2" action="ppaction://hlinksldjump">
                  <a:extLst>
                    <a:ext uri="{A12FA001-AC4F-418D-AE19-62706E023703}">
                      <ahyp:hlinkClr xmlns:ahyp="http://schemas.microsoft.com/office/drawing/2018/hyperlinkcolor" val="tx"/>
                    </a:ext>
                  </a:extLst>
                </a:hlinkClick>
              </a:rPr>
              <a:t>Bem-vindo</a:t>
            </a:r>
            <a:endParaRPr lang="en-US">
              <a:hlinkClick r:id="rId2" action="ppaction://hlinksldjump">
                <a:extLst>
                  <a:ext uri="{A12FA001-AC4F-418D-AE19-62706E023703}">
                    <ahyp:hlinkClr xmlns:ahyp="http://schemas.microsoft.com/office/drawing/2018/hyperlinkcolor" val="tx"/>
                  </a:ext>
                </a:extLst>
              </a:hlinkClick>
            </a:endParaRP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r>
              <a:rPr lang="en-US"/>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a:xfrm>
            <a:off x="2737972" y="4035098"/>
            <a:ext cx="4898284" cy="348400"/>
          </a:xfrm>
        </p:spPr>
        <p:txBody>
          <a:bodyPr/>
          <a:lstStyle/>
          <a:p>
            <a:r>
              <a:rPr lang="en-US" err="1">
                <a:hlinkClick r:id="rId3" action="ppaction://hlinksldjump">
                  <a:extLst>
                    <a:ext uri="{A12FA001-AC4F-418D-AE19-62706E023703}">
                      <ahyp:hlinkClr xmlns:ahyp="http://schemas.microsoft.com/office/drawing/2018/hyperlinkcolor" val="tx"/>
                    </a:ext>
                  </a:extLst>
                </a:hlinkClick>
              </a:rPr>
              <a:t>Sobre</a:t>
            </a:r>
            <a:r>
              <a:rPr lang="en-US">
                <a:hlinkClick r:id="rId3" action="ppaction://hlinksldjump">
                  <a:extLst>
                    <a:ext uri="{A12FA001-AC4F-418D-AE19-62706E023703}">
                      <ahyp:hlinkClr xmlns:ahyp="http://schemas.microsoft.com/office/drawing/2018/hyperlinkcolor" val="tx"/>
                    </a:ext>
                  </a:extLst>
                </a:hlinkClick>
              </a:rPr>
              <a:t> o </a:t>
            </a:r>
            <a:r>
              <a:rPr lang="en-US" err="1">
                <a:hlinkClick r:id="rId3" action="ppaction://hlinksldjump">
                  <a:extLst>
                    <a:ext uri="{A12FA001-AC4F-418D-AE19-62706E023703}">
                      <ahyp:hlinkClr xmlns:ahyp="http://schemas.microsoft.com/office/drawing/2018/hyperlinkcolor" val="tx"/>
                    </a:ext>
                  </a:extLst>
                </a:hlinkClick>
              </a:rPr>
              <a:t>Curso</a:t>
            </a:r>
            <a:r>
              <a:rPr lang="en-US">
                <a:hlinkClick r:id="rId3" action="ppaction://hlinksldjump">
                  <a:extLst>
                    <a:ext uri="{A12FA001-AC4F-418D-AE19-62706E023703}">
                      <ahyp:hlinkClr xmlns:ahyp="http://schemas.microsoft.com/office/drawing/2018/hyperlinkcolor" val="tx"/>
                    </a:ext>
                  </a:extLst>
                </a:hlinkClick>
              </a:rPr>
              <a:t> &amp; </a:t>
            </a:r>
            <a:r>
              <a:rPr lang="en-US" err="1">
                <a:hlinkClick r:id="rId3" action="ppaction://hlinksldjump">
                  <a:extLst>
                    <a:ext uri="{A12FA001-AC4F-418D-AE19-62706E023703}">
                      <ahyp:hlinkClr xmlns:ahyp="http://schemas.microsoft.com/office/drawing/2018/hyperlinkcolor" val="tx"/>
                    </a:ext>
                  </a:extLst>
                </a:hlinkClick>
              </a:rPr>
              <a:t>Recursos</a:t>
            </a:r>
            <a:r>
              <a:rPr lang="en-US">
                <a:hlinkClick r:id="rId3" action="ppaction://hlinksldjump">
                  <a:extLst>
                    <a:ext uri="{A12FA001-AC4F-418D-AE19-62706E023703}">
                      <ahyp:hlinkClr xmlns:ahyp="http://schemas.microsoft.com/office/drawing/2018/hyperlinkcolor" val="tx"/>
                    </a:ext>
                  </a:extLst>
                </a:hlinkClick>
              </a:rPr>
              <a:t> </a:t>
            </a:r>
            <a:r>
              <a:rPr lang="en-US" err="1">
                <a:hlinkClick r:id="rId3" action="ppaction://hlinksldjump">
                  <a:extLst>
                    <a:ext uri="{A12FA001-AC4F-418D-AE19-62706E023703}">
                      <ahyp:hlinkClr xmlns:ahyp="http://schemas.microsoft.com/office/drawing/2018/hyperlinkcolor" val="tx"/>
                    </a:ext>
                  </a:extLst>
                </a:hlinkClick>
              </a:rPr>
              <a:t>Educacionais</a:t>
            </a:r>
            <a:r>
              <a:rPr lang="en-US">
                <a:hlinkClick r:id="rId3" action="ppaction://hlinksldjump">
                  <a:extLst>
                    <a:ext uri="{A12FA001-AC4F-418D-AE19-62706E023703}">
                      <ahyp:hlinkClr xmlns:ahyp="http://schemas.microsoft.com/office/drawing/2018/hyperlinkcolor" val="tx"/>
                    </a:ext>
                  </a:extLst>
                </a:hlinkClick>
              </a:rPr>
              <a:t> </a:t>
            </a:r>
            <a:r>
              <a:rPr lang="en-US" err="1">
                <a:hlinkClick r:id="rId3" action="ppaction://hlinksldjump">
                  <a:extLst>
                    <a:ext uri="{A12FA001-AC4F-418D-AE19-62706E023703}">
                      <ahyp:hlinkClr xmlns:ahyp="http://schemas.microsoft.com/office/drawing/2018/hyperlinkcolor" val="tx"/>
                    </a:ext>
                  </a:extLst>
                </a:hlinkClick>
              </a:rPr>
              <a:t>Abertos</a:t>
            </a:r>
            <a:r>
              <a:rPr lang="en-US">
                <a:hlinkClick r:id="rId3" action="ppaction://hlinksldjump">
                  <a:extLst>
                    <a:ext uri="{A12FA001-AC4F-418D-AE19-62706E023703}">
                      <ahyp:hlinkClr xmlns:ahyp="http://schemas.microsoft.com/office/drawing/2018/hyperlinkcolor" val="tx"/>
                    </a:ext>
                  </a:extLst>
                </a:hlinkClick>
              </a:rPr>
              <a:t> (REAs)</a:t>
            </a: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r>
              <a:rPr lang="en-US"/>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737972" y="4551222"/>
            <a:ext cx="4260036" cy="348400"/>
          </a:xfrm>
        </p:spPr>
        <p:txBody>
          <a:bodyPr/>
          <a:lstStyle/>
          <a:p>
            <a:r>
              <a:rPr lang="en-US" err="1">
                <a:hlinkClick r:id="rId4" action="ppaction://hlinksldjump">
                  <a:extLst>
                    <a:ext uri="{A12FA001-AC4F-418D-AE19-62706E023703}">
                      <ahyp:hlinkClr xmlns:ahyp="http://schemas.microsoft.com/office/drawing/2018/hyperlinkcolor" val="tx"/>
                    </a:ext>
                  </a:extLst>
                </a:hlinkClick>
              </a:rPr>
              <a:t>Instruções</a:t>
            </a:r>
            <a:r>
              <a:rPr lang="en-US">
                <a:hlinkClick r:id="rId4" action="ppaction://hlinksldjump">
                  <a:extLst>
                    <a:ext uri="{A12FA001-AC4F-418D-AE19-62706E023703}">
                      <ahyp:hlinkClr xmlns:ahyp="http://schemas.microsoft.com/office/drawing/2018/hyperlinkcolor" val="tx"/>
                    </a:ext>
                  </a:extLst>
                </a:hlinkClick>
              </a:rPr>
              <a:t> Gerais para </a:t>
            </a:r>
            <a:r>
              <a:rPr lang="en-US" err="1">
                <a:hlinkClick r:id="rId4" action="ppaction://hlinksldjump">
                  <a:extLst>
                    <a:ext uri="{A12FA001-AC4F-418D-AE19-62706E023703}">
                      <ahyp:hlinkClr xmlns:ahyp="http://schemas.microsoft.com/office/drawing/2018/hyperlinkcolor" val="tx"/>
                    </a:ext>
                  </a:extLst>
                </a:hlinkClick>
              </a:rPr>
              <a:t>os</a:t>
            </a:r>
            <a:r>
              <a:rPr lang="en-US">
                <a:hlinkClick r:id="rId4" action="ppaction://hlinksldjump">
                  <a:extLst>
                    <a:ext uri="{A12FA001-AC4F-418D-AE19-62706E023703}">
                      <ahyp:hlinkClr xmlns:ahyp="http://schemas.microsoft.com/office/drawing/2018/hyperlinkcolor" val="tx"/>
                    </a:ext>
                  </a:extLst>
                </a:hlinkClick>
              </a:rPr>
              <a:t> </a:t>
            </a:r>
            <a:r>
              <a:rPr lang="en-US" err="1">
                <a:hlinkClick r:id="rId4" action="ppaction://hlinksldjump">
                  <a:extLst>
                    <a:ext uri="{A12FA001-AC4F-418D-AE19-62706E023703}">
                      <ahyp:hlinkClr xmlns:ahyp="http://schemas.microsoft.com/office/drawing/2018/hyperlinkcolor" val="tx"/>
                    </a:ext>
                  </a:extLst>
                </a:hlinkClick>
              </a:rPr>
              <a:t>Educadores</a:t>
            </a:r>
            <a:endParaRPr lang="en-US">
              <a:hlinkClick r:id="rId4" action="ppaction://hlinksldjump">
                <a:extLst>
                  <a:ext uri="{A12FA001-AC4F-418D-AE19-62706E023703}">
                    <ahyp:hlinkClr xmlns:ahyp="http://schemas.microsoft.com/office/drawing/2018/hyperlinkcolor" val="tx"/>
                  </a:ext>
                </a:extLst>
              </a:hlinkClick>
            </a:endParaRP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r>
              <a:rPr lang="en-US"/>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a:xfrm>
            <a:off x="2737972" y="5037187"/>
            <a:ext cx="4260036" cy="348400"/>
          </a:xfrm>
        </p:spPr>
        <p:txBody>
          <a:bodyPr/>
          <a:lstStyle/>
          <a:p>
            <a:r>
              <a:rPr lang="en-US" err="1">
                <a:hlinkClick r:id="rId5" action="ppaction://hlinksldjump">
                  <a:extLst>
                    <a:ext uri="{A12FA001-AC4F-418D-AE19-62706E023703}">
                      <ahyp:hlinkClr xmlns:ahyp="http://schemas.microsoft.com/office/drawing/2018/hyperlinkcolor" val="tx"/>
                    </a:ext>
                  </a:extLst>
                </a:hlinkClick>
              </a:rPr>
              <a:t>Formas</a:t>
            </a:r>
            <a:r>
              <a:rPr lang="en-US">
                <a:hlinkClick r:id="rId5" action="ppaction://hlinksldjump">
                  <a:extLst>
                    <a:ext uri="{A12FA001-AC4F-418D-AE19-62706E023703}">
                      <ahyp:hlinkClr xmlns:ahyp="http://schemas.microsoft.com/office/drawing/2018/hyperlinkcolor" val="tx"/>
                    </a:ext>
                  </a:extLst>
                </a:hlinkClick>
              </a:rPr>
              <a:t> de </a:t>
            </a:r>
            <a:r>
              <a:rPr lang="en-US" err="1">
                <a:hlinkClick r:id="rId5" action="ppaction://hlinksldjump">
                  <a:extLst>
                    <a:ext uri="{A12FA001-AC4F-418D-AE19-62706E023703}">
                      <ahyp:hlinkClr xmlns:ahyp="http://schemas.microsoft.com/office/drawing/2018/hyperlinkcolor" val="tx"/>
                    </a:ext>
                  </a:extLst>
                </a:hlinkClick>
              </a:rPr>
              <a:t>Lecionar</a:t>
            </a:r>
            <a:r>
              <a:rPr lang="en-US">
                <a:hlinkClick r:id="rId5" action="ppaction://hlinksldjump">
                  <a:extLst>
                    <a:ext uri="{A12FA001-AC4F-418D-AE19-62706E023703}">
                      <ahyp:hlinkClr xmlns:ahyp="http://schemas.microsoft.com/office/drawing/2018/hyperlinkcolor" val="tx"/>
                    </a:ext>
                  </a:extLst>
                </a:hlinkClick>
              </a:rPr>
              <a:t> o </a:t>
            </a:r>
            <a:r>
              <a:rPr lang="en-US" err="1">
                <a:hlinkClick r:id="rId5" action="ppaction://hlinksldjump">
                  <a:extLst>
                    <a:ext uri="{A12FA001-AC4F-418D-AE19-62706E023703}">
                      <ahyp:hlinkClr xmlns:ahyp="http://schemas.microsoft.com/office/drawing/2018/hyperlinkcolor" val="tx"/>
                    </a:ext>
                  </a:extLst>
                </a:hlinkClick>
              </a:rPr>
              <a:t>Curso</a:t>
            </a:r>
            <a:endParaRPr lang="en-US">
              <a:hlinkClick r:id="rId5" action="ppaction://hlinksldjump">
                <a:extLst>
                  <a:ext uri="{A12FA001-AC4F-418D-AE19-62706E023703}">
                    <ahyp:hlinkClr xmlns:ahyp="http://schemas.microsoft.com/office/drawing/2018/hyperlinkcolor" val="tx"/>
                  </a:ext>
                </a:extLst>
              </a:hlinkClick>
            </a:endParaRP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err="1"/>
              <a:t>conteúdo</a:t>
            </a:r>
            <a:endParaRPr lang="en-US"/>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r>
              <a:rPr lang="en-US"/>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a:xfrm>
            <a:off x="2744145" y="5511443"/>
            <a:ext cx="4260036" cy="348400"/>
          </a:xfrm>
        </p:spPr>
        <p:txBody>
          <a:bodyPr/>
          <a:lstStyle/>
          <a:p>
            <a:r>
              <a:rPr lang="pt-PT">
                <a:hlinkClick r:id="rId6" action="ppaction://hlinksldjump">
                  <a:extLst>
                    <a:ext uri="{A12FA001-AC4F-418D-AE19-62706E023703}">
                      <ahyp:hlinkClr xmlns:ahyp="http://schemas.microsoft.com/office/drawing/2018/hyperlinkcolor" val="tx"/>
                    </a:ext>
                  </a:extLst>
                </a:hlinkClick>
              </a:rPr>
              <a:t>Visão Geral do Conteúdo do Curso</a:t>
            </a:r>
            <a:endParaRPr lang="en-US">
              <a:hlinkClick r:id="rId6" action="ppaction://hlinksldjump">
                <a:extLst>
                  <a:ext uri="{A12FA001-AC4F-418D-AE19-62706E023703}">
                    <ahyp:hlinkClr xmlns:ahyp="http://schemas.microsoft.com/office/drawing/2018/hyperlinkcolor" val="tx"/>
                  </a:ext>
                </a:extLst>
              </a:hlinkClick>
            </a:endParaRP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r>
              <a:rPr lang="en-US"/>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a:xfrm>
            <a:off x="2744144" y="6027567"/>
            <a:ext cx="4434577" cy="348400"/>
          </a:xfrm>
        </p:spPr>
        <p:txBody>
          <a:bodyPr/>
          <a:lstStyle/>
          <a:p>
            <a:r>
              <a:rPr lang="pt-PT">
                <a:hlinkClick r:id="rId7" action="ppaction://hlinksldjump">
                  <a:extLst>
                    <a:ext uri="{A12FA001-AC4F-418D-AE19-62706E023703}">
                      <ahyp:hlinkClr xmlns:ahyp="http://schemas.microsoft.com/office/drawing/2018/hyperlinkcolor" val="tx"/>
                    </a:ext>
                  </a:extLst>
                </a:hlinkClick>
              </a:rPr>
              <a:t>Desenvolvimento da Experiência de Aprendizagem do Aluno</a:t>
            </a:r>
            <a:endParaRPr lang="en-US">
              <a:hlinkClick r:id="rId7" action="ppaction://hlinksldjump">
                <a:extLst>
                  <a:ext uri="{A12FA001-AC4F-418D-AE19-62706E023703}">
                    <ahyp:hlinkClr xmlns:ahyp="http://schemas.microsoft.com/office/drawing/2018/hyperlinkcolor" val="tx"/>
                  </a:ext>
                </a:extLst>
              </a:hlinkClick>
            </a:endParaRP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2</a:t>
            </a:fld>
            <a:endParaRPr lang="en-US"/>
          </a:p>
        </p:txBody>
      </p:sp>
      <p:sp>
        <p:nvSpPr>
          <p:cNvPr id="2" name="Text Placeholder 15">
            <a:extLst>
              <a:ext uri="{FF2B5EF4-FFF2-40B4-BE49-F238E27FC236}">
                <a16:creationId xmlns:a16="http://schemas.microsoft.com/office/drawing/2014/main" id="{E50285E7-A8D7-248E-F197-DF7A86652D92}"/>
              </a:ext>
            </a:extLst>
          </p:cNvPr>
          <p:cNvSpPr txBox="1">
            <a:spLocks/>
          </p:cNvSpPr>
          <p:nvPr/>
        </p:nvSpPr>
        <p:spPr>
          <a:xfrm>
            <a:off x="2083799" y="6543691"/>
            <a:ext cx="648000" cy="348400"/>
          </a:xfrm>
          <a:prstGeom prst="rect">
            <a:avLst/>
          </a:prstGeom>
        </p:spPr>
        <p:txBody>
          <a:bodyPr vert="horz" lIns="91440" tIns="45720" rIns="91440" bIns="45720" rtlCol="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a:t>07</a:t>
            </a:r>
          </a:p>
        </p:txBody>
      </p:sp>
      <p:sp>
        <p:nvSpPr>
          <p:cNvPr id="3" name="Text Placeholder 16">
            <a:hlinkClick r:id="rId8" action="ppaction://hlinksldjump"/>
            <a:extLst>
              <a:ext uri="{FF2B5EF4-FFF2-40B4-BE49-F238E27FC236}">
                <a16:creationId xmlns:a16="http://schemas.microsoft.com/office/drawing/2014/main" id="{15C50485-F75E-98B2-8C46-7DC22C39CCC6}"/>
              </a:ext>
            </a:extLst>
          </p:cNvPr>
          <p:cNvSpPr txBox="1">
            <a:spLocks/>
          </p:cNvSpPr>
          <p:nvPr/>
        </p:nvSpPr>
        <p:spPr>
          <a:xfrm>
            <a:off x="2737972" y="6543691"/>
            <a:ext cx="4260036"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u="sng"/>
              <a:t>Links Úteis e Recursos Adicionais</a:t>
            </a:r>
            <a:endParaRPr lang="en-US" u="sng"/>
          </a:p>
        </p:txBody>
      </p:sp>
      <p:grpSp>
        <p:nvGrpSpPr>
          <p:cNvPr id="4" name="Graphic 4">
            <a:extLst>
              <a:ext uri="{FF2B5EF4-FFF2-40B4-BE49-F238E27FC236}">
                <a16:creationId xmlns:a16="http://schemas.microsoft.com/office/drawing/2014/main" id="{CB89399E-04EF-B003-641E-C41318780E92}"/>
              </a:ext>
            </a:extLst>
          </p:cNvPr>
          <p:cNvGrpSpPr/>
          <p:nvPr/>
        </p:nvGrpSpPr>
        <p:grpSpPr>
          <a:xfrm rot="19582332">
            <a:off x="6086224" y="7169189"/>
            <a:ext cx="403667" cy="780438"/>
            <a:chOff x="9129274" y="2719113"/>
            <a:chExt cx="717139" cy="1386497"/>
          </a:xfrm>
          <a:solidFill>
            <a:srgbClr val="000000"/>
          </a:solidFill>
        </p:grpSpPr>
        <p:grpSp>
          <p:nvGrpSpPr>
            <p:cNvPr id="19" name="Graphic 4">
              <a:extLst>
                <a:ext uri="{FF2B5EF4-FFF2-40B4-BE49-F238E27FC236}">
                  <a16:creationId xmlns:a16="http://schemas.microsoft.com/office/drawing/2014/main" id="{8B6040B3-875D-9563-2240-F2C43E4B776F}"/>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2B117861-0E53-70BC-C734-4EC8780A78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58">
                <a:extLst>
                  <a:ext uri="{FF2B5EF4-FFF2-40B4-BE49-F238E27FC236}">
                    <a16:creationId xmlns:a16="http://schemas.microsoft.com/office/drawing/2014/main" id="{E05EB72E-E079-47A8-D74A-D19B6EC840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0" name="Graphic 4">
              <a:extLst>
                <a:ext uri="{FF2B5EF4-FFF2-40B4-BE49-F238E27FC236}">
                  <a16:creationId xmlns:a16="http://schemas.microsoft.com/office/drawing/2014/main" id="{3B7F7F1F-79ED-62D3-B8B5-6F038C4CAFF5}"/>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2A02A611-5DF3-CA0A-A31E-216CF3EAFE2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1">
                <a:extLst>
                  <a:ext uri="{FF2B5EF4-FFF2-40B4-BE49-F238E27FC236}">
                    <a16:creationId xmlns:a16="http://schemas.microsoft.com/office/drawing/2014/main" id="{A4DC6A98-A696-4DA2-8726-A0DC9E83BF0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2">
                <a:extLst>
                  <a:ext uri="{FF2B5EF4-FFF2-40B4-BE49-F238E27FC236}">
                    <a16:creationId xmlns:a16="http://schemas.microsoft.com/office/drawing/2014/main" id="{EE280AF1-5750-F8A2-E919-AEC2263E23F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3">
                <a:extLst>
                  <a:ext uri="{FF2B5EF4-FFF2-40B4-BE49-F238E27FC236}">
                    <a16:creationId xmlns:a16="http://schemas.microsoft.com/office/drawing/2014/main" id="{6A104A3E-4389-0F0C-D394-5F62E3F79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4">
                <a:extLst>
                  <a:ext uri="{FF2B5EF4-FFF2-40B4-BE49-F238E27FC236}">
                    <a16:creationId xmlns:a16="http://schemas.microsoft.com/office/drawing/2014/main" id="{F31AE88E-D259-7869-F728-13817F8FCE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55">
                <a:extLst>
                  <a:ext uri="{FF2B5EF4-FFF2-40B4-BE49-F238E27FC236}">
                    <a16:creationId xmlns:a16="http://schemas.microsoft.com/office/drawing/2014/main" id="{165F6471-2BE8-1831-B181-AE4936E3C4E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6">
                <a:extLst>
                  <a:ext uri="{FF2B5EF4-FFF2-40B4-BE49-F238E27FC236}">
                    <a16:creationId xmlns:a16="http://schemas.microsoft.com/office/drawing/2014/main" id="{CEDE485C-1D9F-4EB4-4226-DBCC81E534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30" name="TextBox 29">
            <a:extLst>
              <a:ext uri="{FF2B5EF4-FFF2-40B4-BE49-F238E27FC236}">
                <a16:creationId xmlns:a16="http://schemas.microsoft.com/office/drawing/2014/main" id="{5AA0E96C-15E1-63E1-1BD7-BE2359FA9022}"/>
              </a:ext>
            </a:extLst>
          </p:cNvPr>
          <p:cNvSpPr txBox="1"/>
          <p:nvPr/>
        </p:nvSpPr>
        <p:spPr>
          <a:xfrm>
            <a:off x="2868600" y="8102693"/>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Ermelinda Pereira, Maria João Afonso, Fátima Tomé and Elsa </a:t>
            </a:r>
            <a:r>
              <a:rPr lang="en-US" sz="1100" err="1"/>
              <a:t>Ramalhosa</a:t>
            </a:r>
            <a:r>
              <a:rPr lang="en-US" sz="1100"/>
              <a:t>. </a:t>
            </a:r>
            <a:endParaRPr lang="en-US"/>
          </a:p>
        </p:txBody>
      </p:sp>
      <p:sp>
        <p:nvSpPr>
          <p:cNvPr id="31" name="TextBox 30">
            <a:extLst>
              <a:ext uri="{FF2B5EF4-FFF2-40B4-BE49-F238E27FC236}">
                <a16:creationId xmlns:a16="http://schemas.microsoft.com/office/drawing/2014/main" id="{DCEF2B6B-F830-7E32-E70B-C363CC7211D8}"/>
              </a:ext>
            </a:extLst>
          </p:cNvPr>
          <p:cNvSpPr txBox="1"/>
          <p:nvPr/>
        </p:nvSpPr>
        <p:spPr>
          <a:xfrm>
            <a:off x="984437" y="7558745"/>
            <a:ext cx="1762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cs typeface="Calibri"/>
              </a:rPr>
              <a:t>Course &amp; Guide Authors:</a:t>
            </a:r>
            <a:endParaRPr lang="en-US" b="1"/>
          </a:p>
        </p:txBody>
      </p:sp>
      <p:sp>
        <p:nvSpPr>
          <p:cNvPr id="32" name="TextBox 31">
            <a:extLst>
              <a:ext uri="{FF2B5EF4-FFF2-40B4-BE49-F238E27FC236}">
                <a16:creationId xmlns:a16="http://schemas.microsoft.com/office/drawing/2014/main" id="{3F1A6612-BD91-91F8-DC04-2B095E1BB05E}"/>
              </a:ext>
            </a:extLst>
          </p:cNvPr>
          <p:cNvSpPr txBox="1"/>
          <p:nvPr/>
        </p:nvSpPr>
        <p:spPr>
          <a:xfrm>
            <a:off x="2869571" y="7562782"/>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Orla Casey, Paula Whyte.</a:t>
            </a:r>
          </a:p>
        </p:txBody>
      </p:sp>
      <p:sp>
        <p:nvSpPr>
          <p:cNvPr id="33" name="TextBox 32">
            <a:extLst>
              <a:ext uri="{FF2B5EF4-FFF2-40B4-BE49-F238E27FC236}">
                <a16:creationId xmlns:a16="http://schemas.microsoft.com/office/drawing/2014/main" id="{98EB79BE-711C-C3D7-E3ED-E80CDE3FB23D}"/>
              </a:ext>
            </a:extLst>
          </p:cNvPr>
          <p:cNvSpPr txBox="1"/>
          <p:nvPr/>
        </p:nvSpPr>
        <p:spPr>
          <a:xfrm>
            <a:off x="960715" y="8178054"/>
            <a:ext cx="17627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cs typeface="Calibri"/>
              </a:rPr>
              <a:t>Course &amp; Guide Editors:</a:t>
            </a:r>
          </a:p>
        </p:txBody>
      </p:sp>
      <p:pic>
        <p:nvPicPr>
          <p:cNvPr id="34" name="Picture 33" descr="Blue text on a white background&#10;&#10;Description automatically generated">
            <a:extLst>
              <a:ext uri="{FF2B5EF4-FFF2-40B4-BE49-F238E27FC236}">
                <a16:creationId xmlns:a16="http://schemas.microsoft.com/office/drawing/2014/main" id="{763ED393-6BD3-7B48-269E-9BC7761FE0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5875" y="8881574"/>
            <a:ext cx="1847254" cy="323850"/>
          </a:xfrm>
          <a:prstGeom prst="rect">
            <a:avLst/>
          </a:prstGeom>
        </p:spPr>
      </p:pic>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20</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4278362752"/>
              </p:ext>
            </p:extLst>
          </p:nvPr>
        </p:nvGraphicFramePr>
        <p:xfrm>
          <a:off x="662037" y="2547538"/>
          <a:ext cx="6235597" cy="7045960"/>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MÓDULO 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pt-PT"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Trabalhar com PESSOAS – Comunicação nas Empresas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Visão</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just" defTabSz="2072941" rtl="0" eaLnBrk="1" fontAlgn="auto" latinLnBrk="0" hangingPunct="1">
                        <a:lnSpc>
                          <a:spcPct val="100000"/>
                        </a:lnSpc>
                        <a:spcBef>
                          <a:spcPts val="0"/>
                        </a:spcBef>
                        <a:spcAft>
                          <a:spcPts val="0"/>
                        </a:spcAft>
                        <a:buClrTx/>
                        <a:buSzTx/>
                        <a:buFontTx/>
                        <a:buNone/>
                        <a:tabLst/>
                        <a:defRPr/>
                      </a:pPr>
                      <a:r>
                        <a:rPr lang="pt-PT" sz="1200"/>
                        <a:t>Neste módulo destacam-se os relacionamentos e as pessoas. No setor alimentar são as pessoas que fazem tudo acontecer. É imperativo, portanto, que o valor da </a:t>
                      </a:r>
                      <a:r>
                        <a:rPr lang="pt-PT" sz="1200" b="1"/>
                        <a:t>construção de relações e da comunicação</a:t>
                      </a:r>
                      <a:r>
                        <a:rPr lang="pt-PT" sz="1200"/>
                        <a:t> como empreendedor, seja discutido e compreendido.</a:t>
                      </a:r>
                      <a:endParaRPr lang="en-IE" sz="5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aprendizagem</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Neste módulo pretende-se que os alunos façam uma jornada lógica de por quê? &amp; como? e visa capacitar os alunos com o conhecimento e as competências para se tornarem comunicadores fortes e empáticos com os seus funcionários, fornecedores, clientes e todas as outras partes interessadas, de maneira ética.</a:t>
                      </a:r>
                      <a:r>
                        <a:rPr lang="en-US" sz="500"/>
                        <a:t> </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Tópicos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abordados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O Valor das Relações e da Empatia</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Pensamento Ético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Como interagir com as Partes Interessadas e o Comércio Justo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Oportunidades através da Narração da História Pessoal</a:t>
                      </a:r>
                    </a:p>
                    <a:p>
                      <a:pPr marL="154716" indent="-154716">
                        <a:buClr>
                          <a:srgbClr val="86D3E2"/>
                        </a:buClr>
                        <a:buFont typeface="Wingdings" panose="05000000000000000000" pitchFamily="2" charset="2"/>
                        <a:buChar char="§"/>
                      </a:pPr>
                      <a:r>
                        <a:rPr lang="pt-PT" sz="1200" err="1">
                          <a:solidFill>
                            <a:srgbClr val="000000"/>
                          </a:solidFill>
                          <a:ea typeface="Calibri" panose="020F0502020204030204" pitchFamily="34" charset="0"/>
                          <a:cs typeface="Times New Roman" panose="02020603050405020304" pitchFamily="18" charset="0"/>
                        </a:rPr>
                        <a:t>Networking</a:t>
                      </a:r>
                      <a:endParaRPr lang="pt-PT" sz="1200">
                        <a:solidFill>
                          <a:srgbClr val="000000"/>
                        </a:solidFill>
                        <a:ea typeface="Calibri" panose="020F0502020204030204" pitchFamily="34"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Casos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err="1"/>
                        <a:t>FruLact</a:t>
                      </a:r>
                      <a:r>
                        <a:rPr lang="en-IE" sz="1200"/>
                        <a:t> – </a:t>
                      </a:r>
                      <a:r>
                        <a:rPr lang="en-IE" sz="1200" err="1"/>
                        <a:t>Transparência</a:t>
                      </a:r>
                      <a:r>
                        <a:rPr lang="en-IE" sz="1200"/>
                        <a:t> &amp; </a:t>
                      </a:r>
                      <a:r>
                        <a:rPr lang="pt-PT" sz="1200"/>
                        <a:t>Confiança com as partes interessadas</a:t>
                      </a:r>
                      <a:endParaRPr lang="en-IE" sz="1200"/>
                    </a:p>
                    <a:p>
                      <a:pPr marL="285750" indent="-285750">
                        <a:buClr>
                          <a:srgbClr val="6FC0CA"/>
                        </a:buClr>
                        <a:buFont typeface="Wingdings" panose="05000000000000000000" pitchFamily="2" charset="2"/>
                        <a:buChar char="§"/>
                      </a:pPr>
                      <a:r>
                        <a:rPr lang="en-IE" sz="1200" err="1"/>
                        <a:t>Fazla</a:t>
                      </a:r>
                      <a:r>
                        <a:rPr lang="en-IE" sz="1200"/>
                        <a:t> Gida – </a:t>
                      </a:r>
                      <a:r>
                        <a:rPr lang="en-IE" sz="1200" err="1"/>
                        <a:t>Colaboração</a:t>
                      </a:r>
                      <a:r>
                        <a:rPr lang="en-IE" sz="1200"/>
                        <a:t> e </a:t>
                      </a:r>
                      <a:r>
                        <a:rPr lang="en-IE" sz="1200" err="1"/>
                        <a:t>Suporte</a:t>
                      </a:r>
                      <a:endParaRPr lang="en-IE" sz="1200"/>
                    </a:p>
                    <a:p>
                      <a:pPr marL="285750" indent="-285750">
                        <a:buClr>
                          <a:srgbClr val="6FC0CA"/>
                        </a:buClr>
                        <a:buFont typeface="Wingdings" panose="05000000000000000000" pitchFamily="2" charset="2"/>
                        <a:buChar char="§"/>
                      </a:pPr>
                      <a:r>
                        <a:rPr lang="en-US" sz="1200">
                          <a:solidFill>
                            <a:srgbClr val="000000"/>
                          </a:solidFill>
                        </a:rPr>
                        <a:t>The Misunderstood Heron – </a:t>
                      </a:r>
                      <a:r>
                        <a:rPr lang="en-US" sz="1200" err="1">
                          <a:solidFill>
                            <a:srgbClr val="000000"/>
                          </a:solidFill>
                        </a:rPr>
                        <a:t>Impacto</a:t>
                      </a:r>
                      <a:r>
                        <a:rPr lang="en-US" sz="1200">
                          <a:solidFill>
                            <a:srgbClr val="000000"/>
                          </a:solidFill>
                        </a:rPr>
                        <a:t> via boa </a:t>
                      </a:r>
                      <a:r>
                        <a:rPr lang="en-US" sz="1200" err="1">
                          <a:solidFill>
                            <a:srgbClr val="000000"/>
                          </a:solidFill>
                        </a:rPr>
                        <a:t>comunicação</a:t>
                      </a:r>
                      <a:endParaRPr lang="en-US" sz="1200">
                        <a:solidFill>
                          <a:srgbClr val="000000"/>
                        </a:solidFill>
                      </a:endParaRPr>
                    </a:p>
                    <a:p>
                      <a:pPr marL="285750" indent="-285750">
                        <a:buClr>
                          <a:srgbClr val="6FC0CA"/>
                        </a:buClr>
                        <a:buFont typeface="Wingdings" panose="05000000000000000000" pitchFamily="2" charset="2"/>
                        <a:buChar char="§"/>
                      </a:pPr>
                      <a:r>
                        <a:rPr lang="en-US" sz="1200" err="1">
                          <a:solidFill>
                            <a:srgbClr val="000000"/>
                          </a:solidFill>
                        </a:rPr>
                        <a:t>BiaSol</a:t>
                      </a:r>
                      <a:r>
                        <a:rPr lang="en-US" sz="1200">
                          <a:solidFill>
                            <a:srgbClr val="000000"/>
                          </a:solidFill>
                        </a:rPr>
                        <a:t> – </a:t>
                      </a:r>
                      <a:r>
                        <a:rPr lang="en-US" sz="1200" err="1">
                          <a:solidFill>
                            <a:srgbClr val="000000"/>
                          </a:solidFill>
                        </a:rPr>
                        <a:t>Narração</a:t>
                      </a:r>
                      <a:r>
                        <a:rPr lang="en-US" sz="1200">
                          <a:solidFill>
                            <a:srgbClr val="000000"/>
                          </a:solidFill>
                        </a:rPr>
                        <a:t> de </a:t>
                      </a:r>
                      <a:r>
                        <a:rPr lang="en-US" sz="1200" err="1">
                          <a:solidFill>
                            <a:srgbClr val="000000"/>
                          </a:solidFill>
                        </a:rPr>
                        <a:t>uma</a:t>
                      </a:r>
                      <a:r>
                        <a:rPr lang="en-US" sz="1200">
                          <a:solidFill>
                            <a:srgbClr val="000000"/>
                          </a:solidFill>
                        </a:rPr>
                        <a:t> </a:t>
                      </a:r>
                      <a:r>
                        <a:rPr lang="en-US" sz="1200" err="1">
                          <a:solidFill>
                            <a:srgbClr val="000000"/>
                          </a:solidFill>
                        </a:rPr>
                        <a:t>história</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Tipperary Food Producers – O </a:t>
                      </a:r>
                      <a:r>
                        <a:rPr lang="en-US" sz="1200" err="1">
                          <a:solidFill>
                            <a:srgbClr val="000000"/>
                          </a:solidFill>
                        </a:rPr>
                        <a:t>Poder</a:t>
                      </a:r>
                      <a:r>
                        <a:rPr lang="en-US" sz="1200">
                          <a:solidFill>
                            <a:srgbClr val="000000"/>
                          </a:solidFill>
                        </a:rPr>
                        <a:t> das Redes </a:t>
                      </a:r>
                      <a:r>
                        <a:rPr lang="en-US" sz="1200" err="1">
                          <a:solidFill>
                            <a:srgbClr val="000000"/>
                          </a:solidFill>
                        </a:rPr>
                        <a:t>Profissionais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Exercícios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63 – </a:t>
                      </a:r>
                      <a:r>
                        <a:rPr lang="en-IE" sz="1200" err="1"/>
                        <a:t>Contar</a:t>
                      </a:r>
                      <a:r>
                        <a:rPr lang="en-IE" sz="1200"/>
                        <a:t> a </a:t>
                      </a:r>
                      <a:r>
                        <a:rPr lang="en-IE" sz="1200" err="1"/>
                        <a:t>sua</a:t>
                      </a:r>
                      <a:r>
                        <a:rPr lang="en-IE" sz="1200"/>
                        <a:t> </a:t>
                      </a:r>
                      <a:r>
                        <a:rPr lang="en-IE" sz="1200" err="1"/>
                        <a:t>história</a:t>
                      </a:r>
                      <a:endParaRPr lang="en-IE" sz="1200"/>
                    </a:p>
                    <a:p>
                      <a:r>
                        <a:rPr lang="en-IE" sz="1200"/>
                        <a:t>Slide 72 – À </a:t>
                      </a:r>
                      <a:r>
                        <a:rPr lang="en-IE" sz="1200" err="1"/>
                        <a:t>descoberta</a:t>
                      </a:r>
                      <a:r>
                        <a:rPr lang="en-IE" sz="1200"/>
                        <a:t> das redes </a:t>
                      </a:r>
                      <a:r>
                        <a:rPr lang="en-IE" sz="1200" err="1"/>
                        <a:t>profissionais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Leitura</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adicional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buClr>
                          <a:srgbClr val="70C2C0"/>
                        </a:buClr>
                        <a:buFont typeface="Wingdings" panose="05000000000000000000" pitchFamily="2" charset="2"/>
                        <a:buChar char="§"/>
                      </a:pPr>
                      <a:r>
                        <a:rPr lang="en-US" sz="1200">
                          <a:solidFill>
                            <a:srgbClr val="F79037"/>
                          </a:solidFill>
                          <a:hlinkClick r:id="rId2">
                            <a:extLst>
                              <a:ext uri="{A12FA001-AC4F-418D-AE19-62706E023703}">
                                <ahyp:hlinkClr xmlns:ahyp="http://schemas.microsoft.com/office/drawing/2018/hyperlinkcolor" val="tx"/>
                              </a:ext>
                            </a:extLst>
                          </a:hlinkClick>
                        </a:rPr>
                        <a:t>Gibb’s Reflective Cycle </a:t>
                      </a:r>
                      <a:endParaRPr lang="en-US" sz="1200">
                        <a:solidFill>
                          <a:srgbClr val="F79037"/>
                        </a:solidFill>
                      </a:endParaRPr>
                    </a:p>
                    <a:p>
                      <a:pPr marL="342900" indent="-342900">
                        <a:buClr>
                          <a:srgbClr val="70C2C0"/>
                        </a:buClr>
                        <a:buFont typeface="Wingdings" panose="05000000000000000000" pitchFamily="2" charset="2"/>
                        <a:buChar char="§"/>
                      </a:pPr>
                      <a:r>
                        <a:rPr lang="en-US" sz="1200">
                          <a:solidFill>
                            <a:srgbClr val="F79037"/>
                          </a:solidFill>
                          <a:hlinkClick r:id="rId3">
                            <a:extLst>
                              <a:ext uri="{A12FA001-AC4F-418D-AE19-62706E023703}">
                                <ahyp:hlinkClr xmlns:ahyp="http://schemas.microsoft.com/office/drawing/2018/hyperlinkcolor" val="tx"/>
                              </a:ext>
                            </a:extLst>
                          </a:hlinkClick>
                        </a:rPr>
                        <a:t>Differences Between Modern and Traditional Ethical Thinking </a:t>
                      </a:r>
                      <a:endParaRPr lang="en-US" sz="1200">
                        <a:solidFill>
                          <a:srgbClr val="F79037"/>
                        </a:solidFill>
                      </a:endParaRPr>
                    </a:p>
                    <a:p>
                      <a:pPr marL="342900" indent="-342900">
                        <a:buClr>
                          <a:srgbClr val="70C2C0"/>
                        </a:buClr>
                        <a:buFont typeface="Wingdings" panose="05000000000000000000" pitchFamily="2" charset="2"/>
                        <a:buChar char="§"/>
                      </a:pPr>
                      <a:r>
                        <a:rPr lang="en-US" sz="1200">
                          <a:solidFill>
                            <a:srgbClr val="F79037"/>
                          </a:solidFill>
                          <a:hlinkClick r:id="rId4">
                            <a:extLst>
                              <a:ext uri="{A12FA001-AC4F-418D-AE19-62706E023703}">
                                <ahyp:hlinkClr xmlns:ahyp="http://schemas.microsoft.com/office/drawing/2018/hyperlinkcolor" val="tx"/>
                              </a:ext>
                            </a:extLst>
                          </a:hlinkClick>
                        </a:rPr>
                        <a:t>Ethics in the workplace: ethical intelligence and how to achieve it</a:t>
                      </a:r>
                      <a:endParaRPr lang="en-US" sz="1200">
                        <a:solidFill>
                          <a:srgbClr val="F79037"/>
                        </a:solidFill>
                      </a:endParaRPr>
                    </a:p>
                    <a:p>
                      <a:pPr marL="342900" indent="-342900">
                        <a:buClr>
                          <a:srgbClr val="70C2C0"/>
                        </a:buClr>
                        <a:buFont typeface="Wingdings" panose="05000000000000000000" pitchFamily="2" charset="2"/>
                        <a:buChar char="§"/>
                      </a:pPr>
                      <a:r>
                        <a:rPr lang="en-IE" sz="1200">
                          <a:solidFill>
                            <a:srgbClr val="F79037"/>
                          </a:solidFill>
                          <a:hlinkClick r:id="rId5">
                            <a:extLst>
                              <a:ext uri="{A12FA001-AC4F-418D-AE19-62706E023703}">
                                <ahyp:hlinkClr xmlns:ahyp="http://schemas.microsoft.com/office/drawing/2018/hyperlinkcolor" val="tx"/>
                              </a:ext>
                            </a:extLst>
                          </a:hlinkClick>
                        </a:rPr>
                        <a:t>Responsible leadership | ACCA Global</a:t>
                      </a:r>
                      <a:endParaRPr lang="en-IE" sz="1200">
                        <a:solidFill>
                          <a:srgbClr val="F79037"/>
                        </a:solidFill>
                      </a:endParaRPr>
                    </a:p>
                    <a:p>
                      <a:pPr marL="342900" indent="-342900">
                        <a:buClr>
                          <a:srgbClr val="70C2C0"/>
                        </a:buClr>
                        <a:buFont typeface="Wingdings" panose="05000000000000000000" pitchFamily="2" charset="2"/>
                        <a:buChar char="§"/>
                      </a:pPr>
                      <a:r>
                        <a:rPr lang="en-IE" sz="1200">
                          <a:solidFill>
                            <a:srgbClr val="F79037"/>
                          </a:solidFill>
                          <a:hlinkClick r:id="rId6">
                            <a:extLst>
                              <a:ext uri="{A12FA001-AC4F-418D-AE19-62706E023703}">
                                <ahyp:hlinkClr xmlns:ahyp="http://schemas.microsoft.com/office/drawing/2018/hyperlinkcolor" val="tx"/>
                              </a:ext>
                            </a:extLst>
                          </a:hlinkClick>
                        </a:rPr>
                        <a:t>About coffee - Fairtrade Foundation</a:t>
                      </a:r>
                      <a:endParaRPr lang="en-IE"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7">
                            <a:extLst>
                              <a:ext uri="{A12FA001-AC4F-418D-AE19-62706E023703}">
                                <ahyp:hlinkClr xmlns:ahyp="http://schemas.microsoft.com/office/drawing/2018/hyperlinkcolor" val="tx"/>
                              </a:ext>
                            </a:extLst>
                          </a:hlinkClick>
                        </a:rPr>
                        <a:t>Europe targets greenwashing and eco-labelling for food - META </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8">
                            <a:extLst>
                              <a:ext uri="{A12FA001-AC4F-418D-AE19-62706E023703}">
                                <ahyp:hlinkClr xmlns:ahyp="http://schemas.microsoft.com/office/drawing/2018/hyperlinkcolor" val="tx"/>
                              </a:ext>
                            </a:extLst>
                          </a:hlinkClick>
                        </a:rPr>
                        <a:t>EU register of health claims (europa.eu)</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9">
                            <a:extLst>
                              <a:ext uri="{A12FA001-AC4F-418D-AE19-62706E023703}">
                                <ahyp:hlinkClr xmlns:ahyp="http://schemas.microsoft.com/office/drawing/2018/hyperlinkcolor" val="tx"/>
                              </a:ext>
                            </a:extLst>
                          </a:hlinkClick>
                        </a:rPr>
                        <a:t>False labelling hides the truth about superfoods </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10">
                            <a:extLst>
                              <a:ext uri="{A12FA001-AC4F-418D-AE19-62706E023703}">
                                <ahyp:hlinkClr xmlns:ahyp="http://schemas.microsoft.com/office/drawing/2018/hyperlinkcolor" val="tx"/>
                              </a:ext>
                            </a:extLst>
                          </a:hlinkClick>
                        </a:rPr>
                        <a:t>Nestlé accused of irresponsible marketing with “fake” nutrition claims </a:t>
                      </a:r>
                      <a:endParaRPr lang="en-US" sz="1200">
                        <a:solidFill>
                          <a:srgbClr val="F79037"/>
                        </a:solidFill>
                      </a:endParaRPr>
                    </a:p>
                    <a:p>
                      <a:pPr marL="342900" indent="-342900">
                        <a:buFont typeface="Arial" panose="020B0604020202020204" pitchFamily="34" charset="0"/>
                        <a:buChar char="•"/>
                      </a:pPr>
                      <a:endParaRPr lang="en-IE" sz="120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2ED21EEE-B2D8-B09D-86C5-603A475036F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13720" y="383359"/>
            <a:ext cx="2934180" cy="1679135"/>
          </a:xfrm>
          <a:prstGeom prst="rect">
            <a:avLst/>
          </a:prstGeom>
        </p:spPr>
      </p:pic>
      <p:grpSp>
        <p:nvGrpSpPr>
          <p:cNvPr id="8" name="Graphic 4">
            <a:extLst>
              <a:ext uri="{FF2B5EF4-FFF2-40B4-BE49-F238E27FC236}">
                <a16:creationId xmlns:a16="http://schemas.microsoft.com/office/drawing/2014/main" id="{9EBA7413-D214-F355-1985-CC0ED6187946}"/>
              </a:ext>
            </a:extLst>
          </p:cNvPr>
          <p:cNvGrpSpPr/>
          <p:nvPr/>
        </p:nvGrpSpPr>
        <p:grpSpPr>
          <a:xfrm rot="19582332">
            <a:off x="1203612" y="775405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6A44BD40-0DC8-DB89-7B82-F1B315DA4A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D393F27-B5B0-CD51-20D5-DEB965DEF3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50A9C03E-BB5B-557D-EF5D-FF7337354B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652B608E-912F-9148-5CD7-46900419FC16}"/>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980055D4-8D89-A769-371C-7AC5D72EEAC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749B731B-97FD-A504-07F2-A438348DCD3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E2979DBE-A6B4-7AF4-4DF0-132A883E6E9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108DB97-4051-12A5-CA28-4E69C02FB21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3067A24A-2B4A-C910-359C-543380B3BC5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485E5DC1-AFBE-7D58-6893-A02CE2E2643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458B2325-956D-7E29-F789-682D8D09E28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02686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21</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1963642944"/>
              </p:ext>
            </p:extLst>
          </p:nvPr>
        </p:nvGraphicFramePr>
        <p:xfrm>
          <a:off x="662037" y="2336523"/>
          <a:ext cx="6235597" cy="7185663"/>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MÓDULO 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Sustentabilidade</a:t>
                      </a: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para o </a:t>
                      </a:r>
                      <a:r>
                        <a:rPr kumimoji="0" lang="en-US" sz="1600" b="1" i="0" u="none" strike="noStrike" kern="1200" cap="none" spc="0" normalizeH="0" baseline="0" noProof="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Futuro</a:t>
                      </a: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Visão</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pt-PT" sz="1200"/>
                        <a:t>Neste módulo olha-se para o FUTURO e recapitulam-se os principais elementos do curso, que são críticos para a sustentabilidade de uma empresa e para o futuro do planeta.</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Objetivos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aprendizagem</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0"/>
                        </a:spcAft>
                      </a:pPr>
                      <a:r>
                        <a:rPr lang="pt-P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Dotar e capacitar uma nova geração de empreendedores e PMEs alimentares com uma maior compreensão do que significam alimentos e práticas ou processos éticos. Pretende-se que comecem, cresçam e se adaptem a novos desafios ao nível de alimentos éticos e percebam que ter conhecimento pode levar à oportunidade e à prontidão. Em última análise, deseja-se dar-lhes a confiança necessária para utilizarem a inovação e modelos éticos para criarem soluções para as necessidades das pessoas e do planeta.</a:t>
                      </a:r>
                      <a:endParaRPr lang="en-IE"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Tópicos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abordados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O Poder do Sistema Alimentar ÉTICO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Desenvolvimento de Sistemas Alimentares SUSTENTÁVEIS</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Uma recapitulação da Inovação como ferramenta para o Futuro</a:t>
                      </a:r>
                    </a:p>
                    <a:p>
                      <a:pPr marL="154716" indent="-154716">
                        <a:buClr>
                          <a:srgbClr val="86D3E2"/>
                        </a:buClr>
                        <a:buFont typeface="Wingdings" panose="05000000000000000000" pitchFamily="2" charset="2"/>
                        <a:buChar char="§"/>
                      </a:pPr>
                      <a:r>
                        <a:rPr lang="pt-PT" sz="1200">
                          <a:solidFill>
                            <a:srgbClr val="000000"/>
                          </a:solidFill>
                          <a:ea typeface="Calibri" panose="020F0502020204030204" pitchFamily="34" charset="0"/>
                          <a:cs typeface="Times New Roman" panose="02020603050405020304" pitchFamily="18" charset="0"/>
                        </a:rPr>
                        <a:t>Criando um futuro mais saudável para as P-P-P e os ODS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Casos de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Estudo</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a:t>Cream of the Crop – Um </a:t>
                      </a:r>
                      <a:r>
                        <a:rPr lang="en-IE" sz="1200" err="1"/>
                        <a:t>sistema</a:t>
                      </a:r>
                      <a:r>
                        <a:rPr lang="en-IE" sz="1200"/>
                        <a:t> </a:t>
                      </a:r>
                      <a:r>
                        <a:rPr lang="en-IE" sz="1200" err="1"/>
                        <a:t>alimentar</a:t>
                      </a:r>
                      <a:r>
                        <a:rPr lang="en-IE" sz="1200"/>
                        <a:t> </a:t>
                      </a:r>
                      <a:r>
                        <a:rPr lang="en-IE" sz="1200" err="1"/>
                        <a:t>ético</a:t>
                      </a:r>
                      <a:endParaRPr lang="en-IE" sz="1200"/>
                    </a:p>
                    <a:p>
                      <a:pPr marL="285750" indent="-285750">
                        <a:buClr>
                          <a:srgbClr val="6FC0CA"/>
                        </a:buClr>
                        <a:buFont typeface="Wingdings" panose="05000000000000000000" pitchFamily="2" charset="2"/>
                        <a:buChar char="§"/>
                      </a:pPr>
                      <a:r>
                        <a:rPr lang="en-IE" sz="1200"/>
                        <a:t>The K Group – Cultura </a:t>
                      </a:r>
                      <a:r>
                        <a:rPr lang="en-IE" sz="1200" err="1"/>
                        <a:t>responsável</a:t>
                      </a:r>
                      <a:endParaRPr lang="en-IE" sz="1200"/>
                    </a:p>
                    <a:p>
                      <a:pPr marL="285750" indent="-285750">
                        <a:buClr>
                          <a:srgbClr val="6FC0CA"/>
                        </a:buClr>
                        <a:buFont typeface="Wingdings" panose="05000000000000000000" pitchFamily="2" charset="2"/>
                        <a:buChar char="§"/>
                      </a:pPr>
                      <a:r>
                        <a:rPr lang="en-IE" sz="1200"/>
                        <a:t>Strong Roots – A Inovação e a </a:t>
                      </a:r>
                      <a:r>
                        <a:rPr lang="en-IE" sz="1200" err="1"/>
                        <a:t>Ética</a:t>
                      </a:r>
                      <a:r>
                        <a:rPr lang="en-IE" sz="1200"/>
                        <a:t> se </a:t>
                      </a:r>
                      <a:r>
                        <a:rPr lang="en-IE" sz="1200" err="1"/>
                        <a:t>combinam</a:t>
                      </a:r>
                      <a:endParaRPr lang="en-IE" sz="1200"/>
                    </a:p>
                    <a:p>
                      <a:pPr marL="285750" indent="-285750">
                        <a:buClr>
                          <a:srgbClr val="6FC0CA"/>
                        </a:buClr>
                        <a:buFont typeface="Wingdings" panose="05000000000000000000" pitchFamily="2" charset="2"/>
                        <a:buChar char="§"/>
                      </a:pPr>
                      <a:r>
                        <a:rPr lang="en-IE" sz="1200" err="1"/>
                        <a:t>Greyston</a:t>
                      </a:r>
                      <a:r>
                        <a:rPr lang="en-IE" sz="1200"/>
                        <a:t> Bakery – </a:t>
                      </a:r>
                      <a:r>
                        <a:rPr lang="en-IE" sz="1200" err="1"/>
                        <a:t>Impacto</a:t>
                      </a:r>
                      <a:r>
                        <a:rPr lang="en-IE" sz="1200"/>
                        <a:t> social</a:t>
                      </a:r>
                    </a:p>
                    <a:p>
                      <a:pPr marL="285750" indent="-285750">
                        <a:buClr>
                          <a:srgbClr val="6FC0CA"/>
                        </a:buClr>
                        <a:buFont typeface="Wingdings" panose="05000000000000000000" pitchFamily="2" charset="2"/>
                        <a:buChar char="§"/>
                      </a:pPr>
                      <a:r>
                        <a:rPr lang="en-IE" sz="1200" err="1"/>
                        <a:t>Valio</a:t>
                      </a:r>
                      <a:r>
                        <a:rPr lang="en-IE" sz="1200"/>
                        <a:t> – </a:t>
                      </a:r>
                      <a:r>
                        <a:rPr lang="en-IE" sz="1200" err="1"/>
                        <a:t>Impacto</a:t>
                      </a:r>
                      <a:r>
                        <a:rPr lang="en-IE" sz="1200"/>
                        <a:t> Social &amp; Ambiental</a:t>
                      </a:r>
                    </a:p>
                    <a:p>
                      <a:pPr marL="285750" indent="-285750">
                        <a:buClr>
                          <a:srgbClr val="6FC0CA"/>
                        </a:buClr>
                        <a:buFont typeface="Wingdings" panose="05000000000000000000" pitchFamily="2" charset="2"/>
                        <a:buChar char="§"/>
                      </a:pPr>
                      <a:r>
                        <a:rPr lang="en-IE" sz="1200"/>
                        <a:t>Plenty – Inovação </a:t>
                      </a:r>
                      <a:r>
                        <a:rPr lang="en-IE" sz="1200" err="1"/>
                        <a:t>direcionada</a:t>
                      </a:r>
                      <a:r>
                        <a:rPr lang="en-IE" sz="1200"/>
                        <a:t> para o </a:t>
                      </a:r>
                      <a:r>
                        <a:rPr lang="en-IE" sz="1200" err="1"/>
                        <a:t>Futuro</a:t>
                      </a:r>
                      <a:endParaRPr lang="en-IE" sz="1200"/>
                    </a:p>
                    <a:p>
                      <a:pPr marL="285750" indent="-285750">
                        <a:buClr>
                          <a:srgbClr val="6FC0CA"/>
                        </a:buClr>
                        <a:buFont typeface="Wingdings" panose="05000000000000000000" pitchFamily="2" charset="2"/>
                        <a:buChar char="§"/>
                      </a:pPr>
                      <a:endParaRPr lang="en-IE" sz="5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Exercícios</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sugeridos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16 – </a:t>
                      </a:r>
                      <a:r>
                        <a:rPr lang="en-IE" sz="1200" err="1"/>
                        <a:t>Ações</a:t>
                      </a:r>
                      <a:r>
                        <a:rPr lang="en-IE" sz="1200"/>
                        <a:t> </a:t>
                      </a:r>
                      <a:r>
                        <a:rPr lang="en-IE" sz="1200" err="1"/>
                        <a:t>Éticas</a:t>
                      </a:r>
                      <a:r>
                        <a:rPr lang="en-IE" sz="1200"/>
                        <a:t> &amp; Auditoria </a:t>
                      </a:r>
                      <a:r>
                        <a:rPr lang="pt-PT" sz="1200"/>
                        <a:t>de Ambições</a:t>
                      </a:r>
                      <a:endParaRPr lang="en-IE" sz="1200"/>
                    </a:p>
                    <a:p>
                      <a:pPr marL="0" marR="0" lvl="0" indent="0" algn="l" defTabSz="2072941" rtl="0" eaLnBrk="1" fontAlgn="auto" latinLnBrk="0" hangingPunct="1">
                        <a:lnSpc>
                          <a:spcPct val="100000"/>
                        </a:lnSpc>
                        <a:spcBef>
                          <a:spcPts val="0"/>
                        </a:spcBef>
                        <a:spcAft>
                          <a:spcPts val="0"/>
                        </a:spcAft>
                        <a:buClrTx/>
                        <a:buSzTx/>
                        <a:buFontTx/>
                        <a:buNone/>
                        <a:tabLst/>
                        <a:defRPr/>
                      </a:pPr>
                      <a:r>
                        <a:rPr lang="en-IE" sz="1200"/>
                        <a:t>Slide 22 – </a:t>
                      </a:r>
                      <a:r>
                        <a:rPr lang="pt-PT" sz="1200"/>
                        <a:t>Ações Sustentáveis &amp; Auditoria de Ambições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Leitura</a:t>
                      </a: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adicional</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lgn="l">
                        <a:buClr>
                          <a:srgbClr val="69BFBD"/>
                        </a:buClr>
                        <a:buFont typeface="Wingdings" panose="05000000000000000000" pitchFamily="2" charset="2"/>
                        <a:buChar char="§"/>
                      </a:pPr>
                      <a:r>
                        <a:rPr lang="en-IE" sz="1200" b="0">
                          <a:solidFill>
                            <a:srgbClr val="F79037"/>
                          </a:solidFill>
                          <a:hlinkClick r:id="rId2">
                            <a:extLst>
                              <a:ext uri="{A12FA001-AC4F-418D-AE19-62706E023703}">
                                <ahyp:hlinkClr xmlns:ahyp="http://schemas.microsoft.com/office/drawing/2018/hyperlinkcolor" val="tx"/>
                              </a:ext>
                            </a:extLst>
                          </a:hlinkClick>
                        </a:rPr>
                        <a:t>Environmental Protection Agency </a:t>
                      </a:r>
                      <a:endParaRPr lang="en-IE" sz="1200" b="0">
                        <a:solidFill>
                          <a:srgbClr val="F79037"/>
                        </a:solidFill>
                      </a:endParaRPr>
                    </a:p>
                    <a:p>
                      <a:pPr marL="171450" indent="-171450" algn="l">
                        <a:buClr>
                          <a:srgbClr val="69BFBD"/>
                        </a:buClr>
                        <a:buFont typeface="Wingdings" panose="05000000000000000000" pitchFamily="2" charset="2"/>
                        <a:buChar char="§"/>
                      </a:pPr>
                      <a:r>
                        <a:rPr lang="en-US" sz="1200" b="0">
                          <a:solidFill>
                            <a:srgbClr val="F79037"/>
                          </a:solidFill>
                          <a:hlinkClick r:id="rId3">
                            <a:extLst>
                              <a:ext uri="{A12FA001-AC4F-418D-AE19-62706E023703}">
                                <ahyp:hlinkClr xmlns:ahyp="http://schemas.microsoft.com/office/drawing/2018/hyperlinkcolor" val="tx"/>
                              </a:ext>
                            </a:extLst>
                          </a:hlinkClick>
                        </a:rPr>
                        <a:t>Diet and health (foodnavigator.com)</a:t>
                      </a:r>
                      <a:endParaRPr lang="en-US" sz="1200" b="0">
                        <a:solidFill>
                          <a:srgbClr val="F79037"/>
                        </a:solidFill>
                      </a:endParaRPr>
                    </a:p>
                    <a:p>
                      <a:pPr marL="172800" indent="-172800" algn="l">
                        <a:buClr>
                          <a:srgbClr val="69BFBD"/>
                        </a:buClr>
                        <a:buFont typeface="Wingdings" panose="05000000000000000000" pitchFamily="2" charset="2"/>
                        <a:buChar char="§"/>
                      </a:pPr>
                      <a:r>
                        <a:rPr lang="en-IE" sz="1200" b="0">
                          <a:solidFill>
                            <a:srgbClr val="F79037"/>
                          </a:solidFill>
                          <a:hlinkClick r:id="rId4">
                            <a:extLst>
                              <a:ext uri="{A12FA001-AC4F-418D-AE19-62706E023703}">
                                <ahyp:hlinkClr xmlns:ahyp="http://schemas.microsoft.com/office/drawing/2018/hyperlinkcolor" val="tx"/>
                              </a:ext>
                            </a:extLst>
                          </a:hlinkClick>
                        </a:rPr>
                        <a:t>Food Trends (trendhunter.com)</a:t>
                      </a:r>
                      <a:endParaRPr lang="en-IE"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5">
                            <a:extLst>
                              <a:ext uri="{A12FA001-AC4F-418D-AE19-62706E023703}">
                                <ahyp:hlinkClr xmlns:ahyp="http://schemas.microsoft.com/office/drawing/2018/hyperlinkcolor" val="tx"/>
                              </a:ext>
                            </a:extLst>
                          </a:hlinkClick>
                        </a:rPr>
                        <a:t>Do we need an ethical EU food label?</a:t>
                      </a:r>
                      <a:endParaRPr lang="en-US"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6">
                            <a:extLst>
                              <a:ext uri="{A12FA001-AC4F-418D-AE19-62706E023703}">
                                <ahyp:hlinkClr xmlns:ahyp="http://schemas.microsoft.com/office/drawing/2018/hyperlinkcolor" val="tx"/>
                              </a:ext>
                            </a:extLst>
                          </a:hlinkClick>
                        </a:rPr>
                        <a:t>Ethical Consumer: the alternative consumer organization</a:t>
                      </a:r>
                      <a:endParaRPr lang="en-US"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7">
                            <a:extLst>
                              <a:ext uri="{A12FA001-AC4F-418D-AE19-62706E023703}">
                                <ahyp:hlinkClr xmlns:ahyp="http://schemas.microsoft.com/office/drawing/2018/hyperlinkcolor" val="tx"/>
                              </a:ext>
                            </a:extLst>
                          </a:hlinkClick>
                        </a:rPr>
                        <a:t>Power in the food system – Food Ethics Council</a:t>
                      </a:r>
                      <a:endParaRPr lang="en-US" sz="1200" b="0">
                        <a:solidFill>
                          <a:srgbClr val="F79037"/>
                        </a:solidFill>
                      </a:endParaRPr>
                    </a:p>
                    <a:p>
                      <a:pPr marL="172800" indent="-172800">
                        <a:buClr>
                          <a:srgbClr val="69BFBD"/>
                        </a:buClr>
                        <a:buFont typeface="Wingdings" panose="05000000000000000000" pitchFamily="2" charset="2"/>
                        <a:buChar char="§"/>
                      </a:pPr>
                      <a:r>
                        <a:rPr lang="en-IE" sz="1200" b="0">
                          <a:solidFill>
                            <a:srgbClr val="F79037"/>
                          </a:solidFill>
                          <a:hlinkClick r:id="rId8">
                            <a:extLst>
                              <a:ext uri="{A12FA001-AC4F-418D-AE19-62706E023703}">
                                <ahyp:hlinkClr xmlns:ahyp="http://schemas.microsoft.com/office/drawing/2018/hyperlinkcolor" val="tx"/>
                              </a:ext>
                            </a:extLst>
                          </a:hlinkClick>
                        </a:rPr>
                        <a:t>Radio Davos: A World Economic Forum Podcast | World Economic Forum (weforum.org)</a:t>
                      </a:r>
                      <a:endParaRPr lang="en-IE"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9">
                            <a:extLst>
                              <a:ext uri="{A12FA001-AC4F-418D-AE19-62706E023703}">
                                <ahyp:hlinkClr xmlns:ahyp="http://schemas.microsoft.com/office/drawing/2018/hyperlinkcolor" val="tx"/>
                              </a:ext>
                            </a:extLst>
                          </a:hlinkClick>
                        </a:rPr>
                        <a:t>How inclusive innovation could transform food systems </a:t>
                      </a:r>
                      <a:endParaRPr lang="en-US" sz="1200" b="0">
                        <a:solidFill>
                          <a:srgbClr val="F79037"/>
                        </a:solidFill>
                      </a:endParaRPr>
                    </a:p>
                    <a:p>
                      <a:pPr marL="171450" indent="-171450" algn="l">
                        <a:buFont typeface="Arial" panose="020B0604020202020204" pitchFamily="34" charset="0"/>
                        <a:buChar char="•"/>
                      </a:pPr>
                      <a:endParaRPr lang="en-IE" sz="120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81289ED4-3007-FCC5-CE0C-033213ADDE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13720" y="383358"/>
            <a:ext cx="2934180" cy="1679135"/>
          </a:xfrm>
          <a:prstGeom prst="rect">
            <a:avLst/>
          </a:prstGeom>
        </p:spPr>
      </p:pic>
      <p:grpSp>
        <p:nvGrpSpPr>
          <p:cNvPr id="4" name="Graphic 4">
            <a:extLst>
              <a:ext uri="{FF2B5EF4-FFF2-40B4-BE49-F238E27FC236}">
                <a16:creationId xmlns:a16="http://schemas.microsoft.com/office/drawing/2014/main" id="{3E4E7118-B3B5-AA3F-5FCD-D741332C3B33}"/>
              </a:ext>
            </a:extLst>
          </p:cNvPr>
          <p:cNvGrpSpPr/>
          <p:nvPr/>
        </p:nvGrpSpPr>
        <p:grpSpPr>
          <a:xfrm rot="19582332">
            <a:off x="1259882" y="7965071"/>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CD78094C-626F-274F-A21A-F867516D10DB}"/>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DE28BD66-4768-3FAA-7816-B3C7C9E8017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3E20A7B0-FCD4-C811-47A1-2F911DAFA4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E7E7CAD2-92F8-D91A-3825-DAC27C3E4B5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35C6CD1C-75A3-CBA6-969F-534DCADC76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95C46B70-7B45-6EF8-14C4-22D7FC6933D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DEE4BB6-56B1-5C1F-51D9-24A8A068EDF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BA307F0A-A616-B07A-B01D-46BF949023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7F595230-FB53-A24B-B5ED-E07A03B211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405B9587-813A-90FC-447F-36F24D54FCA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379D24DB-43CE-2E49-34A6-86BC48F862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167031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1786966" y="179388"/>
            <a:ext cx="5259948" cy="946150"/>
          </a:xfrm>
        </p:spPr>
        <p:txBody>
          <a:body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002256415"/>
              </p:ext>
            </p:extLst>
          </p:nvPr>
        </p:nvGraphicFramePr>
        <p:xfrm>
          <a:off x="1075765" y="2239924"/>
          <a:ext cx="5864306" cy="6949022"/>
        </p:xfrm>
        <a:graphic>
          <a:graphicData uri="http://schemas.openxmlformats.org/drawingml/2006/table">
            <a:tbl>
              <a:tblPr firstRow="1" firstCol="1" bandRow="1"/>
              <a:tblGrid>
                <a:gridCol w="5864306">
                  <a:extLst>
                    <a:ext uri="{9D8B030D-6E8A-4147-A177-3AD203B41FA5}">
                      <a16:colId xmlns:a16="http://schemas.microsoft.com/office/drawing/2014/main" val="1372590760"/>
                    </a:ext>
                  </a:extLst>
                </a:gridCol>
              </a:tblGrid>
              <a:tr h="563462">
                <a:tc>
                  <a:txBody>
                    <a:bodyPr/>
                    <a:lstStyle/>
                    <a:p>
                      <a:pPr>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O </a:t>
                      </a:r>
                      <a:r>
                        <a:rPr lang="en-US" sz="13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Ambiente</a:t>
                      </a: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US" sz="13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Aprendizagem</a:t>
                      </a:r>
                      <a:endPar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pt-PT" sz="1100" i="1">
                          <a:solidFill>
                            <a:schemeClr val="tx1"/>
                          </a:solidFill>
                          <a:effectLst/>
                          <a:latin typeface="Calibri" panose="020F0502020204030204" pitchFamily="34" charset="0"/>
                          <a:ea typeface="Calibri" panose="020F0502020204030204" pitchFamily="34" charset="0"/>
                          <a:cs typeface="Calibri" panose="020F0502020204030204" pitchFamily="34" charset="0"/>
                        </a:rPr>
                        <a:t>Criar um ambiente seguro e propício para a aprendizagem em sala de aula.</a:t>
                      </a:r>
                      <a:endParaRPr lang="en-IE" sz="11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5540708">
                <a:tc>
                  <a:txBody>
                    <a:bodyPr/>
                    <a:lstStyle/>
                    <a:p>
                      <a:pPr>
                        <a:spcBef>
                          <a:spcPts val="60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Layout, tamanho e tecnologia da sala</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É essencial f</a:t>
                      </a:r>
                      <a:r>
                        <a:rPr lang="pt-PT" sz="1200" b="0">
                          <a:effectLst/>
                          <a:latin typeface="Calibri" panose="020F0502020204030204" pitchFamily="34" charset="0"/>
                          <a:ea typeface="Calibri" panose="020F0502020204030204" pitchFamily="34" charset="0"/>
                          <a:cs typeface="Calibri" panose="020F0502020204030204" pitchFamily="34" charset="0"/>
                        </a:rPr>
                        <a:t>amiliarizar-se </a:t>
                      </a:r>
                      <a:r>
                        <a:rPr lang="pt-PT" sz="1200">
                          <a:effectLst/>
                          <a:latin typeface="Calibri" panose="020F0502020204030204" pitchFamily="34" charset="0"/>
                          <a:ea typeface="Calibri" panose="020F0502020204030204" pitchFamily="34" charset="0"/>
                          <a:cs typeface="Calibri" panose="020F0502020204030204" pitchFamily="34" charset="0"/>
                        </a:rPr>
                        <a:t>previamente com o layout e a tecnologia da sala, no que se refere à acústica, login de internet, controles remotos e suporte ao nível de informática, caso sejam necessárias no dia da sessão. Por exemplo, numa grande sala de aula, os </a:t>
                      </a:r>
                      <a:r>
                        <a:rPr lang="pt-PT" sz="1200" err="1">
                          <a:effectLst/>
                          <a:latin typeface="Calibri" panose="020F0502020204030204" pitchFamily="34" charset="0"/>
                          <a:ea typeface="Calibri" panose="020F0502020204030204" pitchFamily="34" charset="0"/>
                          <a:cs typeface="Calibri" panose="020F0502020204030204" pitchFamily="34" charset="0"/>
                        </a:rPr>
                        <a:t>clickers</a:t>
                      </a:r>
                      <a:r>
                        <a:rPr lang="pt-PT" sz="1200">
                          <a:effectLst/>
                          <a:latin typeface="Calibri" panose="020F0502020204030204" pitchFamily="34" charset="0"/>
                          <a:ea typeface="Calibri" panose="020F0502020204030204" pitchFamily="34" charset="0"/>
                          <a:cs typeface="Calibri" panose="020F0502020204030204" pitchFamily="34" charset="0"/>
                        </a:rPr>
                        <a:t> ou as ferramentas de sondagem digital podem ser mais eficazes do que as discussões verbais para recolher as respostas dos alunos. Num contexto menor, pode ser mais apropriado encorajar discussões aprofundadas e trabalho em grupo.</a:t>
                      </a:r>
                    </a:p>
                    <a:p>
                      <a:pPr algn="just">
                        <a:spcBef>
                          <a:spcPts val="600"/>
                        </a:spcBef>
                        <a:spcAft>
                          <a:spcPts val="6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Tamanho da turma e modos de trabalho</a:t>
                      </a:r>
                      <a:r>
                        <a:rPr lang="en-US"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É </a:t>
                      </a:r>
                      <a:r>
                        <a:rPr lang="en-US" sz="120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importante</a:t>
                      </a:r>
                      <a:r>
                        <a:rPr lang="en-US"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c</a:t>
                      </a:r>
                      <a:r>
                        <a:rPr lang="pt-PT" sz="1200" err="1">
                          <a:effectLst/>
                          <a:latin typeface="Calibri" panose="020F0502020204030204" pitchFamily="34" charset="0"/>
                          <a:ea typeface="Calibri" panose="020F0502020204030204" pitchFamily="34" charset="0"/>
                          <a:cs typeface="Calibri" panose="020F0502020204030204" pitchFamily="34" charset="0"/>
                        </a:rPr>
                        <a:t>onsiderar</a:t>
                      </a:r>
                      <a:r>
                        <a:rPr lang="pt-PT" sz="1200">
                          <a:effectLst/>
                          <a:latin typeface="Calibri" panose="020F0502020204030204" pitchFamily="34" charset="0"/>
                          <a:ea typeface="Calibri" panose="020F0502020204030204" pitchFamily="34" charset="0"/>
                          <a:cs typeface="Calibri" panose="020F0502020204030204" pitchFamily="34" charset="0"/>
                        </a:rPr>
                        <a:t> adaptar o assunto ao tamanho da turma, ao número de alunos e às preferências de </a:t>
                      </a:r>
                      <a:r>
                        <a:rPr lang="pt-PT"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aprendizagem</a:t>
                      </a:r>
                      <a:r>
                        <a:rPr lang="pt-PT" sz="1200">
                          <a:effectLst/>
                          <a:latin typeface="Calibri" panose="020F0502020204030204" pitchFamily="34" charset="0"/>
                          <a:ea typeface="Calibri" panose="020F0502020204030204" pitchFamily="34" charset="0"/>
                          <a:cs typeface="Calibri" panose="020F0502020204030204" pitchFamily="34" charset="0"/>
                        </a:rPr>
                        <a:t>, mesmo que elas se apliquem à maioria das configurações de aula. Adicionar variedade para aumentar o envolvimento dos alunos é vantajoso. Isso melhora a aprendizagem e a retenção. Os alunos tendem a desenvolver atributos de pensamento crítico e a utilizar o seu conhecimento fora da sala de aula se a participação ativa for facilitada.</a:t>
                      </a:r>
                    </a:p>
                    <a:p>
                      <a:pPr algn="just">
                        <a:spcBef>
                          <a:spcPts val="600"/>
                        </a:spcBef>
                        <a:spcAft>
                          <a:spcPts val="600"/>
                        </a:spcAft>
                      </a:pP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Aprendizagem</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acessível</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e inclusive</a:t>
                      </a:r>
                      <a:r>
                        <a:rPr lang="en-US"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effectLst/>
                          <a:latin typeface="Calibri" panose="020F0502020204030204" pitchFamily="34" charset="0"/>
                          <a:ea typeface="Calibri" panose="020F0502020204030204" pitchFamily="34" charset="0"/>
                          <a:cs typeface="Calibri" panose="020F0502020204030204" pitchFamily="34" charset="0"/>
                        </a:rPr>
                        <a:t>Além disso, promover um ambiente de aprendizagem inclusivo e acessível garante que todos os alunos tenham oportunidades iguais de ter uma experiência de aprendizagem bem-sucedida e obter ganhos com a ministração das aulas.</a:t>
                      </a:r>
                    </a:p>
                    <a:p>
                      <a:pPr algn="just">
                        <a:spcBef>
                          <a:spcPts val="600"/>
                        </a:spcBef>
                        <a:spcAft>
                          <a:spcPts val="600"/>
                        </a:spcAft>
                      </a:pPr>
                      <a:r>
                        <a:rPr lang="en-US" sz="1200" b="1"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Outras</a:t>
                      </a: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Sugestões</a:t>
                      </a:r>
                      <a:endParaRPr lang="en-IE"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pt-PT" sz="1200">
                          <a:effectLst/>
                          <a:latin typeface="Calibri" panose="020F0502020204030204" pitchFamily="34" charset="0"/>
                          <a:ea typeface="Calibri" panose="020F0502020204030204" pitchFamily="34" charset="0"/>
                          <a:cs typeface="Calibri" panose="020F0502020204030204" pitchFamily="34" charset="0"/>
                        </a:rPr>
                        <a:t>Ter em consideração a gama de alunos que pode </a:t>
                      </a:r>
                      <a:r>
                        <a:rPr lang="pt-PT" sz="1200" err="1">
                          <a:effectLst/>
                          <a:latin typeface="Calibri" panose="020F0502020204030204" pitchFamily="34" charset="0"/>
                          <a:ea typeface="Calibri" panose="020F0502020204030204" pitchFamily="34" charset="0"/>
                          <a:cs typeface="Calibri" panose="020F0502020204030204" pitchFamily="34" charset="0"/>
                        </a:rPr>
                        <a:t>acessar</a:t>
                      </a:r>
                      <a:r>
                        <a:rPr lang="pt-PT" sz="1200">
                          <a:effectLst/>
                          <a:latin typeface="Calibri" panose="020F0502020204030204" pitchFamily="34" charset="0"/>
                          <a:ea typeface="Calibri" panose="020F0502020204030204" pitchFamily="34" charset="0"/>
                          <a:cs typeface="Calibri" panose="020F0502020204030204" pitchFamily="34" charset="0"/>
                        </a:rPr>
                        <a:t> ou compreender ao que o educador tem a transmitir. Devem ser verificados os conselhos e o apoio disponíveis para os educadores sobre aprendizagem inclusiva.</a:t>
                      </a:r>
                    </a:p>
                    <a:p>
                      <a:pPr algn="just">
                        <a:spcBef>
                          <a:spcPts val="600"/>
                        </a:spcBef>
                        <a:spcAft>
                          <a:spcPts val="600"/>
                        </a:spcAft>
                      </a:pPr>
                      <a:r>
                        <a:rPr lang="pt-PT" sz="1200">
                          <a:effectLst/>
                          <a:latin typeface="Calibri" panose="020F0502020204030204" pitchFamily="34" charset="0"/>
                          <a:ea typeface="Calibri" panose="020F0502020204030204" pitchFamily="34" charset="0"/>
                          <a:cs typeface="Calibri" panose="020F0502020204030204" pitchFamily="34" charset="0"/>
                        </a:rPr>
                        <a:t>Considerar os diferentes requisitos tendo em conta os alunos, oferecendo materiais de aula numa variedade de formatos, como transcrições, legendas e gravações de áudio.</a:t>
                      </a:r>
                    </a:p>
                    <a:p>
                      <a:pPr algn="just">
                        <a:spcBef>
                          <a:spcPts val="600"/>
                        </a:spcBef>
                        <a:spcAft>
                          <a:spcPts val="600"/>
                        </a:spcAft>
                      </a:pPr>
                      <a:r>
                        <a:rPr lang="pt-PT" sz="1200">
                          <a:effectLst/>
                          <a:latin typeface="Calibri" panose="020F0502020204030204" pitchFamily="34" charset="0"/>
                          <a:ea typeface="Calibri" panose="020F0502020204030204" pitchFamily="34" charset="0"/>
                          <a:cs typeface="Calibri" panose="020F0502020204030204" pitchFamily="34" charset="0"/>
                        </a:rPr>
                        <a:t>Deve ser utilizada uma linguagem simples e concisa, evitando jargões e termos excessivamente técnicos que possam levar à sobrecarga cognitiva.</a:t>
                      </a:r>
                    </a:p>
                    <a:p>
                      <a:pPr algn="just">
                        <a:spcBef>
                          <a:spcPts val="600"/>
                        </a:spcBef>
                        <a:spcAft>
                          <a:spcPts val="600"/>
                        </a:spcAft>
                      </a:pPr>
                      <a:r>
                        <a:rPr lang="pt-PT" sz="1200" b="0">
                          <a:effectLst/>
                          <a:latin typeface="Calibri" panose="020F0502020204030204" pitchFamily="34" charset="0"/>
                          <a:ea typeface="Calibri" panose="020F0502020204030204" pitchFamily="34" charset="0"/>
                          <a:cs typeface="Calibri" panose="020F0502020204030204" pitchFamily="34" charset="0"/>
                        </a:rPr>
                        <a:t>Devem ser promovidos os princípios do Design Universal para Aprendizagem (DUA) (</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Universal Design For Learning (UDL)</a:t>
                      </a:r>
                      <a:r>
                        <a:rPr lang="en-US" sz="1200" b="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pt-PT" sz="1200" b="0">
                          <a:effectLst/>
                          <a:latin typeface="Calibri" panose="020F0502020204030204" pitchFamily="34" charset="0"/>
                          <a:ea typeface="Calibri" panose="020F0502020204030204" pitchFamily="34" charset="0"/>
                          <a:cs typeface="Calibri" panose="020F0502020204030204" pitchFamily="34" charset="0"/>
                        </a:rPr>
                        <a:t> de modo a construir uma experiência de aprendizagem inclusiva para todos os alunos, independentemente das suas origens e capacidades.</a:t>
                      </a:r>
                      <a:endParaRPr lang="en-IE" sz="1200">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322408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351702293"/>
              </p:ext>
            </p:extLst>
          </p:nvPr>
        </p:nvGraphicFramePr>
        <p:xfrm>
          <a:off x="743803" y="2209063"/>
          <a:ext cx="6694227" cy="7036821"/>
        </p:xfrm>
        <a:graphic>
          <a:graphicData uri="http://schemas.openxmlformats.org/drawingml/2006/table">
            <a:tbl>
              <a:tblPr firstRow="1" firstCol="1" bandRow="1"/>
              <a:tblGrid>
                <a:gridCol w="6694227">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pt-PT"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A experiência de aprendizagem online</a:t>
                      </a:r>
                      <a:endParaRPr lang="en-IE" sz="13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a:effectLst/>
                          <a:latin typeface="Calibri" panose="020F0502020204030204" pitchFamily="34" charset="0"/>
                          <a:ea typeface="Calibri" panose="020F0502020204030204" pitchFamily="34" charset="0"/>
                          <a:cs typeface="Calibri" panose="020F0502020204030204" pitchFamily="34" charset="0"/>
                        </a:rPr>
                        <a:t>É aconselhável usar métodos digitais, sempre que possível, para entregar o material da formação ao público. A utilização de tecnologia e multimédia melhorará e diversificará a experiência de aprendizagem e incentivará a participação dos alunos. Também oferece maior flexibilidade, conteúdo interativo mais atraente visualmente, e é uma opção mais ecológica e pode ser consultado em qualquer lugar e a qualquer hora pelos alunos, mesmo após a aula, se necessário. </a:t>
                      </a:r>
                    </a:p>
                    <a:p>
                      <a:pPr algn="just">
                        <a:spcBef>
                          <a:spcPts val="0"/>
                        </a:spcBef>
                        <a:spcAft>
                          <a:spcPts val="300"/>
                        </a:spcAft>
                      </a:pPr>
                      <a:r>
                        <a:rPr lang="pt-PT" sz="1200">
                          <a:effectLst/>
                          <a:latin typeface="Calibri" panose="020F0502020204030204" pitchFamily="34" charset="0"/>
                          <a:ea typeface="Calibri" panose="020F0502020204030204" pitchFamily="34" charset="0"/>
                          <a:cs typeface="Calibri" panose="020F0502020204030204" pitchFamily="34" charset="0"/>
                        </a:rPr>
                        <a:t>O Curso de Empreendedorismo de Alimentos Éticos está disponível online e via PowerPoint com vários formatos visuais interativos, como vídeos, imagens e casos de estudo. Os slides digitais e PowerPoint são projetados com um aspeto visual de alta qualidade e não contêm muito texto. O texto e o conteúdo é apresentado num nível de aprendizagem adequado aos alunos de IES. Os gráficos, vídeos e diagramas são coloridos, com marca profissional e visualmente atraentes.</a:t>
                      </a:r>
                      <a:endParaRPr lang="en-US" sz="400" b="1">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en-US" sz="1200" b="1" err="1">
                          <a:effectLst/>
                          <a:latin typeface="Calibri" panose="020F0502020204030204" pitchFamily="34" charset="0"/>
                          <a:ea typeface="Calibri" panose="020F0502020204030204" pitchFamily="34" charset="0"/>
                          <a:cs typeface="Calibri" panose="020F0502020204030204" pitchFamily="34" charset="0"/>
                        </a:rPr>
                        <a:t>Sugestões</a:t>
                      </a:r>
                      <a:endParaRPr lang="en-US" sz="1200" b="1">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Gravar</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em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pequenos</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pedaços</a:t>
                      </a:r>
                      <a:r>
                        <a:rPr lang="en-US"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Para ajudar na aprendizagem dos alunos, deve-se gravar qualquer uma das sessões do curso em blocos mais curtos (5 a 10 minutos) e intercalá-los com pequenas atividades que deem aos alunos oportunidades de processar o novo conhecimento, fazer conexões com outros conceitos, aplicar uma ideia ou tomar anotações em resposta a solicitações. Uma vantagem adicional é que vídeos mais curtos resultam em arquivos menores, o que beneficiará os alunos que dependem dos telemóveis ou que têm más conexões de internet.</a:t>
                      </a:r>
                    </a:p>
                    <a:p>
                      <a:pPr algn="just">
                        <a:lnSpc>
                          <a:spcPct val="100000"/>
                        </a:lnSpc>
                        <a:spcBef>
                          <a:spcPts val="0"/>
                        </a:spcBef>
                        <a:spcAft>
                          <a:spcPts val="0"/>
                        </a:spcAft>
                      </a:pPr>
                      <a:endParaRPr lang="en-US" sz="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Ser flexível com vídeo ao vivo</a:t>
                      </a:r>
                      <a:r>
                        <a:rPr lang="en-US" sz="1200" b="1">
                          <a:effectLst/>
                          <a:latin typeface="Calibri" panose="020F0502020204030204" pitchFamily="34" charset="0"/>
                          <a:ea typeface="Calibri" panose="020F0502020204030204" pitchFamily="34" charset="0"/>
                          <a:cs typeface="Calibri" panose="020F0502020204030204" pitchFamily="34" charset="0"/>
                        </a:rPr>
                        <a:t> </a:t>
                      </a:r>
                      <a:r>
                        <a:rPr lang="pt-PT" sz="1200">
                          <a:effectLst/>
                          <a:latin typeface="Calibri" panose="020F0502020204030204" pitchFamily="34" charset="0"/>
                          <a:ea typeface="Calibri" panose="020F0502020204030204" pitchFamily="34" charset="0"/>
                          <a:cs typeface="Calibri" panose="020F0502020204030204" pitchFamily="34" charset="0"/>
                        </a:rPr>
                        <a:t>Aulas ao vivo com “Conferências </a:t>
                      </a:r>
                      <a:r>
                        <a:rPr lang="pt-PT" sz="1200" err="1">
                          <a:effectLst/>
                          <a:latin typeface="Calibri" panose="020F0502020204030204" pitchFamily="34" charset="0"/>
                          <a:ea typeface="Calibri" panose="020F0502020204030204" pitchFamily="34" charset="0"/>
                          <a:cs typeface="Calibri" panose="020F0502020204030204" pitchFamily="34" charset="0"/>
                        </a:rPr>
                        <a:t>Canvas</a:t>
                      </a:r>
                      <a:r>
                        <a:rPr lang="pt-PT" sz="1200">
                          <a:effectLst/>
                          <a:latin typeface="Calibri" panose="020F0502020204030204" pitchFamily="34" charset="0"/>
                          <a:ea typeface="Calibri" panose="020F0502020204030204" pitchFamily="34" charset="0"/>
                          <a:cs typeface="Calibri" panose="020F0502020204030204" pitchFamily="34" charset="0"/>
                        </a:rPr>
                        <a:t>” ou ferramentas similares são certamente possíveis e podem aproximar-se melhor de um ambiente de sala de aula, já que os alunos podem fazer perguntas. No entanto, alguns alunos não terão acesso a conexões rápidas de internet e outros poderão ter horários incompatíveis. Portanto, pode-se gravar qualquer sessão em sala de aula ao vivo e ser flexível sobre como os alunos podem comparecer e participar. A criação de um vídeo pode ser feita de várias maneiras:</a:t>
                      </a:r>
                    </a:p>
                    <a:p>
                      <a:pPr marL="171450" indent="-171450" algn="just">
                        <a:lnSpc>
                          <a:spcPct val="100000"/>
                        </a:lnSpc>
                        <a:spcBef>
                          <a:spcPts val="0"/>
                        </a:spcBef>
                        <a:spcAft>
                          <a:spcPts val="0"/>
                        </a:spcAft>
                        <a:buFont typeface="Arial" panose="020B0604020202020204" pitchFamily="34" charset="0"/>
                        <a:buChar char="•"/>
                      </a:pPr>
                      <a:r>
                        <a:rPr lang="en-US" sz="1200" err="1">
                          <a:effectLst/>
                          <a:latin typeface="Calibri" panose="020F0502020204030204" pitchFamily="34" charset="0"/>
                          <a:ea typeface="Calibri" panose="020F0502020204030204" pitchFamily="34" charset="0"/>
                          <a:cs typeface="Calibri" panose="020F0502020204030204" pitchFamily="34" charset="0"/>
                        </a:rPr>
                        <a:t>Gravar</a:t>
                      </a:r>
                      <a:r>
                        <a:rPr lang="en-US" sz="1200">
                          <a:effectLst/>
                          <a:latin typeface="Calibri" panose="020F0502020204030204" pitchFamily="34" charset="0"/>
                          <a:ea typeface="Calibri" panose="020F0502020204030204" pitchFamily="34" charset="0"/>
                          <a:cs typeface="Calibri" panose="020F0502020204030204" pitchFamily="34" charset="0"/>
                        </a:rPr>
                        <a:t> </a:t>
                      </a:r>
                      <a:r>
                        <a:rPr lang="en-US" sz="1200" err="1">
                          <a:effectLst/>
                          <a:latin typeface="Calibri" panose="020F0502020204030204" pitchFamily="34" charset="0"/>
                          <a:ea typeface="Calibri" panose="020F0502020204030204" pitchFamily="34" charset="0"/>
                          <a:cs typeface="Calibri" panose="020F0502020204030204" pitchFamily="34" charset="0"/>
                        </a:rPr>
                        <a:t>diretamente</a:t>
                      </a:r>
                      <a:r>
                        <a:rPr lang="en-US" sz="1200">
                          <a:effectLst/>
                          <a:latin typeface="Calibri" panose="020F0502020204030204" pitchFamily="34" charset="0"/>
                          <a:ea typeface="Calibri" panose="020F0502020204030204" pitchFamily="34" charset="0"/>
                          <a:cs typeface="Calibri" panose="020F0502020204030204" pitchFamily="34" charset="0"/>
                        </a:rPr>
                        <a:t> no PowerPoint;</a:t>
                      </a:r>
                    </a:p>
                    <a:p>
                      <a:pPr marL="171450" indent="-171450" algn="just">
                        <a:lnSpc>
                          <a:spcPct val="100000"/>
                        </a:lnSpc>
                        <a:spcBef>
                          <a:spcPts val="0"/>
                        </a:spcBef>
                        <a:spcAft>
                          <a:spcPts val="0"/>
                        </a:spcAft>
                        <a:buFont typeface="Arial" panose="020B0604020202020204" pitchFamily="34" charset="0"/>
                        <a:buChar char="•"/>
                      </a:pPr>
                      <a:r>
                        <a:rPr lang="en-US" sz="1200" err="1">
                          <a:effectLst/>
                          <a:latin typeface="Calibri" panose="020F0502020204030204" pitchFamily="34" charset="0"/>
                          <a:ea typeface="Calibri" panose="020F0502020204030204" pitchFamily="34" charset="0"/>
                          <a:cs typeface="Calibri" panose="020F0502020204030204" pitchFamily="34" charset="0"/>
                        </a:rPr>
                        <a:t>Criar</a:t>
                      </a:r>
                      <a:r>
                        <a:rPr lang="en-US" sz="1200">
                          <a:effectLst/>
                          <a:latin typeface="Calibri" panose="020F0502020204030204" pitchFamily="34" charset="0"/>
                          <a:ea typeface="Calibri" panose="020F0502020204030204" pitchFamily="34" charset="0"/>
                          <a:cs typeface="Calibri" panose="020F0502020204030204" pitchFamily="34" charset="0"/>
                        </a:rPr>
                        <a:t> um screencast;</a:t>
                      </a:r>
                    </a:p>
                    <a:p>
                      <a:pPr marL="171450" indent="-171450" algn="just">
                        <a:lnSpc>
                          <a:spcPct val="100000"/>
                        </a:lnSpc>
                        <a:spcBef>
                          <a:spcPts val="0"/>
                        </a:spcBef>
                        <a:spcAft>
                          <a:spcPts val="0"/>
                        </a:spcAft>
                        <a:buFont typeface="Arial" panose="020B0604020202020204" pitchFamily="34" charset="0"/>
                        <a:buChar char="•"/>
                      </a:pPr>
                      <a:r>
                        <a:rPr lang="pt-PT" sz="1200">
                          <a:effectLst/>
                          <a:latin typeface="Calibri" panose="020F0502020204030204" pitchFamily="34" charset="0"/>
                          <a:ea typeface="Calibri" panose="020F0502020204030204" pitchFamily="34" charset="0"/>
                          <a:cs typeface="Calibri" panose="020F0502020204030204" pitchFamily="34" charset="0"/>
                        </a:rPr>
                        <a:t>Gravar uma aula via </a:t>
                      </a:r>
                      <a:r>
                        <a:rPr lang="pt-PT" sz="1200" err="1">
                          <a:effectLst/>
                          <a:latin typeface="Calibri" panose="020F0502020204030204" pitchFamily="34" charset="0"/>
                          <a:ea typeface="Calibri" panose="020F0502020204030204" pitchFamily="34" charset="0"/>
                          <a:cs typeface="Calibri" panose="020F0502020204030204" pitchFamily="34" charset="0"/>
                        </a:rPr>
                        <a:t>Canvas</a:t>
                      </a:r>
                      <a:r>
                        <a:rPr lang="pt-PT" sz="1200">
                          <a:effectLst/>
                          <a:latin typeface="Calibri" panose="020F0502020204030204" pitchFamily="34" charset="0"/>
                          <a:ea typeface="Calibri" panose="020F0502020204030204" pitchFamily="34" charset="0"/>
                          <a:cs typeface="Calibri" panose="020F0502020204030204" pitchFamily="34" charset="0"/>
                        </a:rPr>
                        <a:t> (ou similar).</a:t>
                      </a:r>
                    </a:p>
                    <a:p>
                      <a:pPr marL="0" indent="0" algn="just">
                        <a:lnSpc>
                          <a:spcPct val="100000"/>
                        </a:lnSpc>
                        <a:spcBef>
                          <a:spcPts val="0"/>
                        </a:spcBef>
                        <a:spcAft>
                          <a:spcPts val="0"/>
                        </a:spcAft>
                        <a:buFont typeface="Arial" panose="020B0604020202020204" pitchFamily="34" charset="0"/>
                        <a:buNone/>
                      </a:pPr>
                      <a:endParaRPr lang="en-US" sz="400">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endParaRPr lang="en-US" sz="400">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en-US" sz="1200" b="1" err="1">
                          <a:effectLst/>
                          <a:highlight>
                            <a:srgbClr val="F79037"/>
                          </a:highlight>
                          <a:latin typeface="Calibri" panose="020F0502020204030204" pitchFamily="34" charset="0"/>
                          <a:ea typeface="Calibri" panose="020F0502020204030204" pitchFamily="34" charset="0"/>
                          <a:cs typeface="Calibri" panose="020F0502020204030204" pitchFamily="34" charset="0"/>
                        </a:rPr>
                        <a:t>Conteúdo</a:t>
                      </a:r>
                      <a:r>
                        <a:rPr lang="en-US" sz="1200" b="1">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Adicional</a:t>
                      </a:r>
                      <a:r>
                        <a:rPr lang="en-US" sz="1200" b="1">
                          <a:effectLst/>
                          <a:latin typeface="Calibri" panose="020F0502020204030204" pitchFamily="34" charset="0"/>
                          <a:ea typeface="Calibri" panose="020F0502020204030204" pitchFamily="34" charset="0"/>
                          <a:cs typeface="Calibri" panose="020F0502020204030204" pitchFamily="34" charset="0"/>
                        </a:rPr>
                        <a:t> </a:t>
                      </a:r>
                      <a:r>
                        <a:rPr lang="pt-PT" sz="1200">
                          <a:effectLst/>
                          <a:latin typeface="Calibri" panose="020F0502020204030204" pitchFamily="34" charset="0"/>
                          <a:ea typeface="Calibri" panose="020F0502020204030204" pitchFamily="34" charset="0"/>
                          <a:cs typeface="Calibri" panose="020F0502020204030204" pitchFamily="34" charset="0"/>
                        </a:rPr>
                        <a:t>Informações básicas ou conhecimentos prévios adicionais podem ser melhor transmitidos por online/e-learning/virtual da instituição. Este modo permitirá aos alunos de fazerem anotações sobre pontos importantes, fazer conexões e refletir sobre conceitos-chave.</a:t>
                      </a:r>
                    </a:p>
                    <a:p>
                      <a:pPr algn="just">
                        <a:lnSpc>
                          <a:spcPct val="100000"/>
                        </a:lnSpc>
                        <a:spcBef>
                          <a:spcPts val="0"/>
                        </a:spcBef>
                        <a:spcAft>
                          <a:spcPts val="0"/>
                        </a:spcAft>
                      </a:pPr>
                      <a:endParaRPr lang="en-US" sz="8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Não se trata apenas de conteúdo</a:t>
                      </a:r>
                      <a:r>
                        <a:rPr lang="en-US"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effectLst/>
                          <a:latin typeface="Calibri" panose="020F0502020204030204" pitchFamily="34" charset="0"/>
                          <a:ea typeface="Calibri" panose="020F0502020204030204" pitchFamily="34" charset="0"/>
                          <a:cs typeface="Calibri" panose="020F0502020204030204" pitchFamily="34" charset="0"/>
                        </a:rPr>
                        <a:t>Para cursos online, fala-se muito sobre a importância da “presença do instrutor”, e isso também é verdade durante cursos online de curto prazo como este. Portanto, considerar maneiras de usar as aulas para fazer com que os alunos se sintam conectados e preocupados com o reconhecimento dos desafios atuais, elogios pelo bom trabalho e lembretes de que a turma é uma comunidade, são fundamentais. Este trabalho eficaz pode ajudar na sua aprendizagem.</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3" name="TextBox 2">
            <a:extLst>
              <a:ext uri="{FF2B5EF4-FFF2-40B4-BE49-F238E27FC236}">
                <a16:creationId xmlns:a16="http://schemas.microsoft.com/office/drawing/2014/main" id="{EC241FE6-D032-7D19-9D9B-DB7BFFAB0A70}"/>
              </a:ext>
            </a:extLst>
          </p:cNvPr>
          <p:cNvSpPr txBox="1"/>
          <p:nvPr/>
        </p:nvSpPr>
        <p:spPr>
          <a:xfrm>
            <a:off x="833800" y="9601779"/>
            <a:ext cx="3798276" cy="276999"/>
          </a:xfrm>
          <a:prstGeom prst="rect">
            <a:avLst/>
          </a:prstGeom>
          <a:noFill/>
        </p:spPr>
        <p:txBody>
          <a:bodyPr wrap="square">
            <a:spAutoFit/>
          </a:bodyPr>
          <a:lstStyle/>
          <a:p>
            <a:pPr algn="just">
              <a:lnSpc>
                <a:spcPct val="100000"/>
              </a:lnSpc>
              <a:spcBef>
                <a:spcPts val="600"/>
              </a:spcBef>
              <a:spcAft>
                <a:spcPts val="600"/>
              </a:spcAft>
            </a:pPr>
            <a:r>
              <a:rPr lang="en-US" sz="1200" b="1">
                <a:latin typeface="Calibri" panose="020F0502020204030204" pitchFamily="34" charset="0"/>
                <a:ea typeface="Calibri" panose="020F0502020204030204" pitchFamily="34" charset="0"/>
                <a:cs typeface="Calibri" panose="020F0502020204030204" pitchFamily="34" charset="0"/>
              </a:rPr>
              <a:t>Fonte</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https://tlu.cit.ie/deliver-lectures</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1">
            <a:extLst>
              <a:ext uri="{FF2B5EF4-FFF2-40B4-BE49-F238E27FC236}">
                <a16:creationId xmlns:a16="http://schemas.microsoft.com/office/drawing/2014/main" id="{12223DDF-C0E0-572A-EA9B-55C000EF62F5}"/>
              </a:ext>
            </a:extLst>
          </p:cNvPr>
          <p:cNvSpPr txBox="1">
            <a:spLocks/>
          </p:cNvSpPr>
          <p:nvPr/>
        </p:nvSpPr>
        <p:spPr>
          <a:xfrm>
            <a:off x="2002102" y="179388"/>
            <a:ext cx="5259948" cy="94615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spTree>
    <p:extLst>
      <p:ext uri="{BB962C8B-B14F-4D97-AF65-F5344CB8AC3E}">
        <p14:creationId xmlns:p14="http://schemas.microsoft.com/office/powerpoint/2010/main" val="391596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4124854310"/>
              </p:ext>
            </p:extLst>
          </p:nvPr>
        </p:nvGraphicFramePr>
        <p:xfrm>
          <a:off x="1010857" y="2370507"/>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pt-PT"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Educação Online eficaz da Dublin </a:t>
                      </a:r>
                      <a:r>
                        <a:rPr lang="pt-PT" sz="13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City</a:t>
                      </a:r>
                      <a:r>
                        <a:rPr lang="pt-PT"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3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University</a:t>
                      </a:r>
                      <a:r>
                        <a:rPr lang="pt-PT"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 (DCU), Irlanda</a:t>
                      </a:r>
                      <a:endPar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a:effectLst/>
                          <a:latin typeface="Calibri" panose="020F0502020204030204" pitchFamily="34" charset="0"/>
                          <a:ea typeface="Calibri" panose="020F0502020204030204" pitchFamily="34" charset="0"/>
                          <a:cs typeface="Calibri" panose="020F0502020204030204" pitchFamily="34" charset="0"/>
                        </a:rPr>
                        <a:t>Aqui estão algumas sugestões para melhorar as aulas on-line da Dublin </a:t>
                      </a:r>
                      <a:r>
                        <a:rPr lang="pt-PT" sz="1200" err="1">
                          <a:effectLst/>
                          <a:latin typeface="Calibri" panose="020F0502020204030204" pitchFamily="34" charset="0"/>
                          <a:ea typeface="Calibri" panose="020F0502020204030204" pitchFamily="34" charset="0"/>
                          <a:cs typeface="Calibri" panose="020F0502020204030204" pitchFamily="34" charset="0"/>
                        </a:rPr>
                        <a:t>City</a:t>
                      </a:r>
                      <a:r>
                        <a:rPr lang="pt-PT" sz="1200">
                          <a:effectLst/>
                          <a:latin typeface="Calibri" panose="020F0502020204030204" pitchFamily="34" charset="0"/>
                          <a:ea typeface="Calibri" panose="020F0502020204030204" pitchFamily="34" charset="0"/>
                          <a:cs typeface="Calibri" panose="020F0502020204030204" pitchFamily="34" charset="0"/>
                        </a:rPr>
                        <a:t> </a:t>
                      </a:r>
                      <a:r>
                        <a:rPr lang="pt-PT" sz="1200" err="1">
                          <a:effectLst/>
                          <a:latin typeface="Calibri" panose="020F0502020204030204" pitchFamily="34" charset="0"/>
                          <a:ea typeface="Calibri" panose="020F0502020204030204" pitchFamily="34" charset="0"/>
                          <a:cs typeface="Calibri" panose="020F0502020204030204" pitchFamily="34" charset="0"/>
                        </a:rPr>
                        <a:t>University</a:t>
                      </a:r>
                      <a:r>
                        <a:rPr lang="pt-PT" sz="1200">
                          <a:effectLst/>
                          <a:latin typeface="Calibri" panose="020F0502020204030204" pitchFamily="34" charset="0"/>
                          <a:ea typeface="Calibri" panose="020F0502020204030204" pitchFamily="34" charset="0"/>
                          <a:cs typeface="Calibri" panose="020F0502020204030204" pitchFamily="34" charset="0"/>
                        </a:rPr>
                        <a:t> (DCU), na Irlanda. Se está a pensar em ministrar uma aula ao vivo, os seguintes recursos podem ser úteis:</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b="0">
                          <a:effectLst/>
                          <a:latin typeface="Calibri" panose="020F0502020204030204" pitchFamily="34" charset="0"/>
                          <a:ea typeface="Calibri" panose="020F0502020204030204" pitchFamily="34" charset="0"/>
                          <a:cs typeface="Calibri" panose="020F0502020204030204" pitchFamily="34" charset="0"/>
                        </a:rPr>
                        <a:t>O </a:t>
                      </a:r>
                      <a:r>
                        <a:rPr lang="en-US" sz="1200" b="1" err="1">
                          <a:effectLst/>
                          <a:latin typeface="Calibri" panose="020F0502020204030204" pitchFamily="34" charset="0"/>
                          <a:ea typeface="Calibri" panose="020F0502020204030204" pitchFamily="34" charset="0"/>
                          <a:cs typeface="Calibri" panose="020F0502020204030204" pitchFamily="34" charset="0"/>
                        </a:rPr>
                        <a:t>Projeto</a:t>
                      </a:r>
                      <a:r>
                        <a:rPr lang="en-US" sz="1200" b="1">
                          <a:effectLst/>
                          <a:latin typeface="Calibri" panose="020F0502020204030204" pitchFamily="34" charset="0"/>
                          <a:ea typeface="Calibri" panose="020F0502020204030204" pitchFamily="34" charset="0"/>
                          <a:cs typeface="Calibri" panose="020F0502020204030204" pitchFamily="34" charset="0"/>
                        </a:rPr>
                        <a:t> DCUs #OpenTeach </a:t>
                      </a:r>
                      <a:r>
                        <a:rPr lang="pt-PT" sz="1200">
                          <a:effectLst/>
                          <a:latin typeface="Calibri" panose="020F0502020204030204" pitchFamily="34" charset="0"/>
                          <a:ea typeface="Calibri" panose="020F0502020204030204" pitchFamily="34" charset="0"/>
                          <a:cs typeface="Calibri" panose="020F0502020204030204" pitchFamily="34" charset="0"/>
                        </a:rPr>
                        <a:t>pretende apoiar eficazmente o desenvolvimento profissional de educadores, a tempo parcial, envolvidos no ensino de programas de ensino superior online. O projeto visa gerar novos conhecimentos sobre práticas eficazes de ensino online e aproveitar esses novos conhecimentos para apoiar o desenvolvimento profissional de professores e apoiar experiências de aprendizagem online dos alunos de forma mais eficaz. Alguns recursos úteis incluem:</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Ensinar online é uma metodologia diferente - </a:t>
                      </a:r>
                      <a:r>
                        <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Teaching online is a different report</a:t>
                      </a:r>
                      <a:endPar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b="1"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Guias</a:t>
                      </a:r>
                      <a:r>
                        <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para </a:t>
                      </a:r>
                      <a:r>
                        <a:rPr lang="en-US" sz="1200" b="1"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ensinar</a:t>
                      </a:r>
                      <a:r>
                        <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online - Teaching Online Takeaway Guides </a:t>
                      </a:r>
                      <a:r>
                        <a:rPr lang="pt-PT" sz="1200">
                          <a:effectLst/>
                          <a:latin typeface="Calibri" panose="020F0502020204030204" pitchFamily="34" charset="0"/>
                          <a:ea typeface="Calibri" panose="020F0502020204030204" pitchFamily="34" charset="0"/>
                          <a:cs typeface="Calibri" panose="020F0502020204030204" pitchFamily="34" charset="0"/>
                        </a:rPr>
                        <a:t>que incluem vários </a:t>
                      </a:r>
                      <a:r>
                        <a:rPr lang="pt-PT" sz="1200" err="1">
                          <a:effectLst/>
                          <a:latin typeface="Calibri" panose="020F0502020204030204" pitchFamily="34" charset="0"/>
                          <a:ea typeface="Calibri" panose="020F0502020204030204" pitchFamily="34" charset="0"/>
                          <a:cs typeface="Calibri" panose="020F0502020204030204" pitchFamily="34" charset="0"/>
                        </a:rPr>
                        <a:t>PDFs</a:t>
                      </a:r>
                      <a:r>
                        <a:rPr lang="pt-PT" sz="1200">
                          <a:effectLst/>
                          <a:latin typeface="Calibri" panose="020F0502020204030204" pitchFamily="34" charset="0"/>
                          <a:ea typeface="Calibri" panose="020F0502020204030204" pitchFamily="34" charset="0"/>
                          <a:cs typeface="Calibri" panose="020F0502020204030204" pitchFamily="34" charset="0"/>
                        </a:rPr>
                        <a:t> nos seguintes tópicos</a:t>
                      </a:r>
                      <a:r>
                        <a:rPr lang="en-US" sz="1200">
                          <a:effectLst/>
                          <a:latin typeface="Calibri" panose="020F0502020204030204" pitchFamily="34" charset="0"/>
                          <a:ea typeface="Calibri" panose="020F0502020204030204" pitchFamily="34" charset="0"/>
                          <a:cs typeface="Calibri" panose="020F0502020204030204" pitchFamily="34" charset="0"/>
                        </a:rPr>
                        <a:t>:</a:t>
                      </a:r>
                    </a:p>
                    <a:p>
                      <a:pPr marL="1207919" lvl="1" indent="-17145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Como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iniciar</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o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ensino</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online - Getting started with teaching online</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Presença</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social - Social Presence</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Presença</a:t>
                      </a:r>
                      <a:r>
                        <a:rPr lang="en-US"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social em </a:t>
                      </a:r>
                      <a:r>
                        <a:rPr lang="en-US" sz="1200"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turmas</a:t>
                      </a:r>
                      <a:r>
                        <a:rPr lang="en-US"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de </a:t>
                      </a:r>
                      <a:r>
                        <a:rPr lang="en-US" sz="1200"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grandes</a:t>
                      </a:r>
                      <a:r>
                        <a:rPr lang="en-US"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US" sz="1200"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dimensões</a:t>
                      </a:r>
                      <a:r>
                        <a:rPr lang="en-US"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 Social Presence in Large Classes</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Aulas online &amp;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Colaboração</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 Online classes &amp; collaboration</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Suporte</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online aos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alunos</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 Supporting online Students</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Fóruns</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de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discussão</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facilitadores</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 Facilitating discussion forums</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a:effectLst/>
                          <a:latin typeface="Calibri" panose="020F0502020204030204" pitchFamily="34" charset="0"/>
                          <a:ea typeface="Calibri" panose="020F0502020204030204" pitchFamily="34" charset="0"/>
                          <a:cs typeface="Calibri" panose="020F0502020204030204" pitchFamily="34" charset="0"/>
                        </a:rPr>
                        <a:t>Dicas do </a:t>
                      </a:r>
                      <a:r>
                        <a:rPr lang="pt-PT" sz="1200" err="1">
                          <a:effectLst/>
                          <a:latin typeface="Calibri" panose="020F0502020204030204" pitchFamily="34" charset="0"/>
                          <a:ea typeface="Calibri" panose="020F0502020204030204" pitchFamily="34" charset="0"/>
                          <a:cs typeface="Calibri" panose="020F0502020204030204" pitchFamily="34" charset="0"/>
                        </a:rPr>
                        <a:t>Coalface</a:t>
                      </a:r>
                      <a:r>
                        <a:rPr lang="pt-PT" sz="1200">
                          <a:effectLst/>
                          <a:latin typeface="Calibri" panose="020F0502020204030204" pitchFamily="34" charset="0"/>
                          <a:ea typeface="Calibri" panose="020F0502020204030204" pitchFamily="34" charset="0"/>
                          <a:cs typeface="Calibri" panose="020F0502020204030204" pitchFamily="34" charset="0"/>
                        </a:rPr>
                        <a:t>, uma série de pequenos vídeos sobre a prática de ensino online:</a:t>
                      </a:r>
                    </a:p>
                    <a:p>
                      <a:pPr marL="1209600" marR="0" lvl="0" indent="-172800" algn="l" defTabSz="2072941" rtl="0" eaLnBrk="1" fontAlgn="auto" latinLnBrk="0" hangingPunct="1">
                        <a:lnSpc>
                          <a:spcPct val="100000"/>
                        </a:lnSpc>
                        <a:spcBef>
                          <a:spcPts val="0"/>
                        </a:spcBef>
                        <a:spcAft>
                          <a:spcPts val="300"/>
                        </a:spcAft>
                        <a:buClrTx/>
                        <a:buSzPts val="1000"/>
                        <a:buFont typeface="Symbol" panose="05050102010706020507" pitchFamily="18" charset="2"/>
                        <a:buChar char=""/>
                        <a:tabLst>
                          <a:tab pos="457200" algn="l"/>
                        </a:tabLst>
                        <a:defRP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Como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iniciar</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o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ensino</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online </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Getting Started with Teaching Online</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Ensinar</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 online é </a:t>
                      </a:r>
                      <a:r>
                        <a:rPr lang="en-US" sz="1200" u="sng"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diferente</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 - Teaching Online is Different</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Presença</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 social no Ensino online - Social Presence in Online Teaching</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Fóruns</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de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discussão</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lang="en-US" sz="1200" u="sng" kern="120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facilitadores</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Facilitating Discussion Forums</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Aulas on-line ao vivo- Live Online Classes</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Apoiar</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 </a:t>
                      </a:r>
                      <a:r>
                        <a:rPr lang="en-US" sz="1200" u="sng"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estudantes</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 on-line - Supporting Online Students</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Conselhos sobre como realizar um </a:t>
                      </a:r>
                      <a:r>
                        <a:rPr lang="pt-PT" sz="1200" b="1" u="sng"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webinar</a:t>
                      </a:r>
                      <a:r>
                        <a:rPr lang="pt-PT"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pela primeira vez (</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Advice on giving a webinar for the first time</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pt-PT" sz="1200">
                          <a:effectLst/>
                          <a:latin typeface="Calibri" panose="020F0502020204030204" pitchFamily="34" charset="0"/>
                          <a:ea typeface="Calibri" panose="020F0502020204030204" pitchFamily="34" charset="0"/>
                          <a:cs typeface="Calibri" panose="020F0502020204030204" pitchFamily="34" charset="0"/>
                        </a:rPr>
                        <a:t>Um </a:t>
                      </a:r>
                      <a:r>
                        <a:rPr lang="pt-PT" sz="1200" err="1">
                          <a:effectLst/>
                          <a:latin typeface="Calibri" panose="020F0502020204030204" pitchFamily="34" charset="0"/>
                          <a:ea typeface="Calibri" panose="020F0502020204030204" pitchFamily="34" charset="0"/>
                          <a:cs typeface="Calibri" panose="020F0502020204030204" pitchFamily="34" charset="0"/>
                        </a:rPr>
                        <a:t>post</a:t>
                      </a:r>
                      <a:r>
                        <a:rPr lang="pt-PT" sz="1200">
                          <a:effectLst/>
                          <a:latin typeface="Calibri" panose="020F0502020204030204" pitchFamily="34" charset="0"/>
                          <a:ea typeface="Calibri" panose="020F0502020204030204" pitchFamily="34" charset="0"/>
                          <a:cs typeface="Calibri" panose="020F0502020204030204" pitchFamily="34" charset="0"/>
                        </a:rPr>
                        <a:t> no Twitter do Dr. Andy </a:t>
                      </a:r>
                      <a:r>
                        <a:rPr lang="pt-PT" sz="1200" err="1">
                          <a:effectLst/>
                          <a:latin typeface="Calibri" panose="020F0502020204030204" pitchFamily="34" charset="0"/>
                          <a:ea typeface="Calibri" panose="020F0502020204030204" pitchFamily="34" charset="0"/>
                          <a:cs typeface="Calibri" panose="020F0502020204030204" pitchFamily="34" charset="0"/>
                        </a:rPr>
                        <a:t>Clegg</a:t>
                      </a:r>
                      <a:r>
                        <a:rPr lang="pt-PT" sz="1200">
                          <a:effectLst/>
                          <a:latin typeface="Calibri" panose="020F0502020204030204" pitchFamily="34" charset="0"/>
                          <a:ea typeface="Calibri" panose="020F0502020204030204" pitchFamily="34" charset="0"/>
                          <a:cs typeface="Calibri" panose="020F0502020204030204" pitchFamily="34" charset="0"/>
                        </a:rPr>
                        <a:t> da Universidade de Portsmouth, Reino Unido.</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6391925" y="5726785"/>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18" name="Text Placeholder 1">
            <a:extLst>
              <a:ext uri="{FF2B5EF4-FFF2-40B4-BE49-F238E27FC236}">
                <a16:creationId xmlns:a16="http://schemas.microsoft.com/office/drawing/2014/main" id="{D85DFF48-7682-996E-794E-5C8C0F0DEFA7}"/>
              </a:ext>
            </a:extLst>
          </p:cNvPr>
          <p:cNvSpPr>
            <a:spLocks noGrp="1"/>
          </p:cNvSpPr>
          <p:nvPr>
            <p:ph type="body" sz="quarter" idx="30"/>
          </p:nvPr>
        </p:nvSpPr>
        <p:spPr>
          <a:xfrm>
            <a:off x="1786966" y="179388"/>
            <a:ext cx="5259948" cy="946150"/>
          </a:xfrm>
        </p:spPr>
        <p:txBody>
          <a:body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spTree>
    <p:extLst>
      <p:ext uri="{BB962C8B-B14F-4D97-AF65-F5344CB8AC3E}">
        <p14:creationId xmlns:p14="http://schemas.microsoft.com/office/powerpoint/2010/main" val="4158456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4077931965"/>
              </p:ext>
            </p:extLst>
          </p:nvPr>
        </p:nvGraphicFramePr>
        <p:xfrm>
          <a:off x="984738" y="2401044"/>
          <a:ext cx="6062176" cy="7012945"/>
        </p:xfrm>
        <a:graphic>
          <a:graphicData uri="http://schemas.openxmlformats.org/drawingml/2006/table">
            <a:tbl>
              <a:tblPr firstRow="1" firstCol="1" bandRow="1"/>
              <a:tblGrid>
                <a:gridCol w="6062176">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pt-PT"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Dicas eficazes de comunicação para professores</a:t>
                      </a:r>
                      <a:endPar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8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pt-PT" sz="1200" b="0" i="1">
                          <a:solidFill>
                            <a:schemeClr val="tx1"/>
                          </a:solidFill>
                          <a:effectLst/>
                          <a:latin typeface="Calibri" panose="020F0502020204030204" pitchFamily="34" charset="0"/>
                          <a:ea typeface="Calibri" panose="020F0502020204030204" pitchFamily="34" charset="0"/>
                          <a:cs typeface="Calibri" panose="020F0502020204030204" pitchFamily="34" charset="0"/>
                        </a:rPr>
                        <a:t>Dicas sobre comunicação eficaz e como ministrar uma aula</a:t>
                      </a:r>
                    </a:p>
                    <a:p>
                      <a:pPr>
                        <a:lnSpc>
                          <a:spcPct val="115000"/>
                        </a:lnSpc>
                      </a:pPr>
                      <a:r>
                        <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Aft>
                          <a:spcPts val="750"/>
                        </a:spcAft>
                      </a:pP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Estabelecer</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uma</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relação</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Os primeiros cinco minutos dão o tom para o resto da aula e, na verdade, para as aulas subsequentes – deve-se chamar a atenção e aproveitar ao máximo! É importante haver uma conexão desde o início; deve-se tentar colocar os alunos ao lado do professor e estabelecer um tom. Conversar com os alunos quando eles chegam e descobrir o que estão à espera é também importante. Devemo-nos apresentar no início da comunicação.</a:t>
                      </a:r>
                    </a:p>
                    <a:p>
                      <a:pPr algn="just">
                        <a:spcAft>
                          <a:spcPts val="750"/>
                        </a:spcAft>
                      </a:pP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Fazer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uma</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abertura</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forte</a:t>
                      </a:r>
                      <a:r>
                        <a:rPr lang="en-US"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Respirar fundo e começar com confiança, entusiasmo e falar com clareza. Acalmar os nervos, não se apressar, diminuir o ritmo da conversa e certificar-se de que está a ser ouvido. Falar como se esperasse atenção e compreensão - geralmente, consegue-se!</a:t>
                      </a:r>
                    </a:p>
                    <a:p>
                      <a:pPr algn="just">
                        <a:spcAft>
                          <a:spcPts val="75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 voz é um superpoder</a:t>
                      </a:r>
                      <a:r>
                        <a:rPr lang="en-US"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 voz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é o recurso mais importante do professor. Se não poder ser ouvido ou compreendido, não faz sentido estar lá. Verificar o volume, ritmo e pronúncia, testando os primeiros minutos da primeira aula com um colega. Se for um grande auditório, deve-se pedir aos que estão no fundo para avisarem se nos conseguem ouvir. Usar títulos e marcadores para estimular o ensino e transmiti-lo num tom mais coloquial, com energia espontânea, enquanto se mantém contacto visual com toda a sala.</a:t>
                      </a:r>
                    </a:p>
                    <a:p>
                      <a:pPr algn="just">
                        <a:spcAft>
                          <a:spcPts val="75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Deve-se variar a velocidade, o volume e o tom do discurso para manter o interesse dos alunos e transmitir sempre entusiasmo pelos temas abordados. Incluir o humor ou anedotas pessoais para criar um ambiente envolvente e fortalecer ainda mais o relacionamento com os alunos. Permitir momentos de silêncio ou contemplação e dar aos alunos tempo para assimilar a matéria e formar os seus próprios pensamentos, recomendações e conclusões.</a:t>
                      </a:r>
                    </a:p>
                    <a:p>
                      <a:pPr algn="just">
                        <a:spcAft>
                          <a:spcPts val="75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Incorporar métodos de aprendizagem ativos</a:t>
                      </a:r>
                      <a:r>
                        <a:rPr lang="en-US"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Na secção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seguinte, este ponto será abordado com mais detalhe.</a:t>
                      </a:r>
                      <a:endParaRPr lang="en-IE" sz="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300"/>
                        </a:spcAft>
                      </a:pPr>
                      <a:r>
                        <a:rPr lang="en-US" sz="1200" b="1"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Fecho</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plicam-se as 3 regras para fazer uma boa apresentação</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spcAft>
                          <a:spcPts val="750"/>
                        </a:spcAft>
                      </a:pPr>
                      <a:r>
                        <a:rPr lang="pt-PT" sz="1400" b="1" i="1">
                          <a:solidFill>
                            <a:schemeClr val="tx1"/>
                          </a:solidFill>
                          <a:effectLst/>
                          <a:latin typeface="Calibri" panose="020F0502020204030204" pitchFamily="34" charset="0"/>
                          <a:ea typeface="Calibri" panose="020F0502020204030204" pitchFamily="34" charset="0"/>
                          <a:cs typeface="Calibri" panose="020F0502020204030204" pitchFamily="34" charset="0"/>
                        </a:rPr>
                        <a:t>‘Diga-lhes o que vai dizer, diga-o, diga-lhes o que lhes disse</a:t>
                      </a:r>
                      <a:r>
                        <a:rPr lang="en-US" sz="1400" b="1" i="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a:spcAft>
                          <a:spcPts val="750"/>
                        </a:spcAft>
                      </a:pPr>
                      <a:r>
                        <a:rPr lang="pt-PT"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Resumir os pontos-chave, sugerir o que os alunos devem fazer para aprofundar os seus conhecimentos, colocar algumas questões a serem exploradas nos seminários ou tutoriais seguintes e introduzir a próxima aula.</a:t>
                      </a:r>
                    </a:p>
                    <a:p>
                      <a:pPr algn="just">
                        <a:spcAft>
                          <a:spcPts val="750"/>
                        </a:spcAft>
                      </a:pPr>
                      <a:r>
                        <a:rPr lang="en-US" sz="1200" b="1" i="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Avaliar</a:t>
                      </a:r>
                      <a:r>
                        <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 É </a:t>
                      </a:r>
                      <a:r>
                        <a:rPr lang="en-US" sz="1200" b="0" i="0" err="1">
                          <a:solidFill>
                            <a:schemeClr val="tx1"/>
                          </a:solidFill>
                          <a:effectLst/>
                          <a:latin typeface="Calibri" panose="020F0502020204030204" pitchFamily="34" charset="0"/>
                          <a:ea typeface="Calibri" panose="020F0502020204030204" pitchFamily="34" charset="0"/>
                          <a:cs typeface="Calibri" panose="020F0502020204030204" pitchFamily="34" charset="0"/>
                        </a:rPr>
                        <a:t>importante</a:t>
                      </a:r>
                      <a:r>
                        <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err="1">
                          <a:solidFill>
                            <a:schemeClr val="tx1"/>
                          </a:solidFill>
                          <a:effectLst/>
                          <a:latin typeface="Calibri" panose="020F0502020204030204" pitchFamily="34" charset="0"/>
                          <a:ea typeface="Calibri" panose="020F0502020204030204" pitchFamily="34" charset="0"/>
                          <a:cs typeface="Calibri" panose="020F0502020204030204" pitchFamily="34" charset="0"/>
                        </a:rPr>
                        <a:t>avaliar</a:t>
                      </a:r>
                      <a:r>
                        <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 p</a:t>
                      </a:r>
                      <a:r>
                        <a:rPr lang="pt-PT"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ara que possa medir os resultados da aprendizagem. Na próxima secção, esse tópico será também abordado com mais detalhe.</a:t>
                      </a:r>
                      <a:endPar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8926776" y="5012687"/>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18" name="Text Placeholder 1">
            <a:extLst>
              <a:ext uri="{FF2B5EF4-FFF2-40B4-BE49-F238E27FC236}">
                <a16:creationId xmlns:a16="http://schemas.microsoft.com/office/drawing/2014/main" id="{444D9BA5-E093-A079-D993-3A0566332287}"/>
              </a:ext>
            </a:extLst>
          </p:cNvPr>
          <p:cNvSpPr>
            <a:spLocks noGrp="1"/>
          </p:cNvSpPr>
          <p:nvPr>
            <p:ph type="body" sz="quarter" idx="30"/>
          </p:nvPr>
        </p:nvSpPr>
        <p:spPr>
          <a:xfrm>
            <a:off x="1786966" y="179388"/>
            <a:ext cx="5259948" cy="946150"/>
          </a:xfrm>
        </p:spPr>
        <p:txBody>
          <a:body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spTree>
    <p:extLst>
      <p:ext uri="{BB962C8B-B14F-4D97-AF65-F5344CB8AC3E}">
        <p14:creationId xmlns:p14="http://schemas.microsoft.com/office/powerpoint/2010/main" val="327581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832459792"/>
              </p:ext>
            </p:extLst>
          </p:nvPr>
        </p:nvGraphicFramePr>
        <p:xfrm>
          <a:off x="1010858" y="2445574"/>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pt-PT"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Dicas eficazes de comunicação para professores </a:t>
                      </a: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4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continuação</a:t>
                      </a: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a:effectLst/>
                          <a:latin typeface="Calibri" panose="020F0502020204030204" pitchFamily="34" charset="0"/>
                          <a:ea typeface="Calibri" panose="020F0502020204030204" pitchFamily="34" charset="0"/>
                          <a:cs typeface="Calibri" panose="020F0502020204030204" pitchFamily="34" charset="0"/>
                        </a:rPr>
                        <a:t>Deve-se desenvolver um ciclo de feedback para melhoria contínua. Alguns dos melhores professores e palestrantes recebem feedback continuamente. Avaliar a eficácia das suas aulas e identificar áreas de melhoria. Pedir feedback aos alunos, solicitando-lhes que respondam a inquéritos anônimos, discussões em sala de aula e conversas individuais. Usar esse feedback para melhorar a abordagem de aula e atender melhor aos requisitos e necessidades dos alunos. Se quer saber se como professor é bom:</a:t>
                      </a:r>
                    </a:p>
                    <a:p>
                      <a:pPr marL="171450" indent="-171450" algn="just">
                        <a:spcBef>
                          <a:spcPts val="0"/>
                        </a:spcBef>
                        <a:spcAft>
                          <a:spcPts val="300"/>
                        </a:spcAft>
                        <a:buClr>
                          <a:srgbClr val="F79037"/>
                        </a:buClr>
                        <a:buFont typeface="Arial" panose="020B0604020202020204" pitchFamily="34" charset="0"/>
                        <a:buChar char="•"/>
                      </a:pPr>
                      <a:r>
                        <a:rPr lang="pt-PT" sz="1200" u="sng">
                          <a:effectLst/>
                          <a:latin typeface="Calibri" panose="020F0502020204030204" pitchFamily="34" charset="0"/>
                          <a:ea typeface="Calibri" panose="020F0502020204030204" pitchFamily="34" charset="0"/>
                          <a:cs typeface="Calibri" panose="020F0502020204030204" pitchFamily="34" charset="0"/>
                        </a:rPr>
                        <a:t>Perguntar a um aluno:</a:t>
                      </a:r>
                      <a:r>
                        <a:rPr lang="pt-PT" sz="1200" u="none">
                          <a:effectLst/>
                          <a:latin typeface="Calibri" panose="020F0502020204030204" pitchFamily="34" charset="0"/>
                          <a:ea typeface="Calibri" panose="020F0502020204030204" pitchFamily="34" charset="0"/>
                          <a:cs typeface="Calibri" panose="020F0502020204030204" pitchFamily="34" charset="0"/>
                        </a:rPr>
                        <a:t> o ideal é preparar isso antes da aula e pedir feedback no final – incentivos habituais: comida e bebida grátis.</a:t>
                      </a:r>
                    </a:p>
                    <a:p>
                      <a:pPr marL="171450" indent="-171450" algn="just">
                        <a:spcBef>
                          <a:spcPts val="0"/>
                        </a:spcBef>
                        <a:spcAft>
                          <a:spcPts val="300"/>
                        </a:spcAft>
                        <a:buClr>
                          <a:srgbClr val="F79037"/>
                        </a:buClr>
                        <a:buFont typeface="Arial" panose="020B0604020202020204" pitchFamily="34" charset="0"/>
                        <a:buChar char="•"/>
                      </a:pPr>
                      <a:r>
                        <a:rPr lang="pt-PT" sz="1200" u="sng">
                          <a:effectLst/>
                          <a:latin typeface="Calibri" panose="020F0502020204030204" pitchFamily="34" charset="0"/>
                          <a:ea typeface="Calibri" panose="020F0502020204030204" pitchFamily="34" charset="0"/>
                          <a:cs typeface="Calibri" panose="020F0502020204030204" pitchFamily="34" charset="0"/>
                        </a:rPr>
                        <a:t>Pedir a um colega para observar: </a:t>
                      </a:r>
                      <a:r>
                        <a:rPr lang="pt-PT" sz="1200" u="none">
                          <a:effectLst/>
                          <a:latin typeface="Calibri" panose="020F0502020204030204" pitchFamily="34" charset="0"/>
                          <a:ea typeface="Calibri" panose="020F0502020204030204" pitchFamily="34" charset="0"/>
                          <a:cs typeface="Calibri" panose="020F0502020204030204" pitchFamily="34" charset="0"/>
                        </a:rPr>
                        <a:t>garantir que o feedback seja específico e equilibrado – o que fez bem? O que pode ser melhorado?</a:t>
                      </a:r>
                    </a:p>
                    <a:p>
                      <a:pPr marL="171450" indent="-171450" algn="just">
                        <a:spcBef>
                          <a:spcPts val="0"/>
                        </a:spcBef>
                        <a:spcAft>
                          <a:spcPts val="300"/>
                        </a:spcAft>
                        <a:buClr>
                          <a:srgbClr val="F79037"/>
                        </a:buClr>
                        <a:buFont typeface="Arial" panose="020B0604020202020204" pitchFamily="34" charset="0"/>
                        <a:buChar char="•"/>
                      </a:pPr>
                      <a:endParaRPr lang="en-US" sz="1200">
                        <a:effectLst/>
                        <a:latin typeface="Calibri" panose="020F0502020204030204" pitchFamily="34" charset="0"/>
                        <a:ea typeface="Calibri" panose="020F0502020204030204" pitchFamily="34" charset="0"/>
                        <a:cs typeface="Calibri" panose="020F0502020204030204" pitchFamily="34" charset="0"/>
                      </a:endParaRPr>
                    </a:p>
                    <a:p>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Fonte: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Sean Russell, Academic, Research &amp; Teaching</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https://career-advice.jobs.ac.uk/academic/teaching-skills-delivering-an-effective-lecture/</a:t>
                      </a:r>
                      <a:endPar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spcBef>
                          <a:spcPts val="0"/>
                        </a:spcBef>
                        <a:spcAft>
                          <a:spcPts val="300"/>
                        </a:spcAft>
                      </a:pPr>
                      <a:r>
                        <a:rPr lang="pt-PT" sz="1200" i="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Os alunos das IES de toda a Irlanda foram convidados a votar no professor que considerassem ter a abordagem mais inovadora e inspiradora no seu ensino e que tivesse um efeito positivo na aprendizagem dos alunos. Os alunos identificaram as características que os bons professores apresentam: comunicadores criativos, encorajadores, compreensivos e empáticos, incutindo um sentimento de admiração ou curiosidade (fora do normal), prestativos e gentis, inspiradores, envolventes, apaixonados pelo assunto e pelas dimensões da sua disciplina, e criando dinâmicas de animação na sala de aula.</a:t>
                      </a:r>
                    </a:p>
                    <a:p>
                      <a:pPr algn="ctr">
                        <a:spcBef>
                          <a:spcPts val="0"/>
                        </a:spcBef>
                        <a:spcAft>
                          <a:spcPts val="300"/>
                        </a:spcAft>
                      </a:pPr>
                      <a:r>
                        <a:rPr lang="en-US" sz="1200" b="1" i="1">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 Handbook and Tool Kit for Higher Education Institutions In Ireland’</a:t>
                      </a:r>
                      <a:endPar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ctr">
                        <a:spcBef>
                          <a:spcPts val="0"/>
                        </a:spcBef>
                        <a:spcAft>
                          <a:spcPts val="300"/>
                        </a:spcAft>
                      </a:pPr>
                      <a:endParaRPr lang="en-IE" sz="800" b="1">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Conectar-se a outros grupos e órgãos profissionais</a:t>
                      </a:r>
                    </a:p>
                    <a:p>
                      <a:pPr>
                        <a:spcAft>
                          <a:spcPts val="75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Deve conectar-se a outros grupos e organismos profissionais envolvidos no apoio ao ensino de IES, incluindo:</a:t>
                      </a:r>
                    </a:p>
                    <a:p>
                      <a:pPr marL="342900" marR="0" lvl="0" indent="-342900" algn="l" defTabSz="2072941"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National Forum for the Enhancement of Teaching and Learning in Higher Education</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The National Institute for Digital Learning</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(NIDL)</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Staff and Educational Development Association</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(SEDA)</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Educational Developers in Ireland Network</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(EDIN)</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Association for Learning Technology</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(ALT)</a:t>
                      </a:r>
                      <a:endParaRPr lang="en-IE" sz="1200" u="none">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EDEN Digital Learning Europe</a:t>
                      </a:r>
                      <a:endPar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3" name="Graphic 4">
            <a:extLst>
              <a:ext uri="{FF2B5EF4-FFF2-40B4-BE49-F238E27FC236}">
                <a16:creationId xmlns:a16="http://schemas.microsoft.com/office/drawing/2014/main" id="{3852620A-58B8-376E-0738-F2C47006EB9D}"/>
              </a:ext>
            </a:extLst>
          </p:cNvPr>
          <p:cNvGrpSpPr/>
          <p:nvPr/>
        </p:nvGrpSpPr>
        <p:grpSpPr>
          <a:xfrm rot="19582332">
            <a:off x="6531031" y="8325634"/>
            <a:ext cx="403667" cy="780438"/>
            <a:chOff x="9129274" y="2719113"/>
            <a:chExt cx="717139" cy="1386497"/>
          </a:xfrm>
          <a:solidFill>
            <a:srgbClr val="000000"/>
          </a:solidFill>
        </p:grpSpPr>
        <p:grpSp>
          <p:nvGrpSpPr>
            <p:cNvPr id="17" name="Graphic 4">
              <a:extLst>
                <a:ext uri="{FF2B5EF4-FFF2-40B4-BE49-F238E27FC236}">
                  <a16:creationId xmlns:a16="http://schemas.microsoft.com/office/drawing/2014/main" id="{10209B35-449B-503B-A90B-09F727CF9016}"/>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445BDE62-DBCD-842E-9E28-266266628DB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8">
                <a:extLst>
                  <a:ext uri="{FF2B5EF4-FFF2-40B4-BE49-F238E27FC236}">
                    <a16:creationId xmlns:a16="http://schemas.microsoft.com/office/drawing/2014/main" id="{8EDE67BB-EC0F-5ED9-969F-92633E3EEE2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8" name="Graphic 4">
              <a:extLst>
                <a:ext uri="{FF2B5EF4-FFF2-40B4-BE49-F238E27FC236}">
                  <a16:creationId xmlns:a16="http://schemas.microsoft.com/office/drawing/2014/main" id="{BC5661A2-A527-8293-59B1-EBBC94936935}"/>
                </a:ext>
              </a:extLst>
            </p:cNvPr>
            <p:cNvGrpSpPr/>
            <p:nvPr/>
          </p:nvGrpSpPr>
          <p:grpSpPr>
            <a:xfrm>
              <a:off x="9129274" y="2893887"/>
              <a:ext cx="717139" cy="1211724"/>
              <a:chOff x="9129274" y="2893887"/>
              <a:chExt cx="717139" cy="1211724"/>
            </a:xfrm>
            <a:grpFill/>
          </p:grpSpPr>
          <p:sp>
            <p:nvSpPr>
              <p:cNvPr id="19" name="Freeform 50">
                <a:extLst>
                  <a:ext uri="{FF2B5EF4-FFF2-40B4-BE49-F238E27FC236}">
                    <a16:creationId xmlns:a16="http://schemas.microsoft.com/office/drawing/2014/main" id="{F357B846-96BA-FDDB-56C5-7BD652A8B20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51">
                <a:extLst>
                  <a:ext uri="{FF2B5EF4-FFF2-40B4-BE49-F238E27FC236}">
                    <a16:creationId xmlns:a16="http://schemas.microsoft.com/office/drawing/2014/main" id="{3579A623-5D48-07B8-81A7-954EFFB99D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2">
                <a:extLst>
                  <a:ext uri="{FF2B5EF4-FFF2-40B4-BE49-F238E27FC236}">
                    <a16:creationId xmlns:a16="http://schemas.microsoft.com/office/drawing/2014/main" id="{05FB7088-B8C2-1850-4AE5-496E85C7B90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3">
                <a:extLst>
                  <a:ext uri="{FF2B5EF4-FFF2-40B4-BE49-F238E27FC236}">
                    <a16:creationId xmlns:a16="http://schemas.microsoft.com/office/drawing/2014/main" id="{0A6D6865-AE15-030E-FC7E-F5DCF6F3952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4">
                <a:extLst>
                  <a:ext uri="{FF2B5EF4-FFF2-40B4-BE49-F238E27FC236}">
                    <a16:creationId xmlns:a16="http://schemas.microsoft.com/office/drawing/2014/main" id="{E8BD706B-6EA6-36A5-27D7-375D52DB56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5">
                <a:extLst>
                  <a:ext uri="{FF2B5EF4-FFF2-40B4-BE49-F238E27FC236}">
                    <a16:creationId xmlns:a16="http://schemas.microsoft.com/office/drawing/2014/main" id="{BAE9C475-229B-E8B8-EBC3-CF256BE5D79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6">
                <a:extLst>
                  <a:ext uri="{FF2B5EF4-FFF2-40B4-BE49-F238E27FC236}">
                    <a16:creationId xmlns:a16="http://schemas.microsoft.com/office/drawing/2014/main" id="{F7490956-2169-BE0E-CC96-84B1F1A101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7" name="Text Placeholder 1">
            <a:extLst>
              <a:ext uri="{FF2B5EF4-FFF2-40B4-BE49-F238E27FC236}">
                <a16:creationId xmlns:a16="http://schemas.microsoft.com/office/drawing/2014/main" id="{9D0AF991-F31A-4F51-6C84-53C9CAF8E8F7}"/>
              </a:ext>
            </a:extLst>
          </p:cNvPr>
          <p:cNvSpPr>
            <a:spLocks noGrp="1"/>
          </p:cNvSpPr>
          <p:nvPr>
            <p:ph type="body" sz="quarter" idx="30"/>
          </p:nvPr>
        </p:nvSpPr>
        <p:spPr>
          <a:xfrm>
            <a:off x="1786966" y="179388"/>
            <a:ext cx="5259948" cy="946150"/>
          </a:xfrm>
        </p:spPr>
        <p:txBody>
          <a:body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spTree>
    <p:extLst>
      <p:ext uri="{BB962C8B-B14F-4D97-AF65-F5344CB8AC3E}">
        <p14:creationId xmlns:p14="http://schemas.microsoft.com/office/powerpoint/2010/main" val="4170874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596751624"/>
              </p:ext>
            </p:extLst>
          </p:nvPr>
        </p:nvGraphicFramePr>
        <p:xfrm>
          <a:off x="919416" y="2302205"/>
          <a:ext cx="6127497" cy="7059681"/>
        </p:xfrm>
        <a:graphic>
          <a:graphicData uri="http://schemas.openxmlformats.org/drawingml/2006/table">
            <a:tbl>
              <a:tblPr firstRow="1" firstCol="1" bandRow="1"/>
              <a:tblGrid>
                <a:gridCol w="6127497">
                  <a:extLst>
                    <a:ext uri="{9D8B030D-6E8A-4147-A177-3AD203B41FA5}">
                      <a16:colId xmlns:a16="http://schemas.microsoft.com/office/drawing/2014/main" val="1372590760"/>
                    </a:ext>
                  </a:extLst>
                </a:gridCol>
              </a:tblGrid>
              <a:tr h="255021">
                <a:tc>
                  <a:txBody>
                    <a:bodyPr/>
                    <a:lstStyle/>
                    <a:p>
                      <a:pPr algn="just">
                        <a:spcBef>
                          <a:spcPts val="600"/>
                        </a:spcBef>
                        <a:spcAft>
                          <a:spcPts val="600"/>
                        </a:spcAft>
                      </a:pPr>
                      <a:r>
                        <a:rPr lang="pt-PT"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Comunicação eficaz aos alunos</a:t>
                      </a:r>
                      <a:endPar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just">
                        <a:spcBef>
                          <a:spcPts val="0"/>
                        </a:spcBef>
                        <a:spcAft>
                          <a:spcPts val="600"/>
                        </a:spcAft>
                      </a:pPr>
                      <a:endParaRPr lang="en-US" sz="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 comunicação eficaz com os alunos cria um ambiente de aprendizagem positivo e promove o sucesso dos mesmos. Uma boa capacidade de comunicação permite que os professores construam relações sólidas com alunos, pais e colegas.</a:t>
                      </a:r>
                    </a:p>
                    <a:p>
                      <a:pPr algn="just">
                        <a:spcBef>
                          <a:spcPts val="0"/>
                        </a:spcBef>
                        <a:spcAft>
                          <a:spcPts val="6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 comunicação deve ser expressiva e recetiva. Os professores devem ser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hábeis em ouvir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compreender os pensamentos e ideias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dos seus alunos. Também devem apresentar os assuntos com clareza. Os professores precisam de ter uma comunicação clara ao interagir com os seus alunos. Os professores devem ser capazes </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de</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dividir aspetos complexos em partes simples</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 comunicação eficaz funciona quando o orador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consegue transmitir a sua mensagem de forma concisa</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e o ouvinte consegue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ouvir e interpretar ativamente a mensagem</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Quando o orador evita usar palavras para preencher, ser ambíguo quanto à sua intenção e resmungar, ele economiza tempo e agiliza a capacidade de aprendizagem.</a:t>
                      </a:r>
                    </a:p>
                    <a:p>
                      <a:pPr algn="just">
                        <a:spcBef>
                          <a:spcPts val="0"/>
                        </a:spcBef>
                        <a:spcAft>
                          <a:spcPts val="6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 comunicação com os alunos pode decorrer formal e informalmente. Podem implicar a disponibilização de um vídeo de palestra informal, role pays, jogos ou uma palestra didática formal, tutorial ou um workshop. Outros tipos de comunicação formal são os programas e manuais de módulos, diretrizes claras de avaliação, listas de leitura, prazos claros para envio de avaliações e um calendário para o ano letivo, indicando as datas dos módulos e das avaliações.</a:t>
                      </a:r>
                    </a:p>
                    <a:p>
                      <a:pPr algn="just">
                        <a:spcBef>
                          <a:spcPts val="0"/>
                        </a:spcBef>
                        <a:spcAft>
                          <a:spcPts val="600"/>
                        </a:spcAft>
                      </a:pP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A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comunicação informal </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pode ocorrer na forma de sessões informais ou mesmo nos corredores. Existem inúmeras maneiras de comunicação por meio de redes sociais online, como Facebook, Twitter, </a:t>
                      </a:r>
                      <a:r>
                        <a:rPr lang="pt-PT" sz="1200" b="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Tik</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Tok</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 e Snapchat, e fóruns online. Neste capítulo será discutida a comunicação com os alunos em situações educacionais de ensino formal, onde a aprendizagem ocorre. Primeiro é preciso olhar para o que é ensinado (o curriculum).</a:t>
                      </a:r>
                    </a:p>
                    <a:p>
                      <a:pPr algn="just">
                        <a:spcBef>
                          <a:spcPts val="0"/>
                        </a:spcBef>
                        <a:spcAft>
                          <a:spcPts val="600"/>
                        </a:spcAft>
                      </a:pP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Uma</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comunicação mais profunda </a:t>
                      </a:r>
                      <a:r>
                        <a:rPr lang="pt-PT"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 uma experiência de aprendizagem mais emocionante podem ser alcançadas incorporando a aprendizagem formal e informal acima indicadas, com atividades que envolvam cenários, cenas, imagens e vídeos </a:t>
                      </a:r>
                      <a:r>
                        <a:rPr lang="en-US" sz="1200" b="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(O’Donoghue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1977, pp. 35-36 cited in Clancy, 2015, p. 153).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Também é importante promover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relações positivas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com os alunos. No trabalho de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Fitzmaurice</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e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Coughlan</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(2007) discute-se a importância de se ter relações positivas e saudáveis com os alunos. A comunicação eficaz ajuda os alunos a se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conectarem com os outros, expressarem empatia, resolverem conflitos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 estabelecerem uma rede de apoio. Fortes competências interpessoais permitem que os alunos formem relações importantes que podem impactar positivamente as suas vidas académicas e pessoais. Para que a comunicação seja eficaz, ela deve ser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clara, correta, completa, concisa e compassiva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(comunicação não violenta). Considera-se que estes são os 5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C's</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da comunicação, embora possam variar dependendo a quem se está a perguntar.</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6" name="Text Placeholder 1">
            <a:extLst>
              <a:ext uri="{FF2B5EF4-FFF2-40B4-BE49-F238E27FC236}">
                <a16:creationId xmlns:a16="http://schemas.microsoft.com/office/drawing/2014/main" id="{FA0D6B22-ABF3-992C-0FB1-81DBE7BCD23E}"/>
              </a:ext>
            </a:extLst>
          </p:cNvPr>
          <p:cNvSpPr>
            <a:spLocks noGrp="1"/>
          </p:cNvSpPr>
          <p:nvPr>
            <p:ph type="body" sz="quarter" idx="30"/>
          </p:nvPr>
        </p:nvSpPr>
        <p:spPr>
          <a:xfrm>
            <a:off x="1786966" y="179388"/>
            <a:ext cx="5259948" cy="946150"/>
          </a:xfrm>
        </p:spPr>
        <p:txBody>
          <a:body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spTree>
    <p:extLst>
      <p:ext uri="{BB962C8B-B14F-4D97-AF65-F5344CB8AC3E}">
        <p14:creationId xmlns:p14="http://schemas.microsoft.com/office/powerpoint/2010/main" val="809578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7C105F-34A9-4135-10E3-349C22074416}"/>
              </a:ext>
            </a:extLst>
          </p:cNvPr>
          <p:cNvSpPr>
            <a:spLocks noGrp="1"/>
          </p:cNvSpPr>
          <p:nvPr>
            <p:ph type="body" sz="quarter" idx="13"/>
          </p:nvPr>
        </p:nvSpPr>
        <p:spPr>
          <a:xfrm>
            <a:off x="973064" y="2442901"/>
            <a:ext cx="5227572" cy="4110506"/>
          </a:xfrm>
        </p:spPr>
        <p:txBody>
          <a:bodyPr>
            <a:normAutofit/>
          </a:bodyPr>
          <a:lstStyle/>
          <a:p>
            <a:r>
              <a:rPr lang="pt-PT" sz="2000"/>
              <a:t>É importante criar um ambiente amigável e não ameaçador, onde os alunos sejam livres para levantar questões ou assuntos (Kim &amp; </a:t>
            </a:r>
            <a:r>
              <a:rPr lang="pt-PT" sz="2000" err="1"/>
              <a:t>Bonk</a:t>
            </a:r>
            <a:r>
              <a:rPr lang="pt-PT" sz="2000"/>
              <a:t>, 2006). </a:t>
            </a:r>
            <a:r>
              <a:rPr lang="pt-PT" sz="2000" err="1"/>
              <a:t>Keeton</a:t>
            </a:r>
            <a:r>
              <a:rPr lang="pt-PT" sz="2000"/>
              <a:t> (citado por Kim &amp; </a:t>
            </a:r>
            <a:r>
              <a:rPr lang="pt-PT" sz="2000" err="1"/>
              <a:t>Bonk</a:t>
            </a:r>
            <a:r>
              <a:rPr lang="pt-PT" sz="2000"/>
              <a:t>, 2006) entrevistou professores do ensino superior e avaliou a eficácia das estratégias de ensino online. Foram atribuídas classificações mais elevadas a questões como “criar um ambiente que apoie e encoraje o questionamento”, “ampliar a experiência do aluno sobre a matéria” e “provocar uma reflexão ativa e crítica por parte dos alunos sobre a sua crescente base de experiência” (p. 23).</a:t>
            </a:r>
            <a:endParaRPr lang="en-IE" sz="2000"/>
          </a:p>
        </p:txBody>
      </p:sp>
      <p:sp>
        <p:nvSpPr>
          <p:cNvPr id="6" name="Slide Number Placeholder 5">
            <a:extLst>
              <a:ext uri="{FF2B5EF4-FFF2-40B4-BE49-F238E27FC236}">
                <a16:creationId xmlns:a16="http://schemas.microsoft.com/office/drawing/2014/main" id="{818C5860-79A2-2D42-401C-3B88B04EF8FA}"/>
              </a:ext>
            </a:extLst>
          </p:cNvPr>
          <p:cNvSpPr>
            <a:spLocks noGrp="1"/>
          </p:cNvSpPr>
          <p:nvPr>
            <p:ph type="sldNum" sz="quarter" idx="4"/>
          </p:nvPr>
        </p:nvSpPr>
        <p:spPr/>
        <p:txBody>
          <a:bodyPr/>
          <a:lstStyle/>
          <a:p>
            <a:fld id="{CB2079F2-58AF-ED44-82D7-E04B2F6FD686}" type="slidenum">
              <a:rPr lang="en-US" smtClean="0"/>
              <a:pPr/>
              <a:t>28</a:t>
            </a:fld>
            <a:endParaRPr lang="en-US"/>
          </a:p>
        </p:txBody>
      </p:sp>
      <p:grpSp>
        <p:nvGrpSpPr>
          <p:cNvPr id="9" name="Group 8">
            <a:extLst>
              <a:ext uri="{FF2B5EF4-FFF2-40B4-BE49-F238E27FC236}">
                <a16:creationId xmlns:a16="http://schemas.microsoft.com/office/drawing/2014/main" id="{87DDCB27-E2D8-53B1-38E1-F9BCEDFC913E}"/>
              </a:ext>
            </a:extLst>
          </p:cNvPr>
          <p:cNvGrpSpPr/>
          <p:nvPr/>
        </p:nvGrpSpPr>
        <p:grpSpPr>
          <a:xfrm>
            <a:off x="2494461" y="1070949"/>
            <a:ext cx="1487826" cy="1083162"/>
            <a:chOff x="3400450" y="986392"/>
            <a:chExt cx="1487826" cy="1083162"/>
          </a:xfrm>
        </p:grpSpPr>
        <p:sp>
          <p:nvSpPr>
            <p:cNvPr id="10" name="Freeform 25">
              <a:extLst>
                <a:ext uri="{FF2B5EF4-FFF2-40B4-BE49-F238E27FC236}">
                  <a16:creationId xmlns:a16="http://schemas.microsoft.com/office/drawing/2014/main" id="{D32234B7-A211-6C5A-4E20-DB0E5F30CBA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endParaRPr lang="en-US"/>
            </a:p>
          </p:txBody>
        </p:sp>
        <p:sp>
          <p:nvSpPr>
            <p:cNvPr id="11" name="Freeform 27">
              <a:extLst>
                <a:ext uri="{FF2B5EF4-FFF2-40B4-BE49-F238E27FC236}">
                  <a16:creationId xmlns:a16="http://schemas.microsoft.com/office/drawing/2014/main" id="{7FDEAECC-891E-C170-0C0C-E55E88E50BB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53493BE2-CB0B-467E-E5E9-DB9D1F7B6393}"/>
              </a:ext>
            </a:extLst>
          </p:cNvPr>
          <p:cNvGrpSpPr/>
          <p:nvPr/>
        </p:nvGrpSpPr>
        <p:grpSpPr>
          <a:xfrm>
            <a:off x="4425463" y="7374752"/>
            <a:ext cx="2461200" cy="2497565"/>
            <a:chOff x="690225" y="4499263"/>
            <a:chExt cx="1499146" cy="1521296"/>
          </a:xfrm>
        </p:grpSpPr>
        <p:sp>
          <p:nvSpPr>
            <p:cNvPr id="13" name="Freeform 169">
              <a:extLst>
                <a:ext uri="{FF2B5EF4-FFF2-40B4-BE49-F238E27FC236}">
                  <a16:creationId xmlns:a16="http://schemas.microsoft.com/office/drawing/2014/main" id="{20494A19-72BD-8ED4-84FA-8AA2A95D2828}"/>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67A3184A-A5A2-3948-41B6-3C61CDCFFA4D}"/>
                </a:ext>
              </a:extLst>
            </p:cNvPr>
            <p:cNvGrpSpPr/>
            <p:nvPr/>
          </p:nvGrpSpPr>
          <p:grpSpPr>
            <a:xfrm>
              <a:off x="879521" y="4954417"/>
              <a:ext cx="306297" cy="518817"/>
              <a:chOff x="879521" y="4954417"/>
              <a:chExt cx="306297" cy="518817"/>
            </a:xfrm>
            <a:solidFill>
              <a:srgbClr val="F1A0C2"/>
            </a:solidFill>
          </p:grpSpPr>
          <p:sp>
            <p:nvSpPr>
              <p:cNvPr id="34" name="Freeform 160">
                <a:extLst>
                  <a:ext uri="{FF2B5EF4-FFF2-40B4-BE49-F238E27FC236}">
                    <a16:creationId xmlns:a16="http://schemas.microsoft.com/office/drawing/2014/main" id="{3AA4E96E-E792-AA12-983B-5F946A0D2BE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161">
                <a:extLst>
                  <a:ext uri="{FF2B5EF4-FFF2-40B4-BE49-F238E27FC236}">
                    <a16:creationId xmlns:a16="http://schemas.microsoft.com/office/drawing/2014/main" id="{576CAF12-5B39-6742-0EFE-CF1E80B272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6" name="Freeform 162">
                <a:extLst>
                  <a:ext uri="{FF2B5EF4-FFF2-40B4-BE49-F238E27FC236}">
                    <a16:creationId xmlns:a16="http://schemas.microsoft.com/office/drawing/2014/main" id="{E9A789DF-9234-7C8A-DA7B-B564959DF42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7" name="Freeform 163">
                <a:extLst>
                  <a:ext uri="{FF2B5EF4-FFF2-40B4-BE49-F238E27FC236}">
                    <a16:creationId xmlns:a16="http://schemas.microsoft.com/office/drawing/2014/main" id="{B9AD86E9-0A02-8E35-4EA0-597FB03718B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164">
                <a:extLst>
                  <a:ext uri="{FF2B5EF4-FFF2-40B4-BE49-F238E27FC236}">
                    <a16:creationId xmlns:a16="http://schemas.microsoft.com/office/drawing/2014/main" id="{356D814F-E9F0-BE0A-8AD4-05725C6A7C5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A722B87-765F-DEE3-DA03-68C0DDD7E83F}"/>
                </a:ext>
              </a:extLst>
            </p:cNvPr>
            <p:cNvGrpSpPr/>
            <p:nvPr/>
          </p:nvGrpSpPr>
          <p:grpSpPr>
            <a:xfrm>
              <a:off x="1305674" y="4681705"/>
              <a:ext cx="305346" cy="518817"/>
              <a:chOff x="1305674" y="4681705"/>
              <a:chExt cx="305346" cy="518817"/>
            </a:xfrm>
            <a:solidFill>
              <a:srgbClr val="F1A0C2"/>
            </a:solidFill>
          </p:grpSpPr>
          <p:sp>
            <p:nvSpPr>
              <p:cNvPr id="29" name="Freeform 155">
                <a:extLst>
                  <a:ext uri="{FF2B5EF4-FFF2-40B4-BE49-F238E27FC236}">
                    <a16:creationId xmlns:a16="http://schemas.microsoft.com/office/drawing/2014/main" id="{D8D3AB63-8EED-A1D5-CD4C-C77338E57BAC}"/>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156">
                <a:extLst>
                  <a:ext uri="{FF2B5EF4-FFF2-40B4-BE49-F238E27FC236}">
                    <a16:creationId xmlns:a16="http://schemas.microsoft.com/office/drawing/2014/main" id="{78C81241-4B50-982E-8910-E62A6ADE5EF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157">
                <a:extLst>
                  <a:ext uri="{FF2B5EF4-FFF2-40B4-BE49-F238E27FC236}">
                    <a16:creationId xmlns:a16="http://schemas.microsoft.com/office/drawing/2014/main" id="{E4886348-205A-04AC-7910-8E46091AF52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2" name="Freeform 158">
                <a:extLst>
                  <a:ext uri="{FF2B5EF4-FFF2-40B4-BE49-F238E27FC236}">
                    <a16:creationId xmlns:a16="http://schemas.microsoft.com/office/drawing/2014/main" id="{09FEBECF-E6BD-587F-A0BF-2A3786965DA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159">
                <a:extLst>
                  <a:ext uri="{FF2B5EF4-FFF2-40B4-BE49-F238E27FC236}">
                    <a16:creationId xmlns:a16="http://schemas.microsoft.com/office/drawing/2014/main" id="{09088A12-B636-CC53-7A5F-04C4B93FCFB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A4A367BE-41A0-5FBC-34E4-E1007FFC5339}"/>
                </a:ext>
              </a:extLst>
            </p:cNvPr>
            <p:cNvGrpSpPr/>
            <p:nvPr/>
          </p:nvGrpSpPr>
          <p:grpSpPr>
            <a:xfrm>
              <a:off x="1725169" y="4951566"/>
              <a:ext cx="306297" cy="518817"/>
              <a:chOff x="1725169" y="4951566"/>
              <a:chExt cx="306297" cy="518817"/>
            </a:xfrm>
            <a:solidFill>
              <a:srgbClr val="F1A0C2"/>
            </a:solidFill>
          </p:grpSpPr>
          <p:sp>
            <p:nvSpPr>
              <p:cNvPr id="24" name="Freeform 150">
                <a:extLst>
                  <a:ext uri="{FF2B5EF4-FFF2-40B4-BE49-F238E27FC236}">
                    <a16:creationId xmlns:a16="http://schemas.microsoft.com/office/drawing/2014/main" id="{9A35C8AE-FCE9-8DF9-D8F6-B3A0451FC683}"/>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5" name="Freeform 151">
                <a:extLst>
                  <a:ext uri="{FF2B5EF4-FFF2-40B4-BE49-F238E27FC236}">
                    <a16:creationId xmlns:a16="http://schemas.microsoft.com/office/drawing/2014/main" id="{35C615FB-5BCA-69B2-6E38-F59EA7A8C10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6" name="Freeform 152">
                <a:extLst>
                  <a:ext uri="{FF2B5EF4-FFF2-40B4-BE49-F238E27FC236}">
                    <a16:creationId xmlns:a16="http://schemas.microsoft.com/office/drawing/2014/main" id="{E27A8D5A-7E2B-A63C-FC77-29F320795F0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7" name="Freeform 153">
                <a:extLst>
                  <a:ext uri="{FF2B5EF4-FFF2-40B4-BE49-F238E27FC236}">
                    <a16:creationId xmlns:a16="http://schemas.microsoft.com/office/drawing/2014/main" id="{037ABBB2-E635-EC3D-DB13-A2FC67EA2CC2}"/>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8" name="Freeform 154">
                <a:extLst>
                  <a:ext uri="{FF2B5EF4-FFF2-40B4-BE49-F238E27FC236}">
                    <a16:creationId xmlns:a16="http://schemas.microsoft.com/office/drawing/2014/main" id="{F5237873-CC93-E6EC-9279-2FE2907CA61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5E19D4CE-A42D-38B4-E1D2-7D2EC74A3E1E}"/>
                </a:ext>
              </a:extLst>
            </p:cNvPr>
            <p:cNvGrpSpPr/>
            <p:nvPr/>
          </p:nvGrpSpPr>
          <p:grpSpPr>
            <a:xfrm>
              <a:off x="690225" y="4499263"/>
              <a:ext cx="1499146" cy="1498490"/>
              <a:chOff x="690225" y="4499263"/>
              <a:chExt cx="1499146" cy="1498490"/>
            </a:xfrm>
            <a:solidFill>
              <a:srgbClr val="000000"/>
            </a:solidFill>
          </p:grpSpPr>
          <p:grpSp>
            <p:nvGrpSpPr>
              <p:cNvPr id="18" name="Graphic 2">
                <a:extLst>
                  <a:ext uri="{FF2B5EF4-FFF2-40B4-BE49-F238E27FC236}">
                    <a16:creationId xmlns:a16="http://schemas.microsoft.com/office/drawing/2014/main" id="{B1C775D2-987A-EECB-AA60-25CEC0096048}"/>
                  </a:ext>
                </a:extLst>
              </p:cNvPr>
              <p:cNvGrpSpPr/>
              <p:nvPr/>
            </p:nvGrpSpPr>
            <p:grpSpPr>
              <a:xfrm>
                <a:off x="690225" y="4499263"/>
                <a:ext cx="1499146" cy="1498490"/>
                <a:chOff x="690225" y="4499263"/>
                <a:chExt cx="1499146" cy="1498490"/>
              </a:xfrm>
              <a:solidFill>
                <a:srgbClr val="000000"/>
              </a:solidFill>
            </p:grpSpPr>
            <p:sp>
              <p:nvSpPr>
                <p:cNvPr id="22" name="Freeform 148">
                  <a:extLst>
                    <a:ext uri="{FF2B5EF4-FFF2-40B4-BE49-F238E27FC236}">
                      <a16:creationId xmlns:a16="http://schemas.microsoft.com/office/drawing/2014/main" id="{D680D04C-4C94-E3BA-C02E-EDF8086FC17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3" name="Freeform 149">
                  <a:extLst>
                    <a:ext uri="{FF2B5EF4-FFF2-40B4-BE49-F238E27FC236}">
                      <a16:creationId xmlns:a16="http://schemas.microsoft.com/office/drawing/2014/main" id="{D018EB03-8597-DF5E-CA60-B221674D8DC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45">
                <a:extLst>
                  <a:ext uri="{FF2B5EF4-FFF2-40B4-BE49-F238E27FC236}">
                    <a16:creationId xmlns:a16="http://schemas.microsoft.com/office/drawing/2014/main" id="{FBE5EEB6-39E9-0B71-F6F5-5FBE390DDA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0" name="Freeform 146">
                <a:extLst>
                  <a:ext uri="{FF2B5EF4-FFF2-40B4-BE49-F238E27FC236}">
                    <a16:creationId xmlns:a16="http://schemas.microsoft.com/office/drawing/2014/main" id="{629BD7A1-781F-BBFE-9AAF-01293BDF8418}"/>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1" name="Freeform 147">
                <a:extLst>
                  <a:ext uri="{FF2B5EF4-FFF2-40B4-BE49-F238E27FC236}">
                    <a16:creationId xmlns:a16="http://schemas.microsoft.com/office/drawing/2014/main" id="{C3F6EFAA-B7D9-FB86-3D6A-9D5B030B624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9512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69832908"/>
              </p:ext>
            </p:extLst>
          </p:nvPr>
        </p:nvGraphicFramePr>
        <p:xfrm>
          <a:off x="1010857" y="2418275"/>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marL="0" marR="0" lvl="0" indent="0" algn="just" defTabSz="2072941" rtl="0" eaLnBrk="1" fontAlgn="auto" latinLnBrk="0" hangingPunct="1">
                        <a:lnSpc>
                          <a:spcPct val="100000"/>
                        </a:lnSpc>
                        <a:spcBef>
                          <a:spcPts val="600"/>
                        </a:spcBef>
                        <a:spcAft>
                          <a:spcPts val="600"/>
                        </a:spcAft>
                        <a:buClrTx/>
                        <a:buSzTx/>
                        <a:buFontTx/>
                        <a:buNone/>
                        <a:tabLst/>
                        <a:defRPr/>
                      </a:pPr>
                      <a:r>
                        <a:rPr lang="pt-PT"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Comunicação eficaz aos alunos </a:t>
                      </a: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3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continuação</a:t>
                      </a: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300"/>
                        </a:spcAft>
                      </a:pPr>
                      <a:endParaRPr lang="en-US" sz="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 comunicação e a colaboração por meio de perguntas podem ajudar os alunos a levar os seus estudos para o próximo nível, onde eles podem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fazer perguntas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uns aos outros,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procurar soluções juntos</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e verificar o trabalho uns dos outros. Alguns alunos são naturalmente mais propensos a pedir apoio ou assistência a um colega do que a ajuda semelhante a um professor. Criar um ambiente de sala de aula positivo é importante onde os alunos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não tenham medo de responder a perguntas ou tirar dúvidas</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onde os alunos sejam respeitados como parceiros iguais no processo de aprendizagem. Deve-se considerar diferentes tipos de questionamento, como convergente, divergente, aberto e fechado.</a:t>
                      </a:r>
                    </a:p>
                    <a:p>
                      <a:pPr marL="342900" lvl="0" indent="-342900" algn="just">
                        <a:spcBef>
                          <a:spcPts val="600"/>
                        </a:spcBef>
                        <a:spcAft>
                          <a:spcPts val="600"/>
                        </a:spcAft>
                        <a:buFont typeface="Symbol" panose="05050102010706020507" pitchFamily="18" charset="2"/>
                        <a:buChar char=""/>
                      </a:pP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Questionamento convergente </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tem em mente uma resposta correta. O professor pode apresentar a pergunta e depois fazer com que os alunos respondam à mesma. Isso potencializa a construção social do conhecimento.</a:t>
                      </a:r>
                    </a:p>
                    <a:p>
                      <a:pPr marL="342900" lvl="0" indent="-342900" algn="just">
                        <a:spcBef>
                          <a:spcPts val="600"/>
                        </a:spcBef>
                        <a:spcAft>
                          <a:spcPts val="600"/>
                        </a:spcAft>
                        <a:buFont typeface="Symbol" panose="05050102010706020507" pitchFamily="18" charset="2"/>
                        <a:buChar char=""/>
                      </a:pP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Questionamento divergente </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é útil para investigar as experiências dos alunos, mas o professor precisa de ter cuidado para que a discussão não comece a divagar. É projetado para gerar uma variedade de respostas ou soluções. Estimula o pensamento criativo e a exploração de diferentes perspetivas.</a:t>
                      </a:r>
                    </a:p>
                    <a:p>
                      <a:pPr marL="342900" lvl="0" indent="-342900" algn="just">
                        <a:spcBef>
                          <a:spcPts val="600"/>
                        </a:spcBef>
                        <a:spcAft>
                          <a:spcPts val="600"/>
                        </a:spcAft>
                        <a:buFont typeface="Symbol" panose="05050102010706020507" pitchFamily="18" charset="2"/>
                        <a:buChar char=""/>
                      </a:pP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Questionamento</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aberto</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questões</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de alto-</a:t>
                      </a: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nível</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usa verbos como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hipotetizar</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teorizar ou refletir. Este tipo de perguntas pode demorar um pouco para serem respondidas, portanto, é necessário dar aos alunos tempo para pensar numa resposta. Não se deve ter medo do silêncio.</a:t>
                      </a:r>
                    </a:p>
                    <a:p>
                      <a:pPr marL="342900" lvl="0" indent="-342900" algn="just">
                        <a:spcBef>
                          <a:spcPts val="600"/>
                        </a:spcBef>
                        <a:spcAft>
                          <a:spcPts val="600"/>
                        </a:spcAft>
                        <a:buFont typeface="Symbol" panose="05050102010706020507" pitchFamily="18" charset="2"/>
                        <a:buChar char=""/>
                      </a:pP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Questionamento</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fechado</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questões</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baixo-nível</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exige a recordação de informações factuais. Assim, as respostas podem ser mais rápidas. Geralmente tem uma resposta específica, geralmente sim ou não. Pode ser útil para obter informações diretas ou verificar entendimento.</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1200"/>
                        </a:spcAft>
                      </a:pPr>
                      <a:r>
                        <a:rPr lang="en-US"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Lynch (2008) </a:t>
                      </a:r>
                      <a:r>
                        <a:rPr lang="pt-PT"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sugere que os professores tenham uma estratégia para acolher os alunos; os primeiros cinco minutos da aula podem ser usados para troca de notícias.</a:t>
                      </a:r>
                    </a:p>
                    <a:p>
                      <a:pPr algn="just">
                        <a:spcBef>
                          <a:spcPts val="1200"/>
                        </a:spcBef>
                        <a:spcAft>
                          <a:spcPts val="12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Após a aula, é uma boa prática fornecer um resumo de tudo o que foi abordado. A comunicação posterior com os alunos deve ser realizada por e-mail. Deve-se também enviar os slides, caso tenham sido utilizados.</a:t>
                      </a: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6" name="Text Placeholder 1">
            <a:extLst>
              <a:ext uri="{FF2B5EF4-FFF2-40B4-BE49-F238E27FC236}">
                <a16:creationId xmlns:a16="http://schemas.microsoft.com/office/drawing/2014/main" id="{6FC751A4-357E-A4E0-DB20-AD284A9102AF}"/>
              </a:ext>
            </a:extLst>
          </p:cNvPr>
          <p:cNvSpPr>
            <a:spLocks noGrp="1"/>
          </p:cNvSpPr>
          <p:nvPr>
            <p:ph type="body" sz="quarter" idx="30"/>
          </p:nvPr>
        </p:nvSpPr>
        <p:spPr>
          <a:xfrm>
            <a:off x="1786966" y="179388"/>
            <a:ext cx="5259948" cy="946150"/>
          </a:xfrm>
        </p:spPr>
        <p:txBody>
          <a:body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spTree>
    <p:extLst>
      <p:ext uri="{BB962C8B-B14F-4D97-AF65-F5344CB8AC3E}">
        <p14:creationId xmlns:p14="http://schemas.microsoft.com/office/powerpoint/2010/main" val="265018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767E02E-C6CE-B64B-98AA-F982840E24C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t="23167" b="23167"/>
          <a:stretch>
            <a:fillRect/>
          </a:stretch>
        </p:blipFill>
        <p:spPr/>
      </p:pic>
      <p:sp>
        <p:nvSpPr>
          <p:cNvPr id="9" name="Text Placeholder 8">
            <a:extLst>
              <a:ext uri="{FF2B5EF4-FFF2-40B4-BE49-F238E27FC236}">
                <a16:creationId xmlns:a16="http://schemas.microsoft.com/office/drawing/2014/main" id="{A25D586A-154F-7E4E-BDD9-A830DEFA4235}"/>
              </a:ext>
            </a:extLst>
          </p:cNvPr>
          <p:cNvSpPr>
            <a:spLocks noGrp="1"/>
          </p:cNvSpPr>
          <p:nvPr>
            <p:ph type="body" sz="quarter" idx="42"/>
          </p:nvPr>
        </p:nvSpPr>
        <p:spPr>
          <a:xfrm>
            <a:off x="706178" y="5216969"/>
            <a:ext cx="6189623" cy="4414479"/>
          </a:xfrm>
        </p:spPr>
        <p:txBody>
          <a:bodyPr/>
          <a:lstStyle/>
          <a:p>
            <a:r>
              <a:rPr lang="pt-PT" sz="1150"/>
              <a:t>A Food 2030, referente à Política de Inovação Alimentar da UE, destaca o estímulo à inovação e à capacitação das comunidades, como sendo prioridades. A mesma pretende que produtos alimentares de valor acrescentado vão de encontro às necessidades, valores e expetativas da sociedade de </a:t>
            </a:r>
            <a:r>
              <a:rPr lang="pt-PT" sz="1150" b="1"/>
              <a:t>forma responsável e ética</a:t>
            </a:r>
            <a:r>
              <a:rPr lang="pt-PT" sz="1150"/>
              <a:t>.</a:t>
            </a:r>
          </a:p>
          <a:p>
            <a:endParaRPr lang="pt-PT" sz="800"/>
          </a:p>
          <a:p>
            <a:r>
              <a:rPr lang="pt-PT" sz="1150"/>
              <a:t>O Curso de Empreendedorismo de Alimentos Éticos procura capacitar licenciados, empresários e PMEs da área alimentar com conhecimentos e competências necessários para introduzir no mercado produtos e serviços alimentares eticamente adequados, aumentando assim a competitividade das PMEs e contribuindo para uma sociedade mais ética, sustentável, saudável e autónoma. Para garantir que a presente abordagem tenha o máximo de alcance e impacto, pretende-se fornecer às Instituições de Ensino Superior (IES), Escolas de Formação Profissional (EFP) e organizações de apoio às empresas, recursos que possam utilizar para melhorar de forma significativa a formação ética que proporcionam aos estudantes e aos empresários do setor alimentar.</a:t>
            </a:r>
          </a:p>
          <a:p>
            <a:endParaRPr lang="pt-PT" sz="800"/>
          </a:p>
          <a:p>
            <a:r>
              <a:rPr lang="pt-PT" sz="1150"/>
              <a:t>O Curso de Empreendedorismo de Alimentos Éticos visa fornecer às IES, EFP e às empresas do setor alimentar, competências atualizadas ao nível da inovação ética, comunicação, marketing e sustentabilidade, necessárias para abraçar a crescente necessidade de ter consciência ética e para que todos tenham uma mentalidade ética e sustentável. Adicionalmente, ainda contribuirá para o desenvolvimento profissional de educadores da área alimentar de IES, aumentando as suas competências pedagógicas ao nível do empreendedorismo de alimentos, tendo como objetivo o triplo resultado: planeta, pessoas, proveito.</a:t>
            </a:r>
          </a:p>
          <a:p>
            <a:endParaRPr lang="pt-PT" sz="800"/>
          </a:p>
          <a:p>
            <a:r>
              <a:rPr lang="pt-PT" sz="1150"/>
              <a:t>Ao fornecer acesso a recursos de formação altamente inovadores, mas acessíveis, o impacto a nível local que o presente curso terá é dar aos alunos e empreendedores, as competências necessárias para adaptar de forma mais inovadora as suas ofertas e serviços alimentares com mais ética, tendo um impacto em todo o mercado. Tendo estes aspetos em consideração, seremos capazes de criar uma sociedade mais ética, sustentável e saudável e, em última análise, estaremos mais alinhados com o Pacto Ecológico Europeu (</a:t>
            </a:r>
            <a:r>
              <a:rPr lang="pt-PT" sz="1150" i="1"/>
              <a:t>Green </a:t>
            </a:r>
            <a:r>
              <a:rPr lang="pt-PT" sz="1150" i="1" err="1"/>
              <a:t>Deal</a:t>
            </a:r>
            <a:r>
              <a:rPr lang="pt-PT" sz="1150"/>
              <a:t>) e os Objetivos de Desenvolvimento Sustentável (ODS) da ONU e estaremos mais perto de atingir os objetivos.​</a:t>
            </a:r>
            <a:endParaRPr lang="en-US" sz="1150"/>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p:txBody>
          <a:bodyPr/>
          <a:lstStyle/>
          <a:p>
            <a:r>
              <a:rPr lang="en-US" sz="6000" b="1">
                <a:solidFill>
                  <a:srgbClr val="F79037"/>
                </a:solidFill>
              </a:rPr>
              <a:t>01</a:t>
            </a:r>
            <a:r>
              <a:rPr lang="en-US" sz="2400" b="1"/>
              <a:t> – </a:t>
            </a:r>
            <a:r>
              <a:rPr lang="en-US" sz="2400" b="1" err="1"/>
              <a:t>Bem-vindo</a:t>
            </a:r>
            <a:endParaRPr lang="en-US" sz="2400" b="1"/>
          </a:p>
          <a:p>
            <a:endParaRPr lang="en-US" sz="2400" b="1"/>
          </a:p>
        </p:txBody>
      </p:sp>
      <p:sp>
        <p:nvSpPr>
          <p:cNvPr id="8" name="Slide Number Placeholder 9">
            <a:extLst>
              <a:ext uri="{FF2B5EF4-FFF2-40B4-BE49-F238E27FC236}">
                <a16:creationId xmlns:a16="http://schemas.microsoft.com/office/drawing/2014/main" id="{842673BA-FC87-7308-31B4-37C04D967F1A}"/>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3</a:t>
            </a:fld>
            <a:endParaRPr lang="en-US"/>
          </a:p>
        </p:txBody>
      </p:sp>
      <p:grpSp>
        <p:nvGrpSpPr>
          <p:cNvPr id="5" name="Group 4">
            <a:extLst>
              <a:ext uri="{FF2B5EF4-FFF2-40B4-BE49-F238E27FC236}">
                <a16:creationId xmlns:a16="http://schemas.microsoft.com/office/drawing/2014/main" id="{602AF523-A5F2-4B85-E5AE-64469E9A079D}"/>
              </a:ext>
            </a:extLst>
          </p:cNvPr>
          <p:cNvGrpSpPr/>
          <p:nvPr/>
        </p:nvGrpSpPr>
        <p:grpSpPr>
          <a:xfrm>
            <a:off x="5028901" y="3277773"/>
            <a:ext cx="1400033" cy="1465884"/>
            <a:chOff x="5614841" y="786428"/>
            <a:chExt cx="901130" cy="901727"/>
          </a:xfrm>
        </p:grpSpPr>
        <p:grpSp>
          <p:nvGrpSpPr>
            <p:cNvPr id="6" name="Graphic 2">
              <a:extLst>
                <a:ext uri="{FF2B5EF4-FFF2-40B4-BE49-F238E27FC236}">
                  <a16:creationId xmlns:a16="http://schemas.microsoft.com/office/drawing/2014/main" id="{DD9E8254-FBC3-DFCD-08A8-55077A1D4E0F}"/>
                </a:ext>
              </a:extLst>
            </p:cNvPr>
            <p:cNvGrpSpPr/>
            <p:nvPr/>
          </p:nvGrpSpPr>
          <p:grpSpPr>
            <a:xfrm>
              <a:off x="5715019" y="1058540"/>
              <a:ext cx="543506" cy="445337"/>
              <a:chOff x="5715019" y="1058540"/>
              <a:chExt cx="543506" cy="445337"/>
            </a:xfrm>
            <a:solidFill>
              <a:srgbClr val="60A9DD"/>
            </a:solidFill>
          </p:grpSpPr>
          <p:sp>
            <p:nvSpPr>
              <p:cNvPr id="12" name="Freeform 210">
                <a:extLst>
                  <a:ext uri="{FF2B5EF4-FFF2-40B4-BE49-F238E27FC236}">
                    <a16:creationId xmlns:a16="http://schemas.microsoft.com/office/drawing/2014/main" id="{A1545E05-0172-E19A-A66F-B952741566B8}"/>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endParaRPr lang="en-US"/>
              </a:p>
            </p:txBody>
          </p:sp>
          <p:sp>
            <p:nvSpPr>
              <p:cNvPr id="13" name="Freeform 211">
                <a:extLst>
                  <a:ext uri="{FF2B5EF4-FFF2-40B4-BE49-F238E27FC236}">
                    <a16:creationId xmlns:a16="http://schemas.microsoft.com/office/drawing/2014/main" id="{DD50B5D5-1446-E078-D94B-1EF834D8661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endParaRPr lang="en-US"/>
              </a:p>
            </p:txBody>
          </p:sp>
        </p:grpSp>
        <p:sp>
          <p:nvSpPr>
            <p:cNvPr id="11" name="Freeform 209">
              <a:extLst>
                <a:ext uri="{FF2B5EF4-FFF2-40B4-BE49-F238E27FC236}">
                  <a16:creationId xmlns:a16="http://schemas.microsoft.com/office/drawing/2014/main" id="{3E36EA13-FF2A-D7D6-F75C-1CE783280F3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20921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762533417"/>
              </p:ext>
            </p:extLst>
          </p:nvPr>
        </p:nvGraphicFramePr>
        <p:xfrm>
          <a:off x="881204" y="2332611"/>
          <a:ext cx="6283870" cy="6865033"/>
        </p:xfrm>
        <a:graphic>
          <a:graphicData uri="http://schemas.openxmlformats.org/drawingml/2006/table">
            <a:tbl>
              <a:tblPr firstRow="1" firstCol="1" bandRow="1"/>
              <a:tblGrid>
                <a:gridCol w="6283870">
                  <a:extLst>
                    <a:ext uri="{9D8B030D-6E8A-4147-A177-3AD203B41FA5}">
                      <a16:colId xmlns:a16="http://schemas.microsoft.com/office/drawing/2014/main" val="1372590760"/>
                    </a:ext>
                  </a:extLst>
                </a:gridCol>
              </a:tblGrid>
              <a:tr h="255021">
                <a:tc>
                  <a:txBody>
                    <a:bodyPr/>
                    <a:lstStyle/>
                    <a:p>
                      <a:pPr algn="just">
                        <a:spcBef>
                          <a:spcPts val="600"/>
                        </a:spcBef>
                        <a:spcAft>
                          <a:spcPts val="6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Dar feedback </a:t>
                      </a:r>
                      <a:r>
                        <a:rPr lang="en-US"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efetivo</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1500"/>
                        </a:spcBef>
                        <a:spcAft>
                          <a:spcPts val="300"/>
                        </a:spcAft>
                      </a:pPr>
                      <a:endParaRPr lang="en-US" sz="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Uma lista de ideias práticas para melhorar a eficiência e eficácia do feedback aos alunos pode ser acedida em </a:t>
                      </a:r>
                      <a:r>
                        <a:rPr lang="en-US" sz="1200" u="sng">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Formative Assessment: Practical Ideas for Improving the Efficiency and Effective (opens in a new window)">
                            <a:extLst>
                              <a:ext uri="{A12FA001-AC4F-418D-AE19-62706E023703}">
                                <ahyp:hlinkClr xmlns:ahyp="http://schemas.microsoft.com/office/drawing/2018/hyperlinkcolor" val="tx"/>
                              </a:ext>
                            </a:extLst>
                          </a:hlinkClick>
                        </a:rPr>
                        <a:t>Formative Assessment: Practical Ideas for Improving the Efficiency and Effective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Sete princípios para dar um bom feedback (Avaliação formativa)</a:t>
                      </a:r>
                    </a:p>
                    <a:p>
                      <a:pPr marL="342900" lvl="0" indent="-342900" algn="just">
                        <a:spcAft>
                          <a:spcPts val="200"/>
                        </a:spcAft>
                        <a:buFont typeface="+mj-lt"/>
                        <a:buAutoNum type="arabicPeriod"/>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Promover o desenvolvimento da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autoavaliação (reflexão)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na aprendizagem.</a:t>
                      </a:r>
                    </a:p>
                    <a:p>
                      <a:pPr marL="342900" lvl="0" indent="-342900" algn="just">
                        <a:spcAft>
                          <a:spcPts val="200"/>
                        </a:spcAft>
                        <a:buFont typeface="+mj-lt"/>
                        <a:buAutoNum type="arabicPeriod"/>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Incentivar o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diálogo entre professores e colegas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em torno da aprendizagem.</a:t>
                      </a:r>
                    </a:p>
                    <a:p>
                      <a:pPr marL="342900" lvl="0" indent="-342900" algn="just">
                        <a:spcAft>
                          <a:spcPts val="200"/>
                        </a:spcAft>
                        <a:buFont typeface="+mj-lt"/>
                        <a:buAutoNum type="arabicPeriod"/>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Ajudar a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esclarecer o que é um bom desempenho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(objetivos, critérios, padrões esperados).</a:t>
                      </a:r>
                    </a:p>
                    <a:p>
                      <a:pPr marL="342900" lvl="0" indent="-342900" algn="just">
                        <a:spcAft>
                          <a:spcPts val="200"/>
                        </a:spcAft>
                        <a:buFont typeface="+mj-lt"/>
                        <a:buAutoNum type="arabicPeriod"/>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Oferecer oportunidades para preencher a lacuna entre o desempenho atual e o desejado.</a:t>
                      </a:r>
                    </a:p>
                    <a:p>
                      <a:pPr marL="342900" lvl="0" indent="-342900" algn="just">
                        <a:spcAft>
                          <a:spcPts val="200"/>
                        </a:spcAft>
                        <a:buFont typeface="+mj-lt"/>
                        <a:buAutoNum type="arabicPeriod"/>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Fornecer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informações de alta qualidade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aos alunos sobre a sua aprendizagem.</a:t>
                      </a:r>
                    </a:p>
                    <a:p>
                      <a:pPr marL="342900" lvl="0" indent="-342900" algn="just">
                        <a:spcAft>
                          <a:spcPts val="200"/>
                        </a:spcAft>
                        <a:buFont typeface="+mj-lt"/>
                        <a:buAutoNum type="arabicPeriod"/>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Incentivar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crenças motivacionais positivas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 de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auto-estima</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spcAft>
                          <a:spcPts val="200"/>
                        </a:spcAft>
                        <a:buFont typeface="+mj-lt"/>
                        <a:buAutoNum type="arabicPeriod"/>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Fornecer informações aos professores que possam ser usadas para ajudar a moldar o ensino.</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200"/>
                        </a:spcBef>
                        <a:spcAft>
                          <a:spcPts val="300"/>
                        </a:spcAft>
                      </a:pPr>
                      <a:r>
                        <a:rPr lang="en-US"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(Nicol &amp; MacFarlane-Dick, 2009; </a:t>
                      </a:r>
                      <a:r>
                        <a:rPr lang="en-US" sz="1200" i="1" err="1">
                          <a:solidFill>
                            <a:srgbClr val="009999"/>
                          </a:solidFill>
                          <a:effectLst/>
                          <a:latin typeface="Calibri" panose="020F0502020204030204" pitchFamily="34" charset="0"/>
                          <a:ea typeface="Calibri" panose="020F0502020204030204" pitchFamily="34" charset="0"/>
                          <a:cs typeface="Calibri" panose="020F0502020204030204" pitchFamily="34" charset="0"/>
                        </a:rPr>
                        <a:t>Juwah</a:t>
                      </a:r>
                      <a:r>
                        <a:rPr lang="en-US"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 et al, 2004)</a:t>
                      </a:r>
                      <a:endParaRPr lang="en-IE" sz="120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2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Fornecer feedback aos alunos sobre a sua aprendizagem, muitas vezes descrito como avaliação formativa, demonstrou ter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benefícios positivos poderosos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para a aprendizagem e o desempenho dos alunos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Juwah</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et</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al., 2009;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Black</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&amp; William, 1998). A importância dos mecanismos de feedback na avaliação tem sido bem demonstrada através da investigação (Fisher &amp; Miller, 2008).</a:t>
                      </a:r>
                    </a:p>
                    <a:p>
                      <a:pPr algn="just">
                        <a:spcBef>
                          <a:spcPts val="300"/>
                        </a:spcBef>
                        <a:spcAft>
                          <a:spcPts val="2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No entanto, muitas vezes pode ser uma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tarefa demorada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num ambiente muito sobrecarregado de atividades.  Além disso, muitos professores relatam falta de envolvimento dos alunos com este feedback; por exemplo, os alunos podem não lê-lo, ao mesmo tempo que relatam a falta de feedback útil. Isso pode resultar num desperdício de esforços da equipa e de um feedback ineficaz para os alunos.</a:t>
                      </a:r>
                    </a:p>
                    <a:p>
                      <a:pPr algn="just">
                        <a:spcBef>
                          <a:spcPts val="300"/>
                        </a:spcBef>
                        <a:spcAft>
                          <a:spcPts val="2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Um dos principais temas emergentes para resolver esse dilema é desenvolver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formas de autoavaliação</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por parte dos alunos para os ajudar a diminuir a lacuna entre o seu desempenho e os padrões esperados deles (Clarke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et</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al., 2001).</a:t>
                      </a:r>
                    </a:p>
                    <a:p>
                      <a:pPr algn="just">
                        <a:spcBef>
                          <a:spcPts val="300"/>
                        </a:spcBef>
                        <a:spcAft>
                          <a:spcPts val="2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O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timing, o tipo e a especificação do feedback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também podem melhorar a capacidade do aluno de se autoavaliar. Além disso, um bom feedback deve contribuir para algumas ações específicas que podem ser utilizadas na próxima avaliação. O feedback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nem sempre precisa de ser dado pelo corpo docente</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pois os próprios alunos são um bom recurso uns para os outros quando recebem orientação sobre como fornecer feedback. As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novas tecnologias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também abrem algumas oportunidades de feedback eficientes.</a:t>
                      </a:r>
                    </a:p>
                    <a:p>
                      <a:pPr algn="just">
                        <a:spcBef>
                          <a:spcPts val="300"/>
                        </a:spcBef>
                        <a:spcAft>
                          <a:spcPts val="200"/>
                        </a:spcAft>
                      </a:pP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Por fim, o feedback que fornece comentários construtivos sobre os pontos fortes, fracos e sugestões de melhorias traz benefícios positivos importantes para a aprendizagem e o desempenho dos alunos (</a:t>
                      </a:r>
                      <a:r>
                        <a:rPr lang="pt-PT" sz="1200" b="0" err="1">
                          <a:solidFill>
                            <a:schemeClr val="tx1"/>
                          </a:solidFill>
                          <a:effectLst/>
                          <a:latin typeface="Calibri" panose="020F0502020204030204" pitchFamily="34" charset="0"/>
                          <a:ea typeface="Calibri" panose="020F0502020204030204" pitchFamily="34" charset="0"/>
                          <a:cs typeface="Calibri" panose="020F0502020204030204" pitchFamily="34" charset="0"/>
                        </a:rPr>
                        <a:t>Nichol</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 &amp; </a:t>
                      </a:r>
                      <a:r>
                        <a:rPr lang="pt-PT" sz="1200" b="0" err="1">
                          <a:solidFill>
                            <a:schemeClr val="tx1"/>
                          </a:solidFill>
                          <a:effectLst/>
                          <a:latin typeface="Calibri" panose="020F0502020204030204" pitchFamily="34" charset="0"/>
                          <a:ea typeface="Calibri" panose="020F0502020204030204" pitchFamily="34" charset="0"/>
                          <a:cs typeface="Calibri" panose="020F0502020204030204" pitchFamily="34" charset="0"/>
                        </a:rPr>
                        <a:t>McFarlane-Dick</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 2009; </a:t>
                      </a:r>
                      <a:r>
                        <a:rPr lang="pt-PT" sz="1200" b="0" err="1">
                          <a:solidFill>
                            <a:schemeClr val="tx1"/>
                          </a:solidFill>
                          <a:effectLst/>
                          <a:latin typeface="Calibri" panose="020F0502020204030204" pitchFamily="34" charset="0"/>
                          <a:ea typeface="Calibri" panose="020F0502020204030204" pitchFamily="34" charset="0"/>
                          <a:cs typeface="Calibri" panose="020F0502020204030204" pitchFamily="34" charset="0"/>
                        </a:rPr>
                        <a:t>Black</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 &amp; William, 1998).</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6" name="Text Placeholder 1">
            <a:extLst>
              <a:ext uri="{FF2B5EF4-FFF2-40B4-BE49-F238E27FC236}">
                <a16:creationId xmlns:a16="http://schemas.microsoft.com/office/drawing/2014/main" id="{50861A6C-3A29-EF1C-67F3-3EE79E95A960}"/>
              </a:ext>
            </a:extLst>
          </p:cNvPr>
          <p:cNvSpPr>
            <a:spLocks noGrp="1"/>
          </p:cNvSpPr>
          <p:nvPr>
            <p:ph type="body" sz="quarter" idx="30"/>
          </p:nvPr>
        </p:nvSpPr>
        <p:spPr>
          <a:xfrm>
            <a:off x="1786966" y="179388"/>
            <a:ext cx="5259948" cy="946150"/>
          </a:xfrm>
        </p:spPr>
        <p:txBody>
          <a:bodyPr/>
          <a:lstStyle/>
          <a:p>
            <a:r>
              <a:rPr lang="en-IE" sz="6000" b="1">
                <a:solidFill>
                  <a:srgbClr val="F79037"/>
                </a:solidFill>
              </a:rPr>
              <a:t>06</a:t>
            </a:r>
            <a:r>
              <a:rPr lang="en-IE" sz="2400" b="1"/>
              <a:t> – </a:t>
            </a:r>
            <a:r>
              <a:rPr lang="pt-PT" sz="2400" b="1"/>
              <a:t>Desenvolvimento da Experiência de Aprendizagem do Aluno</a:t>
            </a:r>
          </a:p>
          <a:p>
            <a:endParaRPr lang="en-IE" sz="2400" b="1"/>
          </a:p>
        </p:txBody>
      </p:sp>
    </p:spTree>
    <p:extLst>
      <p:ext uri="{BB962C8B-B14F-4D97-AF65-F5344CB8AC3E}">
        <p14:creationId xmlns:p14="http://schemas.microsoft.com/office/powerpoint/2010/main" val="2502448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261292C-F375-C197-53F5-3B547BD9DEDB}"/>
              </a:ext>
            </a:extLst>
          </p:cNvPr>
          <p:cNvSpPr>
            <a:spLocks noGrp="1"/>
          </p:cNvSpPr>
          <p:nvPr>
            <p:ph type="body" sz="quarter" idx="30"/>
          </p:nvPr>
        </p:nvSpPr>
        <p:spPr>
          <a:xfrm>
            <a:off x="670695" y="627587"/>
            <a:ext cx="3014509" cy="662358"/>
          </a:xfrm>
        </p:spPr>
        <p:txBody>
          <a:bodyPr/>
          <a:lstStyle/>
          <a:p>
            <a:pPr algn="r"/>
            <a:r>
              <a:rPr lang="en-US" sz="6000" b="1">
                <a:solidFill>
                  <a:srgbClr val="F79037"/>
                </a:solidFill>
              </a:rPr>
              <a:t>07</a:t>
            </a:r>
            <a:r>
              <a:rPr lang="en-US" sz="2400" b="1"/>
              <a:t> – </a:t>
            </a:r>
            <a:r>
              <a:rPr lang="pt-PT" sz="2400" b="1"/>
              <a:t>Links Úteis e Recursos Adicionais</a:t>
            </a:r>
          </a:p>
          <a:p>
            <a:pPr algn="r"/>
            <a:endParaRPr lang="en-US" sz="6000" b="1"/>
          </a:p>
        </p:txBody>
      </p:sp>
      <p:sp>
        <p:nvSpPr>
          <p:cNvPr id="4" name="Slide Number Placeholder 3">
            <a:extLst>
              <a:ext uri="{FF2B5EF4-FFF2-40B4-BE49-F238E27FC236}">
                <a16:creationId xmlns:a16="http://schemas.microsoft.com/office/drawing/2014/main" id="{48D0C8E4-47C5-0F84-3290-C82E0681D3A8}"/>
              </a:ext>
            </a:extLst>
          </p:cNvPr>
          <p:cNvSpPr>
            <a:spLocks noGrp="1"/>
          </p:cNvSpPr>
          <p:nvPr>
            <p:ph type="sldNum" sz="quarter" idx="4"/>
          </p:nvPr>
        </p:nvSpPr>
        <p:spPr>
          <a:xfrm>
            <a:off x="6200636" y="10046928"/>
            <a:ext cx="1047264" cy="465822"/>
          </a:xfrm>
        </p:spPr>
        <p:txBody>
          <a:bodyPr anchor="ctr">
            <a:normAutofit/>
          </a:bodyPr>
          <a:lstStyle/>
          <a:p>
            <a:pPr>
              <a:spcAft>
                <a:spcPts val="600"/>
              </a:spcAft>
            </a:pPr>
            <a:fld id="{CB2079F2-58AF-ED44-82D7-E04B2F6FD686}" type="slidenum">
              <a:rPr lang="en-US" smtClean="0"/>
              <a:pPr>
                <a:spcAft>
                  <a:spcPts val="600"/>
                </a:spcAft>
              </a:pPr>
              <a:t>31</a:t>
            </a:fld>
            <a:endParaRPr lang="en-US"/>
          </a:p>
        </p:txBody>
      </p:sp>
      <p:pic>
        <p:nvPicPr>
          <p:cNvPr id="8" name="Picture Placeholder 7" descr="A grey chain with a black background&#10;&#10;Description automatically generated">
            <a:extLst>
              <a:ext uri="{FF2B5EF4-FFF2-40B4-BE49-F238E27FC236}">
                <a16:creationId xmlns:a16="http://schemas.microsoft.com/office/drawing/2014/main" id="{4EFB3B6B-EA6C-547F-29B3-A37E5FCC4CA3}"/>
              </a:ext>
            </a:extLst>
          </p:cNvPr>
          <p:cNvPicPr>
            <a:picLocks noGrp="1" noChangeAspect="1"/>
          </p:cNvPicPr>
          <p:nvPr>
            <p:ph type="pic" sz="quarter" idx="44"/>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4957" r="-4" b="5255"/>
          <a:stretch/>
        </p:blipFill>
        <p:spPr>
          <a:xfrm>
            <a:off x="3977692" y="522985"/>
            <a:ext cx="3064955" cy="2751872"/>
          </a:xfrm>
          <a:noFill/>
        </p:spPr>
      </p:pic>
      <p:graphicFrame>
        <p:nvGraphicFramePr>
          <p:cNvPr id="9" name="Table 7">
            <a:extLst>
              <a:ext uri="{FF2B5EF4-FFF2-40B4-BE49-F238E27FC236}">
                <a16:creationId xmlns:a16="http://schemas.microsoft.com/office/drawing/2014/main" id="{4B0E645B-3DCC-673C-D2D1-10B16E1AF4FD}"/>
              </a:ext>
            </a:extLst>
          </p:cNvPr>
          <p:cNvGraphicFramePr>
            <a:graphicFrameLocks noGrp="1"/>
          </p:cNvGraphicFramePr>
          <p:nvPr>
            <p:extLst>
              <p:ext uri="{D42A27DB-BD31-4B8C-83A1-F6EECF244321}">
                <p14:modId xmlns:p14="http://schemas.microsoft.com/office/powerpoint/2010/main" val="1599269903"/>
              </p:ext>
            </p:extLst>
          </p:nvPr>
        </p:nvGraphicFramePr>
        <p:xfrm>
          <a:off x="327761" y="3554309"/>
          <a:ext cx="6714886" cy="4875652"/>
        </p:xfrm>
        <a:graphic>
          <a:graphicData uri="http://schemas.openxmlformats.org/drawingml/2006/table">
            <a:tbl>
              <a:tblPr firstRow="1" bandRow="1"/>
              <a:tblGrid>
                <a:gridCol w="3357443">
                  <a:extLst>
                    <a:ext uri="{9D8B030D-6E8A-4147-A177-3AD203B41FA5}">
                      <a16:colId xmlns:a16="http://schemas.microsoft.com/office/drawing/2014/main" val="2768001383"/>
                    </a:ext>
                  </a:extLst>
                </a:gridCol>
                <a:gridCol w="3357443">
                  <a:extLst>
                    <a:ext uri="{9D8B030D-6E8A-4147-A177-3AD203B41FA5}">
                      <a16:colId xmlns:a16="http://schemas.microsoft.com/office/drawing/2014/main" val="4136601745"/>
                    </a:ext>
                  </a:extLst>
                </a:gridCol>
              </a:tblGrid>
              <a:tr h="578833">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en-IE" sz="1400">
                          <a:solidFill>
                            <a:schemeClr val="bg2">
                              <a:lumMod val="25000"/>
                            </a:schemeClr>
                          </a:solidFill>
                        </a:rPr>
                        <a:t>Website do </a:t>
                      </a:r>
                      <a:r>
                        <a:rPr lang="en-IE" sz="1400" err="1">
                          <a:solidFill>
                            <a:schemeClr val="bg2">
                              <a:lumMod val="25000"/>
                            </a:schemeClr>
                          </a:solidFill>
                        </a:rPr>
                        <a:t>Projeto</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en-IE" sz="1200">
                          <a:solidFill>
                            <a:srgbClr val="F79037"/>
                          </a:solidFill>
                          <a:hlinkClick r:id="rId4">
                            <a:extLst>
                              <a:ext uri="{A12FA001-AC4F-418D-AE19-62706E023703}">
                                <ahyp:hlinkClr xmlns:ahyp="http://schemas.microsoft.com/office/drawing/2018/hyperlinkcolor" val="tx"/>
                              </a:ext>
                            </a:extLst>
                          </a:hlinkClick>
                        </a:rPr>
                        <a:t>https://ethical-food.eu/</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88033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err="1">
                          <a:solidFill>
                            <a:schemeClr val="bg2">
                              <a:lumMod val="25000"/>
                            </a:schemeClr>
                          </a:solidFill>
                        </a:rPr>
                        <a:t>Guia</a:t>
                      </a:r>
                      <a:r>
                        <a:rPr lang="en-IE" sz="1400">
                          <a:solidFill>
                            <a:schemeClr val="bg2">
                              <a:lumMod val="25000"/>
                            </a:schemeClr>
                          </a:solidFill>
                        </a:rPr>
                        <a:t> do </a:t>
                      </a:r>
                      <a:r>
                        <a:rPr lang="en-IE" sz="1400" err="1">
                          <a:solidFill>
                            <a:schemeClr val="bg2">
                              <a:lumMod val="25000"/>
                            </a:schemeClr>
                          </a:solidFill>
                        </a:rPr>
                        <a:t>Educador</a:t>
                      </a:r>
                      <a:r>
                        <a:rPr lang="en-IE" sz="1400">
                          <a:solidFill>
                            <a:schemeClr val="bg2">
                              <a:lumMod val="25000"/>
                            </a:schemeClr>
                          </a:solidFill>
                        </a:rPr>
                        <a:t> para </a:t>
                      </a:r>
                      <a:r>
                        <a:rPr lang="en-IE" sz="1400" err="1">
                          <a:solidFill>
                            <a:schemeClr val="bg2">
                              <a:lumMod val="25000"/>
                            </a:schemeClr>
                          </a:solidFill>
                        </a:rPr>
                        <a:t>Promotores</a:t>
                      </a:r>
                      <a:r>
                        <a:rPr lang="en-IE" sz="1400">
                          <a:solidFill>
                            <a:schemeClr val="bg2">
                              <a:lumMod val="25000"/>
                            </a:schemeClr>
                          </a:solidFill>
                        </a:rPr>
                        <a:t> &amp; </a:t>
                      </a:r>
                      <a:r>
                        <a:rPr lang="en-IE" sz="1400" err="1">
                          <a:solidFill>
                            <a:schemeClr val="bg2">
                              <a:lumMod val="25000"/>
                            </a:schemeClr>
                          </a:solidFill>
                        </a:rPr>
                        <a:t>Facilitadores</a:t>
                      </a:r>
                      <a:r>
                        <a:rPr lang="en-IE" sz="1400">
                          <a:solidFill>
                            <a:schemeClr val="bg2">
                              <a:lumMod val="25000"/>
                            </a:schemeClr>
                          </a:solidFill>
                        </a:rPr>
                        <a:t> de Alimentos </a:t>
                      </a:r>
                      <a:r>
                        <a:rPr lang="en-IE" sz="1400" err="1">
                          <a:solidFill>
                            <a:schemeClr val="bg2">
                              <a:lumMod val="25000"/>
                            </a:schemeClr>
                          </a:solidFill>
                        </a:rPr>
                        <a:t>Éticos</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5">
                            <a:extLst>
                              <a:ext uri="{A12FA001-AC4F-418D-AE19-62706E023703}">
                                <ahyp:hlinkClr xmlns:ahyp="http://schemas.microsoft.com/office/drawing/2018/hyperlinkcolor" val="tx"/>
                              </a:ext>
                            </a:extLst>
                          </a:hlinkClick>
                        </a:rPr>
                        <a:t>https://ethical-food.eu/educators-guide/</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77347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err="1">
                          <a:solidFill>
                            <a:schemeClr val="bg2">
                              <a:lumMod val="25000"/>
                            </a:schemeClr>
                          </a:solidFill>
                        </a:rPr>
                        <a:t>Compêndio</a:t>
                      </a:r>
                      <a:r>
                        <a:rPr lang="en-IE" sz="1400">
                          <a:solidFill>
                            <a:schemeClr val="bg2">
                              <a:lumMod val="25000"/>
                            </a:schemeClr>
                          </a:solidFill>
                        </a:rPr>
                        <a:t> de Boas </a:t>
                      </a:r>
                      <a:r>
                        <a:rPr lang="en-IE" sz="1400" err="1">
                          <a:solidFill>
                            <a:schemeClr val="bg2">
                              <a:lumMod val="25000"/>
                            </a:schemeClr>
                          </a:solidFill>
                        </a:rPr>
                        <a:t>Práticas</a:t>
                      </a:r>
                      <a:r>
                        <a:rPr lang="en-IE" sz="1400">
                          <a:solidFill>
                            <a:schemeClr val="bg2">
                              <a:lumMod val="25000"/>
                            </a:schemeClr>
                          </a:solidFill>
                        </a:rPr>
                        <a:t> – </a:t>
                      </a:r>
                      <a:r>
                        <a:rPr lang="en-IE" sz="1400" err="1">
                          <a:solidFill>
                            <a:schemeClr val="bg2">
                              <a:lumMod val="25000"/>
                            </a:schemeClr>
                          </a:solidFill>
                        </a:rPr>
                        <a:t>Empreendedorismo</a:t>
                      </a:r>
                      <a:r>
                        <a:rPr lang="en-IE" sz="1400">
                          <a:solidFill>
                            <a:schemeClr val="bg2">
                              <a:lumMod val="25000"/>
                            </a:schemeClr>
                          </a:solidFill>
                        </a:rPr>
                        <a:t> de Alimentos </a:t>
                      </a:r>
                      <a:r>
                        <a:rPr lang="en-IE" sz="1400" err="1">
                          <a:solidFill>
                            <a:schemeClr val="bg2">
                              <a:lumMod val="25000"/>
                            </a:schemeClr>
                          </a:solidFill>
                        </a:rPr>
                        <a:t>Éticos</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6">
                            <a:extLst>
                              <a:ext uri="{A12FA001-AC4F-418D-AE19-62706E023703}">
                                <ahyp:hlinkClr xmlns:ahyp="http://schemas.microsoft.com/office/drawing/2018/hyperlinkcolor" val="tx"/>
                              </a:ext>
                            </a:extLst>
                          </a:hlinkClick>
                        </a:rPr>
                        <a:t>https://ethical-food.eu/the-good-practice-compendium/</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11534892"/>
                  </a:ext>
                </a:extLst>
              </a:tr>
              <a:tr h="59778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Manual de </a:t>
                      </a:r>
                      <a:r>
                        <a:rPr lang="en-IE" sz="1400" err="1">
                          <a:solidFill>
                            <a:schemeClr val="bg2">
                              <a:lumMod val="25000"/>
                            </a:schemeClr>
                          </a:solidFill>
                        </a:rPr>
                        <a:t>Empreendedorismo</a:t>
                      </a:r>
                      <a:r>
                        <a:rPr lang="en-IE" sz="1400">
                          <a:solidFill>
                            <a:schemeClr val="bg2">
                              <a:lumMod val="25000"/>
                            </a:schemeClr>
                          </a:solidFill>
                        </a:rPr>
                        <a:t> de Alimentos </a:t>
                      </a:r>
                      <a:r>
                        <a:rPr lang="en-IE" sz="1400" err="1">
                          <a:solidFill>
                            <a:schemeClr val="bg2">
                              <a:lumMod val="25000"/>
                            </a:schemeClr>
                          </a:solidFill>
                        </a:rPr>
                        <a:t>Éticos</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7">
                            <a:extLst>
                              <a:ext uri="{A12FA001-AC4F-418D-AE19-62706E023703}">
                                <ahyp:hlinkClr xmlns:ahyp="http://schemas.microsoft.com/office/drawing/2018/hyperlinkcolor" val="tx"/>
                              </a:ext>
                            </a:extLst>
                          </a:hlinkClick>
                        </a:rPr>
                        <a:t>https://ethical-food.eu/innovating-ethical-food-entrepreneurship-manual/</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83612724"/>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err="1">
                          <a:solidFill>
                            <a:schemeClr val="bg2">
                              <a:lumMod val="25000"/>
                            </a:schemeClr>
                          </a:solidFill>
                        </a:rPr>
                        <a:t>Recursos</a:t>
                      </a:r>
                      <a:r>
                        <a:rPr lang="en-IE" sz="1400">
                          <a:solidFill>
                            <a:schemeClr val="bg2">
                              <a:lumMod val="25000"/>
                            </a:schemeClr>
                          </a:solidFill>
                        </a:rPr>
                        <a:t> para </a:t>
                      </a:r>
                      <a:r>
                        <a:rPr lang="en-IE" sz="1400" err="1">
                          <a:solidFill>
                            <a:schemeClr val="bg2">
                              <a:lumMod val="25000"/>
                            </a:schemeClr>
                          </a:solidFill>
                        </a:rPr>
                        <a:t>Aprendizagem</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rtl="0" eaLnBrk="1" fontAlgn="auto" latinLnBrk="0" hangingPunct="1">
                        <a:lnSpc>
                          <a:spcPct val="100000"/>
                        </a:lnSpc>
                        <a:spcBef>
                          <a:spcPts val="0"/>
                        </a:spcBef>
                        <a:spcAft>
                          <a:spcPts val="0"/>
                        </a:spcAft>
                        <a:buClrTx/>
                        <a:buSzTx/>
                        <a:buFontTx/>
                        <a:buNone/>
                        <a:tabLst/>
                        <a:defRPr/>
                      </a:pPr>
                      <a:r>
                        <a:rPr lang="en-IE" sz="1200">
                          <a:solidFill>
                            <a:srgbClr val="F79037"/>
                          </a:solidFill>
                          <a:hlinkClick r:id="rId8">
                            <a:extLst>
                              <a:ext uri="{A12FA001-AC4F-418D-AE19-62706E023703}">
                                <ahyp:hlinkClr xmlns:ahyp="http://schemas.microsoft.com/office/drawing/2018/hyperlinkcolor" val="tx"/>
                              </a:ext>
                            </a:extLst>
                          </a:hlinkClick>
                        </a:rPr>
                        <a:t>https://ethical-food.eu/ethical-food-entrepreneurs-oers-pt/</a:t>
                      </a:r>
                      <a:endParaRPr lang="en-IE" sz="1200">
                        <a:solidFill>
                          <a:srgbClr val="F79037"/>
                        </a:solidFill>
                      </a:endParaRPr>
                    </a:p>
                    <a:p>
                      <a:pPr marL="0" marR="0" lvl="0" indent="0" algn="ctr" defTabSz="2072941" rtl="0" eaLnBrk="1" fontAlgn="auto" latinLnBrk="0" hangingPunct="1">
                        <a:lnSpc>
                          <a:spcPct val="100000"/>
                        </a:lnSpc>
                        <a:spcBef>
                          <a:spcPts val="0"/>
                        </a:spcBef>
                        <a:spcAft>
                          <a:spcPts val="0"/>
                        </a:spcAft>
                        <a:buClrTx/>
                        <a:buSzTx/>
                        <a:buFontTx/>
                        <a:buNone/>
                        <a:tabLst/>
                        <a:defRPr/>
                      </a:pPr>
                      <a:endParaRPr lang="en-IE" sz="1200">
                        <a:solidFill>
                          <a:srgbClr val="F79037"/>
                        </a:solidFill>
                        <a:highlight>
                          <a:srgbClr val="FED103"/>
                        </a:highligh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78571862"/>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err="1">
                          <a:solidFill>
                            <a:schemeClr val="bg2">
                              <a:lumMod val="25000"/>
                            </a:schemeClr>
                          </a:solidFill>
                        </a:rPr>
                        <a:t>Página</a:t>
                      </a:r>
                      <a:r>
                        <a:rPr lang="en-IE" sz="1400">
                          <a:solidFill>
                            <a:schemeClr val="bg2">
                              <a:lumMod val="25000"/>
                            </a:schemeClr>
                          </a:solidFill>
                        </a:rPr>
                        <a:t> de Facebook do </a:t>
                      </a:r>
                      <a:r>
                        <a:rPr lang="en-IE" sz="1400" err="1">
                          <a:solidFill>
                            <a:schemeClr val="bg2">
                              <a:lumMod val="25000"/>
                            </a:schemeClr>
                          </a:solidFill>
                        </a:rPr>
                        <a:t>Projeto</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9">
                            <a:extLst>
                              <a:ext uri="{A12FA001-AC4F-418D-AE19-62706E023703}">
                                <ahyp:hlinkClr xmlns:ahyp="http://schemas.microsoft.com/office/drawing/2018/hyperlinkcolor" val="tx"/>
                              </a:ext>
                            </a:extLst>
                          </a:hlinkClick>
                        </a:rPr>
                        <a:t>https://www.facebook.com/efe.erasmus.project</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647125007"/>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err="1">
                          <a:solidFill>
                            <a:schemeClr val="bg2">
                              <a:lumMod val="25000"/>
                            </a:schemeClr>
                          </a:solidFill>
                        </a:rPr>
                        <a:t>Conta</a:t>
                      </a:r>
                      <a:r>
                        <a:rPr lang="en-IE" sz="1400">
                          <a:solidFill>
                            <a:schemeClr val="bg2">
                              <a:lumMod val="25000"/>
                            </a:schemeClr>
                          </a:solidFill>
                        </a:rPr>
                        <a:t> no Twitter do </a:t>
                      </a:r>
                      <a:r>
                        <a:rPr lang="en-IE" sz="1400" err="1">
                          <a:solidFill>
                            <a:schemeClr val="bg2">
                              <a:lumMod val="25000"/>
                            </a:schemeClr>
                          </a:solidFill>
                        </a:rPr>
                        <a:t>Projeto</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10">
                            <a:extLst>
                              <a:ext uri="{A12FA001-AC4F-418D-AE19-62706E023703}">
                                <ahyp:hlinkClr xmlns:ahyp="http://schemas.microsoft.com/office/drawing/2018/hyperlinkcolor" val="tx"/>
                              </a:ext>
                            </a:extLst>
                          </a:hlinkClick>
                        </a:rPr>
                        <a:t>https://twitter.com/EthicalFoodEnt1</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716622378"/>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err="1">
                          <a:solidFill>
                            <a:schemeClr val="bg2">
                              <a:lumMod val="25000"/>
                            </a:schemeClr>
                          </a:solidFill>
                        </a:rPr>
                        <a:t>Página</a:t>
                      </a:r>
                      <a:r>
                        <a:rPr lang="en-IE" sz="1400">
                          <a:solidFill>
                            <a:schemeClr val="bg2">
                              <a:lumMod val="25000"/>
                            </a:schemeClr>
                          </a:solidFill>
                        </a:rPr>
                        <a:t> no LinkedIn do </a:t>
                      </a:r>
                      <a:r>
                        <a:rPr lang="en-IE" sz="1400" err="1">
                          <a:solidFill>
                            <a:schemeClr val="bg2">
                              <a:lumMod val="25000"/>
                            </a:schemeClr>
                          </a:solidFill>
                        </a:rPr>
                        <a:t>Projeto</a:t>
                      </a:r>
                      <a:endParaRPr lang="en-IE" sz="140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11">
                            <a:extLst>
                              <a:ext uri="{A12FA001-AC4F-418D-AE19-62706E023703}">
                                <ahyp:hlinkClr xmlns:ahyp="http://schemas.microsoft.com/office/drawing/2018/hyperlinkcolor" val="tx"/>
                              </a:ext>
                            </a:extLst>
                          </a:hlinkClick>
                        </a:rPr>
                        <a:t>https://www.linkedin.com/company/ethical-food-entrepreneurship/?viewAsMember=true</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699560880"/>
                  </a:ext>
                </a:extLst>
              </a:tr>
            </a:tbl>
          </a:graphicData>
        </a:graphic>
      </p:graphicFrame>
    </p:spTree>
    <p:extLst>
      <p:ext uri="{BB962C8B-B14F-4D97-AF65-F5344CB8AC3E}">
        <p14:creationId xmlns:p14="http://schemas.microsoft.com/office/powerpoint/2010/main" val="552262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0D644-7079-37D8-44B2-D788E224109E}"/>
              </a:ext>
            </a:extLst>
          </p:cNvPr>
          <p:cNvSpPr>
            <a:spLocks noGrp="1"/>
          </p:cNvSpPr>
          <p:nvPr>
            <p:ph type="sldNum" sz="quarter" idx="4"/>
          </p:nvPr>
        </p:nvSpPr>
        <p:spPr/>
        <p:txBody>
          <a:bodyPr/>
          <a:lstStyle/>
          <a:p>
            <a:fld id="{CB2079F2-58AF-ED44-82D7-E04B2F6FD686}" type="slidenum">
              <a:rPr lang="en-US" smtClean="0"/>
              <a:pPr/>
              <a:t>32</a:t>
            </a:fld>
            <a:endParaRPr lang="en-US"/>
          </a:p>
        </p:txBody>
      </p:sp>
      <p:graphicFrame>
        <p:nvGraphicFramePr>
          <p:cNvPr id="3" name="Table 2">
            <a:extLst>
              <a:ext uri="{FF2B5EF4-FFF2-40B4-BE49-F238E27FC236}">
                <a16:creationId xmlns:a16="http://schemas.microsoft.com/office/drawing/2014/main" id="{E0163C8B-9330-423D-71A2-17E39234295E}"/>
              </a:ext>
            </a:extLst>
          </p:cNvPr>
          <p:cNvGraphicFramePr>
            <a:graphicFrameLocks noGrp="1"/>
          </p:cNvGraphicFramePr>
          <p:nvPr>
            <p:extLst>
              <p:ext uri="{D42A27DB-BD31-4B8C-83A1-F6EECF244321}">
                <p14:modId xmlns:p14="http://schemas.microsoft.com/office/powerpoint/2010/main" val="2723071868"/>
              </p:ext>
            </p:extLst>
          </p:nvPr>
        </p:nvGraphicFramePr>
        <p:xfrm>
          <a:off x="532263" y="1997612"/>
          <a:ext cx="6501583" cy="8095138"/>
        </p:xfrm>
        <a:graphic>
          <a:graphicData uri="http://schemas.openxmlformats.org/drawingml/2006/table">
            <a:tbl>
              <a:tblPr firstRow="1" firstCol="1" bandRow="1"/>
              <a:tblGrid>
                <a:gridCol w="6501583">
                  <a:extLst>
                    <a:ext uri="{9D8B030D-6E8A-4147-A177-3AD203B41FA5}">
                      <a16:colId xmlns:a16="http://schemas.microsoft.com/office/drawing/2014/main" val="469671634"/>
                    </a:ext>
                  </a:extLst>
                </a:gridCol>
              </a:tblGrid>
              <a:tr h="1760677">
                <a:tc>
                  <a:txBody>
                    <a:bodyPr/>
                    <a:lstStyle/>
                    <a:p>
                      <a:pPr>
                        <a:spcBef>
                          <a:spcPts val="600"/>
                        </a:spcBef>
                        <a:spcAft>
                          <a:spcPts val="3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Ensino e Aprendizagem de Qualidade nas IES Europeias</a:t>
                      </a:r>
                    </a:p>
                    <a:p>
                      <a:pPr marL="342900" lvl="0" indent="-342900" algn="just">
                        <a:spcBef>
                          <a:spcPts val="300"/>
                        </a:spcBef>
                        <a:spcAft>
                          <a:spcPts val="3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HLG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relatório à Comissão Europeia </a:t>
                      </a:r>
                      <a:r>
                        <a:rPr lang="pt-PT"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sobre a melhoria da qualidade do ensino e da aprendizagem nas instituições de ensino superior da Europa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(2013, p.62)</a:t>
                      </a:r>
                    </a:p>
                    <a:p>
                      <a:pPr marL="361950" lvl="0" indent="0" algn="just">
                        <a:spcBef>
                          <a:spcPts val="300"/>
                        </a:spcBef>
                        <a:spcAft>
                          <a:spcPts val="300"/>
                        </a:spcAft>
                        <a:buFont typeface="Symbol" panose="05050102010706020507" pitchFamily="18" charset="2"/>
                        <a:buNone/>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http://ec.europa.eu/dgs/education_culture/repository/education/library/reports/modernisat ion_en.pdf</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300"/>
                        </a:spcBef>
                        <a:spcAft>
                          <a:spcPts val="3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Website da ENQA (European Association for Quality Assurance in Higher Education)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http://www.enqa.eu</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 ENQA é uma organização “guarda-chuva” que representa a garantia da qualidade do ensino superior e divulga informações e conhecimentos entre os seus membros.</a:t>
                      </a:r>
                    </a:p>
                    <a:p>
                      <a:pPr marL="0" lvl="0" indent="0" algn="just">
                        <a:spcBef>
                          <a:spcPts val="300"/>
                        </a:spcBef>
                        <a:spcAft>
                          <a:spcPts val="300"/>
                        </a:spcAft>
                        <a:buFont typeface="Symbol" panose="05050102010706020507" pitchFamily="18" charset="2"/>
                        <a:buNone/>
                      </a:pP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298731"/>
                  </a:ext>
                </a:extLst>
              </a:tr>
              <a:tr h="912185">
                <a:tc>
                  <a:txBody>
                    <a:bodyPr/>
                    <a:lstStyle/>
                    <a:p>
                      <a:pPr>
                        <a:spcBef>
                          <a:spcPts val="600"/>
                        </a:spcBef>
                        <a:spcAft>
                          <a:spcPts val="6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Kit de ferramentas de ensino da UCD </a:t>
                      </a:r>
                      <a:r>
                        <a:rPr lang="pt-PT"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University</a:t>
                      </a: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pt-PT"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College</a:t>
                      </a: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Dublin</a:t>
                      </a:r>
                    </a:p>
                    <a:p>
                      <a:pPr algn="just">
                        <a:spcBef>
                          <a:spcPts val="0"/>
                        </a:spcBef>
                        <a:spcAft>
                          <a:spcPts val="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Apoiar a aprendizagem do aluno; Como ministrar uma palestra; Planear uma aula; Dar feedback, etc.</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https://www.ucd.ie/teaching/resources/teachingtoolkit/planningateachingsession/</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799848"/>
                  </a:ext>
                </a:extLst>
              </a:tr>
              <a:tr h="2131291">
                <a:tc>
                  <a:txBody>
                    <a:bodyPr/>
                    <a:lstStyle/>
                    <a:p>
                      <a:pPr>
                        <a:spcBef>
                          <a:spcPts val="600"/>
                        </a:spcBef>
                        <a:spcAft>
                          <a:spcPts val="600"/>
                        </a:spcAft>
                      </a:pPr>
                      <a:r>
                        <a:rPr lang="en-US" sz="1200" b="1" kern="120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Recursos</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de Design Universal </a:t>
                      </a:r>
                      <a:endParaRPr lang="en-IE"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AHEAD</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demonstra os sete princípios do design universal, contidos na sua Carta para Ensino e Aprendizagem Inclusivos</a:t>
                      </a:r>
                    </a:p>
                    <a:p>
                      <a:pPr algn="just">
                        <a:spcBef>
                          <a:spcPts val="0"/>
                        </a:spcBef>
                        <a:spcAft>
                          <a:spcPts val="0"/>
                        </a:spcAf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https://www.ahead.ie/userfiles/files//documents/Charter_4_Inclusive_Teaching_&amp;_Learni ng_Online_Version.pdf</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Descobrir como se pode criar aulas nos dois sites a seguir:</a:t>
                      </a:r>
                    </a:p>
                    <a:p>
                      <a:pPr marL="342900" lvl="0" indent="-342900">
                        <a:spcBef>
                          <a:spcPts val="300"/>
                        </a:spcBef>
                        <a:spcAft>
                          <a:spcPts val="300"/>
                        </a:spcAft>
                        <a:buFont typeface="+mj-lt"/>
                        <a:buAutoNum type="arabicPeriod"/>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CAST Universal Design Learning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http://www.cast.org/our-work/about-udl.html#.V4j2KGNhyJV</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300"/>
                        </a:spcBef>
                        <a:spcAft>
                          <a:spcPts val="300"/>
                        </a:spcAft>
                        <a:buFont typeface="+mj-lt"/>
                        <a:buAutoNum type="arabicPeriod"/>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National Centre on Universal Design for Learning: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http://www.udlcenter.org</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546816"/>
                  </a:ext>
                </a:extLst>
              </a:tr>
              <a:tr h="1060626">
                <a:tc>
                  <a:txBody>
                    <a:bodyPr/>
                    <a:lstStyle/>
                    <a:p>
                      <a:pPr algn="just">
                        <a:spcBef>
                          <a:spcPts val="600"/>
                        </a:spcBef>
                        <a:spcAft>
                          <a:spcPts val="600"/>
                        </a:spcAft>
                      </a:pPr>
                      <a:r>
                        <a:rPr lang="en-US" sz="1200" b="1"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Aprendizagem</a:t>
                      </a: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Inclusiva</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Como incluir socialmente alunos que possam ter dificuldades de aprendizagem; por exemplo, como incluir um aluno que foi avaliado com dislexia ou ansiedade? O HEA recolhe dados sobre o bem-estar dos alunos. Por favor, ler o tópico da Saúde e Bem-Estar (pp. 23 - 24) no seguinte relatório: “Euro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Student</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Survey</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V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Report</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Social </a:t>
                      </a:r>
                      <a:r>
                        <a:rPr lang="pt-PT"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Living</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Conditions</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of </a:t>
                      </a:r>
                      <a:r>
                        <a:rPr lang="pt-PT"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Higher</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Education</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Students</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in </a:t>
                      </a:r>
                      <a:r>
                        <a:rPr lang="pt-PT" sz="1200" b="1" err="1">
                          <a:solidFill>
                            <a:schemeClr val="tx1"/>
                          </a:solidFill>
                          <a:effectLst/>
                          <a:latin typeface="Calibri" panose="020F0502020204030204" pitchFamily="34" charset="0"/>
                          <a:ea typeface="Calibri" panose="020F0502020204030204" pitchFamily="34" charset="0"/>
                          <a:cs typeface="Calibri" panose="020F0502020204030204" pitchFamily="34" charset="0"/>
                        </a:rPr>
                        <a:t>Ireland</a:t>
                      </a:r>
                      <a:r>
                        <a:rPr lang="pt-PT"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2013</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http://www.hea.ie/sites/default/files/eurostudentv_final.pdf</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959968"/>
                  </a:ext>
                </a:extLst>
              </a:tr>
              <a:tr h="2040316">
                <a:tc>
                  <a:txBody>
                    <a:bodyPr/>
                    <a:lstStyle/>
                    <a:p>
                      <a:pPr algn="just">
                        <a:spcBef>
                          <a:spcPts val="600"/>
                        </a:spcBef>
                        <a:spcAft>
                          <a:spcPts val="6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Abordagem de sala de aula invertida</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Visitar a Universidade de Queensland, Austrália, e descobrir como usar a abordagem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Flipped</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Classroom</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para melhorar a aprendizagem do estudante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http://www.uq.edu.au/teach/flipped-classroom/what-is-fc.html</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Oque é  a narrativa digital</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t>
                      </a:r>
                      <a:r>
                        <a:rPr lang="en-US"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Visitar</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“Jerome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Gratigny</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no YouTube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https://www.youtube.com/watch?v=dKZiXR5qUlQ</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ou no website para descobrir como criar histórias digitais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http://storyconcepts.blogspot.ie</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pt-PT"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 que é a aprendizagem baseada em problemas (</a:t>
                      </a:r>
                      <a:r>
                        <a:rPr lang="en-US" sz="1200" b="1" kern="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problem-based </a:t>
                      </a: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learning)?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PT" sz="1200">
                          <a:solidFill>
                            <a:schemeClr val="tx1"/>
                          </a:solidFill>
                          <a:effectLst/>
                          <a:latin typeface="Calibri" panose="020F0502020204030204" pitchFamily="34" charset="0"/>
                          <a:ea typeface="Calibri" panose="020F0502020204030204" pitchFamily="34" charset="0"/>
                          <a:cs typeface="Calibri" panose="020F0502020204030204" pitchFamily="34" charset="0"/>
                        </a:rPr>
                        <a:t>Ler o artigo de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John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Savery</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(2006) ‘Overview of Problem-based Learning: Definitions and Distinctions’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https://docs.lib.purdue.edu/cgi/viewcontent.cgi?article=1002&amp;context=ijpbl</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534684"/>
                  </a:ext>
                </a:extLst>
              </a:tr>
            </a:tbl>
          </a:graphicData>
        </a:graphic>
      </p:graphicFrame>
      <p:sp>
        <p:nvSpPr>
          <p:cNvPr id="5" name="Text Placeholder 1">
            <a:extLst>
              <a:ext uri="{FF2B5EF4-FFF2-40B4-BE49-F238E27FC236}">
                <a16:creationId xmlns:a16="http://schemas.microsoft.com/office/drawing/2014/main" id="{7D87EA40-DCDD-66D3-9575-7E89A4496511}"/>
              </a:ext>
            </a:extLst>
          </p:cNvPr>
          <p:cNvSpPr txBox="1">
            <a:spLocks/>
          </p:cNvSpPr>
          <p:nvPr/>
        </p:nvSpPr>
        <p:spPr>
          <a:xfrm>
            <a:off x="602456" y="74853"/>
            <a:ext cx="5457150" cy="66235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6000" b="1">
                <a:solidFill>
                  <a:srgbClr val="F79037"/>
                </a:solidFill>
                <a:latin typeface="Calibri" panose="020F0502020204030204" pitchFamily="34" charset="0"/>
                <a:ea typeface="Calibri" panose="020F0502020204030204" pitchFamily="34" charset="0"/>
                <a:cs typeface="Calibri" panose="020F0502020204030204" pitchFamily="34" charset="0"/>
              </a:rPr>
              <a:t>07</a:t>
            </a:r>
            <a:r>
              <a:rPr lang="en-US" sz="2400" b="1"/>
              <a:t> – </a:t>
            </a:r>
            <a:r>
              <a:rPr lang="pt-PT" sz="2400" b="1">
                <a:latin typeface="Calibri" panose="020F0502020204030204" pitchFamily="34" charset="0"/>
                <a:ea typeface="Calibri" panose="020F0502020204030204" pitchFamily="34" charset="0"/>
                <a:cs typeface="Calibri" panose="020F0502020204030204" pitchFamily="34" charset="0"/>
              </a:rPr>
              <a:t>Links Úteis e Recursos Adicionais</a:t>
            </a:r>
          </a:p>
        </p:txBody>
      </p:sp>
    </p:spTree>
    <p:extLst>
      <p:ext uri="{BB962C8B-B14F-4D97-AF65-F5344CB8AC3E}">
        <p14:creationId xmlns:p14="http://schemas.microsoft.com/office/powerpoint/2010/main" val="3503287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r>
              <a:rPr lang="en-US"/>
              <a:t>www.</a:t>
            </a:r>
            <a:r>
              <a:rPr lang="en-US" b="1"/>
              <a:t>ethical-food</a:t>
            </a:r>
            <a:r>
              <a:rPr lang="en-US"/>
              <a:t>.eu</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r>
              <a:rPr lang="en-US" err="1"/>
              <a:t>siga</a:t>
            </a:r>
            <a:r>
              <a:rPr lang="en-US"/>
              <a:t> a </a:t>
            </a:r>
            <a:r>
              <a:rPr lang="en-US" err="1"/>
              <a:t>nossa</a:t>
            </a:r>
            <a:r>
              <a:rPr lang="en-US"/>
              <a:t> jornada</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246784"/>
            <a:ext cx="6326687" cy="2744346"/>
          </a:xfrm>
        </p:spPr>
        <p:txBody>
          <a:bodyPr/>
          <a:lstStyle/>
          <a:p>
            <a:r>
              <a:rPr lang="en-GB"/>
              <a:t>click to type</a:t>
            </a:r>
            <a:endParaRPr lang="en-US"/>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hlinkClick r:id="rId2"/>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hlinkClick r:id="rId3"/>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9" name="Graphic 28" descr="World with solid fill">
              <a:hlinkClick r:id="rId4"/>
              <a:extLst>
                <a:ext uri="{FF2B5EF4-FFF2-40B4-BE49-F238E27FC236}">
                  <a16:creationId xmlns:a16="http://schemas.microsoft.com/office/drawing/2014/main" id="{A51FB76E-B85B-D644-B30D-5099F236384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56616" y="8719289"/>
              <a:ext cx="246077" cy="246077"/>
            </a:xfrm>
            <a:prstGeom prst="rect">
              <a:avLst/>
            </a:prstGeom>
          </p:spPr>
        </p:pic>
      </p:grpSp>
      <p:pic>
        <p:nvPicPr>
          <p:cNvPr id="2" name="Picture Placeholder 8" descr="Blackboard and yellow chairs in a classroom">
            <a:extLst>
              <a:ext uri="{FF2B5EF4-FFF2-40B4-BE49-F238E27FC236}">
                <a16:creationId xmlns:a16="http://schemas.microsoft.com/office/drawing/2014/main" id="{EE375405-7E55-B162-8F24-4ED26F30F4B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6412" b="7067"/>
          <a:stretch/>
        </p:blipFill>
        <p:spPr>
          <a:xfrm>
            <a:off x="0" y="2145058"/>
            <a:ext cx="7559675" cy="5614969"/>
          </a:xfrm>
          <a:prstGeom prst="rect">
            <a:avLst/>
          </a:prstGeom>
        </p:spPr>
      </p:pic>
      <p:sp>
        <p:nvSpPr>
          <p:cNvPr id="3" name="TextBox 2">
            <a:extLst>
              <a:ext uri="{FF2B5EF4-FFF2-40B4-BE49-F238E27FC236}">
                <a16:creationId xmlns:a16="http://schemas.microsoft.com/office/drawing/2014/main" id="{48CBF959-CA1B-A6ED-6606-3190338F768B}"/>
              </a:ext>
            </a:extLst>
          </p:cNvPr>
          <p:cNvSpPr txBox="1"/>
          <p:nvPr/>
        </p:nvSpPr>
        <p:spPr>
          <a:xfrm>
            <a:off x="1336111" y="3034816"/>
            <a:ext cx="4887452" cy="1938992"/>
          </a:xfrm>
          <a:prstGeom prst="rect">
            <a:avLst/>
          </a:prstGeom>
          <a:noFill/>
        </p:spPr>
        <p:txBody>
          <a:bodyPr wrap="square" rtlCol="0">
            <a:spAutoFit/>
          </a:bodyPr>
          <a:lstStyle/>
          <a:p>
            <a:pPr algn="ctr"/>
            <a:r>
              <a:rPr lang="en-IE" sz="2400" b="1">
                <a:solidFill>
                  <a:schemeClr val="bg1"/>
                </a:solidFill>
                <a:latin typeface="Bradley Hand ITC" panose="03070402050302030203" pitchFamily="66" charset="0"/>
              </a:rPr>
              <a:t>“</a:t>
            </a:r>
            <a:r>
              <a:rPr lang="pt-PT" sz="2400" b="1">
                <a:solidFill>
                  <a:schemeClr val="bg1"/>
                </a:solidFill>
                <a:latin typeface="Bradley Hand ITC" panose="03070402050302030203" pitchFamily="66" charset="0"/>
              </a:rPr>
              <a:t>“Nunca duvide que um pequeno grupo de pessoas conscientes e comprometidas possa mudar o mundo. De facto, sempre foi assim que o mundo mudou.!”</a:t>
            </a:r>
            <a:endParaRPr lang="en-IE" sz="2400" b="1">
              <a:solidFill>
                <a:schemeClr val="bg1"/>
              </a:solidFill>
              <a:latin typeface="Bradley Hand ITC" panose="03070402050302030203" pitchFamily="66" charset="0"/>
            </a:endParaRPr>
          </a:p>
        </p:txBody>
      </p:sp>
      <p:sp>
        <p:nvSpPr>
          <p:cNvPr id="4" name="TextBox 3">
            <a:extLst>
              <a:ext uri="{FF2B5EF4-FFF2-40B4-BE49-F238E27FC236}">
                <a16:creationId xmlns:a16="http://schemas.microsoft.com/office/drawing/2014/main" id="{BC837BAC-8209-8960-22D0-79BC830D0C83}"/>
              </a:ext>
            </a:extLst>
          </p:cNvPr>
          <p:cNvSpPr txBox="1"/>
          <p:nvPr/>
        </p:nvSpPr>
        <p:spPr>
          <a:xfrm>
            <a:off x="4303040" y="5114125"/>
            <a:ext cx="2029216" cy="307777"/>
          </a:xfrm>
          <a:prstGeom prst="rect">
            <a:avLst/>
          </a:prstGeom>
          <a:noFill/>
        </p:spPr>
        <p:txBody>
          <a:bodyPr wrap="square" rtlCol="0">
            <a:spAutoFit/>
          </a:bodyPr>
          <a:lstStyle/>
          <a:p>
            <a:r>
              <a:rPr lang="en-IE" sz="1400">
                <a:solidFill>
                  <a:schemeClr val="bg1"/>
                </a:solidFill>
              </a:rPr>
              <a:t>-Margaret Mead</a:t>
            </a:r>
          </a:p>
        </p:txBody>
      </p:sp>
      <p:pic>
        <p:nvPicPr>
          <p:cNvPr id="5" name="Picture 4" descr="Blue text on a white background&#10;&#10;Description automatically generated">
            <a:extLst>
              <a:ext uri="{FF2B5EF4-FFF2-40B4-BE49-F238E27FC236}">
                <a16:creationId xmlns:a16="http://schemas.microsoft.com/office/drawing/2014/main" id="{641D0EC0-2A7F-3341-8AAD-7C77257A97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1123" y="9786718"/>
            <a:ext cx="1847254" cy="323850"/>
          </a:xfrm>
          <a:prstGeom prst="rect">
            <a:avLst/>
          </a:prstGeom>
        </p:spPr>
      </p:pic>
    </p:spTree>
    <p:extLst>
      <p:ext uri="{BB962C8B-B14F-4D97-AF65-F5344CB8AC3E}">
        <p14:creationId xmlns:p14="http://schemas.microsoft.com/office/powerpoint/2010/main" val="33552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62A1C-A287-3BA7-B621-0D72917EE79B}"/>
              </a:ext>
            </a:extLst>
          </p:cNvPr>
          <p:cNvSpPr>
            <a:spLocks noGrp="1"/>
          </p:cNvSpPr>
          <p:nvPr>
            <p:ph type="body" sz="quarter" idx="30"/>
          </p:nvPr>
        </p:nvSpPr>
        <p:spPr>
          <a:xfrm>
            <a:off x="1987826" y="71993"/>
            <a:ext cx="4677775" cy="946746"/>
          </a:xfrm>
        </p:spPr>
        <p:txBody>
          <a:bodyPr/>
          <a:lstStyle/>
          <a:p>
            <a:r>
              <a:rPr lang="en-IE" sz="6000" b="1">
                <a:solidFill>
                  <a:srgbClr val="F79037"/>
                </a:solidFill>
              </a:rPr>
              <a:t>02</a:t>
            </a:r>
            <a:r>
              <a:rPr lang="en-IE" sz="2400" b="1"/>
              <a:t> – </a:t>
            </a:r>
            <a:r>
              <a:rPr lang="pt-PT" sz="2400" b="1"/>
              <a:t>Sobre o Curso &amp; Recursos Educacionais Abertos (</a:t>
            </a:r>
            <a:r>
              <a:rPr lang="pt-PT" sz="2400" b="1" err="1"/>
              <a:t>REAs</a:t>
            </a:r>
            <a:r>
              <a:rPr lang="pt-PT" sz="2400" b="1"/>
              <a:t>)</a:t>
            </a:r>
          </a:p>
          <a:p>
            <a:endParaRPr lang="en-IE" sz="2400" b="1"/>
          </a:p>
        </p:txBody>
      </p:sp>
      <p:sp>
        <p:nvSpPr>
          <p:cNvPr id="3" name="Text Placeholder 2">
            <a:extLst>
              <a:ext uri="{FF2B5EF4-FFF2-40B4-BE49-F238E27FC236}">
                <a16:creationId xmlns:a16="http://schemas.microsoft.com/office/drawing/2014/main" id="{3412CD87-72D9-06F1-5EC7-8499BF6EAA33}"/>
              </a:ext>
            </a:extLst>
          </p:cNvPr>
          <p:cNvSpPr>
            <a:spLocks noGrp="1"/>
          </p:cNvSpPr>
          <p:nvPr>
            <p:ph type="body" sz="quarter" idx="32"/>
          </p:nvPr>
        </p:nvSpPr>
        <p:spPr>
          <a:xfrm>
            <a:off x="835103" y="1954798"/>
            <a:ext cx="6325352" cy="7039926"/>
          </a:xfrm>
        </p:spPr>
        <p:txBody>
          <a:bodyPr/>
          <a:lstStyle/>
          <a:p>
            <a:pPr>
              <a:spcBef>
                <a:spcPts val="500"/>
              </a:spcBef>
            </a:pPr>
            <a:r>
              <a:rPr lang="en-US" b="1">
                <a:highlight>
                  <a:srgbClr val="F79037"/>
                </a:highlight>
              </a:rPr>
              <a:t>a) </a:t>
            </a:r>
            <a:r>
              <a:rPr lang="pt-PT" b="1">
                <a:highlight>
                  <a:srgbClr val="F79037"/>
                </a:highlight>
              </a:rPr>
              <a:t>Do que se trata o Projeto EFE? Destaque para os Recursos Educacionais Abertos (</a:t>
            </a:r>
            <a:r>
              <a:rPr lang="pt-PT" b="1" err="1">
                <a:highlight>
                  <a:srgbClr val="F79037"/>
                </a:highlight>
              </a:rPr>
              <a:t>REAs</a:t>
            </a:r>
            <a:r>
              <a:rPr lang="pt-PT" b="1">
                <a:highlight>
                  <a:srgbClr val="F79037"/>
                </a:highlight>
              </a:rPr>
              <a:t>) que compõem este curso</a:t>
            </a:r>
            <a:endParaRPr lang="en-US"/>
          </a:p>
          <a:p>
            <a:pPr>
              <a:spcBef>
                <a:spcPts val="500"/>
              </a:spcBef>
            </a:pPr>
            <a:r>
              <a:rPr lang="pt-PT"/>
              <a:t>O Projeto EFE é um projeto de Parceria de Cooperação IES Erasmus+ que deseja contribuir para o desenvolvimento profissional de educadores de IES da área alimentar, aumentando as suas competências pedagógicas ao nível da avaliação do empreendedorismo de alimentos no planeta, pessoas e proveito. Pretende-se que as IES capacitem uma nova geração de empreendedores do setor alimentar para iniciar, crescer e adaptar novas empresas de alimentos éticos e para operarem negócios que tenham por base o planeta, pessoas e proveito, de modo a capacitar os indivíduos e apoiar a sua visão ao nível da comunidade em relação à saúde e bem-estar.</a:t>
            </a:r>
            <a:endParaRPr lang="en-US"/>
          </a:p>
          <a:p>
            <a:pPr>
              <a:spcBef>
                <a:spcPts val="500"/>
              </a:spcBef>
            </a:pPr>
            <a:r>
              <a:rPr lang="pt-PT" b="1"/>
              <a:t>O Projeto EFE foi cuidadosamente planeado para atender às seguintes prioridades: </a:t>
            </a:r>
            <a:endParaRPr lang="en-US" b="1"/>
          </a:p>
          <a:p>
            <a:pPr marL="171450" indent="-171450">
              <a:spcBef>
                <a:spcPts val="500"/>
              </a:spcBef>
              <a:buFont typeface="Arial" panose="020B0604020202020204" pitchFamily="34" charset="0"/>
              <a:buChar char="•"/>
            </a:pPr>
            <a:r>
              <a:rPr lang="pt-PT">
                <a:highlight>
                  <a:srgbClr val="F79037"/>
                </a:highlight>
              </a:rPr>
              <a:t>Estimular práticas inovadoras de aprendizagem e ensino:</a:t>
            </a:r>
            <a:r>
              <a:rPr lang="pt-PT"/>
              <a:t> Para enfrentar os desafios </a:t>
            </a:r>
            <a:r>
              <a:rPr lang="pt-PT" err="1"/>
              <a:t>societais</a:t>
            </a:r>
            <a:r>
              <a:rPr lang="pt-PT"/>
              <a:t>, o Projeto EFE contribuirá para o desenvolvimento profissional de educadores de IES da área alimentar, aumentando as suas competências pedagógicas, para considerar o efeito da indústria alimentar no planeta, pessoas e proveitos.</a:t>
            </a:r>
          </a:p>
          <a:p>
            <a:pPr marL="171450" indent="-171450">
              <a:spcBef>
                <a:spcPts val="500"/>
              </a:spcBef>
              <a:buFont typeface="Arial" panose="020B0604020202020204" pitchFamily="34" charset="0"/>
              <a:buChar char="•"/>
            </a:pPr>
            <a:r>
              <a:rPr lang="pt-PT">
                <a:highlight>
                  <a:srgbClr val="F79037"/>
                </a:highlight>
              </a:rPr>
              <a:t>Recompensar a excelência na aprendizagem, no ensino e no desenvolvimento de competências</a:t>
            </a:r>
            <a:r>
              <a:rPr lang="en-US"/>
              <a:t>: </a:t>
            </a:r>
            <a:r>
              <a:rPr lang="pt-PT"/>
              <a:t>O Projeto EFE defende a excelência no ensino e no desenvolvimento de competências através de um conjunto único de recursos de formação, incluindo abordagens transdisciplinares e curricula inovadores. Consiste num conjunto de recursos educacionais abertos criados para educadores, publicados online e gratuitos para download e utilização.</a:t>
            </a:r>
          </a:p>
          <a:p>
            <a:pPr marL="171450" indent="-171450">
              <a:spcBef>
                <a:spcPts val="500"/>
              </a:spcBef>
              <a:buFont typeface="Arial" panose="020B0604020202020204" pitchFamily="34" charset="0"/>
              <a:buChar char="•"/>
            </a:pPr>
            <a:r>
              <a:rPr lang="pt-PT">
                <a:highlight>
                  <a:srgbClr val="F79037"/>
                </a:highlight>
              </a:rPr>
              <a:t>O ambiente e a luta contra as alterações climáticas</a:t>
            </a:r>
            <a:r>
              <a:rPr lang="en-US">
                <a:highlight>
                  <a:srgbClr val="F79037"/>
                </a:highlight>
              </a:rPr>
              <a:t>: </a:t>
            </a:r>
            <a:r>
              <a:rPr lang="pt-PT"/>
              <a:t>Muitos dos sistemas atuais de produção de alimentos comprometem a capacidade da Terra. Um sistema alimentar da UE mais saudável e sustentável é uma pedra angular do Pacto Ecológico Europeu. O Projeto EFE pretende capacitar educadores, estudantes e empresas alimentares a desempenharem um papel fundamental na ação sobre as alterações climáticas (ODS 13).</a:t>
            </a:r>
            <a:endParaRPr lang="en-US">
              <a:highlight>
                <a:srgbClr val="FFFF00"/>
              </a:highlight>
            </a:endParaRPr>
          </a:p>
          <a:p>
            <a:pPr>
              <a:spcBef>
                <a:spcPts val="500"/>
              </a:spcBef>
            </a:pPr>
            <a:r>
              <a:rPr lang="pt-PT"/>
              <a:t>O curriculum do Projeto EFE e os Recursos Educacionais Abertos (REA) constituem o nosso novo modelo de formação, concebido para equipar, predominantemente organizações de IES (mas também organizações de EFP) e empresários do setor alimentar, para os mesmos desenvolverem produtos alimentares inovadores, éticos e sustentáveis, com processos empresariais melhorados e atualizados para garantir que o setor alimentar na Europa responda de forma dinâmica às necessidades, desafios, mudanças e estilos de vida do mercado em crescimento. A crescente procura mundial de alimentos e a necessidade de práticas éticas e sustentáveis tornaram-se um desafio que a UE e a ONU estão a encorajar-nos a todos a enfrentar.</a:t>
            </a:r>
            <a:endParaRPr lang="en-US"/>
          </a:p>
          <a:p>
            <a:pPr>
              <a:spcBef>
                <a:spcPts val="500"/>
              </a:spcBef>
            </a:pPr>
            <a:r>
              <a:rPr lang="pt-PT" b="1"/>
              <a:t>O Projeto EFE contribuirá para o seu desenvolvimento profissional como educador de IES, aumentando as suas competências  pedagógicas em relação a produtos e serviços alimentares éticos, inovadores e adequados para o presente e para o futuro. Através deste Guia do Educador do Curso de Empreendedorismo de Alimentos Éticos, também se pretende promover o ensino digital destes tópicos.</a:t>
            </a:r>
            <a:endParaRPr lang="en-IE"/>
          </a:p>
        </p:txBody>
      </p:sp>
      <p:grpSp>
        <p:nvGrpSpPr>
          <p:cNvPr id="4" name="Graphic 3">
            <a:extLst>
              <a:ext uri="{FF2B5EF4-FFF2-40B4-BE49-F238E27FC236}">
                <a16:creationId xmlns:a16="http://schemas.microsoft.com/office/drawing/2014/main" id="{22A3B1F4-489C-0A95-1A89-256DA9CDDD28}"/>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46A28AEE-299A-59E4-6843-B6EA2189A516}"/>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2096DF26-39AB-FB5F-AEC4-FD358A6D1A7E}"/>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63C28F44-C3C9-A084-A704-0D23CC88873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8" name="Freeform 1146">
                <a:extLst>
                  <a:ext uri="{FF2B5EF4-FFF2-40B4-BE49-F238E27FC236}">
                    <a16:creationId xmlns:a16="http://schemas.microsoft.com/office/drawing/2014/main" id="{8CA97B38-AB55-6301-6345-245B51459E9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9" name="Freeform 1147">
                <a:extLst>
                  <a:ext uri="{FF2B5EF4-FFF2-40B4-BE49-F238E27FC236}">
                    <a16:creationId xmlns:a16="http://schemas.microsoft.com/office/drawing/2014/main" id="{CF76EBC3-F230-A77C-8D79-713DE108A126}"/>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0" name="Freeform 1148">
                <a:extLst>
                  <a:ext uri="{FF2B5EF4-FFF2-40B4-BE49-F238E27FC236}">
                    <a16:creationId xmlns:a16="http://schemas.microsoft.com/office/drawing/2014/main" id="{FB9FA228-0796-BB69-08FB-C7179A8A2B20}"/>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1" name="Freeform 1149">
                <a:extLst>
                  <a:ext uri="{FF2B5EF4-FFF2-40B4-BE49-F238E27FC236}">
                    <a16:creationId xmlns:a16="http://schemas.microsoft.com/office/drawing/2014/main" id="{D1F64753-068C-EB1F-ECDF-0521D0CFE627}"/>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2" name="Freeform 1150">
                <a:extLst>
                  <a:ext uri="{FF2B5EF4-FFF2-40B4-BE49-F238E27FC236}">
                    <a16:creationId xmlns:a16="http://schemas.microsoft.com/office/drawing/2014/main" id="{91F6BB6E-3255-51ED-B7BE-89706777EEF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3" name="Freeform 1151">
                <a:extLst>
                  <a:ext uri="{FF2B5EF4-FFF2-40B4-BE49-F238E27FC236}">
                    <a16:creationId xmlns:a16="http://schemas.microsoft.com/office/drawing/2014/main" id="{002B2161-0519-4BC8-C38A-F478622AF916}"/>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4" name="Freeform 1152">
                <a:extLst>
                  <a:ext uri="{FF2B5EF4-FFF2-40B4-BE49-F238E27FC236}">
                    <a16:creationId xmlns:a16="http://schemas.microsoft.com/office/drawing/2014/main" id="{287E393A-47B2-2CFB-53D3-A37D48A93A42}"/>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5" name="Freeform 1153">
                <a:extLst>
                  <a:ext uri="{FF2B5EF4-FFF2-40B4-BE49-F238E27FC236}">
                    <a16:creationId xmlns:a16="http://schemas.microsoft.com/office/drawing/2014/main" id="{3AA125E1-6A2C-2F53-7211-B7F54BA50056}"/>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6" name="Freeform 1154">
                <a:extLst>
                  <a:ext uri="{FF2B5EF4-FFF2-40B4-BE49-F238E27FC236}">
                    <a16:creationId xmlns:a16="http://schemas.microsoft.com/office/drawing/2014/main" id="{C95C2662-77AF-224E-1F1B-9F1B902168AF}"/>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5">
                <a:extLst>
                  <a:ext uri="{FF2B5EF4-FFF2-40B4-BE49-F238E27FC236}">
                    <a16:creationId xmlns:a16="http://schemas.microsoft.com/office/drawing/2014/main" id="{6CFD841C-2C2A-D988-6821-A95B9779C1E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8" name="Freeform 1156">
                <a:extLst>
                  <a:ext uri="{FF2B5EF4-FFF2-40B4-BE49-F238E27FC236}">
                    <a16:creationId xmlns:a16="http://schemas.microsoft.com/office/drawing/2014/main" id="{F10B70DD-6EF3-88CF-C28C-BBEBDC6BE2CC}"/>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19" name="Freeform 1157">
                <a:extLst>
                  <a:ext uri="{FF2B5EF4-FFF2-40B4-BE49-F238E27FC236}">
                    <a16:creationId xmlns:a16="http://schemas.microsoft.com/office/drawing/2014/main" id="{694B11A1-FB3A-2873-9AD3-1F9B66698C7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0" name="Freeform 1158">
                <a:extLst>
                  <a:ext uri="{FF2B5EF4-FFF2-40B4-BE49-F238E27FC236}">
                    <a16:creationId xmlns:a16="http://schemas.microsoft.com/office/drawing/2014/main" id="{99F9152F-FC66-1F12-B182-CECA518913D7}"/>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821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C584D-A29D-8F34-EE77-7CA8607433C3}"/>
              </a:ext>
            </a:extLst>
          </p:cNvPr>
          <p:cNvSpPr>
            <a:spLocks noGrp="1"/>
          </p:cNvSpPr>
          <p:nvPr>
            <p:ph type="body" sz="quarter" idx="32"/>
          </p:nvPr>
        </p:nvSpPr>
        <p:spPr>
          <a:xfrm>
            <a:off x="861159" y="1935585"/>
            <a:ext cx="6349249" cy="6820641"/>
          </a:xfrm>
        </p:spPr>
        <p:txBody>
          <a:bodyPr/>
          <a:lstStyle/>
          <a:p>
            <a:pPr>
              <a:spcBef>
                <a:spcPts val="600"/>
              </a:spcBef>
            </a:pPr>
            <a:r>
              <a:rPr lang="pt-PT" b="1"/>
              <a:t>Os recursos são apresentados em diferentes formatos dependendo da sua utilização:</a:t>
            </a:r>
            <a:endParaRPr lang="en-US"/>
          </a:p>
          <a:p>
            <a:pPr marL="171450" indent="-171450">
              <a:spcBef>
                <a:spcPts val="600"/>
              </a:spcBef>
              <a:buFont typeface="Arial" panose="020B0604020202020204" pitchFamily="34" charset="0"/>
              <a:buChar char="•"/>
            </a:pPr>
            <a:r>
              <a:rPr lang="pt-PT"/>
              <a:t>Os</a:t>
            </a:r>
            <a:r>
              <a:rPr lang="pt-PT" b="1"/>
              <a:t> </a:t>
            </a:r>
            <a:r>
              <a:rPr lang="pt-PT" b="1" err="1"/>
              <a:t>REAs</a:t>
            </a:r>
            <a:r>
              <a:rPr lang="pt-PT" b="1"/>
              <a:t>, </a:t>
            </a:r>
            <a:r>
              <a:rPr lang="pt-PT"/>
              <a:t>um conjunto de recursos multimédia (PowerPoint, documentos, folhas de trabalho, vídeos, questionários/exercícios interativos, etc.) organizados em 6 módulos relacionados com os objetivos de aprendizagem do curriculum, que podem ser utilizados diretamente pelos educadores.</a:t>
            </a:r>
            <a:endParaRPr lang="en-US" sz="500"/>
          </a:p>
          <a:p>
            <a:pPr marL="171450" indent="-171450">
              <a:spcBef>
                <a:spcPts val="600"/>
              </a:spcBef>
              <a:buFont typeface="Arial" panose="020B0604020202020204" pitchFamily="34" charset="0"/>
              <a:buChar char="•"/>
            </a:pPr>
            <a:r>
              <a:rPr lang="pt-PT"/>
              <a:t>O presente </a:t>
            </a:r>
            <a:r>
              <a:rPr lang="pt-PT" b="1"/>
              <a:t>Guia do Educador do Curso de Empreendedorismo de Alimentos Éticos </a:t>
            </a:r>
            <a:r>
              <a:rPr lang="pt-PT"/>
              <a:t>para organizações de IES (PDF) que explica a estrutura e a metodologia sugerida para usar os </a:t>
            </a:r>
            <a:r>
              <a:rPr lang="pt-PT" err="1"/>
              <a:t>REAs</a:t>
            </a:r>
            <a:r>
              <a:rPr lang="pt-PT"/>
              <a:t>.</a:t>
            </a:r>
            <a:endParaRPr lang="en-IE"/>
          </a:p>
        </p:txBody>
      </p:sp>
      <p:sp>
        <p:nvSpPr>
          <p:cNvPr id="4" name="Text Placeholder 2">
            <a:extLst>
              <a:ext uri="{FF2B5EF4-FFF2-40B4-BE49-F238E27FC236}">
                <a16:creationId xmlns:a16="http://schemas.microsoft.com/office/drawing/2014/main" id="{4E7A2E5D-10C6-996A-1F22-CF6A66DADE98}"/>
              </a:ext>
            </a:extLst>
          </p:cNvPr>
          <p:cNvSpPr>
            <a:spLocks noGrp="1"/>
          </p:cNvSpPr>
          <p:nvPr>
            <p:ph type="body" sz="quarter" idx="4294967295"/>
          </p:nvPr>
        </p:nvSpPr>
        <p:spPr>
          <a:xfrm>
            <a:off x="828035" y="3506510"/>
            <a:ext cx="6382373" cy="3678789"/>
          </a:xfrm>
          <a:prstGeom prst="rect">
            <a:avLst/>
          </a:prstGeom>
        </p:spPr>
        <p:txBody>
          <a:bodyPr numCol="1"/>
          <a:lstStyle/>
          <a:p>
            <a:pPr marL="0" indent="0">
              <a:buNone/>
            </a:pPr>
            <a:r>
              <a:rPr lang="en-US" sz="12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b) </a:t>
            </a:r>
            <a:r>
              <a:rPr lang="pt-PT" sz="12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A nossa ambição para o Projeto EFE &amp; </a:t>
            </a:r>
            <a:r>
              <a:rPr lang="pt-PT" sz="1200" b="1" err="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REAs</a:t>
            </a:r>
            <a:endParaRPr lang="en-US" sz="12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buNone/>
            </a:pPr>
            <a:r>
              <a:rPr lang="pt-PT" sz="1200">
                <a:solidFill>
                  <a:schemeClr val="tx1"/>
                </a:solidFill>
                <a:latin typeface="Calibri" panose="020F0502020204030204" pitchFamily="34" charset="0"/>
                <a:ea typeface="Calibri" panose="020F0502020204030204" pitchFamily="34" charset="0"/>
                <a:cs typeface="Calibri" panose="020F0502020204030204" pitchFamily="34" charset="0"/>
              </a:rPr>
              <a:t>Para garantir que a próxima geração de empreendedores do setor alimentar esteja consciente e empenhada não só no crescimento económico e na inovação, mas também no equilíbrio entre Pessoas – Planeta – Proveito, as instituições de ensino europeias precisam de despertar um espírito empreendedor entre alunos de todas as idades. Na verdade, as competências empreendedoras já não são consideradas relevantes apenas para iniciar novos negócios. Em vez disso, são consideradas aplicáveis em “todas as etapas da vida” (</a:t>
            </a:r>
            <a:r>
              <a:rPr lang="pt-PT" sz="1200" err="1">
                <a:solidFill>
                  <a:schemeClr val="tx1"/>
                </a:solidFill>
                <a:latin typeface="Calibri" panose="020F0502020204030204" pitchFamily="34" charset="0"/>
                <a:ea typeface="Calibri" panose="020F0502020204030204" pitchFamily="34" charset="0"/>
                <a:cs typeface="Calibri" panose="020F0502020204030204" pitchFamily="34" charset="0"/>
              </a:rPr>
              <a:t>Entrepreneurship</a:t>
            </a:r>
            <a:r>
              <a:rPr lang="pt-PT" sz="120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PT" sz="1200" err="1">
                <a:solidFill>
                  <a:schemeClr val="tx1"/>
                </a:solidFill>
                <a:latin typeface="Calibri" panose="020F0502020204030204" pitchFamily="34" charset="0"/>
                <a:ea typeface="Calibri" panose="020F0502020204030204" pitchFamily="34" charset="0"/>
                <a:cs typeface="Calibri" panose="020F0502020204030204" pitchFamily="34" charset="0"/>
              </a:rPr>
              <a:t>Education</a:t>
            </a:r>
            <a:r>
              <a:rPr lang="pt-PT" sz="1200">
                <a:solidFill>
                  <a:schemeClr val="tx1"/>
                </a:solidFill>
                <a:latin typeface="Calibri" panose="020F0502020204030204" pitchFamily="34" charset="0"/>
                <a:ea typeface="Calibri" panose="020F0502020204030204" pitchFamily="34" charset="0"/>
                <a:cs typeface="Calibri" panose="020F0502020204030204" pitchFamily="34" charset="0"/>
              </a:rPr>
              <a:t>. A Guide for </a:t>
            </a:r>
            <a:r>
              <a:rPr lang="pt-PT" sz="1200" err="1">
                <a:solidFill>
                  <a:schemeClr val="tx1"/>
                </a:solidFill>
                <a:latin typeface="Calibri" panose="020F0502020204030204" pitchFamily="34" charset="0"/>
                <a:ea typeface="Calibri" panose="020F0502020204030204" pitchFamily="34" charset="0"/>
                <a:cs typeface="Calibri" panose="020F0502020204030204" pitchFamily="34" charset="0"/>
              </a:rPr>
              <a:t>Educators</a:t>
            </a:r>
            <a:r>
              <a:rPr lang="pt-PT" sz="1200">
                <a:solidFill>
                  <a:schemeClr val="tx1"/>
                </a:solidFill>
                <a:latin typeface="Calibri" panose="020F0502020204030204" pitchFamily="34" charset="0"/>
                <a:ea typeface="Calibri" panose="020F0502020204030204" pitchFamily="34" charset="0"/>
                <a:cs typeface="Calibri" panose="020F0502020204030204" pitchFamily="34" charset="0"/>
              </a:rPr>
              <a:t>, 2014, p.7) e fundamentais para controlar o desafio da aprendizagem ao longo da vida, tal como repetidamente enfatizado pelos decisores políticos da UE. </a:t>
            </a:r>
          </a:p>
          <a:p>
            <a:pPr marL="0" indent="0" algn="just">
              <a:spcBef>
                <a:spcPts val="600"/>
              </a:spcBef>
              <a:buNone/>
            </a:pPr>
            <a:r>
              <a:rPr lang="pt-PT" sz="1200">
                <a:solidFill>
                  <a:schemeClr val="tx1"/>
                </a:solidFill>
                <a:latin typeface="Calibri" panose="020F0502020204030204" pitchFamily="34" charset="0"/>
                <a:ea typeface="Calibri" panose="020F0502020204030204" pitchFamily="34" charset="0"/>
                <a:cs typeface="Calibri" panose="020F0502020204030204" pitchFamily="34" charset="0"/>
              </a:rPr>
              <a:t>Para estarmos em linha com estas considerações, iremos:</a:t>
            </a:r>
          </a:p>
          <a:p>
            <a:pPr marL="171450" indent="-171450" algn="just">
              <a:spcBef>
                <a:spcPts val="500"/>
              </a:spcBef>
              <a:buClr>
                <a:srgbClr val="F79037"/>
              </a:buClr>
              <a:buFont typeface="Wingdings" panose="05000000000000000000" pitchFamily="2" charset="2"/>
              <a:buChar char="§"/>
            </a:pP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Fornecer a mais de 400 educadores de IES e EFP, conhecimentos atualizados sobre empreendedorismo de alimentos éticos, bem como sobre produtos e processos ou práticas alimentares éticos. O Projeto EFE visa dar esta contribuição substancial para apoiar os educadores a manterem-se a par das práticas e oportunidades éticas e sustentáveis e mostrarem as suas implicações para a mudança, impacto e crescimento através do PR1: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O Guia do Educador para Promotores &amp; Facilitadores de Alimentos Éticos </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e o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Compêndio de Boas Práticas </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para órgãos de IES.</a:t>
            </a:r>
            <a:endParaRPr lang="en-US" sz="115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spcBef>
                <a:spcPts val="500"/>
              </a:spcBef>
              <a:buClr>
                <a:srgbClr val="F79037"/>
              </a:buClr>
              <a:buFont typeface="Wingdings" panose="05000000000000000000" pitchFamily="2" charset="2"/>
              <a:buChar char="§"/>
            </a:pP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Fornecer a mais de 400 educadores do setor alimentar novos recursos (PR2: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Manual de Empreendedorismo de Alimentos Éticos </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(o primeiro recurso para start-ups da UE concebido especificamente para o setor alimentar ético) e PR3: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Curso de Empreendedorismo de Alimentos Éticos</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que apoiam a adoção de abordagens éticas inovadoras e tecnologias digitais para o ensino. O Projeto EFE fornece aos educadores recursos educacionais abertos, úteis para criar competências em empreendedorismo de alimentos ÉTICOS, utilizando várias técnicas. Deste modo, estaremos a ajudar a enfrentar os desafios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societais</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ao mesmo tempo que estaremos a capacitar os estudantes como potenciais empreendedores de alimentos éticos e estaremos a acelerar o progresso segundo os elementos-chave dos ODS.</a:t>
            </a:r>
          </a:p>
          <a:p>
            <a:pPr marL="171450" indent="-171450" algn="just">
              <a:spcBef>
                <a:spcPts val="500"/>
              </a:spcBef>
              <a:buClr>
                <a:srgbClr val="F79037"/>
              </a:buClr>
              <a:buFont typeface="Wingdings" panose="05000000000000000000" pitchFamily="2" charset="2"/>
              <a:buChar char="§"/>
            </a:pP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Os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REAs</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do Projeto EFE são relativos a um curso presencial que faz máximo uso de recursos multimédia e apresentará aos educadores a agenda da Educação 4.0 de tecnologia voltada para o futuro para a aprendizagem adaptativa. Os nossos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REAs</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são projetados para que possam ser integrados imediatamente aos cursos existentes e para funcionar on-line, permitindo que mais de 1.000 empreendedores/gestores de PMEs do setor alimentar continuem aprendendo num ambiente flexível e móvel. Todos os recursos são desenvolvidos de acordo com as redes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Dig</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Comp</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Org</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Dig</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PT" sz="1150" err="1">
                <a:solidFill>
                  <a:schemeClr val="tx1"/>
                </a:solidFill>
                <a:latin typeface="Calibri" panose="020F0502020204030204" pitchFamily="34" charset="0"/>
                <a:ea typeface="Calibri" panose="020F0502020204030204" pitchFamily="34" charset="0"/>
                <a:cs typeface="Calibri" panose="020F0502020204030204" pitchFamily="34" charset="0"/>
              </a:rPr>
              <a:t>Comp</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Edu / Selfie.</a:t>
            </a:r>
            <a:endParaRPr lang="en-IE" sz="115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3">
            <a:extLst>
              <a:ext uri="{FF2B5EF4-FFF2-40B4-BE49-F238E27FC236}">
                <a16:creationId xmlns:a16="http://schemas.microsoft.com/office/drawing/2014/main" id="{545D2DE7-D858-B389-5D16-8FBA2E35D19B}"/>
              </a:ext>
            </a:extLst>
          </p:cNvPr>
          <p:cNvGrpSpPr/>
          <p:nvPr/>
        </p:nvGrpSpPr>
        <p:grpSpPr>
          <a:xfrm>
            <a:off x="693851" y="229948"/>
            <a:ext cx="858485" cy="948995"/>
            <a:chOff x="2811409" y="3683011"/>
            <a:chExt cx="858485" cy="948995"/>
          </a:xfrm>
        </p:grpSpPr>
        <p:sp>
          <p:nvSpPr>
            <p:cNvPr id="7" name="Freeform 1143">
              <a:extLst>
                <a:ext uri="{FF2B5EF4-FFF2-40B4-BE49-F238E27FC236}">
                  <a16:creationId xmlns:a16="http://schemas.microsoft.com/office/drawing/2014/main" id="{D1A3526E-8B6C-9BCC-B08E-8C0B238449B8}"/>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C1E18955-9DE4-E96E-1AD4-07C8FE6FC26B}"/>
                </a:ext>
              </a:extLst>
            </p:cNvPr>
            <p:cNvGrpSpPr/>
            <p:nvPr/>
          </p:nvGrpSpPr>
          <p:grpSpPr>
            <a:xfrm>
              <a:off x="2811409" y="3683011"/>
              <a:ext cx="858485" cy="948995"/>
              <a:chOff x="2811409" y="3683011"/>
              <a:chExt cx="858485" cy="948995"/>
            </a:xfrm>
            <a:solidFill>
              <a:srgbClr val="000000"/>
            </a:solidFill>
          </p:grpSpPr>
          <p:sp>
            <p:nvSpPr>
              <p:cNvPr id="9" name="Freeform 1145">
                <a:extLst>
                  <a:ext uri="{FF2B5EF4-FFF2-40B4-BE49-F238E27FC236}">
                    <a16:creationId xmlns:a16="http://schemas.microsoft.com/office/drawing/2014/main" id="{FA0D648C-225C-4E12-A6E0-E77AD9BC1742}"/>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10" name="Freeform 1146">
                <a:extLst>
                  <a:ext uri="{FF2B5EF4-FFF2-40B4-BE49-F238E27FC236}">
                    <a16:creationId xmlns:a16="http://schemas.microsoft.com/office/drawing/2014/main" id="{3340F4BC-A688-4C3A-401F-0239B09E6C4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11" name="Freeform 1147">
                <a:extLst>
                  <a:ext uri="{FF2B5EF4-FFF2-40B4-BE49-F238E27FC236}">
                    <a16:creationId xmlns:a16="http://schemas.microsoft.com/office/drawing/2014/main" id="{35B8E342-BA29-DB57-6738-FD2B94A90331}"/>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2" name="Freeform 1148">
                <a:extLst>
                  <a:ext uri="{FF2B5EF4-FFF2-40B4-BE49-F238E27FC236}">
                    <a16:creationId xmlns:a16="http://schemas.microsoft.com/office/drawing/2014/main" id="{16FDC9C4-2007-D18E-4040-4AFAF8848747}"/>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3" name="Freeform 1149">
                <a:extLst>
                  <a:ext uri="{FF2B5EF4-FFF2-40B4-BE49-F238E27FC236}">
                    <a16:creationId xmlns:a16="http://schemas.microsoft.com/office/drawing/2014/main" id="{5FFE0902-5631-512E-9431-B9EFDA89499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4" name="Freeform 1150">
                <a:extLst>
                  <a:ext uri="{FF2B5EF4-FFF2-40B4-BE49-F238E27FC236}">
                    <a16:creationId xmlns:a16="http://schemas.microsoft.com/office/drawing/2014/main" id="{5BE79972-AEC0-D6AD-C5EF-4CC7FAD3FCA7}"/>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5" name="Freeform 1151">
                <a:extLst>
                  <a:ext uri="{FF2B5EF4-FFF2-40B4-BE49-F238E27FC236}">
                    <a16:creationId xmlns:a16="http://schemas.microsoft.com/office/drawing/2014/main" id="{BC9D2A51-61FE-9D77-2588-9965B3142635}"/>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6" name="Freeform 1152">
                <a:extLst>
                  <a:ext uri="{FF2B5EF4-FFF2-40B4-BE49-F238E27FC236}">
                    <a16:creationId xmlns:a16="http://schemas.microsoft.com/office/drawing/2014/main" id="{EEDC969A-EBB6-DCF1-BFD6-676F26679871}"/>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3">
                <a:extLst>
                  <a:ext uri="{FF2B5EF4-FFF2-40B4-BE49-F238E27FC236}">
                    <a16:creationId xmlns:a16="http://schemas.microsoft.com/office/drawing/2014/main" id="{F0C63456-B79C-D1C1-0E77-76600007410F}"/>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8" name="Freeform 1154">
                <a:extLst>
                  <a:ext uri="{FF2B5EF4-FFF2-40B4-BE49-F238E27FC236}">
                    <a16:creationId xmlns:a16="http://schemas.microsoft.com/office/drawing/2014/main" id="{B9410C03-A6C3-925C-3B01-BF4CE93137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9" name="Freeform 1155">
                <a:extLst>
                  <a:ext uri="{FF2B5EF4-FFF2-40B4-BE49-F238E27FC236}">
                    <a16:creationId xmlns:a16="http://schemas.microsoft.com/office/drawing/2014/main" id="{FF7227A0-CA05-2B95-D554-6DA436B82272}"/>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20" name="Freeform 1156">
                <a:extLst>
                  <a:ext uri="{FF2B5EF4-FFF2-40B4-BE49-F238E27FC236}">
                    <a16:creationId xmlns:a16="http://schemas.microsoft.com/office/drawing/2014/main" id="{DC987D0B-29A2-515B-0385-AC32C24582E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1" name="Freeform 1157">
                <a:extLst>
                  <a:ext uri="{FF2B5EF4-FFF2-40B4-BE49-F238E27FC236}">
                    <a16:creationId xmlns:a16="http://schemas.microsoft.com/office/drawing/2014/main" id="{CBDC89F8-F434-580E-2EE0-68C1CF64BDB9}"/>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2" name="Freeform 1158">
                <a:extLst>
                  <a:ext uri="{FF2B5EF4-FFF2-40B4-BE49-F238E27FC236}">
                    <a16:creationId xmlns:a16="http://schemas.microsoft.com/office/drawing/2014/main" id="{48AFDE9F-EAE6-CBB8-E14E-E94CC8FDE0DB}"/>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sp>
        <p:nvSpPr>
          <p:cNvPr id="24" name="Text Placeholder 1">
            <a:extLst>
              <a:ext uri="{FF2B5EF4-FFF2-40B4-BE49-F238E27FC236}">
                <a16:creationId xmlns:a16="http://schemas.microsoft.com/office/drawing/2014/main" id="{9F968947-CB45-9143-9F5C-8C22C720C06B}"/>
              </a:ext>
            </a:extLst>
          </p:cNvPr>
          <p:cNvSpPr>
            <a:spLocks noGrp="1"/>
          </p:cNvSpPr>
          <p:nvPr>
            <p:ph type="body" sz="quarter" idx="30"/>
          </p:nvPr>
        </p:nvSpPr>
        <p:spPr>
          <a:xfrm>
            <a:off x="1552336" y="71993"/>
            <a:ext cx="5428493" cy="946746"/>
          </a:xfrm>
        </p:spPr>
        <p:txBody>
          <a:bodyPr/>
          <a:lstStyle/>
          <a:p>
            <a:r>
              <a:rPr lang="en-IE" sz="6000" b="1">
                <a:solidFill>
                  <a:srgbClr val="F79037"/>
                </a:solidFill>
              </a:rPr>
              <a:t>02</a:t>
            </a:r>
            <a:r>
              <a:rPr lang="en-IE" sz="2400" b="1"/>
              <a:t> – </a:t>
            </a:r>
            <a:r>
              <a:rPr lang="pt-PT" sz="2400" b="1"/>
              <a:t>Sobre o Curso &amp; Recursos Educacionais Abertos (</a:t>
            </a:r>
            <a:r>
              <a:rPr lang="pt-PT" sz="2400" b="1" err="1"/>
              <a:t>REAs</a:t>
            </a:r>
            <a:r>
              <a:rPr lang="pt-PT" sz="2400" b="1"/>
              <a:t>) </a:t>
            </a:r>
            <a:r>
              <a:rPr lang="pt-PT" sz="2000" b="1"/>
              <a:t>(</a:t>
            </a:r>
            <a:r>
              <a:rPr lang="pt-PT" sz="2000" b="1" err="1"/>
              <a:t>cont</a:t>
            </a:r>
            <a:r>
              <a:rPr lang="pt-PT" sz="2000" b="1"/>
              <a:t>.)</a:t>
            </a:r>
          </a:p>
          <a:p>
            <a:endParaRPr lang="en-IE" sz="2400" b="1"/>
          </a:p>
        </p:txBody>
      </p:sp>
    </p:spTree>
    <p:extLst>
      <p:ext uri="{BB962C8B-B14F-4D97-AF65-F5344CB8AC3E}">
        <p14:creationId xmlns:p14="http://schemas.microsoft.com/office/powerpoint/2010/main" val="32158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2EE791F-AA53-6CB3-0149-5B82CCFADF0C}"/>
              </a:ext>
            </a:extLst>
          </p:cNvPr>
          <p:cNvSpPr txBox="1">
            <a:spLocks/>
          </p:cNvSpPr>
          <p:nvPr/>
        </p:nvSpPr>
        <p:spPr>
          <a:xfrm>
            <a:off x="861159" y="1935585"/>
            <a:ext cx="6349249" cy="682064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500"/>
              </a:spcBef>
            </a:pPr>
            <a:r>
              <a:rPr lang="pt-PT" b="1"/>
              <a:t>Os recursos são apresentados em diferentes formatos dependendo da sua utilização:</a:t>
            </a:r>
            <a:endParaRPr lang="en-US"/>
          </a:p>
          <a:p>
            <a:pPr marL="171450" indent="-171450">
              <a:spcBef>
                <a:spcPts val="500"/>
              </a:spcBef>
              <a:buFont typeface="Arial" panose="020B0604020202020204" pitchFamily="34" charset="0"/>
              <a:buChar char="•"/>
            </a:pPr>
            <a:r>
              <a:rPr lang="pt-PT"/>
              <a:t>Os</a:t>
            </a:r>
            <a:r>
              <a:rPr lang="pt-PT" b="1"/>
              <a:t> REAs, </a:t>
            </a:r>
            <a:r>
              <a:rPr lang="pt-PT"/>
              <a:t>um conjunto de recursos multimédia (PowerPoint, documentos, folhas de trabalho, vídeos, questionários/exercícios interativos, etc.) organizados em 6 módulos relacionados com os objetivos de aprendizagem do curriculum, que podem ser utilizados diretamente pelos educadores.</a:t>
            </a:r>
            <a:endParaRPr lang="en-US" sz="500"/>
          </a:p>
          <a:p>
            <a:pPr marL="171450" indent="-171450">
              <a:spcBef>
                <a:spcPts val="500"/>
              </a:spcBef>
              <a:buFont typeface="Arial" panose="020B0604020202020204" pitchFamily="34" charset="0"/>
              <a:buChar char="•"/>
            </a:pPr>
            <a:r>
              <a:rPr lang="pt-PT"/>
              <a:t>O presente </a:t>
            </a:r>
            <a:r>
              <a:rPr lang="pt-PT" b="1"/>
              <a:t>Guia do Educador do Curso de Empreendedorismo de Alimentos Éticos </a:t>
            </a:r>
            <a:r>
              <a:rPr lang="pt-PT"/>
              <a:t>para organizações de IES (PDF) que explica a estrutura e a metodologia sugerida para usar os REAs.</a:t>
            </a:r>
            <a:endParaRPr lang="en-IE"/>
          </a:p>
        </p:txBody>
      </p:sp>
      <p:sp>
        <p:nvSpPr>
          <p:cNvPr id="5" name="Text Placeholder 2">
            <a:extLst>
              <a:ext uri="{FF2B5EF4-FFF2-40B4-BE49-F238E27FC236}">
                <a16:creationId xmlns:a16="http://schemas.microsoft.com/office/drawing/2014/main" id="{CBE1F0C1-5F3B-CA50-43DE-1EFA606815A3}"/>
              </a:ext>
            </a:extLst>
          </p:cNvPr>
          <p:cNvSpPr txBox="1">
            <a:spLocks/>
          </p:cNvSpPr>
          <p:nvPr/>
        </p:nvSpPr>
        <p:spPr>
          <a:xfrm>
            <a:off x="828035" y="3408036"/>
            <a:ext cx="6382373" cy="3678789"/>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Font typeface="Arial" panose="020B0604020202020204" pitchFamily="34" charset="0"/>
              <a:buNone/>
            </a:pPr>
            <a:r>
              <a:rPr lang="en-US" sz="12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b) </a:t>
            </a:r>
            <a:r>
              <a:rPr lang="pt-PT" sz="12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A nossa ambição para o Projeto EFE &amp; REAs</a:t>
            </a:r>
            <a:endParaRPr lang="en-US" sz="12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buFont typeface="Arial" panose="020B0604020202020204" pitchFamily="34" charset="0"/>
              <a:buNone/>
            </a:pPr>
            <a:r>
              <a:rPr lang="pt-PT" sz="1200">
                <a:solidFill>
                  <a:schemeClr val="tx1"/>
                </a:solidFill>
                <a:latin typeface="Calibri" panose="020F0502020204030204" pitchFamily="34" charset="0"/>
                <a:ea typeface="Calibri" panose="020F0502020204030204" pitchFamily="34" charset="0"/>
                <a:cs typeface="Calibri" panose="020F0502020204030204" pitchFamily="34" charset="0"/>
              </a:rPr>
              <a:t>Para garantir que a próxima geração de empreendedores do setor alimentar esteja consciente e empenhada não só no crescimento económico e na inovação, mas também no equilíbrio entre Pessoas – Planeta – Proveito, as instituições de ensino europeias precisam de despertar um espírito empreendedor entre alunos de todas as idades. Na verdade, as competências empreendedoras já não são consideradas relevantes apenas para iniciar novos negócios. Em vez disso, são consideradas aplicáveis em “todas as etapas da vida” (Entrepreneurship Education. A Guide for Educators, 2014, p.7) e fundamentais para controlar o desafio da aprendizagem ao longo da vida, tal como repetidamente enfatizado pelos decisores políticos da UE. </a:t>
            </a:r>
          </a:p>
          <a:p>
            <a:pPr marL="0" indent="0" algn="just">
              <a:spcBef>
                <a:spcPts val="600"/>
              </a:spcBef>
              <a:buFont typeface="Arial" panose="020B0604020202020204" pitchFamily="34" charset="0"/>
              <a:buNone/>
            </a:pPr>
            <a:r>
              <a:rPr lang="pt-PT" sz="1200">
                <a:solidFill>
                  <a:schemeClr val="tx1"/>
                </a:solidFill>
                <a:latin typeface="Calibri" panose="020F0502020204030204" pitchFamily="34" charset="0"/>
                <a:ea typeface="Calibri" panose="020F0502020204030204" pitchFamily="34" charset="0"/>
                <a:cs typeface="Calibri" panose="020F0502020204030204" pitchFamily="34" charset="0"/>
              </a:rPr>
              <a:t>Para estarmos em linha com estas considerações, iremos:</a:t>
            </a:r>
          </a:p>
          <a:p>
            <a:pPr marL="171450" indent="-171450" algn="just">
              <a:spcBef>
                <a:spcPts val="500"/>
              </a:spcBef>
              <a:buClr>
                <a:srgbClr val="F79037"/>
              </a:buClr>
              <a:buFont typeface="Wingdings" panose="05000000000000000000" pitchFamily="2" charset="2"/>
              <a:buChar char="§"/>
            </a:pP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Fornecer a mais de 400 educadores de IES e EFP, conhecimentos atualizados sobre empreendedorismo de alimentos éticos, bem como sobre produtos e processos ou práticas alimentares éticos. O Projeto EFE visa dar esta contribuição substancial para apoiar os educadores a manterem-se a par das práticas e oportunidades éticas e sustentáveis e mostrarem as suas implicações para a mudança, impacto e crescimento através do PR1: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O Guia do Educador para Promotores &amp; Facilitadores de Alimentos Éticos </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e o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Compêndio de Boas Práticas </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para órgãos de IES.</a:t>
            </a:r>
            <a:endParaRPr lang="en-US" sz="115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spcBef>
                <a:spcPts val="500"/>
              </a:spcBef>
              <a:buClr>
                <a:srgbClr val="F79037"/>
              </a:buClr>
              <a:buFont typeface="Wingdings" panose="05000000000000000000" pitchFamily="2" charset="2"/>
              <a:buChar char="§"/>
            </a:pP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Fornecer a mais de 400 educadores do setor alimentar novos recursos (PR2: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Manual de Empreendedorismo de Alimentos Éticos </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(o primeiro recurso para start-ups da UE concebido especificamente para o setor alimentar ético) e PR3: </a:t>
            </a:r>
            <a:r>
              <a:rPr lang="pt-PT" sz="1150" b="1">
                <a:solidFill>
                  <a:schemeClr val="tx1"/>
                </a:solidFill>
                <a:latin typeface="Calibri" panose="020F0502020204030204" pitchFamily="34" charset="0"/>
                <a:ea typeface="Calibri" panose="020F0502020204030204" pitchFamily="34" charset="0"/>
                <a:cs typeface="Calibri" panose="020F0502020204030204" pitchFamily="34" charset="0"/>
              </a:rPr>
              <a:t>Curso de Empreendedorismo de Alimentos Éticos</a:t>
            </a: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 que apoiam a adoção de abordagens éticas inovadoras e tecnologias digitais para o ensino. O Projeto EFE fornece aos educadores recursos educacionais abertos, úteis para criar competências em empreendedorismo de alimentos ÉTICOS, utilizando várias técnicas. Deste modo, estaremos a ajudar a enfrentar os desafios societais, ao mesmo tempo que estaremos a capacitar os estudantes como potenciais empreendedores de alimentos éticos e estaremos a acelerar o progresso segundo os elementos-chave dos ODS.</a:t>
            </a:r>
          </a:p>
          <a:p>
            <a:pPr marL="171450" indent="-171450" algn="just">
              <a:spcBef>
                <a:spcPts val="500"/>
              </a:spcBef>
              <a:buClr>
                <a:srgbClr val="F79037"/>
              </a:buClr>
              <a:buFont typeface="Wingdings" panose="05000000000000000000" pitchFamily="2" charset="2"/>
              <a:buChar char="§"/>
            </a:pPr>
            <a:r>
              <a:rPr lang="pt-PT" sz="1150">
                <a:solidFill>
                  <a:schemeClr val="tx1"/>
                </a:solidFill>
                <a:latin typeface="Calibri" panose="020F0502020204030204" pitchFamily="34" charset="0"/>
                <a:ea typeface="Calibri" panose="020F0502020204030204" pitchFamily="34" charset="0"/>
                <a:cs typeface="Calibri" panose="020F0502020204030204" pitchFamily="34" charset="0"/>
              </a:rPr>
              <a:t>Os REAs do Projeto EFE são relativos a um curso presencial que faz máximo uso de recursos multimédia e apresentará aos educadores a agenda da Educação 4.0 de tecnologia voltada para o futuro para a aprendizagem adaptativa. Os nossos REAs são projetados para que possam ser integrados imediatamente aos cursos existentes e para funcionar on-line, permitindo que mais de 1.000 empreendedores/gestores de PMEs do setor alimentar continuem aprendendo num ambiente flexível e móvel. Todos os recursos são desenvolvidos de acordo com as redes Dig Comp Org / Dig Comp Edu / Selfie.</a:t>
            </a:r>
            <a:endParaRPr lang="en-IE" sz="115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3">
            <a:extLst>
              <a:ext uri="{FF2B5EF4-FFF2-40B4-BE49-F238E27FC236}">
                <a16:creationId xmlns:a16="http://schemas.microsoft.com/office/drawing/2014/main" id="{AECC8B4A-CA2C-1BD6-B184-123B7DC66FAE}"/>
              </a:ext>
            </a:extLst>
          </p:cNvPr>
          <p:cNvGrpSpPr/>
          <p:nvPr/>
        </p:nvGrpSpPr>
        <p:grpSpPr>
          <a:xfrm>
            <a:off x="693851" y="229948"/>
            <a:ext cx="858485" cy="948995"/>
            <a:chOff x="2811409" y="3683011"/>
            <a:chExt cx="858485" cy="948995"/>
          </a:xfrm>
        </p:grpSpPr>
        <p:sp>
          <p:nvSpPr>
            <p:cNvPr id="7" name="Freeform 1143">
              <a:extLst>
                <a:ext uri="{FF2B5EF4-FFF2-40B4-BE49-F238E27FC236}">
                  <a16:creationId xmlns:a16="http://schemas.microsoft.com/office/drawing/2014/main" id="{71FE788F-D799-38B9-09B0-107F514DE64B}"/>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7AC57B46-6AEC-8233-D797-172A11CC7C36}"/>
                </a:ext>
              </a:extLst>
            </p:cNvPr>
            <p:cNvGrpSpPr/>
            <p:nvPr/>
          </p:nvGrpSpPr>
          <p:grpSpPr>
            <a:xfrm>
              <a:off x="2811409" y="3683011"/>
              <a:ext cx="858485" cy="948995"/>
              <a:chOff x="2811409" y="3683011"/>
              <a:chExt cx="858485" cy="948995"/>
            </a:xfrm>
            <a:solidFill>
              <a:srgbClr val="000000"/>
            </a:solidFill>
          </p:grpSpPr>
          <p:sp>
            <p:nvSpPr>
              <p:cNvPr id="9" name="Freeform 1145">
                <a:extLst>
                  <a:ext uri="{FF2B5EF4-FFF2-40B4-BE49-F238E27FC236}">
                    <a16:creationId xmlns:a16="http://schemas.microsoft.com/office/drawing/2014/main" id="{D92A8195-7E2D-75E7-0D29-0B8164FDB8EA}"/>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10" name="Freeform 1146">
                <a:extLst>
                  <a:ext uri="{FF2B5EF4-FFF2-40B4-BE49-F238E27FC236}">
                    <a16:creationId xmlns:a16="http://schemas.microsoft.com/office/drawing/2014/main" id="{F4C3E7E6-425B-95C8-CC1A-F4E53CC0B9DA}"/>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11" name="Freeform 1147">
                <a:extLst>
                  <a:ext uri="{FF2B5EF4-FFF2-40B4-BE49-F238E27FC236}">
                    <a16:creationId xmlns:a16="http://schemas.microsoft.com/office/drawing/2014/main" id="{BAA4965F-B918-6D58-DF87-A42EC109D18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2" name="Freeform 1148">
                <a:extLst>
                  <a:ext uri="{FF2B5EF4-FFF2-40B4-BE49-F238E27FC236}">
                    <a16:creationId xmlns:a16="http://schemas.microsoft.com/office/drawing/2014/main" id="{2C65A99D-E92C-1F1C-D113-748A0643A73D}"/>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3" name="Freeform 1149">
                <a:extLst>
                  <a:ext uri="{FF2B5EF4-FFF2-40B4-BE49-F238E27FC236}">
                    <a16:creationId xmlns:a16="http://schemas.microsoft.com/office/drawing/2014/main" id="{9B40A5AD-0F9F-4E10-AC0E-21E87DF17382}"/>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4" name="Freeform 1150">
                <a:extLst>
                  <a:ext uri="{FF2B5EF4-FFF2-40B4-BE49-F238E27FC236}">
                    <a16:creationId xmlns:a16="http://schemas.microsoft.com/office/drawing/2014/main" id="{CB29F72B-D28B-4E4B-D007-CE91F20D885A}"/>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5" name="Freeform 1151">
                <a:extLst>
                  <a:ext uri="{FF2B5EF4-FFF2-40B4-BE49-F238E27FC236}">
                    <a16:creationId xmlns:a16="http://schemas.microsoft.com/office/drawing/2014/main" id="{B95A95BD-061A-45DD-01B1-B25618D68FC0}"/>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6" name="Freeform 1152">
                <a:extLst>
                  <a:ext uri="{FF2B5EF4-FFF2-40B4-BE49-F238E27FC236}">
                    <a16:creationId xmlns:a16="http://schemas.microsoft.com/office/drawing/2014/main" id="{C3CE2289-7E2E-74E2-24AB-0D244263003D}"/>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3">
                <a:extLst>
                  <a:ext uri="{FF2B5EF4-FFF2-40B4-BE49-F238E27FC236}">
                    <a16:creationId xmlns:a16="http://schemas.microsoft.com/office/drawing/2014/main" id="{B6A832C8-E4EE-EE1C-EB94-50A3F88C7C6E}"/>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8" name="Freeform 1154">
                <a:extLst>
                  <a:ext uri="{FF2B5EF4-FFF2-40B4-BE49-F238E27FC236}">
                    <a16:creationId xmlns:a16="http://schemas.microsoft.com/office/drawing/2014/main" id="{FD93CF13-D22E-A716-75AB-55203B198BB7}"/>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9" name="Freeform 1155">
                <a:extLst>
                  <a:ext uri="{FF2B5EF4-FFF2-40B4-BE49-F238E27FC236}">
                    <a16:creationId xmlns:a16="http://schemas.microsoft.com/office/drawing/2014/main" id="{D0533B3B-1BA3-8518-4F08-E2945FDAE02A}"/>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20" name="Freeform 1156">
                <a:extLst>
                  <a:ext uri="{FF2B5EF4-FFF2-40B4-BE49-F238E27FC236}">
                    <a16:creationId xmlns:a16="http://schemas.microsoft.com/office/drawing/2014/main" id="{AD6C773F-31B9-BC3A-BD94-40DD5DCAC7A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1" name="Freeform 1157">
                <a:extLst>
                  <a:ext uri="{FF2B5EF4-FFF2-40B4-BE49-F238E27FC236}">
                    <a16:creationId xmlns:a16="http://schemas.microsoft.com/office/drawing/2014/main" id="{FB4AACCC-29F3-DB93-2E12-D5DA72835E0E}"/>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2" name="Freeform 1158">
                <a:extLst>
                  <a:ext uri="{FF2B5EF4-FFF2-40B4-BE49-F238E27FC236}">
                    <a16:creationId xmlns:a16="http://schemas.microsoft.com/office/drawing/2014/main" id="{6AE3CEC7-9D90-5018-7B80-F937288633C4}"/>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sp>
        <p:nvSpPr>
          <p:cNvPr id="23" name="Text Placeholder 1">
            <a:extLst>
              <a:ext uri="{FF2B5EF4-FFF2-40B4-BE49-F238E27FC236}">
                <a16:creationId xmlns:a16="http://schemas.microsoft.com/office/drawing/2014/main" id="{2321E33C-B90D-1AAF-B9DA-0F81EE94E732}"/>
              </a:ext>
            </a:extLst>
          </p:cNvPr>
          <p:cNvSpPr>
            <a:spLocks noGrp="1"/>
          </p:cNvSpPr>
          <p:nvPr>
            <p:ph type="body" sz="quarter" idx="30"/>
          </p:nvPr>
        </p:nvSpPr>
        <p:spPr>
          <a:xfrm>
            <a:off x="1552336" y="71993"/>
            <a:ext cx="5428493" cy="946746"/>
          </a:xfrm>
        </p:spPr>
        <p:txBody>
          <a:bodyPr/>
          <a:lstStyle/>
          <a:p>
            <a:r>
              <a:rPr lang="en-IE" sz="6000" b="1">
                <a:solidFill>
                  <a:srgbClr val="F79037"/>
                </a:solidFill>
              </a:rPr>
              <a:t>02</a:t>
            </a:r>
            <a:r>
              <a:rPr lang="en-IE" sz="2400" b="1"/>
              <a:t> – </a:t>
            </a:r>
            <a:r>
              <a:rPr lang="pt-PT" sz="2400" b="1"/>
              <a:t>Sobre o Curso &amp; Recursos Educacionais Abertos (</a:t>
            </a:r>
            <a:r>
              <a:rPr lang="pt-PT" sz="2400" b="1" err="1"/>
              <a:t>REAs</a:t>
            </a:r>
            <a:r>
              <a:rPr lang="pt-PT" sz="2400" b="1"/>
              <a:t>) </a:t>
            </a:r>
            <a:r>
              <a:rPr lang="pt-PT" sz="2000" b="1"/>
              <a:t>(</a:t>
            </a:r>
            <a:r>
              <a:rPr lang="pt-PT" sz="2000" b="1" err="1"/>
              <a:t>cont</a:t>
            </a:r>
            <a:r>
              <a:rPr lang="pt-PT" sz="2000" b="1"/>
              <a:t>.)</a:t>
            </a:r>
          </a:p>
          <a:p>
            <a:endParaRPr lang="en-IE" sz="2400" b="1"/>
          </a:p>
        </p:txBody>
      </p:sp>
    </p:spTree>
    <p:extLst>
      <p:ext uri="{BB962C8B-B14F-4D97-AF65-F5344CB8AC3E}">
        <p14:creationId xmlns:p14="http://schemas.microsoft.com/office/powerpoint/2010/main" val="160654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a:xfrm>
            <a:off x="892700" y="1851422"/>
            <a:ext cx="6417183" cy="6820641"/>
          </a:xfrm>
        </p:spPr>
        <p:txBody>
          <a:bodyPr/>
          <a:lstStyle/>
          <a:p>
            <a:r>
              <a:rPr lang="en-US" b="1">
                <a:highlight>
                  <a:srgbClr val="F79037"/>
                </a:highlight>
              </a:rPr>
              <a:t>c) </a:t>
            </a:r>
            <a:r>
              <a:rPr lang="pt-PT" b="1">
                <a:highlight>
                  <a:srgbClr val="F79037"/>
                </a:highlight>
              </a:rPr>
              <a:t>Os objetivos gerais de aprendizagem do curso</a:t>
            </a:r>
            <a:endParaRPr lang="en-US" b="1">
              <a:highlight>
                <a:srgbClr val="F79037"/>
              </a:highlight>
            </a:endParaRPr>
          </a:p>
          <a:p>
            <a:endParaRPr lang="en-US" b="1">
              <a:highlight>
                <a:srgbClr val="F79037"/>
              </a:highlight>
            </a:endParaRPr>
          </a:p>
          <a:p>
            <a:r>
              <a:rPr lang="pt-PT"/>
              <a:t>O setor alimentar é um dos mais dinâmicos da Europa, com mudanças na tecnologia, na demografia, nas políticas e nos estilos de vida, alterando rapidamente as necessidades, os objetivos e afetando as pessoas-planeta-proveito. O Projeto EFE pretende contribuir para o desenvolvimento profissional de educadores de IES e EFP, aumentando as competências em relação ao empreendedorismo de alimentos éticos, levando a um novo grupo de futuros empreendedores e gestores de PMEs do setor alimentar, a estarem mais bem preparados para fornecer produtos mais saudáveis e produzidos de forma ética, ou seja, alimentos com um maior foco na produção resiliente e sustentável e no ensino digital.</a:t>
            </a:r>
          </a:p>
          <a:p>
            <a:endParaRPr lang="en-US" sz="800"/>
          </a:p>
          <a:p>
            <a:r>
              <a:rPr lang="pt-PT"/>
              <a:t>O Projeto EFE também contribuirá substancialmente para apoiar os educadores a manterem-se atualizados sobre o mercado e os desenvolvimentos ao nível das políticas e suas implicações em relação à inovação ética e às oportunidades de crescimento. O curso desenvolvido no Projeto EFE pretende capacitá-los como educadores, fornecendo-lhes o conhecimento especializado de sistemas alimentares éticos, produção e processos alimentares que levam a um setor mais sustentável e resiliente e alinhado com o Pacto Ecológico Europeu e os ODS.</a:t>
            </a:r>
          </a:p>
          <a:p>
            <a:endParaRPr lang="en-US" sz="800"/>
          </a:p>
          <a:p>
            <a:r>
              <a:rPr lang="pt-PT"/>
              <a:t>Por esta razão, o Projeto EFE começa com um recurso de formação único (PR1) que reúne o conhecimento diversificado dos parceiros do projeto para fornecer aos educadores e empresários (PMEs), um Guia do Educador para Promotores &amp; Facilitadores de Alimentos Éticos. Este guia foi criado para apresentar terminologia, teorias, métodos de avaliação, casos de estudo, vídeos, podcasts e outros recursos dos quais os educadores podem beneficiar. Em seguida, o Compêndio de Boas Práticas de Empreendedorismo de Alimentos Éticos apresenta mais de 20 empresas que estão a abraçar as oportunidades para seguir práticas e criarem produtos alimentares éticos, indo de encontro  às necessidades e objetivos atuais em toda a Europa. À medida que o setor alimentar continua a crescer em toda a Europa, o Compêndio de Boas Práticas fornece-lhe excelentes estudos de caso que podem ser utilizados pelos alunos para avançarem no seu desenvolvimento profissional e serem inspirados pelas boas práticas apresentadas, com vista a melhorarem os seus próprios resultados e abrirem portas para o desenvolvimento futuro de negócios e diversificação ou oportunidades de carreira.</a:t>
            </a:r>
            <a:r>
              <a:rPr lang="en-US"/>
              <a:t> </a:t>
            </a:r>
          </a:p>
          <a:p>
            <a:endParaRPr lang="en-US" b="1">
              <a:highlight>
                <a:srgbClr val="F79037"/>
              </a:highlight>
            </a:endParaRPr>
          </a:p>
          <a:p>
            <a:endParaRPr lang="en-IE"/>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pic>
        <p:nvPicPr>
          <p:cNvPr id="21" name="Picture 20" descr="People playing jigsaw puzzle">
            <a:extLst>
              <a:ext uri="{FF2B5EF4-FFF2-40B4-BE49-F238E27FC236}">
                <a16:creationId xmlns:a16="http://schemas.microsoft.com/office/drawing/2014/main" id="{CBC67CF0-C7B6-2BF1-FAE3-2BDB03AA96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588" t="18219" r="2588" b="18565"/>
          <a:stretch/>
        </p:blipFill>
        <p:spPr>
          <a:xfrm>
            <a:off x="-356135" y="7564543"/>
            <a:ext cx="7992811" cy="2425567"/>
          </a:xfrm>
          <a:prstGeom prst="rect">
            <a:avLst/>
          </a:prstGeom>
        </p:spPr>
      </p:pic>
      <p:sp>
        <p:nvSpPr>
          <p:cNvPr id="24" name="Text Placeholder 1">
            <a:extLst>
              <a:ext uri="{FF2B5EF4-FFF2-40B4-BE49-F238E27FC236}">
                <a16:creationId xmlns:a16="http://schemas.microsoft.com/office/drawing/2014/main" id="{1901A169-6175-DDC6-E242-3BA54F55C0A3}"/>
              </a:ext>
            </a:extLst>
          </p:cNvPr>
          <p:cNvSpPr>
            <a:spLocks noGrp="1"/>
          </p:cNvSpPr>
          <p:nvPr>
            <p:ph type="body" sz="quarter" idx="30"/>
          </p:nvPr>
        </p:nvSpPr>
        <p:spPr>
          <a:xfrm>
            <a:off x="1165609" y="71993"/>
            <a:ext cx="5870581" cy="946746"/>
          </a:xfrm>
        </p:spPr>
        <p:txBody>
          <a:bodyPr/>
          <a:lstStyle/>
          <a:p>
            <a:r>
              <a:rPr lang="en-IE" sz="6000" b="1">
                <a:solidFill>
                  <a:srgbClr val="F79037"/>
                </a:solidFill>
              </a:rPr>
              <a:t>02</a:t>
            </a:r>
            <a:r>
              <a:rPr lang="en-IE" sz="2400" b="1"/>
              <a:t> – </a:t>
            </a:r>
            <a:r>
              <a:rPr lang="pt-PT" sz="2400" b="1"/>
              <a:t>Sobre o Curso &amp; Recursos Educacionais Abertos (</a:t>
            </a:r>
            <a:r>
              <a:rPr lang="pt-PT" sz="2400" b="1" err="1"/>
              <a:t>REAs</a:t>
            </a:r>
            <a:r>
              <a:rPr lang="pt-PT" sz="2400" b="1"/>
              <a:t>) </a:t>
            </a:r>
            <a:r>
              <a:rPr lang="pt-PT" sz="2000" b="1"/>
              <a:t>(</a:t>
            </a:r>
            <a:r>
              <a:rPr lang="pt-PT" sz="2000" b="1" err="1"/>
              <a:t>cont</a:t>
            </a:r>
            <a:r>
              <a:rPr lang="pt-PT" sz="2000" b="1"/>
              <a:t>.)</a:t>
            </a:r>
            <a:endParaRPr lang="en-IE" sz="2000" b="1"/>
          </a:p>
        </p:txBody>
      </p:sp>
    </p:spTree>
    <p:extLst>
      <p:ext uri="{BB962C8B-B14F-4D97-AF65-F5344CB8AC3E}">
        <p14:creationId xmlns:p14="http://schemas.microsoft.com/office/powerpoint/2010/main" val="264976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19DE3-8620-C0B6-8C11-02AE32ED2D9B}"/>
              </a:ext>
            </a:extLst>
          </p:cNvPr>
          <p:cNvSpPr>
            <a:spLocks noGrp="1"/>
          </p:cNvSpPr>
          <p:nvPr>
            <p:ph type="body" sz="quarter" idx="30"/>
          </p:nvPr>
        </p:nvSpPr>
        <p:spPr>
          <a:xfrm>
            <a:off x="2209979" y="91955"/>
            <a:ext cx="4837229" cy="946746"/>
          </a:xfrm>
        </p:spPr>
        <p:txBody>
          <a:bodyPr/>
          <a:lstStyle/>
          <a:p>
            <a:r>
              <a:rPr lang="en-IE" sz="6000" b="1">
                <a:solidFill>
                  <a:srgbClr val="F79037"/>
                </a:solidFill>
              </a:rPr>
              <a:t>02</a:t>
            </a:r>
            <a:r>
              <a:rPr lang="en-IE" sz="2400" b="1"/>
              <a:t> – </a:t>
            </a:r>
            <a:r>
              <a:rPr lang="pt-PT" sz="2400" b="1"/>
              <a:t>Sobre o Curso &amp; Recursos Educacionais Abertos (</a:t>
            </a:r>
            <a:r>
              <a:rPr lang="pt-PT" sz="2400" b="1" err="1"/>
              <a:t>REAs</a:t>
            </a:r>
            <a:r>
              <a:rPr lang="pt-PT" sz="2400" b="1"/>
              <a:t>) </a:t>
            </a:r>
            <a:r>
              <a:rPr lang="pt-PT" sz="2000" b="1"/>
              <a:t>(</a:t>
            </a:r>
            <a:r>
              <a:rPr lang="pt-PT" sz="2000" b="1" err="1"/>
              <a:t>cont</a:t>
            </a:r>
            <a:r>
              <a:rPr lang="pt-PT" sz="2000" b="1"/>
              <a:t>.)</a:t>
            </a:r>
            <a:endParaRPr lang="en-IE" sz="2000" b="1"/>
          </a:p>
        </p:txBody>
      </p:sp>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a:xfrm>
            <a:off x="903720" y="2149810"/>
            <a:ext cx="6143488" cy="6820641"/>
          </a:xfrm>
        </p:spPr>
        <p:txBody>
          <a:bodyPr/>
          <a:lstStyle/>
          <a:p>
            <a:r>
              <a:rPr lang="en-US" b="1">
                <a:highlight>
                  <a:srgbClr val="F79037"/>
                </a:highlight>
              </a:rPr>
              <a:t>d) </a:t>
            </a:r>
            <a:r>
              <a:rPr lang="pt-PT" b="1">
                <a:highlight>
                  <a:srgbClr val="F79037"/>
                </a:highlight>
              </a:rPr>
              <a:t>Quem pode ministrar o curso de Empreendedorismo de Alimentos Éticos e a quem se destina </a:t>
            </a:r>
            <a:endParaRPr lang="en-US" b="1">
              <a:highlight>
                <a:srgbClr val="F79037"/>
              </a:highlight>
            </a:endParaRPr>
          </a:p>
          <a:p>
            <a:endParaRPr lang="en-US" b="1">
              <a:highlight>
                <a:srgbClr val="F79037"/>
              </a:highlight>
            </a:endParaRPr>
          </a:p>
          <a:p>
            <a:r>
              <a:rPr lang="pt-PT"/>
              <a:t>O curso foi concebido para ser ministrado por educadores de IES e EFP. Os educadores podem adaptar facilmente o conjunto de materiais e recursos educativos disponibilizados para conceber e ministrar sessões de formação utilizando conteúdos de alta qualidade que foram desenvolvidos, testados e revistos na Finlândia, Portugal, Turquia, Irlanda e Dinamarca.</a:t>
            </a:r>
          </a:p>
          <a:p>
            <a:endParaRPr lang="pt-PT" b="1"/>
          </a:p>
          <a:p>
            <a:r>
              <a:rPr lang="pt-PT" b="1"/>
              <a:t>N</a:t>
            </a:r>
            <a:r>
              <a:rPr lang="en-US" b="1" err="1"/>
              <a:t>ota</a:t>
            </a:r>
            <a:r>
              <a:rPr lang="en-US" b="1"/>
              <a:t>:</a:t>
            </a:r>
          </a:p>
          <a:p>
            <a:r>
              <a:rPr lang="pt-PT"/>
              <a:t>Os Recursos Educacionais Abertos do Projeto EFE destinam-se a permitir que educadores possam utilizar os mesmos em sala de aula e em pequenos grupos para estudantes de Ciência/Tecnologia Alimentar, Negócios da Área Alimentar, Empresas e Empreendedores de PMEs de alimentos já existentes, bem como os seus funcionários, relativamente ao tema do Empreendedorismo de Alimentos Éticos e do desenvolvimento inovador de novos produtos no setor alimentar, mas com foco na ética e na sustentabilidade.</a:t>
            </a:r>
          </a:p>
          <a:p>
            <a:endParaRPr lang="pt-PT"/>
          </a:p>
          <a:p>
            <a:r>
              <a:rPr lang="pt-PT"/>
              <a:t>Serão fornecidos todos os recursos e materiais necessários para ministrar o curso com sucesso em diversos ambientes e formatos (consulte a Secção 04 para obter informações sobre as diversas opções de ministrar o curso).</a:t>
            </a:r>
            <a:endParaRPr lang="en-US" b="1">
              <a:highlight>
                <a:srgbClr val="F79037"/>
              </a:highlight>
            </a:endParaRPr>
          </a:p>
          <a:p>
            <a:endParaRPr lang="en-IE"/>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pic>
        <p:nvPicPr>
          <p:cNvPr id="22" name="Picture 21">
            <a:hlinkClick r:id="rId2"/>
            <a:extLst>
              <a:ext uri="{FF2B5EF4-FFF2-40B4-BE49-F238E27FC236}">
                <a16:creationId xmlns:a16="http://schemas.microsoft.com/office/drawing/2014/main" id="{EE277A5D-61E4-93F0-9C46-9A1FA4FD9C25}"/>
              </a:ext>
            </a:extLst>
          </p:cNvPr>
          <p:cNvPicPr>
            <a:picLocks noChangeAspect="1"/>
          </p:cNvPicPr>
          <p:nvPr/>
        </p:nvPicPr>
        <p:blipFill>
          <a:blip r:embed="rId3"/>
          <a:stretch>
            <a:fillRect/>
          </a:stretch>
        </p:blipFill>
        <p:spPr>
          <a:xfrm>
            <a:off x="1112700" y="5766389"/>
            <a:ext cx="5334274" cy="3238666"/>
          </a:xfrm>
          <a:prstGeom prst="rect">
            <a:avLst/>
          </a:prstGeom>
        </p:spPr>
      </p:pic>
      <p:grpSp>
        <p:nvGrpSpPr>
          <p:cNvPr id="35" name="Graphic 4">
            <a:extLst>
              <a:ext uri="{FF2B5EF4-FFF2-40B4-BE49-F238E27FC236}">
                <a16:creationId xmlns:a16="http://schemas.microsoft.com/office/drawing/2014/main" id="{317A26B9-FD0C-8B83-17C5-E932B9638E22}"/>
              </a:ext>
            </a:extLst>
          </p:cNvPr>
          <p:cNvGrpSpPr/>
          <p:nvPr/>
        </p:nvGrpSpPr>
        <p:grpSpPr>
          <a:xfrm rot="19582332">
            <a:off x="6405309" y="6834458"/>
            <a:ext cx="403667" cy="780438"/>
            <a:chOff x="9129274" y="2719113"/>
            <a:chExt cx="717139" cy="1386497"/>
          </a:xfrm>
          <a:solidFill>
            <a:srgbClr val="000000"/>
          </a:solidFill>
        </p:grpSpPr>
        <p:grpSp>
          <p:nvGrpSpPr>
            <p:cNvPr id="36" name="Graphic 4">
              <a:extLst>
                <a:ext uri="{FF2B5EF4-FFF2-40B4-BE49-F238E27FC236}">
                  <a16:creationId xmlns:a16="http://schemas.microsoft.com/office/drawing/2014/main" id="{C6A505AC-D430-61ED-D4E7-1B3393CB5869}"/>
                </a:ext>
              </a:extLst>
            </p:cNvPr>
            <p:cNvGrpSpPr/>
            <p:nvPr/>
          </p:nvGrpSpPr>
          <p:grpSpPr>
            <a:xfrm>
              <a:off x="9159507" y="2719113"/>
              <a:ext cx="446280" cy="440141"/>
              <a:chOff x="9159507" y="2719113"/>
              <a:chExt cx="446280" cy="440141"/>
            </a:xfrm>
            <a:grpFill/>
          </p:grpSpPr>
          <p:sp>
            <p:nvSpPr>
              <p:cNvPr id="45" name="Freeform 57">
                <a:extLst>
                  <a:ext uri="{FF2B5EF4-FFF2-40B4-BE49-F238E27FC236}">
                    <a16:creationId xmlns:a16="http://schemas.microsoft.com/office/drawing/2014/main" id="{942F70D2-FBD2-7D36-78C3-4582314795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58">
                <a:extLst>
                  <a:ext uri="{FF2B5EF4-FFF2-40B4-BE49-F238E27FC236}">
                    <a16:creationId xmlns:a16="http://schemas.microsoft.com/office/drawing/2014/main" id="{E73063DB-8A6D-FAD6-2F89-A4D83F39532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37" name="Graphic 4">
              <a:extLst>
                <a:ext uri="{FF2B5EF4-FFF2-40B4-BE49-F238E27FC236}">
                  <a16:creationId xmlns:a16="http://schemas.microsoft.com/office/drawing/2014/main" id="{9F569742-F5F5-9CAC-CB70-5FAA2C5A654D}"/>
                </a:ext>
              </a:extLst>
            </p:cNvPr>
            <p:cNvGrpSpPr/>
            <p:nvPr/>
          </p:nvGrpSpPr>
          <p:grpSpPr>
            <a:xfrm>
              <a:off x="9129274" y="2893887"/>
              <a:ext cx="717139" cy="1211724"/>
              <a:chOff x="9129274" y="2893887"/>
              <a:chExt cx="717139" cy="1211724"/>
            </a:xfrm>
            <a:grpFill/>
          </p:grpSpPr>
          <p:sp>
            <p:nvSpPr>
              <p:cNvPr id="38" name="Freeform 50">
                <a:extLst>
                  <a:ext uri="{FF2B5EF4-FFF2-40B4-BE49-F238E27FC236}">
                    <a16:creationId xmlns:a16="http://schemas.microsoft.com/office/drawing/2014/main" id="{76A60A41-BCF1-B2FC-704C-070EA7D889B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 name="Freeform 51">
                <a:extLst>
                  <a:ext uri="{FF2B5EF4-FFF2-40B4-BE49-F238E27FC236}">
                    <a16:creationId xmlns:a16="http://schemas.microsoft.com/office/drawing/2014/main" id="{5CAF19AA-860D-0B88-52D5-16E69E3CBCD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 name="Freeform 52">
                <a:extLst>
                  <a:ext uri="{FF2B5EF4-FFF2-40B4-BE49-F238E27FC236}">
                    <a16:creationId xmlns:a16="http://schemas.microsoft.com/office/drawing/2014/main" id="{EEF0AD0B-3788-FF37-BEFD-CCC4A034153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 name="Freeform 53">
                <a:extLst>
                  <a:ext uri="{FF2B5EF4-FFF2-40B4-BE49-F238E27FC236}">
                    <a16:creationId xmlns:a16="http://schemas.microsoft.com/office/drawing/2014/main" id="{9821FF40-9AD4-9437-879D-40B267F55A7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 name="Freeform 54">
                <a:extLst>
                  <a:ext uri="{FF2B5EF4-FFF2-40B4-BE49-F238E27FC236}">
                    <a16:creationId xmlns:a16="http://schemas.microsoft.com/office/drawing/2014/main" id="{F22BF770-E76F-54E2-2FF6-228548D621D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 name="Freeform 55">
                <a:extLst>
                  <a:ext uri="{FF2B5EF4-FFF2-40B4-BE49-F238E27FC236}">
                    <a16:creationId xmlns:a16="http://schemas.microsoft.com/office/drawing/2014/main" id="{AAEB1ECC-7AF5-3173-23CA-EB6A501298E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 name="Freeform 56">
                <a:extLst>
                  <a:ext uri="{FF2B5EF4-FFF2-40B4-BE49-F238E27FC236}">
                    <a16:creationId xmlns:a16="http://schemas.microsoft.com/office/drawing/2014/main" id="{1A5463E5-56E7-63A3-19E3-BEE85C038BC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17388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28105C-017E-894C-1107-EF57F7BF78B4}"/>
              </a:ext>
            </a:extLst>
          </p:cNvPr>
          <p:cNvSpPr>
            <a:spLocks noGrp="1"/>
          </p:cNvSpPr>
          <p:nvPr>
            <p:ph type="body" sz="quarter" idx="32"/>
          </p:nvPr>
        </p:nvSpPr>
        <p:spPr>
          <a:xfrm>
            <a:off x="551623" y="2886636"/>
            <a:ext cx="6756753" cy="5931605"/>
          </a:xfrm>
        </p:spPr>
        <p:txBody>
          <a:bodyPr numCol="1"/>
          <a:lstStyle/>
          <a:p>
            <a:pPr marL="342900" marR="0" lvl="0" indent="-342900" algn="l" defTabSz="755934" rtl="0" eaLnBrk="1" fontAlgn="auto" latinLnBrk="0" hangingPunct="1">
              <a:lnSpc>
                <a:spcPct val="90000"/>
              </a:lnSpc>
              <a:spcBef>
                <a:spcPts val="600"/>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err="1">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Abordagem</a:t>
            </a: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IE" sz="1300" b="1" i="0" u="none" strike="noStrike" kern="1200" cap="none" spc="0" normalizeH="0" baseline="0" noProof="0" err="1">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metodológica</a:t>
            </a:r>
            <a:endPar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a:p>
            <a:pPr marL="361950" marR="0" lvl="0" defTabSz="755934" rtl="0" eaLnBrk="1" fontAlgn="auto" latinLnBrk="0" hangingPunct="1">
              <a:lnSpc>
                <a:spcPct val="90000"/>
              </a:lnSpc>
              <a:spcBef>
                <a:spcPts val="600"/>
              </a:spcBef>
              <a:spcAft>
                <a:spcPts val="0"/>
              </a:spcAft>
              <a:buClrTx/>
              <a:buSzTx/>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Os Recursos Educacionais Abertos consistem num </a:t>
            </a:r>
            <a:r>
              <a:rPr lang="pt-PT" sz="1200" b="1">
                <a:solidFill>
                  <a:prstClr val="black"/>
                </a:solidFill>
                <a:latin typeface="Calibri" panose="020F0502020204030204"/>
                <a:cs typeface="+mn-cs"/>
              </a:rPr>
              <a:t>c</a:t>
            </a:r>
            <a:r>
              <a:rPr kumimoji="0" lang="pt-PT" sz="1200" b="1" i="0" u="none" strike="noStrike" kern="1200" cap="none" spc="0" normalizeH="0" baseline="0" noProof="0" err="1">
                <a:ln>
                  <a:noFill/>
                </a:ln>
                <a:solidFill>
                  <a:prstClr val="black"/>
                </a:solidFill>
                <a:effectLst/>
                <a:uLnTx/>
                <a:uFillTx/>
                <a:latin typeface="Calibri" panose="020F0502020204030204"/>
                <a:ea typeface="+mn-ea"/>
                <a:cs typeface="+mn-cs"/>
              </a:rPr>
              <a:t>urriculum</a:t>
            </a:r>
            <a:r>
              <a:rPr kumimoji="0" lang="pt-PT" sz="1200" b="1" i="0" u="none" strike="noStrike" kern="1200" cap="none" spc="0" normalizeH="0" baseline="0" noProof="0">
                <a:ln>
                  <a:noFill/>
                </a:ln>
                <a:solidFill>
                  <a:prstClr val="black"/>
                </a:solidFill>
                <a:effectLst/>
                <a:uLnTx/>
                <a:uFillTx/>
                <a:latin typeface="Calibri" panose="020F0502020204030204"/>
                <a:ea typeface="+mn-ea"/>
                <a:cs typeface="+mn-cs"/>
              </a:rPr>
              <a:t> de 6 Módulos</a:t>
            </a:r>
            <a:r>
              <a:rPr kumimoji="0" lang="pt-PT" sz="120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pt-PT" sz="12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pt-PT" sz="1200" i="0" u="none" strike="noStrike" kern="1200" cap="none" spc="0" normalizeH="0" baseline="0" noProof="0">
                <a:ln>
                  <a:noFill/>
                </a:ln>
                <a:solidFill>
                  <a:prstClr val="black"/>
                </a:solidFill>
                <a:effectLst/>
                <a:uLnTx/>
                <a:uFillTx/>
                <a:latin typeface="Calibri" panose="020F0502020204030204"/>
                <a:ea typeface="+mn-ea"/>
                <a:cs typeface="+mn-cs"/>
              </a:rPr>
              <a:t>nos quais se pretende </a:t>
            </a: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apresentar aos alunos o objetivo e o potencial do Empreendedorismo de Alimentos Éticos de uma forma rigorosa e congruente com a investigação académica e focada na necessidade e no impacto de empresas de alimentos éticos, utilizando a inovação e as operações alimentares éticas, ao mesmo tempo que se ensina, aprende e adapta os sistemas alimentares a terem o foco nas pessoas e no planeta, levando a um futuro mais sustentável para todos.</a:t>
            </a:r>
          </a:p>
          <a:p>
            <a:pPr marL="361950" marR="0" lvl="0" defTabSz="755934" rtl="0" eaLnBrk="1" fontAlgn="auto" latinLnBrk="0" hangingPunct="1">
              <a:lnSpc>
                <a:spcPct val="90000"/>
              </a:lnSpc>
              <a:spcBef>
                <a:spcPts val="600"/>
              </a:spcBef>
              <a:spcAft>
                <a:spcPts val="0"/>
              </a:spcAft>
              <a:buClrTx/>
              <a:buSzTx/>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O curriculum baseia-se na compreensão de que existem oportunidades e desafios atuais, mas que os educadores, estudantes e PMEs precisam de se manter a par dos desenvolvimentos do setor alimentar para se manterem competitivos e contribuir para as mudanças </a:t>
            </a:r>
            <a:r>
              <a:rPr kumimoji="0" lang="pt-PT" sz="1200" b="0" i="0" u="none" strike="noStrike" kern="1200" cap="none" spc="0" normalizeH="0" baseline="0" noProof="0" err="1">
                <a:ln>
                  <a:noFill/>
                </a:ln>
                <a:solidFill>
                  <a:prstClr val="black"/>
                </a:solidFill>
                <a:effectLst/>
                <a:uLnTx/>
                <a:uFillTx/>
                <a:latin typeface="Calibri" panose="020F0502020204030204"/>
                <a:ea typeface="+mn-ea"/>
                <a:cs typeface="+mn-cs"/>
              </a:rPr>
              <a:t>societais</a:t>
            </a: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 Além disso, mostra como as competências podem ser consolidadas através de novas aprendizagens e fornece conhecimentos práticos sobre a aprendizagem de um novo conjunto de competências de uma forma orientada para o futuro.</a:t>
            </a: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755934" rtl="0" eaLnBrk="1" fontAlgn="auto" latinLnBrk="0" hangingPunct="1">
              <a:lnSpc>
                <a:spcPct val="90000"/>
              </a:lnSpc>
              <a:spcBef>
                <a:spcPts val="600"/>
              </a:spcBef>
              <a:spcAft>
                <a:spcPts val="0"/>
              </a:spcAft>
              <a:buClrTx/>
              <a:buSzTx/>
              <a:tabLst>
                <a:tab pos="361950" algn="l"/>
              </a:tabLst>
              <a:defRPr/>
            </a:pP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2. 	</a:t>
            </a:r>
            <a:r>
              <a:rPr kumimoji="0" lang="en-IE" sz="1300" b="1" i="0" u="none" strike="noStrike" kern="1200" cap="none" spc="0" normalizeH="0" baseline="0" noProof="0" err="1">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Instruções</a:t>
            </a: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 Gerais</a:t>
            </a:r>
            <a:endParaRPr kumimoji="0" lang="en-US" sz="1100" b="0" i="0" u="none" strike="noStrike" kern="1200" cap="none" spc="0" normalizeH="0" baseline="0" noProof="0">
              <a:ln>
                <a:noFill/>
              </a:ln>
              <a:solidFill>
                <a:prstClr val="black"/>
              </a:solidFill>
              <a:effectLst/>
              <a:uLnTx/>
              <a:uFillTx/>
              <a:latin typeface="Calibri" panose="020F0502020204030204"/>
              <a:ea typeface="Open Sans" panose="020B0606030504020204" pitchFamily="34" charset="0"/>
              <a:cs typeface="Calibri" panose="020F0502020204030204" pitchFamily="34" charset="0"/>
            </a:endParaRPr>
          </a:p>
          <a:p>
            <a:pPr marL="385602" marR="0" lvl="1" indent="0" algn="just" defTabSz="755934"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Por favor, leia este guia até ao fim antes de realizar o curso. Para ministrar em sala de aula, invertida ou mista, por favor:</a:t>
            </a:r>
          </a:p>
          <a:p>
            <a:pPr marL="557052" marR="0" lvl="1" indent="-171450" algn="just" defTabSz="755934" rtl="0" eaLnBrk="1" fontAlgn="auto" latinLnBrk="0" hangingPunct="1">
              <a:lnSpc>
                <a:spcPct val="100000"/>
              </a:lnSpc>
              <a:spcBef>
                <a:spcPts val="600"/>
              </a:spcBef>
              <a:spcAft>
                <a:spcPts val="0"/>
              </a:spcAft>
              <a:buClr>
                <a:srgbClr val="6FC0CA"/>
              </a:buClr>
              <a:buSzTx/>
              <a:buFont typeface="Wingdings" panose="05000000000000000000" pitchFamily="2" charset="2"/>
              <a:buChar char="§"/>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Faça o </a:t>
            </a:r>
            <a:r>
              <a:rPr lang="pt-PT" sz="1200">
                <a:solidFill>
                  <a:prstClr val="black"/>
                </a:solidFill>
                <a:latin typeface="Calibri" panose="020F0502020204030204"/>
                <a:cs typeface="+mn-cs"/>
              </a:rPr>
              <a:t>download, analise</a:t>
            </a: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 e revise os recursos do curso tendo em conta as suas aulas, conforme sinta necessário. Reserve tempo de treino adequado para as sessões. O link que precisa </a:t>
            </a:r>
            <a:r>
              <a:rPr lang="pt-PT" sz="1200">
                <a:solidFill>
                  <a:prstClr val="black"/>
                </a:solidFill>
                <a:latin typeface="Calibri" panose="020F0502020204030204"/>
                <a:cs typeface="+mn-cs"/>
              </a:rPr>
              <a:t>de consultar é o seguinte</a:t>
            </a: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a:t>
            </a:r>
          </a:p>
          <a:p>
            <a:pPr marL="384175" marR="0" lvl="1" indent="155575" algn="l" defTabSz="755934" rtl="0" eaLnBrk="1" fontAlgn="auto" latinLnBrk="0" hangingPunct="1">
              <a:lnSpc>
                <a:spcPct val="100000"/>
              </a:lnSpc>
              <a:spcBef>
                <a:spcPts val="600"/>
              </a:spcBef>
              <a:spcAft>
                <a:spcPts val="0"/>
              </a:spcAft>
              <a:buClr>
                <a:srgbClr val="6FC0CA"/>
              </a:buClr>
              <a:buSzTx/>
              <a:tabLst/>
              <a:defRPr/>
            </a:pPr>
            <a:r>
              <a:rPr lang="en-IE" sz="1200" b="1">
                <a:solidFill>
                  <a:srgbClr val="F79037"/>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https://ethical-food.eu/resources/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557052" lvl="1" indent="-171450" algn="just" defTabSz="755934">
              <a:spcBef>
                <a:spcPts val="600"/>
              </a:spcBef>
              <a:buClr>
                <a:srgbClr val="6FC0CA"/>
              </a:buClr>
              <a:buFont typeface="Wingdings" panose="05000000000000000000" pitchFamily="2" charset="2"/>
              <a:buChar char="§"/>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Localize o conteúdo para treino com </a:t>
            </a:r>
            <a:r>
              <a:rPr lang="pt-PT" sz="1200">
                <a:solidFill>
                  <a:prstClr val="black"/>
                </a:solidFill>
                <a:latin typeface="Calibri" panose="020F0502020204030204"/>
                <a:cs typeface="+mn-cs"/>
              </a:rPr>
              <a:t>casos de estudo </a:t>
            </a: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e informações de suporte local para os seus alunos;</a:t>
            </a:r>
          </a:p>
          <a:p>
            <a:pPr marL="557052" marR="0" lvl="1" indent="-171450" algn="just" defTabSz="755934" rtl="0" eaLnBrk="1" fontAlgn="auto" latinLnBrk="0" hangingPunct="1">
              <a:lnSpc>
                <a:spcPct val="100000"/>
              </a:lnSpc>
              <a:spcBef>
                <a:spcPts val="600"/>
              </a:spcBef>
              <a:spcAft>
                <a:spcPts val="0"/>
              </a:spcAft>
              <a:buClr>
                <a:srgbClr val="6FC0CA"/>
              </a:buClr>
              <a:buSzTx/>
              <a:buFont typeface="Wingdings" panose="05000000000000000000" pitchFamily="2" charset="2"/>
              <a:buChar char="§"/>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Certifique-se de que cada participante completa os exercícios incluídos em cada Módulo – estes proporcionam uma aprendizagem valiosa;</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557052" marR="0" lvl="1" indent="-171450" algn="l" defTabSz="755934" rtl="0" eaLnBrk="1" fontAlgn="auto" latinLnBrk="0" hangingPunct="1">
              <a:lnSpc>
                <a:spcPct val="100000"/>
              </a:lnSpc>
              <a:spcBef>
                <a:spcPts val="600"/>
              </a:spcBef>
              <a:spcAft>
                <a:spcPts val="0"/>
              </a:spcAft>
              <a:buClr>
                <a:srgbClr val="6FC0CA"/>
              </a:buClr>
              <a:buSzTx/>
              <a:buFont typeface="Wingdings" panose="05000000000000000000" pitchFamily="2" charset="2"/>
              <a:buChar char="§"/>
              <a:tabLst/>
              <a:defRPr/>
            </a:pPr>
            <a:r>
              <a:rPr kumimoji="0" lang="pt-PT" sz="1200" b="0" i="0" u="none" strike="noStrike" kern="1200" cap="none" spc="0" normalizeH="0" baseline="0" noProof="0">
                <a:ln>
                  <a:noFill/>
                </a:ln>
                <a:solidFill>
                  <a:prstClr val="black"/>
                </a:solidFill>
                <a:effectLst/>
                <a:uLnTx/>
                <a:uFillTx/>
                <a:latin typeface="Calibri" panose="020F0502020204030204"/>
                <a:ea typeface="+mn-ea"/>
                <a:cs typeface="+mn-cs"/>
              </a:rPr>
              <a:t>Reserve tempo para revisão dos exercícios e forneça feedback.</a:t>
            </a:r>
            <a:endParaRPr lang="en-IE" sz="1200"/>
          </a:p>
        </p:txBody>
      </p:sp>
      <p:sp>
        <p:nvSpPr>
          <p:cNvPr id="6" name="Slide Number Placeholder 5">
            <a:extLst>
              <a:ext uri="{FF2B5EF4-FFF2-40B4-BE49-F238E27FC236}">
                <a16:creationId xmlns:a16="http://schemas.microsoft.com/office/drawing/2014/main" id="{96AF7137-5501-74C2-11A4-1F6A225F51BB}"/>
              </a:ext>
            </a:extLst>
          </p:cNvPr>
          <p:cNvSpPr>
            <a:spLocks noGrp="1"/>
          </p:cNvSpPr>
          <p:nvPr>
            <p:ph type="sldNum" sz="quarter" idx="4"/>
          </p:nvPr>
        </p:nvSpPr>
        <p:spPr/>
        <p:txBody>
          <a:bodyPr/>
          <a:lstStyle/>
          <a:p>
            <a:fld id="{CB2079F2-58AF-ED44-82D7-E04B2F6FD686}" type="slidenum">
              <a:rPr lang="en-US" smtClean="0"/>
              <a:pPr/>
              <a:t>9</a:t>
            </a:fld>
            <a:endParaRPr lang="en-US"/>
          </a:p>
        </p:txBody>
      </p:sp>
      <p:sp>
        <p:nvSpPr>
          <p:cNvPr id="7" name="Text Placeholder 1">
            <a:extLst>
              <a:ext uri="{FF2B5EF4-FFF2-40B4-BE49-F238E27FC236}">
                <a16:creationId xmlns:a16="http://schemas.microsoft.com/office/drawing/2014/main" id="{E27D22B2-E2D4-9BA0-DAF1-23C1541D2E5D}"/>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IE" sz="6000" b="1">
                <a:solidFill>
                  <a:srgbClr val="F79037"/>
                </a:solidFill>
                <a:latin typeface="Calibri" panose="020F0502020204030204" pitchFamily="34" charset="0"/>
                <a:ea typeface="Calibri" panose="020F0502020204030204" pitchFamily="34" charset="0"/>
                <a:cs typeface="Calibri" panose="020F0502020204030204" pitchFamily="34" charset="0"/>
              </a:rPr>
              <a:t>03</a:t>
            </a:r>
            <a:r>
              <a:rPr lang="en-IE" sz="6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PT" sz="2400" b="1">
                <a:solidFill>
                  <a:schemeClr val="tx1"/>
                </a:solidFill>
                <a:latin typeface="Calibri" panose="020F0502020204030204" pitchFamily="34" charset="0"/>
                <a:ea typeface="Calibri" panose="020F0502020204030204" pitchFamily="34" charset="0"/>
                <a:cs typeface="Calibri" panose="020F0502020204030204" pitchFamily="34" charset="0"/>
              </a:rPr>
              <a:t>Instruções Gerais para os Educadores</a:t>
            </a:r>
          </a:p>
          <a:p>
            <a:pPr marL="0" indent="0" algn="r">
              <a:buNone/>
            </a:pPr>
            <a:endParaRPr lang="en-IE" sz="24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descr="Person holding grassy sphere">
            <a:extLst>
              <a:ext uri="{FF2B5EF4-FFF2-40B4-BE49-F238E27FC236}">
                <a16:creationId xmlns:a16="http://schemas.microsoft.com/office/drawing/2014/main" id="{6508A9F7-616D-0313-52C0-612AE2271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758" b="13716"/>
          <a:stretch/>
        </p:blipFill>
        <p:spPr>
          <a:xfrm>
            <a:off x="1129408" y="8187397"/>
            <a:ext cx="5300858" cy="2092441"/>
          </a:xfrm>
          <a:prstGeom prst="rect">
            <a:avLst/>
          </a:prstGeom>
        </p:spPr>
      </p:pic>
      <p:grpSp>
        <p:nvGrpSpPr>
          <p:cNvPr id="12" name="Graphic 3">
            <a:extLst>
              <a:ext uri="{FF2B5EF4-FFF2-40B4-BE49-F238E27FC236}">
                <a16:creationId xmlns:a16="http://schemas.microsoft.com/office/drawing/2014/main" id="{9E21C90A-45B5-D025-D2EE-3146A199F9A5}"/>
              </a:ext>
            </a:extLst>
          </p:cNvPr>
          <p:cNvGrpSpPr/>
          <p:nvPr/>
        </p:nvGrpSpPr>
        <p:grpSpPr>
          <a:xfrm>
            <a:off x="882797" y="621706"/>
            <a:ext cx="1215024" cy="1193483"/>
            <a:chOff x="2535967" y="3877309"/>
            <a:chExt cx="912375" cy="910597"/>
          </a:xfrm>
        </p:grpSpPr>
        <p:sp>
          <p:nvSpPr>
            <p:cNvPr id="13" name="Freeform 1474">
              <a:extLst>
                <a:ext uri="{FF2B5EF4-FFF2-40B4-BE49-F238E27FC236}">
                  <a16:creationId xmlns:a16="http://schemas.microsoft.com/office/drawing/2014/main" id="{ADAAE15D-CEC1-93EA-7B3A-3C0FAF0B4707}"/>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endParaRPr lang="en-US"/>
            </a:p>
          </p:txBody>
        </p:sp>
        <p:sp>
          <p:nvSpPr>
            <p:cNvPr id="14" name="Freeform 1475">
              <a:extLst>
                <a:ext uri="{FF2B5EF4-FFF2-40B4-BE49-F238E27FC236}">
                  <a16:creationId xmlns:a16="http://schemas.microsoft.com/office/drawing/2014/main" id="{7D3E612C-0633-BCC2-D4A4-833830B696AE}"/>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485907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77FB5-B681-4079-971F-6A32F8F50976}">
  <ds:schemaRefs>
    <ds:schemaRef ds:uri="b368c81d-2a3c-4b2e-8f20-ebff1d13c98d"/>
    <ds:schemaRef ds:uri="d8d94d33-0f46-420b-ad84-827e2691e37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5F231A-9DCB-4181-AF04-1EF72B0505FB}">
  <ds:schemaRefs>
    <ds:schemaRef ds:uri="b368c81d-2a3c-4b2e-8f20-ebff1d13c98d"/>
    <ds:schemaRef ds:uri="d8d94d33-0f46-420b-ad84-827e2691e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967377-3953-4078-A680-E360655FD9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10416</Words>
  <Application>Microsoft Office PowerPoint</Application>
  <PresentationFormat>Custom</PresentationFormat>
  <Paragraphs>567</Paragraphs>
  <Slides>33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Bradley Hand ITC</vt:lpstr>
      <vt:lpstr>Calibri</vt:lpstr>
      <vt:lpstr>Montserrat</vt:lpstr>
      <vt:lpstr>Montserrat Light</vt:lpstr>
      <vt:lpstr>Poppins</vt:lpstr>
      <vt:lpstr>Symbol</vt:lpstr>
      <vt:lpstr>Times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5</cp:revision>
  <dcterms:created xsi:type="dcterms:W3CDTF">2020-10-14T13:32:04Z</dcterms:created>
  <dcterms:modified xsi:type="dcterms:W3CDTF">2024-02-06T16:37:58Z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