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9"/>
  </p:notesMasterIdLst>
  <p:sldIdLst>
    <p:sldId id="4289" r:id="rId5"/>
    <p:sldId id="4401" r:id="rId6"/>
    <p:sldId id="4457" r:id="rId7"/>
    <p:sldId id="4400" r:id="rId8"/>
    <p:sldId id="4349" r:id="rId9"/>
    <p:sldId id="4323" r:id="rId10"/>
    <p:sldId id="4355" r:id="rId11"/>
    <p:sldId id="4357" r:id="rId12"/>
    <p:sldId id="4361" r:id="rId13"/>
    <p:sldId id="4385" r:id="rId14"/>
    <p:sldId id="4454" r:id="rId15"/>
    <p:sldId id="4453" r:id="rId16"/>
    <p:sldId id="4455" r:id="rId17"/>
    <p:sldId id="268" r:id="rId18"/>
    <p:sldId id="4389" r:id="rId19"/>
    <p:sldId id="4390" r:id="rId20"/>
    <p:sldId id="4391" r:id="rId21"/>
    <p:sldId id="4392" r:id="rId22"/>
    <p:sldId id="4456" r:id="rId23"/>
    <p:sldId id="4393" r:id="rId24"/>
    <p:sldId id="4356" r:id="rId25"/>
    <p:sldId id="4406" r:id="rId26"/>
    <p:sldId id="4342" r:id="rId27"/>
    <p:sldId id="4387" r:id="rId28"/>
    <p:sldId id="4386" r:id="rId29"/>
    <p:sldId id="4362" r:id="rId30"/>
    <p:sldId id="4364" r:id="rId31"/>
    <p:sldId id="4407" r:id="rId32"/>
    <p:sldId id="4365" r:id="rId33"/>
    <p:sldId id="4402" r:id="rId34"/>
    <p:sldId id="4366" r:id="rId35"/>
    <p:sldId id="4409" r:id="rId36"/>
    <p:sldId id="4369" r:id="rId37"/>
    <p:sldId id="4368" r:id="rId38"/>
    <p:sldId id="4370" r:id="rId39"/>
    <p:sldId id="4367" r:id="rId40"/>
    <p:sldId id="4410" r:id="rId41"/>
    <p:sldId id="4350" r:id="rId42"/>
    <p:sldId id="4372" r:id="rId43"/>
    <p:sldId id="4378" r:id="rId44"/>
    <p:sldId id="4373" r:id="rId45"/>
    <p:sldId id="4383" r:id="rId46"/>
    <p:sldId id="4411" r:id="rId47"/>
    <p:sldId id="4412" r:id="rId48"/>
    <p:sldId id="4413" r:id="rId49"/>
    <p:sldId id="4414" r:id="rId50"/>
    <p:sldId id="4415" r:id="rId51"/>
    <p:sldId id="4374" r:id="rId52"/>
    <p:sldId id="4381" r:id="rId53"/>
    <p:sldId id="4375" r:id="rId54"/>
    <p:sldId id="4376" r:id="rId55"/>
    <p:sldId id="4377" r:id="rId56"/>
    <p:sldId id="4394" r:id="rId57"/>
    <p:sldId id="4397" r:id="rId58"/>
    <p:sldId id="4399" r:id="rId59"/>
    <p:sldId id="4395" r:id="rId60"/>
    <p:sldId id="4396" r:id="rId61"/>
    <p:sldId id="4398" r:id="rId62"/>
    <p:sldId id="4351" r:id="rId63"/>
    <p:sldId id="4416" r:id="rId64"/>
    <p:sldId id="4417" r:id="rId65"/>
    <p:sldId id="4418" r:id="rId66"/>
    <p:sldId id="4452" r:id="rId67"/>
    <p:sldId id="4421" r:id="rId68"/>
    <p:sldId id="4352" r:id="rId69"/>
    <p:sldId id="4429" r:id="rId70"/>
    <p:sldId id="4430" r:id="rId71"/>
    <p:sldId id="4422" r:id="rId72"/>
    <p:sldId id="4432" r:id="rId73"/>
    <p:sldId id="4434" r:id="rId74"/>
    <p:sldId id="4431" r:id="rId75"/>
    <p:sldId id="4353" r:id="rId76"/>
    <p:sldId id="4435" r:id="rId77"/>
    <p:sldId id="4438" r:id="rId78"/>
    <p:sldId id="4439" r:id="rId79"/>
    <p:sldId id="4441" r:id="rId80"/>
    <p:sldId id="4442" r:id="rId81"/>
    <p:sldId id="4443" r:id="rId82"/>
    <p:sldId id="4444" r:id="rId83"/>
    <p:sldId id="4445" r:id="rId84"/>
    <p:sldId id="4448" r:id="rId85"/>
    <p:sldId id="4449" r:id="rId86"/>
    <p:sldId id="4450" r:id="rId87"/>
    <p:sldId id="4451" r:id="rId88"/>
    <p:sldId id="4660" r:id="rId89"/>
    <p:sldId id="4354" r:id="rId90"/>
    <p:sldId id="4428" r:id="rId91"/>
    <p:sldId id="4423" r:id="rId92"/>
    <p:sldId id="4424" r:id="rId93"/>
    <p:sldId id="4425" r:id="rId94"/>
    <p:sldId id="4426" r:id="rId95"/>
    <p:sldId id="4427" r:id="rId96"/>
    <p:sldId id="4388" r:id="rId97"/>
    <p:sldId id="4263"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3A646A2A-5463-31BB-24B8-887E45DDAF69}" name="Orla Casey" initials="OC" userId="S::orla@momentumconsulting.ie::ee9f56f0-43a2-47ae-a5b8-d4a7d2f5cec3" providerId="AD"/>
  <p188:author id="{782496B7-485F-7B69-F7DE-F8CDD527168F}" name="Paula Whyte ( Momentum Consulting )" initials="PW(MC)" userId="S::paula@momentumconsulting.ie::a1b8e930-d272-4933-b1a2-fcb29f5bf117" providerId="AD"/>
  <p188:author id="{A6E311D4-25E8-F2DD-AF9A-C3A73481D750}" name="Paula Whyte" initials="PW" userId="d5c41e6a024c80ca" providerId="Windows Live"/>
  <p188:author id="{584A88EC-662A-D74D-406F-FAA8904968EC}" name="suviemilia.tarvainen@gmail.com" initials="s" userId="064733298dfccda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DDC"/>
    <a:srgbClr val="000000"/>
    <a:srgbClr val="F79037"/>
    <a:srgbClr val="F1A0C2"/>
    <a:srgbClr val="11496E"/>
    <a:srgbClr val="00A79D"/>
    <a:srgbClr val="EF4136"/>
    <a:srgbClr val="25588D"/>
    <a:srgbClr val="688AAF"/>
    <a:srgbClr val="4D77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B67D6-9C5E-438A-8766-C6D4BA66E32D}" v="1" dt="2023-08-30T06:56:27.250"/>
    <p1510:client id="{A49422E9-ED9D-4130-B5EF-EED1BAA18B97}" v="2" dt="2023-10-04T17:11:16.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54402" autoAdjust="0"/>
  </p:normalViewPr>
  <p:slideViewPr>
    <p:cSldViewPr snapToGrid="0" snapToObjects="1">
      <p:cViewPr varScale="1">
        <p:scale>
          <a:sx n="55" d="100"/>
          <a:sy n="55" d="100"/>
        </p:scale>
        <p:origin x="2898"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3452"/>
    </p:cViewPr>
  </p:sorterViewPr>
  <p:notesViewPr>
    <p:cSldViewPr snapToGrid="0" snapToObjects="1">
      <p:cViewPr varScale="1">
        <p:scale>
          <a:sx n="80" d="100"/>
          <a:sy n="80"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105"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53</a:t>
            </a:fld>
            <a:endParaRPr lang="en-US"/>
          </a:p>
        </p:txBody>
      </p:sp>
    </p:spTree>
    <p:extLst>
      <p:ext uri="{BB962C8B-B14F-4D97-AF65-F5344CB8AC3E}">
        <p14:creationId xmlns:p14="http://schemas.microsoft.com/office/powerpoint/2010/main" val="49989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94</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5</a:t>
            </a:fld>
            <a:endParaRPr lang="en-US"/>
          </a:p>
        </p:txBody>
      </p:sp>
    </p:spTree>
    <p:extLst>
      <p:ext uri="{BB962C8B-B14F-4D97-AF65-F5344CB8AC3E}">
        <p14:creationId xmlns:p14="http://schemas.microsoft.com/office/powerpoint/2010/main" val="406455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6</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7</a:t>
            </a:fld>
            <a:endParaRPr lang="en-US"/>
          </a:p>
        </p:txBody>
      </p:sp>
    </p:spTree>
    <p:extLst>
      <p:ext uri="{BB962C8B-B14F-4D97-AF65-F5344CB8AC3E}">
        <p14:creationId xmlns:p14="http://schemas.microsoft.com/office/powerpoint/2010/main" val="201279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lgn="l" rtl="0"/>
              <a:t>14</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pPr algn="l" rtl="0"/>
            <a:endParaRPr lang="en-US" altLang="en-US">
              <a:latin typeface="Times New Roman" charset="0"/>
            </a:endParaRPr>
          </a:p>
        </p:txBody>
      </p:sp>
    </p:spTree>
    <p:extLst>
      <p:ext uri="{BB962C8B-B14F-4D97-AF65-F5344CB8AC3E}">
        <p14:creationId xmlns:p14="http://schemas.microsoft.com/office/powerpoint/2010/main" val="391436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36</a:t>
            </a:fld>
            <a:endParaRPr lang="en-US"/>
          </a:p>
        </p:txBody>
      </p:sp>
    </p:spTree>
    <p:extLst>
      <p:ext uri="{BB962C8B-B14F-4D97-AF65-F5344CB8AC3E}">
        <p14:creationId xmlns:p14="http://schemas.microsoft.com/office/powerpoint/2010/main" val="417003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37</a:t>
            </a:fld>
            <a:endParaRPr lang="en-US"/>
          </a:p>
        </p:txBody>
      </p:sp>
    </p:spTree>
    <p:extLst>
      <p:ext uri="{BB962C8B-B14F-4D97-AF65-F5344CB8AC3E}">
        <p14:creationId xmlns:p14="http://schemas.microsoft.com/office/powerpoint/2010/main" val="30478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39</a:t>
            </a:fld>
            <a:endParaRPr lang="en-US"/>
          </a:p>
        </p:txBody>
      </p:sp>
    </p:spTree>
    <p:extLst>
      <p:ext uri="{BB962C8B-B14F-4D97-AF65-F5344CB8AC3E}">
        <p14:creationId xmlns:p14="http://schemas.microsoft.com/office/powerpoint/2010/main" val="127191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dirty="0"/>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566783"/>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58412"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58412"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Tree>
    <p:extLst>
      <p:ext uri="{BB962C8B-B14F-4D97-AF65-F5344CB8AC3E}">
        <p14:creationId xmlns:p14="http://schemas.microsoft.com/office/powerpoint/2010/main" val="88612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38448"/>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72406"/>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44819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pic>
        <p:nvPicPr>
          <p:cNvPr id="3" name="Picture 2">
            <a:extLst>
              <a:ext uri="{FF2B5EF4-FFF2-40B4-BE49-F238E27FC236}">
                <a16:creationId xmlns:a16="http://schemas.microsoft.com/office/drawing/2014/main" id="{EF3C1588-8D3B-A5D2-814C-9A270AE2325B}"/>
              </a:ext>
            </a:extLst>
          </p:cNvPr>
          <p:cNvPicPr>
            <a:picLocks noChangeAspect="1"/>
          </p:cNvPicPr>
          <p:nvPr userDrawn="1"/>
        </p:nvPicPr>
        <p:blipFill>
          <a:blip r:embed="rId2"/>
          <a:stretch>
            <a:fillRect/>
          </a:stretch>
        </p:blipFill>
        <p:spPr>
          <a:xfrm>
            <a:off x="983112" y="6070899"/>
            <a:ext cx="1965361" cy="399463"/>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84017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41179" y="41482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76476" y="41482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62882" y="132980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98179" y="132980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69461" y="224479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04758" y="224479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91164" y="315978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26461" y="315978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69461" y="407477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04758" y="407477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41179" y="392880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41179" y="303950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41179" y="215871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14742" y="120222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69816" y="502448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05113" y="502448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41179" y="4878519"/>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Text Placeholder 25">
            <a:extLst>
              <a:ext uri="{FF2B5EF4-FFF2-40B4-BE49-F238E27FC236}">
                <a16:creationId xmlns:a16="http://schemas.microsoft.com/office/drawing/2014/main" id="{72928022-B815-558F-1DE2-5252EC89763E}"/>
              </a:ext>
            </a:extLst>
          </p:cNvPr>
          <p:cNvSpPr>
            <a:spLocks noGrp="1"/>
          </p:cNvSpPr>
          <p:nvPr>
            <p:ph type="body" sz="quarter" idx="39" hasCustomPrompt="1"/>
          </p:nvPr>
        </p:nvSpPr>
        <p:spPr>
          <a:xfrm>
            <a:off x="5876287" y="5991984"/>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6" name="Text Placeholder 25">
            <a:extLst>
              <a:ext uri="{FF2B5EF4-FFF2-40B4-BE49-F238E27FC236}">
                <a16:creationId xmlns:a16="http://schemas.microsoft.com/office/drawing/2014/main" id="{ACFA1026-5B7D-72AC-308E-1702F98B1753}"/>
              </a:ext>
            </a:extLst>
          </p:cNvPr>
          <p:cNvSpPr>
            <a:spLocks noGrp="1"/>
          </p:cNvSpPr>
          <p:nvPr>
            <p:ph type="body" sz="quarter" idx="40" hasCustomPrompt="1"/>
          </p:nvPr>
        </p:nvSpPr>
        <p:spPr>
          <a:xfrm>
            <a:off x="6711584" y="5991984"/>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xxx</a:t>
            </a:r>
          </a:p>
        </p:txBody>
      </p:sp>
      <p:cxnSp>
        <p:nvCxnSpPr>
          <p:cNvPr id="7" name="Straight Connector 6">
            <a:extLst>
              <a:ext uri="{FF2B5EF4-FFF2-40B4-BE49-F238E27FC236}">
                <a16:creationId xmlns:a16="http://schemas.microsoft.com/office/drawing/2014/main" id="{87354D78-1D5D-57D0-3A63-72DA7072ACAF}"/>
              </a:ext>
            </a:extLst>
          </p:cNvPr>
          <p:cNvCxnSpPr>
            <a:cxnSpLocks/>
          </p:cNvCxnSpPr>
          <p:nvPr userDrawn="1"/>
        </p:nvCxnSpPr>
        <p:spPr>
          <a:xfrm flipH="1">
            <a:off x="5841179" y="5846014"/>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290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3073484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546698" y="1851756"/>
            <a:ext cx="2836590" cy="3713222"/>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419090"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333288"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2080943"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4982846"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13220" y="2013176"/>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51971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7846737"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7351291"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2710124"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5028398"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520057"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2948802"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5234198"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737189"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3240226"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326667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5570671"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5633786"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425892"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672457"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889589"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95270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2" name="Google Shape;32;p39">
            <a:extLst>
              <a:ext uri="{FF2B5EF4-FFF2-40B4-BE49-F238E27FC236}">
                <a16:creationId xmlns:a16="http://schemas.microsoft.com/office/drawing/2014/main" id="{29D51E88-540D-E311-BEAF-62ED997A4FFE}"/>
              </a:ext>
            </a:extLst>
          </p:cNvPr>
          <p:cNvSpPr/>
          <p:nvPr userDrawn="1"/>
        </p:nvSpPr>
        <p:spPr>
          <a:xfrm>
            <a:off x="9674184" y="2541149"/>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36;p39">
            <a:extLst>
              <a:ext uri="{FF2B5EF4-FFF2-40B4-BE49-F238E27FC236}">
                <a16:creationId xmlns:a16="http://schemas.microsoft.com/office/drawing/2014/main" id="{479251B8-9254-C10D-BA60-2700982219C9}"/>
              </a:ext>
            </a:extLst>
          </p:cNvPr>
          <p:cNvSpPr txBox="1">
            <a:spLocks noGrp="1"/>
          </p:cNvSpPr>
          <p:nvPr>
            <p:ph type="body" idx="14"/>
          </p:nvPr>
        </p:nvSpPr>
        <p:spPr>
          <a:xfrm>
            <a:off x="9901722" y="3779877"/>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4" name="Google Shape;39;p39">
            <a:extLst>
              <a:ext uri="{FF2B5EF4-FFF2-40B4-BE49-F238E27FC236}">
                <a16:creationId xmlns:a16="http://schemas.microsoft.com/office/drawing/2014/main" id="{8C6FB33C-AA21-0DD5-8474-C792741E2E88}"/>
              </a:ext>
            </a:extLst>
          </p:cNvPr>
          <p:cNvSpPr/>
          <p:nvPr userDrawn="1"/>
        </p:nvSpPr>
        <p:spPr>
          <a:xfrm>
            <a:off x="10193146" y="2655213"/>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43;p39">
            <a:extLst>
              <a:ext uri="{FF2B5EF4-FFF2-40B4-BE49-F238E27FC236}">
                <a16:creationId xmlns:a16="http://schemas.microsoft.com/office/drawing/2014/main" id="{452BEE42-73B3-630A-3582-E1B0C41E6B8F}"/>
              </a:ext>
            </a:extLst>
          </p:cNvPr>
          <p:cNvSpPr txBox="1">
            <a:spLocks noGrp="1"/>
          </p:cNvSpPr>
          <p:nvPr>
            <p:ph type="body" idx="15"/>
          </p:nvPr>
        </p:nvSpPr>
        <p:spPr>
          <a:xfrm>
            <a:off x="10219594" y="2672744"/>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7846737"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7909852"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439134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440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23039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FF194ECF-EB97-065D-BB39-B64ED7FA6E0E}"/>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B9DE5C29-F3B6-2368-E0AE-955F6D49701A}"/>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742632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7791854" y="1139750"/>
            <a:ext cx="4400146"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791855" y="1452563"/>
            <a:ext cx="4400145"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04239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85" r:id="rId9"/>
    <p:sldLayoutId id="2147483879" r:id="rId10"/>
    <p:sldLayoutId id="2147483878" r:id="rId11"/>
    <p:sldLayoutId id="2147483861" r:id="rId12"/>
    <p:sldLayoutId id="2147483887" r:id="rId13"/>
    <p:sldLayoutId id="2147483833" r:id="rId14"/>
    <p:sldLayoutId id="2147483847" r:id="rId15"/>
    <p:sldLayoutId id="2147483853" r:id="rId16"/>
    <p:sldLayoutId id="2147483881" r:id="rId17"/>
    <p:sldLayoutId id="2147483883" r:id="rId18"/>
    <p:sldLayoutId id="2147483884" r:id="rId19"/>
    <p:sldLayoutId id="2147483889" r:id="rId20"/>
    <p:sldLayoutId id="2147483886" r:id="rId21"/>
    <p:sldLayoutId id="214748388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explore.kerry.com/22eu-sustainable-nutrition-in-foodservice-ebook-download.html?&amp;utm_medium=website&amp;utm_source=kerrydigest&amp;utm_campaign=23eu-sustainable-nutrition-in-foodservice&amp;utm_term=23eu&amp;businesscategorysource=foodservice&amp;utm_content=kerry-digest-eat-drink-think&amp;leadsource=website&amp;campaignsource=kerrydigest-website-23eu-sustainable-nutrition-in-foodservice--23eu--" TargetMode="External"/><Relationship Id="rId2" Type="http://schemas.openxmlformats.org/officeDocument/2006/relationships/hyperlink" Target="https://foodnewsinternational.com/2021/07/08/europe-consumers-value-sustainable-wellbeing-nutrition-when-buying-food-and-drink-finds-kerrys-study/" TargetMode="Externa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hyperlink" Target="https://smartproteinproject.eu/consumer-attitudes-plant-based-food-repor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fst.onlinelibrary.wiley.com/doi/full/10.1002/fsat.3401_11.x"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uzz.ie/lifestyle/one-best-coffee-roasteries-ireland-29819284" TargetMode="Externa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hbr.org/2019/05/how-to-design-an-ethical-organization" TargetMode="External"/><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ideo" Target="https://player.vimeo.com/video/272330915?h=0ce090e1d0&amp;app_id=122963" TargetMode="External"/><Relationship Id="rId4" Type="http://schemas.openxmlformats.org/officeDocument/2006/relationships/hyperlink" Target="https://vimeo.com/272330915"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luke.fi/fi/projektit/vekka" TargetMode="External"/><Relationship Id="rId7" Type="http://schemas.openxmlformats.org/officeDocument/2006/relationships/image" Target="../media/image7.jpeg"/><Relationship Id="rId2" Type="http://schemas.openxmlformats.org/officeDocument/2006/relationships/hyperlink" Target="https://eetti.fi/toiminta/teemat/vastuullinen-kuluttaminen/" TargetMode="External"/><Relationship Id="rId1" Type="http://schemas.openxmlformats.org/officeDocument/2006/relationships/slideLayout" Target="../slideLayouts/slideLayout9.xml"/><Relationship Id="rId6" Type="http://schemas.openxmlformats.org/officeDocument/2006/relationships/hyperlink" Target="https://ym.fi/tapahtumat/2023-06-01/recipes-for-circular-futures-pitching-sparring-and-learning-from-national-circular-economy-strategies-a-wcef2023-accelerator-session" TargetMode="External"/><Relationship Id="rId5" Type="http://schemas.openxmlformats.org/officeDocument/2006/relationships/hyperlink" Target="https://www.luke.fi/sites/default/files/2023-04/LUKE_Tietokortti_Ruoantuotannon%20taloudellinen%20ja%20sosiaalinen%20kest%C3%A4vyys_FINAL.pdf" TargetMode="External"/><Relationship Id="rId4" Type="http://schemas.openxmlformats.org/officeDocument/2006/relationships/hyperlink" Target="https://www.luke.fi/sites/default/files/2023-04/LUKE_Tietokortti_Ymp%C3%A4rist%C3%B6vastuu_elintarvikesektorin_yrityksiss%C3%A4_FINAL.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www.researchgate.net/publication/40110417_Ethics_of_Food_Production_and_Consumption/citation/download"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searchgate.net/publication/40110417_Ethics_of_Food_Production_and_Consumption/citation/download" TargetMode="External"/><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1.sv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https://www.futureoffood.ox.ac.uk/what-food-syste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inkedin.com/in/polly-ericksen-99433849" TargetMode="Externa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Cairns%20G.%20A%20critical%20review%20of%20evidence%20on%20the%20sociocultural%20impacts%20of%20food%20marketing%20and%20policy%20implications.%20Appetite.%202019%20May%201;136:193-207.%20doi:%2010.1016/j.appet.2019.02.002.%20Epub%202019%20Feb%2026.%20PMID:%2030819576."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link.springer.com/referenceworkentry/10.1007/978-3-642-28036-8_258" TargetMode="External"/><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Van%20der%20Werff,%20E.,%20Steg,%20L.,%20and%20Keizer,%20K.%20(2014).%20I%20am%20what%20I%20am,%20by%20looking%20past%20the%20present:%20the%20influence%20of%20biospheric%20values%20and%20past%20behavior%20on%20environmental%20self-identity.%20Environ.%20Behav.%2046,%20626&#8211;657.%20doi:%2010.1177/0013916512475209"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hyperlink" Target="https://www.frontiersin.org/articles/10.3389/fpsyg.2020.01603/full#B122" TargetMode="External"/><Relationship Id="rId3" Type="http://schemas.openxmlformats.org/officeDocument/2006/relationships/hyperlink" Target="https://www.frontiersin.org/articles/10.3389/fpsyg.2020.01603/full#B189" TargetMode="External"/><Relationship Id="rId7" Type="http://schemas.openxmlformats.org/officeDocument/2006/relationships/hyperlink" Target="https://www.frontiersin.org/articles/10.3389/fpsyg.2020.01603/full#B16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rontiersin.org/articles/10.3389/fpsyg.2020.01603/full#B119" TargetMode="External"/><Relationship Id="rId5" Type="http://schemas.openxmlformats.org/officeDocument/2006/relationships/hyperlink" Target="https://www.frontiersin.org/articles/10.3389/fpsyg.2020.01603/full#B239" TargetMode="External"/><Relationship Id="rId4" Type="http://schemas.openxmlformats.org/officeDocument/2006/relationships/hyperlink" Target="https://www.frontiersin.org/articles/10.3389/fpsyg.2020.01603/full#B130" TargetMode="External"/><Relationship Id="rId9"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hyperlink" Target="https://www.frontiersin.org/articles/10.3389/fpsyg.2020.01603/full#B25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www.weforum.org/agenda/2021/04/study-food-systems-drive-an-estimated-one-third-of-greenhouse-gas-emission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hyperlink" Target="https://ethical-food.eu/resources/" TargetMode="External"/><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www.unep.org/resources/factsheet/methane-emissions" TargetMode="External"/><Relationship Id="rId2" Type="http://schemas.openxmlformats.org/officeDocument/2006/relationships/hyperlink" Target="https://www.ipcc.ch/" TargetMode="Externa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www.wwf.org.uk/food/deforestation-and-food-your-questions-answered" TargetMode="External"/><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hyperlink" Target="https://education.nationalgeographic.org/resource/environmental-impacts-agricultural-modifications/"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un.org/sustainabledevelopment/wp-content/uploads/2019/07/13_Why-It-Matters-2020.pdf" TargetMode="Externa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ipcc.ch/sr15/" TargetMode="External"/><Relationship Id="rId1" Type="http://schemas.openxmlformats.org/officeDocument/2006/relationships/slideLayout" Target="../slideLayouts/slideLayout8.xml"/><Relationship Id="rId4" Type="http://schemas.openxmlformats.org/officeDocument/2006/relationships/image" Target="../media/image4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sdgs.un.org/2030agenda" TargetMode="Externa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sciencedirect.com/science/article/pii/S0048969716323816" TargetMode="External"/><Relationship Id="rId2" Type="http://schemas.openxmlformats.org/officeDocument/2006/relationships/hyperlink" Target="https://www.undp.org/sustainable-development-goals#:~:text=The%20Sustainable%20Development%20Goals%20%28SDGs%29%2C%20also%20known%20as,by%202030%20all%20people%20enjoy%20peace%20and%20prosperity." TargetMode="Externa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hyperlink" Target="https://www.sciencedirect.com/science/article/pii/B978008100596521977X"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fao.org/sustainable-development-goals/goals/goal-2/en/"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sdg12hub.org/sdg-12-hub/what-is-sdg-12"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undp.org/sustainable-development-goals#responsible-consumption-and-production" TargetMode="Externa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hyperlink" Target="http://fao.org/news/story/en/item/1255716/icod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video" Target="https://www.youtube.com/embed/64KLuGzGxEQ?feature=oembed" TargetMode="External"/><Relationship Id="rId5" Type="http://schemas.openxmlformats.org/officeDocument/2006/relationships/hyperlink" Target="https://www.youtube.com/watch?v=64KLuGzGxEQ&amp;t=198s" TargetMode="External"/><Relationship Id="rId4" Type="http://schemas.openxmlformats.org/officeDocument/2006/relationships/image" Target="../media/image5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oodethicscouncil.org/theme/fair-trade-social-justice/" TargetMode="Externa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good4u.co/pages/our-story" TargetMode="Externa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hyperlink" Target="https://www.camile.ie/"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hyperlink" Target="https://www.camile.ie/sustainability"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5" Type="http://schemas.openxmlformats.org/officeDocument/2006/relationships/image" Target="../media/image65.png"/><Relationship Id="rId4" Type="http://schemas.openxmlformats.org/officeDocument/2006/relationships/hyperlink" Target="https://www.pepearomas.com/?lang=en"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foodethicscouncil.org/resource/what-is-food-ethics/" TargetMode="Externa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6" Type="http://schemas.openxmlformats.org/officeDocument/2006/relationships/image" Target="../media/image69.png"/><Relationship Id="rId5" Type="http://schemas.openxmlformats.org/officeDocument/2006/relationships/image" Target="../media/image65.png"/><Relationship Id="rId4" Type="http://schemas.openxmlformats.org/officeDocument/2006/relationships/hyperlink" Target="http://www.valio.fi/"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image" Target="../media/image65.png"/><Relationship Id="rId4" Type="http://schemas.openxmlformats.org/officeDocument/2006/relationships/hyperlink" Target="https://www.mygoodnessfood.com/"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helsinkimills.fi/recipe-category/meals/" TargetMode="External"/><Relationship Id="rId1" Type="http://schemas.openxmlformats.org/officeDocument/2006/relationships/slideLayout" Target="../slideLayouts/slideLayout14.xml"/><Relationship Id="rId5" Type="http://schemas.openxmlformats.org/officeDocument/2006/relationships/image" Target="../media/image65.png"/><Relationship Id="rId4" Type="http://schemas.openxmlformats.org/officeDocument/2006/relationships/hyperlink" Target="https://ethical-food.eu/the-good-practice-compendium/"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fi.wikipedia.org/wiki/Diabetesliitto" TargetMode="External"/><Relationship Id="rId7" Type="http://schemas.openxmlformats.org/officeDocument/2006/relationships/image" Target="../media/image75.png"/><Relationship Id="rId2" Type="http://schemas.openxmlformats.org/officeDocument/2006/relationships/hyperlink" Target="https://fi.wikipedia.org/wiki/Suomen_Syd%C3%A4nliitto" TargetMode="External"/><Relationship Id="rId1" Type="http://schemas.openxmlformats.org/officeDocument/2006/relationships/slideLayout" Target="../slideLayouts/slideLayout11.xml"/><Relationship Id="rId6" Type="http://schemas.openxmlformats.org/officeDocument/2006/relationships/image" Target="../media/image74.png"/><Relationship Id="rId5" Type="http://schemas.openxmlformats.org/officeDocument/2006/relationships/hyperlink" Target="https://www.sydanmerkki.fi/" TargetMode="External"/><Relationship Id="rId4" Type="http://schemas.openxmlformats.org/officeDocument/2006/relationships/hyperlink" Target="https://fi.wikipedia.org/wiki/Sy%C3%B6p%C3%A4j%C3%A4rjest%C3%B6t"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hyperlink" Target="https://www.unsdsn.org/" TargetMode="External"/><Relationship Id="rId1" Type="http://schemas.openxmlformats.org/officeDocument/2006/relationships/slideLayout" Target="../slideLayouts/slideLayout2.xml"/><Relationship Id="rId6" Type="http://schemas.openxmlformats.org/officeDocument/2006/relationships/hyperlink" Target="https://ccsi.columbia.edu/sites/default/files/content/docs/19%20CCSI%20Four%20pillars%20full%20report%20rhr.pdf" TargetMode="External"/><Relationship Id="rId5" Type="http://schemas.openxmlformats.org/officeDocument/2006/relationships/image" Target="../media/image77.png"/><Relationship Id="rId4" Type="http://schemas.openxmlformats.org/officeDocument/2006/relationships/hyperlink" Target="https://ccsi.columbia.edu/"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0.xml"/><Relationship Id="rId5" Type="http://schemas.openxmlformats.org/officeDocument/2006/relationships/image" Target="../media/image82.jpeg"/><Relationship Id="rId4" Type="http://schemas.openxmlformats.org/officeDocument/2006/relationships/image" Target="../media/image81.jpeg"/></Relationships>
</file>

<file path=ppt/slides/_rels/slide8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ethical-food.eu/educators-guide/" TargetMode="External"/><Relationship Id="rId2" Type="http://schemas.openxmlformats.org/officeDocument/2006/relationships/hyperlink" Target="https://www.foodethicscouncil.org/resource/what-is-food-ethics/" TargetMode="Externa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8" Type="http://schemas.openxmlformats.org/officeDocument/2006/relationships/hyperlink" Target="https://www.etl.fi/elintarviketeollisuus/vastuullisuus/sosiaalinen-vastuu.html" TargetMode="External"/><Relationship Id="rId13" Type="http://schemas.openxmlformats.org/officeDocument/2006/relationships/hyperlink" Target="https://www.etl.fi/elintarviketeollisuus/hyvinvointisivusto/tuotemuotoilulla-parempi-ravintoarvo.html" TargetMode="External"/><Relationship Id="rId18" Type="http://schemas.openxmlformats.org/officeDocument/2006/relationships/hyperlink" Target="https://www.stratkit.eu/fi/hanke/" TargetMode="External"/><Relationship Id="rId3" Type="http://schemas.openxmlformats.org/officeDocument/2006/relationships/hyperlink" Target="https://www.sciencedirect.com/science/article/abs/pii/S026483772200237X" TargetMode="External"/><Relationship Id="rId7" Type="http://schemas.openxmlformats.org/officeDocument/2006/relationships/hyperlink" Target="https://www.etl.fi/elintarviketeollisuus/vastuullisuus/ymparistovastuu.html" TargetMode="External"/><Relationship Id="rId12" Type="http://schemas.openxmlformats.org/officeDocument/2006/relationships/hyperlink" Target="https://www.etl.fi/elintarviketeollisuus/vastuullisuus/sosiaalinen-vastuu/avustukset-tuki.html" TargetMode="External"/><Relationship Id="rId17" Type="http://schemas.openxmlformats.org/officeDocument/2006/relationships/hyperlink" Target="https://www.etl.fi/elintarviketeollisuus/hyvinvointisivusto/hyvinvointia-innovaatioista.html" TargetMode="External"/><Relationship Id="rId2" Type="http://schemas.openxmlformats.org/officeDocument/2006/relationships/hyperlink" Target="https://www.researchgate.net/publication/40110417_Ethics_of_Food_Production_and_Consumption/citation/download" TargetMode="External"/><Relationship Id="rId16" Type="http://schemas.openxmlformats.org/officeDocument/2006/relationships/hyperlink" Target="https://www.etl.fi/elintarviketeollisuus/vastuullisuus/taloudellinen-vastuu/verotus.html" TargetMode="External"/><Relationship Id="rId1" Type="http://schemas.openxmlformats.org/officeDocument/2006/relationships/slideLayout" Target="../slideLayouts/slideLayout2.xml"/><Relationship Id="rId6" Type="http://schemas.openxmlformats.org/officeDocument/2006/relationships/hyperlink" Target="https://www.etl.fi/elintarviketeollisuus/vastuullisuus.html" TargetMode="External"/><Relationship Id="rId11" Type="http://schemas.openxmlformats.org/officeDocument/2006/relationships/hyperlink" Target="https://www.etl.fi/elintarviketeollisuus/vastuullisuus/sosiaalinen-vastuu/elintarviketurvallisuus.html" TargetMode="External"/><Relationship Id="rId5" Type="http://schemas.openxmlformats.org/officeDocument/2006/relationships/hyperlink" Target="https://www.foodnavigator.com/Article/2023/07/10/eu-sets-out-legally-binding-food-waste-targets-from-processing-to-household" TargetMode="External"/><Relationship Id="rId15" Type="http://schemas.openxmlformats.org/officeDocument/2006/relationships/hyperlink" Target="https://www.etl.fi/elintarviketeollisuus/vastuullisuus/taloudellinen-vastuu/tyollisyys.html" TargetMode="External"/><Relationship Id="rId10" Type="http://schemas.openxmlformats.org/officeDocument/2006/relationships/hyperlink" Target="https://www.etl.fi/elintarviketeollisuus/vastuullisuus/sosiaalinen-vastuu/henkilosto.html" TargetMode="External"/><Relationship Id="rId4" Type="http://schemas.openxmlformats.org/officeDocument/2006/relationships/hyperlink" Target="file:///C:\Users\paula\Dropbox\My%20PC%20(LAPTOP-4I5H51FU)\Documents\EFE\PR3\2010-Ethics-A-toolkit-for-food-businesses.pdf" TargetMode="External"/><Relationship Id="rId9" Type="http://schemas.openxmlformats.org/officeDocument/2006/relationships/hyperlink" Target="https://www.etl.fi/elintarviketeollisuus/vastuullisuus/sosiaalinen-vastuu/vastuullinen-toimitusketju.html" TargetMode="External"/><Relationship Id="rId14" Type="http://schemas.openxmlformats.org/officeDocument/2006/relationships/hyperlink" Target="https://www.etl.fi/elintarviketeollisuus/hyvinvointisivusto/vastuullista-markkinointia.html"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twitter.com/EthicalFoodEnt1" TargetMode="External"/><Relationship Id="rId7" Type="http://schemas.openxmlformats.org/officeDocument/2006/relationships/image" Target="../media/image88.sv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87.png"/><Relationship Id="rId5" Type="http://schemas.openxmlformats.org/officeDocument/2006/relationships/hyperlink" Target="https://ethical-food.eu/" TargetMode="External"/><Relationship Id="rId4" Type="http://schemas.openxmlformats.org/officeDocument/2006/relationships/hyperlink" Target="https://www.facebook.com/efe.erasmus.proj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3925340" y="1726087"/>
            <a:ext cx="7944787" cy="697353"/>
          </a:xfrm>
        </p:spPr>
        <p:txBody>
          <a:bodyPr/>
          <a:lstStyle/>
          <a:p>
            <a:pPr algn="l" rtl="0"/>
            <a:r>
              <a:rPr lang="en-US" b="0" dirty="0" err="1"/>
              <a:t>Eettisen</a:t>
            </a:r>
            <a:r>
              <a:rPr lang="en-US" b="0" dirty="0"/>
              <a:t> </a:t>
            </a:r>
            <a:r>
              <a:rPr lang="en-US" b="0" dirty="0" err="1"/>
              <a:t>elintarvikeyrittäjyyden</a:t>
            </a:r>
            <a:r>
              <a:rPr lang="en-US" b="0" dirty="0"/>
              <a:t> tarve ja vaikutus</a:t>
            </a:r>
          </a:p>
        </p:txBody>
      </p:sp>
      <p:sp>
        <p:nvSpPr>
          <p:cNvPr id="2" name="Text Placeholder 8">
            <a:extLst>
              <a:ext uri="{FF2B5EF4-FFF2-40B4-BE49-F238E27FC236}">
                <a16:creationId xmlns:a16="http://schemas.microsoft.com/office/drawing/2014/main" id="{9FA7DBFE-D716-60F0-9229-AF26CE2DFE0A}"/>
              </a:ext>
            </a:extLst>
          </p:cNvPr>
          <p:cNvSpPr txBox="1">
            <a:spLocks/>
          </p:cNvSpPr>
          <p:nvPr/>
        </p:nvSpPr>
        <p:spPr>
          <a:xfrm>
            <a:off x="3925340" y="889463"/>
            <a:ext cx="3346578"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800" b="1" dirty="0"/>
              <a:t>MODUULI 1</a:t>
            </a:r>
          </a:p>
        </p:txBody>
      </p:sp>
      <p:sp>
        <p:nvSpPr>
          <p:cNvPr id="4" name="TextBox 3">
            <a:extLst>
              <a:ext uri="{FF2B5EF4-FFF2-40B4-BE49-F238E27FC236}">
                <a16:creationId xmlns:a16="http://schemas.microsoft.com/office/drawing/2014/main" id="{F509B527-6C6C-C6F7-6BD5-1C70BC0CEA59}"/>
              </a:ext>
            </a:extLst>
          </p:cNvPr>
          <p:cNvSpPr txBox="1"/>
          <p:nvPr/>
        </p:nvSpPr>
        <p:spPr>
          <a:xfrm>
            <a:off x="954748" y="4788609"/>
            <a:ext cx="10708527" cy="400110"/>
          </a:xfrm>
          <a:prstGeom prst="rect">
            <a:avLst/>
          </a:prstGeom>
          <a:noFill/>
        </p:spPr>
        <p:txBody>
          <a:bodyPr wrap="square">
            <a:spAutoFit/>
          </a:bodyPr>
          <a:lstStyle/>
          <a:p>
            <a:pPr algn="l" rtl="0"/>
            <a:r>
              <a:rPr lang="en-GB" sz="2000" b="1" dirty="0" err="1">
                <a:solidFill>
                  <a:srgbClr val="000000"/>
                </a:solidFill>
              </a:rPr>
              <a:t>Eettisen</a:t>
            </a:r>
            <a:r>
              <a:rPr lang="en-GB" sz="2000" b="1" dirty="0">
                <a:solidFill>
                  <a:srgbClr val="000000"/>
                </a:solidFill>
              </a:rPr>
              <a:t> </a:t>
            </a:r>
            <a:r>
              <a:rPr lang="en-GB" sz="2000" b="1" dirty="0" err="1">
                <a:solidFill>
                  <a:srgbClr val="000000"/>
                </a:solidFill>
              </a:rPr>
              <a:t>elintarvikeyrittäjyyden</a:t>
            </a:r>
            <a:r>
              <a:rPr lang="en-GB" sz="2000" b="1" dirty="0">
                <a:solidFill>
                  <a:srgbClr val="000000"/>
                </a:solidFill>
              </a:rPr>
              <a:t> </a:t>
            </a:r>
            <a:r>
              <a:rPr lang="en-GB" sz="2000" b="1" dirty="0" err="1">
                <a:solidFill>
                  <a:srgbClr val="000000"/>
                </a:solidFill>
              </a:rPr>
              <a:t>ohjelma</a:t>
            </a:r>
            <a:r>
              <a:rPr lang="en-GB" sz="2000" b="1" dirty="0">
                <a:solidFill>
                  <a:srgbClr val="000000"/>
                </a:solidFill>
              </a:rPr>
              <a:t> (EFE)</a:t>
            </a:r>
            <a:endParaRPr lang="en-IE" sz="2000" dirty="0">
              <a:solidFill>
                <a:srgbClr val="000000"/>
              </a:solidFill>
            </a:endParaRPr>
          </a:p>
        </p:txBody>
      </p:sp>
    </p:spTree>
    <p:extLst>
      <p:ext uri="{BB962C8B-B14F-4D97-AF65-F5344CB8AC3E}">
        <p14:creationId xmlns:p14="http://schemas.microsoft.com/office/powerpoint/2010/main" val="7643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38B8B-3702-433B-AB5C-9B193196A5D3}"/>
              </a:ext>
            </a:extLst>
          </p:cNvPr>
          <p:cNvSpPr>
            <a:spLocks noGrp="1"/>
          </p:cNvSpPr>
          <p:nvPr>
            <p:ph type="body" sz="quarter" idx="18"/>
          </p:nvPr>
        </p:nvSpPr>
        <p:spPr>
          <a:xfrm>
            <a:off x="758789" y="1452563"/>
            <a:ext cx="5646737" cy="3025975"/>
          </a:xfrm>
        </p:spPr>
        <p:txBody>
          <a:bodyPr/>
          <a:lstStyle/>
          <a:p>
            <a:pPr marL="342900" indent="-342900" algn="l" rtl="0">
              <a:buFont typeface="Arial" panose="020B0604020202020204" pitchFamily="34" charset="0"/>
              <a:buChar char="•"/>
            </a:pPr>
            <a:r>
              <a:rPr lang="fi-FI" dirty="0"/>
              <a:t>Eettisyydestä on nyt tullut tärkeä osa yritystoimintaa ja sitä arvostetaan erityisesti elintarvikealalla.</a:t>
            </a:r>
          </a:p>
          <a:p>
            <a:pPr marL="342900" indent="-342900" algn="l" rtl="0">
              <a:buFont typeface="Arial" panose="020B0604020202020204" pitchFamily="34" charset="0"/>
              <a:buChar char="•"/>
            </a:pPr>
            <a:r>
              <a:rPr lang="fi-FI" dirty="0"/>
              <a:t>Etiikka on arvojoukon ulkopuolella </a:t>
            </a:r>
            <a:r>
              <a:rPr lang="fi-FI" b="1" dirty="0"/>
              <a:t>kulttuuria </a:t>
            </a:r>
            <a:r>
              <a:rPr lang="fi-FI" dirty="0"/>
              <a:t>mitä jokaisen tasapainoisen elintarvikeyrityksen pitäisi pyrkiä omaksumaan, varmistaakseen, että he antavat sen minkä ottavat ympäristöstään.</a:t>
            </a:r>
          </a:p>
          <a:p>
            <a:pPr marL="342900" indent="-342900" algn="l" rtl="0">
              <a:buFont typeface="Arial" panose="020B0604020202020204" pitchFamily="34" charset="0"/>
              <a:buChar char="•"/>
            </a:pPr>
            <a:r>
              <a:rPr lang="fi-FI" dirty="0"/>
              <a:t>On monia tapoja, joilla yritys voi harjoitella eettisyyttä. Aloitetaan viidellä yleisellä tavalla… (Dia 14)</a:t>
            </a:r>
          </a:p>
        </p:txBody>
      </p:sp>
      <p:sp>
        <p:nvSpPr>
          <p:cNvPr id="3" name="Text Placeholder 2">
            <a:extLst>
              <a:ext uri="{FF2B5EF4-FFF2-40B4-BE49-F238E27FC236}">
                <a16:creationId xmlns:a16="http://schemas.microsoft.com/office/drawing/2014/main" id="{E32FE569-2631-417D-CD78-62285B9CA04B}"/>
              </a:ext>
            </a:extLst>
          </p:cNvPr>
          <p:cNvSpPr>
            <a:spLocks noGrp="1"/>
          </p:cNvSpPr>
          <p:nvPr>
            <p:ph type="body" sz="quarter" idx="16"/>
          </p:nvPr>
        </p:nvSpPr>
        <p:spPr>
          <a:xfrm>
            <a:off x="587340" y="568642"/>
            <a:ext cx="7280310" cy="992652"/>
          </a:xfrm>
        </p:spPr>
        <p:txBody>
          <a:bodyPr/>
          <a:lstStyle/>
          <a:p>
            <a:pPr algn="l" rtl="0"/>
            <a:r>
              <a:rPr lang="en-IE" b="1" dirty="0"/>
              <a:t>Eettinen elintarviketuotanto</a:t>
            </a:r>
          </a:p>
        </p:txBody>
      </p:sp>
      <p:pic>
        <p:nvPicPr>
          <p:cNvPr id="6" name="Picture Placeholder 5" descr="Person watering in garden">
            <a:extLst>
              <a:ext uri="{FF2B5EF4-FFF2-40B4-BE49-F238E27FC236}">
                <a16:creationId xmlns:a16="http://schemas.microsoft.com/office/drawing/2014/main" id="{656C91F4-9DB8-3605-7E80-68605819A9F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2367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a:xfrm>
            <a:off x="227224" y="443960"/>
            <a:ext cx="9802601" cy="803654"/>
          </a:xfrm>
        </p:spPr>
        <p:txBody>
          <a:bodyPr/>
          <a:lstStyle/>
          <a:p>
            <a:pPr algn="l" rtl="0"/>
            <a:r>
              <a:rPr lang="en-IE" sz="3200" b="1" dirty="0" err="1"/>
              <a:t>Joitakin</a:t>
            </a:r>
            <a:r>
              <a:rPr lang="en-IE" sz="3200" b="1" dirty="0"/>
              <a:t> </a:t>
            </a:r>
            <a:r>
              <a:rPr lang="en-IE" sz="3200" b="1" dirty="0" err="1"/>
              <a:t>esimerkkejä</a:t>
            </a:r>
            <a:r>
              <a:rPr lang="en-IE" sz="3200" b="1" dirty="0"/>
              <a:t> </a:t>
            </a:r>
            <a:r>
              <a:rPr lang="en-IE" sz="3200" b="1" dirty="0" err="1"/>
              <a:t>eettisestä</a:t>
            </a:r>
            <a:r>
              <a:rPr lang="en-IE" sz="3200" b="1" dirty="0"/>
              <a:t> </a:t>
            </a:r>
            <a:r>
              <a:rPr lang="en-IE" sz="3200" b="1" dirty="0" err="1"/>
              <a:t>elintarvikeyrittäjyydestä</a:t>
            </a:r>
            <a:endParaRPr lang="en-IE" sz="3200" b="1" dirty="0"/>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1031965" y="1708944"/>
            <a:ext cx="11042522" cy="3440112"/>
          </a:xfrm>
        </p:spPr>
        <p:txBody>
          <a:bodyPr/>
          <a:lstStyle/>
          <a:p>
            <a:pPr marL="342900" indent="-342900" algn="l" rtl="0">
              <a:buFont typeface="Arial" panose="020B0604020202020204" pitchFamily="34" charset="0"/>
              <a:buChar char="•"/>
            </a:pPr>
            <a:r>
              <a:rPr lang="fi-FI" sz="2200" b="1" dirty="0">
                <a:highlight>
                  <a:srgbClr val="F79037"/>
                </a:highlight>
              </a:rPr>
              <a:t>Kestäviä viljely- ja kalastuskäytäntöjä,</a:t>
            </a:r>
            <a:r>
              <a:rPr lang="fi-FI" sz="2200" dirty="0"/>
              <a:t> jotka parantavat ja ylläpitävät luonnollisten järjestelmien tuottavuutta sen sijaan, että ne ehtyisivät. Vältetään ympäristöä vahingoittavia käytäntöjä, kuten torjunta-aineiden liiallista käyttöä, metsien raivausta maatalouden vuoksi tai liikakalastusta.</a:t>
            </a:r>
          </a:p>
          <a:p>
            <a:pPr marL="342900" indent="-342900" algn="l" rtl="0">
              <a:buFont typeface="Arial" panose="020B0604020202020204" pitchFamily="34" charset="0"/>
              <a:buChar char="•"/>
            </a:pPr>
            <a:r>
              <a:rPr lang="fi-FI" sz="2200" b="1" dirty="0">
                <a:highlight>
                  <a:srgbClr val="F79037"/>
                </a:highlight>
              </a:rPr>
              <a:t>Reilu kauppa</a:t>
            </a:r>
            <a:r>
              <a:rPr lang="fi-FI" sz="2200" dirty="0"/>
              <a:t> varmistaa, että kehitysmaiden tuottajille maksetaan heidän työstänsä kohtuullinen hinta, mikä mahdollistaa kunnollisen elintason ja edistää näiden alueiden talouskasvua.</a:t>
            </a:r>
          </a:p>
          <a:p>
            <a:pPr marL="342900" indent="-342900" algn="l" rtl="0">
              <a:buFont typeface="Arial" panose="020B0604020202020204" pitchFamily="34" charset="0"/>
              <a:buChar char="•"/>
            </a:pPr>
            <a:r>
              <a:rPr lang="fi-FI" sz="2200" b="1" dirty="0">
                <a:highlight>
                  <a:srgbClr val="F79037"/>
                </a:highlight>
              </a:rPr>
              <a:t>Eläinten hyvinvointi</a:t>
            </a:r>
            <a:r>
              <a:rPr lang="fi-FI" sz="2200" dirty="0"/>
              <a:t> sisältää eläinten inhimillisen kohtelun, julmien käytäntöjen välttämisen ja vapaan laidun tai luonnonmukaisen eläinviljelyn edistämisen.</a:t>
            </a:r>
          </a:p>
          <a:p>
            <a:pPr marL="342900" indent="-342900" algn="l" rtl="0">
              <a:buFont typeface="Arial" panose="020B0604020202020204" pitchFamily="34" charset="0"/>
              <a:buChar char="•"/>
            </a:pPr>
            <a:r>
              <a:rPr lang="fi-FI" sz="2200" b="1" dirty="0">
                <a:highlight>
                  <a:srgbClr val="F79037"/>
                </a:highlight>
              </a:rPr>
              <a:t>Vähentynyt ruokahävikki</a:t>
            </a:r>
            <a:r>
              <a:rPr lang="fi-FI" sz="2200" dirty="0">
                <a:highlight>
                  <a:srgbClr val="F79037"/>
                </a:highlight>
              </a:rPr>
              <a:t>:</a:t>
            </a:r>
            <a:r>
              <a:rPr lang="fi-FI" sz="2200" dirty="0"/>
              <a:t> toimenpiteiden toteuttaminen ruokahävikin vähentämiseksi ruokajärjestelmän kaikissa vaiheissa tuotannosta ja jalostuksesta </a:t>
            </a:r>
            <a:r>
              <a:rPr lang="en-GB" sz="2200" dirty="0" err="1"/>
              <a:t>jakeluun</a:t>
            </a:r>
            <a:r>
              <a:rPr lang="en-GB" sz="2200" dirty="0"/>
              <a:t> ja kulutukseen.</a:t>
            </a:r>
          </a:p>
          <a:p>
            <a:pPr algn="l" rtl="0"/>
            <a:endParaRPr lang="en-GB" sz="2200"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10538983" y="177274"/>
            <a:ext cx="1065568" cy="894939"/>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06246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a:xfrm>
            <a:off x="217356" y="284531"/>
            <a:ext cx="10974519" cy="803654"/>
          </a:xfrm>
        </p:spPr>
        <p:txBody>
          <a:bodyPr/>
          <a:lstStyle/>
          <a:p>
            <a:pPr algn="l" rtl="0"/>
            <a:r>
              <a:rPr lang="en-IE" sz="3200" b="1" dirty="0" err="1"/>
              <a:t>Joitakin</a:t>
            </a:r>
            <a:r>
              <a:rPr lang="en-IE" sz="3200" b="1" dirty="0"/>
              <a:t> </a:t>
            </a:r>
            <a:r>
              <a:rPr lang="en-IE" sz="3200" b="1" dirty="0" err="1"/>
              <a:t>esimerkkejä</a:t>
            </a:r>
            <a:r>
              <a:rPr lang="en-IE" sz="3200" b="1" dirty="0"/>
              <a:t> </a:t>
            </a:r>
            <a:r>
              <a:rPr lang="en-IE" sz="3200" b="1" dirty="0" err="1"/>
              <a:t>eettisestä</a:t>
            </a:r>
            <a:r>
              <a:rPr lang="en-IE" sz="3200" b="1" dirty="0"/>
              <a:t> </a:t>
            </a:r>
            <a:r>
              <a:rPr lang="en-IE" sz="3200" b="1" dirty="0" err="1"/>
              <a:t>elintarvikeyrittäjyydestä</a:t>
            </a:r>
            <a:endParaRPr lang="en-IE" sz="3200" b="1" dirty="0"/>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628652" y="1820119"/>
            <a:ext cx="11201988" cy="3440112"/>
          </a:xfrm>
        </p:spPr>
        <p:txBody>
          <a:bodyPr/>
          <a:lstStyle/>
          <a:p>
            <a:pPr marL="342900" indent="-342900" algn="l" rtl="0">
              <a:buFont typeface="Arial" panose="020B0604020202020204" pitchFamily="34" charset="0"/>
              <a:buChar char="•"/>
            </a:pPr>
            <a:r>
              <a:rPr lang="en-GB" b="1" dirty="0">
                <a:highlight>
                  <a:srgbClr val="F79037"/>
                </a:highlight>
              </a:rPr>
              <a:t>Paikallisia ja </a:t>
            </a:r>
            <a:r>
              <a:rPr lang="en-GB" b="1" dirty="0" err="1">
                <a:highlight>
                  <a:srgbClr val="F79037"/>
                </a:highlight>
              </a:rPr>
              <a:t>kausituotteita</a:t>
            </a:r>
            <a:r>
              <a:rPr lang="en-GB" dirty="0">
                <a:highlight>
                  <a:srgbClr val="F79037"/>
                </a:highlight>
              </a:rPr>
              <a:t>: </a:t>
            </a:r>
            <a:r>
              <a:rPr lang="en-GB" dirty="0" err="1"/>
              <a:t>Paikallisten</a:t>
            </a:r>
            <a:r>
              <a:rPr lang="en-GB" dirty="0"/>
              <a:t> viljelijöiden tukeminen ja </a:t>
            </a:r>
            <a:r>
              <a:rPr lang="en-GB" dirty="0" err="1"/>
              <a:t>sesonkituotteiden</a:t>
            </a:r>
            <a:r>
              <a:rPr lang="en-GB" dirty="0"/>
              <a:t> </a:t>
            </a:r>
            <a:r>
              <a:rPr lang="en-GB" dirty="0" err="1"/>
              <a:t>käyttäminen</a:t>
            </a:r>
            <a:r>
              <a:rPr lang="en-GB" dirty="0"/>
              <a:t> pienentää ruuan kuljetuksiin </a:t>
            </a:r>
            <a:r>
              <a:rPr lang="en-GB" dirty="0" err="1"/>
              <a:t>liittyvää</a:t>
            </a:r>
            <a:r>
              <a:rPr lang="en-GB" dirty="0"/>
              <a:t> </a:t>
            </a:r>
            <a:r>
              <a:rPr lang="en-GB" dirty="0" err="1"/>
              <a:t>hiilijalanjälkeä</a:t>
            </a:r>
            <a:r>
              <a:rPr lang="en-GB" dirty="0"/>
              <a:t>.</a:t>
            </a:r>
          </a:p>
          <a:p>
            <a:pPr algn="l" rtl="0"/>
            <a:endParaRPr lang="en-GB" sz="800" dirty="0"/>
          </a:p>
          <a:p>
            <a:pPr marL="342900" indent="-342900" algn="l" rtl="0">
              <a:buFont typeface="Arial" panose="020B0604020202020204" pitchFamily="34" charset="0"/>
              <a:buChar char="•"/>
            </a:pPr>
            <a:r>
              <a:rPr lang="en-GB" b="1" dirty="0">
                <a:highlight>
                  <a:srgbClr val="F79037"/>
                </a:highlight>
              </a:rPr>
              <a:t>Sosiaalinen vaikutus ja yhteisön </a:t>
            </a:r>
            <a:r>
              <a:rPr lang="en-GB" b="1" dirty="0" err="1">
                <a:highlight>
                  <a:srgbClr val="F79037"/>
                </a:highlight>
              </a:rPr>
              <a:t>osallistuminen</a:t>
            </a:r>
            <a:r>
              <a:rPr lang="en-GB" dirty="0">
                <a:highlight>
                  <a:srgbClr val="F79037"/>
                </a:highlight>
              </a:rPr>
              <a:t>: </a:t>
            </a:r>
            <a:r>
              <a:rPr lang="en-GB" dirty="0" err="1"/>
              <a:t>eettisillä</a:t>
            </a:r>
            <a:r>
              <a:rPr lang="en-GB" dirty="0"/>
              <a:t> elintarvikeyrityksillä on usein vahva sosiaalinen vaikutus, joka edistää paikallista taloutta ja yhteisön hyvinvointia. He asettavat usein </a:t>
            </a:r>
            <a:r>
              <a:rPr lang="en-GB" dirty="0" err="1"/>
              <a:t>etusijalle</a:t>
            </a:r>
            <a:r>
              <a:rPr lang="en-GB" dirty="0"/>
              <a:t> </a:t>
            </a:r>
            <a:r>
              <a:rPr lang="en-GB" dirty="0" err="1"/>
              <a:t>kohtuullisuuden</a:t>
            </a:r>
            <a:r>
              <a:rPr lang="en-GB" dirty="0"/>
              <a:t> ja </a:t>
            </a:r>
            <a:r>
              <a:rPr lang="en-GB" dirty="0" err="1"/>
              <a:t>oikeudenmukaisuuden</a:t>
            </a:r>
            <a:r>
              <a:rPr lang="en-GB" dirty="0"/>
              <a:t>.</a:t>
            </a:r>
            <a:endParaRPr lang="en-GB" b="1" dirty="0"/>
          </a:p>
          <a:p>
            <a:pPr algn="ctr" rtl="0"/>
            <a:r>
              <a:rPr lang="en-GB" b="1" dirty="0"/>
              <a:t>Mielenkiintoista on, että </a:t>
            </a:r>
            <a:r>
              <a:rPr lang="en-GB" b="1" dirty="0" err="1"/>
              <a:t>eettinen</a:t>
            </a:r>
            <a:r>
              <a:rPr lang="en-GB" b="1" dirty="0"/>
              <a:t> </a:t>
            </a:r>
            <a:r>
              <a:rPr lang="en-GB" b="1" dirty="0" err="1"/>
              <a:t>elintarvikeyrittäjyys</a:t>
            </a:r>
            <a:r>
              <a:rPr lang="en-GB" b="1" dirty="0"/>
              <a:t> nojaa arvopainotteiseen päätöksentekoon, jossa henkilökohtaiset arvot ja etiikka muokkaavat yrityksen päätöksiä.</a:t>
            </a:r>
            <a:endParaRPr lang="en-IE" b="1" dirty="0"/>
          </a:p>
          <a:p>
            <a:pPr marL="342900" indent="-342900" algn="l" rtl="0">
              <a:buFont typeface="Arial" panose="020B0604020202020204" pitchFamily="34" charset="0"/>
              <a:buChar char="•"/>
            </a:pPr>
            <a:endParaRPr lang="en-GB" dirty="0"/>
          </a:p>
          <a:p>
            <a:pPr algn="l" rtl="0"/>
            <a:endParaRPr lang="en-GB" dirty="0"/>
          </a:p>
          <a:p>
            <a:pPr marL="342900" indent="-342900" algn="l" rtl="0">
              <a:buFont typeface="Arial" panose="020B0604020202020204" pitchFamily="34" charset="0"/>
              <a:buChar char="•"/>
            </a:pPr>
            <a:endParaRPr lang="en-GB"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10334625" y="141312"/>
            <a:ext cx="1066957" cy="946873"/>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dirty="0"/>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92176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a:xfrm>
            <a:off x="303081" y="271534"/>
            <a:ext cx="10595237" cy="803654"/>
          </a:xfrm>
        </p:spPr>
        <p:txBody>
          <a:bodyPr/>
          <a:lstStyle/>
          <a:p>
            <a:pPr algn="l" rtl="0"/>
            <a:r>
              <a:rPr lang="en-IE" sz="2800" b="1" dirty="0" err="1"/>
              <a:t>Mikä</a:t>
            </a:r>
            <a:r>
              <a:rPr lang="en-IE" sz="2800" b="1" dirty="0"/>
              <a:t> vie </a:t>
            </a:r>
            <a:r>
              <a:rPr lang="en-IE" sz="2800" b="1" dirty="0" err="1"/>
              <a:t>eteenpäin</a:t>
            </a:r>
            <a:r>
              <a:rPr lang="en-IE" sz="2800" b="1" dirty="0"/>
              <a:t> </a:t>
            </a:r>
            <a:r>
              <a:rPr lang="en-IE" sz="2800" b="1" dirty="0" err="1"/>
              <a:t>eettisesti</a:t>
            </a:r>
            <a:r>
              <a:rPr lang="en-IE" sz="2800" b="1" dirty="0"/>
              <a:t> </a:t>
            </a:r>
            <a:r>
              <a:rPr lang="en-IE" sz="2800" b="1" dirty="0" err="1"/>
              <a:t>tuotettujen</a:t>
            </a:r>
            <a:r>
              <a:rPr lang="en-IE" sz="2800" b="1" dirty="0"/>
              <a:t> </a:t>
            </a:r>
            <a:r>
              <a:rPr lang="en-IE" sz="2800" b="1" dirty="0" err="1"/>
              <a:t>elintarvikkeiden</a:t>
            </a:r>
            <a:r>
              <a:rPr lang="en-IE" sz="2800" b="1" dirty="0"/>
              <a:t> kasvua?</a:t>
            </a:r>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798380" y="1642956"/>
            <a:ext cx="11249075" cy="3440112"/>
          </a:xfrm>
        </p:spPr>
        <p:txBody>
          <a:bodyPr/>
          <a:lstStyle/>
          <a:p>
            <a:pPr marL="457200" indent="-457200" algn="l" rtl="0">
              <a:buAutoNum type="arabicParenR"/>
            </a:pPr>
            <a:r>
              <a:rPr lang="en-GB" b="1" dirty="0" err="1"/>
              <a:t>Kuluttajat</a:t>
            </a:r>
            <a:r>
              <a:rPr lang="en-GB" b="1" dirty="0"/>
              <a:t>:</a:t>
            </a:r>
            <a:r>
              <a:rPr lang="en-GB" dirty="0"/>
              <a:t> </a:t>
            </a:r>
            <a:r>
              <a:rPr lang="en-GB" dirty="0" err="1"/>
              <a:t>Kuluttajien</a:t>
            </a:r>
            <a:r>
              <a:rPr lang="en-GB" dirty="0"/>
              <a:t> </a:t>
            </a:r>
            <a:r>
              <a:rPr lang="en-GB" dirty="0" err="1"/>
              <a:t>tietoisuuden</a:t>
            </a:r>
            <a:r>
              <a:rPr lang="en-GB" dirty="0"/>
              <a:t> </a:t>
            </a:r>
            <a:r>
              <a:rPr lang="en-GB" dirty="0" err="1"/>
              <a:t>kasvaessa</a:t>
            </a:r>
            <a:r>
              <a:rPr lang="en-GB" dirty="0"/>
              <a:t> ympäristö- </a:t>
            </a:r>
            <a:r>
              <a:rPr lang="en-GB" dirty="0" err="1"/>
              <a:t>ja</a:t>
            </a:r>
            <a:r>
              <a:rPr lang="en-GB" dirty="0"/>
              <a:t> </a:t>
            </a:r>
            <a:r>
              <a:rPr lang="en-GB" dirty="0" err="1"/>
              <a:t>sosiaaliasioista</a:t>
            </a:r>
            <a:r>
              <a:rPr lang="en-GB" dirty="0"/>
              <a:t>, eettisten elintarvikkeiden kysyntä kasvaa.</a:t>
            </a:r>
          </a:p>
          <a:p>
            <a:pPr marL="457200" indent="-457200" algn="l" rtl="0">
              <a:buAutoNum type="arabicParenR"/>
            </a:pPr>
            <a:r>
              <a:rPr lang="en-GB" b="1" dirty="0" err="1"/>
              <a:t>Erilaistuminen</a:t>
            </a:r>
            <a:r>
              <a:rPr lang="en-GB" b="1" dirty="0"/>
              <a:t>:</a:t>
            </a:r>
            <a:r>
              <a:rPr lang="en-GB" dirty="0"/>
              <a:t> eettistä ruokaa valmistavat yritykset voivat erottua markkinoilla ja saada </a:t>
            </a:r>
            <a:r>
              <a:rPr lang="en-GB" dirty="0" err="1"/>
              <a:t>kilpailuetua</a:t>
            </a:r>
            <a:r>
              <a:rPr lang="en-GB" dirty="0"/>
              <a:t> </a:t>
            </a:r>
            <a:r>
              <a:rPr lang="en-GB" dirty="0" err="1"/>
              <a:t>niihin</a:t>
            </a:r>
            <a:r>
              <a:rPr lang="en-GB" dirty="0"/>
              <a:t> </a:t>
            </a:r>
            <a:r>
              <a:rPr lang="en-GB" dirty="0" err="1"/>
              <a:t>yrityksiin</a:t>
            </a:r>
            <a:r>
              <a:rPr lang="en-GB" dirty="0"/>
              <a:t> </a:t>
            </a:r>
            <a:r>
              <a:rPr lang="en-GB" dirty="0" err="1"/>
              <a:t>nähden</a:t>
            </a:r>
            <a:r>
              <a:rPr lang="en-GB" dirty="0"/>
              <a:t>, jotka eivät noudata näitä käytäntöjä.</a:t>
            </a:r>
          </a:p>
          <a:p>
            <a:pPr marL="457200" indent="-457200" algn="l" rtl="0">
              <a:buAutoNum type="arabicParenR"/>
            </a:pPr>
            <a:r>
              <a:rPr lang="en-GB" b="1" dirty="0"/>
              <a:t>Kestävän </a:t>
            </a:r>
            <a:r>
              <a:rPr lang="en-GB" b="1" dirty="0" err="1"/>
              <a:t>kehityksen</a:t>
            </a:r>
            <a:r>
              <a:rPr lang="en-GB" b="1" dirty="0"/>
              <a:t> </a:t>
            </a:r>
            <a:r>
              <a:rPr lang="en-GB" b="1" dirty="0" err="1"/>
              <a:t>trendit</a:t>
            </a:r>
            <a:r>
              <a:rPr lang="en-GB" b="1" dirty="0"/>
              <a:t>:</a:t>
            </a:r>
            <a:r>
              <a:rPr lang="en-GB" dirty="0"/>
              <a:t> Tiedämme, että kestävyys on kasvava trendi monilla sektoreilla, myös elintarviketeollisuudessa.</a:t>
            </a:r>
          </a:p>
          <a:p>
            <a:pPr marL="457200" indent="-457200">
              <a:buAutoNum type="arabicParenR"/>
            </a:pPr>
            <a:r>
              <a:rPr lang="en-GB" b="1" dirty="0" err="1"/>
              <a:t>Terveystietoisuus</a:t>
            </a:r>
            <a:r>
              <a:rPr lang="en-GB" b="1" dirty="0"/>
              <a:t>:</a:t>
            </a:r>
            <a:r>
              <a:rPr lang="en-GB" dirty="0"/>
              <a:t> </a:t>
            </a:r>
            <a:r>
              <a:rPr lang="en-GB" dirty="0" err="1"/>
              <a:t>Kasvaessamme</a:t>
            </a:r>
            <a:r>
              <a:rPr lang="en-GB" dirty="0"/>
              <a:t> </a:t>
            </a:r>
            <a:r>
              <a:rPr lang="en-GB" dirty="0" err="1"/>
              <a:t>terveystietoisemmiksi</a:t>
            </a:r>
            <a:r>
              <a:rPr lang="en-GB" dirty="0"/>
              <a:t> </a:t>
            </a:r>
            <a:r>
              <a:rPr lang="en-GB" dirty="0" err="1"/>
              <a:t>niin</a:t>
            </a:r>
            <a:r>
              <a:rPr lang="en-GB" dirty="0"/>
              <a:t> </a:t>
            </a:r>
            <a:r>
              <a:rPr lang="en-GB" dirty="0" err="1"/>
              <a:t>luomu</a:t>
            </a:r>
            <a:r>
              <a:rPr lang="en-GB" dirty="0"/>
              <a:t>-, </a:t>
            </a:r>
            <a:r>
              <a:rPr lang="en-GB" dirty="0" err="1"/>
              <a:t>vapaasti</a:t>
            </a:r>
            <a:r>
              <a:rPr lang="en-GB" dirty="0"/>
              <a:t> </a:t>
            </a:r>
            <a:r>
              <a:rPr lang="en-GB" dirty="0" err="1"/>
              <a:t>ja</a:t>
            </a:r>
            <a:r>
              <a:rPr lang="en-GB" dirty="0"/>
              <a:t> paikallisesti tuotettujen elintarvikkeiden kysyntä kasvaa.</a:t>
            </a:r>
          </a:p>
          <a:p>
            <a:pPr marL="457200" indent="-457200" algn="l" rtl="0">
              <a:buAutoNum type="arabicParenR"/>
            </a:pPr>
            <a:r>
              <a:rPr lang="en-GB" b="1" dirty="0"/>
              <a:t>Yritysten </a:t>
            </a:r>
            <a:r>
              <a:rPr lang="en-GB" b="1" dirty="0" err="1"/>
              <a:t>sosiaalinen</a:t>
            </a:r>
            <a:r>
              <a:rPr lang="en-GB" b="1" dirty="0"/>
              <a:t> </a:t>
            </a:r>
            <a:r>
              <a:rPr lang="en-GB" b="1" dirty="0" err="1"/>
              <a:t>vastuu</a:t>
            </a:r>
            <a:r>
              <a:rPr lang="en-GB" b="1" dirty="0"/>
              <a:t> </a:t>
            </a:r>
            <a:r>
              <a:rPr lang="en-GB" dirty="0"/>
              <a:t>(CSR): Eettinen ruoka sopii yhteen CSR-aloitteiden kanssa, mikä voi parantaa yrityksen mainetta ja edistää sen pitkän aikavälin menestystä.</a:t>
            </a:r>
          </a:p>
          <a:p>
            <a:pPr algn="l" rtl="0"/>
            <a:endParaRPr lang="en-GB" dirty="0"/>
          </a:p>
          <a:p>
            <a:pPr marL="342900" indent="-342900" algn="l" rtl="0">
              <a:buFont typeface="Arial" panose="020B0604020202020204" pitchFamily="34" charset="0"/>
              <a:buChar char="•"/>
            </a:pPr>
            <a:endParaRPr lang="en-GB"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10609449" y="213247"/>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526876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adroTexto 238">
            <a:extLst>
              <a:ext uri="{FF2B5EF4-FFF2-40B4-BE49-F238E27FC236}">
                <a16:creationId xmlns:a16="http://schemas.microsoft.com/office/drawing/2014/main" id="{C2603471-2B08-9D4B-94B8-905133A8960D}"/>
              </a:ext>
            </a:extLst>
          </p:cNvPr>
          <p:cNvSpPr txBox="1"/>
          <p:nvPr/>
        </p:nvSpPr>
        <p:spPr>
          <a:xfrm>
            <a:off x="136186" y="195601"/>
            <a:ext cx="11779365" cy="1323439"/>
          </a:xfrm>
          <a:prstGeom prst="rect">
            <a:avLst/>
          </a:prstGeom>
          <a:noFill/>
        </p:spPr>
        <p:txBody>
          <a:bodyPr wrap="square" rtlCol="0">
            <a:spAutoFit/>
          </a:bodyPr>
          <a:lstStyle/>
          <a:p>
            <a:pPr algn="ctr" rtl="0"/>
            <a:r>
              <a:rPr lang="en-US" sz="4000" b="1" dirty="0">
                <a:solidFill>
                  <a:srgbClr val="000000"/>
                </a:solidFill>
                <a:latin typeface="Lato Heavy" charset="0"/>
                <a:ea typeface="Lato Heavy" charset="0"/>
                <a:cs typeface="Lato Heavy" charset="0"/>
              </a:rPr>
              <a:t>5 </a:t>
            </a:r>
            <a:r>
              <a:rPr lang="en-US" sz="4000" b="1" dirty="0" err="1">
                <a:solidFill>
                  <a:srgbClr val="000000"/>
                </a:solidFill>
                <a:latin typeface="Lato Heavy" charset="0"/>
                <a:ea typeface="Lato Heavy" charset="0"/>
                <a:cs typeface="Lato Heavy" charset="0"/>
              </a:rPr>
              <a:t>keskeisintä</a:t>
            </a:r>
            <a:r>
              <a:rPr lang="en-US" sz="4000" b="1" dirty="0">
                <a:solidFill>
                  <a:srgbClr val="000000"/>
                </a:solidFill>
                <a:latin typeface="Lato Heavy" charset="0"/>
                <a:ea typeface="Lato Heavy" charset="0"/>
                <a:cs typeface="Lato Heavy" charset="0"/>
              </a:rPr>
              <a:t> </a:t>
            </a:r>
            <a:r>
              <a:rPr lang="en-US" sz="4000" b="1" dirty="0" err="1">
                <a:solidFill>
                  <a:srgbClr val="000000"/>
                </a:solidFill>
                <a:latin typeface="Lato Heavy" charset="0"/>
                <a:ea typeface="Lato Heavy" charset="0"/>
                <a:cs typeface="Lato Heavy" charset="0"/>
              </a:rPr>
              <a:t>tapaa</a:t>
            </a:r>
            <a:r>
              <a:rPr lang="en-US" sz="4000" b="1" dirty="0">
                <a:solidFill>
                  <a:srgbClr val="000000"/>
                </a:solidFill>
                <a:latin typeface="Lato Heavy" charset="0"/>
                <a:ea typeface="Lato Heavy" charset="0"/>
                <a:cs typeface="Lato Heavy" charset="0"/>
              </a:rPr>
              <a:t>, joilla elintarvikeyritykset </a:t>
            </a:r>
            <a:r>
              <a:rPr lang="en-US" sz="4000" b="1" dirty="0" err="1">
                <a:solidFill>
                  <a:srgbClr val="000000"/>
                </a:solidFill>
                <a:latin typeface="Lato Heavy" charset="0"/>
                <a:ea typeface="Lato Heavy" charset="0"/>
                <a:cs typeface="Lato Heavy" charset="0"/>
              </a:rPr>
              <a:t>voivat</a:t>
            </a:r>
            <a:r>
              <a:rPr lang="en-US" sz="4000" b="1" dirty="0">
                <a:solidFill>
                  <a:srgbClr val="000000"/>
                </a:solidFill>
                <a:latin typeface="Lato Heavy" charset="0"/>
                <a:ea typeface="Lato Heavy" charset="0"/>
                <a:cs typeface="Lato Heavy" charset="0"/>
              </a:rPr>
              <a:t> </a:t>
            </a:r>
            <a:r>
              <a:rPr lang="en-US" sz="4000" b="1" dirty="0" err="1">
                <a:solidFill>
                  <a:srgbClr val="000000"/>
                </a:solidFill>
                <a:latin typeface="Lato Heavy" charset="0"/>
                <a:ea typeface="Lato Heavy" charset="0"/>
                <a:cs typeface="Lato Heavy" charset="0"/>
              </a:rPr>
              <a:t>kehittyä</a:t>
            </a:r>
            <a:r>
              <a:rPr lang="en-US" sz="4000" b="1" dirty="0">
                <a:solidFill>
                  <a:srgbClr val="000000"/>
                </a:solidFill>
                <a:latin typeface="Lato Heavy" charset="0"/>
                <a:ea typeface="Lato Heavy" charset="0"/>
                <a:cs typeface="Lato Heavy" charset="0"/>
              </a:rPr>
              <a:t> ollakseen EETTISEMPIÄ</a:t>
            </a:r>
          </a:p>
        </p:txBody>
      </p:sp>
      <p:sp>
        <p:nvSpPr>
          <p:cNvPr id="68" name="Freeform 161">
            <a:extLst>
              <a:ext uri="{FF2B5EF4-FFF2-40B4-BE49-F238E27FC236}">
                <a16:creationId xmlns:a16="http://schemas.microsoft.com/office/drawing/2014/main" id="{A9BF4319-4426-7845-9AC7-3F20CDF73E1F}"/>
              </a:ext>
            </a:extLst>
          </p:cNvPr>
          <p:cNvSpPr>
            <a:spLocks noChangeArrowheads="1"/>
          </p:cNvSpPr>
          <p:nvPr/>
        </p:nvSpPr>
        <p:spPr bwMode="auto">
          <a:xfrm>
            <a:off x="271853" y="2927232"/>
            <a:ext cx="2194749" cy="1897114"/>
          </a:xfrm>
          <a:custGeom>
            <a:avLst/>
            <a:gdLst>
              <a:gd name="T0" fmla="*/ 3974 w 4001"/>
              <a:gd name="T1" fmla="*/ 1124 h 3459"/>
              <a:gd name="T2" fmla="*/ 3974 w 4001"/>
              <a:gd name="T3" fmla="*/ 1124 h 3459"/>
              <a:gd name="T4" fmla="*/ 3046 w 4001"/>
              <a:gd name="T5" fmla="*/ 68 h 3459"/>
              <a:gd name="T6" fmla="*/ 3046 w 4001"/>
              <a:gd name="T7" fmla="*/ 68 h 3459"/>
              <a:gd name="T8" fmla="*/ 2291 w 4001"/>
              <a:gd name="T9" fmla="*/ 66 h 3459"/>
              <a:gd name="T10" fmla="*/ 2291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3 w 4001"/>
              <a:gd name="T23" fmla="*/ 119 h 3459"/>
              <a:gd name="T24" fmla="*/ 1913 w 4001"/>
              <a:gd name="T25" fmla="*/ 119 h 3459"/>
              <a:gd name="T26" fmla="*/ 1806 w 4001"/>
              <a:gd name="T27" fmla="*/ 82 h 3459"/>
              <a:gd name="T28" fmla="*/ 1806 w 4001"/>
              <a:gd name="T29" fmla="*/ 82 h 3459"/>
              <a:gd name="T30" fmla="*/ 1183 w 4001"/>
              <a:gd name="T31" fmla="*/ 31 h 3459"/>
              <a:gd name="T32" fmla="*/ 1183 w 4001"/>
              <a:gd name="T33" fmla="*/ 31 h 3459"/>
              <a:gd name="T34" fmla="*/ 71 w 4001"/>
              <a:gd name="T35" fmla="*/ 933 h 3459"/>
              <a:gd name="T36" fmla="*/ 71 w 4001"/>
              <a:gd name="T37" fmla="*/ 933 h 3459"/>
              <a:gd name="T38" fmla="*/ 49 w 4001"/>
              <a:gd name="T39" fmla="*/ 1661 h 3459"/>
              <a:gd name="T40" fmla="*/ 49 w 4001"/>
              <a:gd name="T41" fmla="*/ 1661 h 3459"/>
              <a:gd name="T42" fmla="*/ 792 w 4001"/>
              <a:gd name="T43" fmla="*/ 3132 h 3459"/>
              <a:gd name="T44" fmla="*/ 792 w 4001"/>
              <a:gd name="T45" fmla="*/ 3132 h 3459"/>
              <a:gd name="T46" fmla="*/ 1487 w 4001"/>
              <a:gd name="T47" fmla="*/ 3411 h 3459"/>
              <a:gd name="T48" fmla="*/ 1487 w 4001"/>
              <a:gd name="T49" fmla="*/ 3411 h 3459"/>
              <a:gd name="T50" fmla="*/ 1924 w 4001"/>
              <a:gd name="T51" fmla="*/ 3324 h 3459"/>
              <a:gd name="T52" fmla="*/ 1924 w 4001"/>
              <a:gd name="T53" fmla="*/ 3324 h 3459"/>
              <a:gd name="T54" fmla="*/ 2079 w 4001"/>
              <a:gd name="T55" fmla="*/ 3324 h 3459"/>
              <a:gd name="T56" fmla="*/ 2079 w 4001"/>
              <a:gd name="T57" fmla="*/ 3324 h 3459"/>
              <a:gd name="T58" fmla="*/ 2291 w 4001"/>
              <a:gd name="T59" fmla="*/ 3378 h 3459"/>
              <a:gd name="T60" fmla="*/ 2291 w 4001"/>
              <a:gd name="T61" fmla="*/ 3378 h 3459"/>
              <a:gd name="T62" fmla="*/ 3162 w 4001"/>
              <a:gd name="T63" fmla="*/ 3171 h 3459"/>
              <a:gd name="T64" fmla="*/ 3162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50" y="201"/>
                  <a:pt x="3046" y="68"/>
                </a:cubicBezTo>
                <a:lnTo>
                  <a:pt x="3046" y="68"/>
                </a:lnTo>
                <a:cubicBezTo>
                  <a:pt x="2795" y="0"/>
                  <a:pt x="2543" y="22"/>
                  <a:pt x="2291" y="66"/>
                </a:cubicBezTo>
                <a:lnTo>
                  <a:pt x="2291" y="66"/>
                </a:lnTo>
                <a:cubicBezTo>
                  <a:pt x="2236" y="75"/>
                  <a:pt x="2212" y="87"/>
                  <a:pt x="2152" y="98"/>
                </a:cubicBezTo>
                <a:lnTo>
                  <a:pt x="2152" y="98"/>
                </a:lnTo>
                <a:lnTo>
                  <a:pt x="2152" y="98"/>
                </a:lnTo>
                <a:cubicBezTo>
                  <a:pt x="2113" y="117"/>
                  <a:pt x="2042" y="133"/>
                  <a:pt x="1998" y="135"/>
                </a:cubicBezTo>
                <a:lnTo>
                  <a:pt x="1998" y="135"/>
                </a:lnTo>
                <a:cubicBezTo>
                  <a:pt x="1967" y="137"/>
                  <a:pt x="1939" y="131"/>
                  <a:pt x="1913" y="119"/>
                </a:cubicBezTo>
                <a:lnTo>
                  <a:pt x="1913" y="119"/>
                </a:lnTo>
                <a:cubicBezTo>
                  <a:pt x="1878" y="103"/>
                  <a:pt x="1842" y="89"/>
                  <a:pt x="1806" y="82"/>
                </a:cubicBezTo>
                <a:lnTo>
                  <a:pt x="1806" y="82"/>
                </a:lnTo>
                <a:cubicBezTo>
                  <a:pt x="1624" y="39"/>
                  <a:pt x="1365" y="17"/>
                  <a:pt x="1183" y="31"/>
                </a:cubicBezTo>
                <a:lnTo>
                  <a:pt x="1183" y="31"/>
                </a:lnTo>
                <a:cubicBezTo>
                  <a:pt x="666" y="71"/>
                  <a:pt x="216" y="436"/>
                  <a:pt x="71" y="933"/>
                </a:cubicBezTo>
                <a:lnTo>
                  <a:pt x="71" y="933"/>
                </a:lnTo>
                <a:cubicBezTo>
                  <a:pt x="0" y="1174"/>
                  <a:pt x="13" y="1418"/>
                  <a:pt x="49" y="1661"/>
                </a:cubicBezTo>
                <a:lnTo>
                  <a:pt x="49" y="1661"/>
                </a:lnTo>
                <a:cubicBezTo>
                  <a:pt x="136" y="2232"/>
                  <a:pt x="383" y="2723"/>
                  <a:pt x="792" y="3132"/>
                </a:cubicBezTo>
                <a:lnTo>
                  <a:pt x="792" y="3132"/>
                </a:lnTo>
                <a:cubicBezTo>
                  <a:pt x="984" y="3322"/>
                  <a:pt x="1216" y="3416"/>
                  <a:pt x="1487" y="3411"/>
                </a:cubicBezTo>
                <a:lnTo>
                  <a:pt x="1487" y="3411"/>
                </a:lnTo>
                <a:cubicBezTo>
                  <a:pt x="1638" y="3409"/>
                  <a:pt x="1779" y="3359"/>
                  <a:pt x="1924" y="3324"/>
                </a:cubicBezTo>
                <a:lnTo>
                  <a:pt x="1924" y="3324"/>
                </a:lnTo>
                <a:cubicBezTo>
                  <a:pt x="1977" y="3310"/>
                  <a:pt x="2026" y="3307"/>
                  <a:pt x="2079" y="3324"/>
                </a:cubicBezTo>
                <a:lnTo>
                  <a:pt x="2079" y="3324"/>
                </a:lnTo>
                <a:cubicBezTo>
                  <a:pt x="2149" y="3345"/>
                  <a:pt x="2220" y="3361"/>
                  <a:pt x="2291" y="3378"/>
                </a:cubicBezTo>
                <a:lnTo>
                  <a:pt x="2291" y="3378"/>
                </a:lnTo>
                <a:cubicBezTo>
                  <a:pt x="2617" y="3458"/>
                  <a:pt x="2914" y="3400"/>
                  <a:pt x="3162" y="3171"/>
                </a:cubicBezTo>
                <a:lnTo>
                  <a:pt x="3162" y="3171"/>
                </a:lnTo>
                <a:cubicBezTo>
                  <a:pt x="3577" y="2787"/>
                  <a:pt x="3834" y="2311"/>
                  <a:pt x="3939" y="1755"/>
                </a:cubicBezTo>
                <a:lnTo>
                  <a:pt x="3939" y="1755"/>
                </a:lnTo>
                <a:cubicBezTo>
                  <a:pt x="3979" y="1546"/>
                  <a:pt x="4000" y="1334"/>
                  <a:pt x="3974" y="1124"/>
                </a:cubicBezTo>
              </a:path>
            </a:pathLst>
          </a:custGeom>
          <a:solidFill>
            <a:srgbClr val="B2DDDC"/>
          </a:solidFill>
          <a:ln>
            <a:noFill/>
          </a:ln>
          <a:effectLst/>
        </p:spPr>
        <p:txBody>
          <a:bodyPr wrap="none" anchor="ctr"/>
          <a:lstStyle/>
          <a:p>
            <a:pPr algn="l" rtl="0"/>
            <a:endParaRPr lang="en-US" sz="900">
              <a:solidFill>
                <a:srgbClr val="000000"/>
              </a:solidFill>
            </a:endParaRPr>
          </a:p>
        </p:txBody>
      </p:sp>
      <p:sp>
        <p:nvSpPr>
          <p:cNvPr id="69" name="Freeform 162">
            <a:extLst>
              <a:ext uri="{FF2B5EF4-FFF2-40B4-BE49-F238E27FC236}">
                <a16:creationId xmlns:a16="http://schemas.microsoft.com/office/drawing/2014/main" id="{83785551-BA25-6F46-811F-6A9E88DB3BE3}"/>
              </a:ext>
            </a:extLst>
          </p:cNvPr>
          <p:cNvSpPr>
            <a:spLocks noChangeArrowheads="1"/>
          </p:cNvSpPr>
          <p:nvPr/>
        </p:nvSpPr>
        <p:spPr bwMode="auto">
          <a:xfrm>
            <a:off x="1334141"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1" y="0"/>
                  <a:pt x="1073" y="67"/>
                </a:cubicBezTo>
                <a:lnTo>
                  <a:pt x="1405" y="110"/>
                </a:lnTo>
                <a:lnTo>
                  <a:pt x="1361" y="442"/>
                </a:lnTo>
                <a:lnTo>
                  <a:pt x="1361" y="442"/>
                </a:lnTo>
                <a:cubicBezTo>
                  <a:pt x="1295" y="944"/>
                  <a:pt x="834" y="1296"/>
                  <a:pt x="331" y="1230"/>
                </a:cubicBezTo>
              </a:path>
            </a:pathLst>
          </a:custGeom>
          <a:solidFill>
            <a:schemeClr val="accent1"/>
          </a:solidFill>
          <a:ln>
            <a:noFill/>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0" name="Freeform 163">
            <a:extLst>
              <a:ext uri="{FF2B5EF4-FFF2-40B4-BE49-F238E27FC236}">
                <a16:creationId xmlns:a16="http://schemas.microsoft.com/office/drawing/2014/main" id="{89B4E6DB-DDFA-8541-90A9-3943F8856DC7}"/>
              </a:ext>
            </a:extLst>
          </p:cNvPr>
          <p:cNvSpPr>
            <a:spLocks noChangeArrowheads="1"/>
          </p:cNvSpPr>
          <p:nvPr/>
        </p:nvSpPr>
        <p:spPr bwMode="auto">
          <a:xfrm>
            <a:off x="1334141"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1" y="0"/>
                  <a:pt x="1073" y="67"/>
                </a:cubicBezTo>
                <a:lnTo>
                  <a:pt x="1405" y="110"/>
                </a:lnTo>
                <a:lnTo>
                  <a:pt x="1361" y="442"/>
                </a:lnTo>
                <a:lnTo>
                  <a:pt x="1361" y="442"/>
                </a:lnTo>
                <a:cubicBezTo>
                  <a:pt x="1295" y="944"/>
                  <a:pt x="834" y="1296"/>
                  <a:pt x="331" y="1230"/>
                </a:cubicBezTo>
              </a:path>
            </a:pathLst>
          </a:custGeom>
          <a:solidFill>
            <a:srgbClr val="B2DDDC"/>
          </a:solidFill>
          <a:ln w="18360" cap="flat">
            <a:solidFill>
              <a:srgbClr val="FFFFFF"/>
            </a:solidFill>
            <a:round/>
            <a:headEnd/>
            <a:tailEnd/>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1" name="Freeform 164">
            <a:extLst>
              <a:ext uri="{FF2B5EF4-FFF2-40B4-BE49-F238E27FC236}">
                <a16:creationId xmlns:a16="http://schemas.microsoft.com/office/drawing/2014/main" id="{B8767509-CF3F-B34E-8860-8E7A368B917D}"/>
              </a:ext>
            </a:extLst>
          </p:cNvPr>
          <p:cNvSpPr>
            <a:spLocks noChangeArrowheads="1"/>
          </p:cNvSpPr>
          <p:nvPr/>
        </p:nvSpPr>
        <p:spPr bwMode="auto">
          <a:xfrm>
            <a:off x="2628823" y="2927232"/>
            <a:ext cx="2194749" cy="1897114"/>
          </a:xfrm>
          <a:custGeom>
            <a:avLst/>
            <a:gdLst>
              <a:gd name="T0" fmla="*/ 3974 w 4001"/>
              <a:gd name="T1" fmla="*/ 1124 h 3459"/>
              <a:gd name="T2" fmla="*/ 3974 w 4001"/>
              <a:gd name="T3" fmla="*/ 1124 h 3459"/>
              <a:gd name="T4" fmla="*/ 3045 w 4001"/>
              <a:gd name="T5" fmla="*/ 68 h 3459"/>
              <a:gd name="T6" fmla="*/ 3045 w 4001"/>
              <a:gd name="T7" fmla="*/ 68 h 3459"/>
              <a:gd name="T8" fmla="*/ 2290 w 4001"/>
              <a:gd name="T9" fmla="*/ 66 h 3459"/>
              <a:gd name="T10" fmla="*/ 2290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5 w 4001"/>
              <a:gd name="T27" fmla="*/ 82 h 3459"/>
              <a:gd name="T28" fmla="*/ 1805 w 4001"/>
              <a:gd name="T29" fmla="*/ 82 h 3459"/>
              <a:gd name="T30" fmla="*/ 1182 w 4001"/>
              <a:gd name="T31" fmla="*/ 31 h 3459"/>
              <a:gd name="T32" fmla="*/ 1182 w 4001"/>
              <a:gd name="T33" fmla="*/ 31 h 3459"/>
              <a:gd name="T34" fmla="*/ 70 w 4001"/>
              <a:gd name="T35" fmla="*/ 933 h 3459"/>
              <a:gd name="T36" fmla="*/ 70 w 4001"/>
              <a:gd name="T37" fmla="*/ 933 h 3459"/>
              <a:gd name="T38" fmla="*/ 48 w 4001"/>
              <a:gd name="T39" fmla="*/ 1661 h 3459"/>
              <a:gd name="T40" fmla="*/ 48 w 4001"/>
              <a:gd name="T41" fmla="*/ 1661 h 3459"/>
              <a:gd name="T42" fmla="*/ 792 w 4001"/>
              <a:gd name="T43" fmla="*/ 3132 h 3459"/>
              <a:gd name="T44" fmla="*/ 792 w 4001"/>
              <a:gd name="T45" fmla="*/ 3132 h 3459"/>
              <a:gd name="T46" fmla="*/ 1486 w 4001"/>
              <a:gd name="T47" fmla="*/ 3411 h 3459"/>
              <a:gd name="T48" fmla="*/ 1486 w 4001"/>
              <a:gd name="T49" fmla="*/ 3411 h 3459"/>
              <a:gd name="T50" fmla="*/ 1923 w 4001"/>
              <a:gd name="T51" fmla="*/ 3324 h 3459"/>
              <a:gd name="T52" fmla="*/ 1923 w 4001"/>
              <a:gd name="T53" fmla="*/ 3324 h 3459"/>
              <a:gd name="T54" fmla="*/ 2078 w 4001"/>
              <a:gd name="T55" fmla="*/ 3324 h 3459"/>
              <a:gd name="T56" fmla="*/ 2078 w 4001"/>
              <a:gd name="T57" fmla="*/ 3324 h 3459"/>
              <a:gd name="T58" fmla="*/ 2290 w 4001"/>
              <a:gd name="T59" fmla="*/ 3378 h 3459"/>
              <a:gd name="T60" fmla="*/ 2290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49" y="201"/>
                  <a:pt x="3045" y="68"/>
                </a:cubicBezTo>
                <a:lnTo>
                  <a:pt x="3045" y="68"/>
                </a:lnTo>
                <a:cubicBezTo>
                  <a:pt x="2794" y="0"/>
                  <a:pt x="2542" y="22"/>
                  <a:pt x="2290" y="66"/>
                </a:cubicBezTo>
                <a:lnTo>
                  <a:pt x="2290" y="66"/>
                </a:lnTo>
                <a:cubicBezTo>
                  <a:pt x="2236" y="75"/>
                  <a:pt x="2212" y="87"/>
                  <a:pt x="2152" y="98"/>
                </a:cubicBezTo>
                <a:lnTo>
                  <a:pt x="2152" y="98"/>
                </a:lnTo>
                <a:lnTo>
                  <a:pt x="2152" y="98"/>
                </a:lnTo>
                <a:cubicBezTo>
                  <a:pt x="2112" y="117"/>
                  <a:pt x="2041" y="133"/>
                  <a:pt x="1998" y="135"/>
                </a:cubicBezTo>
                <a:lnTo>
                  <a:pt x="1998" y="135"/>
                </a:lnTo>
                <a:cubicBezTo>
                  <a:pt x="1967" y="137"/>
                  <a:pt x="1938" y="131"/>
                  <a:pt x="1912" y="119"/>
                </a:cubicBezTo>
                <a:lnTo>
                  <a:pt x="1912" y="119"/>
                </a:lnTo>
                <a:cubicBezTo>
                  <a:pt x="1877" y="103"/>
                  <a:pt x="1842" y="89"/>
                  <a:pt x="1805" y="82"/>
                </a:cubicBezTo>
                <a:lnTo>
                  <a:pt x="1805" y="82"/>
                </a:lnTo>
                <a:cubicBezTo>
                  <a:pt x="1623" y="39"/>
                  <a:pt x="1364" y="17"/>
                  <a:pt x="1182" y="31"/>
                </a:cubicBezTo>
                <a:lnTo>
                  <a:pt x="1182" y="31"/>
                </a:lnTo>
                <a:cubicBezTo>
                  <a:pt x="665" y="71"/>
                  <a:pt x="216" y="436"/>
                  <a:pt x="70" y="933"/>
                </a:cubicBezTo>
                <a:lnTo>
                  <a:pt x="70" y="933"/>
                </a:lnTo>
                <a:cubicBezTo>
                  <a:pt x="0" y="1174"/>
                  <a:pt x="12" y="1418"/>
                  <a:pt x="48" y="1661"/>
                </a:cubicBezTo>
                <a:lnTo>
                  <a:pt x="48" y="1661"/>
                </a:lnTo>
                <a:cubicBezTo>
                  <a:pt x="135" y="2232"/>
                  <a:pt x="382" y="2723"/>
                  <a:pt x="792" y="3132"/>
                </a:cubicBezTo>
                <a:lnTo>
                  <a:pt x="792" y="3132"/>
                </a:lnTo>
                <a:cubicBezTo>
                  <a:pt x="983" y="3322"/>
                  <a:pt x="1215" y="3416"/>
                  <a:pt x="1486" y="3411"/>
                </a:cubicBezTo>
                <a:lnTo>
                  <a:pt x="1486" y="3411"/>
                </a:lnTo>
                <a:cubicBezTo>
                  <a:pt x="1638" y="3409"/>
                  <a:pt x="1778" y="3359"/>
                  <a:pt x="1923" y="3324"/>
                </a:cubicBezTo>
                <a:lnTo>
                  <a:pt x="1923" y="3324"/>
                </a:lnTo>
                <a:cubicBezTo>
                  <a:pt x="1977" y="3310"/>
                  <a:pt x="2026" y="3307"/>
                  <a:pt x="2078" y="3324"/>
                </a:cubicBezTo>
                <a:lnTo>
                  <a:pt x="2078" y="3324"/>
                </a:lnTo>
                <a:cubicBezTo>
                  <a:pt x="2148" y="3345"/>
                  <a:pt x="2219" y="3361"/>
                  <a:pt x="2290" y="3378"/>
                </a:cubicBezTo>
                <a:lnTo>
                  <a:pt x="2290" y="3378"/>
                </a:lnTo>
                <a:cubicBezTo>
                  <a:pt x="2616" y="3458"/>
                  <a:pt x="2913" y="3400"/>
                  <a:pt x="3161" y="3171"/>
                </a:cubicBezTo>
                <a:lnTo>
                  <a:pt x="3161" y="3171"/>
                </a:lnTo>
                <a:cubicBezTo>
                  <a:pt x="3577" y="2787"/>
                  <a:pt x="3834" y="2311"/>
                  <a:pt x="3939" y="1755"/>
                </a:cubicBezTo>
                <a:lnTo>
                  <a:pt x="3939" y="1755"/>
                </a:lnTo>
                <a:cubicBezTo>
                  <a:pt x="3978" y="1546"/>
                  <a:pt x="4000" y="1334"/>
                  <a:pt x="3974" y="1124"/>
                </a:cubicBezTo>
              </a:path>
            </a:pathLst>
          </a:custGeom>
          <a:solidFill>
            <a:srgbClr val="F79037"/>
          </a:solidFill>
          <a:ln>
            <a:noFill/>
          </a:ln>
          <a:effectLst/>
        </p:spPr>
        <p:txBody>
          <a:bodyPr wrap="none" anchor="ctr"/>
          <a:lstStyle/>
          <a:p>
            <a:pPr algn="l" rtl="0"/>
            <a:endParaRPr lang="en-US" sz="900">
              <a:solidFill>
                <a:srgbClr val="000000"/>
              </a:solidFill>
            </a:endParaRPr>
          </a:p>
        </p:txBody>
      </p:sp>
      <p:sp>
        <p:nvSpPr>
          <p:cNvPr id="72" name="Freeform 165">
            <a:extLst>
              <a:ext uri="{FF2B5EF4-FFF2-40B4-BE49-F238E27FC236}">
                <a16:creationId xmlns:a16="http://schemas.microsoft.com/office/drawing/2014/main" id="{BD4EA698-E349-3544-A26F-4EEAFEB484A3}"/>
              </a:ext>
            </a:extLst>
          </p:cNvPr>
          <p:cNvSpPr>
            <a:spLocks noChangeArrowheads="1"/>
          </p:cNvSpPr>
          <p:nvPr/>
        </p:nvSpPr>
        <p:spPr bwMode="auto">
          <a:xfrm>
            <a:off x="7348332" y="2927232"/>
            <a:ext cx="2194749" cy="1897114"/>
          </a:xfrm>
          <a:custGeom>
            <a:avLst/>
            <a:gdLst>
              <a:gd name="T0" fmla="*/ 3974 w 4001"/>
              <a:gd name="T1" fmla="*/ 1124 h 3459"/>
              <a:gd name="T2" fmla="*/ 3974 w 4001"/>
              <a:gd name="T3" fmla="*/ 1124 h 3459"/>
              <a:gd name="T4" fmla="*/ 3046 w 4001"/>
              <a:gd name="T5" fmla="*/ 68 h 3459"/>
              <a:gd name="T6" fmla="*/ 3046 w 4001"/>
              <a:gd name="T7" fmla="*/ 68 h 3459"/>
              <a:gd name="T8" fmla="*/ 2291 w 4001"/>
              <a:gd name="T9" fmla="*/ 66 h 3459"/>
              <a:gd name="T10" fmla="*/ 2291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5 w 4001"/>
              <a:gd name="T27" fmla="*/ 82 h 3459"/>
              <a:gd name="T28" fmla="*/ 1805 w 4001"/>
              <a:gd name="T29" fmla="*/ 82 h 3459"/>
              <a:gd name="T30" fmla="*/ 1182 w 4001"/>
              <a:gd name="T31" fmla="*/ 31 h 3459"/>
              <a:gd name="T32" fmla="*/ 1182 w 4001"/>
              <a:gd name="T33" fmla="*/ 31 h 3459"/>
              <a:gd name="T34" fmla="*/ 70 w 4001"/>
              <a:gd name="T35" fmla="*/ 933 h 3459"/>
              <a:gd name="T36" fmla="*/ 70 w 4001"/>
              <a:gd name="T37" fmla="*/ 933 h 3459"/>
              <a:gd name="T38" fmla="*/ 49 w 4001"/>
              <a:gd name="T39" fmla="*/ 1661 h 3459"/>
              <a:gd name="T40" fmla="*/ 49 w 4001"/>
              <a:gd name="T41" fmla="*/ 1661 h 3459"/>
              <a:gd name="T42" fmla="*/ 792 w 4001"/>
              <a:gd name="T43" fmla="*/ 3132 h 3459"/>
              <a:gd name="T44" fmla="*/ 792 w 4001"/>
              <a:gd name="T45" fmla="*/ 3132 h 3459"/>
              <a:gd name="T46" fmla="*/ 1486 w 4001"/>
              <a:gd name="T47" fmla="*/ 3411 h 3459"/>
              <a:gd name="T48" fmla="*/ 1486 w 4001"/>
              <a:gd name="T49" fmla="*/ 3411 h 3459"/>
              <a:gd name="T50" fmla="*/ 1923 w 4001"/>
              <a:gd name="T51" fmla="*/ 3324 h 3459"/>
              <a:gd name="T52" fmla="*/ 1923 w 4001"/>
              <a:gd name="T53" fmla="*/ 3324 h 3459"/>
              <a:gd name="T54" fmla="*/ 2079 w 4001"/>
              <a:gd name="T55" fmla="*/ 3324 h 3459"/>
              <a:gd name="T56" fmla="*/ 2079 w 4001"/>
              <a:gd name="T57" fmla="*/ 3324 h 3459"/>
              <a:gd name="T58" fmla="*/ 2291 w 4001"/>
              <a:gd name="T59" fmla="*/ 3378 h 3459"/>
              <a:gd name="T60" fmla="*/ 2291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49" y="201"/>
                  <a:pt x="3046" y="68"/>
                </a:cubicBezTo>
                <a:lnTo>
                  <a:pt x="3046" y="68"/>
                </a:lnTo>
                <a:cubicBezTo>
                  <a:pt x="2794" y="0"/>
                  <a:pt x="2543" y="22"/>
                  <a:pt x="2291" y="66"/>
                </a:cubicBezTo>
                <a:lnTo>
                  <a:pt x="2291" y="66"/>
                </a:lnTo>
                <a:cubicBezTo>
                  <a:pt x="2236" y="75"/>
                  <a:pt x="2212" y="87"/>
                  <a:pt x="2152" y="98"/>
                </a:cubicBezTo>
                <a:lnTo>
                  <a:pt x="2152" y="98"/>
                </a:lnTo>
                <a:lnTo>
                  <a:pt x="2152" y="98"/>
                </a:lnTo>
                <a:cubicBezTo>
                  <a:pt x="2112" y="117"/>
                  <a:pt x="2042" y="133"/>
                  <a:pt x="1998" y="135"/>
                </a:cubicBezTo>
                <a:lnTo>
                  <a:pt x="1998" y="135"/>
                </a:lnTo>
                <a:cubicBezTo>
                  <a:pt x="1967" y="137"/>
                  <a:pt x="1938" y="131"/>
                  <a:pt x="1912" y="119"/>
                </a:cubicBezTo>
                <a:lnTo>
                  <a:pt x="1912" y="119"/>
                </a:lnTo>
                <a:cubicBezTo>
                  <a:pt x="1878" y="103"/>
                  <a:pt x="1842" y="89"/>
                  <a:pt x="1805" y="82"/>
                </a:cubicBezTo>
                <a:lnTo>
                  <a:pt x="1805" y="82"/>
                </a:lnTo>
                <a:cubicBezTo>
                  <a:pt x="1623" y="39"/>
                  <a:pt x="1365" y="17"/>
                  <a:pt x="1182" y="31"/>
                </a:cubicBezTo>
                <a:lnTo>
                  <a:pt x="1182" y="31"/>
                </a:lnTo>
                <a:cubicBezTo>
                  <a:pt x="666" y="71"/>
                  <a:pt x="216" y="436"/>
                  <a:pt x="70" y="933"/>
                </a:cubicBezTo>
                <a:lnTo>
                  <a:pt x="70" y="933"/>
                </a:lnTo>
                <a:cubicBezTo>
                  <a:pt x="0" y="1174"/>
                  <a:pt x="12" y="1418"/>
                  <a:pt x="49" y="1661"/>
                </a:cubicBezTo>
                <a:lnTo>
                  <a:pt x="49" y="1661"/>
                </a:lnTo>
                <a:cubicBezTo>
                  <a:pt x="135" y="2232"/>
                  <a:pt x="382" y="2723"/>
                  <a:pt x="792" y="3132"/>
                </a:cubicBezTo>
                <a:lnTo>
                  <a:pt x="792" y="3132"/>
                </a:lnTo>
                <a:cubicBezTo>
                  <a:pt x="983" y="3322"/>
                  <a:pt x="1215" y="3416"/>
                  <a:pt x="1486" y="3411"/>
                </a:cubicBezTo>
                <a:lnTo>
                  <a:pt x="1486" y="3411"/>
                </a:lnTo>
                <a:cubicBezTo>
                  <a:pt x="1638" y="3409"/>
                  <a:pt x="1779" y="3359"/>
                  <a:pt x="1923" y="3324"/>
                </a:cubicBezTo>
                <a:lnTo>
                  <a:pt x="1923" y="3324"/>
                </a:lnTo>
                <a:cubicBezTo>
                  <a:pt x="1977" y="3310"/>
                  <a:pt x="2026" y="3307"/>
                  <a:pt x="2079" y="3324"/>
                </a:cubicBezTo>
                <a:lnTo>
                  <a:pt x="2079" y="3324"/>
                </a:lnTo>
                <a:cubicBezTo>
                  <a:pt x="2148" y="3345"/>
                  <a:pt x="2220" y="3361"/>
                  <a:pt x="2291" y="3378"/>
                </a:cubicBezTo>
                <a:lnTo>
                  <a:pt x="2291" y="3378"/>
                </a:lnTo>
                <a:cubicBezTo>
                  <a:pt x="2616" y="3458"/>
                  <a:pt x="2914" y="3400"/>
                  <a:pt x="3161" y="3171"/>
                </a:cubicBezTo>
                <a:lnTo>
                  <a:pt x="3161" y="3171"/>
                </a:lnTo>
                <a:cubicBezTo>
                  <a:pt x="3577" y="2787"/>
                  <a:pt x="3834" y="2311"/>
                  <a:pt x="3939" y="1755"/>
                </a:cubicBezTo>
                <a:lnTo>
                  <a:pt x="3939" y="1755"/>
                </a:lnTo>
                <a:cubicBezTo>
                  <a:pt x="3979" y="1546"/>
                  <a:pt x="4000" y="1334"/>
                  <a:pt x="3974" y="1124"/>
                </a:cubicBezTo>
              </a:path>
            </a:pathLst>
          </a:custGeom>
          <a:solidFill>
            <a:srgbClr val="F1A0C2"/>
          </a:solidFill>
          <a:ln>
            <a:noFill/>
          </a:ln>
          <a:effectLst/>
        </p:spPr>
        <p:txBody>
          <a:bodyPr wrap="none" anchor="ctr"/>
          <a:lstStyle/>
          <a:p>
            <a:pPr algn="l" rtl="0"/>
            <a:endParaRPr lang="en-US" sz="900">
              <a:solidFill>
                <a:srgbClr val="000000"/>
              </a:solidFill>
            </a:endParaRPr>
          </a:p>
        </p:txBody>
      </p:sp>
      <p:sp>
        <p:nvSpPr>
          <p:cNvPr id="73" name="Freeform 166">
            <a:extLst>
              <a:ext uri="{FF2B5EF4-FFF2-40B4-BE49-F238E27FC236}">
                <a16:creationId xmlns:a16="http://schemas.microsoft.com/office/drawing/2014/main" id="{57A84B93-F43A-C24A-BADB-4A55ABF73B8A}"/>
              </a:ext>
            </a:extLst>
          </p:cNvPr>
          <p:cNvSpPr>
            <a:spLocks noChangeArrowheads="1"/>
          </p:cNvSpPr>
          <p:nvPr/>
        </p:nvSpPr>
        <p:spPr bwMode="auto">
          <a:xfrm>
            <a:off x="9720802" y="2927232"/>
            <a:ext cx="2194749" cy="1897114"/>
          </a:xfrm>
          <a:custGeom>
            <a:avLst/>
            <a:gdLst>
              <a:gd name="T0" fmla="*/ 3973 w 4001"/>
              <a:gd name="T1" fmla="*/ 1124 h 3459"/>
              <a:gd name="T2" fmla="*/ 3973 w 4001"/>
              <a:gd name="T3" fmla="*/ 1124 h 3459"/>
              <a:gd name="T4" fmla="*/ 3046 w 4001"/>
              <a:gd name="T5" fmla="*/ 68 h 3459"/>
              <a:gd name="T6" fmla="*/ 3046 w 4001"/>
              <a:gd name="T7" fmla="*/ 68 h 3459"/>
              <a:gd name="T8" fmla="*/ 2291 w 4001"/>
              <a:gd name="T9" fmla="*/ 66 h 3459"/>
              <a:gd name="T10" fmla="*/ 2291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6 w 4001"/>
              <a:gd name="T27" fmla="*/ 82 h 3459"/>
              <a:gd name="T28" fmla="*/ 1806 w 4001"/>
              <a:gd name="T29" fmla="*/ 82 h 3459"/>
              <a:gd name="T30" fmla="*/ 1183 w 4001"/>
              <a:gd name="T31" fmla="*/ 31 h 3459"/>
              <a:gd name="T32" fmla="*/ 1183 w 4001"/>
              <a:gd name="T33" fmla="*/ 31 h 3459"/>
              <a:gd name="T34" fmla="*/ 70 w 4001"/>
              <a:gd name="T35" fmla="*/ 933 h 3459"/>
              <a:gd name="T36" fmla="*/ 70 w 4001"/>
              <a:gd name="T37" fmla="*/ 933 h 3459"/>
              <a:gd name="T38" fmla="*/ 49 w 4001"/>
              <a:gd name="T39" fmla="*/ 1661 h 3459"/>
              <a:gd name="T40" fmla="*/ 49 w 4001"/>
              <a:gd name="T41" fmla="*/ 1661 h 3459"/>
              <a:gd name="T42" fmla="*/ 792 w 4001"/>
              <a:gd name="T43" fmla="*/ 3132 h 3459"/>
              <a:gd name="T44" fmla="*/ 792 w 4001"/>
              <a:gd name="T45" fmla="*/ 3132 h 3459"/>
              <a:gd name="T46" fmla="*/ 1487 w 4001"/>
              <a:gd name="T47" fmla="*/ 3411 h 3459"/>
              <a:gd name="T48" fmla="*/ 1487 w 4001"/>
              <a:gd name="T49" fmla="*/ 3411 h 3459"/>
              <a:gd name="T50" fmla="*/ 1924 w 4001"/>
              <a:gd name="T51" fmla="*/ 3324 h 3459"/>
              <a:gd name="T52" fmla="*/ 1924 w 4001"/>
              <a:gd name="T53" fmla="*/ 3324 h 3459"/>
              <a:gd name="T54" fmla="*/ 2079 w 4001"/>
              <a:gd name="T55" fmla="*/ 3324 h 3459"/>
              <a:gd name="T56" fmla="*/ 2079 w 4001"/>
              <a:gd name="T57" fmla="*/ 3324 h 3459"/>
              <a:gd name="T58" fmla="*/ 2291 w 4001"/>
              <a:gd name="T59" fmla="*/ 3378 h 3459"/>
              <a:gd name="T60" fmla="*/ 2291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3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3" y="1124"/>
                </a:moveTo>
                <a:lnTo>
                  <a:pt x="3973" y="1124"/>
                </a:lnTo>
                <a:cubicBezTo>
                  <a:pt x="3909" y="607"/>
                  <a:pt x="3549" y="201"/>
                  <a:pt x="3046" y="68"/>
                </a:cubicBezTo>
                <a:lnTo>
                  <a:pt x="3046" y="68"/>
                </a:lnTo>
                <a:cubicBezTo>
                  <a:pt x="2795" y="0"/>
                  <a:pt x="2543" y="22"/>
                  <a:pt x="2291" y="66"/>
                </a:cubicBezTo>
                <a:lnTo>
                  <a:pt x="2291" y="66"/>
                </a:lnTo>
                <a:cubicBezTo>
                  <a:pt x="2236" y="75"/>
                  <a:pt x="2212" y="87"/>
                  <a:pt x="2152" y="98"/>
                </a:cubicBezTo>
                <a:lnTo>
                  <a:pt x="2152" y="98"/>
                </a:lnTo>
                <a:lnTo>
                  <a:pt x="2152" y="98"/>
                </a:lnTo>
                <a:cubicBezTo>
                  <a:pt x="2113" y="117"/>
                  <a:pt x="2042" y="133"/>
                  <a:pt x="1998" y="135"/>
                </a:cubicBezTo>
                <a:lnTo>
                  <a:pt x="1998" y="135"/>
                </a:lnTo>
                <a:cubicBezTo>
                  <a:pt x="1967" y="137"/>
                  <a:pt x="1938" y="131"/>
                  <a:pt x="1912" y="119"/>
                </a:cubicBezTo>
                <a:lnTo>
                  <a:pt x="1912" y="119"/>
                </a:lnTo>
                <a:cubicBezTo>
                  <a:pt x="1878" y="103"/>
                  <a:pt x="1842" y="89"/>
                  <a:pt x="1806" y="82"/>
                </a:cubicBezTo>
                <a:lnTo>
                  <a:pt x="1806" y="82"/>
                </a:lnTo>
                <a:cubicBezTo>
                  <a:pt x="1623" y="39"/>
                  <a:pt x="1365" y="17"/>
                  <a:pt x="1183" y="31"/>
                </a:cubicBezTo>
                <a:lnTo>
                  <a:pt x="1183" y="31"/>
                </a:lnTo>
                <a:cubicBezTo>
                  <a:pt x="666" y="71"/>
                  <a:pt x="216" y="436"/>
                  <a:pt x="70" y="933"/>
                </a:cubicBezTo>
                <a:lnTo>
                  <a:pt x="70" y="933"/>
                </a:lnTo>
                <a:cubicBezTo>
                  <a:pt x="0" y="1174"/>
                  <a:pt x="12" y="1418"/>
                  <a:pt x="49" y="1661"/>
                </a:cubicBezTo>
                <a:lnTo>
                  <a:pt x="49" y="1661"/>
                </a:lnTo>
                <a:cubicBezTo>
                  <a:pt x="135" y="2232"/>
                  <a:pt x="383" y="2723"/>
                  <a:pt x="792" y="3132"/>
                </a:cubicBezTo>
                <a:lnTo>
                  <a:pt x="792" y="3132"/>
                </a:lnTo>
                <a:cubicBezTo>
                  <a:pt x="984" y="3322"/>
                  <a:pt x="1216" y="3416"/>
                  <a:pt x="1487" y="3411"/>
                </a:cubicBezTo>
                <a:lnTo>
                  <a:pt x="1487" y="3411"/>
                </a:lnTo>
                <a:cubicBezTo>
                  <a:pt x="1638" y="3409"/>
                  <a:pt x="1779" y="3359"/>
                  <a:pt x="1924" y="3324"/>
                </a:cubicBezTo>
                <a:lnTo>
                  <a:pt x="1924" y="3324"/>
                </a:lnTo>
                <a:cubicBezTo>
                  <a:pt x="1977" y="3310"/>
                  <a:pt x="2026" y="3307"/>
                  <a:pt x="2079" y="3324"/>
                </a:cubicBezTo>
                <a:lnTo>
                  <a:pt x="2079" y="3324"/>
                </a:lnTo>
                <a:cubicBezTo>
                  <a:pt x="2149" y="3345"/>
                  <a:pt x="2220" y="3361"/>
                  <a:pt x="2291" y="3378"/>
                </a:cubicBezTo>
                <a:lnTo>
                  <a:pt x="2291" y="3378"/>
                </a:lnTo>
                <a:cubicBezTo>
                  <a:pt x="2616" y="3458"/>
                  <a:pt x="2914" y="3400"/>
                  <a:pt x="3161" y="3171"/>
                </a:cubicBezTo>
                <a:lnTo>
                  <a:pt x="3161" y="3171"/>
                </a:lnTo>
                <a:cubicBezTo>
                  <a:pt x="3577" y="2787"/>
                  <a:pt x="3834" y="2311"/>
                  <a:pt x="3939" y="1755"/>
                </a:cubicBezTo>
                <a:lnTo>
                  <a:pt x="3939" y="1755"/>
                </a:lnTo>
                <a:cubicBezTo>
                  <a:pt x="3978" y="1546"/>
                  <a:pt x="4000" y="1334"/>
                  <a:pt x="3973" y="1124"/>
                </a:cubicBezTo>
              </a:path>
            </a:pathLst>
          </a:custGeom>
          <a:solidFill>
            <a:schemeClr val="accent4"/>
          </a:solidFill>
          <a:ln>
            <a:noFill/>
          </a:ln>
          <a:effectLst/>
        </p:spPr>
        <p:txBody>
          <a:bodyPr wrap="none" anchor="ctr"/>
          <a:lstStyle/>
          <a:p>
            <a:pPr algn="l" rtl="0"/>
            <a:endParaRPr lang="en-US" sz="900">
              <a:solidFill>
                <a:srgbClr val="000000"/>
              </a:solidFill>
            </a:endParaRPr>
          </a:p>
        </p:txBody>
      </p:sp>
      <p:sp>
        <p:nvSpPr>
          <p:cNvPr id="74" name="Freeform 167">
            <a:extLst>
              <a:ext uri="{FF2B5EF4-FFF2-40B4-BE49-F238E27FC236}">
                <a16:creationId xmlns:a16="http://schemas.microsoft.com/office/drawing/2014/main" id="{158565B1-42B8-5C4C-9790-E2DE99F6E50E}"/>
              </a:ext>
            </a:extLst>
          </p:cNvPr>
          <p:cNvSpPr>
            <a:spLocks noChangeArrowheads="1"/>
          </p:cNvSpPr>
          <p:nvPr/>
        </p:nvSpPr>
        <p:spPr bwMode="auto">
          <a:xfrm>
            <a:off x="3727407"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chemeClr val="accent2"/>
          </a:solidFill>
          <a:ln>
            <a:noFill/>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5" name="Freeform 168">
            <a:extLst>
              <a:ext uri="{FF2B5EF4-FFF2-40B4-BE49-F238E27FC236}">
                <a16:creationId xmlns:a16="http://schemas.microsoft.com/office/drawing/2014/main" id="{02143FC4-5F14-8640-AB5B-6889461F4EA4}"/>
              </a:ext>
            </a:extLst>
          </p:cNvPr>
          <p:cNvSpPr>
            <a:spLocks noChangeArrowheads="1"/>
          </p:cNvSpPr>
          <p:nvPr/>
        </p:nvSpPr>
        <p:spPr bwMode="auto">
          <a:xfrm>
            <a:off x="3727407"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rgbClr val="F79037"/>
          </a:solidFill>
          <a:ln w="18360" cap="flat">
            <a:solidFill>
              <a:srgbClr val="FFFFFF"/>
            </a:solidFill>
            <a:round/>
            <a:headEnd/>
            <a:tailEnd/>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6" name="Freeform 169">
            <a:extLst>
              <a:ext uri="{FF2B5EF4-FFF2-40B4-BE49-F238E27FC236}">
                <a16:creationId xmlns:a16="http://schemas.microsoft.com/office/drawing/2014/main" id="{CA9C22B7-B229-F24D-84A1-CB74C6527951}"/>
              </a:ext>
            </a:extLst>
          </p:cNvPr>
          <p:cNvSpPr>
            <a:spLocks noChangeArrowheads="1"/>
          </p:cNvSpPr>
          <p:nvPr/>
        </p:nvSpPr>
        <p:spPr bwMode="auto">
          <a:xfrm>
            <a:off x="8483213" y="2406976"/>
            <a:ext cx="771912" cy="711418"/>
          </a:xfrm>
          <a:custGeom>
            <a:avLst/>
            <a:gdLst>
              <a:gd name="T0" fmla="*/ 332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2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2" y="1230"/>
                </a:moveTo>
                <a:lnTo>
                  <a:pt x="0" y="1186"/>
                </a:lnTo>
                <a:lnTo>
                  <a:pt x="44" y="855"/>
                </a:lnTo>
                <a:lnTo>
                  <a:pt x="44" y="855"/>
                </a:lnTo>
                <a:cubicBezTo>
                  <a:pt x="111" y="353"/>
                  <a:pt x="571" y="0"/>
                  <a:pt x="1073" y="67"/>
                </a:cubicBezTo>
                <a:lnTo>
                  <a:pt x="1405" y="110"/>
                </a:lnTo>
                <a:lnTo>
                  <a:pt x="1361" y="442"/>
                </a:lnTo>
                <a:lnTo>
                  <a:pt x="1361" y="442"/>
                </a:lnTo>
                <a:cubicBezTo>
                  <a:pt x="1294" y="944"/>
                  <a:pt x="834" y="1296"/>
                  <a:pt x="332" y="1230"/>
                </a:cubicBezTo>
              </a:path>
            </a:pathLst>
          </a:custGeom>
          <a:solidFill>
            <a:schemeClr val="accent3"/>
          </a:solidFill>
          <a:ln>
            <a:noFill/>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7" name="Freeform 170">
            <a:extLst>
              <a:ext uri="{FF2B5EF4-FFF2-40B4-BE49-F238E27FC236}">
                <a16:creationId xmlns:a16="http://schemas.microsoft.com/office/drawing/2014/main" id="{8CDD766A-11F7-9140-8145-D32FCD51ED76}"/>
              </a:ext>
            </a:extLst>
          </p:cNvPr>
          <p:cNvSpPr>
            <a:spLocks noChangeArrowheads="1"/>
          </p:cNvSpPr>
          <p:nvPr/>
        </p:nvSpPr>
        <p:spPr bwMode="auto">
          <a:xfrm>
            <a:off x="8483213" y="2406976"/>
            <a:ext cx="771912" cy="711418"/>
          </a:xfrm>
          <a:custGeom>
            <a:avLst/>
            <a:gdLst>
              <a:gd name="T0" fmla="*/ 332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2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2" y="1230"/>
                </a:moveTo>
                <a:lnTo>
                  <a:pt x="0" y="1186"/>
                </a:lnTo>
                <a:lnTo>
                  <a:pt x="44" y="855"/>
                </a:lnTo>
                <a:lnTo>
                  <a:pt x="44" y="855"/>
                </a:lnTo>
                <a:cubicBezTo>
                  <a:pt x="111" y="353"/>
                  <a:pt x="571" y="0"/>
                  <a:pt x="1073" y="67"/>
                </a:cubicBezTo>
                <a:lnTo>
                  <a:pt x="1405" y="110"/>
                </a:lnTo>
                <a:lnTo>
                  <a:pt x="1361" y="442"/>
                </a:lnTo>
                <a:lnTo>
                  <a:pt x="1361" y="442"/>
                </a:lnTo>
                <a:cubicBezTo>
                  <a:pt x="1294" y="944"/>
                  <a:pt x="834" y="1296"/>
                  <a:pt x="332" y="1230"/>
                </a:cubicBezTo>
              </a:path>
            </a:pathLst>
          </a:custGeom>
          <a:solidFill>
            <a:srgbClr val="F1A0C2"/>
          </a:solidFill>
          <a:ln w="18360" cap="flat">
            <a:solidFill>
              <a:srgbClr val="FFFFFF"/>
            </a:solidFill>
            <a:round/>
            <a:headEnd/>
            <a:tailEnd/>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8" name="Freeform 171">
            <a:extLst>
              <a:ext uri="{FF2B5EF4-FFF2-40B4-BE49-F238E27FC236}">
                <a16:creationId xmlns:a16="http://schemas.microsoft.com/office/drawing/2014/main" id="{22B0E485-AE14-5B44-903E-3BF559BD8D68}"/>
              </a:ext>
            </a:extLst>
          </p:cNvPr>
          <p:cNvSpPr>
            <a:spLocks noChangeArrowheads="1"/>
          </p:cNvSpPr>
          <p:nvPr/>
        </p:nvSpPr>
        <p:spPr bwMode="auto">
          <a:xfrm>
            <a:off x="10894400"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0" y="353"/>
                  <a:pt x="572" y="0"/>
                  <a:pt x="1073" y="67"/>
                </a:cubicBezTo>
                <a:lnTo>
                  <a:pt x="1405" y="110"/>
                </a:lnTo>
                <a:lnTo>
                  <a:pt x="1361" y="442"/>
                </a:lnTo>
                <a:lnTo>
                  <a:pt x="1361" y="442"/>
                </a:lnTo>
                <a:cubicBezTo>
                  <a:pt x="1295" y="944"/>
                  <a:pt x="833" y="1296"/>
                  <a:pt x="331" y="1230"/>
                </a:cubicBezTo>
              </a:path>
            </a:pathLst>
          </a:custGeom>
          <a:solidFill>
            <a:schemeClr val="accent4"/>
          </a:solidFill>
          <a:ln>
            <a:noFill/>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9" name="Freeform 172">
            <a:extLst>
              <a:ext uri="{FF2B5EF4-FFF2-40B4-BE49-F238E27FC236}">
                <a16:creationId xmlns:a16="http://schemas.microsoft.com/office/drawing/2014/main" id="{A1F49DF1-096A-9D40-8B00-0B4541456179}"/>
              </a:ext>
            </a:extLst>
          </p:cNvPr>
          <p:cNvSpPr>
            <a:spLocks noChangeArrowheads="1"/>
          </p:cNvSpPr>
          <p:nvPr/>
        </p:nvSpPr>
        <p:spPr bwMode="auto">
          <a:xfrm>
            <a:off x="10894400"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0" y="353"/>
                  <a:pt x="572" y="0"/>
                  <a:pt x="1073" y="67"/>
                </a:cubicBezTo>
                <a:lnTo>
                  <a:pt x="1405" y="110"/>
                </a:lnTo>
                <a:lnTo>
                  <a:pt x="1361" y="442"/>
                </a:lnTo>
                <a:lnTo>
                  <a:pt x="1361" y="442"/>
                </a:lnTo>
                <a:cubicBezTo>
                  <a:pt x="1295" y="944"/>
                  <a:pt x="833" y="1296"/>
                  <a:pt x="331" y="1230"/>
                </a:cubicBezTo>
              </a:path>
            </a:pathLst>
          </a:custGeom>
          <a:solidFill>
            <a:schemeClr val="accent4"/>
          </a:solidFill>
          <a:ln w="18360" cap="flat">
            <a:solidFill>
              <a:srgbClr val="FFFFFF"/>
            </a:solidFill>
            <a:round/>
            <a:headEnd/>
            <a:tailEnd/>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270" name="CuadroTexto 4">
            <a:extLst>
              <a:ext uri="{FF2B5EF4-FFF2-40B4-BE49-F238E27FC236}">
                <a16:creationId xmlns:a16="http://schemas.microsoft.com/office/drawing/2014/main" id="{6B4FEFA9-7547-C042-8E73-5852931BA376}"/>
              </a:ext>
            </a:extLst>
          </p:cNvPr>
          <p:cNvSpPr txBox="1"/>
          <p:nvPr/>
        </p:nvSpPr>
        <p:spPr>
          <a:xfrm>
            <a:off x="1372275" y="2576768"/>
            <a:ext cx="688463" cy="523220"/>
          </a:xfrm>
          <a:prstGeom prst="rect">
            <a:avLst/>
          </a:prstGeom>
          <a:noFill/>
        </p:spPr>
        <p:txBody>
          <a:bodyPr wrap="square" rtlCol="0">
            <a:spAutoFit/>
          </a:bodyPr>
          <a:lstStyle/>
          <a:p>
            <a:pPr algn="ctr" rtl="0"/>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1</a:t>
            </a:r>
          </a:p>
        </p:txBody>
      </p:sp>
      <p:sp>
        <p:nvSpPr>
          <p:cNvPr id="271" name="CuadroTexto 4">
            <a:extLst>
              <a:ext uri="{FF2B5EF4-FFF2-40B4-BE49-F238E27FC236}">
                <a16:creationId xmlns:a16="http://schemas.microsoft.com/office/drawing/2014/main" id="{999FCB39-CDA1-D94A-BF2C-F0CAEA8CD266}"/>
              </a:ext>
            </a:extLst>
          </p:cNvPr>
          <p:cNvSpPr txBox="1"/>
          <p:nvPr/>
        </p:nvSpPr>
        <p:spPr>
          <a:xfrm>
            <a:off x="3781728" y="2576768"/>
            <a:ext cx="688463" cy="523220"/>
          </a:xfrm>
          <a:prstGeom prst="rect">
            <a:avLst/>
          </a:prstGeom>
          <a:noFill/>
        </p:spPr>
        <p:txBody>
          <a:bodyPr wrap="square" rtlCol="0">
            <a:spAutoFit/>
          </a:bodyPr>
          <a:lstStyle/>
          <a:p>
            <a:pPr algn="ctr" rtl="0"/>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2</a:t>
            </a:r>
          </a:p>
        </p:txBody>
      </p:sp>
      <p:sp>
        <p:nvSpPr>
          <p:cNvPr id="272" name="CuadroTexto 4">
            <a:extLst>
              <a:ext uri="{FF2B5EF4-FFF2-40B4-BE49-F238E27FC236}">
                <a16:creationId xmlns:a16="http://schemas.microsoft.com/office/drawing/2014/main" id="{02FE9622-1B6E-0F41-956F-F92C1342699A}"/>
              </a:ext>
            </a:extLst>
          </p:cNvPr>
          <p:cNvSpPr txBox="1"/>
          <p:nvPr/>
        </p:nvSpPr>
        <p:spPr>
          <a:xfrm>
            <a:off x="8521960" y="2576768"/>
            <a:ext cx="688463" cy="523220"/>
          </a:xfrm>
          <a:prstGeom prst="rect">
            <a:avLst/>
          </a:prstGeom>
          <a:noFill/>
        </p:spPr>
        <p:txBody>
          <a:bodyPr wrap="square" rtlCol="0">
            <a:spAutoFit/>
          </a:bodyPr>
          <a:lstStyle/>
          <a:p>
            <a:pPr algn="ctr" rtl="0"/>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4</a:t>
            </a:r>
          </a:p>
        </p:txBody>
      </p:sp>
      <p:sp>
        <p:nvSpPr>
          <p:cNvPr id="273" name="CuadroTexto 4">
            <a:extLst>
              <a:ext uri="{FF2B5EF4-FFF2-40B4-BE49-F238E27FC236}">
                <a16:creationId xmlns:a16="http://schemas.microsoft.com/office/drawing/2014/main" id="{CDD73ED0-139D-C94A-8C63-B262DD190F73}"/>
              </a:ext>
            </a:extLst>
          </p:cNvPr>
          <p:cNvSpPr txBox="1"/>
          <p:nvPr/>
        </p:nvSpPr>
        <p:spPr>
          <a:xfrm>
            <a:off x="10933148" y="2576768"/>
            <a:ext cx="688463" cy="523220"/>
          </a:xfrm>
          <a:prstGeom prst="rect">
            <a:avLst/>
          </a:prstGeom>
          <a:noFill/>
        </p:spPr>
        <p:txBody>
          <a:bodyPr wrap="square" rtlCol="0">
            <a:spAutoFit/>
          </a:bodyPr>
          <a:lstStyle/>
          <a:p>
            <a:pPr algn="ctr" rtl="0"/>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5</a:t>
            </a:r>
          </a:p>
        </p:txBody>
      </p:sp>
      <p:sp>
        <p:nvSpPr>
          <p:cNvPr id="275" name="CuadroTexto 4">
            <a:extLst>
              <a:ext uri="{FF2B5EF4-FFF2-40B4-BE49-F238E27FC236}">
                <a16:creationId xmlns:a16="http://schemas.microsoft.com/office/drawing/2014/main" id="{6DFAEA21-5DC5-3445-94D3-B662D80B3B18}"/>
              </a:ext>
            </a:extLst>
          </p:cNvPr>
          <p:cNvSpPr txBox="1"/>
          <p:nvPr/>
        </p:nvSpPr>
        <p:spPr>
          <a:xfrm>
            <a:off x="561814" y="3288186"/>
            <a:ext cx="1620921" cy="1200329"/>
          </a:xfrm>
          <a:prstGeom prst="rect">
            <a:avLst/>
          </a:prstGeom>
          <a:noFill/>
        </p:spPr>
        <p:txBody>
          <a:bodyPr wrap="square" rtlCol="0">
            <a:spAutoFit/>
          </a:bodyPr>
          <a:lstStyle/>
          <a:p>
            <a:pPr algn="ctr" rtl="0"/>
            <a:r>
              <a:rPr lang="en-US" sz="2400" b="1" dirty="0" err="1">
                <a:solidFill>
                  <a:srgbClr val="000000"/>
                </a:solidFill>
                <a:ea typeface="Lato Light" charset="0"/>
                <a:cs typeface="Lato Light" charset="0"/>
              </a:rPr>
              <a:t>Valmista</a:t>
            </a:r>
            <a:r>
              <a:rPr lang="en-US" sz="2400" b="1" dirty="0">
                <a:solidFill>
                  <a:srgbClr val="000000"/>
                </a:solidFill>
                <a:ea typeface="Lato Light" charset="0"/>
                <a:cs typeface="Lato Light" charset="0"/>
              </a:rPr>
              <a:t> tuotteesi eettisesti</a:t>
            </a:r>
          </a:p>
        </p:txBody>
      </p:sp>
      <p:sp>
        <p:nvSpPr>
          <p:cNvPr id="279" name="CuadroTexto 4">
            <a:extLst>
              <a:ext uri="{FF2B5EF4-FFF2-40B4-BE49-F238E27FC236}">
                <a16:creationId xmlns:a16="http://schemas.microsoft.com/office/drawing/2014/main" id="{C70741A6-1ADF-F943-8EB2-F1AAF5A2A387}"/>
              </a:ext>
            </a:extLst>
          </p:cNvPr>
          <p:cNvSpPr txBox="1"/>
          <p:nvPr/>
        </p:nvSpPr>
        <p:spPr>
          <a:xfrm>
            <a:off x="2708372" y="3065516"/>
            <a:ext cx="2062411" cy="1446550"/>
          </a:xfrm>
          <a:prstGeom prst="rect">
            <a:avLst/>
          </a:prstGeom>
          <a:noFill/>
        </p:spPr>
        <p:txBody>
          <a:bodyPr wrap="square" rtlCol="0">
            <a:spAutoFit/>
          </a:bodyPr>
          <a:lstStyle/>
          <a:p>
            <a:pPr algn="ctr" rtl="0"/>
            <a:r>
              <a:rPr lang="en-US" sz="2200" b="1" dirty="0" err="1">
                <a:solidFill>
                  <a:srgbClr val="000000"/>
                </a:solidFill>
                <a:ea typeface="Lato Light" charset="0"/>
                <a:cs typeface="Lato Light" charset="0"/>
              </a:rPr>
              <a:t>Kuuntele</a:t>
            </a:r>
            <a:r>
              <a:rPr lang="en-US" sz="2200" b="1" dirty="0">
                <a:solidFill>
                  <a:srgbClr val="000000"/>
                </a:solidFill>
                <a:ea typeface="Lato Light" charset="0"/>
                <a:cs typeface="Lato Light" charset="0"/>
              </a:rPr>
              <a:t> </a:t>
            </a:r>
            <a:r>
              <a:rPr lang="en-US" sz="2200" b="1" dirty="0" err="1">
                <a:solidFill>
                  <a:srgbClr val="000000"/>
                </a:solidFill>
                <a:ea typeface="Lato Light" charset="0"/>
                <a:cs typeface="Lato Light" charset="0"/>
              </a:rPr>
              <a:t>kuluttajaa</a:t>
            </a:r>
            <a:r>
              <a:rPr lang="en-US" sz="2200" b="1" dirty="0">
                <a:solidFill>
                  <a:srgbClr val="000000"/>
                </a:solidFill>
                <a:ea typeface="Lato Light" charset="0"/>
                <a:cs typeface="Lato Light" charset="0"/>
              </a:rPr>
              <a:t> </a:t>
            </a:r>
            <a:r>
              <a:rPr lang="en-US" sz="2200" b="1" dirty="0" err="1">
                <a:solidFill>
                  <a:srgbClr val="000000"/>
                </a:solidFill>
                <a:ea typeface="Lato Light" charset="0"/>
                <a:cs typeface="Lato Light" charset="0"/>
              </a:rPr>
              <a:t>siitä</a:t>
            </a:r>
            <a:r>
              <a:rPr lang="en-US" sz="2200" b="1" dirty="0">
                <a:solidFill>
                  <a:srgbClr val="000000"/>
                </a:solidFill>
                <a:ea typeface="Lato Light" charset="0"/>
                <a:cs typeface="Lato Light" charset="0"/>
              </a:rPr>
              <a:t>, mikä on hänelle tärkeää</a:t>
            </a:r>
          </a:p>
        </p:txBody>
      </p:sp>
      <p:sp>
        <p:nvSpPr>
          <p:cNvPr id="282" name="CuadroTexto 4">
            <a:extLst>
              <a:ext uri="{FF2B5EF4-FFF2-40B4-BE49-F238E27FC236}">
                <a16:creationId xmlns:a16="http://schemas.microsoft.com/office/drawing/2014/main" id="{7199065E-3649-0E40-BF93-BDE8841C63CE}"/>
              </a:ext>
            </a:extLst>
          </p:cNvPr>
          <p:cNvSpPr txBox="1"/>
          <p:nvPr/>
        </p:nvSpPr>
        <p:spPr>
          <a:xfrm>
            <a:off x="7544061" y="3250181"/>
            <a:ext cx="1803290" cy="1200329"/>
          </a:xfrm>
          <a:prstGeom prst="rect">
            <a:avLst/>
          </a:prstGeom>
          <a:noFill/>
        </p:spPr>
        <p:txBody>
          <a:bodyPr wrap="square" rtlCol="0">
            <a:spAutoFit/>
          </a:bodyPr>
          <a:lstStyle/>
          <a:p>
            <a:pPr algn="ctr" rtl="0"/>
            <a:r>
              <a:rPr lang="en-US" sz="2400" b="1" dirty="0">
                <a:solidFill>
                  <a:srgbClr val="000000"/>
                </a:solidFill>
                <a:ea typeface="Lato Light" charset="0"/>
                <a:cs typeface="Lato Light" charset="0"/>
              </a:rPr>
              <a:t>Anna takaisin yhteisölle</a:t>
            </a:r>
          </a:p>
        </p:txBody>
      </p:sp>
      <p:sp>
        <p:nvSpPr>
          <p:cNvPr id="285" name="CuadroTexto 4">
            <a:extLst>
              <a:ext uri="{FF2B5EF4-FFF2-40B4-BE49-F238E27FC236}">
                <a16:creationId xmlns:a16="http://schemas.microsoft.com/office/drawing/2014/main" id="{48AE8D52-8CE4-E04C-9E9E-53A9AC8D5A90}"/>
              </a:ext>
            </a:extLst>
          </p:cNvPr>
          <p:cNvSpPr txBox="1"/>
          <p:nvPr/>
        </p:nvSpPr>
        <p:spPr>
          <a:xfrm>
            <a:off x="10011322" y="3288186"/>
            <a:ext cx="1620921" cy="1200329"/>
          </a:xfrm>
          <a:prstGeom prst="rect">
            <a:avLst/>
          </a:prstGeom>
          <a:noFill/>
        </p:spPr>
        <p:txBody>
          <a:bodyPr wrap="square" rtlCol="0">
            <a:spAutoFit/>
          </a:bodyPr>
          <a:lstStyle/>
          <a:p>
            <a:pPr algn="ctr" rtl="0"/>
            <a:r>
              <a:rPr lang="en-US" sz="2400" b="1" dirty="0">
                <a:solidFill>
                  <a:srgbClr val="000000"/>
                </a:solidFill>
                <a:ea typeface="Lato Light" charset="0"/>
                <a:cs typeface="Lato Light" charset="0"/>
              </a:rPr>
              <a:t>Luo eettinen kulttuuri</a:t>
            </a:r>
          </a:p>
        </p:txBody>
      </p:sp>
      <p:sp>
        <p:nvSpPr>
          <p:cNvPr id="2" name="Freeform 164">
            <a:extLst>
              <a:ext uri="{FF2B5EF4-FFF2-40B4-BE49-F238E27FC236}">
                <a16:creationId xmlns:a16="http://schemas.microsoft.com/office/drawing/2014/main" id="{B4F06596-B607-DEDE-C9C6-FF13A74892D6}"/>
              </a:ext>
            </a:extLst>
          </p:cNvPr>
          <p:cNvSpPr>
            <a:spLocks noChangeArrowheads="1"/>
          </p:cNvSpPr>
          <p:nvPr/>
        </p:nvSpPr>
        <p:spPr bwMode="auto">
          <a:xfrm>
            <a:off x="4979190" y="2927232"/>
            <a:ext cx="2194749" cy="1897114"/>
          </a:xfrm>
          <a:custGeom>
            <a:avLst/>
            <a:gdLst>
              <a:gd name="T0" fmla="*/ 3974 w 4001"/>
              <a:gd name="T1" fmla="*/ 1124 h 3459"/>
              <a:gd name="T2" fmla="*/ 3974 w 4001"/>
              <a:gd name="T3" fmla="*/ 1124 h 3459"/>
              <a:gd name="T4" fmla="*/ 3045 w 4001"/>
              <a:gd name="T5" fmla="*/ 68 h 3459"/>
              <a:gd name="T6" fmla="*/ 3045 w 4001"/>
              <a:gd name="T7" fmla="*/ 68 h 3459"/>
              <a:gd name="T8" fmla="*/ 2290 w 4001"/>
              <a:gd name="T9" fmla="*/ 66 h 3459"/>
              <a:gd name="T10" fmla="*/ 2290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5 w 4001"/>
              <a:gd name="T27" fmla="*/ 82 h 3459"/>
              <a:gd name="T28" fmla="*/ 1805 w 4001"/>
              <a:gd name="T29" fmla="*/ 82 h 3459"/>
              <a:gd name="T30" fmla="*/ 1182 w 4001"/>
              <a:gd name="T31" fmla="*/ 31 h 3459"/>
              <a:gd name="T32" fmla="*/ 1182 w 4001"/>
              <a:gd name="T33" fmla="*/ 31 h 3459"/>
              <a:gd name="T34" fmla="*/ 70 w 4001"/>
              <a:gd name="T35" fmla="*/ 933 h 3459"/>
              <a:gd name="T36" fmla="*/ 70 w 4001"/>
              <a:gd name="T37" fmla="*/ 933 h 3459"/>
              <a:gd name="T38" fmla="*/ 48 w 4001"/>
              <a:gd name="T39" fmla="*/ 1661 h 3459"/>
              <a:gd name="T40" fmla="*/ 48 w 4001"/>
              <a:gd name="T41" fmla="*/ 1661 h 3459"/>
              <a:gd name="T42" fmla="*/ 792 w 4001"/>
              <a:gd name="T43" fmla="*/ 3132 h 3459"/>
              <a:gd name="T44" fmla="*/ 792 w 4001"/>
              <a:gd name="T45" fmla="*/ 3132 h 3459"/>
              <a:gd name="T46" fmla="*/ 1486 w 4001"/>
              <a:gd name="T47" fmla="*/ 3411 h 3459"/>
              <a:gd name="T48" fmla="*/ 1486 w 4001"/>
              <a:gd name="T49" fmla="*/ 3411 h 3459"/>
              <a:gd name="T50" fmla="*/ 1923 w 4001"/>
              <a:gd name="T51" fmla="*/ 3324 h 3459"/>
              <a:gd name="T52" fmla="*/ 1923 w 4001"/>
              <a:gd name="T53" fmla="*/ 3324 h 3459"/>
              <a:gd name="T54" fmla="*/ 2078 w 4001"/>
              <a:gd name="T55" fmla="*/ 3324 h 3459"/>
              <a:gd name="T56" fmla="*/ 2078 w 4001"/>
              <a:gd name="T57" fmla="*/ 3324 h 3459"/>
              <a:gd name="T58" fmla="*/ 2290 w 4001"/>
              <a:gd name="T59" fmla="*/ 3378 h 3459"/>
              <a:gd name="T60" fmla="*/ 2290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49" y="201"/>
                  <a:pt x="3045" y="68"/>
                </a:cubicBezTo>
                <a:lnTo>
                  <a:pt x="3045" y="68"/>
                </a:lnTo>
                <a:cubicBezTo>
                  <a:pt x="2794" y="0"/>
                  <a:pt x="2542" y="22"/>
                  <a:pt x="2290" y="66"/>
                </a:cubicBezTo>
                <a:lnTo>
                  <a:pt x="2290" y="66"/>
                </a:lnTo>
                <a:cubicBezTo>
                  <a:pt x="2236" y="75"/>
                  <a:pt x="2212" y="87"/>
                  <a:pt x="2152" y="98"/>
                </a:cubicBezTo>
                <a:lnTo>
                  <a:pt x="2152" y="98"/>
                </a:lnTo>
                <a:lnTo>
                  <a:pt x="2152" y="98"/>
                </a:lnTo>
                <a:cubicBezTo>
                  <a:pt x="2112" y="117"/>
                  <a:pt x="2041" y="133"/>
                  <a:pt x="1998" y="135"/>
                </a:cubicBezTo>
                <a:lnTo>
                  <a:pt x="1998" y="135"/>
                </a:lnTo>
                <a:cubicBezTo>
                  <a:pt x="1967" y="137"/>
                  <a:pt x="1938" y="131"/>
                  <a:pt x="1912" y="119"/>
                </a:cubicBezTo>
                <a:lnTo>
                  <a:pt x="1912" y="119"/>
                </a:lnTo>
                <a:cubicBezTo>
                  <a:pt x="1877" y="103"/>
                  <a:pt x="1842" y="89"/>
                  <a:pt x="1805" y="82"/>
                </a:cubicBezTo>
                <a:lnTo>
                  <a:pt x="1805" y="82"/>
                </a:lnTo>
                <a:cubicBezTo>
                  <a:pt x="1623" y="39"/>
                  <a:pt x="1364" y="17"/>
                  <a:pt x="1182" y="31"/>
                </a:cubicBezTo>
                <a:lnTo>
                  <a:pt x="1182" y="31"/>
                </a:lnTo>
                <a:cubicBezTo>
                  <a:pt x="665" y="71"/>
                  <a:pt x="216" y="436"/>
                  <a:pt x="70" y="933"/>
                </a:cubicBezTo>
                <a:lnTo>
                  <a:pt x="70" y="933"/>
                </a:lnTo>
                <a:cubicBezTo>
                  <a:pt x="0" y="1174"/>
                  <a:pt x="12" y="1418"/>
                  <a:pt x="48" y="1661"/>
                </a:cubicBezTo>
                <a:lnTo>
                  <a:pt x="48" y="1661"/>
                </a:lnTo>
                <a:cubicBezTo>
                  <a:pt x="135" y="2232"/>
                  <a:pt x="382" y="2723"/>
                  <a:pt x="792" y="3132"/>
                </a:cubicBezTo>
                <a:lnTo>
                  <a:pt x="792" y="3132"/>
                </a:lnTo>
                <a:cubicBezTo>
                  <a:pt x="983" y="3322"/>
                  <a:pt x="1215" y="3416"/>
                  <a:pt x="1486" y="3411"/>
                </a:cubicBezTo>
                <a:lnTo>
                  <a:pt x="1486" y="3411"/>
                </a:lnTo>
                <a:cubicBezTo>
                  <a:pt x="1638" y="3409"/>
                  <a:pt x="1778" y="3359"/>
                  <a:pt x="1923" y="3324"/>
                </a:cubicBezTo>
                <a:lnTo>
                  <a:pt x="1923" y="3324"/>
                </a:lnTo>
                <a:cubicBezTo>
                  <a:pt x="1977" y="3310"/>
                  <a:pt x="2026" y="3307"/>
                  <a:pt x="2078" y="3324"/>
                </a:cubicBezTo>
                <a:lnTo>
                  <a:pt x="2078" y="3324"/>
                </a:lnTo>
                <a:cubicBezTo>
                  <a:pt x="2148" y="3345"/>
                  <a:pt x="2219" y="3361"/>
                  <a:pt x="2290" y="3378"/>
                </a:cubicBezTo>
                <a:lnTo>
                  <a:pt x="2290" y="3378"/>
                </a:lnTo>
                <a:cubicBezTo>
                  <a:pt x="2616" y="3458"/>
                  <a:pt x="2913" y="3400"/>
                  <a:pt x="3161" y="3171"/>
                </a:cubicBezTo>
                <a:lnTo>
                  <a:pt x="3161" y="3171"/>
                </a:lnTo>
                <a:cubicBezTo>
                  <a:pt x="3577" y="2787"/>
                  <a:pt x="3834" y="2311"/>
                  <a:pt x="3939" y="1755"/>
                </a:cubicBezTo>
                <a:lnTo>
                  <a:pt x="3939" y="1755"/>
                </a:lnTo>
                <a:cubicBezTo>
                  <a:pt x="3978" y="1546"/>
                  <a:pt x="4000" y="1334"/>
                  <a:pt x="3974" y="1124"/>
                </a:cubicBezTo>
              </a:path>
            </a:pathLst>
          </a:custGeom>
          <a:solidFill>
            <a:schemeClr val="accent2"/>
          </a:solidFill>
          <a:ln>
            <a:noFill/>
          </a:ln>
          <a:effectLst/>
        </p:spPr>
        <p:txBody>
          <a:bodyPr wrap="none" anchor="ctr"/>
          <a:lstStyle/>
          <a:p>
            <a:pPr algn="l" rtl="0"/>
            <a:endParaRPr lang="en-US" sz="900">
              <a:solidFill>
                <a:srgbClr val="000000"/>
              </a:solidFill>
            </a:endParaRPr>
          </a:p>
        </p:txBody>
      </p:sp>
      <p:sp>
        <p:nvSpPr>
          <p:cNvPr id="3" name="Freeform 167">
            <a:extLst>
              <a:ext uri="{FF2B5EF4-FFF2-40B4-BE49-F238E27FC236}">
                <a16:creationId xmlns:a16="http://schemas.microsoft.com/office/drawing/2014/main" id="{E231A667-8A8C-33F2-B1D4-6A923CE7CA84}"/>
              </a:ext>
            </a:extLst>
          </p:cNvPr>
          <p:cNvSpPr>
            <a:spLocks noChangeArrowheads="1"/>
          </p:cNvSpPr>
          <p:nvPr/>
        </p:nvSpPr>
        <p:spPr bwMode="auto">
          <a:xfrm>
            <a:off x="6077774"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chemeClr val="accent2"/>
          </a:solidFill>
          <a:ln>
            <a:noFill/>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4" name="Freeform 168">
            <a:extLst>
              <a:ext uri="{FF2B5EF4-FFF2-40B4-BE49-F238E27FC236}">
                <a16:creationId xmlns:a16="http://schemas.microsoft.com/office/drawing/2014/main" id="{E7CF9FED-6AEB-2091-76F1-37AC1979E263}"/>
              </a:ext>
            </a:extLst>
          </p:cNvPr>
          <p:cNvSpPr>
            <a:spLocks noChangeArrowheads="1"/>
          </p:cNvSpPr>
          <p:nvPr/>
        </p:nvSpPr>
        <p:spPr bwMode="auto">
          <a:xfrm>
            <a:off x="6077774"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chemeClr val="accent2"/>
          </a:solidFill>
          <a:ln w="18360" cap="flat">
            <a:solidFill>
              <a:srgbClr val="FFFFFF"/>
            </a:solidFill>
            <a:round/>
            <a:headEnd/>
            <a:tailEnd/>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5" name="CuadroTexto 4">
            <a:extLst>
              <a:ext uri="{FF2B5EF4-FFF2-40B4-BE49-F238E27FC236}">
                <a16:creationId xmlns:a16="http://schemas.microsoft.com/office/drawing/2014/main" id="{5409B928-50FF-0089-83DB-728503168343}"/>
              </a:ext>
            </a:extLst>
          </p:cNvPr>
          <p:cNvSpPr txBox="1"/>
          <p:nvPr/>
        </p:nvSpPr>
        <p:spPr>
          <a:xfrm>
            <a:off x="6132095" y="2576768"/>
            <a:ext cx="688463" cy="523220"/>
          </a:xfrm>
          <a:prstGeom prst="rect">
            <a:avLst/>
          </a:prstGeom>
          <a:noFill/>
        </p:spPr>
        <p:txBody>
          <a:bodyPr wrap="square" rtlCol="0">
            <a:spAutoFit/>
          </a:bodyPr>
          <a:lstStyle/>
          <a:p>
            <a:pPr algn="ctr" rtl="0"/>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3</a:t>
            </a:r>
          </a:p>
        </p:txBody>
      </p:sp>
      <p:sp>
        <p:nvSpPr>
          <p:cNvPr id="7" name="CuadroTexto 4">
            <a:extLst>
              <a:ext uri="{FF2B5EF4-FFF2-40B4-BE49-F238E27FC236}">
                <a16:creationId xmlns:a16="http://schemas.microsoft.com/office/drawing/2014/main" id="{C62071BA-7F98-29C9-57CA-3F5D9A8A0FC0}"/>
              </a:ext>
            </a:extLst>
          </p:cNvPr>
          <p:cNvSpPr txBox="1"/>
          <p:nvPr/>
        </p:nvSpPr>
        <p:spPr>
          <a:xfrm>
            <a:off x="5266103" y="3250180"/>
            <a:ext cx="1620921" cy="1200329"/>
          </a:xfrm>
          <a:prstGeom prst="rect">
            <a:avLst/>
          </a:prstGeom>
          <a:noFill/>
        </p:spPr>
        <p:txBody>
          <a:bodyPr wrap="square" rtlCol="0">
            <a:spAutoFit/>
          </a:bodyPr>
          <a:lstStyle/>
          <a:p>
            <a:pPr algn="ctr" rtl="0"/>
            <a:r>
              <a:rPr lang="en-US" sz="2400" b="1" dirty="0">
                <a:solidFill>
                  <a:srgbClr val="000000"/>
                </a:solidFill>
                <a:ea typeface="Lato Light" charset="0"/>
                <a:cs typeface="Lato Light" charset="0"/>
              </a:rPr>
              <a:t>Pidä kiinni arvoistasi</a:t>
            </a:r>
          </a:p>
        </p:txBody>
      </p:sp>
      <p:sp>
        <p:nvSpPr>
          <p:cNvPr id="6" name="TextBox 5">
            <a:extLst>
              <a:ext uri="{FF2B5EF4-FFF2-40B4-BE49-F238E27FC236}">
                <a16:creationId xmlns:a16="http://schemas.microsoft.com/office/drawing/2014/main" id="{E1566FD5-79F4-9EEF-E6F8-5DD569D35855}"/>
              </a:ext>
            </a:extLst>
          </p:cNvPr>
          <p:cNvSpPr txBox="1"/>
          <p:nvPr/>
        </p:nvSpPr>
        <p:spPr>
          <a:xfrm>
            <a:off x="271853" y="5586207"/>
            <a:ext cx="11481997" cy="523220"/>
          </a:xfrm>
          <a:prstGeom prst="rect">
            <a:avLst/>
          </a:prstGeom>
          <a:noFill/>
        </p:spPr>
        <p:txBody>
          <a:bodyPr wrap="square" rtlCol="0">
            <a:spAutoFit/>
          </a:bodyPr>
          <a:lstStyle/>
          <a:p>
            <a:pPr algn="l" rtl="0"/>
            <a:r>
              <a:rPr lang="en-IE" sz="2800" dirty="0">
                <a:solidFill>
                  <a:srgbClr val="000000"/>
                </a:solidFill>
              </a:rPr>
              <a:t>Katsotaanpa yksityiskohtaisemmin jokaista näistä </a:t>
            </a:r>
            <a:r>
              <a:rPr lang="en-IE" sz="2800" dirty="0" err="1">
                <a:solidFill>
                  <a:srgbClr val="000000"/>
                </a:solidFill>
              </a:rPr>
              <a:t>tavoista</a:t>
            </a:r>
            <a:r>
              <a:rPr lang="en-IE" sz="2800" dirty="0">
                <a:solidFill>
                  <a:srgbClr val="000000"/>
                </a:solidFill>
              </a:rPr>
              <a:t> </a:t>
            </a:r>
            <a:r>
              <a:rPr lang="en-IE" sz="2800" dirty="0" err="1">
                <a:solidFill>
                  <a:srgbClr val="000000"/>
                </a:solidFill>
              </a:rPr>
              <a:t>toimia</a:t>
            </a:r>
            <a:r>
              <a:rPr lang="en-IE" sz="2800" dirty="0">
                <a:solidFill>
                  <a:srgbClr val="000000"/>
                </a:solidFill>
              </a:rPr>
              <a:t> </a:t>
            </a:r>
            <a:r>
              <a:rPr lang="en-IE" sz="2800" dirty="0" err="1">
                <a:solidFill>
                  <a:srgbClr val="000000"/>
                </a:solidFill>
              </a:rPr>
              <a:t>eettisemmin</a:t>
            </a:r>
            <a:endParaRPr lang="en-IE" sz="2800" dirty="0">
              <a:solidFill>
                <a:srgbClr val="000000"/>
              </a:solidFill>
            </a:endParaRPr>
          </a:p>
        </p:txBody>
      </p:sp>
    </p:spTree>
    <p:extLst>
      <p:ext uri="{BB962C8B-B14F-4D97-AF65-F5344CB8AC3E}">
        <p14:creationId xmlns:p14="http://schemas.microsoft.com/office/powerpoint/2010/main" val="8095266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2DE747-F11A-FACC-0BD8-CCF95B4761D3}"/>
              </a:ext>
            </a:extLst>
          </p:cNvPr>
          <p:cNvSpPr>
            <a:spLocks noGrp="1"/>
          </p:cNvSpPr>
          <p:nvPr>
            <p:ph type="body" sz="quarter" idx="18"/>
          </p:nvPr>
        </p:nvSpPr>
        <p:spPr>
          <a:xfrm>
            <a:off x="1131216" y="1708688"/>
            <a:ext cx="10916239" cy="3440624"/>
          </a:xfrm>
        </p:spPr>
        <p:txBody>
          <a:bodyPr/>
          <a:lstStyle/>
          <a:p>
            <a:pPr rtl="0"/>
            <a:r>
              <a:rPr lang="en-US" sz="2300" dirty="0"/>
              <a:t>Se voi tuntua itsestään selvältä, mutta yksi tärkeimmistä tavoista olla eettinen elintarvikealan yrittäjänä on valmistaa eettisiä tuotteita. Tämä tehdään varmistamalla, että koko toimitusketju ja tuotteiden </a:t>
            </a:r>
            <a:r>
              <a:rPr lang="en-US" sz="2300" dirty="0" err="1"/>
              <a:t>valmistusprosessi</a:t>
            </a:r>
            <a:r>
              <a:rPr lang="en-US" sz="2300" dirty="0"/>
              <a:t> </a:t>
            </a:r>
            <a:r>
              <a:rPr lang="en-US" sz="2300" dirty="0" err="1"/>
              <a:t>toimii</a:t>
            </a:r>
            <a:r>
              <a:rPr lang="en-US" sz="2300" dirty="0"/>
              <a:t> </a:t>
            </a:r>
            <a:r>
              <a:rPr lang="en-US" sz="2300" dirty="0" err="1"/>
              <a:t>niin</a:t>
            </a:r>
            <a:r>
              <a:rPr lang="en-US" sz="2300" dirty="0"/>
              <a:t>, </a:t>
            </a:r>
            <a:r>
              <a:rPr lang="en-US" sz="2300" dirty="0" err="1"/>
              <a:t>että</a:t>
            </a:r>
            <a:r>
              <a:rPr lang="en-US" sz="2300" dirty="0"/>
              <a:t> se </a:t>
            </a:r>
            <a:r>
              <a:rPr lang="en-US" sz="2300" dirty="0" err="1"/>
              <a:t>ei</a:t>
            </a:r>
            <a:r>
              <a:rPr lang="en-US" sz="2300" dirty="0"/>
              <a:t> vahingoita ihmisiä tai ympäristöä.</a:t>
            </a:r>
          </a:p>
          <a:p>
            <a:pPr rtl="0"/>
            <a:r>
              <a:rPr lang="en-GB" sz="2300" dirty="0"/>
              <a:t>Eettinen tuotanto alkaa eettisestä </a:t>
            </a:r>
            <a:r>
              <a:rPr lang="en-GB" sz="2300" dirty="0" err="1"/>
              <a:t>hankinnasta</a:t>
            </a:r>
            <a:r>
              <a:rPr lang="en-GB" sz="2300" dirty="0"/>
              <a:t>. </a:t>
            </a:r>
            <a:r>
              <a:rPr lang="en-US" sz="2300" dirty="0"/>
              <a:t>Jos esimerkiksi valmistat suklaata, olet eettisenä elintarvikeyrittäjänä huolissasi siitä, </a:t>
            </a:r>
            <a:r>
              <a:rPr lang="en-US" sz="2300" dirty="0" err="1"/>
              <a:t>että</a:t>
            </a:r>
            <a:r>
              <a:rPr lang="en-US" sz="2300" dirty="0"/>
              <a:t> s</a:t>
            </a:r>
            <a:r>
              <a:rPr lang="en-GB" sz="2300" dirty="0" err="1"/>
              <a:t>uurella</a:t>
            </a:r>
            <a:r>
              <a:rPr lang="en-GB" sz="2300" dirty="0"/>
              <a:t> osalla suklaamarkkinoista käytetty kaakao tulee maista, joissa viljelijöille maksetaan erittäin alhaisia ​​palkkoja ja joissa metsien hävittäminen ja jopa lapsityövoima voivat olla merkittäviä ongelmia. </a:t>
            </a:r>
          </a:p>
          <a:p>
            <a:pPr rtl="0"/>
            <a:r>
              <a:rPr lang="en-GB" sz="2300" dirty="0" err="1"/>
              <a:t>Tämän</a:t>
            </a:r>
            <a:r>
              <a:rPr lang="en-GB" sz="2300" dirty="0"/>
              <a:t> ratkaisemiseksi voit sitoutua ostamaan vain reilun kaupan kaakaota, mikä varmistaa, että viljelijät saavat reilun hinnan tuotteistaan. Voit työskennellä suoraan kaakaonviljelijöiden ja osuuskuntien kanssa palkkojen ja työolojen parantamiseksi</a:t>
            </a:r>
            <a:r>
              <a:rPr lang="en-US" sz="2300" dirty="0"/>
              <a:t>. Voit myös käyttää biohajoavia tai kompostoitavia ympäristöystävällisiä </a:t>
            </a:r>
            <a:r>
              <a:rPr lang="en-US" sz="2300" dirty="0" err="1"/>
              <a:t>pakkauksia</a:t>
            </a:r>
            <a:r>
              <a:rPr lang="en-US" sz="2300" dirty="0"/>
              <a:t>. </a:t>
            </a:r>
            <a:endParaRPr lang="en-IE" sz="2300" dirty="0"/>
          </a:p>
        </p:txBody>
      </p:sp>
      <p:sp>
        <p:nvSpPr>
          <p:cNvPr id="3" name="Text Placeholder 2">
            <a:extLst>
              <a:ext uri="{FF2B5EF4-FFF2-40B4-BE49-F238E27FC236}">
                <a16:creationId xmlns:a16="http://schemas.microsoft.com/office/drawing/2014/main" id="{5B97C0AE-CB2A-D39B-AB1C-40EA007DAEAC}"/>
              </a:ext>
            </a:extLst>
          </p:cNvPr>
          <p:cNvSpPr>
            <a:spLocks noGrp="1"/>
          </p:cNvSpPr>
          <p:nvPr>
            <p:ph type="body" sz="quarter" idx="16"/>
          </p:nvPr>
        </p:nvSpPr>
        <p:spPr/>
        <p:txBody>
          <a:bodyPr/>
          <a:lstStyle/>
          <a:p>
            <a:pPr algn="l" rtl="0"/>
            <a:r>
              <a:rPr lang="en-IE" b="1" dirty="0"/>
              <a:t>1. </a:t>
            </a:r>
            <a:r>
              <a:rPr lang="en-IE" b="1" dirty="0" err="1"/>
              <a:t>Valmista</a:t>
            </a:r>
            <a:r>
              <a:rPr lang="en-IE" b="1" dirty="0"/>
              <a:t> tuotteesi eettisesti</a:t>
            </a:r>
          </a:p>
        </p:txBody>
      </p:sp>
      <p:pic>
        <p:nvPicPr>
          <p:cNvPr id="5" name="Picture 6" descr="Icon  Description automatically generated">
            <a:extLst>
              <a:ext uri="{FF2B5EF4-FFF2-40B4-BE49-F238E27FC236}">
                <a16:creationId xmlns:a16="http://schemas.microsoft.com/office/drawing/2014/main" id="{7D01506B-0DE2-DE62-6D0C-05AB1DBE70B9}"/>
              </a:ext>
            </a:extLst>
          </p:cNvPr>
          <p:cNvPicPr>
            <a:picLocks noChangeAspect="1"/>
          </p:cNvPicPr>
          <p:nvPr/>
        </p:nvPicPr>
        <p:blipFill>
          <a:blip r:embed="rId2"/>
          <a:stretch>
            <a:fillRect/>
          </a:stretch>
        </p:blipFill>
        <p:spPr>
          <a:xfrm>
            <a:off x="8956506" y="33330"/>
            <a:ext cx="2741632" cy="1624914"/>
          </a:xfrm>
          <a:prstGeom prst="rect">
            <a:avLst/>
          </a:prstGeom>
        </p:spPr>
      </p:pic>
    </p:spTree>
    <p:extLst>
      <p:ext uri="{BB962C8B-B14F-4D97-AF65-F5344CB8AC3E}">
        <p14:creationId xmlns:p14="http://schemas.microsoft.com/office/powerpoint/2010/main" val="219151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4093F7-6621-A3D5-02F7-75657E4B0E38}"/>
              </a:ext>
            </a:extLst>
          </p:cNvPr>
          <p:cNvSpPr>
            <a:spLocks noGrp="1"/>
          </p:cNvSpPr>
          <p:nvPr>
            <p:ph type="body" sz="quarter" idx="18"/>
          </p:nvPr>
        </p:nvSpPr>
        <p:spPr>
          <a:xfrm>
            <a:off x="982491" y="1642700"/>
            <a:ext cx="11131684" cy="3440624"/>
          </a:xfrm>
        </p:spPr>
        <p:txBody>
          <a:bodyPr/>
          <a:lstStyle/>
          <a:p>
            <a:pPr algn="l" rtl="0"/>
            <a:r>
              <a:rPr lang="fi-FI" dirty="0"/>
              <a:t>Kerry </a:t>
            </a:r>
            <a:r>
              <a:rPr lang="fi-FI" dirty="0" err="1"/>
              <a:t>Researchin</a:t>
            </a:r>
            <a:r>
              <a:rPr lang="fi-FI" dirty="0"/>
              <a:t> mukaan</a:t>
            </a:r>
          </a:p>
          <a:p>
            <a:pPr marL="342900" indent="-342900" algn="l" rtl="0">
              <a:buFont typeface="Arial" panose="020B0604020202020204" pitchFamily="34" charset="0"/>
              <a:buChar char="•"/>
            </a:pPr>
            <a:r>
              <a:rPr lang="fi-FI" dirty="0"/>
              <a:t>Noin 45 prosenttia eurooppalaisista kuluttajista väittää, että eettinen tuotanto ja kestävä hankinta ovat heille elintärkeitä. </a:t>
            </a:r>
            <a:r>
              <a:rPr lang="fi-FI" b="1" dirty="0">
                <a:solidFill>
                  <a:schemeClr val="bg1"/>
                </a:solidFill>
                <a:highlight>
                  <a:srgbClr val="F79037"/>
                </a:highlight>
                <a:hlinkClick r:id="rId2">
                  <a:extLst>
                    <a:ext uri="{A12FA001-AC4F-418D-AE19-62706E023703}">
                      <ahyp:hlinkClr xmlns:ahyp="http://schemas.microsoft.com/office/drawing/2018/hyperlinkcolor" val="tx"/>
                    </a:ext>
                  </a:extLst>
                </a:hlinkClick>
              </a:rPr>
              <a:t>LUE LISÄÄ</a:t>
            </a:r>
            <a:endParaRPr lang="fi-FI" b="1" dirty="0">
              <a:solidFill>
                <a:schemeClr val="bg1"/>
              </a:solidFill>
              <a:highlight>
                <a:srgbClr val="F79037"/>
              </a:highlight>
            </a:endParaRPr>
          </a:p>
          <a:p>
            <a:pPr marL="342900" indent="-342900" algn="l" rtl="0">
              <a:spcBef>
                <a:spcPts val="600"/>
              </a:spcBef>
              <a:buFont typeface="Arial" panose="020B0604020202020204" pitchFamily="34" charset="0"/>
              <a:buChar char="•"/>
            </a:pPr>
            <a:r>
              <a:rPr lang="fi-FI" dirty="0"/>
              <a:t>70 % kuluttajista Isossa-Britanniassa, Ranskassa, Espanjassa, Saksassa, Ruotsissa ja Puolassa piti kestävyyttä tärkeänä valittaessa ruokailupaikkaa. </a:t>
            </a:r>
            <a:r>
              <a:rPr lang="fi-FI" b="1" dirty="0">
                <a:solidFill>
                  <a:schemeClr val="bg1"/>
                </a:solidFill>
                <a:highlight>
                  <a:srgbClr val="F79037"/>
                </a:highlight>
                <a:hlinkClick r:id="rId3">
                  <a:extLst>
                    <a:ext uri="{A12FA001-AC4F-418D-AE19-62706E023703}">
                      <ahyp:hlinkClr xmlns:ahyp="http://schemas.microsoft.com/office/drawing/2018/hyperlinkcolor" val="tx"/>
                    </a:ext>
                  </a:extLst>
                </a:hlinkClick>
              </a:rPr>
              <a:t>LUE LISÄÄ</a:t>
            </a:r>
            <a:endParaRPr lang="fi-FI" b="1" dirty="0">
              <a:solidFill>
                <a:schemeClr val="bg1"/>
              </a:solidFill>
              <a:highlight>
                <a:srgbClr val="F79037"/>
              </a:highlight>
            </a:endParaRPr>
          </a:p>
          <a:p>
            <a:pPr algn="l" rtl="0">
              <a:spcBef>
                <a:spcPts val="600"/>
              </a:spcBef>
            </a:pPr>
            <a:endParaRPr lang="fi-FI" sz="100" dirty="0">
              <a:effectLst/>
              <a:latin typeface="Calibri" panose="020F0502020204030204" pitchFamily="34" charset="0"/>
              <a:ea typeface="Calibri" panose="020F0502020204030204" pitchFamily="34" charset="0"/>
              <a:cs typeface="Calibri" panose="020F0502020204030204" pitchFamily="34" charset="0"/>
            </a:endParaRPr>
          </a:p>
          <a:p>
            <a:pPr algn="l" rtl="0">
              <a:spcBef>
                <a:spcPts val="600"/>
              </a:spcBef>
            </a:pPr>
            <a:r>
              <a:rPr lang="fi-FI" dirty="0">
                <a:effectLst/>
                <a:latin typeface="Calibri" panose="020F0502020204030204" pitchFamily="34" charset="0"/>
                <a:ea typeface="Calibri" panose="020F0502020204030204" pitchFamily="34" charset="0"/>
                <a:cs typeface="Calibri" panose="020F0502020204030204" pitchFamily="34" charset="0"/>
              </a:rPr>
              <a:t>Smart </a:t>
            </a:r>
            <a:r>
              <a:rPr lang="fi-FI" dirty="0" err="1">
                <a:effectLst/>
                <a:latin typeface="Calibri" panose="020F0502020204030204" pitchFamily="34" charset="0"/>
                <a:ea typeface="Calibri" panose="020F0502020204030204" pitchFamily="34" charset="0"/>
                <a:cs typeface="Calibri" panose="020F0502020204030204" pitchFamily="34" charset="0"/>
              </a:rPr>
              <a:t>Protein</a:t>
            </a:r>
            <a:r>
              <a:rPr lang="fi-FI" dirty="0">
                <a:effectLst/>
                <a:latin typeface="Calibri" panose="020F0502020204030204" pitchFamily="34" charset="0"/>
                <a:ea typeface="Calibri" panose="020F0502020204030204" pitchFamily="34" charset="0"/>
                <a:cs typeface="Calibri" panose="020F0502020204030204" pitchFamily="34" charset="0"/>
              </a:rPr>
              <a:t> –projekti</a:t>
            </a:r>
            <a:r>
              <a:rPr lang="fi-FI" dirty="0">
                <a:latin typeface="Calibri" panose="020F0502020204030204" pitchFamily="34" charset="0"/>
                <a:ea typeface="Calibri" panose="020F0502020204030204" pitchFamily="34" charset="0"/>
                <a:cs typeface="Calibri" panose="020F0502020204030204" pitchFamily="34" charset="0"/>
              </a:rPr>
              <a:t> t</a:t>
            </a:r>
            <a:r>
              <a:rPr lang="fi-FI" dirty="0">
                <a:effectLst/>
                <a:latin typeface="Calibri" panose="020F0502020204030204" pitchFamily="34" charset="0"/>
                <a:ea typeface="Calibri" panose="020F0502020204030204" pitchFamily="34" charset="0"/>
                <a:cs typeface="Calibri" panose="020F0502020204030204" pitchFamily="34" charset="0"/>
              </a:rPr>
              <a:t>utkimuksen mukaan 46 prosenttia eurooppalaisista kuluttajista syö nyt vähemmän lihaa kuin ennen, ja 40 prosenttia suunnittelee vähentävänsä lihan kulutustaan ​​tulevaisuudessa. EU:n tukemassa tutkimuksessa, johon osallistui yli 7 500 ihmistä 10 Euroopan maasta, havaittiin, että kolmasosa pyrki aktiivisesti minimoimaan lihankulutustaan ​​– 73 % kyseisestä ryhmästä sanoi, että he olivat vähentäneet lihansyöntiään "huomattavasti" viime kuukausina. </a:t>
            </a:r>
            <a:r>
              <a:rPr lang="fi-FI" b="1" dirty="0">
                <a:solidFill>
                  <a:schemeClr val="bg1"/>
                </a:solidFill>
                <a:effectLst/>
                <a:highlight>
                  <a:srgbClr val="F79037"/>
                </a:highligh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LUE LISÄÄ</a:t>
            </a:r>
            <a:endParaRPr lang="fi-FI" b="1" dirty="0">
              <a:solidFill>
                <a:schemeClr val="bg1"/>
              </a:solidFill>
              <a:effectLst/>
              <a:highlight>
                <a:srgbClr val="F79037"/>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A33AA7C-AFB2-53D4-A3BE-5A7FC839491B}"/>
              </a:ext>
            </a:extLst>
          </p:cNvPr>
          <p:cNvSpPr>
            <a:spLocks noGrp="1"/>
          </p:cNvSpPr>
          <p:nvPr>
            <p:ph type="body" sz="quarter" idx="16"/>
          </p:nvPr>
        </p:nvSpPr>
        <p:spPr/>
        <p:txBody>
          <a:bodyPr/>
          <a:lstStyle/>
          <a:p>
            <a:pPr algn="l" rtl="0"/>
            <a:r>
              <a:rPr lang="en-IE" b="1" dirty="0"/>
              <a:t>2. Kuuntele kuluttajaa</a:t>
            </a:r>
          </a:p>
        </p:txBody>
      </p:sp>
      <p:pic>
        <p:nvPicPr>
          <p:cNvPr id="5" name="Picture 8" descr="Icon  Description automatically generated">
            <a:extLst>
              <a:ext uri="{FF2B5EF4-FFF2-40B4-BE49-F238E27FC236}">
                <a16:creationId xmlns:a16="http://schemas.microsoft.com/office/drawing/2014/main" id="{0478F0C9-D881-06EF-41E5-A815A261E6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08122" y="245380"/>
            <a:ext cx="2598663" cy="1613098"/>
          </a:xfrm>
          <a:prstGeom prst="rect">
            <a:avLst/>
          </a:prstGeom>
        </p:spPr>
      </p:pic>
    </p:spTree>
    <p:extLst>
      <p:ext uri="{BB962C8B-B14F-4D97-AF65-F5344CB8AC3E}">
        <p14:creationId xmlns:p14="http://schemas.microsoft.com/office/powerpoint/2010/main" val="180543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490ED9-D089-1CF6-6AC9-BB93E6126B15}"/>
              </a:ext>
            </a:extLst>
          </p:cNvPr>
          <p:cNvSpPr>
            <a:spLocks noGrp="1"/>
          </p:cNvSpPr>
          <p:nvPr>
            <p:ph type="body" sz="quarter" idx="18"/>
          </p:nvPr>
        </p:nvSpPr>
        <p:spPr>
          <a:xfrm>
            <a:off x="866775" y="1708688"/>
            <a:ext cx="11325225" cy="3440624"/>
          </a:xfrm>
        </p:spPr>
        <p:txBody>
          <a:bodyPr/>
          <a:lstStyle/>
          <a:p>
            <a:pPr algn="l" rtl="0"/>
            <a:r>
              <a:rPr lang="fi-FI" dirty="0"/>
              <a:t>Arvot ovat olennainen osa liiketoimintaa, koska ne voivat määrittää, kuinka aiot toteuttaa liiketoimintaa muiden ihmisten kanssa sekä määrittää organisaatiosi standardin. Yrittäjänä/tulevaisuuden yrittäjänä arvosi, jotka käännetään yrityksesi eettisiksi hyviksi käytännöiksi ja prosesseiksi, voivat johtaa yrityksesi positiiviseen maineeseen.</a:t>
            </a:r>
          </a:p>
          <a:p>
            <a:pPr algn="l" rtl="0"/>
            <a:r>
              <a:rPr lang="fi-FI" dirty="0"/>
              <a:t>On tärkeää, että elintarvikeyrityksellesi määrittelemäsi moraalit näkyvät organisaatiosi huipputasolla. Kun teet tämän, muu organisaatiosi heijastaa todennäköisemmin sinun käyttäytymistäsi, kun näytät esimerkkiä.</a:t>
            </a:r>
          </a:p>
          <a:p>
            <a:pPr algn="l" rtl="0"/>
            <a:r>
              <a:rPr lang="fi-FI" b="1" dirty="0">
                <a:solidFill>
                  <a:schemeClr val="bg1"/>
                </a:solidFill>
                <a:highlight>
                  <a:srgbClr val="F79037"/>
                </a:highlight>
              </a:rPr>
              <a:t>Mielenkiintoista LUETTAVAA</a:t>
            </a:r>
            <a:r>
              <a:rPr lang="fi-FI" b="1" dirty="0">
                <a:solidFill>
                  <a:schemeClr val="bg1"/>
                </a:solidFill>
              </a:rPr>
              <a:t>: </a:t>
            </a:r>
            <a:r>
              <a:rPr lang="fi-FI" dirty="0"/>
              <a:t>Elintarvike-etiikka: moraalinen markkinointi. Julkaistu ensimmäisen kerran maaliskuussa 2020:</a:t>
            </a:r>
          </a:p>
          <a:p>
            <a:pPr algn="ctr" rtl="0"/>
            <a:r>
              <a:rPr lang="en-US" dirty="0" err="1">
                <a:solidFill>
                  <a:srgbClr val="F79037"/>
                </a:solidFill>
                <a:hlinkClick r:id="rId2">
                  <a:extLst>
                    <a:ext uri="{A12FA001-AC4F-418D-AE19-62706E023703}">
                      <ahyp:hlinkClr xmlns:ahyp="http://schemas.microsoft.com/office/drawing/2018/hyperlinkcolor" val="tx"/>
                    </a:ext>
                  </a:extLst>
                </a:hlinkClick>
              </a:rPr>
              <a:t>Elintarvike-etiikka</a:t>
            </a:r>
            <a:r>
              <a:rPr lang="en-US" dirty="0">
                <a:solidFill>
                  <a:srgbClr val="F79037"/>
                </a:solidFill>
                <a:hlinkClick r:id="rId2">
                  <a:extLst>
                    <a:ext uri="{A12FA001-AC4F-418D-AE19-62706E023703}">
                      <ahyp:hlinkClr xmlns:ahyp="http://schemas.microsoft.com/office/drawing/2018/hyperlinkcolor" val="tx"/>
                    </a:ext>
                  </a:extLst>
                </a:hlinkClick>
              </a:rPr>
              <a:t>: moraalinen markkinointi - 2020 - Elintarviketiede ja -teknologia - Wileyn verkkokirjasto</a:t>
            </a:r>
            <a:endParaRPr lang="en-IE" dirty="0">
              <a:solidFill>
                <a:srgbClr val="F79037"/>
              </a:solidFill>
            </a:endParaRPr>
          </a:p>
        </p:txBody>
      </p:sp>
      <p:sp>
        <p:nvSpPr>
          <p:cNvPr id="3" name="Text Placeholder 2">
            <a:extLst>
              <a:ext uri="{FF2B5EF4-FFF2-40B4-BE49-F238E27FC236}">
                <a16:creationId xmlns:a16="http://schemas.microsoft.com/office/drawing/2014/main" id="{2F2337F3-CCB5-0D04-55FC-71F54D31E40E}"/>
              </a:ext>
            </a:extLst>
          </p:cNvPr>
          <p:cNvSpPr>
            <a:spLocks noGrp="1"/>
          </p:cNvSpPr>
          <p:nvPr>
            <p:ph type="body" sz="quarter" idx="16"/>
          </p:nvPr>
        </p:nvSpPr>
        <p:spPr/>
        <p:txBody>
          <a:bodyPr/>
          <a:lstStyle/>
          <a:p>
            <a:pPr algn="l" rtl="0"/>
            <a:r>
              <a:rPr lang="en-IE" b="1" dirty="0"/>
              <a:t>3. Pidä kiinni arvoistasi</a:t>
            </a:r>
          </a:p>
        </p:txBody>
      </p:sp>
      <p:pic>
        <p:nvPicPr>
          <p:cNvPr id="5" name="Picture 3" descr="A picture containing text  Description automatically generated">
            <a:extLst>
              <a:ext uri="{FF2B5EF4-FFF2-40B4-BE49-F238E27FC236}">
                <a16:creationId xmlns:a16="http://schemas.microsoft.com/office/drawing/2014/main" id="{B67209E1-BB7A-87A6-9804-E6311F6A3000}"/>
              </a:ext>
            </a:extLst>
          </p:cNvPr>
          <p:cNvPicPr>
            <a:picLocks noChangeAspect="1"/>
          </p:cNvPicPr>
          <p:nvPr/>
        </p:nvPicPr>
        <p:blipFill>
          <a:blip r:embed="rId3"/>
          <a:stretch>
            <a:fillRect/>
          </a:stretch>
        </p:blipFill>
        <p:spPr>
          <a:xfrm>
            <a:off x="9048501" y="25435"/>
            <a:ext cx="2345118" cy="1751697"/>
          </a:xfrm>
          <a:prstGeom prst="rect">
            <a:avLst/>
          </a:prstGeom>
        </p:spPr>
      </p:pic>
    </p:spTree>
    <p:extLst>
      <p:ext uri="{BB962C8B-B14F-4D97-AF65-F5344CB8AC3E}">
        <p14:creationId xmlns:p14="http://schemas.microsoft.com/office/powerpoint/2010/main" val="43832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9A434A-AD11-50D7-65E4-C14AC4FCC1F7}"/>
              </a:ext>
            </a:extLst>
          </p:cNvPr>
          <p:cNvSpPr>
            <a:spLocks noGrp="1"/>
          </p:cNvSpPr>
          <p:nvPr>
            <p:ph type="body" sz="quarter" idx="18"/>
          </p:nvPr>
        </p:nvSpPr>
        <p:spPr>
          <a:xfrm>
            <a:off x="961667" y="1715434"/>
            <a:ext cx="11230333" cy="3440624"/>
          </a:xfrm>
        </p:spPr>
        <p:txBody>
          <a:bodyPr/>
          <a:lstStyle/>
          <a:p>
            <a:pPr algn="l" rtl="0"/>
            <a:r>
              <a:rPr lang="fi-FI" sz="2300" dirty="0"/>
              <a:t>Yhteisölle takaisin antaminen voi olla eettisten elintarvikeyritysten keskeinen periaate. Tämä periaate voidaan integroida liiketoimintamalliisi ja strategiaasi seuraavilla tavoilla:</a:t>
            </a:r>
          </a:p>
          <a:p>
            <a:pPr marL="342900" indent="-342900" algn="l" rtl="0">
              <a:spcBef>
                <a:spcPts val="600"/>
              </a:spcBef>
              <a:buFont typeface="Arial" panose="020B0604020202020204" pitchFamily="34" charset="0"/>
              <a:buChar char="•"/>
            </a:pPr>
            <a:r>
              <a:rPr lang="fi-FI" sz="2300" dirty="0"/>
              <a:t>Eettisillä elintarvikealan yrityksillä on tyypillisesti vankka </a:t>
            </a:r>
            <a:r>
              <a:rPr lang="fi-FI" sz="2300" b="1" dirty="0"/>
              <a:t>Yritysten sosiaalinen vastuu </a:t>
            </a:r>
            <a:r>
              <a:rPr lang="fi-FI" sz="2300" dirty="0"/>
              <a:t>(CSR) -politiikka, joka sitoo heidät tukemaan paikallisia yhteisöjään. Tämä voi tarkoittaa tietyn prosenttiosuuden lahjoittamista voitoista paikallisiin tarkoituksiin, ruoan tarjoamista apua tarvitseville ihmisille tai yhteisön tapahtumien ja aloitteiden sponsorointia.</a:t>
            </a:r>
          </a:p>
          <a:p>
            <a:pPr marL="342900" indent="-342900" algn="l" rtl="0">
              <a:spcBef>
                <a:spcPts val="600"/>
              </a:spcBef>
              <a:buFont typeface="Arial" panose="020B0604020202020204" pitchFamily="34" charset="0"/>
              <a:buChar char="•"/>
            </a:pPr>
            <a:r>
              <a:rPr lang="fi-FI" sz="2300" b="1" dirty="0"/>
              <a:t>Kestävät toimitusketjut</a:t>
            </a:r>
            <a:r>
              <a:rPr lang="fi-FI" sz="2300" dirty="0"/>
              <a:t>: hankkimalla ainesosia tai materiaaleja paikallisilta toimittajilta yritykset eivät vain pienennä hiilijalanjälkeään, vaan myös investoivat paikalliseen talouteen tukemalla työpaikkojen luomista ja reiluja työkäytäntöjä.</a:t>
            </a:r>
          </a:p>
          <a:p>
            <a:pPr marL="342900" indent="-342900" algn="l" rtl="0">
              <a:spcBef>
                <a:spcPts val="600"/>
              </a:spcBef>
              <a:buFont typeface="Arial" panose="020B0604020202020204" pitchFamily="34" charset="0"/>
              <a:buChar char="•"/>
            </a:pPr>
            <a:r>
              <a:rPr lang="fi-FI" sz="2300" dirty="0"/>
              <a:t>Yritykset voivat asettaa etusijalle suhteiden rakentamisen paikallisiin yhteisöihinsä, jopa niin pitkälle, että yhteisö otetaan mukaan päätöksentekoprosesseihin.</a:t>
            </a:r>
          </a:p>
        </p:txBody>
      </p:sp>
      <p:sp>
        <p:nvSpPr>
          <p:cNvPr id="3" name="Text Placeholder 2">
            <a:extLst>
              <a:ext uri="{FF2B5EF4-FFF2-40B4-BE49-F238E27FC236}">
                <a16:creationId xmlns:a16="http://schemas.microsoft.com/office/drawing/2014/main" id="{D55FBB23-0AB3-CA0D-AF0A-3D7AFC5259E8}"/>
              </a:ext>
            </a:extLst>
          </p:cNvPr>
          <p:cNvSpPr>
            <a:spLocks noGrp="1"/>
          </p:cNvSpPr>
          <p:nvPr>
            <p:ph type="body" sz="quarter" idx="16"/>
          </p:nvPr>
        </p:nvSpPr>
        <p:spPr/>
        <p:txBody>
          <a:bodyPr/>
          <a:lstStyle/>
          <a:p>
            <a:pPr algn="l" rtl="0"/>
            <a:r>
              <a:rPr lang="en-IE" b="1" dirty="0"/>
              <a:t>4. Anna </a:t>
            </a:r>
            <a:r>
              <a:rPr lang="en-IE" b="1" dirty="0" err="1"/>
              <a:t>takaisin</a:t>
            </a:r>
            <a:r>
              <a:rPr lang="en-IE" b="1" dirty="0"/>
              <a:t> yhteisölle</a:t>
            </a:r>
          </a:p>
        </p:txBody>
      </p:sp>
      <p:pic>
        <p:nvPicPr>
          <p:cNvPr id="5" name="Picture 4" descr="A picture containing text, window, light  Description automatically generated">
            <a:extLst>
              <a:ext uri="{FF2B5EF4-FFF2-40B4-BE49-F238E27FC236}">
                <a16:creationId xmlns:a16="http://schemas.microsoft.com/office/drawing/2014/main" id="{46968FBD-35C7-BB39-DE0E-F3CBB0B943A2}"/>
              </a:ext>
            </a:extLst>
          </p:cNvPr>
          <p:cNvPicPr>
            <a:picLocks noChangeAspect="1"/>
          </p:cNvPicPr>
          <p:nvPr/>
        </p:nvPicPr>
        <p:blipFill>
          <a:blip r:embed="rId2"/>
          <a:stretch>
            <a:fillRect/>
          </a:stretch>
        </p:blipFill>
        <p:spPr>
          <a:xfrm>
            <a:off x="8991898" y="171196"/>
            <a:ext cx="2486740" cy="1503265"/>
          </a:xfrm>
          <a:prstGeom prst="rect">
            <a:avLst/>
          </a:prstGeom>
        </p:spPr>
      </p:pic>
    </p:spTree>
    <p:extLst>
      <p:ext uri="{BB962C8B-B14F-4D97-AF65-F5344CB8AC3E}">
        <p14:creationId xmlns:p14="http://schemas.microsoft.com/office/powerpoint/2010/main" val="631913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9A434A-AD11-50D7-65E4-C14AC4FCC1F7}"/>
              </a:ext>
            </a:extLst>
          </p:cNvPr>
          <p:cNvSpPr>
            <a:spLocks noGrp="1"/>
          </p:cNvSpPr>
          <p:nvPr>
            <p:ph type="body" sz="quarter" idx="18"/>
          </p:nvPr>
        </p:nvSpPr>
        <p:spPr>
          <a:xfrm>
            <a:off x="1102935" y="1674461"/>
            <a:ext cx="5461795" cy="3440624"/>
          </a:xfrm>
        </p:spPr>
        <p:txBody>
          <a:bodyPr/>
          <a:lstStyle/>
          <a:p>
            <a:pPr algn="l" rtl="0"/>
            <a:r>
              <a:rPr lang="en-IE" b="1" i="0" dirty="0">
                <a:solidFill>
                  <a:srgbClr val="141414"/>
                </a:solidFill>
                <a:effectLst/>
                <a:latin typeface="Signika Negative"/>
              </a:rPr>
              <a:t>IMBIBE, Irlanti</a:t>
            </a:r>
          </a:p>
          <a:p>
            <a:pPr algn="l" rtl="0"/>
            <a:r>
              <a:rPr lang="en-GB" dirty="0">
                <a:solidFill>
                  <a:srgbClr val="141414"/>
                </a:solidFill>
                <a:latin typeface="Signika Negative"/>
              </a:rPr>
              <a:t>… on</a:t>
            </a:r>
            <a:r>
              <a:rPr lang="en-GB" i="0" dirty="0">
                <a:solidFill>
                  <a:srgbClr val="141414"/>
                </a:solidFill>
                <a:effectLst/>
                <a:latin typeface="Signika Negative"/>
              </a:rPr>
              <a:t> </a:t>
            </a:r>
            <a:r>
              <a:rPr lang="en-GB" i="0" dirty="0" err="1">
                <a:solidFill>
                  <a:srgbClr val="141414"/>
                </a:solidFill>
                <a:effectLst/>
                <a:latin typeface="Signika Negative"/>
              </a:rPr>
              <a:t>omaksunut</a:t>
            </a:r>
            <a:r>
              <a:rPr lang="en-GB" i="0" dirty="0">
                <a:solidFill>
                  <a:srgbClr val="141414"/>
                </a:solidFill>
                <a:effectLst/>
                <a:latin typeface="Signika Negative"/>
              </a:rPr>
              <a:t> "tietoisen kapitalismin" mallin, jonka mukaan he antavat yhden prosentin myynnistään Women's Aidille, 1% </a:t>
            </a:r>
            <a:r>
              <a:rPr lang="en-GB" i="0" dirty="0" err="1">
                <a:solidFill>
                  <a:srgbClr val="141414"/>
                </a:solidFill>
                <a:effectLst/>
                <a:latin typeface="Signika Negative"/>
              </a:rPr>
              <a:t>myynnistä</a:t>
            </a:r>
            <a:r>
              <a:rPr lang="en-GB" i="0" dirty="0">
                <a:solidFill>
                  <a:srgbClr val="141414"/>
                </a:solidFill>
                <a:effectLst/>
                <a:latin typeface="Signika Negative"/>
              </a:rPr>
              <a:t> </a:t>
            </a:r>
            <a:r>
              <a:rPr lang="en-GB" i="0" dirty="0" err="1">
                <a:solidFill>
                  <a:srgbClr val="141414"/>
                </a:solidFill>
                <a:effectLst/>
                <a:latin typeface="Signika Negative"/>
              </a:rPr>
              <a:t>alkuperä</a:t>
            </a:r>
            <a:r>
              <a:rPr lang="en-GB" i="0" dirty="0">
                <a:solidFill>
                  <a:srgbClr val="141414"/>
                </a:solidFill>
                <a:effectLst/>
                <a:latin typeface="Signika Negative"/>
              </a:rPr>
              <a:t>- / </a:t>
            </a:r>
            <a:r>
              <a:rPr lang="en-GB" i="0" dirty="0" err="1">
                <a:solidFill>
                  <a:srgbClr val="141414"/>
                </a:solidFill>
                <a:effectLst/>
                <a:latin typeface="Signika Negative"/>
              </a:rPr>
              <a:t>toimitusketjuprojekteille</a:t>
            </a:r>
            <a:r>
              <a:rPr lang="en-GB" i="0" dirty="0">
                <a:solidFill>
                  <a:srgbClr val="141414"/>
                </a:solidFill>
                <a:effectLst/>
                <a:latin typeface="Signika Negative"/>
              </a:rPr>
              <a:t> ja 1% myynnistä henkilöstön </a:t>
            </a:r>
            <a:r>
              <a:rPr lang="en-GB" i="0" dirty="0" err="1">
                <a:solidFill>
                  <a:srgbClr val="141414"/>
                </a:solidFill>
                <a:effectLst/>
                <a:latin typeface="Signika Negative"/>
              </a:rPr>
              <a:t>kesken</a:t>
            </a:r>
            <a:r>
              <a:rPr lang="en-GB" i="0" dirty="0">
                <a:solidFill>
                  <a:srgbClr val="141414"/>
                </a:solidFill>
                <a:effectLst/>
                <a:latin typeface="Signika Negative"/>
              </a:rPr>
              <a:t>.</a:t>
            </a:r>
            <a:r>
              <a:rPr lang="en-GB" b="1" dirty="0">
                <a:solidFill>
                  <a:srgbClr val="141414"/>
                </a:solidFill>
                <a:latin typeface="Signika Negative"/>
              </a:rPr>
              <a:t> </a:t>
            </a:r>
          </a:p>
          <a:p>
            <a:pPr algn="l" rtl="0"/>
            <a:r>
              <a:rPr lang="en-GB" i="0" dirty="0" err="1">
                <a:solidFill>
                  <a:srgbClr val="141414"/>
                </a:solidFill>
                <a:effectLst/>
                <a:latin typeface="Signika Negative"/>
              </a:rPr>
              <a:t>Selvyyden</a:t>
            </a:r>
            <a:r>
              <a:rPr lang="en-GB" i="0" dirty="0">
                <a:solidFill>
                  <a:srgbClr val="141414"/>
                </a:solidFill>
                <a:effectLst/>
                <a:latin typeface="Signika Negative"/>
              </a:rPr>
              <a:t> vuoksi se on myyntiä, ei voittoa. </a:t>
            </a:r>
          </a:p>
          <a:p>
            <a:pPr algn="l" rtl="0"/>
            <a:r>
              <a:rPr lang="en-GB" i="0" dirty="0">
                <a:solidFill>
                  <a:srgbClr val="141414"/>
                </a:solidFill>
                <a:effectLst/>
                <a:latin typeface="Signika Negative"/>
              </a:rPr>
              <a:t>He </a:t>
            </a:r>
            <a:r>
              <a:rPr lang="en-GB" i="0" dirty="0" err="1">
                <a:solidFill>
                  <a:srgbClr val="141414"/>
                </a:solidFill>
                <a:effectLst/>
                <a:latin typeface="Signika Negative"/>
              </a:rPr>
              <a:t>ovat</a:t>
            </a:r>
            <a:r>
              <a:rPr lang="en-GB" i="0" dirty="0">
                <a:solidFill>
                  <a:srgbClr val="141414"/>
                </a:solidFill>
                <a:effectLst/>
                <a:latin typeface="Signika Negative"/>
              </a:rPr>
              <a:t> </a:t>
            </a:r>
            <a:r>
              <a:rPr lang="en-GB" i="0" dirty="0" err="1">
                <a:solidFill>
                  <a:srgbClr val="141414"/>
                </a:solidFill>
                <a:effectLst/>
                <a:latin typeface="Signika Negative"/>
              </a:rPr>
              <a:t>myös</a:t>
            </a:r>
            <a:r>
              <a:rPr lang="en-GB" i="0" dirty="0">
                <a:solidFill>
                  <a:srgbClr val="141414"/>
                </a:solidFill>
                <a:effectLst/>
                <a:latin typeface="Signika Negative"/>
              </a:rPr>
              <a:t> </a:t>
            </a:r>
            <a:r>
              <a:rPr lang="en-GB" i="0" dirty="0" err="1">
                <a:solidFill>
                  <a:srgbClr val="141414"/>
                </a:solidFill>
                <a:effectLst/>
                <a:latin typeface="Signika Negative"/>
              </a:rPr>
              <a:t>nollajätteen</a:t>
            </a:r>
            <a:r>
              <a:rPr lang="en-GB" i="0" dirty="0">
                <a:solidFill>
                  <a:srgbClr val="141414"/>
                </a:solidFill>
                <a:effectLst/>
                <a:latin typeface="Signika Negative"/>
              </a:rPr>
              <a:t> </a:t>
            </a:r>
            <a:r>
              <a:rPr lang="en-GB" i="0" dirty="0" err="1">
                <a:solidFill>
                  <a:srgbClr val="141414"/>
                </a:solidFill>
                <a:effectLst/>
                <a:latin typeface="Signika Negative"/>
              </a:rPr>
              <a:t>puolestapuhujia</a:t>
            </a:r>
            <a:r>
              <a:rPr lang="en-GB" i="0" dirty="0">
                <a:solidFill>
                  <a:srgbClr val="141414"/>
                </a:solidFill>
                <a:effectLst/>
                <a:latin typeface="Signika Negative"/>
              </a:rPr>
              <a:t>. </a:t>
            </a:r>
            <a:endParaRPr lang="en-GB" b="1" dirty="0">
              <a:solidFill>
                <a:srgbClr val="141414"/>
              </a:solidFill>
              <a:highlight>
                <a:srgbClr val="F79037"/>
              </a:highlight>
              <a:latin typeface="Signika Negative"/>
              <a:hlinkClick r:id="rId2">
                <a:extLst>
                  <a:ext uri="{A12FA001-AC4F-418D-AE19-62706E023703}">
                    <ahyp:hlinkClr xmlns:ahyp="http://schemas.microsoft.com/office/drawing/2018/hyperlinkcolor" val="tx"/>
                  </a:ext>
                </a:extLst>
              </a:hlinkClick>
            </a:endParaRPr>
          </a:p>
          <a:p>
            <a:pPr algn="l" rtl="0"/>
            <a:r>
              <a:rPr lang="en-GB" b="1" dirty="0">
                <a:solidFill>
                  <a:schemeClr val="bg1"/>
                </a:solidFill>
                <a:highlight>
                  <a:srgbClr val="F79037"/>
                </a:highlight>
                <a:latin typeface="Signika Negative"/>
                <a:hlinkClick r:id="rId2">
                  <a:extLst>
                    <a:ext uri="{A12FA001-AC4F-418D-AE19-62706E023703}">
                      <ahyp:hlinkClr xmlns:ahyp="http://schemas.microsoft.com/office/drawing/2018/hyperlinkcolor" val="tx"/>
                    </a:ext>
                  </a:extLst>
                </a:hlinkClick>
              </a:rPr>
              <a:t>LUE LISÄÄ</a:t>
            </a:r>
            <a:r>
              <a:rPr lang="en-GB" b="1" dirty="0">
                <a:solidFill>
                  <a:schemeClr val="bg1"/>
                </a:solidFill>
                <a:highlight>
                  <a:srgbClr val="F79037"/>
                </a:highlight>
                <a:latin typeface="Signika Negative"/>
              </a:rPr>
              <a:t>: https://imbibe.ie/</a:t>
            </a:r>
            <a:endParaRPr lang="en-IE" b="1" i="0" dirty="0">
              <a:solidFill>
                <a:schemeClr val="bg1"/>
              </a:solidFill>
              <a:effectLst/>
              <a:highlight>
                <a:srgbClr val="F79037"/>
              </a:highlight>
              <a:latin typeface="Signika Negative"/>
            </a:endParaRPr>
          </a:p>
          <a:p>
            <a:pPr algn="l" rtl="0"/>
            <a:endParaRPr lang="en-IE" dirty="0"/>
          </a:p>
        </p:txBody>
      </p:sp>
      <p:sp>
        <p:nvSpPr>
          <p:cNvPr id="3" name="Text Placeholder 2">
            <a:extLst>
              <a:ext uri="{FF2B5EF4-FFF2-40B4-BE49-F238E27FC236}">
                <a16:creationId xmlns:a16="http://schemas.microsoft.com/office/drawing/2014/main" id="{D55FBB23-0AB3-CA0D-AF0A-3D7AFC5259E8}"/>
              </a:ext>
            </a:extLst>
          </p:cNvPr>
          <p:cNvSpPr>
            <a:spLocks noGrp="1"/>
          </p:cNvSpPr>
          <p:nvPr>
            <p:ph type="body" sz="quarter" idx="16"/>
          </p:nvPr>
        </p:nvSpPr>
        <p:spPr/>
        <p:txBody>
          <a:bodyPr/>
          <a:lstStyle/>
          <a:p>
            <a:pPr algn="l" rtl="0"/>
            <a:r>
              <a:rPr lang="en-IE" b="1" dirty="0"/>
              <a:t>4. Anna takaisin yhteisölle - esimerkki</a:t>
            </a:r>
          </a:p>
        </p:txBody>
      </p:sp>
      <p:pic>
        <p:nvPicPr>
          <p:cNvPr id="5" name="Picture 4" descr="A picture containing text, window, light  Description automatically generated">
            <a:extLst>
              <a:ext uri="{FF2B5EF4-FFF2-40B4-BE49-F238E27FC236}">
                <a16:creationId xmlns:a16="http://schemas.microsoft.com/office/drawing/2014/main" id="{46968FBD-35C7-BB39-DE0E-F3CBB0B943A2}"/>
              </a:ext>
            </a:extLst>
          </p:cNvPr>
          <p:cNvPicPr>
            <a:picLocks noChangeAspect="1"/>
          </p:cNvPicPr>
          <p:nvPr/>
        </p:nvPicPr>
        <p:blipFill>
          <a:blip r:embed="rId3"/>
          <a:stretch>
            <a:fillRect/>
          </a:stretch>
        </p:blipFill>
        <p:spPr>
          <a:xfrm>
            <a:off x="8991898" y="171196"/>
            <a:ext cx="2486740" cy="1503265"/>
          </a:xfrm>
          <a:prstGeom prst="rect">
            <a:avLst/>
          </a:prstGeom>
        </p:spPr>
      </p:pic>
      <p:pic>
        <p:nvPicPr>
          <p:cNvPr id="1026" name="Picture 2">
            <a:extLst>
              <a:ext uri="{FF2B5EF4-FFF2-40B4-BE49-F238E27FC236}">
                <a16:creationId xmlns:a16="http://schemas.microsoft.com/office/drawing/2014/main" id="{F16EB21D-77CA-7E29-8A57-F9E8AB1F6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731" y="2024743"/>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48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BA6CC7-9265-EB95-584E-16DD0DDFC9B3}"/>
              </a:ext>
            </a:extLst>
          </p:cNvPr>
          <p:cNvSpPr txBox="1"/>
          <p:nvPr/>
        </p:nvSpPr>
        <p:spPr>
          <a:xfrm>
            <a:off x="729576" y="574662"/>
            <a:ext cx="11127644" cy="255454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fi-FI" sz="2000" b="1" dirty="0">
                <a:solidFill>
                  <a:srgbClr val="000000"/>
                </a:solidFill>
                <a:latin typeface="Calibri" panose="020F0502020204030204"/>
              </a:rPr>
              <a:t>E</a:t>
            </a:r>
            <a:r>
              <a:rPr lang="fi-FI" sz="2000" b="1" dirty="0">
                <a:solidFill>
                  <a:srgbClr val="000000"/>
                </a:solidFill>
              </a:rPr>
              <a:t>ettisen elintarvikeyrittäjyyden ohjelmassa (EFE), </a:t>
            </a:r>
            <a:r>
              <a:rPr lang="fi-FI" sz="2000" dirty="0">
                <a:solidFill>
                  <a:srgbClr val="000000"/>
                </a:solidFill>
              </a:rPr>
              <a:t>toimitamme kattavan valikoiman avoimia koulutusmateriaaleja (OER) kouluttajien avuksi innostaa ja sitouttaa potentiaalisia yrittäjiä ja opiskelijoita eettisen elintarviketalouden innovaatio- ja kasvumahdollisuuksiin. </a:t>
            </a:r>
          </a:p>
          <a:p>
            <a:pPr marR="0" lvl="0" algn="l" defTabSz="914400" rtl="0" eaLnBrk="1" fontAlgn="auto" latinLnBrk="0" hangingPunct="1">
              <a:lnSpc>
                <a:spcPct val="100000"/>
              </a:lnSpc>
              <a:spcBef>
                <a:spcPts val="0"/>
              </a:spcBef>
              <a:spcAft>
                <a:spcPts val="0"/>
              </a:spcAft>
              <a:buClrTx/>
              <a:buSzTx/>
              <a:tabLst/>
              <a:defRPr/>
            </a:pPr>
            <a:endParaRPr lang="fi-FI" sz="2000" dirty="0">
              <a:solidFill>
                <a:srgbClr val="000000"/>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000" dirty="0">
                <a:solidFill>
                  <a:srgbClr val="000000"/>
                </a:solidFill>
              </a:rPr>
              <a:t>Tämä on uuden sukupolven koulutuskokonaisuus, jonka avulla voidaan päästä perustiedon ja yleisen elintarvikekoulutuksen aiheita syvemmälle.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000" dirty="0">
                <a:solidFill>
                  <a:srgbClr val="000000"/>
                </a:solidFill>
              </a:rPr>
              <a:t>Materiaalin on myös tarkoitus innostaa lisää ”</a:t>
            </a:r>
            <a:r>
              <a:rPr lang="fi-FI" sz="2000" i="1" dirty="0">
                <a:solidFill>
                  <a:srgbClr val="000000"/>
                </a:solidFill>
              </a:rPr>
              <a:t>Planet-People-</a:t>
            </a:r>
            <a:r>
              <a:rPr lang="fi-FI" sz="2000" i="1" dirty="0" err="1">
                <a:solidFill>
                  <a:srgbClr val="000000"/>
                </a:solidFill>
              </a:rPr>
              <a:t>Profit</a:t>
            </a:r>
            <a:r>
              <a:rPr lang="fi-FI" sz="2000" dirty="0">
                <a:solidFill>
                  <a:srgbClr val="000000"/>
                </a:solidFill>
              </a:rPr>
              <a:t>” -yrittäjyyteen, ja painokkaasti edistää innovoimaan eettisiä elintarvikkeita.</a:t>
            </a:r>
            <a:endParaRPr kumimoji="0" lang="fi-FI"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Freeform 7">
            <a:extLst>
              <a:ext uri="{FF2B5EF4-FFF2-40B4-BE49-F238E27FC236}">
                <a16:creationId xmlns:a16="http://schemas.microsoft.com/office/drawing/2014/main" id="{8A56BE88-DEC4-CDAF-2015-C3B8B7CB42F1}"/>
              </a:ext>
            </a:extLst>
          </p:cNvPr>
          <p:cNvSpPr/>
          <p:nvPr/>
        </p:nvSpPr>
        <p:spPr>
          <a:xfrm>
            <a:off x="5192451" y="3388246"/>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pPr algn="l" rtl="0"/>
            <a:endParaRPr lang="en-US"/>
          </a:p>
        </p:txBody>
      </p:sp>
      <p:pic>
        <p:nvPicPr>
          <p:cNvPr id="8" name="Picture 7" descr="Blackboard and yellow chairs in a classroom">
            <a:extLst>
              <a:ext uri="{FF2B5EF4-FFF2-40B4-BE49-F238E27FC236}">
                <a16:creationId xmlns:a16="http://schemas.microsoft.com/office/drawing/2014/main" id="{FAA91F6F-C0F8-618A-0FAB-F14C33BEC2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6718" y="3536764"/>
            <a:ext cx="6372519" cy="2903452"/>
          </a:xfrm>
          <a:prstGeom prst="rect">
            <a:avLst/>
          </a:prstGeom>
        </p:spPr>
      </p:pic>
      <p:sp>
        <p:nvSpPr>
          <p:cNvPr id="9" name="TextBox 8">
            <a:extLst>
              <a:ext uri="{FF2B5EF4-FFF2-40B4-BE49-F238E27FC236}">
                <a16:creationId xmlns:a16="http://schemas.microsoft.com/office/drawing/2014/main" id="{7CE4C553-58C6-6268-7701-EDEC03D2BF3E}"/>
              </a:ext>
            </a:extLst>
          </p:cNvPr>
          <p:cNvSpPr txBox="1"/>
          <p:nvPr/>
        </p:nvSpPr>
        <p:spPr>
          <a:xfrm>
            <a:off x="7325588" y="4311505"/>
            <a:ext cx="2168165" cy="1138773"/>
          </a:xfrm>
          <a:prstGeom prst="rect">
            <a:avLst/>
          </a:prstGeom>
          <a:noFill/>
        </p:spPr>
        <p:txBody>
          <a:bodyPr wrap="square" rtlCol="0">
            <a:spAutoFit/>
          </a:bodyPr>
          <a:lstStyle/>
          <a:p>
            <a:pPr algn="ctr" rtl="0"/>
            <a:r>
              <a:rPr lang="en-IE" sz="4800" b="1" i="1" dirty="0">
                <a:solidFill>
                  <a:schemeClr val="bg2"/>
                </a:solidFill>
                <a:latin typeface="Bradley Hand ITC" panose="03070402050302030203" pitchFamily="66" charset="0"/>
              </a:rPr>
              <a:t>OER:t</a:t>
            </a:r>
            <a:r>
              <a:rPr lang="en-IE" sz="2000" b="1" i="1" dirty="0">
                <a:solidFill>
                  <a:schemeClr val="bg2"/>
                </a:solidFill>
                <a:latin typeface="Bradley Hand ITC" panose="03070402050302030203" pitchFamily="66" charset="0"/>
              </a:rPr>
              <a:t> </a:t>
            </a:r>
          </a:p>
          <a:p>
            <a:pPr algn="ctr" rtl="0"/>
            <a:r>
              <a:rPr lang="en-IE" sz="2000" b="1" i="1" dirty="0">
                <a:solidFill>
                  <a:schemeClr val="bg2"/>
                </a:solidFill>
                <a:latin typeface="Bradley Hand ITC" panose="03070402050302030203" pitchFamily="66" charset="0"/>
              </a:rPr>
              <a:t>Kouluttajille</a:t>
            </a:r>
            <a:endParaRPr lang="en-IE" sz="4800" b="1" i="1" dirty="0">
              <a:solidFill>
                <a:schemeClr val="bg2"/>
              </a:solidFill>
              <a:latin typeface="Bradley Hand ITC" panose="03070402050302030203" pitchFamily="66" charset="0"/>
            </a:endParaRPr>
          </a:p>
        </p:txBody>
      </p:sp>
    </p:spTree>
    <p:extLst>
      <p:ext uri="{BB962C8B-B14F-4D97-AF65-F5344CB8AC3E}">
        <p14:creationId xmlns:p14="http://schemas.microsoft.com/office/powerpoint/2010/main" val="184644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E2366-EEE5-DF3E-3EE0-AF032FC41745}"/>
              </a:ext>
            </a:extLst>
          </p:cNvPr>
          <p:cNvSpPr>
            <a:spLocks noGrp="1"/>
          </p:cNvSpPr>
          <p:nvPr>
            <p:ph type="body" sz="quarter" idx="18"/>
          </p:nvPr>
        </p:nvSpPr>
        <p:spPr>
          <a:xfrm>
            <a:off x="1056569" y="1682844"/>
            <a:ext cx="11226557" cy="3440624"/>
          </a:xfrm>
        </p:spPr>
        <p:txBody>
          <a:bodyPr/>
          <a:lstStyle/>
          <a:p>
            <a:pPr algn="l" rtl="0">
              <a:spcBef>
                <a:spcPts val="600"/>
              </a:spcBef>
            </a:pPr>
            <a:r>
              <a:rPr lang="fi-FI" sz="2250" b="1" dirty="0"/>
              <a:t>Etiikan nostaminen etusijalle </a:t>
            </a:r>
            <a:r>
              <a:rPr lang="fi-FI" sz="2250" dirty="0"/>
              <a:t>työpaikalla ja saman vaatiminen henkilöstöltäsi on välttämätöntä. </a:t>
            </a:r>
          </a:p>
          <a:p>
            <a:pPr algn="l" rtl="0">
              <a:spcBef>
                <a:spcPts val="600"/>
              </a:spcBef>
            </a:pPr>
            <a:r>
              <a:rPr lang="fi-FI" sz="2250" dirty="0"/>
              <a:t>Kun luot eettisen kulttuurin, se päivittää aiemmat säännöt ja siitä tulee opittua käyttäytymistä, jota ihmiset alkavat noudattaa ja myöhemmin tukemaan. </a:t>
            </a:r>
          </a:p>
          <a:p>
            <a:pPr algn="l" rtl="0">
              <a:spcBef>
                <a:spcPts val="600"/>
              </a:spcBef>
            </a:pPr>
            <a:r>
              <a:rPr lang="fi-FI" sz="2250" dirty="0"/>
              <a:t>Voit myös harjoitella eettisyyttä yrityksessäsi varmistamalla, että sisäiset käytäntösi ovat oikeudenmukaisia ​​ja moraalisia. </a:t>
            </a:r>
          </a:p>
          <a:p>
            <a:pPr algn="l" rtl="0">
              <a:spcBef>
                <a:spcPts val="600"/>
              </a:spcBef>
            </a:pPr>
            <a:r>
              <a:rPr lang="fi-FI" sz="2250" dirty="0"/>
              <a:t>Varmista, että </a:t>
            </a:r>
            <a:r>
              <a:rPr lang="fi-FI" sz="2250" b="1" dirty="0"/>
              <a:t>puutut kaikenlaiseen epäeettiseen toimintaan </a:t>
            </a:r>
            <a:r>
              <a:rPr lang="fi-FI" sz="2250" dirty="0"/>
              <a:t>työntekijöiden keskuudessa asettaaksesi standardin, jotta organisaatiosi jäsenet ymmärtävät, mitä heidän on noudatettava.</a:t>
            </a:r>
          </a:p>
          <a:p>
            <a:pPr algn="l" rtl="0">
              <a:spcBef>
                <a:spcPts val="600"/>
              </a:spcBef>
            </a:pPr>
            <a:r>
              <a:rPr lang="fi-FI" sz="2250" dirty="0"/>
              <a:t>Sinun tulisi myös vahvistaa käyttäytymistä, jota haluat ja </a:t>
            </a:r>
            <a:r>
              <a:rPr lang="fi-FI" sz="2250" b="1" dirty="0"/>
              <a:t>juhlistaa eettisiä käytäntöjä </a:t>
            </a:r>
            <a:r>
              <a:rPr lang="fi-FI" sz="2250" dirty="0"/>
              <a:t>kun näet niiden toteutuvan. </a:t>
            </a:r>
          </a:p>
          <a:p>
            <a:pPr algn="l" rtl="0">
              <a:spcBef>
                <a:spcPts val="600"/>
              </a:spcBef>
            </a:pPr>
            <a:r>
              <a:rPr lang="fi-FI" sz="2250" dirty="0"/>
              <a:t>Lisäksi on tärkeää, että pyrkiessäsi luomaan eettistä kulttuuria olet </a:t>
            </a:r>
            <a:r>
              <a:rPr lang="fi-FI" sz="2250" b="1" dirty="0"/>
              <a:t>läpinäkyvä </a:t>
            </a:r>
            <a:r>
              <a:rPr lang="fi-FI" sz="2250" dirty="0"/>
              <a:t>ja avoin kaikissa käytännöissäsi ja prosesseissasi.</a:t>
            </a:r>
          </a:p>
        </p:txBody>
      </p:sp>
      <p:sp>
        <p:nvSpPr>
          <p:cNvPr id="3" name="Text Placeholder 2">
            <a:extLst>
              <a:ext uri="{FF2B5EF4-FFF2-40B4-BE49-F238E27FC236}">
                <a16:creationId xmlns:a16="http://schemas.microsoft.com/office/drawing/2014/main" id="{7DD56615-D1C1-DDC5-55C9-535F1E4C8450}"/>
              </a:ext>
            </a:extLst>
          </p:cNvPr>
          <p:cNvSpPr>
            <a:spLocks noGrp="1"/>
          </p:cNvSpPr>
          <p:nvPr>
            <p:ph type="body" sz="quarter" idx="16"/>
          </p:nvPr>
        </p:nvSpPr>
        <p:spPr/>
        <p:txBody>
          <a:bodyPr/>
          <a:lstStyle/>
          <a:p>
            <a:pPr algn="l" rtl="0"/>
            <a:r>
              <a:rPr lang="en-IE" b="1" dirty="0"/>
              <a:t>5. Luo eettinen kulttuuri</a:t>
            </a:r>
          </a:p>
        </p:txBody>
      </p:sp>
      <p:pic>
        <p:nvPicPr>
          <p:cNvPr id="5" name="Picture 2" descr="Icon  Description automatically generated">
            <a:extLst>
              <a:ext uri="{FF2B5EF4-FFF2-40B4-BE49-F238E27FC236}">
                <a16:creationId xmlns:a16="http://schemas.microsoft.com/office/drawing/2014/main" id="{0828ED7E-F89E-5FCE-67C1-4307E85AFD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26747" y="-63127"/>
            <a:ext cx="2466871" cy="1702133"/>
          </a:xfrm>
          <a:prstGeom prst="rect">
            <a:avLst/>
          </a:prstGeom>
        </p:spPr>
      </p:pic>
      <p:sp>
        <p:nvSpPr>
          <p:cNvPr id="6" name="TextBox 5">
            <a:extLst>
              <a:ext uri="{FF2B5EF4-FFF2-40B4-BE49-F238E27FC236}">
                <a16:creationId xmlns:a16="http://schemas.microsoft.com/office/drawing/2014/main" id="{95775D00-01AA-B931-EE05-D2671085FBBD}"/>
              </a:ext>
            </a:extLst>
          </p:cNvPr>
          <p:cNvSpPr txBox="1"/>
          <p:nvPr/>
        </p:nvSpPr>
        <p:spPr>
          <a:xfrm>
            <a:off x="402996" y="5959799"/>
            <a:ext cx="6103854" cy="646331"/>
          </a:xfrm>
          <a:prstGeom prst="rect">
            <a:avLst/>
          </a:prstGeom>
          <a:noFill/>
        </p:spPr>
        <p:txBody>
          <a:bodyPr wrap="square">
            <a:spAutoFit/>
          </a:bodyPr>
          <a:lstStyle/>
          <a:p>
            <a:pPr algn="l" rtl="0"/>
            <a:r>
              <a:rPr lang="en-US" b="1" dirty="0">
                <a:solidFill>
                  <a:schemeClr val="bg1"/>
                </a:solidFill>
                <a:highlight>
                  <a:srgbClr val="F79037"/>
                </a:highlight>
              </a:rPr>
              <a:t>KIINNOSTAVA ARTIKKELI: </a:t>
            </a:r>
            <a:r>
              <a:rPr lang="en-GB" dirty="0">
                <a:solidFill>
                  <a:srgbClr val="000000"/>
                </a:solidFill>
                <a:hlinkClick r:id="rId3">
                  <a:extLst>
                    <a:ext uri="{A12FA001-AC4F-418D-AE19-62706E023703}">
                      <ahyp:hlinkClr xmlns:ahyp="http://schemas.microsoft.com/office/drawing/2018/hyperlinkcolor" val="tx"/>
                    </a:ext>
                  </a:extLst>
                </a:hlinkClick>
              </a:rPr>
              <a:t>Kuinka </a:t>
            </a:r>
            <a:r>
              <a:rPr lang="en-GB" dirty="0" err="1">
                <a:solidFill>
                  <a:srgbClr val="000000"/>
                </a:solidFill>
                <a:hlinkClick r:id="rId3">
                  <a:extLst>
                    <a:ext uri="{A12FA001-AC4F-418D-AE19-62706E023703}">
                      <ahyp:hlinkClr xmlns:ahyp="http://schemas.microsoft.com/office/drawing/2018/hyperlinkcolor" val="tx"/>
                    </a:ext>
                  </a:extLst>
                </a:hlinkClick>
              </a:rPr>
              <a:t>suunnitella</a:t>
            </a:r>
            <a:r>
              <a:rPr lang="en-GB" dirty="0">
                <a:solidFill>
                  <a:srgbClr val="000000"/>
                </a:solidFill>
                <a:hlinkClick r:id="rId3">
                  <a:extLst>
                    <a:ext uri="{A12FA001-AC4F-418D-AE19-62706E023703}">
                      <ahyp:hlinkClr xmlns:ahyp="http://schemas.microsoft.com/office/drawing/2018/hyperlinkcolor" val="tx"/>
                    </a:ext>
                  </a:extLst>
                </a:hlinkClick>
              </a:rPr>
              <a:t> </a:t>
            </a:r>
            <a:r>
              <a:rPr lang="en-GB" dirty="0" err="1">
                <a:solidFill>
                  <a:srgbClr val="000000"/>
                </a:solidFill>
                <a:hlinkClick r:id="rId3">
                  <a:extLst>
                    <a:ext uri="{A12FA001-AC4F-418D-AE19-62706E023703}">
                      <ahyp:hlinkClr xmlns:ahyp="http://schemas.microsoft.com/office/drawing/2018/hyperlinkcolor" val="tx"/>
                    </a:ext>
                  </a:extLst>
                </a:hlinkClick>
              </a:rPr>
              <a:t>eettinen</a:t>
            </a:r>
            <a:r>
              <a:rPr lang="en-GB" dirty="0">
                <a:solidFill>
                  <a:srgbClr val="000000"/>
                </a:solidFill>
                <a:hlinkClick r:id="rId3">
                  <a:extLst>
                    <a:ext uri="{A12FA001-AC4F-418D-AE19-62706E023703}">
                      <ahyp:hlinkClr xmlns:ahyp="http://schemas.microsoft.com/office/drawing/2018/hyperlinkcolor" val="tx"/>
                    </a:ext>
                  </a:extLst>
                </a:hlinkClick>
              </a:rPr>
              <a:t> </a:t>
            </a:r>
            <a:r>
              <a:rPr lang="en-GB" dirty="0" err="1">
                <a:solidFill>
                  <a:srgbClr val="000000"/>
                </a:solidFill>
                <a:hlinkClick r:id="rId3">
                  <a:extLst>
                    <a:ext uri="{A12FA001-AC4F-418D-AE19-62706E023703}">
                      <ahyp:hlinkClr xmlns:ahyp="http://schemas.microsoft.com/office/drawing/2018/hyperlinkcolor" val="tx"/>
                    </a:ext>
                  </a:extLst>
                </a:hlinkClick>
              </a:rPr>
              <a:t>organisaatio</a:t>
            </a:r>
            <a:r>
              <a:rPr lang="en-GB" dirty="0">
                <a:solidFill>
                  <a:srgbClr val="000000"/>
                </a:solidFill>
                <a:hlinkClick r:id="rId3">
                  <a:extLst>
                    <a:ext uri="{A12FA001-AC4F-418D-AE19-62706E023703}">
                      <ahyp:hlinkClr xmlns:ahyp="http://schemas.microsoft.com/office/drawing/2018/hyperlinkcolor" val="tx"/>
                    </a:ext>
                  </a:extLst>
                </a:hlinkClick>
              </a:rPr>
              <a:t> (hbr.org)</a:t>
            </a:r>
            <a:endParaRPr lang="en-IE" dirty="0">
              <a:solidFill>
                <a:srgbClr val="000000"/>
              </a:solidFill>
            </a:endParaRPr>
          </a:p>
        </p:txBody>
      </p:sp>
    </p:spTree>
    <p:extLst>
      <p:ext uri="{BB962C8B-B14F-4D97-AF65-F5344CB8AC3E}">
        <p14:creationId xmlns:p14="http://schemas.microsoft.com/office/powerpoint/2010/main" val="277510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A962A3-34D9-019C-41C1-BAB38F07FDB8}"/>
              </a:ext>
            </a:extLst>
          </p:cNvPr>
          <p:cNvSpPr>
            <a:spLocks noGrp="1"/>
          </p:cNvSpPr>
          <p:nvPr>
            <p:ph type="body" sz="quarter" idx="18"/>
          </p:nvPr>
        </p:nvSpPr>
        <p:spPr>
          <a:xfrm>
            <a:off x="800387" y="1266307"/>
            <a:ext cx="6096524" cy="3905767"/>
          </a:xfrm>
        </p:spPr>
        <p:txBody>
          <a:bodyPr/>
          <a:lstStyle/>
          <a:p>
            <a:pPr algn="l" rtl="0"/>
            <a:r>
              <a:rPr lang="fi-FI" sz="2300" dirty="0"/>
              <a:t>Me kaikki teemme säännöllisesti eettisiä päätöksiä elintarvikkeista, mutta mitä termi ”elintarvike-etiikka" tarkoittaa?</a:t>
            </a:r>
          </a:p>
          <a:p>
            <a:pPr algn="l" rtl="0"/>
            <a:r>
              <a:rPr lang="fi-FI" sz="2300" dirty="0"/>
              <a:t>Elintarvike-etiikka kertoo periaatteista, jotka sanelevat, mikä lasketaan hyväksyttäväksi kohteluksi suhteessa ruokaan - kotieläinten inhimillisestä kohtelusta ympäristöstä huolehtimiseen, ihmisten terveydestä ruokajärjestelmässä työskentelevien ihmisten oikeudenmukaiseen kohteluun.</a:t>
            </a:r>
          </a:p>
          <a:p>
            <a:pPr algn="l" rtl="0"/>
            <a:r>
              <a:rPr lang="fi-FI" sz="2300" dirty="0"/>
              <a:t>Tämä Food </a:t>
            </a:r>
            <a:r>
              <a:rPr lang="fi-FI" sz="2300" dirty="0" err="1"/>
              <a:t>Ethics</a:t>
            </a:r>
            <a:r>
              <a:rPr lang="fi-FI" sz="2300" dirty="0"/>
              <a:t> </a:t>
            </a:r>
            <a:r>
              <a:rPr lang="fi-FI" sz="2300" dirty="0" err="1"/>
              <a:t>Councilin</a:t>
            </a:r>
            <a:r>
              <a:rPr lang="fi-FI" sz="2300" dirty="0"/>
              <a:t> lyhytanimaatio tutkii neljää jokapäiväistä asiaa korostaen elintarvike-etiikkaa kaikille.</a:t>
            </a:r>
          </a:p>
        </p:txBody>
      </p:sp>
      <p:sp>
        <p:nvSpPr>
          <p:cNvPr id="3" name="Text Placeholder 2">
            <a:extLst>
              <a:ext uri="{FF2B5EF4-FFF2-40B4-BE49-F238E27FC236}">
                <a16:creationId xmlns:a16="http://schemas.microsoft.com/office/drawing/2014/main" id="{1BB50DA5-1BED-A756-A209-8123D5F20D0D}"/>
              </a:ext>
            </a:extLst>
          </p:cNvPr>
          <p:cNvSpPr>
            <a:spLocks noGrp="1"/>
          </p:cNvSpPr>
          <p:nvPr>
            <p:ph type="body" sz="quarter" idx="16"/>
          </p:nvPr>
        </p:nvSpPr>
        <p:spPr>
          <a:xfrm>
            <a:off x="800387" y="539529"/>
            <a:ext cx="4990998" cy="646331"/>
          </a:xfrm>
        </p:spPr>
        <p:txBody>
          <a:bodyPr/>
          <a:lstStyle/>
          <a:p>
            <a:pPr algn="l" rtl="0"/>
            <a:r>
              <a:rPr lang="en-IE" b="1" dirty="0" err="1"/>
              <a:t>Reflektointia</a:t>
            </a:r>
            <a:r>
              <a:rPr lang="en-IE" b="1" dirty="0"/>
              <a:t> ….</a:t>
            </a:r>
          </a:p>
        </p:txBody>
      </p:sp>
      <p:sp>
        <p:nvSpPr>
          <p:cNvPr id="4" name="Picture Placeholder 3">
            <a:extLst>
              <a:ext uri="{FF2B5EF4-FFF2-40B4-BE49-F238E27FC236}">
                <a16:creationId xmlns:a16="http://schemas.microsoft.com/office/drawing/2014/main" id="{504E5457-7622-89E1-F72E-9BEAD0A435B0}"/>
              </a:ext>
            </a:extLst>
          </p:cNvPr>
          <p:cNvSpPr>
            <a:spLocks noGrp="1"/>
          </p:cNvSpPr>
          <p:nvPr>
            <p:ph type="pic" sz="quarter" idx="10"/>
          </p:nvPr>
        </p:nvSpPr>
        <p:spPr/>
        <p:txBody>
          <a:bodyPr/>
          <a:lstStyle/>
          <a:p>
            <a:endParaRPr lang="en-IE"/>
          </a:p>
        </p:txBody>
      </p:sp>
      <p:pic>
        <p:nvPicPr>
          <p:cNvPr id="5" name="Online Media 4" title="What is food ethics? A short explainer by the Food Ethics Council.">
            <a:hlinkClick r:id="" action="ppaction://media"/>
            <a:extLst>
              <a:ext uri="{FF2B5EF4-FFF2-40B4-BE49-F238E27FC236}">
                <a16:creationId xmlns:a16="http://schemas.microsoft.com/office/drawing/2014/main" id="{82C3B0ED-98B8-7CD4-67D4-0DEC5A69BEF9}"/>
              </a:ext>
            </a:extLst>
          </p:cNvPr>
          <p:cNvPicPr>
            <a:picLocks noRot="1" noChangeAspect="1"/>
          </p:cNvPicPr>
          <p:nvPr>
            <a:videoFile r:link="rId1"/>
          </p:nvPr>
        </p:nvPicPr>
        <p:blipFill>
          <a:blip r:embed="rId3"/>
          <a:stretch>
            <a:fillRect/>
          </a:stretch>
        </p:blipFill>
        <p:spPr>
          <a:xfrm>
            <a:off x="6896911" y="1359440"/>
            <a:ext cx="5295089" cy="4139119"/>
          </a:xfrm>
          <a:prstGeom prst="rect">
            <a:avLst/>
          </a:prstGeom>
        </p:spPr>
      </p:pic>
      <p:sp>
        <p:nvSpPr>
          <p:cNvPr id="7" name="TextBox 6">
            <a:extLst>
              <a:ext uri="{FF2B5EF4-FFF2-40B4-BE49-F238E27FC236}">
                <a16:creationId xmlns:a16="http://schemas.microsoft.com/office/drawing/2014/main" id="{3078AA35-1683-89B2-9513-3FD5C9363A22}"/>
              </a:ext>
            </a:extLst>
          </p:cNvPr>
          <p:cNvSpPr txBox="1"/>
          <p:nvPr/>
        </p:nvSpPr>
        <p:spPr>
          <a:xfrm>
            <a:off x="7645138" y="446427"/>
            <a:ext cx="4546862" cy="646331"/>
          </a:xfrm>
          <a:prstGeom prst="rect">
            <a:avLst/>
          </a:prstGeom>
          <a:noFill/>
        </p:spPr>
        <p:txBody>
          <a:bodyPr wrap="square">
            <a:spAutoFit/>
          </a:bodyPr>
          <a:lstStyle/>
          <a:p>
            <a:pPr algn="l" rtl="0"/>
            <a:r>
              <a:rPr lang="en-US" b="1" dirty="0">
                <a:solidFill>
                  <a:srgbClr val="F79037"/>
                </a:solidFill>
                <a:hlinkClick r:id="rId4">
                  <a:extLst>
                    <a:ext uri="{A12FA001-AC4F-418D-AE19-62706E023703}">
                      <ahyp:hlinkClr xmlns:ahyp="http://schemas.microsoft.com/office/drawing/2018/hyperlinkcolor" val="tx"/>
                    </a:ext>
                  </a:extLst>
                </a:hlinkClick>
              </a:rPr>
              <a:t>Mitä on ruokaetiikka? </a:t>
            </a:r>
            <a:r>
              <a:rPr lang="en-US" b="1" dirty="0" err="1">
                <a:solidFill>
                  <a:srgbClr val="F79037"/>
                </a:solidFill>
                <a:hlinkClick r:id="rId4">
                  <a:extLst>
                    <a:ext uri="{A12FA001-AC4F-418D-AE19-62706E023703}">
                      <ahyp:hlinkClr xmlns:ahyp="http://schemas.microsoft.com/office/drawing/2018/hyperlinkcolor" val="tx"/>
                    </a:ext>
                  </a:extLst>
                </a:hlinkClick>
              </a:rPr>
              <a:t>Elintarvike-eettisen</a:t>
            </a:r>
            <a:r>
              <a:rPr lang="en-US" b="1" dirty="0">
                <a:solidFill>
                  <a:srgbClr val="F79037"/>
                </a:solidFill>
                <a:hlinkClick r:id="rId4">
                  <a:extLst>
                    <a:ext uri="{A12FA001-AC4F-418D-AE19-62706E023703}">
                      <ahyp:hlinkClr xmlns:ahyp="http://schemas.microsoft.com/office/drawing/2018/hyperlinkcolor" val="tx"/>
                    </a:ext>
                  </a:extLst>
                </a:hlinkClick>
              </a:rPr>
              <a:t> neuvoston lyhyt selostus. Vimeossa</a:t>
            </a:r>
            <a:endParaRPr lang="en-IE" b="1" dirty="0">
              <a:solidFill>
                <a:srgbClr val="F79037"/>
              </a:solidFill>
            </a:endParaRPr>
          </a:p>
        </p:txBody>
      </p:sp>
    </p:spTree>
    <p:extLst>
      <p:ext uri="{BB962C8B-B14F-4D97-AF65-F5344CB8AC3E}">
        <p14:creationId xmlns:p14="http://schemas.microsoft.com/office/powerpoint/2010/main" val="221541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D4DCE5-85EB-4F12-1AB6-7E1126FC5D17}"/>
              </a:ext>
            </a:extLst>
          </p:cNvPr>
          <p:cNvSpPr>
            <a:spLocks noGrp="1"/>
          </p:cNvSpPr>
          <p:nvPr>
            <p:ph type="body" sz="quarter" idx="18"/>
          </p:nvPr>
        </p:nvSpPr>
        <p:spPr>
          <a:xfrm>
            <a:off x="898358" y="1730494"/>
            <a:ext cx="6797842" cy="3025975"/>
          </a:xfrm>
        </p:spPr>
        <p:txBody>
          <a:bodyPr/>
          <a:lstStyle/>
          <a:p>
            <a:pPr marL="342900" indent="-342900">
              <a:lnSpc>
                <a:spcPct val="100000"/>
              </a:lnSpc>
              <a:spcBef>
                <a:spcPts val="0"/>
              </a:spcBef>
              <a:buFont typeface="Arial" panose="020B0604020202020204" pitchFamily="34" charset="0"/>
              <a:buChar char="•"/>
            </a:pPr>
            <a:r>
              <a:rPr lang="fi-FI" dirty="0">
                <a:effectLst/>
                <a:latin typeface="Calibri" panose="020F0502020204030204" pitchFamily="34" charset="0"/>
                <a:ea typeface="Calibri" panose="020F0502020204030204" pitchFamily="34" charset="0"/>
                <a:cs typeface="Calibri" panose="020F0502020204030204" pitchFamily="34" charset="0"/>
              </a:rPr>
              <a:t>Eettisen kaupan puolesta ry. </a:t>
            </a:r>
            <a:r>
              <a:rPr lang="fi-FI"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EETTI. Vastuullinen kuluttaminen.</a:t>
            </a:r>
            <a:endParaRPr lang="fi-FI" u="sng" dirty="0">
              <a:solidFill>
                <a:srgbClr val="87A66E"/>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342900" indent="-342900">
              <a:lnSpc>
                <a:spcPct val="100000"/>
              </a:lnSpc>
              <a:spcBef>
                <a:spcPts val="0"/>
              </a:spcBef>
              <a:buFont typeface="Arial" panose="020B0604020202020204" pitchFamily="34" charset="0"/>
              <a:buChar char="•"/>
            </a:pPr>
            <a:r>
              <a:rPr lang="fi-FI" u="sng"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LUKE. </a:t>
            </a:r>
            <a:r>
              <a:rPr lang="fi-FI" u="sng" dirty="0">
                <a:solidFill>
                  <a:srgbClr val="87A66E"/>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Vastuullinen elintarvikeketju toimialakohtaiset globaalit kestävän kehityksen tavoitteet ja mittarit (VEKKA)</a:t>
            </a:r>
            <a:endParaRPr lang="fi-FI" u="sng" dirty="0">
              <a:solidFill>
                <a:srgbClr val="87A66E"/>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marL="342900" indent="-342900">
              <a:lnSpc>
                <a:spcPct val="100000"/>
              </a:lnSpc>
              <a:spcBef>
                <a:spcPts val="0"/>
              </a:spcBef>
              <a:buFont typeface="Arial" panose="020B0604020202020204" pitchFamily="34" charset="0"/>
              <a:buChar char="•"/>
            </a:pPr>
            <a:r>
              <a:rPr lang="fi-FI" u="sng"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LUKE. </a:t>
            </a:r>
            <a:r>
              <a:rPr lang="fi-FI" u="sng" dirty="0">
                <a:solidFill>
                  <a:srgbClr val="87A66E"/>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Ympäristövastuu elintarvikesektorin yrityksissä</a:t>
            </a:r>
            <a:endParaRPr lang="fi-FI" u="sng" dirty="0">
              <a:solidFill>
                <a:srgbClr val="87A66E"/>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a:p>
            <a:pPr marL="342900" indent="-342900">
              <a:lnSpc>
                <a:spcPct val="100000"/>
              </a:lnSpc>
              <a:spcBef>
                <a:spcPts val="0"/>
              </a:spcBef>
              <a:buFont typeface="Arial" panose="020B0604020202020204" pitchFamily="34" charset="0"/>
              <a:buChar char="•"/>
            </a:pPr>
            <a:r>
              <a:rPr lang="fi-FI" u="sng"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LUKE. </a:t>
            </a:r>
            <a:r>
              <a:rPr lang="fi-FI" u="sng" dirty="0">
                <a:solidFill>
                  <a:srgbClr val="87A66E"/>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Ruoantuotannon kestävyys: taloudelliset ja sosiaaliset vaikutukset.</a:t>
            </a:r>
            <a:endParaRPr lang="fi-FI"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0000"/>
              </a:lnSpc>
              <a:spcBef>
                <a:spcPts val="0"/>
              </a:spcBef>
              <a:buFont typeface="Arial" panose="020B0604020202020204" pitchFamily="34" charset="0"/>
              <a:buChar char="•"/>
            </a:pPr>
            <a:r>
              <a:rPr lang="en-US" dirty="0">
                <a:effectLst/>
                <a:latin typeface="Calibri" panose="020F0502020204030204" pitchFamily="34" charset="0"/>
                <a:ea typeface="Calibri" panose="020F0502020204030204" pitchFamily="34" charset="0"/>
              </a:rPr>
              <a:t>WCEF 2023.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Recipe book for circular futures Based on WCEF23 accelerator session</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FA693B7-A7AE-46E4-988D-C149000FBC8A}"/>
              </a:ext>
            </a:extLst>
          </p:cNvPr>
          <p:cNvSpPr>
            <a:spLocks noGrp="1"/>
          </p:cNvSpPr>
          <p:nvPr>
            <p:ph type="body" sz="quarter" idx="16"/>
          </p:nvPr>
        </p:nvSpPr>
        <p:spPr/>
        <p:txBody>
          <a:bodyPr/>
          <a:lstStyle/>
          <a:p>
            <a:pPr algn="l" rtl="0"/>
            <a:r>
              <a:rPr lang="en-IE" dirty="0"/>
              <a:t>Sukella syvemmälle…</a:t>
            </a:r>
          </a:p>
        </p:txBody>
      </p:sp>
      <p:pic>
        <p:nvPicPr>
          <p:cNvPr id="9" name="Picture Placeholder 5" descr="Child drawing the earth">
            <a:extLst>
              <a:ext uri="{FF2B5EF4-FFF2-40B4-BE49-F238E27FC236}">
                <a16:creationId xmlns:a16="http://schemas.microsoft.com/office/drawing/2014/main" id="{6693A350-7C41-3AB7-076F-3C0CB5EDBE51}"/>
              </a:ext>
            </a:extLst>
          </p:cNvPr>
          <p:cNvPicPr>
            <a:picLocks noGrp="1" noChangeAspect="1"/>
          </p:cNvPicPr>
          <p:nvPr>
            <p:ph type="pic" sz="quarter" idx="42"/>
          </p:nvPr>
        </p:nvPicPr>
        <p:blipFill>
          <a:blip r:embed="rId7" cstate="screen">
            <a:extLst>
              <a:ext uri="{28A0092B-C50C-407E-A947-70E740481C1C}">
                <a14:useLocalDpi xmlns:a14="http://schemas.microsoft.com/office/drawing/2010/main"/>
              </a:ext>
            </a:extLst>
          </a:blip>
          <a:srcRect l="11012" r="11012"/>
          <a:stretch>
            <a:fillRect/>
          </a:stretch>
        </p:blipFill>
        <p:spPr>
          <a:xfrm>
            <a:off x="7886700" y="1452563"/>
            <a:ext cx="4400550" cy="4656137"/>
          </a:xfrm>
        </p:spPr>
      </p:pic>
    </p:spTree>
    <p:extLst>
      <p:ext uri="{BB962C8B-B14F-4D97-AF65-F5344CB8AC3E}">
        <p14:creationId xmlns:p14="http://schemas.microsoft.com/office/powerpoint/2010/main" val="3643925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err="1"/>
              <a:t>Elintarvike-etiikka</a:t>
            </a:r>
            <a:r>
              <a:rPr lang="en-US" dirty="0"/>
              <a:t>, valintojen seuraukset</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D0561-FF81-BCBD-0F6A-83A454E52257}"/>
              </a:ext>
            </a:extLst>
          </p:cNvPr>
          <p:cNvSpPr>
            <a:spLocks noGrp="1"/>
          </p:cNvSpPr>
          <p:nvPr>
            <p:ph type="body" sz="quarter" idx="18"/>
          </p:nvPr>
        </p:nvSpPr>
        <p:spPr>
          <a:xfrm>
            <a:off x="914400" y="1965483"/>
            <a:ext cx="11040894" cy="3440624"/>
          </a:xfrm>
        </p:spPr>
        <p:txBody>
          <a:bodyPr/>
          <a:lstStyle/>
          <a:p>
            <a:pPr algn="l" rtl="0"/>
            <a:r>
              <a:rPr lang="fi-FI" dirty="0"/>
              <a:t>Eettiset näkökohdat ovat nousemassa hallitsevaksi kuluttajien ruokavalinnoissa, koska monet ovat ilmaisseet levottomuutensa </a:t>
            </a:r>
            <a:r>
              <a:rPr lang="fi-FI" b="1" dirty="0"/>
              <a:t>tuotantoprosessien ja kulutuksen välisen kuilun lisääntymisestä.</a:t>
            </a:r>
          </a:p>
          <a:p>
            <a:pPr algn="l" rtl="0"/>
            <a:endParaRPr lang="fi-FI" dirty="0"/>
          </a:p>
          <a:p>
            <a:pPr algn="l" rtl="0"/>
            <a:r>
              <a:rPr lang="fi-FI" dirty="0"/>
              <a:t>Nykyiset suuntaukset osoittavat, että kuluttajilla on kolmenlaisia ​​eettisiä huolenaiheita:</a:t>
            </a:r>
          </a:p>
          <a:p>
            <a:pPr marL="457200" indent="-457200" algn="l" rtl="0">
              <a:buFont typeface="+mj-lt"/>
              <a:buAutoNum type="arabicPeriod"/>
            </a:pPr>
            <a:r>
              <a:rPr lang="fi-FI" b="1" dirty="0">
                <a:solidFill>
                  <a:srgbClr val="F79037"/>
                </a:solidFill>
              </a:rPr>
              <a:t>peruskysymyksiä, kuten eläinten hyvinvointi</a:t>
            </a:r>
          </a:p>
          <a:p>
            <a:pPr marL="457200" indent="-457200" algn="l" rtl="0">
              <a:buFont typeface="+mj-lt"/>
              <a:buAutoNum type="arabicPeriod"/>
            </a:pPr>
            <a:r>
              <a:rPr lang="fi-FI" b="1" dirty="0">
                <a:solidFill>
                  <a:srgbClr val="F79037"/>
                </a:solidFill>
              </a:rPr>
              <a:t>vaatimukset luotettavan tiedon suhteen</a:t>
            </a:r>
          </a:p>
          <a:p>
            <a:pPr marL="457200" indent="-457200" algn="l" rtl="0">
              <a:buFont typeface="+mj-lt"/>
              <a:buAutoNum type="arabicPeriod"/>
            </a:pPr>
            <a:r>
              <a:rPr lang="fi-FI" b="1" dirty="0">
                <a:solidFill>
                  <a:srgbClr val="F79037"/>
                </a:solidFill>
              </a:rPr>
              <a:t>halu sitoutua ja osallistua</a:t>
            </a:r>
          </a:p>
        </p:txBody>
      </p:sp>
      <p:sp>
        <p:nvSpPr>
          <p:cNvPr id="3" name="Text Placeholder 2">
            <a:extLst>
              <a:ext uri="{FF2B5EF4-FFF2-40B4-BE49-F238E27FC236}">
                <a16:creationId xmlns:a16="http://schemas.microsoft.com/office/drawing/2014/main" id="{2FD53300-47FC-606F-EBAE-DE61B97034E5}"/>
              </a:ext>
            </a:extLst>
          </p:cNvPr>
          <p:cNvSpPr>
            <a:spLocks noGrp="1"/>
          </p:cNvSpPr>
          <p:nvPr>
            <p:ph type="body" sz="quarter" idx="16"/>
          </p:nvPr>
        </p:nvSpPr>
        <p:spPr/>
        <p:txBody>
          <a:bodyPr/>
          <a:lstStyle/>
          <a:p>
            <a:pPr algn="l" rtl="0"/>
            <a:r>
              <a:rPr lang="en-IE" b="1" dirty="0"/>
              <a:t>Ruokavalinnat…</a:t>
            </a:r>
          </a:p>
        </p:txBody>
      </p:sp>
      <p:sp>
        <p:nvSpPr>
          <p:cNvPr id="5" name="TextBox 4">
            <a:extLst>
              <a:ext uri="{FF2B5EF4-FFF2-40B4-BE49-F238E27FC236}">
                <a16:creationId xmlns:a16="http://schemas.microsoft.com/office/drawing/2014/main" id="{D19DDE37-6358-E297-0CA0-FEEF713C80E7}"/>
              </a:ext>
            </a:extLst>
          </p:cNvPr>
          <p:cNvSpPr txBox="1"/>
          <p:nvPr/>
        </p:nvSpPr>
        <p:spPr>
          <a:xfrm>
            <a:off x="10633435" y="4957751"/>
            <a:ext cx="894945" cy="369332"/>
          </a:xfrm>
          <a:prstGeom prst="rect">
            <a:avLst/>
          </a:prstGeom>
          <a:noFill/>
        </p:spPr>
        <p:txBody>
          <a:bodyPr wrap="square" rtlCol="0">
            <a:spAutoFit/>
          </a:bodyPr>
          <a:lstStyle/>
          <a:p>
            <a:pPr algn="l" rtl="0"/>
            <a:r>
              <a:rPr lang="en-IE" dirty="0">
                <a:solidFill>
                  <a:srgbClr val="F79037"/>
                </a:solidFill>
                <a:hlinkClick r:id="rId2">
                  <a:extLst>
                    <a:ext uri="{A12FA001-AC4F-418D-AE19-62706E023703}">
                      <ahyp:hlinkClr xmlns:ahyp="http://schemas.microsoft.com/office/drawing/2018/hyperlinkcolor" val="tx"/>
                    </a:ext>
                  </a:extLst>
                </a:hlinkClick>
              </a:rPr>
              <a:t>Lähde</a:t>
            </a:r>
            <a:r>
              <a:rPr lang="en-IE" dirty="0">
                <a:solidFill>
                  <a:srgbClr val="F79037"/>
                </a:solidFill>
              </a:rPr>
              <a:t> </a:t>
            </a:r>
          </a:p>
        </p:txBody>
      </p:sp>
    </p:spTree>
    <p:extLst>
      <p:ext uri="{BB962C8B-B14F-4D97-AF65-F5344CB8AC3E}">
        <p14:creationId xmlns:p14="http://schemas.microsoft.com/office/powerpoint/2010/main" val="271714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5D7ADC-8965-EBA6-9518-DF082BA43E4F}"/>
              </a:ext>
            </a:extLst>
          </p:cNvPr>
          <p:cNvSpPr>
            <a:spLocks noGrp="1"/>
          </p:cNvSpPr>
          <p:nvPr>
            <p:ph type="body" sz="quarter" idx="18"/>
          </p:nvPr>
        </p:nvSpPr>
        <p:spPr>
          <a:xfrm>
            <a:off x="810807" y="1582462"/>
            <a:ext cx="6981047" cy="3025975"/>
          </a:xfrm>
        </p:spPr>
        <p:txBody>
          <a:bodyPr/>
          <a:lstStyle/>
          <a:p>
            <a:pPr algn="l" rtl="0"/>
            <a:r>
              <a:rPr lang="fi-FI" sz="2200" dirty="0"/>
              <a:t>Osoittautuu, että monet </a:t>
            </a:r>
            <a:r>
              <a:rPr lang="fi-FI" sz="2200" b="1" dirty="0"/>
              <a:t>kuluttajat monipuolistavat ruokavalintojaan elämäntapansa, kulttuurinsa ja elämäntilanteensa mukaan.</a:t>
            </a:r>
          </a:p>
          <a:p>
            <a:pPr algn="l" rtl="0"/>
            <a:r>
              <a:rPr lang="fi-FI" sz="2200" dirty="0"/>
              <a:t>Suuntaus on lisääntyvässä määrin monipuolistumassa erilaisiin ruokatyyleihin ja vastaaviin viljely- ja tuotantotyyliin. </a:t>
            </a:r>
          </a:p>
          <a:p>
            <a:pPr algn="l" rtl="0"/>
            <a:r>
              <a:rPr lang="fi-FI" sz="2200" dirty="0"/>
              <a:t>Useat argumentit vastustavat kuitenkin ajatusta kuluttajien arvojen ja huolenaiheiden ohjaavasta roolista markkinoilla. </a:t>
            </a:r>
          </a:p>
          <a:p>
            <a:pPr algn="l" rtl="0"/>
            <a:r>
              <a:rPr lang="fi-FI" sz="2200" dirty="0"/>
              <a:t>Väitetään, etteivät nämä perustelut ole vakuuttavia ja että kuluttajilla on yhdessä muiden sidosryhmien, kuten tuottajien ja sääntelyviranomaisten, kanssa velvollisuus tehdä elintarvikealasta eettisesti hyväksyttävämpää.</a:t>
            </a:r>
          </a:p>
        </p:txBody>
      </p:sp>
      <p:sp>
        <p:nvSpPr>
          <p:cNvPr id="3" name="Text Placeholder 2">
            <a:extLst>
              <a:ext uri="{FF2B5EF4-FFF2-40B4-BE49-F238E27FC236}">
                <a16:creationId xmlns:a16="http://schemas.microsoft.com/office/drawing/2014/main" id="{9A1550BB-7CA2-77D8-D329-E25036010B75}"/>
              </a:ext>
            </a:extLst>
          </p:cNvPr>
          <p:cNvSpPr>
            <a:spLocks noGrp="1"/>
          </p:cNvSpPr>
          <p:nvPr>
            <p:ph type="body" sz="quarter" idx="16"/>
          </p:nvPr>
        </p:nvSpPr>
        <p:spPr>
          <a:xfrm>
            <a:off x="810806" y="514971"/>
            <a:ext cx="7428221" cy="992652"/>
          </a:xfrm>
        </p:spPr>
        <p:txBody>
          <a:bodyPr/>
          <a:lstStyle/>
          <a:p>
            <a:pPr algn="l" rtl="0"/>
            <a:r>
              <a:rPr lang="en-IE" b="1" dirty="0" err="1"/>
              <a:t>Kumpi</a:t>
            </a:r>
            <a:r>
              <a:rPr lang="en-IE" b="1" dirty="0"/>
              <a:t> </a:t>
            </a:r>
            <a:r>
              <a:rPr lang="en-IE" b="1" dirty="0" err="1"/>
              <a:t>tulee</a:t>
            </a:r>
            <a:r>
              <a:rPr lang="en-IE" b="1" dirty="0"/>
              <a:t> ensin trendi vai tuotanto?</a:t>
            </a:r>
          </a:p>
        </p:txBody>
      </p:sp>
      <p:pic>
        <p:nvPicPr>
          <p:cNvPr id="7" name="Picture Placeholder 6" descr="Eggs and chick">
            <a:extLst>
              <a:ext uri="{FF2B5EF4-FFF2-40B4-BE49-F238E27FC236}">
                <a16:creationId xmlns:a16="http://schemas.microsoft.com/office/drawing/2014/main" id="{045ED1E8-BB11-B5A8-EFB8-0B63AD4DB50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645CA9A4-207F-4B97-AA11-4B6CC8FA2EC0}"/>
              </a:ext>
            </a:extLst>
          </p:cNvPr>
          <p:cNvSpPr txBox="1"/>
          <p:nvPr/>
        </p:nvSpPr>
        <p:spPr>
          <a:xfrm>
            <a:off x="6712816" y="5595026"/>
            <a:ext cx="894945" cy="369332"/>
          </a:xfrm>
          <a:prstGeom prst="rect">
            <a:avLst/>
          </a:prstGeom>
          <a:noFill/>
        </p:spPr>
        <p:txBody>
          <a:bodyPr wrap="square" rtlCol="0">
            <a:spAutoFit/>
          </a:bodyPr>
          <a:lstStyle/>
          <a:p>
            <a:pPr algn="l" rtl="0"/>
            <a:r>
              <a:rPr lang="en-IE" dirty="0">
                <a:solidFill>
                  <a:srgbClr val="F79037"/>
                </a:solidFill>
                <a:hlinkClick r:id="rId3">
                  <a:extLst>
                    <a:ext uri="{A12FA001-AC4F-418D-AE19-62706E023703}">
                      <ahyp:hlinkClr xmlns:ahyp="http://schemas.microsoft.com/office/drawing/2018/hyperlinkcolor" val="tx"/>
                    </a:ext>
                  </a:extLst>
                </a:hlinkClick>
              </a:rPr>
              <a:t>Lähde</a:t>
            </a:r>
            <a:r>
              <a:rPr lang="en-IE" dirty="0">
                <a:solidFill>
                  <a:srgbClr val="F79037"/>
                </a:solidFill>
              </a:rPr>
              <a:t> </a:t>
            </a:r>
          </a:p>
        </p:txBody>
      </p:sp>
    </p:spTree>
    <p:extLst>
      <p:ext uri="{BB962C8B-B14F-4D97-AF65-F5344CB8AC3E}">
        <p14:creationId xmlns:p14="http://schemas.microsoft.com/office/powerpoint/2010/main" val="352764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820AC3-2966-63F9-AC1B-E614DAD70A7C}"/>
              </a:ext>
            </a:extLst>
          </p:cNvPr>
          <p:cNvSpPr>
            <a:spLocks noGrp="1"/>
          </p:cNvSpPr>
          <p:nvPr>
            <p:ph type="body" idx="2"/>
          </p:nvPr>
        </p:nvSpPr>
        <p:spPr>
          <a:xfrm>
            <a:off x="1916349" y="3429000"/>
            <a:ext cx="2214793" cy="1202080"/>
          </a:xfrm>
        </p:spPr>
        <p:txBody>
          <a:bodyPr/>
          <a:lstStyle/>
          <a:p>
            <a:pPr marL="0" indent="0" rtl="0"/>
            <a:r>
              <a:rPr lang="en-US" sz="2000" b="1" dirty="0" err="1">
                <a:solidFill>
                  <a:srgbClr val="000000"/>
                </a:solidFill>
                <a:latin typeface="+mn-lt"/>
              </a:rPr>
              <a:t>Vahingoittaako</a:t>
            </a:r>
            <a:r>
              <a:rPr lang="en-US" sz="2000" b="1" dirty="0">
                <a:solidFill>
                  <a:srgbClr val="000000"/>
                </a:solidFill>
                <a:latin typeface="+mn-lt"/>
              </a:rPr>
              <a:t> </a:t>
            </a:r>
            <a:r>
              <a:rPr lang="en-US" sz="2000" b="1" dirty="0" err="1">
                <a:solidFill>
                  <a:srgbClr val="000000"/>
                </a:solidFill>
                <a:latin typeface="+mn-lt"/>
              </a:rPr>
              <a:t>tuottamamme</a:t>
            </a:r>
            <a:r>
              <a:rPr lang="en-US" sz="2000" b="1" dirty="0">
                <a:solidFill>
                  <a:srgbClr val="000000"/>
                </a:solidFill>
                <a:latin typeface="+mn-lt"/>
              </a:rPr>
              <a:t> / </a:t>
            </a:r>
            <a:r>
              <a:rPr lang="en-US" sz="2000" b="1" dirty="0" err="1">
                <a:solidFill>
                  <a:srgbClr val="000000"/>
                </a:solidFill>
                <a:latin typeface="+mn-lt"/>
              </a:rPr>
              <a:t>syömämme</a:t>
            </a:r>
            <a:r>
              <a:rPr lang="en-US" sz="2000" b="1" dirty="0">
                <a:solidFill>
                  <a:srgbClr val="000000"/>
                </a:solidFill>
                <a:latin typeface="+mn-lt"/>
              </a:rPr>
              <a:t> ruoka ympäristöä?</a:t>
            </a:r>
          </a:p>
          <a:p>
            <a:pPr marL="0" indent="0" rtl="0"/>
            <a:endParaRPr lang="en-IE" sz="2200" b="1" dirty="0">
              <a:solidFill>
                <a:srgbClr val="000000"/>
              </a:solidFill>
              <a:latin typeface="+mn-lt"/>
            </a:endParaRPr>
          </a:p>
        </p:txBody>
      </p:sp>
      <p:sp>
        <p:nvSpPr>
          <p:cNvPr id="9" name="Text Placeholder 2">
            <a:extLst>
              <a:ext uri="{FF2B5EF4-FFF2-40B4-BE49-F238E27FC236}">
                <a16:creationId xmlns:a16="http://schemas.microsoft.com/office/drawing/2014/main" id="{1155401E-0242-90F1-D4A3-BF5A05EC2035}"/>
              </a:ext>
            </a:extLst>
          </p:cNvPr>
          <p:cNvSpPr>
            <a:spLocks noGrp="1"/>
          </p:cNvSpPr>
          <p:nvPr>
            <p:ph type="body" idx="1"/>
          </p:nvPr>
        </p:nvSpPr>
        <p:spPr>
          <a:xfrm>
            <a:off x="411163" y="97277"/>
            <a:ext cx="8580437" cy="1040859"/>
          </a:xfrm>
        </p:spPr>
        <p:txBody>
          <a:bodyPr>
            <a:normAutofit fontScale="92500"/>
          </a:bodyPr>
          <a:lstStyle/>
          <a:p>
            <a:pPr marL="0" indent="0" algn="l" rtl="0"/>
            <a:r>
              <a:rPr lang="en-US" b="1" dirty="0" err="1">
                <a:solidFill>
                  <a:srgbClr val="000000"/>
                </a:solidFill>
              </a:rPr>
              <a:t>Elintarvike-etiikka</a:t>
            </a:r>
            <a:r>
              <a:rPr lang="en-US" b="1" dirty="0">
                <a:solidFill>
                  <a:srgbClr val="000000"/>
                </a:solidFill>
              </a:rPr>
              <a:t> tutkii </a:t>
            </a:r>
            <a:r>
              <a:rPr lang="en-US" b="1" dirty="0" err="1">
                <a:solidFill>
                  <a:srgbClr val="000000"/>
                </a:solidFill>
              </a:rPr>
              <a:t>valintojen</a:t>
            </a:r>
            <a:r>
              <a:rPr lang="en-US" b="1" dirty="0">
                <a:solidFill>
                  <a:srgbClr val="000000"/>
                </a:solidFill>
              </a:rPr>
              <a:t> </a:t>
            </a:r>
            <a:r>
              <a:rPr lang="en-US" b="1" dirty="0" err="1">
                <a:solidFill>
                  <a:srgbClr val="000000"/>
                </a:solidFill>
              </a:rPr>
              <a:t>seurauksia</a:t>
            </a:r>
            <a:endParaRPr lang="en-US" b="1" dirty="0">
              <a:solidFill>
                <a:srgbClr val="000000"/>
              </a:solidFill>
            </a:endParaRPr>
          </a:p>
          <a:p>
            <a:pPr marL="0" indent="0" algn="l" rtl="0"/>
            <a:endParaRPr lang="en-IE" b="1" dirty="0"/>
          </a:p>
        </p:txBody>
      </p:sp>
      <p:sp>
        <p:nvSpPr>
          <p:cNvPr id="11" name="TextBox 10">
            <a:extLst>
              <a:ext uri="{FF2B5EF4-FFF2-40B4-BE49-F238E27FC236}">
                <a16:creationId xmlns:a16="http://schemas.microsoft.com/office/drawing/2014/main" id="{E4728DEA-6E96-EE12-3D27-4F30BDBC6698}"/>
              </a:ext>
            </a:extLst>
          </p:cNvPr>
          <p:cNvSpPr txBox="1"/>
          <p:nvPr/>
        </p:nvSpPr>
        <p:spPr>
          <a:xfrm>
            <a:off x="411163" y="1319086"/>
            <a:ext cx="6709653" cy="461665"/>
          </a:xfrm>
          <a:prstGeom prst="rect">
            <a:avLst/>
          </a:prstGeom>
          <a:noFill/>
        </p:spPr>
        <p:txBody>
          <a:bodyPr wrap="square">
            <a:spAutoFit/>
          </a:bodyPr>
          <a:lstStyle/>
          <a:p>
            <a:pPr algn="l" rtl="0"/>
            <a:r>
              <a:rPr lang="en-US" sz="2400" b="1" dirty="0">
                <a:solidFill>
                  <a:srgbClr val="000000"/>
                </a:solidFill>
              </a:rPr>
              <a:t>On olemassa tärkeitä yleisiä kysymyksiä, kuten:</a:t>
            </a:r>
          </a:p>
        </p:txBody>
      </p:sp>
      <p:sp>
        <p:nvSpPr>
          <p:cNvPr id="12" name="Text Placeholder 2">
            <a:extLst>
              <a:ext uri="{FF2B5EF4-FFF2-40B4-BE49-F238E27FC236}">
                <a16:creationId xmlns:a16="http://schemas.microsoft.com/office/drawing/2014/main" id="{EF5A6AB2-15DB-30C3-0A1C-E9E5FE3256EE}"/>
              </a:ext>
            </a:extLst>
          </p:cNvPr>
          <p:cNvSpPr txBox="1">
            <a:spLocks/>
          </p:cNvSpPr>
          <p:nvPr/>
        </p:nvSpPr>
        <p:spPr>
          <a:xfrm>
            <a:off x="4708429" y="3429000"/>
            <a:ext cx="2514211"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000" b="1" dirty="0">
                <a:solidFill>
                  <a:srgbClr val="000000"/>
                </a:solidFill>
                <a:latin typeface="+mn-lt"/>
              </a:rPr>
              <a:t>Onko ihmisiä hyväksikäytetty ruoan tuottamiseen?</a:t>
            </a:r>
          </a:p>
          <a:p>
            <a:pPr marL="0" indent="0" rtl="0"/>
            <a:endParaRPr lang="en-IE" sz="2200" b="1" dirty="0">
              <a:solidFill>
                <a:srgbClr val="000000"/>
              </a:solidFill>
              <a:latin typeface="+mn-lt"/>
            </a:endParaRPr>
          </a:p>
        </p:txBody>
      </p:sp>
      <p:sp>
        <p:nvSpPr>
          <p:cNvPr id="13" name="Text Placeholder 2">
            <a:extLst>
              <a:ext uri="{FF2B5EF4-FFF2-40B4-BE49-F238E27FC236}">
                <a16:creationId xmlns:a16="http://schemas.microsoft.com/office/drawing/2014/main" id="{94E83D54-24BC-7A30-0952-3ECEB12DE511}"/>
              </a:ext>
            </a:extLst>
          </p:cNvPr>
          <p:cNvSpPr txBox="1">
            <a:spLocks/>
          </p:cNvSpPr>
          <p:nvPr/>
        </p:nvSpPr>
        <p:spPr>
          <a:xfrm>
            <a:off x="7799930" y="3429000"/>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200" b="1" dirty="0">
                <a:solidFill>
                  <a:srgbClr val="000000"/>
                </a:solidFill>
                <a:latin typeface="+mn-lt"/>
              </a:rPr>
              <a:t>Ovatko muut eläimet kärsineet?</a:t>
            </a:r>
            <a:endParaRPr lang="en-IE" sz="2200" b="1" dirty="0">
              <a:solidFill>
                <a:srgbClr val="000000"/>
              </a:solidFill>
              <a:latin typeface="+mn-lt"/>
            </a:endParaRPr>
          </a:p>
        </p:txBody>
      </p:sp>
      <p:grpSp>
        <p:nvGrpSpPr>
          <p:cNvPr id="16" name="Group 15">
            <a:extLst>
              <a:ext uri="{FF2B5EF4-FFF2-40B4-BE49-F238E27FC236}">
                <a16:creationId xmlns:a16="http://schemas.microsoft.com/office/drawing/2014/main" id="{A139FC06-5726-443A-0BD5-9D3583F0D8D5}"/>
              </a:ext>
            </a:extLst>
          </p:cNvPr>
          <p:cNvGrpSpPr/>
          <p:nvPr/>
        </p:nvGrpSpPr>
        <p:grpSpPr>
          <a:xfrm>
            <a:off x="2410738" y="2350144"/>
            <a:ext cx="695250" cy="734798"/>
            <a:chOff x="5614841" y="786428"/>
            <a:chExt cx="901130" cy="901727"/>
          </a:xfrm>
        </p:grpSpPr>
        <p:grpSp>
          <p:nvGrpSpPr>
            <p:cNvPr id="17" name="Graphic 2">
              <a:extLst>
                <a:ext uri="{FF2B5EF4-FFF2-40B4-BE49-F238E27FC236}">
                  <a16:creationId xmlns:a16="http://schemas.microsoft.com/office/drawing/2014/main" id="{E4955E47-34D4-976C-AE4F-A43C7ED77D24}"/>
                </a:ext>
              </a:extLst>
            </p:cNvPr>
            <p:cNvGrpSpPr/>
            <p:nvPr/>
          </p:nvGrpSpPr>
          <p:grpSpPr>
            <a:xfrm>
              <a:off x="5715019" y="1058540"/>
              <a:ext cx="543506" cy="445337"/>
              <a:chOff x="5715019" y="1058540"/>
              <a:chExt cx="543506" cy="445337"/>
            </a:xfrm>
            <a:solidFill>
              <a:srgbClr val="60A9DD"/>
            </a:solidFill>
          </p:grpSpPr>
          <p:sp>
            <p:nvSpPr>
              <p:cNvPr id="19" name="Freeform 537">
                <a:extLst>
                  <a:ext uri="{FF2B5EF4-FFF2-40B4-BE49-F238E27FC236}">
                    <a16:creationId xmlns:a16="http://schemas.microsoft.com/office/drawing/2014/main" id="{5E017149-8EFE-E5E4-66E4-7E74A003A98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algn="l" rtl="0"/>
                <a:endParaRPr lang="en-US"/>
              </a:p>
            </p:txBody>
          </p:sp>
          <p:sp>
            <p:nvSpPr>
              <p:cNvPr id="20" name="Freeform 538">
                <a:extLst>
                  <a:ext uri="{FF2B5EF4-FFF2-40B4-BE49-F238E27FC236}">
                    <a16:creationId xmlns:a16="http://schemas.microsoft.com/office/drawing/2014/main" id="{161C3D6D-5012-C49B-9B5E-2D1FB802BA3A}"/>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algn="l" rtl="0"/>
                <a:endParaRPr lang="en-US"/>
              </a:p>
            </p:txBody>
          </p:sp>
        </p:grpSp>
        <p:sp>
          <p:nvSpPr>
            <p:cNvPr id="18" name="Freeform 536">
              <a:extLst>
                <a:ext uri="{FF2B5EF4-FFF2-40B4-BE49-F238E27FC236}">
                  <a16:creationId xmlns:a16="http://schemas.microsoft.com/office/drawing/2014/main" id="{99EE63AB-D886-3FCC-7E28-C843EDB7138D}"/>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grpSp>
        <p:nvGrpSpPr>
          <p:cNvPr id="25" name="Group 24">
            <a:extLst>
              <a:ext uri="{FF2B5EF4-FFF2-40B4-BE49-F238E27FC236}">
                <a16:creationId xmlns:a16="http://schemas.microsoft.com/office/drawing/2014/main" id="{4B5AA432-36EC-32C7-9FF3-4D8649D6A2B4}"/>
              </a:ext>
            </a:extLst>
          </p:cNvPr>
          <p:cNvGrpSpPr/>
          <p:nvPr/>
        </p:nvGrpSpPr>
        <p:grpSpPr>
          <a:xfrm>
            <a:off x="5243092" y="2345054"/>
            <a:ext cx="722443" cy="778477"/>
            <a:chOff x="7190753" y="5365577"/>
            <a:chExt cx="745522" cy="754273"/>
          </a:xfrm>
        </p:grpSpPr>
        <p:grpSp>
          <p:nvGrpSpPr>
            <p:cNvPr id="26" name="Graphic 2">
              <a:extLst>
                <a:ext uri="{FF2B5EF4-FFF2-40B4-BE49-F238E27FC236}">
                  <a16:creationId xmlns:a16="http://schemas.microsoft.com/office/drawing/2014/main" id="{AF633CE1-581E-7C6B-EDD8-A6C12E285E5C}"/>
                </a:ext>
              </a:extLst>
            </p:cNvPr>
            <p:cNvGrpSpPr/>
            <p:nvPr/>
          </p:nvGrpSpPr>
          <p:grpSpPr>
            <a:xfrm>
              <a:off x="7353351" y="5647412"/>
              <a:ext cx="420044" cy="75879"/>
              <a:chOff x="7353351" y="5647412"/>
              <a:chExt cx="420044" cy="75879"/>
            </a:xfrm>
            <a:solidFill>
              <a:srgbClr val="00BADE"/>
            </a:solidFill>
          </p:grpSpPr>
          <p:sp>
            <p:nvSpPr>
              <p:cNvPr id="37" name="Freeform 385">
                <a:extLst>
                  <a:ext uri="{FF2B5EF4-FFF2-40B4-BE49-F238E27FC236}">
                    <a16:creationId xmlns:a16="http://schemas.microsoft.com/office/drawing/2014/main" id="{C2885361-6522-9279-A2B3-CD0A7B5FCC28}"/>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grpFill/>
              <a:ln w="9028" cap="flat">
                <a:noFill/>
                <a:prstDash val="solid"/>
                <a:miter/>
              </a:ln>
            </p:spPr>
            <p:txBody>
              <a:bodyPr rtlCol="0" anchor="ctr"/>
              <a:lstStyle/>
              <a:p>
                <a:pPr algn="l" rtl="0"/>
                <a:endParaRPr lang="en-US"/>
              </a:p>
            </p:txBody>
          </p:sp>
          <p:sp>
            <p:nvSpPr>
              <p:cNvPr id="38" name="Freeform 386">
                <a:extLst>
                  <a:ext uri="{FF2B5EF4-FFF2-40B4-BE49-F238E27FC236}">
                    <a16:creationId xmlns:a16="http://schemas.microsoft.com/office/drawing/2014/main" id="{F3A780AC-FC13-5561-EAE3-A78459E410EF}"/>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grpFill/>
              <a:ln w="9028" cap="flat">
                <a:noFill/>
                <a:prstDash val="solid"/>
                <a:miter/>
              </a:ln>
            </p:spPr>
            <p:txBody>
              <a:bodyPr rtlCol="0" anchor="ctr"/>
              <a:lstStyle/>
              <a:p>
                <a:pPr algn="l" rtl="0"/>
                <a:endParaRPr lang="en-US"/>
              </a:p>
            </p:txBody>
          </p:sp>
        </p:grpSp>
        <p:grpSp>
          <p:nvGrpSpPr>
            <p:cNvPr id="27" name="Graphic 2">
              <a:extLst>
                <a:ext uri="{FF2B5EF4-FFF2-40B4-BE49-F238E27FC236}">
                  <a16:creationId xmlns:a16="http://schemas.microsoft.com/office/drawing/2014/main" id="{E7B67D71-F158-56E2-73FC-8AA1EB2F4793}"/>
                </a:ext>
              </a:extLst>
            </p:cNvPr>
            <p:cNvGrpSpPr/>
            <p:nvPr/>
          </p:nvGrpSpPr>
          <p:grpSpPr>
            <a:xfrm>
              <a:off x="7190753" y="5365577"/>
              <a:ext cx="745522" cy="754273"/>
              <a:chOff x="7190753" y="5365577"/>
              <a:chExt cx="745522" cy="754273"/>
            </a:xfrm>
            <a:solidFill>
              <a:srgbClr val="000000"/>
            </a:solidFill>
          </p:grpSpPr>
          <p:sp>
            <p:nvSpPr>
              <p:cNvPr id="28" name="Freeform 376">
                <a:extLst>
                  <a:ext uri="{FF2B5EF4-FFF2-40B4-BE49-F238E27FC236}">
                    <a16:creationId xmlns:a16="http://schemas.microsoft.com/office/drawing/2014/main" id="{1E273FF2-9870-4736-FDBF-19EDBD8B9A2E}"/>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9028" cap="flat">
                <a:noFill/>
                <a:prstDash val="solid"/>
                <a:miter/>
              </a:ln>
            </p:spPr>
            <p:txBody>
              <a:bodyPr rtlCol="0" anchor="ctr"/>
              <a:lstStyle/>
              <a:p>
                <a:pPr algn="l" rtl="0"/>
                <a:endParaRPr lang="en-US"/>
              </a:p>
            </p:txBody>
          </p:sp>
          <p:sp>
            <p:nvSpPr>
              <p:cNvPr id="29" name="Freeform 377">
                <a:extLst>
                  <a:ext uri="{FF2B5EF4-FFF2-40B4-BE49-F238E27FC236}">
                    <a16:creationId xmlns:a16="http://schemas.microsoft.com/office/drawing/2014/main" id="{B9C2E668-AA7D-7C64-63DC-110DF4F90219}"/>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9028" cap="flat">
                <a:noFill/>
                <a:prstDash val="solid"/>
                <a:miter/>
              </a:ln>
            </p:spPr>
            <p:txBody>
              <a:bodyPr rtlCol="0" anchor="ctr"/>
              <a:lstStyle/>
              <a:p>
                <a:pPr algn="l" rtl="0"/>
                <a:endParaRPr lang="en-US"/>
              </a:p>
            </p:txBody>
          </p:sp>
          <p:sp>
            <p:nvSpPr>
              <p:cNvPr id="30" name="Freeform 378">
                <a:extLst>
                  <a:ext uri="{FF2B5EF4-FFF2-40B4-BE49-F238E27FC236}">
                    <a16:creationId xmlns:a16="http://schemas.microsoft.com/office/drawing/2014/main" id="{99D0759B-96E1-DB5B-10C4-41D69BF0620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9028" cap="flat">
                <a:noFill/>
                <a:prstDash val="solid"/>
                <a:miter/>
              </a:ln>
            </p:spPr>
            <p:txBody>
              <a:bodyPr rtlCol="0" anchor="ctr"/>
              <a:lstStyle/>
              <a:p>
                <a:pPr algn="l" rtl="0"/>
                <a:endParaRPr lang="en-US"/>
              </a:p>
            </p:txBody>
          </p:sp>
          <p:sp>
            <p:nvSpPr>
              <p:cNvPr id="31" name="Freeform 379">
                <a:extLst>
                  <a:ext uri="{FF2B5EF4-FFF2-40B4-BE49-F238E27FC236}">
                    <a16:creationId xmlns:a16="http://schemas.microsoft.com/office/drawing/2014/main" id="{364EAA62-20B7-A094-869C-853EE45D0DB8}"/>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9028" cap="flat">
                <a:noFill/>
                <a:prstDash val="solid"/>
                <a:miter/>
              </a:ln>
            </p:spPr>
            <p:txBody>
              <a:bodyPr rtlCol="0" anchor="ctr"/>
              <a:lstStyle/>
              <a:p>
                <a:pPr algn="l" rtl="0"/>
                <a:endParaRPr lang="en-US"/>
              </a:p>
            </p:txBody>
          </p:sp>
          <p:sp>
            <p:nvSpPr>
              <p:cNvPr id="32" name="Freeform 380">
                <a:extLst>
                  <a:ext uri="{FF2B5EF4-FFF2-40B4-BE49-F238E27FC236}">
                    <a16:creationId xmlns:a16="http://schemas.microsoft.com/office/drawing/2014/main" id="{E4365A96-12FA-A196-647A-915155AEAE1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9028" cap="flat">
                <a:noFill/>
                <a:prstDash val="solid"/>
                <a:miter/>
              </a:ln>
            </p:spPr>
            <p:txBody>
              <a:bodyPr rtlCol="0" anchor="ctr"/>
              <a:lstStyle/>
              <a:p>
                <a:pPr algn="l" rtl="0"/>
                <a:endParaRPr lang="en-US"/>
              </a:p>
            </p:txBody>
          </p:sp>
          <p:sp>
            <p:nvSpPr>
              <p:cNvPr id="33" name="Freeform 381">
                <a:extLst>
                  <a:ext uri="{FF2B5EF4-FFF2-40B4-BE49-F238E27FC236}">
                    <a16:creationId xmlns:a16="http://schemas.microsoft.com/office/drawing/2014/main" id="{931700CA-05A6-D371-9A5F-1E700CE95DA9}"/>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9028" cap="flat">
                <a:noFill/>
                <a:prstDash val="solid"/>
                <a:miter/>
              </a:ln>
            </p:spPr>
            <p:txBody>
              <a:bodyPr rtlCol="0" anchor="ctr"/>
              <a:lstStyle/>
              <a:p>
                <a:pPr algn="l" rtl="0"/>
                <a:endParaRPr lang="en-US"/>
              </a:p>
            </p:txBody>
          </p:sp>
          <p:sp>
            <p:nvSpPr>
              <p:cNvPr id="34" name="Freeform 382">
                <a:extLst>
                  <a:ext uri="{FF2B5EF4-FFF2-40B4-BE49-F238E27FC236}">
                    <a16:creationId xmlns:a16="http://schemas.microsoft.com/office/drawing/2014/main" id="{2723833D-5C3F-319D-019E-888E495E7EFF}"/>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9028" cap="flat">
                <a:noFill/>
                <a:prstDash val="solid"/>
                <a:miter/>
              </a:ln>
            </p:spPr>
            <p:txBody>
              <a:bodyPr rtlCol="0" anchor="ctr"/>
              <a:lstStyle/>
              <a:p>
                <a:pPr algn="l" rtl="0"/>
                <a:endParaRPr lang="en-US"/>
              </a:p>
            </p:txBody>
          </p:sp>
          <p:sp>
            <p:nvSpPr>
              <p:cNvPr id="35" name="Freeform 383">
                <a:extLst>
                  <a:ext uri="{FF2B5EF4-FFF2-40B4-BE49-F238E27FC236}">
                    <a16:creationId xmlns:a16="http://schemas.microsoft.com/office/drawing/2014/main" id="{8B9D87E1-B654-2FC2-14CF-1C829658D860}"/>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9028" cap="flat">
                <a:noFill/>
                <a:prstDash val="solid"/>
                <a:miter/>
              </a:ln>
            </p:spPr>
            <p:txBody>
              <a:bodyPr rtlCol="0" anchor="ctr"/>
              <a:lstStyle/>
              <a:p>
                <a:pPr algn="l" rtl="0"/>
                <a:endParaRPr lang="en-US"/>
              </a:p>
            </p:txBody>
          </p:sp>
          <p:sp>
            <p:nvSpPr>
              <p:cNvPr id="36" name="Freeform 384">
                <a:extLst>
                  <a:ext uri="{FF2B5EF4-FFF2-40B4-BE49-F238E27FC236}">
                    <a16:creationId xmlns:a16="http://schemas.microsoft.com/office/drawing/2014/main" id="{3B606706-33F3-FF49-7D53-3ACCB3406C5D}"/>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9028" cap="flat">
                <a:noFill/>
                <a:prstDash val="solid"/>
                <a:miter/>
              </a:ln>
            </p:spPr>
            <p:txBody>
              <a:bodyPr rtlCol="0" anchor="ctr"/>
              <a:lstStyle/>
              <a:p>
                <a:pPr algn="l" rtl="0"/>
                <a:endParaRPr lang="en-US"/>
              </a:p>
            </p:txBody>
          </p:sp>
        </p:grpSp>
      </p:grpSp>
      <p:pic>
        <p:nvPicPr>
          <p:cNvPr id="42" name="Graphic 41" descr="Open hand outline">
            <a:extLst>
              <a:ext uri="{FF2B5EF4-FFF2-40B4-BE49-F238E27FC236}">
                <a16:creationId xmlns:a16="http://schemas.microsoft.com/office/drawing/2014/main" id="{EFC19BCA-7307-E16C-C538-1414DE2BAF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09367" y="2593421"/>
            <a:ext cx="771171" cy="771171"/>
          </a:xfrm>
          <a:prstGeom prst="rect">
            <a:avLst/>
          </a:prstGeom>
        </p:spPr>
      </p:pic>
      <p:pic>
        <p:nvPicPr>
          <p:cNvPr id="44" name="Graphic 43" descr="Pig with solid fill">
            <a:extLst>
              <a:ext uri="{FF2B5EF4-FFF2-40B4-BE49-F238E27FC236}">
                <a16:creationId xmlns:a16="http://schemas.microsoft.com/office/drawing/2014/main" id="{7ED80F61-1C68-6CF0-81B8-69962DC883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3612" y="2199490"/>
            <a:ext cx="771171" cy="771171"/>
          </a:xfrm>
          <a:prstGeom prst="rect">
            <a:avLst/>
          </a:prstGeom>
        </p:spPr>
      </p:pic>
    </p:spTree>
    <p:extLst>
      <p:ext uri="{BB962C8B-B14F-4D97-AF65-F5344CB8AC3E}">
        <p14:creationId xmlns:p14="http://schemas.microsoft.com/office/powerpoint/2010/main" val="3706992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0527C78-5ED8-7A2C-40E6-F9EE93B326D6}"/>
              </a:ext>
            </a:extLst>
          </p:cNvPr>
          <p:cNvSpPr>
            <a:spLocks noGrp="1"/>
          </p:cNvSpPr>
          <p:nvPr>
            <p:ph type="body" idx="1"/>
          </p:nvPr>
        </p:nvSpPr>
        <p:spPr>
          <a:xfrm>
            <a:off x="169330" y="299961"/>
            <a:ext cx="9579143" cy="734798"/>
          </a:xfrm>
        </p:spPr>
        <p:txBody>
          <a:bodyPr>
            <a:normAutofit/>
          </a:bodyPr>
          <a:lstStyle/>
          <a:p>
            <a:pPr algn="l" rtl="0"/>
            <a:r>
              <a:rPr lang="en-US" b="1" dirty="0">
                <a:solidFill>
                  <a:srgbClr val="000000"/>
                </a:solidFill>
              </a:rPr>
              <a:t>Näissä on paljon tarkempia kysymyksiä</a:t>
            </a:r>
            <a:endParaRPr lang="en-IE" b="1" dirty="0">
              <a:solidFill>
                <a:srgbClr val="000000"/>
              </a:solidFill>
            </a:endParaRPr>
          </a:p>
        </p:txBody>
      </p:sp>
      <p:sp>
        <p:nvSpPr>
          <p:cNvPr id="12" name="Text Placeholder 2">
            <a:extLst>
              <a:ext uri="{FF2B5EF4-FFF2-40B4-BE49-F238E27FC236}">
                <a16:creationId xmlns:a16="http://schemas.microsoft.com/office/drawing/2014/main" id="{2B55265E-C128-F4C1-88E8-67D3BBCADE22}"/>
              </a:ext>
            </a:extLst>
          </p:cNvPr>
          <p:cNvSpPr>
            <a:spLocks noGrp="1"/>
          </p:cNvSpPr>
          <p:nvPr>
            <p:ph type="body" idx="2"/>
          </p:nvPr>
        </p:nvSpPr>
        <p:spPr>
          <a:xfrm>
            <a:off x="1648516" y="3161915"/>
            <a:ext cx="2615251" cy="1202080"/>
          </a:xfrm>
        </p:spPr>
        <p:txBody>
          <a:bodyPr/>
          <a:lstStyle/>
          <a:p>
            <a:pPr marL="0" indent="0" rtl="0"/>
            <a:r>
              <a:rPr lang="en-US" sz="1800" dirty="0">
                <a:solidFill>
                  <a:srgbClr val="000000"/>
                </a:solidFill>
                <a:latin typeface="+mn-lt"/>
              </a:rPr>
              <a:t>Onko hyväksyttävää tuhota sademetsäalueita halvan naudanlihan, soijan ja palmuöljyn tuottamiseksi?</a:t>
            </a:r>
            <a:endParaRPr lang="en-IE" sz="1800" dirty="0">
              <a:solidFill>
                <a:srgbClr val="000000"/>
              </a:solidFill>
              <a:latin typeface="+mn-lt"/>
            </a:endParaRPr>
          </a:p>
        </p:txBody>
      </p:sp>
      <p:pic>
        <p:nvPicPr>
          <p:cNvPr id="14" name="Graphic 13" descr="Question Mark with solid fill">
            <a:extLst>
              <a:ext uri="{FF2B5EF4-FFF2-40B4-BE49-F238E27FC236}">
                <a16:creationId xmlns:a16="http://schemas.microsoft.com/office/drawing/2014/main" id="{925FC343-0C3E-82BC-0651-02E763FDD4D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25840" y="2262159"/>
            <a:ext cx="569353" cy="569353"/>
          </a:xfrm>
          <a:prstGeom prst="rect">
            <a:avLst/>
          </a:prstGeom>
        </p:spPr>
      </p:pic>
      <p:pic>
        <p:nvPicPr>
          <p:cNvPr id="15" name="Graphic 14" descr="Question Mark with solid fill">
            <a:extLst>
              <a:ext uri="{FF2B5EF4-FFF2-40B4-BE49-F238E27FC236}">
                <a16:creationId xmlns:a16="http://schemas.microsoft.com/office/drawing/2014/main" id="{51F2830A-EB6B-83D4-2F6B-945A03DAB57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18890" y="2236790"/>
            <a:ext cx="569353" cy="569353"/>
          </a:xfrm>
          <a:prstGeom prst="rect">
            <a:avLst/>
          </a:prstGeom>
        </p:spPr>
      </p:pic>
      <p:sp>
        <p:nvSpPr>
          <p:cNvPr id="16" name="Text Placeholder 2">
            <a:extLst>
              <a:ext uri="{FF2B5EF4-FFF2-40B4-BE49-F238E27FC236}">
                <a16:creationId xmlns:a16="http://schemas.microsoft.com/office/drawing/2014/main" id="{83B2AB2D-5AFC-32FE-DF8E-8CB15D240952}"/>
              </a:ext>
            </a:extLst>
          </p:cNvPr>
          <p:cNvSpPr txBox="1">
            <a:spLocks/>
          </p:cNvSpPr>
          <p:nvPr/>
        </p:nvSpPr>
        <p:spPr>
          <a:xfrm>
            <a:off x="4500932" y="3011913"/>
            <a:ext cx="2760850"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1800" dirty="0">
                <a:solidFill>
                  <a:srgbClr val="000000"/>
                </a:solidFill>
                <a:latin typeface="+mn-lt"/>
              </a:rPr>
              <a:t>Pitäisikö runsasrasvaisten/sokeristen/suolaisten elintarvikkeiden markkinointia säännellä paremmin, esim. kun se on suunnattu lapsille?</a:t>
            </a:r>
            <a:endParaRPr lang="en-IE" sz="1800" dirty="0">
              <a:solidFill>
                <a:srgbClr val="000000"/>
              </a:solidFill>
              <a:latin typeface="+mn-lt"/>
            </a:endParaRPr>
          </a:p>
        </p:txBody>
      </p:sp>
      <p:sp>
        <p:nvSpPr>
          <p:cNvPr id="20" name="TextBox 19">
            <a:extLst>
              <a:ext uri="{FF2B5EF4-FFF2-40B4-BE49-F238E27FC236}">
                <a16:creationId xmlns:a16="http://schemas.microsoft.com/office/drawing/2014/main" id="{95306B2D-142E-65BA-2C0C-3EC0A6F1F1C8}"/>
              </a:ext>
            </a:extLst>
          </p:cNvPr>
          <p:cNvSpPr txBox="1"/>
          <p:nvPr/>
        </p:nvSpPr>
        <p:spPr>
          <a:xfrm>
            <a:off x="7280563" y="3115208"/>
            <a:ext cx="2829259" cy="1754326"/>
          </a:xfrm>
          <a:prstGeom prst="rect">
            <a:avLst/>
          </a:prstGeom>
          <a:noFill/>
        </p:spPr>
        <p:txBody>
          <a:bodyPr wrap="square">
            <a:spAutoFit/>
          </a:bodyPr>
          <a:lstStyle/>
          <a:p>
            <a:pPr algn="ctr" rtl="0"/>
            <a:r>
              <a:rPr lang="en-US" dirty="0">
                <a:solidFill>
                  <a:srgbClr val="000000"/>
                </a:solidFill>
              </a:rPr>
              <a:t>Onko kertakäyttöinen muovipakkaus ok, jos se pidentää helposti pilaantuvan tuotteen säilyvyyttä ja vähentää ruokahävikkiä?</a:t>
            </a:r>
            <a:endParaRPr lang="en-IE" dirty="0">
              <a:solidFill>
                <a:srgbClr val="000000"/>
              </a:solidFill>
            </a:endParaRPr>
          </a:p>
        </p:txBody>
      </p:sp>
      <p:pic>
        <p:nvPicPr>
          <p:cNvPr id="23" name="Graphic 22" descr="Question Mark with solid fill">
            <a:extLst>
              <a:ext uri="{FF2B5EF4-FFF2-40B4-BE49-F238E27FC236}">
                <a16:creationId xmlns:a16="http://schemas.microsoft.com/office/drawing/2014/main" id="{3222F3DC-0FB7-D6BF-CA66-B8EAB2218B9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11940" y="2227348"/>
            <a:ext cx="569353" cy="569353"/>
          </a:xfrm>
          <a:prstGeom prst="rect">
            <a:avLst/>
          </a:prstGeom>
        </p:spPr>
      </p:pic>
      <p:sp>
        <p:nvSpPr>
          <p:cNvPr id="25" name="TextBox 24">
            <a:extLst>
              <a:ext uri="{FF2B5EF4-FFF2-40B4-BE49-F238E27FC236}">
                <a16:creationId xmlns:a16="http://schemas.microsoft.com/office/drawing/2014/main" id="{D4FB0C26-7E43-EBE6-66AA-FDCDE464AE1E}"/>
              </a:ext>
            </a:extLst>
          </p:cNvPr>
          <p:cNvSpPr txBox="1"/>
          <p:nvPr/>
        </p:nvSpPr>
        <p:spPr>
          <a:xfrm>
            <a:off x="0" y="5621843"/>
            <a:ext cx="9338553" cy="584775"/>
          </a:xfrm>
          <a:prstGeom prst="rect">
            <a:avLst/>
          </a:prstGeom>
          <a:solidFill>
            <a:srgbClr val="B2DDDC"/>
          </a:solidFill>
        </p:spPr>
        <p:txBody>
          <a:bodyPr wrap="square">
            <a:spAutoFit/>
          </a:bodyPr>
          <a:lstStyle/>
          <a:p>
            <a:pPr marL="252000" algn="l" rtl="0"/>
            <a:r>
              <a:rPr lang="en-US" sz="1600" b="1" dirty="0">
                <a:solidFill>
                  <a:srgbClr val="000000"/>
                </a:solidFill>
              </a:rPr>
              <a:t>Kuten näette, tarve luoda eettisempi, oikeudenmukaisempi ja </a:t>
            </a:r>
            <a:r>
              <a:rPr lang="en-US" sz="1600" b="1" dirty="0" err="1">
                <a:solidFill>
                  <a:srgbClr val="000000"/>
                </a:solidFill>
              </a:rPr>
              <a:t>tasa-arvoisempi</a:t>
            </a:r>
            <a:r>
              <a:rPr lang="en-US" sz="1600" b="1" dirty="0">
                <a:solidFill>
                  <a:srgbClr val="000000"/>
                </a:solidFill>
              </a:rPr>
              <a:t> </a:t>
            </a:r>
            <a:r>
              <a:rPr lang="en-US" sz="1600" b="1" dirty="0" err="1">
                <a:solidFill>
                  <a:srgbClr val="000000"/>
                </a:solidFill>
              </a:rPr>
              <a:t>ruokajärjestelmä</a:t>
            </a:r>
            <a:r>
              <a:rPr lang="en-US" sz="1600" b="1" dirty="0">
                <a:solidFill>
                  <a:srgbClr val="000000"/>
                </a:solidFill>
              </a:rPr>
              <a:t> on monimutkainen ja sen on edustettava monia eri näkökulmia.</a:t>
            </a:r>
            <a:endParaRPr lang="en-IE" sz="1600" b="1" dirty="0">
              <a:solidFill>
                <a:srgbClr val="000000"/>
              </a:solidFill>
            </a:endParaRPr>
          </a:p>
        </p:txBody>
      </p:sp>
    </p:spTree>
    <p:extLst>
      <p:ext uri="{BB962C8B-B14F-4D97-AF65-F5344CB8AC3E}">
        <p14:creationId xmlns:p14="http://schemas.microsoft.com/office/powerpoint/2010/main" val="1900992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09DFB-C75E-5F3A-C371-AF4A1D66ED66}"/>
              </a:ext>
            </a:extLst>
          </p:cNvPr>
          <p:cNvSpPr>
            <a:spLocks noGrp="1"/>
          </p:cNvSpPr>
          <p:nvPr>
            <p:ph type="body" sz="quarter" idx="18"/>
          </p:nvPr>
        </p:nvSpPr>
        <p:spPr>
          <a:xfrm>
            <a:off x="898358" y="1640130"/>
            <a:ext cx="5646737" cy="3025975"/>
          </a:xfrm>
        </p:spPr>
        <p:txBody>
          <a:bodyPr/>
          <a:lstStyle/>
          <a:p>
            <a:pPr algn="l" rtl="0"/>
            <a:r>
              <a:rPr lang="fi-FI" sz="2300" dirty="0"/>
              <a:t>Oletko valmis pohtimaan ja käsittelemään kaikkia näitä tekijöitä ja haasteita?</a:t>
            </a:r>
          </a:p>
          <a:p>
            <a:pPr algn="l" rtl="0"/>
            <a:r>
              <a:rPr lang="fi-FI" sz="2300" dirty="0"/>
              <a:t>Eettisenä elintarvikeyrittäjänä pyrit edistämään kokonaisvaltaista lähestymistapaa ruoan tuotantoon ja kulutukseen, priorisoimalla ihmisten, eläinten ja ympäristön terveyden ja hyvinvoinnin.</a:t>
            </a:r>
          </a:p>
          <a:p>
            <a:pPr algn="l" rtl="0"/>
            <a:r>
              <a:rPr lang="fi-FI" sz="2300" dirty="0"/>
              <a:t>Toimimalla sosiaalisesti vastuullisesti ja kestävästi voit luoda arvoa asiakkaillesi / yhteisöllesi ja samalla edistää oikeudenmukaisempaa ja kestävämpää ruokajärjestelmää.</a:t>
            </a:r>
          </a:p>
        </p:txBody>
      </p:sp>
      <p:sp>
        <p:nvSpPr>
          <p:cNvPr id="3" name="Text Placeholder 2">
            <a:extLst>
              <a:ext uri="{FF2B5EF4-FFF2-40B4-BE49-F238E27FC236}">
                <a16:creationId xmlns:a16="http://schemas.microsoft.com/office/drawing/2014/main" id="{D52E9489-F000-E3A7-B4C0-1CE655FCFF11}"/>
              </a:ext>
            </a:extLst>
          </p:cNvPr>
          <p:cNvSpPr>
            <a:spLocks noGrp="1"/>
          </p:cNvSpPr>
          <p:nvPr>
            <p:ph type="body" sz="quarter" idx="16"/>
          </p:nvPr>
        </p:nvSpPr>
        <p:spPr>
          <a:xfrm>
            <a:off x="651690" y="664918"/>
            <a:ext cx="6314718" cy="693861"/>
          </a:xfrm>
        </p:spPr>
        <p:txBody>
          <a:bodyPr/>
          <a:lstStyle/>
          <a:p>
            <a:pPr algn="l" rtl="0"/>
            <a:r>
              <a:rPr lang="en-IE" sz="3000" b="1" dirty="0"/>
              <a:t>Mahdollisena tai olemassa olevana eettisenä elintarvikeyrittäjänä</a:t>
            </a:r>
          </a:p>
        </p:txBody>
      </p:sp>
      <p:pic>
        <p:nvPicPr>
          <p:cNvPr id="6" name="Picture Placeholder 5" descr="Laughing girl thumbs up">
            <a:extLst>
              <a:ext uri="{FF2B5EF4-FFF2-40B4-BE49-F238E27FC236}">
                <a16:creationId xmlns:a16="http://schemas.microsoft.com/office/drawing/2014/main" id="{5969BEA0-0F27-A9DD-FBC2-EE7C7C57B6A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6969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86781-5FE5-47C9-20D0-0E07CFC9B228}"/>
              </a:ext>
            </a:extLst>
          </p:cNvPr>
          <p:cNvSpPr>
            <a:spLocks noGrp="1"/>
          </p:cNvSpPr>
          <p:nvPr>
            <p:ph type="body" sz="quarter" idx="18"/>
          </p:nvPr>
        </p:nvSpPr>
        <p:spPr>
          <a:xfrm>
            <a:off x="1005210" y="1648614"/>
            <a:ext cx="11186790" cy="4967424"/>
          </a:xfrm>
        </p:spPr>
        <p:txBody>
          <a:bodyPr/>
          <a:lstStyle/>
          <a:p>
            <a:pPr algn="l" rtl="0"/>
            <a:r>
              <a:rPr lang="fi-FI" sz="2200" dirty="0"/>
              <a:t>Tänään </a:t>
            </a:r>
            <a:r>
              <a:rPr lang="fi-FI" sz="2200" b="1" dirty="0"/>
              <a:t>maailman maatalous on suurten haasteiden edessä, kuten:</a:t>
            </a:r>
          </a:p>
          <a:p>
            <a:pPr marL="342900" indent="-342900" algn="l" rtl="0">
              <a:lnSpc>
                <a:spcPct val="70000"/>
              </a:lnSpc>
              <a:buFont typeface="Arial" panose="020B0604020202020204" pitchFamily="34" charset="0"/>
              <a:buChar char="•"/>
            </a:pPr>
            <a:r>
              <a:rPr lang="fi-FI" sz="2200" b="1" dirty="0">
                <a:solidFill>
                  <a:srgbClr val="F79037"/>
                </a:solidFill>
              </a:rPr>
              <a:t>kuinka ruokkia maailman kasvava väestö,</a:t>
            </a:r>
          </a:p>
          <a:p>
            <a:pPr marL="342900" indent="-342900" algn="l" rtl="0">
              <a:lnSpc>
                <a:spcPct val="70000"/>
              </a:lnSpc>
              <a:buFont typeface="Arial" panose="020B0604020202020204" pitchFamily="34" charset="0"/>
              <a:buChar char="•"/>
            </a:pPr>
            <a:r>
              <a:rPr lang="fi-FI" sz="2200" b="1" dirty="0">
                <a:solidFill>
                  <a:srgbClr val="F79037"/>
                </a:solidFill>
              </a:rPr>
              <a:t>kuinka vähentää maaseudun köyhyyttä maailmassa</a:t>
            </a:r>
          </a:p>
          <a:p>
            <a:pPr marL="342900" indent="-342900" algn="l" rtl="0">
              <a:lnSpc>
                <a:spcPct val="70000"/>
              </a:lnSpc>
              <a:buFont typeface="Arial" panose="020B0604020202020204" pitchFamily="34" charset="0"/>
              <a:buChar char="•"/>
            </a:pPr>
            <a:r>
              <a:rPr lang="fi-FI" sz="2200" b="1" dirty="0">
                <a:solidFill>
                  <a:srgbClr val="F79037"/>
                </a:solidFill>
              </a:rPr>
              <a:t>kuinka hallita ekosysteemien tuotteita / palveluita ottaen huomioon globaalin ympäristön muutoksen.</a:t>
            </a:r>
            <a:endParaRPr lang="fi-FI" sz="2200" dirty="0"/>
          </a:p>
          <a:p>
            <a:pPr algn="l" rtl="0"/>
            <a:r>
              <a:rPr lang="fi-FI" sz="2200" dirty="0"/>
              <a:t>Perinteisesti nykyaikaisten tuotanto- ja kulutusjärjestelmien komponentteja on analysoitu tietyn elementin tai toiminnon tehokkuuden parantamiseksi, perustuen käsitykseen, että tämä parantaa myös koko järjestelmän tehokkuutta. Viime aikoina on kuitenkin käynyt selväksi, että näiden monimutkaisten ongelmien ratkaisemiseksi </a:t>
            </a:r>
            <a:r>
              <a:rPr lang="fi-FI" sz="2200" b="1" dirty="0"/>
              <a:t>tarvitaan kokonaisvaltaisempi viitekehys.</a:t>
            </a:r>
          </a:p>
          <a:p>
            <a:pPr algn="l" rtl="0"/>
            <a:r>
              <a:rPr lang="fi-FI" sz="2200" dirty="0"/>
              <a:t>Tämän seurauksena </a:t>
            </a:r>
            <a:r>
              <a:rPr lang="fi-FI" sz="2200" u="sng" dirty="0"/>
              <a:t>ruokajärjestelmän lähestymistapa </a:t>
            </a:r>
            <a:r>
              <a:rPr lang="fi-FI" sz="2200" dirty="0"/>
              <a:t>on otettu laajalti käyttöön, jotta voidaan tunnistaa, analysoida ja arvioida järjestelmän eri toimijoiden, toimintojen ja tulosten vaikutuksia ja palautetta, jotta voidaan tunnistaa interventiopisteitä elintarviketurvan parantamiseksi.</a:t>
            </a:r>
          </a:p>
        </p:txBody>
      </p:sp>
      <p:sp>
        <p:nvSpPr>
          <p:cNvPr id="3" name="Text Placeholder 2">
            <a:extLst>
              <a:ext uri="{FF2B5EF4-FFF2-40B4-BE49-F238E27FC236}">
                <a16:creationId xmlns:a16="http://schemas.microsoft.com/office/drawing/2014/main" id="{1E3A0EF3-1B83-27B2-FBDE-B4028D081B08}"/>
              </a:ext>
            </a:extLst>
          </p:cNvPr>
          <p:cNvSpPr>
            <a:spLocks noGrp="1"/>
          </p:cNvSpPr>
          <p:nvPr>
            <p:ph type="body" sz="quarter" idx="16"/>
          </p:nvPr>
        </p:nvSpPr>
        <p:spPr/>
        <p:txBody>
          <a:bodyPr/>
          <a:lstStyle/>
          <a:p>
            <a:pPr algn="l" rtl="0"/>
            <a:r>
              <a:rPr lang="en-IE" b="1" dirty="0"/>
              <a:t>Edessä olevat haasteet…</a:t>
            </a:r>
          </a:p>
        </p:txBody>
      </p:sp>
      <p:grpSp>
        <p:nvGrpSpPr>
          <p:cNvPr id="4" name="Group 3">
            <a:extLst>
              <a:ext uri="{FF2B5EF4-FFF2-40B4-BE49-F238E27FC236}">
                <a16:creationId xmlns:a16="http://schemas.microsoft.com/office/drawing/2014/main" id="{EA8DE381-26C5-5DE4-4BA0-B2973C32DACF}"/>
              </a:ext>
            </a:extLst>
          </p:cNvPr>
          <p:cNvGrpSpPr/>
          <p:nvPr/>
        </p:nvGrpSpPr>
        <p:grpSpPr>
          <a:xfrm>
            <a:off x="10147865" y="376762"/>
            <a:ext cx="1245753" cy="1245537"/>
            <a:chOff x="3258209" y="1217582"/>
            <a:chExt cx="4712093" cy="4711281"/>
          </a:xfrm>
        </p:grpSpPr>
        <p:sp>
          <p:nvSpPr>
            <p:cNvPr id="5" name="Freeform 568">
              <a:extLst>
                <a:ext uri="{FF2B5EF4-FFF2-40B4-BE49-F238E27FC236}">
                  <a16:creationId xmlns:a16="http://schemas.microsoft.com/office/drawing/2014/main" id="{FF3E70D7-38F3-8C6A-FA6F-7F5981296D2D}"/>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79037"/>
            </a:solidFill>
            <a:ln w="9514" cap="flat">
              <a:noFill/>
              <a:prstDash val="solid"/>
              <a:miter/>
            </a:ln>
          </p:spPr>
          <p:txBody>
            <a:bodyPr rtlCol="0" anchor="ctr"/>
            <a:lstStyle/>
            <a:p>
              <a:pPr algn="l" rtl="0"/>
              <a:endParaRPr lang="en-US"/>
            </a:p>
          </p:txBody>
        </p:sp>
        <p:sp>
          <p:nvSpPr>
            <p:cNvPr id="6" name="Freeform 569">
              <a:extLst>
                <a:ext uri="{FF2B5EF4-FFF2-40B4-BE49-F238E27FC236}">
                  <a16:creationId xmlns:a16="http://schemas.microsoft.com/office/drawing/2014/main" id="{A28801EF-13AF-BBBB-935F-107F59D44274}"/>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79037"/>
            </a:solidFill>
            <a:ln w="9514" cap="flat">
              <a:noFill/>
              <a:prstDash val="solid"/>
              <a:miter/>
            </a:ln>
          </p:spPr>
          <p:txBody>
            <a:bodyPr rtlCol="0" anchor="ctr"/>
            <a:lstStyle/>
            <a:p>
              <a:pPr algn="l" rtl="0"/>
              <a:endParaRPr lang="en-US"/>
            </a:p>
          </p:txBody>
        </p:sp>
        <p:grpSp>
          <p:nvGrpSpPr>
            <p:cNvPr id="7" name="Group 6">
              <a:extLst>
                <a:ext uri="{FF2B5EF4-FFF2-40B4-BE49-F238E27FC236}">
                  <a16:creationId xmlns:a16="http://schemas.microsoft.com/office/drawing/2014/main" id="{59F2748E-B51E-9957-9D1F-B37774C01A7B}"/>
                </a:ext>
              </a:extLst>
            </p:cNvPr>
            <p:cNvGrpSpPr/>
            <p:nvPr/>
          </p:nvGrpSpPr>
          <p:grpSpPr>
            <a:xfrm>
              <a:off x="3258209" y="1217582"/>
              <a:ext cx="4712093" cy="4711281"/>
              <a:chOff x="3258209" y="1217582"/>
              <a:chExt cx="4712093" cy="4711281"/>
            </a:xfrm>
          </p:grpSpPr>
          <p:sp>
            <p:nvSpPr>
              <p:cNvPr id="8" name="Freeform 571">
                <a:extLst>
                  <a:ext uri="{FF2B5EF4-FFF2-40B4-BE49-F238E27FC236}">
                    <a16:creationId xmlns:a16="http://schemas.microsoft.com/office/drawing/2014/main" id="{DA8EB7B8-2827-60C0-DFE9-2D3A00F2B1E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72">
                <a:extLst>
                  <a:ext uri="{FF2B5EF4-FFF2-40B4-BE49-F238E27FC236}">
                    <a16:creationId xmlns:a16="http://schemas.microsoft.com/office/drawing/2014/main" id="{2E495232-B226-F4C5-E56B-7333211B5D2A}"/>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pPr algn="l" rtl="0"/>
                <a:endParaRPr lang="en-US"/>
              </a:p>
            </p:txBody>
          </p:sp>
          <p:sp>
            <p:nvSpPr>
              <p:cNvPr id="10" name="Freeform 573">
                <a:extLst>
                  <a:ext uri="{FF2B5EF4-FFF2-40B4-BE49-F238E27FC236}">
                    <a16:creationId xmlns:a16="http://schemas.microsoft.com/office/drawing/2014/main" id="{7CF2DD2F-BCB4-F81F-F714-8019E49E049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pPr algn="l" rtl="0"/>
                <a:endParaRPr lang="en-US"/>
              </a:p>
            </p:txBody>
          </p:sp>
          <p:sp>
            <p:nvSpPr>
              <p:cNvPr id="11" name="Freeform 574">
                <a:extLst>
                  <a:ext uri="{FF2B5EF4-FFF2-40B4-BE49-F238E27FC236}">
                    <a16:creationId xmlns:a16="http://schemas.microsoft.com/office/drawing/2014/main" id="{8905204A-2DFE-8EB3-2359-BFACA96CE21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pPr algn="l" rtl="0"/>
                <a:endParaRPr lang="en-US"/>
              </a:p>
            </p:txBody>
          </p:sp>
          <p:sp>
            <p:nvSpPr>
              <p:cNvPr id="12" name="Freeform 575">
                <a:extLst>
                  <a:ext uri="{FF2B5EF4-FFF2-40B4-BE49-F238E27FC236}">
                    <a16:creationId xmlns:a16="http://schemas.microsoft.com/office/drawing/2014/main" id="{86412E20-23BE-E55C-F1C4-C9B7A68D6120}"/>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pPr algn="l" rtl="0"/>
                <a:endParaRPr lang="en-US"/>
              </a:p>
            </p:txBody>
          </p:sp>
          <p:sp>
            <p:nvSpPr>
              <p:cNvPr id="13" name="Freeform 576">
                <a:extLst>
                  <a:ext uri="{FF2B5EF4-FFF2-40B4-BE49-F238E27FC236}">
                    <a16:creationId xmlns:a16="http://schemas.microsoft.com/office/drawing/2014/main" id="{C2BAA2FC-3177-F331-3D5A-C118B5B2C021}"/>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14" name="Freeform 577">
                <a:extLst>
                  <a:ext uri="{FF2B5EF4-FFF2-40B4-BE49-F238E27FC236}">
                    <a16:creationId xmlns:a16="http://schemas.microsoft.com/office/drawing/2014/main" id="{4387672C-98AA-C4FB-9EF2-9661DADC4585}"/>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15" name="Freeform 578">
                <a:extLst>
                  <a:ext uri="{FF2B5EF4-FFF2-40B4-BE49-F238E27FC236}">
                    <a16:creationId xmlns:a16="http://schemas.microsoft.com/office/drawing/2014/main" id="{AB6A81F3-1D83-63AD-544E-D8AA0BBD8DAB}"/>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pPr algn="l" rtl="0"/>
                <a:endParaRPr lang="en-US"/>
              </a:p>
            </p:txBody>
          </p:sp>
          <p:sp>
            <p:nvSpPr>
              <p:cNvPr id="16" name="Freeform 579">
                <a:extLst>
                  <a:ext uri="{FF2B5EF4-FFF2-40B4-BE49-F238E27FC236}">
                    <a16:creationId xmlns:a16="http://schemas.microsoft.com/office/drawing/2014/main" id="{ECCD36CA-E86B-F544-7569-58FE6F70646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17" name="Freeform 580">
                <a:extLst>
                  <a:ext uri="{FF2B5EF4-FFF2-40B4-BE49-F238E27FC236}">
                    <a16:creationId xmlns:a16="http://schemas.microsoft.com/office/drawing/2014/main" id="{741DD7D2-C0B0-776E-B550-38DC79A31A69}"/>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18" name="Freeform 581">
                <a:extLst>
                  <a:ext uri="{FF2B5EF4-FFF2-40B4-BE49-F238E27FC236}">
                    <a16:creationId xmlns:a16="http://schemas.microsoft.com/office/drawing/2014/main" id="{7ADD4E1A-1D04-2CF5-C0FD-1B132BEC346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pPr algn="l" rtl="0"/>
                <a:endParaRPr lang="en-US"/>
              </a:p>
            </p:txBody>
          </p:sp>
          <p:sp>
            <p:nvSpPr>
              <p:cNvPr id="19" name="Freeform 582">
                <a:extLst>
                  <a:ext uri="{FF2B5EF4-FFF2-40B4-BE49-F238E27FC236}">
                    <a16:creationId xmlns:a16="http://schemas.microsoft.com/office/drawing/2014/main" id="{95067C46-64C8-F4CD-4051-455EB2E063B3}"/>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pPr algn="l" rtl="0"/>
                <a:endParaRPr lang="en-US"/>
              </a:p>
            </p:txBody>
          </p:sp>
          <p:sp>
            <p:nvSpPr>
              <p:cNvPr id="20" name="Freeform 583">
                <a:extLst>
                  <a:ext uri="{FF2B5EF4-FFF2-40B4-BE49-F238E27FC236}">
                    <a16:creationId xmlns:a16="http://schemas.microsoft.com/office/drawing/2014/main" id="{42863FF9-C35B-27AB-91AD-CD3413F5F21A}"/>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sp>
            <p:nvSpPr>
              <p:cNvPr id="21" name="Freeform 584">
                <a:extLst>
                  <a:ext uri="{FF2B5EF4-FFF2-40B4-BE49-F238E27FC236}">
                    <a16:creationId xmlns:a16="http://schemas.microsoft.com/office/drawing/2014/main" id="{7007EC6C-BBC1-6A8F-F601-1210E14A00EB}"/>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pPr algn="l" rtl="0"/>
                <a:endParaRPr lang="en-US"/>
              </a:p>
            </p:txBody>
          </p:sp>
          <p:sp>
            <p:nvSpPr>
              <p:cNvPr id="22" name="Freeform 585">
                <a:extLst>
                  <a:ext uri="{FF2B5EF4-FFF2-40B4-BE49-F238E27FC236}">
                    <a16:creationId xmlns:a16="http://schemas.microsoft.com/office/drawing/2014/main" id="{F93B4133-0971-EFB1-DAA4-A7C5C9C9E69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27535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B081A7D-3B4A-1635-0925-E7B2D9224170}"/>
              </a:ext>
            </a:extLst>
          </p:cNvPr>
          <p:cNvSpPr>
            <a:spLocks noGrp="1"/>
          </p:cNvSpPr>
          <p:nvPr>
            <p:ph type="body" sz="quarter" idx="16"/>
          </p:nvPr>
        </p:nvSpPr>
        <p:spPr>
          <a:xfrm>
            <a:off x="3350549" y="1459885"/>
            <a:ext cx="8148472" cy="3743190"/>
          </a:xfrm>
        </p:spPr>
        <p:txBody>
          <a:bodyPr>
            <a:noAutofit/>
          </a:bodyPr>
          <a:lstStyle/>
          <a:p>
            <a:pPr algn="l" rtl="0">
              <a:lnSpc>
                <a:spcPct val="110000"/>
              </a:lnSpc>
            </a:pPr>
            <a:r>
              <a:rPr lang="fi-FI" sz="2400" b="1" dirty="0"/>
              <a:t>Eettisen elintarvikeyrittäjyyden </a:t>
            </a:r>
            <a:r>
              <a:rPr lang="fi-FI" sz="2400" dirty="0"/>
              <a:t>(EFE) -kurssi on kehitetty erityisesti kouluttajille ja pk-yrityksille, ja se sisältää kattavan ja inspiroivan opetussuunnitelman, oppimistavoitteet, arviointitekniikat ja merkityksellisen sisällön myös perinteisille luokkahuonepohjaisille kursseille. Intuitiivinen pedagogiikka ja kouluttajaresurssimme lisäävät myös osaamista digitaalisista opetusmenetelmistä </a:t>
            </a:r>
            <a:r>
              <a:rPr lang="fi-FI" sz="2400" dirty="0" err="1"/>
              <a:t>Dig</a:t>
            </a:r>
            <a:r>
              <a:rPr lang="fi-FI" sz="2400" dirty="0"/>
              <a:t> </a:t>
            </a:r>
            <a:r>
              <a:rPr lang="fi-FI" sz="2400" dirty="0" err="1"/>
              <a:t>Comp</a:t>
            </a:r>
            <a:r>
              <a:rPr lang="fi-FI" sz="2400" dirty="0"/>
              <a:t> Edun -mukaisesti.</a:t>
            </a:r>
          </a:p>
          <a:p>
            <a:pPr algn="l" rtl="0">
              <a:lnSpc>
                <a:spcPct val="110000"/>
              </a:lnSpc>
            </a:pPr>
            <a:endParaRPr lang="fi-FI" sz="2400" dirty="0"/>
          </a:p>
          <a:p>
            <a:pPr algn="ctr" rtl="0">
              <a:lnSpc>
                <a:spcPct val="110000"/>
              </a:lnSpc>
            </a:pPr>
            <a:r>
              <a:rPr lang="fi-FI" sz="2400" b="1" dirty="0"/>
              <a:t>Erityisesti </a:t>
            </a:r>
            <a:r>
              <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rPr>
              <a:t>tämä kurssi on luotu auttamaan eettisempien elintarvikeyritysten kehittämistä.</a:t>
            </a:r>
            <a:endParaRPr lang="fi-FI" sz="2400" b="1" dirty="0"/>
          </a:p>
        </p:txBody>
      </p:sp>
      <p:sp>
        <p:nvSpPr>
          <p:cNvPr id="28" name="Oval 27">
            <a:extLst>
              <a:ext uri="{FF2B5EF4-FFF2-40B4-BE49-F238E27FC236}">
                <a16:creationId xmlns:a16="http://schemas.microsoft.com/office/drawing/2014/main" id="{81EA5428-7EB3-3984-7880-5E522E06D018}"/>
              </a:ext>
            </a:extLst>
          </p:cNvPr>
          <p:cNvSpPr/>
          <p:nvPr/>
        </p:nvSpPr>
        <p:spPr>
          <a:xfrm>
            <a:off x="465748" y="3710521"/>
            <a:ext cx="3001384" cy="2695755"/>
          </a:xfrm>
          <a:prstGeom prst="ellipse">
            <a:avLst/>
          </a:prstGeom>
          <a:solidFill>
            <a:srgbClr val="B2D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41" name="Group 40">
            <a:extLst>
              <a:ext uri="{FF2B5EF4-FFF2-40B4-BE49-F238E27FC236}">
                <a16:creationId xmlns:a16="http://schemas.microsoft.com/office/drawing/2014/main" id="{4D9FC9E3-69AF-D29E-FCEF-72B18DB16251}"/>
              </a:ext>
            </a:extLst>
          </p:cNvPr>
          <p:cNvGrpSpPr/>
          <p:nvPr/>
        </p:nvGrpSpPr>
        <p:grpSpPr>
          <a:xfrm>
            <a:off x="465748" y="512963"/>
            <a:ext cx="2866152" cy="6102577"/>
            <a:chOff x="481949" y="725576"/>
            <a:chExt cx="2866152" cy="6102577"/>
          </a:xfrm>
        </p:grpSpPr>
        <p:sp>
          <p:nvSpPr>
            <p:cNvPr id="29" name="Text Placeholder 1">
              <a:extLst>
                <a:ext uri="{FF2B5EF4-FFF2-40B4-BE49-F238E27FC236}">
                  <a16:creationId xmlns:a16="http://schemas.microsoft.com/office/drawing/2014/main" id="{86C96DB4-B125-0702-D632-5B9345988FAC}"/>
                </a:ext>
              </a:extLst>
            </p:cNvPr>
            <p:cNvSpPr txBox="1">
              <a:spLocks/>
            </p:cNvSpPr>
            <p:nvPr/>
          </p:nvSpPr>
          <p:spPr>
            <a:xfrm>
              <a:off x="481949" y="1711623"/>
              <a:ext cx="2866152" cy="110769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10000"/>
                </a:lnSpc>
              </a:pPr>
              <a:r>
                <a:rPr lang="en-US" sz="3200" dirty="0"/>
                <a:t>IHMISET</a:t>
              </a:r>
              <a:endParaRPr lang="en-IE" sz="3200" b="1" dirty="0"/>
            </a:p>
          </p:txBody>
        </p:sp>
        <p:sp>
          <p:nvSpPr>
            <p:cNvPr id="30" name="Text Placeholder 1">
              <a:extLst>
                <a:ext uri="{FF2B5EF4-FFF2-40B4-BE49-F238E27FC236}">
                  <a16:creationId xmlns:a16="http://schemas.microsoft.com/office/drawing/2014/main" id="{F68678D2-0291-D026-C973-5B2FB0558C13}"/>
                </a:ext>
              </a:extLst>
            </p:cNvPr>
            <p:cNvSpPr txBox="1">
              <a:spLocks/>
            </p:cNvSpPr>
            <p:nvPr/>
          </p:nvSpPr>
          <p:spPr>
            <a:xfrm>
              <a:off x="481949" y="3772700"/>
              <a:ext cx="2866152" cy="110769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10000"/>
                </a:lnSpc>
              </a:pPr>
              <a:r>
                <a:rPr lang="en-US" sz="3200" dirty="0"/>
                <a:t>PLANEETTA</a:t>
              </a:r>
              <a:endParaRPr lang="en-IE" sz="3200" b="1" dirty="0"/>
            </a:p>
          </p:txBody>
        </p:sp>
        <p:sp>
          <p:nvSpPr>
            <p:cNvPr id="31" name="Text Placeholder 1">
              <a:extLst>
                <a:ext uri="{FF2B5EF4-FFF2-40B4-BE49-F238E27FC236}">
                  <a16:creationId xmlns:a16="http://schemas.microsoft.com/office/drawing/2014/main" id="{FF459503-AF6C-9859-B28D-5AA846EA146D}"/>
                </a:ext>
              </a:extLst>
            </p:cNvPr>
            <p:cNvSpPr txBox="1">
              <a:spLocks/>
            </p:cNvSpPr>
            <p:nvPr/>
          </p:nvSpPr>
          <p:spPr>
            <a:xfrm>
              <a:off x="481949" y="5720456"/>
              <a:ext cx="2866152" cy="110769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10000"/>
                </a:lnSpc>
              </a:pPr>
              <a:r>
                <a:rPr lang="en-US" sz="3200" dirty="0"/>
                <a:t>VOITTO</a:t>
              </a:r>
              <a:endParaRPr lang="en-IE" sz="3200" b="1" dirty="0"/>
            </a:p>
          </p:txBody>
        </p:sp>
        <p:sp>
          <p:nvSpPr>
            <p:cNvPr id="35" name="Oval 34">
              <a:extLst>
                <a:ext uri="{FF2B5EF4-FFF2-40B4-BE49-F238E27FC236}">
                  <a16:creationId xmlns:a16="http://schemas.microsoft.com/office/drawing/2014/main" id="{023C9166-D41C-3D8F-2998-8964AE4E4821}"/>
                </a:ext>
              </a:extLst>
            </p:cNvPr>
            <p:cNvSpPr/>
            <p:nvPr/>
          </p:nvSpPr>
          <p:spPr>
            <a:xfrm>
              <a:off x="1639672" y="725576"/>
              <a:ext cx="938130" cy="938130"/>
            </a:xfrm>
            <a:prstGeom prst="ellipse">
              <a:avLst/>
            </a:prstGeom>
            <a:solidFill>
              <a:srgbClr val="F79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 name="Oval 35">
              <a:extLst>
                <a:ext uri="{FF2B5EF4-FFF2-40B4-BE49-F238E27FC236}">
                  <a16:creationId xmlns:a16="http://schemas.microsoft.com/office/drawing/2014/main" id="{0A718601-F659-A450-6F68-0AE21C6F568B}"/>
                </a:ext>
              </a:extLst>
            </p:cNvPr>
            <p:cNvSpPr/>
            <p:nvPr/>
          </p:nvSpPr>
          <p:spPr>
            <a:xfrm>
              <a:off x="1170607" y="2763150"/>
              <a:ext cx="938130" cy="938130"/>
            </a:xfrm>
            <a:prstGeom prst="ellipse">
              <a:avLst/>
            </a:prstGeom>
            <a:solidFill>
              <a:srgbClr val="F1A0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Oval 36">
              <a:extLst>
                <a:ext uri="{FF2B5EF4-FFF2-40B4-BE49-F238E27FC236}">
                  <a16:creationId xmlns:a16="http://schemas.microsoft.com/office/drawing/2014/main" id="{EBA3FF15-B41D-076F-15B7-7F8CFF6817A1}"/>
                </a:ext>
              </a:extLst>
            </p:cNvPr>
            <p:cNvSpPr/>
            <p:nvPr/>
          </p:nvSpPr>
          <p:spPr>
            <a:xfrm>
              <a:off x="1583233" y="4752807"/>
              <a:ext cx="938130" cy="938130"/>
            </a:xfrm>
            <a:prstGeom prst="ellipse">
              <a:avLst/>
            </a:prstGeom>
            <a:solidFill>
              <a:srgbClr val="41A0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8" name="Freeform 37">
              <a:extLst>
                <a:ext uri="{FF2B5EF4-FFF2-40B4-BE49-F238E27FC236}">
                  <a16:creationId xmlns:a16="http://schemas.microsoft.com/office/drawing/2014/main" id="{E5877582-76E9-AA97-BB17-CA3A13FE34B4}"/>
                </a:ext>
              </a:extLst>
            </p:cNvPr>
            <p:cNvSpPr/>
            <p:nvPr/>
          </p:nvSpPr>
          <p:spPr>
            <a:xfrm>
              <a:off x="1639672" y="867279"/>
              <a:ext cx="550706" cy="725059"/>
            </a:xfrm>
            <a:custGeom>
              <a:avLst/>
              <a:gdLst>
                <a:gd name="connsiteX0" fmla="*/ 392817 w 550706"/>
                <a:gd name="connsiteY0" fmla="*/ 376653 h 725059"/>
                <a:gd name="connsiteX1" fmla="*/ 420326 w 550706"/>
                <a:gd name="connsiteY1" fmla="*/ 376653 h 725059"/>
                <a:gd name="connsiteX2" fmla="*/ 550285 w 550706"/>
                <a:gd name="connsiteY2" fmla="*/ 507530 h 725059"/>
                <a:gd name="connsiteX3" fmla="*/ 550285 w 550706"/>
                <a:gd name="connsiteY3" fmla="*/ 699104 h 725059"/>
                <a:gd name="connsiteX4" fmla="*/ 531313 w 550706"/>
                <a:gd name="connsiteY4" fmla="*/ 721865 h 725059"/>
                <a:gd name="connsiteX5" fmla="*/ 502855 w 550706"/>
                <a:gd name="connsiteY5" fmla="*/ 723762 h 725059"/>
                <a:gd name="connsiteX6" fmla="*/ 247680 w 550706"/>
                <a:gd name="connsiteY6" fmla="*/ 723762 h 725059"/>
                <a:gd name="connsiteX7" fmla="*/ 149026 w 550706"/>
                <a:gd name="connsiteY7" fmla="*/ 723762 h 725059"/>
                <a:gd name="connsiteX8" fmla="*/ 29501 w 550706"/>
                <a:gd name="connsiteY8" fmla="*/ 724710 h 725059"/>
                <a:gd name="connsiteX9" fmla="*/ 1043 w 550706"/>
                <a:gd name="connsiteY9" fmla="*/ 696259 h 725059"/>
                <a:gd name="connsiteX10" fmla="*/ 95 w 550706"/>
                <a:gd name="connsiteY10" fmla="*/ 516066 h 725059"/>
                <a:gd name="connsiteX11" fmla="*/ 134796 w 550706"/>
                <a:gd name="connsiteY11" fmla="*/ 376653 h 725059"/>
                <a:gd name="connsiteX12" fmla="*/ 160409 w 550706"/>
                <a:gd name="connsiteY12" fmla="*/ 373808 h 725059"/>
                <a:gd name="connsiteX13" fmla="*/ 152820 w 550706"/>
                <a:gd name="connsiteY13" fmla="*/ 365273 h 725059"/>
                <a:gd name="connsiteX14" fmla="*/ 89264 w 550706"/>
                <a:gd name="connsiteY14" fmla="*/ 283712 h 725059"/>
                <a:gd name="connsiteX15" fmla="*/ 109184 w 550706"/>
                <a:gd name="connsiteY15" fmla="*/ 84551 h 725059"/>
                <a:gd name="connsiteX16" fmla="*/ 217325 w 550706"/>
                <a:gd name="connsiteY16" fmla="*/ 10577 h 725059"/>
                <a:gd name="connsiteX17" fmla="*/ 304597 w 550706"/>
                <a:gd name="connsiteY17" fmla="*/ 2041 h 725059"/>
                <a:gd name="connsiteX18" fmla="*/ 398508 w 550706"/>
                <a:gd name="connsiteY18" fmla="*/ 44719 h 725059"/>
                <a:gd name="connsiteX19" fmla="*/ 424121 w 550706"/>
                <a:gd name="connsiteY19" fmla="*/ 61790 h 725059"/>
                <a:gd name="connsiteX20" fmla="*/ 448784 w 550706"/>
                <a:gd name="connsiteY20" fmla="*/ 94035 h 725059"/>
                <a:gd name="connsiteX21" fmla="*/ 432658 w 550706"/>
                <a:gd name="connsiteY21" fmla="*/ 328286 h 725059"/>
                <a:gd name="connsiteX22" fmla="*/ 399457 w 550706"/>
                <a:gd name="connsiteY22" fmla="*/ 362428 h 725059"/>
                <a:gd name="connsiteX23" fmla="*/ 391868 w 550706"/>
                <a:gd name="connsiteY23" fmla="*/ 371911 h 725059"/>
                <a:gd name="connsiteX24" fmla="*/ 392817 w 550706"/>
                <a:gd name="connsiteY24" fmla="*/ 376653 h 725059"/>
                <a:gd name="connsiteX25" fmla="*/ 276139 w 550706"/>
                <a:gd name="connsiteY25" fmla="*/ 682033 h 725059"/>
                <a:gd name="connsiteX26" fmla="*/ 276139 w 550706"/>
                <a:gd name="connsiteY26" fmla="*/ 681085 h 725059"/>
                <a:gd name="connsiteX27" fmla="*/ 389971 w 550706"/>
                <a:gd name="connsiteY27" fmla="*/ 681085 h 725059"/>
                <a:gd name="connsiteX28" fmla="*/ 402303 w 550706"/>
                <a:gd name="connsiteY28" fmla="*/ 671601 h 725059"/>
                <a:gd name="connsiteX29" fmla="*/ 402303 w 550706"/>
                <a:gd name="connsiteY29" fmla="*/ 608059 h 725059"/>
                <a:gd name="connsiteX30" fmla="*/ 402303 w 550706"/>
                <a:gd name="connsiteY30" fmla="*/ 572021 h 725059"/>
                <a:gd name="connsiteX31" fmla="*/ 414635 w 550706"/>
                <a:gd name="connsiteY31" fmla="*/ 551156 h 725059"/>
                <a:gd name="connsiteX32" fmla="*/ 444990 w 550706"/>
                <a:gd name="connsiteY32" fmla="*/ 572969 h 725059"/>
                <a:gd name="connsiteX33" fmla="*/ 444990 w 550706"/>
                <a:gd name="connsiteY33" fmla="*/ 666859 h 725059"/>
                <a:gd name="connsiteX34" fmla="*/ 459219 w 550706"/>
                <a:gd name="connsiteY34" fmla="*/ 680136 h 725059"/>
                <a:gd name="connsiteX35" fmla="*/ 499061 w 550706"/>
                <a:gd name="connsiteY35" fmla="*/ 680136 h 725059"/>
                <a:gd name="connsiteX36" fmla="*/ 509495 w 550706"/>
                <a:gd name="connsiteY36" fmla="*/ 670653 h 725059"/>
                <a:gd name="connsiteX37" fmla="*/ 509495 w 550706"/>
                <a:gd name="connsiteY37" fmla="*/ 509427 h 725059"/>
                <a:gd name="connsiteX38" fmla="*/ 495266 w 550706"/>
                <a:gd name="connsiteY38" fmla="*/ 462008 h 725059"/>
                <a:gd name="connsiteX39" fmla="*/ 438350 w 550706"/>
                <a:gd name="connsiteY39" fmla="*/ 419331 h 725059"/>
                <a:gd name="connsiteX40" fmla="*/ 395663 w 550706"/>
                <a:gd name="connsiteY40" fmla="*/ 417434 h 725059"/>
                <a:gd name="connsiteX41" fmla="*/ 372896 w 550706"/>
                <a:gd name="connsiteY41" fmla="*/ 427866 h 725059"/>
                <a:gd name="connsiteX42" fmla="*/ 292265 w 550706"/>
                <a:gd name="connsiteY42" fmla="*/ 507530 h 725059"/>
                <a:gd name="connsiteX43" fmla="*/ 259064 w 550706"/>
                <a:gd name="connsiteY43" fmla="*/ 508479 h 725059"/>
                <a:gd name="connsiteX44" fmla="*/ 177484 w 550706"/>
                <a:gd name="connsiteY44" fmla="*/ 424073 h 725059"/>
                <a:gd name="connsiteX45" fmla="*/ 166100 w 550706"/>
                <a:gd name="connsiteY45" fmla="*/ 417434 h 725059"/>
                <a:gd name="connsiteX46" fmla="*/ 92109 w 550706"/>
                <a:gd name="connsiteY46" fmla="*/ 430711 h 725059"/>
                <a:gd name="connsiteX47" fmla="*/ 46576 w 550706"/>
                <a:gd name="connsiteY47" fmla="*/ 508479 h 725059"/>
                <a:gd name="connsiteX48" fmla="*/ 43730 w 550706"/>
                <a:gd name="connsiteY48" fmla="*/ 671601 h 725059"/>
                <a:gd name="connsiteX49" fmla="*/ 52268 w 550706"/>
                <a:gd name="connsiteY49" fmla="*/ 680136 h 725059"/>
                <a:gd name="connsiteX50" fmla="*/ 86418 w 550706"/>
                <a:gd name="connsiteY50" fmla="*/ 680136 h 725059"/>
                <a:gd name="connsiteX51" fmla="*/ 108236 w 550706"/>
                <a:gd name="connsiteY51" fmla="*/ 658323 h 725059"/>
                <a:gd name="connsiteX52" fmla="*/ 106338 w 550706"/>
                <a:gd name="connsiteY52" fmla="*/ 574866 h 725059"/>
                <a:gd name="connsiteX53" fmla="*/ 119619 w 550706"/>
                <a:gd name="connsiteY53" fmla="*/ 550208 h 725059"/>
                <a:gd name="connsiteX54" fmla="*/ 143334 w 550706"/>
                <a:gd name="connsiteY54" fmla="*/ 554001 h 725059"/>
                <a:gd name="connsiteX55" fmla="*/ 151871 w 550706"/>
                <a:gd name="connsiteY55" fmla="*/ 576763 h 725059"/>
                <a:gd name="connsiteX56" fmla="*/ 151871 w 550706"/>
                <a:gd name="connsiteY56" fmla="*/ 667807 h 725059"/>
                <a:gd name="connsiteX57" fmla="*/ 165152 w 550706"/>
                <a:gd name="connsiteY57" fmla="*/ 681085 h 725059"/>
                <a:gd name="connsiteX58" fmla="*/ 276139 w 550706"/>
                <a:gd name="connsiteY58" fmla="*/ 682033 h 725059"/>
                <a:gd name="connsiteX59" fmla="*/ 436453 w 550706"/>
                <a:gd name="connsiteY59" fmla="*/ 202151 h 725059"/>
                <a:gd name="connsiteX60" fmla="*/ 280882 w 550706"/>
                <a:gd name="connsiteY60" fmla="*/ 41873 h 725059"/>
                <a:gd name="connsiteX61" fmla="*/ 117722 w 550706"/>
                <a:gd name="connsiteY61" fmla="*/ 207841 h 725059"/>
                <a:gd name="connsiteX62" fmla="*/ 275190 w 550706"/>
                <a:gd name="connsiteY62" fmla="*/ 363376 h 725059"/>
                <a:gd name="connsiteX63" fmla="*/ 436453 w 550706"/>
                <a:gd name="connsiteY63" fmla="*/ 202151 h 725059"/>
                <a:gd name="connsiteX64" fmla="*/ 217325 w 550706"/>
                <a:gd name="connsiteY64" fmla="*/ 400363 h 725059"/>
                <a:gd name="connsiteX65" fmla="*/ 215428 w 550706"/>
                <a:gd name="connsiteY65" fmla="*/ 404156 h 725059"/>
                <a:gd name="connsiteX66" fmla="*/ 228708 w 550706"/>
                <a:gd name="connsiteY66" fmla="*/ 418382 h 725059"/>
                <a:gd name="connsiteX67" fmla="*/ 268550 w 550706"/>
                <a:gd name="connsiteY67" fmla="*/ 457266 h 725059"/>
                <a:gd name="connsiteX68" fmla="*/ 285625 w 550706"/>
                <a:gd name="connsiteY68" fmla="*/ 456318 h 725059"/>
                <a:gd name="connsiteX69" fmla="*/ 325466 w 550706"/>
                <a:gd name="connsiteY69" fmla="*/ 417434 h 725059"/>
                <a:gd name="connsiteX70" fmla="*/ 334952 w 550706"/>
                <a:gd name="connsiteY70" fmla="*/ 404156 h 725059"/>
                <a:gd name="connsiteX71" fmla="*/ 318826 w 550706"/>
                <a:gd name="connsiteY71" fmla="*/ 400363 h 725059"/>
                <a:gd name="connsiteX72" fmla="*/ 315031 w 550706"/>
                <a:gd name="connsiteY72" fmla="*/ 401311 h 725059"/>
                <a:gd name="connsiteX73" fmla="*/ 236297 w 550706"/>
                <a:gd name="connsiteY73" fmla="*/ 402260 h 725059"/>
                <a:gd name="connsiteX74" fmla="*/ 217325 w 550706"/>
                <a:gd name="connsiteY74" fmla="*/ 400363 h 7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50706" h="725059">
                  <a:moveTo>
                    <a:pt x="392817" y="376653"/>
                  </a:moveTo>
                  <a:cubicBezTo>
                    <a:pt x="402303" y="376653"/>
                    <a:pt x="410840" y="376653"/>
                    <a:pt x="420326" y="376653"/>
                  </a:cubicBezTo>
                  <a:cubicBezTo>
                    <a:pt x="491472" y="379498"/>
                    <a:pt x="549337" y="436401"/>
                    <a:pt x="550285" y="507530"/>
                  </a:cubicBezTo>
                  <a:cubicBezTo>
                    <a:pt x="551234" y="571072"/>
                    <a:pt x="550285" y="635562"/>
                    <a:pt x="550285" y="699104"/>
                  </a:cubicBezTo>
                  <a:cubicBezTo>
                    <a:pt x="550285" y="713330"/>
                    <a:pt x="544594" y="719968"/>
                    <a:pt x="531313" y="721865"/>
                  </a:cubicBezTo>
                  <a:cubicBezTo>
                    <a:pt x="521827" y="722814"/>
                    <a:pt x="512341" y="723762"/>
                    <a:pt x="502855" y="723762"/>
                  </a:cubicBezTo>
                  <a:cubicBezTo>
                    <a:pt x="417481" y="723762"/>
                    <a:pt x="333055" y="723762"/>
                    <a:pt x="247680" y="723762"/>
                  </a:cubicBezTo>
                  <a:cubicBezTo>
                    <a:pt x="214479" y="723762"/>
                    <a:pt x="182227" y="726607"/>
                    <a:pt x="149026" y="723762"/>
                  </a:cubicBezTo>
                  <a:cubicBezTo>
                    <a:pt x="109184" y="719968"/>
                    <a:pt x="69343" y="726607"/>
                    <a:pt x="29501" y="724710"/>
                  </a:cubicBezTo>
                  <a:cubicBezTo>
                    <a:pt x="6735" y="723762"/>
                    <a:pt x="1043" y="719020"/>
                    <a:pt x="1043" y="696259"/>
                  </a:cubicBezTo>
                  <a:cubicBezTo>
                    <a:pt x="1043" y="636511"/>
                    <a:pt x="1992" y="575814"/>
                    <a:pt x="95" y="516066"/>
                  </a:cubicBezTo>
                  <a:cubicBezTo>
                    <a:pt x="-2751" y="439247"/>
                    <a:pt x="58908" y="379498"/>
                    <a:pt x="134796" y="376653"/>
                  </a:cubicBezTo>
                  <a:cubicBezTo>
                    <a:pt x="142385" y="376653"/>
                    <a:pt x="150923" y="376653"/>
                    <a:pt x="160409" y="373808"/>
                  </a:cubicBezTo>
                  <a:cubicBezTo>
                    <a:pt x="157563" y="370963"/>
                    <a:pt x="155666" y="368118"/>
                    <a:pt x="152820" y="365273"/>
                  </a:cubicBezTo>
                  <a:cubicBezTo>
                    <a:pt x="127208" y="341563"/>
                    <a:pt x="103493" y="316905"/>
                    <a:pt x="89264" y="283712"/>
                  </a:cubicBezTo>
                  <a:cubicBezTo>
                    <a:pt x="57960" y="213531"/>
                    <a:pt x="66497" y="147144"/>
                    <a:pt x="109184" y="84551"/>
                  </a:cubicBezTo>
                  <a:cubicBezTo>
                    <a:pt x="134796" y="45667"/>
                    <a:pt x="174638" y="24803"/>
                    <a:pt x="217325" y="10577"/>
                  </a:cubicBezTo>
                  <a:cubicBezTo>
                    <a:pt x="245783" y="1093"/>
                    <a:pt x="274241" y="-2700"/>
                    <a:pt x="304597" y="2041"/>
                  </a:cubicBezTo>
                  <a:cubicBezTo>
                    <a:pt x="339695" y="7732"/>
                    <a:pt x="370050" y="24803"/>
                    <a:pt x="398508" y="44719"/>
                  </a:cubicBezTo>
                  <a:cubicBezTo>
                    <a:pt x="407046" y="50409"/>
                    <a:pt x="416532" y="55151"/>
                    <a:pt x="424121" y="61790"/>
                  </a:cubicBezTo>
                  <a:cubicBezTo>
                    <a:pt x="433607" y="71273"/>
                    <a:pt x="441196" y="82654"/>
                    <a:pt x="448784" y="94035"/>
                  </a:cubicBezTo>
                  <a:cubicBezTo>
                    <a:pt x="496215" y="168957"/>
                    <a:pt x="489574" y="260950"/>
                    <a:pt x="432658" y="328286"/>
                  </a:cubicBezTo>
                  <a:cubicBezTo>
                    <a:pt x="422224" y="340615"/>
                    <a:pt x="410840" y="351047"/>
                    <a:pt x="399457" y="362428"/>
                  </a:cubicBezTo>
                  <a:cubicBezTo>
                    <a:pt x="396611" y="365273"/>
                    <a:pt x="394714" y="369066"/>
                    <a:pt x="391868" y="371911"/>
                  </a:cubicBezTo>
                  <a:cubicBezTo>
                    <a:pt x="391868" y="374757"/>
                    <a:pt x="392817" y="375705"/>
                    <a:pt x="392817" y="376653"/>
                  </a:cubicBezTo>
                  <a:close/>
                  <a:moveTo>
                    <a:pt x="276139" y="682033"/>
                  </a:moveTo>
                  <a:cubicBezTo>
                    <a:pt x="276139" y="682033"/>
                    <a:pt x="276139" y="681085"/>
                    <a:pt x="276139" y="681085"/>
                  </a:cubicBezTo>
                  <a:cubicBezTo>
                    <a:pt x="314083" y="681085"/>
                    <a:pt x="352027" y="681085"/>
                    <a:pt x="389971" y="681085"/>
                  </a:cubicBezTo>
                  <a:cubicBezTo>
                    <a:pt x="396611" y="681085"/>
                    <a:pt x="402303" y="680136"/>
                    <a:pt x="402303" y="671601"/>
                  </a:cubicBezTo>
                  <a:cubicBezTo>
                    <a:pt x="402303" y="650736"/>
                    <a:pt x="402303" y="628924"/>
                    <a:pt x="402303" y="608059"/>
                  </a:cubicBezTo>
                  <a:cubicBezTo>
                    <a:pt x="402303" y="595730"/>
                    <a:pt x="401354" y="584350"/>
                    <a:pt x="402303" y="572021"/>
                  </a:cubicBezTo>
                  <a:cubicBezTo>
                    <a:pt x="402303" y="562537"/>
                    <a:pt x="407046" y="555898"/>
                    <a:pt x="414635" y="551156"/>
                  </a:cubicBezTo>
                  <a:cubicBezTo>
                    <a:pt x="429812" y="543569"/>
                    <a:pt x="444990" y="554950"/>
                    <a:pt x="444990" y="572969"/>
                  </a:cubicBezTo>
                  <a:cubicBezTo>
                    <a:pt x="444990" y="604266"/>
                    <a:pt x="444990" y="635562"/>
                    <a:pt x="444990" y="666859"/>
                  </a:cubicBezTo>
                  <a:cubicBezTo>
                    <a:pt x="444990" y="680136"/>
                    <a:pt x="445939" y="680136"/>
                    <a:pt x="459219" y="680136"/>
                  </a:cubicBezTo>
                  <a:cubicBezTo>
                    <a:pt x="472500" y="680136"/>
                    <a:pt x="485780" y="679188"/>
                    <a:pt x="499061" y="680136"/>
                  </a:cubicBezTo>
                  <a:cubicBezTo>
                    <a:pt x="507598" y="681085"/>
                    <a:pt x="509495" y="678240"/>
                    <a:pt x="509495" y="670653"/>
                  </a:cubicBezTo>
                  <a:cubicBezTo>
                    <a:pt x="509495" y="616595"/>
                    <a:pt x="509495" y="563485"/>
                    <a:pt x="509495" y="509427"/>
                  </a:cubicBezTo>
                  <a:cubicBezTo>
                    <a:pt x="509495" y="492356"/>
                    <a:pt x="504752" y="476234"/>
                    <a:pt x="495266" y="462008"/>
                  </a:cubicBezTo>
                  <a:cubicBezTo>
                    <a:pt x="481986" y="441143"/>
                    <a:pt x="463962" y="424073"/>
                    <a:pt x="438350" y="419331"/>
                  </a:cubicBezTo>
                  <a:cubicBezTo>
                    <a:pt x="424121" y="416485"/>
                    <a:pt x="409892" y="418382"/>
                    <a:pt x="395663" y="417434"/>
                  </a:cubicBezTo>
                  <a:cubicBezTo>
                    <a:pt x="386177" y="416485"/>
                    <a:pt x="379536" y="420279"/>
                    <a:pt x="372896" y="427866"/>
                  </a:cubicBezTo>
                  <a:cubicBezTo>
                    <a:pt x="346335" y="455369"/>
                    <a:pt x="319774" y="481924"/>
                    <a:pt x="292265" y="507530"/>
                  </a:cubicBezTo>
                  <a:cubicBezTo>
                    <a:pt x="279933" y="518911"/>
                    <a:pt x="269498" y="518911"/>
                    <a:pt x="259064" y="508479"/>
                  </a:cubicBezTo>
                  <a:cubicBezTo>
                    <a:pt x="231554" y="480027"/>
                    <a:pt x="204993" y="452524"/>
                    <a:pt x="177484" y="424073"/>
                  </a:cubicBezTo>
                  <a:cubicBezTo>
                    <a:pt x="174638" y="421227"/>
                    <a:pt x="169895" y="417434"/>
                    <a:pt x="166100" y="417434"/>
                  </a:cubicBezTo>
                  <a:cubicBezTo>
                    <a:pt x="140488" y="416485"/>
                    <a:pt x="114876" y="414589"/>
                    <a:pt x="92109" y="430711"/>
                  </a:cubicBezTo>
                  <a:cubicBezTo>
                    <a:pt x="64600" y="450627"/>
                    <a:pt x="47525" y="475285"/>
                    <a:pt x="46576" y="508479"/>
                  </a:cubicBezTo>
                  <a:cubicBezTo>
                    <a:pt x="44679" y="562537"/>
                    <a:pt x="44679" y="617543"/>
                    <a:pt x="43730" y="671601"/>
                  </a:cubicBezTo>
                  <a:cubicBezTo>
                    <a:pt x="43730" y="678240"/>
                    <a:pt x="46576" y="680136"/>
                    <a:pt x="52268" y="680136"/>
                  </a:cubicBezTo>
                  <a:cubicBezTo>
                    <a:pt x="63651" y="680136"/>
                    <a:pt x="75034" y="680136"/>
                    <a:pt x="86418" y="680136"/>
                  </a:cubicBezTo>
                  <a:cubicBezTo>
                    <a:pt x="108236" y="680136"/>
                    <a:pt x="108236" y="680136"/>
                    <a:pt x="108236" y="658323"/>
                  </a:cubicBezTo>
                  <a:cubicBezTo>
                    <a:pt x="107287" y="630820"/>
                    <a:pt x="107287" y="602369"/>
                    <a:pt x="106338" y="574866"/>
                  </a:cubicBezTo>
                  <a:cubicBezTo>
                    <a:pt x="106338" y="564433"/>
                    <a:pt x="110133" y="554950"/>
                    <a:pt x="119619" y="550208"/>
                  </a:cubicBezTo>
                  <a:cubicBezTo>
                    <a:pt x="128156" y="545466"/>
                    <a:pt x="137642" y="548311"/>
                    <a:pt x="143334" y="554001"/>
                  </a:cubicBezTo>
                  <a:cubicBezTo>
                    <a:pt x="148077" y="559692"/>
                    <a:pt x="151871" y="569175"/>
                    <a:pt x="151871" y="576763"/>
                  </a:cubicBezTo>
                  <a:cubicBezTo>
                    <a:pt x="152820" y="607111"/>
                    <a:pt x="152820" y="637459"/>
                    <a:pt x="151871" y="667807"/>
                  </a:cubicBezTo>
                  <a:cubicBezTo>
                    <a:pt x="151871" y="678240"/>
                    <a:pt x="155666" y="681085"/>
                    <a:pt x="165152" y="681085"/>
                  </a:cubicBezTo>
                  <a:cubicBezTo>
                    <a:pt x="202147" y="682033"/>
                    <a:pt x="239143" y="682033"/>
                    <a:pt x="276139" y="682033"/>
                  </a:cubicBezTo>
                  <a:close/>
                  <a:moveTo>
                    <a:pt x="436453" y="202151"/>
                  </a:moveTo>
                  <a:cubicBezTo>
                    <a:pt x="433607" y="111106"/>
                    <a:pt x="373845" y="43770"/>
                    <a:pt x="280882" y="41873"/>
                  </a:cubicBezTo>
                  <a:cubicBezTo>
                    <a:pt x="180330" y="39028"/>
                    <a:pt x="116773" y="121538"/>
                    <a:pt x="117722" y="207841"/>
                  </a:cubicBezTo>
                  <a:cubicBezTo>
                    <a:pt x="118670" y="287505"/>
                    <a:pt x="193610" y="365273"/>
                    <a:pt x="275190" y="363376"/>
                  </a:cubicBezTo>
                  <a:cubicBezTo>
                    <a:pt x="358667" y="362428"/>
                    <a:pt x="437401" y="296041"/>
                    <a:pt x="436453" y="202151"/>
                  </a:cubicBezTo>
                  <a:close/>
                  <a:moveTo>
                    <a:pt x="217325" y="400363"/>
                  </a:moveTo>
                  <a:cubicBezTo>
                    <a:pt x="216376" y="401311"/>
                    <a:pt x="215428" y="403208"/>
                    <a:pt x="215428" y="404156"/>
                  </a:cubicBezTo>
                  <a:cubicBezTo>
                    <a:pt x="220171" y="408898"/>
                    <a:pt x="223965" y="413640"/>
                    <a:pt x="228708" y="418382"/>
                  </a:cubicBezTo>
                  <a:cubicBezTo>
                    <a:pt x="241989" y="431660"/>
                    <a:pt x="255269" y="443989"/>
                    <a:pt x="268550" y="457266"/>
                  </a:cubicBezTo>
                  <a:cubicBezTo>
                    <a:pt x="276139" y="464853"/>
                    <a:pt x="278036" y="464853"/>
                    <a:pt x="285625" y="456318"/>
                  </a:cubicBezTo>
                  <a:cubicBezTo>
                    <a:pt x="298905" y="443040"/>
                    <a:pt x="312186" y="430711"/>
                    <a:pt x="325466" y="417434"/>
                  </a:cubicBezTo>
                  <a:cubicBezTo>
                    <a:pt x="329260" y="413640"/>
                    <a:pt x="332106" y="407950"/>
                    <a:pt x="334952" y="404156"/>
                  </a:cubicBezTo>
                  <a:cubicBezTo>
                    <a:pt x="329260" y="403208"/>
                    <a:pt x="323569" y="401311"/>
                    <a:pt x="318826" y="400363"/>
                  </a:cubicBezTo>
                  <a:cubicBezTo>
                    <a:pt x="317877" y="400363"/>
                    <a:pt x="315980" y="400363"/>
                    <a:pt x="315031" y="401311"/>
                  </a:cubicBezTo>
                  <a:cubicBezTo>
                    <a:pt x="288470" y="408898"/>
                    <a:pt x="262858" y="407950"/>
                    <a:pt x="236297" y="402260"/>
                  </a:cubicBezTo>
                  <a:cubicBezTo>
                    <a:pt x="229657" y="400363"/>
                    <a:pt x="223965" y="400363"/>
                    <a:pt x="217325" y="400363"/>
                  </a:cubicBezTo>
                  <a:close/>
                </a:path>
              </a:pathLst>
            </a:custGeom>
            <a:solidFill>
              <a:srgbClr val="000000"/>
            </a:solidFill>
            <a:ln w="9477"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06CFBE4B-CA82-F553-1EF6-6789CB1536A3}"/>
                </a:ext>
              </a:extLst>
            </p:cNvPr>
            <p:cNvSpPr/>
            <p:nvPr/>
          </p:nvSpPr>
          <p:spPr>
            <a:xfrm>
              <a:off x="1558727" y="2913906"/>
              <a:ext cx="712596" cy="712178"/>
            </a:xfrm>
            <a:custGeom>
              <a:avLst/>
              <a:gdLst>
                <a:gd name="connsiteX0" fmla="*/ 195 w 712596"/>
                <a:gd name="connsiteY0" fmla="*/ 364071 h 712178"/>
                <a:gd name="connsiteX1" fmla="*/ 74186 w 712596"/>
                <a:gd name="connsiteY1" fmla="*/ 136459 h 712178"/>
                <a:gd name="connsiteX2" fmla="*/ 175687 w 712596"/>
                <a:gd name="connsiteY2" fmla="*/ 47310 h 712178"/>
                <a:gd name="connsiteX3" fmla="*/ 243038 w 712596"/>
                <a:gd name="connsiteY3" fmla="*/ 19807 h 712178"/>
                <a:gd name="connsiteX4" fmla="*/ 293314 w 712596"/>
                <a:gd name="connsiteY4" fmla="*/ 4633 h 712178"/>
                <a:gd name="connsiteX5" fmla="*/ 388174 w 712596"/>
                <a:gd name="connsiteY5" fmla="*/ 1788 h 712178"/>
                <a:gd name="connsiteX6" fmla="*/ 502955 w 712596"/>
                <a:gd name="connsiteY6" fmla="*/ 32136 h 712178"/>
                <a:gd name="connsiteX7" fmla="*/ 569358 w 712596"/>
                <a:gd name="connsiteY7" fmla="*/ 70072 h 712178"/>
                <a:gd name="connsiteX8" fmla="*/ 674653 w 712596"/>
                <a:gd name="connsiteY8" fmla="*/ 194310 h 712178"/>
                <a:gd name="connsiteX9" fmla="*/ 712597 w 712596"/>
                <a:gd name="connsiteY9" fmla="*/ 349845 h 712178"/>
                <a:gd name="connsiteX10" fmla="*/ 668961 w 712596"/>
                <a:gd name="connsiteY10" fmla="*/ 524348 h 712178"/>
                <a:gd name="connsiteX11" fmla="*/ 528568 w 712596"/>
                <a:gd name="connsiteY11" fmla="*/ 666606 h 712178"/>
                <a:gd name="connsiteX12" fmla="*/ 361613 w 712596"/>
                <a:gd name="connsiteY12" fmla="*/ 712128 h 712178"/>
                <a:gd name="connsiteX13" fmla="*/ 192762 w 712596"/>
                <a:gd name="connsiteY13" fmla="*/ 672296 h 712178"/>
                <a:gd name="connsiteX14" fmla="*/ 84621 w 712596"/>
                <a:gd name="connsiteY14" fmla="*/ 586941 h 712178"/>
                <a:gd name="connsiteX15" fmla="*/ 18219 w 712596"/>
                <a:gd name="connsiteY15" fmla="*/ 472187 h 712178"/>
                <a:gd name="connsiteX16" fmla="*/ 195 w 712596"/>
                <a:gd name="connsiteY16" fmla="*/ 364071 h 712178"/>
                <a:gd name="connsiteX17" fmla="*/ 355922 w 712596"/>
                <a:gd name="connsiteY17" fmla="*/ 374503 h 712178"/>
                <a:gd name="connsiteX18" fmla="*/ 355922 w 712596"/>
                <a:gd name="connsiteY18" fmla="*/ 374503 h 712178"/>
                <a:gd name="connsiteX19" fmla="*/ 262010 w 712596"/>
                <a:gd name="connsiteY19" fmla="*/ 375451 h 712178"/>
                <a:gd name="connsiteX20" fmla="*/ 252524 w 712596"/>
                <a:gd name="connsiteY20" fmla="*/ 384935 h 712178"/>
                <a:gd name="connsiteX21" fmla="*/ 261061 w 712596"/>
                <a:gd name="connsiteY21" fmla="*/ 473135 h 712178"/>
                <a:gd name="connsiteX22" fmla="*/ 292365 w 712596"/>
                <a:gd name="connsiteY22" fmla="*/ 579354 h 712178"/>
                <a:gd name="connsiteX23" fmla="*/ 341693 w 712596"/>
                <a:gd name="connsiteY23" fmla="*/ 642896 h 712178"/>
                <a:gd name="connsiteX24" fmla="*/ 373945 w 712596"/>
                <a:gd name="connsiteY24" fmla="*/ 642896 h 712178"/>
                <a:gd name="connsiteX25" fmla="*/ 395763 w 712596"/>
                <a:gd name="connsiteY25" fmla="*/ 623928 h 712178"/>
                <a:gd name="connsiteX26" fmla="*/ 432759 w 712596"/>
                <a:gd name="connsiteY26" fmla="*/ 551851 h 712178"/>
                <a:gd name="connsiteX27" fmla="*/ 460268 w 712596"/>
                <a:gd name="connsiteY27" fmla="*/ 388729 h 712178"/>
                <a:gd name="connsiteX28" fmla="*/ 446039 w 712596"/>
                <a:gd name="connsiteY28" fmla="*/ 373555 h 712178"/>
                <a:gd name="connsiteX29" fmla="*/ 355922 w 712596"/>
                <a:gd name="connsiteY29" fmla="*/ 374503 h 712178"/>
                <a:gd name="connsiteX30" fmla="*/ 355922 w 712596"/>
                <a:gd name="connsiteY30" fmla="*/ 331826 h 712178"/>
                <a:gd name="connsiteX31" fmla="*/ 355922 w 712596"/>
                <a:gd name="connsiteY31" fmla="*/ 331826 h 712178"/>
                <a:gd name="connsiteX32" fmla="*/ 446988 w 712596"/>
                <a:gd name="connsiteY32" fmla="*/ 331826 h 712178"/>
                <a:gd name="connsiteX33" fmla="*/ 460268 w 712596"/>
                <a:gd name="connsiteY33" fmla="*/ 317600 h 712178"/>
                <a:gd name="connsiteX34" fmla="*/ 433707 w 712596"/>
                <a:gd name="connsiteY34" fmla="*/ 158271 h 712178"/>
                <a:gd name="connsiteX35" fmla="*/ 391969 w 712596"/>
                <a:gd name="connsiteY35" fmla="*/ 75762 h 712178"/>
                <a:gd name="connsiteX36" fmla="*/ 325566 w 712596"/>
                <a:gd name="connsiteY36" fmla="*/ 73865 h 712178"/>
                <a:gd name="connsiteX37" fmla="*/ 288571 w 712596"/>
                <a:gd name="connsiteY37" fmla="*/ 133613 h 712178"/>
                <a:gd name="connsiteX38" fmla="*/ 251575 w 712596"/>
                <a:gd name="connsiteY38" fmla="*/ 318548 h 712178"/>
                <a:gd name="connsiteX39" fmla="*/ 263907 w 712596"/>
                <a:gd name="connsiteY39" fmla="*/ 331826 h 712178"/>
                <a:gd name="connsiteX40" fmla="*/ 355922 w 712596"/>
                <a:gd name="connsiteY40" fmla="*/ 331826 h 712178"/>
                <a:gd name="connsiteX41" fmla="*/ 428016 w 712596"/>
                <a:gd name="connsiteY41" fmla="*/ 46362 h 712178"/>
                <a:gd name="connsiteX42" fmla="*/ 426118 w 712596"/>
                <a:gd name="connsiteY42" fmla="*/ 49207 h 712178"/>
                <a:gd name="connsiteX43" fmla="*/ 435604 w 712596"/>
                <a:gd name="connsiteY43" fmla="*/ 64381 h 712178"/>
                <a:gd name="connsiteX44" fmla="*/ 482086 w 712596"/>
                <a:gd name="connsiteY44" fmla="*/ 165858 h 712178"/>
                <a:gd name="connsiteX45" fmla="*/ 504853 w 712596"/>
                <a:gd name="connsiteY45" fmla="*/ 317600 h 712178"/>
                <a:gd name="connsiteX46" fmla="*/ 520030 w 712596"/>
                <a:gd name="connsiteY46" fmla="*/ 331826 h 712178"/>
                <a:gd name="connsiteX47" fmla="*/ 655681 w 712596"/>
                <a:gd name="connsiteY47" fmla="*/ 331826 h 712178"/>
                <a:gd name="connsiteX48" fmla="*/ 668961 w 712596"/>
                <a:gd name="connsiteY48" fmla="*/ 318548 h 712178"/>
                <a:gd name="connsiteX49" fmla="*/ 666115 w 712596"/>
                <a:gd name="connsiteY49" fmla="*/ 295787 h 712178"/>
                <a:gd name="connsiteX50" fmla="*/ 647143 w 712596"/>
                <a:gd name="connsiteY50" fmla="*/ 233194 h 712178"/>
                <a:gd name="connsiteX51" fmla="*/ 593073 w 712596"/>
                <a:gd name="connsiteY51" fmla="*/ 143097 h 712178"/>
                <a:gd name="connsiteX52" fmla="*/ 456474 w 712596"/>
                <a:gd name="connsiteY52" fmla="*/ 54897 h 712178"/>
                <a:gd name="connsiteX53" fmla="*/ 428016 w 712596"/>
                <a:gd name="connsiteY53" fmla="*/ 46362 h 712178"/>
                <a:gd name="connsiteX54" fmla="*/ 284776 w 712596"/>
                <a:gd name="connsiteY54" fmla="*/ 660915 h 712178"/>
                <a:gd name="connsiteX55" fmla="*/ 287622 w 712596"/>
                <a:gd name="connsiteY55" fmla="*/ 657122 h 712178"/>
                <a:gd name="connsiteX56" fmla="*/ 279085 w 712596"/>
                <a:gd name="connsiteY56" fmla="*/ 641947 h 712178"/>
                <a:gd name="connsiteX57" fmla="*/ 258216 w 712596"/>
                <a:gd name="connsiteY57" fmla="*/ 604961 h 712178"/>
                <a:gd name="connsiteX58" fmla="*/ 211734 w 712596"/>
                <a:gd name="connsiteY58" fmla="*/ 399161 h 712178"/>
                <a:gd name="connsiteX59" fmla="*/ 183276 w 712596"/>
                <a:gd name="connsiteY59" fmla="*/ 372606 h 712178"/>
                <a:gd name="connsiteX60" fmla="*/ 64700 w 712596"/>
                <a:gd name="connsiteY60" fmla="*/ 372606 h 712178"/>
                <a:gd name="connsiteX61" fmla="*/ 48574 w 712596"/>
                <a:gd name="connsiteY61" fmla="*/ 391574 h 712178"/>
                <a:gd name="connsiteX62" fmla="*/ 154817 w 712596"/>
                <a:gd name="connsiteY62" fmla="*/ 589786 h 712178"/>
                <a:gd name="connsiteX63" fmla="*/ 252524 w 712596"/>
                <a:gd name="connsiteY63" fmla="*/ 648586 h 712178"/>
                <a:gd name="connsiteX64" fmla="*/ 284776 w 712596"/>
                <a:gd name="connsiteY64" fmla="*/ 660915 h 712178"/>
                <a:gd name="connsiteX65" fmla="*/ 668961 w 712596"/>
                <a:gd name="connsiteY65" fmla="*/ 388729 h 712178"/>
                <a:gd name="connsiteX66" fmla="*/ 656629 w 712596"/>
                <a:gd name="connsiteY66" fmla="*/ 374503 h 712178"/>
                <a:gd name="connsiteX67" fmla="*/ 518133 w 712596"/>
                <a:gd name="connsiteY67" fmla="*/ 375451 h 712178"/>
                <a:gd name="connsiteX68" fmla="*/ 504853 w 712596"/>
                <a:gd name="connsiteY68" fmla="*/ 387780 h 712178"/>
                <a:gd name="connsiteX69" fmla="*/ 483983 w 712596"/>
                <a:gd name="connsiteY69" fmla="*/ 534780 h 712178"/>
                <a:gd name="connsiteX70" fmla="*/ 434656 w 712596"/>
                <a:gd name="connsiteY70" fmla="*/ 642896 h 712178"/>
                <a:gd name="connsiteX71" fmla="*/ 430861 w 712596"/>
                <a:gd name="connsiteY71" fmla="*/ 655225 h 712178"/>
                <a:gd name="connsiteX72" fmla="*/ 445090 w 712596"/>
                <a:gd name="connsiteY72" fmla="*/ 657122 h 712178"/>
                <a:gd name="connsiteX73" fmla="*/ 494418 w 712596"/>
                <a:gd name="connsiteY73" fmla="*/ 637206 h 712178"/>
                <a:gd name="connsiteX74" fmla="*/ 592124 w 712596"/>
                <a:gd name="connsiteY74" fmla="*/ 564180 h 712178"/>
                <a:gd name="connsiteX75" fmla="*/ 630068 w 712596"/>
                <a:gd name="connsiteY75" fmla="*/ 510122 h 712178"/>
                <a:gd name="connsiteX76" fmla="*/ 668961 w 712596"/>
                <a:gd name="connsiteY76" fmla="*/ 388729 h 712178"/>
                <a:gd name="connsiteX77" fmla="*/ 287622 w 712596"/>
                <a:gd name="connsiteY77" fmla="*/ 46362 h 712178"/>
                <a:gd name="connsiteX78" fmla="*/ 281931 w 712596"/>
                <a:gd name="connsiteY78" fmla="*/ 45414 h 712178"/>
                <a:gd name="connsiteX79" fmla="*/ 155766 w 712596"/>
                <a:gd name="connsiteY79" fmla="*/ 109904 h 712178"/>
                <a:gd name="connsiteX80" fmla="*/ 63752 w 712596"/>
                <a:gd name="connsiteY80" fmla="*/ 247419 h 712178"/>
                <a:gd name="connsiteX81" fmla="*/ 46677 w 712596"/>
                <a:gd name="connsiteY81" fmla="*/ 318548 h 712178"/>
                <a:gd name="connsiteX82" fmla="*/ 55214 w 712596"/>
                <a:gd name="connsiteY82" fmla="*/ 330877 h 712178"/>
                <a:gd name="connsiteX83" fmla="*/ 200351 w 712596"/>
                <a:gd name="connsiteY83" fmla="*/ 330877 h 712178"/>
                <a:gd name="connsiteX84" fmla="*/ 210785 w 712596"/>
                <a:gd name="connsiteY84" fmla="*/ 319497 h 712178"/>
                <a:gd name="connsiteX85" fmla="*/ 226911 w 712596"/>
                <a:gd name="connsiteY85" fmla="*/ 194310 h 712178"/>
                <a:gd name="connsiteX86" fmla="*/ 282879 w 712596"/>
                <a:gd name="connsiteY86" fmla="*/ 54897 h 712178"/>
                <a:gd name="connsiteX87" fmla="*/ 287622 w 712596"/>
                <a:gd name="connsiteY87" fmla="*/ 46362 h 71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12596" h="712178">
                  <a:moveTo>
                    <a:pt x="195" y="364071"/>
                  </a:moveTo>
                  <a:cubicBezTo>
                    <a:pt x="-2651" y="275871"/>
                    <a:pt x="25808" y="202846"/>
                    <a:pt x="74186" y="136459"/>
                  </a:cubicBezTo>
                  <a:cubicBezTo>
                    <a:pt x="101696" y="98523"/>
                    <a:pt x="136794" y="71020"/>
                    <a:pt x="175687" y="47310"/>
                  </a:cubicBezTo>
                  <a:cubicBezTo>
                    <a:pt x="196556" y="34981"/>
                    <a:pt x="220271" y="28343"/>
                    <a:pt x="243038" y="19807"/>
                  </a:cubicBezTo>
                  <a:cubicBezTo>
                    <a:pt x="259164" y="14117"/>
                    <a:pt x="276239" y="8427"/>
                    <a:pt x="293314" y="4633"/>
                  </a:cubicBezTo>
                  <a:cubicBezTo>
                    <a:pt x="324618" y="-2954"/>
                    <a:pt x="356870" y="839"/>
                    <a:pt x="388174" y="1788"/>
                  </a:cubicBezTo>
                  <a:cubicBezTo>
                    <a:pt x="428964" y="2736"/>
                    <a:pt x="465011" y="19807"/>
                    <a:pt x="502955" y="32136"/>
                  </a:cubicBezTo>
                  <a:cubicBezTo>
                    <a:pt x="528568" y="39723"/>
                    <a:pt x="550386" y="53001"/>
                    <a:pt x="569358" y="70072"/>
                  </a:cubicBezTo>
                  <a:cubicBezTo>
                    <a:pt x="611096" y="106110"/>
                    <a:pt x="649040" y="144046"/>
                    <a:pt x="674653" y="194310"/>
                  </a:cubicBezTo>
                  <a:cubicBezTo>
                    <a:pt x="699317" y="243626"/>
                    <a:pt x="712597" y="295787"/>
                    <a:pt x="712597" y="349845"/>
                  </a:cubicBezTo>
                  <a:cubicBezTo>
                    <a:pt x="712597" y="411490"/>
                    <a:pt x="699317" y="470290"/>
                    <a:pt x="668961" y="524348"/>
                  </a:cubicBezTo>
                  <a:cubicBezTo>
                    <a:pt x="634811" y="584096"/>
                    <a:pt x="589278" y="632464"/>
                    <a:pt x="528568" y="666606"/>
                  </a:cubicBezTo>
                  <a:cubicBezTo>
                    <a:pt x="476395" y="696005"/>
                    <a:pt x="420427" y="711179"/>
                    <a:pt x="361613" y="712128"/>
                  </a:cubicBezTo>
                  <a:cubicBezTo>
                    <a:pt x="302800" y="713076"/>
                    <a:pt x="245884" y="700747"/>
                    <a:pt x="192762" y="672296"/>
                  </a:cubicBezTo>
                  <a:cubicBezTo>
                    <a:pt x="151972" y="650483"/>
                    <a:pt x="114028" y="622980"/>
                    <a:pt x="84621" y="586941"/>
                  </a:cubicBezTo>
                  <a:cubicBezTo>
                    <a:pt x="56163" y="552799"/>
                    <a:pt x="32448" y="515812"/>
                    <a:pt x="18219" y="472187"/>
                  </a:cubicBezTo>
                  <a:cubicBezTo>
                    <a:pt x="7784" y="435200"/>
                    <a:pt x="3041" y="397264"/>
                    <a:pt x="195" y="364071"/>
                  </a:cubicBezTo>
                  <a:close/>
                  <a:moveTo>
                    <a:pt x="355922" y="374503"/>
                  </a:moveTo>
                  <a:cubicBezTo>
                    <a:pt x="355922" y="375451"/>
                    <a:pt x="355922" y="375451"/>
                    <a:pt x="355922" y="374503"/>
                  </a:cubicBezTo>
                  <a:cubicBezTo>
                    <a:pt x="324618" y="375451"/>
                    <a:pt x="293314" y="375451"/>
                    <a:pt x="262010" y="375451"/>
                  </a:cubicBezTo>
                  <a:cubicBezTo>
                    <a:pt x="254421" y="375451"/>
                    <a:pt x="251575" y="378297"/>
                    <a:pt x="252524" y="384935"/>
                  </a:cubicBezTo>
                  <a:cubicBezTo>
                    <a:pt x="255370" y="414335"/>
                    <a:pt x="255370" y="444684"/>
                    <a:pt x="261061" y="473135"/>
                  </a:cubicBezTo>
                  <a:cubicBezTo>
                    <a:pt x="268650" y="509174"/>
                    <a:pt x="279085" y="545212"/>
                    <a:pt x="292365" y="579354"/>
                  </a:cubicBezTo>
                  <a:cubicBezTo>
                    <a:pt x="301851" y="604961"/>
                    <a:pt x="316080" y="628670"/>
                    <a:pt x="341693" y="642896"/>
                  </a:cubicBezTo>
                  <a:cubicBezTo>
                    <a:pt x="353076" y="649534"/>
                    <a:pt x="363510" y="649534"/>
                    <a:pt x="373945" y="642896"/>
                  </a:cubicBezTo>
                  <a:cubicBezTo>
                    <a:pt x="382482" y="638154"/>
                    <a:pt x="390072" y="630567"/>
                    <a:pt x="395763" y="623928"/>
                  </a:cubicBezTo>
                  <a:cubicBezTo>
                    <a:pt x="413787" y="603064"/>
                    <a:pt x="425170" y="578406"/>
                    <a:pt x="432759" y="551851"/>
                  </a:cubicBezTo>
                  <a:cubicBezTo>
                    <a:pt x="448885" y="498741"/>
                    <a:pt x="459319" y="444684"/>
                    <a:pt x="460268" y="388729"/>
                  </a:cubicBezTo>
                  <a:cubicBezTo>
                    <a:pt x="460268" y="374503"/>
                    <a:pt x="460268" y="373555"/>
                    <a:pt x="446039" y="373555"/>
                  </a:cubicBezTo>
                  <a:cubicBezTo>
                    <a:pt x="416632" y="374503"/>
                    <a:pt x="386277" y="374503"/>
                    <a:pt x="355922" y="374503"/>
                  </a:cubicBezTo>
                  <a:close/>
                  <a:moveTo>
                    <a:pt x="355922" y="331826"/>
                  </a:moveTo>
                  <a:cubicBezTo>
                    <a:pt x="355922" y="331826"/>
                    <a:pt x="355922" y="331826"/>
                    <a:pt x="355922" y="331826"/>
                  </a:cubicBezTo>
                  <a:cubicBezTo>
                    <a:pt x="386277" y="331826"/>
                    <a:pt x="416632" y="331826"/>
                    <a:pt x="446988" y="331826"/>
                  </a:cubicBezTo>
                  <a:cubicBezTo>
                    <a:pt x="460268" y="331826"/>
                    <a:pt x="461217" y="330877"/>
                    <a:pt x="460268" y="317600"/>
                  </a:cubicBezTo>
                  <a:cubicBezTo>
                    <a:pt x="459319" y="263542"/>
                    <a:pt x="449833" y="210432"/>
                    <a:pt x="433707" y="158271"/>
                  </a:cubicBezTo>
                  <a:cubicBezTo>
                    <a:pt x="425170" y="127923"/>
                    <a:pt x="412838" y="99471"/>
                    <a:pt x="391969" y="75762"/>
                  </a:cubicBezTo>
                  <a:cubicBezTo>
                    <a:pt x="370151" y="52052"/>
                    <a:pt x="348333" y="48259"/>
                    <a:pt x="325566" y="73865"/>
                  </a:cubicBezTo>
                  <a:cubicBezTo>
                    <a:pt x="309440" y="91884"/>
                    <a:pt x="298057" y="111801"/>
                    <a:pt x="288571" y="133613"/>
                  </a:cubicBezTo>
                  <a:cubicBezTo>
                    <a:pt x="263907" y="192413"/>
                    <a:pt x="252524" y="255007"/>
                    <a:pt x="251575" y="318548"/>
                  </a:cubicBezTo>
                  <a:cubicBezTo>
                    <a:pt x="251575" y="328032"/>
                    <a:pt x="254421" y="331826"/>
                    <a:pt x="263907" y="331826"/>
                  </a:cubicBezTo>
                  <a:cubicBezTo>
                    <a:pt x="295211" y="330877"/>
                    <a:pt x="325566" y="331826"/>
                    <a:pt x="355922" y="331826"/>
                  </a:cubicBezTo>
                  <a:close/>
                  <a:moveTo>
                    <a:pt x="428016" y="46362"/>
                  </a:moveTo>
                  <a:cubicBezTo>
                    <a:pt x="427067" y="47310"/>
                    <a:pt x="427067" y="48259"/>
                    <a:pt x="426118" y="49207"/>
                  </a:cubicBezTo>
                  <a:cubicBezTo>
                    <a:pt x="428964" y="53949"/>
                    <a:pt x="431810" y="59639"/>
                    <a:pt x="435604" y="64381"/>
                  </a:cubicBezTo>
                  <a:cubicBezTo>
                    <a:pt x="457422" y="95678"/>
                    <a:pt x="471652" y="129820"/>
                    <a:pt x="482086" y="165858"/>
                  </a:cubicBezTo>
                  <a:cubicBezTo>
                    <a:pt x="496315" y="215174"/>
                    <a:pt x="502007" y="266387"/>
                    <a:pt x="504853" y="317600"/>
                  </a:cubicBezTo>
                  <a:cubicBezTo>
                    <a:pt x="505801" y="330877"/>
                    <a:pt x="505801" y="330877"/>
                    <a:pt x="520030" y="331826"/>
                  </a:cubicBezTo>
                  <a:cubicBezTo>
                    <a:pt x="565563" y="331826"/>
                    <a:pt x="610148" y="331826"/>
                    <a:pt x="655681" y="331826"/>
                  </a:cubicBezTo>
                  <a:cubicBezTo>
                    <a:pt x="666115" y="331826"/>
                    <a:pt x="669910" y="328032"/>
                    <a:pt x="668961" y="318548"/>
                  </a:cubicBezTo>
                  <a:cubicBezTo>
                    <a:pt x="668012" y="310961"/>
                    <a:pt x="668012" y="302426"/>
                    <a:pt x="666115" y="295787"/>
                  </a:cubicBezTo>
                  <a:cubicBezTo>
                    <a:pt x="660424" y="274923"/>
                    <a:pt x="654732" y="253110"/>
                    <a:pt x="647143" y="233194"/>
                  </a:cubicBezTo>
                  <a:cubicBezTo>
                    <a:pt x="633863" y="200000"/>
                    <a:pt x="616788" y="169652"/>
                    <a:pt x="593073" y="143097"/>
                  </a:cubicBezTo>
                  <a:cubicBezTo>
                    <a:pt x="556077" y="101368"/>
                    <a:pt x="509596" y="72917"/>
                    <a:pt x="456474" y="54897"/>
                  </a:cubicBezTo>
                  <a:cubicBezTo>
                    <a:pt x="446988" y="51104"/>
                    <a:pt x="437502" y="49207"/>
                    <a:pt x="428016" y="46362"/>
                  </a:cubicBezTo>
                  <a:close/>
                  <a:moveTo>
                    <a:pt x="284776" y="660915"/>
                  </a:moveTo>
                  <a:cubicBezTo>
                    <a:pt x="285725" y="659967"/>
                    <a:pt x="286674" y="659018"/>
                    <a:pt x="287622" y="657122"/>
                  </a:cubicBezTo>
                  <a:cubicBezTo>
                    <a:pt x="284776" y="652380"/>
                    <a:pt x="281931" y="647638"/>
                    <a:pt x="279085" y="641947"/>
                  </a:cubicBezTo>
                  <a:cubicBezTo>
                    <a:pt x="272445" y="629619"/>
                    <a:pt x="263907" y="618238"/>
                    <a:pt x="258216" y="604961"/>
                  </a:cubicBezTo>
                  <a:cubicBezTo>
                    <a:pt x="230706" y="539522"/>
                    <a:pt x="215528" y="470290"/>
                    <a:pt x="211734" y="399161"/>
                  </a:cubicBezTo>
                  <a:cubicBezTo>
                    <a:pt x="209837" y="372606"/>
                    <a:pt x="209837" y="372606"/>
                    <a:pt x="183276" y="372606"/>
                  </a:cubicBezTo>
                  <a:cubicBezTo>
                    <a:pt x="143434" y="372606"/>
                    <a:pt x="104542" y="372606"/>
                    <a:pt x="64700" y="372606"/>
                  </a:cubicBezTo>
                  <a:cubicBezTo>
                    <a:pt x="48574" y="372606"/>
                    <a:pt x="45728" y="375451"/>
                    <a:pt x="48574" y="391574"/>
                  </a:cubicBezTo>
                  <a:cubicBezTo>
                    <a:pt x="59957" y="470290"/>
                    <a:pt x="92210" y="538574"/>
                    <a:pt x="154817" y="589786"/>
                  </a:cubicBezTo>
                  <a:cubicBezTo>
                    <a:pt x="184224" y="614444"/>
                    <a:pt x="216477" y="634361"/>
                    <a:pt x="252524" y="648586"/>
                  </a:cubicBezTo>
                  <a:cubicBezTo>
                    <a:pt x="261061" y="654276"/>
                    <a:pt x="272445" y="657122"/>
                    <a:pt x="284776" y="660915"/>
                  </a:cubicBezTo>
                  <a:close/>
                  <a:moveTo>
                    <a:pt x="668961" y="388729"/>
                  </a:moveTo>
                  <a:cubicBezTo>
                    <a:pt x="670858" y="378297"/>
                    <a:pt x="668012" y="374503"/>
                    <a:pt x="656629" y="374503"/>
                  </a:cubicBezTo>
                  <a:cubicBezTo>
                    <a:pt x="610148" y="375451"/>
                    <a:pt x="563666" y="375451"/>
                    <a:pt x="518133" y="375451"/>
                  </a:cubicBezTo>
                  <a:cubicBezTo>
                    <a:pt x="508647" y="375451"/>
                    <a:pt x="504853" y="379245"/>
                    <a:pt x="504853" y="387780"/>
                  </a:cubicBezTo>
                  <a:cubicBezTo>
                    <a:pt x="502955" y="438045"/>
                    <a:pt x="497264" y="487361"/>
                    <a:pt x="483983" y="534780"/>
                  </a:cubicBezTo>
                  <a:cubicBezTo>
                    <a:pt x="472600" y="573664"/>
                    <a:pt x="458371" y="610651"/>
                    <a:pt x="434656" y="642896"/>
                  </a:cubicBezTo>
                  <a:cubicBezTo>
                    <a:pt x="431810" y="645741"/>
                    <a:pt x="431810" y="650483"/>
                    <a:pt x="430861" y="655225"/>
                  </a:cubicBezTo>
                  <a:cubicBezTo>
                    <a:pt x="435604" y="656173"/>
                    <a:pt x="440347" y="658070"/>
                    <a:pt x="445090" y="657122"/>
                  </a:cubicBezTo>
                  <a:cubicBezTo>
                    <a:pt x="461217" y="651431"/>
                    <a:pt x="478292" y="645741"/>
                    <a:pt x="494418" y="637206"/>
                  </a:cubicBezTo>
                  <a:cubicBezTo>
                    <a:pt x="530465" y="617289"/>
                    <a:pt x="565563" y="595477"/>
                    <a:pt x="592124" y="564180"/>
                  </a:cubicBezTo>
                  <a:cubicBezTo>
                    <a:pt x="606353" y="548057"/>
                    <a:pt x="617737" y="529090"/>
                    <a:pt x="630068" y="510122"/>
                  </a:cubicBezTo>
                  <a:cubicBezTo>
                    <a:pt x="652835" y="473135"/>
                    <a:pt x="663269" y="431406"/>
                    <a:pt x="668961" y="388729"/>
                  </a:cubicBezTo>
                  <a:close/>
                  <a:moveTo>
                    <a:pt x="287622" y="46362"/>
                  </a:moveTo>
                  <a:cubicBezTo>
                    <a:pt x="284776" y="46362"/>
                    <a:pt x="282879" y="45414"/>
                    <a:pt x="281931" y="45414"/>
                  </a:cubicBezTo>
                  <a:cubicBezTo>
                    <a:pt x="234500" y="56794"/>
                    <a:pt x="191813" y="77659"/>
                    <a:pt x="155766" y="109904"/>
                  </a:cubicBezTo>
                  <a:cubicBezTo>
                    <a:pt x="114028" y="147839"/>
                    <a:pt x="80826" y="192413"/>
                    <a:pt x="63752" y="247419"/>
                  </a:cubicBezTo>
                  <a:cubicBezTo>
                    <a:pt x="56163" y="270181"/>
                    <a:pt x="51420" y="294839"/>
                    <a:pt x="46677" y="318548"/>
                  </a:cubicBezTo>
                  <a:cubicBezTo>
                    <a:pt x="45728" y="324239"/>
                    <a:pt x="45728" y="330877"/>
                    <a:pt x="55214" y="330877"/>
                  </a:cubicBezTo>
                  <a:cubicBezTo>
                    <a:pt x="103593" y="330877"/>
                    <a:pt x="151972" y="330877"/>
                    <a:pt x="200351" y="330877"/>
                  </a:cubicBezTo>
                  <a:cubicBezTo>
                    <a:pt x="207939" y="330877"/>
                    <a:pt x="209837" y="327084"/>
                    <a:pt x="210785" y="319497"/>
                  </a:cubicBezTo>
                  <a:cubicBezTo>
                    <a:pt x="215528" y="277768"/>
                    <a:pt x="218374" y="236039"/>
                    <a:pt x="226911" y="194310"/>
                  </a:cubicBezTo>
                  <a:cubicBezTo>
                    <a:pt x="237346" y="144994"/>
                    <a:pt x="250627" y="95678"/>
                    <a:pt x="282879" y="54897"/>
                  </a:cubicBezTo>
                  <a:cubicBezTo>
                    <a:pt x="284776" y="53949"/>
                    <a:pt x="285725" y="50156"/>
                    <a:pt x="287622" y="46362"/>
                  </a:cubicBezTo>
                  <a:close/>
                </a:path>
              </a:pathLst>
            </a:custGeom>
            <a:solidFill>
              <a:srgbClr val="000000"/>
            </a:solidFill>
            <a:ln w="9477"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14608BB9-ABA2-3189-9402-6A5E2EA7D991}"/>
                </a:ext>
              </a:extLst>
            </p:cNvPr>
            <p:cNvSpPr/>
            <p:nvPr/>
          </p:nvSpPr>
          <p:spPr>
            <a:xfrm>
              <a:off x="1583233" y="5050914"/>
              <a:ext cx="663585" cy="592837"/>
            </a:xfrm>
            <a:custGeom>
              <a:avLst/>
              <a:gdLst>
                <a:gd name="connsiteX0" fmla="*/ 46903 w 663585"/>
                <a:gd name="connsiteY0" fmla="*/ 500747 h 592837"/>
                <a:gd name="connsiteX1" fmla="*/ 53543 w 663585"/>
                <a:gd name="connsiteY1" fmla="*/ 489367 h 592837"/>
                <a:gd name="connsiteX2" fmla="*/ 135123 w 663585"/>
                <a:gd name="connsiteY2" fmla="*/ 322451 h 592837"/>
                <a:gd name="connsiteX3" fmla="*/ 171170 w 663585"/>
                <a:gd name="connsiteY3" fmla="*/ 312019 h 592837"/>
                <a:gd name="connsiteX4" fmla="*/ 238522 w 663585"/>
                <a:gd name="connsiteY4" fmla="*/ 357541 h 592837"/>
                <a:gd name="connsiteX5" fmla="*/ 242316 w 663585"/>
                <a:gd name="connsiteY5" fmla="*/ 360386 h 592837"/>
                <a:gd name="connsiteX6" fmla="*/ 262237 w 663585"/>
                <a:gd name="connsiteY6" fmla="*/ 351851 h 592837"/>
                <a:gd name="connsiteX7" fmla="*/ 294489 w 663585"/>
                <a:gd name="connsiteY7" fmla="*/ 198213 h 592837"/>
                <a:gd name="connsiteX8" fmla="*/ 330536 w 663585"/>
                <a:gd name="connsiteY8" fmla="*/ 181142 h 592837"/>
                <a:gd name="connsiteX9" fmla="*/ 430139 w 663585"/>
                <a:gd name="connsiteY9" fmla="*/ 233303 h 592837"/>
                <a:gd name="connsiteX10" fmla="*/ 452906 w 663585"/>
                <a:gd name="connsiteY10" fmla="*/ 228561 h 592837"/>
                <a:gd name="connsiteX11" fmla="*/ 507925 w 663585"/>
                <a:gd name="connsiteY11" fmla="*/ 169761 h 592837"/>
                <a:gd name="connsiteX12" fmla="*/ 512668 w 663585"/>
                <a:gd name="connsiteY12" fmla="*/ 164071 h 592837"/>
                <a:gd name="connsiteX13" fmla="*/ 513617 w 663585"/>
                <a:gd name="connsiteY13" fmla="*/ 154587 h 592837"/>
                <a:gd name="connsiteX14" fmla="*/ 504131 w 663585"/>
                <a:gd name="connsiteY14" fmla="*/ 150793 h 592837"/>
                <a:gd name="connsiteX15" fmla="*/ 485159 w 663585"/>
                <a:gd name="connsiteY15" fmla="*/ 151742 h 592837"/>
                <a:gd name="connsiteX16" fmla="*/ 466187 w 663585"/>
                <a:gd name="connsiteY16" fmla="*/ 137516 h 592837"/>
                <a:gd name="connsiteX17" fmla="*/ 478518 w 663585"/>
                <a:gd name="connsiteY17" fmla="*/ 112858 h 592837"/>
                <a:gd name="connsiteX18" fmla="*/ 498439 w 663585"/>
                <a:gd name="connsiteY18" fmla="*/ 109064 h 592837"/>
                <a:gd name="connsiteX19" fmla="*/ 566738 w 663585"/>
                <a:gd name="connsiteY19" fmla="*/ 104322 h 592837"/>
                <a:gd name="connsiteX20" fmla="*/ 590453 w 663585"/>
                <a:gd name="connsiteY20" fmla="*/ 124238 h 592837"/>
                <a:gd name="connsiteX21" fmla="*/ 598991 w 663585"/>
                <a:gd name="connsiteY21" fmla="*/ 206748 h 592837"/>
                <a:gd name="connsiteX22" fmla="*/ 579070 w 663585"/>
                <a:gd name="connsiteY22" fmla="*/ 230458 h 592837"/>
                <a:gd name="connsiteX23" fmla="*/ 557252 w 663585"/>
                <a:gd name="connsiteY23" fmla="*/ 210541 h 592837"/>
                <a:gd name="connsiteX24" fmla="*/ 554407 w 663585"/>
                <a:gd name="connsiteY24" fmla="*/ 191574 h 592837"/>
                <a:gd name="connsiteX25" fmla="*/ 549664 w 663585"/>
                <a:gd name="connsiteY25" fmla="*/ 183987 h 592837"/>
                <a:gd name="connsiteX26" fmla="*/ 543023 w 663585"/>
                <a:gd name="connsiteY26" fmla="*/ 188729 h 592837"/>
                <a:gd name="connsiteX27" fmla="*/ 471878 w 663585"/>
                <a:gd name="connsiteY27" fmla="*/ 270290 h 592837"/>
                <a:gd name="connsiteX28" fmla="*/ 426345 w 663585"/>
                <a:gd name="connsiteY28" fmla="*/ 278825 h 592837"/>
                <a:gd name="connsiteX29" fmla="*/ 358994 w 663585"/>
                <a:gd name="connsiteY29" fmla="*/ 244683 h 592837"/>
                <a:gd name="connsiteX30" fmla="*/ 342868 w 663585"/>
                <a:gd name="connsiteY30" fmla="*/ 234251 h 592837"/>
                <a:gd name="connsiteX31" fmla="*/ 328639 w 663585"/>
                <a:gd name="connsiteY31" fmla="*/ 239941 h 592837"/>
                <a:gd name="connsiteX32" fmla="*/ 313461 w 663585"/>
                <a:gd name="connsiteY32" fmla="*/ 312967 h 592837"/>
                <a:gd name="connsiteX33" fmla="*/ 292591 w 663585"/>
                <a:gd name="connsiteY33" fmla="*/ 408754 h 592837"/>
                <a:gd name="connsiteX34" fmla="*/ 262237 w 663585"/>
                <a:gd name="connsiteY34" fmla="*/ 422031 h 592837"/>
                <a:gd name="connsiteX35" fmla="*/ 201526 w 663585"/>
                <a:gd name="connsiteY35" fmla="*/ 384096 h 592837"/>
                <a:gd name="connsiteX36" fmla="*/ 173068 w 663585"/>
                <a:gd name="connsiteY36" fmla="*/ 364180 h 592837"/>
                <a:gd name="connsiteX37" fmla="*/ 158839 w 663585"/>
                <a:gd name="connsiteY37" fmla="*/ 368922 h 592837"/>
                <a:gd name="connsiteX38" fmla="*/ 118997 w 663585"/>
                <a:gd name="connsiteY38" fmla="*/ 449535 h 592837"/>
                <a:gd name="connsiteX39" fmla="*/ 74413 w 663585"/>
                <a:gd name="connsiteY39" fmla="*/ 533941 h 592837"/>
                <a:gd name="connsiteX40" fmla="*/ 72515 w 663585"/>
                <a:gd name="connsiteY40" fmla="*/ 547218 h 592837"/>
                <a:gd name="connsiteX41" fmla="*/ 84848 w 663585"/>
                <a:gd name="connsiteY41" fmla="*/ 550063 h 592837"/>
                <a:gd name="connsiteX42" fmla="*/ 216703 w 663585"/>
                <a:gd name="connsiteY42" fmla="*/ 549115 h 592837"/>
                <a:gd name="connsiteX43" fmla="*/ 531640 w 663585"/>
                <a:gd name="connsiteY43" fmla="*/ 549115 h 592837"/>
                <a:gd name="connsiteX44" fmla="*/ 630295 w 663585"/>
                <a:gd name="connsiteY44" fmla="*/ 549115 h 592837"/>
                <a:gd name="connsiteX45" fmla="*/ 646421 w 663585"/>
                <a:gd name="connsiteY45" fmla="*/ 551012 h 592837"/>
                <a:gd name="connsiteX46" fmla="*/ 663496 w 663585"/>
                <a:gd name="connsiteY46" fmla="*/ 571876 h 592837"/>
                <a:gd name="connsiteX47" fmla="*/ 641678 w 663585"/>
                <a:gd name="connsiteY47" fmla="*/ 590844 h 592837"/>
                <a:gd name="connsiteX48" fmla="*/ 569584 w 663585"/>
                <a:gd name="connsiteY48" fmla="*/ 591792 h 592837"/>
                <a:gd name="connsiteX49" fmla="*/ 422550 w 663585"/>
                <a:gd name="connsiteY49" fmla="*/ 592740 h 592837"/>
                <a:gd name="connsiteX50" fmla="*/ 155044 w 663585"/>
                <a:gd name="connsiteY50" fmla="*/ 590844 h 592837"/>
                <a:gd name="connsiteX51" fmla="*/ 32674 w 663585"/>
                <a:gd name="connsiteY51" fmla="*/ 592740 h 592837"/>
                <a:gd name="connsiteX52" fmla="*/ 421 w 663585"/>
                <a:gd name="connsiteY52" fmla="*/ 563341 h 592837"/>
                <a:gd name="connsiteX53" fmla="*/ 421 w 663585"/>
                <a:gd name="connsiteY53" fmla="*/ 467554 h 592837"/>
                <a:gd name="connsiteX54" fmla="*/ 1370 w 663585"/>
                <a:gd name="connsiteY54" fmla="*/ 252270 h 592837"/>
                <a:gd name="connsiteX55" fmla="*/ 1370 w 663585"/>
                <a:gd name="connsiteY55" fmla="*/ 74923 h 592837"/>
                <a:gd name="connsiteX56" fmla="*/ 421 w 663585"/>
                <a:gd name="connsiteY56" fmla="*/ 36039 h 592837"/>
                <a:gd name="connsiteX57" fmla="*/ 421 w 663585"/>
                <a:gd name="connsiteY57" fmla="*/ 19916 h 592837"/>
                <a:gd name="connsiteX58" fmla="*/ 17497 w 663585"/>
                <a:gd name="connsiteY58" fmla="*/ 0 h 592837"/>
                <a:gd name="connsiteX59" fmla="*/ 38366 w 663585"/>
                <a:gd name="connsiteY59" fmla="*/ 18020 h 592837"/>
                <a:gd name="connsiteX60" fmla="*/ 40263 w 663585"/>
                <a:gd name="connsiteY60" fmla="*/ 40781 h 592837"/>
                <a:gd name="connsiteX61" fmla="*/ 40263 w 663585"/>
                <a:gd name="connsiteY61" fmla="*/ 388838 h 592837"/>
                <a:gd name="connsiteX62" fmla="*/ 40263 w 663585"/>
                <a:gd name="connsiteY62" fmla="*/ 484625 h 592837"/>
                <a:gd name="connsiteX63" fmla="*/ 41212 w 663585"/>
                <a:gd name="connsiteY63" fmla="*/ 500747 h 592837"/>
                <a:gd name="connsiteX64" fmla="*/ 46903 w 663585"/>
                <a:gd name="connsiteY64" fmla="*/ 500747 h 59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63585" h="592837">
                  <a:moveTo>
                    <a:pt x="46903" y="500747"/>
                  </a:moveTo>
                  <a:cubicBezTo>
                    <a:pt x="48800" y="496954"/>
                    <a:pt x="51646" y="493160"/>
                    <a:pt x="53543" y="489367"/>
                  </a:cubicBezTo>
                  <a:cubicBezTo>
                    <a:pt x="81053" y="433412"/>
                    <a:pt x="107614" y="378406"/>
                    <a:pt x="135123" y="322451"/>
                  </a:cubicBezTo>
                  <a:cubicBezTo>
                    <a:pt x="144609" y="303483"/>
                    <a:pt x="154096" y="300638"/>
                    <a:pt x="171170" y="312019"/>
                  </a:cubicBezTo>
                  <a:cubicBezTo>
                    <a:pt x="193937" y="327193"/>
                    <a:pt x="216703" y="342367"/>
                    <a:pt x="238522" y="357541"/>
                  </a:cubicBezTo>
                  <a:cubicBezTo>
                    <a:pt x="239470" y="358490"/>
                    <a:pt x="240418" y="359438"/>
                    <a:pt x="242316" y="360386"/>
                  </a:cubicBezTo>
                  <a:cubicBezTo>
                    <a:pt x="256545" y="368922"/>
                    <a:pt x="259390" y="367973"/>
                    <a:pt x="262237" y="351851"/>
                  </a:cubicBezTo>
                  <a:cubicBezTo>
                    <a:pt x="272671" y="300638"/>
                    <a:pt x="284054" y="249425"/>
                    <a:pt x="294489" y="198213"/>
                  </a:cubicBezTo>
                  <a:cubicBezTo>
                    <a:pt x="298283" y="178296"/>
                    <a:pt x="311564" y="171658"/>
                    <a:pt x="330536" y="181142"/>
                  </a:cubicBezTo>
                  <a:cubicBezTo>
                    <a:pt x="363737" y="198213"/>
                    <a:pt x="396938" y="215283"/>
                    <a:pt x="430139" y="233303"/>
                  </a:cubicBezTo>
                  <a:cubicBezTo>
                    <a:pt x="439625" y="238993"/>
                    <a:pt x="445317" y="237096"/>
                    <a:pt x="452906" y="228561"/>
                  </a:cubicBezTo>
                  <a:cubicBezTo>
                    <a:pt x="470930" y="208645"/>
                    <a:pt x="488953" y="188729"/>
                    <a:pt x="507925" y="169761"/>
                  </a:cubicBezTo>
                  <a:cubicBezTo>
                    <a:pt x="509822" y="167864"/>
                    <a:pt x="511719" y="165967"/>
                    <a:pt x="512668" y="164071"/>
                  </a:cubicBezTo>
                  <a:cubicBezTo>
                    <a:pt x="513617" y="161225"/>
                    <a:pt x="514565" y="156483"/>
                    <a:pt x="513617" y="154587"/>
                  </a:cubicBezTo>
                  <a:cubicBezTo>
                    <a:pt x="512668" y="152690"/>
                    <a:pt x="507925" y="151742"/>
                    <a:pt x="504131" y="150793"/>
                  </a:cubicBezTo>
                  <a:cubicBezTo>
                    <a:pt x="497490" y="150793"/>
                    <a:pt x="491798" y="151742"/>
                    <a:pt x="485159" y="151742"/>
                  </a:cubicBezTo>
                  <a:cubicBezTo>
                    <a:pt x="476621" y="150793"/>
                    <a:pt x="468083" y="147948"/>
                    <a:pt x="466187" y="137516"/>
                  </a:cubicBezTo>
                  <a:cubicBezTo>
                    <a:pt x="464289" y="126135"/>
                    <a:pt x="468083" y="117600"/>
                    <a:pt x="478518" y="112858"/>
                  </a:cubicBezTo>
                  <a:cubicBezTo>
                    <a:pt x="484210" y="110013"/>
                    <a:pt x="491798" y="109064"/>
                    <a:pt x="498439" y="109064"/>
                  </a:cubicBezTo>
                  <a:cubicBezTo>
                    <a:pt x="521205" y="107168"/>
                    <a:pt x="543972" y="105271"/>
                    <a:pt x="566738" y="104322"/>
                  </a:cubicBezTo>
                  <a:cubicBezTo>
                    <a:pt x="581916" y="103374"/>
                    <a:pt x="588556" y="109064"/>
                    <a:pt x="590453" y="124238"/>
                  </a:cubicBezTo>
                  <a:cubicBezTo>
                    <a:pt x="594248" y="151742"/>
                    <a:pt x="596145" y="179245"/>
                    <a:pt x="598991" y="206748"/>
                  </a:cubicBezTo>
                  <a:cubicBezTo>
                    <a:pt x="599940" y="219077"/>
                    <a:pt x="590453" y="229509"/>
                    <a:pt x="579070" y="230458"/>
                  </a:cubicBezTo>
                  <a:cubicBezTo>
                    <a:pt x="567687" y="231406"/>
                    <a:pt x="559150" y="222870"/>
                    <a:pt x="557252" y="210541"/>
                  </a:cubicBezTo>
                  <a:cubicBezTo>
                    <a:pt x="556304" y="203903"/>
                    <a:pt x="556304" y="198213"/>
                    <a:pt x="554407" y="191574"/>
                  </a:cubicBezTo>
                  <a:cubicBezTo>
                    <a:pt x="553458" y="188729"/>
                    <a:pt x="551561" y="186832"/>
                    <a:pt x="549664" y="183987"/>
                  </a:cubicBezTo>
                  <a:cubicBezTo>
                    <a:pt x="547766" y="185883"/>
                    <a:pt x="544921" y="186832"/>
                    <a:pt x="543023" y="188729"/>
                  </a:cubicBezTo>
                  <a:cubicBezTo>
                    <a:pt x="519308" y="216232"/>
                    <a:pt x="495593" y="242787"/>
                    <a:pt x="471878" y="270290"/>
                  </a:cubicBezTo>
                  <a:cubicBezTo>
                    <a:pt x="454803" y="290206"/>
                    <a:pt x="449111" y="290206"/>
                    <a:pt x="426345" y="278825"/>
                  </a:cubicBezTo>
                  <a:cubicBezTo>
                    <a:pt x="403578" y="266496"/>
                    <a:pt x="380812" y="256064"/>
                    <a:pt x="358994" y="244683"/>
                  </a:cubicBezTo>
                  <a:cubicBezTo>
                    <a:pt x="353302" y="241838"/>
                    <a:pt x="348559" y="238045"/>
                    <a:pt x="342868" y="234251"/>
                  </a:cubicBezTo>
                  <a:cubicBezTo>
                    <a:pt x="334330" y="228561"/>
                    <a:pt x="330536" y="229509"/>
                    <a:pt x="328639" y="239941"/>
                  </a:cubicBezTo>
                  <a:cubicBezTo>
                    <a:pt x="322947" y="263651"/>
                    <a:pt x="319153" y="288309"/>
                    <a:pt x="313461" y="312967"/>
                  </a:cubicBezTo>
                  <a:cubicBezTo>
                    <a:pt x="306821" y="345212"/>
                    <a:pt x="300181" y="377457"/>
                    <a:pt x="292591" y="408754"/>
                  </a:cubicBezTo>
                  <a:cubicBezTo>
                    <a:pt x="288797" y="423928"/>
                    <a:pt x="275517" y="429618"/>
                    <a:pt x="262237" y="422031"/>
                  </a:cubicBezTo>
                  <a:cubicBezTo>
                    <a:pt x="241367" y="409702"/>
                    <a:pt x="221446" y="396425"/>
                    <a:pt x="201526" y="384096"/>
                  </a:cubicBezTo>
                  <a:cubicBezTo>
                    <a:pt x="192040" y="377457"/>
                    <a:pt x="182554" y="370818"/>
                    <a:pt x="173068" y="364180"/>
                  </a:cubicBezTo>
                  <a:cubicBezTo>
                    <a:pt x="165479" y="359438"/>
                    <a:pt x="162633" y="363231"/>
                    <a:pt x="158839" y="368922"/>
                  </a:cubicBezTo>
                  <a:cubicBezTo>
                    <a:pt x="145558" y="395476"/>
                    <a:pt x="132278" y="422980"/>
                    <a:pt x="118997" y="449535"/>
                  </a:cubicBezTo>
                  <a:cubicBezTo>
                    <a:pt x="104768" y="477986"/>
                    <a:pt x="89591" y="505489"/>
                    <a:pt x="74413" y="533941"/>
                  </a:cubicBezTo>
                  <a:cubicBezTo>
                    <a:pt x="72515" y="537734"/>
                    <a:pt x="70618" y="543425"/>
                    <a:pt x="72515" y="547218"/>
                  </a:cubicBezTo>
                  <a:cubicBezTo>
                    <a:pt x="73464" y="549115"/>
                    <a:pt x="80104" y="550063"/>
                    <a:pt x="84848" y="550063"/>
                  </a:cubicBezTo>
                  <a:cubicBezTo>
                    <a:pt x="128483" y="550063"/>
                    <a:pt x="172119" y="549115"/>
                    <a:pt x="216703" y="549115"/>
                  </a:cubicBezTo>
                  <a:cubicBezTo>
                    <a:pt x="321999" y="549115"/>
                    <a:pt x="426345" y="549115"/>
                    <a:pt x="531640" y="549115"/>
                  </a:cubicBezTo>
                  <a:cubicBezTo>
                    <a:pt x="564841" y="549115"/>
                    <a:pt x="597094" y="549115"/>
                    <a:pt x="630295" y="549115"/>
                  </a:cubicBezTo>
                  <a:cubicBezTo>
                    <a:pt x="635986" y="549115"/>
                    <a:pt x="640729" y="549115"/>
                    <a:pt x="646421" y="551012"/>
                  </a:cubicBezTo>
                  <a:cubicBezTo>
                    <a:pt x="657804" y="553857"/>
                    <a:pt x="664444" y="561444"/>
                    <a:pt x="663496" y="571876"/>
                  </a:cubicBezTo>
                  <a:cubicBezTo>
                    <a:pt x="662547" y="581360"/>
                    <a:pt x="653061" y="590844"/>
                    <a:pt x="641678" y="590844"/>
                  </a:cubicBezTo>
                  <a:cubicBezTo>
                    <a:pt x="617963" y="591792"/>
                    <a:pt x="593299" y="591792"/>
                    <a:pt x="569584" y="591792"/>
                  </a:cubicBezTo>
                  <a:cubicBezTo>
                    <a:pt x="520257" y="591792"/>
                    <a:pt x="471878" y="592740"/>
                    <a:pt x="422550" y="592740"/>
                  </a:cubicBezTo>
                  <a:cubicBezTo>
                    <a:pt x="333382" y="592740"/>
                    <a:pt x="244213" y="591792"/>
                    <a:pt x="155044" y="590844"/>
                  </a:cubicBezTo>
                  <a:cubicBezTo>
                    <a:pt x="114254" y="590844"/>
                    <a:pt x="73464" y="591792"/>
                    <a:pt x="32674" y="592740"/>
                  </a:cubicBezTo>
                  <a:cubicBezTo>
                    <a:pt x="8011" y="593689"/>
                    <a:pt x="1370" y="587998"/>
                    <a:pt x="421" y="563341"/>
                  </a:cubicBezTo>
                  <a:cubicBezTo>
                    <a:pt x="-527" y="531095"/>
                    <a:pt x="421" y="499799"/>
                    <a:pt x="421" y="467554"/>
                  </a:cubicBezTo>
                  <a:cubicBezTo>
                    <a:pt x="421" y="395476"/>
                    <a:pt x="1370" y="324348"/>
                    <a:pt x="1370" y="252270"/>
                  </a:cubicBezTo>
                  <a:cubicBezTo>
                    <a:pt x="1370" y="193471"/>
                    <a:pt x="1370" y="134671"/>
                    <a:pt x="1370" y="74923"/>
                  </a:cubicBezTo>
                  <a:cubicBezTo>
                    <a:pt x="1370" y="61645"/>
                    <a:pt x="421" y="48368"/>
                    <a:pt x="421" y="36039"/>
                  </a:cubicBezTo>
                  <a:cubicBezTo>
                    <a:pt x="421" y="30348"/>
                    <a:pt x="421" y="25606"/>
                    <a:pt x="421" y="19916"/>
                  </a:cubicBezTo>
                  <a:cubicBezTo>
                    <a:pt x="1370" y="9484"/>
                    <a:pt x="9908" y="0"/>
                    <a:pt x="17497" y="0"/>
                  </a:cubicBezTo>
                  <a:cubicBezTo>
                    <a:pt x="26034" y="0"/>
                    <a:pt x="36469" y="7587"/>
                    <a:pt x="38366" y="18020"/>
                  </a:cubicBezTo>
                  <a:cubicBezTo>
                    <a:pt x="40263" y="25606"/>
                    <a:pt x="40263" y="33193"/>
                    <a:pt x="40263" y="40781"/>
                  </a:cubicBezTo>
                  <a:cubicBezTo>
                    <a:pt x="40263" y="156483"/>
                    <a:pt x="40263" y="272187"/>
                    <a:pt x="40263" y="388838"/>
                  </a:cubicBezTo>
                  <a:cubicBezTo>
                    <a:pt x="40263" y="421083"/>
                    <a:pt x="40263" y="452380"/>
                    <a:pt x="40263" y="484625"/>
                  </a:cubicBezTo>
                  <a:cubicBezTo>
                    <a:pt x="40263" y="490315"/>
                    <a:pt x="41212" y="495057"/>
                    <a:pt x="41212" y="500747"/>
                  </a:cubicBezTo>
                  <a:cubicBezTo>
                    <a:pt x="45006" y="499799"/>
                    <a:pt x="45955" y="499799"/>
                    <a:pt x="46903" y="500747"/>
                  </a:cubicBezTo>
                  <a:close/>
                </a:path>
              </a:pathLst>
            </a:custGeom>
            <a:solidFill>
              <a:srgbClr val="000000"/>
            </a:solidFill>
            <a:ln w="9477" cap="flat">
              <a:noFill/>
              <a:prstDash val="solid"/>
              <a:miter/>
            </a:ln>
          </p:spPr>
          <p:txBody>
            <a:bodyPr rtlCol="0" anchor="ctr"/>
            <a:lstStyle/>
            <a:p>
              <a:pPr algn="l" rtl="0"/>
              <a:endParaRPr lang="en-US"/>
            </a:p>
          </p:txBody>
        </p:sp>
      </p:grpSp>
      <p:grpSp>
        <p:nvGrpSpPr>
          <p:cNvPr id="4" name="Graphic 2">
            <a:extLst>
              <a:ext uri="{FF2B5EF4-FFF2-40B4-BE49-F238E27FC236}">
                <a16:creationId xmlns:a16="http://schemas.microsoft.com/office/drawing/2014/main" id="{24EFA62A-3E4E-E5D2-5CEC-CF0501BAA3CE}"/>
              </a:ext>
            </a:extLst>
          </p:cNvPr>
          <p:cNvGrpSpPr/>
          <p:nvPr/>
        </p:nvGrpSpPr>
        <p:grpSpPr>
          <a:xfrm>
            <a:off x="10472142" y="512963"/>
            <a:ext cx="1337489" cy="1406956"/>
            <a:chOff x="690225" y="4499263"/>
            <a:chExt cx="1499146" cy="1521296"/>
          </a:xfrm>
        </p:grpSpPr>
        <p:sp>
          <p:nvSpPr>
            <p:cNvPr id="5" name="Freeform 12">
              <a:extLst>
                <a:ext uri="{FF2B5EF4-FFF2-40B4-BE49-F238E27FC236}">
                  <a16:creationId xmlns:a16="http://schemas.microsoft.com/office/drawing/2014/main" id="{CA4DCEB0-9FA6-E72F-443F-993D6D2EC98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E8E430D7-28F9-0267-BB68-3BC3A7E71411}"/>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3033BE65-FAE1-AC15-43D6-DC853F2F1C9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9761859D-55B5-CD9D-E80F-20B1D6917FEA}"/>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40">
                <a:extLst>
                  <a:ext uri="{FF2B5EF4-FFF2-40B4-BE49-F238E27FC236}">
                    <a16:creationId xmlns:a16="http://schemas.microsoft.com/office/drawing/2014/main" id="{C6249736-E45E-6593-DCDB-328556A64C2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41">
                <a:extLst>
                  <a:ext uri="{FF2B5EF4-FFF2-40B4-BE49-F238E27FC236}">
                    <a16:creationId xmlns:a16="http://schemas.microsoft.com/office/drawing/2014/main" id="{8B3FABD3-DBA1-05BD-2FD7-75DAA3A4649B}"/>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42">
                <a:extLst>
                  <a:ext uri="{FF2B5EF4-FFF2-40B4-BE49-F238E27FC236}">
                    <a16:creationId xmlns:a16="http://schemas.microsoft.com/office/drawing/2014/main" id="{BF6C938C-1D98-61BF-1BCD-BD520E211C8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E509E1AE-1CE5-7126-6CE6-870F2A270CB5}"/>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166D3148-F238-E4FC-DF6F-F02BAAFB2BC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41002BDC-6037-48E2-C65D-8A6450FB893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E5D03502-7855-C80B-BFCF-58BE0A78462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5FFD888F-7A7C-D592-81A3-82A63AC46A69}"/>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D8B8F413-BAA0-0351-EEAA-53760227954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798743E9-DFD6-BD1F-9FE3-79CD7238A320}"/>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41ACF0F1-FD4F-4C12-E260-3A06FD44CB9B}"/>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816E58A2-2797-EC8F-F323-5D8796AAED9D}"/>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285F6832-6067-0B37-BB41-33AEAF249BB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296B23E8-443D-6376-891B-D748B14F5D1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A7CB732E-794C-D3BE-F74E-13E3EE2165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880792D-B332-6521-37F4-3B515E74C3C3}"/>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F5F8CE10-CE81-4032-77A0-CDB57BB1C02F}"/>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03254A03-9403-C989-F955-2D3984AF116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25C85446-946F-6FEC-C71C-45017489301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95469A89-36CC-5788-7870-5620792F035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AED76091-B33F-01A3-2E89-D503673A4037}"/>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786B5D7-F4F0-3AE1-6C77-DF45218312F5}"/>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473261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C39517-4497-1231-39B1-F38EE12EF7F1}"/>
              </a:ext>
            </a:extLst>
          </p:cNvPr>
          <p:cNvSpPr>
            <a:spLocks noGrp="1"/>
          </p:cNvSpPr>
          <p:nvPr>
            <p:ph type="body" sz="quarter" idx="18"/>
          </p:nvPr>
        </p:nvSpPr>
        <p:spPr>
          <a:xfrm>
            <a:off x="760016" y="1320589"/>
            <a:ext cx="5785247" cy="3456306"/>
          </a:xfrm>
        </p:spPr>
        <p:txBody>
          <a:bodyPr/>
          <a:lstStyle/>
          <a:p>
            <a:pPr algn="l" rtl="0"/>
            <a:r>
              <a:rPr lang="fi-FI" sz="2300" dirty="0"/>
              <a:t>Toteuttaaksemme </a:t>
            </a:r>
            <a:r>
              <a:rPr lang="fi-FI" sz="2300" b="1" dirty="0"/>
              <a:t>kestävät, oikeudenmukaiset ja terveelliset ruokajärjestelmät tulevaisuutta varten, </a:t>
            </a:r>
            <a:r>
              <a:rPr lang="fi-FI" sz="2300" dirty="0"/>
              <a:t>tarvitsemme integroituja ja innovatiivisia analyyttisiä menetelmiä ja lähestymistapoja useilta eri aloilta sekä tehokasta sektorienvälistä politiikka-analyysiä ja useiden sidosryhmien osallistumista varmistaaksemme, että yritykset ovat valmiita tulevaisuuteen.</a:t>
            </a:r>
          </a:p>
          <a:p>
            <a:pPr algn="l" rtl="0"/>
            <a:r>
              <a:rPr lang="fi-FI" sz="2300" dirty="0"/>
              <a:t>Tämä ei tapahdu yhdessä yössä, mutta meidän on ryhdyttävä toimiin aloittaaksemme tämän matkan kohti vihreämpää, oikeudenmukaisempaa parempaa maailmaa!</a:t>
            </a:r>
          </a:p>
        </p:txBody>
      </p:sp>
      <p:sp>
        <p:nvSpPr>
          <p:cNvPr id="3" name="Text Placeholder 2">
            <a:extLst>
              <a:ext uri="{FF2B5EF4-FFF2-40B4-BE49-F238E27FC236}">
                <a16:creationId xmlns:a16="http://schemas.microsoft.com/office/drawing/2014/main" id="{28B43C37-4993-E820-CE90-8967BAAB3F52}"/>
              </a:ext>
            </a:extLst>
          </p:cNvPr>
          <p:cNvSpPr>
            <a:spLocks noGrp="1"/>
          </p:cNvSpPr>
          <p:nvPr>
            <p:ph type="body" sz="quarter" idx="16"/>
          </p:nvPr>
        </p:nvSpPr>
        <p:spPr>
          <a:xfrm>
            <a:off x="898358" y="696612"/>
            <a:ext cx="4990998" cy="992652"/>
          </a:xfrm>
        </p:spPr>
        <p:txBody>
          <a:bodyPr/>
          <a:lstStyle/>
          <a:p>
            <a:pPr algn="l" rtl="0"/>
            <a:r>
              <a:rPr lang="en-IE" b="1" dirty="0"/>
              <a:t>Mitä vaaditaan…</a:t>
            </a:r>
          </a:p>
        </p:txBody>
      </p:sp>
      <p:pic>
        <p:nvPicPr>
          <p:cNvPr id="6" name="Picture Placeholder 5" descr="Twisting road thorugh hills and a valley at sunset">
            <a:extLst>
              <a:ext uri="{FF2B5EF4-FFF2-40B4-BE49-F238E27FC236}">
                <a16:creationId xmlns:a16="http://schemas.microsoft.com/office/drawing/2014/main" id="{7BD60A2D-28E5-338D-FB81-AB231EB81C2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886885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D37798-5686-1987-B8F2-AC0280FD7A48}"/>
              </a:ext>
            </a:extLst>
          </p:cNvPr>
          <p:cNvSpPr txBox="1"/>
          <p:nvPr/>
        </p:nvSpPr>
        <p:spPr>
          <a:xfrm>
            <a:off x="9078569" y="645383"/>
            <a:ext cx="3020296" cy="5324535"/>
          </a:xfrm>
          <a:prstGeom prst="rect">
            <a:avLst/>
          </a:prstGeom>
          <a:noFill/>
        </p:spPr>
        <p:txBody>
          <a:bodyPr wrap="square">
            <a:spAutoFit/>
          </a:bodyPr>
          <a:lstStyle/>
          <a:p>
            <a:pPr algn="ctr" rtl="0"/>
            <a:r>
              <a:rPr lang="en-US" sz="2000" b="1" dirty="0" err="1">
                <a:solidFill>
                  <a:srgbClr val="444444"/>
                </a:solidFill>
                <a:cs typeface="Calibri" panose="020F0502020204030204" pitchFamily="34" charset="0"/>
              </a:rPr>
              <a:t>Ruokajärj</a:t>
            </a:r>
            <a:r>
              <a:rPr lang="en-US" sz="2000" b="1" dirty="0" err="1">
                <a:solidFill>
                  <a:srgbClr val="444444"/>
                </a:solidFill>
                <a:effectLst/>
                <a:cs typeface="Calibri" panose="020F0502020204030204" pitchFamily="34" charset="0"/>
              </a:rPr>
              <a:t>estelmä</a:t>
            </a:r>
            <a:r>
              <a:rPr lang="en-US" sz="2000" b="1" dirty="0">
                <a:solidFill>
                  <a:srgbClr val="444444"/>
                </a:solidFill>
                <a:effectLst/>
                <a:cs typeface="Calibri" panose="020F0502020204030204" pitchFamily="34" charset="0"/>
              </a:rPr>
              <a:t> ja sen ajurit. </a:t>
            </a:r>
            <a:r>
              <a:rPr lang="en-US" sz="2000" b="1" dirty="0" err="1">
                <a:solidFill>
                  <a:srgbClr val="444444"/>
                </a:solidFill>
                <a:effectLst/>
                <a:cs typeface="Calibri" panose="020F0502020204030204" pitchFamily="34" charset="0"/>
              </a:rPr>
              <a:t>Mukautettu</a:t>
            </a:r>
            <a:r>
              <a:rPr lang="en-US" sz="2000" b="1" dirty="0">
                <a:solidFill>
                  <a:srgbClr val="444444"/>
                </a:solidFill>
                <a:effectLst/>
                <a:cs typeface="Calibri" panose="020F0502020204030204" pitchFamily="34" charset="0"/>
              </a:rPr>
              <a:t> Ericksenistä 2008</a:t>
            </a:r>
          </a:p>
          <a:p>
            <a:pPr algn="ctr" rtl="0"/>
            <a:r>
              <a:rPr lang="en-US" sz="2000" b="1" dirty="0">
                <a:solidFill>
                  <a:srgbClr val="F79037"/>
                </a:solidFill>
                <a:cs typeface="Calibri" panose="020F0502020204030204" pitchFamily="34" charset="0"/>
                <a:hlinkClick r:id="rId2">
                  <a:extLst>
                    <a:ext uri="{A12FA001-AC4F-418D-AE19-62706E023703}">
                      <ahyp:hlinkClr xmlns:ahyp="http://schemas.microsoft.com/office/drawing/2018/hyperlinkcolor" val="tx"/>
                    </a:ext>
                  </a:extLst>
                </a:hlinkClick>
              </a:rPr>
              <a:t>LÄHDE</a:t>
            </a:r>
            <a:endParaRPr lang="en-IE" sz="2000" b="1" dirty="0">
              <a:solidFill>
                <a:srgbClr val="F79037"/>
              </a:solidFill>
              <a:cs typeface="Calibri" panose="020F0502020204030204" pitchFamily="34" charset="0"/>
            </a:endParaRPr>
          </a:p>
          <a:p>
            <a:pPr algn="ctr" rtl="0"/>
            <a:endParaRPr lang="en-GB" sz="2000" b="0" i="0" dirty="0">
              <a:effectLst/>
            </a:endParaRPr>
          </a:p>
          <a:p>
            <a:pPr algn="ctr" rtl="0"/>
            <a:r>
              <a:rPr lang="en-GB" sz="2000" i="0" dirty="0">
                <a:solidFill>
                  <a:srgbClr val="000000"/>
                </a:solidFill>
                <a:effectLst/>
              </a:rPr>
              <a:t>Polly </a:t>
            </a:r>
            <a:r>
              <a:rPr lang="en-US" sz="2000" dirty="0">
                <a:solidFill>
                  <a:srgbClr val="000000"/>
                </a:solidFill>
                <a:effectLst/>
                <a:cs typeface="Calibri" panose="020F0502020204030204" pitchFamily="34" charset="0"/>
              </a:rPr>
              <a:t>Ericksen on </a:t>
            </a:r>
            <a:r>
              <a:rPr lang="fi-FI" sz="2000" dirty="0">
                <a:solidFill>
                  <a:srgbClr val="000000"/>
                </a:solidFill>
                <a:effectLst/>
                <a:cs typeface="Calibri" panose="020F0502020204030204" pitchFamily="34" charset="0"/>
              </a:rPr>
              <a:t>Vermontin yliopiston ruokajärjestelmien tutkimuskeskuksen johtaja. </a:t>
            </a:r>
            <a:r>
              <a:rPr lang="en-GB" sz="2000" i="0" dirty="0" err="1">
                <a:solidFill>
                  <a:srgbClr val="000000"/>
                </a:solidFill>
                <a:effectLst/>
              </a:rPr>
              <a:t>Hänellä</a:t>
            </a:r>
            <a:r>
              <a:rPr lang="en-GB" sz="2000" i="0" dirty="0">
                <a:solidFill>
                  <a:srgbClr val="000000"/>
                </a:solidFill>
                <a:effectLst/>
              </a:rPr>
              <a:t> on yli 20 vuoden kokemus työskentelystä tutkimuksen ja kehityksen rajapinnassa maatalouden, </a:t>
            </a:r>
            <a:r>
              <a:rPr lang="en-GB" sz="2000" i="0" dirty="0" err="1">
                <a:solidFill>
                  <a:srgbClr val="000000"/>
                </a:solidFill>
                <a:effectLst/>
              </a:rPr>
              <a:t>ruokajärjestelmien</a:t>
            </a:r>
            <a:r>
              <a:rPr lang="en-GB" sz="2000" i="0" dirty="0">
                <a:solidFill>
                  <a:srgbClr val="000000"/>
                </a:solidFill>
                <a:effectLst/>
              </a:rPr>
              <a:t> ja globaalin ympäristömuutoksen aiheista.</a:t>
            </a:r>
            <a:endParaRPr lang="en-US" sz="2000" dirty="0">
              <a:solidFill>
                <a:srgbClr val="000000"/>
              </a:solidFill>
              <a:effectLst/>
              <a:cs typeface="Calibri" panose="020F0502020204030204" pitchFamily="34" charset="0"/>
            </a:endParaRPr>
          </a:p>
        </p:txBody>
      </p:sp>
      <p:grpSp>
        <p:nvGrpSpPr>
          <p:cNvPr id="5" name="Graphic 2">
            <a:extLst>
              <a:ext uri="{FF2B5EF4-FFF2-40B4-BE49-F238E27FC236}">
                <a16:creationId xmlns:a16="http://schemas.microsoft.com/office/drawing/2014/main" id="{36AFA2BF-50ED-5477-AA2B-EC1C22F648A4}"/>
              </a:ext>
            </a:extLst>
          </p:cNvPr>
          <p:cNvGrpSpPr/>
          <p:nvPr/>
        </p:nvGrpSpPr>
        <p:grpSpPr>
          <a:xfrm>
            <a:off x="965732" y="341865"/>
            <a:ext cx="2673792" cy="5233985"/>
            <a:chOff x="1011478" y="507890"/>
            <a:chExt cx="2673792" cy="5233985"/>
          </a:xfrm>
        </p:grpSpPr>
        <p:grpSp>
          <p:nvGrpSpPr>
            <p:cNvPr id="7" name="Graphic 2">
              <a:extLst>
                <a:ext uri="{FF2B5EF4-FFF2-40B4-BE49-F238E27FC236}">
                  <a16:creationId xmlns:a16="http://schemas.microsoft.com/office/drawing/2014/main" id="{1FC9CB8D-3C89-7CC2-02B0-26182B2F336A}"/>
                </a:ext>
              </a:extLst>
            </p:cNvPr>
            <p:cNvGrpSpPr/>
            <p:nvPr/>
          </p:nvGrpSpPr>
          <p:grpSpPr>
            <a:xfrm>
              <a:off x="1113800" y="507890"/>
              <a:ext cx="1533153" cy="5233985"/>
              <a:chOff x="1113800" y="507890"/>
              <a:chExt cx="1533153" cy="5233985"/>
            </a:xfrm>
            <a:noFill/>
          </p:grpSpPr>
          <p:sp>
            <p:nvSpPr>
              <p:cNvPr id="8" name="Freeform 7">
                <a:extLst>
                  <a:ext uri="{FF2B5EF4-FFF2-40B4-BE49-F238E27FC236}">
                    <a16:creationId xmlns:a16="http://schemas.microsoft.com/office/drawing/2014/main" id="{012A12E7-1F96-7EF5-23D9-5D09765BF343}"/>
                  </a:ext>
                </a:extLst>
              </p:cNvPr>
              <p:cNvSpPr/>
              <p:nvPr/>
            </p:nvSpPr>
            <p:spPr>
              <a:xfrm>
                <a:off x="1940763" y="5741875"/>
                <a:ext cx="11741" cy="16770"/>
              </a:xfrm>
              <a:custGeom>
                <a:avLst/>
                <a:gdLst>
                  <a:gd name="connsiteX0" fmla="*/ 11742 w 11741"/>
                  <a:gd name="connsiteY0" fmla="*/ 0 h 16770"/>
                  <a:gd name="connsiteX1" fmla="*/ 0 w 11741"/>
                  <a:gd name="connsiteY1" fmla="*/ 0 h 16770"/>
                </a:gdLst>
                <a:ahLst/>
                <a:cxnLst>
                  <a:cxn ang="0">
                    <a:pos x="connsiteX0" y="connsiteY0"/>
                  </a:cxn>
                  <a:cxn ang="0">
                    <a:pos x="connsiteX1" y="connsiteY1"/>
                  </a:cxn>
                </a:cxnLst>
                <a:rect l="l" t="t" r="r" b="b"/>
                <a:pathLst>
                  <a:path w="11741" h="16770">
                    <a:moveTo>
                      <a:pt x="11742" y="0"/>
                    </a:moveTo>
                    <a:lnTo>
                      <a:pt x="0" y="0"/>
                    </a:lnTo>
                  </a:path>
                </a:pathLst>
              </a:custGeom>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30112092-0F75-6887-917D-EB9DA332AA7B}"/>
                  </a:ext>
                </a:extLst>
              </p:cNvPr>
              <p:cNvSpPr/>
              <p:nvPr/>
            </p:nvSpPr>
            <p:spPr>
              <a:xfrm>
                <a:off x="1149026" y="5741875"/>
                <a:ext cx="746447" cy="16770"/>
              </a:xfrm>
              <a:custGeom>
                <a:avLst/>
                <a:gdLst>
                  <a:gd name="connsiteX0" fmla="*/ 746448 w 746447"/>
                  <a:gd name="connsiteY0" fmla="*/ 0 h 16770"/>
                  <a:gd name="connsiteX1" fmla="*/ 0 w 746447"/>
                  <a:gd name="connsiteY1" fmla="*/ 0 h 16770"/>
                </a:gdLst>
                <a:ahLst/>
                <a:cxnLst>
                  <a:cxn ang="0">
                    <a:pos x="connsiteX0" y="connsiteY0"/>
                  </a:cxn>
                  <a:cxn ang="0">
                    <a:pos x="connsiteX1" y="connsiteY1"/>
                  </a:cxn>
                </a:cxnLst>
                <a:rect l="l" t="t" r="r" b="b"/>
                <a:pathLst>
                  <a:path w="746447" h="16770">
                    <a:moveTo>
                      <a:pt x="746448" y="0"/>
                    </a:moveTo>
                    <a:lnTo>
                      <a:pt x="0" y="0"/>
                    </a:lnTo>
                  </a:path>
                </a:pathLst>
              </a:custGeom>
              <a:ln w="16771" cap="flat">
                <a:solidFill>
                  <a:srgbClr val="000000"/>
                </a:solidFill>
                <a:custDash>
                  <a:ds d="104137" sp="208275"/>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CC2AA7DD-04CF-308D-91C9-3E893B95ED4E}"/>
                  </a:ext>
                </a:extLst>
              </p:cNvPr>
              <p:cNvSpPr/>
              <p:nvPr/>
            </p:nvSpPr>
            <p:spPr>
              <a:xfrm>
                <a:off x="1113800" y="5730137"/>
                <a:ext cx="11741" cy="11738"/>
              </a:xfrm>
              <a:custGeom>
                <a:avLst/>
                <a:gdLst>
                  <a:gd name="connsiteX0" fmla="*/ 11742 w 11741"/>
                  <a:gd name="connsiteY0" fmla="*/ 11738 h 11738"/>
                  <a:gd name="connsiteX1" fmla="*/ 0 w 11741"/>
                  <a:gd name="connsiteY1" fmla="*/ 11738 h 11738"/>
                  <a:gd name="connsiteX2" fmla="*/ 0 w 11741"/>
                  <a:gd name="connsiteY2" fmla="*/ 0 h 11738"/>
                </a:gdLst>
                <a:ahLst/>
                <a:cxnLst>
                  <a:cxn ang="0">
                    <a:pos x="connsiteX0" y="connsiteY0"/>
                  </a:cxn>
                  <a:cxn ang="0">
                    <a:pos x="connsiteX1" y="connsiteY1"/>
                  </a:cxn>
                  <a:cxn ang="0">
                    <a:pos x="connsiteX2" y="connsiteY2"/>
                  </a:cxn>
                </a:cxnLst>
                <a:rect l="l" t="t" r="r" b="b"/>
                <a:pathLst>
                  <a:path w="11741" h="11738">
                    <a:moveTo>
                      <a:pt x="11742" y="11738"/>
                    </a:moveTo>
                    <a:lnTo>
                      <a:pt x="0" y="11738"/>
                    </a:lnTo>
                    <a:lnTo>
                      <a:pt x="0" y="0"/>
                    </a:lnTo>
                  </a:path>
                </a:pathLst>
              </a:custGeom>
              <a:noFill/>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1837F86E-366B-B67E-E7D0-13F34D1C05B8}"/>
                  </a:ext>
                </a:extLst>
              </p:cNvPr>
              <p:cNvSpPr/>
              <p:nvPr/>
            </p:nvSpPr>
            <p:spPr>
              <a:xfrm>
                <a:off x="1113800" y="544784"/>
                <a:ext cx="16774" cy="5138395"/>
              </a:xfrm>
              <a:custGeom>
                <a:avLst/>
                <a:gdLst>
                  <a:gd name="connsiteX0" fmla="*/ 0 w 16774"/>
                  <a:gd name="connsiteY0" fmla="*/ 5138396 h 5138395"/>
                  <a:gd name="connsiteX1" fmla="*/ 0 w 16774"/>
                  <a:gd name="connsiteY1" fmla="*/ 0 h 5138395"/>
                </a:gdLst>
                <a:ahLst/>
                <a:cxnLst>
                  <a:cxn ang="0">
                    <a:pos x="connsiteX0" y="connsiteY0"/>
                  </a:cxn>
                  <a:cxn ang="0">
                    <a:pos x="connsiteX1" y="connsiteY1"/>
                  </a:cxn>
                </a:cxnLst>
                <a:rect l="l" t="t" r="r" b="b"/>
                <a:pathLst>
                  <a:path w="16774" h="5138395">
                    <a:moveTo>
                      <a:pt x="0" y="5138396"/>
                    </a:moveTo>
                    <a:lnTo>
                      <a:pt x="0" y="0"/>
                    </a:lnTo>
                  </a:path>
                </a:pathLst>
              </a:custGeom>
              <a:ln w="16771" cap="flat">
                <a:solidFill>
                  <a:srgbClr val="000000"/>
                </a:solidFill>
                <a:custDash>
                  <a:ds d="106890" sp="213772"/>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35584534-6A7A-93CE-6B2E-76C7E6CDF0E5}"/>
                  </a:ext>
                </a:extLst>
              </p:cNvPr>
              <p:cNvSpPr/>
              <p:nvPr/>
            </p:nvSpPr>
            <p:spPr>
              <a:xfrm>
                <a:off x="1113800" y="507890"/>
                <a:ext cx="11741" cy="11739"/>
              </a:xfrm>
              <a:custGeom>
                <a:avLst/>
                <a:gdLst>
                  <a:gd name="connsiteX0" fmla="*/ 0 w 11741"/>
                  <a:gd name="connsiteY0" fmla="*/ 11739 h 11739"/>
                  <a:gd name="connsiteX1" fmla="*/ 0 w 11741"/>
                  <a:gd name="connsiteY1" fmla="*/ 0 h 11739"/>
                  <a:gd name="connsiteX2" fmla="*/ 11742 w 11741"/>
                  <a:gd name="connsiteY2" fmla="*/ 0 h 11739"/>
                </a:gdLst>
                <a:ahLst/>
                <a:cxnLst>
                  <a:cxn ang="0">
                    <a:pos x="connsiteX0" y="connsiteY0"/>
                  </a:cxn>
                  <a:cxn ang="0">
                    <a:pos x="connsiteX1" y="connsiteY1"/>
                  </a:cxn>
                  <a:cxn ang="0">
                    <a:pos x="connsiteX2" y="connsiteY2"/>
                  </a:cxn>
                </a:cxnLst>
                <a:rect l="l" t="t" r="r" b="b"/>
                <a:pathLst>
                  <a:path w="11741" h="11739">
                    <a:moveTo>
                      <a:pt x="0" y="11739"/>
                    </a:moveTo>
                    <a:lnTo>
                      <a:pt x="0" y="0"/>
                    </a:lnTo>
                    <a:lnTo>
                      <a:pt x="11742" y="0"/>
                    </a:lnTo>
                  </a:path>
                </a:pathLst>
              </a:custGeom>
              <a:noFill/>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A2A63FD7-35A1-A15B-AB0C-8FE8281D94F5}"/>
                  </a:ext>
                </a:extLst>
              </p:cNvPr>
              <p:cNvSpPr/>
              <p:nvPr/>
            </p:nvSpPr>
            <p:spPr>
              <a:xfrm>
                <a:off x="1174187" y="507890"/>
                <a:ext cx="1435863" cy="16770"/>
              </a:xfrm>
              <a:custGeom>
                <a:avLst/>
                <a:gdLst>
                  <a:gd name="connsiteX0" fmla="*/ 0 w 1435863"/>
                  <a:gd name="connsiteY0" fmla="*/ 0 h 16770"/>
                  <a:gd name="connsiteX1" fmla="*/ 1435863 w 1435863"/>
                  <a:gd name="connsiteY1" fmla="*/ 0 h 16770"/>
                </a:gdLst>
                <a:ahLst/>
                <a:cxnLst>
                  <a:cxn ang="0">
                    <a:pos x="connsiteX0" y="connsiteY0"/>
                  </a:cxn>
                  <a:cxn ang="0">
                    <a:pos x="connsiteX1" y="connsiteY1"/>
                  </a:cxn>
                </a:cxnLst>
                <a:rect l="l" t="t" r="r" b="b"/>
                <a:pathLst>
                  <a:path w="1435863" h="16770">
                    <a:moveTo>
                      <a:pt x="0" y="0"/>
                    </a:moveTo>
                    <a:lnTo>
                      <a:pt x="1435863" y="0"/>
                    </a:lnTo>
                  </a:path>
                </a:pathLst>
              </a:custGeom>
              <a:ln w="16771" cap="flat">
                <a:solidFill>
                  <a:srgbClr val="000000"/>
                </a:solidFill>
                <a:custDash>
                  <a:ds d="108825" sp="217650"/>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200004A6-5917-D90F-9914-7EC787E18583}"/>
                  </a:ext>
                </a:extLst>
              </p:cNvPr>
              <p:cNvSpPr/>
              <p:nvPr/>
            </p:nvSpPr>
            <p:spPr>
              <a:xfrm>
                <a:off x="2635211" y="507890"/>
                <a:ext cx="11741" cy="11739"/>
              </a:xfrm>
              <a:custGeom>
                <a:avLst/>
                <a:gdLst>
                  <a:gd name="connsiteX0" fmla="*/ 0 w 11741"/>
                  <a:gd name="connsiteY0" fmla="*/ 0 h 11739"/>
                  <a:gd name="connsiteX1" fmla="*/ 11742 w 11741"/>
                  <a:gd name="connsiteY1" fmla="*/ 0 h 11739"/>
                  <a:gd name="connsiteX2" fmla="*/ 11742 w 11741"/>
                  <a:gd name="connsiteY2" fmla="*/ 11739 h 11739"/>
                </a:gdLst>
                <a:ahLst/>
                <a:cxnLst>
                  <a:cxn ang="0">
                    <a:pos x="connsiteX0" y="connsiteY0"/>
                  </a:cxn>
                  <a:cxn ang="0">
                    <a:pos x="connsiteX1" y="connsiteY1"/>
                  </a:cxn>
                  <a:cxn ang="0">
                    <a:pos x="connsiteX2" y="connsiteY2"/>
                  </a:cxn>
                </a:cxnLst>
                <a:rect l="l" t="t" r="r" b="b"/>
                <a:pathLst>
                  <a:path w="11741" h="11739">
                    <a:moveTo>
                      <a:pt x="0" y="0"/>
                    </a:moveTo>
                    <a:lnTo>
                      <a:pt x="11742" y="0"/>
                    </a:lnTo>
                    <a:lnTo>
                      <a:pt x="11742" y="11739"/>
                    </a:lnTo>
                  </a:path>
                </a:pathLst>
              </a:custGeom>
              <a:noFill/>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FE530E19-0D76-8CD3-5537-1D03F8B2F953}"/>
                  </a:ext>
                </a:extLst>
              </p:cNvPr>
              <p:cNvSpPr/>
              <p:nvPr/>
            </p:nvSpPr>
            <p:spPr>
              <a:xfrm>
                <a:off x="2646953" y="563231"/>
                <a:ext cx="16774" cy="241491"/>
              </a:xfrm>
              <a:custGeom>
                <a:avLst/>
                <a:gdLst>
                  <a:gd name="connsiteX0" fmla="*/ 0 w 16774"/>
                  <a:gd name="connsiteY0" fmla="*/ 0 h 241491"/>
                  <a:gd name="connsiteX1" fmla="*/ 0 w 16774"/>
                  <a:gd name="connsiteY1" fmla="*/ 241491 h 241491"/>
                </a:gdLst>
                <a:ahLst/>
                <a:cxnLst>
                  <a:cxn ang="0">
                    <a:pos x="connsiteX0" y="connsiteY0"/>
                  </a:cxn>
                  <a:cxn ang="0">
                    <a:pos x="connsiteX1" y="connsiteY1"/>
                  </a:cxn>
                </a:cxnLst>
                <a:rect l="l" t="t" r="r" b="b"/>
                <a:pathLst>
                  <a:path w="16774" h="241491">
                    <a:moveTo>
                      <a:pt x="0" y="0"/>
                    </a:moveTo>
                    <a:lnTo>
                      <a:pt x="0" y="241491"/>
                    </a:lnTo>
                  </a:path>
                </a:pathLst>
              </a:custGeom>
              <a:ln w="16771" cap="flat">
                <a:solidFill>
                  <a:srgbClr val="000000"/>
                </a:solidFill>
                <a:custDash>
                  <a:ds d="97755" sp="195510"/>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EAED6BB4-28C7-DE4F-847A-55D1C734CCD2}"/>
                  </a:ext>
                </a:extLst>
              </p:cNvPr>
              <p:cNvSpPr/>
              <p:nvPr/>
            </p:nvSpPr>
            <p:spPr>
              <a:xfrm>
                <a:off x="2646953" y="826524"/>
                <a:ext cx="16774" cy="11739"/>
              </a:xfrm>
              <a:custGeom>
                <a:avLst/>
                <a:gdLst>
                  <a:gd name="connsiteX0" fmla="*/ 0 w 16774"/>
                  <a:gd name="connsiteY0" fmla="*/ 0 h 11739"/>
                  <a:gd name="connsiteX1" fmla="*/ 0 w 16774"/>
                  <a:gd name="connsiteY1" fmla="*/ 11739 h 11739"/>
                </a:gdLst>
                <a:ahLst/>
                <a:cxnLst>
                  <a:cxn ang="0">
                    <a:pos x="connsiteX0" y="connsiteY0"/>
                  </a:cxn>
                  <a:cxn ang="0">
                    <a:pos x="connsiteX1" y="connsiteY1"/>
                  </a:cxn>
                </a:cxnLst>
                <a:rect l="l" t="t" r="r" b="b"/>
                <a:pathLst>
                  <a:path w="16774" h="11739">
                    <a:moveTo>
                      <a:pt x="0" y="0"/>
                    </a:moveTo>
                    <a:lnTo>
                      <a:pt x="0" y="11739"/>
                    </a:lnTo>
                  </a:path>
                </a:pathLst>
              </a:custGeom>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17" name="Freeform 16">
              <a:extLst>
                <a:ext uri="{FF2B5EF4-FFF2-40B4-BE49-F238E27FC236}">
                  <a16:creationId xmlns:a16="http://schemas.microsoft.com/office/drawing/2014/main" id="{842490C1-8058-4709-BD62-A005E3A15155}"/>
                </a:ext>
              </a:extLst>
            </p:cNvPr>
            <p:cNvSpPr/>
            <p:nvPr/>
          </p:nvSpPr>
          <p:spPr>
            <a:xfrm>
              <a:off x="1113800" y="4076593"/>
              <a:ext cx="2571470" cy="16770"/>
            </a:xfrm>
            <a:custGeom>
              <a:avLst/>
              <a:gdLst>
                <a:gd name="connsiteX0" fmla="*/ 2571470 w 2571470"/>
                <a:gd name="connsiteY0" fmla="*/ 0 h 16770"/>
                <a:gd name="connsiteX1" fmla="*/ 0 w 2571470"/>
                <a:gd name="connsiteY1" fmla="*/ 0 h 16770"/>
              </a:gdLst>
              <a:ahLst/>
              <a:cxnLst>
                <a:cxn ang="0">
                  <a:pos x="connsiteX0" y="connsiteY0"/>
                </a:cxn>
                <a:cxn ang="0">
                  <a:pos x="connsiteX1" y="connsiteY1"/>
                </a:cxn>
              </a:cxnLst>
              <a:rect l="l" t="t" r="r" b="b"/>
              <a:pathLst>
                <a:path w="2571470" h="16770">
                  <a:moveTo>
                    <a:pt x="2571470" y="0"/>
                  </a:moveTo>
                  <a:lnTo>
                    <a:pt x="0" y="0"/>
                  </a:lnTo>
                </a:path>
              </a:pathLst>
            </a:custGeom>
            <a:ln w="16771" cap="flat">
              <a:solidFill>
                <a:srgbClr val="000000"/>
              </a:solidFill>
              <a:custDash>
                <a:ds d="106298" sp="212595"/>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F5FF1146-BF80-EAB9-6395-89ACEEF05242}"/>
                </a:ext>
              </a:extLst>
            </p:cNvPr>
            <p:cNvSpPr/>
            <p:nvPr/>
          </p:nvSpPr>
          <p:spPr>
            <a:xfrm>
              <a:off x="1011478" y="3722741"/>
              <a:ext cx="204644" cy="102297"/>
            </a:xfrm>
            <a:custGeom>
              <a:avLst/>
              <a:gdLst>
                <a:gd name="connsiteX0" fmla="*/ 0 w 204644"/>
                <a:gd name="connsiteY0" fmla="*/ 102298 h 102297"/>
                <a:gd name="connsiteX1" fmla="*/ 102322 w 204644"/>
                <a:gd name="connsiteY1" fmla="*/ 0 h 102297"/>
                <a:gd name="connsiteX2" fmla="*/ 204644 w 204644"/>
                <a:gd name="connsiteY2" fmla="*/ 102298 h 102297"/>
              </a:gdLst>
              <a:ahLst/>
              <a:cxnLst>
                <a:cxn ang="0">
                  <a:pos x="connsiteX0" y="connsiteY0"/>
                </a:cxn>
                <a:cxn ang="0">
                  <a:pos x="connsiteX1" y="connsiteY1"/>
                </a:cxn>
                <a:cxn ang="0">
                  <a:pos x="connsiteX2" y="connsiteY2"/>
                </a:cxn>
              </a:cxnLst>
              <a:rect l="l" t="t" r="r" b="b"/>
              <a:pathLst>
                <a:path w="204644" h="102297">
                  <a:moveTo>
                    <a:pt x="0" y="102298"/>
                  </a:moveTo>
                  <a:lnTo>
                    <a:pt x="102322" y="0"/>
                  </a:lnTo>
                  <a:lnTo>
                    <a:pt x="204644" y="102298"/>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29C41200-6ADA-891C-AEEF-E4A833D5BBD0}"/>
                </a:ext>
              </a:extLst>
            </p:cNvPr>
            <p:cNvSpPr/>
            <p:nvPr/>
          </p:nvSpPr>
          <p:spPr>
            <a:xfrm>
              <a:off x="2544631" y="620250"/>
              <a:ext cx="204644" cy="103975"/>
            </a:xfrm>
            <a:custGeom>
              <a:avLst/>
              <a:gdLst>
                <a:gd name="connsiteX0" fmla="*/ 204644 w 204644"/>
                <a:gd name="connsiteY0" fmla="*/ 0 h 103975"/>
                <a:gd name="connsiteX1" fmla="*/ 102322 w 204644"/>
                <a:gd name="connsiteY1" fmla="*/ 103975 h 103975"/>
                <a:gd name="connsiteX2" fmla="*/ 0 w 204644"/>
                <a:gd name="connsiteY2" fmla="*/ 0 h 103975"/>
              </a:gdLst>
              <a:ahLst/>
              <a:cxnLst>
                <a:cxn ang="0">
                  <a:pos x="connsiteX0" y="connsiteY0"/>
                </a:cxn>
                <a:cxn ang="0">
                  <a:pos x="connsiteX1" y="connsiteY1"/>
                </a:cxn>
                <a:cxn ang="0">
                  <a:pos x="connsiteX2" y="connsiteY2"/>
                </a:cxn>
              </a:cxnLst>
              <a:rect l="l" t="t" r="r" b="b"/>
              <a:pathLst>
                <a:path w="204644" h="103975">
                  <a:moveTo>
                    <a:pt x="204644" y="0"/>
                  </a:moveTo>
                  <a:lnTo>
                    <a:pt x="102322" y="103975"/>
                  </a:lnTo>
                  <a:lnTo>
                    <a:pt x="0"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0" name="Graphic 2">
            <a:extLst>
              <a:ext uri="{FF2B5EF4-FFF2-40B4-BE49-F238E27FC236}">
                <a16:creationId xmlns:a16="http://schemas.microsoft.com/office/drawing/2014/main" id="{9D9E448F-D635-06F5-FC37-487E286E01BD}"/>
              </a:ext>
            </a:extLst>
          </p:cNvPr>
          <p:cNvGrpSpPr/>
          <p:nvPr/>
        </p:nvGrpSpPr>
        <p:grpSpPr>
          <a:xfrm>
            <a:off x="6236156" y="341865"/>
            <a:ext cx="2673792" cy="5233985"/>
            <a:chOff x="6281902" y="507890"/>
            <a:chExt cx="2673792" cy="5233985"/>
          </a:xfrm>
        </p:grpSpPr>
        <p:grpSp>
          <p:nvGrpSpPr>
            <p:cNvPr id="21" name="Graphic 2">
              <a:extLst>
                <a:ext uri="{FF2B5EF4-FFF2-40B4-BE49-F238E27FC236}">
                  <a16:creationId xmlns:a16="http://schemas.microsoft.com/office/drawing/2014/main" id="{FDE6C8F1-46C1-E111-B4A7-1863E85A53BA}"/>
                </a:ext>
              </a:extLst>
            </p:cNvPr>
            <p:cNvGrpSpPr/>
            <p:nvPr/>
          </p:nvGrpSpPr>
          <p:grpSpPr>
            <a:xfrm>
              <a:off x="7320218" y="507890"/>
              <a:ext cx="1533153" cy="5233985"/>
              <a:chOff x="7320218" y="507890"/>
              <a:chExt cx="1533153" cy="5233985"/>
            </a:xfrm>
            <a:noFill/>
          </p:grpSpPr>
          <p:sp>
            <p:nvSpPr>
              <p:cNvPr id="22" name="Freeform 21">
                <a:extLst>
                  <a:ext uri="{FF2B5EF4-FFF2-40B4-BE49-F238E27FC236}">
                    <a16:creationId xmlns:a16="http://schemas.microsoft.com/office/drawing/2014/main" id="{4055EA56-4A07-6C46-24A8-A7E6961C86B6}"/>
                  </a:ext>
                </a:extLst>
              </p:cNvPr>
              <p:cNvSpPr/>
              <p:nvPr/>
            </p:nvSpPr>
            <p:spPr>
              <a:xfrm>
                <a:off x="7586927" y="5741875"/>
                <a:ext cx="11741" cy="16770"/>
              </a:xfrm>
              <a:custGeom>
                <a:avLst/>
                <a:gdLst>
                  <a:gd name="connsiteX0" fmla="*/ 0 w 11741"/>
                  <a:gd name="connsiteY0" fmla="*/ 0 h 16770"/>
                  <a:gd name="connsiteX1" fmla="*/ 11742 w 11741"/>
                  <a:gd name="connsiteY1" fmla="*/ 0 h 16770"/>
                </a:gdLst>
                <a:ahLst/>
                <a:cxnLst>
                  <a:cxn ang="0">
                    <a:pos x="connsiteX0" y="connsiteY0"/>
                  </a:cxn>
                  <a:cxn ang="0">
                    <a:pos x="connsiteX1" y="connsiteY1"/>
                  </a:cxn>
                </a:cxnLst>
                <a:rect l="l" t="t" r="r" b="b"/>
                <a:pathLst>
                  <a:path w="11741" h="16770">
                    <a:moveTo>
                      <a:pt x="0" y="0"/>
                    </a:moveTo>
                    <a:lnTo>
                      <a:pt x="11742" y="0"/>
                    </a:lnTo>
                  </a:path>
                </a:pathLst>
              </a:custGeom>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B693500F-5021-8C34-6F3C-71C7E2E4F735}"/>
                  </a:ext>
                </a:extLst>
              </p:cNvPr>
              <p:cNvSpPr/>
              <p:nvPr/>
            </p:nvSpPr>
            <p:spPr>
              <a:xfrm>
                <a:off x="7645636" y="5741875"/>
                <a:ext cx="1172509" cy="16770"/>
              </a:xfrm>
              <a:custGeom>
                <a:avLst/>
                <a:gdLst>
                  <a:gd name="connsiteX0" fmla="*/ 0 w 1172509"/>
                  <a:gd name="connsiteY0" fmla="*/ 0 h 16770"/>
                  <a:gd name="connsiteX1" fmla="*/ 1172510 w 1172509"/>
                  <a:gd name="connsiteY1" fmla="*/ 0 h 16770"/>
                </a:gdLst>
                <a:ahLst/>
                <a:cxnLst>
                  <a:cxn ang="0">
                    <a:pos x="connsiteX0" y="connsiteY0"/>
                  </a:cxn>
                  <a:cxn ang="0">
                    <a:pos x="connsiteX1" y="connsiteY1"/>
                  </a:cxn>
                </a:cxnLst>
                <a:rect l="l" t="t" r="r" b="b"/>
                <a:pathLst>
                  <a:path w="1172509" h="16770">
                    <a:moveTo>
                      <a:pt x="0" y="0"/>
                    </a:moveTo>
                    <a:lnTo>
                      <a:pt x="1172510" y="0"/>
                    </a:lnTo>
                  </a:path>
                </a:pathLst>
              </a:custGeom>
              <a:ln w="16771" cap="flat">
                <a:solidFill>
                  <a:srgbClr val="000000"/>
                </a:solidFill>
                <a:custDash>
                  <a:ds d="104895" sp="209782"/>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BF8E1001-B45B-A7A2-B75A-BD0D9CDC3F21}"/>
                  </a:ext>
                </a:extLst>
              </p:cNvPr>
              <p:cNvSpPr/>
              <p:nvPr/>
            </p:nvSpPr>
            <p:spPr>
              <a:xfrm>
                <a:off x="8841629" y="5730137"/>
                <a:ext cx="11742" cy="11738"/>
              </a:xfrm>
              <a:custGeom>
                <a:avLst/>
                <a:gdLst>
                  <a:gd name="connsiteX0" fmla="*/ 0 w 11742"/>
                  <a:gd name="connsiteY0" fmla="*/ 11738 h 11738"/>
                  <a:gd name="connsiteX1" fmla="*/ 11742 w 11742"/>
                  <a:gd name="connsiteY1" fmla="*/ 11738 h 11738"/>
                  <a:gd name="connsiteX2" fmla="*/ 11742 w 11742"/>
                  <a:gd name="connsiteY2" fmla="*/ 0 h 11738"/>
                </a:gdLst>
                <a:ahLst/>
                <a:cxnLst>
                  <a:cxn ang="0">
                    <a:pos x="connsiteX0" y="connsiteY0"/>
                  </a:cxn>
                  <a:cxn ang="0">
                    <a:pos x="connsiteX1" y="connsiteY1"/>
                  </a:cxn>
                  <a:cxn ang="0">
                    <a:pos x="connsiteX2" y="connsiteY2"/>
                  </a:cxn>
                </a:cxnLst>
                <a:rect l="l" t="t" r="r" b="b"/>
                <a:pathLst>
                  <a:path w="11742" h="11738">
                    <a:moveTo>
                      <a:pt x="0" y="11738"/>
                    </a:moveTo>
                    <a:lnTo>
                      <a:pt x="11742" y="11738"/>
                    </a:lnTo>
                    <a:lnTo>
                      <a:pt x="11742" y="0"/>
                    </a:lnTo>
                  </a:path>
                </a:pathLst>
              </a:custGeom>
              <a:noFill/>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ADB7DD19-3476-C4BC-4FB1-7F93385ACEA8}"/>
                  </a:ext>
                </a:extLst>
              </p:cNvPr>
              <p:cNvSpPr/>
              <p:nvPr/>
            </p:nvSpPr>
            <p:spPr>
              <a:xfrm>
                <a:off x="8853372" y="544784"/>
                <a:ext cx="16774" cy="5138395"/>
              </a:xfrm>
              <a:custGeom>
                <a:avLst/>
                <a:gdLst>
                  <a:gd name="connsiteX0" fmla="*/ 0 w 16774"/>
                  <a:gd name="connsiteY0" fmla="*/ 5138396 h 5138395"/>
                  <a:gd name="connsiteX1" fmla="*/ 0 w 16774"/>
                  <a:gd name="connsiteY1" fmla="*/ 0 h 5138395"/>
                </a:gdLst>
                <a:ahLst/>
                <a:cxnLst>
                  <a:cxn ang="0">
                    <a:pos x="connsiteX0" y="connsiteY0"/>
                  </a:cxn>
                  <a:cxn ang="0">
                    <a:pos x="connsiteX1" y="connsiteY1"/>
                  </a:cxn>
                </a:cxnLst>
                <a:rect l="l" t="t" r="r" b="b"/>
                <a:pathLst>
                  <a:path w="16774" h="5138395">
                    <a:moveTo>
                      <a:pt x="0" y="5138396"/>
                    </a:moveTo>
                    <a:lnTo>
                      <a:pt x="0" y="0"/>
                    </a:lnTo>
                  </a:path>
                </a:pathLst>
              </a:custGeom>
              <a:ln w="16771" cap="flat">
                <a:solidFill>
                  <a:srgbClr val="000000"/>
                </a:solidFill>
                <a:custDash>
                  <a:ds d="106890" sp="213772"/>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62125887-64F6-1FEE-A609-F927FE0FEB37}"/>
                  </a:ext>
                </a:extLst>
              </p:cNvPr>
              <p:cNvSpPr/>
              <p:nvPr/>
            </p:nvSpPr>
            <p:spPr>
              <a:xfrm>
                <a:off x="8841629" y="507890"/>
                <a:ext cx="11742" cy="11739"/>
              </a:xfrm>
              <a:custGeom>
                <a:avLst/>
                <a:gdLst>
                  <a:gd name="connsiteX0" fmla="*/ 11742 w 11742"/>
                  <a:gd name="connsiteY0" fmla="*/ 11739 h 11739"/>
                  <a:gd name="connsiteX1" fmla="*/ 11742 w 11742"/>
                  <a:gd name="connsiteY1" fmla="*/ 0 h 11739"/>
                  <a:gd name="connsiteX2" fmla="*/ 0 w 11742"/>
                  <a:gd name="connsiteY2" fmla="*/ 0 h 11739"/>
                </a:gdLst>
                <a:ahLst/>
                <a:cxnLst>
                  <a:cxn ang="0">
                    <a:pos x="connsiteX0" y="connsiteY0"/>
                  </a:cxn>
                  <a:cxn ang="0">
                    <a:pos x="connsiteX1" y="connsiteY1"/>
                  </a:cxn>
                  <a:cxn ang="0">
                    <a:pos x="connsiteX2" y="connsiteY2"/>
                  </a:cxn>
                </a:cxnLst>
                <a:rect l="l" t="t" r="r" b="b"/>
                <a:pathLst>
                  <a:path w="11742" h="11739">
                    <a:moveTo>
                      <a:pt x="11742" y="11739"/>
                    </a:moveTo>
                    <a:lnTo>
                      <a:pt x="11742" y="0"/>
                    </a:lnTo>
                    <a:lnTo>
                      <a:pt x="0" y="0"/>
                    </a:lnTo>
                  </a:path>
                </a:pathLst>
              </a:custGeom>
              <a:noFill/>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559A8C00-9E38-D7A3-1DFC-7520573AD470}"/>
                  </a:ext>
                </a:extLst>
              </p:cNvPr>
              <p:cNvSpPr/>
              <p:nvPr/>
            </p:nvSpPr>
            <p:spPr>
              <a:xfrm>
                <a:off x="7357122" y="507890"/>
                <a:ext cx="1435863" cy="16770"/>
              </a:xfrm>
              <a:custGeom>
                <a:avLst/>
                <a:gdLst>
                  <a:gd name="connsiteX0" fmla="*/ 1435864 w 1435863"/>
                  <a:gd name="connsiteY0" fmla="*/ 0 h 16770"/>
                  <a:gd name="connsiteX1" fmla="*/ 0 w 1435863"/>
                  <a:gd name="connsiteY1" fmla="*/ 0 h 16770"/>
                </a:gdLst>
                <a:ahLst/>
                <a:cxnLst>
                  <a:cxn ang="0">
                    <a:pos x="connsiteX0" y="connsiteY0"/>
                  </a:cxn>
                  <a:cxn ang="0">
                    <a:pos x="connsiteX1" y="connsiteY1"/>
                  </a:cxn>
                </a:cxnLst>
                <a:rect l="l" t="t" r="r" b="b"/>
                <a:pathLst>
                  <a:path w="1435863" h="16770">
                    <a:moveTo>
                      <a:pt x="1435864" y="0"/>
                    </a:moveTo>
                    <a:lnTo>
                      <a:pt x="0" y="0"/>
                    </a:lnTo>
                  </a:path>
                </a:pathLst>
              </a:custGeom>
              <a:ln w="16771" cap="flat">
                <a:solidFill>
                  <a:srgbClr val="000000"/>
                </a:solidFill>
                <a:custDash>
                  <a:ds d="108825" sp="217650"/>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E0DC76A3-5EB5-546F-A566-C4FED0022ADE}"/>
                  </a:ext>
                </a:extLst>
              </p:cNvPr>
              <p:cNvSpPr/>
              <p:nvPr/>
            </p:nvSpPr>
            <p:spPr>
              <a:xfrm>
                <a:off x="7320218" y="507890"/>
                <a:ext cx="11742" cy="11739"/>
              </a:xfrm>
              <a:custGeom>
                <a:avLst/>
                <a:gdLst>
                  <a:gd name="connsiteX0" fmla="*/ 11742 w 11742"/>
                  <a:gd name="connsiteY0" fmla="*/ 0 h 11739"/>
                  <a:gd name="connsiteX1" fmla="*/ 0 w 11742"/>
                  <a:gd name="connsiteY1" fmla="*/ 0 h 11739"/>
                  <a:gd name="connsiteX2" fmla="*/ 0 w 11742"/>
                  <a:gd name="connsiteY2" fmla="*/ 11739 h 11739"/>
                </a:gdLst>
                <a:ahLst/>
                <a:cxnLst>
                  <a:cxn ang="0">
                    <a:pos x="connsiteX0" y="connsiteY0"/>
                  </a:cxn>
                  <a:cxn ang="0">
                    <a:pos x="connsiteX1" y="connsiteY1"/>
                  </a:cxn>
                  <a:cxn ang="0">
                    <a:pos x="connsiteX2" y="connsiteY2"/>
                  </a:cxn>
                </a:cxnLst>
                <a:rect l="l" t="t" r="r" b="b"/>
                <a:pathLst>
                  <a:path w="11742" h="11739">
                    <a:moveTo>
                      <a:pt x="11742" y="0"/>
                    </a:moveTo>
                    <a:lnTo>
                      <a:pt x="0" y="0"/>
                    </a:lnTo>
                    <a:lnTo>
                      <a:pt x="0" y="11739"/>
                    </a:lnTo>
                  </a:path>
                </a:pathLst>
              </a:custGeom>
              <a:noFill/>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E05725AE-8AF6-0DFA-185E-2DA2B2F832B8}"/>
                  </a:ext>
                </a:extLst>
              </p:cNvPr>
              <p:cNvSpPr/>
              <p:nvPr/>
            </p:nvSpPr>
            <p:spPr>
              <a:xfrm>
                <a:off x="7320219" y="563231"/>
                <a:ext cx="16774" cy="241491"/>
              </a:xfrm>
              <a:custGeom>
                <a:avLst/>
                <a:gdLst>
                  <a:gd name="connsiteX0" fmla="*/ 0 w 16774"/>
                  <a:gd name="connsiteY0" fmla="*/ 0 h 241491"/>
                  <a:gd name="connsiteX1" fmla="*/ 0 w 16774"/>
                  <a:gd name="connsiteY1" fmla="*/ 241491 h 241491"/>
                </a:gdLst>
                <a:ahLst/>
                <a:cxnLst>
                  <a:cxn ang="0">
                    <a:pos x="connsiteX0" y="connsiteY0"/>
                  </a:cxn>
                  <a:cxn ang="0">
                    <a:pos x="connsiteX1" y="connsiteY1"/>
                  </a:cxn>
                </a:cxnLst>
                <a:rect l="l" t="t" r="r" b="b"/>
                <a:pathLst>
                  <a:path w="16774" h="241491">
                    <a:moveTo>
                      <a:pt x="0" y="0"/>
                    </a:moveTo>
                    <a:lnTo>
                      <a:pt x="0" y="241491"/>
                    </a:lnTo>
                  </a:path>
                </a:pathLst>
              </a:custGeom>
              <a:ln w="16771" cap="flat">
                <a:solidFill>
                  <a:srgbClr val="000000"/>
                </a:solidFill>
                <a:custDash>
                  <a:ds d="97755" sp="195510"/>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508A9DC2-64FD-5F95-696A-602EB13F23B5}"/>
                  </a:ext>
                </a:extLst>
              </p:cNvPr>
              <p:cNvSpPr/>
              <p:nvPr/>
            </p:nvSpPr>
            <p:spPr>
              <a:xfrm>
                <a:off x="7320219" y="826524"/>
                <a:ext cx="16774" cy="11739"/>
              </a:xfrm>
              <a:custGeom>
                <a:avLst/>
                <a:gdLst>
                  <a:gd name="connsiteX0" fmla="*/ 0 w 16774"/>
                  <a:gd name="connsiteY0" fmla="*/ 0 h 11739"/>
                  <a:gd name="connsiteX1" fmla="*/ 0 w 16774"/>
                  <a:gd name="connsiteY1" fmla="*/ 11739 h 11739"/>
                </a:gdLst>
                <a:ahLst/>
                <a:cxnLst>
                  <a:cxn ang="0">
                    <a:pos x="connsiteX0" y="connsiteY0"/>
                  </a:cxn>
                  <a:cxn ang="0">
                    <a:pos x="connsiteX1" y="connsiteY1"/>
                  </a:cxn>
                </a:cxnLst>
                <a:rect l="l" t="t" r="r" b="b"/>
                <a:pathLst>
                  <a:path w="16774" h="11739">
                    <a:moveTo>
                      <a:pt x="0" y="0"/>
                    </a:moveTo>
                    <a:lnTo>
                      <a:pt x="0" y="11739"/>
                    </a:lnTo>
                  </a:path>
                </a:pathLst>
              </a:custGeom>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31" name="Freeform 30">
              <a:extLst>
                <a:ext uri="{FF2B5EF4-FFF2-40B4-BE49-F238E27FC236}">
                  <a16:creationId xmlns:a16="http://schemas.microsoft.com/office/drawing/2014/main" id="{86E8EEDB-F502-3377-54B1-973D4DE99D86}"/>
                </a:ext>
              </a:extLst>
            </p:cNvPr>
            <p:cNvSpPr/>
            <p:nvPr/>
          </p:nvSpPr>
          <p:spPr>
            <a:xfrm>
              <a:off x="6281902" y="4076593"/>
              <a:ext cx="2571470" cy="16770"/>
            </a:xfrm>
            <a:custGeom>
              <a:avLst/>
              <a:gdLst>
                <a:gd name="connsiteX0" fmla="*/ 0 w 2571470"/>
                <a:gd name="connsiteY0" fmla="*/ 0 h 16770"/>
                <a:gd name="connsiteX1" fmla="*/ 2571470 w 2571470"/>
                <a:gd name="connsiteY1" fmla="*/ 0 h 16770"/>
              </a:gdLst>
              <a:ahLst/>
              <a:cxnLst>
                <a:cxn ang="0">
                  <a:pos x="connsiteX0" y="connsiteY0"/>
                </a:cxn>
                <a:cxn ang="0">
                  <a:pos x="connsiteX1" y="connsiteY1"/>
                </a:cxn>
              </a:cxnLst>
              <a:rect l="l" t="t" r="r" b="b"/>
              <a:pathLst>
                <a:path w="2571470" h="16770">
                  <a:moveTo>
                    <a:pt x="0" y="0"/>
                  </a:moveTo>
                  <a:lnTo>
                    <a:pt x="2571470" y="0"/>
                  </a:lnTo>
                </a:path>
              </a:pathLst>
            </a:custGeom>
            <a:ln w="16771" cap="flat">
              <a:solidFill>
                <a:srgbClr val="000000"/>
              </a:solidFill>
              <a:custDash>
                <a:ds d="106298" sp="212595"/>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F0E4EA54-C53B-CE0C-E2D5-64A256551C34}"/>
                </a:ext>
              </a:extLst>
            </p:cNvPr>
            <p:cNvSpPr/>
            <p:nvPr/>
          </p:nvSpPr>
          <p:spPr>
            <a:xfrm>
              <a:off x="8751050" y="3722741"/>
              <a:ext cx="204644" cy="102297"/>
            </a:xfrm>
            <a:custGeom>
              <a:avLst/>
              <a:gdLst>
                <a:gd name="connsiteX0" fmla="*/ 204644 w 204644"/>
                <a:gd name="connsiteY0" fmla="*/ 102298 h 102297"/>
                <a:gd name="connsiteX1" fmla="*/ 102322 w 204644"/>
                <a:gd name="connsiteY1" fmla="*/ 0 h 102297"/>
                <a:gd name="connsiteX2" fmla="*/ 0 w 204644"/>
                <a:gd name="connsiteY2" fmla="*/ 102298 h 102297"/>
              </a:gdLst>
              <a:ahLst/>
              <a:cxnLst>
                <a:cxn ang="0">
                  <a:pos x="connsiteX0" y="connsiteY0"/>
                </a:cxn>
                <a:cxn ang="0">
                  <a:pos x="connsiteX1" y="connsiteY1"/>
                </a:cxn>
                <a:cxn ang="0">
                  <a:pos x="connsiteX2" y="connsiteY2"/>
                </a:cxn>
              </a:cxnLst>
              <a:rect l="l" t="t" r="r" b="b"/>
              <a:pathLst>
                <a:path w="204644" h="102297">
                  <a:moveTo>
                    <a:pt x="204644" y="102298"/>
                  </a:moveTo>
                  <a:lnTo>
                    <a:pt x="102322" y="0"/>
                  </a:lnTo>
                  <a:lnTo>
                    <a:pt x="0" y="102298"/>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01B07100-4E84-0087-DDAB-4C27F17C0C23}"/>
                </a:ext>
              </a:extLst>
            </p:cNvPr>
            <p:cNvSpPr/>
            <p:nvPr/>
          </p:nvSpPr>
          <p:spPr>
            <a:xfrm>
              <a:off x="7217896" y="620250"/>
              <a:ext cx="204644" cy="103975"/>
            </a:xfrm>
            <a:custGeom>
              <a:avLst/>
              <a:gdLst>
                <a:gd name="connsiteX0" fmla="*/ 0 w 204644"/>
                <a:gd name="connsiteY0" fmla="*/ 0 h 103975"/>
                <a:gd name="connsiteX1" fmla="*/ 102322 w 204644"/>
                <a:gd name="connsiteY1" fmla="*/ 103975 h 103975"/>
                <a:gd name="connsiteX2" fmla="*/ 204644 w 204644"/>
                <a:gd name="connsiteY2" fmla="*/ 0 h 103975"/>
              </a:gdLst>
              <a:ahLst/>
              <a:cxnLst>
                <a:cxn ang="0">
                  <a:pos x="connsiteX0" y="connsiteY0"/>
                </a:cxn>
                <a:cxn ang="0">
                  <a:pos x="connsiteX1" y="connsiteY1"/>
                </a:cxn>
                <a:cxn ang="0">
                  <a:pos x="connsiteX2" y="connsiteY2"/>
                </a:cxn>
              </a:cxnLst>
              <a:rect l="l" t="t" r="r" b="b"/>
              <a:pathLst>
                <a:path w="204644" h="103975">
                  <a:moveTo>
                    <a:pt x="0" y="0"/>
                  </a:moveTo>
                  <a:lnTo>
                    <a:pt x="102322" y="103975"/>
                  </a:lnTo>
                  <a:lnTo>
                    <a:pt x="204644"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4" name="Graphic 2">
            <a:extLst>
              <a:ext uri="{FF2B5EF4-FFF2-40B4-BE49-F238E27FC236}">
                <a16:creationId xmlns:a16="http://schemas.microsoft.com/office/drawing/2014/main" id="{6420A8C2-AD5E-A339-8F9C-2DAC17A33E43}"/>
              </a:ext>
            </a:extLst>
          </p:cNvPr>
          <p:cNvGrpSpPr/>
          <p:nvPr/>
        </p:nvGrpSpPr>
        <p:grpSpPr>
          <a:xfrm>
            <a:off x="4865711" y="4690383"/>
            <a:ext cx="204644" cy="368944"/>
            <a:chOff x="4911457" y="4856408"/>
            <a:chExt cx="204644" cy="368944"/>
          </a:xfrm>
          <a:solidFill>
            <a:srgbClr val="000000"/>
          </a:solidFill>
        </p:grpSpPr>
        <p:sp>
          <p:nvSpPr>
            <p:cNvPr id="35" name="Freeform 34">
              <a:extLst>
                <a:ext uri="{FF2B5EF4-FFF2-40B4-BE49-F238E27FC236}">
                  <a16:creationId xmlns:a16="http://schemas.microsoft.com/office/drawing/2014/main" id="{CC4798D9-359D-DB3B-7544-3185DFE5E771}"/>
                </a:ext>
              </a:extLst>
            </p:cNvPr>
            <p:cNvSpPr/>
            <p:nvPr/>
          </p:nvSpPr>
          <p:spPr>
            <a:xfrm>
              <a:off x="5013779" y="4856408"/>
              <a:ext cx="16774" cy="363913"/>
            </a:xfrm>
            <a:custGeom>
              <a:avLst/>
              <a:gdLst>
                <a:gd name="connsiteX0" fmla="*/ 0 w 16774"/>
                <a:gd name="connsiteY0" fmla="*/ 363914 h 363913"/>
                <a:gd name="connsiteX1" fmla="*/ 0 w 16774"/>
                <a:gd name="connsiteY1" fmla="*/ 0 h 363913"/>
              </a:gdLst>
              <a:ahLst/>
              <a:cxnLst>
                <a:cxn ang="0">
                  <a:pos x="connsiteX0" y="connsiteY0"/>
                </a:cxn>
                <a:cxn ang="0">
                  <a:pos x="connsiteX1" y="connsiteY1"/>
                </a:cxn>
              </a:cxnLst>
              <a:rect l="l" t="t" r="r" b="b"/>
              <a:pathLst>
                <a:path w="16774" h="363913">
                  <a:moveTo>
                    <a:pt x="0" y="363914"/>
                  </a:moveTo>
                  <a:lnTo>
                    <a:pt x="0" y="0"/>
                  </a:lnTo>
                </a:path>
              </a:pathLst>
            </a:custGeom>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112783CF-92FF-47C7-4DA1-80EA9451B96E}"/>
                </a:ext>
              </a:extLst>
            </p:cNvPr>
            <p:cNvSpPr/>
            <p:nvPr/>
          </p:nvSpPr>
          <p:spPr>
            <a:xfrm>
              <a:off x="4911457" y="5123055"/>
              <a:ext cx="204644" cy="102297"/>
            </a:xfrm>
            <a:custGeom>
              <a:avLst/>
              <a:gdLst>
                <a:gd name="connsiteX0" fmla="*/ 204644 w 204644"/>
                <a:gd name="connsiteY0" fmla="*/ 0 h 102297"/>
                <a:gd name="connsiteX1" fmla="*/ 102322 w 204644"/>
                <a:gd name="connsiteY1" fmla="*/ 102298 h 102297"/>
                <a:gd name="connsiteX2" fmla="*/ 0 w 204644"/>
                <a:gd name="connsiteY2" fmla="*/ 0 h 102297"/>
              </a:gdLst>
              <a:ahLst/>
              <a:cxnLst>
                <a:cxn ang="0">
                  <a:pos x="connsiteX0" y="connsiteY0"/>
                </a:cxn>
                <a:cxn ang="0">
                  <a:pos x="connsiteX1" y="connsiteY1"/>
                </a:cxn>
                <a:cxn ang="0">
                  <a:pos x="connsiteX2" y="connsiteY2"/>
                </a:cxn>
              </a:cxnLst>
              <a:rect l="l" t="t" r="r" b="b"/>
              <a:pathLst>
                <a:path w="204644" h="102297">
                  <a:moveTo>
                    <a:pt x="204644" y="0"/>
                  </a:moveTo>
                  <a:lnTo>
                    <a:pt x="102322" y="102298"/>
                  </a:lnTo>
                  <a:lnTo>
                    <a:pt x="0"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37" name="Freeform 36">
            <a:extLst>
              <a:ext uri="{FF2B5EF4-FFF2-40B4-BE49-F238E27FC236}">
                <a16:creationId xmlns:a16="http://schemas.microsoft.com/office/drawing/2014/main" id="{69F28388-403D-4C6E-AD12-7511BE4D87AB}"/>
              </a:ext>
            </a:extLst>
          </p:cNvPr>
          <p:cNvSpPr/>
          <p:nvPr/>
        </p:nvSpPr>
        <p:spPr>
          <a:xfrm>
            <a:off x="6377595" y="5485994"/>
            <a:ext cx="1316767" cy="332050"/>
          </a:xfrm>
          <a:custGeom>
            <a:avLst/>
            <a:gdLst>
              <a:gd name="connsiteX0" fmla="*/ 0 w 1316767"/>
              <a:gd name="connsiteY0" fmla="*/ 0 h 332050"/>
              <a:gd name="connsiteX1" fmla="*/ 1316767 w 1316767"/>
              <a:gd name="connsiteY1" fmla="*/ 0 h 332050"/>
              <a:gd name="connsiteX2" fmla="*/ 1316767 w 1316767"/>
              <a:gd name="connsiteY2" fmla="*/ 332050 h 332050"/>
              <a:gd name="connsiteX3" fmla="*/ 0 w 1316767"/>
              <a:gd name="connsiteY3" fmla="*/ 332050 h 332050"/>
            </a:gdLst>
            <a:ahLst/>
            <a:cxnLst>
              <a:cxn ang="0">
                <a:pos x="connsiteX0" y="connsiteY0"/>
              </a:cxn>
              <a:cxn ang="0">
                <a:pos x="connsiteX1" y="connsiteY1"/>
              </a:cxn>
              <a:cxn ang="0">
                <a:pos x="connsiteX2" y="connsiteY2"/>
              </a:cxn>
              <a:cxn ang="0">
                <a:pos x="connsiteX3" y="connsiteY3"/>
              </a:cxn>
            </a:cxnLst>
            <a:rect l="l" t="t" r="r" b="b"/>
            <a:pathLst>
              <a:path w="1316767" h="332050">
                <a:moveTo>
                  <a:pt x="0" y="0"/>
                </a:moveTo>
                <a:lnTo>
                  <a:pt x="1316767" y="0"/>
                </a:lnTo>
                <a:lnTo>
                  <a:pt x="1316767" y="332050"/>
                </a:lnTo>
                <a:lnTo>
                  <a:pt x="0" y="332050"/>
                </a:lnTo>
                <a:close/>
              </a:path>
            </a:pathLst>
          </a:custGeom>
          <a:solidFill>
            <a:srgbClr val="B686BB"/>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17049CFB-0926-D3ED-789B-CEE34EA58EB1}"/>
              </a:ext>
            </a:extLst>
          </p:cNvPr>
          <p:cNvSpPr/>
          <p:nvPr/>
        </p:nvSpPr>
        <p:spPr>
          <a:xfrm>
            <a:off x="1906759" y="5399763"/>
            <a:ext cx="1387218" cy="459504"/>
          </a:xfrm>
          <a:custGeom>
            <a:avLst/>
            <a:gdLst>
              <a:gd name="connsiteX0" fmla="*/ 0 w 1387218"/>
              <a:gd name="connsiteY0" fmla="*/ 0 h 459504"/>
              <a:gd name="connsiteX1" fmla="*/ 1387219 w 1387218"/>
              <a:gd name="connsiteY1" fmla="*/ 0 h 459504"/>
              <a:gd name="connsiteX2" fmla="*/ 1387219 w 1387218"/>
              <a:gd name="connsiteY2" fmla="*/ 459504 h 459504"/>
              <a:gd name="connsiteX3" fmla="*/ 0 w 1387218"/>
              <a:gd name="connsiteY3" fmla="*/ 459504 h 459504"/>
            </a:gdLst>
            <a:ahLst/>
            <a:cxnLst>
              <a:cxn ang="0">
                <a:pos x="connsiteX0" y="connsiteY0"/>
              </a:cxn>
              <a:cxn ang="0">
                <a:pos x="connsiteX1" y="connsiteY1"/>
              </a:cxn>
              <a:cxn ang="0">
                <a:pos x="connsiteX2" y="connsiteY2"/>
              </a:cxn>
              <a:cxn ang="0">
                <a:pos x="connsiteX3" y="connsiteY3"/>
              </a:cxn>
            </a:cxnLst>
            <a:rect l="l" t="t" r="r" b="b"/>
            <a:pathLst>
              <a:path w="1387218" h="459504">
                <a:moveTo>
                  <a:pt x="0" y="0"/>
                </a:moveTo>
                <a:lnTo>
                  <a:pt x="1387219" y="0"/>
                </a:lnTo>
                <a:lnTo>
                  <a:pt x="1387219" y="459504"/>
                </a:lnTo>
                <a:lnTo>
                  <a:pt x="0" y="459504"/>
                </a:lnTo>
                <a:close/>
              </a:path>
            </a:pathLst>
          </a:custGeom>
          <a:solidFill>
            <a:srgbClr val="B3DDDC"/>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39" name="Graphic 2">
            <a:extLst>
              <a:ext uri="{FF2B5EF4-FFF2-40B4-BE49-F238E27FC236}">
                <a16:creationId xmlns:a16="http://schemas.microsoft.com/office/drawing/2014/main" id="{AC730394-8AAC-9917-1B9F-806E96E19080}"/>
              </a:ext>
            </a:extLst>
          </p:cNvPr>
          <p:cNvGrpSpPr/>
          <p:nvPr/>
        </p:nvGrpSpPr>
        <p:grpSpPr>
          <a:xfrm>
            <a:off x="3517906" y="1872985"/>
            <a:ext cx="2906608" cy="2904588"/>
            <a:chOff x="3563652" y="2039010"/>
            <a:chExt cx="2906608" cy="2904588"/>
          </a:xfrm>
        </p:grpSpPr>
        <p:sp>
          <p:nvSpPr>
            <p:cNvPr id="40" name="Freeform 39">
              <a:extLst>
                <a:ext uri="{FF2B5EF4-FFF2-40B4-BE49-F238E27FC236}">
                  <a16:creationId xmlns:a16="http://schemas.microsoft.com/office/drawing/2014/main" id="{9F48DA9B-5594-39E4-82E2-07A7E1216CA8}"/>
                </a:ext>
              </a:extLst>
            </p:cNvPr>
            <p:cNvSpPr/>
            <p:nvPr/>
          </p:nvSpPr>
          <p:spPr>
            <a:xfrm>
              <a:off x="5075844" y="2040688"/>
              <a:ext cx="1320121" cy="1283768"/>
            </a:xfrm>
            <a:custGeom>
              <a:avLst/>
              <a:gdLst>
                <a:gd name="connsiteX0" fmla="*/ 5032 w 1320121"/>
                <a:gd name="connsiteY0" fmla="*/ 0 h 1283768"/>
                <a:gd name="connsiteX1" fmla="*/ 152644 w 1320121"/>
                <a:gd name="connsiteY1" fmla="*/ 340436 h 1283768"/>
                <a:gd name="connsiteX2" fmla="*/ 150967 w 1320121"/>
                <a:gd name="connsiteY2" fmla="*/ 452796 h 1283768"/>
                <a:gd name="connsiteX3" fmla="*/ 0 w 1320121"/>
                <a:gd name="connsiteY3" fmla="*/ 769753 h 1283768"/>
                <a:gd name="connsiteX4" fmla="*/ 587094 w 1320121"/>
                <a:gd name="connsiteY4" fmla="*/ 1232611 h 1283768"/>
                <a:gd name="connsiteX5" fmla="*/ 959478 w 1320121"/>
                <a:gd name="connsiteY5" fmla="*/ 1282922 h 1283768"/>
                <a:gd name="connsiteX6" fmla="*/ 1019865 w 1320121"/>
                <a:gd name="connsiteY6" fmla="*/ 1264475 h 1283768"/>
                <a:gd name="connsiteX7" fmla="*/ 1320122 w 1320121"/>
                <a:gd name="connsiteY7" fmla="*/ 1002860 h 1283768"/>
                <a:gd name="connsiteX8" fmla="*/ 1320122 w 1320121"/>
                <a:gd name="connsiteY8" fmla="*/ 1002860 h 1283768"/>
                <a:gd name="connsiteX9" fmla="*/ 5032 w 1320121"/>
                <a:gd name="connsiteY9" fmla="*/ 0 h 128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121" h="1283768">
                  <a:moveTo>
                    <a:pt x="5032" y="0"/>
                  </a:moveTo>
                  <a:lnTo>
                    <a:pt x="152644" y="340436"/>
                  </a:lnTo>
                  <a:cubicBezTo>
                    <a:pt x="167741" y="375653"/>
                    <a:pt x="167741" y="417578"/>
                    <a:pt x="150967" y="452796"/>
                  </a:cubicBezTo>
                  <a:lnTo>
                    <a:pt x="0" y="769753"/>
                  </a:lnTo>
                  <a:cubicBezTo>
                    <a:pt x="275095" y="793232"/>
                    <a:pt x="503223" y="979381"/>
                    <a:pt x="587094" y="1232611"/>
                  </a:cubicBezTo>
                  <a:lnTo>
                    <a:pt x="959478" y="1282922"/>
                  </a:lnTo>
                  <a:cubicBezTo>
                    <a:pt x="981285" y="1286276"/>
                    <a:pt x="1003091" y="1279568"/>
                    <a:pt x="1019865" y="1264475"/>
                  </a:cubicBezTo>
                  <a:lnTo>
                    <a:pt x="1320122" y="1002860"/>
                  </a:lnTo>
                  <a:lnTo>
                    <a:pt x="1320122" y="1002860"/>
                  </a:lnTo>
                  <a:cubicBezTo>
                    <a:pt x="1128897" y="412548"/>
                    <a:pt x="617287" y="25155"/>
                    <a:pt x="5032" y="0"/>
                  </a:cubicBezTo>
                  <a:close/>
                </a:path>
              </a:pathLst>
            </a:custGeom>
            <a:solidFill>
              <a:srgbClr val="B3DDDC"/>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AAD80620-B458-BB4E-B306-CC3ACFCDD13D}"/>
                </a:ext>
              </a:extLst>
            </p:cNvPr>
            <p:cNvSpPr/>
            <p:nvPr/>
          </p:nvSpPr>
          <p:spPr>
            <a:xfrm>
              <a:off x="5426422" y="3102243"/>
              <a:ext cx="1043838" cy="1549568"/>
            </a:xfrm>
            <a:custGeom>
              <a:avLst/>
              <a:gdLst>
                <a:gd name="connsiteX0" fmla="*/ 987995 w 1043838"/>
                <a:gd name="connsiteY0" fmla="*/ 0 h 1549568"/>
                <a:gd name="connsiteX1" fmla="*/ 707867 w 1043838"/>
                <a:gd name="connsiteY1" fmla="*/ 244845 h 1549568"/>
                <a:gd name="connsiteX2" fmla="*/ 600513 w 1043838"/>
                <a:gd name="connsiteY2" fmla="*/ 276709 h 1549568"/>
                <a:gd name="connsiteX3" fmla="*/ 253289 w 1043838"/>
                <a:gd name="connsiteY3" fmla="*/ 229752 h 1549568"/>
                <a:gd name="connsiteX4" fmla="*/ 271741 w 1043838"/>
                <a:gd name="connsiteY4" fmla="*/ 385715 h 1549568"/>
                <a:gd name="connsiteX5" fmla="*/ 0 w 1043838"/>
                <a:gd name="connsiteY5" fmla="*/ 930747 h 1549568"/>
                <a:gd name="connsiteX6" fmla="*/ 77161 w 1043838"/>
                <a:gd name="connsiteY6" fmla="*/ 1304723 h 1549568"/>
                <a:gd name="connsiteX7" fmla="*/ 114064 w 1043838"/>
                <a:gd name="connsiteY7" fmla="*/ 1356711 h 1549568"/>
                <a:gd name="connsiteX8" fmla="*/ 454578 w 1043838"/>
                <a:gd name="connsiteY8" fmla="*/ 1549568 h 1549568"/>
                <a:gd name="connsiteX9" fmla="*/ 987995 w 1043838"/>
                <a:gd name="connsiteY9" fmla="*/ 0 h 154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838" h="1549568">
                  <a:moveTo>
                    <a:pt x="987995" y="0"/>
                  </a:moveTo>
                  <a:lnTo>
                    <a:pt x="707867" y="244845"/>
                  </a:lnTo>
                  <a:cubicBezTo>
                    <a:pt x="679351" y="270000"/>
                    <a:pt x="639094" y="281740"/>
                    <a:pt x="600513" y="276709"/>
                  </a:cubicBezTo>
                  <a:lnTo>
                    <a:pt x="253289" y="229752"/>
                  </a:lnTo>
                  <a:cubicBezTo>
                    <a:pt x="265031" y="280062"/>
                    <a:pt x="271741" y="332050"/>
                    <a:pt x="271741" y="385715"/>
                  </a:cubicBezTo>
                  <a:cubicBezTo>
                    <a:pt x="271741" y="608759"/>
                    <a:pt x="166064" y="804971"/>
                    <a:pt x="0" y="930747"/>
                  </a:cubicBezTo>
                  <a:lnTo>
                    <a:pt x="77161" y="1304723"/>
                  </a:lnTo>
                  <a:cubicBezTo>
                    <a:pt x="82193" y="1326524"/>
                    <a:pt x="95613" y="1344971"/>
                    <a:pt x="114064" y="1356711"/>
                  </a:cubicBezTo>
                  <a:lnTo>
                    <a:pt x="454578" y="1549568"/>
                  </a:lnTo>
                  <a:cubicBezTo>
                    <a:pt x="947737" y="1187331"/>
                    <a:pt x="1152381" y="585281"/>
                    <a:pt x="987995" y="0"/>
                  </a:cubicBezTo>
                  <a:close/>
                </a:path>
              </a:pathLst>
            </a:custGeom>
            <a:solidFill>
              <a:srgbClr val="F79038"/>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877DA9AF-0E12-B335-0D70-935B79FEFD7C}"/>
                </a:ext>
              </a:extLst>
            </p:cNvPr>
            <p:cNvSpPr/>
            <p:nvPr/>
          </p:nvSpPr>
          <p:spPr>
            <a:xfrm>
              <a:off x="4166687" y="4054791"/>
              <a:ext cx="1662313" cy="888807"/>
            </a:xfrm>
            <a:custGeom>
              <a:avLst/>
              <a:gdLst>
                <a:gd name="connsiteX0" fmla="*/ 1345283 w 1662313"/>
                <a:gd name="connsiteY0" fmla="*/ 456150 h 888807"/>
                <a:gd name="connsiteX1" fmla="*/ 1279865 w 1662313"/>
                <a:gd name="connsiteY1" fmla="*/ 365591 h 888807"/>
                <a:gd name="connsiteX2" fmla="*/ 1207736 w 1662313"/>
                <a:gd name="connsiteY2" fmla="*/ 15093 h 888807"/>
                <a:gd name="connsiteX3" fmla="*/ 848770 w 1662313"/>
                <a:gd name="connsiteY3" fmla="*/ 117392 h 888807"/>
                <a:gd name="connsiteX4" fmla="*/ 464643 w 1662313"/>
                <a:gd name="connsiteY4" fmla="*/ 0 h 888807"/>
                <a:gd name="connsiteX5" fmla="*/ 127483 w 1662313"/>
                <a:gd name="connsiteY5" fmla="*/ 177764 h 888807"/>
                <a:gd name="connsiteX6" fmla="*/ 88903 w 1662313"/>
                <a:gd name="connsiteY6" fmla="*/ 228075 h 888807"/>
                <a:gd name="connsiteX7" fmla="*/ 0 w 1662313"/>
                <a:gd name="connsiteY7" fmla="*/ 607082 h 888807"/>
                <a:gd name="connsiteX8" fmla="*/ 1662314 w 1662313"/>
                <a:gd name="connsiteY8" fmla="*/ 635591 h 888807"/>
                <a:gd name="connsiteX9" fmla="*/ 1345283 w 1662313"/>
                <a:gd name="connsiteY9" fmla="*/ 456150 h 8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2313" h="888807">
                  <a:moveTo>
                    <a:pt x="1345283" y="456150"/>
                  </a:moveTo>
                  <a:cubicBezTo>
                    <a:pt x="1311735" y="437703"/>
                    <a:pt x="1288252" y="404162"/>
                    <a:pt x="1279865" y="365591"/>
                  </a:cubicBezTo>
                  <a:lnTo>
                    <a:pt x="1207736" y="15093"/>
                  </a:lnTo>
                  <a:cubicBezTo>
                    <a:pt x="1103736" y="80497"/>
                    <a:pt x="979608" y="117392"/>
                    <a:pt x="848770" y="117392"/>
                  </a:cubicBezTo>
                  <a:cubicBezTo>
                    <a:pt x="706190" y="117392"/>
                    <a:pt x="575352" y="73789"/>
                    <a:pt x="464643" y="0"/>
                  </a:cubicBezTo>
                  <a:lnTo>
                    <a:pt x="127483" y="177764"/>
                  </a:lnTo>
                  <a:cubicBezTo>
                    <a:pt x="107354" y="187827"/>
                    <a:pt x="93935" y="206274"/>
                    <a:pt x="88903" y="228075"/>
                  </a:cubicBezTo>
                  <a:lnTo>
                    <a:pt x="0" y="607082"/>
                  </a:lnTo>
                  <a:cubicBezTo>
                    <a:pt x="504901" y="972673"/>
                    <a:pt x="1150704" y="982735"/>
                    <a:pt x="1662314" y="635591"/>
                  </a:cubicBezTo>
                  <a:lnTo>
                    <a:pt x="1345283" y="456150"/>
                  </a:lnTo>
                  <a:close/>
                </a:path>
              </a:pathLst>
            </a:custGeom>
            <a:solidFill>
              <a:srgbClr val="EF9FC1"/>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C1098BF6-8FC3-DC21-C087-265FEEA360C3}"/>
                </a:ext>
              </a:extLst>
            </p:cNvPr>
            <p:cNvSpPr/>
            <p:nvPr/>
          </p:nvSpPr>
          <p:spPr>
            <a:xfrm>
              <a:off x="3563652" y="3019817"/>
              <a:ext cx="1017355" cy="1603484"/>
            </a:xfrm>
            <a:custGeom>
              <a:avLst/>
              <a:gdLst>
                <a:gd name="connsiteX0" fmla="*/ 769099 w 1017355"/>
                <a:gd name="connsiteY0" fmla="*/ 469818 h 1603484"/>
                <a:gd name="connsiteX1" fmla="*/ 795937 w 1017355"/>
                <a:gd name="connsiteY1" fmla="*/ 280314 h 1603484"/>
                <a:gd name="connsiteX2" fmla="*/ 757357 w 1017355"/>
                <a:gd name="connsiteY2" fmla="*/ 243420 h 1603484"/>
                <a:gd name="connsiteX3" fmla="*/ 515810 w 1017355"/>
                <a:gd name="connsiteY3" fmla="*/ 20376 h 1603484"/>
                <a:gd name="connsiteX4" fmla="*/ 455423 w 1017355"/>
                <a:gd name="connsiteY4" fmla="*/ 251 h 1603484"/>
                <a:gd name="connsiteX5" fmla="*/ 67941 w 1017355"/>
                <a:gd name="connsiteY5" fmla="*/ 40500 h 1603484"/>
                <a:gd name="connsiteX6" fmla="*/ 551035 w 1017355"/>
                <a:gd name="connsiteY6" fmla="*/ 1603485 h 1603484"/>
                <a:gd name="connsiteX7" fmla="*/ 634906 w 1017355"/>
                <a:gd name="connsiteY7" fmla="*/ 1249633 h 1603484"/>
                <a:gd name="connsiteX8" fmla="*/ 703680 w 1017355"/>
                <a:gd name="connsiteY8" fmla="*/ 1160751 h 1603484"/>
                <a:gd name="connsiteX9" fmla="*/ 1017356 w 1017355"/>
                <a:gd name="connsiteY9" fmla="*/ 994726 h 1603484"/>
                <a:gd name="connsiteX10" fmla="*/ 769099 w 1017355"/>
                <a:gd name="connsiteY10" fmla="*/ 469818 h 160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7355" h="1603484">
                  <a:moveTo>
                    <a:pt x="769099" y="469818"/>
                  </a:moveTo>
                  <a:cubicBezTo>
                    <a:pt x="769099" y="404414"/>
                    <a:pt x="779163" y="340687"/>
                    <a:pt x="795937" y="280314"/>
                  </a:cubicBezTo>
                  <a:lnTo>
                    <a:pt x="757357" y="243420"/>
                  </a:lnTo>
                  <a:lnTo>
                    <a:pt x="515810" y="20376"/>
                  </a:lnTo>
                  <a:cubicBezTo>
                    <a:pt x="499036" y="5283"/>
                    <a:pt x="477229" y="-1425"/>
                    <a:pt x="455423" y="251"/>
                  </a:cubicBezTo>
                  <a:lnTo>
                    <a:pt x="67941" y="40500"/>
                  </a:lnTo>
                  <a:cubicBezTo>
                    <a:pt x="-113219" y="624104"/>
                    <a:pt x="74651" y="1227832"/>
                    <a:pt x="551035" y="1603485"/>
                  </a:cubicBezTo>
                  <a:lnTo>
                    <a:pt x="634906" y="1249633"/>
                  </a:lnTo>
                  <a:cubicBezTo>
                    <a:pt x="643293" y="1211062"/>
                    <a:pt x="668454" y="1179198"/>
                    <a:pt x="703680" y="1160751"/>
                  </a:cubicBezTo>
                  <a:lnTo>
                    <a:pt x="1017356" y="994726"/>
                  </a:lnTo>
                  <a:cubicBezTo>
                    <a:pt x="864711" y="870626"/>
                    <a:pt x="769099" y="681123"/>
                    <a:pt x="769099" y="469818"/>
                  </a:cubicBezTo>
                  <a:close/>
                </a:path>
              </a:pathLst>
            </a:custGeom>
            <a:solidFill>
              <a:srgbClr val="B686BB"/>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D91139FB-67C3-5E70-923C-02E99BACFEE5}"/>
                </a:ext>
              </a:extLst>
            </p:cNvPr>
            <p:cNvSpPr/>
            <p:nvPr/>
          </p:nvSpPr>
          <p:spPr>
            <a:xfrm>
              <a:off x="3651722" y="2039010"/>
              <a:ext cx="1527506" cy="1199070"/>
            </a:xfrm>
            <a:custGeom>
              <a:avLst/>
              <a:gdLst>
                <a:gd name="connsiteX0" fmla="*/ 1358703 w 1527506"/>
                <a:gd name="connsiteY0" fmla="*/ 768076 h 1199070"/>
                <a:gd name="connsiteX1" fmla="*/ 1519734 w 1527506"/>
                <a:gd name="connsiteY1" fmla="*/ 429318 h 1199070"/>
                <a:gd name="connsiteX2" fmla="*/ 1521411 w 1527506"/>
                <a:gd name="connsiteY2" fmla="*/ 365591 h 1199070"/>
                <a:gd name="connsiteX3" fmla="*/ 1363735 w 1527506"/>
                <a:gd name="connsiteY3" fmla="*/ 0 h 1199070"/>
                <a:gd name="connsiteX4" fmla="*/ 0 w 1527506"/>
                <a:gd name="connsiteY4" fmla="*/ 960934 h 1199070"/>
                <a:gd name="connsiteX5" fmla="*/ 360643 w 1527506"/>
                <a:gd name="connsiteY5" fmla="*/ 922362 h 1199070"/>
                <a:gd name="connsiteX6" fmla="*/ 466320 w 1527506"/>
                <a:gd name="connsiteY6" fmla="*/ 957580 h 1199070"/>
                <a:gd name="connsiteX7" fmla="*/ 726319 w 1527506"/>
                <a:gd name="connsiteY7" fmla="*/ 1199071 h 1199070"/>
                <a:gd name="connsiteX8" fmla="*/ 1358703 w 1527506"/>
                <a:gd name="connsiteY8" fmla="*/ 768076 h 119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506" h="1199070">
                  <a:moveTo>
                    <a:pt x="1358703" y="768076"/>
                  </a:moveTo>
                  <a:lnTo>
                    <a:pt x="1519734" y="429318"/>
                  </a:lnTo>
                  <a:cubicBezTo>
                    <a:pt x="1529798" y="409194"/>
                    <a:pt x="1529798" y="385715"/>
                    <a:pt x="1521411" y="365591"/>
                  </a:cubicBezTo>
                  <a:lnTo>
                    <a:pt x="1363735" y="0"/>
                  </a:lnTo>
                  <a:cubicBezTo>
                    <a:pt x="738061" y="0"/>
                    <a:pt x="207999" y="375653"/>
                    <a:pt x="0" y="960934"/>
                  </a:cubicBezTo>
                  <a:lnTo>
                    <a:pt x="360643" y="922362"/>
                  </a:lnTo>
                  <a:cubicBezTo>
                    <a:pt x="399224" y="919008"/>
                    <a:pt x="437804" y="930747"/>
                    <a:pt x="466320" y="957580"/>
                  </a:cubicBezTo>
                  <a:lnTo>
                    <a:pt x="726319" y="1199071"/>
                  </a:lnTo>
                  <a:cubicBezTo>
                    <a:pt x="826963" y="947518"/>
                    <a:pt x="1071865" y="769754"/>
                    <a:pt x="1358703" y="768076"/>
                  </a:cubicBezTo>
                  <a:close/>
                </a:path>
              </a:pathLst>
            </a:custGeom>
            <a:solidFill>
              <a:srgbClr val="767FBD"/>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1B2037B4-0A34-78BA-4C5E-BC2ABFEA00EE}"/>
                </a:ext>
              </a:extLst>
            </p:cNvPr>
            <p:cNvSpPr txBox="1"/>
            <p:nvPr/>
          </p:nvSpPr>
          <p:spPr>
            <a:xfrm>
              <a:off x="4428202" y="3171080"/>
              <a:ext cx="1164166" cy="1015663"/>
            </a:xfrm>
            <a:prstGeom prst="rect">
              <a:avLst/>
            </a:prstGeom>
            <a:noFill/>
          </p:spPr>
          <p:txBody>
            <a:bodyPr wrap="none" rtlCol="0">
              <a:spAutoFit/>
            </a:bodyPr>
            <a:lstStyle/>
            <a:p>
              <a:pPr algn="ctr" rtl="0"/>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Ruoka</a:t>
              </a:r>
            </a:p>
            <a:p>
              <a:pPr algn="ctr" rtl="0"/>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Järjestelmä</a:t>
              </a:r>
            </a:p>
            <a:p>
              <a:pPr algn="ctr" rtl="0"/>
              <a:endParaRPr lang="en-US" sz="20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47" name="TextBox 46">
              <a:extLst>
                <a:ext uri="{FF2B5EF4-FFF2-40B4-BE49-F238E27FC236}">
                  <a16:creationId xmlns:a16="http://schemas.microsoft.com/office/drawing/2014/main" id="{2718A6B5-D4BE-A388-0B8E-0447F647456B}"/>
                </a:ext>
              </a:extLst>
            </p:cNvPr>
            <p:cNvSpPr txBox="1"/>
            <p:nvPr/>
          </p:nvSpPr>
          <p:spPr>
            <a:xfrm>
              <a:off x="5305862" y="2536042"/>
              <a:ext cx="830677" cy="261610"/>
            </a:xfrm>
            <a:prstGeom prst="rect">
              <a:avLst/>
            </a:prstGeom>
            <a:noFill/>
          </p:spPr>
          <p:txBody>
            <a:bodyPr wrap="none" rtlCol="0">
              <a:spAutoFit/>
            </a:bodyPr>
            <a:lstStyle/>
            <a:p>
              <a:pPr algn="l" rtl="0"/>
              <a:r>
                <a:rPr lang="en-US" sz="1100" b="1" spc="0" baseline="0">
                  <a:ln/>
                  <a:solidFill>
                    <a:srgbClr val="000000"/>
                  </a:solidFill>
                  <a:latin typeface="Calibri" panose="020F0502020204030204" pitchFamily="34" charset="0"/>
                  <a:cs typeface="Calibri" panose="020F0502020204030204" pitchFamily="34" charset="0"/>
                  <a:sym typeface="MyriadPro-Bold"/>
                  <a:rtl val="0"/>
                </a:rPr>
                <a:t>Tuotanto</a:t>
              </a:r>
            </a:p>
          </p:txBody>
        </p:sp>
        <p:sp>
          <p:nvSpPr>
            <p:cNvPr id="48" name="TextBox 47">
              <a:extLst>
                <a:ext uri="{FF2B5EF4-FFF2-40B4-BE49-F238E27FC236}">
                  <a16:creationId xmlns:a16="http://schemas.microsoft.com/office/drawing/2014/main" id="{F7EDDBE8-4A1D-930B-4067-55BC6BEEF23C}"/>
                </a:ext>
              </a:extLst>
            </p:cNvPr>
            <p:cNvSpPr txBox="1"/>
            <p:nvPr/>
          </p:nvSpPr>
          <p:spPr>
            <a:xfrm>
              <a:off x="5589345" y="3675864"/>
              <a:ext cx="865943" cy="600164"/>
            </a:xfrm>
            <a:prstGeom prst="rect">
              <a:avLst/>
            </a:prstGeom>
            <a:noFill/>
          </p:spPr>
          <p:txBody>
            <a:bodyPr wrap="none" rtlCol="0">
              <a:spAutoFit/>
            </a:bodyPr>
            <a:lstStyle/>
            <a:p>
              <a:pPr algn="l" rtl="0"/>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Käsittely/</a:t>
              </a:r>
            </a:p>
            <a:p>
              <a:pPr algn="l" rtl="0"/>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Pakkaus</a:t>
              </a:r>
            </a:p>
            <a:p>
              <a:pPr algn="l" rtl="0"/>
              <a:endParaRPr lang="en-US" sz="11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50" name="TextBox 49">
              <a:extLst>
                <a:ext uri="{FF2B5EF4-FFF2-40B4-BE49-F238E27FC236}">
                  <a16:creationId xmlns:a16="http://schemas.microsoft.com/office/drawing/2014/main" id="{F94972B1-A65F-75CB-22A8-E99464A633B5}"/>
                </a:ext>
              </a:extLst>
            </p:cNvPr>
            <p:cNvSpPr txBox="1"/>
            <p:nvPr/>
          </p:nvSpPr>
          <p:spPr>
            <a:xfrm>
              <a:off x="4505857" y="4323219"/>
              <a:ext cx="1138453" cy="600164"/>
            </a:xfrm>
            <a:prstGeom prst="rect">
              <a:avLst/>
            </a:prstGeom>
            <a:noFill/>
          </p:spPr>
          <p:txBody>
            <a:bodyPr wrap="none" rtlCol="0">
              <a:spAutoFit/>
            </a:bodyPr>
            <a:lstStyle/>
            <a:p>
              <a:pPr algn="l" rtl="0"/>
              <a:r>
                <a:rPr lang="en-US" sz="1100" b="1" spc="0" baseline="0" dirty="0" err="1">
                  <a:ln/>
                  <a:solidFill>
                    <a:srgbClr val="000000"/>
                  </a:solidFill>
                  <a:latin typeface="Calibri" panose="020F0502020204030204" pitchFamily="34" charset="0"/>
                  <a:cs typeface="Calibri" panose="020F0502020204030204" pitchFamily="34" charset="0"/>
                  <a:sym typeface="MyriadPro-Bold"/>
                  <a:rtl val="0"/>
                </a:rPr>
                <a:t>Jakelu</a:t>
              </a:r>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 </a:t>
              </a:r>
            </a:p>
            <a:p>
              <a:pPr algn="l" rtl="0"/>
              <a:r>
                <a:rPr lang="en-US" sz="1100" b="1" spc="0" baseline="0" dirty="0" err="1">
                  <a:ln/>
                  <a:solidFill>
                    <a:srgbClr val="000000"/>
                  </a:solidFill>
                  <a:latin typeface="Calibri" panose="020F0502020204030204" pitchFamily="34" charset="0"/>
                  <a:cs typeface="Calibri" panose="020F0502020204030204" pitchFamily="34" charset="0"/>
                  <a:sym typeface="MyriadPro-Bold"/>
                  <a:rtl val="0"/>
                </a:rPr>
                <a:t>Vähittäiskauppa</a:t>
              </a:r>
              <a:endParaRPr lang="en-US" sz="1100" b="1" spc="0" baseline="0" dirty="0">
                <a:ln/>
                <a:solidFill>
                  <a:srgbClr val="000000"/>
                </a:solidFill>
                <a:latin typeface="Calibri" panose="020F0502020204030204" pitchFamily="34" charset="0"/>
                <a:cs typeface="Calibri" panose="020F0502020204030204" pitchFamily="34" charset="0"/>
                <a:sym typeface="MyriadPro-Bold"/>
                <a:rtl val="0"/>
              </a:endParaRPr>
            </a:p>
            <a:p>
              <a:pPr algn="l" rtl="0"/>
              <a:endParaRPr lang="en-US" sz="11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52" name="TextBox 51">
              <a:extLst>
                <a:ext uri="{FF2B5EF4-FFF2-40B4-BE49-F238E27FC236}">
                  <a16:creationId xmlns:a16="http://schemas.microsoft.com/office/drawing/2014/main" id="{E6403ADF-8395-020F-E07F-6A5954D5F2DB}"/>
                </a:ext>
              </a:extLst>
            </p:cNvPr>
            <p:cNvSpPr txBox="1"/>
            <p:nvPr/>
          </p:nvSpPr>
          <p:spPr>
            <a:xfrm>
              <a:off x="3616167" y="3537318"/>
              <a:ext cx="968535" cy="261610"/>
            </a:xfrm>
            <a:prstGeom prst="rect">
              <a:avLst/>
            </a:prstGeom>
            <a:noFill/>
          </p:spPr>
          <p:txBody>
            <a:bodyPr wrap="none" rtlCol="0">
              <a:spAutoFit/>
            </a:bodyPr>
            <a:lstStyle/>
            <a:p>
              <a:pPr algn="l" rtl="0"/>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Kulutus</a:t>
              </a:r>
            </a:p>
          </p:txBody>
        </p:sp>
        <p:sp>
          <p:nvSpPr>
            <p:cNvPr id="53" name="TextBox 52">
              <a:extLst>
                <a:ext uri="{FF2B5EF4-FFF2-40B4-BE49-F238E27FC236}">
                  <a16:creationId xmlns:a16="http://schemas.microsoft.com/office/drawing/2014/main" id="{A10A86EC-52CC-4F19-33DB-A9A709590923}"/>
                </a:ext>
              </a:extLst>
            </p:cNvPr>
            <p:cNvSpPr txBox="1"/>
            <p:nvPr/>
          </p:nvSpPr>
          <p:spPr>
            <a:xfrm>
              <a:off x="4116193" y="2536042"/>
              <a:ext cx="551754" cy="261610"/>
            </a:xfrm>
            <a:prstGeom prst="rect">
              <a:avLst/>
            </a:prstGeom>
            <a:noFill/>
          </p:spPr>
          <p:txBody>
            <a:bodyPr wrap="none" rtlCol="0">
              <a:spAutoFit/>
            </a:bodyPr>
            <a:lstStyle/>
            <a:p>
              <a:pPr algn="l" rtl="0"/>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Vesi</a:t>
              </a:r>
            </a:p>
          </p:txBody>
        </p:sp>
      </p:grpSp>
      <p:sp>
        <p:nvSpPr>
          <p:cNvPr id="54" name="TextBox 53">
            <a:extLst>
              <a:ext uri="{FF2B5EF4-FFF2-40B4-BE49-F238E27FC236}">
                <a16:creationId xmlns:a16="http://schemas.microsoft.com/office/drawing/2014/main" id="{1B416F74-ADC5-8A06-31D4-8F4B423CBAA6}"/>
              </a:ext>
            </a:extLst>
          </p:cNvPr>
          <p:cNvSpPr txBox="1"/>
          <p:nvPr/>
        </p:nvSpPr>
        <p:spPr>
          <a:xfrm>
            <a:off x="6439116" y="5494879"/>
            <a:ext cx="1317092" cy="323165"/>
          </a:xfrm>
          <a:prstGeom prst="rect">
            <a:avLst/>
          </a:prstGeom>
          <a:noFill/>
        </p:spPr>
        <p:txBody>
          <a:bodyPr wrap="none" rtlCol="0">
            <a:spAutoFit/>
          </a:bodyPr>
          <a:lstStyle/>
          <a:p>
            <a:pPr algn="l" rtl="0"/>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Sosiaalihuolto</a:t>
            </a:r>
          </a:p>
        </p:txBody>
      </p:sp>
      <p:sp>
        <p:nvSpPr>
          <p:cNvPr id="55" name="TextBox 54">
            <a:extLst>
              <a:ext uri="{FF2B5EF4-FFF2-40B4-BE49-F238E27FC236}">
                <a16:creationId xmlns:a16="http://schemas.microsoft.com/office/drawing/2014/main" id="{3D3EC6E9-2785-8C6E-03C9-6D70B5E68B3B}"/>
              </a:ext>
            </a:extLst>
          </p:cNvPr>
          <p:cNvSpPr txBox="1"/>
          <p:nvPr/>
        </p:nvSpPr>
        <p:spPr>
          <a:xfrm>
            <a:off x="1921046" y="5393897"/>
            <a:ext cx="1369575" cy="733534"/>
          </a:xfrm>
          <a:prstGeom prst="rect">
            <a:avLst/>
          </a:prstGeom>
          <a:noFill/>
        </p:spPr>
        <p:txBody>
          <a:bodyPr wrap="square" rtlCol="0">
            <a:spAutoFit/>
          </a:bodyPr>
          <a:lstStyle/>
          <a:p>
            <a:pPr algn="ctr" rtl="0">
              <a:lnSpc>
                <a:spcPts val="160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Ympäristön hyvinvointi</a:t>
            </a:r>
          </a:p>
          <a:p>
            <a:pPr algn="ctr" rtl="0"/>
            <a:endParaRPr lang="en-US" sz="15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grpSp>
        <p:nvGrpSpPr>
          <p:cNvPr id="57" name="Graphic 2">
            <a:extLst>
              <a:ext uri="{FF2B5EF4-FFF2-40B4-BE49-F238E27FC236}">
                <a16:creationId xmlns:a16="http://schemas.microsoft.com/office/drawing/2014/main" id="{563C3BF5-0B58-811F-C63C-5F6C7C058707}"/>
              </a:ext>
            </a:extLst>
          </p:cNvPr>
          <p:cNvGrpSpPr/>
          <p:nvPr/>
        </p:nvGrpSpPr>
        <p:grpSpPr>
          <a:xfrm>
            <a:off x="841254" y="2872491"/>
            <a:ext cx="2340220" cy="555094"/>
            <a:chOff x="887000" y="3038516"/>
            <a:chExt cx="2340220" cy="555094"/>
          </a:xfrm>
        </p:grpSpPr>
        <p:sp>
          <p:nvSpPr>
            <p:cNvPr id="58" name="Freeform 57">
              <a:extLst>
                <a:ext uri="{FF2B5EF4-FFF2-40B4-BE49-F238E27FC236}">
                  <a16:creationId xmlns:a16="http://schemas.microsoft.com/office/drawing/2014/main" id="{1DAFC9B8-8326-C697-A3D5-3085DA2AC7B8}"/>
                </a:ext>
              </a:extLst>
            </p:cNvPr>
            <p:cNvSpPr/>
            <p:nvPr/>
          </p:nvSpPr>
          <p:spPr>
            <a:xfrm>
              <a:off x="887350" y="3038516"/>
              <a:ext cx="2318181" cy="555094"/>
            </a:xfrm>
            <a:custGeom>
              <a:avLst/>
              <a:gdLst>
                <a:gd name="connsiteX0" fmla="*/ 0 w 2318181"/>
                <a:gd name="connsiteY0" fmla="*/ 0 h 555094"/>
                <a:gd name="connsiteX1" fmla="*/ 2318181 w 2318181"/>
                <a:gd name="connsiteY1" fmla="*/ 0 h 555094"/>
                <a:gd name="connsiteX2" fmla="*/ 2318181 w 2318181"/>
                <a:gd name="connsiteY2" fmla="*/ 555094 h 555094"/>
                <a:gd name="connsiteX3" fmla="*/ 0 w 2318181"/>
                <a:gd name="connsiteY3" fmla="*/ 555094 h 555094"/>
              </a:gdLst>
              <a:ahLst/>
              <a:cxnLst>
                <a:cxn ang="0">
                  <a:pos x="connsiteX0" y="connsiteY0"/>
                </a:cxn>
                <a:cxn ang="0">
                  <a:pos x="connsiteX1" y="connsiteY1"/>
                </a:cxn>
                <a:cxn ang="0">
                  <a:pos x="connsiteX2" y="connsiteY2"/>
                </a:cxn>
                <a:cxn ang="0">
                  <a:pos x="connsiteX3" y="connsiteY3"/>
                </a:cxn>
              </a:cxnLst>
              <a:rect l="l" t="t" r="r" b="b"/>
              <a:pathLst>
                <a:path w="2318181" h="555094">
                  <a:moveTo>
                    <a:pt x="0" y="0"/>
                  </a:moveTo>
                  <a:lnTo>
                    <a:pt x="2318181" y="0"/>
                  </a:lnTo>
                  <a:lnTo>
                    <a:pt x="2318181" y="555094"/>
                  </a:lnTo>
                  <a:lnTo>
                    <a:pt x="0" y="555094"/>
                  </a:lnTo>
                  <a:close/>
                </a:path>
              </a:pathLst>
            </a:custGeom>
            <a:solidFill>
              <a:srgbClr val="B3DDDC"/>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2DC547C8-5166-4082-8CF5-B8F94BB0B5F5}"/>
                </a:ext>
              </a:extLst>
            </p:cNvPr>
            <p:cNvSpPr txBox="1"/>
            <p:nvPr/>
          </p:nvSpPr>
          <p:spPr>
            <a:xfrm>
              <a:off x="926293" y="3076634"/>
              <a:ext cx="2220160" cy="323165"/>
            </a:xfrm>
            <a:prstGeom prst="rect">
              <a:avLst/>
            </a:prstGeom>
            <a:noFill/>
          </p:spPr>
          <p:txBody>
            <a:bodyPr wrap="none" rtlCol="0">
              <a:spAutoFit/>
            </a:bodyPr>
            <a:lstStyle/>
            <a:p>
              <a:pPr algn="l" rtl="0"/>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Ympäristöpalautteet</a:t>
              </a:r>
            </a:p>
          </p:txBody>
        </p:sp>
        <p:sp>
          <p:nvSpPr>
            <p:cNvPr id="60" name="TextBox 59">
              <a:extLst>
                <a:ext uri="{FF2B5EF4-FFF2-40B4-BE49-F238E27FC236}">
                  <a16:creationId xmlns:a16="http://schemas.microsoft.com/office/drawing/2014/main" id="{B18140CE-D3DB-4272-1A5C-1FDD3A2E0078}"/>
                </a:ext>
              </a:extLst>
            </p:cNvPr>
            <p:cNvSpPr txBox="1"/>
            <p:nvPr/>
          </p:nvSpPr>
          <p:spPr>
            <a:xfrm>
              <a:off x="887000" y="3296924"/>
              <a:ext cx="2340220" cy="261610"/>
            </a:xfrm>
            <a:prstGeom prst="rect">
              <a:avLst/>
            </a:prstGeom>
            <a:noFill/>
          </p:spPr>
          <p:txBody>
            <a:bodyPr wrap="square" rtlCol="0">
              <a:spAutoFit/>
            </a:bodyPr>
            <a:lstStyle/>
            <a:p>
              <a:pPr algn="ct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esim. kasvihuonekaasut</a:t>
              </a:r>
            </a:p>
          </p:txBody>
        </p:sp>
      </p:grpSp>
      <p:grpSp>
        <p:nvGrpSpPr>
          <p:cNvPr id="61" name="Graphic 2">
            <a:extLst>
              <a:ext uri="{FF2B5EF4-FFF2-40B4-BE49-F238E27FC236}">
                <a16:creationId xmlns:a16="http://schemas.microsoft.com/office/drawing/2014/main" id="{F03F7334-C8B6-6E3D-2465-A368FF8DAFAD}"/>
              </a:ext>
            </a:extLst>
          </p:cNvPr>
          <p:cNvGrpSpPr/>
          <p:nvPr/>
        </p:nvGrpSpPr>
        <p:grpSpPr>
          <a:xfrm>
            <a:off x="1219863" y="588474"/>
            <a:ext cx="2513185" cy="845877"/>
            <a:chOff x="1383458" y="754861"/>
            <a:chExt cx="2395747" cy="752533"/>
          </a:xfrm>
        </p:grpSpPr>
        <p:sp>
          <p:nvSpPr>
            <p:cNvPr id="62" name="Freeform 61">
              <a:extLst>
                <a:ext uri="{FF2B5EF4-FFF2-40B4-BE49-F238E27FC236}">
                  <a16:creationId xmlns:a16="http://schemas.microsoft.com/office/drawing/2014/main" id="{AB153617-702E-36DE-CC41-4AF484AE246E}"/>
                </a:ext>
              </a:extLst>
            </p:cNvPr>
            <p:cNvSpPr/>
            <p:nvPr/>
          </p:nvSpPr>
          <p:spPr>
            <a:xfrm>
              <a:off x="1420766" y="757766"/>
              <a:ext cx="2358439" cy="749628"/>
            </a:xfrm>
            <a:custGeom>
              <a:avLst/>
              <a:gdLst>
                <a:gd name="connsiteX0" fmla="*/ 0 w 2358439"/>
                <a:gd name="connsiteY0" fmla="*/ 0 h 749628"/>
                <a:gd name="connsiteX1" fmla="*/ 2358439 w 2358439"/>
                <a:gd name="connsiteY1" fmla="*/ 0 h 749628"/>
                <a:gd name="connsiteX2" fmla="*/ 2358439 w 2358439"/>
                <a:gd name="connsiteY2" fmla="*/ 749629 h 749628"/>
                <a:gd name="connsiteX3" fmla="*/ 0 w 2358439"/>
                <a:gd name="connsiteY3" fmla="*/ 749629 h 749628"/>
              </a:gdLst>
              <a:ahLst/>
              <a:cxnLst>
                <a:cxn ang="0">
                  <a:pos x="connsiteX0" y="connsiteY0"/>
                </a:cxn>
                <a:cxn ang="0">
                  <a:pos x="connsiteX1" y="connsiteY1"/>
                </a:cxn>
                <a:cxn ang="0">
                  <a:pos x="connsiteX2" y="connsiteY2"/>
                </a:cxn>
                <a:cxn ang="0">
                  <a:pos x="connsiteX3" y="connsiteY3"/>
                </a:cxn>
              </a:cxnLst>
              <a:rect l="l" t="t" r="r" b="b"/>
              <a:pathLst>
                <a:path w="2358439" h="749628">
                  <a:moveTo>
                    <a:pt x="0" y="0"/>
                  </a:moveTo>
                  <a:lnTo>
                    <a:pt x="2358439" y="0"/>
                  </a:lnTo>
                  <a:lnTo>
                    <a:pt x="2358439" y="749629"/>
                  </a:lnTo>
                  <a:lnTo>
                    <a:pt x="0" y="749629"/>
                  </a:lnTo>
                  <a:close/>
                </a:path>
              </a:pathLst>
            </a:custGeom>
            <a:solidFill>
              <a:srgbClr val="B3DDDC"/>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2261BAA0-464D-F8E8-73DD-E2E818BB6669}"/>
                </a:ext>
              </a:extLst>
            </p:cNvPr>
            <p:cNvSpPr txBox="1"/>
            <p:nvPr/>
          </p:nvSpPr>
          <p:spPr>
            <a:xfrm>
              <a:off x="1383458" y="754861"/>
              <a:ext cx="2395341" cy="323165"/>
            </a:xfrm>
            <a:prstGeom prst="rect">
              <a:avLst/>
            </a:prstGeom>
            <a:noFill/>
          </p:spPr>
          <p:txBody>
            <a:bodyPr wrap="square" rtlCol="0">
              <a:spAutoFit/>
            </a:bodyPr>
            <a:lstStyle/>
            <a:p>
              <a:pPr algn="ctr" rtl="0"/>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Ympäristökuljettajat</a:t>
              </a:r>
            </a:p>
          </p:txBody>
        </p:sp>
        <p:sp>
          <p:nvSpPr>
            <p:cNvPr id="1024" name="TextBox 1023">
              <a:extLst>
                <a:ext uri="{FF2B5EF4-FFF2-40B4-BE49-F238E27FC236}">
                  <a16:creationId xmlns:a16="http://schemas.microsoft.com/office/drawing/2014/main" id="{2407FB4D-6A4F-E169-2697-89E30222289D}"/>
                </a:ext>
              </a:extLst>
            </p:cNvPr>
            <p:cNvSpPr txBox="1"/>
            <p:nvPr/>
          </p:nvSpPr>
          <p:spPr>
            <a:xfrm>
              <a:off x="1491576" y="977547"/>
              <a:ext cx="2255401" cy="430887"/>
            </a:xfrm>
            <a:prstGeom prst="rect">
              <a:avLst/>
            </a:prstGeom>
            <a:noFill/>
          </p:spPr>
          <p:txBody>
            <a:bodyPr wrap="square" rtlCol="0">
              <a:spAutoFit/>
            </a:bodyPr>
            <a:lstStyle/>
            <a:p>
              <a:pPr algn="ct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esim. ilmasto, maaperä, vesi, ravinteiden saatavuus, biologinen monimuotoisuus jne.</a:t>
              </a:r>
            </a:p>
          </p:txBody>
        </p:sp>
      </p:grpSp>
      <p:sp>
        <p:nvSpPr>
          <p:cNvPr id="1027" name="Freeform 1026">
            <a:extLst>
              <a:ext uri="{FF2B5EF4-FFF2-40B4-BE49-F238E27FC236}">
                <a16:creationId xmlns:a16="http://schemas.microsoft.com/office/drawing/2014/main" id="{94683722-D93D-C3ED-6612-E432760BB950}"/>
              </a:ext>
            </a:extLst>
          </p:cNvPr>
          <p:cNvSpPr/>
          <p:nvPr/>
        </p:nvSpPr>
        <p:spPr>
          <a:xfrm>
            <a:off x="3488557" y="5587590"/>
            <a:ext cx="2653663" cy="16770"/>
          </a:xfrm>
          <a:custGeom>
            <a:avLst/>
            <a:gdLst>
              <a:gd name="connsiteX0" fmla="*/ 2653663 w 2653663"/>
              <a:gd name="connsiteY0" fmla="*/ 0 h 16770"/>
              <a:gd name="connsiteX1" fmla="*/ 0 w 2653663"/>
              <a:gd name="connsiteY1" fmla="*/ 0 h 16770"/>
            </a:gdLst>
            <a:ahLst/>
            <a:cxnLst>
              <a:cxn ang="0">
                <a:pos x="connsiteX0" y="connsiteY0"/>
              </a:cxn>
              <a:cxn ang="0">
                <a:pos x="connsiteX1" y="connsiteY1"/>
              </a:cxn>
            </a:cxnLst>
            <a:rect l="l" t="t" r="r" b="b"/>
            <a:pathLst>
              <a:path w="2653663" h="16770">
                <a:moveTo>
                  <a:pt x="2653663" y="0"/>
                </a:moveTo>
                <a:lnTo>
                  <a:pt x="0" y="0"/>
                </a:lnTo>
              </a:path>
            </a:pathLst>
          </a:custGeom>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28" name="Freeform 1027">
            <a:extLst>
              <a:ext uri="{FF2B5EF4-FFF2-40B4-BE49-F238E27FC236}">
                <a16:creationId xmlns:a16="http://schemas.microsoft.com/office/drawing/2014/main" id="{6DD85142-66D6-43DD-E514-DDAD78435A53}"/>
              </a:ext>
            </a:extLst>
          </p:cNvPr>
          <p:cNvSpPr/>
          <p:nvPr/>
        </p:nvSpPr>
        <p:spPr>
          <a:xfrm>
            <a:off x="3418106" y="5485291"/>
            <a:ext cx="102322" cy="204596"/>
          </a:xfrm>
          <a:custGeom>
            <a:avLst/>
            <a:gdLst>
              <a:gd name="connsiteX0" fmla="*/ 102322 w 102322"/>
              <a:gd name="connsiteY0" fmla="*/ 204597 h 204596"/>
              <a:gd name="connsiteX1" fmla="*/ 0 w 102322"/>
              <a:gd name="connsiteY1" fmla="*/ 102298 h 204596"/>
              <a:gd name="connsiteX2" fmla="*/ 102322 w 102322"/>
              <a:gd name="connsiteY2" fmla="*/ 0 h 204596"/>
            </a:gdLst>
            <a:ahLst/>
            <a:cxnLst>
              <a:cxn ang="0">
                <a:pos x="connsiteX0" y="connsiteY0"/>
              </a:cxn>
              <a:cxn ang="0">
                <a:pos x="connsiteX1" y="connsiteY1"/>
              </a:cxn>
              <a:cxn ang="0">
                <a:pos x="connsiteX2" y="connsiteY2"/>
              </a:cxn>
            </a:cxnLst>
            <a:rect l="l" t="t" r="r" b="b"/>
            <a:pathLst>
              <a:path w="102322" h="204596">
                <a:moveTo>
                  <a:pt x="102322" y="204597"/>
                </a:moveTo>
                <a:lnTo>
                  <a:pt x="0" y="102298"/>
                </a:lnTo>
                <a:lnTo>
                  <a:pt x="102322"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29" name="Freeform 1028">
            <a:extLst>
              <a:ext uri="{FF2B5EF4-FFF2-40B4-BE49-F238E27FC236}">
                <a16:creationId xmlns:a16="http://schemas.microsoft.com/office/drawing/2014/main" id="{019F4B79-DF8A-EA66-8EFD-326921781A92}"/>
              </a:ext>
            </a:extLst>
          </p:cNvPr>
          <p:cNvSpPr/>
          <p:nvPr/>
        </p:nvSpPr>
        <p:spPr>
          <a:xfrm>
            <a:off x="6175450" y="5485291"/>
            <a:ext cx="102322" cy="204596"/>
          </a:xfrm>
          <a:custGeom>
            <a:avLst/>
            <a:gdLst>
              <a:gd name="connsiteX0" fmla="*/ 0 w 102322"/>
              <a:gd name="connsiteY0" fmla="*/ 0 h 204596"/>
              <a:gd name="connsiteX1" fmla="*/ 102322 w 102322"/>
              <a:gd name="connsiteY1" fmla="*/ 102298 h 204596"/>
              <a:gd name="connsiteX2" fmla="*/ 0 w 102322"/>
              <a:gd name="connsiteY2" fmla="*/ 204597 h 204596"/>
            </a:gdLst>
            <a:ahLst/>
            <a:cxnLst>
              <a:cxn ang="0">
                <a:pos x="connsiteX0" y="connsiteY0"/>
              </a:cxn>
              <a:cxn ang="0">
                <a:pos x="connsiteX1" y="connsiteY1"/>
              </a:cxn>
              <a:cxn ang="0">
                <a:pos x="connsiteX2" y="connsiteY2"/>
              </a:cxn>
            </a:cxnLst>
            <a:rect l="l" t="t" r="r" b="b"/>
            <a:pathLst>
              <a:path w="102322" h="204596">
                <a:moveTo>
                  <a:pt x="0" y="0"/>
                </a:moveTo>
                <a:lnTo>
                  <a:pt x="102322" y="102298"/>
                </a:lnTo>
                <a:lnTo>
                  <a:pt x="0" y="204597"/>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1030" name="Graphic 2">
            <a:extLst>
              <a:ext uri="{FF2B5EF4-FFF2-40B4-BE49-F238E27FC236}">
                <a16:creationId xmlns:a16="http://schemas.microsoft.com/office/drawing/2014/main" id="{F826CA30-F232-3D84-C82B-FEC10D5C1728}"/>
              </a:ext>
            </a:extLst>
          </p:cNvPr>
          <p:cNvGrpSpPr/>
          <p:nvPr/>
        </p:nvGrpSpPr>
        <p:grpSpPr>
          <a:xfrm>
            <a:off x="6100286" y="591741"/>
            <a:ext cx="2563082" cy="866152"/>
            <a:chOff x="6146032" y="757766"/>
            <a:chExt cx="2563082" cy="866152"/>
          </a:xfrm>
        </p:grpSpPr>
        <p:sp>
          <p:nvSpPr>
            <p:cNvPr id="1031" name="Freeform 1030">
              <a:extLst>
                <a:ext uri="{FF2B5EF4-FFF2-40B4-BE49-F238E27FC236}">
                  <a16:creationId xmlns:a16="http://schemas.microsoft.com/office/drawing/2014/main" id="{AADA9614-496A-5FC5-0A18-C4130DE130EA}"/>
                </a:ext>
              </a:extLst>
            </p:cNvPr>
            <p:cNvSpPr/>
            <p:nvPr/>
          </p:nvSpPr>
          <p:spPr>
            <a:xfrm>
              <a:off x="6154418" y="757766"/>
              <a:ext cx="2554696" cy="749628"/>
            </a:xfrm>
            <a:custGeom>
              <a:avLst/>
              <a:gdLst>
                <a:gd name="connsiteX0" fmla="*/ 0 w 2554696"/>
                <a:gd name="connsiteY0" fmla="*/ 0 h 749628"/>
                <a:gd name="connsiteX1" fmla="*/ 2554696 w 2554696"/>
                <a:gd name="connsiteY1" fmla="*/ 0 h 749628"/>
                <a:gd name="connsiteX2" fmla="*/ 2554696 w 2554696"/>
                <a:gd name="connsiteY2" fmla="*/ 749629 h 749628"/>
                <a:gd name="connsiteX3" fmla="*/ 0 w 2554696"/>
                <a:gd name="connsiteY3" fmla="*/ 749629 h 749628"/>
              </a:gdLst>
              <a:ahLst/>
              <a:cxnLst>
                <a:cxn ang="0">
                  <a:pos x="connsiteX0" y="connsiteY0"/>
                </a:cxn>
                <a:cxn ang="0">
                  <a:pos x="connsiteX1" y="connsiteY1"/>
                </a:cxn>
                <a:cxn ang="0">
                  <a:pos x="connsiteX2" y="connsiteY2"/>
                </a:cxn>
                <a:cxn ang="0">
                  <a:pos x="connsiteX3" y="connsiteY3"/>
                </a:cxn>
              </a:cxnLst>
              <a:rect l="l" t="t" r="r" b="b"/>
              <a:pathLst>
                <a:path w="2554696" h="749628">
                  <a:moveTo>
                    <a:pt x="0" y="0"/>
                  </a:moveTo>
                  <a:lnTo>
                    <a:pt x="2554696" y="0"/>
                  </a:lnTo>
                  <a:lnTo>
                    <a:pt x="2554696" y="749629"/>
                  </a:lnTo>
                  <a:lnTo>
                    <a:pt x="0" y="749629"/>
                  </a:lnTo>
                  <a:close/>
                </a:path>
              </a:pathLst>
            </a:custGeom>
            <a:solidFill>
              <a:srgbClr val="B686BB"/>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32" name="TextBox 1031">
              <a:extLst>
                <a:ext uri="{FF2B5EF4-FFF2-40B4-BE49-F238E27FC236}">
                  <a16:creationId xmlns:a16="http://schemas.microsoft.com/office/drawing/2014/main" id="{4F013BE1-7B94-6028-D6F5-F90F6F2DD066}"/>
                </a:ext>
              </a:extLst>
            </p:cNvPr>
            <p:cNvSpPr txBox="1"/>
            <p:nvPr/>
          </p:nvSpPr>
          <p:spPr>
            <a:xfrm>
              <a:off x="6154418" y="803464"/>
              <a:ext cx="2552367" cy="323165"/>
            </a:xfrm>
            <a:prstGeom prst="rect">
              <a:avLst/>
            </a:prstGeom>
            <a:noFill/>
          </p:spPr>
          <p:txBody>
            <a:bodyPr wrap="square" rtlCol="0">
              <a:spAutoFit/>
            </a:bodyPr>
            <a:lstStyle/>
            <a:p>
              <a:pPr algn="ctr" rtl="0"/>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Sosioekonomiset kuljettajat</a:t>
              </a:r>
            </a:p>
          </p:txBody>
        </p:sp>
        <p:sp>
          <p:nvSpPr>
            <p:cNvPr id="1033" name="TextBox 1032">
              <a:extLst>
                <a:ext uri="{FF2B5EF4-FFF2-40B4-BE49-F238E27FC236}">
                  <a16:creationId xmlns:a16="http://schemas.microsoft.com/office/drawing/2014/main" id="{8858F97A-53CA-2561-29F4-05D4428FAAEC}"/>
                </a:ext>
              </a:extLst>
            </p:cNvPr>
            <p:cNvSpPr txBox="1"/>
            <p:nvPr/>
          </p:nvSpPr>
          <p:spPr>
            <a:xfrm>
              <a:off x="6146032" y="1023754"/>
              <a:ext cx="2560753" cy="600164"/>
            </a:xfrm>
            <a:prstGeom prst="rect">
              <a:avLst/>
            </a:prstGeom>
            <a:noFill/>
          </p:spPr>
          <p:txBody>
            <a:bodyPr wrap="square" rtlCol="0">
              <a:spAutoFit/>
            </a:bodyPr>
            <a:lstStyle/>
            <a:p>
              <a:pPr algn="ct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esim. talous, väestötiedot, hallinto, teknologia ja kulttuuri</a:t>
              </a:r>
            </a:p>
            <a:p>
              <a:pPr algn="ct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grpSp>
      <p:grpSp>
        <p:nvGrpSpPr>
          <p:cNvPr id="1035" name="Graphic 2">
            <a:extLst>
              <a:ext uri="{FF2B5EF4-FFF2-40B4-BE49-F238E27FC236}">
                <a16:creationId xmlns:a16="http://schemas.microsoft.com/office/drawing/2014/main" id="{7B774215-23C6-B894-3384-B7AF299317AD}"/>
              </a:ext>
            </a:extLst>
          </p:cNvPr>
          <p:cNvGrpSpPr/>
          <p:nvPr/>
        </p:nvGrpSpPr>
        <p:grpSpPr>
          <a:xfrm>
            <a:off x="6467187" y="2777709"/>
            <a:ext cx="2527761" cy="629386"/>
            <a:chOff x="6785125" y="3038516"/>
            <a:chExt cx="2332418" cy="555094"/>
          </a:xfrm>
        </p:grpSpPr>
        <p:sp>
          <p:nvSpPr>
            <p:cNvPr id="1036" name="Freeform 1035">
              <a:extLst>
                <a:ext uri="{FF2B5EF4-FFF2-40B4-BE49-F238E27FC236}">
                  <a16:creationId xmlns:a16="http://schemas.microsoft.com/office/drawing/2014/main" id="{DE8B717C-4BD0-DBFE-1609-B7264D739F70}"/>
                </a:ext>
              </a:extLst>
            </p:cNvPr>
            <p:cNvSpPr/>
            <p:nvPr/>
          </p:nvSpPr>
          <p:spPr>
            <a:xfrm>
              <a:off x="6785125" y="3038516"/>
              <a:ext cx="2318181" cy="555094"/>
            </a:xfrm>
            <a:custGeom>
              <a:avLst/>
              <a:gdLst>
                <a:gd name="connsiteX0" fmla="*/ 0 w 2318181"/>
                <a:gd name="connsiteY0" fmla="*/ 0 h 555094"/>
                <a:gd name="connsiteX1" fmla="*/ 2318182 w 2318181"/>
                <a:gd name="connsiteY1" fmla="*/ 0 h 555094"/>
                <a:gd name="connsiteX2" fmla="*/ 2318182 w 2318181"/>
                <a:gd name="connsiteY2" fmla="*/ 555094 h 555094"/>
                <a:gd name="connsiteX3" fmla="*/ 0 w 2318181"/>
                <a:gd name="connsiteY3" fmla="*/ 555094 h 555094"/>
              </a:gdLst>
              <a:ahLst/>
              <a:cxnLst>
                <a:cxn ang="0">
                  <a:pos x="connsiteX0" y="connsiteY0"/>
                </a:cxn>
                <a:cxn ang="0">
                  <a:pos x="connsiteX1" y="connsiteY1"/>
                </a:cxn>
                <a:cxn ang="0">
                  <a:pos x="connsiteX2" y="connsiteY2"/>
                </a:cxn>
                <a:cxn ang="0">
                  <a:pos x="connsiteX3" y="connsiteY3"/>
                </a:cxn>
              </a:cxnLst>
              <a:rect l="l" t="t" r="r" b="b"/>
              <a:pathLst>
                <a:path w="2318181" h="555094">
                  <a:moveTo>
                    <a:pt x="0" y="0"/>
                  </a:moveTo>
                  <a:lnTo>
                    <a:pt x="2318182" y="0"/>
                  </a:lnTo>
                  <a:lnTo>
                    <a:pt x="2318182" y="555094"/>
                  </a:lnTo>
                  <a:lnTo>
                    <a:pt x="0" y="555094"/>
                  </a:lnTo>
                  <a:close/>
                </a:path>
              </a:pathLst>
            </a:custGeom>
            <a:solidFill>
              <a:srgbClr val="B686BB"/>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37" name="TextBox 1036">
              <a:extLst>
                <a:ext uri="{FF2B5EF4-FFF2-40B4-BE49-F238E27FC236}">
                  <a16:creationId xmlns:a16="http://schemas.microsoft.com/office/drawing/2014/main" id="{0EEF3D33-EC19-47AF-AC2E-DF806B9ACE95}"/>
                </a:ext>
              </a:extLst>
            </p:cNvPr>
            <p:cNvSpPr txBox="1"/>
            <p:nvPr/>
          </p:nvSpPr>
          <p:spPr>
            <a:xfrm>
              <a:off x="6831941" y="3085778"/>
              <a:ext cx="2285602" cy="285019"/>
            </a:xfrm>
            <a:prstGeom prst="rect">
              <a:avLst/>
            </a:prstGeom>
            <a:noFill/>
          </p:spPr>
          <p:txBody>
            <a:bodyPr wrap="none" rtlCol="0">
              <a:spAutoFit/>
            </a:bodyPr>
            <a:lstStyle/>
            <a:p>
              <a:pPr algn="l" rtl="0"/>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Sosio-ekonomiset</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 palautteet</a:t>
              </a:r>
            </a:p>
          </p:txBody>
        </p:sp>
        <p:sp>
          <p:nvSpPr>
            <p:cNvPr id="1038" name="TextBox 1037">
              <a:extLst>
                <a:ext uri="{FF2B5EF4-FFF2-40B4-BE49-F238E27FC236}">
                  <a16:creationId xmlns:a16="http://schemas.microsoft.com/office/drawing/2014/main" id="{4501308A-3240-5402-3EA7-FAE6DA933E4C}"/>
                </a:ext>
              </a:extLst>
            </p:cNvPr>
            <p:cNvSpPr txBox="1"/>
            <p:nvPr/>
          </p:nvSpPr>
          <p:spPr>
            <a:xfrm>
              <a:off x="6785125" y="3296924"/>
              <a:ext cx="2318181" cy="261610"/>
            </a:xfrm>
            <a:prstGeom prst="rect">
              <a:avLst/>
            </a:prstGeom>
            <a:noFill/>
          </p:spPr>
          <p:txBody>
            <a:bodyPr wrap="square" rtlCol="0">
              <a:spAutoFit/>
            </a:bodyPr>
            <a:lstStyle/>
            <a:p>
              <a:pPr algn="ct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esim. väestönmuutos</a:t>
              </a:r>
            </a:p>
          </p:txBody>
        </p:sp>
      </p:grpSp>
      <p:grpSp>
        <p:nvGrpSpPr>
          <p:cNvPr id="1039" name="Graphic 2">
            <a:extLst>
              <a:ext uri="{FF2B5EF4-FFF2-40B4-BE49-F238E27FC236}">
                <a16:creationId xmlns:a16="http://schemas.microsoft.com/office/drawing/2014/main" id="{7E8B8CA4-7C8E-7A65-CC46-3B4AEF5411C8}"/>
              </a:ext>
            </a:extLst>
          </p:cNvPr>
          <p:cNvGrpSpPr/>
          <p:nvPr/>
        </p:nvGrpSpPr>
        <p:grpSpPr>
          <a:xfrm>
            <a:off x="3791310" y="5039707"/>
            <a:ext cx="2833147" cy="455172"/>
            <a:chOff x="3951978" y="5292434"/>
            <a:chExt cx="2479826" cy="332050"/>
          </a:xfrm>
        </p:grpSpPr>
        <p:sp>
          <p:nvSpPr>
            <p:cNvPr id="1040" name="Freeform 1039">
              <a:extLst>
                <a:ext uri="{FF2B5EF4-FFF2-40B4-BE49-F238E27FC236}">
                  <a16:creationId xmlns:a16="http://schemas.microsoft.com/office/drawing/2014/main" id="{5910F763-8C52-0E07-9964-7EC9703F46E1}"/>
                </a:ext>
              </a:extLst>
            </p:cNvPr>
            <p:cNvSpPr/>
            <p:nvPr/>
          </p:nvSpPr>
          <p:spPr>
            <a:xfrm>
              <a:off x="3951978" y="5292434"/>
              <a:ext cx="2410103" cy="332050"/>
            </a:xfrm>
            <a:custGeom>
              <a:avLst/>
              <a:gdLst>
                <a:gd name="connsiteX0" fmla="*/ 0 w 2120246"/>
                <a:gd name="connsiteY0" fmla="*/ 0 h 332050"/>
                <a:gd name="connsiteX1" fmla="*/ 2120247 w 2120246"/>
                <a:gd name="connsiteY1" fmla="*/ 0 h 332050"/>
                <a:gd name="connsiteX2" fmla="*/ 2120247 w 2120246"/>
                <a:gd name="connsiteY2" fmla="*/ 332050 h 332050"/>
                <a:gd name="connsiteX3" fmla="*/ 0 w 2120246"/>
                <a:gd name="connsiteY3" fmla="*/ 332050 h 332050"/>
              </a:gdLst>
              <a:ahLst/>
              <a:cxnLst>
                <a:cxn ang="0">
                  <a:pos x="connsiteX0" y="connsiteY0"/>
                </a:cxn>
                <a:cxn ang="0">
                  <a:pos x="connsiteX1" y="connsiteY1"/>
                </a:cxn>
                <a:cxn ang="0">
                  <a:pos x="connsiteX2" y="connsiteY2"/>
                </a:cxn>
                <a:cxn ang="0">
                  <a:pos x="connsiteX3" y="connsiteY3"/>
                </a:cxn>
              </a:cxnLst>
              <a:rect l="l" t="t" r="r" b="b"/>
              <a:pathLst>
                <a:path w="2120246" h="332050">
                  <a:moveTo>
                    <a:pt x="0" y="0"/>
                  </a:moveTo>
                  <a:lnTo>
                    <a:pt x="2120247" y="0"/>
                  </a:lnTo>
                  <a:lnTo>
                    <a:pt x="2120247" y="332050"/>
                  </a:lnTo>
                  <a:lnTo>
                    <a:pt x="0" y="332050"/>
                  </a:lnTo>
                  <a:close/>
                </a:path>
              </a:pathLst>
            </a:custGeom>
            <a:solidFill>
              <a:srgbClr val="A7D8B8"/>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41" name="TextBox 1040">
              <a:extLst>
                <a:ext uri="{FF2B5EF4-FFF2-40B4-BE49-F238E27FC236}">
                  <a16:creationId xmlns:a16="http://schemas.microsoft.com/office/drawing/2014/main" id="{E327AADC-0494-44FF-C09A-9DE4C976E331}"/>
                </a:ext>
              </a:extLst>
            </p:cNvPr>
            <p:cNvSpPr txBox="1"/>
            <p:nvPr/>
          </p:nvSpPr>
          <p:spPr>
            <a:xfrm>
              <a:off x="3992212" y="5292434"/>
              <a:ext cx="2439592" cy="235750"/>
            </a:xfrm>
            <a:prstGeom prst="rect">
              <a:avLst/>
            </a:prstGeom>
            <a:noFill/>
          </p:spPr>
          <p:txBody>
            <a:bodyPr wrap="square" rtlCol="0">
              <a:spAutoFit/>
            </a:bodyPr>
            <a:lstStyle/>
            <a:p>
              <a:pPr algn="l" rtl="0"/>
              <a:r>
                <a:rPr lang="en-US" sz="1500" b="1" dirty="0" err="1">
                  <a:ln/>
                  <a:solidFill>
                    <a:srgbClr val="000000"/>
                  </a:solidFill>
                  <a:latin typeface="Calibri" panose="020F0502020204030204" pitchFamily="34" charset="0"/>
                  <a:cs typeface="Calibri" panose="020F0502020204030204" pitchFamily="34" charset="0"/>
                  <a:sym typeface="MyriadPro-Bold"/>
                  <a:rtl val="0"/>
                </a:rPr>
                <a:t>Ruokajärj</a:t>
              </a: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estelmän</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 tulokset</a:t>
              </a:r>
            </a:p>
          </p:txBody>
        </p:sp>
      </p:grpSp>
      <p:grpSp>
        <p:nvGrpSpPr>
          <p:cNvPr id="1042" name="Graphic 2">
            <a:extLst>
              <a:ext uri="{FF2B5EF4-FFF2-40B4-BE49-F238E27FC236}">
                <a16:creationId xmlns:a16="http://schemas.microsoft.com/office/drawing/2014/main" id="{278AC83B-C16E-CC1F-1DF0-D63D11BCFCD2}"/>
              </a:ext>
            </a:extLst>
          </p:cNvPr>
          <p:cNvGrpSpPr/>
          <p:nvPr/>
        </p:nvGrpSpPr>
        <p:grpSpPr>
          <a:xfrm>
            <a:off x="3806976" y="5905058"/>
            <a:ext cx="2331164" cy="514334"/>
            <a:chOff x="3852722" y="6071083"/>
            <a:chExt cx="2331164" cy="514334"/>
          </a:xfrm>
        </p:grpSpPr>
        <p:sp>
          <p:nvSpPr>
            <p:cNvPr id="1043" name="Freeform 1042">
              <a:extLst>
                <a:ext uri="{FF2B5EF4-FFF2-40B4-BE49-F238E27FC236}">
                  <a16:creationId xmlns:a16="http://schemas.microsoft.com/office/drawing/2014/main" id="{708BF96B-AF04-B810-A757-1C19F0CC286A}"/>
                </a:ext>
              </a:extLst>
            </p:cNvPr>
            <p:cNvSpPr/>
            <p:nvPr/>
          </p:nvSpPr>
          <p:spPr>
            <a:xfrm>
              <a:off x="3854689" y="6073926"/>
              <a:ext cx="2318181" cy="511491"/>
            </a:xfrm>
            <a:custGeom>
              <a:avLst/>
              <a:gdLst>
                <a:gd name="connsiteX0" fmla="*/ 0 w 2318181"/>
                <a:gd name="connsiteY0" fmla="*/ 0 h 511491"/>
                <a:gd name="connsiteX1" fmla="*/ 2318181 w 2318181"/>
                <a:gd name="connsiteY1" fmla="*/ 0 h 511491"/>
                <a:gd name="connsiteX2" fmla="*/ 2318181 w 2318181"/>
                <a:gd name="connsiteY2" fmla="*/ 511492 h 511491"/>
                <a:gd name="connsiteX3" fmla="*/ 0 w 2318181"/>
                <a:gd name="connsiteY3" fmla="*/ 511492 h 511491"/>
              </a:gdLst>
              <a:ahLst/>
              <a:cxnLst>
                <a:cxn ang="0">
                  <a:pos x="connsiteX0" y="connsiteY0"/>
                </a:cxn>
                <a:cxn ang="0">
                  <a:pos x="connsiteX1" y="connsiteY1"/>
                </a:cxn>
                <a:cxn ang="0">
                  <a:pos x="connsiteX2" y="connsiteY2"/>
                </a:cxn>
                <a:cxn ang="0">
                  <a:pos x="connsiteX3" y="connsiteY3"/>
                </a:cxn>
              </a:cxnLst>
              <a:rect l="l" t="t" r="r" b="b"/>
              <a:pathLst>
                <a:path w="2318181" h="511491">
                  <a:moveTo>
                    <a:pt x="0" y="0"/>
                  </a:moveTo>
                  <a:lnTo>
                    <a:pt x="2318181" y="0"/>
                  </a:lnTo>
                  <a:lnTo>
                    <a:pt x="2318181" y="511492"/>
                  </a:lnTo>
                  <a:lnTo>
                    <a:pt x="0" y="511492"/>
                  </a:lnTo>
                  <a:close/>
                </a:path>
              </a:pathLst>
            </a:custGeom>
            <a:solidFill>
              <a:srgbClr val="A7D8B8"/>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44" name="TextBox 1043">
              <a:extLst>
                <a:ext uri="{FF2B5EF4-FFF2-40B4-BE49-F238E27FC236}">
                  <a16:creationId xmlns:a16="http://schemas.microsoft.com/office/drawing/2014/main" id="{DCA764B0-0C54-FD24-BB24-465A769CF265}"/>
                </a:ext>
              </a:extLst>
            </p:cNvPr>
            <p:cNvSpPr txBox="1"/>
            <p:nvPr/>
          </p:nvSpPr>
          <p:spPr>
            <a:xfrm>
              <a:off x="3852722" y="6071083"/>
              <a:ext cx="2331164" cy="323165"/>
            </a:xfrm>
            <a:prstGeom prst="rect">
              <a:avLst/>
            </a:prstGeom>
            <a:noFill/>
          </p:spPr>
          <p:txBody>
            <a:bodyPr wrap="square" rtlCol="0">
              <a:spAutoFit/>
            </a:bodyPr>
            <a:lstStyle/>
            <a:p>
              <a:pPr algn="ctr" rtl="0"/>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Ruokaturvallisuus</a:t>
              </a:r>
            </a:p>
          </p:txBody>
        </p:sp>
        <p:sp>
          <p:nvSpPr>
            <p:cNvPr id="1045" name="TextBox 1044">
              <a:extLst>
                <a:ext uri="{FF2B5EF4-FFF2-40B4-BE49-F238E27FC236}">
                  <a16:creationId xmlns:a16="http://schemas.microsoft.com/office/drawing/2014/main" id="{DB8E8FB3-745D-A546-1D4A-1519FE59916A}"/>
                </a:ext>
              </a:extLst>
            </p:cNvPr>
            <p:cNvSpPr txBox="1"/>
            <p:nvPr/>
          </p:nvSpPr>
          <p:spPr>
            <a:xfrm>
              <a:off x="3852722" y="6309660"/>
              <a:ext cx="2293310" cy="261610"/>
            </a:xfrm>
            <a:prstGeom prst="rect">
              <a:avLst/>
            </a:prstGeom>
            <a:noFill/>
          </p:spPr>
          <p:txBody>
            <a:bodyPr wrap="square" rtlCol="0">
              <a:spAutoFit/>
            </a:bodyPr>
            <a:lstStyle/>
            <a:p>
              <a:pPr algn="ct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esim. pääsy,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saatavuus</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hyötykäyttö</a:t>
              </a:r>
              <a:endParaRPr lang="en-US" sz="1100" spc="0" baseline="0" dirty="0">
                <a:ln/>
                <a:solidFill>
                  <a:srgbClr val="000000"/>
                </a:solidFill>
                <a:latin typeface="Calibri" panose="020F0502020204030204" pitchFamily="34" charset="0"/>
                <a:cs typeface="Calibri" panose="020F0502020204030204" pitchFamily="34" charset="0"/>
                <a:sym typeface="MyriadPro-Regular"/>
                <a:rtl val="0"/>
              </a:endParaRPr>
            </a:p>
          </p:txBody>
        </p:sp>
      </p:grpSp>
      <p:grpSp>
        <p:nvGrpSpPr>
          <p:cNvPr id="1046" name="Graphic 2">
            <a:extLst>
              <a:ext uri="{FF2B5EF4-FFF2-40B4-BE49-F238E27FC236}">
                <a16:creationId xmlns:a16="http://schemas.microsoft.com/office/drawing/2014/main" id="{1D58C7F7-DA21-7F76-1093-667F24A8FFE7}"/>
              </a:ext>
            </a:extLst>
          </p:cNvPr>
          <p:cNvGrpSpPr/>
          <p:nvPr/>
        </p:nvGrpSpPr>
        <p:grpSpPr>
          <a:xfrm>
            <a:off x="4865711" y="5587590"/>
            <a:ext cx="204644" cy="270000"/>
            <a:chOff x="4911457" y="5753615"/>
            <a:chExt cx="204644" cy="270000"/>
          </a:xfrm>
          <a:solidFill>
            <a:srgbClr val="000000"/>
          </a:solidFill>
        </p:grpSpPr>
        <p:sp>
          <p:nvSpPr>
            <p:cNvPr id="1047" name="Freeform 1046">
              <a:extLst>
                <a:ext uri="{FF2B5EF4-FFF2-40B4-BE49-F238E27FC236}">
                  <a16:creationId xmlns:a16="http://schemas.microsoft.com/office/drawing/2014/main" id="{45A3CA6D-76C7-07B4-CE7E-912381DBA18D}"/>
                </a:ext>
              </a:extLst>
            </p:cNvPr>
            <p:cNvSpPr/>
            <p:nvPr/>
          </p:nvSpPr>
          <p:spPr>
            <a:xfrm>
              <a:off x="5013779" y="5753615"/>
              <a:ext cx="16774" cy="266646"/>
            </a:xfrm>
            <a:custGeom>
              <a:avLst/>
              <a:gdLst>
                <a:gd name="connsiteX0" fmla="*/ 0 w 16774"/>
                <a:gd name="connsiteY0" fmla="*/ 266647 h 266646"/>
                <a:gd name="connsiteX1" fmla="*/ 0 w 16774"/>
                <a:gd name="connsiteY1" fmla="*/ 0 h 266646"/>
              </a:gdLst>
              <a:ahLst/>
              <a:cxnLst>
                <a:cxn ang="0">
                  <a:pos x="connsiteX0" y="connsiteY0"/>
                </a:cxn>
                <a:cxn ang="0">
                  <a:pos x="connsiteX1" y="connsiteY1"/>
                </a:cxn>
              </a:cxnLst>
              <a:rect l="l" t="t" r="r" b="b"/>
              <a:pathLst>
                <a:path w="16774" h="266646">
                  <a:moveTo>
                    <a:pt x="0" y="266647"/>
                  </a:moveTo>
                  <a:lnTo>
                    <a:pt x="0" y="0"/>
                  </a:lnTo>
                </a:path>
              </a:pathLst>
            </a:custGeom>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48" name="Freeform 1047">
              <a:extLst>
                <a:ext uri="{FF2B5EF4-FFF2-40B4-BE49-F238E27FC236}">
                  <a16:creationId xmlns:a16="http://schemas.microsoft.com/office/drawing/2014/main" id="{A2733ECA-C7FE-4F3E-256F-77315F7F5756}"/>
                </a:ext>
              </a:extLst>
            </p:cNvPr>
            <p:cNvSpPr/>
            <p:nvPr/>
          </p:nvSpPr>
          <p:spPr>
            <a:xfrm>
              <a:off x="4911457" y="5921317"/>
              <a:ext cx="204644" cy="102298"/>
            </a:xfrm>
            <a:custGeom>
              <a:avLst/>
              <a:gdLst>
                <a:gd name="connsiteX0" fmla="*/ 204644 w 204644"/>
                <a:gd name="connsiteY0" fmla="*/ 0 h 102298"/>
                <a:gd name="connsiteX1" fmla="*/ 102322 w 204644"/>
                <a:gd name="connsiteY1" fmla="*/ 102299 h 102298"/>
                <a:gd name="connsiteX2" fmla="*/ 0 w 204644"/>
                <a:gd name="connsiteY2" fmla="*/ 0 h 102298"/>
              </a:gdLst>
              <a:ahLst/>
              <a:cxnLst>
                <a:cxn ang="0">
                  <a:pos x="connsiteX0" y="connsiteY0"/>
                </a:cxn>
                <a:cxn ang="0">
                  <a:pos x="connsiteX1" y="connsiteY1"/>
                </a:cxn>
                <a:cxn ang="0">
                  <a:pos x="connsiteX2" y="connsiteY2"/>
                </a:cxn>
              </a:cxnLst>
              <a:rect l="l" t="t" r="r" b="b"/>
              <a:pathLst>
                <a:path w="204644" h="102298">
                  <a:moveTo>
                    <a:pt x="204644" y="0"/>
                  </a:moveTo>
                  <a:lnTo>
                    <a:pt x="102322" y="102299"/>
                  </a:lnTo>
                  <a:lnTo>
                    <a:pt x="0"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1049" name="Freeform 1048">
            <a:extLst>
              <a:ext uri="{FF2B5EF4-FFF2-40B4-BE49-F238E27FC236}">
                <a16:creationId xmlns:a16="http://schemas.microsoft.com/office/drawing/2014/main" id="{B1907F1D-875A-D3A8-6549-780863A7FFEA}"/>
              </a:ext>
            </a:extLst>
          </p:cNvPr>
          <p:cNvSpPr/>
          <p:nvPr/>
        </p:nvSpPr>
        <p:spPr>
          <a:xfrm>
            <a:off x="3639524" y="1307829"/>
            <a:ext cx="2655340" cy="253230"/>
          </a:xfrm>
          <a:custGeom>
            <a:avLst/>
            <a:gdLst>
              <a:gd name="connsiteX0" fmla="*/ 0 w 2655340"/>
              <a:gd name="connsiteY0" fmla="*/ 0 h 253230"/>
              <a:gd name="connsiteX1" fmla="*/ 0 w 2655340"/>
              <a:gd name="connsiteY1" fmla="*/ 253230 h 253230"/>
              <a:gd name="connsiteX2" fmla="*/ 2655341 w 2655340"/>
              <a:gd name="connsiteY2" fmla="*/ 253230 h 253230"/>
              <a:gd name="connsiteX3" fmla="*/ 2655341 w 2655340"/>
              <a:gd name="connsiteY3" fmla="*/ 0 h 253230"/>
            </a:gdLst>
            <a:ahLst/>
            <a:cxnLst>
              <a:cxn ang="0">
                <a:pos x="connsiteX0" y="connsiteY0"/>
              </a:cxn>
              <a:cxn ang="0">
                <a:pos x="connsiteX1" y="connsiteY1"/>
              </a:cxn>
              <a:cxn ang="0">
                <a:pos x="connsiteX2" y="connsiteY2"/>
              </a:cxn>
              <a:cxn ang="0">
                <a:pos x="connsiteX3" y="connsiteY3"/>
              </a:cxn>
            </a:cxnLst>
            <a:rect l="l" t="t" r="r" b="b"/>
            <a:pathLst>
              <a:path w="2655340" h="253230">
                <a:moveTo>
                  <a:pt x="0" y="0"/>
                </a:moveTo>
                <a:lnTo>
                  <a:pt x="0" y="253230"/>
                </a:lnTo>
                <a:lnTo>
                  <a:pt x="2655341" y="253230"/>
                </a:lnTo>
                <a:lnTo>
                  <a:pt x="2655341" y="0"/>
                </a:lnTo>
              </a:path>
            </a:pathLst>
          </a:custGeom>
          <a:noFill/>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1050" name="Graphic 2">
            <a:extLst>
              <a:ext uri="{FF2B5EF4-FFF2-40B4-BE49-F238E27FC236}">
                <a16:creationId xmlns:a16="http://schemas.microsoft.com/office/drawing/2014/main" id="{FD38C3E5-AB66-0A69-D8BD-267F86528472}"/>
              </a:ext>
            </a:extLst>
          </p:cNvPr>
          <p:cNvGrpSpPr/>
          <p:nvPr/>
        </p:nvGrpSpPr>
        <p:grpSpPr>
          <a:xfrm>
            <a:off x="4865711" y="1561060"/>
            <a:ext cx="204644" cy="270000"/>
            <a:chOff x="4911457" y="1727085"/>
            <a:chExt cx="204644" cy="270000"/>
          </a:xfrm>
          <a:solidFill>
            <a:srgbClr val="000000"/>
          </a:solidFill>
        </p:grpSpPr>
        <p:sp>
          <p:nvSpPr>
            <p:cNvPr id="1051" name="Freeform 1050">
              <a:extLst>
                <a:ext uri="{FF2B5EF4-FFF2-40B4-BE49-F238E27FC236}">
                  <a16:creationId xmlns:a16="http://schemas.microsoft.com/office/drawing/2014/main" id="{F5E52E65-175E-E031-FAF5-7E47004A2492}"/>
                </a:ext>
              </a:extLst>
            </p:cNvPr>
            <p:cNvSpPr/>
            <p:nvPr/>
          </p:nvSpPr>
          <p:spPr>
            <a:xfrm>
              <a:off x="5013779" y="1727085"/>
              <a:ext cx="16774" cy="264969"/>
            </a:xfrm>
            <a:custGeom>
              <a:avLst/>
              <a:gdLst>
                <a:gd name="connsiteX0" fmla="*/ 0 w 16774"/>
                <a:gd name="connsiteY0" fmla="*/ 264970 h 264969"/>
                <a:gd name="connsiteX1" fmla="*/ 0 w 16774"/>
                <a:gd name="connsiteY1" fmla="*/ 0 h 264969"/>
              </a:gdLst>
              <a:ahLst/>
              <a:cxnLst>
                <a:cxn ang="0">
                  <a:pos x="connsiteX0" y="connsiteY0"/>
                </a:cxn>
                <a:cxn ang="0">
                  <a:pos x="connsiteX1" y="connsiteY1"/>
                </a:cxn>
              </a:cxnLst>
              <a:rect l="l" t="t" r="r" b="b"/>
              <a:pathLst>
                <a:path w="16774" h="264969">
                  <a:moveTo>
                    <a:pt x="0" y="264970"/>
                  </a:moveTo>
                  <a:lnTo>
                    <a:pt x="0" y="0"/>
                  </a:lnTo>
                </a:path>
              </a:pathLst>
            </a:custGeom>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52" name="Freeform 1051">
              <a:extLst>
                <a:ext uri="{FF2B5EF4-FFF2-40B4-BE49-F238E27FC236}">
                  <a16:creationId xmlns:a16="http://schemas.microsoft.com/office/drawing/2014/main" id="{0D0A913A-8CB5-D834-D2A3-C063579E5033}"/>
                </a:ext>
              </a:extLst>
            </p:cNvPr>
            <p:cNvSpPr/>
            <p:nvPr/>
          </p:nvSpPr>
          <p:spPr>
            <a:xfrm>
              <a:off x="4911457" y="1894787"/>
              <a:ext cx="204644" cy="102297"/>
            </a:xfrm>
            <a:custGeom>
              <a:avLst/>
              <a:gdLst>
                <a:gd name="connsiteX0" fmla="*/ 204644 w 204644"/>
                <a:gd name="connsiteY0" fmla="*/ 0 h 102297"/>
                <a:gd name="connsiteX1" fmla="*/ 102322 w 204644"/>
                <a:gd name="connsiteY1" fmla="*/ 102298 h 102297"/>
                <a:gd name="connsiteX2" fmla="*/ 0 w 204644"/>
                <a:gd name="connsiteY2" fmla="*/ 0 h 102297"/>
              </a:gdLst>
              <a:ahLst/>
              <a:cxnLst>
                <a:cxn ang="0">
                  <a:pos x="connsiteX0" y="connsiteY0"/>
                </a:cxn>
                <a:cxn ang="0">
                  <a:pos x="connsiteX1" y="connsiteY1"/>
                </a:cxn>
                <a:cxn ang="0">
                  <a:pos x="connsiteX2" y="connsiteY2"/>
                </a:cxn>
              </a:cxnLst>
              <a:rect l="l" t="t" r="r" b="b"/>
              <a:pathLst>
                <a:path w="204644" h="102297">
                  <a:moveTo>
                    <a:pt x="204644" y="0"/>
                  </a:moveTo>
                  <a:lnTo>
                    <a:pt x="102322" y="102298"/>
                  </a:lnTo>
                  <a:lnTo>
                    <a:pt x="0"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1053" name="Freeform 1052">
            <a:extLst>
              <a:ext uri="{FF2B5EF4-FFF2-40B4-BE49-F238E27FC236}">
                <a16:creationId xmlns:a16="http://schemas.microsoft.com/office/drawing/2014/main" id="{FB45788D-2759-4F26-0ED6-164F5574462E}"/>
              </a:ext>
            </a:extLst>
          </p:cNvPr>
          <p:cNvSpPr/>
          <p:nvPr/>
        </p:nvSpPr>
        <p:spPr>
          <a:xfrm>
            <a:off x="4073973" y="950624"/>
            <a:ext cx="1786442" cy="16770"/>
          </a:xfrm>
          <a:custGeom>
            <a:avLst/>
            <a:gdLst>
              <a:gd name="connsiteX0" fmla="*/ 1786442 w 1786442"/>
              <a:gd name="connsiteY0" fmla="*/ 0 h 16770"/>
              <a:gd name="connsiteX1" fmla="*/ 0 w 1786442"/>
              <a:gd name="connsiteY1" fmla="*/ 0 h 16770"/>
            </a:gdLst>
            <a:ahLst/>
            <a:cxnLst>
              <a:cxn ang="0">
                <a:pos x="connsiteX0" y="connsiteY0"/>
              </a:cxn>
              <a:cxn ang="0">
                <a:pos x="connsiteX1" y="connsiteY1"/>
              </a:cxn>
            </a:cxnLst>
            <a:rect l="l" t="t" r="r" b="b"/>
            <a:pathLst>
              <a:path w="1786442" h="16770">
                <a:moveTo>
                  <a:pt x="1786442" y="0"/>
                </a:moveTo>
                <a:lnTo>
                  <a:pt x="0" y="0"/>
                </a:lnTo>
              </a:path>
            </a:pathLst>
          </a:custGeom>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54" name="Freeform 1053">
            <a:extLst>
              <a:ext uri="{FF2B5EF4-FFF2-40B4-BE49-F238E27FC236}">
                <a16:creationId xmlns:a16="http://schemas.microsoft.com/office/drawing/2014/main" id="{F97ED891-0A78-E303-89AC-08B4AF01B6FD}"/>
              </a:ext>
            </a:extLst>
          </p:cNvPr>
          <p:cNvSpPr/>
          <p:nvPr/>
        </p:nvSpPr>
        <p:spPr>
          <a:xfrm>
            <a:off x="3981716" y="848325"/>
            <a:ext cx="102321" cy="204596"/>
          </a:xfrm>
          <a:custGeom>
            <a:avLst/>
            <a:gdLst>
              <a:gd name="connsiteX0" fmla="*/ 102322 w 102321"/>
              <a:gd name="connsiteY0" fmla="*/ 204596 h 204596"/>
              <a:gd name="connsiteX1" fmla="*/ 0 w 102321"/>
              <a:gd name="connsiteY1" fmla="*/ 102298 h 204596"/>
              <a:gd name="connsiteX2" fmla="*/ 102322 w 102321"/>
              <a:gd name="connsiteY2" fmla="*/ 0 h 204596"/>
            </a:gdLst>
            <a:ahLst/>
            <a:cxnLst>
              <a:cxn ang="0">
                <a:pos x="connsiteX0" y="connsiteY0"/>
              </a:cxn>
              <a:cxn ang="0">
                <a:pos x="connsiteX1" y="connsiteY1"/>
              </a:cxn>
              <a:cxn ang="0">
                <a:pos x="connsiteX2" y="connsiteY2"/>
              </a:cxn>
            </a:cxnLst>
            <a:rect l="l" t="t" r="r" b="b"/>
            <a:pathLst>
              <a:path w="102321" h="204596">
                <a:moveTo>
                  <a:pt x="102322" y="204596"/>
                </a:moveTo>
                <a:lnTo>
                  <a:pt x="0" y="102298"/>
                </a:lnTo>
                <a:lnTo>
                  <a:pt x="102322"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55" name="Freeform 1054">
            <a:extLst>
              <a:ext uri="{FF2B5EF4-FFF2-40B4-BE49-F238E27FC236}">
                <a16:creationId xmlns:a16="http://schemas.microsoft.com/office/drawing/2014/main" id="{8F7CDA62-A430-300B-8B11-C5E9C167BA52}"/>
              </a:ext>
            </a:extLst>
          </p:cNvPr>
          <p:cNvSpPr/>
          <p:nvPr/>
        </p:nvSpPr>
        <p:spPr>
          <a:xfrm>
            <a:off x="5816803" y="848325"/>
            <a:ext cx="102322" cy="204596"/>
          </a:xfrm>
          <a:custGeom>
            <a:avLst/>
            <a:gdLst>
              <a:gd name="connsiteX0" fmla="*/ 0 w 102322"/>
              <a:gd name="connsiteY0" fmla="*/ 0 h 204596"/>
              <a:gd name="connsiteX1" fmla="*/ 102322 w 102322"/>
              <a:gd name="connsiteY1" fmla="*/ 102298 h 204596"/>
              <a:gd name="connsiteX2" fmla="*/ 0 w 102322"/>
              <a:gd name="connsiteY2" fmla="*/ 204596 h 204596"/>
            </a:gdLst>
            <a:ahLst/>
            <a:cxnLst>
              <a:cxn ang="0">
                <a:pos x="connsiteX0" y="connsiteY0"/>
              </a:cxn>
              <a:cxn ang="0">
                <a:pos x="connsiteX1" y="connsiteY1"/>
              </a:cxn>
              <a:cxn ang="0">
                <a:pos x="connsiteX2" y="connsiteY2"/>
              </a:cxn>
            </a:cxnLst>
            <a:rect l="l" t="t" r="r" b="b"/>
            <a:pathLst>
              <a:path w="102322" h="204596">
                <a:moveTo>
                  <a:pt x="0" y="0"/>
                </a:moveTo>
                <a:lnTo>
                  <a:pt x="102322" y="102298"/>
                </a:lnTo>
                <a:lnTo>
                  <a:pt x="0" y="204596"/>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1056" name="Graphic 2">
            <a:extLst>
              <a:ext uri="{FF2B5EF4-FFF2-40B4-BE49-F238E27FC236}">
                <a16:creationId xmlns:a16="http://schemas.microsoft.com/office/drawing/2014/main" id="{EBDB8DB2-2F5D-92CA-2B01-F96CEBD123F3}"/>
              </a:ext>
            </a:extLst>
          </p:cNvPr>
          <p:cNvGrpSpPr/>
          <p:nvPr/>
        </p:nvGrpSpPr>
        <p:grpSpPr>
          <a:xfrm>
            <a:off x="2555590" y="1393358"/>
            <a:ext cx="204644" cy="454472"/>
            <a:chOff x="2564760" y="1559383"/>
            <a:chExt cx="204644" cy="454472"/>
          </a:xfrm>
          <a:solidFill>
            <a:srgbClr val="000000"/>
          </a:solidFill>
        </p:grpSpPr>
        <p:sp>
          <p:nvSpPr>
            <p:cNvPr id="1057" name="Freeform 1056">
              <a:extLst>
                <a:ext uri="{FF2B5EF4-FFF2-40B4-BE49-F238E27FC236}">
                  <a16:creationId xmlns:a16="http://schemas.microsoft.com/office/drawing/2014/main" id="{CD82CC45-8C0B-5A02-0F60-1F57CADB63AC}"/>
                </a:ext>
              </a:extLst>
            </p:cNvPr>
            <p:cNvSpPr/>
            <p:nvPr/>
          </p:nvSpPr>
          <p:spPr>
            <a:xfrm>
              <a:off x="2667082" y="1564413"/>
              <a:ext cx="16774" cy="449441"/>
            </a:xfrm>
            <a:custGeom>
              <a:avLst/>
              <a:gdLst>
                <a:gd name="connsiteX0" fmla="*/ 0 w 16774"/>
                <a:gd name="connsiteY0" fmla="*/ 0 h 449441"/>
                <a:gd name="connsiteX1" fmla="*/ 0 w 16774"/>
                <a:gd name="connsiteY1" fmla="*/ 449442 h 449441"/>
              </a:gdLst>
              <a:ahLst/>
              <a:cxnLst>
                <a:cxn ang="0">
                  <a:pos x="connsiteX0" y="connsiteY0"/>
                </a:cxn>
                <a:cxn ang="0">
                  <a:pos x="connsiteX1" y="connsiteY1"/>
                </a:cxn>
              </a:cxnLst>
              <a:rect l="l" t="t" r="r" b="b"/>
              <a:pathLst>
                <a:path w="16774" h="449441">
                  <a:moveTo>
                    <a:pt x="0" y="0"/>
                  </a:moveTo>
                  <a:lnTo>
                    <a:pt x="0" y="449442"/>
                  </a:lnTo>
                </a:path>
              </a:pathLst>
            </a:custGeom>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58" name="Freeform 1057">
              <a:extLst>
                <a:ext uri="{FF2B5EF4-FFF2-40B4-BE49-F238E27FC236}">
                  <a16:creationId xmlns:a16="http://schemas.microsoft.com/office/drawing/2014/main" id="{6F5CD1B9-215E-9224-1C48-58D76214A8D6}"/>
                </a:ext>
              </a:extLst>
            </p:cNvPr>
            <p:cNvSpPr/>
            <p:nvPr/>
          </p:nvSpPr>
          <p:spPr>
            <a:xfrm>
              <a:off x="2564760" y="1559383"/>
              <a:ext cx="204644" cy="102297"/>
            </a:xfrm>
            <a:custGeom>
              <a:avLst/>
              <a:gdLst>
                <a:gd name="connsiteX0" fmla="*/ 0 w 204644"/>
                <a:gd name="connsiteY0" fmla="*/ 102298 h 102297"/>
                <a:gd name="connsiteX1" fmla="*/ 102322 w 204644"/>
                <a:gd name="connsiteY1" fmla="*/ 0 h 102297"/>
                <a:gd name="connsiteX2" fmla="*/ 204644 w 204644"/>
                <a:gd name="connsiteY2" fmla="*/ 102298 h 102297"/>
              </a:gdLst>
              <a:ahLst/>
              <a:cxnLst>
                <a:cxn ang="0">
                  <a:pos x="connsiteX0" y="connsiteY0"/>
                </a:cxn>
                <a:cxn ang="0">
                  <a:pos x="connsiteX1" y="connsiteY1"/>
                </a:cxn>
                <a:cxn ang="0">
                  <a:pos x="connsiteX2" y="connsiteY2"/>
                </a:cxn>
              </a:cxnLst>
              <a:rect l="l" t="t" r="r" b="b"/>
              <a:pathLst>
                <a:path w="204644" h="102297">
                  <a:moveTo>
                    <a:pt x="0" y="102298"/>
                  </a:moveTo>
                  <a:lnTo>
                    <a:pt x="102322" y="0"/>
                  </a:lnTo>
                  <a:lnTo>
                    <a:pt x="204644" y="102298"/>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1059" name="Graphic 2">
            <a:extLst>
              <a:ext uri="{FF2B5EF4-FFF2-40B4-BE49-F238E27FC236}">
                <a16:creationId xmlns:a16="http://schemas.microsoft.com/office/drawing/2014/main" id="{EFBBF68D-CCEF-7B4F-2C4B-D7FE2F8C9470}"/>
              </a:ext>
            </a:extLst>
          </p:cNvPr>
          <p:cNvGrpSpPr/>
          <p:nvPr/>
        </p:nvGrpSpPr>
        <p:grpSpPr>
          <a:xfrm>
            <a:off x="1170376" y="1841122"/>
            <a:ext cx="2657567" cy="540001"/>
            <a:chOff x="1605281" y="2007147"/>
            <a:chExt cx="2268408" cy="540001"/>
          </a:xfrm>
        </p:grpSpPr>
        <p:sp>
          <p:nvSpPr>
            <p:cNvPr id="1060" name="Freeform 1059">
              <a:extLst>
                <a:ext uri="{FF2B5EF4-FFF2-40B4-BE49-F238E27FC236}">
                  <a16:creationId xmlns:a16="http://schemas.microsoft.com/office/drawing/2014/main" id="{9B6F0C87-8526-9897-2B96-798E5A5DD8CA}"/>
                </a:ext>
              </a:extLst>
            </p:cNvPr>
            <p:cNvSpPr/>
            <p:nvPr/>
          </p:nvSpPr>
          <p:spPr>
            <a:xfrm>
              <a:off x="1605281" y="2007147"/>
              <a:ext cx="2259471" cy="540001"/>
            </a:xfrm>
            <a:custGeom>
              <a:avLst/>
              <a:gdLst>
                <a:gd name="connsiteX0" fmla="*/ 0 w 2259471"/>
                <a:gd name="connsiteY0" fmla="*/ 0 h 540001"/>
                <a:gd name="connsiteX1" fmla="*/ 2259472 w 2259471"/>
                <a:gd name="connsiteY1" fmla="*/ 0 h 540001"/>
                <a:gd name="connsiteX2" fmla="*/ 2259472 w 2259471"/>
                <a:gd name="connsiteY2" fmla="*/ 540001 h 540001"/>
                <a:gd name="connsiteX3" fmla="*/ 0 w 2259471"/>
                <a:gd name="connsiteY3" fmla="*/ 540001 h 540001"/>
              </a:gdLst>
              <a:ahLst/>
              <a:cxnLst>
                <a:cxn ang="0">
                  <a:pos x="connsiteX0" y="connsiteY0"/>
                </a:cxn>
                <a:cxn ang="0">
                  <a:pos x="connsiteX1" y="connsiteY1"/>
                </a:cxn>
                <a:cxn ang="0">
                  <a:pos x="connsiteX2" y="connsiteY2"/>
                </a:cxn>
                <a:cxn ang="0">
                  <a:pos x="connsiteX3" y="connsiteY3"/>
                </a:cxn>
              </a:cxnLst>
              <a:rect l="l" t="t" r="r" b="b"/>
              <a:pathLst>
                <a:path w="2259471" h="540001">
                  <a:moveTo>
                    <a:pt x="0" y="0"/>
                  </a:moveTo>
                  <a:lnTo>
                    <a:pt x="2259472" y="0"/>
                  </a:lnTo>
                  <a:lnTo>
                    <a:pt x="2259472" y="540001"/>
                  </a:lnTo>
                  <a:lnTo>
                    <a:pt x="0" y="540001"/>
                  </a:lnTo>
                  <a:close/>
                </a:path>
              </a:pathLst>
            </a:custGeom>
            <a:solidFill>
              <a:srgbClr val="B3DDDC"/>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61" name="TextBox 1060">
              <a:extLst>
                <a:ext uri="{FF2B5EF4-FFF2-40B4-BE49-F238E27FC236}">
                  <a16:creationId xmlns:a16="http://schemas.microsoft.com/office/drawing/2014/main" id="{F5528755-006B-4929-8607-DB50967EF142}"/>
                </a:ext>
              </a:extLst>
            </p:cNvPr>
            <p:cNvSpPr txBox="1"/>
            <p:nvPr/>
          </p:nvSpPr>
          <p:spPr>
            <a:xfrm>
              <a:off x="1609533" y="2045890"/>
              <a:ext cx="2264156" cy="323165"/>
            </a:xfrm>
            <a:prstGeom prst="rect">
              <a:avLst/>
            </a:prstGeom>
            <a:noFill/>
          </p:spPr>
          <p:txBody>
            <a:bodyPr wrap="square" rtlCol="0">
              <a:spAutoFit/>
            </a:bodyPr>
            <a:lstStyle/>
            <a:p>
              <a:pPr algn="ctr" rtl="0"/>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"Luonnolliset" ajurit</a:t>
              </a:r>
            </a:p>
          </p:txBody>
        </p:sp>
        <p:sp>
          <p:nvSpPr>
            <p:cNvPr id="1062" name="TextBox 1061">
              <a:extLst>
                <a:ext uri="{FF2B5EF4-FFF2-40B4-BE49-F238E27FC236}">
                  <a16:creationId xmlns:a16="http://schemas.microsoft.com/office/drawing/2014/main" id="{0462ADEA-4948-5F3E-ED6C-90A2EA3589FD}"/>
                </a:ext>
              </a:extLst>
            </p:cNvPr>
            <p:cNvSpPr txBox="1"/>
            <p:nvPr/>
          </p:nvSpPr>
          <p:spPr>
            <a:xfrm>
              <a:off x="1614218" y="2257036"/>
              <a:ext cx="2238504" cy="261610"/>
            </a:xfrm>
            <a:prstGeom prst="rect">
              <a:avLst/>
            </a:prstGeom>
            <a:noFill/>
          </p:spPr>
          <p:txBody>
            <a:bodyPr wrap="square" rtlCol="0">
              <a:spAutoFit/>
            </a:bodyPr>
            <a:lstStyle/>
            <a:p>
              <a:pPr algn="ct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esim. tulivuoret, aurinkosyklit, vuorovedet</a:t>
              </a:r>
            </a:p>
          </p:txBody>
        </p:sp>
      </p:grpSp>
    </p:spTree>
    <p:extLst>
      <p:ext uri="{BB962C8B-B14F-4D97-AF65-F5344CB8AC3E}">
        <p14:creationId xmlns:p14="http://schemas.microsoft.com/office/powerpoint/2010/main" val="1954475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571E07-6ACE-ECC8-2964-E394E822C596}"/>
              </a:ext>
            </a:extLst>
          </p:cNvPr>
          <p:cNvSpPr txBox="1">
            <a:spLocks/>
          </p:cNvSpPr>
          <p:nvPr/>
        </p:nvSpPr>
        <p:spPr>
          <a:xfrm>
            <a:off x="382555" y="1412430"/>
            <a:ext cx="11589486" cy="3440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dirty="0">
                <a:solidFill>
                  <a:srgbClr val="000000"/>
                </a:solidFill>
              </a:rPr>
              <a:t>Kuten näemme, ruokajärjestelmän viisi elementtiä (tuotanto, jalostus, jakelu, kulutus ja jäte) ja sitä ympäröivä koko ekosysteemi korostavat maailmanlaajuisen ruokajärjestelmän monimutkaista ja toisiinsa liittyvää luonnetta ja korostavat tarvetta integroituihin ja systeemisiin lähestymistapoihin ruokajärjestelmän tuomien haasteiden ratkaisemisessa ja mahdollisuuksien kehittämisessä. </a:t>
            </a:r>
          </a:p>
          <a:p>
            <a:pPr marL="0" indent="0" algn="l" rtl="0">
              <a:buNone/>
            </a:pPr>
            <a:r>
              <a:rPr lang="fi-FI" sz="2400" dirty="0">
                <a:solidFill>
                  <a:srgbClr val="000000"/>
                </a:solidFill>
              </a:rPr>
              <a:t>Elintarvikkeiden tuotanto liittyy suoraan väestörakenteen, talouden, teknologian ja ympäristöön vaikuttaviin tekijöihin, jotka </a:t>
            </a:r>
            <a:r>
              <a:rPr lang="fi-FI" sz="2400" dirty="0" err="1">
                <a:solidFill>
                  <a:srgbClr val="F79037"/>
                </a:solidFill>
                <a:hlinkClick r:id="rId2">
                  <a:extLst>
                    <a:ext uri="{A12FA001-AC4F-418D-AE19-62706E023703}">
                      <ahyp:hlinkClr xmlns:ahyp="http://schemas.microsoft.com/office/drawing/2018/hyperlinkcolor" val="tx"/>
                    </a:ext>
                  </a:extLst>
                </a:hlinkClick>
              </a:rPr>
              <a:t>Polly</a:t>
            </a:r>
            <a:r>
              <a:rPr lang="fi-FI" sz="2400" dirty="0">
                <a:solidFill>
                  <a:srgbClr val="F79037"/>
                </a:solidFill>
                <a:hlinkClick r:id="rId2">
                  <a:extLst>
                    <a:ext uri="{A12FA001-AC4F-418D-AE19-62706E023703}">
                      <ahyp:hlinkClr xmlns:ahyp="http://schemas.microsoft.com/office/drawing/2018/hyperlinkcolor" val="tx"/>
                    </a:ext>
                  </a:extLst>
                </a:hlinkClick>
              </a:rPr>
              <a:t> </a:t>
            </a:r>
            <a:r>
              <a:rPr lang="fi-FI" sz="2400" dirty="0" err="1">
                <a:solidFill>
                  <a:srgbClr val="F79037"/>
                </a:solidFill>
                <a:hlinkClick r:id="rId2">
                  <a:extLst>
                    <a:ext uri="{A12FA001-AC4F-418D-AE19-62706E023703}">
                      <ahyp:hlinkClr xmlns:ahyp="http://schemas.microsoft.com/office/drawing/2018/hyperlinkcolor" val="tx"/>
                    </a:ext>
                  </a:extLst>
                </a:hlinkClick>
              </a:rPr>
              <a:t>Ericksen</a:t>
            </a:r>
            <a:r>
              <a:rPr lang="fi-FI" sz="2400" dirty="0">
                <a:solidFill>
                  <a:srgbClr val="000000"/>
                </a:solidFill>
              </a:rPr>
              <a:t> on tunnistanut. Kun väestö kasvaa ja kaupungistuu, elintarvikkeiden kysyntä kasvaa, mikä voi vaikuttaa tuotettuihin elintarvikkeisiin ja niiden valmistusmenetelmiin. </a:t>
            </a:r>
          </a:p>
          <a:p>
            <a:pPr marL="0" indent="0" algn="l" rtl="0">
              <a:buNone/>
            </a:pPr>
            <a:r>
              <a:rPr lang="fi-FI" sz="2400" b="1" dirty="0">
                <a:solidFill>
                  <a:srgbClr val="000000"/>
                </a:solidFill>
              </a:rPr>
              <a:t>Taloudelliset tekijät, </a:t>
            </a:r>
            <a:r>
              <a:rPr lang="fi-FI" sz="2400" dirty="0">
                <a:solidFill>
                  <a:srgbClr val="000000"/>
                </a:solidFill>
              </a:rPr>
              <a:t>kuten kauppapolitiikka ja markkinavoimat voivat myös vaikuttaa elintarviketuotantojärjestelmien kannattavuuteen ja kestävyyteen. </a:t>
            </a:r>
            <a:r>
              <a:rPr lang="fi-FI" sz="2400" b="1" dirty="0">
                <a:solidFill>
                  <a:srgbClr val="000000"/>
                </a:solidFill>
              </a:rPr>
              <a:t>Tekniset innovaatiot </a:t>
            </a:r>
            <a:r>
              <a:rPr lang="fi-FI" sz="2400" dirty="0">
                <a:solidFill>
                  <a:srgbClr val="000000"/>
                </a:solidFill>
              </a:rPr>
              <a:t>voivat vaikuttaa elintarviketuotannon tehokkuuteen ja tuottavuuteen, kun puolestaan </a:t>
            </a:r>
            <a:r>
              <a:rPr lang="fi-FI" sz="2400" b="1" dirty="0">
                <a:solidFill>
                  <a:srgbClr val="000000"/>
                </a:solidFill>
              </a:rPr>
              <a:t>ympäristötekijät, </a:t>
            </a:r>
            <a:r>
              <a:rPr lang="fi-FI" sz="2400" dirty="0">
                <a:solidFill>
                  <a:srgbClr val="000000"/>
                </a:solidFill>
              </a:rPr>
              <a:t>samaan aikaan kun ilmastonmuutos ja maankäyttö, voivat vaikuttaa maan ja resurssien saatavuuteen elintarviketuotannossa.</a:t>
            </a:r>
          </a:p>
        </p:txBody>
      </p:sp>
      <p:sp>
        <p:nvSpPr>
          <p:cNvPr id="3" name="Text Placeholder 2">
            <a:extLst>
              <a:ext uri="{FF2B5EF4-FFF2-40B4-BE49-F238E27FC236}">
                <a16:creationId xmlns:a16="http://schemas.microsoft.com/office/drawing/2014/main" id="{7A8B3586-E71F-7295-7557-A350C72B317F}"/>
              </a:ext>
            </a:extLst>
          </p:cNvPr>
          <p:cNvSpPr txBox="1">
            <a:spLocks/>
          </p:cNvSpPr>
          <p:nvPr/>
        </p:nvSpPr>
        <p:spPr>
          <a:xfrm>
            <a:off x="382555" y="458712"/>
            <a:ext cx="9798393" cy="803654"/>
          </a:xfrm>
          <a:prstGeom prst="rect">
            <a:avLst/>
          </a:prstGeom>
          <a:solidFill>
            <a:srgbClr val="F79037"/>
          </a:solidFill>
          <a:ln>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sz="3600" b="1" dirty="0" err="1">
                <a:solidFill>
                  <a:schemeClr val="bg1"/>
                </a:solidFill>
              </a:rPr>
              <a:t>Ruokajärjestelmä</a:t>
            </a:r>
            <a:r>
              <a:rPr lang="en-IE" sz="3600" b="1" dirty="0">
                <a:solidFill>
                  <a:schemeClr val="bg1"/>
                </a:solidFill>
              </a:rPr>
              <a:t> ja </a:t>
            </a:r>
            <a:r>
              <a:rPr lang="en-IE" sz="3600" b="1" dirty="0" err="1">
                <a:solidFill>
                  <a:schemeClr val="bg1"/>
                </a:solidFill>
              </a:rPr>
              <a:t>sen</a:t>
            </a:r>
            <a:r>
              <a:rPr lang="en-IE" sz="3600" b="1" dirty="0">
                <a:solidFill>
                  <a:schemeClr val="bg1"/>
                </a:solidFill>
              </a:rPr>
              <a:t> </a:t>
            </a:r>
            <a:r>
              <a:rPr lang="en-IE" sz="3600" b="1" dirty="0" err="1">
                <a:solidFill>
                  <a:schemeClr val="bg1"/>
                </a:solidFill>
              </a:rPr>
              <a:t>ajurit</a:t>
            </a:r>
            <a:r>
              <a:rPr lang="en-IE" sz="3600" b="1" dirty="0">
                <a:solidFill>
                  <a:schemeClr val="bg1"/>
                </a:solidFill>
              </a:rPr>
              <a:t> … </a:t>
            </a:r>
            <a:r>
              <a:rPr lang="en-IE" sz="3600" b="1" dirty="0" err="1">
                <a:solidFill>
                  <a:schemeClr val="bg1"/>
                </a:solidFill>
              </a:rPr>
              <a:t>tulkintaa</a:t>
            </a:r>
            <a:endParaRPr lang="en-IE" sz="3600" b="1" dirty="0">
              <a:solidFill>
                <a:schemeClr val="bg1"/>
              </a:solidFill>
            </a:endParaRPr>
          </a:p>
        </p:txBody>
      </p:sp>
      <p:pic>
        <p:nvPicPr>
          <p:cNvPr id="4" name="Picture 3">
            <a:extLst>
              <a:ext uri="{FF2B5EF4-FFF2-40B4-BE49-F238E27FC236}">
                <a16:creationId xmlns:a16="http://schemas.microsoft.com/office/drawing/2014/main" id="{B51C5C8A-F395-E872-8D1E-769CA355974B}"/>
              </a:ext>
            </a:extLst>
          </p:cNvPr>
          <p:cNvPicPr>
            <a:picLocks noChangeAspect="1"/>
          </p:cNvPicPr>
          <p:nvPr/>
        </p:nvPicPr>
        <p:blipFill>
          <a:blip r:embed="rId3"/>
          <a:stretch>
            <a:fillRect/>
          </a:stretch>
        </p:blipFill>
        <p:spPr>
          <a:xfrm>
            <a:off x="10536630" y="308647"/>
            <a:ext cx="1033329" cy="1103783"/>
          </a:xfrm>
          <a:prstGeom prst="rect">
            <a:avLst/>
          </a:prstGeom>
        </p:spPr>
      </p:pic>
    </p:spTree>
    <p:extLst>
      <p:ext uri="{BB962C8B-B14F-4D97-AF65-F5344CB8AC3E}">
        <p14:creationId xmlns:p14="http://schemas.microsoft.com/office/powerpoint/2010/main" val="912330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1D06CA-EDC8-5922-01A0-9CA19CBB070A}"/>
              </a:ext>
            </a:extLst>
          </p:cNvPr>
          <p:cNvSpPr>
            <a:spLocks noGrp="1"/>
          </p:cNvSpPr>
          <p:nvPr>
            <p:ph type="body" sz="quarter" idx="18"/>
          </p:nvPr>
        </p:nvSpPr>
        <p:spPr>
          <a:xfrm>
            <a:off x="684906" y="1592215"/>
            <a:ext cx="7460403" cy="3849918"/>
          </a:xfrm>
        </p:spPr>
        <p:txBody>
          <a:bodyPr/>
          <a:lstStyle/>
          <a:p>
            <a:pPr algn="l" rtl="0"/>
            <a:r>
              <a:rPr lang="fi-FI" b="1" dirty="0"/>
              <a:t>Ruokamieltymykset, -valinnat ja -tottumukset ovat keskeinen rooli ihmiskulttuureissa </a:t>
            </a:r>
            <a:r>
              <a:rPr lang="fi-FI" dirty="0"/>
              <a:t>ja ruoan kulutus ylittää paljon sen toiminnallisen roolin selviytymisen kannalta.</a:t>
            </a:r>
          </a:p>
          <a:p>
            <a:pPr algn="l" rtl="0"/>
            <a:r>
              <a:rPr lang="fi-FI" dirty="0"/>
              <a:t>Ruokailutottumuksia on erittäin vaikea muuttaa, koska ne ovat keskeinen osa ihmisten elämäntapoja, sosiokulttuurista ympäristöä, perhekasvatusta jne.</a:t>
            </a:r>
          </a:p>
          <a:p>
            <a:pPr algn="l" rtl="0"/>
            <a:r>
              <a:rPr lang="fi-FI" dirty="0"/>
              <a:t>Ruokavalintoihin vaikuttavat myös elintarvikeyritysten markkinointiponnistelut, jotka ovat aiheuttaneet muutoksia ravintonormeihin, ruoka- ja juomatottumuksiin (väestötasolla) sekä ruoan taustalla oleviin kulttuurillisiin arvoihin.  </a:t>
            </a:r>
            <a:r>
              <a:rPr lang="fi-FI" sz="2000" dirty="0">
                <a:solidFill>
                  <a:srgbClr val="F79037"/>
                </a:solidFill>
                <a:hlinkClick r:id="rId2">
                  <a:extLst>
                    <a:ext uri="{A12FA001-AC4F-418D-AE19-62706E023703}">
                      <ahyp:hlinkClr xmlns:ahyp="http://schemas.microsoft.com/office/drawing/2018/hyperlinkcolor" val="tx"/>
                    </a:ext>
                  </a:extLst>
                </a:hlinkClick>
              </a:rPr>
              <a:t>(</a:t>
            </a:r>
            <a:r>
              <a:rPr lang="fi-FI" sz="2000" dirty="0" err="1">
                <a:solidFill>
                  <a:srgbClr val="F79037"/>
                </a:solidFill>
                <a:hlinkClick r:id="rId2">
                  <a:extLst>
                    <a:ext uri="{A12FA001-AC4F-418D-AE19-62706E023703}">
                      <ahyp:hlinkClr xmlns:ahyp="http://schemas.microsoft.com/office/drawing/2018/hyperlinkcolor" val="tx"/>
                    </a:ext>
                  </a:extLst>
                </a:hlinkClick>
              </a:rPr>
              <a:t>Cairns</a:t>
            </a:r>
            <a:r>
              <a:rPr lang="fi-FI" sz="2000" dirty="0">
                <a:solidFill>
                  <a:srgbClr val="F79037"/>
                </a:solidFill>
                <a:hlinkClick r:id="rId2">
                  <a:extLst>
                    <a:ext uri="{A12FA001-AC4F-418D-AE19-62706E023703}">
                      <ahyp:hlinkClr xmlns:ahyp="http://schemas.microsoft.com/office/drawing/2018/hyperlinkcolor" val="tx"/>
                    </a:ext>
                  </a:extLst>
                </a:hlinkClick>
              </a:rPr>
              <a:t>, 2019).</a:t>
            </a:r>
            <a:endParaRPr lang="fi-FI" dirty="0">
              <a:solidFill>
                <a:srgbClr val="F79037"/>
              </a:solidFill>
            </a:endParaRPr>
          </a:p>
        </p:txBody>
      </p:sp>
      <p:sp>
        <p:nvSpPr>
          <p:cNvPr id="3" name="Text Placeholder 2">
            <a:extLst>
              <a:ext uri="{FF2B5EF4-FFF2-40B4-BE49-F238E27FC236}">
                <a16:creationId xmlns:a16="http://schemas.microsoft.com/office/drawing/2014/main" id="{8C643562-9024-944B-FD58-9F16C8EBA430}"/>
              </a:ext>
            </a:extLst>
          </p:cNvPr>
          <p:cNvSpPr>
            <a:spLocks noGrp="1"/>
          </p:cNvSpPr>
          <p:nvPr>
            <p:ph type="body" sz="quarter" idx="16"/>
          </p:nvPr>
        </p:nvSpPr>
        <p:spPr>
          <a:xfrm>
            <a:off x="660483" y="517571"/>
            <a:ext cx="10595237" cy="803654"/>
          </a:xfrm>
        </p:spPr>
        <p:txBody>
          <a:bodyPr/>
          <a:lstStyle/>
          <a:p>
            <a:pPr algn="l" rtl="0"/>
            <a:r>
              <a:rPr lang="en-IE" sz="3200" dirty="0" err="1"/>
              <a:t>Eettisenä</a:t>
            </a:r>
            <a:r>
              <a:rPr lang="en-IE" sz="3200" dirty="0"/>
              <a:t> </a:t>
            </a:r>
            <a:r>
              <a:rPr lang="en-IE" sz="3200" dirty="0" err="1"/>
              <a:t>elintarvikeyrittäjänä</a:t>
            </a:r>
            <a:r>
              <a:rPr lang="en-IE" sz="3200" dirty="0"/>
              <a:t> sinun on </a:t>
            </a:r>
            <a:r>
              <a:rPr lang="en-IE" sz="3200" dirty="0" err="1"/>
              <a:t>pohdittava</a:t>
            </a:r>
            <a:r>
              <a:rPr lang="en-IE" sz="3200" dirty="0"/>
              <a:t> </a:t>
            </a:r>
            <a:r>
              <a:rPr lang="en-IE" sz="3200" b="1" dirty="0" err="1"/>
              <a:t>Ruokatottumuksia</a:t>
            </a:r>
            <a:r>
              <a:rPr lang="en-IE" sz="3200" b="1" dirty="0"/>
              <a:t> ja -</a:t>
            </a:r>
            <a:r>
              <a:rPr lang="en-IE" sz="3200" b="1" dirty="0" err="1"/>
              <a:t>valintoja</a:t>
            </a:r>
            <a:endParaRPr lang="en-IE" sz="3200" b="1" dirty="0"/>
          </a:p>
        </p:txBody>
      </p:sp>
      <p:pic>
        <p:nvPicPr>
          <p:cNvPr id="21" name="Picture 20" descr="Paper head with rainbow gears">
            <a:extLst>
              <a:ext uri="{FF2B5EF4-FFF2-40B4-BE49-F238E27FC236}">
                <a16:creationId xmlns:a16="http://schemas.microsoft.com/office/drawing/2014/main" id="{6E75F4F7-F8DF-738A-E55E-E8CF703E45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59842" y="1440935"/>
            <a:ext cx="2761596" cy="3866266"/>
          </a:xfrm>
          <a:prstGeom prst="rect">
            <a:avLst/>
          </a:prstGeom>
        </p:spPr>
      </p:pic>
    </p:spTree>
    <p:extLst>
      <p:ext uri="{BB962C8B-B14F-4D97-AF65-F5344CB8AC3E}">
        <p14:creationId xmlns:p14="http://schemas.microsoft.com/office/powerpoint/2010/main" val="1644607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C9352B-97B0-539B-6260-3F6B7FABC26B}"/>
              </a:ext>
            </a:extLst>
          </p:cNvPr>
          <p:cNvSpPr>
            <a:spLocks noGrp="1"/>
          </p:cNvSpPr>
          <p:nvPr>
            <p:ph type="body" sz="quarter" idx="18"/>
          </p:nvPr>
        </p:nvSpPr>
        <p:spPr>
          <a:xfrm>
            <a:off x="756843" y="1864918"/>
            <a:ext cx="5788420" cy="3025975"/>
          </a:xfrm>
        </p:spPr>
        <p:txBody>
          <a:bodyPr/>
          <a:lstStyle/>
          <a:p>
            <a:pPr algn="l" rtl="0"/>
            <a:r>
              <a:rPr lang="fi-FI" dirty="0" err="1"/>
              <a:t>Environmentally</a:t>
            </a:r>
            <a:r>
              <a:rPr lang="fi-FI" dirty="0"/>
              <a:t> </a:t>
            </a:r>
            <a:r>
              <a:rPr lang="fi-FI" dirty="0" err="1"/>
              <a:t>Sustainable</a:t>
            </a:r>
            <a:r>
              <a:rPr lang="fi-FI" dirty="0"/>
              <a:t> Food </a:t>
            </a:r>
            <a:r>
              <a:rPr lang="fi-FI" dirty="0" err="1"/>
              <a:t>Consumption</a:t>
            </a:r>
            <a:r>
              <a:rPr lang="fi-FI" dirty="0"/>
              <a:t> (ESFC) voidaan määritellä elintarvikkeiden käytöksi, "jotka vastaavat perustarpeisiin ja parantavat elämänlaatua samalla minimoimalla luonnonvarojen, myrkyllisten materiaalien sekä jätteiden ja saastepäästöjen käyttöä elinkaaren aikana, jotta eivät vaaranneta tulevien sukupolvien tarpeita"</a:t>
            </a:r>
          </a:p>
        </p:txBody>
      </p:sp>
      <p:sp>
        <p:nvSpPr>
          <p:cNvPr id="3" name="Text Placeholder 2">
            <a:extLst>
              <a:ext uri="{FF2B5EF4-FFF2-40B4-BE49-F238E27FC236}">
                <a16:creationId xmlns:a16="http://schemas.microsoft.com/office/drawing/2014/main" id="{F5399058-19FD-CE3B-4D2B-4D9EEE984BF2}"/>
              </a:ext>
            </a:extLst>
          </p:cNvPr>
          <p:cNvSpPr>
            <a:spLocks noGrp="1"/>
          </p:cNvSpPr>
          <p:nvPr>
            <p:ph type="body" sz="quarter" idx="16"/>
          </p:nvPr>
        </p:nvSpPr>
        <p:spPr>
          <a:xfrm>
            <a:off x="598396" y="628962"/>
            <a:ext cx="8027130" cy="992652"/>
          </a:xfrm>
        </p:spPr>
        <p:txBody>
          <a:bodyPr/>
          <a:lstStyle/>
          <a:p>
            <a:pPr algn="l" rtl="0"/>
            <a:r>
              <a:rPr lang="en-IE" b="1" dirty="0"/>
              <a:t>Ympäristön kannalta kestävä elintarvikkeiden kulutus</a:t>
            </a:r>
          </a:p>
        </p:txBody>
      </p:sp>
      <p:pic>
        <p:nvPicPr>
          <p:cNvPr id="8" name="Picture Placeholder 7" descr="Hand holding carrots">
            <a:extLst>
              <a:ext uri="{FF2B5EF4-FFF2-40B4-BE49-F238E27FC236}">
                <a16:creationId xmlns:a16="http://schemas.microsoft.com/office/drawing/2014/main" id="{808887EE-9DDF-212B-D419-CAF86869614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B237E353-BB19-1343-C2E2-87AC31AC0D1E}"/>
              </a:ext>
            </a:extLst>
          </p:cNvPr>
          <p:cNvSpPr txBox="1"/>
          <p:nvPr/>
        </p:nvSpPr>
        <p:spPr>
          <a:xfrm>
            <a:off x="1019077" y="5036105"/>
            <a:ext cx="4627661" cy="646331"/>
          </a:xfrm>
          <a:prstGeom prst="rect">
            <a:avLst/>
          </a:prstGeom>
          <a:noFill/>
        </p:spPr>
        <p:txBody>
          <a:bodyPr wrap="square">
            <a:spAutoFit/>
          </a:bodyPr>
          <a:lstStyle/>
          <a:p>
            <a:pPr algn="l" rtl="0"/>
            <a:r>
              <a:rPr lang="pt-PT" b="0" i="0" dirty="0">
                <a:solidFill>
                  <a:srgbClr val="F79037"/>
                </a:solidFill>
                <a:effectLst/>
              </a:rPr>
              <a:t>(</a:t>
            </a:r>
            <a:r>
              <a:rPr lang="pt-PT" b="0" i="0" dirty="0">
                <a:solidFill>
                  <a:srgbClr val="F79037"/>
                </a:solidFill>
                <a:effectLst/>
                <a:hlinkClick r:id="rId3">
                  <a:extLst>
                    <a:ext uri="{A12FA001-AC4F-418D-AE19-62706E023703}">
                      <ahyp:hlinkClr xmlns:ahyp="http://schemas.microsoft.com/office/drawing/2018/hyperlinkcolor" val="tx"/>
                    </a:ext>
                  </a:extLst>
                </a:hlinkClick>
              </a:rPr>
              <a:t>Oslon pyöreä pöytä </a:t>
            </a:r>
            <a:r>
              <a:rPr lang="pt-PT" b="0" i="0" dirty="0">
                <a:solidFill>
                  <a:srgbClr val="F79037"/>
                </a:solidFill>
                <a:effectLst/>
                <a:cs typeface="AngsanaUPC" panose="020B0502040204020203" pitchFamily="18" charset="-34"/>
                <a:hlinkClick r:id="rId3">
                  <a:extLst>
                    <a:ext uri="{A12FA001-AC4F-418D-AE19-62706E023703}">
                      <ahyp:hlinkClr xmlns:ahyp="http://schemas.microsoft.com/office/drawing/2018/hyperlinkcolor" val="tx"/>
                    </a:ext>
                  </a:extLst>
                </a:hlinkClick>
              </a:rPr>
              <a:t>kestävästä</a:t>
            </a:r>
            <a:r>
              <a:rPr lang="pt-PT" b="0" i="0" dirty="0">
                <a:solidFill>
                  <a:srgbClr val="F79037"/>
                </a:solidFill>
                <a:effectLst/>
                <a:hlinkClick r:id="rId3">
                  <a:extLst>
                    <a:ext uri="{A12FA001-AC4F-418D-AE19-62706E023703}">
                      <ahyp:hlinkClr xmlns:ahyp="http://schemas.microsoft.com/office/drawing/2018/hyperlinkcolor" val="tx"/>
                    </a:ext>
                  </a:extLst>
                </a:hlinkClick>
              </a:rPr>
              <a:t> tuotannosta ja kulutuksesta, 1994)</a:t>
            </a:r>
            <a:endParaRPr lang="en-IE" dirty="0">
              <a:solidFill>
                <a:srgbClr val="F79037"/>
              </a:solidFill>
            </a:endParaRPr>
          </a:p>
        </p:txBody>
      </p:sp>
    </p:spTree>
    <p:extLst>
      <p:ext uri="{BB962C8B-B14F-4D97-AF65-F5344CB8AC3E}">
        <p14:creationId xmlns:p14="http://schemas.microsoft.com/office/powerpoint/2010/main" val="3826262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0DAC2-C9DE-1C7E-5969-27B3DF33767B}"/>
              </a:ext>
            </a:extLst>
          </p:cNvPr>
          <p:cNvSpPr>
            <a:spLocks noGrp="1"/>
          </p:cNvSpPr>
          <p:nvPr>
            <p:ph type="body" sz="quarter" idx="18"/>
          </p:nvPr>
        </p:nvSpPr>
        <p:spPr>
          <a:xfrm>
            <a:off x="800100" y="1829529"/>
            <a:ext cx="11226597" cy="3440624"/>
          </a:xfrm>
        </p:spPr>
        <p:txBody>
          <a:bodyPr/>
          <a:lstStyle/>
          <a:p>
            <a:pPr algn="l" rtl="0"/>
            <a:r>
              <a:rPr lang="fi-FI" dirty="0"/>
              <a:t>Haaste saada ihmiset muuttamaan ruokailutottumuksiaan kohti ympäristön kannalta kestävämpiä elintarvikkeiden kulutustapoja (ESFC) on yhä kiireellisempi. Ruokamieltymyksiä, valintoja ja ruokailutottumuksia on vaikea muuttaa, </a:t>
            </a:r>
            <a:r>
              <a:rPr lang="fi-FI" b="1" dirty="0"/>
              <a:t>vaikka monet ihmiset suhtautuvat jo myönteisesti eettisesti tuotettuun ruokaan, on myönteisten asenteiden ja kestävämpien elintarvikkeiden ostamisen ja kulutuksen välillä on edelleen huomattava kuilu.</a:t>
            </a:r>
            <a:r>
              <a:rPr lang="fi-FI" dirty="0"/>
              <a:t> Tämä kuilu on ylitettävä.</a:t>
            </a:r>
          </a:p>
          <a:p>
            <a:pPr algn="l" rtl="0"/>
            <a:r>
              <a:rPr lang="fi-FI" dirty="0"/>
              <a:t>Uskotaan, että voimme edistää </a:t>
            </a:r>
            <a:r>
              <a:rPr lang="fi-FI" dirty="0" err="1"/>
              <a:t>ESFC:tä</a:t>
            </a:r>
            <a:r>
              <a:rPr lang="fi-FI" dirty="0"/>
              <a:t> hyödyntämällä toivottuja tuloksia…tavoitteeseen perustuvasta näkökulmasta. </a:t>
            </a:r>
            <a:r>
              <a:rPr lang="fi-FI" i="1" dirty="0"/>
              <a:t>Jos ihmiset eivät arvosta ympäristöä (paljon) tai jos heillä on muita, hallitsevampia arvoja, heidät voidaan saada myös ostamaan kestäviä tuotteita saavuttaakseen positiivisemmin arvostettuja tavoitteita (esim. ostaa kalliimpaa luomuruokaa statussymbolina</a:t>
            </a:r>
            <a:r>
              <a:rPr lang="fi-FI" dirty="0"/>
              <a:t>;) </a:t>
            </a:r>
            <a:r>
              <a:rPr lang="fi-FI" dirty="0">
                <a:solidFill>
                  <a:srgbClr val="F79037"/>
                </a:solidFill>
              </a:rPr>
              <a:t>(</a:t>
            </a:r>
            <a:r>
              <a:rPr lang="en-US" dirty="0">
                <a:solidFill>
                  <a:srgbClr val="F79037"/>
                </a:solidFill>
                <a:hlinkClick r:id="rId2">
                  <a:extLst>
                    <a:ext uri="{A12FA001-AC4F-418D-AE19-62706E023703}">
                      <ahyp:hlinkClr xmlns:ahyp="http://schemas.microsoft.com/office/drawing/2018/hyperlinkcolor" val="tx"/>
                    </a:ext>
                  </a:extLst>
                </a:hlinkClick>
              </a:rPr>
              <a:t>van der Wal ym., 2016</a:t>
            </a:r>
            <a:r>
              <a:rPr lang="en-US" dirty="0">
                <a:solidFill>
                  <a:srgbClr val="F79037"/>
                </a:solidFill>
              </a:rPr>
              <a:t>).</a:t>
            </a:r>
            <a:endParaRPr lang="en-IE" dirty="0">
              <a:solidFill>
                <a:srgbClr val="F79037"/>
              </a:solidFill>
            </a:endParaRPr>
          </a:p>
        </p:txBody>
      </p:sp>
      <p:sp>
        <p:nvSpPr>
          <p:cNvPr id="3" name="Text Placeholder 2">
            <a:extLst>
              <a:ext uri="{FF2B5EF4-FFF2-40B4-BE49-F238E27FC236}">
                <a16:creationId xmlns:a16="http://schemas.microsoft.com/office/drawing/2014/main" id="{053E9EB3-D517-2F5F-D9B0-048E6533C414}"/>
              </a:ext>
            </a:extLst>
          </p:cNvPr>
          <p:cNvSpPr>
            <a:spLocks noGrp="1"/>
          </p:cNvSpPr>
          <p:nvPr>
            <p:ph type="body" sz="quarter" idx="16"/>
          </p:nvPr>
        </p:nvSpPr>
        <p:spPr>
          <a:xfrm>
            <a:off x="680937" y="443960"/>
            <a:ext cx="11511064" cy="803654"/>
          </a:xfrm>
        </p:spPr>
        <p:txBody>
          <a:bodyPr/>
          <a:lstStyle/>
          <a:p>
            <a:pPr algn="l" rtl="0"/>
            <a:r>
              <a:rPr lang="en-IE" sz="3200" b="1" dirty="0"/>
              <a:t>ESFC ja ihmisten käyttäytyminen positiivisten tulosten luomiseksi</a:t>
            </a:r>
          </a:p>
        </p:txBody>
      </p:sp>
      <p:sp>
        <p:nvSpPr>
          <p:cNvPr id="5" name="TextBox 4">
            <a:extLst>
              <a:ext uri="{FF2B5EF4-FFF2-40B4-BE49-F238E27FC236}">
                <a16:creationId xmlns:a16="http://schemas.microsoft.com/office/drawing/2014/main" id="{6B5E5165-142A-4DAC-7BDB-98C39C85C07C}"/>
              </a:ext>
            </a:extLst>
          </p:cNvPr>
          <p:cNvSpPr txBox="1"/>
          <p:nvPr/>
        </p:nvSpPr>
        <p:spPr>
          <a:xfrm>
            <a:off x="170234" y="6059459"/>
            <a:ext cx="6118698" cy="369332"/>
          </a:xfrm>
          <a:prstGeom prst="rect">
            <a:avLst/>
          </a:prstGeom>
          <a:noFill/>
        </p:spPr>
        <p:txBody>
          <a:bodyPr wrap="square">
            <a:spAutoFit/>
          </a:bodyPr>
          <a:lstStyle/>
          <a:p>
            <a:pPr algn="l" rtl="0"/>
            <a:r>
              <a:rPr lang="en-US" b="0" i="0" dirty="0">
                <a:solidFill>
                  <a:srgbClr val="000000"/>
                </a:solidFill>
                <a:effectLst/>
              </a:rPr>
              <a:t>HUOMAA: Tavoitteet voidaan määrittää halutuiksi lopputiloiksi.</a:t>
            </a:r>
            <a:endParaRPr lang="en-IE" dirty="0">
              <a:solidFill>
                <a:srgbClr val="000000"/>
              </a:solidFill>
            </a:endParaRPr>
          </a:p>
        </p:txBody>
      </p:sp>
    </p:spTree>
    <p:extLst>
      <p:ext uri="{BB962C8B-B14F-4D97-AF65-F5344CB8AC3E}">
        <p14:creationId xmlns:p14="http://schemas.microsoft.com/office/powerpoint/2010/main" val="1741002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92CF3F8-E5E4-AC8F-E91E-9C3D346C848F}"/>
              </a:ext>
            </a:extLst>
          </p:cNvPr>
          <p:cNvSpPr txBox="1">
            <a:spLocks/>
          </p:cNvSpPr>
          <p:nvPr/>
        </p:nvSpPr>
        <p:spPr>
          <a:xfrm>
            <a:off x="4965430" y="444443"/>
            <a:ext cx="6586491" cy="1286160"/>
          </a:xfrm>
          <a:prstGeom prst="rect">
            <a:avLst/>
          </a:prstGeom>
          <a:solidFill>
            <a:srgbClr val="F1A0C2"/>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4100" b="1" dirty="0">
                <a:solidFill>
                  <a:srgbClr val="000000"/>
                </a:solidFill>
                <a:ea typeface="+mj-ea"/>
                <a:cs typeface="+mj-cs"/>
              </a:rPr>
              <a:t>Valinta ja seurausstrategia…</a:t>
            </a:r>
          </a:p>
        </p:txBody>
      </p:sp>
      <p:sp>
        <p:nvSpPr>
          <p:cNvPr id="5" name="Text Placeholder 4">
            <a:extLst>
              <a:ext uri="{FF2B5EF4-FFF2-40B4-BE49-F238E27FC236}">
                <a16:creationId xmlns:a16="http://schemas.microsoft.com/office/drawing/2014/main" id="{A0EF8F5D-E140-CB19-5BA8-D965B7542E7A}"/>
              </a:ext>
            </a:extLst>
          </p:cNvPr>
          <p:cNvSpPr txBox="1">
            <a:spLocks/>
          </p:cNvSpPr>
          <p:nvPr/>
        </p:nvSpPr>
        <p:spPr>
          <a:xfrm>
            <a:off x="4965430" y="2115117"/>
            <a:ext cx="7020624"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400" dirty="0">
                <a:solidFill>
                  <a:srgbClr val="000000"/>
                </a:solidFill>
              </a:rPr>
              <a:t>Ilmastonmuutos vaarantaa ainutlaatuisia ekosysteemejä, </a:t>
            </a:r>
            <a:r>
              <a:rPr lang="en-US" sz="2400" dirty="0" err="1">
                <a:solidFill>
                  <a:srgbClr val="000000"/>
                </a:solidFill>
              </a:rPr>
              <a:t>joka</a:t>
            </a:r>
            <a:r>
              <a:rPr lang="en-US" sz="2400" dirty="0">
                <a:solidFill>
                  <a:srgbClr val="000000"/>
                </a:solidFill>
              </a:rPr>
              <a:t> </a:t>
            </a:r>
            <a:r>
              <a:rPr lang="en-US" sz="2400" dirty="0" err="1">
                <a:solidFill>
                  <a:srgbClr val="000000"/>
                </a:solidFill>
              </a:rPr>
              <a:t>johtaa</a:t>
            </a:r>
            <a:r>
              <a:rPr lang="en-US" sz="2400" dirty="0">
                <a:solidFill>
                  <a:srgbClr val="000000"/>
                </a:solidFill>
              </a:rPr>
              <a:t> </a:t>
            </a:r>
            <a:r>
              <a:rPr lang="en-US" sz="2400" dirty="0" err="1">
                <a:solidFill>
                  <a:srgbClr val="000000"/>
                </a:solidFill>
              </a:rPr>
              <a:t>äärisääilmiöihin</a:t>
            </a:r>
            <a:r>
              <a:rPr lang="en-US" sz="2400" dirty="0">
                <a:solidFill>
                  <a:srgbClr val="000000"/>
                </a:solidFill>
              </a:rPr>
              <a:t>, vähentää biologista monimuotoisuutta ja uhkaa monin tavoin nykyistä elämäntapaamme (</a:t>
            </a:r>
            <a:r>
              <a:rPr lang="en-US" sz="2400" dirty="0">
                <a:solidFill>
                  <a:srgbClr val="000000"/>
                </a:solidFill>
                <a:hlinkClick r:id="rId3">
                  <a:extLst>
                    <a:ext uri="{A12FA001-AC4F-418D-AE19-62706E023703}">
                      <ahyp:hlinkClr xmlns:ahyp="http://schemas.microsoft.com/office/drawing/2018/hyperlinkcolor" val="tx"/>
                    </a:ext>
                  </a:extLst>
                </a:hlinkClick>
              </a:rPr>
              <a:t>O'Neill ym., 2017</a:t>
            </a:r>
            <a:r>
              <a:rPr lang="en-US" sz="2400" dirty="0">
                <a:solidFill>
                  <a:srgbClr val="000000"/>
                </a:solidFill>
              </a:rPr>
              <a:t>).</a:t>
            </a:r>
          </a:p>
          <a:p>
            <a:pPr marL="0" indent="0" algn="l" rtl="0">
              <a:buNone/>
            </a:pPr>
            <a:r>
              <a:rPr lang="en-US" sz="2400" dirty="0">
                <a:solidFill>
                  <a:srgbClr val="000000"/>
                </a:solidFill>
              </a:rPr>
              <a:t>Kotitalouksien ruoankulutus aiheuttaa yli 60 % maailmanlaajuisista kasvihuonekaasupäästöistä ja 50–80 % </a:t>
            </a:r>
            <a:r>
              <a:rPr lang="en-US" sz="2400" dirty="0" err="1">
                <a:solidFill>
                  <a:srgbClr val="000000"/>
                </a:solidFill>
              </a:rPr>
              <a:t>luonnonvarojen</a:t>
            </a:r>
            <a:r>
              <a:rPr lang="en-US" sz="2400" dirty="0">
                <a:solidFill>
                  <a:srgbClr val="000000"/>
                </a:solidFill>
              </a:rPr>
              <a:t> </a:t>
            </a:r>
            <a:r>
              <a:rPr lang="en-US" sz="2400" dirty="0" err="1">
                <a:solidFill>
                  <a:srgbClr val="000000"/>
                </a:solidFill>
              </a:rPr>
              <a:t>kokonaiskäytöstä</a:t>
            </a:r>
            <a:r>
              <a:rPr lang="en-US" sz="2400" dirty="0">
                <a:solidFill>
                  <a:srgbClr val="000000"/>
                </a:solidFill>
              </a:rPr>
              <a:t> (</a:t>
            </a:r>
            <a:r>
              <a:rPr lang="en-US" sz="2400" dirty="0">
                <a:solidFill>
                  <a:srgbClr val="000000"/>
                </a:solidFill>
                <a:hlinkClick r:id="rId4">
                  <a:extLst>
                    <a:ext uri="{A12FA001-AC4F-418D-AE19-62706E023703}">
                      <ahyp:hlinkClr xmlns:ahyp="http://schemas.microsoft.com/office/drawing/2018/hyperlinkcolor" val="tx"/>
                    </a:ext>
                  </a:extLst>
                </a:hlinkClick>
              </a:rPr>
              <a:t>Ivanova ym., 2016</a:t>
            </a:r>
            <a:r>
              <a:rPr lang="en-US" sz="2400" dirty="0">
                <a:solidFill>
                  <a:srgbClr val="000000"/>
                </a:solidFill>
              </a:rPr>
              <a:t>).</a:t>
            </a:r>
          </a:p>
          <a:p>
            <a:pPr marL="0" indent="0" algn="l" rtl="0">
              <a:buNone/>
            </a:pPr>
            <a:r>
              <a:rPr lang="en-US" sz="2400" dirty="0">
                <a:solidFill>
                  <a:srgbClr val="000000"/>
                </a:solidFill>
              </a:rPr>
              <a:t>Näin ollen ihmisten ruokailutottumusten tekeminen ympäristön kannalta kestävämmiksi on yhä tärkeämpää (</a:t>
            </a:r>
            <a:r>
              <a:rPr lang="en-US" sz="2400" dirty="0" err="1">
                <a:solidFill>
                  <a:srgbClr val="000000"/>
                </a:solidFill>
                <a:hlinkClick r:id="rId5">
                  <a:extLst>
                    <a:ext uri="{A12FA001-AC4F-418D-AE19-62706E023703}">
                      <ahyp:hlinkClr xmlns:ahyp="http://schemas.microsoft.com/office/drawing/2018/hyperlinkcolor" val="tx"/>
                    </a:ext>
                  </a:extLst>
                </a:hlinkClick>
              </a:rPr>
              <a:t>Springmann</a:t>
            </a:r>
            <a:r>
              <a:rPr lang="en-US" sz="2400" dirty="0">
                <a:solidFill>
                  <a:srgbClr val="000000"/>
                </a:solidFill>
                <a:hlinkClick r:id="rId5">
                  <a:extLst>
                    <a:ext uri="{A12FA001-AC4F-418D-AE19-62706E023703}">
                      <ahyp:hlinkClr xmlns:ahyp="http://schemas.microsoft.com/office/drawing/2018/hyperlinkcolor" val="tx"/>
                    </a:ext>
                  </a:extLst>
                </a:hlinkClick>
              </a:rPr>
              <a:t>et ai., 2016</a:t>
            </a:r>
            <a:r>
              <a:rPr lang="en-US" sz="2400" dirty="0">
                <a:solidFill>
                  <a:srgbClr val="000000"/>
                </a:solidFill>
              </a:rPr>
              <a:t>;</a:t>
            </a:r>
            <a:r>
              <a:rPr lang="en-US" sz="2400" dirty="0">
                <a:solidFill>
                  <a:srgbClr val="000000"/>
                </a:solidFill>
                <a:hlinkClick r:id="rId6">
                  <a:extLst>
                    <a:ext uri="{A12FA001-AC4F-418D-AE19-62706E023703}">
                      <ahyp:hlinkClr xmlns:ahyp="http://schemas.microsoft.com/office/drawing/2018/hyperlinkcolor" val="tx"/>
                    </a:ext>
                  </a:extLst>
                </a:hlinkClick>
              </a:rPr>
              <a:t>Hartmann ja Siegrist, 2017</a:t>
            </a:r>
            <a:r>
              <a:rPr lang="en-US" sz="2400" dirty="0">
                <a:solidFill>
                  <a:srgbClr val="000000"/>
                </a:solidFill>
              </a:rPr>
              <a:t>;</a:t>
            </a:r>
            <a:r>
              <a:rPr lang="en-US" sz="2400" dirty="0" err="1">
                <a:solidFill>
                  <a:srgbClr val="000000"/>
                </a:solidFill>
                <a:hlinkClick r:id="rId7">
                  <a:extLst>
                    <a:ext uri="{A12FA001-AC4F-418D-AE19-62706E023703}">
                      <ahyp:hlinkClr xmlns:ahyp="http://schemas.microsoft.com/office/drawing/2018/hyperlinkcolor" val="tx"/>
                    </a:ext>
                  </a:extLst>
                </a:hlinkClick>
              </a:rPr>
              <a:t>Magrini</a:t>
            </a:r>
            <a:r>
              <a:rPr lang="en-US" sz="2400" dirty="0">
                <a:solidFill>
                  <a:srgbClr val="000000"/>
                </a:solidFill>
                <a:hlinkClick r:id="rId7">
                  <a:extLst>
                    <a:ext uri="{A12FA001-AC4F-418D-AE19-62706E023703}">
                      <ahyp:hlinkClr xmlns:ahyp="http://schemas.microsoft.com/office/drawing/2018/hyperlinkcolor" val="tx"/>
                    </a:ext>
                  </a:extLst>
                </a:hlinkClick>
              </a:rPr>
              <a:t>et al., 2018</a:t>
            </a:r>
            <a:r>
              <a:rPr lang="en-US" sz="2400" dirty="0">
                <a:solidFill>
                  <a:srgbClr val="000000"/>
                </a:solidFill>
              </a:rPr>
              <a:t>;</a:t>
            </a:r>
            <a:r>
              <a:rPr lang="en-US" sz="2400" dirty="0">
                <a:solidFill>
                  <a:srgbClr val="000000"/>
                </a:solidFill>
                <a:hlinkClick r:id="rId8">
                  <a:extLst>
                    <a:ext uri="{A12FA001-AC4F-418D-AE19-62706E023703}">
                      <ahyp:hlinkClr xmlns:ahyp="http://schemas.microsoft.com/office/drawing/2018/hyperlinkcolor" val="tx"/>
                    </a:ext>
                  </a:extLst>
                </a:hlinkClick>
              </a:rPr>
              <a:t>Hedin ym., 2019</a:t>
            </a:r>
            <a:r>
              <a:rPr lang="en-US" sz="2400" dirty="0">
                <a:solidFill>
                  <a:srgbClr val="000000"/>
                </a:solidFill>
              </a:rPr>
              <a:t>).</a:t>
            </a:r>
          </a:p>
        </p:txBody>
      </p:sp>
      <p:pic>
        <p:nvPicPr>
          <p:cNvPr id="8" name="Picture 7" descr="Oranges in a mesh string bag on a white table">
            <a:extLst>
              <a:ext uri="{FF2B5EF4-FFF2-40B4-BE49-F238E27FC236}">
                <a16:creationId xmlns:a16="http://schemas.microsoft.com/office/drawing/2014/main" id="{8F18F515-43C5-0E7D-8254-210CDFDA6C1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CA2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092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92CF3F8-E5E4-AC8F-E91E-9C3D346C848F}"/>
              </a:ext>
            </a:extLst>
          </p:cNvPr>
          <p:cNvSpPr txBox="1">
            <a:spLocks/>
          </p:cNvSpPr>
          <p:nvPr/>
        </p:nvSpPr>
        <p:spPr>
          <a:xfrm>
            <a:off x="4965430" y="444443"/>
            <a:ext cx="6586491" cy="1286160"/>
          </a:xfrm>
          <a:prstGeom prst="rect">
            <a:avLst/>
          </a:prstGeom>
          <a:solidFill>
            <a:srgbClr val="F1A0C2"/>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4100" b="1" dirty="0">
                <a:solidFill>
                  <a:srgbClr val="000000"/>
                </a:solidFill>
                <a:ea typeface="+mj-ea"/>
                <a:cs typeface="+mj-cs"/>
              </a:rPr>
              <a:t>Valinta ja seurausstrategia…</a:t>
            </a:r>
          </a:p>
        </p:txBody>
      </p:sp>
      <p:sp>
        <p:nvSpPr>
          <p:cNvPr id="5" name="Text Placeholder 4">
            <a:extLst>
              <a:ext uri="{FF2B5EF4-FFF2-40B4-BE49-F238E27FC236}">
                <a16:creationId xmlns:a16="http://schemas.microsoft.com/office/drawing/2014/main" id="{A0EF8F5D-E140-CB19-5BA8-D965B7542E7A}"/>
              </a:ext>
            </a:extLst>
          </p:cNvPr>
          <p:cNvSpPr txBox="1">
            <a:spLocks/>
          </p:cNvSpPr>
          <p:nvPr/>
        </p:nvSpPr>
        <p:spPr>
          <a:xfrm>
            <a:off x="4965430" y="2385704"/>
            <a:ext cx="6717489"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400" dirty="0">
                <a:solidFill>
                  <a:srgbClr val="000000"/>
                </a:solidFill>
              </a:rPr>
              <a:t>Etenkin korkean tulotason maissa ruoan kulutuksen muuttaminen katsotaan välttämättömäksi edellytykseksi globaalien </a:t>
            </a:r>
            <a:r>
              <a:rPr lang="en-US" sz="2400" dirty="0" err="1">
                <a:solidFill>
                  <a:srgbClr val="000000"/>
                </a:solidFill>
              </a:rPr>
              <a:t>kestävyystavoitteiden</a:t>
            </a:r>
            <a:r>
              <a:rPr lang="en-US" sz="2400" dirty="0">
                <a:solidFill>
                  <a:srgbClr val="000000"/>
                </a:solidFill>
              </a:rPr>
              <a:t> </a:t>
            </a:r>
            <a:r>
              <a:rPr lang="en-US" sz="2400" dirty="0" err="1">
                <a:solidFill>
                  <a:srgbClr val="000000"/>
                </a:solidFill>
              </a:rPr>
              <a:t>saavuttamiselle</a:t>
            </a:r>
            <a:r>
              <a:rPr lang="en-US" sz="2400" dirty="0">
                <a:solidFill>
                  <a:srgbClr val="000000"/>
                </a:solidFill>
              </a:rPr>
              <a:t> (</a:t>
            </a:r>
            <a:r>
              <a:rPr lang="en-US" sz="2400" dirty="0">
                <a:solidFill>
                  <a:srgbClr val="000000"/>
                </a:solidFill>
                <a:hlinkClick r:id="rId3">
                  <a:extLst>
                    <a:ext uri="{A12FA001-AC4F-418D-AE19-62706E023703}">
                      <ahyp:hlinkClr xmlns:ahyp="http://schemas.microsoft.com/office/drawing/2018/hyperlinkcolor" val="tx"/>
                    </a:ext>
                  </a:extLst>
                </a:hlinkClick>
              </a:rPr>
              <a:t>YK, 2016</a:t>
            </a:r>
            <a:r>
              <a:rPr lang="en-US" sz="2400" dirty="0">
                <a:solidFill>
                  <a:srgbClr val="000000"/>
                </a:solidFill>
              </a:rPr>
              <a:t>).</a:t>
            </a:r>
          </a:p>
          <a:p>
            <a:pPr marL="0" indent="0" algn="l" rtl="0">
              <a:buNone/>
            </a:pPr>
            <a:r>
              <a:rPr lang="en-US" sz="2400" dirty="0">
                <a:solidFill>
                  <a:srgbClr val="000000"/>
                </a:solidFill>
              </a:rPr>
              <a:t>Tämä saa aikaan uskomuksen, että meidän on </a:t>
            </a:r>
            <a:r>
              <a:rPr lang="en-US" sz="2400" dirty="0" err="1">
                <a:solidFill>
                  <a:srgbClr val="000000"/>
                </a:solidFill>
              </a:rPr>
              <a:t>keskityttävä</a:t>
            </a:r>
            <a:r>
              <a:rPr lang="en-US" sz="2400" dirty="0">
                <a:solidFill>
                  <a:srgbClr val="000000"/>
                </a:solidFill>
              </a:rPr>
              <a:t> </a:t>
            </a:r>
            <a:r>
              <a:rPr lang="en-US" sz="2400" dirty="0" err="1">
                <a:solidFill>
                  <a:srgbClr val="000000"/>
                </a:solidFill>
              </a:rPr>
              <a:t>erilaisiin</a:t>
            </a:r>
            <a:r>
              <a:rPr lang="en-US" sz="2400" dirty="0">
                <a:solidFill>
                  <a:srgbClr val="000000"/>
                </a:solidFill>
              </a:rPr>
              <a:t> </a:t>
            </a:r>
            <a:r>
              <a:rPr lang="en-US" sz="2400" dirty="0" err="1">
                <a:solidFill>
                  <a:srgbClr val="000000"/>
                </a:solidFill>
              </a:rPr>
              <a:t>käyttäytymisstrategioíhin</a:t>
            </a:r>
            <a:r>
              <a:rPr lang="en-US" sz="2400" dirty="0">
                <a:solidFill>
                  <a:srgbClr val="000000"/>
                </a:solidFill>
              </a:rPr>
              <a:t> </a:t>
            </a:r>
            <a:r>
              <a:rPr lang="en-US" sz="2400" dirty="0" err="1">
                <a:solidFill>
                  <a:srgbClr val="000000"/>
                </a:solidFill>
              </a:rPr>
              <a:t>edistääksemme</a:t>
            </a:r>
            <a:r>
              <a:rPr lang="en-US" sz="2400" dirty="0">
                <a:solidFill>
                  <a:srgbClr val="000000"/>
                </a:solidFill>
              </a:rPr>
              <a:t> </a:t>
            </a:r>
            <a:r>
              <a:rPr lang="en-US" sz="2400" dirty="0" err="1">
                <a:solidFill>
                  <a:srgbClr val="000000"/>
                </a:solidFill>
              </a:rPr>
              <a:t>ympäristön</a:t>
            </a:r>
            <a:r>
              <a:rPr lang="en-US" sz="2400" dirty="0">
                <a:solidFill>
                  <a:srgbClr val="000000"/>
                </a:solidFill>
              </a:rPr>
              <a:t> kannalta kestävän </a:t>
            </a:r>
            <a:r>
              <a:rPr lang="en-US" sz="2400" dirty="0" err="1">
                <a:solidFill>
                  <a:srgbClr val="000000"/>
                </a:solidFill>
              </a:rPr>
              <a:t>ruoan</a:t>
            </a:r>
            <a:r>
              <a:rPr lang="en-US" sz="2400" dirty="0">
                <a:solidFill>
                  <a:srgbClr val="000000"/>
                </a:solidFill>
              </a:rPr>
              <a:t> </a:t>
            </a:r>
            <a:r>
              <a:rPr lang="en-US" sz="2400" dirty="0" err="1">
                <a:solidFill>
                  <a:srgbClr val="000000"/>
                </a:solidFill>
              </a:rPr>
              <a:t>kulutusta</a:t>
            </a:r>
            <a:r>
              <a:rPr lang="en-US" sz="2400" dirty="0">
                <a:solidFill>
                  <a:srgbClr val="000000"/>
                </a:solidFill>
              </a:rPr>
              <a:t> </a:t>
            </a:r>
            <a:r>
              <a:rPr lang="en-US" sz="2400" dirty="0" err="1">
                <a:solidFill>
                  <a:srgbClr val="000000"/>
                </a:solidFill>
              </a:rPr>
              <a:t>korkean</a:t>
            </a:r>
            <a:r>
              <a:rPr lang="en-US" sz="2400" dirty="0">
                <a:solidFill>
                  <a:srgbClr val="000000"/>
                </a:solidFill>
              </a:rPr>
              <a:t> tulotason maissa.</a:t>
            </a:r>
          </a:p>
        </p:txBody>
      </p:sp>
      <p:pic>
        <p:nvPicPr>
          <p:cNvPr id="8" name="Picture 7" descr="Oranges in a mesh string bag on a white table">
            <a:extLst>
              <a:ext uri="{FF2B5EF4-FFF2-40B4-BE49-F238E27FC236}">
                <a16:creationId xmlns:a16="http://schemas.microsoft.com/office/drawing/2014/main" id="{8F18F515-43C5-0E7D-8254-210CDFDA6C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CA2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951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C316FF-DAC9-43DE-6E64-BF4B05CAECDC}"/>
              </a:ext>
            </a:extLst>
          </p:cNvPr>
          <p:cNvSpPr>
            <a:spLocks noGrp="1"/>
          </p:cNvSpPr>
          <p:nvPr>
            <p:ph type="body" sz="quarter" idx="16"/>
          </p:nvPr>
        </p:nvSpPr>
        <p:spPr/>
        <p:txBody>
          <a:bodyPr/>
          <a:lstStyle/>
          <a:p>
            <a:pPr algn="l" rtl="0"/>
            <a:r>
              <a:rPr lang="en-IE" dirty="0"/>
              <a:t>Ilmastohätä – </a:t>
            </a:r>
            <a:r>
              <a:rPr lang="en-IE" dirty="0" err="1"/>
              <a:t>Kestävän</a:t>
            </a:r>
            <a:r>
              <a:rPr lang="en-IE" dirty="0"/>
              <a:t> </a:t>
            </a:r>
            <a:r>
              <a:rPr lang="en-IE" dirty="0" err="1"/>
              <a:t>kehitykset</a:t>
            </a:r>
            <a:r>
              <a:rPr lang="en-IE" dirty="0"/>
              <a:t> </a:t>
            </a:r>
            <a:r>
              <a:rPr lang="en-IE" dirty="0" err="1"/>
              <a:t>tavoitteet</a:t>
            </a:r>
            <a:endParaRPr lang="en-IE" dirty="0"/>
          </a:p>
          <a:p>
            <a:pPr algn="l" rtl="0"/>
            <a:endParaRPr lang="en-IE" dirty="0"/>
          </a:p>
        </p:txBody>
      </p:sp>
      <p:sp>
        <p:nvSpPr>
          <p:cNvPr id="3" name="Text Placeholder 2">
            <a:extLst>
              <a:ext uri="{FF2B5EF4-FFF2-40B4-BE49-F238E27FC236}">
                <a16:creationId xmlns:a16="http://schemas.microsoft.com/office/drawing/2014/main" id="{CBBE5621-55EE-7267-E860-48AC9FFD2737}"/>
              </a:ext>
            </a:extLst>
          </p:cNvPr>
          <p:cNvSpPr>
            <a:spLocks noGrp="1"/>
          </p:cNvSpPr>
          <p:nvPr>
            <p:ph type="body" sz="quarter" idx="17"/>
          </p:nvPr>
        </p:nvSpPr>
        <p:spPr/>
        <p:txBody>
          <a:bodyPr/>
          <a:lstStyle/>
          <a:p>
            <a:pPr algn="l" rtl="0"/>
            <a:r>
              <a:rPr lang="en-IE"/>
              <a:t>03</a:t>
            </a:r>
          </a:p>
        </p:txBody>
      </p:sp>
    </p:spTree>
    <p:extLst>
      <p:ext uri="{BB962C8B-B14F-4D97-AF65-F5344CB8AC3E}">
        <p14:creationId xmlns:p14="http://schemas.microsoft.com/office/powerpoint/2010/main" val="1923324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C4C4E5D-B0F3-5E2D-FB2A-6028AB370239}"/>
              </a:ext>
            </a:extLst>
          </p:cNvPr>
          <p:cNvSpPr>
            <a:spLocks noGrp="1"/>
          </p:cNvSpPr>
          <p:nvPr>
            <p:ph type="body" sz="quarter" idx="18"/>
          </p:nvPr>
        </p:nvSpPr>
        <p:spPr>
          <a:xfrm>
            <a:off x="700704" y="869068"/>
            <a:ext cx="7091151" cy="3025975"/>
          </a:xfrm>
        </p:spPr>
        <p:txBody>
          <a:bodyPr/>
          <a:lstStyle/>
          <a:p>
            <a:pPr algn="l" rtl="0">
              <a:spcBef>
                <a:spcPts val="600"/>
              </a:spcBef>
            </a:pPr>
            <a:r>
              <a:rPr lang="fi-FI" sz="2200" dirty="0"/>
              <a:t>Maailman talousfoorumi on samaa mieltä siitä, että vuonna 2015 maailmanlaajuiset ruokajärjestelmät aiheuttivat noin 25–42 % – eli noin kolmanneksen – kaikista maailmanlaajuisista kasvihuonekaasupäästöistä. </a:t>
            </a:r>
            <a:r>
              <a:rPr lang="fi-FI" sz="2200" b="1" dirty="0">
                <a:solidFill>
                  <a:schemeClr val="bg1"/>
                </a:solidFill>
                <a:highlight>
                  <a:srgbClr val="F79037"/>
                </a:highlight>
                <a:hlinkClick r:id="rId3">
                  <a:extLst>
                    <a:ext uri="{A12FA001-AC4F-418D-AE19-62706E023703}">
                      <ahyp:hlinkClr xmlns:ahyp="http://schemas.microsoft.com/office/drawing/2018/hyperlinkcolor" val="tx"/>
                    </a:ext>
                  </a:extLst>
                </a:hlinkClick>
              </a:rPr>
              <a:t>Lähde</a:t>
            </a:r>
            <a:endParaRPr lang="fi-FI" sz="2200" dirty="0">
              <a:solidFill>
                <a:schemeClr val="bg1"/>
              </a:solidFill>
              <a:highlight>
                <a:srgbClr val="F79037"/>
              </a:highlight>
            </a:endParaRPr>
          </a:p>
          <a:p>
            <a:pPr algn="l" rtl="0">
              <a:spcBef>
                <a:spcPts val="600"/>
              </a:spcBef>
            </a:pPr>
            <a:r>
              <a:rPr lang="fi-FI" sz="2200" dirty="0"/>
              <a:t>Ilmastonmuutos vaikuttaa kaikkiin maailman maihin. Se häiritsee kansallisia talouksia ja vaikuttaa erityisesti heikoimmassa asemassa olevien ihmisten elämään ja toimeentuloon.</a:t>
            </a:r>
          </a:p>
          <a:p>
            <a:pPr algn="l" rtl="0">
              <a:spcBef>
                <a:spcPts val="600"/>
              </a:spcBef>
            </a:pPr>
            <a:r>
              <a:rPr lang="fi-FI" sz="2200" dirty="0"/>
              <a:t>Säämallit muuttuvat, merenpinnat nousevat ja sääilmiöt muuttuvat äärimmäisiksi, ja ne vaikuttavat yli 39 miljoonaan ihmiseen vuonna 2018.</a:t>
            </a:r>
          </a:p>
          <a:p>
            <a:pPr algn="l" rtl="0">
              <a:spcBef>
                <a:spcPts val="600"/>
              </a:spcBef>
            </a:pPr>
            <a:r>
              <a:rPr lang="fi-FI" sz="2200" dirty="0"/>
              <a:t>2010–2019 oli lämpimin koskaan mitattu vuosikymmen, joka toi mukanaan valtavia metsäpaloja, hurrikaaneja, kuivuutta, tulvia ja muita ilmastokatastrofeja eri puolilla maanilmaa, ja 	tämä tuo mukanaan haasteita elintarviketurvalle ja 		hinnoille.</a:t>
            </a:r>
          </a:p>
        </p:txBody>
      </p:sp>
      <p:pic>
        <p:nvPicPr>
          <p:cNvPr id="13" name="Picture Placeholder 12" descr="Baobab trees">
            <a:extLst>
              <a:ext uri="{FF2B5EF4-FFF2-40B4-BE49-F238E27FC236}">
                <a16:creationId xmlns:a16="http://schemas.microsoft.com/office/drawing/2014/main" id="{D10CB255-80B0-AC75-A14B-FDFF79EA46F5}"/>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a:xfrm>
            <a:off x="7791855" y="1452563"/>
            <a:ext cx="4400145" cy="4656137"/>
          </a:xfrm>
        </p:spPr>
      </p:pic>
    </p:spTree>
    <p:extLst>
      <p:ext uri="{BB962C8B-B14F-4D97-AF65-F5344CB8AC3E}">
        <p14:creationId xmlns:p14="http://schemas.microsoft.com/office/powerpoint/2010/main" val="150344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basket  Description automatically generated with low confidence">
            <a:extLst>
              <a:ext uri="{FF2B5EF4-FFF2-40B4-BE49-F238E27FC236}">
                <a16:creationId xmlns:a16="http://schemas.microsoft.com/office/drawing/2014/main" id="{8A4870BF-92DD-7799-59B6-E282160F65F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8912202" y="1260506"/>
            <a:ext cx="2444127" cy="4336988"/>
          </a:xfrm>
        </p:spPr>
      </p:pic>
      <p:sp>
        <p:nvSpPr>
          <p:cNvPr id="3" name="Text Placeholder 2">
            <a:extLst>
              <a:ext uri="{FF2B5EF4-FFF2-40B4-BE49-F238E27FC236}">
                <a16:creationId xmlns:a16="http://schemas.microsoft.com/office/drawing/2014/main" id="{F803436B-31B8-D84D-B5A2-61B5F1E70AF9}"/>
              </a:ext>
            </a:extLst>
          </p:cNvPr>
          <p:cNvSpPr>
            <a:spLocks noGrp="1"/>
          </p:cNvSpPr>
          <p:nvPr>
            <p:ph type="body" sz="quarter" idx="18"/>
          </p:nvPr>
        </p:nvSpPr>
        <p:spPr>
          <a:xfrm>
            <a:off x="835670" y="1143249"/>
            <a:ext cx="7790536" cy="4454245"/>
          </a:xfr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EFE-kurssin aikana keskitymme ja laajennamme ymmärrystämme </a:t>
            </a:r>
            <a:r>
              <a:rPr kumimoji="0" lang="fi-FI" sz="2200" b="1" i="0" u="none" strike="noStrike" kern="1200" cap="none" spc="0" normalizeH="0" baseline="0" noProof="0" dirty="0">
                <a:ln>
                  <a:noFill/>
                </a:ln>
                <a:solidFill>
                  <a:prstClr val="black"/>
                </a:solidFill>
                <a:effectLst/>
                <a:uLnTx/>
                <a:uFillTx/>
                <a:latin typeface="Calibri" panose="020F0502020204030204"/>
                <a:ea typeface="+mn-ea"/>
                <a:cs typeface="+mn-cs"/>
              </a:rPr>
              <a:t>Ruokaekosysteemimme eettisistä ongelmista </a:t>
            </a: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ja tarjoamme </a:t>
            </a:r>
            <a:r>
              <a:rPr lang="fi-FI" sz="2200" dirty="0">
                <a:solidFill>
                  <a:prstClr val="black"/>
                </a:solidFill>
                <a:latin typeface="Calibri" panose="020F0502020204030204"/>
              </a:rPr>
              <a:t>tietoa siitä, </a:t>
            </a: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kuinka kouluttajat voivat tarjota oppimispolun opiskelijoille, tuleville yrittäjille </a:t>
            </a:r>
            <a:r>
              <a:rPr lang="fi-FI" sz="2200" dirty="0">
                <a:solidFill>
                  <a:prstClr val="black"/>
                </a:solidFill>
                <a:latin typeface="Calibri" panose="020F0502020204030204"/>
              </a:rPr>
              <a:t>ja </a:t>
            </a: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nykyisille elintarvikealan pk-yrityksille </a:t>
            </a:r>
            <a:r>
              <a:rPr lang="fi-FI" sz="2200" dirty="0">
                <a:solidFill>
                  <a:prstClr val="black"/>
                </a:solidFill>
                <a:latin typeface="Calibri" panose="020F0502020204030204"/>
              </a:rPr>
              <a:t>näkökulmia</a:t>
            </a: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 toimintatapojamme muuttamiseksi ja planeetamme – ihmisten – voiton parantamiseksi.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Tämä kurssi on ensimmäinen avoin materiaalivaranto </a:t>
            </a:r>
            <a:r>
              <a:rPr lang="fi-FI" sz="2200" dirty="0">
                <a:solidFill>
                  <a:prstClr val="black"/>
                </a:solidFill>
                <a:latin typeface="Calibri" panose="020F0502020204030204"/>
              </a:rPr>
              <a:t>eettisen elintarvikeyrittäjyyden oppimisohjelmaan, </a:t>
            </a: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6 oppimismoduulia käytettäväksi </a:t>
            </a:r>
            <a:r>
              <a:rPr lang="fi-FI" sz="2200" dirty="0">
                <a:solidFill>
                  <a:prstClr val="black"/>
                </a:solidFill>
                <a:latin typeface="Calibri" panose="020F0502020204030204"/>
              </a:rPr>
              <a:t>erilaisissa oppimisympäristöissä</a:t>
            </a: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 osana olemassa olevia opintoja tai erillisenä ohjelmana. Kouluttajia kannustetaan </a:t>
            </a:r>
            <a:r>
              <a:rPr lang="fi-FI" sz="2200" dirty="0" err="1">
                <a:solidFill>
                  <a:prstClr val="black"/>
                </a:solidFill>
                <a:latin typeface="Calibri" panose="020F0502020204030204"/>
              </a:rPr>
              <a:t>soveltam</a:t>
            </a:r>
            <a:r>
              <a:rPr kumimoji="0" lang="fi-FI" sz="2200" b="0" i="0" u="none" strike="noStrike" kern="1200" cap="none" spc="0" normalizeH="0" baseline="0" noProof="0" dirty="0" err="1">
                <a:ln>
                  <a:noFill/>
                </a:ln>
                <a:solidFill>
                  <a:prstClr val="black"/>
                </a:solidFill>
                <a:effectLst/>
                <a:uLnTx/>
                <a:uFillTx/>
                <a:latin typeface="Calibri" panose="020F0502020204030204"/>
                <a:ea typeface="+mn-ea"/>
                <a:cs typeface="+mn-cs"/>
              </a:rPr>
              <a:t>aan</a:t>
            </a: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200" b="0" i="0" u="none" strike="noStrike" kern="1200" cap="none" spc="0" normalizeH="0" baseline="0" noProof="0" dirty="0" err="1">
                <a:ln>
                  <a:noFill/>
                </a:ln>
                <a:solidFill>
                  <a:prstClr val="black"/>
                </a:solidFill>
                <a:effectLst/>
                <a:uLnTx/>
                <a:uFillTx/>
                <a:latin typeface="Calibri" panose="020F0502020204030204"/>
                <a:ea typeface="+mn-ea"/>
                <a:cs typeface="+mn-cs"/>
              </a:rPr>
              <a:t>materiaalej</a:t>
            </a:r>
            <a:r>
              <a:rPr lang="fi-FI" sz="2200" dirty="0">
                <a:solidFill>
                  <a:prstClr val="black"/>
                </a:solidFill>
                <a:latin typeface="Calibri" panose="020F0502020204030204"/>
              </a:rPr>
              <a:t>a</a:t>
            </a: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i-FI" sz="2200" dirty="0">
                <a:solidFill>
                  <a:prstClr val="black"/>
                </a:solidFill>
                <a:latin typeface="Calibri" panose="020F0502020204030204"/>
              </a:rPr>
              <a:t>eri tarpeisiin </a:t>
            </a: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sekä käyttämään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muita</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EFE-</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oppimistyökaluja</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200" b="1" dirty="0" err="1">
                <a:solidFill>
                  <a:srgbClr val="F79037"/>
                </a:solidFill>
                <a:hlinkClick r:id="rId3">
                  <a:extLst>
                    <a:ext uri="{A12FA001-AC4F-418D-AE19-62706E023703}">
                      <ahyp:hlinkClr xmlns:ahyp="http://schemas.microsoft.com/office/drawing/2018/hyperlinkcolor" val="tx"/>
                    </a:ext>
                  </a:extLst>
                </a:hlinkClick>
              </a:rPr>
              <a:t>Resurssit</a:t>
            </a:r>
            <a:r>
              <a:rPr lang="en-GB" sz="2200" b="1" dirty="0">
                <a:solidFill>
                  <a:srgbClr val="F79037"/>
                </a:solidFill>
                <a:hlinkClick r:id="rId3">
                  <a:extLst>
                    <a:ext uri="{A12FA001-AC4F-418D-AE19-62706E023703}">
                      <ahyp:hlinkClr xmlns:ahyp="http://schemas.microsoft.com/office/drawing/2018/hyperlinkcolor" val="tx"/>
                    </a:ext>
                  </a:extLst>
                </a:hlinkClick>
              </a:rPr>
              <a:t> - </a:t>
            </a:r>
            <a:r>
              <a:rPr lang="en-GB" sz="2200" b="1" dirty="0" err="1">
                <a:solidFill>
                  <a:srgbClr val="F79037"/>
                </a:solidFill>
                <a:hlinkClick r:id="rId3">
                  <a:extLst>
                    <a:ext uri="{A12FA001-AC4F-418D-AE19-62706E023703}">
                      <ahyp:hlinkClr xmlns:ahyp="http://schemas.microsoft.com/office/drawing/2018/hyperlinkcolor" val="tx"/>
                    </a:ext>
                  </a:extLst>
                </a:hlinkClick>
              </a:rPr>
              <a:t>Eettinen</a:t>
            </a:r>
            <a:r>
              <a:rPr lang="en-GB" sz="2200" b="1" dirty="0">
                <a:solidFill>
                  <a:srgbClr val="F79037"/>
                </a:solidFill>
                <a:hlinkClick r:id="rId3">
                  <a:extLst>
                    <a:ext uri="{A12FA001-AC4F-418D-AE19-62706E023703}">
                      <ahyp:hlinkClr xmlns:ahyp="http://schemas.microsoft.com/office/drawing/2018/hyperlinkcolor" val="tx"/>
                    </a:ext>
                  </a:extLst>
                </a:hlinkClick>
              </a:rPr>
              <a:t> </a:t>
            </a:r>
            <a:r>
              <a:rPr lang="en-GB" sz="2200" b="1" dirty="0" err="1">
                <a:solidFill>
                  <a:srgbClr val="F79037"/>
                </a:solidFill>
                <a:hlinkClick r:id="rId3">
                  <a:extLst>
                    <a:ext uri="{A12FA001-AC4F-418D-AE19-62706E023703}">
                      <ahyp:hlinkClr xmlns:ahyp="http://schemas.microsoft.com/office/drawing/2018/hyperlinkcolor" val="tx"/>
                    </a:ext>
                  </a:extLst>
                </a:hlinkClick>
              </a:rPr>
              <a:t>elintarvikeyrittäjyys</a:t>
            </a:r>
            <a:r>
              <a:rPr lang="en-GB" sz="2200" b="1" dirty="0">
                <a:solidFill>
                  <a:srgbClr val="F79037"/>
                </a:solidFill>
                <a:hlinkClick r:id="rId3">
                  <a:extLst>
                    <a:ext uri="{A12FA001-AC4F-418D-AE19-62706E023703}">
                      <ahyp:hlinkClr xmlns:ahyp="http://schemas.microsoft.com/office/drawing/2018/hyperlinkcolor" val="tx"/>
                    </a:ext>
                  </a:extLst>
                </a:hlinkClick>
              </a:rPr>
              <a:t> (ethical-food.eu)</a:t>
            </a:r>
            <a:r>
              <a:rPr lang="en-GB" sz="2200" b="1" dirty="0">
                <a:solidFill>
                  <a:srgbClr val="F79037"/>
                </a:solidFill>
              </a:rPr>
              <a:t> </a:t>
            </a:r>
            <a:r>
              <a:rPr lang="en-GB" sz="2200" dirty="0" err="1">
                <a:solidFill>
                  <a:prstClr val="black"/>
                </a:solidFill>
                <a:latin typeface="Calibri" panose="020F0502020204030204"/>
              </a:rPr>
              <a:t>mahdollisimman</a:t>
            </a:r>
            <a:r>
              <a:rPr lang="en-GB" sz="2200" dirty="0">
                <a:solidFill>
                  <a:prstClr val="black"/>
                </a:solidFill>
                <a:latin typeface="Calibri" panose="020F0502020204030204"/>
              </a:rPr>
              <a:t> </a:t>
            </a:r>
            <a:r>
              <a:rPr lang="en-GB" sz="2200" dirty="0" err="1">
                <a:solidFill>
                  <a:prstClr val="black"/>
                </a:solidFill>
                <a:latin typeface="Calibri" panose="020F0502020204030204"/>
              </a:rPr>
              <a:t>monipuolisesti</a:t>
            </a:r>
            <a:r>
              <a:rPr lang="en-GB" sz="2200" dirty="0">
                <a:solidFill>
                  <a:prstClr val="black"/>
                </a:solidFill>
                <a:latin typeface="Calibri" panose="020F0502020204030204"/>
              </a:rPr>
              <a:t>.</a:t>
            </a:r>
            <a:endParaRPr lang="en-IE" sz="2200" dirty="0">
              <a:solidFill>
                <a:prstClr val="black"/>
              </a:solidFill>
              <a:latin typeface="Calibri" panose="020F0502020204030204"/>
            </a:endParaRPr>
          </a:p>
        </p:txBody>
      </p:sp>
      <p:sp>
        <p:nvSpPr>
          <p:cNvPr id="4" name="Text Placeholder 3">
            <a:extLst>
              <a:ext uri="{FF2B5EF4-FFF2-40B4-BE49-F238E27FC236}">
                <a16:creationId xmlns:a16="http://schemas.microsoft.com/office/drawing/2014/main" id="{AE2BF8E2-33A1-1C41-9375-F4B5E3A9C2BD}"/>
              </a:ext>
            </a:extLst>
          </p:cNvPr>
          <p:cNvSpPr>
            <a:spLocks noGrp="1"/>
          </p:cNvSpPr>
          <p:nvPr>
            <p:ph type="body" sz="quarter" idx="16"/>
          </p:nvPr>
        </p:nvSpPr>
        <p:spPr>
          <a:xfrm>
            <a:off x="1" y="429768"/>
            <a:ext cx="8003958" cy="629504"/>
          </a:xfrm>
          <a:solidFill>
            <a:srgbClr val="F79037"/>
          </a:solidFill>
        </p:spPr>
        <p:txBody>
          <a:bodyPr/>
          <a:lstStyle/>
          <a:p>
            <a:pPr marL="396000" algn="l" rtl="0"/>
            <a:r>
              <a:rPr lang="en-IE" b="1" dirty="0"/>
              <a:t>Tämä kurssi… </a:t>
            </a:r>
            <a:r>
              <a:rPr lang="en-IE" b="1" dirty="0" err="1"/>
              <a:t>mitä</a:t>
            </a:r>
            <a:r>
              <a:rPr lang="en-IE" b="1" dirty="0"/>
              <a:t> </a:t>
            </a:r>
            <a:r>
              <a:rPr lang="en-IE" b="1" dirty="0" err="1"/>
              <a:t>sisältää</a:t>
            </a:r>
            <a:endParaRPr lang="en-IE" b="1" dirty="0"/>
          </a:p>
        </p:txBody>
      </p:sp>
      <p:sp>
        <p:nvSpPr>
          <p:cNvPr id="5" name="TextBox 4">
            <a:extLst>
              <a:ext uri="{FF2B5EF4-FFF2-40B4-BE49-F238E27FC236}">
                <a16:creationId xmlns:a16="http://schemas.microsoft.com/office/drawing/2014/main" id="{5BFC45B7-04DE-BF73-F5E5-0300341371BA}"/>
              </a:ext>
            </a:extLst>
          </p:cNvPr>
          <p:cNvSpPr txBox="1"/>
          <p:nvPr/>
        </p:nvSpPr>
        <p:spPr>
          <a:xfrm>
            <a:off x="124905" y="5832009"/>
            <a:ext cx="470161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HUOMAA: Kurssia tukee Opettajan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opas</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ja </a:t>
            </a:r>
            <a:r>
              <a:rPr lang="en-US" sz="1400" b="1" dirty="0" err="1">
                <a:solidFill>
                  <a:prstClr val="black"/>
                </a:solidFill>
                <a:latin typeface="Calibri" panose="020F0502020204030204"/>
              </a:rPr>
              <a:t>Hyvien</a:t>
            </a:r>
            <a:r>
              <a:rPr lang="en-US" sz="1400" b="1" dirty="0">
                <a:solidFill>
                  <a:prstClr val="black"/>
                </a:solidFill>
                <a:latin typeface="Calibri" panose="020F0502020204030204"/>
              </a:rPr>
              <a:t> </a:t>
            </a:r>
            <a:r>
              <a:rPr lang="en-US" sz="1400" b="1" dirty="0" err="1">
                <a:solidFill>
                  <a:prstClr val="black"/>
                </a:solidFill>
                <a:latin typeface="Calibri" panose="020F0502020204030204"/>
              </a:rPr>
              <a:t>käytäntöjen</a:t>
            </a:r>
            <a:r>
              <a:rPr lang="en-US" sz="1400" b="1" dirty="0">
                <a:solidFill>
                  <a:prstClr val="black"/>
                </a:solidFill>
                <a:latin typeface="Calibri" panose="020F0502020204030204"/>
              </a:rPr>
              <a:t> </a:t>
            </a:r>
            <a:r>
              <a:rPr lang="en-US" sz="1400" b="1" dirty="0" err="1">
                <a:solidFill>
                  <a:prstClr val="black"/>
                </a:solidFill>
                <a:latin typeface="Calibri" panose="020F0502020204030204"/>
              </a:rPr>
              <a:t>kokoelma</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jossa</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etiikkaa ja eettisiä teorioita käsitellään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yksityiskohtaisesti</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elintarvikeketjun</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eri</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vaiheissa</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892323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357AAF-429C-2C2F-F9A6-888D44AA914B}"/>
              </a:ext>
            </a:extLst>
          </p:cNvPr>
          <p:cNvSpPr>
            <a:spLocks noGrp="1"/>
          </p:cNvSpPr>
          <p:nvPr>
            <p:ph type="body" sz="quarter" idx="18"/>
          </p:nvPr>
        </p:nvSpPr>
        <p:spPr>
          <a:xfrm>
            <a:off x="543735" y="1218743"/>
            <a:ext cx="10894979" cy="3849918"/>
          </a:xfrm>
        </p:spPr>
        <p:txBody>
          <a:bodyPr/>
          <a:lstStyle/>
          <a:p>
            <a:pPr algn="l" rtl="0"/>
            <a:r>
              <a:rPr lang="en-US" sz="2300" b="1" dirty="0"/>
              <a:t>Tiede ilmastonmuutoksesta on vakiintunut:</a:t>
            </a:r>
          </a:p>
          <a:p>
            <a:pPr marL="342900" indent="-342900" algn="l" rtl="0">
              <a:buFont typeface="Arial" panose="020B0604020202020204" pitchFamily="34" charset="0"/>
              <a:buChar char="•"/>
            </a:pPr>
            <a:r>
              <a:rPr lang="en-US" sz="2300" dirty="0"/>
              <a:t>Ilmastonmuutos on todellinen ja ihmisen toiminta on pääasiallinen syy. (</a:t>
            </a:r>
            <a:r>
              <a:rPr lang="en-US" sz="2300" dirty="0">
                <a:solidFill>
                  <a:srgbClr val="F79037"/>
                </a:solidFill>
                <a:hlinkClick r:id="rId2">
                  <a:extLst>
                    <a:ext uri="{A12FA001-AC4F-418D-AE19-62706E023703}">
                      <ahyp:hlinkClr xmlns:ahyp="http://schemas.microsoft.com/office/drawing/2018/hyperlinkcolor" val="tx"/>
                    </a:ext>
                  </a:extLst>
                </a:hlinkClick>
              </a:rPr>
              <a:t>IPCC</a:t>
            </a:r>
            <a:r>
              <a:rPr lang="en-US" sz="2300" dirty="0"/>
              <a:t>)</a:t>
            </a:r>
          </a:p>
          <a:p>
            <a:pPr marL="342900" indent="-342900" algn="l" rtl="0">
              <a:buFont typeface="Arial" panose="020B0604020202020204" pitchFamily="34" charset="0"/>
              <a:buChar char="•"/>
            </a:pPr>
            <a:r>
              <a:rPr lang="en-US" sz="2300" dirty="0"/>
              <a:t>Kasvihuonekaasujen pitoisuus maapallon ilmakehässä on suoraan yhteydessä maapallon keskilämpötilaan. (IPCC)</a:t>
            </a:r>
          </a:p>
          <a:p>
            <a:pPr marL="342900" indent="-342900" algn="l" rtl="0">
              <a:buFont typeface="Arial" panose="020B0604020202020204" pitchFamily="34" charset="0"/>
              <a:buChar char="•"/>
            </a:pPr>
            <a:r>
              <a:rPr lang="en-US" sz="2300" dirty="0"/>
              <a:t>Pitoisuus on noussut tasaisesti ja sen mukana myös maapallon keskilämpötilat teollisen vallankumouksen ajoista lähtien. (IPCC)</a:t>
            </a:r>
          </a:p>
          <a:p>
            <a:pPr marL="342900" indent="-342900" algn="l" rtl="0">
              <a:buFont typeface="Arial" panose="020B0604020202020204" pitchFamily="34" charset="0"/>
              <a:buChar char="•"/>
            </a:pPr>
            <a:r>
              <a:rPr lang="en-US" sz="2300" dirty="0"/>
              <a:t>Yleisin kasvihuonekaasu, joka muodostaa noin kaksi kolmasosaa kasvihuonekaasuista, hiilidioksidi (CO</a:t>
            </a:r>
            <a:r>
              <a:rPr lang="en-US" sz="2300" baseline="-25000" dirty="0"/>
              <a:t>2</a:t>
            </a:r>
            <a:r>
              <a:rPr lang="en-US" sz="2300" dirty="0"/>
              <a:t>) on suurelta osin fossiilisten polttoaineiden polttamisen tuote. (IPCC)</a:t>
            </a:r>
          </a:p>
          <a:p>
            <a:pPr marL="342900" indent="-342900" algn="l" rtl="0">
              <a:buFont typeface="Arial" panose="020B0604020202020204" pitchFamily="34" charset="0"/>
              <a:buChar char="•"/>
            </a:pPr>
            <a:r>
              <a:rPr lang="en-US" sz="2300" dirty="0"/>
              <a:t>Metaani, maakaasun pääkomponentti, aiheuttaa yli 25 % nykyisestä lämpenemisestä. Se on voimakas saaste, jonka ilmaston lämpenemispotentiaali on yli 80 kertaa suurempi </a:t>
            </a:r>
            <a:r>
              <a:rPr lang="en-US" sz="2300" dirty="0" err="1"/>
              <a:t>kuin</a:t>
            </a:r>
            <a:r>
              <a:rPr lang="en-US" sz="2300" dirty="0"/>
              <a:t> </a:t>
            </a:r>
            <a:r>
              <a:rPr lang="en-US" sz="2300" dirty="0" err="1"/>
              <a:t>hiilidioksidi</a:t>
            </a:r>
            <a:r>
              <a:rPr lang="en-US" sz="2300" dirty="0"/>
              <a:t> 20 vuoden aikana </a:t>
            </a:r>
            <a:r>
              <a:rPr lang="en-US" sz="2300" dirty="0" err="1"/>
              <a:t>sen</a:t>
            </a:r>
            <a:r>
              <a:rPr lang="en-US" sz="2300" dirty="0"/>
              <a:t> </a:t>
            </a:r>
            <a:r>
              <a:rPr lang="en-US" sz="2300" dirty="0" err="1"/>
              <a:t>vapautumisen</a:t>
            </a:r>
            <a:r>
              <a:rPr lang="en-US" sz="2300" dirty="0"/>
              <a:t> </a:t>
            </a:r>
            <a:r>
              <a:rPr lang="en-US" sz="2300" dirty="0" err="1"/>
              <a:t>jälkeen</a:t>
            </a:r>
            <a:r>
              <a:rPr lang="en-US" sz="2300" dirty="0"/>
              <a:t> ilmakehään. (</a:t>
            </a:r>
            <a:r>
              <a:rPr lang="en-US" sz="2300" dirty="0">
                <a:solidFill>
                  <a:srgbClr val="F79037"/>
                </a:solidFill>
                <a:hlinkClick r:id="rId3">
                  <a:extLst>
                    <a:ext uri="{A12FA001-AC4F-418D-AE19-62706E023703}">
                      <ahyp:hlinkClr xmlns:ahyp="http://schemas.microsoft.com/office/drawing/2018/hyperlinkcolor" val="tx"/>
                    </a:ext>
                  </a:extLst>
                </a:hlinkClick>
              </a:rPr>
              <a:t>Metaanipäästöjen tietolehti, UNEP</a:t>
            </a:r>
            <a:r>
              <a:rPr lang="en-US" sz="2300" dirty="0"/>
              <a:t>)</a:t>
            </a:r>
            <a:endParaRPr lang="en-IE" sz="2300" dirty="0"/>
          </a:p>
        </p:txBody>
      </p:sp>
      <p:sp>
        <p:nvSpPr>
          <p:cNvPr id="3" name="Text Placeholder 2">
            <a:extLst>
              <a:ext uri="{FF2B5EF4-FFF2-40B4-BE49-F238E27FC236}">
                <a16:creationId xmlns:a16="http://schemas.microsoft.com/office/drawing/2014/main" id="{A3B1BBD3-7556-747D-B7B9-EB4F1F0EFB64}"/>
              </a:ext>
            </a:extLst>
          </p:cNvPr>
          <p:cNvSpPr>
            <a:spLocks noGrp="1"/>
          </p:cNvSpPr>
          <p:nvPr>
            <p:ph type="body" sz="quarter" idx="16"/>
          </p:nvPr>
        </p:nvSpPr>
        <p:spPr>
          <a:xfrm>
            <a:off x="468296" y="422098"/>
            <a:ext cx="10595237" cy="803654"/>
          </a:xfrm>
        </p:spPr>
        <p:txBody>
          <a:bodyPr/>
          <a:lstStyle/>
          <a:p>
            <a:pPr algn="l" rtl="0"/>
            <a:r>
              <a:rPr lang="en-US" b="1" dirty="0"/>
              <a:t>Mitä sinun tulee tietää ilmastohätätilasta</a:t>
            </a:r>
            <a:endParaRPr lang="en-IE" b="1" dirty="0"/>
          </a:p>
        </p:txBody>
      </p:sp>
      <p:sp>
        <p:nvSpPr>
          <p:cNvPr id="5" name="TextBox 4">
            <a:extLst>
              <a:ext uri="{FF2B5EF4-FFF2-40B4-BE49-F238E27FC236}">
                <a16:creationId xmlns:a16="http://schemas.microsoft.com/office/drawing/2014/main" id="{132070DE-CC90-3D86-16BF-8EDF03AD2439}"/>
              </a:ext>
            </a:extLst>
          </p:cNvPr>
          <p:cNvSpPr txBox="1"/>
          <p:nvPr/>
        </p:nvSpPr>
        <p:spPr>
          <a:xfrm>
            <a:off x="214009" y="6026445"/>
            <a:ext cx="6748766" cy="584775"/>
          </a:xfrm>
          <a:prstGeom prst="rect">
            <a:avLst/>
          </a:prstGeom>
          <a:noFill/>
        </p:spPr>
        <p:txBody>
          <a:bodyPr wrap="square">
            <a:spAutoFit/>
          </a:bodyPr>
          <a:lstStyle/>
          <a:p>
            <a:pPr algn="l" rtl="0"/>
            <a:r>
              <a:rPr lang="en-US" sz="1600" b="1" i="0" dirty="0">
                <a:solidFill>
                  <a:srgbClr val="1E1E1E"/>
                </a:solidFill>
                <a:effectLst/>
              </a:rPr>
              <a:t>HUOMAUTUS: </a:t>
            </a:r>
            <a:r>
              <a:rPr lang="en-US" sz="1600" b="0" i="0" dirty="0">
                <a:solidFill>
                  <a:srgbClr val="1E1E1E"/>
                </a:solidFill>
                <a:effectLst/>
              </a:rPr>
              <a:t>IPCC = </a:t>
            </a:r>
            <a:r>
              <a:rPr lang="en-US" sz="1600" b="0" i="0" dirty="0" err="1">
                <a:solidFill>
                  <a:srgbClr val="1E1E1E"/>
                </a:solidFill>
                <a:effectLst/>
              </a:rPr>
              <a:t>hallitusten</a:t>
            </a:r>
            <a:r>
              <a:rPr lang="en-US" sz="1600" b="0" i="0" dirty="0">
                <a:solidFill>
                  <a:srgbClr val="1E1E1E"/>
                </a:solidFill>
                <a:effectLst/>
              </a:rPr>
              <a:t> </a:t>
            </a:r>
            <a:r>
              <a:rPr lang="en-US" sz="1600" b="0" i="0" dirty="0" err="1">
                <a:solidFill>
                  <a:srgbClr val="1E1E1E"/>
                </a:solidFill>
                <a:effectLst/>
              </a:rPr>
              <a:t>välinen</a:t>
            </a:r>
            <a:r>
              <a:rPr lang="en-US" sz="1600" b="0" i="0" dirty="0">
                <a:solidFill>
                  <a:srgbClr val="1E1E1E"/>
                </a:solidFill>
                <a:effectLst/>
              </a:rPr>
              <a:t> ilmastonmuutospaneeli</a:t>
            </a:r>
          </a:p>
          <a:p>
            <a:pPr algn="l" rtl="0"/>
            <a:r>
              <a:rPr lang="en-US" sz="1600" dirty="0">
                <a:solidFill>
                  <a:srgbClr val="1E1E1E"/>
                </a:solidFill>
              </a:rPr>
              <a:t>UNEP = Yhdistyneiden </a:t>
            </a:r>
            <a:r>
              <a:rPr lang="en-US" sz="1600" dirty="0" err="1">
                <a:solidFill>
                  <a:srgbClr val="1E1E1E"/>
                </a:solidFill>
              </a:rPr>
              <a:t>kansakuntien</a:t>
            </a:r>
            <a:r>
              <a:rPr lang="en-US" sz="1600" dirty="0">
                <a:solidFill>
                  <a:srgbClr val="1E1E1E"/>
                </a:solidFill>
              </a:rPr>
              <a:t> </a:t>
            </a:r>
            <a:r>
              <a:rPr lang="en-US" sz="1600" dirty="0" err="1">
                <a:solidFill>
                  <a:srgbClr val="1E1E1E"/>
                </a:solidFill>
              </a:rPr>
              <a:t>ympäristöohjelma</a:t>
            </a:r>
            <a:r>
              <a:rPr lang="en-US" sz="1600" b="0" i="0" dirty="0">
                <a:solidFill>
                  <a:srgbClr val="1E1E1E"/>
                </a:solidFill>
                <a:effectLst/>
              </a:rPr>
              <a:t> </a:t>
            </a:r>
            <a:endParaRPr lang="en-IE" sz="1600" dirty="0"/>
          </a:p>
        </p:txBody>
      </p:sp>
    </p:spTree>
    <p:extLst>
      <p:ext uri="{BB962C8B-B14F-4D97-AF65-F5344CB8AC3E}">
        <p14:creationId xmlns:p14="http://schemas.microsoft.com/office/powerpoint/2010/main" val="3711398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D12DF-17D7-6434-F688-E8B224CF0B70}"/>
              </a:ext>
            </a:extLst>
          </p:cNvPr>
          <p:cNvSpPr>
            <a:spLocks noGrp="1"/>
          </p:cNvSpPr>
          <p:nvPr>
            <p:ph type="body" sz="quarter" idx="18"/>
          </p:nvPr>
        </p:nvSpPr>
        <p:spPr>
          <a:xfrm>
            <a:off x="798381" y="1504041"/>
            <a:ext cx="11040182" cy="3849918"/>
          </a:xfrm>
        </p:spPr>
        <p:txBody>
          <a:bodyPr/>
          <a:lstStyle/>
          <a:p>
            <a:pPr marL="342900" indent="-342900" algn="l" rtl="0">
              <a:buFont typeface="Arial" panose="020B0604020202020204" pitchFamily="34" charset="0"/>
              <a:buChar char="•"/>
            </a:pPr>
            <a:r>
              <a:rPr lang="fi-FI" dirty="0"/>
              <a:t>Vuodesta 1880 vuoteen 2012 maapallon keskilämpötila nousi 0,85 °C. Tarkasteltaessa tätä voidaan todeta, että jokaista 1 lämpötilan nousua kohden viljasato laskee noin 5 prosenttia. (40 megatonnia vuodessa vuosina 1981-2002)</a:t>
            </a:r>
          </a:p>
          <a:p>
            <a:pPr marL="342900" indent="-342900" algn="l" rtl="0">
              <a:buFont typeface="Arial" panose="020B0604020202020204" pitchFamily="34" charset="0"/>
              <a:buChar char="•"/>
            </a:pPr>
            <a:r>
              <a:rPr lang="fi-FI" dirty="0"/>
              <a:t>Meret ovat lämmenneet, lumen ja jään määrät vähentyneet ja merenpinta on noussut. Vuodesta 1901 vuoteen 2010 maailman keskimääräinen merenpinta nousi 19 cm. Arktisen merijään laajuus on pienentynyt joka peräkkäinen vuosikymmen vuodesta 1979 lähtien, ja jäähäviöitä on 1,07 miljoonaa km² joka vuosikymmen.</a:t>
            </a:r>
          </a:p>
          <a:p>
            <a:pPr marL="342900" indent="-342900" algn="l" rtl="0">
              <a:buFont typeface="Arial" panose="020B0604020202020204" pitchFamily="34" charset="0"/>
              <a:buChar char="•"/>
            </a:pPr>
            <a:r>
              <a:rPr lang="fi-FI" dirty="0"/>
              <a:t>Kun otetaan huomioon kasvihuonekaasujen (GHG) nykyiset pitoisuudet ja jatkuvat päästöt, on todennäköistä, että tämän vuosisadan loppuun mennessä maapallon lämpötila nousee yli 1,5 °C. Maailmanlaajuiset hiilidioksidipäästöt ovat lisääntyneet lähes 50 % vuodesta 1990. Päästöt kasvoivat nopeammin vuosina 2000–2010 kuin kullakin kolmella edellisellä vuosikymmenellä</a:t>
            </a:r>
          </a:p>
          <a:p>
            <a:pPr algn="l" rtl="0"/>
            <a:r>
              <a:rPr lang="en-US" dirty="0"/>
              <a:t> </a:t>
            </a:r>
            <a:endParaRPr lang="en-IE" dirty="0"/>
          </a:p>
        </p:txBody>
      </p:sp>
      <p:sp>
        <p:nvSpPr>
          <p:cNvPr id="3" name="Text Placeholder 2">
            <a:extLst>
              <a:ext uri="{FF2B5EF4-FFF2-40B4-BE49-F238E27FC236}">
                <a16:creationId xmlns:a16="http://schemas.microsoft.com/office/drawing/2014/main" id="{7670ABF4-9790-3EC5-DBDE-CC2C76EEBCD3}"/>
              </a:ext>
            </a:extLst>
          </p:cNvPr>
          <p:cNvSpPr>
            <a:spLocks noGrp="1"/>
          </p:cNvSpPr>
          <p:nvPr>
            <p:ph type="body" sz="quarter" idx="16"/>
          </p:nvPr>
        </p:nvSpPr>
        <p:spPr>
          <a:xfrm>
            <a:off x="798381" y="456856"/>
            <a:ext cx="10826172" cy="803654"/>
          </a:xfrm>
        </p:spPr>
        <p:txBody>
          <a:bodyPr/>
          <a:lstStyle/>
          <a:p>
            <a:pPr algn="l" rtl="0"/>
            <a:r>
              <a:rPr lang="en-US" b="1" dirty="0" err="1"/>
              <a:t>Hallitusten</a:t>
            </a:r>
            <a:r>
              <a:rPr lang="en-US" b="1" dirty="0"/>
              <a:t> </a:t>
            </a:r>
            <a:r>
              <a:rPr lang="en-US" b="1" dirty="0" err="1"/>
              <a:t>välisten</a:t>
            </a:r>
            <a:r>
              <a:rPr lang="en-US" b="1" dirty="0"/>
              <a:t> ilmastonmuutospaneelin (IPCC) ansiosta tiedämme:</a:t>
            </a:r>
          </a:p>
          <a:p>
            <a:pPr algn="l" rtl="0"/>
            <a:endParaRPr lang="en-IE" b="1" dirty="0"/>
          </a:p>
        </p:txBody>
      </p:sp>
    </p:spTree>
    <p:extLst>
      <p:ext uri="{BB962C8B-B14F-4D97-AF65-F5344CB8AC3E}">
        <p14:creationId xmlns:p14="http://schemas.microsoft.com/office/powerpoint/2010/main" val="3569172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4920CF-C3B4-ED79-5409-F41A5BA49055}"/>
              </a:ext>
            </a:extLst>
          </p:cNvPr>
          <p:cNvSpPr>
            <a:spLocks noGrp="1"/>
          </p:cNvSpPr>
          <p:nvPr>
            <p:ph type="body" sz="quarter" idx="18"/>
          </p:nvPr>
        </p:nvSpPr>
        <p:spPr/>
        <p:txBody>
          <a:bodyPr/>
          <a:lstStyle/>
          <a:p>
            <a:pPr algn="l" rtl="0"/>
            <a:r>
              <a:rPr lang="en-IE" dirty="0">
                <a:solidFill>
                  <a:srgbClr val="F79037"/>
                </a:solidFill>
                <a:effectLst>
                  <a:outerShdw blurRad="38100" dist="38100" dir="2700000" algn="tl">
                    <a:srgbClr val="000000">
                      <a:alpha val="43137"/>
                    </a:srgbClr>
                  </a:outerShdw>
                </a:effectLst>
              </a:rPr>
              <a:t>Tässä on vain muutamia tapoja, joilla se vaikuttaa:</a:t>
            </a:r>
          </a:p>
        </p:txBody>
      </p:sp>
      <p:sp>
        <p:nvSpPr>
          <p:cNvPr id="3" name="Text Placeholder 2">
            <a:extLst>
              <a:ext uri="{FF2B5EF4-FFF2-40B4-BE49-F238E27FC236}">
                <a16:creationId xmlns:a16="http://schemas.microsoft.com/office/drawing/2014/main" id="{13F3933B-30FD-2362-9276-F2943B9C4814}"/>
              </a:ext>
            </a:extLst>
          </p:cNvPr>
          <p:cNvSpPr>
            <a:spLocks noGrp="1"/>
          </p:cNvSpPr>
          <p:nvPr>
            <p:ph type="body" sz="quarter" idx="16"/>
          </p:nvPr>
        </p:nvSpPr>
        <p:spPr>
          <a:xfrm>
            <a:off x="607880" y="667544"/>
            <a:ext cx="9945820" cy="477143"/>
          </a:xfrm>
        </p:spPr>
        <p:txBody>
          <a:bodyPr/>
          <a:lstStyle/>
          <a:p>
            <a:pPr algn="l" rtl="0"/>
            <a:r>
              <a:rPr lang="en-IE" dirty="0"/>
              <a:t>Elintarviketuotanto on </a:t>
            </a:r>
            <a:r>
              <a:rPr lang="en-IE" dirty="0" err="1"/>
              <a:t>merkittävä</a:t>
            </a:r>
            <a:r>
              <a:rPr lang="en-IE" dirty="0"/>
              <a:t> </a:t>
            </a:r>
            <a:r>
              <a:rPr lang="en-IE" dirty="0" err="1"/>
              <a:t>ilmaston</a:t>
            </a:r>
            <a:r>
              <a:rPr lang="en-IE" dirty="0"/>
              <a:t> </a:t>
            </a:r>
            <a:r>
              <a:rPr lang="en-IE" dirty="0" err="1"/>
              <a:t>muutostekijä</a:t>
            </a:r>
            <a:r>
              <a:rPr lang="en-IE" dirty="0"/>
              <a:t>…</a:t>
            </a:r>
          </a:p>
        </p:txBody>
      </p:sp>
      <p:sp>
        <p:nvSpPr>
          <p:cNvPr id="5" name="Rectangle: Folded Corner 4">
            <a:extLst>
              <a:ext uri="{FF2B5EF4-FFF2-40B4-BE49-F238E27FC236}">
                <a16:creationId xmlns:a16="http://schemas.microsoft.com/office/drawing/2014/main" id="{A3C86316-4C7B-DE53-3755-D6737E60BBE4}"/>
              </a:ext>
            </a:extLst>
          </p:cNvPr>
          <p:cNvSpPr/>
          <p:nvPr/>
        </p:nvSpPr>
        <p:spPr>
          <a:xfrm>
            <a:off x="886042" y="2631227"/>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2"/>
                </a:solidFill>
              </a:rPr>
              <a:t>1. Maankäytön muutos</a:t>
            </a:r>
          </a:p>
        </p:txBody>
      </p:sp>
      <p:sp>
        <p:nvSpPr>
          <p:cNvPr id="6" name="Rectangle: Folded Corner 5">
            <a:extLst>
              <a:ext uri="{FF2B5EF4-FFF2-40B4-BE49-F238E27FC236}">
                <a16:creationId xmlns:a16="http://schemas.microsoft.com/office/drawing/2014/main" id="{0AAB3081-24D7-E65C-F403-0CCF52AC2C34}"/>
              </a:ext>
            </a:extLst>
          </p:cNvPr>
          <p:cNvSpPr/>
          <p:nvPr/>
        </p:nvSpPr>
        <p:spPr>
          <a:xfrm>
            <a:off x="3046405" y="2631232"/>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2"/>
                </a:solidFill>
              </a:rPr>
              <a:t>2. </a:t>
            </a:r>
            <a:r>
              <a:rPr lang="en-IE" sz="2000" b="1" dirty="0" err="1">
                <a:solidFill>
                  <a:schemeClr val="bg2"/>
                </a:solidFill>
              </a:rPr>
              <a:t>Maatalous-käytännöt</a:t>
            </a:r>
            <a:endParaRPr lang="en-IE" sz="2000" b="1" dirty="0">
              <a:solidFill>
                <a:schemeClr val="bg2"/>
              </a:solidFill>
            </a:endParaRPr>
          </a:p>
        </p:txBody>
      </p:sp>
      <p:sp>
        <p:nvSpPr>
          <p:cNvPr id="7" name="Rectangle: Folded Corner 6">
            <a:extLst>
              <a:ext uri="{FF2B5EF4-FFF2-40B4-BE49-F238E27FC236}">
                <a16:creationId xmlns:a16="http://schemas.microsoft.com/office/drawing/2014/main" id="{1C3AC767-99A6-C0B9-3A11-58F437251B41}"/>
              </a:ext>
            </a:extLst>
          </p:cNvPr>
          <p:cNvSpPr/>
          <p:nvPr/>
        </p:nvSpPr>
        <p:spPr>
          <a:xfrm>
            <a:off x="5206768" y="2631228"/>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2"/>
                </a:solidFill>
              </a:rPr>
              <a:t>3. Energian käyttö</a:t>
            </a:r>
          </a:p>
        </p:txBody>
      </p:sp>
      <p:sp>
        <p:nvSpPr>
          <p:cNvPr id="8" name="Rectangle: Folded Corner 7">
            <a:extLst>
              <a:ext uri="{FF2B5EF4-FFF2-40B4-BE49-F238E27FC236}">
                <a16:creationId xmlns:a16="http://schemas.microsoft.com/office/drawing/2014/main" id="{9AD59E62-C609-75DD-5E52-DB6EFEE27918}"/>
              </a:ext>
            </a:extLst>
          </p:cNvPr>
          <p:cNvSpPr/>
          <p:nvPr/>
        </p:nvSpPr>
        <p:spPr>
          <a:xfrm>
            <a:off x="7367131" y="2631229"/>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2"/>
                </a:solidFill>
              </a:rPr>
              <a:t>4. Ruokajäte</a:t>
            </a:r>
          </a:p>
        </p:txBody>
      </p:sp>
      <p:sp>
        <p:nvSpPr>
          <p:cNvPr id="9" name="Rectangle: Folded Corner 8">
            <a:extLst>
              <a:ext uri="{FF2B5EF4-FFF2-40B4-BE49-F238E27FC236}">
                <a16:creationId xmlns:a16="http://schemas.microsoft.com/office/drawing/2014/main" id="{6B37EF92-4405-33E7-7870-D7B62820E0F9}"/>
              </a:ext>
            </a:extLst>
          </p:cNvPr>
          <p:cNvSpPr/>
          <p:nvPr/>
        </p:nvSpPr>
        <p:spPr>
          <a:xfrm>
            <a:off x="9527494" y="2631232"/>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2"/>
                </a:solidFill>
              </a:rPr>
              <a:t>5. </a:t>
            </a:r>
            <a:r>
              <a:rPr lang="en-IE" sz="2000" b="1" dirty="0" err="1">
                <a:solidFill>
                  <a:schemeClr val="bg2"/>
                </a:solidFill>
              </a:rPr>
              <a:t>Lihan-tuotanto</a:t>
            </a:r>
            <a:endParaRPr lang="en-IE" sz="2000" b="1" dirty="0">
              <a:solidFill>
                <a:schemeClr val="bg2"/>
              </a:solidFill>
            </a:endParaRPr>
          </a:p>
        </p:txBody>
      </p:sp>
      <p:pic>
        <p:nvPicPr>
          <p:cNvPr id="4" name="Picture 3">
            <a:extLst>
              <a:ext uri="{FF2B5EF4-FFF2-40B4-BE49-F238E27FC236}">
                <a16:creationId xmlns:a16="http://schemas.microsoft.com/office/drawing/2014/main" id="{A64729F7-E617-1567-A7D0-936B88EDBFBD}"/>
              </a:ext>
            </a:extLst>
          </p:cNvPr>
          <p:cNvPicPr>
            <a:picLocks noChangeAspect="1"/>
          </p:cNvPicPr>
          <p:nvPr/>
        </p:nvPicPr>
        <p:blipFill>
          <a:blip r:embed="rId2"/>
          <a:stretch>
            <a:fillRect/>
          </a:stretch>
        </p:blipFill>
        <p:spPr>
          <a:xfrm>
            <a:off x="10360288" y="695722"/>
            <a:ext cx="1033329" cy="1103783"/>
          </a:xfrm>
          <a:prstGeom prst="rect">
            <a:avLst/>
          </a:prstGeom>
        </p:spPr>
      </p:pic>
    </p:spTree>
    <p:extLst>
      <p:ext uri="{BB962C8B-B14F-4D97-AF65-F5344CB8AC3E}">
        <p14:creationId xmlns:p14="http://schemas.microsoft.com/office/powerpoint/2010/main" val="847323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EC53F7-0192-8C88-E4FE-2573DD78C77A}"/>
              </a:ext>
            </a:extLst>
          </p:cNvPr>
          <p:cNvSpPr>
            <a:spLocks noGrp="1"/>
          </p:cNvSpPr>
          <p:nvPr>
            <p:ph type="body" sz="quarter" idx="18"/>
          </p:nvPr>
        </p:nvSpPr>
        <p:spPr>
          <a:xfrm>
            <a:off x="898357" y="1245417"/>
            <a:ext cx="5761020" cy="3025975"/>
          </a:xfrm>
        </p:spPr>
        <p:txBody>
          <a:bodyPr/>
          <a:lstStyle/>
          <a:p>
            <a:pPr algn="l" rtl="0">
              <a:spcBef>
                <a:spcPts val="600"/>
              </a:spcBef>
            </a:pPr>
            <a:r>
              <a:rPr lang="fi-FI" sz="2300" dirty="0"/>
              <a:t>Metsien ja muiden luonnollisten ekosysteemien muuttuminen maatalousmaiksi lisää noin 10 % kasvihuonekaasupäästöistä kasvillisuuteen ja maaperään varastoitunutta hiiltä vapauttamalla.</a:t>
            </a:r>
          </a:p>
          <a:p>
            <a:pPr algn="l" rtl="0">
              <a:spcBef>
                <a:spcPts val="600"/>
              </a:spcBef>
            </a:pPr>
            <a:r>
              <a:rPr lang="fi-FI" sz="2300" dirty="0"/>
              <a:t>Lähes puolet maailmanlaajuisesti kadotetusta maasta (metsät poltetaan raivattavaksi) käytetään sitten suoraan karjan kasvattamiseen tai sadon – erityisesti soijan – kasvattamiseen eläinten, kuten kanojen, sikojen ja kalojen (ravinto, jota syömme) ruokkimiseen. </a:t>
            </a:r>
          </a:p>
          <a:p>
            <a:pPr algn="l" rtl="0">
              <a:spcBef>
                <a:spcPts val="600"/>
              </a:spcBef>
            </a:pPr>
            <a:r>
              <a:rPr lang="fi-FI" sz="2300" dirty="0"/>
              <a:t>Sademetsiä tuhotaan myös kestämättömän 	palmuöljyn ja kaakaon tuottamiseksi.</a:t>
            </a:r>
          </a:p>
        </p:txBody>
      </p:sp>
      <p:sp>
        <p:nvSpPr>
          <p:cNvPr id="3" name="Text Placeholder 2">
            <a:extLst>
              <a:ext uri="{FF2B5EF4-FFF2-40B4-BE49-F238E27FC236}">
                <a16:creationId xmlns:a16="http://schemas.microsoft.com/office/drawing/2014/main" id="{294C4403-80FE-A56A-C76E-EC6D264C900B}"/>
              </a:ext>
            </a:extLst>
          </p:cNvPr>
          <p:cNvSpPr>
            <a:spLocks noGrp="1"/>
          </p:cNvSpPr>
          <p:nvPr>
            <p:ph type="body" sz="quarter" idx="16"/>
          </p:nvPr>
        </p:nvSpPr>
        <p:spPr>
          <a:xfrm>
            <a:off x="898358" y="624532"/>
            <a:ext cx="4990998" cy="992652"/>
          </a:xfrm>
        </p:spPr>
        <p:txBody>
          <a:bodyPr/>
          <a:lstStyle/>
          <a:p>
            <a:pPr algn="l" rtl="0"/>
            <a:r>
              <a:rPr lang="en-IE" dirty="0"/>
              <a:t>1. Maankäytön muutos</a:t>
            </a:r>
          </a:p>
        </p:txBody>
      </p:sp>
      <p:pic>
        <p:nvPicPr>
          <p:cNvPr id="6" name="Picture Placeholder 5" descr="A group of trees in a field  Description automatically generated with low confidence">
            <a:extLst>
              <a:ext uri="{FF2B5EF4-FFF2-40B4-BE49-F238E27FC236}">
                <a16:creationId xmlns:a16="http://schemas.microsoft.com/office/drawing/2014/main" id="{D762DA58-7064-DE5D-9D9B-1ABD1800E6F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8D4CEC01-2A28-3AC6-70D1-A6324B78825F}"/>
              </a:ext>
            </a:extLst>
          </p:cNvPr>
          <p:cNvSpPr txBox="1"/>
          <p:nvPr/>
        </p:nvSpPr>
        <p:spPr>
          <a:xfrm>
            <a:off x="5119335" y="5739368"/>
            <a:ext cx="1540042" cy="369332"/>
          </a:xfrm>
          <a:prstGeom prst="rect">
            <a:avLst/>
          </a:prstGeom>
          <a:noFill/>
        </p:spPr>
        <p:txBody>
          <a:bodyPr wrap="square" rtlCol="0">
            <a:spAutoFit/>
          </a:bodyPr>
          <a:lstStyle/>
          <a:p>
            <a:pPr algn="l" rtl="0"/>
            <a:r>
              <a:rPr lang="en-IE" b="1" dirty="0">
                <a:solidFill>
                  <a:srgbClr val="F79037"/>
                </a:solidFill>
                <a:hlinkClick r:id="rId3">
                  <a:extLst>
                    <a:ext uri="{A12FA001-AC4F-418D-AE19-62706E023703}">
                      <ahyp:hlinkClr xmlns:ahyp="http://schemas.microsoft.com/office/drawing/2018/hyperlinkcolor" val="tx"/>
                    </a:ext>
                  </a:extLst>
                </a:hlinkClick>
              </a:rPr>
              <a:t>Lähde</a:t>
            </a:r>
            <a:endParaRPr lang="en-IE" b="1" dirty="0">
              <a:solidFill>
                <a:srgbClr val="F79037"/>
              </a:solidFill>
            </a:endParaRPr>
          </a:p>
        </p:txBody>
      </p:sp>
    </p:spTree>
    <p:extLst>
      <p:ext uri="{BB962C8B-B14F-4D97-AF65-F5344CB8AC3E}">
        <p14:creationId xmlns:p14="http://schemas.microsoft.com/office/powerpoint/2010/main" val="824585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0F869-5DF8-F6E0-33B8-2F1F408A8CF2}"/>
              </a:ext>
            </a:extLst>
          </p:cNvPr>
          <p:cNvSpPr>
            <a:spLocks noGrp="1"/>
          </p:cNvSpPr>
          <p:nvPr>
            <p:ph type="body" sz="quarter" idx="18"/>
          </p:nvPr>
        </p:nvSpPr>
        <p:spPr>
          <a:xfrm>
            <a:off x="898357" y="1348034"/>
            <a:ext cx="5646906" cy="3375944"/>
          </a:xfrm>
        </p:spPr>
        <p:txBody>
          <a:bodyPr/>
          <a:lstStyle/>
          <a:p>
            <a:pPr marL="252000" indent="-252000" algn="l" rtl="0">
              <a:spcBef>
                <a:spcPts val="0"/>
              </a:spcBef>
              <a:buFont typeface="Arial" panose="020B0604020202020204" pitchFamily="34" charset="0"/>
              <a:buChar char="•"/>
            </a:pPr>
            <a:r>
              <a:rPr lang="fi-FI" sz="2300" dirty="0"/>
              <a:t>Maatalouskäytännöt ovat tehostuneet jatkuvasti teollisen vallankumouksen jälkeen, mikä on johtanut valtavaan kasvuun viljelykasvien sadoissa pellon pinta-alalla. </a:t>
            </a:r>
          </a:p>
          <a:p>
            <a:pPr marL="252000" indent="-252000" algn="l" rtl="0">
              <a:spcBef>
                <a:spcPts val="0"/>
              </a:spcBef>
              <a:buFont typeface="Arial" panose="020B0604020202020204" pitchFamily="34" charset="0"/>
              <a:buChar char="•"/>
            </a:pPr>
            <a:r>
              <a:rPr lang="fi-FI" sz="2300" dirty="0"/>
              <a:t>Kuitenkin monet</a:t>
            </a:r>
            <a:r>
              <a:rPr lang="fi-FI" sz="2300" b="0" i="0" dirty="0">
                <a:solidFill>
                  <a:srgbClr val="121212"/>
                </a:solidFill>
                <a:effectLst/>
                <a:latin typeface="GeographEditWeb"/>
              </a:rPr>
              <a:t> tekniikoista ja muutokset, joihin viljelijät luottavat lisätäkseen tuotantoa, vahingoittavat myös ympäristöä. </a:t>
            </a:r>
          </a:p>
          <a:p>
            <a:pPr marL="252000" indent="-252000" algn="l" rtl="0">
              <a:spcBef>
                <a:spcPts val="0"/>
              </a:spcBef>
              <a:buFont typeface="Arial" panose="020B0604020202020204" pitchFamily="34" charset="0"/>
              <a:buChar char="•"/>
            </a:pPr>
            <a:r>
              <a:rPr lang="fi-FI" sz="2300" b="0" i="0" dirty="0">
                <a:solidFill>
                  <a:srgbClr val="121212"/>
                </a:solidFill>
                <a:effectLst/>
                <a:latin typeface="GeographEditWeb"/>
              </a:rPr>
              <a:t>S</a:t>
            </a:r>
            <a:r>
              <a:rPr lang="fi-FI" sz="2300" dirty="0"/>
              <a:t>ynteettisten lannoitteiden käyttö, lannan käsittely ja maanmuokkaus lisäävät typpioksiduulipäästöjä,, joka on voimakas kasvihuonekaasu. </a:t>
            </a:r>
          </a:p>
          <a:p>
            <a:pPr marL="252000" indent="-252000" algn="l" rtl="0">
              <a:spcBef>
                <a:spcPts val="0"/>
              </a:spcBef>
              <a:buFont typeface="Arial" panose="020B0604020202020204" pitchFamily="34" charset="0"/>
              <a:buChar char="•"/>
            </a:pPr>
            <a:r>
              <a:rPr lang="fi-FI" sz="2300" dirty="0"/>
              <a:t>Metaanipäästöjä syntyy myös karjanlannasta ja </a:t>
            </a:r>
            <a:r>
              <a:rPr lang="fi-FI" sz="2300" dirty="0" err="1"/>
              <a:t>enterokäymisestä</a:t>
            </a:r>
            <a:r>
              <a:rPr lang="fi-FI" sz="2300" dirty="0"/>
              <a:t>.</a:t>
            </a:r>
          </a:p>
        </p:txBody>
      </p:sp>
      <p:sp>
        <p:nvSpPr>
          <p:cNvPr id="3" name="Text Placeholder 2">
            <a:extLst>
              <a:ext uri="{FF2B5EF4-FFF2-40B4-BE49-F238E27FC236}">
                <a16:creationId xmlns:a16="http://schemas.microsoft.com/office/drawing/2014/main" id="{76E121C8-F09E-1B08-172E-BF354471EF71}"/>
              </a:ext>
            </a:extLst>
          </p:cNvPr>
          <p:cNvSpPr>
            <a:spLocks noGrp="1"/>
          </p:cNvSpPr>
          <p:nvPr>
            <p:ph type="body" sz="quarter" idx="16"/>
          </p:nvPr>
        </p:nvSpPr>
        <p:spPr>
          <a:xfrm>
            <a:off x="898358" y="565989"/>
            <a:ext cx="4990998" cy="992652"/>
          </a:xfrm>
        </p:spPr>
        <p:txBody>
          <a:bodyPr/>
          <a:lstStyle/>
          <a:p>
            <a:pPr algn="l" rtl="0"/>
            <a:r>
              <a:rPr lang="en-IE" dirty="0"/>
              <a:t>2. Maatalouskäytännöt</a:t>
            </a:r>
          </a:p>
        </p:txBody>
      </p:sp>
      <p:sp>
        <p:nvSpPr>
          <p:cNvPr id="5" name="Speech Bubble: Rectangle with Corners Rounded 4">
            <a:extLst>
              <a:ext uri="{FF2B5EF4-FFF2-40B4-BE49-F238E27FC236}">
                <a16:creationId xmlns:a16="http://schemas.microsoft.com/office/drawing/2014/main" id="{253E1675-58E3-09AE-82B7-49C50494115C}"/>
              </a:ext>
            </a:extLst>
          </p:cNvPr>
          <p:cNvSpPr/>
          <p:nvPr/>
        </p:nvSpPr>
        <p:spPr>
          <a:xfrm>
            <a:off x="7016620" y="1554519"/>
            <a:ext cx="4870580" cy="4183808"/>
          </a:xfrm>
          <a:prstGeom prst="wedgeRoundRectCallout">
            <a:avLst>
              <a:gd name="adj1" fmla="val -66428"/>
              <a:gd name="adj2" fmla="val 7921"/>
              <a:gd name="adj3" fmla="val 16667"/>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b="0" i="0" dirty="0">
              <a:solidFill>
                <a:srgbClr val="121212"/>
              </a:solidFill>
              <a:effectLst/>
            </a:endParaRPr>
          </a:p>
          <a:p>
            <a:pPr algn="ctr" rtl="0"/>
            <a:endParaRPr lang="en-US" sz="2400" dirty="0">
              <a:solidFill>
                <a:srgbClr val="121212"/>
              </a:solidFill>
            </a:endParaRPr>
          </a:p>
          <a:p>
            <a:pPr algn="ctr" rtl="0"/>
            <a:r>
              <a:rPr lang="en-US" sz="2400" b="0" i="0" dirty="0">
                <a:solidFill>
                  <a:srgbClr val="121212"/>
                </a:solidFill>
                <a:effectLst/>
              </a:rPr>
              <a:t>TIESITKÖ ... </a:t>
            </a:r>
            <a:r>
              <a:rPr lang="en-US" sz="2400" b="0" i="0" dirty="0" err="1">
                <a:solidFill>
                  <a:srgbClr val="121212"/>
                </a:solidFill>
                <a:effectLst/>
              </a:rPr>
              <a:t>Maatalouden</a:t>
            </a:r>
            <a:r>
              <a:rPr lang="en-US" sz="2400" b="0" i="0" dirty="0">
                <a:solidFill>
                  <a:srgbClr val="121212"/>
                </a:solidFill>
                <a:effectLst/>
              </a:rPr>
              <a:t> osuus ihmisten makean veden kulutuksesta on 70 % maailmassa. Suuri osa tästä vedestä ohjataan viljelysmaalle erilaisten kastelujärjestelmien </a:t>
            </a:r>
            <a:r>
              <a:rPr lang="en-US" sz="2400" b="0" i="0" dirty="0" err="1">
                <a:solidFill>
                  <a:srgbClr val="121212"/>
                </a:solidFill>
                <a:effectLst/>
              </a:rPr>
              <a:t>kautta</a:t>
            </a:r>
            <a:r>
              <a:rPr lang="en-US" sz="2400" b="0" i="0" dirty="0">
                <a:solidFill>
                  <a:srgbClr val="121212"/>
                </a:solidFill>
                <a:effectLst/>
              </a:rPr>
              <a:t>.</a:t>
            </a:r>
          </a:p>
          <a:p>
            <a:pPr algn="ctr" rtl="0"/>
            <a:endParaRPr lang="en-US" sz="2400" dirty="0">
              <a:solidFill>
                <a:srgbClr val="121212"/>
              </a:solidFill>
              <a:hlinkClick r:id="rId2">
                <a:extLst>
                  <a:ext uri="{A12FA001-AC4F-418D-AE19-62706E023703}">
                    <ahyp:hlinkClr xmlns:ahyp="http://schemas.microsoft.com/office/drawing/2018/hyperlinkcolor" val="tx"/>
                  </a:ext>
                </a:extLst>
              </a:hlinkClick>
            </a:endParaRPr>
          </a:p>
          <a:p>
            <a:pPr algn="ctr" rtl="0"/>
            <a:r>
              <a:rPr lang="en-US" sz="2000" b="0" i="0" dirty="0" err="1">
                <a:solidFill>
                  <a:srgbClr val="F79037"/>
                </a:solidFill>
                <a:effectLst/>
                <a:hlinkClick r:id="rId2">
                  <a:extLst>
                    <a:ext uri="{A12FA001-AC4F-418D-AE19-62706E023703}">
                      <ahyp:hlinkClr xmlns:ahyp="http://schemas.microsoft.com/office/drawing/2018/hyperlinkcolor" val="tx"/>
                    </a:ext>
                  </a:extLst>
                </a:hlinkClick>
              </a:rPr>
              <a:t>Lähde</a:t>
            </a:r>
            <a:endParaRPr lang="en-IE" sz="2000" dirty="0">
              <a:solidFill>
                <a:srgbClr val="F79037"/>
              </a:solidFill>
            </a:endParaRPr>
          </a:p>
        </p:txBody>
      </p:sp>
      <p:grpSp>
        <p:nvGrpSpPr>
          <p:cNvPr id="6" name="Group 5">
            <a:extLst>
              <a:ext uri="{FF2B5EF4-FFF2-40B4-BE49-F238E27FC236}">
                <a16:creationId xmlns:a16="http://schemas.microsoft.com/office/drawing/2014/main" id="{FB3C6E1F-743A-B800-B855-135DDFBF7FD8}"/>
              </a:ext>
            </a:extLst>
          </p:cNvPr>
          <p:cNvGrpSpPr/>
          <p:nvPr/>
        </p:nvGrpSpPr>
        <p:grpSpPr>
          <a:xfrm>
            <a:off x="7143957" y="1869645"/>
            <a:ext cx="542444" cy="654260"/>
            <a:chOff x="8736336" y="773976"/>
            <a:chExt cx="925001" cy="925018"/>
          </a:xfrm>
        </p:grpSpPr>
        <p:grpSp>
          <p:nvGrpSpPr>
            <p:cNvPr id="7" name="Graphic 2">
              <a:extLst>
                <a:ext uri="{FF2B5EF4-FFF2-40B4-BE49-F238E27FC236}">
                  <a16:creationId xmlns:a16="http://schemas.microsoft.com/office/drawing/2014/main" id="{C1A310E2-E8CF-380C-7488-7367236A94EE}"/>
                </a:ext>
              </a:extLst>
            </p:cNvPr>
            <p:cNvGrpSpPr/>
            <p:nvPr/>
          </p:nvGrpSpPr>
          <p:grpSpPr>
            <a:xfrm>
              <a:off x="8736336" y="773976"/>
              <a:ext cx="925001" cy="925018"/>
              <a:chOff x="8736336" y="773976"/>
              <a:chExt cx="925001" cy="925018"/>
            </a:xfrm>
            <a:solidFill>
              <a:srgbClr val="010101"/>
            </a:solidFill>
          </p:grpSpPr>
          <p:sp>
            <p:nvSpPr>
              <p:cNvPr id="10" name="Freeform 527">
                <a:extLst>
                  <a:ext uri="{FF2B5EF4-FFF2-40B4-BE49-F238E27FC236}">
                    <a16:creationId xmlns:a16="http://schemas.microsoft.com/office/drawing/2014/main" id="{9B8F215B-EA6B-7DDA-04F7-5E187B61132A}"/>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11" name="Freeform 528">
                <a:extLst>
                  <a:ext uri="{FF2B5EF4-FFF2-40B4-BE49-F238E27FC236}">
                    <a16:creationId xmlns:a16="http://schemas.microsoft.com/office/drawing/2014/main" id="{8A50116A-5969-385F-3F02-B24101E6547E}"/>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12" name="Freeform 529">
                <a:extLst>
                  <a:ext uri="{FF2B5EF4-FFF2-40B4-BE49-F238E27FC236}">
                    <a16:creationId xmlns:a16="http://schemas.microsoft.com/office/drawing/2014/main" id="{5498FE42-1ABC-A744-8693-A435810C0F30}"/>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13" name="Freeform 530">
                <a:extLst>
                  <a:ext uri="{FF2B5EF4-FFF2-40B4-BE49-F238E27FC236}">
                    <a16:creationId xmlns:a16="http://schemas.microsoft.com/office/drawing/2014/main" id="{8E89C2D9-E874-D4F3-B5E4-859011A88D81}"/>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14" name="Freeform 531">
                <a:extLst>
                  <a:ext uri="{FF2B5EF4-FFF2-40B4-BE49-F238E27FC236}">
                    <a16:creationId xmlns:a16="http://schemas.microsoft.com/office/drawing/2014/main" id="{3A801AC1-F7B8-F5B5-8D02-F5FC306ABF7D}"/>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15" name="Freeform 532">
                <a:extLst>
                  <a:ext uri="{FF2B5EF4-FFF2-40B4-BE49-F238E27FC236}">
                    <a16:creationId xmlns:a16="http://schemas.microsoft.com/office/drawing/2014/main" id="{5807DAC7-7917-69AD-6E47-DB1647DE3623}"/>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16" name="Freeform 533">
                <a:extLst>
                  <a:ext uri="{FF2B5EF4-FFF2-40B4-BE49-F238E27FC236}">
                    <a16:creationId xmlns:a16="http://schemas.microsoft.com/office/drawing/2014/main" id="{67117A2E-563B-BCBC-5358-C19E1B431CD3}"/>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8" name="Freeform 525">
              <a:extLst>
                <a:ext uri="{FF2B5EF4-FFF2-40B4-BE49-F238E27FC236}">
                  <a16:creationId xmlns:a16="http://schemas.microsoft.com/office/drawing/2014/main" id="{6CD40E0A-9F9B-721C-4EB3-36C66F45E165}"/>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chemeClr val="bg2"/>
            </a:solidFill>
            <a:ln w="9028" cap="flat">
              <a:noFill/>
              <a:prstDash val="solid"/>
              <a:miter/>
            </a:ln>
          </p:spPr>
          <p:txBody>
            <a:bodyPr rtlCol="0" anchor="ctr"/>
            <a:lstStyle/>
            <a:p>
              <a:pPr algn="l" rtl="0"/>
              <a:endParaRPr lang="en-US" dirty="0"/>
            </a:p>
          </p:txBody>
        </p:sp>
        <p:sp>
          <p:nvSpPr>
            <p:cNvPr id="9" name="Freeform 526">
              <a:extLst>
                <a:ext uri="{FF2B5EF4-FFF2-40B4-BE49-F238E27FC236}">
                  <a16:creationId xmlns:a16="http://schemas.microsoft.com/office/drawing/2014/main" id="{8EEC48F4-455A-5A21-0C0E-D926304A5301}"/>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chemeClr val="bg2"/>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659158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997D1-1FBD-C459-5310-AA1D25E7262C}"/>
              </a:ext>
            </a:extLst>
          </p:cNvPr>
          <p:cNvSpPr>
            <a:spLocks noGrp="1"/>
          </p:cNvSpPr>
          <p:nvPr>
            <p:ph type="body" sz="quarter" idx="18"/>
          </p:nvPr>
        </p:nvSpPr>
        <p:spPr>
          <a:xfrm>
            <a:off x="898527" y="1319753"/>
            <a:ext cx="5646736" cy="3350573"/>
          </a:xfrm>
        </p:spPr>
        <p:txBody>
          <a:bodyPr/>
          <a:lstStyle/>
          <a:p>
            <a:pPr marL="342900" indent="-342900" algn="l" rtl="0">
              <a:buFont typeface="Arial" panose="020B0604020202020204" pitchFamily="34" charset="0"/>
              <a:buChar char="•"/>
            </a:pPr>
            <a:r>
              <a:rPr lang="en-US" sz="2300" b="0" i="0" dirty="0">
                <a:effectLst/>
              </a:rPr>
              <a:t>Ruoantuotanto vaatii huomattavia määriä energiaa kasteluun, kuljetukseen ja jalostukseen. </a:t>
            </a:r>
          </a:p>
          <a:p>
            <a:pPr marL="342900" indent="-342900" algn="l" rtl="0">
              <a:buFont typeface="Arial" panose="020B0604020202020204" pitchFamily="34" charset="0"/>
              <a:buChar char="•"/>
            </a:pPr>
            <a:r>
              <a:rPr lang="en-US" sz="2300" b="0" i="0" dirty="0" err="1">
                <a:effectLst/>
              </a:rPr>
              <a:t>Fossiilisten</a:t>
            </a:r>
            <a:r>
              <a:rPr lang="en-US" sz="2300" b="0" i="0" dirty="0">
                <a:effectLst/>
              </a:rPr>
              <a:t> polttoaineiden käyttö energiantuotannossa on merkittävä kasvihuonekaasupäästöjen lähde.</a:t>
            </a:r>
          </a:p>
          <a:p>
            <a:pPr marL="342900" indent="-342900" algn="l" rtl="0">
              <a:buFont typeface="Arial" panose="020B0604020202020204" pitchFamily="34" charset="0"/>
              <a:buChar char="•"/>
            </a:pPr>
            <a:r>
              <a:rPr lang="en-US" sz="2300" dirty="0" err="1"/>
              <a:t>Elintarvikkeiden</a:t>
            </a:r>
            <a:r>
              <a:rPr lang="en-US" sz="2300" dirty="0"/>
              <a:t> </a:t>
            </a:r>
            <a:r>
              <a:rPr lang="en-US" sz="2300" dirty="0" err="1"/>
              <a:t>tuotantoon</a:t>
            </a:r>
            <a:r>
              <a:rPr lang="en-US" sz="2300" dirty="0"/>
              <a:t> </a:t>
            </a:r>
            <a:r>
              <a:rPr lang="en-US" sz="2300" dirty="0" err="1"/>
              <a:t>liittyvien</a:t>
            </a:r>
            <a:r>
              <a:rPr lang="en-US" sz="2300" dirty="0"/>
              <a:t> </a:t>
            </a:r>
            <a:r>
              <a:rPr lang="en-US" sz="2300" dirty="0" err="1"/>
              <a:t>päästöjen</a:t>
            </a:r>
            <a:r>
              <a:rPr lang="en-US" sz="2300" dirty="0"/>
              <a:t> </a:t>
            </a:r>
            <a:r>
              <a:rPr lang="en-US" sz="2300" dirty="0" err="1"/>
              <a:t>vähentäminen</a:t>
            </a:r>
            <a:r>
              <a:rPr lang="en-US" sz="2300" dirty="0"/>
              <a:t> </a:t>
            </a:r>
            <a:r>
              <a:rPr lang="en-US" sz="2300" dirty="0" err="1"/>
              <a:t>edellyttää</a:t>
            </a:r>
            <a:r>
              <a:rPr lang="en-US" sz="2300" dirty="0"/>
              <a:t> </a:t>
            </a:r>
            <a:r>
              <a:rPr lang="en-US" sz="2300" dirty="0" err="1"/>
              <a:t>strategioiden</a:t>
            </a:r>
            <a:r>
              <a:rPr lang="en-US" sz="2300" dirty="0"/>
              <a:t> </a:t>
            </a:r>
            <a:r>
              <a:rPr lang="en-US" sz="2300" dirty="0" err="1"/>
              <a:t>yhdistelmää</a:t>
            </a:r>
            <a:r>
              <a:rPr lang="en-US" sz="2300" dirty="0"/>
              <a:t>, </a:t>
            </a:r>
            <a:r>
              <a:rPr lang="en-US" sz="2300" dirty="0" err="1"/>
              <a:t>mukaan</a:t>
            </a:r>
            <a:r>
              <a:rPr lang="en-US" sz="2300" dirty="0"/>
              <a:t> </a:t>
            </a:r>
            <a:r>
              <a:rPr lang="en-US" sz="2300" dirty="0" err="1"/>
              <a:t>lukien</a:t>
            </a:r>
            <a:r>
              <a:rPr lang="en-US" sz="2300" dirty="0"/>
              <a:t>: </a:t>
            </a:r>
          </a:p>
          <a:p>
            <a:pPr marL="540000" indent="-342900" algn="l" rtl="0">
              <a:spcBef>
                <a:spcPts val="0"/>
              </a:spcBef>
              <a:buFont typeface="Arial" panose="020B0604020202020204" pitchFamily="34" charset="0"/>
              <a:buChar char="•"/>
            </a:pPr>
            <a:r>
              <a:rPr lang="en-US" sz="2300" dirty="0" err="1"/>
              <a:t>energiatehokkuuden</a:t>
            </a:r>
            <a:r>
              <a:rPr lang="en-US" sz="2300" dirty="0"/>
              <a:t> </a:t>
            </a:r>
            <a:r>
              <a:rPr lang="en-US" sz="2300" dirty="0" err="1"/>
              <a:t>lisääminen</a:t>
            </a:r>
            <a:r>
              <a:rPr lang="en-US" sz="2300" dirty="0"/>
              <a:t>, </a:t>
            </a:r>
          </a:p>
          <a:p>
            <a:pPr marL="540000" indent="-342900" algn="l" rtl="0">
              <a:spcBef>
                <a:spcPts val="0"/>
              </a:spcBef>
              <a:buFont typeface="Arial" panose="020B0604020202020204" pitchFamily="34" charset="0"/>
              <a:buChar char="•"/>
            </a:pPr>
            <a:r>
              <a:rPr lang="en-US" sz="2300" dirty="0" err="1"/>
              <a:t>uusiutuvien</a:t>
            </a:r>
            <a:r>
              <a:rPr lang="en-US" sz="2300" dirty="0"/>
              <a:t> </a:t>
            </a:r>
            <a:r>
              <a:rPr lang="en-US" sz="2300" dirty="0" err="1"/>
              <a:t>energialähteiden</a:t>
            </a:r>
            <a:r>
              <a:rPr lang="en-US" sz="2300" dirty="0"/>
              <a:t> </a:t>
            </a:r>
            <a:r>
              <a:rPr lang="en-US" sz="2300" dirty="0" err="1"/>
              <a:t>käyttö</a:t>
            </a:r>
            <a:r>
              <a:rPr lang="en-US" sz="2300" dirty="0"/>
              <a:t> ja</a:t>
            </a:r>
          </a:p>
          <a:p>
            <a:pPr marL="540000" indent="-342900" algn="l" rtl="0">
              <a:spcBef>
                <a:spcPts val="0"/>
              </a:spcBef>
              <a:buFont typeface="Arial" panose="020B0604020202020204" pitchFamily="34" charset="0"/>
              <a:buChar char="•"/>
            </a:pPr>
            <a:r>
              <a:rPr lang="en-US" sz="2300" dirty="0" err="1"/>
              <a:t>energiaintensiivisten</a:t>
            </a:r>
            <a:r>
              <a:rPr lang="en-US" sz="2300" dirty="0"/>
              <a:t> </a:t>
            </a:r>
            <a:r>
              <a:rPr lang="en-US" sz="2300" dirty="0" err="1"/>
              <a:t>elintarviketuotantokäytäntöjen</a:t>
            </a:r>
            <a:r>
              <a:rPr lang="en-US" sz="2300" dirty="0"/>
              <a:t> </a:t>
            </a:r>
            <a:r>
              <a:rPr lang="en-US" sz="2300" dirty="0" err="1"/>
              <a:t>kokonaiskysynnän</a:t>
            </a:r>
            <a:r>
              <a:rPr lang="en-US" sz="2300" dirty="0"/>
              <a:t> </a:t>
            </a:r>
            <a:r>
              <a:rPr lang="en-US" sz="2300" dirty="0" err="1"/>
              <a:t>vähentäminen</a:t>
            </a:r>
            <a:r>
              <a:rPr lang="en-US" sz="2300" dirty="0"/>
              <a:t>.</a:t>
            </a:r>
            <a:endParaRPr lang="en-IE" sz="2300" dirty="0"/>
          </a:p>
        </p:txBody>
      </p:sp>
      <p:sp>
        <p:nvSpPr>
          <p:cNvPr id="3" name="Text Placeholder 2">
            <a:extLst>
              <a:ext uri="{FF2B5EF4-FFF2-40B4-BE49-F238E27FC236}">
                <a16:creationId xmlns:a16="http://schemas.microsoft.com/office/drawing/2014/main" id="{E1451C92-A5E6-0A3A-F7B1-8A5509D2730A}"/>
              </a:ext>
            </a:extLst>
          </p:cNvPr>
          <p:cNvSpPr>
            <a:spLocks noGrp="1"/>
          </p:cNvSpPr>
          <p:nvPr>
            <p:ph type="body" sz="quarter" idx="16"/>
          </p:nvPr>
        </p:nvSpPr>
        <p:spPr>
          <a:xfrm>
            <a:off x="898358" y="636968"/>
            <a:ext cx="4990998" cy="992652"/>
          </a:xfrm>
        </p:spPr>
        <p:txBody>
          <a:bodyPr/>
          <a:lstStyle/>
          <a:p>
            <a:pPr algn="l" rtl="0"/>
            <a:r>
              <a:rPr lang="en-IE" dirty="0"/>
              <a:t>3. Energian käyttö</a:t>
            </a:r>
          </a:p>
        </p:txBody>
      </p:sp>
      <p:pic>
        <p:nvPicPr>
          <p:cNvPr id="6" name="Picture Placeholder 5" descr="Smoke from factory">
            <a:extLst>
              <a:ext uri="{FF2B5EF4-FFF2-40B4-BE49-F238E27FC236}">
                <a16:creationId xmlns:a16="http://schemas.microsoft.com/office/drawing/2014/main" id="{14F2A097-2A6D-0BA8-B507-E44F37C761E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7227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DD1CB0-AD81-41CD-5AAB-45E47166C2EE}"/>
              </a:ext>
            </a:extLst>
          </p:cNvPr>
          <p:cNvSpPr>
            <a:spLocks noGrp="1"/>
          </p:cNvSpPr>
          <p:nvPr>
            <p:ph type="body" sz="quarter" idx="18"/>
          </p:nvPr>
        </p:nvSpPr>
        <p:spPr>
          <a:xfrm>
            <a:off x="898358" y="1452563"/>
            <a:ext cx="5646905" cy="3025975"/>
          </a:xfrm>
        </p:spPr>
        <p:txBody>
          <a:bodyPr/>
          <a:lstStyle/>
          <a:p>
            <a:pPr marL="342900" indent="-342900" algn="l" rtl="0">
              <a:buFont typeface="Arial" panose="020B0604020202020204" pitchFamily="34" charset="0"/>
              <a:buChar char="•"/>
            </a:pPr>
            <a:r>
              <a:rPr lang="en-US" sz="2300" dirty="0"/>
              <a:t>Kun ruokaa menee hukkaan, kaikki sen tuotannossa käytetyt resurssit, mukaan lukien energia, vesi, maa ja </a:t>
            </a:r>
            <a:r>
              <a:rPr lang="en-US" sz="2300" dirty="0" err="1"/>
              <a:t>lannoitteet</a:t>
            </a:r>
            <a:r>
              <a:rPr lang="en-US" sz="2300" dirty="0"/>
              <a:t>, menevät myös hukkaan. </a:t>
            </a:r>
          </a:p>
          <a:p>
            <a:pPr marL="342900" indent="-342900" algn="l" rtl="0">
              <a:buFont typeface="Arial" panose="020B0604020202020204" pitchFamily="34" charset="0"/>
              <a:buChar char="•"/>
            </a:pPr>
            <a:r>
              <a:rPr lang="en-US" sz="2300" dirty="0" err="1"/>
              <a:t>Kun</a:t>
            </a:r>
            <a:r>
              <a:rPr lang="en-US" sz="2300" dirty="0"/>
              <a:t> tämä ruokajäte hajoaa, se päästää ilmakehään metaania ja muita kasvihuonekaasuja. </a:t>
            </a:r>
          </a:p>
          <a:p>
            <a:pPr marL="342900" indent="-342900" algn="l" rtl="0">
              <a:buFont typeface="Arial" panose="020B0604020202020204" pitchFamily="34" charset="0"/>
              <a:buChar char="•"/>
            </a:pPr>
            <a:r>
              <a:rPr lang="en-US" sz="2300" dirty="0" err="1"/>
              <a:t>Lisäksi</a:t>
            </a:r>
            <a:r>
              <a:rPr lang="en-US" sz="2300" dirty="0"/>
              <a:t> ruokahävikki aiheuttaa ylimääräisiä kasvihuonekaasupäästöjä kuljetuspäästöjen ja muun ruoan tuotantoon ja hävittämiseen liittyvän energiankäytön muodossa, mikä myötävaikuttaa ilmastonmuutokseen.</a:t>
            </a:r>
            <a:endParaRPr lang="en-IE" sz="2300" dirty="0"/>
          </a:p>
        </p:txBody>
      </p:sp>
      <p:sp>
        <p:nvSpPr>
          <p:cNvPr id="3" name="Text Placeholder 2">
            <a:extLst>
              <a:ext uri="{FF2B5EF4-FFF2-40B4-BE49-F238E27FC236}">
                <a16:creationId xmlns:a16="http://schemas.microsoft.com/office/drawing/2014/main" id="{6D3EEC9E-268E-8B34-8D70-971D9B06C0C4}"/>
              </a:ext>
            </a:extLst>
          </p:cNvPr>
          <p:cNvSpPr>
            <a:spLocks noGrp="1"/>
          </p:cNvSpPr>
          <p:nvPr>
            <p:ph type="body" sz="quarter" idx="16"/>
          </p:nvPr>
        </p:nvSpPr>
        <p:spPr>
          <a:xfrm>
            <a:off x="898358" y="598011"/>
            <a:ext cx="4990998" cy="992652"/>
          </a:xfrm>
        </p:spPr>
        <p:txBody>
          <a:bodyPr/>
          <a:lstStyle/>
          <a:p>
            <a:pPr algn="l" rtl="0"/>
            <a:r>
              <a:rPr lang="en-IE" dirty="0"/>
              <a:t>4. Ruokajäte</a:t>
            </a:r>
          </a:p>
        </p:txBody>
      </p:sp>
      <p:pic>
        <p:nvPicPr>
          <p:cNvPr id="10" name="Picture Placeholder 9">
            <a:extLst>
              <a:ext uri="{FF2B5EF4-FFF2-40B4-BE49-F238E27FC236}">
                <a16:creationId xmlns:a16="http://schemas.microsoft.com/office/drawing/2014/main" id="{6C5CCB0B-2930-2770-06F4-97985A6C5B4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2152653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D4702F-DACA-66E4-87FA-B2C9F52B3241}"/>
              </a:ext>
            </a:extLst>
          </p:cNvPr>
          <p:cNvSpPr>
            <a:spLocks noGrp="1"/>
          </p:cNvSpPr>
          <p:nvPr>
            <p:ph type="body" sz="quarter" idx="16"/>
          </p:nvPr>
        </p:nvSpPr>
        <p:spPr>
          <a:xfrm>
            <a:off x="898358" y="645145"/>
            <a:ext cx="4990998" cy="992652"/>
          </a:xfrm>
        </p:spPr>
        <p:txBody>
          <a:bodyPr/>
          <a:lstStyle/>
          <a:p>
            <a:pPr algn="l" rtl="0"/>
            <a:r>
              <a:rPr lang="en-IE" dirty="0"/>
              <a:t>5. Lihantuotanto</a:t>
            </a:r>
          </a:p>
        </p:txBody>
      </p:sp>
      <p:pic>
        <p:nvPicPr>
          <p:cNvPr id="6" name="Picture Placeholder 5" descr="Cows eating from trough">
            <a:extLst>
              <a:ext uri="{FF2B5EF4-FFF2-40B4-BE49-F238E27FC236}">
                <a16:creationId xmlns:a16="http://schemas.microsoft.com/office/drawing/2014/main" id="{BC243DC6-A505-8F1E-17AB-3E58968213A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A9DE29D5-F391-EF6C-2806-A2688DADC5B2}"/>
              </a:ext>
            </a:extLst>
          </p:cNvPr>
          <p:cNvSpPr>
            <a:spLocks noGrp="1"/>
          </p:cNvSpPr>
          <p:nvPr>
            <p:ph type="body" sz="quarter" idx="18"/>
          </p:nvPr>
        </p:nvSpPr>
        <p:spPr>
          <a:xfrm>
            <a:off x="898357" y="1376313"/>
            <a:ext cx="6586525" cy="3093273"/>
          </a:xfrm>
        </p:spPr>
        <p:txBody>
          <a:bodyPr/>
          <a:lstStyle/>
          <a:p>
            <a:pPr marL="288000" indent="-288000" algn="l" rtl="0">
              <a:spcBef>
                <a:spcPts val="600"/>
              </a:spcBef>
              <a:buFont typeface="Arial" panose="020B0604020202020204" pitchFamily="34" charset="0"/>
              <a:buChar char="•"/>
            </a:pPr>
            <a:r>
              <a:rPr lang="en-US" sz="2250" dirty="0">
                <a:highlight>
                  <a:srgbClr val="B2DDDC"/>
                </a:highlight>
              </a:rPr>
              <a:t>Lihantuotanto on erityisen resurssivaltaista ja vaatii suuria määriä vettä, maata ja rehua (joskus maankäyttöä on muutettava laiduntamisen tai rehukasvien mahdollistamiseksi). </a:t>
            </a:r>
          </a:p>
          <a:p>
            <a:pPr marL="288000" indent="-288000" algn="l" rtl="0">
              <a:spcBef>
                <a:spcPts val="600"/>
              </a:spcBef>
              <a:buFont typeface="Arial" panose="020B0604020202020204" pitchFamily="34" charset="0"/>
              <a:buChar char="•"/>
            </a:pPr>
            <a:r>
              <a:rPr lang="en-US" sz="2250" dirty="0">
                <a:highlight>
                  <a:srgbClr val="B2DDDC"/>
                </a:highlight>
              </a:rPr>
              <a:t>Karjan </a:t>
            </a:r>
            <a:r>
              <a:rPr lang="en-US" sz="2250" dirty="0" err="1">
                <a:highlight>
                  <a:srgbClr val="B2DDDC"/>
                </a:highlight>
              </a:rPr>
              <a:t>tuotanto</a:t>
            </a:r>
            <a:r>
              <a:rPr lang="en-US" sz="2250" dirty="0">
                <a:highlight>
                  <a:srgbClr val="B2DDDC"/>
                </a:highlight>
              </a:rPr>
              <a:t> on vastuussa merkittävästä osasta maailmanlaajuisista kasvihuonekaasupäästöistä, mikä johtuu suurelta osin enteerisestä käymisestä ja huonosta lannankäsittelystä aiheutuvista </a:t>
            </a:r>
            <a:r>
              <a:rPr lang="en-US" sz="2250" dirty="0" err="1">
                <a:highlight>
                  <a:srgbClr val="B2DDDC"/>
                </a:highlight>
              </a:rPr>
              <a:t>metaanipäästöistä</a:t>
            </a:r>
            <a:r>
              <a:rPr lang="en-US" sz="2250" dirty="0">
                <a:highlight>
                  <a:srgbClr val="B2DDDC"/>
                </a:highlight>
              </a:rPr>
              <a:t>.</a:t>
            </a:r>
          </a:p>
          <a:p>
            <a:pPr marL="288000" indent="-288000" algn="l" rtl="0">
              <a:spcBef>
                <a:spcPts val="600"/>
              </a:spcBef>
              <a:buFont typeface="Arial" panose="020B0604020202020204" pitchFamily="34" charset="0"/>
              <a:buChar char="•"/>
            </a:pPr>
            <a:r>
              <a:rPr lang="en-US" sz="2250" dirty="0" err="1">
                <a:highlight>
                  <a:srgbClr val="B2DDDC"/>
                </a:highlight>
              </a:rPr>
              <a:t>Lihantuotanto</a:t>
            </a:r>
            <a:r>
              <a:rPr lang="en-US" sz="2250" dirty="0">
                <a:highlight>
                  <a:srgbClr val="B2DDDC"/>
                </a:highlight>
              </a:rPr>
              <a:t> vaatii myös huomattavia määriä energiaa kuljetukseen, jalostukseen ja </a:t>
            </a:r>
            <a:r>
              <a:rPr lang="en-US" sz="2250" dirty="0" err="1">
                <a:highlight>
                  <a:srgbClr val="B2DDDC"/>
                </a:highlight>
              </a:rPr>
              <a:t>jäähdytykseen</a:t>
            </a:r>
            <a:r>
              <a:rPr lang="en-US" sz="2250" dirty="0">
                <a:highlight>
                  <a:srgbClr val="B2DDDC"/>
                </a:highlight>
              </a:rPr>
              <a:t>.</a:t>
            </a:r>
          </a:p>
          <a:p>
            <a:pPr marL="288000" indent="-288000" algn="l" rtl="0">
              <a:spcBef>
                <a:spcPts val="600"/>
              </a:spcBef>
              <a:buFont typeface="Arial" panose="020B0604020202020204" pitchFamily="34" charset="0"/>
              <a:buChar char="•"/>
            </a:pPr>
            <a:r>
              <a:rPr lang="en-US" sz="2250" dirty="0" err="1">
                <a:highlight>
                  <a:srgbClr val="B2DDDC"/>
                </a:highlight>
              </a:rPr>
              <a:t>Tämän</a:t>
            </a:r>
            <a:r>
              <a:rPr lang="en-US" sz="2250" dirty="0">
                <a:highlight>
                  <a:srgbClr val="B2DDDC"/>
                </a:highlight>
              </a:rPr>
              <a:t> energian tuottamiseen käytetään tyypillisesti fossiilisia polttoaineita.</a:t>
            </a:r>
            <a:endParaRPr lang="en-IE" sz="2250" dirty="0">
              <a:highlight>
                <a:srgbClr val="B2DDDC"/>
              </a:highlight>
            </a:endParaRPr>
          </a:p>
        </p:txBody>
      </p:sp>
    </p:spTree>
    <p:extLst>
      <p:ext uri="{BB962C8B-B14F-4D97-AF65-F5344CB8AC3E}">
        <p14:creationId xmlns:p14="http://schemas.microsoft.com/office/powerpoint/2010/main" val="3406499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680549-B50B-AAB8-8DA4-C302EFDA1577}"/>
              </a:ext>
            </a:extLst>
          </p:cNvPr>
          <p:cNvSpPr>
            <a:spLocks noGrp="1"/>
          </p:cNvSpPr>
          <p:nvPr>
            <p:ph type="body" sz="quarter" idx="18"/>
          </p:nvPr>
        </p:nvSpPr>
        <p:spPr>
          <a:xfrm>
            <a:off x="822157" y="1471005"/>
            <a:ext cx="6893498" cy="3810769"/>
          </a:xfrm>
        </p:spPr>
        <p:txBody>
          <a:bodyPr/>
          <a:lstStyle/>
          <a:p>
            <a:pPr marL="342900" indent="-342900" algn="l" rtl="0">
              <a:buFont typeface="Arial" panose="020B0604020202020204" pitchFamily="34" charset="0"/>
              <a:buChar char="•"/>
            </a:pPr>
            <a:r>
              <a:rPr lang="en-US" sz="2200" dirty="0"/>
              <a:t>Jos ilmastonmuutosta ei torjuta, se nostaa maapallon keskilämpötilat yli 3 °C:n ja vaikuttaa haitallisesti kaikkiin ekosysteemeihin. </a:t>
            </a:r>
          </a:p>
          <a:p>
            <a:pPr marL="342900" indent="-342900" algn="l" rtl="0">
              <a:buFont typeface="Arial" panose="020B0604020202020204" pitchFamily="34" charset="0"/>
              <a:buChar char="•"/>
            </a:pPr>
            <a:r>
              <a:rPr lang="en-US" sz="2200" dirty="0" err="1"/>
              <a:t>Näemme</a:t>
            </a:r>
            <a:r>
              <a:rPr lang="en-US" sz="2200" dirty="0"/>
              <a:t> jo nyt, kuinka ilmastonmuutos voi pahentaa myrskyjä ja katastrofeja sekä uhkia, kuten ruoan ja veden niukkuutta, mikä voi johtaa konflikteihin.</a:t>
            </a:r>
          </a:p>
          <a:p>
            <a:pPr marL="342900" indent="-342900" algn="l" rtl="0">
              <a:buFont typeface="Arial" panose="020B0604020202020204" pitchFamily="34" charset="0"/>
              <a:buChar char="•"/>
            </a:pPr>
            <a:r>
              <a:rPr lang="en-US" sz="2200" dirty="0"/>
              <a:t>Se, </a:t>
            </a:r>
            <a:r>
              <a:rPr lang="en-US" sz="2200" dirty="0" err="1"/>
              <a:t>että</a:t>
            </a:r>
            <a:r>
              <a:rPr lang="en-US" sz="2200" dirty="0"/>
              <a:t> </a:t>
            </a:r>
            <a:r>
              <a:rPr lang="en-US" sz="2200" dirty="0" err="1"/>
              <a:t>emme</a:t>
            </a:r>
            <a:r>
              <a:rPr lang="en-US" sz="2200" dirty="0"/>
              <a:t> tee mitään, maksaa meille paljon enemmän kuin jos toimimme nyt. </a:t>
            </a:r>
          </a:p>
          <a:p>
            <a:pPr marL="342900" indent="-342900" algn="l" rtl="0">
              <a:buFont typeface="Arial" panose="020B0604020202020204" pitchFamily="34" charset="0"/>
              <a:buChar char="•"/>
            </a:pPr>
            <a:r>
              <a:rPr lang="en-US" sz="2200" dirty="0" err="1"/>
              <a:t>Meillä</a:t>
            </a:r>
            <a:r>
              <a:rPr lang="en-US" sz="2200" dirty="0"/>
              <a:t> on mahdollisuus ryhtyä toimiin, jotka johtavat uusiin työpaikkoihin, suureen vaurauteen ja parempaan elämään kaikille samalla kun vähennämme kasvihuonekaasupäästöjä ja </a:t>
            </a:r>
            <a:r>
              <a:rPr lang="en-US" sz="2200" dirty="0" err="1"/>
              <a:t>lisäävät</a:t>
            </a:r>
            <a:r>
              <a:rPr lang="en-US" sz="2200" dirty="0"/>
              <a:t> </a:t>
            </a:r>
            <a:r>
              <a:rPr lang="en-US" sz="2200" dirty="0" err="1"/>
              <a:t>ilmaston</a:t>
            </a:r>
            <a:r>
              <a:rPr lang="en-US" sz="2200" dirty="0"/>
              <a:t> </a:t>
            </a:r>
            <a:r>
              <a:rPr lang="en-US" sz="2200" dirty="0" err="1"/>
              <a:t>sietokykyä</a:t>
            </a:r>
            <a:r>
              <a:rPr lang="en-US" sz="2200" dirty="0"/>
              <a:t>.     </a:t>
            </a:r>
            <a:r>
              <a:rPr lang="en-US" sz="2200" dirty="0" err="1">
                <a:solidFill>
                  <a:schemeClr val="bg1"/>
                </a:solidFill>
                <a:highlight>
                  <a:srgbClr val="F79037"/>
                </a:highlight>
                <a:hlinkClick r:id="rId2">
                  <a:extLst>
                    <a:ext uri="{A12FA001-AC4F-418D-AE19-62706E023703}">
                      <ahyp:hlinkClr xmlns:ahyp="http://schemas.microsoft.com/office/drawing/2018/hyperlinkcolor" val="tx"/>
                    </a:ext>
                  </a:extLst>
                </a:hlinkClick>
              </a:rPr>
              <a:t>Lähde</a:t>
            </a:r>
            <a:r>
              <a:rPr lang="en-US" sz="2200" dirty="0">
                <a:solidFill>
                  <a:srgbClr val="87A66E"/>
                </a:solidFill>
                <a:hlinkClick r:id="rId2">
                  <a:extLst>
                    <a:ext uri="{A12FA001-AC4F-418D-AE19-62706E023703}">
                      <ahyp:hlinkClr xmlns:ahyp="http://schemas.microsoft.com/office/drawing/2018/hyperlinkcolor" val="tx"/>
                    </a:ext>
                  </a:extLst>
                </a:hlinkClick>
              </a:rPr>
              <a:t> </a:t>
            </a:r>
            <a:endParaRPr lang="en-IE" sz="2200" dirty="0"/>
          </a:p>
        </p:txBody>
      </p:sp>
      <p:sp>
        <p:nvSpPr>
          <p:cNvPr id="3" name="Text Placeholder 2">
            <a:extLst>
              <a:ext uri="{FF2B5EF4-FFF2-40B4-BE49-F238E27FC236}">
                <a16:creationId xmlns:a16="http://schemas.microsoft.com/office/drawing/2014/main" id="{C23B21CF-7276-722F-06B0-A0B9EB7DA904}"/>
              </a:ext>
            </a:extLst>
          </p:cNvPr>
          <p:cNvSpPr>
            <a:spLocks noGrp="1"/>
          </p:cNvSpPr>
          <p:nvPr>
            <p:ph type="body" sz="quarter" idx="16"/>
          </p:nvPr>
        </p:nvSpPr>
        <p:spPr>
          <a:xfrm>
            <a:off x="584033" y="512287"/>
            <a:ext cx="7409898" cy="992652"/>
          </a:xfrm>
        </p:spPr>
        <p:txBody>
          <a:bodyPr/>
          <a:lstStyle/>
          <a:p>
            <a:pPr algn="l" rtl="0"/>
            <a:r>
              <a:rPr lang="en-US" dirty="0"/>
              <a:t>Mitä tapahtuu, jos emme ryhdy toimiin?</a:t>
            </a:r>
            <a:endParaRPr lang="en-IE" dirty="0"/>
          </a:p>
        </p:txBody>
      </p:sp>
      <p:pic>
        <p:nvPicPr>
          <p:cNvPr id="6" name="Picture Placeholder 5" descr="Modern living room flooded with floating objects">
            <a:extLst>
              <a:ext uri="{FF2B5EF4-FFF2-40B4-BE49-F238E27FC236}">
                <a16:creationId xmlns:a16="http://schemas.microsoft.com/office/drawing/2014/main" id="{2605B42B-7771-6CE6-D7B9-7FE86017962D}"/>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47901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B39ECF-1BB4-0DA7-077D-7F3EC19A3B5C}"/>
              </a:ext>
            </a:extLst>
          </p:cNvPr>
          <p:cNvSpPr>
            <a:spLocks noGrp="1"/>
          </p:cNvSpPr>
          <p:nvPr>
            <p:ph type="body" sz="quarter" idx="18"/>
          </p:nvPr>
        </p:nvSpPr>
        <p:spPr>
          <a:xfrm>
            <a:off x="898358" y="3015671"/>
            <a:ext cx="4867011" cy="3025975"/>
          </a:xfrm>
        </p:spPr>
        <p:txBody>
          <a:bodyPr/>
          <a:lstStyle/>
          <a:p>
            <a:pPr algn="l" rtl="0"/>
            <a:r>
              <a:rPr lang="en-US" dirty="0"/>
              <a:t>Maailma näkee vakavia </a:t>
            </a:r>
            <a:r>
              <a:rPr lang="en-US" dirty="0" err="1"/>
              <a:t>ilmastovaikutuksia</a:t>
            </a:r>
            <a:r>
              <a:rPr lang="en-US" dirty="0"/>
              <a:t> 1,5 °C </a:t>
            </a:r>
            <a:r>
              <a:rPr lang="en-US" dirty="0" err="1"/>
              <a:t>lämpötilassa</a:t>
            </a:r>
            <a:r>
              <a:rPr lang="en-US" dirty="0"/>
              <a:t>, </a:t>
            </a:r>
            <a:r>
              <a:rPr lang="en-US" dirty="0" err="1"/>
              <a:t>mutta</a:t>
            </a:r>
            <a:r>
              <a:rPr lang="en-US" dirty="0"/>
              <a:t> sen jälkeen tilanne pahenee paljon. </a:t>
            </a:r>
          </a:p>
          <a:p>
            <a:pPr algn="l" rtl="0"/>
            <a:endParaRPr lang="en-US" dirty="0"/>
          </a:p>
          <a:p>
            <a:pPr algn="l" rtl="0"/>
            <a:r>
              <a:rPr lang="en-US" dirty="0" err="1"/>
              <a:t>Ero</a:t>
            </a:r>
            <a:r>
              <a:rPr lang="en-US" dirty="0"/>
              <a:t> 1,5°C ja 2°C välillä on…</a:t>
            </a:r>
            <a:endParaRPr lang="en-IE" dirty="0"/>
          </a:p>
        </p:txBody>
      </p:sp>
      <p:sp>
        <p:nvSpPr>
          <p:cNvPr id="3" name="Text Placeholder 2">
            <a:extLst>
              <a:ext uri="{FF2B5EF4-FFF2-40B4-BE49-F238E27FC236}">
                <a16:creationId xmlns:a16="http://schemas.microsoft.com/office/drawing/2014/main" id="{8D84B59E-032A-C221-52C9-6453DB65980D}"/>
              </a:ext>
            </a:extLst>
          </p:cNvPr>
          <p:cNvSpPr>
            <a:spLocks noGrp="1"/>
          </p:cNvSpPr>
          <p:nvPr>
            <p:ph type="body" sz="quarter" idx="16"/>
          </p:nvPr>
        </p:nvSpPr>
        <p:spPr>
          <a:xfrm>
            <a:off x="898358" y="890242"/>
            <a:ext cx="3449906" cy="992652"/>
          </a:xfrm>
        </p:spPr>
        <p:txBody>
          <a:bodyPr/>
          <a:lstStyle/>
          <a:p>
            <a:pPr algn="l" rtl="0"/>
            <a:r>
              <a:rPr lang="en-IE" sz="8000" b="1" dirty="0"/>
              <a:t>1,5˚C</a:t>
            </a:r>
          </a:p>
        </p:txBody>
      </p:sp>
      <p:sp>
        <p:nvSpPr>
          <p:cNvPr id="5" name="TextBox 4">
            <a:extLst>
              <a:ext uri="{FF2B5EF4-FFF2-40B4-BE49-F238E27FC236}">
                <a16:creationId xmlns:a16="http://schemas.microsoft.com/office/drawing/2014/main" id="{35C9FE66-FE8A-E34D-5B3B-D2A57C482908}"/>
              </a:ext>
            </a:extLst>
          </p:cNvPr>
          <p:cNvSpPr txBox="1"/>
          <p:nvPr/>
        </p:nvSpPr>
        <p:spPr>
          <a:xfrm>
            <a:off x="779727" y="2202317"/>
            <a:ext cx="4867011" cy="646331"/>
          </a:xfrm>
          <a:prstGeom prst="rect">
            <a:avLst/>
          </a:prstGeom>
          <a:noFill/>
        </p:spPr>
        <p:txBody>
          <a:bodyPr wrap="square" rtlCol="0">
            <a:spAutoFit/>
          </a:bodyPr>
          <a:lstStyle/>
          <a:p>
            <a:pPr algn="l" rtl="0"/>
            <a:r>
              <a:rPr lang="en-IE" sz="3600" dirty="0">
                <a:solidFill>
                  <a:srgbClr val="000000"/>
                </a:solidFill>
              </a:rPr>
              <a:t>Miksi 1,5˚ on tärkeä?</a:t>
            </a:r>
          </a:p>
        </p:txBody>
      </p:sp>
      <p:sp>
        <p:nvSpPr>
          <p:cNvPr id="7" name="TextBox 6">
            <a:extLst>
              <a:ext uri="{FF2B5EF4-FFF2-40B4-BE49-F238E27FC236}">
                <a16:creationId xmlns:a16="http://schemas.microsoft.com/office/drawing/2014/main" id="{89D500B0-A530-2B26-70A2-7D0F6C131E1F}"/>
              </a:ext>
            </a:extLst>
          </p:cNvPr>
          <p:cNvSpPr txBox="1"/>
          <p:nvPr/>
        </p:nvSpPr>
        <p:spPr>
          <a:xfrm>
            <a:off x="6087894" y="1170987"/>
            <a:ext cx="6104106" cy="4693593"/>
          </a:xfrm>
          <a:prstGeom prst="rect">
            <a:avLst/>
          </a:prstGeom>
          <a:solidFill>
            <a:srgbClr val="F79037"/>
          </a:solidFill>
        </p:spPr>
        <p:txBody>
          <a:bodyPr wrap="square">
            <a:spAutoFit/>
          </a:bodyPr>
          <a:lstStyle/>
          <a:p>
            <a:pPr algn="l" rtl="0">
              <a:spcBef>
                <a:spcPts val="600"/>
              </a:spcBef>
            </a:pPr>
            <a:endParaRPr lang="en-US" sz="900" b="0" i="0" dirty="0">
              <a:solidFill>
                <a:srgbClr val="000000"/>
              </a:solidFill>
              <a:effectLst/>
            </a:endParaRPr>
          </a:p>
          <a:p>
            <a:pPr marL="285750" indent="-285750" algn="l" rtl="0">
              <a:spcBef>
                <a:spcPts val="600"/>
              </a:spcBef>
              <a:buFont typeface="Arial" panose="020B0604020202020204" pitchFamily="34" charset="0"/>
              <a:buChar char="•"/>
            </a:pPr>
            <a:r>
              <a:rPr lang="en-US" sz="2400" b="0" i="0" dirty="0">
                <a:solidFill>
                  <a:srgbClr val="000000"/>
                </a:solidFill>
                <a:effectLst/>
              </a:rPr>
              <a:t>ero 70 % tai 99 % </a:t>
            </a:r>
            <a:r>
              <a:rPr lang="en-US" sz="2400" b="0" i="0" dirty="0" err="1">
                <a:solidFill>
                  <a:srgbClr val="000000"/>
                </a:solidFill>
                <a:effectLst/>
              </a:rPr>
              <a:t>koralliriutoista</a:t>
            </a:r>
            <a:r>
              <a:rPr lang="en-US" sz="2400" b="0" i="0" dirty="0">
                <a:solidFill>
                  <a:srgbClr val="000000"/>
                </a:solidFill>
                <a:effectLst/>
              </a:rPr>
              <a:t> </a:t>
            </a:r>
            <a:r>
              <a:rPr lang="en-US" sz="2400" b="0" i="0" dirty="0" err="1">
                <a:solidFill>
                  <a:srgbClr val="000000"/>
                </a:solidFill>
                <a:effectLst/>
              </a:rPr>
              <a:t>kuolee</a:t>
            </a:r>
            <a:endParaRPr lang="en-US" sz="2400" b="0" i="0" dirty="0">
              <a:solidFill>
                <a:srgbClr val="000000"/>
              </a:solidFill>
              <a:effectLst/>
            </a:endParaRPr>
          </a:p>
          <a:p>
            <a:pPr marL="285750" indent="-285750" algn="l" rtl="0">
              <a:spcBef>
                <a:spcPts val="600"/>
              </a:spcBef>
              <a:buFont typeface="Arial" panose="020B0604020202020204" pitchFamily="34" charset="0"/>
              <a:buChar char="•"/>
            </a:pPr>
            <a:r>
              <a:rPr lang="en-US" sz="2400" b="0" i="0" dirty="0">
                <a:solidFill>
                  <a:srgbClr val="000000"/>
                </a:solidFill>
                <a:effectLst/>
              </a:rPr>
              <a:t>kaksinkertaistaa todennäköisyyden, että hyönteiset, elintärkeät pölyttäjät, menettävät </a:t>
            </a:r>
            <a:r>
              <a:rPr lang="en-US" sz="2400" b="0" i="0" dirty="0" err="1">
                <a:solidFill>
                  <a:srgbClr val="000000"/>
                </a:solidFill>
                <a:effectLst/>
              </a:rPr>
              <a:t>puolet</a:t>
            </a:r>
            <a:r>
              <a:rPr lang="en-US" sz="2400" b="0" i="0" dirty="0">
                <a:solidFill>
                  <a:srgbClr val="000000"/>
                </a:solidFill>
                <a:effectLst/>
              </a:rPr>
              <a:t> </a:t>
            </a:r>
            <a:r>
              <a:rPr lang="en-US" sz="2400" b="0" i="0" dirty="0" err="1">
                <a:solidFill>
                  <a:srgbClr val="000000"/>
                </a:solidFill>
                <a:effectLst/>
              </a:rPr>
              <a:t>elinympäristöstään</a:t>
            </a:r>
            <a:endParaRPr lang="en-US" sz="2400" b="0" i="0" dirty="0">
              <a:solidFill>
                <a:srgbClr val="000000"/>
              </a:solidFill>
              <a:effectLst/>
            </a:endParaRPr>
          </a:p>
          <a:p>
            <a:pPr marL="285750" indent="-285750" algn="l" rtl="0">
              <a:spcBef>
                <a:spcPts val="600"/>
              </a:spcBef>
              <a:buFont typeface="Arial" panose="020B0604020202020204" pitchFamily="34" charset="0"/>
              <a:buChar char="•"/>
            </a:pPr>
            <a:r>
              <a:rPr lang="en-US" sz="2400" b="0" i="0" dirty="0">
                <a:solidFill>
                  <a:srgbClr val="000000"/>
                </a:solidFill>
                <a:effectLst/>
              </a:rPr>
              <a:t>jäättömät kesät Jäämerellä kerran vuosisadassa tai </a:t>
            </a:r>
            <a:r>
              <a:rPr lang="en-US" sz="2400" b="0" i="0" dirty="0" err="1">
                <a:solidFill>
                  <a:srgbClr val="000000"/>
                </a:solidFill>
                <a:effectLst/>
              </a:rPr>
              <a:t>kerran</a:t>
            </a:r>
            <a:r>
              <a:rPr lang="en-US" sz="2400" b="0" i="0" dirty="0">
                <a:solidFill>
                  <a:srgbClr val="000000"/>
                </a:solidFill>
                <a:effectLst/>
              </a:rPr>
              <a:t> </a:t>
            </a:r>
            <a:r>
              <a:rPr lang="en-US" sz="2400" b="0" i="0" dirty="0" err="1">
                <a:solidFill>
                  <a:srgbClr val="000000"/>
                </a:solidFill>
                <a:effectLst/>
              </a:rPr>
              <a:t>vuosikymmenessä</a:t>
            </a:r>
            <a:endParaRPr lang="en-US" sz="2400" b="0" i="0" dirty="0">
              <a:solidFill>
                <a:srgbClr val="000000"/>
              </a:solidFill>
              <a:effectLst/>
            </a:endParaRPr>
          </a:p>
          <a:p>
            <a:pPr marL="285750" indent="-285750" algn="l" rtl="0">
              <a:spcBef>
                <a:spcPts val="600"/>
              </a:spcBef>
              <a:buFont typeface="Arial" panose="020B0604020202020204" pitchFamily="34" charset="0"/>
              <a:buChar char="•"/>
            </a:pPr>
            <a:r>
              <a:rPr lang="en-US" sz="2400" b="0" i="0" dirty="0">
                <a:solidFill>
                  <a:srgbClr val="000000"/>
                </a:solidFill>
                <a:effectLst/>
              </a:rPr>
              <a:t>1 metri lisätty </a:t>
            </a:r>
            <a:r>
              <a:rPr lang="en-US" sz="2400" b="0" i="0" dirty="0" err="1">
                <a:solidFill>
                  <a:srgbClr val="000000"/>
                </a:solidFill>
                <a:effectLst/>
              </a:rPr>
              <a:t>merenpinnan</a:t>
            </a:r>
            <a:r>
              <a:rPr lang="en-US" sz="2400" b="0" i="0" dirty="0">
                <a:solidFill>
                  <a:srgbClr val="000000"/>
                </a:solidFill>
                <a:effectLst/>
              </a:rPr>
              <a:t> </a:t>
            </a:r>
            <a:r>
              <a:rPr lang="en-US" sz="2400" b="0" i="0" dirty="0" err="1">
                <a:solidFill>
                  <a:srgbClr val="000000"/>
                </a:solidFill>
                <a:effectLst/>
              </a:rPr>
              <a:t>nousuun</a:t>
            </a:r>
            <a:endParaRPr lang="en-US" sz="2400" b="0" i="0" dirty="0">
              <a:solidFill>
                <a:srgbClr val="000000"/>
              </a:solidFill>
              <a:effectLst/>
            </a:endParaRPr>
          </a:p>
          <a:p>
            <a:pPr marL="285750" indent="-285750" algn="l" rtl="0">
              <a:spcBef>
                <a:spcPts val="600"/>
              </a:spcBef>
              <a:buFont typeface="Arial" panose="020B0604020202020204" pitchFamily="34" charset="0"/>
              <a:buChar char="•"/>
            </a:pPr>
            <a:r>
              <a:rPr lang="en-US" sz="2400" dirty="0" err="1">
                <a:solidFill>
                  <a:srgbClr val="000000"/>
                </a:solidFill>
              </a:rPr>
              <a:t>r</a:t>
            </a:r>
            <a:r>
              <a:rPr lang="en-US" sz="2400" b="0" i="0" dirty="0" err="1">
                <a:solidFill>
                  <a:srgbClr val="000000"/>
                </a:solidFill>
                <a:effectLst/>
              </a:rPr>
              <a:t>annikkoalueiden</a:t>
            </a:r>
            <a:r>
              <a:rPr lang="en-US" sz="2400" b="0" i="0" dirty="0">
                <a:solidFill>
                  <a:srgbClr val="000000"/>
                </a:solidFill>
                <a:effectLst/>
              </a:rPr>
              <a:t> merenpinnan nousu vaikuttaa 6 miljoonaan tai 16 miljoonaan tämän vuosisadan </a:t>
            </a:r>
            <a:r>
              <a:rPr lang="en-US" sz="2400" b="0" i="0" dirty="0" err="1">
                <a:solidFill>
                  <a:srgbClr val="000000"/>
                </a:solidFill>
                <a:effectLst/>
              </a:rPr>
              <a:t>loppuun</a:t>
            </a:r>
            <a:r>
              <a:rPr lang="en-US" sz="2400" b="0" i="0" dirty="0">
                <a:solidFill>
                  <a:srgbClr val="000000"/>
                </a:solidFill>
                <a:effectLst/>
              </a:rPr>
              <a:t> </a:t>
            </a:r>
            <a:r>
              <a:rPr lang="en-US" sz="2400" b="0" i="0" dirty="0" err="1">
                <a:solidFill>
                  <a:srgbClr val="000000"/>
                </a:solidFill>
                <a:effectLst/>
              </a:rPr>
              <a:t>mennessä</a:t>
            </a:r>
            <a:endParaRPr lang="en-US" sz="900" b="0" i="0" dirty="0">
              <a:solidFill>
                <a:srgbClr val="000000"/>
              </a:solidFill>
              <a:effectLst/>
            </a:endParaRPr>
          </a:p>
          <a:p>
            <a:pPr algn="l" rtl="0">
              <a:spcBef>
                <a:spcPts val="600"/>
              </a:spcBef>
            </a:pPr>
            <a:r>
              <a:rPr lang="en-US" sz="2000" b="0" i="0" dirty="0" err="1">
                <a:solidFill>
                  <a:srgbClr val="000000"/>
                </a:solidFill>
                <a:effectLst/>
              </a:rPr>
              <a:t>Lähde</a:t>
            </a:r>
            <a:r>
              <a:rPr lang="en-US" sz="2000" b="0" i="0" dirty="0">
                <a:solidFill>
                  <a:srgbClr val="000000"/>
                </a:solidFill>
                <a:effectLst/>
              </a:rPr>
              <a:t>: </a:t>
            </a:r>
            <a:r>
              <a:rPr lang="en-US" sz="2000" b="0" i="0" u="none" strike="noStrike" dirty="0" err="1">
                <a:solidFill>
                  <a:srgbClr val="B2DDDC"/>
                </a:solidFill>
                <a:effectLst/>
                <a:hlinkClick r:id="rId2">
                  <a:extLst>
                    <a:ext uri="{A12FA001-AC4F-418D-AE19-62706E023703}">
                      <ahyp:hlinkClr xmlns:ahyp="http://schemas.microsoft.com/office/drawing/2018/hyperlinkcolor" val="tx"/>
                    </a:ext>
                  </a:extLst>
                </a:hlinkClick>
              </a:rPr>
              <a:t>Hallitusten</a:t>
            </a:r>
            <a:r>
              <a:rPr lang="en-US" sz="2000" b="0" i="0" u="none" strike="noStrike" dirty="0">
                <a:solidFill>
                  <a:srgbClr val="B2DDDC"/>
                </a:solidFill>
                <a:effectLst/>
                <a:hlinkClick r:id="rId2">
                  <a:extLst>
                    <a:ext uri="{A12FA001-AC4F-418D-AE19-62706E023703}">
                      <ahyp:hlinkClr xmlns:ahyp="http://schemas.microsoft.com/office/drawing/2018/hyperlinkcolor" val="tx"/>
                    </a:ext>
                  </a:extLst>
                </a:hlinkClick>
              </a:rPr>
              <a:t> </a:t>
            </a:r>
            <a:r>
              <a:rPr lang="en-US" sz="2000" b="0" i="0" u="none" strike="noStrike" dirty="0" err="1">
                <a:solidFill>
                  <a:srgbClr val="B2DDDC"/>
                </a:solidFill>
                <a:effectLst/>
                <a:hlinkClick r:id="rId2">
                  <a:extLst>
                    <a:ext uri="{A12FA001-AC4F-418D-AE19-62706E023703}">
                      <ahyp:hlinkClr xmlns:ahyp="http://schemas.microsoft.com/office/drawing/2018/hyperlinkcolor" val="tx"/>
                    </a:ext>
                  </a:extLst>
                </a:hlinkClick>
              </a:rPr>
              <a:t>välinen</a:t>
            </a:r>
            <a:r>
              <a:rPr lang="en-US" sz="2000" b="0" i="0" u="none" strike="noStrike" dirty="0">
                <a:solidFill>
                  <a:srgbClr val="B2DDDC"/>
                </a:solidFill>
                <a:effectLst/>
                <a:hlinkClick r:id="rId2">
                  <a:extLst>
                    <a:ext uri="{A12FA001-AC4F-418D-AE19-62706E023703}">
                      <ahyp:hlinkClr xmlns:ahyp="http://schemas.microsoft.com/office/drawing/2018/hyperlinkcolor" val="tx"/>
                    </a:ext>
                  </a:extLst>
                </a:hlinkClick>
              </a:rPr>
              <a:t> ilmastonmuutospaneeli (IPCC)</a:t>
            </a:r>
            <a:endParaRPr lang="en-US" sz="2000" b="0" i="0" dirty="0">
              <a:solidFill>
                <a:srgbClr val="B2DDDC"/>
              </a:solidFill>
              <a:effectLst/>
            </a:endParaRPr>
          </a:p>
        </p:txBody>
      </p:sp>
      <p:pic>
        <p:nvPicPr>
          <p:cNvPr id="9" name="Graphic 8" descr="Thermometer with solid fill">
            <a:extLst>
              <a:ext uri="{FF2B5EF4-FFF2-40B4-BE49-F238E27FC236}">
                <a16:creationId xmlns:a16="http://schemas.microsoft.com/office/drawing/2014/main" id="{7174B88C-99F4-C04F-751E-DA74EB517A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5020" y="968494"/>
            <a:ext cx="914400" cy="914400"/>
          </a:xfrm>
          <a:prstGeom prst="rect">
            <a:avLst/>
          </a:prstGeom>
        </p:spPr>
      </p:pic>
    </p:spTree>
    <p:extLst>
      <p:ext uri="{BB962C8B-B14F-4D97-AF65-F5344CB8AC3E}">
        <p14:creationId xmlns:p14="http://schemas.microsoft.com/office/powerpoint/2010/main" val="27927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A1C16-50A9-BC02-9BD7-D32F146C5E90}"/>
              </a:ext>
            </a:extLst>
          </p:cNvPr>
          <p:cNvSpPr>
            <a:spLocks noGrp="1"/>
          </p:cNvSpPr>
          <p:nvPr>
            <p:ph type="body" sz="quarter" idx="15"/>
          </p:nvPr>
        </p:nvSpPr>
        <p:spPr/>
        <p:txBody>
          <a:bodyPr/>
          <a:lstStyle/>
          <a:p>
            <a:pPr algn="l" rtl="0"/>
            <a:r>
              <a:rPr lang="en-IE" b="1" dirty="0">
                <a:solidFill>
                  <a:srgbClr val="F79037"/>
                </a:solidFill>
              </a:rPr>
              <a:t>01</a:t>
            </a:r>
          </a:p>
        </p:txBody>
      </p:sp>
      <p:sp>
        <p:nvSpPr>
          <p:cNvPr id="5" name="Text Placeholder 4">
            <a:extLst>
              <a:ext uri="{FF2B5EF4-FFF2-40B4-BE49-F238E27FC236}">
                <a16:creationId xmlns:a16="http://schemas.microsoft.com/office/drawing/2014/main" id="{1F3B78C5-950E-AB36-4491-47F496F3D6FE}"/>
              </a:ext>
            </a:extLst>
          </p:cNvPr>
          <p:cNvSpPr>
            <a:spLocks noGrp="1"/>
          </p:cNvSpPr>
          <p:nvPr>
            <p:ph type="body" sz="quarter" idx="29"/>
          </p:nvPr>
        </p:nvSpPr>
        <p:spPr/>
        <p:txBody>
          <a:bodyPr/>
          <a:lstStyle/>
          <a:p>
            <a:pPr algn="l" rtl="0"/>
            <a:r>
              <a:rPr lang="en-IE" b="1" dirty="0">
                <a:solidFill>
                  <a:srgbClr val="F79037"/>
                </a:solidFill>
              </a:rPr>
              <a:t>02</a:t>
            </a:r>
          </a:p>
        </p:txBody>
      </p:sp>
      <p:sp>
        <p:nvSpPr>
          <p:cNvPr id="7" name="Text Placeholder 6">
            <a:extLst>
              <a:ext uri="{FF2B5EF4-FFF2-40B4-BE49-F238E27FC236}">
                <a16:creationId xmlns:a16="http://schemas.microsoft.com/office/drawing/2014/main" id="{EC4889D7-6C5C-67C3-F329-CBF31014BDB0}"/>
              </a:ext>
            </a:extLst>
          </p:cNvPr>
          <p:cNvSpPr>
            <a:spLocks noGrp="1"/>
          </p:cNvSpPr>
          <p:nvPr>
            <p:ph type="body" sz="quarter" idx="31"/>
          </p:nvPr>
        </p:nvSpPr>
        <p:spPr/>
        <p:txBody>
          <a:bodyPr/>
          <a:lstStyle/>
          <a:p>
            <a:pPr algn="l" rtl="0"/>
            <a:r>
              <a:rPr lang="en-IE" b="1" dirty="0">
                <a:solidFill>
                  <a:srgbClr val="F79037"/>
                </a:solidFill>
              </a:rPr>
              <a:t>03</a:t>
            </a:r>
          </a:p>
        </p:txBody>
      </p:sp>
      <p:sp>
        <p:nvSpPr>
          <p:cNvPr id="9" name="Text Placeholder 8">
            <a:extLst>
              <a:ext uri="{FF2B5EF4-FFF2-40B4-BE49-F238E27FC236}">
                <a16:creationId xmlns:a16="http://schemas.microsoft.com/office/drawing/2014/main" id="{A9C4B3E4-A890-75D8-6631-1B39C435D288}"/>
              </a:ext>
            </a:extLst>
          </p:cNvPr>
          <p:cNvSpPr>
            <a:spLocks noGrp="1"/>
          </p:cNvSpPr>
          <p:nvPr>
            <p:ph type="body" sz="quarter" idx="33"/>
          </p:nvPr>
        </p:nvSpPr>
        <p:spPr/>
        <p:txBody>
          <a:bodyPr/>
          <a:lstStyle/>
          <a:p>
            <a:pPr algn="l" rtl="0"/>
            <a:r>
              <a:rPr lang="en-IE" b="1" dirty="0">
                <a:solidFill>
                  <a:srgbClr val="F79037"/>
                </a:solidFill>
              </a:rPr>
              <a:t>04</a:t>
            </a:r>
          </a:p>
        </p:txBody>
      </p:sp>
      <p:sp>
        <p:nvSpPr>
          <p:cNvPr id="10" name="Text Placeholder 9">
            <a:extLst>
              <a:ext uri="{FF2B5EF4-FFF2-40B4-BE49-F238E27FC236}">
                <a16:creationId xmlns:a16="http://schemas.microsoft.com/office/drawing/2014/main" id="{A6192BC7-FDAE-050F-59FF-80152778E437}"/>
              </a:ext>
            </a:extLst>
          </p:cNvPr>
          <p:cNvSpPr>
            <a:spLocks noGrp="1"/>
          </p:cNvSpPr>
          <p:nvPr>
            <p:ph type="body" sz="quarter" idx="34"/>
          </p:nvPr>
        </p:nvSpPr>
        <p:spPr>
          <a:xfrm>
            <a:off x="6632346" y="3160224"/>
            <a:ext cx="5236668" cy="689519"/>
          </a:xfrm>
        </p:spPr>
        <p:txBody>
          <a:bodyPr/>
          <a:lstStyle/>
          <a:p>
            <a:pPr algn="l" rtl="0"/>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Ruoka &amp; Köyhyys</a:t>
            </a:r>
          </a:p>
        </p:txBody>
      </p:sp>
      <p:sp>
        <p:nvSpPr>
          <p:cNvPr id="11" name="Text Placeholder 10">
            <a:extLst>
              <a:ext uri="{FF2B5EF4-FFF2-40B4-BE49-F238E27FC236}">
                <a16:creationId xmlns:a16="http://schemas.microsoft.com/office/drawing/2014/main" id="{4E612288-6A42-397B-6F3F-8E86ED50254E}"/>
              </a:ext>
            </a:extLst>
          </p:cNvPr>
          <p:cNvSpPr>
            <a:spLocks noGrp="1"/>
          </p:cNvSpPr>
          <p:nvPr>
            <p:ph type="body" sz="quarter" idx="35"/>
          </p:nvPr>
        </p:nvSpPr>
        <p:spPr/>
        <p:txBody>
          <a:bodyPr/>
          <a:lstStyle/>
          <a:p>
            <a:pPr algn="l" rtl="0"/>
            <a:r>
              <a:rPr lang="en-IE" b="1" dirty="0">
                <a:solidFill>
                  <a:srgbClr val="F79037"/>
                </a:solidFill>
              </a:rPr>
              <a:t>05</a:t>
            </a:r>
          </a:p>
        </p:txBody>
      </p:sp>
      <p:sp>
        <p:nvSpPr>
          <p:cNvPr id="12" name="Text Placeholder 11">
            <a:extLst>
              <a:ext uri="{FF2B5EF4-FFF2-40B4-BE49-F238E27FC236}">
                <a16:creationId xmlns:a16="http://schemas.microsoft.com/office/drawing/2014/main" id="{06155896-73CC-8941-C7D7-76E45FFDFFD1}"/>
              </a:ext>
            </a:extLst>
          </p:cNvPr>
          <p:cNvSpPr>
            <a:spLocks noGrp="1"/>
          </p:cNvSpPr>
          <p:nvPr>
            <p:ph type="body" sz="quarter" idx="36"/>
          </p:nvPr>
        </p:nvSpPr>
        <p:spPr>
          <a:xfrm>
            <a:off x="6610643" y="4075211"/>
            <a:ext cx="5258371" cy="689519"/>
          </a:xfrm>
        </p:spPr>
        <p:txBody>
          <a:bodyPr/>
          <a:lstStyle/>
          <a:p>
            <a:pPr algn="l" rtl="0"/>
            <a:r>
              <a:rPr lang="en-US" sz="2400" b="1" dirty="0"/>
              <a:t>Reilu </a:t>
            </a:r>
            <a:r>
              <a:rPr lang="en-US" sz="2400" b="1" dirty="0" err="1"/>
              <a:t>kauppa</a:t>
            </a:r>
            <a:r>
              <a:rPr lang="en-US" sz="2400" b="1" dirty="0"/>
              <a:t> &amp; </a:t>
            </a:r>
            <a:r>
              <a:rPr lang="en-US" sz="2400" b="1" dirty="0" err="1"/>
              <a:t>Sosiaalinen</a:t>
            </a:r>
            <a:r>
              <a:rPr lang="en-US" sz="2400" b="1" dirty="0"/>
              <a:t> oikeudenmukaisuus</a:t>
            </a:r>
          </a:p>
        </p:txBody>
      </p:sp>
      <p:sp>
        <p:nvSpPr>
          <p:cNvPr id="13" name="Text Placeholder 12">
            <a:extLst>
              <a:ext uri="{FF2B5EF4-FFF2-40B4-BE49-F238E27FC236}">
                <a16:creationId xmlns:a16="http://schemas.microsoft.com/office/drawing/2014/main" id="{D7A5F075-4E96-78F2-BB91-B2C5429B8552}"/>
              </a:ext>
            </a:extLst>
          </p:cNvPr>
          <p:cNvSpPr>
            <a:spLocks noGrp="1"/>
          </p:cNvSpPr>
          <p:nvPr>
            <p:ph type="body" sz="quarter" idx="27"/>
          </p:nvPr>
        </p:nvSpPr>
        <p:spPr>
          <a:xfrm>
            <a:off x="95250" y="399203"/>
            <a:ext cx="5041923" cy="720752"/>
          </a:xfrm>
        </p:spPr>
        <p:txBody>
          <a:bodyPr/>
          <a:lstStyle/>
          <a:p>
            <a:pPr algn="l" rtl="0"/>
            <a:r>
              <a:rPr lang="en-US" sz="2800" b="1" dirty="0" err="1"/>
              <a:t>Eettisen</a:t>
            </a:r>
            <a:r>
              <a:rPr lang="en-US" sz="2800" b="1" dirty="0"/>
              <a:t> </a:t>
            </a:r>
            <a:r>
              <a:rPr lang="en-US" sz="2800" b="1" dirty="0" err="1"/>
              <a:t>elintarvikeyrittäjyyden</a:t>
            </a:r>
            <a:r>
              <a:rPr lang="en-US" sz="2800" b="1" dirty="0"/>
              <a:t> tarve ja vaikutus</a:t>
            </a:r>
          </a:p>
        </p:txBody>
      </p:sp>
      <p:sp>
        <p:nvSpPr>
          <p:cNvPr id="14" name="Text Placeholder 13">
            <a:extLst>
              <a:ext uri="{FF2B5EF4-FFF2-40B4-BE49-F238E27FC236}">
                <a16:creationId xmlns:a16="http://schemas.microsoft.com/office/drawing/2014/main" id="{D68DBC49-CA0B-5E8D-93B8-F1CF859B0DB6}"/>
              </a:ext>
            </a:extLst>
          </p:cNvPr>
          <p:cNvSpPr>
            <a:spLocks noGrp="1"/>
          </p:cNvSpPr>
          <p:nvPr>
            <p:ph type="body" sz="quarter" idx="37"/>
          </p:nvPr>
        </p:nvSpPr>
        <p:spPr/>
        <p:txBody>
          <a:bodyPr/>
          <a:lstStyle/>
          <a:p>
            <a:pPr algn="l" rtl="0"/>
            <a:r>
              <a:rPr lang="en-IE" b="1" dirty="0">
                <a:solidFill>
                  <a:srgbClr val="F79037"/>
                </a:solidFill>
              </a:rPr>
              <a:t>06</a:t>
            </a:r>
          </a:p>
        </p:txBody>
      </p:sp>
      <p:sp>
        <p:nvSpPr>
          <p:cNvPr id="15" name="Text Placeholder 14">
            <a:extLst>
              <a:ext uri="{FF2B5EF4-FFF2-40B4-BE49-F238E27FC236}">
                <a16:creationId xmlns:a16="http://schemas.microsoft.com/office/drawing/2014/main" id="{3F8C3C8B-11B1-C23A-B71F-AFA23A7C15B1}"/>
              </a:ext>
            </a:extLst>
          </p:cNvPr>
          <p:cNvSpPr>
            <a:spLocks noGrp="1"/>
          </p:cNvSpPr>
          <p:nvPr>
            <p:ph type="body" sz="quarter" idx="38"/>
          </p:nvPr>
        </p:nvSpPr>
        <p:spPr>
          <a:xfrm>
            <a:off x="6610998" y="5024930"/>
            <a:ext cx="5160739" cy="689519"/>
          </a:xfrm>
        </p:spPr>
        <p:txBody>
          <a:bodyPr/>
          <a:lstStyle/>
          <a:p>
            <a:pPr algn="l" rtl="0"/>
            <a:r>
              <a:rPr lang="en-US" sz="2400" b="1" dirty="0"/>
              <a:t>Yhteys </a:t>
            </a:r>
            <a:r>
              <a:rPr lang="en-US" sz="2400" b="1" dirty="0" err="1"/>
              <a:t>ruoan</a:t>
            </a:r>
            <a:r>
              <a:rPr lang="en-US" sz="2400" b="1" dirty="0"/>
              <a:t> ja terveyden välillä</a:t>
            </a:r>
          </a:p>
        </p:txBody>
      </p:sp>
      <p:sp>
        <p:nvSpPr>
          <p:cNvPr id="16" name="Text Placeholder 17">
            <a:extLst>
              <a:ext uri="{FF2B5EF4-FFF2-40B4-BE49-F238E27FC236}">
                <a16:creationId xmlns:a16="http://schemas.microsoft.com/office/drawing/2014/main" id="{5895A22A-3D0F-1829-77D6-C7CC3EC43B63}"/>
              </a:ext>
            </a:extLst>
          </p:cNvPr>
          <p:cNvSpPr>
            <a:spLocks noGrp="1"/>
          </p:cNvSpPr>
          <p:nvPr>
            <p:ph type="body" sz="quarter" idx="28"/>
          </p:nvPr>
        </p:nvSpPr>
        <p:spPr>
          <a:xfrm>
            <a:off x="702953" y="1329808"/>
            <a:ext cx="5041923" cy="4672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Placeholder 14">
            <a:extLst>
              <a:ext uri="{FF2B5EF4-FFF2-40B4-BE49-F238E27FC236}">
                <a16:creationId xmlns:a16="http://schemas.microsoft.com/office/drawing/2014/main" id="{2C97268C-8BEF-0671-048D-A27F5A651BB0}"/>
              </a:ext>
            </a:extLst>
          </p:cNvPr>
          <p:cNvSpPr txBox="1">
            <a:spLocks noGrp="1"/>
          </p:cNvSpPr>
          <p:nvPr>
            <p:ph type="body" sz="quarter" idx="14"/>
          </p:nvPr>
        </p:nvSpPr>
        <p:spPr>
          <a:xfrm>
            <a:off x="6582200" y="415363"/>
            <a:ext cx="4896438" cy="688975"/>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2400" b="1" dirty="0" err="1"/>
              <a:t>Mitä</a:t>
            </a:r>
            <a:r>
              <a:rPr lang="en-US" sz="2400" b="1" dirty="0"/>
              <a:t> </a:t>
            </a:r>
            <a:r>
              <a:rPr lang="en-US" sz="2400" b="1" dirty="0" err="1"/>
              <a:t>ovat</a:t>
            </a:r>
            <a:r>
              <a:rPr lang="en-US" sz="2400" b="1" dirty="0"/>
              <a:t> </a:t>
            </a:r>
            <a:r>
              <a:rPr lang="en-US" sz="2400" b="1" dirty="0" err="1"/>
              <a:t>eettiset</a:t>
            </a:r>
            <a:r>
              <a:rPr lang="en-US" sz="2400" b="1" dirty="0"/>
              <a:t> </a:t>
            </a:r>
            <a:r>
              <a:rPr lang="en-US" sz="2400" b="1" dirty="0" err="1"/>
              <a:t>elintarvikkeet</a:t>
            </a:r>
            <a:endParaRPr lang="en-US" sz="2400" b="1" dirty="0"/>
          </a:p>
        </p:txBody>
      </p:sp>
      <p:sp>
        <p:nvSpPr>
          <p:cNvPr id="23" name="Text Placeholder 19">
            <a:extLst>
              <a:ext uri="{FF2B5EF4-FFF2-40B4-BE49-F238E27FC236}">
                <a16:creationId xmlns:a16="http://schemas.microsoft.com/office/drawing/2014/main" id="{A29B9998-B943-C2D4-82A3-E455854A4C22}"/>
              </a:ext>
            </a:extLst>
          </p:cNvPr>
          <p:cNvSpPr txBox="1">
            <a:spLocks noGrp="1"/>
          </p:cNvSpPr>
          <p:nvPr>
            <p:ph type="body" sz="quarter" idx="30"/>
          </p:nvPr>
        </p:nvSpPr>
        <p:spPr>
          <a:xfrm>
            <a:off x="6653442" y="1605023"/>
            <a:ext cx="4894698" cy="690563"/>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sz="2400" b="1" dirty="0" err="1"/>
              <a:t>Elintarvike-etiikka</a:t>
            </a:r>
            <a:r>
              <a:rPr lang="en-GB" sz="2400" b="1" dirty="0"/>
              <a:t> </a:t>
            </a:r>
            <a:r>
              <a:rPr lang="en-GB" sz="2400" b="1" dirty="0" err="1"/>
              <a:t>ja</a:t>
            </a:r>
            <a:r>
              <a:rPr lang="en-GB" sz="2400" b="1" dirty="0"/>
              <a:t> valintojen seuraukset</a:t>
            </a:r>
          </a:p>
          <a:p>
            <a:pPr algn="l" rtl="0"/>
            <a:endParaRPr lang="en-US" sz="2400" b="1" dirty="0"/>
          </a:p>
        </p:txBody>
      </p:sp>
      <p:sp>
        <p:nvSpPr>
          <p:cNvPr id="25" name="Text Placeholder 21">
            <a:extLst>
              <a:ext uri="{FF2B5EF4-FFF2-40B4-BE49-F238E27FC236}">
                <a16:creationId xmlns:a16="http://schemas.microsoft.com/office/drawing/2014/main" id="{FFB7B2BF-CAEB-BA3F-B6EE-3FE483374FB6}"/>
              </a:ext>
            </a:extLst>
          </p:cNvPr>
          <p:cNvSpPr txBox="1">
            <a:spLocks noGrp="1"/>
          </p:cNvSpPr>
          <p:nvPr>
            <p:ph type="body" sz="quarter" idx="32"/>
          </p:nvPr>
        </p:nvSpPr>
        <p:spPr>
          <a:xfrm>
            <a:off x="6610775" y="2245751"/>
            <a:ext cx="4896438" cy="688975"/>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2400" b="1" dirty="0"/>
              <a:t>Ilmastohätä – </a:t>
            </a:r>
            <a:r>
              <a:rPr lang="en-US" sz="2400" b="1" dirty="0" err="1"/>
              <a:t>Kestävän</a:t>
            </a:r>
            <a:r>
              <a:rPr lang="en-US" sz="2400" b="1" dirty="0"/>
              <a:t> </a:t>
            </a:r>
            <a:r>
              <a:rPr lang="en-US" sz="2400" b="1" dirty="0" err="1"/>
              <a:t>kehityksen</a:t>
            </a:r>
            <a:r>
              <a:rPr lang="en-US" sz="2400" b="1" dirty="0"/>
              <a:t> </a:t>
            </a:r>
            <a:r>
              <a:rPr lang="en-US" sz="2400" b="1" dirty="0" err="1"/>
              <a:t>tavoitteet</a:t>
            </a:r>
            <a:endParaRPr lang="en-US" sz="2400" b="1" dirty="0"/>
          </a:p>
        </p:txBody>
      </p:sp>
      <p:sp>
        <p:nvSpPr>
          <p:cNvPr id="26" name="Text Placeholder 13">
            <a:extLst>
              <a:ext uri="{FF2B5EF4-FFF2-40B4-BE49-F238E27FC236}">
                <a16:creationId xmlns:a16="http://schemas.microsoft.com/office/drawing/2014/main" id="{053BAF9D-5439-BDA2-D332-A41F634B967C}"/>
              </a:ext>
            </a:extLst>
          </p:cNvPr>
          <p:cNvSpPr txBox="1">
            <a:spLocks/>
          </p:cNvSpPr>
          <p:nvPr/>
        </p:nvSpPr>
        <p:spPr>
          <a:xfrm>
            <a:off x="5889560" y="5975982"/>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b="1" dirty="0">
                <a:solidFill>
                  <a:srgbClr val="F79037"/>
                </a:solidFill>
              </a:rPr>
              <a:t>07</a:t>
            </a:r>
          </a:p>
        </p:txBody>
      </p:sp>
      <p:sp>
        <p:nvSpPr>
          <p:cNvPr id="27" name="Text Placeholder 14">
            <a:extLst>
              <a:ext uri="{FF2B5EF4-FFF2-40B4-BE49-F238E27FC236}">
                <a16:creationId xmlns:a16="http://schemas.microsoft.com/office/drawing/2014/main" id="{2E995EE6-6DDD-0293-25B3-74B5EF3E837A}"/>
              </a:ext>
            </a:extLst>
          </p:cNvPr>
          <p:cNvSpPr txBox="1">
            <a:spLocks/>
          </p:cNvSpPr>
          <p:nvPr/>
        </p:nvSpPr>
        <p:spPr>
          <a:xfrm>
            <a:off x="6632346" y="5974649"/>
            <a:ext cx="5160739"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2400" b="1" dirty="0"/>
              <a:t>Kestävyys ja </a:t>
            </a:r>
            <a:r>
              <a:rPr lang="en-US" sz="2400" b="1" dirty="0" err="1"/>
              <a:t>Joustavuus</a:t>
            </a:r>
            <a:r>
              <a:rPr lang="en-US" sz="2400" b="1" dirty="0"/>
              <a:t> / </a:t>
            </a:r>
            <a:r>
              <a:rPr lang="en-US" sz="2400" b="1" dirty="0" err="1"/>
              <a:t>Resilienssi</a:t>
            </a:r>
            <a:endParaRPr lang="en-US" sz="2400" b="1" dirty="0"/>
          </a:p>
        </p:txBody>
      </p:sp>
      <p:sp>
        <p:nvSpPr>
          <p:cNvPr id="3" name="TextBox 2">
            <a:extLst>
              <a:ext uri="{FF2B5EF4-FFF2-40B4-BE49-F238E27FC236}">
                <a16:creationId xmlns:a16="http://schemas.microsoft.com/office/drawing/2014/main" id="{1C9BF922-EAD8-43BF-D2FA-1D1B09B03BC3}"/>
              </a:ext>
            </a:extLst>
          </p:cNvPr>
          <p:cNvSpPr txBox="1"/>
          <p:nvPr/>
        </p:nvSpPr>
        <p:spPr>
          <a:xfrm>
            <a:off x="820958" y="1314191"/>
            <a:ext cx="5041924" cy="4832092"/>
          </a:xfrm>
          <a:prstGeom prst="rect">
            <a:avLst/>
          </a:prstGeom>
          <a:noFill/>
        </p:spPr>
        <p:txBody>
          <a:bodyPr wrap="square" rtlCol="0">
            <a:spAutoFit/>
          </a:bodyPr>
          <a:lstStyle/>
          <a:p>
            <a:pPr rtl="0"/>
            <a:r>
              <a:rPr lang="fi-FI" sz="2200" dirty="0">
                <a:solidFill>
                  <a:srgbClr val="000000"/>
                </a:solidFill>
              </a:rPr>
              <a:t>Etiikka elintarvikeyrittäjyydessä on vaikea aihekokonaisuus, koska se on niin monitahoinen.</a:t>
            </a:r>
          </a:p>
          <a:p>
            <a:pPr rtl="0"/>
            <a:r>
              <a:rPr lang="fi-FI" sz="2200" dirty="0">
                <a:solidFill>
                  <a:srgbClr val="000000"/>
                </a:solidFill>
              </a:rPr>
              <a:t>Tässä moduulissa esittelemme yleisesti, mitä eettiset elintarvikkeet tarkoittavat, jotta ymmärretään, kuinka oikeita valintoja tekemällä elintarvikeyritykset voivat olla eettisempiä ja niillä voi olla parempi vaikutus ilmastotoimiin, köyhyyteen, sosiaaliseen oikeudenmukaisuuteen ja sekä ihmisten että planeetan terveyteen, mikä johtaa kestävämpään ja joustavampaan </a:t>
            </a:r>
            <a:r>
              <a:rPr lang="en-IE" sz="2200" dirty="0" err="1">
                <a:solidFill>
                  <a:srgbClr val="000000"/>
                </a:solidFill>
              </a:rPr>
              <a:t>elintarvikealan</a:t>
            </a:r>
            <a:r>
              <a:rPr lang="en-IE" sz="2200" dirty="0">
                <a:solidFill>
                  <a:srgbClr val="000000"/>
                </a:solidFill>
              </a:rPr>
              <a:t> </a:t>
            </a:r>
            <a:r>
              <a:rPr lang="en-IE" sz="2200" dirty="0" err="1">
                <a:solidFill>
                  <a:srgbClr val="000000"/>
                </a:solidFill>
              </a:rPr>
              <a:t>liiketoimintaan</a:t>
            </a:r>
            <a:r>
              <a:rPr lang="en-IE" sz="2200" dirty="0">
                <a:solidFill>
                  <a:srgbClr val="000000"/>
                </a:solidFill>
              </a:rPr>
              <a:t> </a:t>
            </a:r>
            <a:r>
              <a:rPr lang="en-IE" sz="2200" dirty="0" err="1">
                <a:solidFill>
                  <a:srgbClr val="000000"/>
                </a:solidFill>
              </a:rPr>
              <a:t>ja</a:t>
            </a:r>
            <a:r>
              <a:rPr lang="en-IE" sz="2200" dirty="0">
                <a:solidFill>
                  <a:srgbClr val="000000"/>
                </a:solidFill>
              </a:rPr>
              <a:t> </a:t>
            </a:r>
            <a:r>
              <a:rPr lang="en-IE" sz="2200" dirty="0" err="1">
                <a:solidFill>
                  <a:srgbClr val="000000"/>
                </a:solidFill>
              </a:rPr>
              <a:t>tuotantoon</a:t>
            </a:r>
            <a:r>
              <a:rPr lang="en-IE" sz="2200" dirty="0">
                <a:solidFill>
                  <a:srgbClr val="000000"/>
                </a:solidFill>
              </a:rPr>
              <a:t>.</a:t>
            </a:r>
          </a:p>
        </p:txBody>
      </p:sp>
    </p:spTree>
    <p:extLst>
      <p:ext uri="{BB962C8B-B14F-4D97-AF65-F5344CB8AC3E}">
        <p14:creationId xmlns:p14="http://schemas.microsoft.com/office/powerpoint/2010/main" val="4171213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A027B9-0B75-826E-EE53-ED8895785FF6}"/>
              </a:ext>
            </a:extLst>
          </p:cNvPr>
          <p:cNvSpPr>
            <a:spLocks noGrp="1"/>
          </p:cNvSpPr>
          <p:nvPr>
            <p:ph type="body" sz="quarter" idx="18"/>
          </p:nvPr>
        </p:nvSpPr>
        <p:spPr>
          <a:xfrm>
            <a:off x="3373734" y="1923068"/>
            <a:ext cx="8892845" cy="3557831"/>
          </a:xfrm>
        </p:spPr>
        <p:txBody>
          <a:bodyPr/>
          <a:lstStyle/>
          <a:p>
            <a:pPr algn="l" rtl="0">
              <a:spcBef>
                <a:spcPts val="600"/>
              </a:spcBef>
            </a:pPr>
            <a:r>
              <a:rPr lang="en-US" sz="2200" b="1" i="0" u="sng" dirty="0">
                <a:solidFill>
                  <a:srgbClr val="F79037"/>
                </a:solidFill>
                <a:effectLst/>
                <a:hlinkClick r:id="rId2">
                  <a:extLst>
                    <a:ext uri="{A12FA001-AC4F-418D-AE19-62706E023703}">
                      <ahyp:hlinkClr xmlns:ahyp="http://schemas.microsoft.com/office/drawing/2018/hyperlinkcolor" val="tx"/>
                    </a:ext>
                  </a:extLst>
                </a:hlinkClick>
              </a:rPr>
              <a:t>Kestävän kehityksen asialista 2030,</a:t>
            </a:r>
            <a:r>
              <a:rPr lang="en-US" sz="2200" b="1" i="0" dirty="0">
                <a:solidFill>
                  <a:srgbClr val="F79037"/>
                </a:solidFill>
                <a:effectLst/>
              </a:rPr>
              <a:t> </a:t>
            </a:r>
            <a:r>
              <a:rPr lang="en-US" sz="2200" i="0" dirty="0" err="1">
                <a:effectLst/>
              </a:rPr>
              <a:t>jonka</a:t>
            </a:r>
            <a:r>
              <a:rPr lang="en-US" sz="2200" i="0" dirty="0">
                <a:effectLst/>
              </a:rPr>
              <a:t> </a:t>
            </a:r>
            <a:r>
              <a:rPr lang="en-US" sz="2200" i="0" dirty="0" err="1">
                <a:effectLst/>
              </a:rPr>
              <a:t>kaikki</a:t>
            </a:r>
            <a:r>
              <a:rPr lang="en-US" sz="2200" i="0" dirty="0">
                <a:effectLst/>
              </a:rPr>
              <a:t> </a:t>
            </a:r>
            <a:r>
              <a:rPr lang="en-US" sz="2200" b="0" i="0" dirty="0" err="1">
                <a:effectLst/>
              </a:rPr>
              <a:t>Yhdistyneiden</a:t>
            </a:r>
            <a:r>
              <a:rPr lang="en-US" sz="2200" b="0" i="0" dirty="0">
                <a:effectLst/>
              </a:rPr>
              <a:t> Kansakuntien jäsenvaltiot hyväksyivät vuonna 2015, </a:t>
            </a:r>
            <a:r>
              <a:rPr lang="en-US" sz="2200" b="0" i="0" dirty="0" err="1">
                <a:effectLst/>
              </a:rPr>
              <a:t>tarjoaa</a:t>
            </a:r>
            <a:r>
              <a:rPr lang="en-US" sz="2200" b="0" i="0" dirty="0">
                <a:effectLst/>
              </a:rPr>
              <a:t> yhteisen suunnitelman ihmisten ja </a:t>
            </a:r>
            <a:r>
              <a:rPr lang="en-US" sz="2200" b="0" i="0" dirty="0" err="1">
                <a:effectLst/>
              </a:rPr>
              <a:t>planeetan</a:t>
            </a:r>
            <a:r>
              <a:rPr lang="en-US" sz="2200" b="0" i="0" dirty="0">
                <a:effectLst/>
              </a:rPr>
              <a:t> </a:t>
            </a:r>
            <a:r>
              <a:rPr lang="en-US" sz="2200" b="0" i="0" dirty="0" err="1">
                <a:effectLst/>
              </a:rPr>
              <a:t>rauhasta</a:t>
            </a:r>
            <a:r>
              <a:rPr lang="en-US" sz="2200" b="0" i="0" dirty="0">
                <a:effectLst/>
              </a:rPr>
              <a:t> ja </a:t>
            </a:r>
            <a:r>
              <a:rPr lang="en-US" sz="2200" b="0" i="0" dirty="0" err="1">
                <a:effectLst/>
              </a:rPr>
              <a:t>hyvinvoinnista</a:t>
            </a:r>
            <a:r>
              <a:rPr lang="en-US" sz="2200" b="0" i="0" dirty="0">
                <a:effectLst/>
              </a:rPr>
              <a:t> nyt ja tulevaisuudessa. </a:t>
            </a:r>
          </a:p>
          <a:p>
            <a:pPr algn="l" rtl="0">
              <a:spcBef>
                <a:spcPts val="600"/>
              </a:spcBef>
            </a:pPr>
            <a:r>
              <a:rPr lang="en-US" sz="2200" b="0" i="0" dirty="0">
                <a:effectLst/>
              </a:rPr>
              <a:t>Sen ytimessä ovat 17 kestävän </a:t>
            </a:r>
            <a:r>
              <a:rPr lang="en-US" sz="2200" b="0" i="0" dirty="0" err="1">
                <a:effectLst/>
              </a:rPr>
              <a:t>kehityksen</a:t>
            </a:r>
            <a:r>
              <a:rPr lang="en-US" sz="2200" b="0" i="0" dirty="0">
                <a:effectLst/>
              </a:rPr>
              <a:t> </a:t>
            </a:r>
            <a:r>
              <a:rPr lang="en-US" sz="2200" b="0" i="0" dirty="0" err="1">
                <a:effectLst/>
              </a:rPr>
              <a:t>tavoitetta</a:t>
            </a:r>
            <a:r>
              <a:rPr lang="en-US" sz="2200" b="0" i="0" dirty="0">
                <a:effectLst/>
              </a:rPr>
              <a:t> (SDG) </a:t>
            </a:r>
            <a:r>
              <a:rPr lang="en-IE" sz="2200" dirty="0" err="1"/>
              <a:t>muuttaa</a:t>
            </a:r>
            <a:r>
              <a:rPr lang="en-IE" sz="2200" dirty="0"/>
              <a:t> maailmaamme. </a:t>
            </a:r>
          </a:p>
          <a:p>
            <a:pPr algn="l" rtl="0">
              <a:spcBef>
                <a:spcPts val="600"/>
              </a:spcBef>
            </a:pPr>
            <a:r>
              <a:rPr lang="en-IE" sz="2200" dirty="0"/>
              <a:t>Ne </a:t>
            </a:r>
            <a:r>
              <a:rPr lang="en-IE" sz="2200" dirty="0" err="1"/>
              <a:t>vaativat</a:t>
            </a:r>
            <a:r>
              <a:rPr lang="en-IE" sz="2200" dirty="0"/>
              <a:t> </a:t>
            </a:r>
            <a:r>
              <a:rPr lang="en-IE" sz="2200" dirty="0" err="1"/>
              <a:t>kaikkia</a:t>
            </a:r>
            <a:r>
              <a:rPr lang="en-IE" sz="2200" dirty="0"/>
              <a:t> </a:t>
            </a:r>
            <a:r>
              <a:rPr lang="en-IE" sz="2200" dirty="0" err="1"/>
              <a:t>maita</a:t>
            </a:r>
            <a:r>
              <a:rPr lang="en-IE" sz="2200" dirty="0"/>
              <a:t> </a:t>
            </a:r>
            <a:r>
              <a:rPr lang="en-US" sz="2200" dirty="0"/>
              <a:t>– köyhiä, rikkaita ja </a:t>
            </a:r>
            <a:r>
              <a:rPr lang="en-US" sz="2200" dirty="0" err="1"/>
              <a:t>keskituloisia</a:t>
            </a:r>
            <a:r>
              <a:rPr lang="en-US" sz="2200" dirty="0"/>
              <a:t> –</a:t>
            </a:r>
            <a:r>
              <a:rPr lang="en-US" sz="2200" b="1" dirty="0" err="1"/>
              <a:t>toimimaan</a:t>
            </a:r>
            <a:r>
              <a:rPr lang="en-US" sz="2200" b="1" dirty="0"/>
              <a:t> </a:t>
            </a:r>
            <a:r>
              <a:rPr lang="en-US" sz="2200" b="1" dirty="0" err="1"/>
              <a:t>vaurauden</a:t>
            </a:r>
            <a:r>
              <a:rPr lang="en-US" sz="2200" b="1" dirty="0"/>
              <a:t> </a:t>
            </a:r>
            <a:r>
              <a:rPr lang="en-US" sz="2200" b="1" dirty="0" err="1"/>
              <a:t>edistämiseksi</a:t>
            </a:r>
            <a:r>
              <a:rPr lang="en-US" sz="2200" b="1" dirty="0"/>
              <a:t> </a:t>
            </a:r>
            <a:r>
              <a:rPr lang="en-US" sz="2200" b="1" dirty="0" err="1"/>
              <a:t>samalla</a:t>
            </a:r>
            <a:r>
              <a:rPr lang="en-US" sz="2200" b="1" dirty="0"/>
              <a:t> kun suojelee planeettaa</a:t>
            </a:r>
            <a:r>
              <a:rPr lang="en-US" sz="2200" dirty="0"/>
              <a:t>. </a:t>
            </a:r>
          </a:p>
          <a:p>
            <a:pPr algn="l" rtl="0">
              <a:spcBef>
                <a:spcPts val="600"/>
              </a:spcBef>
            </a:pPr>
            <a:r>
              <a:rPr lang="en-US" sz="2200" dirty="0"/>
              <a:t>Ne </a:t>
            </a:r>
            <a:r>
              <a:rPr lang="en-US" sz="2200" dirty="0" err="1"/>
              <a:t>tunnistavat</a:t>
            </a:r>
            <a:r>
              <a:rPr lang="en-US" sz="2200" dirty="0"/>
              <a:t>, </a:t>
            </a:r>
            <a:r>
              <a:rPr lang="en-US" sz="2200" dirty="0" err="1"/>
              <a:t>että</a:t>
            </a:r>
            <a:r>
              <a:rPr lang="en-US" sz="2200" dirty="0"/>
              <a:t> </a:t>
            </a:r>
            <a:r>
              <a:rPr lang="en-US" sz="2200" dirty="0" err="1"/>
              <a:t>köyhyyden</a:t>
            </a:r>
            <a:r>
              <a:rPr lang="en-US" sz="2200" dirty="0"/>
              <a:t> lopettamisen on kuljettava käsi kädessä strategioiden kanssa, jotka rakentavat talouskasvua ja vastaavat erilaisiin sosiaalisiin tarpeisiin, mukaan lukien koulutus, terveys, sosiaalinen suojelu ja työmahdollisuudet, samalla kun torjutaan ilmastonmuutosta ja ympäristönsuojelua.</a:t>
            </a:r>
            <a:endParaRPr lang="en-IE" sz="2200" dirty="0"/>
          </a:p>
        </p:txBody>
      </p:sp>
      <p:sp>
        <p:nvSpPr>
          <p:cNvPr id="3" name="Text Placeholder 2">
            <a:extLst>
              <a:ext uri="{FF2B5EF4-FFF2-40B4-BE49-F238E27FC236}">
                <a16:creationId xmlns:a16="http://schemas.microsoft.com/office/drawing/2014/main" id="{48CB0DC6-2448-CCC3-0BD7-CC7E7E842161}"/>
              </a:ext>
            </a:extLst>
          </p:cNvPr>
          <p:cNvSpPr>
            <a:spLocks noGrp="1"/>
          </p:cNvSpPr>
          <p:nvPr>
            <p:ph type="body" sz="quarter" idx="16"/>
          </p:nvPr>
        </p:nvSpPr>
        <p:spPr/>
        <p:txBody>
          <a:bodyPr/>
          <a:lstStyle/>
          <a:p>
            <a:pPr algn="l" rtl="0"/>
            <a:r>
              <a:rPr lang="en-IE" dirty="0"/>
              <a:t>Kestävän kehityksen tavoitteet (SDG)…</a:t>
            </a:r>
          </a:p>
        </p:txBody>
      </p:sp>
      <p:pic>
        <p:nvPicPr>
          <p:cNvPr id="3074" name="Picture 2">
            <a:extLst>
              <a:ext uri="{FF2B5EF4-FFF2-40B4-BE49-F238E27FC236}">
                <a16:creationId xmlns:a16="http://schemas.microsoft.com/office/drawing/2014/main" id="{6CC5948F-32BF-6D5C-EEC5-9151A2682A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8937" y="2289647"/>
            <a:ext cx="2654797" cy="227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10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8145A-F668-F1B5-5BE2-54B0C58D33E8}"/>
              </a:ext>
            </a:extLst>
          </p:cNvPr>
          <p:cNvPicPr>
            <a:picLocks noChangeAspect="1"/>
          </p:cNvPicPr>
          <p:nvPr/>
        </p:nvPicPr>
        <p:blipFill>
          <a:blip r:embed="rId2"/>
          <a:stretch>
            <a:fillRect/>
          </a:stretch>
        </p:blipFill>
        <p:spPr>
          <a:xfrm>
            <a:off x="643467" y="743628"/>
            <a:ext cx="10905066" cy="5370742"/>
          </a:xfrm>
          <a:prstGeom prst="rect">
            <a:avLst/>
          </a:prstGeom>
        </p:spPr>
      </p:pic>
    </p:spTree>
    <p:extLst>
      <p:ext uri="{BB962C8B-B14F-4D97-AF65-F5344CB8AC3E}">
        <p14:creationId xmlns:p14="http://schemas.microsoft.com/office/powerpoint/2010/main" val="4194956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F168D-6825-F99E-6A98-0CFE017AE171}"/>
              </a:ext>
            </a:extLst>
          </p:cNvPr>
          <p:cNvSpPr>
            <a:spLocks noGrp="1"/>
          </p:cNvSpPr>
          <p:nvPr>
            <p:ph type="body" sz="quarter" idx="18"/>
          </p:nvPr>
        </p:nvSpPr>
        <p:spPr>
          <a:xfrm>
            <a:off x="812632" y="1661487"/>
            <a:ext cx="6893498" cy="3839952"/>
          </a:xfrm>
        </p:spPr>
        <p:txBody>
          <a:bodyPr/>
          <a:lstStyle/>
          <a:p>
            <a:pPr marL="342900" indent="-342900" algn="l" rtl="0">
              <a:buFont typeface="Arial" panose="020B0604020202020204" pitchFamily="34" charset="0"/>
              <a:buChar char="•"/>
            </a:pPr>
            <a:r>
              <a:rPr lang="en-US" dirty="0"/>
              <a:t>Kestävän kehityksen agenda 2030 </a:t>
            </a:r>
            <a:r>
              <a:rPr lang="en-US" dirty="0" err="1"/>
              <a:t>keskittyy</a:t>
            </a:r>
            <a:r>
              <a:rPr lang="en-US" dirty="0"/>
              <a:t> </a:t>
            </a:r>
            <a:r>
              <a:rPr lang="en-US" b="1" dirty="0"/>
              <a:t>17 </a:t>
            </a:r>
            <a:r>
              <a:rPr lang="en-US" b="1" dirty="0" err="1"/>
              <a:t>globaaliin</a:t>
            </a:r>
            <a:r>
              <a:rPr lang="en-US" b="1" dirty="0"/>
              <a:t> </a:t>
            </a:r>
            <a:r>
              <a:rPr lang="en-US" b="1" dirty="0" err="1"/>
              <a:t>päätavoitteeseen</a:t>
            </a:r>
            <a:r>
              <a:rPr lang="en-US" b="1" dirty="0"/>
              <a:t> </a:t>
            </a:r>
            <a:r>
              <a:rPr lang="en-US" dirty="0"/>
              <a:t>(</a:t>
            </a:r>
            <a:r>
              <a:rPr lang="en-US" dirty="0">
                <a:solidFill>
                  <a:srgbClr val="F79037"/>
                </a:solidFill>
                <a:hlinkClick r:id="rId2">
                  <a:extLst>
                    <a:ext uri="{A12FA001-AC4F-418D-AE19-62706E023703}">
                      <ahyp:hlinkClr xmlns:ahyp="http://schemas.microsoft.com/office/drawing/2018/hyperlinkcolor" val="tx"/>
                    </a:ext>
                  </a:extLst>
                </a:hlinkClick>
              </a:rPr>
              <a:t>Yhdistyneet Kansakunnat, 2015</a:t>
            </a:r>
            <a:r>
              <a:rPr lang="en-US" dirty="0"/>
              <a:t>).</a:t>
            </a:r>
          </a:p>
          <a:p>
            <a:pPr marL="342900" indent="-342900" algn="l" rtl="0">
              <a:buFont typeface="Arial" panose="020B0604020202020204" pitchFamily="34" charset="0"/>
              <a:buChar char="•"/>
            </a:pPr>
            <a:r>
              <a:rPr lang="en-US" dirty="0" err="1"/>
              <a:t>ruokajärjestelmä</a:t>
            </a:r>
            <a:r>
              <a:rPr lang="en-US" dirty="0"/>
              <a:t> liittyy moniin </a:t>
            </a:r>
            <a:r>
              <a:rPr lang="en-US" dirty="0" err="1"/>
              <a:t>näistä</a:t>
            </a:r>
            <a:r>
              <a:rPr lang="en-US" dirty="0"/>
              <a:t> </a:t>
            </a:r>
            <a:r>
              <a:rPr lang="en-US" dirty="0" err="1"/>
              <a:t>tavoitteista</a:t>
            </a:r>
            <a:r>
              <a:rPr lang="en-US" dirty="0"/>
              <a:t>.</a:t>
            </a:r>
          </a:p>
          <a:p>
            <a:pPr marL="342900" indent="-342900" algn="l" rtl="0">
              <a:buFont typeface="Arial" panose="020B0604020202020204" pitchFamily="34" charset="0"/>
              <a:buChar char="•"/>
            </a:pPr>
            <a:r>
              <a:rPr lang="en-US" dirty="0" err="1"/>
              <a:t>Elintarvikkeiden</a:t>
            </a:r>
            <a:r>
              <a:rPr lang="en-US" dirty="0"/>
              <a:t> </a:t>
            </a:r>
            <a:r>
              <a:rPr lang="en-US" dirty="0" err="1"/>
              <a:t>tuotanto</a:t>
            </a:r>
            <a:r>
              <a:rPr lang="en-US" dirty="0"/>
              <a:t>- ja kulutustottumukset ovat maailmanlaajuisten ympäristöongelmien, kuten biologisen monimuotoisuuden vähenemisen, maaperän uupumisen, maiseman rappeutumisen ja veden ehtymisen, tärkeimpiä syitä</a:t>
            </a:r>
            <a:r>
              <a:rPr lang="en-US" b="1" dirty="0"/>
              <a:t>.</a:t>
            </a:r>
            <a:r>
              <a:rPr lang="en-US" dirty="0"/>
              <a:t>(</a:t>
            </a:r>
            <a:r>
              <a:rPr lang="en-US" dirty="0">
                <a:solidFill>
                  <a:srgbClr val="F79037"/>
                </a:solidFill>
                <a:hlinkClick r:id="rId3">
                  <a:extLst>
                    <a:ext uri="{A12FA001-AC4F-418D-AE19-62706E023703}">
                      <ahyp:hlinkClr xmlns:ahyp="http://schemas.microsoft.com/office/drawing/2018/hyperlinkcolor" val="tx"/>
                    </a:ext>
                  </a:extLst>
                </a:hlinkClick>
              </a:rPr>
              <a:t>Galli ym., 2017</a:t>
            </a:r>
            <a:r>
              <a:rPr lang="en-US" dirty="0">
                <a:solidFill>
                  <a:srgbClr val="F79037"/>
                </a:solidFill>
              </a:rPr>
              <a:t>,</a:t>
            </a:r>
            <a:r>
              <a:rPr lang="en-US" dirty="0">
                <a:solidFill>
                  <a:srgbClr val="F79037"/>
                </a:solidFill>
                <a:hlinkClick r:id="rId4">
                  <a:extLst>
                    <a:ext uri="{A12FA001-AC4F-418D-AE19-62706E023703}">
                      <ahyp:hlinkClr xmlns:ahyp="http://schemas.microsoft.com/office/drawing/2018/hyperlinkcolor" val="tx"/>
                    </a:ext>
                  </a:extLst>
                </a:hlinkClick>
              </a:rPr>
              <a:t>Capone ym., 2019</a:t>
            </a:r>
            <a:r>
              <a:rPr lang="en-US" dirty="0"/>
              <a:t>)</a:t>
            </a:r>
            <a:endParaRPr lang="en-IE" dirty="0"/>
          </a:p>
        </p:txBody>
      </p:sp>
      <p:sp>
        <p:nvSpPr>
          <p:cNvPr id="3" name="Text Placeholder 2">
            <a:extLst>
              <a:ext uri="{FF2B5EF4-FFF2-40B4-BE49-F238E27FC236}">
                <a16:creationId xmlns:a16="http://schemas.microsoft.com/office/drawing/2014/main" id="{D0F02AAD-11CA-A483-D3B0-2F0AF8E88BC0}"/>
              </a:ext>
            </a:extLst>
          </p:cNvPr>
          <p:cNvSpPr>
            <a:spLocks noGrp="1"/>
          </p:cNvSpPr>
          <p:nvPr>
            <p:ph type="body" sz="quarter" idx="16"/>
          </p:nvPr>
        </p:nvSpPr>
        <p:spPr>
          <a:xfrm>
            <a:off x="503274" y="547738"/>
            <a:ext cx="6265172" cy="992652"/>
          </a:xfrm>
        </p:spPr>
        <p:txBody>
          <a:bodyPr/>
          <a:lstStyle/>
          <a:p>
            <a:pPr algn="l" rtl="0"/>
            <a:r>
              <a:rPr lang="en-IE" sz="2800" b="1" u="sng" dirty="0" err="1"/>
              <a:t>Elintarvikkeet</a:t>
            </a:r>
            <a:r>
              <a:rPr lang="en-IE" sz="2800" b="1" u="sng" dirty="0"/>
              <a:t> ja kestävän kehityksen tavoitteet</a:t>
            </a:r>
          </a:p>
        </p:txBody>
      </p:sp>
      <p:pic>
        <p:nvPicPr>
          <p:cNvPr id="6" name="Picture Placeholder 5" descr="Plant in the ground">
            <a:extLst>
              <a:ext uri="{FF2B5EF4-FFF2-40B4-BE49-F238E27FC236}">
                <a16:creationId xmlns:a16="http://schemas.microsoft.com/office/drawing/2014/main" id="{0FF72111-58FC-2F78-8A5C-79309BE2F66C}"/>
              </a:ext>
            </a:extLst>
          </p:cNvPr>
          <p:cNvPicPr>
            <a:picLocks noGrp="1" noChangeAspect="1"/>
          </p:cNvPicPr>
          <p:nvPr>
            <p:ph type="pic" sz="quarter" idx="42"/>
          </p:nvPr>
        </p:nvPicPr>
        <p:blipFill rotWithShape="1">
          <a:blip r:embed="rId5" cstate="screen">
            <a:extLst>
              <a:ext uri="{28A0092B-C50C-407E-A947-70E740481C1C}">
                <a14:useLocalDpi xmlns:a14="http://schemas.microsoft.com/office/drawing/2010/main"/>
              </a:ext>
            </a:extLst>
          </a:blip>
          <a:srcRect/>
          <a:stretch/>
        </p:blipFill>
        <p:spPr>
          <a:xfrm>
            <a:off x="7791855" y="1452563"/>
            <a:ext cx="4400145" cy="4656137"/>
          </a:xfrm>
        </p:spPr>
      </p:pic>
      <p:pic>
        <p:nvPicPr>
          <p:cNvPr id="1026" name="Picture 2" descr="See the source image">
            <a:extLst>
              <a:ext uri="{FF2B5EF4-FFF2-40B4-BE49-F238E27FC236}">
                <a16:creationId xmlns:a16="http://schemas.microsoft.com/office/drawing/2014/main" id="{810C267D-BA56-1007-BB1F-5A2AEFEF21B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00518" y="687453"/>
            <a:ext cx="913485" cy="91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307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46169-C686-C4DA-B83D-FD05256D2ED4}"/>
              </a:ext>
            </a:extLst>
          </p:cNvPr>
          <p:cNvSpPr>
            <a:spLocks noGrp="1"/>
          </p:cNvSpPr>
          <p:nvPr>
            <p:ph type="body" sz="quarter" idx="18"/>
          </p:nvPr>
        </p:nvSpPr>
        <p:spPr>
          <a:xfrm>
            <a:off x="739302" y="1263260"/>
            <a:ext cx="7052553" cy="3616216"/>
          </a:xfrm>
        </p:spPr>
        <p:txBody>
          <a:bodyPr/>
          <a:lstStyle/>
          <a:p>
            <a:pPr algn="l" rtl="0">
              <a:spcBef>
                <a:spcPts val="600"/>
              </a:spcBef>
            </a:pPr>
            <a:r>
              <a:rPr lang="fi-FI" b="1" i="1" dirty="0"/>
              <a:t>Lopeta nälkä, saavuta elintarviketurva ja parempi ravitsemus ja edistä kestävää maataloutta</a:t>
            </a:r>
          </a:p>
          <a:p>
            <a:pPr algn="l" rtl="0">
              <a:spcBef>
                <a:spcPts val="600"/>
              </a:spcBef>
            </a:pPr>
            <a:r>
              <a:rPr lang="en-US" dirty="0" err="1"/>
              <a:t>Nykyään</a:t>
            </a:r>
            <a:r>
              <a:rPr lang="en-US" dirty="0"/>
              <a:t> tuotetaan enemmän kuin tarpeeksi ruokaa kaikkien ruokkimiseen. Silti jopa 828 miljoonaa ihmistä on kroonisesti aliravittu.</a:t>
            </a:r>
          </a:p>
          <a:p>
            <a:pPr algn="l" rtl="0">
              <a:spcBef>
                <a:spcPts val="600"/>
              </a:spcBef>
            </a:pPr>
            <a:r>
              <a:rPr lang="en-US" dirty="0" err="1"/>
              <a:t>Aliravitsemuksesta</a:t>
            </a:r>
            <a:r>
              <a:rPr lang="en-US" dirty="0"/>
              <a:t> </a:t>
            </a:r>
            <a:r>
              <a:rPr lang="en-US" dirty="0" err="1"/>
              <a:t>kärsitään</a:t>
            </a:r>
            <a:r>
              <a:rPr lang="en-US" dirty="0"/>
              <a:t> </a:t>
            </a:r>
            <a:r>
              <a:rPr lang="en-US" dirty="0" err="1"/>
              <a:t>raskaasti</a:t>
            </a:r>
            <a:r>
              <a:rPr lang="en-US" dirty="0"/>
              <a:t> </a:t>
            </a:r>
            <a:r>
              <a:rPr lang="en-US" dirty="0" err="1"/>
              <a:t>niin</a:t>
            </a:r>
            <a:r>
              <a:rPr lang="en-US" dirty="0"/>
              <a:t> </a:t>
            </a:r>
            <a:r>
              <a:rPr lang="en-US" dirty="0" err="1"/>
              <a:t>kehittyvissä</a:t>
            </a:r>
            <a:r>
              <a:rPr lang="en-US" dirty="0"/>
              <a:t> </a:t>
            </a:r>
            <a:r>
              <a:rPr lang="en-US" dirty="0" err="1"/>
              <a:t>maissa</a:t>
            </a:r>
            <a:r>
              <a:rPr lang="en-US" dirty="0"/>
              <a:t> </a:t>
            </a:r>
            <a:r>
              <a:rPr lang="en-US" dirty="0" err="1"/>
              <a:t>kuin</a:t>
            </a:r>
            <a:r>
              <a:rPr lang="en-US" dirty="0"/>
              <a:t> </a:t>
            </a:r>
            <a:r>
              <a:rPr lang="en-US" dirty="0" err="1"/>
              <a:t>kehittyneissä</a:t>
            </a:r>
            <a:r>
              <a:rPr lang="en-US" dirty="0"/>
              <a:t> </a:t>
            </a:r>
            <a:r>
              <a:rPr lang="en-US" dirty="0" err="1"/>
              <a:t>maissa</a:t>
            </a:r>
            <a:r>
              <a:rPr lang="en-US" dirty="0"/>
              <a:t>. </a:t>
            </a:r>
            <a:r>
              <a:rPr lang="en-US" dirty="0" err="1"/>
              <a:t>Vaikka</a:t>
            </a:r>
            <a:r>
              <a:rPr lang="en-US" dirty="0"/>
              <a:t> </a:t>
            </a:r>
            <a:r>
              <a:rPr lang="en-US" dirty="0" err="1"/>
              <a:t>ruoan</a:t>
            </a:r>
            <a:r>
              <a:rPr lang="en-US" dirty="0"/>
              <a:t> </a:t>
            </a:r>
            <a:r>
              <a:rPr lang="en-US" dirty="0" err="1"/>
              <a:t>hukkakäyttö</a:t>
            </a:r>
            <a:r>
              <a:rPr lang="en-US" dirty="0"/>
              <a:t> </a:t>
            </a:r>
            <a:r>
              <a:rPr lang="en-US" dirty="0" err="1"/>
              <a:t>vähenee</a:t>
            </a:r>
            <a:r>
              <a:rPr lang="en-US" dirty="0"/>
              <a:t> hitaasti, yli kaksi miljardia ihmistä on nyt lihavia tai ylipainoisia. Seuraukset ovat vakavia kansanterveydelle, kansalliselle vauraudelle ja elämänlaadulle. Ilmastonmuutoksen vaikutukset maatalouteen pahentaa </a:t>
            </a:r>
            <a:r>
              <a:rPr lang="en-US" dirty="0" err="1"/>
              <a:t>tilannetta</a:t>
            </a:r>
            <a:r>
              <a:rPr lang="en-US" dirty="0"/>
              <a:t>. </a:t>
            </a:r>
            <a:r>
              <a:rPr lang="en-US" dirty="0">
                <a:solidFill>
                  <a:srgbClr val="F79037"/>
                </a:solidFill>
                <a:hlinkClick r:id="rId3">
                  <a:extLst>
                    <a:ext uri="{A12FA001-AC4F-418D-AE19-62706E023703}">
                      <ahyp:hlinkClr xmlns:ahyp="http://schemas.microsoft.com/office/drawing/2018/hyperlinkcolor" val="tx"/>
                    </a:ext>
                  </a:extLst>
                </a:hlinkClick>
              </a:rPr>
              <a:t>FAO</a:t>
            </a:r>
            <a:endParaRPr lang="en-IE" dirty="0">
              <a:solidFill>
                <a:srgbClr val="F79037"/>
              </a:solidFill>
            </a:endParaRPr>
          </a:p>
        </p:txBody>
      </p:sp>
      <p:sp>
        <p:nvSpPr>
          <p:cNvPr id="3" name="Text Placeholder 2">
            <a:extLst>
              <a:ext uri="{FF2B5EF4-FFF2-40B4-BE49-F238E27FC236}">
                <a16:creationId xmlns:a16="http://schemas.microsoft.com/office/drawing/2014/main" id="{4B83FDA7-4D8E-5976-BB21-21192FBE2861}"/>
              </a:ext>
            </a:extLst>
          </p:cNvPr>
          <p:cNvSpPr>
            <a:spLocks noGrp="1"/>
          </p:cNvSpPr>
          <p:nvPr>
            <p:ph type="body" sz="quarter" idx="16"/>
          </p:nvPr>
        </p:nvSpPr>
        <p:spPr>
          <a:xfrm>
            <a:off x="673314" y="542454"/>
            <a:ext cx="5150054" cy="601332"/>
          </a:xfrm>
        </p:spPr>
        <p:txBody>
          <a:bodyPr/>
          <a:lstStyle/>
          <a:p>
            <a:pPr algn="l" rtl="0"/>
            <a:r>
              <a:rPr lang="en-IE" b="1" u="sng" dirty="0" err="1"/>
              <a:t>Tavoite</a:t>
            </a:r>
            <a:r>
              <a:rPr lang="en-IE" b="1" u="sng" dirty="0"/>
              <a:t> 2 </a:t>
            </a:r>
            <a:r>
              <a:rPr lang="en-IE" u="sng" dirty="0"/>
              <a:t>– </a:t>
            </a:r>
            <a:r>
              <a:rPr lang="en-IE" u="sng" dirty="0" err="1"/>
              <a:t>Nolla</a:t>
            </a:r>
            <a:r>
              <a:rPr lang="en-IE" u="sng" dirty="0"/>
              <a:t> </a:t>
            </a:r>
            <a:r>
              <a:rPr lang="en-IE" u="sng" dirty="0" err="1"/>
              <a:t>nälkä</a:t>
            </a:r>
            <a:endParaRPr lang="en-IE" u="sng" dirty="0"/>
          </a:p>
        </p:txBody>
      </p:sp>
      <p:pic>
        <p:nvPicPr>
          <p:cNvPr id="10" name="Picture Placeholder 9">
            <a:extLst>
              <a:ext uri="{FF2B5EF4-FFF2-40B4-BE49-F238E27FC236}">
                <a16:creationId xmlns:a16="http://schemas.microsoft.com/office/drawing/2014/main" id="{050F6047-D2A6-3ABC-F958-4E7A492B9323}"/>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p:pic>
      <p:sp>
        <p:nvSpPr>
          <p:cNvPr id="12" name="TextBox 11">
            <a:extLst>
              <a:ext uri="{FF2B5EF4-FFF2-40B4-BE49-F238E27FC236}">
                <a16:creationId xmlns:a16="http://schemas.microsoft.com/office/drawing/2014/main" id="{23634992-AA8F-3E3C-8735-3B24CA244354}"/>
              </a:ext>
            </a:extLst>
          </p:cNvPr>
          <p:cNvSpPr txBox="1"/>
          <p:nvPr/>
        </p:nvSpPr>
        <p:spPr>
          <a:xfrm>
            <a:off x="603316" y="5405437"/>
            <a:ext cx="7188540" cy="646331"/>
          </a:xfrm>
          <a:prstGeom prst="rect">
            <a:avLst/>
          </a:prstGeom>
          <a:noFill/>
        </p:spPr>
        <p:txBody>
          <a:bodyPr wrap="square">
            <a:spAutoFit/>
          </a:bodyPr>
          <a:lstStyle/>
          <a:p>
            <a:pPr algn="r" rtl="0"/>
            <a:r>
              <a:rPr lang="en-US" b="1" dirty="0">
                <a:solidFill>
                  <a:srgbClr val="D3A029"/>
                </a:solidFill>
              </a:rPr>
              <a:t>Maatalouden tuottavuuden lisääminen ja kestävä elintarviketuotanto ovat ratkaisevan tärkeitä nälän vaarojen lievittämisessä.</a:t>
            </a:r>
          </a:p>
        </p:txBody>
      </p:sp>
    </p:spTree>
    <p:extLst>
      <p:ext uri="{BB962C8B-B14F-4D97-AF65-F5344CB8AC3E}">
        <p14:creationId xmlns:p14="http://schemas.microsoft.com/office/powerpoint/2010/main" val="41349591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38A11-D8C5-CE26-CEF0-CFF61C882ED9}"/>
              </a:ext>
            </a:extLst>
          </p:cNvPr>
          <p:cNvSpPr>
            <a:spLocks noGrp="1"/>
          </p:cNvSpPr>
          <p:nvPr>
            <p:ph type="body" sz="quarter" idx="18"/>
          </p:nvPr>
        </p:nvSpPr>
        <p:spPr>
          <a:xfrm>
            <a:off x="804089" y="1452563"/>
            <a:ext cx="6621123" cy="4157823"/>
          </a:xfrm>
        </p:spPr>
        <p:txBody>
          <a:bodyPr/>
          <a:lstStyle/>
          <a:p>
            <a:pPr algn="l" rtl="0"/>
            <a:r>
              <a:rPr lang="fi-FI" dirty="0"/>
              <a:t>Terveen elämän turvaaminen ja hyvinvoinnin edistäminen kaikenikäisille on kestävän kehityksen kannalta olennaista.</a:t>
            </a:r>
          </a:p>
          <a:p>
            <a:pPr algn="l" rtl="0"/>
            <a:r>
              <a:rPr lang="fi-FI" dirty="0"/>
              <a:t>Maailma käsittelee edelleen maailmanlaajuista terveyskriisiä toisin kuin mikään muu – COVID-19 on johtanut inhimillisen kärsimyksen leviämiseen, epävakautta maailmantalouteen ja muuttaen miljardien ihmisten elämää ympäri maailmaa.</a:t>
            </a:r>
          </a:p>
          <a:p>
            <a:pPr algn="r" rtl="0"/>
            <a:r>
              <a:rPr lang="fi-FI" b="1" dirty="0">
                <a:solidFill>
                  <a:srgbClr val="279B48"/>
                </a:solidFill>
              </a:rPr>
              <a:t>Kaltaisesi elintarviketuottajat voivat tehdä oman osansa pohtimalla elintarvikkeidensa terveysvaikutuksia ja tukemalla laajemman yhteisön terveyttä ja hyvinvointia.</a:t>
            </a:r>
          </a:p>
          <a:p>
            <a:pPr algn="l" rtl="0"/>
            <a:endParaRPr lang="en-IE" dirty="0"/>
          </a:p>
        </p:txBody>
      </p:sp>
      <p:sp>
        <p:nvSpPr>
          <p:cNvPr id="3" name="Text Placeholder 2">
            <a:extLst>
              <a:ext uri="{FF2B5EF4-FFF2-40B4-BE49-F238E27FC236}">
                <a16:creationId xmlns:a16="http://schemas.microsoft.com/office/drawing/2014/main" id="{D1195069-8753-CC69-2773-288544FDEC55}"/>
              </a:ext>
            </a:extLst>
          </p:cNvPr>
          <p:cNvSpPr>
            <a:spLocks noGrp="1"/>
          </p:cNvSpPr>
          <p:nvPr>
            <p:ph type="body" sz="quarter" idx="16"/>
          </p:nvPr>
        </p:nvSpPr>
        <p:spPr>
          <a:xfrm>
            <a:off x="648275" y="608413"/>
            <a:ext cx="8124250" cy="992652"/>
          </a:xfrm>
        </p:spPr>
        <p:txBody>
          <a:bodyPr/>
          <a:lstStyle/>
          <a:p>
            <a:pPr algn="l" rtl="0"/>
            <a:r>
              <a:rPr lang="en-IE" b="1" u="sng" dirty="0" err="1"/>
              <a:t>Tavoite</a:t>
            </a:r>
            <a:r>
              <a:rPr lang="en-IE" b="1" u="sng" dirty="0"/>
              <a:t> 3 </a:t>
            </a:r>
            <a:r>
              <a:rPr lang="en-IE" u="sng" dirty="0"/>
              <a:t>– Hyvä terveys ja hyvinvointi</a:t>
            </a:r>
          </a:p>
        </p:txBody>
      </p:sp>
      <p:pic>
        <p:nvPicPr>
          <p:cNvPr id="10" name="Picture Placeholder 9">
            <a:extLst>
              <a:ext uri="{FF2B5EF4-FFF2-40B4-BE49-F238E27FC236}">
                <a16:creationId xmlns:a16="http://schemas.microsoft.com/office/drawing/2014/main" id="{BCB82E25-7814-7F3D-B801-E6F97D3BE36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183840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5C7E38-E645-6279-7416-5103320088DD}"/>
              </a:ext>
            </a:extLst>
          </p:cNvPr>
          <p:cNvSpPr>
            <a:spLocks noGrp="1"/>
          </p:cNvSpPr>
          <p:nvPr>
            <p:ph type="body" sz="quarter" idx="18"/>
          </p:nvPr>
        </p:nvSpPr>
        <p:spPr>
          <a:xfrm>
            <a:off x="876693" y="1367192"/>
            <a:ext cx="6705612" cy="4123615"/>
          </a:xfrm>
        </p:spPr>
        <p:txBody>
          <a:bodyPr/>
          <a:lstStyle/>
          <a:p>
            <a:pPr algn="l" rtl="0"/>
            <a:r>
              <a:rPr lang="en-US" sz="2200" dirty="0"/>
              <a:t>Energiaintensiivisenä sektorina elintarvikesektori voi nopeuttaa siirtymistä kohti uusiutuvan energian osuuden kasvua maailmanlaajuisessa energiavalikoimassa.</a:t>
            </a:r>
          </a:p>
          <a:p>
            <a:pPr algn="l" rtl="0"/>
            <a:r>
              <a:rPr lang="en-US" sz="2200" b="1" dirty="0">
                <a:solidFill>
                  <a:srgbClr val="F79037"/>
                </a:solidFill>
              </a:rPr>
              <a:t>Investointeja puhtaisiin energialähteisiin edistämällä elintarviketuotannon sidosryhmät voivat auttaa vähentämään kasvihuonekaasupäästöjä, hillitsemään ilmastonmuutosta ja edistämään energian saatavuutta kaikille.</a:t>
            </a:r>
          </a:p>
          <a:p>
            <a:pPr algn="l" rtl="0"/>
            <a:r>
              <a:rPr lang="en-US" sz="2200" dirty="0"/>
              <a:t>Jotta </a:t>
            </a:r>
            <a:r>
              <a:rPr lang="en-US" sz="2200" dirty="0" err="1"/>
              <a:t>maailma</a:t>
            </a:r>
            <a:r>
              <a:rPr lang="en-US" sz="2200" dirty="0"/>
              <a:t> edistyy kohti tavoitetta 7, enemmän huomiota tarvitaan puhtaiden ja turvallisten ruoanlaitto- ja jakelupolttoaineiden ja -tekniikoiden parantamiseen 3 miljardille ihmiselle, uusiutuvan energian käytön </a:t>
            </a:r>
            <a:r>
              <a:rPr lang="en-US" sz="2200" dirty="0" err="1"/>
              <a:t>laajentamiseksi</a:t>
            </a:r>
            <a:r>
              <a:rPr lang="en-US" sz="2200" dirty="0"/>
              <a:t> </a:t>
            </a:r>
            <a:r>
              <a:rPr lang="en-US" sz="2200" dirty="0" err="1"/>
              <a:t>vähentäen</a:t>
            </a:r>
            <a:r>
              <a:rPr lang="en-US" sz="2200" dirty="0"/>
              <a:t> </a:t>
            </a:r>
            <a:r>
              <a:rPr lang="en-US" sz="2200" dirty="0" err="1"/>
              <a:t>sähkön</a:t>
            </a:r>
            <a:r>
              <a:rPr lang="en-US" sz="2200" dirty="0"/>
              <a:t> </a:t>
            </a:r>
            <a:r>
              <a:rPr lang="en-US" sz="2200" dirty="0" err="1"/>
              <a:t>käyttöä</a:t>
            </a:r>
            <a:r>
              <a:rPr lang="en-US" sz="2200" dirty="0"/>
              <a:t>.</a:t>
            </a:r>
          </a:p>
          <a:p>
            <a:pPr algn="l" rtl="0"/>
            <a:endParaRPr lang="en-IE" sz="2200" dirty="0"/>
          </a:p>
        </p:txBody>
      </p:sp>
      <p:sp>
        <p:nvSpPr>
          <p:cNvPr id="3" name="Text Placeholder 2">
            <a:extLst>
              <a:ext uri="{FF2B5EF4-FFF2-40B4-BE49-F238E27FC236}">
                <a16:creationId xmlns:a16="http://schemas.microsoft.com/office/drawing/2014/main" id="{3855BB40-2183-2013-99FF-C70407E47381}"/>
              </a:ext>
            </a:extLst>
          </p:cNvPr>
          <p:cNvSpPr>
            <a:spLocks noGrp="1"/>
          </p:cNvSpPr>
          <p:nvPr>
            <p:ph type="body" sz="quarter" idx="16"/>
          </p:nvPr>
        </p:nvSpPr>
        <p:spPr>
          <a:xfrm>
            <a:off x="688807" y="512063"/>
            <a:ext cx="8093243" cy="636120"/>
          </a:xfrm>
        </p:spPr>
        <p:txBody>
          <a:bodyPr/>
          <a:lstStyle/>
          <a:p>
            <a:pPr algn="l" rtl="0"/>
            <a:r>
              <a:rPr lang="en-IE" sz="3200" b="1" u="sng" dirty="0"/>
              <a:t>Tavoite 7 – </a:t>
            </a:r>
            <a:r>
              <a:rPr lang="en-IE" sz="3200" u="sng" dirty="0" err="1"/>
              <a:t>Edullista</a:t>
            </a:r>
            <a:r>
              <a:rPr lang="en-IE" sz="3200" u="sng" dirty="0"/>
              <a:t> ja puhdasta energiaa</a:t>
            </a:r>
            <a:endParaRPr lang="en-IE" sz="3200" b="1" u="sng" dirty="0"/>
          </a:p>
        </p:txBody>
      </p:sp>
      <p:pic>
        <p:nvPicPr>
          <p:cNvPr id="7" name="Picture Placeholder 6">
            <a:extLst>
              <a:ext uri="{FF2B5EF4-FFF2-40B4-BE49-F238E27FC236}">
                <a16:creationId xmlns:a16="http://schemas.microsoft.com/office/drawing/2014/main" id="{D1478BB9-76A0-5F29-B2F1-B2DFFF51EEB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6311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46169-C686-C4DA-B83D-FD05256D2ED4}"/>
              </a:ext>
            </a:extLst>
          </p:cNvPr>
          <p:cNvSpPr>
            <a:spLocks noGrp="1"/>
          </p:cNvSpPr>
          <p:nvPr>
            <p:ph type="body" sz="quarter" idx="18"/>
          </p:nvPr>
        </p:nvSpPr>
        <p:spPr>
          <a:xfrm>
            <a:off x="739302" y="1481679"/>
            <a:ext cx="7052553" cy="3824306"/>
          </a:xfrm>
        </p:spPr>
        <p:txBody>
          <a:bodyPr/>
          <a:lstStyle/>
          <a:p>
            <a:pPr algn="l" rtl="0"/>
            <a:r>
              <a:rPr lang="fi-FI" sz="2300" dirty="0"/>
              <a:t>Tiede on kristallinkirkasta, että me asetamme äärimmäisen paineen planeetalle ja </a:t>
            </a:r>
            <a:r>
              <a:rPr lang="fi-FI" sz="2300" b="1" dirty="0">
                <a:solidFill>
                  <a:srgbClr val="BF8B2E"/>
                </a:solidFill>
              </a:rPr>
              <a:t>meidän on kiireesti pienennettävä ekologista jalanjälkeämme muuttamalla tavaroiden ja resurssien tuotantoa ja kulutusta.</a:t>
            </a:r>
          </a:p>
          <a:p>
            <a:pPr algn="l" rtl="0"/>
            <a:r>
              <a:rPr lang="fi-FI" sz="2300" dirty="0"/>
              <a:t>Tiedemiehet ovat vuosikymmenten ajan selvittäneet, kuinka ihmiskunta ohjaa </a:t>
            </a:r>
            <a:r>
              <a:rPr lang="fi-FI" sz="2300" b="1" dirty="0"/>
              <a:t>kolmea planeettakriisiä: ilmastokriisiä, biologisen monimuotoisuuden ja luonnon kriisiä sekä saaste- ja jätekriisiä.</a:t>
            </a:r>
          </a:p>
          <a:p>
            <a:pPr algn="l" rtl="0"/>
            <a:r>
              <a:rPr lang="fi-FI" sz="2300" dirty="0"/>
              <a:t>Säälimätön luonnonvarojen talteenotto maapallolta vaikuttaa tuhoisasti luontoon, se edistää ilmastonmuutosta, tuhoaa luontoa ja nostaa saasteita. </a:t>
            </a:r>
          </a:p>
          <a:p>
            <a:pPr algn="r" rtl="0"/>
            <a:r>
              <a:rPr lang="fi-FI" sz="2300" dirty="0">
                <a:solidFill>
                  <a:srgbClr val="F79037"/>
                </a:solidFill>
                <a:hlinkClick r:id="rId2">
                  <a:extLst>
                    <a:ext uri="{A12FA001-AC4F-418D-AE19-62706E023703}">
                      <ahyp:hlinkClr xmlns:ahyp="http://schemas.microsoft.com/office/drawing/2018/hyperlinkcolor" val="tx"/>
                    </a:ext>
                  </a:extLst>
                </a:hlinkClick>
              </a:rPr>
              <a:t>SDG 12 kuvaus</a:t>
            </a:r>
            <a:endParaRPr lang="fi-FI" sz="2300" dirty="0">
              <a:solidFill>
                <a:srgbClr val="F79037"/>
              </a:solidFill>
            </a:endParaRPr>
          </a:p>
        </p:txBody>
      </p:sp>
      <p:sp>
        <p:nvSpPr>
          <p:cNvPr id="3" name="Text Placeholder 2">
            <a:extLst>
              <a:ext uri="{FF2B5EF4-FFF2-40B4-BE49-F238E27FC236}">
                <a16:creationId xmlns:a16="http://schemas.microsoft.com/office/drawing/2014/main" id="{4B83FDA7-4D8E-5976-BB21-21192FBE2861}"/>
              </a:ext>
            </a:extLst>
          </p:cNvPr>
          <p:cNvSpPr>
            <a:spLocks noGrp="1"/>
          </p:cNvSpPr>
          <p:nvPr>
            <p:ph type="body" sz="quarter" idx="16"/>
          </p:nvPr>
        </p:nvSpPr>
        <p:spPr>
          <a:xfrm>
            <a:off x="739302" y="524195"/>
            <a:ext cx="7339470" cy="637855"/>
          </a:xfrm>
        </p:spPr>
        <p:txBody>
          <a:bodyPr/>
          <a:lstStyle/>
          <a:p>
            <a:pPr algn="l" rtl="0"/>
            <a:r>
              <a:rPr lang="en-IE" sz="3200" b="1" u="sng" dirty="0" err="1"/>
              <a:t>Tavoite</a:t>
            </a:r>
            <a:r>
              <a:rPr lang="en-IE" sz="3200" b="1" u="sng" dirty="0"/>
              <a:t> 12 </a:t>
            </a:r>
            <a:r>
              <a:rPr lang="en-IE" sz="3200" u="sng" dirty="0"/>
              <a:t>– Vastuullinen kulutus ja tuotanto</a:t>
            </a:r>
          </a:p>
        </p:txBody>
      </p:sp>
      <p:pic>
        <p:nvPicPr>
          <p:cNvPr id="7" name="Picture Placeholder 6">
            <a:extLst>
              <a:ext uri="{FF2B5EF4-FFF2-40B4-BE49-F238E27FC236}">
                <a16:creationId xmlns:a16="http://schemas.microsoft.com/office/drawing/2014/main" id="{76C7F1C4-7C43-A23C-202C-B0232D5DE370}"/>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892506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46169-C686-C4DA-B83D-FD05256D2ED4}"/>
              </a:ext>
            </a:extLst>
          </p:cNvPr>
          <p:cNvSpPr>
            <a:spLocks noGrp="1"/>
          </p:cNvSpPr>
          <p:nvPr>
            <p:ph type="body" sz="quarter" idx="18"/>
          </p:nvPr>
        </p:nvSpPr>
        <p:spPr>
          <a:xfrm>
            <a:off x="739300" y="1219585"/>
            <a:ext cx="7282909" cy="4203017"/>
          </a:xfrm>
        </p:spPr>
        <p:txBody>
          <a:bodyPr/>
          <a:lstStyle/>
          <a:p>
            <a:pPr algn="l" rtl="0"/>
            <a:r>
              <a:rPr lang="en-US" sz="2300" dirty="0"/>
              <a:t>Yhteisten luonnonvarojen tehokas hallinta ja tapa hävittää myrkylliset jätteet ja saasteet ovat tärkeitä tavoitteita tämän tavoitteen saavuttamiseksi. </a:t>
            </a:r>
          </a:p>
          <a:p>
            <a:pPr algn="l" rtl="0"/>
            <a:r>
              <a:rPr lang="en-US" sz="2300" dirty="0" err="1"/>
              <a:t>Yhtä</a:t>
            </a:r>
            <a:r>
              <a:rPr lang="en-US" sz="2300" dirty="0"/>
              <a:t> tärkeää on teollisuuden, yritysten ja kuluttajien kannustaminen kierrätykseen ja jätteen vähentämiseen, samoin kuin kehitysmaiden tukeminen siirtymään kohti kestävämpiä kulutustottumuksia vuoteen 2030 </a:t>
            </a:r>
            <a:r>
              <a:rPr lang="en-US" sz="2300" dirty="0" err="1"/>
              <a:t>mennessä</a:t>
            </a:r>
            <a:r>
              <a:rPr lang="en-US" sz="2300" dirty="0"/>
              <a:t>. </a:t>
            </a:r>
            <a:r>
              <a:rPr lang="en-US" sz="2300" dirty="0">
                <a:solidFill>
                  <a:srgbClr val="F79037"/>
                </a:solidFill>
                <a:hlinkClick r:id="rId2">
                  <a:extLst>
                    <a:ext uri="{A12FA001-AC4F-418D-AE19-62706E023703}">
                      <ahyp:hlinkClr xmlns:ahyp="http://schemas.microsoft.com/office/drawing/2018/hyperlinkcolor" val="tx"/>
                    </a:ext>
                  </a:extLst>
                </a:hlinkClick>
              </a:rPr>
              <a:t>UNDP</a:t>
            </a:r>
            <a:endParaRPr lang="en-US" sz="2300" dirty="0">
              <a:solidFill>
                <a:srgbClr val="F79037"/>
              </a:solidFill>
            </a:endParaRPr>
          </a:p>
          <a:p>
            <a:pPr algn="l" rtl="0">
              <a:spcBef>
                <a:spcPts val="600"/>
              </a:spcBef>
            </a:pPr>
            <a:r>
              <a:rPr lang="en-US" sz="2100" b="1" dirty="0">
                <a:solidFill>
                  <a:srgbClr val="BF8B2E"/>
                </a:solidFill>
              </a:rPr>
              <a:t>Elintarvikealan on omaksuttava kestävät kulutus- ja tuotantotavat, mikä nopeuttaa siirtymistä kohti kestävää kehitystä. </a:t>
            </a:r>
          </a:p>
          <a:p>
            <a:pPr algn="l" rtl="0">
              <a:spcBef>
                <a:spcPts val="600"/>
              </a:spcBef>
            </a:pPr>
            <a:r>
              <a:rPr lang="en-US" sz="2100" b="1" dirty="0" err="1">
                <a:solidFill>
                  <a:srgbClr val="BF8B2E"/>
                </a:solidFill>
              </a:rPr>
              <a:t>Välineet</a:t>
            </a:r>
            <a:r>
              <a:rPr lang="en-US" sz="2100" b="1" dirty="0">
                <a:solidFill>
                  <a:srgbClr val="BF8B2E"/>
                </a:solidFill>
              </a:rPr>
              <a:t>, joilla seurataan elintarviketuotannon vaikutuksia, mukaan lukien energia, vesi, jäte ja työpaikkojen luominen, 	</a:t>
            </a:r>
            <a:r>
              <a:rPr lang="en-US" sz="2100" b="1" dirty="0" err="1">
                <a:solidFill>
                  <a:srgbClr val="BF8B2E"/>
                </a:solidFill>
              </a:rPr>
              <a:t>johtavat</a:t>
            </a:r>
            <a:r>
              <a:rPr lang="en-US" sz="2100" b="1" dirty="0">
                <a:solidFill>
                  <a:srgbClr val="BF8B2E"/>
                </a:solidFill>
              </a:rPr>
              <a:t> parempiin taloudellisiin, sosiaalisiin ja 			</a:t>
            </a:r>
            <a:r>
              <a:rPr lang="en-US" sz="2100" b="1" dirty="0" err="1">
                <a:solidFill>
                  <a:srgbClr val="BF8B2E"/>
                </a:solidFill>
              </a:rPr>
              <a:t>ympäristöllisiin</a:t>
            </a:r>
            <a:r>
              <a:rPr lang="en-US" sz="2100" b="1" dirty="0">
                <a:solidFill>
                  <a:srgbClr val="BF8B2E"/>
                </a:solidFill>
              </a:rPr>
              <a:t> tuloksiin.</a:t>
            </a:r>
          </a:p>
        </p:txBody>
      </p:sp>
      <p:sp>
        <p:nvSpPr>
          <p:cNvPr id="3" name="Text Placeholder 2">
            <a:extLst>
              <a:ext uri="{FF2B5EF4-FFF2-40B4-BE49-F238E27FC236}">
                <a16:creationId xmlns:a16="http://schemas.microsoft.com/office/drawing/2014/main" id="{4B83FDA7-4D8E-5976-BB21-21192FBE2861}"/>
              </a:ext>
            </a:extLst>
          </p:cNvPr>
          <p:cNvSpPr>
            <a:spLocks noGrp="1"/>
          </p:cNvSpPr>
          <p:nvPr>
            <p:ph type="body" sz="quarter" idx="16"/>
          </p:nvPr>
        </p:nvSpPr>
        <p:spPr>
          <a:xfrm>
            <a:off x="739301" y="524195"/>
            <a:ext cx="6780179" cy="992652"/>
          </a:xfrm>
        </p:spPr>
        <p:txBody>
          <a:bodyPr/>
          <a:lstStyle/>
          <a:p>
            <a:pPr algn="l" rtl="0"/>
            <a:r>
              <a:rPr lang="en-IE" b="1" u="sng" dirty="0" err="1"/>
              <a:t>Tavoite</a:t>
            </a:r>
            <a:r>
              <a:rPr lang="en-IE" b="1" u="sng" dirty="0"/>
              <a:t> 12 </a:t>
            </a:r>
            <a:r>
              <a:rPr lang="en-IE" u="sng" dirty="0"/>
              <a:t>- </a:t>
            </a:r>
            <a:r>
              <a:rPr lang="en-IE" u="sng" dirty="0" err="1"/>
              <a:t>jatkuu</a:t>
            </a:r>
            <a:r>
              <a:rPr lang="en-IE" u="sng" dirty="0"/>
              <a:t>…</a:t>
            </a:r>
          </a:p>
        </p:txBody>
      </p:sp>
      <p:pic>
        <p:nvPicPr>
          <p:cNvPr id="7" name="Picture Placeholder 6">
            <a:extLst>
              <a:ext uri="{FF2B5EF4-FFF2-40B4-BE49-F238E27FC236}">
                <a16:creationId xmlns:a16="http://schemas.microsoft.com/office/drawing/2014/main" id="{76C7F1C4-7C43-A23C-202C-B0232D5DE370}"/>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918315" y="1452563"/>
            <a:ext cx="4273685" cy="4656137"/>
          </a:xfrm>
        </p:spPr>
      </p:pic>
    </p:spTree>
    <p:extLst>
      <p:ext uri="{BB962C8B-B14F-4D97-AF65-F5344CB8AC3E}">
        <p14:creationId xmlns:p14="http://schemas.microsoft.com/office/powerpoint/2010/main" val="1431855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5C7E38-E645-6279-7416-5103320088DD}"/>
              </a:ext>
            </a:extLst>
          </p:cNvPr>
          <p:cNvSpPr>
            <a:spLocks noGrp="1"/>
          </p:cNvSpPr>
          <p:nvPr>
            <p:ph type="body" sz="quarter" idx="18"/>
          </p:nvPr>
        </p:nvSpPr>
        <p:spPr>
          <a:xfrm>
            <a:off x="984082" y="1367192"/>
            <a:ext cx="6925007" cy="4123615"/>
          </a:xfrm>
        </p:spPr>
        <p:txBody>
          <a:bodyPr/>
          <a:lstStyle/>
          <a:p>
            <a:pPr algn="l" rtl="0"/>
            <a:r>
              <a:rPr lang="en-US" sz="2200" dirty="0"/>
              <a:t>Ilmastonmuutos vaikuttaa kaikkiin maihin kaikilla mantereilla. </a:t>
            </a:r>
          </a:p>
          <a:p>
            <a:pPr algn="l" rtl="0"/>
            <a:r>
              <a:rPr lang="en-US" sz="2200" dirty="0"/>
              <a:t>Se häiritsee kansantalouksia ja vaikuttaa ihmisten elämään. </a:t>
            </a:r>
          </a:p>
          <a:p>
            <a:pPr algn="l" rtl="0"/>
            <a:r>
              <a:rPr lang="en-US" sz="2200" dirty="0" err="1"/>
              <a:t>Säämallit</a:t>
            </a:r>
            <a:r>
              <a:rPr lang="en-US" sz="2200" dirty="0"/>
              <a:t> muuttuvat, merenpinnat nousevat ja sääilmiöt muuttuvat äärimmäisiksi.</a:t>
            </a:r>
          </a:p>
          <a:p>
            <a:pPr algn="l" rtl="0"/>
            <a:r>
              <a:rPr lang="en-US" sz="2200" b="1" dirty="0">
                <a:solidFill>
                  <a:srgbClr val="4D7737"/>
                </a:solidFill>
              </a:rPr>
              <a:t>Elintarvikealan sidosryhmillä tulisi olla johtava rooli ilmastonmuutoksen maailmanlaajuisessa toiminnassa. </a:t>
            </a:r>
          </a:p>
          <a:p>
            <a:pPr algn="l" rtl="0"/>
            <a:r>
              <a:rPr lang="en-US" sz="2200" b="1" dirty="0" err="1">
                <a:solidFill>
                  <a:srgbClr val="4D7737"/>
                </a:solidFill>
              </a:rPr>
              <a:t>Pienentämällä</a:t>
            </a:r>
            <a:r>
              <a:rPr lang="en-US" sz="2200" b="1" dirty="0">
                <a:solidFill>
                  <a:srgbClr val="4D7737"/>
                </a:solidFill>
              </a:rPr>
              <a:t> sen hiilijalanjälkeä esim. lyhyillä toimitusketjuilla, vähentämällä jätettä ja keventämällä käytäntöjä. </a:t>
            </a:r>
          </a:p>
          <a:p>
            <a:pPr algn="l" rtl="0"/>
            <a:r>
              <a:rPr lang="en-US" sz="2200" b="1" dirty="0" err="1">
                <a:solidFill>
                  <a:srgbClr val="4D7737"/>
                </a:solidFill>
              </a:rPr>
              <a:t>Elintarvikeyritykset</a:t>
            </a:r>
            <a:r>
              <a:rPr lang="en-US" sz="2200" b="1" dirty="0">
                <a:solidFill>
                  <a:srgbClr val="4D7737"/>
                </a:solidFill>
              </a:rPr>
              <a:t> voivat hyötyä vähähiilisestä kasvusta ja auttaa vastaamaan yhteen aikamme </a:t>
            </a:r>
            <a:r>
              <a:rPr lang="en-US" sz="2200" b="1" dirty="0" err="1">
                <a:solidFill>
                  <a:srgbClr val="4D7737"/>
                </a:solidFill>
              </a:rPr>
              <a:t>kiireellisimmistä</a:t>
            </a:r>
            <a:r>
              <a:rPr lang="en-US" sz="2200" b="1" dirty="0">
                <a:solidFill>
                  <a:srgbClr val="4D7737"/>
                </a:solidFill>
              </a:rPr>
              <a:t> 	</a:t>
            </a:r>
            <a:r>
              <a:rPr lang="en-US" sz="2200" b="1" dirty="0" err="1">
                <a:solidFill>
                  <a:srgbClr val="4D7737"/>
                </a:solidFill>
              </a:rPr>
              <a:t>haasteista</a:t>
            </a:r>
            <a:r>
              <a:rPr lang="en-US" sz="2200" b="1" dirty="0">
                <a:solidFill>
                  <a:srgbClr val="4D7737"/>
                </a:solidFill>
              </a:rPr>
              <a:t>.</a:t>
            </a:r>
          </a:p>
          <a:p>
            <a:pPr algn="l" rtl="0"/>
            <a:endParaRPr lang="en-IE" dirty="0"/>
          </a:p>
        </p:txBody>
      </p:sp>
      <p:sp>
        <p:nvSpPr>
          <p:cNvPr id="3" name="Text Placeholder 2">
            <a:extLst>
              <a:ext uri="{FF2B5EF4-FFF2-40B4-BE49-F238E27FC236}">
                <a16:creationId xmlns:a16="http://schemas.microsoft.com/office/drawing/2014/main" id="{3855BB40-2183-2013-99FF-C70407E47381}"/>
              </a:ext>
            </a:extLst>
          </p:cNvPr>
          <p:cNvSpPr>
            <a:spLocks noGrp="1"/>
          </p:cNvSpPr>
          <p:nvPr>
            <p:ph type="body" sz="quarter" idx="16"/>
          </p:nvPr>
        </p:nvSpPr>
        <p:spPr>
          <a:xfrm>
            <a:off x="898358" y="610851"/>
            <a:ext cx="6435892" cy="636763"/>
          </a:xfrm>
        </p:spPr>
        <p:txBody>
          <a:bodyPr/>
          <a:lstStyle/>
          <a:p>
            <a:pPr algn="l" rtl="0"/>
            <a:r>
              <a:rPr lang="en-IE" sz="3200" b="1" u="sng" dirty="0"/>
              <a:t>Tavoite 13 – </a:t>
            </a:r>
            <a:r>
              <a:rPr lang="en-IE" sz="3200" u="sng" dirty="0" err="1"/>
              <a:t>Ilmastotoiminta</a:t>
            </a:r>
            <a:endParaRPr lang="en-IE" sz="3200" b="1" u="sng" dirty="0"/>
          </a:p>
        </p:txBody>
      </p:sp>
      <p:pic>
        <p:nvPicPr>
          <p:cNvPr id="10" name="Picture Placeholder 9">
            <a:extLst>
              <a:ext uri="{FF2B5EF4-FFF2-40B4-BE49-F238E27FC236}">
                <a16:creationId xmlns:a16="http://schemas.microsoft.com/office/drawing/2014/main" id="{DD68DBEB-4A8A-F8E6-6532-67509B958D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061771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FF1380-6A9F-8D10-F738-69683E9D7F95}"/>
              </a:ext>
            </a:extLst>
          </p:cNvPr>
          <p:cNvSpPr>
            <a:spLocks noGrp="1"/>
          </p:cNvSpPr>
          <p:nvPr>
            <p:ph type="body" sz="quarter" idx="16"/>
          </p:nvPr>
        </p:nvSpPr>
        <p:spPr/>
        <p:txBody>
          <a:bodyPr/>
          <a:lstStyle/>
          <a:p>
            <a:pPr algn="l" rtl="0"/>
            <a:r>
              <a:rPr lang="en-IE" dirty="0"/>
              <a:t>Ruoka &amp; Köyhyys</a:t>
            </a:r>
          </a:p>
          <a:p>
            <a:pPr algn="l" rtl="0"/>
            <a:endParaRPr lang="en-IE" dirty="0"/>
          </a:p>
        </p:txBody>
      </p:sp>
      <p:sp>
        <p:nvSpPr>
          <p:cNvPr id="3" name="Text Placeholder 2">
            <a:extLst>
              <a:ext uri="{FF2B5EF4-FFF2-40B4-BE49-F238E27FC236}">
                <a16:creationId xmlns:a16="http://schemas.microsoft.com/office/drawing/2014/main" id="{4D1426B5-B41B-1998-847D-B5FE3B33340B}"/>
              </a:ext>
            </a:extLst>
          </p:cNvPr>
          <p:cNvSpPr>
            <a:spLocks noGrp="1"/>
          </p:cNvSpPr>
          <p:nvPr>
            <p:ph type="body" sz="quarter" idx="17"/>
          </p:nvPr>
        </p:nvSpPr>
        <p:spPr/>
        <p:txBody>
          <a:bodyPr/>
          <a:lstStyle/>
          <a:p>
            <a:pPr algn="l" rtl="0"/>
            <a:r>
              <a:rPr lang="en-IE" dirty="0"/>
              <a:t>04</a:t>
            </a:r>
          </a:p>
        </p:txBody>
      </p:sp>
    </p:spTree>
    <p:extLst>
      <p:ext uri="{BB962C8B-B14F-4D97-AF65-F5344CB8AC3E}">
        <p14:creationId xmlns:p14="http://schemas.microsoft.com/office/powerpoint/2010/main" val="281277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9010" y="2930184"/>
            <a:ext cx="6010228" cy="3066422"/>
          </a:xfrm>
        </p:spPr>
        <p:txBody>
          <a:bodyPr/>
          <a:lstStyle/>
          <a:p>
            <a:pPr algn="l" rtl="0"/>
            <a:r>
              <a:rPr lang="en-US" dirty="0"/>
              <a:t>Mitä on eettinen ruoka?</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4F106-E962-3416-EC66-62C7053701D8}"/>
              </a:ext>
            </a:extLst>
          </p:cNvPr>
          <p:cNvSpPr>
            <a:spLocks noGrp="1"/>
          </p:cNvSpPr>
          <p:nvPr>
            <p:ph type="body" sz="quarter" idx="18"/>
          </p:nvPr>
        </p:nvSpPr>
        <p:spPr>
          <a:xfrm>
            <a:off x="672114" y="1689769"/>
            <a:ext cx="5558427" cy="3025975"/>
          </a:xfrm>
        </p:spPr>
        <p:txBody>
          <a:bodyPr/>
          <a:lstStyle/>
          <a:p>
            <a:pPr marL="342900" indent="-342900" algn="l" rtl="0">
              <a:buFont typeface="Arial" panose="020B0604020202020204" pitchFamily="34" charset="0"/>
              <a:buChar char="•"/>
            </a:pPr>
            <a:r>
              <a:rPr lang="fi-FI" dirty="0"/>
              <a:t>Ruoan ja köyhyyden välinen yhteys on tärkeä, ja molempien ongelmien käsitteleminen on ratkaisevan tärkeää kestävän kehityksen saavuttamiseksi. </a:t>
            </a:r>
          </a:p>
          <a:p>
            <a:pPr marL="342900" indent="-342900" algn="l" rtl="0">
              <a:buFont typeface="Arial" panose="020B0604020202020204" pitchFamily="34" charset="0"/>
              <a:buChar char="•"/>
            </a:pPr>
            <a:r>
              <a:rPr lang="fi-FI" dirty="0"/>
              <a:t>Kestävän kehityksen tavoitteissa 1 ja 2 tunnustetaan tämä keskinäinen riippuvuus ja vaaditaan integroituja, koordinoituja toimia köyhyyden ja elintarviketurvan perimmäisten syiden käsittelemiseksi.</a:t>
            </a:r>
          </a:p>
        </p:txBody>
      </p:sp>
      <p:sp>
        <p:nvSpPr>
          <p:cNvPr id="3" name="Text Placeholder 2">
            <a:extLst>
              <a:ext uri="{FF2B5EF4-FFF2-40B4-BE49-F238E27FC236}">
                <a16:creationId xmlns:a16="http://schemas.microsoft.com/office/drawing/2014/main" id="{913AD5B8-4DE4-8E88-009A-23789140597F}"/>
              </a:ext>
            </a:extLst>
          </p:cNvPr>
          <p:cNvSpPr>
            <a:spLocks noGrp="1"/>
          </p:cNvSpPr>
          <p:nvPr>
            <p:ph type="body" sz="quarter" idx="16"/>
          </p:nvPr>
        </p:nvSpPr>
        <p:spPr>
          <a:xfrm>
            <a:off x="829474" y="660820"/>
            <a:ext cx="5558428" cy="791743"/>
          </a:xfrm>
        </p:spPr>
        <p:txBody>
          <a:bodyPr/>
          <a:lstStyle/>
          <a:p>
            <a:pPr algn="l" rtl="0"/>
            <a:r>
              <a:rPr lang="en-IE" sz="3200" b="1" dirty="0"/>
              <a:t>Kuinka ruoka ja köyhyys liittyvät toisiinsa…</a:t>
            </a:r>
          </a:p>
        </p:txBody>
      </p:sp>
      <p:pic>
        <p:nvPicPr>
          <p:cNvPr id="6" name="Picture Placeholder 5" descr="Plate with crumbs">
            <a:extLst>
              <a:ext uri="{FF2B5EF4-FFF2-40B4-BE49-F238E27FC236}">
                <a16:creationId xmlns:a16="http://schemas.microsoft.com/office/drawing/2014/main" id="{08F5CCA9-5E23-6480-8B96-BC30B6654C5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49C067CC-947B-C038-C7EC-9CDE36D1D9C1}"/>
              </a:ext>
            </a:extLst>
          </p:cNvPr>
          <p:cNvSpPr/>
          <p:nvPr/>
        </p:nvSpPr>
        <p:spPr>
          <a:xfrm>
            <a:off x="5276222" y="4797955"/>
            <a:ext cx="3872204" cy="1744824"/>
          </a:xfrm>
          <a:prstGeom prst="wedgeRoundRectCallout">
            <a:avLst>
              <a:gd name="adj1" fmla="val -106300"/>
              <a:gd name="adj2" fmla="val -41717"/>
              <a:gd name="adj3" fmla="val 16667"/>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b="1" dirty="0">
                <a:solidFill>
                  <a:schemeClr val="tx1">
                    <a:lumMod val="75000"/>
                  </a:schemeClr>
                </a:solidFill>
              </a:rPr>
              <a:t>Ruokaturvattomuus </a:t>
            </a:r>
            <a:r>
              <a:rPr lang="fi-FI" dirty="0">
                <a:solidFill>
                  <a:schemeClr val="tx1">
                    <a:lumMod val="75000"/>
                  </a:schemeClr>
                </a:solidFill>
              </a:rPr>
              <a:t>on elämisen tila ilman luotettavaa kohtuuhintaista, ravitsevaa ruokaa, mikä usein vaikuttaa ruokavalion laatuun ja johtaa aliravitsemukseen sekä liikalihavuuteen.</a:t>
            </a:r>
          </a:p>
        </p:txBody>
      </p:sp>
    </p:spTree>
    <p:extLst>
      <p:ext uri="{BB962C8B-B14F-4D97-AF65-F5344CB8AC3E}">
        <p14:creationId xmlns:p14="http://schemas.microsoft.com/office/powerpoint/2010/main" val="7311852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DECA9-4EFE-BD04-1F81-A74891D5DDEA}"/>
              </a:ext>
            </a:extLst>
          </p:cNvPr>
          <p:cNvSpPr>
            <a:spLocks noGrp="1"/>
          </p:cNvSpPr>
          <p:nvPr>
            <p:ph type="body" sz="quarter" idx="18"/>
          </p:nvPr>
        </p:nvSpPr>
        <p:spPr>
          <a:xfrm>
            <a:off x="898357" y="1386568"/>
            <a:ext cx="5646737" cy="3300087"/>
          </a:xfrm>
        </p:spPr>
        <p:txBody>
          <a:bodyPr/>
          <a:lstStyle/>
          <a:p>
            <a:pPr marL="342900" indent="-342900" algn="l" rtl="0">
              <a:spcBef>
                <a:spcPts val="600"/>
              </a:spcBef>
              <a:buFont typeface="Arial" panose="020B0604020202020204" pitchFamily="34" charset="0"/>
              <a:buChar char="•"/>
            </a:pPr>
            <a:r>
              <a:rPr lang="fi-FI" sz="2200" dirty="0"/>
              <a:t>Kestävän kehityksen tavoitteella 1 pyritään poistamaan köyhyys sen kaikissa muodoissa, mukaan lukien elintarviketurvan puuttuminen. </a:t>
            </a:r>
          </a:p>
          <a:p>
            <a:pPr marL="342900" indent="-342900" algn="l" rtl="0">
              <a:spcBef>
                <a:spcPts val="600"/>
              </a:spcBef>
              <a:buFont typeface="Arial" panose="020B0604020202020204" pitchFamily="34" charset="0"/>
              <a:buChar char="•"/>
            </a:pPr>
            <a:r>
              <a:rPr lang="fi-FI" sz="2200" dirty="0"/>
              <a:t>Köyhyys voi olla sekä syy että seuraus elintarviketurvan puutteesta. </a:t>
            </a:r>
          </a:p>
          <a:p>
            <a:pPr marL="342900" indent="-342900" algn="l" rtl="0">
              <a:spcBef>
                <a:spcPts val="600"/>
              </a:spcBef>
              <a:buFont typeface="Arial" panose="020B0604020202020204" pitchFamily="34" charset="0"/>
              <a:buChar char="•"/>
            </a:pPr>
            <a:r>
              <a:rPr lang="fi-FI" sz="2200" dirty="0"/>
              <a:t>Riittävän ja ravitsevan ruoan saannin puute voi johtaa aliravitsemukseen, huonoon terveyteen ja tuottavuuden heikkenemiseen, jotka kaikki voivat lisätä köyhyyttä. </a:t>
            </a:r>
          </a:p>
          <a:p>
            <a:pPr marL="342900" indent="-342900" algn="l" rtl="0">
              <a:spcBef>
                <a:spcPts val="600"/>
              </a:spcBef>
              <a:buFont typeface="Arial" panose="020B0604020202020204" pitchFamily="34" charset="0"/>
              <a:buChar char="•"/>
            </a:pPr>
            <a:r>
              <a:rPr lang="fi-FI" sz="2200" dirty="0"/>
              <a:t>Samaan aikaan köyhyys voi rajoittaa ihmisten mahdollisuuksia ostaa tai tuottaa tarpeeksi ruokaa tarpeidensa tyydyttämiseksi, mikä jatkaa elintarviketurvan kierrettä.</a:t>
            </a:r>
          </a:p>
        </p:txBody>
      </p:sp>
      <p:sp>
        <p:nvSpPr>
          <p:cNvPr id="3" name="Text Placeholder 2">
            <a:extLst>
              <a:ext uri="{FF2B5EF4-FFF2-40B4-BE49-F238E27FC236}">
                <a16:creationId xmlns:a16="http://schemas.microsoft.com/office/drawing/2014/main" id="{2E004C99-2C98-4C95-23B2-5DC1BBBDF975}"/>
              </a:ext>
            </a:extLst>
          </p:cNvPr>
          <p:cNvSpPr>
            <a:spLocks noGrp="1"/>
          </p:cNvSpPr>
          <p:nvPr>
            <p:ph type="body" sz="quarter" idx="16"/>
          </p:nvPr>
        </p:nvSpPr>
        <p:spPr>
          <a:xfrm>
            <a:off x="804090" y="672150"/>
            <a:ext cx="4990998" cy="992652"/>
          </a:xfrm>
        </p:spPr>
        <p:txBody>
          <a:bodyPr/>
          <a:lstStyle/>
          <a:p>
            <a:pPr algn="l" rtl="0"/>
            <a:r>
              <a:rPr lang="en-IE" b="1" dirty="0"/>
              <a:t>Tavoite 1: </a:t>
            </a:r>
            <a:r>
              <a:rPr lang="en-IE" dirty="0" err="1"/>
              <a:t>Ei</a:t>
            </a:r>
            <a:r>
              <a:rPr lang="en-IE" dirty="0"/>
              <a:t> Köyhyyttä</a:t>
            </a:r>
            <a:endParaRPr lang="en-IE" b="1" dirty="0"/>
          </a:p>
        </p:txBody>
      </p:sp>
      <p:pic>
        <p:nvPicPr>
          <p:cNvPr id="18" name="Picture Placeholder 17" descr="Text  Description automatically generated">
            <a:extLst>
              <a:ext uri="{FF2B5EF4-FFF2-40B4-BE49-F238E27FC236}">
                <a16:creationId xmlns:a16="http://schemas.microsoft.com/office/drawing/2014/main" id="{DF5419AC-D05F-97D0-96FD-F2EA9428867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386568"/>
            <a:ext cx="5646737" cy="4656137"/>
          </a:xfrm>
        </p:spPr>
      </p:pic>
    </p:spTree>
    <p:extLst>
      <p:ext uri="{BB962C8B-B14F-4D97-AF65-F5344CB8AC3E}">
        <p14:creationId xmlns:p14="http://schemas.microsoft.com/office/powerpoint/2010/main" val="1069234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C9AAE-CE00-609F-82B3-CB4ECBD29377}"/>
              </a:ext>
            </a:extLst>
          </p:cNvPr>
          <p:cNvSpPr>
            <a:spLocks noGrp="1"/>
          </p:cNvSpPr>
          <p:nvPr>
            <p:ph type="body" sz="quarter" idx="18"/>
          </p:nvPr>
        </p:nvSpPr>
        <p:spPr>
          <a:xfrm>
            <a:off x="1008668" y="1636395"/>
            <a:ext cx="11173060" cy="3440624"/>
          </a:xfrm>
        </p:spPr>
        <p:txBody>
          <a:bodyPr/>
          <a:lstStyle/>
          <a:p>
            <a:pPr marL="342900" indent="-342900" algn="l" rtl="0">
              <a:spcBef>
                <a:spcPts val="600"/>
              </a:spcBef>
              <a:buFont typeface="Arial" panose="020B0604020202020204" pitchFamily="34" charset="0"/>
              <a:buChar char="•"/>
            </a:pPr>
            <a:r>
              <a:rPr lang="fi-FI" sz="2000" dirty="0"/>
              <a:t>Kestävän kehityksen tavoitteella 2 pyritään vastaamaan nälän ja aliravitsemuksen maailmanlaajuiseen haasteeseen, joka vaikuttaa suhteettoman paljon köyhyydessä eläviin ihmisiin. </a:t>
            </a:r>
          </a:p>
          <a:p>
            <a:pPr marL="342900" indent="-342900" algn="l" rtl="0">
              <a:spcBef>
                <a:spcPts val="600"/>
              </a:spcBef>
              <a:buFont typeface="Arial" panose="020B0604020202020204" pitchFamily="34" charset="0"/>
              <a:buChar char="•"/>
            </a:pPr>
            <a:r>
              <a:rPr lang="fi-FI" sz="2000" dirty="0"/>
              <a:t>Vaikka maailmanlaajuisesti tuotetaan tällä hetkellä riittävästi ruokaa kaikkien ruokkimiseen, elintarviketurvattomuus ei liity pelkästään ruoan saatavuuteen vaan myös saavutettavuuteen ja kohtuuhintaisuuteen. </a:t>
            </a:r>
          </a:p>
          <a:p>
            <a:pPr marL="342900" indent="-342900" algn="l" rtl="0">
              <a:spcBef>
                <a:spcPts val="600"/>
              </a:spcBef>
              <a:buFont typeface="Arial" panose="020B0604020202020204" pitchFamily="34" charset="0"/>
              <a:buChar char="•"/>
            </a:pPr>
            <a:r>
              <a:rPr lang="fi-FI" sz="2000" dirty="0"/>
              <a:t>Kuten mainittiin, köyhyydessä elävillä ihmisillä ei välttämättä ole resursseja ostaa tai tuottaa riittävästi ja ravitsevaa ruokaa tarpeisiinsa.</a:t>
            </a:r>
          </a:p>
          <a:p>
            <a:pPr marL="342900" indent="-342900" algn="l" rtl="0">
              <a:spcBef>
                <a:spcPts val="600"/>
              </a:spcBef>
              <a:buFont typeface="Arial" panose="020B0604020202020204" pitchFamily="34" charset="0"/>
              <a:buChar char="•"/>
            </a:pPr>
            <a:r>
              <a:rPr lang="fi-FI" sz="2000" dirty="0"/>
              <a:t>Lisäksi ruokajärjestelmää ei aina ole suunniteltu edistämään kestävää maataloutta, mikä voi aiheuttaa lisähaasteita köyhyydessä eläville. </a:t>
            </a:r>
          </a:p>
          <a:p>
            <a:pPr marL="342900" indent="-342900" algn="l" rtl="0">
              <a:spcBef>
                <a:spcPts val="600"/>
              </a:spcBef>
              <a:buFont typeface="Arial" panose="020B0604020202020204" pitchFamily="34" charset="0"/>
              <a:buChar char="•"/>
            </a:pPr>
            <a:r>
              <a:rPr lang="fi-FI" sz="2000" dirty="0"/>
              <a:t>Kestämättömät viljelykäytännöt, kuten kemiallisten lannoitteiden ja torjunta-aineiden liiallinen käyttö, voivat johtaa maaperän huonontumiseen ja satojen vähenemiseen, jolloin maanviljelijöiden on vaikea tuottaa tarpeeksi ruokaa. </a:t>
            </a:r>
          </a:p>
          <a:p>
            <a:pPr marL="342900" indent="-342900" algn="l" rtl="0">
              <a:spcBef>
                <a:spcPts val="600"/>
              </a:spcBef>
              <a:buFont typeface="Arial" panose="020B0604020202020204" pitchFamily="34" charset="0"/>
              <a:buChar char="•"/>
            </a:pPr>
            <a:r>
              <a:rPr lang="fi-FI" sz="2000" dirty="0"/>
              <a:t>Ilmastonmuutos on myös merkittävä uhka elintarviketurvalle, sillä muuttuvat sääolosuhteet ja äärimmäiset sääilmiöt voivat vaikuttaa sadontuotantoon/ruoan saatavuuteen.</a:t>
            </a:r>
          </a:p>
        </p:txBody>
      </p:sp>
      <p:sp>
        <p:nvSpPr>
          <p:cNvPr id="3" name="Text Placeholder 2">
            <a:extLst>
              <a:ext uri="{FF2B5EF4-FFF2-40B4-BE49-F238E27FC236}">
                <a16:creationId xmlns:a16="http://schemas.microsoft.com/office/drawing/2014/main" id="{F0995F99-84D9-CECA-85D2-31BAFBE9EB15}"/>
              </a:ext>
            </a:extLst>
          </p:cNvPr>
          <p:cNvSpPr>
            <a:spLocks noGrp="1"/>
          </p:cNvSpPr>
          <p:nvPr>
            <p:ph type="body" sz="quarter" idx="16"/>
          </p:nvPr>
        </p:nvSpPr>
        <p:spPr/>
        <p:txBody>
          <a:bodyPr/>
          <a:lstStyle/>
          <a:p>
            <a:pPr algn="l" rtl="0"/>
            <a:r>
              <a:rPr lang="en-IE" b="1" dirty="0"/>
              <a:t>Nälkä ja köyhyys</a:t>
            </a:r>
          </a:p>
        </p:txBody>
      </p:sp>
      <p:pic>
        <p:nvPicPr>
          <p:cNvPr id="4" name="Picture 3">
            <a:extLst>
              <a:ext uri="{FF2B5EF4-FFF2-40B4-BE49-F238E27FC236}">
                <a16:creationId xmlns:a16="http://schemas.microsoft.com/office/drawing/2014/main" id="{A7535D2F-E6D4-D0EB-6986-5E4EC33F0B17}"/>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27208911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F63322D-1D86-7563-A8DF-4090D4067EFF}"/>
              </a:ext>
            </a:extLst>
          </p:cNvPr>
          <p:cNvSpPr/>
          <p:nvPr/>
        </p:nvSpPr>
        <p:spPr>
          <a:xfrm>
            <a:off x="511445" y="453836"/>
            <a:ext cx="5251220"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5" name="Text Placeholder 1">
            <a:extLst>
              <a:ext uri="{FF2B5EF4-FFF2-40B4-BE49-F238E27FC236}">
                <a16:creationId xmlns:a16="http://schemas.microsoft.com/office/drawing/2014/main" id="{9BB0CA75-F1AE-3497-E337-4A43D0B15DC0}"/>
              </a:ext>
            </a:extLst>
          </p:cNvPr>
          <p:cNvSpPr txBox="1">
            <a:spLocks/>
          </p:cNvSpPr>
          <p:nvPr/>
        </p:nvSpPr>
        <p:spPr>
          <a:xfrm>
            <a:off x="898357" y="1543962"/>
            <a:ext cx="4842640" cy="347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2400" dirty="0">
                <a:solidFill>
                  <a:srgbClr val="000000"/>
                </a:solidFill>
              </a:rPr>
              <a:t>Aliravitsemus on toinen merkittävä haaste, joka ei koske vain niitä, jotka ovat kroonisesti aliravittuja, vaan myös niitä, jotka syövät heikkolaatuista ruokavaliota, josta puuttuu tärkeitä ravintoaineita.</a:t>
            </a:r>
          </a:p>
          <a:p>
            <a:pPr marL="0" indent="0" algn="l" rtl="0">
              <a:buNone/>
            </a:pPr>
            <a:r>
              <a:rPr lang="en-US" sz="2400" dirty="0">
                <a:solidFill>
                  <a:srgbClr val="000000"/>
                </a:solidFill>
              </a:rPr>
              <a:t>Aliravitsemus voi johtaa hidastumiseen, uupumiseen ja muihin terveysongelmiin, mikä voi entisestään syventää köyhyyttä ja haitata taloudellista kehitystä.</a:t>
            </a:r>
          </a:p>
          <a:p>
            <a:pPr marL="0" indent="0" algn="l" rtl="0">
              <a:buNone/>
            </a:pPr>
            <a:endParaRPr lang="en-IE" sz="2400" dirty="0">
              <a:solidFill>
                <a:srgbClr val="000000"/>
              </a:solidFill>
            </a:endParaRPr>
          </a:p>
        </p:txBody>
      </p:sp>
      <p:sp>
        <p:nvSpPr>
          <p:cNvPr id="6" name="Text Placeholder 2">
            <a:extLst>
              <a:ext uri="{FF2B5EF4-FFF2-40B4-BE49-F238E27FC236}">
                <a16:creationId xmlns:a16="http://schemas.microsoft.com/office/drawing/2014/main" id="{62A40C92-BF93-23CD-0284-A375C86FBA76}"/>
              </a:ext>
            </a:extLst>
          </p:cNvPr>
          <p:cNvSpPr txBox="1">
            <a:spLocks/>
          </p:cNvSpPr>
          <p:nvPr/>
        </p:nvSpPr>
        <p:spPr>
          <a:xfrm>
            <a:off x="898357" y="732595"/>
            <a:ext cx="4990998" cy="992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sz="3600" b="1" dirty="0">
                <a:solidFill>
                  <a:srgbClr val="000000"/>
                </a:solidFill>
              </a:rPr>
              <a:t>Aliravitsemus</a:t>
            </a:r>
          </a:p>
        </p:txBody>
      </p:sp>
      <p:sp>
        <p:nvSpPr>
          <p:cNvPr id="8" name="Speech Bubble: Rectangle with Corners Rounded 6">
            <a:extLst>
              <a:ext uri="{FF2B5EF4-FFF2-40B4-BE49-F238E27FC236}">
                <a16:creationId xmlns:a16="http://schemas.microsoft.com/office/drawing/2014/main" id="{AEB0B3D7-97FD-C7CB-3ACF-E5E2D8A7FC02}"/>
              </a:ext>
            </a:extLst>
          </p:cNvPr>
          <p:cNvSpPr/>
          <p:nvPr/>
        </p:nvSpPr>
        <p:spPr>
          <a:xfrm>
            <a:off x="4390089" y="5424789"/>
            <a:ext cx="4990997" cy="1153452"/>
          </a:xfrm>
          <a:prstGeom prst="wedgeRoundRectCallout">
            <a:avLst>
              <a:gd name="adj1" fmla="val -25247"/>
              <a:gd name="adj2" fmla="val -75804"/>
              <a:gd name="adj3" fmla="val 16667"/>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solidFill>
                  <a:srgbClr val="000000"/>
                </a:solidFill>
              </a:rPr>
              <a:t>On arvioitu, että noin 100 miljoonaa ihmistä Euroopan ja Keski-Aasian alueella altistuu kohtalaiselle tai vakavalle ruokaturvan </a:t>
            </a:r>
            <a:r>
              <a:rPr lang="en-US" dirty="0" err="1">
                <a:solidFill>
                  <a:srgbClr val="000000"/>
                </a:solidFill>
              </a:rPr>
              <a:t>puutteelle</a:t>
            </a:r>
            <a:r>
              <a:rPr lang="en-US" dirty="0">
                <a:solidFill>
                  <a:srgbClr val="000000"/>
                </a:solidFill>
              </a:rPr>
              <a:t>. </a:t>
            </a:r>
            <a:r>
              <a:rPr lang="en-US" dirty="0" err="1">
                <a:solidFill>
                  <a:srgbClr val="000000"/>
                </a:solidFill>
                <a:hlinkClick r:id="rId2">
                  <a:extLst>
                    <a:ext uri="{A12FA001-AC4F-418D-AE19-62706E023703}">
                      <ahyp:hlinkClr xmlns:ahyp="http://schemas.microsoft.com/office/drawing/2018/hyperlinkcolor" val="tx"/>
                    </a:ext>
                  </a:extLst>
                </a:hlinkClick>
              </a:rPr>
              <a:t>Lähde</a:t>
            </a:r>
            <a:endParaRPr lang="en-IE" dirty="0">
              <a:solidFill>
                <a:srgbClr val="000000"/>
              </a:solidFill>
            </a:endParaRPr>
          </a:p>
        </p:txBody>
      </p:sp>
      <p:grpSp>
        <p:nvGrpSpPr>
          <p:cNvPr id="11" name="Graphic 9">
            <a:extLst>
              <a:ext uri="{FF2B5EF4-FFF2-40B4-BE49-F238E27FC236}">
                <a16:creationId xmlns:a16="http://schemas.microsoft.com/office/drawing/2014/main" id="{CA42EB4F-989A-6C65-0EAC-AF92E0B76459}"/>
              </a:ext>
            </a:extLst>
          </p:cNvPr>
          <p:cNvGrpSpPr/>
          <p:nvPr/>
        </p:nvGrpSpPr>
        <p:grpSpPr>
          <a:xfrm>
            <a:off x="5962599" y="1692977"/>
            <a:ext cx="5994208" cy="3322142"/>
            <a:chOff x="5482445" y="1647637"/>
            <a:chExt cx="7219946" cy="4001476"/>
          </a:xfrm>
        </p:grpSpPr>
        <p:sp>
          <p:nvSpPr>
            <p:cNvPr id="12" name="TextBox 11">
              <a:extLst>
                <a:ext uri="{FF2B5EF4-FFF2-40B4-BE49-F238E27FC236}">
                  <a16:creationId xmlns:a16="http://schemas.microsoft.com/office/drawing/2014/main" id="{375F923F-64E7-B62B-FA0B-B3CA59DE1063}"/>
                </a:ext>
              </a:extLst>
            </p:cNvPr>
            <p:cNvSpPr txBox="1"/>
            <p:nvPr/>
          </p:nvSpPr>
          <p:spPr>
            <a:xfrm>
              <a:off x="6356379" y="4215563"/>
              <a:ext cx="662650" cy="630212"/>
            </a:xfrm>
            <a:prstGeom prst="rect">
              <a:avLst/>
            </a:prstGeom>
            <a:noFill/>
          </p:spPr>
          <p:txBody>
            <a:bodyPr wrap="none" rtlCol="0">
              <a:spAutoFit/>
            </a:bodyPr>
            <a:lstStyle/>
            <a:p>
              <a:pPr algn="l" rtl="0"/>
              <a:r>
                <a:rPr lang="en-US" sz="2800" b="1" spc="0" baseline="0">
                  <a:ln/>
                  <a:solidFill>
                    <a:srgbClr val="000000"/>
                  </a:solidFill>
                  <a:latin typeface="Calibri" panose="020F0502020204030204" pitchFamily="34" charset="0"/>
                  <a:cs typeface="Calibri" panose="020F0502020204030204" pitchFamily="34" charset="0"/>
                  <a:sym typeface="MyriadPro-Bold"/>
                  <a:rtl val="0"/>
                </a:rPr>
                <a:t>03</a:t>
              </a:r>
            </a:p>
          </p:txBody>
        </p:sp>
        <p:sp>
          <p:nvSpPr>
            <p:cNvPr id="13" name="Freeform 12">
              <a:extLst>
                <a:ext uri="{FF2B5EF4-FFF2-40B4-BE49-F238E27FC236}">
                  <a16:creationId xmlns:a16="http://schemas.microsoft.com/office/drawing/2014/main" id="{479E7083-E184-9BB0-9028-B6F0970860B0}"/>
                </a:ext>
              </a:extLst>
            </p:cNvPr>
            <p:cNvSpPr/>
            <p:nvPr/>
          </p:nvSpPr>
          <p:spPr>
            <a:xfrm>
              <a:off x="7082660" y="4549517"/>
              <a:ext cx="878545" cy="13409"/>
            </a:xfrm>
            <a:custGeom>
              <a:avLst/>
              <a:gdLst>
                <a:gd name="connsiteX0" fmla="*/ 878545 w 878545"/>
                <a:gd name="connsiteY0" fmla="*/ 0 h 13409"/>
                <a:gd name="connsiteX1" fmla="*/ 0 w 878545"/>
                <a:gd name="connsiteY1" fmla="*/ 0 h 13409"/>
              </a:gdLst>
              <a:ahLst/>
              <a:cxnLst>
                <a:cxn ang="0">
                  <a:pos x="connsiteX0" y="connsiteY0"/>
                </a:cxn>
                <a:cxn ang="0">
                  <a:pos x="connsiteX1" y="connsiteY1"/>
                </a:cxn>
              </a:cxnLst>
              <a:rect l="l" t="t" r="r" b="b"/>
              <a:pathLst>
                <a:path w="878545" h="13409">
                  <a:moveTo>
                    <a:pt x="878545" y="0"/>
                  </a:moveTo>
                  <a:lnTo>
                    <a:pt x="0" y="0"/>
                  </a:lnTo>
                </a:path>
              </a:pathLst>
            </a:custGeom>
            <a:ln w="13399"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9212A15F-A84D-3E36-5B24-68A62101B8B8}"/>
                </a:ext>
              </a:extLst>
            </p:cNvPr>
            <p:cNvSpPr/>
            <p:nvPr/>
          </p:nvSpPr>
          <p:spPr>
            <a:xfrm>
              <a:off x="7030349" y="4497219"/>
              <a:ext cx="104620" cy="104596"/>
            </a:xfrm>
            <a:custGeom>
              <a:avLst/>
              <a:gdLst>
                <a:gd name="connsiteX0" fmla="*/ 104621 w 104620"/>
                <a:gd name="connsiteY0" fmla="*/ 52298 h 104596"/>
                <a:gd name="connsiteX1" fmla="*/ 52310 w 104620"/>
                <a:gd name="connsiteY1" fmla="*/ 104596 h 104596"/>
                <a:gd name="connsiteX2" fmla="*/ 0 w 104620"/>
                <a:gd name="connsiteY2" fmla="*/ 52298 h 104596"/>
                <a:gd name="connsiteX3" fmla="*/ 52310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0" y="104596"/>
                    <a:pt x="52310" y="104596"/>
                  </a:cubicBezTo>
                  <a:cubicBezTo>
                    <a:pt x="23420" y="104596"/>
                    <a:pt x="0" y="81182"/>
                    <a:pt x="0" y="52298"/>
                  </a:cubicBezTo>
                  <a:cubicBezTo>
                    <a:pt x="0" y="23415"/>
                    <a:pt x="23420" y="0"/>
                    <a:pt x="52310" y="0"/>
                  </a:cubicBezTo>
                  <a:cubicBezTo>
                    <a:pt x="81201" y="0"/>
                    <a:pt x="104621" y="23415"/>
                    <a:pt x="104621" y="52298"/>
                  </a:cubicBezTo>
                  <a:close/>
                </a:path>
              </a:pathLst>
            </a:custGeom>
            <a:solidFill>
              <a:srgbClr val="EF9FC1"/>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1044ED21-BC33-0749-D87A-A1B6471EC2FE}"/>
                </a:ext>
              </a:extLst>
            </p:cNvPr>
            <p:cNvSpPr txBox="1"/>
            <p:nvPr/>
          </p:nvSpPr>
          <p:spPr>
            <a:xfrm>
              <a:off x="5482445" y="4772470"/>
              <a:ext cx="1832378" cy="852639"/>
            </a:xfrm>
            <a:prstGeom prst="rect">
              <a:avLst/>
            </a:prstGeom>
            <a:noFill/>
          </p:spPr>
          <p:txBody>
            <a:bodyPr wrap="square" rtlCol="0">
              <a:spAutoFit/>
            </a:bodyPr>
            <a:lstStyle/>
            <a:p>
              <a:pPr algn="l" rtl="0">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Huono fyysinen</a:t>
              </a:r>
            </a:p>
            <a:p>
              <a:pPr algn="l" rtl="0">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ja kognitiivinen</a:t>
              </a:r>
            </a:p>
            <a:p>
              <a:pPr algn="l" rtl="0">
                <a:lnSpc>
                  <a:spcPts val="1600"/>
                </a:lnSpc>
              </a:pPr>
              <a:r>
                <a:rPr lang="en-US" sz="1500" spc="0" baseline="0" dirty="0" err="1">
                  <a:ln/>
                  <a:solidFill>
                    <a:srgbClr val="000000"/>
                  </a:solidFill>
                  <a:latin typeface="Calibri" panose="020F0502020204030204" pitchFamily="34" charset="0"/>
                  <a:cs typeface="Calibri" panose="020F0502020204030204" pitchFamily="34" charset="0"/>
                  <a:sym typeface="MyriadPro-Regular"/>
                  <a:rtl val="0"/>
                </a:rPr>
                <a:t>kehitys</a:t>
              </a:r>
              <a:endParaRPr lang="en-US" sz="1500" spc="0" baseline="0" dirty="0">
                <a:ln/>
                <a:solidFill>
                  <a:srgbClr val="000000"/>
                </a:solidFill>
                <a:latin typeface="Calibri" panose="020F0502020204030204" pitchFamily="34" charset="0"/>
                <a:cs typeface="Calibri" panose="020F0502020204030204" pitchFamily="34" charset="0"/>
                <a:sym typeface="MyriadPro-Regular"/>
                <a:rtl val="0"/>
              </a:endParaRPr>
            </a:p>
          </p:txBody>
        </p:sp>
        <p:grpSp>
          <p:nvGrpSpPr>
            <p:cNvPr id="18" name="Graphic 9">
              <a:extLst>
                <a:ext uri="{FF2B5EF4-FFF2-40B4-BE49-F238E27FC236}">
                  <a16:creationId xmlns:a16="http://schemas.microsoft.com/office/drawing/2014/main" id="{E4C455D5-3FE1-F083-95AF-EF4553D99E22}"/>
                </a:ext>
              </a:extLst>
            </p:cNvPr>
            <p:cNvGrpSpPr/>
            <p:nvPr/>
          </p:nvGrpSpPr>
          <p:grpSpPr>
            <a:xfrm>
              <a:off x="5654124" y="1702593"/>
              <a:ext cx="2333907" cy="1035499"/>
              <a:chOff x="5654124" y="1702593"/>
              <a:chExt cx="2333907" cy="1035499"/>
            </a:xfrm>
          </p:grpSpPr>
          <p:sp>
            <p:nvSpPr>
              <p:cNvPr id="19" name="TextBox 18">
                <a:extLst>
                  <a:ext uri="{FF2B5EF4-FFF2-40B4-BE49-F238E27FC236}">
                    <a16:creationId xmlns:a16="http://schemas.microsoft.com/office/drawing/2014/main" id="{74A3EAAF-A7CA-E889-E392-8F1C62014DB0}"/>
                  </a:ext>
                </a:extLst>
              </p:cNvPr>
              <p:cNvSpPr txBox="1"/>
              <p:nvPr/>
            </p:nvSpPr>
            <p:spPr>
              <a:xfrm>
                <a:off x="6383230" y="1702593"/>
                <a:ext cx="662650" cy="630212"/>
              </a:xfrm>
              <a:prstGeom prst="rect">
                <a:avLst/>
              </a:prstGeom>
              <a:noFill/>
            </p:spPr>
            <p:txBody>
              <a:bodyPr wrap="none" rtlCol="0">
                <a:spAutoFit/>
              </a:bodyPr>
              <a:lstStyle/>
              <a:p>
                <a:pPr algn="l" rtl="0"/>
                <a:r>
                  <a:rPr lang="en-US" sz="2800" b="1" spc="0" baseline="0" dirty="0">
                    <a:ln/>
                    <a:solidFill>
                      <a:srgbClr val="000000"/>
                    </a:solidFill>
                    <a:latin typeface="Calibri" panose="020F0502020204030204" pitchFamily="34" charset="0"/>
                    <a:cs typeface="Calibri" panose="020F0502020204030204" pitchFamily="34" charset="0"/>
                    <a:sym typeface="MyriadPro-Bold"/>
                    <a:rtl val="0"/>
                  </a:rPr>
                  <a:t>04</a:t>
                </a:r>
              </a:p>
            </p:txBody>
          </p:sp>
          <p:sp>
            <p:nvSpPr>
              <p:cNvPr id="20" name="Freeform 19">
                <a:extLst>
                  <a:ext uri="{FF2B5EF4-FFF2-40B4-BE49-F238E27FC236}">
                    <a16:creationId xmlns:a16="http://schemas.microsoft.com/office/drawing/2014/main" id="{F74F838D-4C50-CE1E-82B0-D70284472615}"/>
                  </a:ext>
                </a:extLst>
              </p:cNvPr>
              <p:cNvSpPr/>
              <p:nvPr/>
            </p:nvSpPr>
            <p:spPr>
              <a:xfrm>
                <a:off x="7109486" y="2036521"/>
                <a:ext cx="878545" cy="13409"/>
              </a:xfrm>
              <a:custGeom>
                <a:avLst/>
                <a:gdLst>
                  <a:gd name="connsiteX0" fmla="*/ 878545 w 878545"/>
                  <a:gd name="connsiteY0" fmla="*/ 0 h 13409"/>
                  <a:gd name="connsiteX1" fmla="*/ 0 w 878545"/>
                  <a:gd name="connsiteY1" fmla="*/ 0 h 13409"/>
                </a:gdLst>
                <a:ahLst/>
                <a:cxnLst>
                  <a:cxn ang="0">
                    <a:pos x="connsiteX0" y="connsiteY0"/>
                  </a:cxn>
                  <a:cxn ang="0">
                    <a:pos x="connsiteX1" y="connsiteY1"/>
                  </a:cxn>
                </a:cxnLst>
                <a:rect l="l" t="t" r="r" b="b"/>
                <a:pathLst>
                  <a:path w="878545" h="13409">
                    <a:moveTo>
                      <a:pt x="878545" y="0"/>
                    </a:moveTo>
                    <a:lnTo>
                      <a:pt x="0" y="0"/>
                    </a:lnTo>
                  </a:path>
                </a:pathLst>
              </a:custGeom>
              <a:ln w="13399"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B062BB05-F63E-8296-0185-8F844BB5970C}"/>
                  </a:ext>
                </a:extLst>
              </p:cNvPr>
              <p:cNvSpPr/>
              <p:nvPr/>
            </p:nvSpPr>
            <p:spPr>
              <a:xfrm>
                <a:off x="7057175" y="1984223"/>
                <a:ext cx="104620" cy="104596"/>
              </a:xfrm>
              <a:custGeom>
                <a:avLst/>
                <a:gdLst>
                  <a:gd name="connsiteX0" fmla="*/ 104621 w 104620"/>
                  <a:gd name="connsiteY0" fmla="*/ 52298 h 104596"/>
                  <a:gd name="connsiteX1" fmla="*/ 52310 w 104620"/>
                  <a:gd name="connsiteY1" fmla="*/ 104596 h 104596"/>
                  <a:gd name="connsiteX2" fmla="*/ 0 w 104620"/>
                  <a:gd name="connsiteY2" fmla="*/ 52298 h 104596"/>
                  <a:gd name="connsiteX3" fmla="*/ 52310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0" y="104596"/>
                      <a:pt x="52310" y="104596"/>
                    </a:cubicBezTo>
                    <a:cubicBezTo>
                      <a:pt x="23420" y="104596"/>
                      <a:pt x="0" y="81182"/>
                      <a:pt x="0" y="52298"/>
                    </a:cubicBezTo>
                    <a:cubicBezTo>
                      <a:pt x="0" y="23415"/>
                      <a:pt x="23420" y="0"/>
                      <a:pt x="52310" y="0"/>
                    </a:cubicBezTo>
                    <a:cubicBezTo>
                      <a:pt x="81201" y="0"/>
                      <a:pt x="104621" y="23415"/>
                      <a:pt x="104621" y="52298"/>
                    </a:cubicBezTo>
                    <a:close/>
                  </a:path>
                </a:pathLst>
              </a:custGeom>
              <a:solidFill>
                <a:srgbClr val="9C66AA"/>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AEFA033C-C316-C5CA-7FF5-278E6360FE9B}"/>
                  </a:ext>
                </a:extLst>
              </p:cNvPr>
              <p:cNvSpPr txBox="1"/>
              <p:nvPr/>
            </p:nvSpPr>
            <p:spPr>
              <a:xfrm>
                <a:off x="5654124" y="2132594"/>
                <a:ext cx="1354029" cy="605498"/>
              </a:xfrm>
              <a:prstGeom prst="rect">
                <a:avLst/>
              </a:prstGeom>
              <a:noFill/>
            </p:spPr>
            <p:txBody>
              <a:bodyPr wrap="none" rtlCol="0">
                <a:spAutoFit/>
              </a:bodyPr>
              <a:lstStyle/>
              <a:p>
                <a:pPr algn="l" rtl="0">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Matala</a:t>
                </a:r>
              </a:p>
              <a:p>
                <a:pPr algn="l" rtl="0">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Tuottavuus</a:t>
                </a:r>
              </a:p>
            </p:txBody>
          </p:sp>
        </p:grpSp>
        <p:sp>
          <p:nvSpPr>
            <p:cNvPr id="24" name="TextBox 23">
              <a:extLst>
                <a:ext uri="{FF2B5EF4-FFF2-40B4-BE49-F238E27FC236}">
                  <a16:creationId xmlns:a16="http://schemas.microsoft.com/office/drawing/2014/main" id="{1628907A-99EE-6A77-FE9B-8D9869449DD7}"/>
                </a:ext>
              </a:extLst>
            </p:cNvPr>
            <p:cNvSpPr txBox="1"/>
            <p:nvPr/>
          </p:nvSpPr>
          <p:spPr>
            <a:xfrm>
              <a:off x="11049963" y="4226130"/>
              <a:ext cx="662650" cy="630212"/>
            </a:xfrm>
            <a:prstGeom prst="rect">
              <a:avLst/>
            </a:prstGeom>
            <a:noFill/>
          </p:spPr>
          <p:txBody>
            <a:bodyPr wrap="none" rtlCol="0">
              <a:spAutoFit/>
            </a:bodyPr>
            <a:lstStyle/>
            <a:p>
              <a:pPr algn="l" rtl="0"/>
              <a:r>
                <a:rPr lang="en-US" sz="2800" b="1" spc="0" baseline="0">
                  <a:ln/>
                  <a:solidFill>
                    <a:srgbClr val="000000"/>
                  </a:solidFill>
                  <a:latin typeface="Calibri" panose="020F0502020204030204" pitchFamily="34" charset="0"/>
                  <a:cs typeface="Calibri" panose="020F0502020204030204" pitchFamily="34" charset="0"/>
                  <a:sym typeface="MyriadPro-Bold"/>
                  <a:rtl val="0"/>
                </a:rPr>
                <a:t>02</a:t>
              </a:r>
            </a:p>
          </p:txBody>
        </p:sp>
        <p:sp>
          <p:nvSpPr>
            <p:cNvPr id="25" name="Freeform 24">
              <a:extLst>
                <a:ext uri="{FF2B5EF4-FFF2-40B4-BE49-F238E27FC236}">
                  <a16:creationId xmlns:a16="http://schemas.microsoft.com/office/drawing/2014/main" id="{39D58108-E5CE-BF95-7BF8-60E40FEA7F65}"/>
                </a:ext>
              </a:extLst>
            </p:cNvPr>
            <p:cNvSpPr/>
            <p:nvPr/>
          </p:nvSpPr>
          <p:spPr>
            <a:xfrm>
              <a:off x="10122024" y="4560245"/>
              <a:ext cx="879886" cy="13409"/>
            </a:xfrm>
            <a:custGeom>
              <a:avLst/>
              <a:gdLst>
                <a:gd name="connsiteX0" fmla="*/ 0 w 879886"/>
                <a:gd name="connsiteY0" fmla="*/ 0 h 13409"/>
                <a:gd name="connsiteX1" fmla="*/ 879886 w 879886"/>
                <a:gd name="connsiteY1" fmla="*/ 0 h 13409"/>
              </a:gdLst>
              <a:ahLst/>
              <a:cxnLst>
                <a:cxn ang="0">
                  <a:pos x="connsiteX0" y="connsiteY0"/>
                </a:cxn>
                <a:cxn ang="0">
                  <a:pos x="connsiteX1" y="connsiteY1"/>
                </a:cxn>
              </a:cxnLst>
              <a:rect l="l" t="t" r="r" b="b"/>
              <a:pathLst>
                <a:path w="879886" h="13409">
                  <a:moveTo>
                    <a:pt x="0" y="0"/>
                  </a:moveTo>
                  <a:lnTo>
                    <a:pt x="879886" y="0"/>
                  </a:lnTo>
                </a:path>
              </a:pathLst>
            </a:custGeom>
            <a:ln w="13399"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0DE1B711-742A-AE05-D3DA-654757998B94}"/>
                </a:ext>
              </a:extLst>
            </p:cNvPr>
            <p:cNvSpPr/>
            <p:nvPr/>
          </p:nvSpPr>
          <p:spPr>
            <a:xfrm>
              <a:off x="10949600" y="4507947"/>
              <a:ext cx="104620" cy="104596"/>
            </a:xfrm>
            <a:custGeom>
              <a:avLst/>
              <a:gdLst>
                <a:gd name="connsiteX0" fmla="*/ 104621 w 104620"/>
                <a:gd name="connsiteY0" fmla="*/ 52298 h 104596"/>
                <a:gd name="connsiteX1" fmla="*/ 52311 w 104620"/>
                <a:gd name="connsiteY1" fmla="*/ 104597 h 104596"/>
                <a:gd name="connsiteX2" fmla="*/ 0 w 104620"/>
                <a:gd name="connsiteY2" fmla="*/ 52298 h 104596"/>
                <a:gd name="connsiteX3" fmla="*/ 52311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1" y="104597"/>
                    <a:pt x="52311" y="104597"/>
                  </a:cubicBezTo>
                  <a:cubicBezTo>
                    <a:pt x="23421" y="104597"/>
                    <a:pt x="0" y="81182"/>
                    <a:pt x="0" y="52298"/>
                  </a:cubicBezTo>
                  <a:cubicBezTo>
                    <a:pt x="0" y="23415"/>
                    <a:pt x="23421" y="0"/>
                    <a:pt x="52311" y="0"/>
                  </a:cubicBezTo>
                  <a:cubicBezTo>
                    <a:pt x="81201" y="0"/>
                    <a:pt x="104621" y="23415"/>
                    <a:pt x="104621" y="52298"/>
                  </a:cubicBezTo>
                  <a:close/>
                </a:path>
              </a:pathLst>
            </a:custGeom>
            <a:solidFill>
              <a:srgbClr val="F79038"/>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5700AE2-EA6A-BDD7-B3A8-A8B4A4B12EE2}"/>
                </a:ext>
              </a:extLst>
            </p:cNvPr>
            <p:cNvSpPr txBox="1"/>
            <p:nvPr/>
          </p:nvSpPr>
          <p:spPr>
            <a:xfrm>
              <a:off x="10999428" y="4796474"/>
              <a:ext cx="1702963" cy="852639"/>
            </a:xfrm>
            <a:prstGeom prst="rect">
              <a:avLst/>
            </a:prstGeom>
            <a:noFill/>
          </p:spPr>
          <p:txBody>
            <a:bodyPr wrap="none" rtlCol="0">
              <a:spAutoFit/>
            </a:bodyPr>
            <a:lstStyle/>
            <a:p>
              <a:pPr algn="l" rtl="0">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Ruokaturva,</a:t>
              </a:r>
            </a:p>
            <a:p>
              <a:pPr algn="l" rtl="0">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nälkä ja</a:t>
              </a:r>
            </a:p>
            <a:p>
              <a:pPr algn="l" rtl="0">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aliravitsemus</a:t>
              </a:r>
            </a:p>
          </p:txBody>
        </p:sp>
        <p:sp>
          <p:nvSpPr>
            <p:cNvPr id="30" name="TextBox 29">
              <a:extLst>
                <a:ext uri="{FF2B5EF4-FFF2-40B4-BE49-F238E27FC236}">
                  <a16:creationId xmlns:a16="http://schemas.microsoft.com/office/drawing/2014/main" id="{B5CE872B-AE1A-227B-06AA-977E2476AD08}"/>
                </a:ext>
              </a:extLst>
            </p:cNvPr>
            <p:cNvSpPr txBox="1"/>
            <p:nvPr/>
          </p:nvSpPr>
          <p:spPr>
            <a:xfrm>
              <a:off x="11034161" y="1705544"/>
              <a:ext cx="662650" cy="630212"/>
            </a:xfrm>
            <a:prstGeom prst="rect">
              <a:avLst/>
            </a:prstGeom>
            <a:noFill/>
          </p:spPr>
          <p:txBody>
            <a:bodyPr wrap="none" rtlCol="0">
              <a:spAutoFit/>
            </a:bodyPr>
            <a:lstStyle/>
            <a:p>
              <a:pPr algn="l" rtl="0"/>
              <a:r>
                <a:rPr lang="en-US" sz="2800" b="1" spc="0" baseline="0" dirty="0">
                  <a:ln/>
                  <a:solidFill>
                    <a:srgbClr val="000000"/>
                  </a:solidFill>
                  <a:latin typeface="Calibri" panose="020F0502020204030204" pitchFamily="34" charset="0"/>
                  <a:cs typeface="Calibri" panose="020F0502020204030204" pitchFamily="34" charset="0"/>
                  <a:sym typeface="MyriadPro-Bold"/>
                  <a:rtl val="0"/>
                </a:rPr>
                <a:t>01</a:t>
              </a:r>
            </a:p>
          </p:txBody>
        </p:sp>
        <p:sp>
          <p:nvSpPr>
            <p:cNvPr id="31" name="Freeform 30">
              <a:extLst>
                <a:ext uri="{FF2B5EF4-FFF2-40B4-BE49-F238E27FC236}">
                  <a16:creationId xmlns:a16="http://schemas.microsoft.com/office/drawing/2014/main" id="{F3874571-E694-24C3-4CD4-651C00FCB87D}"/>
                </a:ext>
              </a:extLst>
            </p:cNvPr>
            <p:cNvSpPr/>
            <p:nvPr/>
          </p:nvSpPr>
          <p:spPr>
            <a:xfrm>
              <a:off x="10105928" y="2039203"/>
              <a:ext cx="879886" cy="13409"/>
            </a:xfrm>
            <a:custGeom>
              <a:avLst/>
              <a:gdLst>
                <a:gd name="connsiteX0" fmla="*/ 0 w 879886"/>
                <a:gd name="connsiteY0" fmla="*/ 0 h 13409"/>
                <a:gd name="connsiteX1" fmla="*/ 879887 w 879886"/>
                <a:gd name="connsiteY1" fmla="*/ 0 h 13409"/>
              </a:gdLst>
              <a:ahLst/>
              <a:cxnLst>
                <a:cxn ang="0">
                  <a:pos x="connsiteX0" y="connsiteY0"/>
                </a:cxn>
                <a:cxn ang="0">
                  <a:pos x="connsiteX1" y="connsiteY1"/>
                </a:cxn>
              </a:cxnLst>
              <a:rect l="l" t="t" r="r" b="b"/>
              <a:pathLst>
                <a:path w="879886" h="13409">
                  <a:moveTo>
                    <a:pt x="0" y="0"/>
                  </a:moveTo>
                  <a:lnTo>
                    <a:pt x="879887" y="0"/>
                  </a:lnTo>
                </a:path>
              </a:pathLst>
            </a:custGeom>
            <a:ln w="13399"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ED46DA3-7162-2CDD-4787-8C97C913CF7C}"/>
                </a:ext>
              </a:extLst>
            </p:cNvPr>
            <p:cNvSpPr/>
            <p:nvPr/>
          </p:nvSpPr>
          <p:spPr>
            <a:xfrm>
              <a:off x="10933505" y="1986905"/>
              <a:ext cx="104620" cy="104596"/>
            </a:xfrm>
            <a:custGeom>
              <a:avLst/>
              <a:gdLst>
                <a:gd name="connsiteX0" fmla="*/ 104621 w 104620"/>
                <a:gd name="connsiteY0" fmla="*/ 52298 h 104596"/>
                <a:gd name="connsiteX1" fmla="*/ 52310 w 104620"/>
                <a:gd name="connsiteY1" fmla="*/ 104597 h 104596"/>
                <a:gd name="connsiteX2" fmla="*/ 0 w 104620"/>
                <a:gd name="connsiteY2" fmla="*/ 52298 h 104596"/>
                <a:gd name="connsiteX3" fmla="*/ 52310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0" y="104597"/>
                    <a:pt x="52310" y="104597"/>
                  </a:cubicBezTo>
                  <a:cubicBezTo>
                    <a:pt x="23420" y="104597"/>
                    <a:pt x="0" y="81182"/>
                    <a:pt x="0" y="52298"/>
                  </a:cubicBezTo>
                  <a:cubicBezTo>
                    <a:pt x="0" y="23415"/>
                    <a:pt x="23420" y="0"/>
                    <a:pt x="52310" y="0"/>
                  </a:cubicBezTo>
                  <a:cubicBezTo>
                    <a:pt x="81200" y="0"/>
                    <a:pt x="104621" y="23415"/>
                    <a:pt x="104621" y="52298"/>
                  </a:cubicBezTo>
                  <a:close/>
                </a:path>
              </a:pathLst>
            </a:custGeom>
            <a:solidFill>
              <a:srgbClr val="B3DDDC"/>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4C1C76EF-2344-1B86-13A4-11D5E6A4754F}"/>
                </a:ext>
              </a:extLst>
            </p:cNvPr>
            <p:cNvSpPr txBox="1"/>
            <p:nvPr/>
          </p:nvSpPr>
          <p:spPr>
            <a:xfrm>
              <a:off x="11081485" y="2170949"/>
              <a:ext cx="938599" cy="389248"/>
            </a:xfrm>
            <a:prstGeom prst="rect">
              <a:avLst/>
            </a:prstGeom>
            <a:noFill/>
          </p:spPr>
          <p:txBody>
            <a:bodyPr wrap="none" rtlCol="0">
              <a:spAutoFit/>
            </a:bodyPr>
            <a:lstStyle/>
            <a:p>
              <a:pPr algn="l" rtl="0"/>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Köyhyys</a:t>
              </a:r>
            </a:p>
          </p:txBody>
        </p:sp>
        <p:grpSp>
          <p:nvGrpSpPr>
            <p:cNvPr id="34" name="Graphic 9">
              <a:extLst>
                <a:ext uri="{FF2B5EF4-FFF2-40B4-BE49-F238E27FC236}">
                  <a16:creationId xmlns:a16="http://schemas.microsoft.com/office/drawing/2014/main" id="{70072860-26A8-1412-3361-B34E7A7DD402}"/>
                </a:ext>
              </a:extLst>
            </p:cNvPr>
            <p:cNvGrpSpPr/>
            <p:nvPr/>
          </p:nvGrpSpPr>
          <p:grpSpPr>
            <a:xfrm>
              <a:off x="7403228" y="1647637"/>
              <a:ext cx="1832202" cy="1610375"/>
              <a:chOff x="7403228" y="1647637"/>
              <a:chExt cx="1832202" cy="1610375"/>
            </a:xfrm>
          </p:grpSpPr>
          <p:sp>
            <p:nvSpPr>
              <p:cNvPr id="35" name="Freeform 34">
                <a:extLst>
                  <a:ext uri="{FF2B5EF4-FFF2-40B4-BE49-F238E27FC236}">
                    <a16:creationId xmlns:a16="http://schemas.microsoft.com/office/drawing/2014/main" id="{3C73E90D-49D0-6E3A-BF93-77633F0F38CD}"/>
                  </a:ext>
                </a:extLst>
              </p:cNvPr>
              <p:cNvSpPr/>
              <p:nvPr/>
            </p:nvSpPr>
            <p:spPr>
              <a:xfrm>
                <a:off x="7644660" y="1875103"/>
                <a:ext cx="1590770" cy="1382909"/>
              </a:xfrm>
              <a:custGeom>
                <a:avLst/>
                <a:gdLst>
                  <a:gd name="connsiteX0" fmla="*/ 1590771 w 1590770"/>
                  <a:gd name="connsiteY0" fmla="*/ 11229 h 1382909"/>
                  <a:gd name="connsiteX1" fmla="*/ 1588088 w 1590770"/>
                  <a:gd name="connsiteY1" fmla="*/ 23298 h 1382909"/>
                  <a:gd name="connsiteX2" fmla="*/ 1411038 w 1590770"/>
                  <a:gd name="connsiteY2" fmla="*/ 228468 h 1382909"/>
                  <a:gd name="connsiteX3" fmla="*/ 1400307 w 1590770"/>
                  <a:gd name="connsiteY3" fmla="*/ 233831 h 1382909"/>
                  <a:gd name="connsiteX4" fmla="*/ 218630 w 1590770"/>
                  <a:gd name="connsiteY4" fmla="*/ 1368301 h 1382909"/>
                  <a:gd name="connsiteX5" fmla="*/ 209241 w 1590770"/>
                  <a:gd name="connsiteY5" fmla="*/ 1381710 h 1382909"/>
                  <a:gd name="connsiteX6" fmla="*/ 194487 w 1590770"/>
                  <a:gd name="connsiteY6" fmla="*/ 1379028 h 1382909"/>
                  <a:gd name="connsiteX7" fmla="*/ 26826 w 1590770"/>
                  <a:gd name="connsiteY7" fmla="*/ 1234203 h 1382909"/>
                  <a:gd name="connsiteX8" fmla="*/ 0 w 1590770"/>
                  <a:gd name="connsiteY8" fmla="*/ 1223475 h 1382909"/>
                  <a:gd name="connsiteX9" fmla="*/ 1590771 w 1590770"/>
                  <a:gd name="connsiteY9" fmla="*/ 11229 h 138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770" h="1382909">
                    <a:moveTo>
                      <a:pt x="1590771" y="11229"/>
                    </a:moveTo>
                    <a:cubicBezTo>
                      <a:pt x="1590771" y="15252"/>
                      <a:pt x="1590771" y="19275"/>
                      <a:pt x="1588088" y="23298"/>
                    </a:cubicBezTo>
                    <a:lnTo>
                      <a:pt x="1411038" y="228468"/>
                    </a:lnTo>
                    <a:cubicBezTo>
                      <a:pt x="1408355" y="231150"/>
                      <a:pt x="1404331" y="233831"/>
                      <a:pt x="1400307" y="233831"/>
                    </a:cubicBezTo>
                    <a:cubicBezTo>
                      <a:pt x="769901" y="240536"/>
                      <a:pt x="250821" y="738040"/>
                      <a:pt x="218630" y="1368301"/>
                    </a:cubicBezTo>
                    <a:cubicBezTo>
                      <a:pt x="218630" y="1373664"/>
                      <a:pt x="214606" y="1379028"/>
                      <a:pt x="209241" y="1381710"/>
                    </a:cubicBezTo>
                    <a:cubicBezTo>
                      <a:pt x="206559" y="1383051"/>
                      <a:pt x="199852" y="1384392"/>
                      <a:pt x="194487" y="1379028"/>
                    </a:cubicBezTo>
                    <a:lnTo>
                      <a:pt x="26826" y="1234203"/>
                    </a:lnTo>
                    <a:cubicBezTo>
                      <a:pt x="18778" y="1227498"/>
                      <a:pt x="9389" y="1223475"/>
                      <a:pt x="0" y="1223475"/>
                    </a:cubicBezTo>
                    <a:cubicBezTo>
                      <a:pt x="112668" y="451070"/>
                      <a:pt x="820870" y="-85322"/>
                      <a:pt x="1590771" y="11229"/>
                    </a:cubicBezTo>
                    <a:close/>
                  </a:path>
                </a:pathLst>
              </a:custGeom>
              <a:solidFill>
                <a:srgbClr val="83548F"/>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045513FD-2718-6358-B61A-526FC151F0A0}"/>
                  </a:ext>
                </a:extLst>
              </p:cNvPr>
              <p:cNvSpPr/>
              <p:nvPr/>
            </p:nvSpPr>
            <p:spPr>
              <a:xfrm>
                <a:off x="7403228" y="1647637"/>
                <a:ext cx="1832202" cy="1609702"/>
              </a:xfrm>
              <a:custGeom>
                <a:avLst/>
                <a:gdLst>
                  <a:gd name="connsiteX0" fmla="*/ 1832203 w 1832202"/>
                  <a:gd name="connsiteY0" fmla="*/ 238694 h 1609702"/>
                  <a:gd name="connsiteX1" fmla="*/ 241432 w 1832202"/>
                  <a:gd name="connsiteY1" fmla="*/ 1449599 h 1609702"/>
                  <a:gd name="connsiteX2" fmla="*/ 213265 w 1832202"/>
                  <a:gd name="connsiteY2" fmla="*/ 1458986 h 1609702"/>
                  <a:gd name="connsiteX3" fmla="*/ 24143 w 1832202"/>
                  <a:gd name="connsiteY3" fmla="*/ 1606494 h 1609702"/>
                  <a:gd name="connsiteX4" fmla="*/ 8048 w 1832202"/>
                  <a:gd name="connsiteY4" fmla="*/ 1607835 h 1609702"/>
                  <a:gd name="connsiteX5" fmla="*/ 0 w 1832202"/>
                  <a:gd name="connsiteY5" fmla="*/ 1594425 h 1609702"/>
                  <a:gd name="connsiteX6" fmla="*/ 498960 w 1832202"/>
                  <a:gd name="connsiteY6" fmla="*/ 468002 h 1609702"/>
                  <a:gd name="connsiteX7" fmla="*/ 1640398 w 1832202"/>
                  <a:gd name="connsiteY7" fmla="*/ 0 h 1609702"/>
                  <a:gd name="connsiteX8" fmla="*/ 1652470 w 1832202"/>
                  <a:gd name="connsiteY8" fmla="*/ 5364 h 1609702"/>
                  <a:gd name="connsiteX9" fmla="*/ 1829520 w 1832202"/>
                  <a:gd name="connsiteY9" fmla="*/ 231989 h 1609702"/>
                  <a:gd name="connsiteX10" fmla="*/ 1832203 w 1832202"/>
                  <a:gd name="connsiteY10" fmla="*/ 238694 h 160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2202" h="1609702">
                    <a:moveTo>
                      <a:pt x="1832203" y="238694"/>
                    </a:moveTo>
                    <a:cubicBezTo>
                      <a:pt x="1062302" y="142144"/>
                      <a:pt x="354101" y="678536"/>
                      <a:pt x="241432" y="1449599"/>
                    </a:cubicBezTo>
                    <a:cubicBezTo>
                      <a:pt x="232043" y="1449599"/>
                      <a:pt x="221313" y="1452281"/>
                      <a:pt x="213265" y="1458986"/>
                    </a:cubicBezTo>
                    <a:lnTo>
                      <a:pt x="24143" y="1606494"/>
                    </a:lnTo>
                    <a:cubicBezTo>
                      <a:pt x="17437" y="1611858"/>
                      <a:pt x="10730" y="1609176"/>
                      <a:pt x="8048" y="1607835"/>
                    </a:cubicBezTo>
                    <a:cubicBezTo>
                      <a:pt x="5365" y="1606494"/>
                      <a:pt x="0" y="1602471"/>
                      <a:pt x="0" y="1594425"/>
                    </a:cubicBezTo>
                    <a:cubicBezTo>
                      <a:pt x="16095" y="1150561"/>
                      <a:pt x="203876" y="754972"/>
                      <a:pt x="498960" y="468002"/>
                    </a:cubicBezTo>
                    <a:cubicBezTo>
                      <a:pt x="794044" y="181032"/>
                      <a:pt x="1196431" y="4023"/>
                      <a:pt x="1640398" y="0"/>
                    </a:cubicBezTo>
                    <a:cubicBezTo>
                      <a:pt x="1644422" y="0"/>
                      <a:pt x="1649787" y="2682"/>
                      <a:pt x="1652470" y="5364"/>
                    </a:cubicBezTo>
                    <a:lnTo>
                      <a:pt x="1829520" y="231989"/>
                    </a:lnTo>
                    <a:cubicBezTo>
                      <a:pt x="1830861" y="233330"/>
                      <a:pt x="1832203" y="236013"/>
                      <a:pt x="1832203" y="238694"/>
                    </a:cubicBezTo>
                    <a:close/>
                  </a:path>
                </a:pathLst>
              </a:custGeom>
              <a:solidFill>
                <a:srgbClr val="9C66AA"/>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7" name="Graphic 9">
              <a:extLst>
                <a:ext uri="{FF2B5EF4-FFF2-40B4-BE49-F238E27FC236}">
                  <a16:creationId xmlns:a16="http://schemas.microsoft.com/office/drawing/2014/main" id="{38C762E7-658D-B5A1-E274-BB5786D4FCD3}"/>
                </a:ext>
              </a:extLst>
            </p:cNvPr>
            <p:cNvGrpSpPr/>
            <p:nvPr/>
          </p:nvGrpSpPr>
          <p:grpSpPr>
            <a:xfrm>
              <a:off x="9102785" y="1648978"/>
              <a:ext cx="1610747" cy="1831778"/>
              <a:chOff x="9102785" y="1648978"/>
              <a:chExt cx="1610747" cy="1831778"/>
            </a:xfrm>
          </p:grpSpPr>
          <p:sp>
            <p:nvSpPr>
              <p:cNvPr id="38" name="Freeform 37">
                <a:extLst>
                  <a:ext uri="{FF2B5EF4-FFF2-40B4-BE49-F238E27FC236}">
                    <a16:creationId xmlns:a16="http://schemas.microsoft.com/office/drawing/2014/main" id="{27F6D965-883E-177C-7854-5256701AC6F6}"/>
                  </a:ext>
                </a:extLst>
              </p:cNvPr>
              <p:cNvSpPr/>
              <p:nvPr/>
            </p:nvSpPr>
            <p:spPr>
              <a:xfrm>
                <a:off x="9102785" y="1889014"/>
                <a:ext cx="1383229" cy="1591743"/>
              </a:xfrm>
              <a:custGeom>
                <a:avLst/>
                <a:gdLst>
                  <a:gd name="connsiteX0" fmla="*/ 1371998 w 1383229"/>
                  <a:gd name="connsiteY0" fmla="*/ 1591743 h 1591743"/>
                  <a:gd name="connsiteX1" fmla="*/ 1359927 w 1383229"/>
                  <a:gd name="connsiteY1" fmla="*/ 1587720 h 1591743"/>
                  <a:gd name="connsiteX2" fmla="*/ 1154709 w 1383229"/>
                  <a:gd name="connsiteY2" fmla="*/ 1410711 h 1591743"/>
                  <a:gd name="connsiteX3" fmla="*/ 1149344 w 1383229"/>
                  <a:gd name="connsiteY3" fmla="*/ 1399983 h 1591743"/>
                  <a:gd name="connsiteX4" fmla="*/ 14612 w 1383229"/>
                  <a:gd name="connsiteY4" fmla="*/ 218580 h 1591743"/>
                  <a:gd name="connsiteX5" fmla="*/ 1199 w 1383229"/>
                  <a:gd name="connsiteY5" fmla="*/ 209193 h 1591743"/>
                  <a:gd name="connsiteX6" fmla="*/ 3882 w 1383229"/>
                  <a:gd name="connsiteY6" fmla="*/ 194442 h 1591743"/>
                  <a:gd name="connsiteX7" fmla="*/ 148741 w 1383229"/>
                  <a:gd name="connsiteY7" fmla="*/ 26820 h 1591743"/>
                  <a:gd name="connsiteX8" fmla="*/ 159472 w 1383229"/>
                  <a:gd name="connsiteY8" fmla="*/ 0 h 1591743"/>
                  <a:gd name="connsiteX9" fmla="*/ 1371998 w 1383229"/>
                  <a:gd name="connsiteY9" fmla="*/ 1591743 h 159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229" h="1591743">
                    <a:moveTo>
                      <a:pt x="1371998" y="1591743"/>
                    </a:moveTo>
                    <a:cubicBezTo>
                      <a:pt x="1367975" y="1591743"/>
                      <a:pt x="1363951" y="1591743"/>
                      <a:pt x="1359927" y="1587720"/>
                    </a:cubicBezTo>
                    <a:lnTo>
                      <a:pt x="1154709" y="1410711"/>
                    </a:lnTo>
                    <a:cubicBezTo>
                      <a:pt x="1152027" y="1408029"/>
                      <a:pt x="1149344" y="1404006"/>
                      <a:pt x="1149344" y="1399983"/>
                    </a:cubicBezTo>
                    <a:cubicBezTo>
                      <a:pt x="1142638" y="769722"/>
                      <a:pt x="643678" y="250763"/>
                      <a:pt x="14612" y="218580"/>
                    </a:cubicBezTo>
                    <a:cubicBezTo>
                      <a:pt x="9247" y="218580"/>
                      <a:pt x="3882" y="214557"/>
                      <a:pt x="1199" y="209193"/>
                    </a:cubicBezTo>
                    <a:cubicBezTo>
                      <a:pt x="-142" y="206511"/>
                      <a:pt x="-1483" y="199806"/>
                      <a:pt x="3882" y="194442"/>
                    </a:cubicBezTo>
                    <a:lnTo>
                      <a:pt x="148741" y="26820"/>
                    </a:lnTo>
                    <a:cubicBezTo>
                      <a:pt x="155448" y="18774"/>
                      <a:pt x="159472" y="9387"/>
                      <a:pt x="159472" y="0"/>
                    </a:cubicBezTo>
                    <a:cubicBezTo>
                      <a:pt x="932055" y="113983"/>
                      <a:pt x="1468572" y="822020"/>
                      <a:pt x="1371998" y="1591743"/>
                    </a:cubicBezTo>
                    <a:close/>
                  </a:path>
                </a:pathLst>
              </a:custGeom>
              <a:solidFill>
                <a:srgbClr val="95B8B8"/>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68C7D5A9-60BB-D07F-76C6-812FF2B6B8F6}"/>
                  </a:ext>
                </a:extLst>
              </p:cNvPr>
              <p:cNvSpPr/>
              <p:nvPr/>
            </p:nvSpPr>
            <p:spPr>
              <a:xfrm>
                <a:off x="9103457" y="1648978"/>
                <a:ext cx="1610075" cy="1831778"/>
              </a:xfrm>
              <a:custGeom>
                <a:avLst/>
                <a:gdLst>
                  <a:gd name="connsiteX0" fmla="*/ 1610076 w 1610075"/>
                  <a:gd name="connsiteY0" fmla="*/ 1640018 h 1831778"/>
                  <a:gd name="connsiteX1" fmla="*/ 1604710 w 1610075"/>
                  <a:gd name="connsiteY1" fmla="*/ 1652087 h 1831778"/>
                  <a:gd name="connsiteX2" fmla="*/ 1378032 w 1610075"/>
                  <a:gd name="connsiteY2" fmla="*/ 1829096 h 1831778"/>
                  <a:gd name="connsiteX3" fmla="*/ 1371326 w 1610075"/>
                  <a:gd name="connsiteY3" fmla="*/ 1831779 h 1831778"/>
                  <a:gd name="connsiteX4" fmla="*/ 160141 w 1610075"/>
                  <a:gd name="connsiteY4" fmla="*/ 241376 h 1831778"/>
                  <a:gd name="connsiteX5" fmla="*/ 150752 w 1610075"/>
                  <a:gd name="connsiteY5" fmla="*/ 213216 h 1831778"/>
                  <a:gd name="connsiteX6" fmla="*/ 3210 w 1610075"/>
                  <a:gd name="connsiteY6" fmla="*/ 24137 h 1831778"/>
                  <a:gd name="connsiteX7" fmla="*/ 1868 w 1610075"/>
                  <a:gd name="connsiteY7" fmla="*/ 8046 h 1831778"/>
                  <a:gd name="connsiteX8" fmla="*/ 15281 w 1610075"/>
                  <a:gd name="connsiteY8" fmla="*/ 0 h 1831778"/>
                  <a:gd name="connsiteX9" fmla="*/ 1610076 w 1610075"/>
                  <a:gd name="connsiteY9" fmla="*/ 1640018 h 18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0075" h="1831778">
                    <a:moveTo>
                      <a:pt x="1610076" y="1640018"/>
                    </a:moveTo>
                    <a:cubicBezTo>
                      <a:pt x="1610076" y="1644041"/>
                      <a:pt x="1607393" y="1649405"/>
                      <a:pt x="1604710" y="1652087"/>
                    </a:cubicBezTo>
                    <a:lnTo>
                      <a:pt x="1378032" y="1829096"/>
                    </a:lnTo>
                    <a:cubicBezTo>
                      <a:pt x="1375350" y="1830438"/>
                      <a:pt x="1374009" y="1831779"/>
                      <a:pt x="1371326" y="1831779"/>
                    </a:cubicBezTo>
                    <a:cubicBezTo>
                      <a:pt x="1467899" y="1062056"/>
                      <a:pt x="931383" y="354019"/>
                      <a:pt x="160141" y="241376"/>
                    </a:cubicBezTo>
                    <a:cubicBezTo>
                      <a:pt x="160141" y="230648"/>
                      <a:pt x="157458" y="221262"/>
                      <a:pt x="150752" y="213216"/>
                    </a:cubicBezTo>
                    <a:lnTo>
                      <a:pt x="3210" y="24137"/>
                    </a:lnTo>
                    <a:cubicBezTo>
                      <a:pt x="-2155" y="17433"/>
                      <a:pt x="527" y="10728"/>
                      <a:pt x="1868" y="8046"/>
                    </a:cubicBezTo>
                    <a:cubicBezTo>
                      <a:pt x="3210" y="5364"/>
                      <a:pt x="7233" y="0"/>
                      <a:pt x="15281" y="0"/>
                    </a:cubicBezTo>
                    <a:cubicBezTo>
                      <a:pt x="901874" y="32183"/>
                      <a:pt x="1603369" y="752290"/>
                      <a:pt x="1610076" y="1640018"/>
                    </a:cubicBezTo>
                    <a:close/>
                  </a:path>
                </a:pathLst>
              </a:custGeom>
              <a:solidFill>
                <a:srgbClr val="B3DDDC"/>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40" name="Graphic 9">
              <a:extLst>
                <a:ext uri="{FF2B5EF4-FFF2-40B4-BE49-F238E27FC236}">
                  <a16:creationId xmlns:a16="http://schemas.microsoft.com/office/drawing/2014/main" id="{B3438667-8B52-0D74-E93B-B5B1DDD05A90}"/>
                </a:ext>
              </a:extLst>
            </p:cNvPr>
            <p:cNvGrpSpPr/>
            <p:nvPr/>
          </p:nvGrpSpPr>
          <p:grpSpPr>
            <a:xfrm>
              <a:off x="8879989" y="3348814"/>
              <a:ext cx="1832378" cy="1609702"/>
              <a:chOff x="8879989" y="3348814"/>
              <a:chExt cx="1832378" cy="1609702"/>
            </a:xfrm>
          </p:grpSpPr>
          <p:sp>
            <p:nvSpPr>
              <p:cNvPr id="41" name="Freeform 40">
                <a:extLst>
                  <a:ext uri="{FF2B5EF4-FFF2-40B4-BE49-F238E27FC236}">
                    <a16:creationId xmlns:a16="http://schemas.microsoft.com/office/drawing/2014/main" id="{D4C8CC1D-3E31-0822-8049-5DE66275BB7C}"/>
                  </a:ext>
                </a:extLst>
              </p:cNvPr>
              <p:cNvSpPr/>
              <p:nvPr/>
            </p:nvSpPr>
            <p:spPr>
              <a:xfrm>
                <a:off x="8879989" y="3349340"/>
                <a:ext cx="1590770" cy="1383029"/>
              </a:xfrm>
              <a:custGeom>
                <a:avLst/>
                <a:gdLst>
                  <a:gd name="connsiteX0" fmla="*/ 1590771 w 1590770"/>
                  <a:gd name="connsiteY0" fmla="*/ 160918 h 1383029"/>
                  <a:gd name="connsiteX1" fmla="*/ 0 w 1590770"/>
                  <a:gd name="connsiteY1" fmla="*/ 1371823 h 1383029"/>
                  <a:gd name="connsiteX2" fmla="*/ 2682 w 1590770"/>
                  <a:gd name="connsiteY2" fmla="*/ 1359754 h 1383029"/>
                  <a:gd name="connsiteX3" fmla="*/ 179733 w 1590770"/>
                  <a:gd name="connsiteY3" fmla="*/ 1154584 h 1383029"/>
                  <a:gd name="connsiteX4" fmla="*/ 190463 w 1590770"/>
                  <a:gd name="connsiteY4" fmla="*/ 1149220 h 1383029"/>
                  <a:gd name="connsiteX5" fmla="*/ 1372140 w 1590770"/>
                  <a:gd name="connsiteY5" fmla="*/ 14751 h 1383029"/>
                  <a:gd name="connsiteX6" fmla="*/ 1381529 w 1590770"/>
                  <a:gd name="connsiteY6" fmla="*/ 1341 h 1383029"/>
                  <a:gd name="connsiteX7" fmla="*/ 1386894 w 1590770"/>
                  <a:gd name="connsiteY7" fmla="*/ 0 h 1383029"/>
                  <a:gd name="connsiteX8" fmla="*/ 1396283 w 1590770"/>
                  <a:gd name="connsiteY8" fmla="*/ 4023 h 1383029"/>
                  <a:gd name="connsiteX9" fmla="*/ 1563945 w 1590770"/>
                  <a:gd name="connsiteY9" fmla="*/ 148849 h 1383029"/>
                  <a:gd name="connsiteX10" fmla="*/ 1590771 w 1590770"/>
                  <a:gd name="connsiteY10" fmla="*/ 160918 h 138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0770" h="1383029">
                    <a:moveTo>
                      <a:pt x="1590771" y="160918"/>
                    </a:moveTo>
                    <a:cubicBezTo>
                      <a:pt x="1478102" y="930640"/>
                      <a:pt x="769901" y="1468373"/>
                      <a:pt x="0" y="1371823"/>
                    </a:cubicBezTo>
                    <a:cubicBezTo>
                      <a:pt x="0" y="1367799"/>
                      <a:pt x="0" y="1363777"/>
                      <a:pt x="2682" y="1359754"/>
                    </a:cubicBezTo>
                    <a:lnTo>
                      <a:pt x="179733" y="1154584"/>
                    </a:lnTo>
                    <a:cubicBezTo>
                      <a:pt x="182416" y="1151902"/>
                      <a:pt x="186439" y="1149220"/>
                      <a:pt x="190463" y="1149220"/>
                    </a:cubicBezTo>
                    <a:cubicBezTo>
                      <a:pt x="820870" y="1142515"/>
                      <a:pt x="1339949" y="643670"/>
                      <a:pt x="1372140" y="14751"/>
                    </a:cubicBezTo>
                    <a:cubicBezTo>
                      <a:pt x="1372140" y="9387"/>
                      <a:pt x="1376164" y="4023"/>
                      <a:pt x="1381529" y="1341"/>
                    </a:cubicBezTo>
                    <a:cubicBezTo>
                      <a:pt x="1382871" y="1341"/>
                      <a:pt x="1384212" y="0"/>
                      <a:pt x="1386894" y="0"/>
                    </a:cubicBezTo>
                    <a:cubicBezTo>
                      <a:pt x="1389577" y="0"/>
                      <a:pt x="1392259" y="1341"/>
                      <a:pt x="1396283" y="4023"/>
                    </a:cubicBezTo>
                    <a:lnTo>
                      <a:pt x="1563945" y="148849"/>
                    </a:lnTo>
                    <a:cubicBezTo>
                      <a:pt x="1571992" y="156895"/>
                      <a:pt x="1581381" y="159577"/>
                      <a:pt x="1590771" y="160918"/>
                    </a:cubicBezTo>
                    <a:close/>
                  </a:path>
                </a:pathLst>
              </a:custGeom>
              <a:solidFill>
                <a:srgbClr val="CC782D"/>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CABB4A32-18C8-90CA-9A54-4B70CF038402}"/>
                  </a:ext>
                </a:extLst>
              </p:cNvPr>
              <p:cNvSpPr/>
              <p:nvPr/>
            </p:nvSpPr>
            <p:spPr>
              <a:xfrm>
                <a:off x="8879989" y="3348814"/>
                <a:ext cx="1832378" cy="1609702"/>
              </a:xfrm>
              <a:custGeom>
                <a:avLst/>
                <a:gdLst>
                  <a:gd name="connsiteX0" fmla="*/ 1832203 w 1832378"/>
                  <a:gd name="connsiteY0" fmla="*/ 15278 h 1609702"/>
                  <a:gd name="connsiteX1" fmla="*/ 191804 w 1832378"/>
                  <a:gd name="connsiteY1" fmla="*/ 1609703 h 1609702"/>
                  <a:gd name="connsiteX2" fmla="*/ 179733 w 1832378"/>
                  <a:gd name="connsiteY2" fmla="*/ 1604339 h 1609702"/>
                  <a:gd name="connsiteX3" fmla="*/ 2682 w 1832378"/>
                  <a:gd name="connsiteY3" fmla="*/ 1377713 h 1609702"/>
                  <a:gd name="connsiteX4" fmla="*/ 0 w 1832378"/>
                  <a:gd name="connsiteY4" fmla="*/ 1371008 h 1609702"/>
                  <a:gd name="connsiteX5" fmla="*/ 1590771 w 1832378"/>
                  <a:gd name="connsiteY5" fmla="*/ 160103 h 1609702"/>
                  <a:gd name="connsiteX6" fmla="*/ 1618937 w 1832378"/>
                  <a:gd name="connsiteY6" fmla="*/ 150717 h 1609702"/>
                  <a:gd name="connsiteX7" fmla="*/ 1808059 w 1832378"/>
                  <a:gd name="connsiteY7" fmla="*/ 3209 h 1609702"/>
                  <a:gd name="connsiteX8" fmla="*/ 1824155 w 1832378"/>
                  <a:gd name="connsiteY8" fmla="*/ 1868 h 1609702"/>
                  <a:gd name="connsiteX9" fmla="*/ 1832203 w 1832378"/>
                  <a:gd name="connsiteY9" fmla="*/ 15278 h 160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378" h="1609702">
                    <a:moveTo>
                      <a:pt x="1832203" y="15278"/>
                    </a:moveTo>
                    <a:cubicBezTo>
                      <a:pt x="1800012" y="901665"/>
                      <a:pt x="1079739" y="1601657"/>
                      <a:pt x="191804" y="1609703"/>
                    </a:cubicBezTo>
                    <a:cubicBezTo>
                      <a:pt x="187781" y="1609703"/>
                      <a:pt x="182416" y="1607021"/>
                      <a:pt x="179733" y="1604339"/>
                    </a:cubicBezTo>
                    <a:lnTo>
                      <a:pt x="2682" y="1377713"/>
                    </a:lnTo>
                    <a:cubicBezTo>
                      <a:pt x="1341" y="1375031"/>
                      <a:pt x="0" y="1373690"/>
                      <a:pt x="0" y="1371008"/>
                    </a:cubicBezTo>
                    <a:cubicBezTo>
                      <a:pt x="769901" y="1467559"/>
                      <a:pt x="1478102" y="929826"/>
                      <a:pt x="1590771" y="160103"/>
                    </a:cubicBezTo>
                    <a:cubicBezTo>
                      <a:pt x="1600159" y="160103"/>
                      <a:pt x="1610890" y="157422"/>
                      <a:pt x="1618937" y="150717"/>
                    </a:cubicBezTo>
                    <a:lnTo>
                      <a:pt x="1808059" y="3209"/>
                    </a:lnTo>
                    <a:cubicBezTo>
                      <a:pt x="1814766" y="-2155"/>
                      <a:pt x="1821472" y="527"/>
                      <a:pt x="1824155" y="1868"/>
                    </a:cubicBezTo>
                    <a:cubicBezTo>
                      <a:pt x="1826837" y="3209"/>
                      <a:pt x="1833544" y="7232"/>
                      <a:pt x="1832203" y="15278"/>
                    </a:cubicBezTo>
                    <a:close/>
                  </a:path>
                </a:pathLst>
              </a:custGeom>
              <a:solidFill>
                <a:srgbClr val="F79038"/>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43" name="Graphic 9">
              <a:extLst>
                <a:ext uri="{FF2B5EF4-FFF2-40B4-BE49-F238E27FC236}">
                  <a16:creationId xmlns:a16="http://schemas.microsoft.com/office/drawing/2014/main" id="{FC7D41B4-E1E5-9442-2440-E29337881BFB}"/>
                </a:ext>
              </a:extLst>
            </p:cNvPr>
            <p:cNvGrpSpPr/>
            <p:nvPr/>
          </p:nvGrpSpPr>
          <p:grpSpPr>
            <a:xfrm>
              <a:off x="7401887" y="3125397"/>
              <a:ext cx="1610075" cy="1831778"/>
              <a:chOff x="7401887" y="3125397"/>
              <a:chExt cx="1610075" cy="1831778"/>
            </a:xfrm>
          </p:grpSpPr>
          <p:sp>
            <p:nvSpPr>
              <p:cNvPr id="44" name="Freeform 43">
                <a:extLst>
                  <a:ext uri="{FF2B5EF4-FFF2-40B4-BE49-F238E27FC236}">
                    <a16:creationId xmlns:a16="http://schemas.microsoft.com/office/drawing/2014/main" id="{61991CBE-FFB3-A1A6-EFC5-28BEC167226F}"/>
                  </a:ext>
                </a:extLst>
              </p:cNvPr>
              <p:cNvSpPr/>
              <p:nvPr/>
            </p:nvSpPr>
            <p:spPr>
              <a:xfrm>
                <a:off x="7628086" y="3125397"/>
                <a:ext cx="1382157" cy="1590401"/>
              </a:xfrm>
              <a:custGeom>
                <a:avLst/>
                <a:gdLst>
                  <a:gd name="connsiteX0" fmla="*/ 1377984 w 1382157"/>
                  <a:gd name="connsiteY0" fmla="*/ 1395960 h 1590401"/>
                  <a:gd name="connsiteX1" fmla="*/ 1233125 w 1382157"/>
                  <a:gd name="connsiteY1" fmla="*/ 1563582 h 1590401"/>
                  <a:gd name="connsiteX2" fmla="*/ 1222395 w 1382157"/>
                  <a:gd name="connsiteY2" fmla="*/ 1590402 h 1590401"/>
                  <a:gd name="connsiteX3" fmla="*/ 11209 w 1382157"/>
                  <a:gd name="connsiteY3" fmla="*/ 0 h 1590401"/>
                  <a:gd name="connsiteX4" fmla="*/ 13892 w 1382157"/>
                  <a:gd name="connsiteY4" fmla="*/ 0 h 1590401"/>
                  <a:gd name="connsiteX5" fmla="*/ 23281 w 1382157"/>
                  <a:gd name="connsiteY5" fmla="*/ 4023 h 1590401"/>
                  <a:gd name="connsiteX6" fmla="*/ 228498 w 1382157"/>
                  <a:gd name="connsiteY6" fmla="*/ 181032 h 1590401"/>
                  <a:gd name="connsiteX7" fmla="*/ 233864 w 1382157"/>
                  <a:gd name="connsiteY7" fmla="*/ 191760 h 1590401"/>
                  <a:gd name="connsiteX8" fmla="*/ 1368595 w 1382157"/>
                  <a:gd name="connsiteY8" fmla="*/ 1373163 h 1590401"/>
                  <a:gd name="connsiteX9" fmla="*/ 1382008 w 1382157"/>
                  <a:gd name="connsiteY9" fmla="*/ 1382550 h 1590401"/>
                  <a:gd name="connsiteX10" fmla="*/ 1377984 w 1382157"/>
                  <a:gd name="connsiteY10" fmla="*/ 1395960 h 159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2157" h="1590401">
                    <a:moveTo>
                      <a:pt x="1377984" y="1395960"/>
                    </a:moveTo>
                    <a:lnTo>
                      <a:pt x="1233125" y="1563582"/>
                    </a:lnTo>
                    <a:cubicBezTo>
                      <a:pt x="1226419" y="1571628"/>
                      <a:pt x="1222395" y="1581015"/>
                      <a:pt x="1222395" y="1590402"/>
                    </a:cubicBezTo>
                    <a:cubicBezTo>
                      <a:pt x="452494" y="1477760"/>
                      <a:pt x="-85364" y="769722"/>
                      <a:pt x="11209" y="0"/>
                    </a:cubicBezTo>
                    <a:cubicBezTo>
                      <a:pt x="12551" y="0"/>
                      <a:pt x="12551" y="0"/>
                      <a:pt x="13892" y="0"/>
                    </a:cubicBezTo>
                    <a:cubicBezTo>
                      <a:pt x="17916" y="0"/>
                      <a:pt x="20598" y="1341"/>
                      <a:pt x="23281" y="4023"/>
                    </a:cubicBezTo>
                    <a:lnTo>
                      <a:pt x="228498" y="181032"/>
                    </a:lnTo>
                    <a:cubicBezTo>
                      <a:pt x="231181" y="183714"/>
                      <a:pt x="233864" y="187737"/>
                      <a:pt x="233864" y="191760"/>
                    </a:cubicBezTo>
                    <a:cubicBezTo>
                      <a:pt x="240570" y="822020"/>
                      <a:pt x="738189" y="1340980"/>
                      <a:pt x="1368595" y="1373163"/>
                    </a:cubicBezTo>
                    <a:cubicBezTo>
                      <a:pt x="1373961" y="1373163"/>
                      <a:pt x="1379326" y="1377186"/>
                      <a:pt x="1382008" y="1382550"/>
                    </a:cubicBezTo>
                    <a:cubicBezTo>
                      <a:pt x="1382008" y="1383891"/>
                      <a:pt x="1383349" y="1389255"/>
                      <a:pt x="1377984" y="1395960"/>
                    </a:cubicBezTo>
                    <a:close/>
                  </a:path>
                </a:pathLst>
              </a:custGeom>
              <a:solidFill>
                <a:srgbClr val="C584A1"/>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627B7B06-55A0-643E-9ABB-8619A0CFA4D2}"/>
                  </a:ext>
                </a:extLst>
              </p:cNvPr>
              <p:cNvSpPr/>
              <p:nvPr/>
            </p:nvSpPr>
            <p:spPr>
              <a:xfrm>
                <a:off x="7401887" y="3125397"/>
                <a:ext cx="1610075" cy="1831778"/>
              </a:xfrm>
              <a:custGeom>
                <a:avLst/>
                <a:gdLst>
                  <a:gd name="connsiteX0" fmla="*/ 1608207 w 1610075"/>
                  <a:gd name="connsiteY0" fmla="*/ 1823733 h 1831778"/>
                  <a:gd name="connsiteX1" fmla="*/ 1594794 w 1610075"/>
                  <a:gd name="connsiteY1" fmla="*/ 1831778 h 1831778"/>
                  <a:gd name="connsiteX2" fmla="*/ 0 w 1610075"/>
                  <a:gd name="connsiteY2" fmla="*/ 191760 h 1831778"/>
                  <a:gd name="connsiteX3" fmla="*/ 5365 w 1610075"/>
                  <a:gd name="connsiteY3" fmla="*/ 179691 h 1831778"/>
                  <a:gd name="connsiteX4" fmla="*/ 232043 w 1610075"/>
                  <a:gd name="connsiteY4" fmla="*/ 2682 h 1831778"/>
                  <a:gd name="connsiteX5" fmla="*/ 238750 w 1610075"/>
                  <a:gd name="connsiteY5" fmla="*/ 0 h 1831778"/>
                  <a:gd name="connsiteX6" fmla="*/ 1449935 w 1610075"/>
                  <a:gd name="connsiteY6" fmla="*/ 1590402 h 1831778"/>
                  <a:gd name="connsiteX7" fmla="*/ 1459324 w 1610075"/>
                  <a:gd name="connsiteY7" fmla="*/ 1618562 h 1831778"/>
                  <a:gd name="connsiteX8" fmla="*/ 1606866 w 1610075"/>
                  <a:gd name="connsiteY8" fmla="*/ 1807641 h 1831778"/>
                  <a:gd name="connsiteX9" fmla="*/ 1608207 w 1610075"/>
                  <a:gd name="connsiteY9" fmla="*/ 1823733 h 18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0075" h="1831778">
                    <a:moveTo>
                      <a:pt x="1608207" y="1823733"/>
                    </a:moveTo>
                    <a:cubicBezTo>
                      <a:pt x="1606866" y="1826415"/>
                      <a:pt x="1602842" y="1831778"/>
                      <a:pt x="1594794" y="1831778"/>
                    </a:cubicBezTo>
                    <a:cubicBezTo>
                      <a:pt x="708201" y="1799595"/>
                      <a:pt x="8048" y="1079489"/>
                      <a:pt x="0" y="191760"/>
                    </a:cubicBezTo>
                    <a:cubicBezTo>
                      <a:pt x="0" y="187737"/>
                      <a:pt x="2683" y="182373"/>
                      <a:pt x="5365" y="179691"/>
                    </a:cubicBezTo>
                    <a:lnTo>
                      <a:pt x="232043" y="2682"/>
                    </a:lnTo>
                    <a:cubicBezTo>
                      <a:pt x="234726" y="1341"/>
                      <a:pt x="236067" y="0"/>
                      <a:pt x="238750" y="0"/>
                    </a:cubicBezTo>
                    <a:cubicBezTo>
                      <a:pt x="142177" y="769722"/>
                      <a:pt x="678693" y="1477760"/>
                      <a:pt x="1449935" y="1590402"/>
                    </a:cubicBezTo>
                    <a:cubicBezTo>
                      <a:pt x="1449935" y="1599789"/>
                      <a:pt x="1452618" y="1610516"/>
                      <a:pt x="1459324" y="1618562"/>
                    </a:cubicBezTo>
                    <a:lnTo>
                      <a:pt x="1606866" y="1807641"/>
                    </a:lnTo>
                    <a:cubicBezTo>
                      <a:pt x="1612231" y="1815686"/>
                      <a:pt x="1609549" y="1822391"/>
                      <a:pt x="1608207" y="1823733"/>
                    </a:cubicBezTo>
                    <a:close/>
                  </a:path>
                </a:pathLst>
              </a:custGeom>
              <a:solidFill>
                <a:srgbClr val="EF9FC1"/>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549306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A11599-703E-9A36-E157-0F0AD964CA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0563" y="787845"/>
            <a:ext cx="7657821" cy="5571067"/>
          </a:xfrm>
          <a:prstGeom prst="rect">
            <a:avLst/>
          </a:prstGeom>
          <a:noFill/>
        </p:spPr>
      </p:pic>
      <p:pic>
        <p:nvPicPr>
          <p:cNvPr id="4" name="Online Media 3" title="The State of Food Security and Nutrition in the World 2020">
            <a:hlinkClick r:id="" action="ppaction://media"/>
            <a:extLst>
              <a:ext uri="{FF2B5EF4-FFF2-40B4-BE49-F238E27FC236}">
                <a16:creationId xmlns:a16="http://schemas.microsoft.com/office/drawing/2014/main" id="{05F7F02A-6538-1262-1AFC-B7D79991BA13}"/>
              </a:ext>
            </a:extLst>
          </p:cNvPr>
          <p:cNvPicPr>
            <a:picLocks noRot="1" noChangeAspect="1"/>
          </p:cNvPicPr>
          <p:nvPr>
            <a:videoFile r:link="rId1"/>
          </p:nvPr>
        </p:nvPicPr>
        <p:blipFill>
          <a:blip r:embed="rId4"/>
          <a:stretch>
            <a:fillRect/>
          </a:stretch>
        </p:blipFill>
        <p:spPr>
          <a:xfrm>
            <a:off x="4648718" y="1324947"/>
            <a:ext cx="5638046" cy="3502737"/>
          </a:xfrm>
          <a:prstGeom prst="rect">
            <a:avLst/>
          </a:prstGeom>
        </p:spPr>
      </p:pic>
      <p:sp>
        <p:nvSpPr>
          <p:cNvPr id="5" name="TextBox 4">
            <a:extLst>
              <a:ext uri="{FF2B5EF4-FFF2-40B4-BE49-F238E27FC236}">
                <a16:creationId xmlns:a16="http://schemas.microsoft.com/office/drawing/2014/main" id="{89A10535-76A4-FEF4-C347-1D5C25A70F09}"/>
              </a:ext>
            </a:extLst>
          </p:cNvPr>
          <p:cNvSpPr txBox="1"/>
          <p:nvPr/>
        </p:nvSpPr>
        <p:spPr>
          <a:xfrm>
            <a:off x="811763" y="1334278"/>
            <a:ext cx="3379237" cy="2308324"/>
          </a:xfrm>
          <a:prstGeom prst="rect">
            <a:avLst/>
          </a:prstGeom>
          <a:noFill/>
        </p:spPr>
        <p:txBody>
          <a:bodyPr wrap="square" rtlCol="0">
            <a:spAutoFit/>
          </a:bodyPr>
          <a:lstStyle/>
          <a:p>
            <a:pPr algn="ctr" rtl="0"/>
            <a:r>
              <a:rPr lang="en-IE" sz="2400" dirty="0" err="1">
                <a:solidFill>
                  <a:srgbClr val="000000"/>
                </a:solidFill>
              </a:rPr>
              <a:t>Tämä</a:t>
            </a:r>
            <a:r>
              <a:rPr lang="en-IE" sz="2400" dirty="0">
                <a:solidFill>
                  <a:srgbClr val="000000"/>
                </a:solidFill>
              </a:rPr>
              <a:t> </a:t>
            </a:r>
            <a:r>
              <a:rPr lang="en-IE" sz="2400" dirty="0" err="1">
                <a:solidFill>
                  <a:srgbClr val="000000"/>
                </a:solidFill>
              </a:rPr>
              <a:t>Yhdistyneiden</a:t>
            </a:r>
            <a:r>
              <a:rPr lang="en-IE" sz="2400" dirty="0">
                <a:solidFill>
                  <a:srgbClr val="000000"/>
                </a:solidFill>
              </a:rPr>
              <a:t> </a:t>
            </a:r>
            <a:r>
              <a:rPr lang="en-IE" sz="2400" dirty="0" err="1">
                <a:solidFill>
                  <a:srgbClr val="000000"/>
                </a:solidFill>
              </a:rPr>
              <a:t>Kansakuntien</a:t>
            </a:r>
            <a:r>
              <a:rPr lang="en-IE" sz="2400" dirty="0">
                <a:solidFill>
                  <a:srgbClr val="000000"/>
                </a:solidFill>
              </a:rPr>
              <a:t> FAO:n lyhyt video antaa katkelman elintarviketurvan ja ravitsemuksen tilasta maailmassa 2020</a:t>
            </a:r>
          </a:p>
        </p:txBody>
      </p:sp>
      <p:sp>
        <p:nvSpPr>
          <p:cNvPr id="7" name="TextBox 6">
            <a:extLst>
              <a:ext uri="{FF2B5EF4-FFF2-40B4-BE49-F238E27FC236}">
                <a16:creationId xmlns:a16="http://schemas.microsoft.com/office/drawing/2014/main" id="{021E0976-0198-7F19-33BE-6C03E6B3DC65}"/>
              </a:ext>
            </a:extLst>
          </p:cNvPr>
          <p:cNvSpPr txBox="1"/>
          <p:nvPr/>
        </p:nvSpPr>
        <p:spPr>
          <a:xfrm>
            <a:off x="4784272" y="5965668"/>
            <a:ext cx="6823010" cy="338554"/>
          </a:xfrm>
          <a:prstGeom prst="rect">
            <a:avLst/>
          </a:prstGeom>
          <a:noFill/>
        </p:spPr>
        <p:txBody>
          <a:bodyPr wrap="square">
            <a:spAutoFit/>
          </a:bodyPr>
          <a:lstStyle/>
          <a:p>
            <a:pPr algn="l" rtl="0"/>
            <a:r>
              <a:rPr lang="en-US" sz="1600" dirty="0">
                <a:solidFill>
                  <a:srgbClr val="F79037"/>
                </a:solidFill>
                <a:hlinkClick r:id="rId5">
                  <a:extLst>
                    <a:ext uri="{A12FA001-AC4F-418D-AE19-62706E023703}">
                      <ahyp:hlinkClr xmlns:ahyp="http://schemas.microsoft.com/office/drawing/2018/hyperlinkcolor" val="tx"/>
                    </a:ext>
                  </a:extLst>
                </a:hlinkClick>
              </a:rPr>
              <a:t>Elintarviketurvan ja ravitsemuksen tila maailmassa 2020 – YouTube</a:t>
            </a:r>
            <a:endParaRPr lang="en-IE" sz="1600" dirty="0">
              <a:solidFill>
                <a:srgbClr val="F79037"/>
              </a:solidFill>
            </a:endParaRPr>
          </a:p>
        </p:txBody>
      </p:sp>
      <p:grpSp>
        <p:nvGrpSpPr>
          <p:cNvPr id="8" name="Graphic 4">
            <a:extLst>
              <a:ext uri="{FF2B5EF4-FFF2-40B4-BE49-F238E27FC236}">
                <a16:creationId xmlns:a16="http://schemas.microsoft.com/office/drawing/2014/main" id="{7797D3C7-B834-5136-BC50-59E4432ECC09}"/>
              </a:ext>
            </a:extLst>
          </p:cNvPr>
          <p:cNvGrpSpPr/>
          <p:nvPr/>
        </p:nvGrpSpPr>
        <p:grpSpPr>
          <a:xfrm>
            <a:off x="10902346" y="2593957"/>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C835BBD-3A93-33A5-0656-804BCE49227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A8E70EF7-AAC8-936B-BD05-CB43EBF687B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7F193D12-60DC-D224-484E-24A5CB1E509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DB298D81-9E2F-C747-8211-A38BBAF824FE}"/>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9E867D04-1B2C-B599-93EA-B807947A23A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1275CB47-18FD-65B1-3381-0DA4045DB54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58C2B5C4-32D1-5F10-4F4E-7B070D0BCC7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277414B2-5C18-1B8F-999E-993E814586F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B034ADC2-64BA-4202-FC9F-56D0D00983D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AF411F-AED2-F761-DB48-A897E4362A2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76BFA7DA-88C9-8ECD-06D1-E56BB647615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1544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3B5D1-1276-CCC2-0633-F3858DC69786}"/>
              </a:ext>
            </a:extLst>
          </p:cNvPr>
          <p:cNvSpPr>
            <a:spLocks noGrp="1"/>
          </p:cNvSpPr>
          <p:nvPr>
            <p:ph type="body" sz="quarter" idx="16"/>
          </p:nvPr>
        </p:nvSpPr>
        <p:spPr/>
        <p:txBody>
          <a:bodyPr/>
          <a:lstStyle/>
          <a:p>
            <a:pPr algn="l" rtl="0"/>
            <a:r>
              <a:rPr lang="en-IE" dirty="0"/>
              <a:t>Reilu kauppa </a:t>
            </a:r>
            <a:r>
              <a:rPr lang="en-IE" dirty="0" err="1"/>
              <a:t>ja</a:t>
            </a:r>
            <a:r>
              <a:rPr lang="en-IE" dirty="0"/>
              <a:t> </a:t>
            </a:r>
            <a:r>
              <a:rPr lang="en-IE" dirty="0" err="1"/>
              <a:t>sosiaalinen</a:t>
            </a:r>
            <a:r>
              <a:rPr lang="en-IE" dirty="0"/>
              <a:t> oikeudenmukaisuus</a:t>
            </a:r>
          </a:p>
          <a:p>
            <a:pPr algn="l" rtl="0"/>
            <a:endParaRPr lang="en-IE" dirty="0"/>
          </a:p>
        </p:txBody>
      </p:sp>
      <p:sp>
        <p:nvSpPr>
          <p:cNvPr id="3" name="Text Placeholder 2">
            <a:extLst>
              <a:ext uri="{FF2B5EF4-FFF2-40B4-BE49-F238E27FC236}">
                <a16:creationId xmlns:a16="http://schemas.microsoft.com/office/drawing/2014/main" id="{4C34727F-D9F3-26AB-FE03-CF09241DD6C5}"/>
              </a:ext>
            </a:extLst>
          </p:cNvPr>
          <p:cNvSpPr>
            <a:spLocks noGrp="1"/>
          </p:cNvSpPr>
          <p:nvPr>
            <p:ph type="body" sz="quarter" idx="17"/>
          </p:nvPr>
        </p:nvSpPr>
        <p:spPr/>
        <p:txBody>
          <a:bodyPr/>
          <a:lstStyle/>
          <a:p>
            <a:pPr algn="l" rtl="0"/>
            <a:r>
              <a:rPr lang="en-IE" dirty="0"/>
              <a:t>05</a:t>
            </a:r>
          </a:p>
        </p:txBody>
      </p:sp>
    </p:spTree>
    <p:extLst>
      <p:ext uri="{BB962C8B-B14F-4D97-AF65-F5344CB8AC3E}">
        <p14:creationId xmlns:p14="http://schemas.microsoft.com/office/powerpoint/2010/main" val="15818390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C651E9-12B2-B829-FA51-1D3DC3EACB95}"/>
              </a:ext>
            </a:extLst>
          </p:cNvPr>
          <p:cNvSpPr>
            <a:spLocks noGrp="1"/>
          </p:cNvSpPr>
          <p:nvPr>
            <p:ph type="body" sz="quarter" idx="18"/>
          </p:nvPr>
        </p:nvSpPr>
        <p:spPr>
          <a:xfrm>
            <a:off x="1418253" y="1386110"/>
            <a:ext cx="9050694" cy="3849918"/>
          </a:xfrm>
        </p:spPr>
        <p:txBody>
          <a:bodyPr/>
          <a:lstStyle/>
          <a:p>
            <a:pPr algn="ctr" rtl="0">
              <a:lnSpc>
                <a:spcPct val="100000"/>
              </a:lnSpc>
            </a:pPr>
            <a:r>
              <a:rPr lang="fi-FI" sz="2800" i="1" dirty="0"/>
              <a:t>Maatalous- ja elintarviketyöntekijät tekevät vaikeita ja joskus vaarallisia töitä hyvin pienellä palkalla. Heidän työtään ei arvosteta korkeasti yhteiskunnassa, ja muita työntekijöitä todennäköisemmin heillä ei ole varaa terveelliseen ja ravitsevaan ruokaan. Jotkut elintarvike- ja maatalousalalla työskentelevät ovat suojattu reilun kaupan sertifikaatilla, mutta varmasti kaikille työntekijöille olisi maksettava oikeudenmukainen palkka ja kohdella hyvin.</a:t>
            </a:r>
          </a:p>
        </p:txBody>
      </p:sp>
      <p:sp>
        <p:nvSpPr>
          <p:cNvPr id="5" name="AutoShape 4" descr="Food Ethics Council">
            <a:extLst>
              <a:ext uri="{FF2B5EF4-FFF2-40B4-BE49-F238E27FC236}">
                <a16:creationId xmlns:a16="http://schemas.microsoft.com/office/drawing/2014/main" id="{4A75A565-FBA1-73EF-0D02-476A8656A7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E"/>
          </a:p>
        </p:txBody>
      </p:sp>
      <p:pic>
        <p:nvPicPr>
          <p:cNvPr id="7" name="Picture 6">
            <a:extLst>
              <a:ext uri="{FF2B5EF4-FFF2-40B4-BE49-F238E27FC236}">
                <a16:creationId xmlns:a16="http://schemas.microsoft.com/office/drawing/2014/main" id="{820A4583-1B0E-0843-6E25-19897B590A31}"/>
              </a:ext>
            </a:extLst>
          </p:cNvPr>
          <p:cNvPicPr>
            <a:picLocks noChangeAspect="1"/>
          </p:cNvPicPr>
          <p:nvPr/>
        </p:nvPicPr>
        <p:blipFill>
          <a:blip r:embed="rId2"/>
          <a:stretch>
            <a:fillRect/>
          </a:stretch>
        </p:blipFill>
        <p:spPr>
          <a:xfrm>
            <a:off x="7388127" y="5033717"/>
            <a:ext cx="3816546" cy="876345"/>
          </a:xfrm>
          <a:prstGeom prst="rect">
            <a:avLst/>
          </a:prstGeom>
        </p:spPr>
      </p:pic>
      <p:sp>
        <p:nvSpPr>
          <p:cNvPr id="8" name="TextBox 7">
            <a:extLst>
              <a:ext uri="{FF2B5EF4-FFF2-40B4-BE49-F238E27FC236}">
                <a16:creationId xmlns:a16="http://schemas.microsoft.com/office/drawing/2014/main" id="{E194A208-376F-4808-3C6D-430202290349}"/>
              </a:ext>
            </a:extLst>
          </p:cNvPr>
          <p:cNvSpPr txBox="1"/>
          <p:nvPr/>
        </p:nvSpPr>
        <p:spPr>
          <a:xfrm>
            <a:off x="455482" y="-299901"/>
            <a:ext cx="485192" cy="4708981"/>
          </a:xfrm>
          <a:prstGeom prst="rect">
            <a:avLst/>
          </a:prstGeom>
          <a:noFill/>
        </p:spPr>
        <p:txBody>
          <a:bodyPr wrap="square" rtlCol="0">
            <a:spAutoFit/>
          </a:bodyPr>
          <a:lstStyle/>
          <a:p>
            <a:pPr algn="l" rtl="0"/>
            <a:r>
              <a:rPr lang="en-IE" sz="30000" dirty="0">
                <a:solidFill>
                  <a:srgbClr val="F1A0C2"/>
                </a:solidFill>
                <a:latin typeface="Angsana New" panose="02020603050405020304" pitchFamily="18" charset="-34"/>
                <a:cs typeface="Angsana New" panose="02020603050405020304" pitchFamily="18" charset="-34"/>
              </a:rPr>
              <a:t>"</a:t>
            </a:r>
          </a:p>
        </p:txBody>
      </p:sp>
      <p:sp>
        <p:nvSpPr>
          <p:cNvPr id="9" name="TextBox 8">
            <a:extLst>
              <a:ext uri="{FF2B5EF4-FFF2-40B4-BE49-F238E27FC236}">
                <a16:creationId xmlns:a16="http://schemas.microsoft.com/office/drawing/2014/main" id="{FB3D13C3-B83C-44CC-82BB-C8D781F49ED7}"/>
              </a:ext>
            </a:extLst>
          </p:cNvPr>
          <p:cNvSpPr txBox="1"/>
          <p:nvPr/>
        </p:nvSpPr>
        <p:spPr>
          <a:xfrm rot="10800000">
            <a:off x="10542198" y="1589148"/>
            <a:ext cx="485192" cy="4708981"/>
          </a:xfrm>
          <a:prstGeom prst="rect">
            <a:avLst/>
          </a:prstGeom>
          <a:noFill/>
        </p:spPr>
        <p:txBody>
          <a:bodyPr wrap="square" rtlCol="0">
            <a:spAutoFit/>
          </a:bodyPr>
          <a:lstStyle/>
          <a:p>
            <a:pPr algn="l" rtl="0"/>
            <a:r>
              <a:rPr lang="en-IE" sz="30000" dirty="0">
                <a:solidFill>
                  <a:srgbClr val="F1A0C2"/>
                </a:solidFill>
                <a:latin typeface="Angsana New" panose="02020603050405020304" pitchFamily="18" charset="-34"/>
                <a:cs typeface="Angsana New" panose="02020603050405020304" pitchFamily="18" charset="-34"/>
              </a:rPr>
              <a:t>"</a:t>
            </a:r>
          </a:p>
        </p:txBody>
      </p:sp>
    </p:spTree>
    <p:extLst>
      <p:ext uri="{BB962C8B-B14F-4D97-AF65-F5344CB8AC3E}">
        <p14:creationId xmlns:p14="http://schemas.microsoft.com/office/powerpoint/2010/main" val="25491285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1E266C-DA93-48A7-98C4-3FD7C2F6AD99}"/>
              </a:ext>
            </a:extLst>
          </p:cNvPr>
          <p:cNvSpPr>
            <a:spLocks noGrp="1"/>
          </p:cNvSpPr>
          <p:nvPr>
            <p:ph type="body" sz="quarter" idx="18"/>
          </p:nvPr>
        </p:nvSpPr>
        <p:spPr>
          <a:xfrm>
            <a:off x="1079241" y="1708688"/>
            <a:ext cx="11112759" cy="3440624"/>
          </a:xfrm>
        </p:spPr>
        <p:txBody>
          <a:bodyPr/>
          <a:lstStyle/>
          <a:p>
            <a:pPr algn="l" rtl="0"/>
            <a:r>
              <a:rPr lang="fi-FI" b="1" dirty="0"/>
              <a:t>Kestävät ruokajärjestelmät suojelevat ja parantavat ympäristöä ja tarjoavat ihmisille ravitsevaa ja kulttuurisesti hyväksyttävää ruokaa</a:t>
            </a:r>
            <a:r>
              <a:rPr lang="fi-FI" dirty="0"/>
              <a:t>. Ne myös varmistavat, että ruokaamme kasvattavia ja myyviä ihmisiä kohdellaan ihmisarvoisesti ja heille maksetaan oikeudenmukaisesti.</a:t>
            </a:r>
          </a:p>
          <a:p>
            <a:r>
              <a:rPr lang="fi-FI" dirty="0"/>
              <a:t>Teollisuuden ruokajärjestelmämme työntekijät kärsivät joistakin pahimmista dokumentoiduista oikeuksien väärinkäytöksistä. Tehdessään vaikeaa, vaarallista ja huonosti palkattua työtä he ovat jyrkänköyhyyden ääripäässä. Maataloudessa ruokajärjestelmän valta on siirtynyt yrityksille, jotka hallitsevat viljelijöiden tarvitsemia teknologioita ja markkinoille pääsyä. Tämä epätasapaino tarkoittaa, että maanviljelijät eivät voi vaatia reilua hintaa tuotteistaan, ja se vaikuttaa elintarviketuottajiin sekä kehittyneissä että kehittyvissä maissa.</a:t>
            </a:r>
          </a:p>
        </p:txBody>
      </p:sp>
      <p:sp>
        <p:nvSpPr>
          <p:cNvPr id="3" name="Text Placeholder 2">
            <a:extLst>
              <a:ext uri="{FF2B5EF4-FFF2-40B4-BE49-F238E27FC236}">
                <a16:creationId xmlns:a16="http://schemas.microsoft.com/office/drawing/2014/main" id="{9257BC79-A8B3-A9C3-7DB4-5F48B59E84E3}"/>
              </a:ext>
            </a:extLst>
          </p:cNvPr>
          <p:cNvSpPr>
            <a:spLocks noGrp="1"/>
          </p:cNvSpPr>
          <p:nvPr>
            <p:ph type="body" sz="quarter" idx="16"/>
          </p:nvPr>
        </p:nvSpPr>
        <p:spPr>
          <a:xfrm>
            <a:off x="638376" y="143831"/>
            <a:ext cx="9777749" cy="803654"/>
          </a:xfrm>
        </p:spPr>
        <p:txBody>
          <a:bodyPr/>
          <a:lstStyle/>
          <a:p>
            <a:pPr algn="l" rtl="0"/>
            <a:r>
              <a:rPr lang="en-IE" b="1" dirty="0"/>
              <a:t>Miksi </a:t>
            </a:r>
            <a:r>
              <a:rPr lang="en-IE" b="1" dirty="0" err="1"/>
              <a:t>kestävät</a:t>
            </a:r>
            <a:r>
              <a:rPr lang="en-IE" b="1" dirty="0"/>
              <a:t> </a:t>
            </a:r>
            <a:r>
              <a:rPr lang="en-IE" b="1" dirty="0" err="1"/>
              <a:t>ruokajärjestelmät</a:t>
            </a:r>
            <a:r>
              <a:rPr lang="en-IE" b="1" dirty="0"/>
              <a:t> </a:t>
            </a:r>
            <a:r>
              <a:rPr lang="en-IE" b="1" dirty="0" err="1"/>
              <a:t>ovat</a:t>
            </a:r>
            <a:r>
              <a:rPr lang="en-IE" b="1" dirty="0"/>
              <a:t> </a:t>
            </a:r>
            <a:r>
              <a:rPr lang="en-IE" b="1" dirty="0" err="1"/>
              <a:t>välttämättömiä</a:t>
            </a:r>
            <a:r>
              <a:rPr lang="en-IE" b="1" dirty="0"/>
              <a:t> …</a:t>
            </a:r>
          </a:p>
        </p:txBody>
      </p:sp>
      <p:sp>
        <p:nvSpPr>
          <p:cNvPr id="4" name="TextBox 3">
            <a:extLst>
              <a:ext uri="{FF2B5EF4-FFF2-40B4-BE49-F238E27FC236}">
                <a16:creationId xmlns:a16="http://schemas.microsoft.com/office/drawing/2014/main" id="{40E06903-0BB7-CA9C-5430-C43897E92907}"/>
              </a:ext>
            </a:extLst>
          </p:cNvPr>
          <p:cNvSpPr txBox="1"/>
          <p:nvPr/>
        </p:nvSpPr>
        <p:spPr>
          <a:xfrm>
            <a:off x="10809402" y="5258256"/>
            <a:ext cx="1875453" cy="461665"/>
          </a:xfrm>
          <a:prstGeom prst="rect">
            <a:avLst/>
          </a:prstGeom>
          <a:noFill/>
        </p:spPr>
        <p:txBody>
          <a:bodyPr wrap="square" rtlCol="0">
            <a:spAutoFit/>
          </a:bodyPr>
          <a:lstStyle/>
          <a:p>
            <a:pPr algn="l" rtl="0"/>
            <a:r>
              <a:rPr lang="en-IE" sz="2400" dirty="0">
                <a:solidFill>
                  <a:schemeClr val="bg1"/>
                </a:solidFill>
                <a:highlight>
                  <a:srgbClr val="F79037"/>
                </a:highlight>
                <a:hlinkClick r:id="rId2">
                  <a:extLst>
                    <a:ext uri="{A12FA001-AC4F-418D-AE19-62706E023703}">
                      <ahyp:hlinkClr xmlns:ahyp="http://schemas.microsoft.com/office/drawing/2018/hyperlinkcolor" val="tx"/>
                    </a:ext>
                  </a:extLst>
                </a:hlinkClick>
              </a:rPr>
              <a:t>Lähde</a:t>
            </a:r>
            <a:endParaRPr lang="en-IE" sz="2400" dirty="0">
              <a:solidFill>
                <a:schemeClr val="bg1"/>
              </a:solidFill>
              <a:highlight>
                <a:srgbClr val="F79037"/>
              </a:highlight>
            </a:endParaRPr>
          </a:p>
        </p:txBody>
      </p:sp>
      <p:pic>
        <p:nvPicPr>
          <p:cNvPr id="5" name="Picture 4">
            <a:extLst>
              <a:ext uri="{FF2B5EF4-FFF2-40B4-BE49-F238E27FC236}">
                <a16:creationId xmlns:a16="http://schemas.microsoft.com/office/drawing/2014/main" id="{9BCEFCCA-FE31-EBC0-1934-5EBC90E4DCA9}"/>
              </a:ext>
            </a:extLst>
          </p:cNvPr>
          <p:cNvPicPr>
            <a:picLocks noChangeAspect="1"/>
          </p:cNvPicPr>
          <p:nvPr/>
        </p:nvPicPr>
        <p:blipFill>
          <a:blip r:embed="rId3"/>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10514883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30305-64D4-CD12-93DF-0A2C63988529}"/>
              </a:ext>
            </a:extLst>
          </p:cNvPr>
          <p:cNvSpPr>
            <a:spLocks noGrp="1"/>
          </p:cNvSpPr>
          <p:nvPr>
            <p:ph type="body" sz="quarter" idx="18"/>
          </p:nvPr>
        </p:nvSpPr>
        <p:spPr>
          <a:xfrm>
            <a:off x="914400" y="2000080"/>
            <a:ext cx="11277600" cy="3440624"/>
          </a:xfrm>
        </p:spPr>
        <p:txBody>
          <a:bodyPr/>
          <a:lstStyle/>
          <a:p>
            <a:pPr algn="l" rtl="0"/>
            <a:r>
              <a:rPr lang="fi-FI" dirty="0"/>
              <a:t>Reilu kauppa on </a:t>
            </a:r>
            <a:r>
              <a:rPr lang="fi-FI" b="1" dirty="0"/>
              <a:t>sertifiointijärjestelmä, </a:t>
            </a:r>
            <a:r>
              <a:rPr lang="fi-FI" dirty="0"/>
              <a:t>jonka tarkoituksena on varmistaa, että viljelijät ja työntekijät, jotka tuottavat elintarvikkeita ja muita hyödykkeitä kehitysmaissa, saavat oikeudenmukaiset hinnat ja kunnolliset työolosuhteet.</a:t>
            </a:r>
          </a:p>
          <a:p>
            <a:pPr algn="l" rtl="0"/>
            <a:r>
              <a:rPr lang="fi-FI" dirty="0"/>
              <a:t>Reilun kaupan järjestelmä toimii määrittämällä tuotteelle vähimmäishinta, joka on tarkoitettu kattamaan kestävän tuotannon kustannukset ja takaamaan tuottajille toimeentulon.</a:t>
            </a:r>
          </a:p>
          <a:p>
            <a:pPr algn="l" rtl="0"/>
            <a:r>
              <a:rPr lang="fi-FI" dirty="0"/>
              <a:t>Lisäksi Reilun kaupan sertifiointi edellyttää, että tuottajat noudattavat tiettyjä ympäristö- ja sosiaalistandardeja, kuten kestävien viljelykäytäntöjen käyttöä, pakko- tai lasten käytön kieltämistä sekä sukupuolten tasa-arvon edistämistä.</a:t>
            </a:r>
          </a:p>
        </p:txBody>
      </p:sp>
      <p:sp>
        <p:nvSpPr>
          <p:cNvPr id="3" name="Text Placeholder 2">
            <a:extLst>
              <a:ext uri="{FF2B5EF4-FFF2-40B4-BE49-F238E27FC236}">
                <a16:creationId xmlns:a16="http://schemas.microsoft.com/office/drawing/2014/main" id="{3B39D850-8961-23F8-F996-5A20FE3E2478}"/>
              </a:ext>
            </a:extLst>
          </p:cNvPr>
          <p:cNvSpPr>
            <a:spLocks noGrp="1"/>
          </p:cNvSpPr>
          <p:nvPr>
            <p:ph type="body" sz="quarter" idx="16"/>
          </p:nvPr>
        </p:nvSpPr>
        <p:spPr/>
        <p:txBody>
          <a:bodyPr/>
          <a:lstStyle/>
          <a:p>
            <a:pPr algn="l" rtl="0"/>
            <a:r>
              <a:rPr lang="en-IE" b="1" dirty="0"/>
              <a:t>Mikä on Reilu kauppa?</a:t>
            </a:r>
          </a:p>
        </p:txBody>
      </p:sp>
      <p:pic>
        <p:nvPicPr>
          <p:cNvPr id="7170" name="Picture 2" descr="Fairtrade Foundation logo">
            <a:extLst>
              <a:ext uri="{FF2B5EF4-FFF2-40B4-BE49-F238E27FC236}">
                <a16:creationId xmlns:a16="http://schemas.microsoft.com/office/drawing/2014/main" id="{4C950A43-EAD9-51BB-0643-2800FD21DF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014159" y="13685"/>
            <a:ext cx="1177841" cy="123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4573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D3140C-C955-E2DB-D7FD-AC3DDC7F0A19}"/>
              </a:ext>
            </a:extLst>
          </p:cNvPr>
          <p:cNvSpPr>
            <a:spLocks noGrp="1"/>
          </p:cNvSpPr>
          <p:nvPr>
            <p:ph type="body" sz="quarter" idx="18"/>
          </p:nvPr>
        </p:nvSpPr>
        <p:spPr>
          <a:xfrm>
            <a:off x="898358" y="1453694"/>
            <a:ext cx="6799398" cy="3436353"/>
          </a:xfrm>
        </p:spPr>
        <p:txBody>
          <a:bodyPr/>
          <a:lstStyle/>
          <a:p>
            <a:pPr algn="l" rtl="0"/>
            <a:r>
              <a:rPr lang="fi-FI" sz="2300" dirty="0"/>
              <a:t>Reilu kauppa ei ole paras ratkaisu ruokajärjestelmien tämän päivän haasteisiin. Vaikka Reilu kauppa voi auttaa ratkaisemaan joitain pienviljelijöiden ja -työntekijöiden kiireellisimmistä ongelmista, se on vain osa laajempaa aloitekokonaisuutta, joita tarvitaan oikeudenmukaisempien ja kestävämpien ruokajärjestelmien rakentamiseen.</a:t>
            </a:r>
          </a:p>
          <a:p>
            <a:pPr algn="l" rtl="0"/>
            <a:r>
              <a:rPr lang="fi-FI" sz="2300" dirty="0"/>
              <a:t>Muita aloitteita voivat olla mm. pientuottajien </a:t>
            </a:r>
            <a:r>
              <a:rPr lang="fi-FI" sz="2300" b="1" dirty="0"/>
              <a:t>markkinoille pääsyn ja rahoituksen parantaminen, agroekologisten ja uudistavien viljelykäytäntöjen </a:t>
            </a:r>
            <a:r>
              <a:rPr lang="fi-FI" sz="2300" dirty="0"/>
              <a:t>tukeminen</a:t>
            </a:r>
            <a:r>
              <a:rPr lang="fi-FI" sz="2300" b="1" dirty="0"/>
              <a:t> </a:t>
            </a:r>
            <a:r>
              <a:rPr lang="fi-FI" sz="2300" dirty="0"/>
              <a:t>ja reilua ja kestävää kauppaa tukevaa politiikkaa edistäminen.</a:t>
            </a:r>
          </a:p>
        </p:txBody>
      </p:sp>
      <p:sp>
        <p:nvSpPr>
          <p:cNvPr id="3" name="Text Placeholder 2">
            <a:extLst>
              <a:ext uri="{FF2B5EF4-FFF2-40B4-BE49-F238E27FC236}">
                <a16:creationId xmlns:a16="http://schemas.microsoft.com/office/drawing/2014/main" id="{4430BD1D-DFC6-BD51-1147-984DB53D1851}"/>
              </a:ext>
            </a:extLst>
          </p:cNvPr>
          <p:cNvSpPr>
            <a:spLocks noGrp="1"/>
          </p:cNvSpPr>
          <p:nvPr>
            <p:ph type="body" sz="quarter" idx="16"/>
          </p:nvPr>
        </p:nvSpPr>
        <p:spPr>
          <a:xfrm>
            <a:off x="688807" y="664625"/>
            <a:ext cx="6369217" cy="992652"/>
          </a:xfrm>
        </p:spPr>
        <p:txBody>
          <a:bodyPr/>
          <a:lstStyle/>
          <a:p>
            <a:pPr algn="l" rtl="0"/>
            <a:r>
              <a:rPr lang="en-IE" b="1" dirty="0"/>
              <a:t>Mitä muuta voidaan tehdä?</a:t>
            </a:r>
          </a:p>
        </p:txBody>
      </p:sp>
      <p:pic>
        <p:nvPicPr>
          <p:cNvPr id="6" name="Picture Placeholder 5" descr="Person picking tomatoes">
            <a:extLst>
              <a:ext uri="{FF2B5EF4-FFF2-40B4-BE49-F238E27FC236}">
                <a16:creationId xmlns:a16="http://schemas.microsoft.com/office/drawing/2014/main" id="{32DA1ADD-E563-94B2-8854-B7C544136A1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791855" y="1452563"/>
            <a:ext cx="4400145" cy="4656137"/>
          </a:xfrm>
        </p:spPr>
      </p:pic>
    </p:spTree>
    <p:extLst>
      <p:ext uri="{BB962C8B-B14F-4D97-AF65-F5344CB8AC3E}">
        <p14:creationId xmlns:p14="http://schemas.microsoft.com/office/powerpoint/2010/main" val="147865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0091C6-B864-654A-6678-F753AD723D25}"/>
              </a:ext>
            </a:extLst>
          </p:cNvPr>
          <p:cNvSpPr>
            <a:spLocks noGrp="1"/>
          </p:cNvSpPr>
          <p:nvPr>
            <p:ph type="body" sz="quarter" idx="18"/>
          </p:nvPr>
        </p:nvSpPr>
        <p:spPr>
          <a:xfrm>
            <a:off x="751598" y="1291332"/>
            <a:ext cx="5793665" cy="2808152"/>
          </a:xfrm>
        </p:spPr>
        <p:txBody>
          <a:bodyPr/>
          <a:lstStyle/>
          <a:p>
            <a:pPr algn="l" rtl="0"/>
            <a:r>
              <a:rPr lang="fi-FI" dirty="0"/>
              <a:t>Ruokajärjestelmämme on monimutkainen ja dynaaminen ekosysteemi, jossa on mukana useita osapuolia, sekä suoraan (viljelijät, valmistajat, elintarvikepalvelut jne.) että epäsuorasti (poliitikot, kuluttajat, markkinoijat, logistiikka jne.).</a:t>
            </a:r>
          </a:p>
          <a:p>
            <a:pPr algn="l" rtl="0"/>
            <a:r>
              <a:rPr lang="fi-FI" dirty="0"/>
              <a:t>Ruokajärjestelmämme jokaisessa vaiheessa on eettisiä huolenaiheita mukaan lukien elintarviketuotannon hallinto ja talous, sen kestävyys, ruoan tuhlauksen määrä, ruoantuotannon vaikutus luonnonympäristöön ja ruoan 	terveysvaikutukset. </a:t>
            </a:r>
          </a:p>
        </p:txBody>
      </p:sp>
      <p:sp>
        <p:nvSpPr>
          <p:cNvPr id="3" name="Text Placeholder 2">
            <a:extLst>
              <a:ext uri="{FF2B5EF4-FFF2-40B4-BE49-F238E27FC236}">
                <a16:creationId xmlns:a16="http://schemas.microsoft.com/office/drawing/2014/main" id="{B319A8B8-BDAD-721E-BD6A-1D874DF74A73}"/>
              </a:ext>
            </a:extLst>
          </p:cNvPr>
          <p:cNvSpPr>
            <a:spLocks noGrp="1"/>
          </p:cNvSpPr>
          <p:nvPr>
            <p:ph type="body" sz="quarter" idx="16"/>
          </p:nvPr>
        </p:nvSpPr>
        <p:spPr>
          <a:xfrm>
            <a:off x="751598" y="551801"/>
            <a:ext cx="5940592" cy="992652"/>
          </a:xfrm>
        </p:spPr>
        <p:txBody>
          <a:bodyPr/>
          <a:lstStyle/>
          <a:p>
            <a:pPr algn="l" rtl="0"/>
            <a:r>
              <a:rPr lang="en-IE" b="1" dirty="0" err="1"/>
              <a:t>Ruokajärjestelmämme</a:t>
            </a:r>
            <a:endParaRPr lang="en-IE" b="1" dirty="0"/>
          </a:p>
        </p:txBody>
      </p:sp>
      <p:pic>
        <p:nvPicPr>
          <p:cNvPr id="6" name="Picture Placeholder 5" descr="Child drawing the earth">
            <a:extLst>
              <a:ext uri="{FF2B5EF4-FFF2-40B4-BE49-F238E27FC236}">
                <a16:creationId xmlns:a16="http://schemas.microsoft.com/office/drawing/2014/main" id="{8A068948-24F0-14A6-22CA-F0AFD62B6D3A}"/>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46084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mountain, grass, outdoor, people  Description automatically generated">
            <a:extLst>
              <a:ext uri="{FF2B5EF4-FFF2-40B4-BE49-F238E27FC236}">
                <a16:creationId xmlns:a16="http://schemas.microsoft.com/office/drawing/2014/main" id="{2249346D-F0A6-74B1-4A14-19AC2FB1528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562792" y="2043172"/>
            <a:ext cx="1723877" cy="1723877"/>
          </a:xfrm>
        </p:spPr>
      </p:pic>
      <p:pic>
        <p:nvPicPr>
          <p:cNvPr id="19" name="Picture Placeholder 18" descr="A picture containing outdoor, grass, sky, person  Description automatically generated">
            <a:extLst>
              <a:ext uri="{FF2B5EF4-FFF2-40B4-BE49-F238E27FC236}">
                <a16:creationId xmlns:a16="http://schemas.microsoft.com/office/drawing/2014/main" id="{A7943C96-090E-10BD-7021-05F34399683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2907505" y="2043172"/>
            <a:ext cx="1723877" cy="1723877"/>
          </a:xfrm>
        </p:spPr>
      </p:pic>
      <p:pic>
        <p:nvPicPr>
          <p:cNvPr id="21" name="Picture Placeholder 20" descr="A picture containing outdoor, person, rock, stone  Description automatically generated">
            <a:extLst>
              <a:ext uri="{FF2B5EF4-FFF2-40B4-BE49-F238E27FC236}">
                <a16:creationId xmlns:a16="http://schemas.microsoft.com/office/drawing/2014/main" id="{A38A7549-1200-7038-0ACD-CF5E964EF437}"/>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5178581" y="2048263"/>
            <a:ext cx="1723877" cy="1723877"/>
          </a:xfrm>
        </p:spPr>
      </p:pic>
      <p:pic>
        <p:nvPicPr>
          <p:cNvPr id="23" name="Picture Placeholder 22" descr="Text  Description automatically generated">
            <a:extLst>
              <a:ext uri="{FF2B5EF4-FFF2-40B4-BE49-F238E27FC236}">
                <a16:creationId xmlns:a16="http://schemas.microsoft.com/office/drawing/2014/main" id="{392DCDE7-75CB-9E34-91A3-FCC5DD4B2D5E}"/>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a:xfrm>
            <a:off x="7560618" y="2067563"/>
            <a:ext cx="1723877" cy="1723877"/>
          </a:xfrm>
        </p:spPr>
      </p:pic>
      <p:sp>
        <p:nvSpPr>
          <p:cNvPr id="6" name="Text Placeholder 5">
            <a:extLst>
              <a:ext uri="{FF2B5EF4-FFF2-40B4-BE49-F238E27FC236}">
                <a16:creationId xmlns:a16="http://schemas.microsoft.com/office/drawing/2014/main" id="{2960F4D6-F4D2-98E0-BDCC-6889B773BBC4}"/>
              </a:ext>
            </a:extLst>
          </p:cNvPr>
          <p:cNvSpPr>
            <a:spLocks noGrp="1"/>
          </p:cNvSpPr>
          <p:nvPr>
            <p:ph type="body" sz="quarter" idx="18"/>
          </p:nvPr>
        </p:nvSpPr>
        <p:spPr>
          <a:xfrm>
            <a:off x="247513" y="4462702"/>
            <a:ext cx="2289837" cy="1237497"/>
          </a:xfrm>
        </p:spPr>
        <p:txBody>
          <a:bodyPr/>
          <a:lstStyle/>
          <a:p>
            <a:pPr algn="ctr" rtl="0"/>
            <a:r>
              <a:rPr lang="en-US" sz="1400" dirty="0">
                <a:solidFill>
                  <a:srgbClr val="000000"/>
                </a:solidFill>
              </a:rPr>
              <a:t>Monet elintarviketuotannon työntekijät, erityisesti kehitysmaiden työntekijät, voivat saada alhaisia ​​palkkoja, tehdä pitkiä työpäiviä ja heillä on rajoitettu pääsy perusoikeuksiin ja -suojaan.</a:t>
            </a:r>
            <a:endParaRPr lang="en-IE" sz="1400" dirty="0">
              <a:solidFill>
                <a:srgbClr val="000000"/>
              </a:solidFill>
            </a:endParaRPr>
          </a:p>
        </p:txBody>
      </p:sp>
      <p:sp>
        <p:nvSpPr>
          <p:cNvPr id="7" name="Text Placeholder 6">
            <a:extLst>
              <a:ext uri="{FF2B5EF4-FFF2-40B4-BE49-F238E27FC236}">
                <a16:creationId xmlns:a16="http://schemas.microsoft.com/office/drawing/2014/main" id="{FB230B86-71DC-10E1-5945-748E32FB91DF}"/>
              </a:ext>
            </a:extLst>
          </p:cNvPr>
          <p:cNvSpPr>
            <a:spLocks noGrp="1"/>
          </p:cNvSpPr>
          <p:nvPr>
            <p:ph type="body" sz="quarter" idx="16"/>
          </p:nvPr>
        </p:nvSpPr>
        <p:spPr>
          <a:xfrm>
            <a:off x="247512" y="3791440"/>
            <a:ext cx="2289838" cy="344705"/>
          </a:xfrm>
        </p:spPr>
        <p:txBody>
          <a:bodyPr/>
          <a:lstStyle/>
          <a:p>
            <a:pPr algn="ctr" rtl="0"/>
            <a:r>
              <a:rPr lang="en-IE" sz="2000" b="1" dirty="0">
                <a:solidFill>
                  <a:srgbClr val="000000"/>
                </a:solidFill>
              </a:rPr>
              <a:t>Työntekijöiden hyväksikäyttö:</a:t>
            </a:r>
          </a:p>
        </p:txBody>
      </p:sp>
      <p:sp>
        <p:nvSpPr>
          <p:cNvPr id="8" name="Text Placeholder 7">
            <a:extLst>
              <a:ext uri="{FF2B5EF4-FFF2-40B4-BE49-F238E27FC236}">
                <a16:creationId xmlns:a16="http://schemas.microsoft.com/office/drawing/2014/main" id="{E5B7277B-7434-1038-2512-6C9AC0AEE06F}"/>
              </a:ext>
            </a:extLst>
          </p:cNvPr>
          <p:cNvSpPr>
            <a:spLocks noGrp="1"/>
          </p:cNvSpPr>
          <p:nvPr>
            <p:ph type="body" sz="quarter" idx="19"/>
          </p:nvPr>
        </p:nvSpPr>
        <p:spPr>
          <a:xfrm>
            <a:off x="2529683" y="4471004"/>
            <a:ext cx="2403801" cy="1237497"/>
          </a:xfrm>
        </p:spPr>
        <p:txBody>
          <a:bodyPr/>
          <a:lstStyle/>
          <a:p>
            <a:pPr algn="ctr" rtl="0"/>
            <a:r>
              <a:rPr lang="en-US" sz="1400" dirty="0">
                <a:solidFill>
                  <a:srgbClr val="000000"/>
                </a:solidFill>
              </a:rPr>
              <a:t>Joissakin tapauksissa laajamittainen elintarviketuotanto voi johtaa paikallisten yhteisöjen syrjäyttämiseen tai niiden maan pakkohankintaan, usein ilman asianmukaista korvausta tai kuulemista.</a:t>
            </a:r>
            <a:endParaRPr lang="en-IE" sz="1400" dirty="0">
              <a:solidFill>
                <a:srgbClr val="000000"/>
              </a:solidFill>
            </a:endParaRPr>
          </a:p>
        </p:txBody>
      </p:sp>
      <p:sp>
        <p:nvSpPr>
          <p:cNvPr id="9" name="Text Placeholder 8">
            <a:extLst>
              <a:ext uri="{FF2B5EF4-FFF2-40B4-BE49-F238E27FC236}">
                <a16:creationId xmlns:a16="http://schemas.microsoft.com/office/drawing/2014/main" id="{270FA122-704A-E016-A7BD-AB18FA3183B7}"/>
              </a:ext>
            </a:extLst>
          </p:cNvPr>
          <p:cNvSpPr>
            <a:spLocks noGrp="1"/>
          </p:cNvSpPr>
          <p:nvPr>
            <p:ph type="body" sz="quarter" idx="20"/>
          </p:nvPr>
        </p:nvSpPr>
        <p:spPr>
          <a:xfrm>
            <a:off x="2654147" y="3782047"/>
            <a:ext cx="2289838" cy="344705"/>
          </a:xfrm>
        </p:spPr>
        <p:txBody>
          <a:bodyPr/>
          <a:lstStyle/>
          <a:p>
            <a:pPr algn="ctr" rtl="0"/>
            <a:r>
              <a:rPr lang="en-IE" sz="2000" b="1" dirty="0">
                <a:solidFill>
                  <a:srgbClr val="000000"/>
                </a:solidFill>
              </a:rPr>
              <a:t>Maan kaappaus ja siirtymä:</a:t>
            </a:r>
          </a:p>
        </p:txBody>
      </p:sp>
      <p:sp>
        <p:nvSpPr>
          <p:cNvPr id="10" name="Text Placeholder 9">
            <a:extLst>
              <a:ext uri="{FF2B5EF4-FFF2-40B4-BE49-F238E27FC236}">
                <a16:creationId xmlns:a16="http://schemas.microsoft.com/office/drawing/2014/main" id="{63840AB3-6DA0-2AD2-48C0-15F8D69464E5}"/>
              </a:ext>
            </a:extLst>
          </p:cNvPr>
          <p:cNvSpPr>
            <a:spLocks noGrp="1"/>
          </p:cNvSpPr>
          <p:nvPr>
            <p:ph type="body" sz="quarter" idx="21"/>
          </p:nvPr>
        </p:nvSpPr>
        <p:spPr>
          <a:xfrm>
            <a:off x="4933484" y="4450949"/>
            <a:ext cx="2441125" cy="1237497"/>
          </a:xfrm>
        </p:spPr>
        <p:txBody>
          <a:bodyPr/>
          <a:lstStyle/>
          <a:p>
            <a:pPr algn="ctr" rtl="0"/>
            <a:r>
              <a:rPr lang="en-US" sz="1400" dirty="0">
                <a:solidFill>
                  <a:srgbClr val="000000"/>
                </a:solidFill>
              </a:rPr>
              <a:t>Pienviljelijöillä ja tuottajilla ei välttämättä ole resursseja ja tukea, jota he tarvitsevat ollakseen kilpailukykyisiä, kuten tarvikkeita, rahoitusta, teknologiaa ja markkinoille pääsyä.</a:t>
            </a:r>
            <a:endParaRPr lang="en-IE" sz="1400" dirty="0">
              <a:solidFill>
                <a:srgbClr val="000000"/>
              </a:solidFill>
            </a:endParaRPr>
          </a:p>
        </p:txBody>
      </p:sp>
      <p:sp>
        <p:nvSpPr>
          <p:cNvPr id="11" name="Text Placeholder 10">
            <a:extLst>
              <a:ext uri="{FF2B5EF4-FFF2-40B4-BE49-F238E27FC236}">
                <a16:creationId xmlns:a16="http://schemas.microsoft.com/office/drawing/2014/main" id="{9F94DA3C-1F65-5E3B-581E-61202EDBBCC6}"/>
              </a:ext>
            </a:extLst>
          </p:cNvPr>
          <p:cNvSpPr>
            <a:spLocks noGrp="1"/>
          </p:cNvSpPr>
          <p:nvPr>
            <p:ph type="body" sz="quarter" idx="22"/>
          </p:nvPr>
        </p:nvSpPr>
        <p:spPr>
          <a:xfrm>
            <a:off x="4933484" y="3786351"/>
            <a:ext cx="2289838" cy="344705"/>
          </a:xfrm>
        </p:spPr>
        <p:txBody>
          <a:bodyPr/>
          <a:lstStyle/>
          <a:p>
            <a:pPr algn="ctr" rtl="0"/>
            <a:r>
              <a:rPr lang="en-IE" sz="2000" b="1" dirty="0">
                <a:solidFill>
                  <a:srgbClr val="000000"/>
                </a:solidFill>
              </a:rPr>
              <a:t>Epätasainen pääsy resursseihin:</a:t>
            </a:r>
          </a:p>
        </p:txBody>
      </p:sp>
      <p:sp>
        <p:nvSpPr>
          <p:cNvPr id="12" name="Text Placeholder 11">
            <a:extLst>
              <a:ext uri="{FF2B5EF4-FFF2-40B4-BE49-F238E27FC236}">
                <a16:creationId xmlns:a16="http://schemas.microsoft.com/office/drawing/2014/main" id="{EB55FD25-2942-B78D-35D8-F9C1FE46D8F6}"/>
              </a:ext>
            </a:extLst>
          </p:cNvPr>
          <p:cNvSpPr>
            <a:spLocks noGrp="1"/>
          </p:cNvSpPr>
          <p:nvPr>
            <p:ph type="body" sz="quarter" idx="23"/>
          </p:nvPr>
        </p:nvSpPr>
        <p:spPr>
          <a:xfrm>
            <a:off x="7374609" y="4478553"/>
            <a:ext cx="2396134" cy="1237497"/>
          </a:xfrm>
        </p:spPr>
        <p:txBody>
          <a:bodyPr/>
          <a:lstStyle/>
          <a:p>
            <a:pPr algn="ctr" rtl="0"/>
            <a:r>
              <a:rPr lang="fi-FI" sz="1400" dirty="0">
                <a:solidFill>
                  <a:srgbClr val="000000"/>
                </a:solidFill>
              </a:rPr>
              <a:t>Naiset, alkuperäiskansat ja muut syrjäytyneet ryhmät voivat joutua syrjinnän kohteeksi elintarviketuotanto-järjestelmässä, mukaan lukien rajoitettu pääsy maan, luottojen ja koulutuksen saamiseen.</a:t>
            </a:r>
          </a:p>
        </p:txBody>
      </p:sp>
      <p:sp>
        <p:nvSpPr>
          <p:cNvPr id="13" name="Text Placeholder 12">
            <a:extLst>
              <a:ext uri="{FF2B5EF4-FFF2-40B4-BE49-F238E27FC236}">
                <a16:creationId xmlns:a16="http://schemas.microsoft.com/office/drawing/2014/main" id="{FACA2AC8-27E4-AF59-6C5A-826DE115CBCD}"/>
              </a:ext>
            </a:extLst>
          </p:cNvPr>
          <p:cNvSpPr>
            <a:spLocks noGrp="1"/>
          </p:cNvSpPr>
          <p:nvPr>
            <p:ph type="body" sz="quarter" idx="24"/>
          </p:nvPr>
        </p:nvSpPr>
        <p:spPr>
          <a:xfrm>
            <a:off x="7366941" y="3796260"/>
            <a:ext cx="2289838" cy="344705"/>
          </a:xfrm>
        </p:spPr>
        <p:txBody>
          <a:bodyPr/>
          <a:lstStyle/>
          <a:p>
            <a:pPr algn="ctr" rtl="0"/>
            <a:r>
              <a:rPr lang="en-IE" sz="2000" b="1" dirty="0">
                <a:solidFill>
                  <a:srgbClr val="000000"/>
                </a:solidFill>
              </a:rPr>
              <a:t>Syrjintä ja syrjäytyminen:</a:t>
            </a:r>
          </a:p>
        </p:txBody>
      </p:sp>
      <p:sp>
        <p:nvSpPr>
          <p:cNvPr id="15" name="TextBox 14">
            <a:extLst>
              <a:ext uri="{FF2B5EF4-FFF2-40B4-BE49-F238E27FC236}">
                <a16:creationId xmlns:a16="http://schemas.microsoft.com/office/drawing/2014/main" id="{BC498671-CD0E-894D-BC2F-3FE2994F52DB}"/>
              </a:ext>
            </a:extLst>
          </p:cNvPr>
          <p:cNvSpPr txBox="1"/>
          <p:nvPr/>
        </p:nvSpPr>
        <p:spPr>
          <a:xfrm>
            <a:off x="1" y="381296"/>
            <a:ext cx="11504644" cy="1077218"/>
          </a:xfrm>
          <a:prstGeom prst="rect">
            <a:avLst/>
          </a:prstGeom>
          <a:solidFill>
            <a:srgbClr val="F79037"/>
          </a:solidFill>
        </p:spPr>
        <p:txBody>
          <a:bodyPr wrap="square">
            <a:spAutoFit/>
          </a:bodyPr>
          <a:lstStyle/>
          <a:p>
            <a:pPr marL="468000" algn="l" rtl="0"/>
            <a:r>
              <a:rPr lang="fi-FI" sz="3200" b="0" i="0" dirty="0">
                <a:solidFill>
                  <a:schemeClr val="bg1"/>
                </a:solidFill>
                <a:effectLst/>
              </a:rPr>
              <a:t>Elintarviketuotantojärjestelmässä on monia ongelmia, jotka voivat johtaa </a:t>
            </a:r>
            <a:r>
              <a:rPr lang="fi-FI" sz="3200" b="1" i="0" dirty="0">
                <a:solidFill>
                  <a:schemeClr val="bg1"/>
                </a:solidFill>
                <a:effectLst/>
              </a:rPr>
              <a:t>SOSIAALISEEN VÄÄRYYTEEN</a:t>
            </a:r>
            <a:r>
              <a:rPr lang="fi-FI" sz="3200" dirty="0">
                <a:solidFill>
                  <a:schemeClr val="bg1"/>
                </a:solidFill>
              </a:rPr>
              <a:t> kuten</a:t>
            </a:r>
            <a:r>
              <a:rPr lang="fi-FI" sz="3200" b="0" i="0" dirty="0">
                <a:solidFill>
                  <a:schemeClr val="bg1"/>
                </a:solidFill>
                <a:effectLst/>
              </a:rPr>
              <a:t>:</a:t>
            </a:r>
            <a:endParaRPr lang="fi-FI" sz="3200" dirty="0">
              <a:solidFill>
                <a:schemeClr val="bg1"/>
              </a:solidFill>
            </a:endParaRPr>
          </a:p>
        </p:txBody>
      </p:sp>
      <p:pic>
        <p:nvPicPr>
          <p:cNvPr id="24" name="Picture Placeholder 22">
            <a:extLst>
              <a:ext uri="{FF2B5EF4-FFF2-40B4-BE49-F238E27FC236}">
                <a16:creationId xmlns:a16="http://schemas.microsoft.com/office/drawing/2014/main" id="{22C360BD-E841-A8E3-EAFD-C599C4571E3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923143" y="2062474"/>
            <a:ext cx="1723877" cy="1723877"/>
          </a:xfrm>
          <a:prstGeom prst="ellipse">
            <a:avLst/>
          </a:prstGeom>
        </p:spPr>
      </p:pic>
      <p:sp>
        <p:nvSpPr>
          <p:cNvPr id="25" name="Text Placeholder 11">
            <a:extLst>
              <a:ext uri="{FF2B5EF4-FFF2-40B4-BE49-F238E27FC236}">
                <a16:creationId xmlns:a16="http://schemas.microsoft.com/office/drawing/2014/main" id="{2BDEB2A8-8F7E-F2A7-EBFE-AEF0AE16D6D0}"/>
              </a:ext>
            </a:extLst>
          </p:cNvPr>
          <p:cNvSpPr txBox="1">
            <a:spLocks/>
          </p:cNvSpPr>
          <p:nvPr/>
        </p:nvSpPr>
        <p:spPr>
          <a:xfrm>
            <a:off x="9770743" y="4473464"/>
            <a:ext cx="2362525" cy="12374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1400" dirty="0">
                <a:solidFill>
                  <a:srgbClr val="000000"/>
                </a:solidFill>
              </a:rPr>
              <a:t>Ruokahävikki voi pahentaa sosiaalista epäoikeudenmukaisuutta edistämällä arvokkaiden resurssien menetystä ja pahentaen elintarviketurvaa erityisesti haavoittuvien väestöryhmien kohdalla.</a:t>
            </a:r>
            <a:endParaRPr lang="en-IE" sz="1400" dirty="0">
              <a:solidFill>
                <a:srgbClr val="000000"/>
              </a:solidFill>
            </a:endParaRPr>
          </a:p>
        </p:txBody>
      </p:sp>
      <p:sp>
        <p:nvSpPr>
          <p:cNvPr id="26" name="Text Placeholder 12">
            <a:extLst>
              <a:ext uri="{FF2B5EF4-FFF2-40B4-BE49-F238E27FC236}">
                <a16:creationId xmlns:a16="http://schemas.microsoft.com/office/drawing/2014/main" id="{F966E6C4-4BEA-F269-8271-5920513ECA2C}"/>
              </a:ext>
            </a:extLst>
          </p:cNvPr>
          <p:cNvSpPr txBox="1">
            <a:spLocks/>
          </p:cNvSpPr>
          <p:nvPr/>
        </p:nvSpPr>
        <p:spPr>
          <a:xfrm>
            <a:off x="9729466" y="3814176"/>
            <a:ext cx="2289838" cy="34470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IE" sz="2000" b="1" dirty="0">
                <a:solidFill>
                  <a:srgbClr val="000000"/>
                </a:solidFill>
              </a:rPr>
              <a:t>Ruokajäte:</a:t>
            </a:r>
          </a:p>
        </p:txBody>
      </p:sp>
    </p:spTree>
    <p:extLst>
      <p:ext uri="{BB962C8B-B14F-4D97-AF65-F5344CB8AC3E}">
        <p14:creationId xmlns:p14="http://schemas.microsoft.com/office/powerpoint/2010/main" val="13930174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E93F63-C670-4008-7550-9A53A1B9D20D}"/>
              </a:ext>
            </a:extLst>
          </p:cNvPr>
          <p:cNvSpPr>
            <a:spLocks noGrp="1"/>
          </p:cNvSpPr>
          <p:nvPr>
            <p:ph type="body" sz="quarter" idx="18"/>
          </p:nvPr>
        </p:nvSpPr>
        <p:spPr>
          <a:xfrm>
            <a:off x="798380" y="1719132"/>
            <a:ext cx="10595237" cy="3849918"/>
          </a:xfrm>
        </p:spPr>
        <p:txBody>
          <a:bodyPr/>
          <a:lstStyle/>
          <a:p>
            <a:pPr algn="l" rtl="0"/>
            <a:r>
              <a:rPr lang="fi-FI" sz="2300" dirty="0"/>
              <a:t>Kuten edellä todettiin, elintarviketuotannon sosiaaliseen oikeudenmukaisuuteen liittyvät kysymykset eivät koske pelkästään reilua kauppaa. Missä tahansa maassa (rikkaissa ja köyhissä) maataloustyöntekijöiden ja maanviljelijöiden oloja voidaan (riittävästi) suojella tai olla suojaamatta erilaisilla lainsäädännöillä esimerkiksi turvallisuudesta (mukaan lukien torjunta-aineiden turvallisuus) ja työoloista.</a:t>
            </a:r>
          </a:p>
          <a:p>
            <a:pPr algn="l" rtl="0"/>
            <a:r>
              <a:rPr lang="fi-FI" sz="2300" b="1" dirty="0">
                <a:solidFill>
                  <a:srgbClr val="F79037"/>
                </a:solidFill>
              </a:rPr>
              <a:t>Sosiaalisen oikeudenmukaisuuteen </a:t>
            </a:r>
            <a:r>
              <a:rPr lang="fi-FI" sz="2300" dirty="0"/>
              <a:t>liittyvien kysymysten ratkaiseminen elintarviketuotannossa edellyttää erilaisia ​​lähestymistapoja, mukaan lukien </a:t>
            </a:r>
            <a:r>
              <a:rPr lang="fi-FI" sz="2300" b="1" dirty="0"/>
              <a:t>työsuojelun vahvistaminen, pientuottajien tukeminen, oikeudenmukaisen maanomistuksen edistäminen ja ruokahävikin vähentäminen</a:t>
            </a:r>
            <a:r>
              <a:rPr lang="fi-FI" sz="2300" dirty="0"/>
              <a:t>. Se edellyttää myös ruokajärjestelmiä muokkaavien monimutkaisten sosiaalisten, taloudellisten ja poliittisten tekijöiden tunnustamista ja työtä näiden taustalla olevien ongelmien ratkaisemiseksi, jotta voidaan rakentaa oikeudenmukaisempi ja kestävämpi ruokajärjestelmä kaikille.</a:t>
            </a:r>
          </a:p>
        </p:txBody>
      </p:sp>
      <p:sp>
        <p:nvSpPr>
          <p:cNvPr id="3" name="Text Placeholder 2">
            <a:extLst>
              <a:ext uri="{FF2B5EF4-FFF2-40B4-BE49-F238E27FC236}">
                <a16:creationId xmlns:a16="http://schemas.microsoft.com/office/drawing/2014/main" id="{B8FE0E94-579F-DC1D-56B8-E2276442A8B6}"/>
              </a:ext>
            </a:extLst>
          </p:cNvPr>
          <p:cNvSpPr>
            <a:spLocks noGrp="1"/>
          </p:cNvSpPr>
          <p:nvPr>
            <p:ph type="body" sz="quarter" idx="16"/>
          </p:nvPr>
        </p:nvSpPr>
        <p:spPr/>
        <p:txBody>
          <a:bodyPr/>
          <a:lstStyle/>
          <a:p>
            <a:pPr algn="l" rtl="0"/>
            <a:r>
              <a:rPr lang="en-IE" b="1" dirty="0" err="1"/>
              <a:t>Sosiaalinen</a:t>
            </a:r>
            <a:r>
              <a:rPr lang="en-IE" b="1" dirty="0"/>
              <a:t> </a:t>
            </a:r>
            <a:r>
              <a:rPr lang="en-IE" b="1" dirty="0" err="1"/>
              <a:t>oikeudenmukaisuus</a:t>
            </a:r>
            <a:r>
              <a:rPr lang="en-IE" b="1" dirty="0"/>
              <a:t> …</a:t>
            </a:r>
          </a:p>
        </p:txBody>
      </p:sp>
      <p:pic>
        <p:nvPicPr>
          <p:cNvPr id="4" name="Picture 3">
            <a:extLst>
              <a:ext uri="{FF2B5EF4-FFF2-40B4-BE49-F238E27FC236}">
                <a16:creationId xmlns:a16="http://schemas.microsoft.com/office/drawing/2014/main" id="{B75D0E5D-CD3D-2CEB-784C-CA30F214E96F}"/>
              </a:ext>
            </a:extLst>
          </p:cNvPr>
          <p:cNvPicPr>
            <a:picLocks noChangeAspect="1"/>
          </p:cNvPicPr>
          <p:nvPr/>
        </p:nvPicPr>
        <p:blipFill>
          <a:blip r:embed="rId2"/>
          <a:stretch>
            <a:fillRect/>
          </a:stretch>
        </p:blipFill>
        <p:spPr>
          <a:xfrm>
            <a:off x="10604661" y="538411"/>
            <a:ext cx="1033329" cy="1103783"/>
          </a:xfrm>
          <a:prstGeom prst="rect">
            <a:avLst/>
          </a:prstGeom>
        </p:spPr>
      </p:pic>
    </p:spTree>
    <p:extLst>
      <p:ext uri="{BB962C8B-B14F-4D97-AF65-F5344CB8AC3E}">
        <p14:creationId xmlns:p14="http://schemas.microsoft.com/office/powerpoint/2010/main" val="246301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A5B04-0C3F-DD04-1007-BE688D95730B}"/>
              </a:ext>
            </a:extLst>
          </p:cNvPr>
          <p:cNvSpPr>
            <a:spLocks noGrp="1"/>
          </p:cNvSpPr>
          <p:nvPr>
            <p:ph type="body" sz="quarter" idx="16"/>
          </p:nvPr>
        </p:nvSpPr>
        <p:spPr/>
        <p:txBody>
          <a:bodyPr/>
          <a:lstStyle/>
          <a:p>
            <a:pPr algn="l" rtl="0"/>
            <a:r>
              <a:rPr lang="en-US" dirty="0"/>
              <a:t>Yhteys ruoan ja terveyden välillä</a:t>
            </a:r>
          </a:p>
          <a:p>
            <a:pPr algn="l" rtl="0"/>
            <a:endParaRPr lang="en-IE" dirty="0"/>
          </a:p>
        </p:txBody>
      </p:sp>
      <p:sp>
        <p:nvSpPr>
          <p:cNvPr id="3" name="Text Placeholder 2">
            <a:extLst>
              <a:ext uri="{FF2B5EF4-FFF2-40B4-BE49-F238E27FC236}">
                <a16:creationId xmlns:a16="http://schemas.microsoft.com/office/drawing/2014/main" id="{74FB61CE-5ED9-AAC4-06EA-2102B87BDF80}"/>
              </a:ext>
            </a:extLst>
          </p:cNvPr>
          <p:cNvSpPr>
            <a:spLocks noGrp="1"/>
          </p:cNvSpPr>
          <p:nvPr>
            <p:ph type="body" sz="quarter" idx="17"/>
          </p:nvPr>
        </p:nvSpPr>
        <p:spPr/>
        <p:txBody>
          <a:bodyPr/>
          <a:lstStyle/>
          <a:p>
            <a:pPr algn="l" rtl="0"/>
            <a:r>
              <a:rPr lang="en-IE" dirty="0"/>
              <a:t>06</a:t>
            </a:r>
          </a:p>
        </p:txBody>
      </p:sp>
    </p:spTree>
    <p:extLst>
      <p:ext uri="{BB962C8B-B14F-4D97-AF65-F5344CB8AC3E}">
        <p14:creationId xmlns:p14="http://schemas.microsoft.com/office/powerpoint/2010/main" val="27805320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C1D4F-B6F3-AF74-E6DB-D41EF6F9BF2A}"/>
              </a:ext>
            </a:extLst>
          </p:cNvPr>
          <p:cNvSpPr>
            <a:spLocks noGrp="1"/>
          </p:cNvSpPr>
          <p:nvPr>
            <p:ph type="body" sz="quarter" idx="18"/>
          </p:nvPr>
        </p:nvSpPr>
        <p:spPr>
          <a:xfrm>
            <a:off x="898358" y="1590663"/>
            <a:ext cx="6631447" cy="3025975"/>
          </a:xfrm>
        </p:spPr>
        <p:txBody>
          <a:bodyPr/>
          <a:lstStyle/>
          <a:p>
            <a:pPr algn="l" rtl="0"/>
            <a:r>
              <a:rPr lang="fi-FI" dirty="0"/>
              <a:t>Ruoan ja terveyden välinen yhteys on monimutkainen ja monitahoinen, ja monet tekijät voivat vaikuttaa terveydellisiin tuloksiimme, mukaan lukien </a:t>
            </a:r>
            <a:r>
              <a:rPr lang="fi-FI" b="1" dirty="0"/>
              <a:t>genetiikka</a:t>
            </a:r>
            <a:r>
              <a:rPr lang="fi-FI" dirty="0"/>
              <a:t>, </a:t>
            </a:r>
            <a:r>
              <a:rPr lang="fi-FI" b="1" dirty="0"/>
              <a:t>ympäristö</a:t>
            </a:r>
            <a:r>
              <a:rPr lang="fi-FI" dirty="0"/>
              <a:t>, ja </a:t>
            </a:r>
            <a:r>
              <a:rPr lang="fi-FI" b="1" dirty="0"/>
              <a:t>elämäntapatekijät </a:t>
            </a:r>
            <a:r>
              <a:rPr lang="fi-FI" dirty="0"/>
              <a:t>pelkän ruokavalion lisäksi.</a:t>
            </a:r>
          </a:p>
          <a:p>
            <a:pPr algn="l" rtl="0"/>
            <a:r>
              <a:rPr lang="fi-FI" dirty="0"/>
              <a:t>Kuten olemme toistaiseksi oppineet, eettisestä näkökulmasta ruoan ja terveyden välillä on kuitenkin selvä yhteys. Ruokavalinnoillamme on suora vaikutus paitsi omaan terveyteemme ja hyvinvointiimme myös planeetan ja muiden elävien olentojen terveyteen ja hyvinvointiin.</a:t>
            </a:r>
          </a:p>
        </p:txBody>
      </p:sp>
      <p:sp>
        <p:nvSpPr>
          <p:cNvPr id="3" name="Text Placeholder 2">
            <a:extLst>
              <a:ext uri="{FF2B5EF4-FFF2-40B4-BE49-F238E27FC236}">
                <a16:creationId xmlns:a16="http://schemas.microsoft.com/office/drawing/2014/main" id="{4A712911-C733-DF0B-35C5-AF2AEB232BB4}"/>
              </a:ext>
            </a:extLst>
          </p:cNvPr>
          <p:cNvSpPr>
            <a:spLocks noGrp="1"/>
          </p:cNvSpPr>
          <p:nvPr>
            <p:ph type="body" sz="quarter" idx="16"/>
          </p:nvPr>
        </p:nvSpPr>
        <p:spPr>
          <a:xfrm>
            <a:off x="898358" y="795974"/>
            <a:ext cx="4990998" cy="992652"/>
          </a:xfrm>
        </p:spPr>
        <p:txBody>
          <a:bodyPr/>
          <a:lstStyle/>
          <a:p>
            <a:pPr algn="l" rtl="0"/>
            <a:r>
              <a:rPr lang="en-IE" dirty="0"/>
              <a:t>Ruoka &amp; terveys</a:t>
            </a:r>
          </a:p>
        </p:txBody>
      </p:sp>
      <p:pic>
        <p:nvPicPr>
          <p:cNvPr id="6" name="Picture Placeholder 5" descr="A bowl of food  Description automatically generated with low confidence">
            <a:extLst>
              <a:ext uri="{FF2B5EF4-FFF2-40B4-BE49-F238E27FC236}">
                <a16:creationId xmlns:a16="http://schemas.microsoft.com/office/drawing/2014/main" id="{3864483B-DEEB-4813-6501-6F0FCBEB878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l="1974" r="1974"/>
          <a:stretch>
            <a:fillRect/>
          </a:stretch>
        </p:blipFill>
        <p:spPr/>
      </p:pic>
    </p:spTree>
    <p:extLst>
      <p:ext uri="{BB962C8B-B14F-4D97-AF65-F5344CB8AC3E}">
        <p14:creationId xmlns:p14="http://schemas.microsoft.com/office/powerpoint/2010/main" val="1122579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A1D7B-B27B-CF39-C588-3C79239290C6}"/>
              </a:ext>
            </a:extLst>
          </p:cNvPr>
          <p:cNvSpPr>
            <a:spLocks noGrp="1"/>
          </p:cNvSpPr>
          <p:nvPr>
            <p:ph type="body" idx="1"/>
          </p:nvPr>
        </p:nvSpPr>
        <p:spPr>
          <a:xfrm>
            <a:off x="-6671" y="214604"/>
            <a:ext cx="10073005" cy="1194318"/>
          </a:xfrm>
        </p:spPr>
        <p:txBody>
          <a:bodyPr>
            <a:noAutofit/>
          </a:bodyPr>
          <a:lstStyle/>
          <a:p>
            <a:pPr marL="324000" indent="0" algn="l" rtl="0"/>
            <a:r>
              <a:rPr lang="en-US" sz="2800" b="1" dirty="0" err="1">
                <a:solidFill>
                  <a:srgbClr val="000000"/>
                </a:solidFill>
              </a:rPr>
              <a:t>Elintarvikealan</a:t>
            </a:r>
            <a:r>
              <a:rPr lang="en-US" sz="2800" b="1" dirty="0">
                <a:solidFill>
                  <a:srgbClr val="000000"/>
                </a:solidFill>
              </a:rPr>
              <a:t> </a:t>
            </a:r>
            <a:r>
              <a:rPr lang="en-US" sz="2800" b="1" dirty="0" err="1">
                <a:solidFill>
                  <a:srgbClr val="000000"/>
                </a:solidFill>
              </a:rPr>
              <a:t>yrittäjänä</a:t>
            </a:r>
            <a:r>
              <a:rPr lang="en-US" sz="2800" b="1" dirty="0">
                <a:solidFill>
                  <a:srgbClr val="000000"/>
                </a:solidFill>
              </a:rPr>
              <a:t> ruoan ja terveyden välisen yhteyden tunnustaminen on perusta kestävän ja eettisen elintarvikealan rakentamiselle.</a:t>
            </a:r>
          </a:p>
          <a:p>
            <a:pPr marL="324000" indent="0" algn="l" rtl="0"/>
            <a:endParaRPr lang="en-US" sz="2800" dirty="0">
              <a:solidFill>
                <a:srgbClr val="000000"/>
              </a:solidFill>
            </a:endParaRPr>
          </a:p>
          <a:p>
            <a:pPr marL="324000" indent="0" algn="l" rtl="0"/>
            <a:r>
              <a:rPr lang="en-US" sz="2800" dirty="0" err="1">
                <a:solidFill>
                  <a:srgbClr val="000000"/>
                </a:solidFill>
              </a:rPr>
              <a:t>Tässä</a:t>
            </a:r>
            <a:r>
              <a:rPr lang="en-US" sz="2800" dirty="0">
                <a:solidFill>
                  <a:srgbClr val="000000"/>
                </a:solidFill>
              </a:rPr>
              <a:t> on joitain tapoja tehdä tämä:</a:t>
            </a:r>
            <a:endParaRPr lang="en-IE" sz="2800" dirty="0">
              <a:solidFill>
                <a:srgbClr val="000000"/>
              </a:solidFill>
            </a:endParaRPr>
          </a:p>
        </p:txBody>
      </p:sp>
      <p:sp>
        <p:nvSpPr>
          <p:cNvPr id="3" name="Text Placeholder 2">
            <a:extLst>
              <a:ext uri="{FF2B5EF4-FFF2-40B4-BE49-F238E27FC236}">
                <a16:creationId xmlns:a16="http://schemas.microsoft.com/office/drawing/2014/main" id="{160B8126-9ECC-C363-F44F-FA18D7D978F2}"/>
              </a:ext>
            </a:extLst>
          </p:cNvPr>
          <p:cNvSpPr>
            <a:spLocks noGrp="1"/>
          </p:cNvSpPr>
          <p:nvPr>
            <p:ph type="body" idx="2"/>
          </p:nvPr>
        </p:nvSpPr>
        <p:spPr>
          <a:xfrm>
            <a:off x="685651" y="3556206"/>
            <a:ext cx="1766146" cy="977531"/>
          </a:xfrm>
        </p:spPr>
        <p:txBody>
          <a:bodyPr/>
          <a:lstStyle/>
          <a:p>
            <a:pPr marL="0" indent="0" rtl="0"/>
            <a:r>
              <a:rPr lang="en-US" sz="2000" dirty="0">
                <a:solidFill>
                  <a:srgbClr val="000000"/>
                </a:solidFill>
              </a:rPr>
              <a:t>Korosta tuotteidesi ravintoarvoa</a:t>
            </a:r>
            <a:endParaRPr lang="en-IE" sz="2000" dirty="0">
              <a:solidFill>
                <a:srgbClr val="000000"/>
              </a:solidFill>
            </a:endParaRPr>
          </a:p>
        </p:txBody>
      </p:sp>
      <p:sp>
        <p:nvSpPr>
          <p:cNvPr id="6" name="Text Placeholder 5">
            <a:extLst>
              <a:ext uri="{FF2B5EF4-FFF2-40B4-BE49-F238E27FC236}">
                <a16:creationId xmlns:a16="http://schemas.microsoft.com/office/drawing/2014/main" id="{4CB131E2-6ADD-FF85-6761-0B10E3C0276F}"/>
              </a:ext>
            </a:extLst>
          </p:cNvPr>
          <p:cNvSpPr>
            <a:spLocks noGrp="1"/>
          </p:cNvSpPr>
          <p:nvPr>
            <p:ph type="body" idx="10"/>
          </p:nvPr>
        </p:nvSpPr>
        <p:spPr>
          <a:xfrm>
            <a:off x="3189015" y="2674303"/>
            <a:ext cx="586612" cy="597538"/>
          </a:xfrm>
        </p:spPr>
        <p:txBody>
          <a:bodyPr/>
          <a:lstStyle/>
          <a:p>
            <a:pPr algn="l" rtl="0"/>
            <a:r>
              <a:rPr lang="en-IE" dirty="0">
                <a:solidFill>
                  <a:srgbClr val="B2DDDC"/>
                </a:solidFill>
              </a:rPr>
              <a:t>2</a:t>
            </a:r>
          </a:p>
        </p:txBody>
      </p:sp>
      <p:sp>
        <p:nvSpPr>
          <p:cNvPr id="7" name="Text Placeholder 6">
            <a:extLst>
              <a:ext uri="{FF2B5EF4-FFF2-40B4-BE49-F238E27FC236}">
                <a16:creationId xmlns:a16="http://schemas.microsoft.com/office/drawing/2014/main" id="{BBA075B8-05C8-5D93-A49C-C184B1F10C71}"/>
              </a:ext>
            </a:extLst>
          </p:cNvPr>
          <p:cNvSpPr>
            <a:spLocks noGrp="1"/>
          </p:cNvSpPr>
          <p:nvPr>
            <p:ph type="body" idx="11"/>
          </p:nvPr>
        </p:nvSpPr>
        <p:spPr>
          <a:xfrm>
            <a:off x="5498757" y="2594503"/>
            <a:ext cx="586612" cy="597538"/>
          </a:xfrm>
        </p:spPr>
        <p:txBody>
          <a:bodyPr/>
          <a:lstStyle/>
          <a:p>
            <a:pPr algn="l" rtl="0"/>
            <a:r>
              <a:rPr lang="en-IE" dirty="0">
                <a:solidFill>
                  <a:srgbClr val="F1A0C2"/>
                </a:solidFill>
              </a:rPr>
              <a:t>3</a:t>
            </a:r>
          </a:p>
        </p:txBody>
      </p:sp>
      <p:sp>
        <p:nvSpPr>
          <p:cNvPr id="9" name="Text Placeholder 8">
            <a:extLst>
              <a:ext uri="{FF2B5EF4-FFF2-40B4-BE49-F238E27FC236}">
                <a16:creationId xmlns:a16="http://schemas.microsoft.com/office/drawing/2014/main" id="{FA44AC62-9DC6-976E-DCD4-FBBB59E33AA3}"/>
              </a:ext>
            </a:extLst>
          </p:cNvPr>
          <p:cNvSpPr>
            <a:spLocks noGrp="1"/>
          </p:cNvSpPr>
          <p:nvPr>
            <p:ph type="body" idx="13"/>
          </p:nvPr>
        </p:nvSpPr>
        <p:spPr>
          <a:xfrm>
            <a:off x="799182" y="2734403"/>
            <a:ext cx="586612" cy="597538"/>
          </a:xfrm>
        </p:spPr>
        <p:txBody>
          <a:bodyPr/>
          <a:lstStyle/>
          <a:p>
            <a:pPr algn="l" rtl="0"/>
            <a:r>
              <a:rPr lang="en-IE" dirty="0">
                <a:solidFill>
                  <a:srgbClr val="F79037"/>
                </a:solidFill>
              </a:rPr>
              <a:t>1</a:t>
            </a:r>
          </a:p>
        </p:txBody>
      </p:sp>
      <p:sp>
        <p:nvSpPr>
          <p:cNvPr id="11" name="Text Placeholder 10">
            <a:extLst>
              <a:ext uri="{FF2B5EF4-FFF2-40B4-BE49-F238E27FC236}">
                <a16:creationId xmlns:a16="http://schemas.microsoft.com/office/drawing/2014/main" id="{4F24376C-9954-C54D-8A48-7B04DF73F8D8}"/>
              </a:ext>
            </a:extLst>
          </p:cNvPr>
          <p:cNvSpPr>
            <a:spLocks noGrp="1"/>
          </p:cNvSpPr>
          <p:nvPr>
            <p:ph type="body" idx="15"/>
          </p:nvPr>
        </p:nvSpPr>
        <p:spPr>
          <a:xfrm>
            <a:off x="10066334" y="2598692"/>
            <a:ext cx="586612" cy="597538"/>
          </a:xfrm>
        </p:spPr>
        <p:txBody>
          <a:bodyPr/>
          <a:lstStyle/>
          <a:p>
            <a:pPr algn="l" rtl="0"/>
            <a:r>
              <a:rPr lang="en-IE" dirty="0">
                <a:solidFill>
                  <a:srgbClr val="B2DDDC"/>
                </a:solidFill>
              </a:rPr>
              <a:t>5</a:t>
            </a:r>
          </a:p>
        </p:txBody>
      </p:sp>
      <p:sp>
        <p:nvSpPr>
          <p:cNvPr id="12" name="Text Placeholder 11">
            <a:extLst>
              <a:ext uri="{FF2B5EF4-FFF2-40B4-BE49-F238E27FC236}">
                <a16:creationId xmlns:a16="http://schemas.microsoft.com/office/drawing/2014/main" id="{57F60898-309F-8BFD-1283-2A9A3B7B941C}"/>
              </a:ext>
            </a:extLst>
          </p:cNvPr>
          <p:cNvSpPr>
            <a:spLocks noGrp="1"/>
          </p:cNvSpPr>
          <p:nvPr>
            <p:ph type="body" idx="6"/>
          </p:nvPr>
        </p:nvSpPr>
        <p:spPr>
          <a:xfrm>
            <a:off x="7723240" y="2581105"/>
            <a:ext cx="586612" cy="597538"/>
          </a:xfrm>
        </p:spPr>
        <p:txBody>
          <a:bodyPr/>
          <a:lstStyle/>
          <a:p>
            <a:pPr algn="l" rtl="0"/>
            <a:r>
              <a:rPr lang="en-IE" dirty="0">
                <a:solidFill>
                  <a:srgbClr val="F79037"/>
                </a:solidFill>
              </a:rPr>
              <a:t>4</a:t>
            </a:r>
          </a:p>
        </p:txBody>
      </p:sp>
      <p:sp>
        <p:nvSpPr>
          <p:cNvPr id="13" name="Text Placeholder 2">
            <a:extLst>
              <a:ext uri="{FF2B5EF4-FFF2-40B4-BE49-F238E27FC236}">
                <a16:creationId xmlns:a16="http://schemas.microsoft.com/office/drawing/2014/main" id="{31CA8FA2-051A-9513-12A8-5FE459024DF1}"/>
              </a:ext>
            </a:extLst>
          </p:cNvPr>
          <p:cNvSpPr txBox="1">
            <a:spLocks/>
          </p:cNvSpPr>
          <p:nvPr/>
        </p:nvSpPr>
        <p:spPr>
          <a:xfrm>
            <a:off x="10066334" y="355620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000" dirty="0">
                <a:solidFill>
                  <a:srgbClr val="000000"/>
                </a:solidFill>
              </a:rPr>
              <a:t>Edistä </a:t>
            </a:r>
            <a:r>
              <a:rPr lang="en-US" sz="2000" dirty="0" err="1">
                <a:solidFill>
                  <a:srgbClr val="000000"/>
                </a:solidFill>
              </a:rPr>
              <a:t>terveellisiä</a:t>
            </a:r>
            <a:r>
              <a:rPr lang="en-US" sz="2000" dirty="0">
                <a:solidFill>
                  <a:srgbClr val="000000"/>
                </a:solidFill>
              </a:rPr>
              <a:t> </a:t>
            </a:r>
            <a:r>
              <a:rPr lang="en-US" sz="2000" dirty="0" err="1">
                <a:solidFill>
                  <a:srgbClr val="000000"/>
                </a:solidFill>
              </a:rPr>
              <a:t>ruokailu-tottumuksia</a:t>
            </a:r>
            <a:endParaRPr lang="en-IE" sz="2000" dirty="0">
              <a:solidFill>
                <a:srgbClr val="000000"/>
              </a:solidFill>
            </a:endParaRPr>
          </a:p>
        </p:txBody>
      </p:sp>
      <p:sp>
        <p:nvSpPr>
          <p:cNvPr id="14" name="Text Placeholder 2">
            <a:extLst>
              <a:ext uri="{FF2B5EF4-FFF2-40B4-BE49-F238E27FC236}">
                <a16:creationId xmlns:a16="http://schemas.microsoft.com/office/drawing/2014/main" id="{86F797E9-521C-AB1F-6E74-31E11F00AE9B}"/>
              </a:ext>
            </a:extLst>
          </p:cNvPr>
          <p:cNvSpPr txBox="1">
            <a:spLocks/>
          </p:cNvSpPr>
          <p:nvPr/>
        </p:nvSpPr>
        <p:spPr>
          <a:xfrm>
            <a:off x="7468211" y="3597325"/>
            <a:ext cx="2201421"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000" dirty="0">
                <a:solidFill>
                  <a:srgbClr val="000000"/>
                </a:solidFill>
              </a:rPr>
              <a:t>Tarjoa </a:t>
            </a:r>
            <a:r>
              <a:rPr lang="en-US" sz="2000" dirty="0" err="1">
                <a:solidFill>
                  <a:srgbClr val="000000"/>
                </a:solidFill>
              </a:rPr>
              <a:t>erilaisia</a:t>
            </a:r>
            <a:r>
              <a:rPr lang="en-US" sz="2000" dirty="0">
                <a:solidFill>
                  <a:srgbClr val="000000"/>
                </a:solidFill>
              </a:rPr>
              <a:t> ​​</a:t>
            </a:r>
            <a:r>
              <a:rPr lang="en-US" sz="2000" dirty="0" err="1">
                <a:solidFill>
                  <a:srgbClr val="000000"/>
                </a:solidFill>
              </a:rPr>
              <a:t>ruoka-valiovaihtoehtoja</a:t>
            </a:r>
            <a:endParaRPr lang="en-IE" sz="2000" dirty="0">
              <a:solidFill>
                <a:srgbClr val="000000"/>
              </a:solidFill>
            </a:endParaRPr>
          </a:p>
        </p:txBody>
      </p:sp>
      <p:sp>
        <p:nvSpPr>
          <p:cNvPr id="15" name="Text Placeholder 2">
            <a:extLst>
              <a:ext uri="{FF2B5EF4-FFF2-40B4-BE49-F238E27FC236}">
                <a16:creationId xmlns:a16="http://schemas.microsoft.com/office/drawing/2014/main" id="{FA34453E-6925-A009-45BE-803C90F8C163}"/>
              </a:ext>
            </a:extLst>
          </p:cNvPr>
          <p:cNvSpPr txBox="1">
            <a:spLocks/>
          </p:cNvSpPr>
          <p:nvPr/>
        </p:nvSpPr>
        <p:spPr>
          <a:xfrm>
            <a:off x="5212927" y="3595024"/>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000" dirty="0">
                <a:solidFill>
                  <a:srgbClr val="000000"/>
                </a:solidFill>
              </a:rPr>
              <a:t>Tue paikallista ja luomuviljelyä</a:t>
            </a:r>
            <a:endParaRPr lang="en-IE" sz="2000" dirty="0">
              <a:solidFill>
                <a:srgbClr val="000000"/>
              </a:solidFill>
            </a:endParaRPr>
          </a:p>
        </p:txBody>
      </p:sp>
      <p:sp>
        <p:nvSpPr>
          <p:cNvPr id="16" name="Text Placeholder 2">
            <a:extLst>
              <a:ext uri="{FF2B5EF4-FFF2-40B4-BE49-F238E27FC236}">
                <a16:creationId xmlns:a16="http://schemas.microsoft.com/office/drawing/2014/main" id="{5A4A12E5-B8CB-17FD-8C2B-4FE3E6B2550D}"/>
              </a:ext>
            </a:extLst>
          </p:cNvPr>
          <p:cNvSpPr txBox="1">
            <a:spLocks/>
          </p:cNvSpPr>
          <p:nvPr/>
        </p:nvSpPr>
        <p:spPr>
          <a:xfrm>
            <a:off x="2887071" y="3556209"/>
            <a:ext cx="1961154"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000" dirty="0">
                <a:solidFill>
                  <a:srgbClr val="000000"/>
                </a:solidFill>
              </a:rPr>
              <a:t>Käytä korkealaatuisia, kestäviä ainesosia</a:t>
            </a:r>
            <a:endParaRPr lang="en-IE" sz="2000" dirty="0">
              <a:solidFill>
                <a:srgbClr val="000000"/>
              </a:solidFill>
            </a:endParaRPr>
          </a:p>
        </p:txBody>
      </p:sp>
    </p:spTree>
    <p:extLst>
      <p:ext uri="{BB962C8B-B14F-4D97-AF65-F5344CB8AC3E}">
        <p14:creationId xmlns:p14="http://schemas.microsoft.com/office/powerpoint/2010/main" val="26896376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49F833-8740-A6A3-F504-3E001DE88A01}"/>
              </a:ext>
            </a:extLst>
          </p:cNvPr>
          <p:cNvSpPr>
            <a:spLocks noGrp="1"/>
          </p:cNvSpPr>
          <p:nvPr>
            <p:ph type="body" sz="quarter" idx="18"/>
          </p:nvPr>
        </p:nvSpPr>
        <p:spPr>
          <a:xfrm>
            <a:off x="735118" y="1643065"/>
            <a:ext cx="5884312" cy="3660288"/>
          </a:xfrm>
        </p:spPr>
        <p:txBody>
          <a:bodyPr/>
          <a:lstStyle/>
          <a:p>
            <a:pPr marL="342900" indent="-342900" algn="l" rtl="0">
              <a:buFont typeface="Arial" panose="020B0604020202020204" pitchFamily="34" charset="0"/>
              <a:buChar char="•"/>
            </a:pPr>
            <a:r>
              <a:rPr lang="fi-FI" dirty="0"/>
              <a:t>Varmista, että tuotteesi ovat </a:t>
            </a:r>
            <a:r>
              <a:rPr lang="fi-FI" b="1" dirty="0"/>
              <a:t>ravitsevia </a:t>
            </a:r>
            <a:r>
              <a:rPr lang="fi-FI" dirty="0"/>
              <a:t>ja tarjoa asiakkaillesi </a:t>
            </a:r>
            <a:r>
              <a:rPr lang="fi-FI" b="1" dirty="0"/>
              <a:t>tietoa, </a:t>
            </a:r>
            <a:r>
              <a:rPr lang="fi-FI" dirty="0"/>
              <a:t>jota he</a:t>
            </a:r>
            <a:r>
              <a:rPr lang="fi-FI" b="1" dirty="0"/>
              <a:t> </a:t>
            </a:r>
            <a:r>
              <a:rPr lang="fi-FI" dirty="0"/>
              <a:t>tarvitsevat tehdäkseen tietoisia valintoja ruokavaliostaan.</a:t>
            </a:r>
          </a:p>
          <a:p>
            <a:pPr marL="342900" indent="-342900" algn="l" rtl="0">
              <a:buFont typeface="Arial" panose="020B0604020202020204" pitchFamily="34" charset="0"/>
              <a:buChar char="•"/>
            </a:pPr>
            <a:r>
              <a:rPr lang="fi-FI" dirty="0"/>
              <a:t>Korosta tuotteidesi tärkeimmät ravintoaineet ja terveyshyödyt pakkauksissasi, verkkosivustollasi ja markkinointimateriaaleissasi.</a:t>
            </a:r>
          </a:p>
          <a:p>
            <a:pPr algn="l" rtl="0"/>
            <a:r>
              <a:rPr lang="en-GB" b="1" dirty="0">
                <a:solidFill>
                  <a:srgbClr val="F79037"/>
                </a:solidFill>
                <a:hlinkClick r:id="rId2">
                  <a:extLst>
                    <a:ext uri="{A12FA001-AC4F-418D-AE19-62706E023703}">
                      <ahyp:hlinkClr xmlns:ahyp="http://schemas.microsoft.com/office/drawing/2018/hyperlinkcolor" val="tx"/>
                    </a:ext>
                  </a:extLst>
                </a:hlinkClick>
              </a:rPr>
              <a:t>ESIMERKKI – GOOD4U Meidän tarinamme | Tietoja Good4U:sta – Good4U Online</a:t>
            </a:r>
            <a:endParaRPr lang="en-US" b="1" dirty="0">
              <a:solidFill>
                <a:srgbClr val="F79037"/>
              </a:solidFill>
            </a:endParaRPr>
          </a:p>
          <a:p>
            <a:pPr algn="l" rtl="0"/>
            <a:endParaRPr lang="en-IE" dirty="0"/>
          </a:p>
        </p:txBody>
      </p:sp>
      <p:sp>
        <p:nvSpPr>
          <p:cNvPr id="3" name="Text Placeholder 2">
            <a:extLst>
              <a:ext uri="{FF2B5EF4-FFF2-40B4-BE49-F238E27FC236}">
                <a16:creationId xmlns:a16="http://schemas.microsoft.com/office/drawing/2014/main" id="{E5DC1E8B-8B6E-6997-5137-F6FA1F736DA8}"/>
              </a:ext>
            </a:extLst>
          </p:cNvPr>
          <p:cNvSpPr>
            <a:spLocks noGrp="1"/>
          </p:cNvSpPr>
          <p:nvPr>
            <p:ph type="body" sz="quarter" idx="16"/>
          </p:nvPr>
        </p:nvSpPr>
        <p:spPr>
          <a:xfrm>
            <a:off x="611293" y="546670"/>
            <a:ext cx="6166579" cy="565986"/>
          </a:xfrm>
        </p:spPr>
        <p:txBody>
          <a:bodyPr/>
          <a:lstStyle/>
          <a:p>
            <a:pPr algn="l" rtl="0"/>
            <a:r>
              <a:rPr lang="en-IE" dirty="0"/>
              <a:t>1. </a:t>
            </a:r>
            <a:r>
              <a:rPr lang="en-US" dirty="0" err="1"/>
              <a:t>Korosta</a:t>
            </a:r>
            <a:r>
              <a:rPr lang="en-US" dirty="0"/>
              <a:t> </a:t>
            </a:r>
            <a:r>
              <a:rPr lang="en-US" dirty="0" err="1"/>
              <a:t>tuotteidesi</a:t>
            </a:r>
            <a:r>
              <a:rPr lang="en-US" dirty="0"/>
              <a:t> </a:t>
            </a:r>
            <a:r>
              <a:rPr lang="en-US" dirty="0" err="1"/>
              <a:t>ravintoarvoa</a:t>
            </a:r>
            <a:r>
              <a:rPr lang="en-US" dirty="0"/>
              <a:t>:</a:t>
            </a:r>
            <a:endParaRPr lang="en-IE" dirty="0"/>
          </a:p>
        </p:txBody>
      </p:sp>
      <p:pic>
        <p:nvPicPr>
          <p:cNvPr id="6" name="Picture Placeholder 5" descr="A picture containing calendar  Description automatically generated">
            <a:extLst>
              <a:ext uri="{FF2B5EF4-FFF2-40B4-BE49-F238E27FC236}">
                <a16:creationId xmlns:a16="http://schemas.microsoft.com/office/drawing/2014/main" id="{65313E52-4661-255C-EB0B-FCBE26939AEA}"/>
              </a:ext>
            </a:extLst>
          </p:cNvPr>
          <p:cNvPicPr>
            <a:picLocks noGrp="1" noChangeAspect="1"/>
          </p:cNvPicPr>
          <p:nvPr>
            <p:ph type="pic" sz="quarter" idx="42"/>
          </p:nvPr>
        </p:nvPicPr>
        <p:blipFill rotWithShape="1">
          <a:blip r:embed="rId3"/>
          <a:srcRect/>
          <a:stretch/>
        </p:blipFill>
        <p:spPr>
          <a:xfrm>
            <a:off x="6545263" y="1452563"/>
            <a:ext cx="5646737" cy="4656137"/>
          </a:xfrm>
        </p:spPr>
      </p:pic>
      <p:grpSp>
        <p:nvGrpSpPr>
          <p:cNvPr id="4" name="Graphic 4">
            <a:extLst>
              <a:ext uri="{FF2B5EF4-FFF2-40B4-BE49-F238E27FC236}">
                <a16:creationId xmlns:a16="http://schemas.microsoft.com/office/drawing/2014/main" id="{0D1AD249-F104-CD81-829C-8B707D95D26A}"/>
              </a:ext>
            </a:extLst>
          </p:cNvPr>
          <p:cNvGrpSpPr/>
          <p:nvPr/>
        </p:nvGrpSpPr>
        <p:grpSpPr>
          <a:xfrm>
            <a:off x="5335435" y="5210842"/>
            <a:ext cx="540676" cy="897858"/>
            <a:chOff x="9129274" y="2719113"/>
            <a:chExt cx="717139" cy="1386497"/>
          </a:xfrm>
          <a:solidFill>
            <a:srgbClr val="F79037"/>
          </a:solidFill>
        </p:grpSpPr>
        <p:grpSp>
          <p:nvGrpSpPr>
            <p:cNvPr id="5" name="Graphic 4">
              <a:extLst>
                <a:ext uri="{FF2B5EF4-FFF2-40B4-BE49-F238E27FC236}">
                  <a16:creationId xmlns:a16="http://schemas.microsoft.com/office/drawing/2014/main" id="{29E3DF79-43E3-9DE8-3D1E-89B9EE2656F8}"/>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90622BDF-A9AA-96A9-A143-261C074EEDB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6" name="Freeform 19">
                <a:extLst>
                  <a:ext uri="{FF2B5EF4-FFF2-40B4-BE49-F238E27FC236}">
                    <a16:creationId xmlns:a16="http://schemas.microsoft.com/office/drawing/2014/main" id="{B80E304B-719E-9C09-9CC1-5348EA4ABEC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7" name="Graphic 4">
              <a:extLst>
                <a:ext uri="{FF2B5EF4-FFF2-40B4-BE49-F238E27FC236}">
                  <a16:creationId xmlns:a16="http://schemas.microsoft.com/office/drawing/2014/main" id="{959D629B-7B6E-70B7-2048-7680F64BA2EA}"/>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AF18F737-AB9B-27E5-5157-A8FD53E8710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9" name="Freeform 22">
                <a:extLst>
                  <a:ext uri="{FF2B5EF4-FFF2-40B4-BE49-F238E27FC236}">
                    <a16:creationId xmlns:a16="http://schemas.microsoft.com/office/drawing/2014/main" id="{751EF375-8E47-0736-F31A-A2EB3854339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0" name="Freeform 23">
                <a:extLst>
                  <a:ext uri="{FF2B5EF4-FFF2-40B4-BE49-F238E27FC236}">
                    <a16:creationId xmlns:a16="http://schemas.microsoft.com/office/drawing/2014/main" id="{8D72CA5F-AA57-E7EA-CFD0-3E422101CFC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1" name="Freeform 24">
                <a:extLst>
                  <a:ext uri="{FF2B5EF4-FFF2-40B4-BE49-F238E27FC236}">
                    <a16:creationId xmlns:a16="http://schemas.microsoft.com/office/drawing/2014/main" id="{103650A8-3C57-253A-D93B-3F49A3C36DF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2" name="Freeform 25">
                <a:extLst>
                  <a:ext uri="{FF2B5EF4-FFF2-40B4-BE49-F238E27FC236}">
                    <a16:creationId xmlns:a16="http://schemas.microsoft.com/office/drawing/2014/main" id="{F74DE65B-B346-D998-559E-0862B968C2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3" name="Freeform 26">
                <a:extLst>
                  <a:ext uri="{FF2B5EF4-FFF2-40B4-BE49-F238E27FC236}">
                    <a16:creationId xmlns:a16="http://schemas.microsoft.com/office/drawing/2014/main" id="{B7189EC1-0970-45D2-AF4B-6C2207A1478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4" name="Freeform 27">
                <a:extLst>
                  <a:ext uri="{FF2B5EF4-FFF2-40B4-BE49-F238E27FC236}">
                    <a16:creationId xmlns:a16="http://schemas.microsoft.com/office/drawing/2014/main" id="{51FD5C21-8742-0621-5F1F-09B7E4A169F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3341174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1868B38-E454-C1C2-371F-84BB9201650F}"/>
              </a:ext>
            </a:extLst>
          </p:cNvPr>
          <p:cNvSpPr>
            <a:spLocks noGrp="1"/>
          </p:cNvSpPr>
          <p:nvPr>
            <p:ph type="pic" sz="quarter" idx="10"/>
          </p:nvPr>
        </p:nvSpPr>
        <p:spPr/>
        <p:txBody>
          <a:bodyPr/>
          <a:lstStyle/>
          <a:p>
            <a:endParaRPr lang="en-IE"/>
          </a:p>
        </p:txBody>
      </p:sp>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763698" y="1681626"/>
            <a:ext cx="6087239" cy="3291086"/>
          </a:xfrm>
        </p:spPr>
        <p:txBody>
          <a:bodyPr/>
          <a:lstStyle/>
          <a:p>
            <a:pPr algn="l" rtl="0"/>
            <a:r>
              <a:rPr lang="fi-FI" sz="2300" dirty="0"/>
              <a:t>Tutustu meidän </a:t>
            </a:r>
            <a:r>
              <a:rPr lang="fi-FI" sz="2300" dirty="0">
                <a:solidFill>
                  <a:srgbClr val="F79037"/>
                </a:solidFill>
                <a:hlinkClick r:id="rId2">
                  <a:extLst>
                    <a:ext uri="{A12FA001-AC4F-418D-AE19-62706E023703}">
                      <ahyp:hlinkClr xmlns:ahyp="http://schemas.microsoft.com/office/drawing/2018/hyperlinkcolor" val="tx"/>
                    </a:ext>
                  </a:extLst>
                </a:hlinkClick>
              </a:rPr>
              <a:t>Hyvien käytäntöjen kokoelmaa</a:t>
            </a:r>
            <a:r>
              <a:rPr lang="fi-FI" sz="2300" dirty="0">
                <a:solidFill>
                  <a:srgbClr val="F79037"/>
                </a:solidFill>
              </a:rPr>
              <a:t>n </a:t>
            </a:r>
            <a:r>
              <a:rPr lang="fi-FI" sz="2300" dirty="0"/>
              <a:t>saadaksesi esimerkkejä yrityksistä, jotka painottavat elintarvikkeidensa ravitsemuksellista hyötyä ja toimivat tiedottamalla kuluttajille.</a:t>
            </a:r>
          </a:p>
          <a:p>
            <a:pPr algn="l" rtl="0"/>
            <a:r>
              <a:rPr lang="fi-FI" sz="2300" dirty="0" err="1">
                <a:solidFill>
                  <a:srgbClr val="F79037"/>
                </a:solidFill>
                <a:hlinkClick r:id="rId3">
                  <a:extLst>
                    <a:ext uri="{A12FA001-AC4F-418D-AE19-62706E023703}">
                      <ahyp:hlinkClr xmlns:ahyp="http://schemas.microsoft.com/office/drawing/2018/hyperlinkcolor" val="tx"/>
                    </a:ext>
                  </a:extLst>
                </a:hlinkClick>
              </a:rPr>
              <a:t>Camile</a:t>
            </a:r>
            <a:r>
              <a:rPr lang="fi-FI" sz="2300" dirty="0">
                <a:solidFill>
                  <a:srgbClr val="F79037"/>
                </a:solidFill>
              </a:rPr>
              <a:t> </a:t>
            </a:r>
            <a:r>
              <a:rPr lang="fi-FI" sz="2300" dirty="0"/>
              <a:t>on yksi tällainen esimerkki. </a:t>
            </a:r>
            <a:r>
              <a:rPr lang="fi-FI" sz="2300" dirty="0" err="1"/>
              <a:t>Camile</a:t>
            </a:r>
            <a:r>
              <a:rPr lang="fi-FI" sz="2300" dirty="0"/>
              <a:t> on ravintolaketju Irlannissa. Kestävämmän ravintolan voittaja, se tarjoaa Irlannin ensimmäisen hiilidioksidipitoisen menun #consciouscamile</a:t>
            </a:r>
          </a:p>
          <a:p>
            <a:pPr algn="l" rtl="0"/>
            <a:endParaRPr lang="fi-FI" sz="800" dirty="0"/>
          </a:p>
          <a:p>
            <a:pPr algn="l" rtl="0"/>
            <a:r>
              <a:rPr lang="fi-FI" sz="2300" b="1" dirty="0">
                <a:solidFill>
                  <a:schemeClr val="bg1"/>
                </a:solidFill>
                <a:highlight>
                  <a:srgbClr val="F79037"/>
                </a:highlight>
                <a:hlinkClick r:id="rId4">
                  <a:extLst>
                    <a:ext uri="{A12FA001-AC4F-418D-AE19-62706E023703}">
                      <ahyp:hlinkClr xmlns:ahyp="http://schemas.microsoft.com/office/drawing/2018/hyperlinkcolor" val="tx"/>
                    </a:ext>
                  </a:extLst>
                </a:hlinkClick>
              </a:rPr>
              <a:t>LUE LISÄÄ </a:t>
            </a:r>
            <a:r>
              <a:rPr lang="fi-FI" sz="2300" dirty="0" err="1">
                <a:solidFill>
                  <a:srgbClr val="F79037"/>
                </a:solidFill>
                <a:hlinkClick r:id="rId4">
                  <a:extLst>
                    <a:ext uri="{A12FA001-AC4F-418D-AE19-62706E023703}">
                      <ahyp:hlinkClr xmlns:ahyp="http://schemas.microsoft.com/office/drawing/2018/hyperlinkcolor" val="tx"/>
                    </a:ext>
                  </a:extLst>
                </a:hlinkClick>
              </a:rPr>
              <a:t>Camilen</a:t>
            </a:r>
            <a:r>
              <a:rPr lang="fi-FI" sz="2300" dirty="0">
                <a:solidFill>
                  <a:srgbClr val="F79037"/>
                </a:solidFill>
                <a:hlinkClick r:id="rId4">
                  <a:extLst>
                    <a:ext uri="{A12FA001-AC4F-418D-AE19-62706E023703}">
                      <ahyp:hlinkClr xmlns:ahyp="http://schemas.microsoft.com/office/drawing/2018/hyperlinkcolor" val="tx"/>
                    </a:ext>
                  </a:extLst>
                </a:hlinkClick>
              </a:rPr>
              <a:t> kestävän </a:t>
            </a:r>
            <a:r>
              <a:rPr lang="en-IE" sz="2300" dirty="0" err="1">
                <a:solidFill>
                  <a:srgbClr val="F79037"/>
                </a:solidFill>
                <a:hlinkClick r:id="rId4">
                  <a:extLst>
                    <a:ext uri="{A12FA001-AC4F-418D-AE19-62706E023703}">
                      <ahyp:hlinkClr xmlns:ahyp="http://schemas.microsoft.com/office/drawing/2018/hyperlinkcolor" val="tx"/>
                    </a:ext>
                  </a:extLst>
                </a:hlinkClick>
              </a:rPr>
              <a:t>kehityksen</a:t>
            </a:r>
            <a:r>
              <a:rPr lang="en-IE" sz="2300" dirty="0">
                <a:solidFill>
                  <a:srgbClr val="F79037"/>
                </a:solidFill>
                <a:hlinkClick r:id="rId4">
                  <a:extLst>
                    <a:ext uri="{A12FA001-AC4F-418D-AE19-62706E023703}">
                      <ahyp:hlinkClr xmlns:ahyp="http://schemas.microsoft.com/office/drawing/2018/hyperlinkcolor" val="tx"/>
                    </a:ext>
                  </a:extLst>
                </a:hlinkClick>
              </a:rPr>
              <a:t> käytännöt</a:t>
            </a:r>
            <a:endParaRPr lang="en-IE" sz="2300" dirty="0">
              <a:solidFill>
                <a:srgbClr val="F79037"/>
              </a:solidFill>
            </a:endParaRPr>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673820" y="595384"/>
            <a:ext cx="4990998" cy="992652"/>
          </a:xfrm>
        </p:spPr>
        <p:txBody>
          <a:bodyPr/>
          <a:lstStyle/>
          <a:p>
            <a:pPr algn="l" rtl="0"/>
            <a:r>
              <a:rPr lang="en-IE" dirty="0">
                <a:highlight>
                  <a:srgbClr val="F79037"/>
                </a:highlight>
              </a:rPr>
              <a:t>Inspiroidu…</a:t>
            </a:r>
          </a:p>
        </p:txBody>
      </p:sp>
      <p:pic>
        <p:nvPicPr>
          <p:cNvPr id="5" name="Picture 4">
            <a:extLst>
              <a:ext uri="{FF2B5EF4-FFF2-40B4-BE49-F238E27FC236}">
                <a16:creationId xmlns:a16="http://schemas.microsoft.com/office/drawing/2014/main" id="{C980031E-EBDE-AFF0-C365-060713436B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37126" y="1197231"/>
            <a:ext cx="2631980" cy="4538276"/>
          </a:xfrm>
          <a:prstGeom prst="rect">
            <a:avLst/>
          </a:prstGeom>
        </p:spPr>
      </p:pic>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4227" y="830238"/>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460108" y="3796573"/>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740617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6F297E-F24B-59D5-2739-BDC249F79199}"/>
              </a:ext>
            </a:extLst>
          </p:cNvPr>
          <p:cNvSpPr>
            <a:spLocks noGrp="1"/>
          </p:cNvSpPr>
          <p:nvPr>
            <p:ph type="body" sz="quarter" idx="18"/>
          </p:nvPr>
        </p:nvSpPr>
        <p:spPr>
          <a:xfrm>
            <a:off x="892278" y="1559044"/>
            <a:ext cx="5409137" cy="3025975"/>
          </a:xfrm>
        </p:spPr>
        <p:txBody>
          <a:bodyPr/>
          <a:lstStyle/>
          <a:p>
            <a:pPr marL="342900" indent="-342900" algn="l" rtl="0">
              <a:buFont typeface="Arial" panose="020B0604020202020204" pitchFamily="34" charset="0"/>
              <a:buChar char="•"/>
            </a:pPr>
            <a:r>
              <a:rPr lang="en-US" dirty="0"/>
              <a:t>Kun valmistat tai käsittelet ruokaa tuotteesi valmistamiseksi, valitse ainesosat, jotka on hankittu kestävästi ja jotka eivät sisällä haitallisia kemikaaleja tai lisäaineita. </a:t>
            </a:r>
          </a:p>
          <a:p>
            <a:pPr marL="342900" indent="-342900" algn="l" rtl="0">
              <a:buFont typeface="Arial" panose="020B0604020202020204" pitchFamily="34" charset="0"/>
              <a:buChar char="•"/>
            </a:pPr>
            <a:r>
              <a:rPr lang="en-US" dirty="0" err="1"/>
              <a:t>Tämä</a:t>
            </a:r>
            <a:r>
              <a:rPr lang="en-US" dirty="0"/>
              <a:t> ei ainoastaan ​​paranna tuotteidesi ravintoarvoa, vaan myös vähentää yrityksesi ympäristövaikutuksia. </a:t>
            </a:r>
          </a:p>
          <a:p>
            <a:pPr marL="342900" indent="-342900" algn="l" rtl="0">
              <a:buFont typeface="Arial" panose="020B0604020202020204" pitchFamily="34" charset="0"/>
              <a:buChar char="•"/>
            </a:pPr>
            <a:r>
              <a:rPr lang="en-US" dirty="0" err="1"/>
              <a:t>Elintarvikkeiden</a:t>
            </a:r>
            <a:r>
              <a:rPr lang="en-US" dirty="0"/>
              <a:t> tuottajat käyttävät nyt QR-koodeja tarjotakseen läpinäkyvyyttä ruoan alkuperästä kuluttajalle.</a:t>
            </a:r>
            <a:endParaRPr lang="en-IE" dirty="0"/>
          </a:p>
        </p:txBody>
      </p:sp>
      <p:sp>
        <p:nvSpPr>
          <p:cNvPr id="3" name="Text Placeholder 2">
            <a:extLst>
              <a:ext uri="{FF2B5EF4-FFF2-40B4-BE49-F238E27FC236}">
                <a16:creationId xmlns:a16="http://schemas.microsoft.com/office/drawing/2014/main" id="{7500A971-F907-BC73-BEDA-E57CEF4ABD71}"/>
              </a:ext>
            </a:extLst>
          </p:cNvPr>
          <p:cNvSpPr>
            <a:spLocks noGrp="1"/>
          </p:cNvSpPr>
          <p:nvPr>
            <p:ph type="body" sz="quarter" idx="16"/>
          </p:nvPr>
        </p:nvSpPr>
        <p:spPr>
          <a:xfrm>
            <a:off x="726907" y="566392"/>
            <a:ext cx="5739881" cy="992652"/>
          </a:xfrm>
        </p:spPr>
        <p:txBody>
          <a:bodyPr/>
          <a:lstStyle/>
          <a:p>
            <a:pPr algn="l" rtl="0"/>
            <a:r>
              <a:rPr lang="en-IE" dirty="0"/>
              <a:t>2. Käytä korkealaatuisia, kestäviä ainesosia:</a:t>
            </a:r>
          </a:p>
        </p:txBody>
      </p:sp>
      <p:pic>
        <p:nvPicPr>
          <p:cNvPr id="6" name="Picture Placeholder 5" descr="Strawberries in a basket">
            <a:extLst>
              <a:ext uri="{FF2B5EF4-FFF2-40B4-BE49-F238E27FC236}">
                <a16:creationId xmlns:a16="http://schemas.microsoft.com/office/drawing/2014/main" id="{086E92E5-11D9-6069-C4A2-6FC02D525F7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795329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hlinkClick r:id="rId2"/>
            <a:extLst>
              <a:ext uri="{FF2B5EF4-FFF2-40B4-BE49-F238E27FC236}">
                <a16:creationId xmlns:a16="http://schemas.microsoft.com/office/drawing/2014/main" id="{1CF7F0CF-D01A-8DBF-0077-5F51A37D586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3827" r="5574"/>
          <a:stretch/>
        </p:blipFill>
        <p:spPr>
          <a:xfrm>
            <a:off x="8878822" y="1246695"/>
            <a:ext cx="2553912" cy="4336988"/>
          </a:xfrm>
        </p:spPr>
      </p:pic>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0" y="1918085"/>
            <a:ext cx="6127025" cy="3291086"/>
          </a:xfrm>
        </p:spPr>
        <p:txBody>
          <a:bodyPr/>
          <a:lstStyle/>
          <a:p>
            <a:pPr algn="l" rtl="0"/>
            <a:r>
              <a:rPr lang="en-IE" dirty="0" err="1"/>
              <a:t>Tutustu</a:t>
            </a:r>
            <a:r>
              <a:rPr lang="en-IE" dirty="0"/>
              <a:t> </a:t>
            </a:r>
            <a:r>
              <a:rPr lang="en-IE" dirty="0" err="1"/>
              <a:t>meidän</a:t>
            </a:r>
            <a:r>
              <a:rPr lang="en-IE" dirty="0"/>
              <a:t> </a:t>
            </a:r>
            <a:r>
              <a:rPr lang="en-IE" dirty="0" err="1">
                <a:solidFill>
                  <a:srgbClr val="F79037"/>
                </a:solidFill>
                <a:hlinkClick r:id="rId2">
                  <a:extLst>
                    <a:ext uri="{A12FA001-AC4F-418D-AE19-62706E023703}">
                      <ahyp:hlinkClr xmlns:ahyp="http://schemas.microsoft.com/office/drawing/2018/hyperlinkcolor" val="tx"/>
                    </a:ext>
                  </a:extLst>
                </a:hlinkClick>
              </a:rPr>
              <a:t>Hyvien</a:t>
            </a:r>
            <a:r>
              <a:rPr lang="en-IE" dirty="0">
                <a:solidFill>
                  <a:srgbClr val="F79037"/>
                </a:solidFill>
                <a:hlinkClick r:id="rId2">
                  <a:extLst>
                    <a:ext uri="{A12FA001-AC4F-418D-AE19-62706E023703}">
                      <ahyp:hlinkClr xmlns:ahyp="http://schemas.microsoft.com/office/drawing/2018/hyperlinkcolor" val="tx"/>
                    </a:ext>
                  </a:extLst>
                </a:hlinkClick>
              </a:rPr>
              <a:t> </a:t>
            </a:r>
            <a:r>
              <a:rPr lang="en-IE" dirty="0" err="1">
                <a:solidFill>
                  <a:srgbClr val="F79037"/>
                </a:solidFill>
                <a:hlinkClick r:id="rId2">
                  <a:extLst>
                    <a:ext uri="{A12FA001-AC4F-418D-AE19-62706E023703}">
                      <ahyp:hlinkClr xmlns:ahyp="http://schemas.microsoft.com/office/drawing/2018/hyperlinkcolor" val="tx"/>
                    </a:ext>
                  </a:extLst>
                </a:hlinkClick>
              </a:rPr>
              <a:t>käytäntöjen</a:t>
            </a:r>
            <a:r>
              <a:rPr lang="en-IE" dirty="0">
                <a:solidFill>
                  <a:srgbClr val="F79037"/>
                </a:solidFill>
                <a:hlinkClick r:id="rId2">
                  <a:extLst>
                    <a:ext uri="{A12FA001-AC4F-418D-AE19-62706E023703}">
                      <ahyp:hlinkClr xmlns:ahyp="http://schemas.microsoft.com/office/drawing/2018/hyperlinkcolor" val="tx"/>
                    </a:ext>
                  </a:extLst>
                </a:hlinkClick>
              </a:rPr>
              <a:t> </a:t>
            </a:r>
            <a:r>
              <a:rPr lang="en-IE" dirty="0" err="1">
                <a:solidFill>
                  <a:srgbClr val="F79037"/>
                </a:solidFill>
                <a:hlinkClick r:id="rId2">
                  <a:extLst>
                    <a:ext uri="{A12FA001-AC4F-418D-AE19-62706E023703}">
                      <ahyp:hlinkClr xmlns:ahyp="http://schemas.microsoft.com/office/drawing/2018/hyperlinkcolor" val="tx"/>
                    </a:ext>
                  </a:extLst>
                </a:hlinkClick>
              </a:rPr>
              <a:t>kokoelma</a:t>
            </a:r>
            <a:r>
              <a:rPr lang="en-IE" dirty="0" err="1">
                <a:solidFill>
                  <a:srgbClr val="F79037"/>
                </a:solidFill>
              </a:rPr>
              <a:t>an</a:t>
            </a:r>
            <a:endParaRPr lang="en-IE" dirty="0"/>
          </a:p>
          <a:p>
            <a:pPr algn="l" rtl="0"/>
            <a:endParaRPr lang="en-IE" sz="1500" dirty="0">
              <a:solidFill>
                <a:srgbClr val="F79037"/>
              </a:solidFill>
            </a:endParaRPr>
          </a:p>
          <a:p>
            <a:pPr algn="l" rtl="0"/>
            <a:r>
              <a:rPr lang="en-IE" dirty="0" err="1"/>
              <a:t>Portugalilainen</a:t>
            </a:r>
            <a:r>
              <a:rPr lang="en-IE" dirty="0">
                <a:solidFill>
                  <a:srgbClr val="F79037"/>
                </a:solidFill>
              </a:rPr>
              <a:t> </a:t>
            </a:r>
            <a:r>
              <a:rPr lang="en-IE" dirty="0">
                <a:solidFill>
                  <a:srgbClr val="F79037"/>
                </a:solidFill>
                <a:hlinkClick r:id="rId4"/>
              </a:rPr>
              <a:t>Pepe Aromas </a:t>
            </a:r>
            <a:r>
              <a:rPr lang="en-IE" dirty="0"/>
              <a:t>on </a:t>
            </a:r>
            <a:r>
              <a:rPr lang="en-IE" dirty="0" err="1"/>
              <a:t>inspiroiva</a:t>
            </a:r>
            <a:r>
              <a:rPr lang="en-IE" dirty="0"/>
              <a:t> </a:t>
            </a:r>
            <a:r>
              <a:rPr lang="en-IE" dirty="0" err="1"/>
              <a:t>bisnes</a:t>
            </a:r>
            <a:r>
              <a:rPr lang="en-IE" dirty="0"/>
              <a:t>. He kasvattavat ja keräävät luonnonmukaisia ​​ja kestävästi tuotettuja hedelmiä ja oliiveja valmistaakseen kaikkia </a:t>
            </a:r>
            <a:r>
              <a:rPr lang="en-IE" dirty="0" err="1"/>
              <a:t>tuotteitaan</a:t>
            </a:r>
            <a:r>
              <a:rPr lang="en-IE" dirty="0"/>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Heidän</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sertifioidut ja palkitut viljelymenetelmät ja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käytäntönsä</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osoittavat kunnioituksensa ympäristöä ja biologista monimuotoisuutta kohtaan.</a:t>
            </a:r>
          </a:p>
          <a:p>
            <a:pPr algn="l" rtl="0"/>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pPr algn="l" rtl="0"/>
            <a:r>
              <a:rPr lang="en-IE" dirty="0">
                <a:highlight>
                  <a:srgbClr val="F79037"/>
                </a:highlight>
              </a:rPr>
              <a:t>Inspiroidu…</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7816" y="711355"/>
            <a:ext cx="1716407" cy="2389507"/>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394053" y="4096075"/>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25368091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3E783E-3A25-38E6-597A-AF394921E741}"/>
              </a:ext>
            </a:extLst>
          </p:cNvPr>
          <p:cNvSpPr>
            <a:spLocks noGrp="1"/>
          </p:cNvSpPr>
          <p:nvPr>
            <p:ph type="body" sz="quarter" idx="18"/>
          </p:nvPr>
        </p:nvSpPr>
        <p:spPr>
          <a:xfrm>
            <a:off x="898357" y="1300163"/>
            <a:ext cx="5464343" cy="3025975"/>
          </a:xfrm>
        </p:spPr>
        <p:txBody>
          <a:bodyPr/>
          <a:lstStyle/>
          <a:p>
            <a:pPr marL="342900" indent="-342900" algn="l" rtl="0">
              <a:buFont typeface="Arial" panose="020B0604020202020204" pitchFamily="34" charset="0"/>
              <a:buChar char="•"/>
            </a:pPr>
            <a:r>
              <a:rPr lang="fi-FI" dirty="0"/>
              <a:t>Terveellisempien tuotteiden tuottamisessa voidaan panostaa yhteistyöhön paikallisten maanviljelijöiden ja tuottajien kanssa korkealaatuisten luomuainesosien hankkimiseksi tuotteisiisi. </a:t>
            </a:r>
          </a:p>
          <a:p>
            <a:pPr marL="342900" indent="-342900" algn="l" rtl="0">
              <a:buFont typeface="Arial" panose="020B0604020202020204" pitchFamily="34" charset="0"/>
              <a:buChar char="•"/>
            </a:pPr>
            <a:r>
              <a:rPr lang="fi-FI" dirty="0"/>
              <a:t>Tämä ei vain tue paikallista maataloutta ja biologista monimuotoisuutta, vaan voi myös varmistaa, että tuotteesi eivät sisällä haitallisia kemikaaleja ja lisäaineita. </a:t>
            </a:r>
          </a:p>
          <a:p>
            <a:pPr marL="342900" indent="-342900" algn="l" rtl="0">
              <a:buFont typeface="Arial" panose="020B0604020202020204" pitchFamily="34" charset="0"/>
              <a:buChar char="•"/>
            </a:pPr>
            <a:r>
              <a:rPr lang="fi-FI" dirty="0"/>
              <a:t>Turvallisen ja terveen toimitusketjun rakentaminen on avainasemassa.</a:t>
            </a:r>
          </a:p>
        </p:txBody>
      </p:sp>
      <p:sp>
        <p:nvSpPr>
          <p:cNvPr id="3" name="Text Placeholder 2">
            <a:extLst>
              <a:ext uri="{FF2B5EF4-FFF2-40B4-BE49-F238E27FC236}">
                <a16:creationId xmlns:a16="http://schemas.microsoft.com/office/drawing/2014/main" id="{CE4E1073-D4E2-4AFE-7420-877755277BF9}"/>
              </a:ext>
            </a:extLst>
          </p:cNvPr>
          <p:cNvSpPr>
            <a:spLocks noGrp="1"/>
          </p:cNvSpPr>
          <p:nvPr>
            <p:ph type="body" sz="quarter" idx="16"/>
          </p:nvPr>
        </p:nvSpPr>
        <p:spPr>
          <a:xfrm>
            <a:off x="545933" y="575917"/>
            <a:ext cx="6778792" cy="992652"/>
          </a:xfrm>
        </p:spPr>
        <p:txBody>
          <a:bodyPr/>
          <a:lstStyle/>
          <a:p>
            <a:pPr algn="l" rtl="0"/>
            <a:r>
              <a:rPr lang="en-IE" dirty="0"/>
              <a:t>3. </a:t>
            </a:r>
            <a:r>
              <a:rPr lang="en-US" dirty="0"/>
              <a:t>Tue paikallista ja luomuviljelyä</a:t>
            </a:r>
            <a:endParaRPr lang="en-IE" dirty="0"/>
          </a:p>
        </p:txBody>
      </p:sp>
      <p:pic>
        <p:nvPicPr>
          <p:cNvPr id="6" name="Picture Placeholder 5" descr="Young man standing by tractor">
            <a:extLst>
              <a:ext uri="{FF2B5EF4-FFF2-40B4-BE49-F238E27FC236}">
                <a16:creationId xmlns:a16="http://schemas.microsoft.com/office/drawing/2014/main" id="{9309430D-D4E9-614E-A723-05027AE27E3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6048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573E5C-D068-27C4-14D9-209E4343EA65}"/>
              </a:ext>
            </a:extLst>
          </p:cNvPr>
          <p:cNvSpPr>
            <a:spLocks noGrp="1"/>
          </p:cNvSpPr>
          <p:nvPr>
            <p:ph type="body" sz="quarter" idx="18"/>
          </p:nvPr>
        </p:nvSpPr>
        <p:spPr>
          <a:xfrm>
            <a:off x="862903" y="1831371"/>
            <a:ext cx="5498815" cy="3025975"/>
          </a:xfrm>
        </p:spPr>
        <p:txBody>
          <a:bodyPr/>
          <a:lstStyle/>
          <a:p>
            <a:pPr algn="l" rtl="0"/>
            <a:r>
              <a:rPr lang="fi-FI" b="1" dirty="0"/>
              <a:t>Elintarvike-</a:t>
            </a:r>
            <a:r>
              <a:rPr lang="fi-FI" b="1" i="0" dirty="0">
                <a:effectLst/>
              </a:rPr>
              <a:t>etiikka </a:t>
            </a:r>
            <a:r>
              <a:rPr lang="fi-FI" b="0" i="0" dirty="0">
                <a:effectLst/>
              </a:rPr>
              <a:t>tai </a:t>
            </a:r>
            <a:r>
              <a:rPr lang="fi-FI" b="1" i="0" dirty="0">
                <a:effectLst/>
              </a:rPr>
              <a:t>eettistä syömistä </a:t>
            </a:r>
            <a:r>
              <a:rPr lang="fi-FI" b="0" i="0" dirty="0">
                <a:effectLst/>
              </a:rPr>
              <a:t>on ehkä parhaiten määritelty muodostuvan …</a:t>
            </a:r>
          </a:p>
          <a:p>
            <a:pPr algn="l" rtl="0"/>
            <a:r>
              <a:rPr lang="fi-FI" b="1" i="1" dirty="0">
                <a:effectLst/>
              </a:rPr>
              <a:t>"periaatteista, jotka sanelevat, mikä lasketaan muiden hyväksyttäväksi kohteluksi ruoan suhteen"</a:t>
            </a:r>
            <a:r>
              <a:rPr lang="fi-FI" b="1" i="0" dirty="0">
                <a:effectLst/>
              </a:rPr>
              <a:t> </a:t>
            </a:r>
          </a:p>
          <a:p>
            <a:pPr algn="l" rtl="0"/>
            <a:r>
              <a:rPr lang="fi-FI" b="0" i="0" dirty="0">
                <a:effectLst/>
              </a:rPr>
              <a:t>(lähde: </a:t>
            </a:r>
            <a:r>
              <a:rPr lang="fi-FI" b="1" i="0" dirty="0">
                <a:solidFill>
                  <a:srgbClr val="F79037"/>
                </a:solidFill>
                <a:effectLst/>
                <a:hlinkClick r:id="rId2">
                  <a:extLst>
                    <a:ext uri="{A12FA001-AC4F-418D-AE19-62706E023703}">
                      <ahyp:hlinkClr xmlns:ahyp="http://schemas.microsoft.com/office/drawing/2018/hyperlinkcolor" val="tx"/>
                    </a:ext>
                  </a:extLst>
                </a:hlinkClick>
              </a:rPr>
              <a:t>Elintarvike-eettinen neuvosto</a:t>
            </a:r>
            <a:r>
              <a:rPr lang="fi-FI" b="0" i="0" dirty="0">
                <a:effectLst/>
              </a:rPr>
              <a:t>).</a:t>
            </a:r>
          </a:p>
          <a:p>
            <a:pPr algn="l" rtl="0"/>
            <a:r>
              <a:rPr lang="fi-FI" dirty="0"/>
              <a:t>Tässä määritelmässä "muut" sisältää ihmiset, ei-ihmiseläimet ja planeetan.</a:t>
            </a:r>
          </a:p>
        </p:txBody>
      </p:sp>
      <p:sp>
        <p:nvSpPr>
          <p:cNvPr id="3" name="Text Placeholder 2">
            <a:extLst>
              <a:ext uri="{FF2B5EF4-FFF2-40B4-BE49-F238E27FC236}">
                <a16:creationId xmlns:a16="http://schemas.microsoft.com/office/drawing/2014/main" id="{B2EFA1D6-A2C5-3F2A-6D85-DCDBCFC861C6}"/>
              </a:ext>
            </a:extLst>
          </p:cNvPr>
          <p:cNvSpPr>
            <a:spLocks noGrp="1"/>
          </p:cNvSpPr>
          <p:nvPr>
            <p:ph type="body" sz="quarter" idx="16"/>
          </p:nvPr>
        </p:nvSpPr>
        <p:spPr>
          <a:xfrm>
            <a:off x="518251" y="563367"/>
            <a:ext cx="6890447" cy="992652"/>
          </a:xfrm>
        </p:spPr>
        <p:txBody>
          <a:bodyPr/>
          <a:lstStyle/>
          <a:p>
            <a:pPr algn="l" rtl="0"/>
            <a:r>
              <a:rPr lang="en-IE" b="1" dirty="0" err="1"/>
              <a:t>Elintarvike-etiikan</a:t>
            </a:r>
            <a:r>
              <a:rPr lang="en-IE" b="1" dirty="0"/>
              <a:t> konteksti…</a:t>
            </a:r>
          </a:p>
        </p:txBody>
      </p:sp>
      <p:pic>
        <p:nvPicPr>
          <p:cNvPr id="6" name="Picture Placeholder 5" descr="Young girl lifting up earth">
            <a:extLst>
              <a:ext uri="{FF2B5EF4-FFF2-40B4-BE49-F238E27FC236}">
                <a16:creationId xmlns:a16="http://schemas.microsoft.com/office/drawing/2014/main" id="{E6409644-3042-968C-FABC-65EC7C7FB464}"/>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grpSp>
        <p:nvGrpSpPr>
          <p:cNvPr id="7" name="Group 6">
            <a:extLst>
              <a:ext uri="{FF2B5EF4-FFF2-40B4-BE49-F238E27FC236}">
                <a16:creationId xmlns:a16="http://schemas.microsoft.com/office/drawing/2014/main" id="{91DE8D11-BF09-D4E8-8A61-55B4A19F886F}"/>
              </a:ext>
            </a:extLst>
          </p:cNvPr>
          <p:cNvGrpSpPr/>
          <p:nvPr/>
        </p:nvGrpSpPr>
        <p:grpSpPr>
          <a:xfrm>
            <a:off x="10490668" y="61504"/>
            <a:ext cx="1183081" cy="1090091"/>
            <a:chOff x="5297313" y="4260296"/>
            <a:chExt cx="2997029" cy="2761463"/>
          </a:xfrm>
        </p:grpSpPr>
        <p:sp>
          <p:nvSpPr>
            <p:cNvPr id="8" name="Freeform 587">
              <a:extLst>
                <a:ext uri="{FF2B5EF4-FFF2-40B4-BE49-F238E27FC236}">
                  <a16:creationId xmlns:a16="http://schemas.microsoft.com/office/drawing/2014/main" id="{487669AA-0C92-3F10-BC86-5A5BCE960CBE}"/>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9" name="Graphic 500">
              <a:extLst>
                <a:ext uri="{FF2B5EF4-FFF2-40B4-BE49-F238E27FC236}">
                  <a16:creationId xmlns:a16="http://schemas.microsoft.com/office/drawing/2014/main" id="{B06CB3C3-BFA5-4979-DAD0-BE5C96E11654}"/>
                </a:ext>
              </a:extLst>
            </p:cNvPr>
            <p:cNvGrpSpPr/>
            <p:nvPr/>
          </p:nvGrpSpPr>
          <p:grpSpPr>
            <a:xfrm>
              <a:off x="5297313" y="4260296"/>
              <a:ext cx="2997029" cy="2761463"/>
              <a:chOff x="6245479" y="2229503"/>
              <a:chExt cx="2997029" cy="2761463"/>
            </a:xfrm>
            <a:solidFill>
              <a:srgbClr val="000000"/>
            </a:solidFill>
          </p:grpSpPr>
          <p:sp>
            <p:nvSpPr>
              <p:cNvPr id="10" name="Freeform 589">
                <a:extLst>
                  <a:ext uri="{FF2B5EF4-FFF2-40B4-BE49-F238E27FC236}">
                    <a16:creationId xmlns:a16="http://schemas.microsoft.com/office/drawing/2014/main" id="{B100428A-DC41-BC7E-38BE-4BB36118B2B0}"/>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11" name="Freeform 590">
                <a:extLst>
                  <a:ext uri="{FF2B5EF4-FFF2-40B4-BE49-F238E27FC236}">
                    <a16:creationId xmlns:a16="http://schemas.microsoft.com/office/drawing/2014/main" id="{828F2113-FE89-9908-0463-1669EEB01FA5}"/>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2" name="Freeform 591">
                <a:extLst>
                  <a:ext uri="{FF2B5EF4-FFF2-40B4-BE49-F238E27FC236}">
                    <a16:creationId xmlns:a16="http://schemas.microsoft.com/office/drawing/2014/main" id="{396BE3E7-0C9E-20AB-4713-C389EB69523C}"/>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221043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0" y="1918085"/>
            <a:ext cx="6363204" cy="3291086"/>
          </a:xfrm>
        </p:spPr>
        <p:txBody>
          <a:bodyPr/>
          <a:lstStyle/>
          <a:p>
            <a:pPr algn="l" rtl="0"/>
            <a:r>
              <a:rPr lang="en-IE" dirty="0" err="1"/>
              <a:t>Tutustu</a:t>
            </a:r>
            <a:r>
              <a:rPr lang="en-IE" dirty="0"/>
              <a:t> </a:t>
            </a:r>
            <a:r>
              <a:rPr lang="en-IE" dirty="0" err="1"/>
              <a:t>meidän</a:t>
            </a:r>
            <a:r>
              <a:rPr lang="en-IE" dirty="0"/>
              <a:t> </a:t>
            </a:r>
            <a:r>
              <a:rPr lang="en-IE" dirty="0" err="1">
                <a:solidFill>
                  <a:srgbClr val="F79037"/>
                </a:solidFill>
                <a:hlinkClick r:id="rId2">
                  <a:extLst>
                    <a:ext uri="{A12FA001-AC4F-418D-AE19-62706E023703}">
                      <ahyp:hlinkClr xmlns:ahyp="http://schemas.microsoft.com/office/drawing/2018/hyperlinkcolor" val="tx"/>
                    </a:ext>
                  </a:extLst>
                </a:hlinkClick>
              </a:rPr>
              <a:t>Hyvien</a:t>
            </a:r>
            <a:r>
              <a:rPr lang="en-IE" dirty="0">
                <a:solidFill>
                  <a:srgbClr val="F79037"/>
                </a:solidFill>
                <a:hlinkClick r:id="rId2">
                  <a:extLst>
                    <a:ext uri="{A12FA001-AC4F-418D-AE19-62706E023703}">
                      <ahyp:hlinkClr xmlns:ahyp="http://schemas.microsoft.com/office/drawing/2018/hyperlinkcolor" val="tx"/>
                    </a:ext>
                  </a:extLst>
                </a:hlinkClick>
              </a:rPr>
              <a:t> </a:t>
            </a:r>
            <a:r>
              <a:rPr lang="en-IE" dirty="0" err="1">
                <a:solidFill>
                  <a:srgbClr val="F79037"/>
                </a:solidFill>
                <a:hlinkClick r:id="rId2">
                  <a:extLst>
                    <a:ext uri="{A12FA001-AC4F-418D-AE19-62706E023703}">
                      <ahyp:hlinkClr xmlns:ahyp="http://schemas.microsoft.com/office/drawing/2018/hyperlinkcolor" val="tx"/>
                    </a:ext>
                  </a:extLst>
                </a:hlinkClick>
              </a:rPr>
              <a:t>käytäntöjen</a:t>
            </a:r>
            <a:r>
              <a:rPr lang="en-IE" dirty="0">
                <a:solidFill>
                  <a:srgbClr val="F79037"/>
                </a:solidFill>
                <a:hlinkClick r:id="rId2">
                  <a:extLst>
                    <a:ext uri="{A12FA001-AC4F-418D-AE19-62706E023703}">
                      <ahyp:hlinkClr xmlns:ahyp="http://schemas.microsoft.com/office/drawing/2018/hyperlinkcolor" val="tx"/>
                    </a:ext>
                  </a:extLst>
                </a:hlinkClick>
              </a:rPr>
              <a:t> </a:t>
            </a:r>
            <a:r>
              <a:rPr lang="en-IE" dirty="0" err="1">
                <a:solidFill>
                  <a:srgbClr val="F79037"/>
                </a:solidFill>
                <a:hlinkClick r:id="rId2">
                  <a:extLst>
                    <a:ext uri="{A12FA001-AC4F-418D-AE19-62706E023703}">
                      <ahyp:hlinkClr xmlns:ahyp="http://schemas.microsoft.com/office/drawing/2018/hyperlinkcolor" val="tx"/>
                    </a:ext>
                  </a:extLst>
                </a:hlinkClick>
              </a:rPr>
              <a:t>kokoelma</a:t>
            </a:r>
            <a:r>
              <a:rPr lang="en-IE" dirty="0" err="1">
                <a:solidFill>
                  <a:srgbClr val="F79037"/>
                </a:solidFill>
              </a:rPr>
              <a:t>an</a:t>
            </a:r>
            <a:r>
              <a:rPr lang="en-IE" dirty="0"/>
              <a:t> </a:t>
            </a:r>
          </a:p>
          <a:p>
            <a:pPr algn="l" rtl="0"/>
            <a:endParaRPr lang="en-IE" sz="1500" dirty="0">
              <a:solidFill>
                <a:srgbClr val="F79037"/>
              </a:solidFill>
              <a:hlinkClick r:id="rId3">
                <a:extLst>
                  <a:ext uri="{A12FA001-AC4F-418D-AE19-62706E023703}">
                    <ahyp:hlinkClr xmlns:ahyp="http://schemas.microsoft.com/office/drawing/2018/hyperlinkcolor" val="tx"/>
                  </a:ext>
                </a:extLst>
              </a:hlinkClick>
            </a:endParaRPr>
          </a:p>
          <a:p>
            <a:pPr algn="l" rtl="0"/>
            <a:r>
              <a:rPr lang="en-IE" dirty="0">
                <a:solidFill>
                  <a:srgbClr val="F79037"/>
                </a:solidFill>
                <a:hlinkClick r:id="rId4">
                  <a:extLst>
                    <a:ext uri="{A12FA001-AC4F-418D-AE19-62706E023703}">
                      <ahyp:hlinkClr xmlns:ahyp="http://schemas.microsoft.com/office/drawing/2018/hyperlinkcolor" val="tx"/>
                    </a:ext>
                  </a:extLst>
                </a:hlinkClick>
              </a:rPr>
              <a:t>Valio</a:t>
            </a:r>
            <a:r>
              <a:rPr lang="en-IE" dirty="0">
                <a:solidFill>
                  <a:srgbClr val="F79037"/>
                </a:solidFill>
              </a:rPr>
              <a:t> </a:t>
            </a:r>
            <a:r>
              <a:rPr lang="en-IE" dirty="0"/>
              <a:t>valittiin hyväksi käytännöksi, koska se ei vain tue paikallista maataloutta, vaan yritys toimii myös osuustoiminnallisesti ja siten viljelijät ovat omistajia.</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l" rtl="0"/>
            <a:r>
              <a:rPr lang="en-US" dirty="0"/>
              <a:t>Yritys tuntee käyttämiensä raaka-aineiden alkuperän, ja se odottaa toimittajiltaan sitoutuvan vastuullisiin toimintatapoihin.</a:t>
            </a:r>
          </a:p>
          <a:p>
            <a:pPr algn="l" rtl="0"/>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pPr algn="l" rtl="0"/>
            <a:r>
              <a:rPr lang="en-IE" dirty="0">
                <a:highlight>
                  <a:srgbClr val="F79037"/>
                </a:highlight>
              </a:rPr>
              <a:t>Inspiroidu…</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3329" y="341147"/>
            <a:ext cx="1696960" cy="2362435"/>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744235" y="3653527"/>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l="3941" r="2811"/>
          <a:stretch/>
        </p:blipFill>
        <p:spPr>
          <a:xfrm>
            <a:off x="8912202" y="1246695"/>
            <a:ext cx="2444127" cy="4336988"/>
          </a:xfrm>
        </p:spPr>
      </p:pic>
    </p:spTree>
    <p:extLst>
      <p:ext uri="{BB962C8B-B14F-4D97-AF65-F5344CB8AC3E}">
        <p14:creationId xmlns:p14="http://schemas.microsoft.com/office/powerpoint/2010/main" val="42065025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9F5F0-FB93-DFD1-CC3C-F15D4DFF6D22}"/>
              </a:ext>
            </a:extLst>
          </p:cNvPr>
          <p:cNvSpPr>
            <a:spLocks noGrp="1"/>
          </p:cNvSpPr>
          <p:nvPr>
            <p:ph type="body" sz="quarter" idx="18"/>
          </p:nvPr>
        </p:nvSpPr>
        <p:spPr>
          <a:xfrm>
            <a:off x="967563" y="1985308"/>
            <a:ext cx="5499912" cy="3025975"/>
          </a:xfrm>
        </p:spPr>
        <p:txBody>
          <a:bodyPr/>
          <a:lstStyle/>
          <a:p>
            <a:pPr algn="l" rtl="0"/>
            <a:r>
              <a:rPr lang="fi-FI" dirty="0"/>
              <a:t>Eettisenä elintarvikealan yrittäjänä tunnistat varmasti, että ihmisillä on erilaisia ​​ruokavaliotarpeita ja -mieltymyksiä, joten sinun tulee osata tuottaa erilaisia vaihtoehtoja erilaisiin ruokavalioihin ja elämäntapoihin, kuten huomioiden kasvissyöjät, vegaanit, gluteenittomuuden.</a:t>
            </a:r>
          </a:p>
        </p:txBody>
      </p:sp>
      <p:sp>
        <p:nvSpPr>
          <p:cNvPr id="3" name="Text Placeholder 2">
            <a:extLst>
              <a:ext uri="{FF2B5EF4-FFF2-40B4-BE49-F238E27FC236}">
                <a16:creationId xmlns:a16="http://schemas.microsoft.com/office/drawing/2014/main" id="{496F5A6B-3441-95DC-12A8-88B9F7C39E7A}"/>
              </a:ext>
            </a:extLst>
          </p:cNvPr>
          <p:cNvSpPr>
            <a:spLocks noGrp="1"/>
          </p:cNvSpPr>
          <p:nvPr>
            <p:ph type="body" sz="quarter" idx="16"/>
          </p:nvPr>
        </p:nvSpPr>
        <p:spPr>
          <a:xfrm>
            <a:off x="707858" y="506688"/>
            <a:ext cx="7404784" cy="767108"/>
          </a:xfrm>
        </p:spPr>
        <p:txBody>
          <a:bodyPr/>
          <a:lstStyle/>
          <a:p>
            <a:pPr algn="l" rtl="0"/>
            <a:r>
              <a:rPr lang="en-IE" dirty="0"/>
              <a:t>4. </a:t>
            </a:r>
            <a:r>
              <a:rPr lang="en-US" dirty="0" err="1"/>
              <a:t>Tarjoa</a:t>
            </a:r>
            <a:r>
              <a:rPr lang="en-US" dirty="0"/>
              <a:t> </a:t>
            </a:r>
            <a:r>
              <a:rPr lang="en-US" dirty="0" err="1"/>
              <a:t>erilaisia</a:t>
            </a:r>
            <a:r>
              <a:rPr lang="en-US" dirty="0"/>
              <a:t> ​​ </a:t>
            </a:r>
            <a:r>
              <a:rPr lang="en-US" dirty="0" err="1"/>
              <a:t>ruokavaliovaihtoehtoja</a:t>
            </a:r>
            <a:r>
              <a:rPr lang="en-US" dirty="0"/>
              <a:t>:</a:t>
            </a:r>
            <a:endParaRPr lang="en-IE" dirty="0"/>
          </a:p>
        </p:txBody>
      </p:sp>
      <p:pic>
        <p:nvPicPr>
          <p:cNvPr id="6" name="Picture Placeholder 5" descr="Fresh green vegetables">
            <a:extLst>
              <a:ext uri="{FF2B5EF4-FFF2-40B4-BE49-F238E27FC236}">
                <a16:creationId xmlns:a16="http://schemas.microsoft.com/office/drawing/2014/main" id="{2383F633-043B-E9F2-EA4D-A12888ADF11F}"/>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986989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43113" y="1754260"/>
            <a:ext cx="5855449" cy="3291086"/>
          </a:xfrm>
        </p:spPr>
        <p:txBody>
          <a:bodyPr/>
          <a:lstStyle/>
          <a:p>
            <a:pPr algn="l" rtl="0"/>
            <a:r>
              <a:rPr lang="fi-FI" dirty="0"/>
              <a:t>Tutustu meidän </a:t>
            </a:r>
            <a:r>
              <a:rPr lang="fi-FI" dirty="0">
                <a:solidFill>
                  <a:srgbClr val="F79037"/>
                </a:solidFill>
                <a:hlinkClick r:id="rId2">
                  <a:extLst>
                    <a:ext uri="{A12FA001-AC4F-418D-AE19-62706E023703}">
                      <ahyp:hlinkClr xmlns:ahyp="http://schemas.microsoft.com/office/drawing/2018/hyperlinkcolor" val="tx"/>
                    </a:ext>
                  </a:extLst>
                </a:hlinkClick>
              </a:rPr>
              <a:t>Hyvien käytäntöjen kokoelmaa</a:t>
            </a:r>
            <a:r>
              <a:rPr lang="fi-FI" dirty="0">
                <a:solidFill>
                  <a:srgbClr val="F79037"/>
                </a:solidFill>
              </a:rPr>
              <a:t>n </a:t>
            </a:r>
            <a:r>
              <a:rPr lang="fi-FI" dirty="0"/>
              <a:t> </a:t>
            </a:r>
            <a:endParaRPr lang="fi-FI" dirty="0">
              <a:solidFill>
                <a:srgbClr val="F79037"/>
              </a:solidFill>
              <a:hlinkClick r:id="rId3">
                <a:extLst>
                  <a:ext uri="{A12FA001-AC4F-418D-AE19-62706E023703}">
                    <ahyp:hlinkClr xmlns:ahyp="http://schemas.microsoft.com/office/drawing/2018/hyperlinkcolor" val="tx"/>
                  </a:ext>
                </a:extLst>
              </a:hlinkClick>
            </a:endParaRPr>
          </a:p>
          <a:p>
            <a:pPr algn="l" rtl="0"/>
            <a:r>
              <a:rPr lang="fi-FI" dirty="0">
                <a:solidFill>
                  <a:srgbClr val="F79037"/>
                </a:solidFill>
                <a:hlinkClick r:id="rId4">
                  <a:extLst>
                    <a:ext uri="{A12FA001-AC4F-418D-AE19-62706E023703}">
                      <ahyp:hlinkClr xmlns:ahyp="http://schemas.microsoft.com/office/drawing/2018/hyperlinkcolor" val="tx"/>
                    </a:ext>
                  </a:extLst>
                </a:hlinkClick>
              </a:rPr>
              <a:t>My </a:t>
            </a:r>
            <a:r>
              <a:rPr lang="fi-FI" dirty="0" err="1">
                <a:solidFill>
                  <a:srgbClr val="F79037"/>
                </a:solidFill>
                <a:hlinkClick r:id="rId4">
                  <a:extLst>
                    <a:ext uri="{A12FA001-AC4F-418D-AE19-62706E023703}">
                      <ahyp:hlinkClr xmlns:ahyp="http://schemas.microsoft.com/office/drawing/2018/hyperlinkcolor" val="tx"/>
                    </a:ext>
                  </a:extLst>
                </a:hlinkClick>
              </a:rPr>
              <a:t>Goodness</a:t>
            </a:r>
            <a:r>
              <a:rPr lang="fi-FI" dirty="0">
                <a:solidFill>
                  <a:srgbClr val="F79037"/>
                </a:solidFill>
                <a:hlinkClick r:id="rId4">
                  <a:extLst>
                    <a:ext uri="{A12FA001-AC4F-418D-AE19-62706E023703}">
                      <ahyp:hlinkClr xmlns:ahyp="http://schemas.microsoft.com/office/drawing/2018/hyperlinkcolor" val="tx"/>
                    </a:ext>
                  </a:extLst>
                </a:hlinkClick>
              </a:rPr>
              <a:t> - Hyvä tavaton</a:t>
            </a:r>
            <a:r>
              <a:rPr lang="fi-FI" dirty="0">
                <a:solidFill>
                  <a:srgbClr val="F79037"/>
                </a:solidFill>
              </a:rPr>
              <a:t>, </a:t>
            </a:r>
            <a:r>
              <a:rPr lang="fi-FI" dirty="0"/>
              <a:t>kuten nimikin kertoo, keskittyy kokonaan kuluttajien hyvinvointiin ja terveyteen. Tämä yritys on erikoistunut vegaanisiin, raakoihin sokerittomiin, gluteenittomiin ja fermentoituihin elintarvikkeisiin.</a:t>
            </a:r>
          </a:p>
          <a:p>
            <a:pPr algn="l" rtl="0"/>
            <a:r>
              <a:rPr lang="fi-FI" dirty="0"/>
              <a:t>Heidän tunnuslauseensa on "ruokaa, joka saa sinut tuntemaan olosi hyväksi."</a:t>
            </a:r>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pPr algn="l" rtl="0"/>
            <a:r>
              <a:rPr lang="en-IE" dirty="0">
                <a:highlight>
                  <a:srgbClr val="F79037"/>
                </a:highlight>
              </a:rPr>
              <a:t>Inspiroidu…</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7685" y="49398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l="4569" r="5531"/>
          <a:stretch/>
        </p:blipFill>
        <p:spPr>
          <a:xfrm>
            <a:off x="8912202" y="1246695"/>
            <a:ext cx="2444127" cy="4336988"/>
          </a:xfrm>
        </p:spPr>
      </p:pic>
    </p:spTree>
    <p:extLst>
      <p:ext uri="{BB962C8B-B14F-4D97-AF65-F5344CB8AC3E}">
        <p14:creationId xmlns:p14="http://schemas.microsoft.com/office/powerpoint/2010/main" val="8023652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3FE07-3CBB-9D24-7A8C-4FD6C5262126}"/>
              </a:ext>
            </a:extLst>
          </p:cNvPr>
          <p:cNvSpPr>
            <a:spLocks noGrp="1"/>
          </p:cNvSpPr>
          <p:nvPr>
            <p:ph type="body" sz="quarter" idx="18"/>
          </p:nvPr>
        </p:nvSpPr>
        <p:spPr>
          <a:xfrm>
            <a:off x="878643" y="1478994"/>
            <a:ext cx="5646737" cy="3025975"/>
          </a:xfrm>
        </p:spPr>
        <p:txBody>
          <a:bodyPr/>
          <a:lstStyle/>
          <a:p>
            <a:pPr algn="l" rtl="0"/>
            <a:r>
              <a:rPr lang="fi-FI" dirty="0"/>
              <a:t>Kouluta asiakkaitasi terveellisistä ruokailutottumuksista ja rohkaise heitä tekemään tietoisia valintoja ruokavaliossaan.</a:t>
            </a:r>
          </a:p>
          <a:p>
            <a:pPr algn="l" rtl="0"/>
            <a:r>
              <a:rPr lang="fi-FI" dirty="0"/>
              <a:t>Tämä voi sisältää resepti-ideoiden, ravitsemusvinkkien, esittelyvideoiden ja muiden resurssien tarjoamista, jotta ihmiset voivat tehdä terveellisempiä ruokavalintoja verkkosivustosi, pakkauksen, sosiaalisen median kanavien tai podcastien kautta. </a:t>
            </a:r>
          </a:p>
          <a:p>
            <a:pPr algn="l" rtl="0"/>
            <a:r>
              <a:rPr lang="fi-FI" dirty="0"/>
              <a:t>Kuluttajan tavoittaminen näin some-aikana ole ollut koskaan ollut näin helppoa.</a:t>
            </a:r>
          </a:p>
        </p:txBody>
      </p:sp>
      <p:sp>
        <p:nvSpPr>
          <p:cNvPr id="3" name="Text Placeholder 2">
            <a:extLst>
              <a:ext uri="{FF2B5EF4-FFF2-40B4-BE49-F238E27FC236}">
                <a16:creationId xmlns:a16="http://schemas.microsoft.com/office/drawing/2014/main" id="{CAB6AC24-E61D-363F-5472-11D7E433A5F6}"/>
              </a:ext>
            </a:extLst>
          </p:cNvPr>
          <p:cNvSpPr>
            <a:spLocks noGrp="1"/>
          </p:cNvSpPr>
          <p:nvPr>
            <p:ph type="body" sz="quarter" idx="16"/>
          </p:nvPr>
        </p:nvSpPr>
        <p:spPr>
          <a:xfrm>
            <a:off x="574508" y="484164"/>
            <a:ext cx="6485511" cy="992652"/>
          </a:xfrm>
        </p:spPr>
        <p:txBody>
          <a:bodyPr/>
          <a:lstStyle/>
          <a:p>
            <a:pPr algn="l" rtl="0"/>
            <a:r>
              <a:rPr lang="en-IE" dirty="0"/>
              <a:t>5. Edistä terveellisiä ruokailutottumuksia</a:t>
            </a:r>
          </a:p>
        </p:txBody>
      </p:sp>
      <p:pic>
        <p:nvPicPr>
          <p:cNvPr id="6" name="Picture Placeholder 5" descr="Hashtag and @ notification icons">
            <a:extLst>
              <a:ext uri="{FF2B5EF4-FFF2-40B4-BE49-F238E27FC236}">
                <a16:creationId xmlns:a16="http://schemas.microsoft.com/office/drawing/2014/main" id="{F6D12C5E-2880-3D7A-CDE4-64C45DC7835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132143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86E9B4-E6EB-04D3-73D9-E817772C798E}"/>
              </a:ext>
            </a:extLst>
          </p:cNvPr>
          <p:cNvSpPr>
            <a:spLocks noGrp="1"/>
          </p:cNvSpPr>
          <p:nvPr>
            <p:ph type="body" sz="quarter" idx="18"/>
          </p:nvPr>
        </p:nvSpPr>
        <p:spPr>
          <a:xfrm>
            <a:off x="965200" y="2092886"/>
            <a:ext cx="5130800" cy="3291086"/>
          </a:xfrm>
        </p:spPr>
        <p:txBody>
          <a:bodyPr/>
          <a:lstStyle/>
          <a:p>
            <a:pPr algn="l" rtl="0"/>
            <a:r>
              <a:rPr lang="en-IE" dirty="0">
                <a:solidFill>
                  <a:srgbClr val="F79037"/>
                </a:solidFill>
                <a:hlinkClick r:id="rId2">
                  <a:extLst>
                    <a:ext uri="{A12FA001-AC4F-418D-AE19-62706E023703}">
                      <ahyp:hlinkClr xmlns:ahyp="http://schemas.microsoft.com/office/drawing/2018/hyperlinkcolor" val="tx"/>
                    </a:ext>
                  </a:extLst>
                </a:hlinkClick>
              </a:rPr>
              <a:t>Helsingin </a:t>
            </a:r>
            <a:r>
              <a:rPr lang="en-IE" dirty="0" err="1">
                <a:solidFill>
                  <a:srgbClr val="F79037"/>
                </a:solidFill>
                <a:hlinkClick r:id="rId2">
                  <a:extLst>
                    <a:ext uri="{A12FA001-AC4F-418D-AE19-62706E023703}">
                      <ahyp:hlinkClr xmlns:ahyp="http://schemas.microsoft.com/office/drawing/2018/hyperlinkcolor" val="tx"/>
                    </a:ext>
                  </a:extLst>
                </a:hlinkClick>
              </a:rPr>
              <a:t>mylly</a:t>
            </a:r>
            <a:r>
              <a:rPr lang="en-IE" dirty="0"/>
              <a:t> toinen hyvien </a:t>
            </a:r>
            <a:r>
              <a:rPr lang="en-IE" dirty="0" err="1"/>
              <a:t>käytäntöjen</a:t>
            </a:r>
            <a:r>
              <a:rPr lang="en-IE" dirty="0"/>
              <a:t> </a:t>
            </a:r>
            <a:r>
              <a:rPr lang="en-IE" dirty="0" err="1"/>
              <a:t>yritysesimerkkimme</a:t>
            </a:r>
            <a:r>
              <a:rPr lang="en-IE" dirty="0"/>
              <a:t>, edistää terveellistä syömistä tarjoamalla verkkosivustollaan joukon terveellisiä reseptejä. </a:t>
            </a:r>
          </a:p>
          <a:p>
            <a:pPr algn="l" rtl="0"/>
            <a:r>
              <a:rPr lang="en-IE" dirty="0" err="1"/>
              <a:t>Niiden</a:t>
            </a:r>
            <a:r>
              <a:rPr lang="en-IE" dirty="0"/>
              <a:t> houkuttelevat kuvat vaikuttavat voimakkaasti ja motivoivat kuluttajia kokeilemaan terveellisiä ruokia.</a:t>
            </a:r>
          </a:p>
        </p:txBody>
      </p:sp>
      <p:pic>
        <p:nvPicPr>
          <p:cNvPr id="6" name="Picture Placeholder 5">
            <a:extLst>
              <a:ext uri="{FF2B5EF4-FFF2-40B4-BE49-F238E27FC236}">
                <a16:creationId xmlns:a16="http://schemas.microsoft.com/office/drawing/2014/main" id="{23D89C14-32D9-19E9-986A-2701C7E9730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72406"/>
            <a:ext cx="5130800" cy="3913188"/>
          </a:xfrm>
        </p:spPr>
      </p:pic>
      <p:sp>
        <p:nvSpPr>
          <p:cNvPr id="7" name="Text Placeholder 3">
            <a:extLst>
              <a:ext uri="{FF2B5EF4-FFF2-40B4-BE49-F238E27FC236}">
                <a16:creationId xmlns:a16="http://schemas.microsoft.com/office/drawing/2014/main" id="{10040A6A-1EA3-CEFF-F3EA-9BF1AF28A157}"/>
              </a:ext>
            </a:extLst>
          </p:cNvPr>
          <p:cNvSpPr txBox="1">
            <a:spLocks/>
          </p:cNvSpPr>
          <p:nvPr/>
        </p:nvSpPr>
        <p:spPr>
          <a:xfrm>
            <a:off x="835671" y="928759"/>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a:highlight>
                  <a:srgbClr val="F79037"/>
                </a:highlight>
              </a:rPr>
              <a:t>Inspiroidu…</a:t>
            </a:r>
            <a:endParaRPr lang="en-IE" dirty="0">
              <a:highlight>
                <a:srgbClr val="F79037"/>
              </a:highlight>
            </a:endParaRPr>
          </a:p>
        </p:txBody>
      </p:sp>
      <p:pic>
        <p:nvPicPr>
          <p:cNvPr id="8" name="Picture 7">
            <a:hlinkClick r:id="rId4"/>
            <a:extLst>
              <a:ext uri="{FF2B5EF4-FFF2-40B4-BE49-F238E27FC236}">
                <a16:creationId xmlns:a16="http://schemas.microsoft.com/office/drawing/2014/main" id="{5F76224B-6980-B8DF-7764-7C5B845BDD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1532" y="154695"/>
            <a:ext cx="1515648" cy="2110020"/>
          </a:xfrm>
          <a:prstGeom prst="rect">
            <a:avLst/>
          </a:prstGeom>
        </p:spPr>
      </p:pic>
    </p:spTree>
    <p:extLst>
      <p:ext uri="{BB962C8B-B14F-4D97-AF65-F5344CB8AC3E}">
        <p14:creationId xmlns:p14="http://schemas.microsoft.com/office/powerpoint/2010/main" val="2426225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E37F965-B73D-1D2C-4715-26B176186055}"/>
              </a:ext>
            </a:extLst>
          </p:cNvPr>
          <p:cNvSpPr>
            <a:spLocks noGrp="1"/>
          </p:cNvSpPr>
          <p:nvPr>
            <p:ph type="body" sz="quarter" idx="18"/>
          </p:nvPr>
        </p:nvSpPr>
        <p:spPr>
          <a:xfrm>
            <a:off x="1095153" y="1820082"/>
            <a:ext cx="11030171" cy="4415887"/>
          </a:xfrm>
        </p:spPr>
        <p:txBody>
          <a:bodyPr/>
          <a:lstStyle/>
          <a:p>
            <a:pPr algn="l"/>
            <a:r>
              <a:rPr lang="fi-FI" b="0" i="0" dirty="0">
                <a:solidFill>
                  <a:srgbClr val="202122"/>
                </a:solidFill>
                <a:effectLst/>
              </a:rPr>
              <a:t>Sydänmerkki-tuote on omassa tuoteryhmässään parempi valinta suolan määrän ja rasvan laadun ja määrän suhteen. Sydänmerkki ei kuitenkaan tarkoita, että kyseinen elintarvike on kaikin puolin terveellinen ja sitä voi syödä rajattomasti eikä että sillä on parantavia vaikutuksia. Se, että tuotteella ei ole Sydänmerkkiä ei toisaalta kerro, että tuote olisi huono. Sydänmerkki-tuotteita on yli 1000.</a:t>
            </a:r>
          </a:p>
          <a:p>
            <a:pPr algn="l">
              <a:lnSpc>
                <a:spcPct val="100000"/>
              </a:lnSpc>
              <a:spcBef>
                <a:spcPts val="0"/>
              </a:spcBef>
            </a:pPr>
            <a:r>
              <a:rPr lang="fi-FI" b="0" i="0" dirty="0">
                <a:solidFill>
                  <a:srgbClr val="202122"/>
                </a:solidFill>
                <a:effectLst/>
              </a:rPr>
              <a:t>Sydänmerkki-aterioissa ravitsemuksellisesti laadukkaasta ruuasta ja paremmista valinnoista viestitään asiakkaille Sydänmerkillä. Tietyt kriteerit täyttävät aterian osat merkitään Sydänmerkki-tunnuksin linjastoon ja ruokalistaan.</a:t>
            </a:r>
          </a:p>
          <a:p>
            <a:pPr algn="l">
              <a:lnSpc>
                <a:spcPct val="100000"/>
              </a:lnSpc>
              <a:spcBef>
                <a:spcPts val="0"/>
              </a:spcBef>
            </a:pPr>
            <a:r>
              <a:rPr lang="fi-FI" b="0" i="0" dirty="0">
                <a:solidFill>
                  <a:srgbClr val="202122"/>
                </a:solidFill>
                <a:effectLst/>
              </a:rPr>
              <a:t>Järjestelmän käynnistämiseen liittyvästä suunnittelutyöstä ovat vastanneet </a:t>
            </a:r>
            <a:r>
              <a:rPr lang="fi-FI" b="0" i="0" u="none" strike="noStrike" dirty="0">
                <a:solidFill>
                  <a:srgbClr val="0645AD"/>
                </a:solidFill>
                <a:effectLst/>
                <a:hlinkClick r:id="rId2" tooltip="Suomen Sydänliitto"/>
              </a:rPr>
              <a:t>Suomen Sydänliitto</a:t>
            </a:r>
            <a:r>
              <a:rPr lang="fi-FI" b="0" i="0" dirty="0">
                <a:solidFill>
                  <a:srgbClr val="202122"/>
                </a:solidFill>
                <a:effectLst/>
              </a:rPr>
              <a:t> ja </a:t>
            </a:r>
            <a:r>
              <a:rPr lang="fi-FI" b="0" i="0" u="none" strike="noStrike" dirty="0">
                <a:solidFill>
                  <a:srgbClr val="0645AD"/>
                </a:solidFill>
                <a:effectLst/>
                <a:hlinkClick r:id="rId3" tooltip="Diabetesliitto"/>
              </a:rPr>
              <a:t>Suomen Diabetesliitto</a:t>
            </a:r>
            <a:r>
              <a:rPr lang="fi-FI" b="0" i="0" dirty="0">
                <a:solidFill>
                  <a:srgbClr val="202122"/>
                </a:solidFill>
                <a:effectLst/>
              </a:rPr>
              <a:t> yhteistyössä </a:t>
            </a:r>
            <a:r>
              <a:rPr lang="fi-FI" b="0" i="0" u="none" strike="noStrike" dirty="0">
                <a:solidFill>
                  <a:srgbClr val="0645AD"/>
                </a:solidFill>
                <a:effectLst/>
                <a:hlinkClick r:id="rId4" tooltip="Syöpäjärjestöt"/>
              </a:rPr>
              <a:t>Syöpäjärjestöjen</a:t>
            </a:r>
            <a:r>
              <a:rPr lang="fi-FI" b="0" i="0" dirty="0">
                <a:solidFill>
                  <a:srgbClr val="202122"/>
                </a:solidFill>
                <a:effectLst/>
              </a:rPr>
              <a:t> kanssa. Merkin hallinnasta vastaavat Sydänliitto ja Diabetesliitto.</a:t>
            </a:r>
            <a:endParaRPr lang="fi-FI" i="0" dirty="0">
              <a:solidFill>
                <a:srgbClr val="202122"/>
              </a:solidFill>
            </a:endParaRPr>
          </a:p>
        </p:txBody>
      </p:sp>
      <p:sp>
        <p:nvSpPr>
          <p:cNvPr id="3" name="Tekstin paikkamerkki 2">
            <a:extLst>
              <a:ext uri="{FF2B5EF4-FFF2-40B4-BE49-F238E27FC236}">
                <a16:creationId xmlns:a16="http://schemas.microsoft.com/office/drawing/2014/main" id="{3A7D0963-C7B4-0976-66A6-36A12F2DCCBA}"/>
              </a:ext>
            </a:extLst>
          </p:cNvPr>
          <p:cNvSpPr>
            <a:spLocks noGrp="1"/>
          </p:cNvSpPr>
          <p:nvPr>
            <p:ph type="body" sz="quarter" idx="16"/>
          </p:nvPr>
        </p:nvSpPr>
        <p:spPr>
          <a:xfrm>
            <a:off x="522156" y="443960"/>
            <a:ext cx="10595237" cy="518065"/>
          </a:xfrm>
        </p:spPr>
        <p:txBody>
          <a:bodyPr/>
          <a:lstStyle/>
          <a:p>
            <a:r>
              <a:rPr lang="fi-FI" sz="3200" b="1" i="0" dirty="0">
                <a:solidFill>
                  <a:srgbClr val="1F497D"/>
                </a:solidFill>
                <a:effectLst/>
                <a:ea typeface="Calibri" panose="020F0502020204030204" pitchFamily="34" charset="0"/>
                <a:cs typeface="Times New Roman" panose="02020603050405020304" pitchFamily="18" charset="0"/>
              </a:rPr>
              <a:t>Esimerkki ravitsemusvastuusta: </a:t>
            </a:r>
            <a:r>
              <a:rPr lang="fi-FI" sz="3200" b="1" i="0" dirty="0">
                <a:solidFill>
                  <a:srgbClr val="1F497D"/>
                </a:solidFill>
                <a:effectLst/>
                <a:ea typeface="Calibri" panose="020F0502020204030204" pitchFamily="34" charset="0"/>
                <a:cs typeface="Times New Roman" panose="02020603050405020304" pitchFamily="18" charset="0"/>
                <a:hlinkClick r:id="rId5"/>
              </a:rPr>
              <a:t>Sydänmerkkijärjestelmä</a:t>
            </a:r>
            <a:endParaRPr lang="fi-FI" sz="3200" b="1" i="0" dirty="0">
              <a:solidFill>
                <a:srgbClr val="1F497D"/>
              </a:solidFill>
              <a:effectLst/>
              <a:ea typeface="Calibri" panose="020F0502020204030204" pitchFamily="34" charset="0"/>
              <a:cs typeface="Times New Roman" panose="02020603050405020304" pitchFamily="18" charset="0"/>
            </a:endParaRPr>
          </a:p>
          <a:p>
            <a:endParaRPr lang="fi-FI" dirty="0"/>
          </a:p>
        </p:txBody>
      </p:sp>
      <p:pic>
        <p:nvPicPr>
          <p:cNvPr id="4" name="Kuva 3">
            <a:extLst>
              <a:ext uri="{FF2B5EF4-FFF2-40B4-BE49-F238E27FC236}">
                <a16:creationId xmlns:a16="http://schemas.microsoft.com/office/drawing/2014/main" id="{EDA2B662-EFDC-6A0F-6108-692CAF65207F}"/>
              </a:ext>
            </a:extLst>
          </p:cNvPr>
          <p:cNvPicPr>
            <a:picLocks noChangeAspect="1"/>
          </p:cNvPicPr>
          <p:nvPr/>
        </p:nvPicPr>
        <p:blipFill>
          <a:blip r:embed="rId6"/>
          <a:stretch>
            <a:fillRect/>
          </a:stretch>
        </p:blipFill>
        <p:spPr>
          <a:xfrm>
            <a:off x="7496174" y="5276042"/>
            <a:ext cx="1476375" cy="1476375"/>
          </a:xfrm>
          <a:prstGeom prst="rect">
            <a:avLst/>
          </a:prstGeom>
        </p:spPr>
      </p:pic>
      <p:sp>
        <p:nvSpPr>
          <p:cNvPr id="5" name="Oval 1">
            <a:extLst>
              <a:ext uri="{FF2B5EF4-FFF2-40B4-BE49-F238E27FC236}">
                <a16:creationId xmlns:a16="http://schemas.microsoft.com/office/drawing/2014/main" id="{7B86FAF2-BB1B-DB14-1166-44EE40D701BC}"/>
              </a:ext>
            </a:extLst>
          </p:cNvPr>
          <p:cNvSpPr/>
          <p:nvPr/>
        </p:nvSpPr>
        <p:spPr>
          <a:xfrm>
            <a:off x="11392948" y="167064"/>
            <a:ext cx="553791" cy="553791"/>
          </a:xfrm>
          <a:prstGeom prst="ellipse">
            <a:avLst/>
          </a:prstGeom>
          <a:blipFill>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a:endParaRPr lang="en-US"/>
          </a:p>
        </p:txBody>
      </p:sp>
    </p:spTree>
    <p:extLst>
      <p:ext uri="{BB962C8B-B14F-4D97-AF65-F5344CB8AC3E}">
        <p14:creationId xmlns:p14="http://schemas.microsoft.com/office/powerpoint/2010/main" val="3683333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8069E-236F-0EC8-BC57-CEA3062C32BF}"/>
              </a:ext>
            </a:extLst>
          </p:cNvPr>
          <p:cNvSpPr>
            <a:spLocks noGrp="1"/>
          </p:cNvSpPr>
          <p:nvPr>
            <p:ph type="body" sz="quarter" idx="16"/>
          </p:nvPr>
        </p:nvSpPr>
        <p:spPr/>
        <p:txBody>
          <a:bodyPr/>
          <a:lstStyle/>
          <a:p>
            <a:pPr algn="l" rtl="0"/>
            <a:r>
              <a:rPr lang="en-IE" dirty="0"/>
              <a:t>Kestävyys </a:t>
            </a:r>
            <a:r>
              <a:rPr lang="en-IE" dirty="0" err="1"/>
              <a:t>ja</a:t>
            </a:r>
            <a:r>
              <a:rPr lang="en-IE" dirty="0"/>
              <a:t> </a:t>
            </a:r>
          </a:p>
          <a:p>
            <a:pPr algn="l" rtl="0"/>
            <a:r>
              <a:rPr lang="en-IE" dirty="0" err="1"/>
              <a:t>joustavuus</a:t>
            </a:r>
            <a:r>
              <a:rPr lang="en-IE" dirty="0"/>
              <a:t> / </a:t>
            </a:r>
            <a:r>
              <a:rPr lang="en-IE" dirty="0" err="1"/>
              <a:t>resilienssi</a:t>
            </a:r>
            <a:endParaRPr lang="en-IE" dirty="0"/>
          </a:p>
          <a:p>
            <a:pPr algn="l" rtl="0"/>
            <a:endParaRPr lang="en-IE" dirty="0"/>
          </a:p>
        </p:txBody>
      </p:sp>
      <p:sp>
        <p:nvSpPr>
          <p:cNvPr id="3" name="Text Placeholder 2">
            <a:extLst>
              <a:ext uri="{FF2B5EF4-FFF2-40B4-BE49-F238E27FC236}">
                <a16:creationId xmlns:a16="http://schemas.microsoft.com/office/drawing/2014/main" id="{36F3DFDA-6A9E-5D29-6BBE-890BECD02A3E}"/>
              </a:ext>
            </a:extLst>
          </p:cNvPr>
          <p:cNvSpPr>
            <a:spLocks noGrp="1"/>
          </p:cNvSpPr>
          <p:nvPr>
            <p:ph type="body" sz="quarter" idx="17"/>
          </p:nvPr>
        </p:nvSpPr>
        <p:spPr/>
        <p:txBody>
          <a:bodyPr/>
          <a:lstStyle/>
          <a:p>
            <a:pPr algn="l" rtl="0"/>
            <a:r>
              <a:rPr lang="en-IE" dirty="0"/>
              <a:t>07</a:t>
            </a:r>
          </a:p>
        </p:txBody>
      </p:sp>
    </p:spTree>
    <p:extLst>
      <p:ext uri="{BB962C8B-B14F-4D97-AF65-F5344CB8AC3E}">
        <p14:creationId xmlns:p14="http://schemas.microsoft.com/office/powerpoint/2010/main" val="1643396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C1035892-6ADA-F964-7D1A-B9D91BC9C8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9910" y="5008317"/>
            <a:ext cx="2715779" cy="1218924"/>
          </a:xfrm>
          <a:prstGeom prst="rect">
            <a:avLst/>
          </a:prstGeom>
        </p:spPr>
      </p:pic>
      <p:pic>
        <p:nvPicPr>
          <p:cNvPr id="7" name="Picture 6">
            <a:hlinkClick r:id="rId4"/>
            <a:extLst>
              <a:ext uri="{FF2B5EF4-FFF2-40B4-BE49-F238E27FC236}">
                <a16:creationId xmlns:a16="http://schemas.microsoft.com/office/drawing/2014/main" id="{4B5D10DD-6121-50A8-4573-720F2391B0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64112" y="5133329"/>
            <a:ext cx="2012801" cy="903524"/>
          </a:xfrm>
          <a:prstGeom prst="rect">
            <a:avLst/>
          </a:prstGeom>
        </p:spPr>
      </p:pic>
      <p:sp>
        <p:nvSpPr>
          <p:cNvPr id="8" name="TextBox 7">
            <a:extLst>
              <a:ext uri="{FF2B5EF4-FFF2-40B4-BE49-F238E27FC236}">
                <a16:creationId xmlns:a16="http://schemas.microsoft.com/office/drawing/2014/main" id="{FD34C08C-409D-22B3-F145-5EF45B6FF79B}"/>
              </a:ext>
            </a:extLst>
          </p:cNvPr>
          <p:cNvSpPr txBox="1"/>
          <p:nvPr/>
        </p:nvSpPr>
        <p:spPr>
          <a:xfrm>
            <a:off x="436943" y="961215"/>
            <a:ext cx="7246161" cy="5416868"/>
          </a:xfrm>
          <a:prstGeom prst="rect">
            <a:avLst/>
          </a:prstGeom>
          <a:noFill/>
        </p:spPr>
        <p:txBody>
          <a:bodyPr wrap="square" rtlCol="0">
            <a:spAutoFit/>
          </a:bodyPr>
          <a:lstStyle/>
          <a:p>
            <a:pPr algn="l" rtl="0"/>
            <a:r>
              <a:rPr lang="fi-FI" sz="2400" dirty="0">
                <a:solidFill>
                  <a:srgbClr val="000000"/>
                </a:solidFill>
              </a:rPr>
              <a:t>Kuten olemme ymmärtäneet tässä moduulissa, niin elintarvikeyritykset ymmärtävät kyllä yhä enemmän ruokajärjestelmien kriisin laajuuden ja tarpeen ja että niiden </a:t>
            </a:r>
            <a:r>
              <a:rPr lang="fi-FI" sz="2400" b="1" dirty="0">
                <a:solidFill>
                  <a:srgbClr val="000000"/>
                </a:solidFill>
              </a:rPr>
              <a:t>aktiivinen osallistuminen </a:t>
            </a:r>
            <a:r>
              <a:rPr lang="fi-FI" sz="2400" dirty="0">
                <a:solidFill>
                  <a:srgbClr val="000000"/>
                </a:solidFill>
              </a:rPr>
              <a:t>on</a:t>
            </a:r>
            <a:r>
              <a:rPr lang="fi-FI" sz="2400" b="1" dirty="0">
                <a:solidFill>
                  <a:srgbClr val="000000"/>
                </a:solidFill>
              </a:rPr>
              <a:t> </a:t>
            </a:r>
            <a:r>
              <a:rPr lang="fi-FI" sz="2400" dirty="0">
                <a:solidFill>
                  <a:srgbClr val="000000"/>
                </a:solidFill>
              </a:rPr>
              <a:t>osa ratkaisua. </a:t>
            </a:r>
            <a:endParaRPr lang="fi-FI" sz="2400" dirty="0">
              <a:solidFill>
                <a:srgbClr val="000000"/>
              </a:solidFill>
              <a:highlight>
                <a:srgbClr val="FFFF00"/>
              </a:highlight>
            </a:endParaRPr>
          </a:p>
          <a:p>
            <a:pPr algn="l" rtl="0"/>
            <a:endParaRPr lang="fi-FI" sz="500" b="1" dirty="0">
              <a:solidFill>
                <a:srgbClr val="000000"/>
              </a:solidFill>
              <a:highlight>
                <a:srgbClr val="FFFF00"/>
              </a:highlight>
              <a:hlinkClick r:id="rId6">
                <a:extLst>
                  <a:ext uri="{A12FA001-AC4F-418D-AE19-62706E023703}">
                    <ahyp:hlinkClr xmlns:ahyp="http://schemas.microsoft.com/office/drawing/2018/hyperlinkcolor" val="tx"/>
                  </a:ext>
                </a:extLst>
              </a:hlinkClick>
            </a:endParaRPr>
          </a:p>
          <a:p>
            <a:pPr algn="l" rtl="0"/>
            <a:r>
              <a:rPr lang="fi-FI" sz="2400" b="1" dirty="0">
                <a:solidFill>
                  <a:srgbClr val="000000"/>
                </a:solidFill>
              </a:rPr>
              <a:t>Oheinen </a:t>
            </a:r>
            <a:r>
              <a:rPr lang="fi-FI" sz="2400" b="1" dirty="0">
                <a:solidFill>
                  <a:srgbClr val="000000"/>
                </a:solidFill>
                <a:hlinkClick r:id="rId6">
                  <a:extLst>
                    <a:ext uri="{A12FA001-AC4F-418D-AE19-62706E023703}">
                      <ahyp:hlinkClr xmlns:ahyp="http://schemas.microsoft.com/office/drawing/2018/hyperlinkcolor" val="tx"/>
                    </a:ext>
                  </a:extLst>
                </a:hlinkClick>
              </a:rPr>
              <a:t>käsikirja kestävän kehityksen tavoitteita toteuttaville elintarvikeyrityksille</a:t>
            </a:r>
            <a:r>
              <a:rPr lang="fi-FI" sz="2400" dirty="0">
                <a:solidFill>
                  <a:srgbClr val="000000"/>
                </a:solidFill>
              </a:rPr>
              <a:t> auttaa yrityksiä ymmärtämään roolinsa tässä muutoksessa, mukauttamaan sisäisiä toimintatapojaan ja käytäntöjään sekä raportoimaan toimistaan.</a:t>
            </a:r>
          </a:p>
          <a:p>
            <a:pPr algn="l" rtl="0"/>
            <a:endParaRPr lang="fi-FI" sz="500" dirty="0">
              <a:solidFill>
                <a:srgbClr val="000000"/>
              </a:solidFill>
            </a:endParaRPr>
          </a:p>
          <a:p>
            <a:r>
              <a:rPr lang="fi-FI" sz="2400" dirty="0">
                <a:solidFill>
                  <a:srgbClr val="000000"/>
                </a:solidFill>
              </a:rPr>
              <a:t>Viitekehys auttaa elintarvikkeiden jalostusyrityksiä, sijoittajia ja muita sidosryhmiä ymmärtämään, </a:t>
            </a:r>
            <a:r>
              <a:rPr lang="fi-FI" sz="2400" b="1" dirty="0">
                <a:solidFill>
                  <a:srgbClr val="000000"/>
                </a:solidFill>
              </a:rPr>
              <a:t>kuinka elintarvikeala voi ja sen pitäisi mukautua kestävän kehityksen tavoitteisiin</a:t>
            </a:r>
            <a:r>
              <a:rPr lang="fi-FI" sz="2400" dirty="0">
                <a:solidFill>
                  <a:srgbClr val="000000"/>
                </a:solidFill>
              </a:rPr>
              <a:t>. Se perustuu neljään pilariin, joita käsittelemme nyt perusteellisemmin …</a:t>
            </a:r>
          </a:p>
        </p:txBody>
      </p:sp>
      <p:pic>
        <p:nvPicPr>
          <p:cNvPr id="10" name="Picture 9">
            <a:hlinkClick r:id="rId6"/>
            <a:extLst>
              <a:ext uri="{FF2B5EF4-FFF2-40B4-BE49-F238E27FC236}">
                <a16:creationId xmlns:a16="http://schemas.microsoft.com/office/drawing/2014/main" id="{31659558-2D8D-EA93-43B4-C52BCB56816B}"/>
              </a:ext>
            </a:extLst>
          </p:cNvPr>
          <p:cNvPicPr>
            <a:picLocks noChangeAspect="1"/>
          </p:cNvPicPr>
          <p:nvPr/>
        </p:nvPicPr>
        <p:blipFill>
          <a:blip r:embed="rId7"/>
          <a:stretch>
            <a:fillRect/>
          </a:stretch>
        </p:blipFill>
        <p:spPr>
          <a:xfrm>
            <a:off x="7931760" y="1075515"/>
            <a:ext cx="3030553" cy="3917788"/>
          </a:xfrm>
          <a:prstGeom prst="rect">
            <a:avLst/>
          </a:prstGeom>
          <a:ln>
            <a:solidFill>
              <a:srgbClr val="000000"/>
            </a:solidFill>
          </a:ln>
        </p:spPr>
      </p:pic>
      <p:grpSp>
        <p:nvGrpSpPr>
          <p:cNvPr id="11" name="Graphic 4">
            <a:extLst>
              <a:ext uri="{FF2B5EF4-FFF2-40B4-BE49-F238E27FC236}">
                <a16:creationId xmlns:a16="http://schemas.microsoft.com/office/drawing/2014/main" id="{75571B92-3D38-A434-AFDF-A80F49A6299A}"/>
              </a:ext>
            </a:extLst>
          </p:cNvPr>
          <p:cNvGrpSpPr/>
          <p:nvPr/>
        </p:nvGrpSpPr>
        <p:grpSpPr>
          <a:xfrm>
            <a:off x="11113004" y="1222357"/>
            <a:ext cx="622606" cy="1211408"/>
            <a:chOff x="9129274" y="2719113"/>
            <a:chExt cx="717139" cy="1386497"/>
          </a:xfrm>
          <a:solidFill>
            <a:srgbClr val="F79037"/>
          </a:solidFill>
        </p:grpSpPr>
        <p:grpSp>
          <p:nvGrpSpPr>
            <p:cNvPr id="12" name="Graphic 4">
              <a:extLst>
                <a:ext uri="{FF2B5EF4-FFF2-40B4-BE49-F238E27FC236}">
                  <a16:creationId xmlns:a16="http://schemas.microsoft.com/office/drawing/2014/main" id="{17882612-B37E-484C-02C0-C92129CD25DB}"/>
                </a:ext>
              </a:extLst>
            </p:cNvPr>
            <p:cNvGrpSpPr/>
            <p:nvPr/>
          </p:nvGrpSpPr>
          <p:grpSpPr>
            <a:xfrm>
              <a:off x="9159507" y="2719113"/>
              <a:ext cx="446280" cy="440141"/>
              <a:chOff x="9159507" y="2719113"/>
              <a:chExt cx="446280" cy="440141"/>
            </a:xfrm>
            <a:grpFill/>
          </p:grpSpPr>
          <p:sp>
            <p:nvSpPr>
              <p:cNvPr id="21" name="Freeform 18">
                <a:extLst>
                  <a:ext uri="{FF2B5EF4-FFF2-40B4-BE49-F238E27FC236}">
                    <a16:creationId xmlns:a16="http://schemas.microsoft.com/office/drawing/2014/main" id="{45313B24-A3ED-8405-5B4F-94812CE124F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22" name="Freeform 19">
                <a:extLst>
                  <a:ext uri="{FF2B5EF4-FFF2-40B4-BE49-F238E27FC236}">
                    <a16:creationId xmlns:a16="http://schemas.microsoft.com/office/drawing/2014/main" id="{FE116826-AA1C-E75E-9D0A-5C4BE8A0C06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3" name="Graphic 4">
              <a:extLst>
                <a:ext uri="{FF2B5EF4-FFF2-40B4-BE49-F238E27FC236}">
                  <a16:creationId xmlns:a16="http://schemas.microsoft.com/office/drawing/2014/main" id="{466C4174-4D45-8397-F390-3B34C4C0A28B}"/>
                </a:ext>
              </a:extLst>
            </p:cNvPr>
            <p:cNvGrpSpPr/>
            <p:nvPr/>
          </p:nvGrpSpPr>
          <p:grpSpPr>
            <a:xfrm>
              <a:off x="9129274" y="2893887"/>
              <a:ext cx="717139" cy="1211724"/>
              <a:chOff x="9129274" y="2893887"/>
              <a:chExt cx="717139" cy="1211724"/>
            </a:xfrm>
            <a:grpFill/>
          </p:grpSpPr>
          <p:sp>
            <p:nvSpPr>
              <p:cNvPr id="14" name="Freeform 21">
                <a:extLst>
                  <a:ext uri="{FF2B5EF4-FFF2-40B4-BE49-F238E27FC236}">
                    <a16:creationId xmlns:a16="http://schemas.microsoft.com/office/drawing/2014/main" id="{035EED05-8152-F4F0-0327-62641A672B5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5" name="Freeform 22">
                <a:extLst>
                  <a:ext uri="{FF2B5EF4-FFF2-40B4-BE49-F238E27FC236}">
                    <a16:creationId xmlns:a16="http://schemas.microsoft.com/office/drawing/2014/main" id="{043C702C-B622-4869-6688-F05025F096C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6" name="Freeform 23">
                <a:extLst>
                  <a:ext uri="{FF2B5EF4-FFF2-40B4-BE49-F238E27FC236}">
                    <a16:creationId xmlns:a16="http://schemas.microsoft.com/office/drawing/2014/main" id="{211EE373-416E-9AE1-E898-C8834230563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7" name="Freeform 24">
                <a:extLst>
                  <a:ext uri="{FF2B5EF4-FFF2-40B4-BE49-F238E27FC236}">
                    <a16:creationId xmlns:a16="http://schemas.microsoft.com/office/drawing/2014/main" id="{AF413DF4-02EB-8044-59D7-D062ABDB0F4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8" name="Freeform 25">
                <a:extLst>
                  <a:ext uri="{FF2B5EF4-FFF2-40B4-BE49-F238E27FC236}">
                    <a16:creationId xmlns:a16="http://schemas.microsoft.com/office/drawing/2014/main" id="{D8F0EC0D-9E1C-71EC-814B-A3E0C1CF19D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9" name="Freeform 26">
                <a:extLst>
                  <a:ext uri="{FF2B5EF4-FFF2-40B4-BE49-F238E27FC236}">
                    <a16:creationId xmlns:a16="http://schemas.microsoft.com/office/drawing/2014/main" id="{08619835-53FB-49D3-1E85-B7FB316F2E0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20" name="Freeform 27">
                <a:extLst>
                  <a:ext uri="{FF2B5EF4-FFF2-40B4-BE49-F238E27FC236}">
                    <a16:creationId xmlns:a16="http://schemas.microsoft.com/office/drawing/2014/main" id="{22D91CF5-BD85-0A6B-9045-F91EDFE7BAA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
        <p:nvSpPr>
          <p:cNvPr id="3" name="TextBox 2">
            <a:extLst>
              <a:ext uri="{FF2B5EF4-FFF2-40B4-BE49-F238E27FC236}">
                <a16:creationId xmlns:a16="http://schemas.microsoft.com/office/drawing/2014/main" id="{2866B312-3C23-3500-289F-07FD60A3505B}"/>
              </a:ext>
            </a:extLst>
          </p:cNvPr>
          <p:cNvSpPr txBox="1"/>
          <p:nvPr/>
        </p:nvSpPr>
        <p:spPr>
          <a:xfrm>
            <a:off x="438415" y="169753"/>
            <a:ext cx="9005777" cy="646331"/>
          </a:xfrm>
          <a:prstGeom prst="rect">
            <a:avLst/>
          </a:prstGeom>
          <a:noFill/>
        </p:spPr>
        <p:txBody>
          <a:bodyPr wrap="square">
            <a:spAutoFit/>
          </a:bodyPr>
          <a:lstStyle/>
          <a:p>
            <a:pPr algn="l" rtl="0"/>
            <a:r>
              <a:rPr lang="en-US" sz="3600" b="1" dirty="0">
                <a:solidFill>
                  <a:schemeClr val="bg1"/>
                </a:solidFill>
                <a:highlight>
                  <a:srgbClr val="F79037"/>
                </a:highlight>
              </a:rPr>
              <a:t>Kuinka voit tulla osaksi ratkaisua?</a:t>
            </a:r>
          </a:p>
        </p:txBody>
      </p:sp>
    </p:spTree>
    <p:extLst>
      <p:ext uri="{BB962C8B-B14F-4D97-AF65-F5344CB8AC3E}">
        <p14:creationId xmlns:p14="http://schemas.microsoft.com/office/powerpoint/2010/main" val="9281209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70C60B-7AA6-336C-AD83-6249AB2C2E89}"/>
              </a:ext>
            </a:extLst>
          </p:cNvPr>
          <p:cNvSpPr>
            <a:spLocks noGrp="1"/>
          </p:cNvSpPr>
          <p:nvPr>
            <p:ph type="body" sz="quarter" idx="16"/>
          </p:nvPr>
        </p:nvSpPr>
        <p:spPr/>
        <p:txBody>
          <a:bodyPr/>
          <a:lstStyle/>
          <a:p>
            <a:pPr algn="l" rtl="0"/>
            <a:r>
              <a:rPr lang="en-IE" b="1" dirty="0"/>
              <a:t>Viitekehys perustuu neljään pilariin:</a:t>
            </a:r>
          </a:p>
        </p:txBody>
      </p:sp>
      <p:pic>
        <p:nvPicPr>
          <p:cNvPr id="1026" name="Picture 2" descr="pillar 1">
            <a:extLst>
              <a:ext uri="{FF2B5EF4-FFF2-40B4-BE49-F238E27FC236}">
                <a16:creationId xmlns:a16="http://schemas.microsoft.com/office/drawing/2014/main" id="{B836743A-11EC-F62F-F0E9-E6323C9D640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5361" y="2127379"/>
            <a:ext cx="2742239" cy="2736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llar 2">
            <a:extLst>
              <a:ext uri="{FF2B5EF4-FFF2-40B4-BE49-F238E27FC236}">
                <a16:creationId xmlns:a16="http://schemas.microsoft.com/office/drawing/2014/main" id="{161DB23B-4A75-D98A-74C0-65128E3AD10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7600" y="2060558"/>
            <a:ext cx="2742239" cy="27368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llar 3">
            <a:extLst>
              <a:ext uri="{FF2B5EF4-FFF2-40B4-BE49-F238E27FC236}">
                <a16:creationId xmlns:a16="http://schemas.microsoft.com/office/drawing/2014/main" id="{E991B994-493A-8DB2-2FBE-9B9E6BA7745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9839" y="2060557"/>
            <a:ext cx="2742239" cy="27368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llar 4">
            <a:extLst>
              <a:ext uri="{FF2B5EF4-FFF2-40B4-BE49-F238E27FC236}">
                <a16:creationId xmlns:a16="http://schemas.microsoft.com/office/drawing/2014/main" id="{9186306C-24BB-69A6-C6E1-1B6C9AEA45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42078" y="2060556"/>
            <a:ext cx="2742239" cy="2736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6AAA28-A03C-BA55-EA50-20379D69148A}"/>
              </a:ext>
            </a:extLst>
          </p:cNvPr>
          <p:cNvSpPr txBox="1"/>
          <p:nvPr/>
        </p:nvSpPr>
        <p:spPr>
          <a:xfrm>
            <a:off x="1315719" y="4181149"/>
            <a:ext cx="1151027" cy="430887"/>
          </a:xfrm>
          <a:prstGeom prst="rect">
            <a:avLst/>
          </a:prstGeom>
          <a:solidFill>
            <a:srgbClr val="00A79D"/>
          </a:solidFill>
        </p:spPr>
        <p:txBody>
          <a:bodyPr wrap="square" rtlCol="0">
            <a:spAutoFit/>
          </a:bodyPr>
          <a:lstStyle/>
          <a:p>
            <a:pPr algn="l" rtl="0"/>
            <a:r>
              <a:rPr lang="en-IE" sz="1100" b="1" dirty="0">
                <a:solidFill>
                  <a:schemeClr val="bg2"/>
                </a:solidFill>
              </a:rPr>
              <a:t>HYÖDYLLISET TUOTTEET</a:t>
            </a:r>
          </a:p>
        </p:txBody>
      </p:sp>
      <p:sp>
        <p:nvSpPr>
          <p:cNvPr id="5" name="TextBox 4">
            <a:extLst>
              <a:ext uri="{FF2B5EF4-FFF2-40B4-BE49-F238E27FC236}">
                <a16:creationId xmlns:a16="http://schemas.microsoft.com/office/drawing/2014/main" id="{132F0936-5645-7C84-E00B-EA786A3E6FDD}"/>
              </a:ext>
            </a:extLst>
          </p:cNvPr>
          <p:cNvSpPr txBox="1"/>
          <p:nvPr/>
        </p:nvSpPr>
        <p:spPr>
          <a:xfrm>
            <a:off x="4104507" y="4014433"/>
            <a:ext cx="1064651" cy="430887"/>
          </a:xfrm>
          <a:prstGeom prst="rect">
            <a:avLst/>
          </a:prstGeom>
          <a:solidFill>
            <a:srgbClr val="688AAF"/>
          </a:solidFill>
        </p:spPr>
        <p:txBody>
          <a:bodyPr wrap="square" rtlCol="0">
            <a:spAutoFit/>
          </a:bodyPr>
          <a:lstStyle/>
          <a:p>
            <a:pPr algn="l" rtl="0"/>
            <a:r>
              <a:rPr lang="en-IE" sz="1100" b="1" dirty="0">
                <a:solidFill>
                  <a:schemeClr val="bg2"/>
                </a:solidFill>
              </a:rPr>
              <a:t>KESTÄVÄ TOIMINTA</a:t>
            </a:r>
          </a:p>
        </p:txBody>
      </p:sp>
      <p:sp>
        <p:nvSpPr>
          <p:cNvPr id="6" name="TextBox 5">
            <a:extLst>
              <a:ext uri="{FF2B5EF4-FFF2-40B4-BE49-F238E27FC236}">
                <a16:creationId xmlns:a16="http://schemas.microsoft.com/office/drawing/2014/main" id="{2A699CB6-7FEF-E0F5-7A1D-1E7FA964690B}"/>
              </a:ext>
            </a:extLst>
          </p:cNvPr>
          <p:cNvSpPr txBox="1"/>
          <p:nvPr/>
        </p:nvSpPr>
        <p:spPr>
          <a:xfrm>
            <a:off x="6846746" y="4038474"/>
            <a:ext cx="1064651" cy="430887"/>
          </a:xfrm>
          <a:prstGeom prst="rect">
            <a:avLst/>
          </a:prstGeom>
          <a:solidFill>
            <a:srgbClr val="25588D"/>
          </a:solidFill>
        </p:spPr>
        <p:txBody>
          <a:bodyPr wrap="square" rtlCol="0">
            <a:spAutoFit/>
          </a:bodyPr>
          <a:lstStyle/>
          <a:p>
            <a:pPr algn="l" rtl="0"/>
            <a:r>
              <a:rPr lang="en-IE" sz="1100" b="1" dirty="0">
                <a:solidFill>
                  <a:schemeClr val="bg2"/>
                </a:solidFill>
              </a:rPr>
              <a:t>KESTÄVÄT ARVOKETJUT</a:t>
            </a:r>
          </a:p>
        </p:txBody>
      </p:sp>
      <p:sp>
        <p:nvSpPr>
          <p:cNvPr id="7" name="TextBox 6">
            <a:extLst>
              <a:ext uri="{FF2B5EF4-FFF2-40B4-BE49-F238E27FC236}">
                <a16:creationId xmlns:a16="http://schemas.microsoft.com/office/drawing/2014/main" id="{750BAB2E-8EDC-4148-53BC-5A188F73A52E}"/>
              </a:ext>
            </a:extLst>
          </p:cNvPr>
          <p:cNvSpPr txBox="1"/>
          <p:nvPr/>
        </p:nvSpPr>
        <p:spPr>
          <a:xfrm>
            <a:off x="9588985" y="4014432"/>
            <a:ext cx="1319463" cy="430887"/>
          </a:xfrm>
          <a:prstGeom prst="rect">
            <a:avLst/>
          </a:prstGeom>
          <a:solidFill>
            <a:srgbClr val="EF4136"/>
          </a:solidFill>
        </p:spPr>
        <p:txBody>
          <a:bodyPr wrap="square" rtlCol="0">
            <a:spAutoFit/>
          </a:bodyPr>
          <a:lstStyle/>
          <a:p>
            <a:pPr algn="l" rtl="0"/>
            <a:r>
              <a:rPr lang="en-IE" sz="1100" b="1" dirty="0">
                <a:solidFill>
                  <a:schemeClr val="bg2"/>
                </a:solidFill>
              </a:rPr>
              <a:t>HYVÄ YRITYS-KANSALAISUUS</a:t>
            </a:r>
          </a:p>
        </p:txBody>
      </p:sp>
    </p:spTree>
    <p:extLst>
      <p:ext uri="{BB962C8B-B14F-4D97-AF65-F5344CB8AC3E}">
        <p14:creationId xmlns:p14="http://schemas.microsoft.com/office/powerpoint/2010/main" val="42790525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564D0-872A-7BD8-8321-6203E022826C}"/>
              </a:ext>
            </a:extLst>
          </p:cNvPr>
          <p:cNvSpPr>
            <a:spLocks noGrp="1"/>
          </p:cNvSpPr>
          <p:nvPr>
            <p:ph type="body" sz="quarter" idx="18"/>
          </p:nvPr>
        </p:nvSpPr>
        <p:spPr>
          <a:xfrm>
            <a:off x="676193" y="1452563"/>
            <a:ext cx="5869070" cy="3156434"/>
          </a:xfrm>
        </p:spPr>
        <p:txBody>
          <a:bodyPr/>
          <a:lstStyle/>
          <a:p>
            <a:pPr algn="l" rtl="0"/>
            <a:r>
              <a:rPr lang="fi-FI" dirty="0"/>
              <a:t>Miten elintarvikeyritysten tuotteet ja strategiat edistävät </a:t>
            </a:r>
            <a:r>
              <a:rPr lang="fi-FI" b="1" dirty="0"/>
              <a:t>terveellisempää ja kestävämpää </a:t>
            </a:r>
            <a:r>
              <a:rPr lang="fi-FI" dirty="0"/>
              <a:t>ruokailutottumuksia</a:t>
            </a:r>
            <a:r>
              <a:rPr lang="fi-FI" b="1" dirty="0"/>
              <a:t> </a:t>
            </a:r>
            <a:r>
              <a:rPr lang="fi-FI" dirty="0"/>
              <a:t>kuluttajien ja yhteisöjen keskuudessa?</a:t>
            </a:r>
          </a:p>
          <a:p>
            <a:pPr marL="342900" indent="-342900" algn="l" rtl="0">
              <a:spcBef>
                <a:spcPts val="0"/>
              </a:spcBef>
              <a:buFont typeface="Arial" panose="020B0604020202020204" pitchFamily="34" charset="0"/>
              <a:buChar char="•"/>
            </a:pPr>
            <a:r>
              <a:rPr lang="fi-FI" dirty="0"/>
              <a:t>Ovatko heidän ruokatuotteensa terveellisiä?</a:t>
            </a:r>
          </a:p>
          <a:p>
            <a:pPr marL="342900" indent="-342900" algn="l" rtl="0">
              <a:spcBef>
                <a:spcPts val="0"/>
              </a:spcBef>
              <a:buFont typeface="Arial" panose="020B0604020202020204" pitchFamily="34" charset="0"/>
              <a:buChar char="•"/>
            </a:pPr>
            <a:r>
              <a:rPr lang="fi-FI" dirty="0"/>
              <a:t>Edistääkö heidän tuotteidensa markkinointi terveyttä?</a:t>
            </a:r>
          </a:p>
          <a:p>
            <a:pPr marL="342900" indent="-342900" algn="l" rtl="0">
              <a:spcBef>
                <a:spcPts val="0"/>
              </a:spcBef>
              <a:buFont typeface="Arial" panose="020B0604020202020204" pitchFamily="34" charset="0"/>
              <a:buChar char="•"/>
            </a:pPr>
            <a:r>
              <a:rPr lang="fi-FI" dirty="0"/>
              <a:t>Edistääkö heidän tuotteidensa käyttö hyvinvointia?</a:t>
            </a:r>
          </a:p>
          <a:p>
            <a:pPr marL="342900" indent="-342900" algn="l" rtl="0">
              <a:spcBef>
                <a:spcPts val="0"/>
              </a:spcBef>
              <a:buFont typeface="Arial" panose="020B0604020202020204" pitchFamily="34" charset="0"/>
              <a:buChar char="•"/>
            </a:pPr>
            <a:r>
              <a:rPr lang="fi-FI" dirty="0"/>
              <a:t>Tukeeko heidän tuotantonsa elintarviketurvaa, jotta ne tuottavat joustavia yhteisöjä?</a:t>
            </a:r>
          </a:p>
        </p:txBody>
      </p:sp>
      <p:sp>
        <p:nvSpPr>
          <p:cNvPr id="3" name="Text Placeholder 2">
            <a:extLst>
              <a:ext uri="{FF2B5EF4-FFF2-40B4-BE49-F238E27FC236}">
                <a16:creationId xmlns:a16="http://schemas.microsoft.com/office/drawing/2014/main" id="{212ADC9B-663B-7B2A-D86E-0A717F82BDCD}"/>
              </a:ext>
            </a:extLst>
          </p:cNvPr>
          <p:cNvSpPr>
            <a:spLocks noGrp="1"/>
          </p:cNvSpPr>
          <p:nvPr>
            <p:ph type="body" sz="quarter" idx="16"/>
          </p:nvPr>
        </p:nvSpPr>
        <p:spPr>
          <a:xfrm>
            <a:off x="577682" y="721417"/>
            <a:ext cx="7874167" cy="992652"/>
          </a:xfrm>
        </p:spPr>
        <p:txBody>
          <a:bodyPr/>
          <a:lstStyle/>
          <a:p>
            <a:pPr algn="l" rtl="0"/>
            <a:r>
              <a:rPr lang="en-IE" b="1" dirty="0"/>
              <a:t>Pilari 1 – Hyödylliset tuotteet</a:t>
            </a:r>
          </a:p>
        </p:txBody>
      </p:sp>
      <p:pic>
        <p:nvPicPr>
          <p:cNvPr id="2050" name="Picture 2" descr="pillar 1">
            <a:extLst>
              <a:ext uri="{FF2B5EF4-FFF2-40B4-BE49-F238E27FC236}">
                <a16:creationId xmlns:a16="http://schemas.microsoft.com/office/drawing/2014/main" id="{95CD89F2-28A0-4336-C7B3-F45AA05CD5BE}"/>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89F079-0145-6114-A634-50A90767E967}"/>
              </a:ext>
            </a:extLst>
          </p:cNvPr>
          <p:cNvSpPr txBox="1"/>
          <p:nvPr/>
        </p:nvSpPr>
        <p:spPr>
          <a:xfrm>
            <a:off x="7455159" y="4910589"/>
            <a:ext cx="1772816" cy="707886"/>
          </a:xfrm>
          <a:prstGeom prst="rect">
            <a:avLst/>
          </a:prstGeom>
          <a:solidFill>
            <a:srgbClr val="00A79D"/>
          </a:solidFill>
        </p:spPr>
        <p:txBody>
          <a:bodyPr wrap="square" rtlCol="0">
            <a:spAutoFit/>
          </a:bodyPr>
          <a:lstStyle/>
          <a:p>
            <a:pPr algn="l" rtl="0"/>
            <a:r>
              <a:rPr lang="en-IE" sz="1950" b="1" dirty="0">
                <a:solidFill>
                  <a:schemeClr val="bg2"/>
                </a:solidFill>
              </a:rPr>
              <a:t>HYÖDYLLISET TUOTTEET</a:t>
            </a:r>
          </a:p>
        </p:txBody>
      </p:sp>
    </p:spTree>
    <p:extLst>
      <p:ext uri="{BB962C8B-B14F-4D97-AF65-F5344CB8AC3E}">
        <p14:creationId xmlns:p14="http://schemas.microsoft.com/office/powerpoint/2010/main" val="213540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p:txBody>
          <a:bodyPr/>
          <a:lstStyle/>
          <a:p>
            <a:pPr algn="l" rtl="0"/>
            <a:r>
              <a:rPr lang="en-IE" b="1" dirty="0" err="1"/>
              <a:t>Elintarvike-etiikan</a:t>
            </a:r>
            <a:r>
              <a:rPr lang="en-IE" b="1" dirty="0"/>
              <a:t> konteksti</a:t>
            </a:r>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936715" y="1991939"/>
            <a:ext cx="11042522" cy="4067334"/>
          </a:xfrm>
        </p:spPr>
        <p:txBody>
          <a:bodyPr/>
          <a:lstStyle/>
          <a:p>
            <a:pPr algn="l" rtl="0"/>
            <a:r>
              <a:rPr lang="fi-FI" sz="2200" dirty="0"/>
              <a:t>Oxford-sanakirjan "etiikka" määritelmä on "</a:t>
            </a:r>
            <a:r>
              <a:rPr lang="fi-FI" sz="2200" b="1" dirty="0"/>
              <a:t>moraaliset periaatteet, jotka hallitsevat henkilön käyttäytymistä tai toiminnan suorittamista”.</a:t>
            </a:r>
          </a:p>
          <a:p>
            <a:pPr algn="l" rtl="0"/>
            <a:r>
              <a:rPr lang="fi-FI" sz="2200" dirty="0"/>
              <a:t>Ihmisinä kiinnitämme huomiota etiikkaan määritelläksemme oikeutemme ja velvollisuutemme ja kartoittaaksemme kriteerit sille, mikä elämässä on moraalisesti oikein tai väärin.</a:t>
            </a:r>
          </a:p>
          <a:p>
            <a:pPr algn="l" rtl="0"/>
            <a:r>
              <a:rPr lang="fi-FI" sz="2200" dirty="0"/>
              <a:t>Elintarvikealan yhteydessä </a:t>
            </a:r>
            <a:r>
              <a:rPr lang="fi-FI" sz="2200" dirty="0">
                <a:solidFill>
                  <a:srgbClr val="F79037"/>
                </a:solidFill>
                <a:hlinkClick r:id="rId2">
                  <a:extLst>
                    <a:ext uri="{A12FA001-AC4F-418D-AE19-62706E023703}">
                      <ahyp:hlinkClr xmlns:ahyp="http://schemas.microsoft.com/office/drawing/2018/hyperlinkcolor" val="tx"/>
                    </a:ext>
                  </a:extLst>
                </a:hlinkClick>
              </a:rPr>
              <a:t>Elintarvike-eettinen neuvosto</a:t>
            </a:r>
            <a:r>
              <a:rPr lang="fi-FI" sz="2200" dirty="0">
                <a:solidFill>
                  <a:srgbClr val="F79037"/>
                </a:solidFill>
              </a:rPr>
              <a:t> </a:t>
            </a:r>
            <a:r>
              <a:rPr lang="fi-FI" sz="2200" dirty="0"/>
              <a:t>sanoo, että "eettiset valintamme määrittävät arvomme (mitä pidämme hyvänä) ja periaatteemme (mitä pidämme oikeana) ajattelumme suuntaamiseksi uudelleen".</a:t>
            </a:r>
          </a:p>
          <a:p>
            <a:pPr algn="l" rtl="0"/>
            <a:r>
              <a:rPr lang="fi-FI" sz="2200" b="1" dirty="0"/>
              <a:t>Toisin sanoen elintarvike-etiikka on sitä, että tehdään valintoja, joiden uskomme olevan hyviä ja oikeita suhteessa tuottamaamme tai syömäämme ruokaan. </a:t>
            </a:r>
            <a:r>
              <a:rPr lang="fi-FI" sz="2200" dirty="0"/>
              <a:t>Mutta on myös tärkeää pohtia, kenelle ne ovat hyviä ja oikeita.</a:t>
            </a:r>
          </a:p>
        </p:txBody>
      </p:sp>
      <p:grpSp>
        <p:nvGrpSpPr>
          <p:cNvPr id="5" name="Group 4">
            <a:extLst>
              <a:ext uri="{FF2B5EF4-FFF2-40B4-BE49-F238E27FC236}">
                <a16:creationId xmlns:a16="http://schemas.microsoft.com/office/drawing/2014/main" id="{BE3F7A95-0605-2846-2E83-AD853F338F20}"/>
              </a:ext>
            </a:extLst>
          </p:cNvPr>
          <p:cNvGrpSpPr/>
          <p:nvPr/>
        </p:nvGrpSpPr>
        <p:grpSpPr>
          <a:xfrm>
            <a:off x="9266424" y="228662"/>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2" name="TextBox 11">
            <a:extLst>
              <a:ext uri="{FF2B5EF4-FFF2-40B4-BE49-F238E27FC236}">
                <a16:creationId xmlns:a16="http://schemas.microsoft.com/office/drawing/2014/main" id="{D6E7D5BC-23EE-595A-D748-E31E9DFECD32}"/>
              </a:ext>
            </a:extLst>
          </p:cNvPr>
          <p:cNvSpPr txBox="1"/>
          <p:nvPr/>
        </p:nvSpPr>
        <p:spPr>
          <a:xfrm>
            <a:off x="209036" y="6136849"/>
            <a:ext cx="6660285" cy="338554"/>
          </a:xfrm>
          <a:prstGeom prst="rect">
            <a:avLst/>
          </a:prstGeom>
          <a:noFill/>
        </p:spPr>
        <p:txBody>
          <a:bodyPr wrap="none" rtlCol="0">
            <a:spAutoFit/>
          </a:bodyPr>
          <a:lstStyle/>
          <a:p>
            <a:pPr algn="l" rtl="0"/>
            <a:r>
              <a:rPr lang="en-IE" sz="1600" dirty="0" err="1">
                <a:solidFill>
                  <a:srgbClr val="000000"/>
                </a:solidFill>
              </a:rPr>
              <a:t>Ymmärtääksesi</a:t>
            </a:r>
            <a:r>
              <a:rPr lang="en-IE" sz="1600" dirty="0">
                <a:solidFill>
                  <a:srgbClr val="000000"/>
                </a:solidFill>
              </a:rPr>
              <a:t> </a:t>
            </a:r>
            <a:r>
              <a:rPr lang="en-IE" sz="1600" dirty="0" err="1">
                <a:solidFill>
                  <a:srgbClr val="000000"/>
                </a:solidFill>
              </a:rPr>
              <a:t>lisää</a:t>
            </a:r>
            <a:r>
              <a:rPr lang="en-IE" sz="1600" dirty="0">
                <a:solidFill>
                  <a:srgbClr val="000000"/>
                </a:solidFill>
              </a:rPr>
              <a:t> </a:t>
            </a:r>
            <a:r>
              <a:rPr lang="en-IE" sz="1600" b="1" dirty="0" err="1">
                <a:solidFill>
                  <a:srgbClr val="000000"/>
                </a:solidFill>
              </a:rPr>
              <a:t>Eettisestä</a:t>
            </a:r>
            <a:r>
              <a:rPr lang="en-IE" sz="1600" b="1" dirty="0">
                <a:solidFill>
                  <a:srgbClr val="000000"/>
                </a:solidFill>
              </a:rPr>
              <a:t> </a:t>
            </a:r>
            <a:r>
              <a:rPr lang="en-IE" sz="1600" b="1" dirty="0" err="1">
                <a:solidFill>
                  <a:srgbClr val="000000"/>
                </a:solidFill>
              </a:rPr>
              <a:t>ajattelusta</a:t>
            </a:r>
            <a:r>
              <a:rPr lang="en-IE" sz="1600" b="1" dirty="0">
                <a:solidFill>
                  <a:srgbClr val="000000"/>
                </a:solidFill>
              </a:rPr>
              <a:t> </a:t>
            </a:r>
            <a:r>
              <a:rPr lang="en-IE" sz="1600" b="1" dirty="0" err="1">
                <a:solidFill>
                  <a:srgbClr val="000000"/>
                </a:solidFill>
              </a:rPr>
              <a:t>tutustu</a:t>
            </a:r>
            <a:r>
              <a:rPr lang="en-IE" sz="1600" dirty="0">
                <a:solidFill>
                  <a:srgbClr val="000000"/>
                </a:solidFill>
              </a:rPr>
              <a:t> </a:t>
            </a:r>
            <a:r>
              <a:rPr lang="en-IE" sz="1600" dirty="0">
                <a:solidFill>
                  <a:srgbClr val="000000"/>
                </a:solidFill>
                <a:hlinkClick r:id="rId3">
                  <a:extLst>
                    <a:ext uri="{A12FA001-AC4F-418D-AE19-62706E023703}">
                      <ahyp:hlinkClr xmlns:ahyp="http://schemas.microsoft.com/office/drawing/2018/hyperlinkcolor" val="tx"/>
                    </a:ext>
                  </a:extLst>
                </a:hlinkClick>
              </a:rPr>
              <a:t>KOULUTTAJIEN OPPAASEEN</a:t>
            </a:r>
            <a:endParaRPr lang="en-IE" sz="1600" dirty="0">
              <a:solidFill>
                <a:srgbClr val="000000"/>
              </a:solidFill>
            </a:endParaRPr>
          </a:p>
        </p:txBody>
      </p:sp>
    </p:spTree>
    <p:extLst>
      <p:ext uri="{BB962C8B-B14F-4D97-AF65-F5344CB8AC3E}">
        <p14:creationId xmlns:p14="http://schemas.microsoft.com/office/powerpoint/2010/main" val="39568804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ABD353-9F79-9C3F-C517-DC9BD32C4291}"/>
              </a:ext>
            </a:extLst>
          </p:cNvPr>
          <p:cNvSpPr>
            <a:spLocks noGrp="1"/>
          </p:cNvSpPr>
          <p:nvPr>
            <p:ph type="body" sz="quarter" idx="18"/>
          </p:nvPr>
        </p:nvSpPr>
        <p:spPr>
          <a:xfrm>
            <a:off x="898357" y="2005913"/>
            <a:ext cx="5119888" cy="3025975"/>
          </a:xfrm>
        </p:spPr>
        <p:txBody>
          <a:bodyPr/>
          <a:lstStyle/>
          <a:p>
            <a:pPr algn="l" rtl="0"/>
            <a:r>
              <a:rPr lang="en-US" dirty="0"/>
              <a:t>Mitkä ovat elintarvikeyritysten oman toiminnan ympäristö- ja sosiaaliset </a:t>
            </a:r>
            <a:r>
              <a:rPr lang="en-US" dirty="0" err="1"/>
              <a:t>vaikutukset</a:t>
            </a:r>
            <a:r>
              <a:rPr lang="en-US" dirty="0"/>
              <a:t>?</a:t>
            </a:r>
          </a:p>
          <a:p>
            <a:pPr algn="l" rtl="0"/>
            <a:r>
              <a:rPr lang="en-US" dirty="0"/>
              <a:t>Miten ne ehkäisevät, lieventävät ja korjaavat työntekijöiden, yhteisöjen ja ekosysteemien elämään ja paikalliseen ympäristöön kohdistuvia vaikutuksia?</a:t>
            </a:r>
            <a:endParaRPr lang="en-IE" dirty="0"/>
          </a:p>
        </p:txBody>
      </p:sp>
      <p:sp>
        <p:nvSpPr>
          <p:cNvPr id="3" name="Text Placeholder 2">
            <a:extLst>
              <a:ext uri="{FF2B5EF4-FFF2-40B4-BE49-F238E27FC236}">
                <a16:creationId xmlns:a16="http://schemas.microsoft.com/office/drawing/2014/main" id="{95092559-E921-79B8-2F62-561ABD72C2E2}"/>
              </a:ext>
            </a:extLst>
          </p:cNvPr>
          <p:cNvSpPr>
            <a:spLocks noGrp="1"/>
          </p:cNvSpPr>
          <p:nvPr>
            <p:ph type="body" sz="quarter" idx="16"/>
          </p:nvPr>
        </p:nvSpPr>
        <p:spPr>
          <a:xfrm>
            <a:off x="703485" y="749300"/>
            <a:ext cx="7211322" cy="992652"/>
          </a:xfrm>
        </p:spPr>
        <p:txBody>
          <a:bodyPr/>
          <a:lstStyle/>
          <a:p>
            <a:pPr algn="l" rtl="0"/>
            <a:r>
              <a:rPr lang="en-IE" b="1" dirty="0"/>
              <a:t>Pilari 2 – Kestävä toiminta</a:t>
            </a:r>
          </a:p>
        </p:txBody>
      </p:sp>
      <p:pic>
        <p:nvPicPr>
          <p:cNvPr id="3074" name="Picture 2" descr="pillar 2">
            <a:extLst>
              <a:ext uri="{FF2B5EF4-FFF2-40B4-BE49-F238E27FC236}">
                <a16:creationId xmlns:a16="http://schemas.microsoft.com/office/drawing/2014/main" id="{2D963426-5D58-CEE5-F956-20FABE275095}"/>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FBCC93-9278-D373-DAED-ED8BCE5489D8}"/>
              </a:ext>
            </a:extLst>
          </p:cNvPr>
          <p:cNvSpPr txBox="1"/>
          <p:nvPr/>
        </p:nvSpPr>
        <p:spPr>
          <a:xfrm>
            <a:off x="7454892" y="4910172"/>
            <a:ext cx="1997017" cy="692497"/>
          </a:xfrm>
          <a:prstGeom prst="rect">
            <a:avLst/>
          </a:prstGeom>
          <a:solidFill>
            <a:srgbClr val="688AAF"/>
          </a:solidFill>
        </p:spPr>
        <p:txBody>
          <a:bodyPr wrap="square" rtlCol="0">
            <a:spAutoFit/>
          </a:bodyPr>
          <a:lstStyle/>
          <a:p>
            <a:pPr algn="l" rtl="0"/>
            <a:r>
              <a:rPr lang="en-IE" sz="1950" b="1" dirty="0">
                <a:solidFill>
                  <a:schemeClr val="bg2"/>
                </a:solidFill>
              </a:rPr>
              <a:t>KESTÄVÄ TOIMINTA</a:t>
            </a:r>
          </a:p>
        </p:txBody>
      </p:sp>
    </p:spTree>
    <p:extLst>
      <p:ext uri="{BB962C8B-B14F-4D97-AF65-F5344CB8AC3E}">
        <p14:creationId xmlns:p14="http://schemas.microsoft.com/office/powerpoint/2010/main" val="31393672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A5CB28-3743-F587-FF0B-948A331893AD}"/>
              </a:ext>
            </a:extLst>
          </p:cNvPr>
          <p:cNvSpPr>
            <a:spLocks noGrp="1"/>
          </p:cNvSpPr>
          <p:nvPr>
            <p:ph type="body" sz="quarter" idx="18"/>
          </p:nvPr>
        </p:nvSpPr>
        <p:spPr>
          <a:xfrm>
            <a:off x="584416" y="1514880"/>
            <a:ext cx="6083084" cy="3828239"/>
          </a:xfrm>
        </p:spPr>
        <p:txBody>
          <a:bodyPr/>
          <a:lstStyle/>
          <a:p>
            <a:pPr marL="342900" indent="-342900" algn="l" rtl="0">
              <a:buFont typeface="Arial" panose="020B0604020202020204" pitchFamily="34" charset="0"/>
              <a:buChar char="•"/>
            </a:pPr>
            <a:r>
              <a:rPr lang="en-US" dirty="0"/>
              <a:t>Ohjaavatko elintarvikeyritykset työntekijöiden, tuottajien ja yhteisöjen kestävää kehitystä arvoketjuissaan ja ekosysteemeissään, joissa ne toimivat?</a:t>
            </a:r>
          </a:p>
          <a:p>
            <a:pPr marL="342900" indent="-342900" algn="l" rtl="0">
              <a:buFont typeface="Arial" panose="020B0604020202020204" pitchFamily="34" charset="0"/>
              <a:buChar char="•"/>
            </a:pPr>
            <a:r>
              <a:rPr lang="en-US" dirty="0"/>
              <a:t>Miten he ehkäisevät ja lieventävät arvoketjunsa vaikutuksia muuttamalla omia liiketoimintakäytäntöjään?</a:t>
            </a:r>
          </a:p>
          <a:p>
            <a:pPr marL="342900" indent="-342900" algn="l" rtl="0">
              <a:buFont typeface="Arial" panose="020B0604020202020204" pitchFamily="34" charset="0"/>
              <a:buChar char="•"/>
            </a:pPr>
            <a:r>
              <a:rPr lang="en-US" dirty="0"/>
              <a:t>Miten he voisivat tehdä yhteistyötä vertaisyritysten, hallitusten ja muiden kanssa edistääkseen ja varmistaakseen oikeuksia kunnioittavampia ja ympäristön kannalta kestävämpiä käytäntöjä?</a:t>
            </a:r>
            <a:endParaRPr lang="en-IE" dirty="0"/>
          </a:p>
        </p:txBody>
      </p:sp>
      <p:sp>
        <p:nvSpPr>
          <p:cNvPr id="3" name="Text Placeholder 2">
            <a:extLst>
              <a:ext uri="{FF2B5EF4-FFF2-40B4-BE49-F238E27FC236}">
                <a16:creationId xmlns:a16="http://schemas.microsoft.com/office/drawing/2014/main" id="{9AE16837-D550-60B9-BF21-EA54ADFDFBD2}"/>
              </a:ext>
            </a:extLst>
          </p:cNvPr>
          <p:cNvSpPr>
            <a:spLocks noGrp="1"/>
          </p:cNvSpPr>
          <p:nvPr>
            <p:ph type="body" sz="quarter" idx="16"/>
          </p:nvPr>
        </p:nvSpPr>
        <p:spPr>
          <a:xfrm>
            <a:off x="579187" y="720797"/>
            <a:ext cx="7393237" cy="992652"/>
          </a:xfrm>
        </p:spPr>
        <p:txBody>
          <a:bodyPr/>
          <a:lstStyle/>
          <a:p>
            <a:pPr algn="l" rtl="0"/>
            <a:r>
              <a:rPr lang="en-IE" b="1" dirty="0"/>
              <a:t>Pilari 3 – Kestävät arvoketjut</a:t>
            </a:r>
          </a:p>
        </p:txBody>
      </p:sp>
      <p:pic>
        <p:nvPicPr>
          <p:cNvPr id="4098" name="Picture 2" descr="pillar 3">
            <a:extLst>
              <a:ext uri="{FF2B5EF4-FFF2-40B4-BE49-F238E27FC236}">
                <a16:creationId xmlns:a16="http://schemas.microsoft.com/office/drawing/2014/main" id="{BD2242FD-7628-5BA6-8B3A-7CFAB3C1A94D}"/>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C96D4F-16D3-666B-167E-D3CDE4BBBA7F}"/>
              </a:ext>
            </a:extLst>
          </p:cNvPr>
          <p:cNvSpPr txBox="1"/>
          <p:nvPr/>
        </p:nvSpPr>
        <p:spPr>
          <a:xfrm>
            <a:off x="7471897" y="4906877"/>
            <a:ext cx="2101311" cy="692497"/>
          </a:xfrm>
          <a:prstGeom prst="rect">
            <a:avLst/>
          </a:prstGeom>
          <a:solidFill>
            <a:srgbClr val="25588D"/>
          </a:solidFill>
        </p:spPr>
        <p:txBody>
          <a:bodyPr wrap="square" rtlCol="0">
            <a:spAutoFit/>
          </a:bodyPr>
          <a:lstStyle/>
          <a:p>
            <a:pPr algn="l" rtl="0"/>
            <a:r>
              <a:rPr lang="en-IE" sz="1950" b="1" dirty="0">
                <a:solidFill>
                  <a:schemeClr val="bg2"/>
                </a:solidFill>
              </a:rPr>
              <a:t>KESTÄVÄT ARVOKETJUT</a:t>
            </a:r>
          </a:p>
        </p:txBody>
      </p:sp>
    </p:spTree>
    <p:extLst>
      <p:ext uri="{BB962C8B-B14F-4D97-AF65-F5344CB8AC3E}">
        <p14:creationId xmlns:p14="http://schemas.microsoft.com/office/powerpoint/2010/main" val="1521531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77EE07-A18B-CC24-9598-ABE424BAC1F3}"/>
              </a:ext>
            </a:extLst>
          </p:cNvPr>
          <p:cNvSpPr>
            <a:spLocks noGrp="1"/>
          </p:cNvSpPr>
          <p:nvPr>
            <p:ph type="body" sz="quarter" idx="18"/>
          </p:nvPr>
        </p:nvSpPr>
        <p:spPr>
          <a:xfrm>
            <a:off x="898357" y="1810139"/>
            <a:ext cx="5427798" cy="3800247"/>
          </a:xfrm>
        </p:spPr>
        <p:txBody>
          <a:bodyPr/>
          <a:lstStyle/>
          <a:p>
            <a:pPr marL="342900" indent="-342900" algn="l" rtl="0">
              <a:buFont typeface="Arial" panose="020B0604020202020204" pitchFamily="34" charset="0"/>
              <a:buChar char="•"/>
            </a:pPr>
            <a:r>
              <a:rPr lang="en-US" dirty="0"/>
              <a:t>Miten yrityksiä ohjataan? </a:t>
            </a:r>
          </a:p>
          <a:p>
            <a:pPr marL="342900" indent="-342900" algn="l" rtl="0">
              <a:buFont typeface="Arial" panose="020B0604020202020204" pitchFamily="34" charset="0"/>
              <a:buChar char="•"/>
            </a:pPr>
            <a:r>
              <a:rPr lang="en-US" dirty="0" err="1"/>
              <a:t>Mitä</a:t>
            </a:r>
            <a:r>
              <a:rPr lang="en-US" dirty="0"/>
              <a:t> vaikutuksia yrityksillä on yhteiskuntiin sen seurauksena, miten ne noudattavat yrityksiä ohjaavia oikeusjärjestelmiä ja sääntöjä?</a:t>
            </a:r>
          </a:p>
          <a:p>
            <a:pPr marL="342900" indent="-342900" algn="l" rtl="0">
              <a:buFont typeface="Arial" panose="020B0604020202020204" pitchFamily="34" charset="0"/>
              <a:buChar char="•"/>
            </a:pPr>
            <a:r>
              <a:rPr lang="en-US" dirty="0"/>
              <a:t>Edistävätkö yritysten strategiat sosiaalisia hyödykkeitä ja yhteiskunnallista hyvinvointia?</a:t>
            </a:r>
          </a:p>
          <a:p>
            <a:pPr marL="342900" indent="-342900" algn="l" rtl="0">
              <a:buFont typeface="Arial" panose="020B0604020202020204" pitchFamily="34" charset="0"/>
              <a:buChar char="•"/>
            </a:pPr>
            <a:r>
              <a:rPr lang="en-US" dirty="0"/>
              <a:t>Tukevatko ne kestävää kehitystä edistävän lain ja politiikan laatimista ja tehokasta soveltamista?</a:t>
            </a:r>
            <a:endParaRPr lang="en-IE" dirty="0"/>
          </a:p>
        </p:txBody>
      </p:sp>
      <p:sp>
        <p:nvSpPr>
          <p:cNvPr id="3" name="Text Placeholder 2">
            <a:extLst>
              <a:ext uri="{FF2B5EF4-FFF2-40B4-BE49-F238E27FC236}">
                <a16:creationId xmlns:a16="http://schemas.microsoft.com/office/drawing/2014/main" id="{C9209A61-1005-7374-27FB-54CB4B7DDB82}"/>
              </a:ext>
            </a:extLst>
          </p:cNvPr>
          <p:cNvSpPr>
            <a:spLocks noGrp="1"/>
          </p:cNvSpPr>
          <p:nvPr>
            <p:ph type="body" sz="quarter" idx="16"/>
          </p:nvPr>
        </p:nvSpPr>
        <p:spPr>
          <a:xfrm>
            <a:off x="603083" y="542482"/>
            <a:ext cx="6305717" cy="992652"/>
          </a:xfrm>
        </p:spPr>
        <p:txBody>
          <a:bodyPr/>
          <a:lstStyle/>
          <a:p>
            <a:pPr algn="l" rtl="0"/>
            <a:r>
              <a:rPr lang="en-US" b="1" dirty="0"/>
              <a:t>Pilari 4 – Hyvä yrityskansalaisuus</a:t>
            </a:r>
            <a:endParaRPr lang="en-IE" b="1" dirty="0"/>
          </a:p>
        </p:txBody>
      </p:sp>
      <p:pic>
        <p:nvPicPr>
          <p:cNvPr id="5122" name="Picture 2" descr="pillar 4">
            <a:extLst>
              <a:ext uri="{FF2B5EF4-FFF2-40B4-BE49-F238E27FC236}">
                <a16:creationId xmlns:a16="http://schemas.microsoft.com/office/drawing/2014/main" id="{A319C9DD-D265-E477-7A8A-F6022CE8DF5D}"/>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B64B44-57E8-3045-3260-6C2A4A97F5C4}"/>
              </a:ext>
            </a:extLst>
          </p:cNvPr>
          <p:cNvSpPr txBox="1"/>
          <p:nvPr/>
        </p:nvSpPr>
        <p:spPr>
          <a:xfrm>
            <a:off x="7539136" y="4815252"/>
            <a:ext cx="2668554" cy="692497"/>
          </a:xfrm>
          <a:prstGeom prst="rect">
            <a:avLst/>
          </a:prstGeom>
          <a:solidFill>
            <a:srgbClr val="EF4136"/>
          </a:solidFill>
        </p:spPr>
        <p:txBody>
          <a:bodyPr wrap="square" rtlCol="0">
            <a:spAutoFit/>
          </a:bodyPr>
          <a:lstStyle/>
          <a:p>
            <a:pPr algn="l" rtl="0"/>
            <a:r>
              <a:rPr lang="en-IE" sz="1950" b="1" dirty="0">
                <a:solidFill>
                  <a:schemeClr val="bg2"/>
                </a:solidFill>
              </a:rPr>
              <a:t>HYVÄ YRITYSKANSALAISUUS</a:t>
            </a:r>
          </a:p>
        </p:txBody>
      </p:sp>
    </p:spTree>
    <p:extLst>
      <p:ext uri="{BB962C8B-B14F-4D97-AF65-F5344CB8AC3E}">
        <p14:creationId xmlns:p14="http://schemas.microsoft.com/office/powerpoint/2010/main" val="24358071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9778BB-A65E-2C90-9B70-349B84DFE624}"/>
              </a:ext>
            </a:extLst>
          </p:cNvPr>
          <p:cNvSpPr txBox="1"/>
          <p:nvPr/>
        </p:nvSpPr>
        <p:spPr>
          <a:xfrm>
            <a:off x="644457" y="1115288"/>
            <a:ext cx="11509443" cy="5539978"/>
          </a:xfrm>
          <a:prstGeom prst="rect">
            <a:avLst/>
          </a:prstGeom>
          <a:noFill/>
        </p:spPr>
        <p:txBody>
          <a:bodyPr wrap="square" rtlCol="0">
            <a:spAutoFit/>
          </a:bodyPr>
          <a:lstStyle/>
          <a:p>
            <a:pPr marL="285750" indent="-285750" algn="l" rtl="0">
              <a:buFont typeface="Arial" panose="020B0604020202020204" pitchFamily="34" charset="0"/>
              <a:buChar char="•"/>
            </a:pPr>
            <a:r>
              <a:rPr lang="en-US" sz="2000" dirty="0" err="1">
                <a:solidFill>
                  <a:srgbClr val="000000"/>
                </a:solidFill>
              </a:rPr>
              <a:t>Korthals</a:t>
            </a:r>
            <a:r>
              <a:rPr lang="en-US" sz="2000" dirty="0">
                <a:solidFill>
                  <a:srgbClr val="000000"/>
                </a:solidFill>
              </a:rPr>
              <a:t>, Michael. (2006). Elintarvikkeiden tuotannon ja kulutuksen etiikka. Elintarvikkeiden kuluttajien ymmärtäminen. 10.1533/9781845692506.5.624. </a:t>
            </a:r>
            <a:r>
              <a:rPr lang="en-US" sz="2000" dirty="0" err="1">
                <a:solidFill>
                  <a:srgbClr val="000000"/>
                </a:solidFill>
                <a:hlinkClick r:id="rId2">
                  <a:extLst>
                    <a:ext uri="{A12FA001-AC4F-418D-AE19-62706E023703}">
                      <ahyp:hlinkClr xmlns:ahyp="http://schemas.microsoft.com/office/drawing/2018/hyperlinkcolor" val="tx"/>
                    </a:ext>
                  </a:extLst>
                </a:hlinkClick>
              </a:rPr>
              <a:t>Linkki</a:t>
            </a:r>
            <a:endParaRPr lang="en-US" sz="2000" dirty="0">
              <a:solidFill>
                <a:srgbClr val="000000"/>
              </a:solidFill>
            </a:endParaRPr>
          </a:p>
          <a:p>
            <a:pPr marL="285750" indent="-285750" algn="l" rtl="0">
              <a:buFont typeface="Arial" panose="020B0604020202020204" pitchFamily="34" charset="0"/>
              <a:buChar char="•"/>
            </a:pPr>
            <a:r>
              <a:rPr lang="en-US" sz="2000" dirty="0">
                <a:solidFill>
                  <a:srgbClr val="000000"/>
                </a:solidFill>
                <a:hlinkClick r:id="rId3">
                  <a:extLst>
                    <a:ext uri="{A12FA001-AC4F-418D-AE19-62706E023703}">
                      <ahyp:hlinkClr xmlns:ahyp="http://schemas.microsoft.com/office/drawing/2018/hyperlinkcolor" val="tx"/>
                    </a:ext>
                  </a:extLst>
                </a:hlinkClick>
              </a:rPr>
              <a:t>Maailmanlaajuisten ruoantuotanto- ja kulutustottumusten tarkastelu uudelleen kehittämällä kestäviä ruokajärjestelmiä paikallisille yhteisöille – ScienceDirect</a:t>
            </a:r>
            <a:endParaRPr lang="en-US" sz="2000" dirty="0">
              <a:solidFill>
                <a:srgbClr val="000000"/>
              </a:solidFill>
            </a:endParaRPr>
          </a:p>
          <a:p>
            <a:pPr marL="285750" indent="-285750" algn="l" rtl="0">
              <a:buFont typeface="Arial" panose="020B0604020202020204" pitchFamily="34" charset="0"/>
              <a:buChar char="•"/>
            </a:pPr>
            <a:r>
              <a:rPr lang="en-IE" sz="2000" dirty="0">
                <a:solidFill>
                  <a:srgbClr val="000000"/>
                </a:solidFill>
                <a:hlinkClick r:id="rId4">
                  <a:extLst>
                    <a:ext uri="{A12FA001-AC4F-418D-AE19-62706E023703}">
                      <ahyp:hlinkClr xmlns:ahyp="http://schemas.microsoft.com/office/drawing/2018/hyperlinkcolor" val="tx"/>
                    </a:ext>
                  </a:extLst>
                </a:hlinkClick>
              </a:rPr>
              <a:t>2010-Ethics-A-toolkit-for-food-businesses.pdf</a:t>
            </a:r>
            <a:endParaRPr lang="en-IE" sz="2000" dirty="0">
              <a:solidFill>
                <a:srgbClr val="000000"/>
              </a:solidFill>
            </a:endParaRPr>
          </a:p>
          <a:p>
            <a:pPr marL="285750" indent="-285750" algn="l" rtl="0">
              <a:buFont typeface="Arial" panose="020B0604020202020204" pitchFamily="34" charset="0"/>
              <a:buChar char="•"/>
            </a:pPr>
            <a:r>
              <a:rPr lang="en-US" sz="2000" dirty="0">
                <a:solidFill>
                  <a:srgbClr val="000000"/>
                </a:solidFill>
                <a:hlinkClick r:id="rId5">
                  <a:extLst>
                    <a:ext uri="{A12FA001-AC4F-418D-AE19-62706E023703}">
                      <ahyp:hlinkClr xmlns:ahyp="http://schemas.microsoft.com/office/drawing/2018/hyperlinkcolor" val="tx"/>
                    </a:ext>
                  </a:extLst>
                </a:hlinkClick>
              </a:rPr>
              <a:t>EU asettaa laillisesti sitovat ruokahävikkitavoitteet käsittelystä kotitalouksiin (foodnavigator.com)</a:t>
            </a:r>
            <a:endParaRPr lang="en-US" sz="2000" dirty="0">
              <a:solidFill>
                <a:srgbClr val="000000"/>
              </a:solidFill>
            </a:endParaRPr>
          </a:p>
          <a:p>
            <a:pPr marL="285750" indent="-285750">
              <a:lnSpc>
                <a:spcPct val="107000"/>
              </a:lnSpc>
              <a:buFont typeface="Arial" panose="020B0604020202020204" pitchFamily="34" charset="0"/>
              <a:buChar char="•"/>
            </a:pPr>
            <a:r>
              <a:rPr lang="fi-FI" sz="2000" dirty="0">
                <a:effectLst/>
                <a:latin typeface="Calibri" panose="020F0502020204030204" pitchFamily="34" charset="0"/>
                <a:ea typeface="Calibri" panose="020F0502020204030204" pitchFamily="34" charset="0"/>
                <a:cs typeface="Calibri" panose="020F0502020204030204" pitchFamily="34" charset="0"/>
              </a:rPr>
              <a:t>Elintarviketeollisuusliitto / ETL. </a:t>
            </a:r>
            <a:r>
              <a:rPr lang="fi-FI"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Vastuullisuus</a:t>
            </a:r>
            <a:r>
              <a:rPr lang="fi-FI" sz="2000" dirty="0">
                <a:effectLst/>
                <a:latin typeface="Calibri" panose="020F0502020204030204" pitchFamily="34" charset="0"/>
                <a:ea typeface="Calibri" panose="020F0502020204030204" pitchFamily="34" charset="0"/>
                <a:cs typeface="Calibri" panose="020F0502020204030204" pitchFamily="34" charset="0"/>
              </a:rPr>
              <a:t> – YMPÄRISTÖVASTUU - </a:t>
            </a:r>
            <a:r>
              <a:rPr lang="fi-FI"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7"/>
              </a:rPr>
              <a:t>Vastuullisuussivuston toimialan ja elintarviketeollisuusyritysten esimerkkejä erilaisista vastuullisuusteoista</a:t>
            </a:r>
            <a:r>
              <a:rPr lang="fi-FI"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ilmasto &amp; energia - kiertotalous – vesi - luonnon monimuotoisuus.</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fi-FI" sz="2000" dirty="0">
                <a:effectLst/>
                <a:latin typeface="Calibri" panose="020F0502020204030204" pitchFamily="34" charset="0"/>
                <a:ea typeface="Calibri" panose="020F0502020204030204" pitchFamily="34" charset="0"/>
                <a:cs typeface="Calibri" panose="020F0502020204030204" pitchFamily="34" charset="0"/>
              </a:rPr>
              <a:t>Elintarviketeollisuusliitto / ETL. </a:t>
            </a:r>
            <a:r>
              <a:rPr lang="fi-FI"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Vastuullisuus</a:t>
            </a:r>
            <a:r>
              <a:rPr lang="fi-FI" sz="2000" dirty="0">
                <a:effectLst/>
                <a:latin typeface="Calibri" panose="020F0502020204030204" pitchFamily="34" charset="0"/>
                <a:ea typeface="Calibri" panose="020F0502020204030204" pitchFamily="34" charset="0"/>
                <a:cs typeface="Calibri" panose="020F0502020204030204" pitchFamily="34" charset="0"/>
              </a:rPr>
              <a:t> – SOSIAALINEN VASTUU – </a:t>
            </a:r>
            <a:r>
              <a:rPr lang="fi-FI"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8"/>
              </a:rPr>
              <a:t>Vastuullisuussivuston toimialan ja elintarviketeollisuusyritysten esimerkkejä erilaisista vastuullisuusteoista</a:t>
            </a:r>
            <a:r>
              <a:rPr lang="fi-FI"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i-FI"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9"/>
              </a:rPr>
              <a:t>vastuullinen toimitusketju</a:t>
            </a:r>
            <a:r>
              <a:rPr lang="fi-FI"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i-FI"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0"/>
              </a:rPr>
              <a:t>henkilöstö</a:t>
            </a:r>
            <a:r>
              <a:rPr lang="fi-FI"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i-FI"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1"/>
              </a:rPr>
              <a:t>elintarviketurvallisuus</a:t>
            </a:r>
            <a:r>
              <a:rPr lang="fi-FI"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i-FI"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2"/>
              </a:rPr>
              <a:t>avustukset ja tuki</a:t>
            </a:r>
            <a:r>
              <a:rPr lang="fi-FI"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i-FI"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3"/>
              </a:rPr>
              <a:t>ravitsemus</a:t>
            </a:r>
            <a:r>
              <a:rPr lang="fi-FI"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i-FI"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4"/>
              </a:rPr>
              <a:t>kuluttajaviestintä</a:t>
            </a:r>
            <a:r>
              <a:rPr lang="fi-FI"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fi-FI" sz="2000" dirty="0">
                <a:effectLst/>
                <a:latin typeface="Calibri" panose="020F0502020204030204" pitchFamily="34" charset="0"/>
                <a:ea typeface="Calibri" panose="020F0502020204030204" pitchFamily="34" charset="0"/>
                <a:cs typeface="Calibri" panose="020F0502020204030204" pitchFamily="34" charset="0"/>
              </a:rPr>
              <a:t>Elintarviketeollisuusliitto / ETL. </a:t>
            </a:r>
            <a:r>
              <a:rPr lang="fi-FI"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Vastuullisuus</a:t>
            </a:r>
            <a:r>
              <a:rPr lang="fi-FI" sz="2000" dirty="0">
                <a:effectLst/>
                <a:latin typeface="Calibri" panose="020F0502020204030204" pitchFamily="34" charset="0"/>
                <a:ea typeface="Calibri" panose="020F0502020204030204" pitchFamily="34" charset="0"/>
                <a:cs typeface="Calibri" panose="020F0502020204030204" pitchFamily="34" charset="0"/>
              </a:rPr>
              <a:t> – TALOUDELLINEN VASTUU - </a:t>
            </a:r>
            <a:r>
              <a:rPr lang="fi-FI"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6"/>
              </a:rPr>
              <a:t>Vastuullisuussivuston toimialan ja elintarviketeollisuusyritysten esimerkkejä erilaisista vastuullisuusteoista</a:t>
            </a:r>
            <a:r>
              <a:rPr lang="fi-FI"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i-FI"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5"/>
              </a:rPr>
              <a:t>Työllisyys</a:t>
            </a:r>
            <a:r>
              <a:rPr lang="fi-FI"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i-FI"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6"/>
              </a:rPr>
              <a:t>Verotus</a:t>
            </a:r>
            <a:r>
              <a:rPr lang="fi-FI"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i-FI" sz="20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7"/>
              </a:rPr>
              <a:t>Tuotekehitys &amp; kuluttajatutkimus</a:t>
            </a:r>
            <a:endParaRPr lang="fi-FI" sz="2000" u="sng"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pPr>
            <a:r>
              <a:rPr lang="fi-FI" sz="2000" dirty="0" err="1">
                <a:effectLst/>
                <a:latin typeface="Calibri" panose="020F0502020204030204" pitchFamily="34" charset="0"/>
                <a:ea typeface="Calibri" panose="020F0502020204030204" pitchFamily="34" charset="0"/>
                <a:cs typeface="Calibri" panose="020F0502020204030204" pitchFamily="34" charset="0"/>
              </a:rPr>
              <a:t>StratKIT</a:t>
            </a:r>
            <a:r>
              <a:rPr lang="fi-FI" sz="2000" dirty="0">
                <a:effectLst/>
                <a:latin typeface="Calibri" panose="020F0502020204030204" pitchFamily="34" charset="0"/>
                <a:ea typeface="Calibri" panose="020F0502020204030204" pitchFamily="34" charset="0"/>
                <a:cs typeface="Calibri" panose="020F0502020204030204" pitchFamily="34" charset="0"/>
              </a:rPr>
              <a:t>. </a:t>
            </a:r>
            <a:r>
              <a:rPr lang="fi-FI"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8"/>
              </a:rPr>
              <a:t>Innovatiivisia strategioita julkisille ruokapalveluille: Kestävyystyökalu Itämeren alueelle.</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rtl="0">
              <a:buFont typeface="Arial" panose="020B0604020202020204" pitchFamily="34" charset="0"/>
              <a:buChar char="•"/>
            </a:pPr>
            <a:endParaRPr lang="en-IE" sz="2000" dirty="0">
              <a:solidFill>
                <a:srgbClr val="000000"/>
              </a:solidFill>
            </a:endParaRPr>
          </a:p>
        </p:txBody>
      </p:sp>
      <p:sp>
        <p:nvSpPr>
          <p:cNvPr id="3" name="TextBox 2">
            <a:extLst>
              <a:ext uri="{FF2B5EF4-FFF2-40B4-BE49-F238E27FC236}">
                <a16:creationId xmlns:a16="http://schemas.microsoft.com/office/drawing/2014/main" id="{10C6790F-C2BA-5BF5-66B3-A0D6D79EA989}"/>
              </a:ext>
            </a:extLst>
          </p:cNvPr>
          <p:cNvSpPr txBox="1"/>
          <p:nvPr/>
        </p:nvSpPr>
        <p:spPr>
          <a:xfrm>
            <a:off x="830424" y="266234"/>
            <a:ext cx="8994711" cy="646331"/>
          </a:xfrm>
          <a:prstGeom prst="rect">
            <a:avLst/>
          </a:prstGeom>
          <a:solidFill>
            <a:srgbClr val="F79037"/>
          </a:solidFill>
        </p:spPr>
        <p:txBody>
          <a:bodyPr wrap="square" rtlCol="0">
            <a:spAutoFit/>
          </a:bodyPr>
          <a:lstStyle/>
          <a:p>
            <a:pPr algn="l" rtl="0"/>
            <a:r>
              <a:rPr lang="en-IE" sz="3600" dirty="0" err="1">
                <a:solidFill>
                  <a:srgbClr val="000000"/>
                </a:solidFill>
              </a:rPr>
              <a:t>Lisälukemista</a:t>
            </a:r>
            <a:r>
              <a:rPr lang="en-IE" sz="3600" dirty="0">
                <a:solidFill>
                  <a:srgbClr val="000000"/>
                </a:solidFill>
              </a:rPr>
              <a:t> …</a:t>
            </a:r>
          </a:p>
        </p:txBody>
      </p:sp>
    </p:spTree>
    <p:extLst>
      <p:ext uri="{BB962C8B-B14F-4D97-AF65-F5344CB8AC3E}">
        <p14:creationId xmlns:p14="http://schemas.microsoft.com/office/powerpoint/2010/main" val="28430035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438150" y="2034796"/>
            <a:ext cx="11963400" cy="2224216"/>
          </a:xfrm>
        </p:spPr>
        <p:txBody>
          <a:bodyPr>
            <a:normAutofit/>
          </a:bodyPr>
          <a:lstStyle/>
          <a:p>
            <a:pPr algn="l" rtl="0"/>
            <a:r>
              <a:rPr lang="fi-FI" sz="3200" dirty="0"/>
              <a:t>Olet juuri suorittanut ensimmäisen moduulin.</a:t>
            </a:r>
          </a:p>
          <a:p>
            <a:pPr algn="l" rtl="0"/>
            <a:endParaRPr lang="fi-FI" sz="1600" dirty="0"/>
          </a:p>
          <a:p>
            <a:pPr algn="l" rtl="0"/>
            <a:r>
              <a:rPr lang="fi-FI" sz="3200" dirty="0"/>
              <a:t>Jatka nyt kohteeseen </a:t>
            </a:r>
            <a:r>
              <a:rPr lang="fi-FI" sz="3200" b="1" dirty="0"/>
              <a:t>Eettinen elintarvikeyrittäjyys </a:t>
            </a:r>
            <a:r>
              <a:rPr lang="fi-FI" sz="3200" dirty="0"/>
              <a:t>moduuli 2, jossa tuomme esille yrityksen kehittämisen kriittisiä vaiheita.</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9" name="Freeform 28">
              <a:hlinkClick r:id="rId3"/>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5" name="Freeform 34">
              <a:hlinkClick r:id="rId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38" name="Graphic 37" descr="World with solid fill">
              <a:hlinkClick r:id="rId5"/>
              <a:extLst>
                <a:ext uri="{FF2B5EF4-FFF2-40B4-BE49-F238E27FC236}">
                  <a16:creationId xmlns:a16="http://schemas.microsoft.com/office/drawing/2014/main" id="{12A458C2-5E00-384C-AEE9-611D13F54E0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2904BD-6E60-4124-AD77-4577B68E6840}">
  <ds:schemaRefs>
    <ds:schemaRef ds:uri="http://purl.org/dc/elements/1.1/"/>
    <ds:schemaRef ds:uri="http://www.w3.org/XML/1998/namespace"/>
    <ds:schemaRef ds:uri="http://purl.org/dc/dcmitype/"/>
    <ds:schemaRef ds:uri="90d17a88-9332-41c1-8809-43d9ec4f7f7f"/>
    <ds:schemaRef ds:uri="4dd05d75-627c-4bc0-8469-b51d727dba3d"/>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b368c81d-2a3c-4b2e-8f20-ebff1d13c98d"/>
    <ds:schemaRef ds:uri="d8d94d33-0f46-420b-ad84-827e2691e374"/>
  </ds:schemaRefs>
</ds:datastoreItem>
</file>

<file path=customXml/itemProps2.xml><?xml version="1.0" encoding="utf-8"?>
<ds:datastoreItem xmlns:ds="http://schemas.openxmlformats.org/officeDocument/2006/customXml" ds:itemID="{4D0D3AF0-E721-4CCA-84F1-51E110CD7EE5}">
  <ds:schemaRefs>
    <ds:schemaRef ds:uri="http://schemas.microsoft.com/sharepoint/v3/contenttype/forms"/>
  </ds:schemaRefs>
</ds:datastoreItem>
</file>

<file path=customXml/itemProps3.xml><?xml version="1.0" encoding="utf-8"?>
<ds:datastoreItem xmlns:ds="http://schemas.openxmlformats.org/officeDocument/2006/customXml" ds:itemID="{BF6F8A64-8225-4C92-9913-9852AF3786CA}"/>
</file>

<file path=docProps/app.xml><?xml version="1.0" encoding="utf-8"?>
<Properties xmlns="http://schemas.openxmlformats.org/officeDocument/2006/extended-properties" xmlns:vt="http://schemas.openxmlformats.org/officeDocument/2006/docPropsVTypes">
  <TotalTime>49592</TotalTime>
  <Words>6550</Words>
  <Application>Microsoft Office PowerPoint</Application>
  <PresentationFormat>Widescreen</PresentationFormat>
  <Paragraphs>522</Paragraphs>
  <Slides>94</Slides>
  <Notes>11</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94</vt:i4>
      </vt:variant>
    </vt:vector>
  </HeadingPairs>
  <TitlesOfParts>
    <vt:vector size="107" baseType="lpstr">
      <vt:lpstr>Angsana New</vt:lpstr>
      <vt:lpstr>AngsanaUPC</vt:lpstr>
      <vt:lpstr>Arial</vt:lpstr>
      <vt:lpstr>Arial Black</vt:lpstr>
      <vt:lpstr>Bradley Hand ITC</vt:lpstr>
      <vt:lpstr>Calibri</vt:lpstr>
      <vt:lpstr>GeographEditWeb</vt:lpstr>
      <vt:lpstr>Lato Heavy</vt:lpstr>
      <vt:lpstr>Lato Light</vt:lpstr>
      <vt:lpstr>Montserrat Light</vt:lpstr>
      <vt:lpstr>Signika Negative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220</cp:revision>
  <dcterms:created xsi:type="dcterms:W3CDTF">2020-10-14T13:32:04Z</dcterms:created>
  <dcterms:modified xsi:type="dcterms:W3CDTF">2024-02-01T11:27:36Z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