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7"/>
  </p:notesMasterIdLst>
  <p:sldIdLst>
    <p:sldId id="4289" r:id="rId5"/>
    <p:sldId id="4401" r:id="rId6"/>
    <p:sldId id="4457" r:id="rId7"/>
    <p:sldId id="4400" r:id="rId8"/>
    <p:sldId id="4349" r:id="rId9"/>
    <p:sldId id="4323" r:id="rId10"/>
    <p:sldId id="4355" r:id="rId11"/>
    <p:sldId id="4357" r:id="rId12"/>
    <p:sldId id="4361" r:id="rId13"/>
    <p:sldId id="4385" r:id="rId14"/>
    <p:sldId id="4454" r:id="rId15"/>
    <p:sldId id="4453" r:id="rId16"/>
    <p:sldId id="4455" r:id="rId17"/>
    <p:sldId id="268" r:id="rId18"/>
    <p:sldId id="4389" r:id="rId19"/>
    <p:sldId id="4390" r:id="rId20"/>
    <p:sldId id="4391" r:id="rId21"/>
    <p:sldId id="4392" r:id="rId22"/>
    <p:sldId id="4456" r:id="rId23"/>
    <p:sldId id="4393" r:id="rId24"/>
    <p:sldId id="4356" r:id="rId25"/>
    <p:sldId id="4342" r:id="rId26"/>
    <p:sldId id="4387" r:id="rId27"/>
    <p:sldId id="4386" r:id="rId28"/>
    <p:sldId id="4362" r:id="rId29"/>
    <p:sldId id="4364" r:id="rId30"/>
    <p:sldId id="4407" r:id="rId31"/>
    <p:sldId id="4365" r:id="rId32"/>
    <p:sldId id="4402" r:id="rId33"/>
    <p:sldId id="4366" r:id="rId34"/>
    <p:sldId id="4409" r:id="rId35"/>
    <p:sldId id="4369" r:id="rId36"/>
    <p:sldId id="4368" r:id="rId37"/>
    <p:sldId id="4370" r:id="rId38"/>
    <p:sldId id="4367" r:id="rId39"/>
    <p:sldId id="4410" r:id="rId40"/>
    <p:sldId id="4350" r:id="rId41"/>
    <p:sldId id="4372" r:id="rId42"/>
    <p:sldId id="4378" r:id="rId43"/>
    <p:sldId id="4373" r:id="rId44"/>
    <p:sldId id="4383" r:id="rId45"/>
    <p:sldId id="4411" r:id="rId46"/>
    <p:sldId id="4412" r:id="rId47"/>
    <p:sldId id="4413" r:id="rId48"/>
    <p:sldId id="4414" r:id="rId49"/>
    <p:sldId id="4415" r:id="rId50"/>
    <p:sldId id="4374" r:id="rId51"/>
    <p:sldId id="4381" r:id="rId52"/>
    <p:sldId id="4375" r:id="rId53"/>
    <p:sldId id="4376" r:id="rId54"/>
    <p:sldId id="4377" r:id="rId55"/>
    <p:sldId id="4394" r:id="rId56"/>
    <p:sldId id="4397" r:id="rId57"/>
    <p:sldId id="4399" r:id="rId58"/>
    <p:sldId id="4395" r:id="rId59"/>
    <p:sldId id="4396" r:id="rId60"/>
    <p:sldId id="4398" r:id="rId61"/>
    <p:sldId id="4351" r:id="rId62"/>
    <p:sldId id="4416" r:id="rId63"/>
    <p:sldId id="4417" r:id="rId64"/>
    <p:sldId id="4418" r:id="rId65"/>
    <p:sldId id="4452" r:id="rId66"/>
    <p:sldId id="4421" r:id="rId67"/>
    <p:sldId id="4352" r:id="rId68"/>
    <p:sldId id="4429" r:id="rId69"/>
    <p:sldId id="4430" r:id="rId70"/>
    <p:sldId id="4422" r:id="rId71"/>
    <p:sldId id="4432" r:id="rId72"/>
    <p:sldId id="4434" r:id="rId73"/>
    <p:sldId id="4431" r:id="rId74"/>
    <p:sldId id="4353" r:id="rId75"/>
    <p:sldId id="4435" r:id="rId76"/>
    <p:sldId id="4438" r:id="rId77"/>
    <p:sldId id="4439" r:id="rId78"/>
    <p:sldId id="4441" r:id="rId79"/>
    <p:sldId id="4442" r:id="rId80"/>
    <p:sldId id="4443" r:id="rId81"/>
    <p:sldId id="4444" r:id="rId82"/>
    <p:sldId id="4445" r:id="rId83"/>
    <p:sldId id="4448" r:id="rId84"/>
    <p:sldId id="4449" r:id="rId85"/>
    <p:sldId id="4450" r:id="rId86"/>
    <p:sldId id="4451" r:id="rId87"/>
    <p:sldId id="4354" r:id="rId88"/>
    <p:sldId id="4428" r:id="rId89"/>
    <p:sldId id="4423" r:id="rId90"/>
    <p:sldId id="4424" r:id="rId91"/>
    <p:sldId id="4425" r:id="rId92"/>
    <p:sldId id="4426" r:id="rId93"/>
    <p:sldId id="4427" r:id="rId94"/>
    <p:sldId id="4388" r:id="rId95"/>
    <p:sldId id="426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3A646A2A-5463-31BB-24B8-887E45DDAF69}" name="Orla Casey" initials="OC" userId="S::orla@momentumconsulting.ie::ee9f56f0-43a2-47ae-a5b8-d4a7d2f5cec3" providerId="AD"/>
  <p188:author id="{F0460CB2-DCB2-818A-2E5E-1B9965E7DE81}" name="Evla MUTLU" initials="EM" userId="S::evla.mutlu_antalya.edu.tr#ext#@amksavonia.onmicrosoft.com::c77a06ac-88e7-4cac-ad40-ea2e3ca0cfdc" providerId="AD"/>
  <p188:author id="{782496B7-485F-7B69-F7DE-F8CDD527168F}" name="Paula Whyte ( Momentum Consulting )" initials="PW(MC)" userId="S::paula@momentumconsulting.ie::a1b8e930-d272-4933-b1a2-fcb29f5bf117" providerId="AD"/>
  <p188:author id="{A6E311D4-25E8-F2DD-AF9A-C3A73481D750}" name="Paula Whyte" initials="PW" userId="d5c41e6a024c80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1A0C2"/>
    <a:srgbClr val="000000"/>
    <a:srgbClr val="B2DDDC"/>
    <a:srgbClr val="11496E"/>
    <a:srgbClr val="00A79D"/>
    <a:srgbClr val="EF4136"/>
    <a:srgbClr val="25588D"/>
    <a:srgbClr val="688AAF"/>
    <a:srgbClr val="4D7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062DF-BD4D-48AC-BBBC-B416C8B3E6D4}" v="24" dt="2023-09-13T14:12:00.986"/>
    <p1510:client id="{B3410E7B-C9FF-4173-BA8D-BE778652172B}" v="2" dt="2023-10-04T14:25:01.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084" autoAdjust="0"/>
    <p:restoredTop sz="0" autoAdjust="0"/>
  </p:normalViewPr>
  <p:slideViewPr>
    <p:cSldViewPr snapToGrid="0" snapToObjects="1">
      <p:cViewPr varScale="1">
        <p:scale>
          <a:sx n="27" d="100"/>
          <a:sy n="27" d="100"/>
        </p:scale>
        <p:origin x="4116"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2134"/>
    </p:cViewPr>
  </p:sorterViewPr>
  <p:notesViewPr>
    <p:cSldViewPr snapToGrid="0" snapToObjects="1">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49989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406455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01279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91436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417003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0478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127191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dirty="0"/>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6678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Tree>
    <p:extLst>
      <p:ext uri="{BB962C8B-B14F-4D97-AF65-F5344CB8AC3E}">
        <p14:creationId xmlns:p14="http://schemas.microsoft.com/office/powerpoint/2010/main" val="88612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38448"/>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72406"/>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3" name="Picture 2">
            <a:extLst>
              <a:ext uri="{FF2B5EF4-FFF2-40B4-BE49-F238E27FC236}">
                <a16:creationId xmlns:a16="http://schemas.microsoft.com/office/drawing/2014/main" id="{E2010D93-D55E-4D14-10D7-D8E5426D2C23}"/>
              </a:ext>
            </a:extLst>
          </p:cNvPr>
          <p:cNvPicPr>
            <a:picLocks noChangeAspect="1"/>
          </p:cNvPicPr>
          <p:nvPr userDrawn="1"/>
        </p:nvPicPr>
        <p:blipFill>
          <a:blip r:embed="rId2"/>
          <a:stretch>
            <a:fillRect/>
          </a:stretch>
        </p:blipFill>
        <p:spPr>
          <a:xfrm>
            <a:off x="983112" y="6094282"/>
            <a:ext cx="1988049" cy="40407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84017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41179" y="41482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76476" y="41482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62882" y="132980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98179" y="132980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69461" y="224479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04758" y="224479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91164" y="315978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26461" y="315978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69461" y="407477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04758" y="407477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41179" y="392880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41179" y="303950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41179" y="215871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14742" y="120222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69816" y="502448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05113" y="502448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41179" y="487851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 Placeholder 25">
            <a:extLst>
              <a:ext uri="{FF2B5EF4-FFF2-40B4-BE49-F238E27FC236}">
                <a16:creationId xmlns:a16="http://schemas.microsoft.com/office/drawing/2014/main" id="{72928022-B815-558F-1DE2-5252EC89763E}"/>
              </a:ext>
            </a:extLst>
          </p:cNvPr>
          <p:cNvSpPr>
            <a:spLocks noGrp="1"/>
          </p:cNvSpPr>
          <p:nvPr>
            <p:ph type="body" sz="quarter" idx="39" hasCustomPrompt="1"/>
          </p:nvPr>
        </p:nvSpPr>
        <p:spPr>
          <a:xfrm>
            <a:off x="5876287" y="5991984"/>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6" name="Text Placeholder 25">
            <a:extLst>
              <a:ext uri="{FF2B5EF4-FFF2-40B4-BE49-F238E27FC236}">
                <a16:creationId xmlns:a16="http://schemas.microsoft.com/office/drawing/2014/main" id="{ACFA1026-5B7D-72AC-308E-1702F98B1753}"/>
              </a:ext>
            </a:extLst>
          </p:cNvPr>
          <p:cNvSpPr>
            <a:spLocks noGrp="1"/>
          </p:cNvSpPr>
          <p:nvPr>
            <p:ph type="body" sz="quarter" idx="40" hasCustomPrompt="1"/>
          </p:nvPr>
        </p:nvSpPr>
        <p:spPr>
          <a:xfrm>
            <a:off x="6711584" y="599198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7" name="Straight Connector 6">
            <a:extLst>
              <a:ext uri="{FF2B5EF4-FFF2-40B4-BE49-F238E27FC236}">
                <a16:creationId xmlns:a16="http://schemas.microsoft.com/office/drawing/2014/main" id="{87354D78-1D5D-57D0-3A63-72DA7072ACAF}"/>
              </a:ext>
            </a:extLst>
          </p:cNvPr>
          <p:cNvCxnSpPr>
            <a:cxnSpLocks/>
          </p:cNvCxnSpPr>
          <p:nvPr userDrawn="1"/>
        </p:nvCxnSpPr>
        <p:spPr>
          <a:xfrm flipH="1">
            <a:off x="5841179" y="584601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90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307348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1971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43913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4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3039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8B4F36C1-3F3E-A295-AE54-3BA4EE138CCD}"/>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106B2DC7-3DF9-C6CA-DB3E-33FD777E97DA}"/>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742632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7791854" y="1139750"/>
            <a:ext cx="4400146"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791855" y="1452563"/>
            <a:ext cx="4400145"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4239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5" r:id="rId9"/>
    <p:sldLayoutId id="2147483879" r:id="rId10"/>
    <p:sldLayoutId id="2147483878" r:id="rId11"/>
    <p:sldLayoutId id="2147483861" r:id="rId12"/>
    <p:sldLayoutId id="2147483887" r:id="rId13"/>
    <p:sldLayoutId id="2147483833" r:id="rId14"/>
    <p:sldLayoutId id="2147483847" r:id="rId15"/>
    <p:sldLayoutId id="2147483853" r:id="rId16"/>
    <p:sldLayoutId id="2147483881" r:id="rId17"/>
    <p:sldLayoutId id="2147483883" r:id="rId18"/>
    <p:sldLayoutId id="2147483884" r:id="rId19"/>
    <p:sldLayoutId id="2147483889" r:id="rId20"/>
    <p:sldLayoutId id="2147483886" r:id="rId21"/>
    <p:sldLayoutId id="214748388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explore.kerry.com/22eu-sustainable-nutrition-in-foodservice-ebook-download.html?&amp;utm_medium=website&amp;utm_source=kerrydigest&amp;utm_campaign=23eu-sustainable-nutrition-in-foodservice&amp;utm_term=23eu&amp;businesscategorysource=foodservice&amp;utm_content=kerry-digest-eat-drink-think&amp;leadsource=website&amp;campaignsource=kerrydigest-website-23eu-sustainable-nutrition-in-foodservice--23eu--" TargetMode="External"/><Relationship Id="rId2" Type="http://schemas.openxmlformats.org/officeDocument/2006/relationships/hyperlink" Target="https://foodnewsinternational.com/2021/07/08/europe-consumers-value-sustainable-wellbeing-nutrition-when-buying-food-and-drink-finds-kerrys-study/" TargetMode="Externa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smartproteinproject.eu/consumer-attitudes-plant-based-food-re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fst.onlinelibrary.wiley.com/doi/full/10.1002/fsat.3401_11.x"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uzz.ie/lifestyle/one-best-coffee-roasteries-ireland-29819284" TargetMode="Externa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br.org/2019/05/how-to-design-an-ethical-organization"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player.vimeo.com/video/272330915?h=0ce090e1d0&amp;app_id=122963" TargetMode="External"/><Relationship Id="rId4" Type="http://schemas.openxmlformats.org/officeDocument/2006/relationships/hyperlink" Target="https://vimeo.com/272330915"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utureoffood.ox.ac.uk/what-food-syste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nkedin.com/in/polly-ericksen-99433849"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Cairns%20G.%20A%20critical%20review%20of%20evidence%20on%20the%20sociocultural%20impacts%20of%20food%20marketing%20and%20policy%20implications.%20Appetite.%202019%20May%201;136:193-207.%20doi:%2010.1016/j.appet.2019.02.002.%20Epub%202019%20Feb%2026.%20PMID:%2030819576."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link.springer.com/referenceworkentry/10.1007/978-3-642-28036-8_258" TargetMode="External"/><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Van%20der%20Werff,%20E.,%20Steg,%20L.,%20and%20Keizer,%20K.%20(2014).%20I%20am%20what%20I%20am,%20by%20looking%20past%20the%20present:%20the%20influence%20of%20biospheric%20values%20and%20past%20behavior%20on%20environmental%20self-identity.%20Environ.%20Behav.%2046,%20626&#8211;657.%20doi:%2010.1177/0013916512475209"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www.frontiersin.org/articles/10.3389/fpsyg.2020.01603/full#B122" TargetMode="External"/><Relationship Id="rId3" Type="http://schemas.openxmlformats.org/officeDocument/2006/relationships/hyperlink" Target="https://www.frontiersin.org/articles/10.3389/fpsyg.2020.01603/full#B189" TargetMode="External"/><Relationship Id="rId7" Type="http://schemas.openxmlformats.org/officeDocument/2006/relationships/hyperlink" Target="https://www.frontiersin.org/articles/10.3389/fpsyg.2020.01603/full#B16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rontiersin.org/articles/10.3389/fpsyg.2020.01603/full#B119" TargetMode="External"/><Relationship Id="rId5" Type="http://schemas.openxmlformats.org/officeDocument/2006/relationships/hyperlink" Target="https://www.frontiersin.org/articles/10.3389/fpsyg.2020.01603/full#B239" TargetMode="External"/><Relationship Id="rId4" Type="http://schemas.openxmlformats.org/officeDocument/2006/relationships/hyperlink" Target="https://www.frontiersin.org/articles/10.3389/fpsyg.2020.01603/full#B130" TargetMode="External"/><Relationship Id="rId9"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frontiersin.org/articles/10.3389/fpsyg.2020.01603/full#B2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eforum.org/agenda/2021/04/study-food-systems-drive-an-estimated-one-third-of-greenhouse-gas-emission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hyperlink" Target="https://www.unep.org/resources/factsheet/methane-emissions" TargetMode="External"/><Relationship Id="rId2" Type="http://schemas.openxmlformats.org/officeDocument/2006/relationships/hyperlink" Target="https://www.ipcc.ch/"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thical-food.eu/resources/"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wwf.org.uk/food/deforestation-and-food-your-questions-answered" TargetMode="External"/><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s://education.nationalgeographic.org/resource/environmental-impacts-agricultural-modifications/"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un.org/sustainabledevelopment/wp-content/uploads/2019/07/13_Why-It-Matters-2020.pdf"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pcc.ch/sr15/" TargetMode="Externa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dgs.un.org/2030agenda"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ciencedirect.com/science/article/pii/S0048969716323816" TargetMode="External"/><Relationship Id="rId2" Type="http://schemas.openxmlformats.org/officeDocument/2006/relationships/hyperlink" Target="https://www.undp.org/sustainable-development-goals#:~:text=The%20Sustainable%20Development%20Goals%20%28SDGs%29%2C%20also%20known%20as,by%202030%20all%20people%20enjoy%20peace%20and%20prosperity." TargetMode="Externa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s://www.sciencedirect.com/science/article/pii/B978008100596521977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fao.org/sustainable-development-goals/goals/goal-2/e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sdg12hub.org/sdg-12-hub/what-is-sdg-12" TargetMode="Externa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undp.org/sustainable-development-goals#responsible-consumption-and-production"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hyperlink" Target="http://fao.org/news/story/en/item/1255716/icod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video" Target="https://www.youtube.com/embed/64KLuGzGxEQ?feature=oembed" TargetMode="External"/><Relationship Id="rId5" Type="http://schemas.openxmlformats.org/officeDocument/2006/relationships/hyperlink" Target="https://www.youtube.com/watch?v=64KLuGzGxEQ&amp;t=198s" TargetMode="Externa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oodethicscouncil.org/theme/fair-trade-social-justice/" TargetMode="Externa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good4u.co/pages/our-story" TargetMode="Externa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www.camile.ie/sustainability"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5" Type="http://schemas.openxmlformats.org/officeDocument/2006/relationships/image" Target="../media/image65.png"/><Relationship Id="rId4" Type="http://schemas.openxmlformats.org/officeDocument/2006/relationships/hyperlink" Target="https://www.pepearomas.com/?lang=en"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9.png"/><Relationship Id="rId5" Type="http://schemas.openxmlformats.org/officeDocument/2006/relationships/image" Target="../media/image65.png"/><Relationship Id="rId4" Type="http://schemas.openxmlformats.org/officeDocument/2006/relationships/hyperlink" Target="http://www.valio.f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65.png"/><Relationship Id="rId4" Type="http://schemas.openxmlformats.org/officeDocument/2006/relationships/hyperlink" Target="https://www.mygoodnessfood.com/"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helsinkimills.fi/recipe-category/meals/" TargetMode="Externa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hyperlink" Target="https://ethical-food.eu/the-good-practice-compendiu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hyperlink" Target="https://www.unsdsn.org/" TargetMode="External"/><Relationship Id="rId1" Type="http://schemas.openxmlformats.org/officeDocument/2006/relationships/slideLayout" Target="../slideLayouts/slideLayout2.xml"/><Relationship Id="rId6" Type="http://schemas.openxmlformats.org/officeDocument/2006/relationships/hyperlink" Target="https://ccsi.columbia.edu/sites/default/files/content/docs/19%20CCSI%20Four%20pillars%20full%20report%20rhr.pdf" TargetMode="External"/><Relationship Id="rId5" Type="http://schemas.openxmlformats.org/officeDocument/2006/relationships/image" Target="../media/image75.png"/><Relationship Id="rId4" Type="http://schemas.openxmlformats.org/officeDocument/2006/relationships/hyperlink" Target="https://ccsi.columbia.edu/"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0.xml"/><Relationship Id="rId5" Type="http://schemas.openxmlformats.org/officeDocument/2006/relationships/image" Target="../media/image80.jpeg"/><Relationship Id="rId4" Type="http://schemas.openxmlformats.org/officeDocument/2006/relationships/image" Target="../media/image79.jpeg"/></Relationships>
</file>

<file path=ppt/slides/_rels/slide8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thical-food.eu/educators-guide/"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hyperlink" Target="https://www.sciencedirect.com/science/article/abs/pii/S026483772200237X" TargetMode="External"/><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2.xml"/><Relationship Id="rId5"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file:///C:\Users\paula\Dropbox\My%20PC%20(LAPTOP-4I5H51FU)\Documents\EFE\PR3\2010-Ethics-A-toolkit-for-food-businesses.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image" Target="../media/image86.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85.png"/><Relationship Id="rId5" Type="http://schemas.openxmlformats.org/officeDocument/2006/relationships/hyperlink" Target="https://ethical-food.eu/" TargetMode="External"/><Relationship Id="rId4" Type="http://schemas.openxmlformats.org/officeDocument/2006/relationships/hyperlink" Target="https://www.facebook.com/efe.erasmus.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1156" y="1720714"/>
            <a:ext cx="6225702" cy="697353"/>
          </a:xfrm>
        </p:spPr>
        <p:txBody>
          <a:bodyPr/>
          <a:lstStyle/>
          <a:p>
            <a:r>
              <a:rPr lang="en-US" b="0" dirty="0"/>
              <a:t>The Need &amp; the Impact of Ethical Food Business</a:t>
            </a:r>
          </a:p>
        </p:txBody>
      </p:sp>
      <p:sp>
        <p:nvSpPr>
          <p:cNvPr id="2" name="Text Placeholder 8">
            <a:extLst>
              <a:ext uri="{FF2B5EF4-FFF2-40B4-BE49-F238E27FC236}">
                <a16:creationId xmlns:a16="http://schemas.microsoft.com/office/drawing/2014/main" id="{9FA7DBFE-D716-60F0-9229-AF26CE2DFE0A}"/>
              </a:ext>
            </a:extLst>
          </p:cNvPr>
          <p:cNvSpPr txBox="1">
            <a:spLocks/>
          </p:cNvSpPr>
          <p:nvPr/>
        </p:nvSpPr>
        <p:spPr>
          <a:xfrm>
            <a:off x="4551156" y="889463"/>
            <a:ext cx="3346578"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1</a:t>
            </a:r>
          </a:p>
        </p:txBody>
      </p:sp>
      <p:sp>
        <p:nvSpPr>
          <p:cNvPr id="4" name="TextBox 3">
            <a:extLst>
              <a:ext uri="{FF2B5EF4-FFF2-40B4-BE49-F238E27FC236}">
                <a16:creationId xmlns:a16="http://schemas.microsoft.com/office/drawing/2014/main" id="{F509B527-6C6C-C6F7-6BD5-1C70BC0CEA59}"/>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7643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38B8B-3702-433B-AB5C-9B193196A5D3}"/>
              </a:ext>
            </a:extLst>
          </p:cNvPr>
          <p:cNvSpPr>
            <a:spLocks noGrp="1"/>
          </p:cNvSpPr>
          <p:nvPr>
            <p:ph type="body" sz="quarter" idx="18"/>
          </p:nvPr>
        </p:nvSpPr>
        <p:spPr>
          <a:xfrm>
            <a:off x="892140" y="1584568"/>
            <a:ext cx="5431316" cy="3025975"/>
          </a:xfrm>
        </p:spPr>
        <p:txBody>
          <a:bodyPr/>
          <a:lstStyle/>
          <a:p>
            <a:r>
              <a:rPr lang="en-US" dirty="0"/>
              <a:t>Being ethical has now become a significant part of running a business and is particularly valued in the food sector. </a:t>
            </a:r>
          </a:p>
          <a:p>
            <a:r>
              <a:rPr lang="en-US" dirty="0"/>
              <a:t>Ethics, beyond a set of values, is </a:t>
            </a:r>
            <a:r>
              <a:rPr lang="en-US" b="1" dirty="0"/>
              <a:t>a culture </a:t>
            </a:r>
            <a:r>
              <a:rPr lang="en-US" dirty="0"/>
              <a:t>that every well-balanced food company should </a:t>
            </a:r>
            <a:r>
              <a:rPr lang="en-US" dirty="0" err="1"/>
              <a:t>endeavour</a:t>
            </a:r>
            <a:r>
              <a:rPr lang="en-US" dirty="0"/>
              <a:t> to adopt, to ensure they give as well as take from their surrounding environment. </a:t>
            </a:r>
          </a:p>
          <a:p>
            <a:r>
              <a:rPr lang="en-US" dirty="0"/>
              <a:t>There are many ways that a company can practice being ethical, let’s start with 5 general ways…(Slide 14)</a:t>
            </a:r>
            <a:endParaRPr lang="en-IE" dirty="0"/>
          </a:p>
        </p:txBody>
      </p:sp>
      <p:sp>
        <p:nvSpPr>
          <p:cNvPr id="3" name="Text Placeholder 2">
            <a:extLst>
              <a:ext uri="{FF2B5EF4-FFF2-40B4-BE49-F238E27FC236}">
                <a16:creationId xmlns:a16="http://schemas.microsoft.com/office/drawing/2014/main" id="{E32FE569-2631-417D-CD78-62285B9CA04B}"/>
              </a:ext>
            </a:extLst>
          </p:cNvPr>
          <p:cNvSpPr>
            <a:spLocks noGrp="1"/>
          </p:cNvSpPr>
          <p:nvPr>
            <p:ph type="body" sz="quarter" idx="16"/>
          </p:nvPr>
        </p:nvSpPr>
        <p:spPr>
          <a:xfrm>
            <a:off x="892140" y="805401"/>
            <a:ext cx="4990998" cy="992652"/>
          </a:xfrm>
        </p:spPr>
        <p:txBody>
          <a:bodyPr/>
          <a:lstStyle/>
          <a:p>
            <a:r>
              <a:rPr lang="en-IE" b="1" dirty="0"/>
              <a:t>Ethical Food Production </a:t>
            </a:r>
          </a:p>
        </p:txBody>
      </p:sp>
      <p:pic>
        <p:nvPicPr>
          <p:cNvPr id="6" name="Picture Placeholder 5" descr="Person watering in garden">
            <a:extLst>
              <a:ext uri="{FF2B5EF4-FFF2-40B4-BE49-F238E27FC236}">
                <a16:creationId xmlns:a16="http://schemas.microsoft.com/office/drawing/2014/main" id="{656C91F4-9DB8-3605-7E80-68605819A9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367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Just a sample of ethical food in action</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4" y="1708944"/>
            <a:ext cx="11160035" cy="3440112"/>
          </a:xfrm>
        </p:spPr>
        <p:txBody>
          <a:bodyPr lIns="91440" tIns="45720" rIns="91440" bIns="45720" anchor="t"/>
          <a:lstStyle/>
          <a:p>
            <a:pPr marL="342900" indent="-342900">
              <a:buFont typeface="Arial" panose="020B0604020202020204" pitchFamily="34" charset="0"/>
              <a:buChar char="•"/>
            </a:pPr>
            <a:r>
              <a:rPr lang="en-GB" b="1" dirty="0">
                <a:highlight>
                  <a:srgbClr val="F79037"/>
                </a:highlight>
              </a:rPr>
              <a:t>Sustainable farming and fishing practices </a:t>
            </a:r>
            <a:r>
              <a:rPr lang="en-GB" dirty="0"/>
              <a:t>which  enhance and maintain the productivity of natural systems instead of depleting them. They avoid practices that harm the environment, like the overuse of pesticides, the clearing of forests for agriculture, or overfishing.</a:t>
            </a:r>
          </a:p>
          <a:p>
            <a:pPr marL="342900" indent="-342900">
              <a:buFont typeface="Arial" panose="020B0604020202020204" pitchFamily="34" charset="0"/>
              <a:buChar char="•"/>
            </a:pPr>
            <a:r>
              <a:rPr lang="en-GB" b="1" dirty="0">
                <a:highlight>
                  <a:srgbClr val="F79037"/>
                </a:highlight>
              </a:rPr>
              <a:t>Fair trade </a:t>
            </a:r>
            <a:r>
              <a:rPr lang="en-GB" dirty="0"/>
              <a:t>ensures that producers in developing countries are paid a fair price for their work, allowing them to have a decent standard of living and promoting economic growth in these regions.</a:t>
            </a:r>
          </a:p>
          <a:p>
            <a:pPr marL="342900" indent="-342900">
              <a:buFont typeface="Arial" panose="020B0604020202020204" pitchFamily="34" charset="0"/>
              <a:buChar char="•"/>
            </a:pPr>
            <a:r>
              <a:rPr lang="en-GB" b="1" dirty="0">
                <a:highlight>
                  <a:srgbClr val="F79037"/>
                </a:highlight>
              </a:rPr>
              <a:t>Animal welfare </a:t>
            </a:r>
            <a:r>
              <a:rPr lang="en-GB" dirty="0"/>
              <a:t>involves the humane treatment of animals, avoiding cruel practices, and promoting free-range or organic animal farming.</a:t>
            </a:r>
          </a:p>
          <a:p>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6246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Just a sample of ethical food in action</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820119"/>
            <a:ext cx="11042522" cy="3440112"/>
          </a:xfrm>
        </p:spPr>
        <p:txBody>
          <a:bodyPr/>
          <a:lstStyle/>
          <a:p>
            <a:pPr marL="342900" indent="-342900">
              <a:buFont typeface="Arial" panose="020B0604020202020204" pitchFamily="34" charset="0"/>
              <a:buChar char="•"/>
            </a:pPr>
            <a:r>
              <a:rPr lang="en-GB" b="1" dirty="0">
                <a:highlight>
                  <a:srgbClr val="F79037"/>
                </a:highlight>
              </a:rPr>
              <a:t>Reduced food waste</a:t>
            </a:r>
            <a:r>
              <a:rPr lang="en-GB" dirty="0">
                <a:highlight>
                  <a:srgbClr val="F79037"/>
                </a:highlight>
              </a:rPr>
              <a:t>: </a:t>
            </a:r>
            <a:r>
              <a:rPr lang="en-GB" dirty="0"/>
              <a:t>Implementing measures to recycle, reuse and consequently reduce food waste at every stage of the food system, from production and processing to distribution and consumption.</a:t>
            </a:r>
            <a:endParaRPr lang="en-GB" b="1" dirty="0">
              <a:highlight>
                <a:srgbClr val="F79037"/>
              </a:highlight>
            </a:endParaRPr>
          </a:p>
          <a:p>
            <a:pPr marL="342900" indent="-342900">
              <a:buFont typeface="Arial" panose="020B0604020202020204" pitchFamily="34" charset="0"/>
              <a:buChar char="•"/>
            </a:pPr>
            <a:r>
              <a:rPr lang="en-GB" b="1" dirty="0">
                <a:highlight>
                  <a:srgbClr val="F79037"/>
                </a:highlight>
              </a:rPr>
              <a:t>Local and seasonal produce</a:t>
            </a:r>
            <a:r>
              <a:rPr lang="en-GB" dirty="0">
                <a:highlight>
                  <a:srgbClr val="F79037"/>
                </a:highlight>
              </a:rPr>
              <a:t>: </a:t>
            </a:r>
            <a:r>
              <a:rPr lang="en-GB" dirty="0"/>
              <a:t>Supporting local farmers and consuming seasonal produce reduces the carbon footprint associated with the transportation of food</a:t>
            </a:r>
          </a:p>
          <a:p>
            <a:pPr marL="342900" indent="-342900">
              <a:buFont typeface="Arial" panose="020B0604020202020204" pitchFamily="34" charset="0"/>
              <a:buChar char="•"/>
            </a:pPr>
            <a:r>
              <a:rPr lang="en-GB" b="1" dirty="0">
                <a:highlight>
                  <a:srgbClr val="F79037"/>
                </a:highlight>
              </a:rPr>
              <a:t>Social impact and community engagement</a:t>
            </a:r>
            <a:r>
              <a:rPr lang="en-GB" dirty="0">
                <a:highlight>
                  <a:srgbClr val="F79037"/>
                </a:highlight>
              </a:rPr>
              <a:t>: </a:t>
            </a:r>
            <a:r>
              <a:rPr lang="en-GB" dirty="0"/>
              <a:t>ethical food enterprises often have a strong social impact, contributing to local economies and community well-being. They often prioritise fairness and equity. </a:t>
            </a:r>
            <a:endParaRPr lang="en-GB" b="1" dirty="0"/>
          </a:p>
          <a:p>
            <a:pPr algn="ctr"/>
            <a:r>
              <a:rPr lang="en-GB" b="1" dirty="0"/>
              <a:t>Interestingly, ethical food entrepreneurship relies on value-laden decision-making where personal values and ethics shape the decisions of the business. </a:t>
            </a:r>
            <a:endParaRPr lang="en-IE" b="1"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17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What is driving growth of ethical food?</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798380" y="1642956"/>
            <a:ext cx="11249075" cy="3440112"/>
          </a:xfrm>
        </p:spPr>
        <p:txBody>
          <a:bodyPr/>
          <a:lstStyle/>
          <a:p>
            <a:pPr marL="457200" indent="-457200">
              <a:buAutoNum type="arabicParenR"/>
            </a:pPr>
            <a:r>
              <a:rPr lang="en-GB" b="1" dirty="0"/>
              <a:t>Consumers</a:t>
            </a:r>
            <a:r>
              <a:rPr lang="en-GB" dirty="0"/>
              <a:t> - as consumers become more educated about environmental and social issues, there is increasing demand for ethical food products.</a:t>
            </a:r>
          </a:p>
          <a:p>
            <a:pPr marL="457200" indent="-457200">
              <a:buAutoNum type="arabicParenR"/>
            </a:pPr>
            <a:r>
              <a:rPr lang="en-GB" b="1" dirty="0"/>
              <a:t>Differentiation</a:t>
            </a:r>
            <a:r>
              <a:rPr lang="en-GB" dirty="0"/>
              <a:t> - companies that produce ethical food can differentiate themselves in the market, gaining a competitive edge over businesses that do not follow these practices.</a:t>
            </a:r>
          </a:p>
          <a:p>
            <a:pPr marL="457200" indent="-457200">
              <a:buAutoNum type="arabicParenR"/>
            </a:pPr>
            <a:r>
              <a:rPr lang="en-GB" b="1" dirty="0"/>
              <a:t>Sustainability trends </a:t>
            </a:r>
            <a:r>
              <a:rPr lang="en-GB" dirty="0"/>
              <a:t>– we know that sustainability is a growing trend in many sectors, including food. </a:t>
            </a:r>
          </a:p>
          <a:p>
            <a:pPr marL="457200" indent="-457200">
              <a:buAutoNum type="arabicParenR"/>
            </a:pPr>
            <a:r>
              <a:rPr lang="en-GB" b="1" dirty="0"/>
              <a:t>Health Consciousness </a:t>
            </a:r>
            <a:r>
              <a:rPr lang="en-GB" dirty="0"/>
              <a:t>– as we become more health conscious, there is a growing demand for organic, free-range, and locally sourced foods.</a:t>
            </a:r>
          </a:p>
          <a:p>
            <a:pPr marL="457200" indent="-457200">
              <a:buAutoNum type="arabicParenR"/>
            </a:pPr>
            <a:r>
              <a:rPr lang="en-GB" b="1" dirty="0"/>
              <a:t>Corporate Social Responsibility </a:t>
            </a:r>
            <a:r>
              <a:rPr lang="en-GB" dirty="0"/>
              <a:t>(CSR): Ethical food aligns with CSR initiatives, which can enhance a company's reputation and contribute to its long-term success.</a:t>
            </a:r>
          </a:p>
          <a:p>
            <a:endParaRPr lang="en-GB" dirty="0"/>
          </a:p>
          <a:p>
            <a:pPr marL="342900" indent="-34290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2687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136186" y="195601"/>
            <a:ext cx="11779365" cy="1446550"/>
          </a:xfrm>
          <a:prstGeom prst="rect">
            <a:avLst/>
          </a:prstGeom>
          <a:noFill/>
        </p:spPr>
        <p:txBody>
          <a:bodyPr wrap="square" rtlCol="0">
            <a:spAutoFit/>
          </a:bodyPr>
          <a:lstStyle/>
          <a:p>
            <a:pPr algn="ctr"/>
            <a:r>
              <a:rPr lang="en-US" sz="4400" b="1" dirty="0">
                <a:solidFill>
                  <a:srgbClr val="000000"/>
                </a:solidFill>
                <a:latin typeface="Lato Heavy" charset="0"/>
                <a:ea typeface="Lato Heavy" charset="0"/>
                <a:cs typeface="Lato Heavy" charset="0"/>
              </a:rPr>
              <a:t>5 general ways Food Businesses can work towards being more ETHICAL</a:t>
            </a:r>
          </a:p>
        </p:txBody>
      </p:sp>
      <p:sp>
        <p:nvSpPr>
          <p:cNvPr id="68" name="Freeform 161">
            <a:extLst>
              <a:ext uri="{FF2B5EF4-FFF2-40B4-BE49-F238E27FC236}">
                <a16:creationId xmlns:a16="http://schemas.microsoft.com/office/drawing/2014/main" id="{A9BF4319-4426-7845-9AC7-3F20CDF73E1F}"/>
              </a:ext>
            </a:extLst>
          </p:cNvPr>
          <p:cNvSpPr>
            <a:spLocks noChangeArrowheads="1"/>
          </p:cNvSpPr>
          <p:nvPr/>
        </p:nvSpPr>
        <p:spPr bwMode="auto">
          <a:xfrm>
            <a:off x="271853"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3 w 4001"/>
              <a:gd name="T23" fmla="*/ 119 h 3459"/>
              <a:gd name="T24" fmla="*/ 1913 w 4001"/>
              <a:gd name="T25" fmla="*/ 119 h 3459"/>
              <a:gd name="T26" fmla="*/ 1806 w 4001"/>
              <a:gd name="T27" fmla="*/ 82 h 3459"/>
              <a:gd name="T28" fmla="*/ 1806 w 4001"/>
              <a:gd name="T29" fmla="*/ 82 h 3459"/>
              <a:gd name="T30" fmla="*/ 1183 w 4001"/>
              <a:gd name="T31" fmla="*/ 31 h 3459"/>
              <a:gd name="T32" fmla="*/ 1183 w 4001"/>
              <a:gd name="T33" fmla="*/ 31 h 3459"/>
              <a:gd name="T34" fmla="*/ 71 w 4001"/>
              <a:gd name="T35" fmla="*/ 933 h 3459"/>
              <a:gd name="T36" fmla="*/ 71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2 w 4001"/>
              <a:gd name="T63" fmla="*/ 3171 h 3459"/>
              <a:gd name="T64" fmla="*/ 3162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50"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9" y="131"/>
                  <a:pt x="1913" y="119"/>
                </a:cubicBezTo>
                <a:lnTo>
                  <a:pt x="1913" y="119"/>
                </a:lnTo>
                <a:cubicBezTo>
                  <a:pt x="1878" y="103"/>
                  <a:pt x="1842" y="89"/>
                  <a:pt x="1806" y="82"/>
                </a:cubicBezTo>
                <a:lnTo>
                  <a:pt x="1806" y="82"/>
                </a:lnTo>
                <a:cubicBezTo>
                  <a:pt x="1624" y="39"/>
                  <a:pt x="1365" y="17"/>
                  <a:pt x="1183" y="31"/>
                </a:cubicBezTo>
                <a:lnTo>
                  <a:pt x="1183" y="31"/>
                </a:lnTo>
                <a:cubicBezTo>
                  <a:pt x="666" y="71"/>
                  <a:pt x="216" y="436"/>
                  <a:pt x="71" y="933"/>
                </a:cubicBezTo>
                <a:lnTo>
                  <a:pt x="71" y="933"/>
                </a:lnTo>
                <a:cubicBezTo>
                  <a:pt x="0" y="1174"/>
                  <a:pt x="13" y="1418"/>
                  <a:pt x="49" y="1661"/>
                </a:cubicBezTo>
                <a:lnTo>
                  <a:pt x="49" y="1661"/>
                </a:lnTo>
                <a:cubicBezTo>
                  <a:pt x="136"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7" y="3458"/>
                  <a:pt x="2914" y="3400"/>
                  <a:pt x="3162" y="3171"/>
                </a:cubicBezTo>
                <a:lnTo>
                  <a:pt x="3162" y="3171"/>
                </a:lnTo>
                <a:cubicBezTo>
                  <a:pt x="3577" y="2787"/>
                  <a:pt x="3834" y="2311"/>
                  <a:pt x="3939" y="1755"/>
                </a:cubicBezTo>
                <a:lnTo>
                  <a:pt x="3939" y="1755"/>
                </a:lnTo>
                <a:cubicBezTo>
                  <a:pt x="3979" y="1546"/>
                  <a:pt x="4000" y="1334"/>
                  <a:pt x="3974" y="1124"/>
                </a:cubicBezTo>
              </a:path>
            </a:pathLst>
          </a:custGeom>
          <a:solidFill>
            <a:srgbClr val="B2DDDC"/>
          </a:solidFill>
          <a:ln>
            <a:noFill/>
          </a:ln>
          <a:effectLst/>
        </p:spPr>
        <p:txBody>
          <a:bodyPr wrap="none" anchor="ctr"/>
          <a:lstStyle/>
          <a:p>
            <a:endParaRPr lang="en-US" sz="900">
              <a:solidFill>
                <a:srgbClr val="000000"/>
              </a:solidFill>
            </a:endParaRPr>
          </a:p>
        </p:txBody>
      </p:sp>
      <p:sp>
        <p:nvSpPr>
          <p:cNvPr id="69" name="Freeform 162">
            <a:extLst>
              <a:ext uri="{FF2B5EF4-FFF2-40B4-BE49-F238E27FC236}">
                <a16:creationId xmlns:a16="http://schemas.microsoft.com/office/drawing/2014/main" id="{83785551-BA25-6F46-811F-6A9E88DB3BE3}"/>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chemeClr val="accent1"/>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0" name="Freeform 163">
            <a:extLst>
              <a:ext uri="{FF2B5EF4-FFF2-40B4-BE49-F238E27FC236}">
                <a16:creationId xmlns:a16="http://schemas.microsoft.com/office/drawing/2014/main" id="{89B4E6DB-DDFA-8541-90A9-3943F8856DC7}"/>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rgbClr val="B2DDDC"/>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71" name="Freeform 164">
            <a:extLst>
              <a:ext uri="{FF2B5EF4-FFF2-40B4-BE49-F238E27FC236}">
                <a16:creationId xmlns:a16="http://schemas.microsoft.com/office/drawing/2014/main" id="{B8767509-CF3F-B34E-8860-8E7A368B917D}"/>
              </a:ext>
            </a:extLst>
          </p:cNvPr>
          <p:cNvSpPr>
            <a:spLocks noChangeArrowheads="1"/>
          </p:cNvSpPr>
          <p:nvPr/>
        </p:nvSpPr>
        <p:spPr bwMode="auto">
          <a:xfrm>
            <a:off x="2628823"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rgbClr val="F79037"/>
          </a:solidFill>
          <a:ln>
            <a:noFill/>
          </a:ln>
          <a:effectLst/>
        </p:spPr>
        <p:txBody>
          <a:bodyPr wrap="none" anchor="ctr"/>
          <a:lstStyle/>
          <a:p>
            <a:endParaRPr lang="en-US" sz="900">
              <a:solidFill>
                <a:srgbClr val="000000"/>
              </a:solidFill>
            </a:endParaRPr>
          </a:p>
        </p:txBody>
      </p:sp>
      <p:sp>
        <p:nvSpPr>
          <p:cNvPr id="72" name="Freeform 165">
            <a:extLst>
              <a:ext uri="{FF2B5EF4-FFF2-40B4-BE49-F238E27FC236}">
                <a16:creationId xmlns:a16="http://schemas.microsoft.com/office/drawing/2014/main" id="{BD4EA698-E349-3544-A26F-4EEAFEB484A3}"/>
              </a:ext>
            </a:extLst>
          </p:cNvPr>
          <p:cNvSpPr>
            <a:spLocks noChangeArrowheads="1"/>
          </p:cNvSpPr>
          <p:nvPr/>
        </p:nvSpPr>
        <p:spPr bwMode="auto">
          <a:xfrm>
            <a:off x="7348332"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6" y="68"/>
                </a:cubicBezTo>
                <a:lnTo>
                  <a:pt x="3046" y="68"/>
                </a:lnTo>
                <a:cubicBezTo>
                  <a:pt x="2794" y="0"/>
                  <a:pt x="2543" y="22"/>
                  <a:pt x="2291" y="66"/>
                </a:cubicBezTo>
                <a:lnTo>
                  <a:pt x="2291" y="66"/>
                </a:lnTo>
                <a:cubicBezTo>
                  <a:pt x="2236" y="75"/>
                  <a:pt x="2212" y="87"/>
                  <a:pt x="2152" y="98"/>
                </a:cubicBezTo>
                <a:lnTo>
                  <a:pt x="2152" y="98"/>
                </a:lnTo>
                <a:lnTo>
                  <a:pt x="2152" y="98"/>
                </a:lnTo>
                <a:cubicBezTo>
                  <a:pt x="2112" y="117"/>
                  <a:pt x="2042" y="133"/>
                  <a:pt x="1998" y="135"/>
                </a:cubicBezTo>
                <a:lnTo>
                  <a:pt x="1998" y="135"/>
                </a:lnTo>
                <a:cubicBezTo>
                  <a:pt x="1967" y="137"/>
                  <a:pt x="1938" y="131"/>
                  <a:pt x="1912" y="119"/>
                </a:cubicBezTo>
                <a:lnTo>
                  <a:pt x="1912" y="119"/>
                </a:lnTo>
                <a:cubicBezTo>
                  <a:pt x="1878" y="103"/>
                  <a:pt x="1842" y="89"/>
                  <a:pt x="1805" y="82"/>
                </a:cubicBezTo>
                <a:lnTo>
                  <a:pt x="1805" y="82"/>
                </a:lnTo>
                <a:cubicBezTo>
                  <a:pt x="1623" y="39"/>
                  <a:pt x="1365" y="17"/>
                  <a:pt x="1182" y="31"/>
                </a:cubicBezTo>
                <a:lnTo>
                  <a:pt x="1182" y="31"/>
                </a:lnTo>
                <a:cubicBezTo>
                  <a:pt x="666" y="71"/>
                  <a:pt x="216" y="436"/>
                  <a:pt x="70" y="933"/>
                </a:cubicBezTo>
                <a:lnTo>
                  <a:pt x="70" y="933"/>
                </a:lnTo>
                <a:cubicBezTo>
                  <a:pt x="0" y="1174"/>
                  <a:pt x="12" y="1418"/>
                  <a:pt x="49" y="1661"/>
                </a:cubicBezTo>
                <a:lnTo>
                  <a:pt x="49" y="1661"/>
                </a:lnTo>
                <a:cubicBezTo>
                  <a:pt x="135" y="2232"/>
                  <a:pt x="382" y="2723"/>
                  <a:pt x="792" y="3132"/>
                </a:cubicBezTo>
                <a:lnTo>
                  <a:pt x="792" y="3132"/>
                </a:lnTo>
                <a:cubicBezTo>
                  <a:pt x="983" y="3322"/>
                  <a:pt x="1215" y="3416"/>
                  <a:pt x="1486" y="3411"/>
                </a:cubicBezTo>
                <a:lnTo>
                  <a:pt x="1486" y="3411"/>
                </a:lnTo>
                <a:cubicBezTo>
                  <a:pt x="1638" y="3409"/>
                  <a:pt x="1779" y="3359"/>
                  <a:pt x="1923" y="3324"/>
                </a:cubicBezTo>
                <a:lnTo>
                  <a:pt x="1923" y="3324"/>
                </a:lnTo>
                <a:cubicBezTo>
                  <a:pt x="1977" y="3310"/>
                  <a:pt x="2026" y="3307"/>
                  <a:pt x="2079" y="3324"/>
                </a:cubicBezTo>
                <a:lnTo>
                  <a:pt x="2079" y="3324"/>
                </a:lnTo>
                <a:cubicBezTo>
                  <a:pt x="2148"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9" y="1546"/>
                  <a:pt x="4000" y="1334"/>
                  <a:pt x="3974" y="1124"/>
                </a:cubicBezTo>
              </a:path>
            </a:pathLst>
          </a:custGeom>
          <a:solidFill>
            <a:srgbClr val="F1A0C2"/>
          </a:solidFill>
          <a:ln>
            <a:noFill/>
          </a:ln>
          <a:effectLst/>
        </p:spPr>
        <p:txBody>
          <a:bodyPr wrap="none" anchor="ctr"/>
          <a:lstStyle/>
          <a:p>
            <a:endParaRPr lang="en-US" sz="900">
              <a:solidFill>
                <a:srgbClr val="000000"/>
              </a:solidFill>
            </a:endParaRPr>
          </a:p>
        </p:txBody>
      </p:sp>
      <p:sp>
        <p:nvSpPr>
          <p:cNvPr id="73" name="Freeform 166">
            <a:extLst>
              <a:ext uri="{FF2B5EF4-FFF2-40B4-BE49-F238E27FC236}">
                <a16:creationId xmlns:a16="http://schemas.microsoft.com/office/drawing/2014/main" id="{57A84B93-F43A-C24A-BADB-4A55ABF73B8A}"/>
              </a:ext>
            </a:extLst>
          </p:cNvPr>
          <p:cNvSpPr>
            <a:spLocks noChangeArrowheads="1"/>
          </p:cNvSpPr>
          <p:nvPr/>
        </p:nvSpPr>
        <p:spPr bwMode="auto">
          <a:xfrm>
            <a:off x="9720802" y="2927232"/>
            <a:ext cx="2194749" cy="1897114"/>
          </a:xfrm>
          <a:custGeom>
            <a:avLst/>
            <a:gdLst>
              <a:gd name="T0" fmla="*/ 3973 w 4001"/>
              <a:gd name="T1" fmla="*/ 1124 h 3459"/>
              <a:gd name="T2" fmla="*/ 3973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6 w 4001"/>
              <a:gd name="T27" fmla="*/ 82 h 3459"/>
              <a:gd name="T28" fmla="*/ 1806 w 4001"/>
              <a:gd name="T29" fmla="*/ 82 h 3459"/>
              <a:gd name="T30" fmla="*/ 1183 w 4001"/>
              <a:gd name="T31" fmla="*/ 31 h 3459"/>
              <a:gd name="T32" fmla="*/ 1183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3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3" y="1124"/>
                </a:moveTo>
                <a:lnTo>
                  <a:pt x="3973" y="1124"/>
                </a:lnTo>
                <a:cubicBezTo>
                  <a:pt x="3909" y="607"/>
                  <a:pt x="3549"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8" y="131"/>
                  <a:pt x="1912" y="119"/>
                </a:cubicBezTo>
                <a:lnTo>
                  <a:pt x="1912" y="119"/>
                </a:lnTo>
                <a:cubicBezTo>
                  <a:pt x="1878" y="103"/>
                  <a:pt x="1842" y="89"/>
                  <a:pt x="1806" y="82"/>
                </a:cubicBezTo>
                <a:lnTo>
                  <a:pt x="1806" y="82"/>
                </a:lnTo>
                <a:cubicBezTo>
                  <a:pt x="1623" y="39"/>
                  <a:pt x="1365" y="17"/>
                  <a:pt x="1183" y="31"/>
                </a:cubicBezTo>
                <a:lnTo>
                  <a:pt x="1183" y="31"/>
                </a:lnTo>
                <a:cubicBezTo>
                  <a:pt x="666" y="71"/>
                  <a:pt x="216" y="436"/>
                  <a:pt x="70" y="933"/>
                </a:cubicBezTo>
                <a:lnTo>
                  <a:pt x="70" y="933"/>
                </a:lnTo>
                <a:cubicBezTo>
                  <a:pt x="0" y="1174"/>
                  <a:pt x="12" y="1418"/>
                  <a:pt x="49" y="1661"/>
                </a:cubicBezTo>
                <a:lnTo>
                  <a:pt x="49" y="1661"/>
                </a:lnTo>
                <a:cubicBezTo>
                  <a:pt x="135"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8" y="1546"/>
                  <a:pt x="4000" y="1334"/>
                  <a:pt x="3973" y="1124"/>
                </a:cubicBezTo>
              </a:path>
            </a:pathLst>
          </a:custGeom>
          <a:solidFill>
            <a:schemeClr val="accent4"/>
          </a:solidFill>
          <a:ln>
            <a:noFill/>
          </a:ln>
          <a:effectLst/>
        </p:spPr>
        <p:txBody>
          <a:bodyPr wrap="none" anchor="ctr"/>
          <a:lstStyle/>
          <a:p>
            <a:endParaRPr lang="en-US" sz="900">
              <a:solidFill>
                <a:srgbClr val="000000"/>
              </a:solidFill>
            </a:endParaRPr>
          </a:p>
        </p:txBody>
      </p:sp>
      <p:sp>
        <p:nvSpPr>
          <p:cNvPr id="74" name="Freeform 167">
            <a:extLst>
              <a:ext uri="{FF2B5EF4-FFF2-40B4-BE49-F238E27FC236}">
                <a16:creationId xmlns:a16="http://schemas.microsoft.com/office/drawing/2014/main" id="{158565B1-42B8-5C4C-9790-E2DE99F6E50E}"/>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5" name="Freeform 168">
            <a:extLst>
              <a:ext uri="{FF2B5EF4-FFF2-40B4-BE49-F238E27FC236}">
                <a16:creationId xmlns:a16="http://schemas.microsoft.com/office/drawing/2014/main" id="{02143FC4-5F14-8640-AB5B-6889461F4EA4}"/>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rgbClr val="F79037"/>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76" name="Freeform 169">
            <a:extLst>
              <a:ext uri="{FF2B5EF4-FFF2-40B4-BE49-F238E27FC236}">
                <a16:creationId xmlns:a16="http://schemas.microsoft.com/office/drawing/2014/main" id="{CA9C22B7-B229-F24D-84A1-CB74C6527951}"/>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chemeClr val="accent3"/>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7" name="Freeform 170">
            <a:extLst>
              <a:ext uri="{FF2B5EF4-FFF2-40B4-BE49-F238E27FC236}">
                <a16:creationId xmlns:a16="http://schemas.microsoft.com/office/drawing/2014/main" id="{8CDD766A-11F7-9140-8145-D32FCD51ED76}"/>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rgbClr val="F1A0C2"/>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78" name="Freeform 171">
            <a:extLst>
              <a:ext uri="{FF2B5EF4-FFF2-40B4-BE49-F238E27FC236}">
                <a16:creationId xmlns:a16="http://schemas.microsoft.com/office/drawing/2014/main" id="{22B0E485-AE14-5B44-903E-3BF559BD8D68}"/>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9" name="Freeform 172">
            <a:extLst>
              <a:ext uri="{FF2B5EF4-FFF2-40B4-BE49-F238E27FC236}">
                <a16:creationId xmlns:a16="http://schemas.microsoft.com/office/drawing/2014/main" id="{A1F49DF1-096A-9D40-8B00-0B4541456179}"/>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270" name="CuadroTexto 4">
            <a:extLst>
              <a:ext uri="{FF2B5EF4-FFF2-40B4-BE49-F238E27FC236}">
                <a16:creationId xmlns:a16="http://schemas.microsoft.com/office/drawing/2014/main" id="{6B4FEFA9-7547-C042-8E73-5852931BA376}"/>
              </a:ext>
            </a:extLst>
          </p:cNvPr>
          <p:cNvSpPr txBox="1"/>
          <p:nvPr/>
        </p:nvSpPr>
        <p:spPr>
          <a:xfrm>
            <a:off x="1372275"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1</a:t>
            </a:r>
          </a:p>
        </p:txBody>
      </p:sp>
      <p:sp>
        <p:nvSpPr>
          <p:cNvPr id="271" name="CuadroTexto 4">
            <a:extLst>
              <a:ext uri="{FF2B5EF4-FFF2-40B4-BE49-F238E27FC236}">
                <a16:creationId xmlns:a16="http://schemas.microsoft.com/office/drawing/2014/main" id="{999FCB39-CDA1-D94A-BF2C-F0CAEA8CD266}"/>
              </a:ext>
            </a:extLst>
          </p:cNvPr>
          <p:cNvSpPr txBox="1"/>
          <p:nvPr/>
        </p:nvSpPr>
        <p:spPr>
          <a:xfrm>
            <a:off x="3781728"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2</a:t>
            </a:r>
          </a:p>
        </p:txBody>
      </p:sp>
      <p:sp>
        <p:nvSpPr>
          <p:cNvPr id="272" name="CuadroTexto 4">
            <a:extLst>
              <a:ext uri="{FF2B5EF4-FFF2-40B4-BE49-F238E27FC236}">
                <a16:creationId xmlns:a16="http://schemas.microsoft.com/office/drawing/2014/main" id="{02FE9622-1B6E-0F41-956F-F92C1342699A}"/>
              </a:ext>
            </a:extLst>
          </p:cNvPr>
          <p:cNvSpPr txBox="1"/>
          <p:nvPr/>
        </p:nvSpPr>
        <p:spPr>
          <a:xfrm>
            <a:off x="8521960"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4</a:t>
            </a:r>
          </a:p>
        </p:txBody>
      </p:sp>
      <p:sp>
        <p:nvSpPr>
          <p:cNvPr id="273" name="CuadroTexto 4">
            <a:extLst>
              <a:ext uri="{FF2B5EF4-FFF2-40B4-BE49-F238E27FC236}">
                <a16:creationId xmlns:a16="http://schemas.microsoft.com/office/drawing/2014/main" id="{CDD73ED0-139D-C94A-8C63-B262DD190F73}"/>
              </a:ext>
            </a:extLst>
          </p:cNvPr>
          <p:cNvSpPr txBox="1"/>
          <p:nvPr/>
        </p:nvSpPr>
        <p:spPr>
          <a:xfrm>
            <a:off x="10933148"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5</a:t>
            </a:r>
          </a:p>
        </p:txBody>
      </p:sp>
      <p:sp>
        <p:nvSpPr>
          <p:cNvPr id="275" name="CuadroTexto 4">
            <a:extLst>
              <a:ext uri="{FF2B5EF4-FFF2-40B4-BE49-F238E27FC236}">
                <a16:creationId xmlns:a16="http://schemas.microsoft.com/office/drawing/2014/main" id="{6DFAEA21-5DC5-3445-94D3-B662D80B3B18}"/>
              </a:ext>
            </a:extLst>
          </p:cNvPr>
          <p:cNvSpPr txBox="1"/>
          <p:nvPr/>
        </p:nvSpPr>
        <p:spPr>
          <a:xfrm>
            <a:off x="561814" y="3288186"/>
            <a:ext cx="1620921"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Make Your Products Ethically</a:t>
            </a:r>
          </a:p>
        </p:txBody>
      </p:sp>
      <p:sp>
        <p:nvSpPr>
          <p:cNvPr id="279" name="CuadroTexto 4">
            <a:extLst>
              <a:ext uri="{FF2B5EF4-FFF2-40B4-BE49-F238E27FC236}">
                <a16:creationId xmlns:a16="http://schemas.microsoft.com/office/drawing/2014/main" id="{C70741A6-1ADF-F943-8EB2-F1AAF5A2A387}"/>
              </a:ext>
            </a:extLst>
          </p:cNvPr>
          <p:cNvSpPr txBox="1"/>
          <p:nvPr/>
        </p:nvSpPr>
        <p:spPr>
          <a:xfrm>
            <a:off x="2708372" y="3065516"/>
            <a:ext cx="2062411" cy="1446550"/>
          </a:xfrm>
          <a:prstGeom prst="rect">
            <a:avLst/>
          </a:prstGeom>
          <a:noFill/>
        </p:spPr>
        <p:txBody>
          <a:bodyPr wrap="square" rtlCol="0">
            <a:spAutoFit/>
          </a:bodyPr>
          <a:lstStyle/>
          <a:p>
            <a:pPr algn="ctr"/>
            <a:r>
              <a:rPr lang="en-US" sz="2200" b="1" dirty="0">
                <a:solidFill>
                  <a:srgbClr val="000000"/>
                </a:solidFill>
                <a:ea typeface="Lato Light" charset="0"/>
                <a:cs typeface="Lato Light" charset="0"/>
              </a:rPr>
              <a:t>Listen to the customer about what matters to them</a:t>
            </a:r>
          </a:p>
        </p:txBody>
      </p:sp>
      <p:sp>
        <p:nvSpPr>
          <p:cNvPr id="282" name="CuadroTexto 4">
            <a:extLst>
              <a:ext uri="{FF2B5EF4-FFF2-40B4-BE49-F238E27FC236}">
                <a16:creationId xmlns:a16="http://schemas.microsoft.com/office/drawing/2014/main" id="{7199065E-3649-0E40-BF93-BDE8841C63CE}"/>
              </a:ext>
            </a:extLst>
          </p:cNvPr>
          <p:cNvSpPr txBox="1"/>
          <p:nvPr/>
        </p:nvSpPr>
        <p:spPr>
          <a:xfrm>
            <a:off x="7544061" y="3250181"/>
            <a:ext cx="1803290"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Give Back to the Community</a:t>
            </a:r>
          </a:p>
        </p:txBody>
      </p:sp>
      <p:sp>
        <p:nvSpPr>
          <p:cNvPr id="285" name="CuadroTexto 4">
            <a:extLst>
              <a:ext uri="{FF2B5EF4-FFF2-40B4-BE49-F238E27FC236}">
                <a16:creationId xmlns:a16="http://schemas.microsoft.com/office/drawing/2014/main" id="{48AE8D52-8CE4-E04C-9E9E-53A9AC8D5A90}"/>
              </a:ext>
            </a:extLst>
          </p:cNvPr>
          <p:cNvSpPr txBox="1"/>
          <p:nvPr/>
        </p:nvSpPr>
        <p:spPr>
          <a:xfrm>
            <a:off x="10011322" y="3288186"/>
            <a:ext cx="1620921"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Create an Ethical Culture</a:t>
            </a:r>
          </a:p>
        </p:txBody>
      </p:sp>
      <p:sp>
        <p:nvSpPr>
          <p:cNvPr id="2" name="Freeform 164">
            <a:extLst>
              <a:ext uri="{FF2B5EF4-FFF2-40B4-BE49-F238E27FC236}">
                <a16:creationId xmlns:a16="http://schemas.microsoft.com/office/drawing/2014/main" id="{B4F06596-B607-DEDE-C9C6-FF13A74892D6}"/>
              </a:ext>
            </a:extLst>
          </p:cNvPr>
          <p:cNvSpPr>
            <a:spLocks noChangeArrowheads="1"/>
          </p:cNvSpPr>
          <p:nvPr/>
        </p:nvSpPr>
        <p:spPr bwMode="auto">
          <a:xfrm>
            <a:off x="4979190"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chemeClr val="accent2"/>
          </a:solidFill>
          <a:ln>
            <a:noFill/>
          </a:ln>
          <a:effectLst/>
        </p:spPr>
        <p:txBody>
          <a:bodyPr wrap="none" anchor="ctr"/>
          <a:lstStyle/>
          <a:p>
            <a:endParaRPr lang="en-US" sz="900">
              <a:solidFill>
                <a:srgbClr val="000000"/>
              </a:solidFill>
            </a:endParaRPr>
          </a:p>
        </p:txBody>
      </p:sp>
      <p:sp>
        <p:nvSpPr>
          <p:cNvPr id="3" name="Freeform 167">
            <a:extLst>
              <a:ext uri="{FF2B5EF4-FFF2-40B4-BE49-F238E27FC236}">
                <a16:creationId xmlns:a16="http://schemas.microsoft.com/office/drawing/2014/main" id="{E231A667-8A8C-33F2-B1D4-6A923CE7CA84}"/>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4" name="Freeform 168">
            <a:extLst>
              <a:ext uri="{FF2B5EF4-FFF2-40B4-BE49-F238E27FC236}">
                <a16:creationId xmlns:a16="http://schemas.microsoft.com/office/drawing/2014/main" id="{E7CF9FED-6AEB-2091-76F1-37AC1979E263}"/>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5" name="CuadroTexto 4">
            <a:extLst>
              <a:ext uri="{FF2B5EF4-FFF2-40B4-BE49-F238E27FC236}">
                <a16:creationId xmlns:a16="http://schemas.microsoft.com/office/drawing/2014/main" id="{5409B928-50FF-0089-83DB-728503168343}"/>
              </a:ext>
            </a:extLst>
          </p:cNvPr>
          <p:cNvSpPr txBox="1"/>
          <p:nvPr/>
        </p:nvSpPr>
        <p:spPr>
          <a:xfrm>
            <a:off x="6132095"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3</a:t>
            </a:r>
          </a:p>
        </p:txBody>
      </p:sp>
      <p:sp>
        <p:nvSpPr>
          <p:cNvPr id="7" name="CuadroTexto 4">
            <a:extLst>
              <a:ext uri="{FF2B5EF4-FFF2-40B4-BE49-F238E27FC236}">
                <a16:creationId xmlns:a16="http://schemas.microsoft.com/office/drawing/2014/main" id="{C62071BA-7F98-29C9-57CA-3F5D9A8A0FC0}"/>
              </a:ext>
            </a:extLst>
          </p:cNvPr>
          <p:cNvSpPr txBox="1"/>
          <p:nvPr/>
        </p:nvSpPr>
        <p:spPr>
          <a:xfrm>
            <a:off x="5266103" y="3250180"/>
            <a:ext cx="1620921"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Stick to your Values</a:t>
            </a:r>
          </a:p>
        </p:txBody>
      </p:sp>
      <p:sp>
        <p:nvSpPr>
          <p:cNvPr id="6" name="TextBox 5">
            <a:extLst>
              <a:ext uri="{FF2B5EF4-FFF2-40B4-BE49-F238E27FC236}">
                <a16:creationId xmlns:a16="http://schemas.microsoft.com/office/drawing/2014/main" id="{E1566FD5-79F4-9EEF-E6F8-5DD569D35855}"/>
              </a:ext>
            </a:extLst>
          </p:cNvPr>
          <p:cNvSpPr txBox="1"/>
          <p:nvPr/>
        </p:nvSpPr>
        <p:spPr>
          <a:xfrm>
            <a:off x="837281" y="5586207"/>
            <a:ext cx="10201069" cy="523220"/>
          </a:xfrm>
          <a:prstGeom prst="rect">
            <a:avLst/>
          </a:prstGeom>
          <a:noFill/>
        </p:spPr>
        <p:txBody>
          <a:bodyPr wrap="square" rtlCol="0">
            <a:spAutoFit/>
          </a:bodyPr>
          <a:lstStyle/>
          <a:p>
            <a:r>
              <a:rPr lang="en-IE" sz="2800" dirty="0">
                <a:solidFill>
                  <a:srgbClr val="000000"/>
                </a:solidFill>
              </a:rPr>
              <a:t>Let’s look in more detail on each of these ways to be more ethical  </a:t>
            </a:r>
          </a:p>
        </p:txBody>
      </p:sp>
    </p:spTree>
    <p:extLst>
      <p:ext uri="{BB962C8B-B14F-4D97-AF65-F5344CB8AC3E}">
        <p14:creationId xmlns:p14="http://schemas.microsoft.com/office/powerpoint/2010/main" val="809526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DE747-F11A-FACC-0BD8-CCF95B4761D3}"/>
              </a:ext>
            </a:extLst>
          </p:cNvPr>
          <p:cNvSpPr>
            <a:spLocks noGrp="1"/>
          </p:cNvSpPr>
          <p:nvPr>
            <p:ph type="body" sz="quarter" idx="18"/>
          </p:nvPr>
        </p:nvSpPr>
        <p:spPr>
          <a:xfrm>
            <a:off x="798380" y="1708688"/>
            <a:ext cx="11249075" cy="3440624"/>
          </a:xfrm>
        </p:spPr>
        <p:txBody>
          <a:bodyPr/>
          <a:lstStyle/>
          <a:p>
            <a:r>
              <a:rPr lang="en-US" dirty="0"/>
              <a:t>It may seem obvious but one of the main ways that you can be ethical as a food business is to make ethical products.  This is done by ensuring that the whole supply chain and process of producing your products, is carried out in a way that doesn’t harm people or the environment. </a:t>
            </a:r>
          </a:p>
          <a:p>
            <a:pPr algn="ctr"/>
            <a:r>
              <a:rPr lang="en-GB" dirty="0"/>
              <a:t>Ethical production starts with ethical sourcing. </a:t>
            </a:r>
            <a:r>
              <a:rPr lang="en-US" dirty="0"/>
              <a:t>If, for example, you are producing chocolate, as an ethical food entrepreneur, you are concerned that t</a:t>
            </a:r>
            <a:r>
              <a:rPr lang="en-GB" dirty="0"/>
              <a:t>he cocoa used in much of the chocolate market comes from countries where farmers are paid very low wages and where deforestation and even child labour can be significant problems. To address this, you can commit to buying only fair-trade cocoa, which ensures that farmers receive a fair price for their product. You could work directly with cocoa farmers and cooperatives to improve wages and working conditions</a:t>
            </a:r>
            <a:r>
              <a:rPr lang="en-US" dirty="0"/>
              <a:t>. You could also choose to use biodegradable or compostable packaging that is kinder to the environment. </a:t>
            </a:r>
            <a:endParaRPr lang="en-IE" dirty="0"/>
          </a:p>
        </p:txBody>
      </p:sp>
      <p:sp>
        <p:nvSpPr>
          <p:cNvPr id="3" name="Text Placeholder 2">
            <a:extLst>
              <a:ext uri="{FF2B5EF4-FFF2-40B4-BE49-F238E27FC236}">
                <a16:creationId xmlns:a16="http://schemas.microsoft.com/office/drawing/2014/main" id="{5B97C0AE-CB2A-D39B-AB1C-40EA007DAEAC}"/>
              </a:ext>
            </a:extLst>
          </p:cNvPr>
          <p:cNvSpPr>
            <a:spLocks noGrp="1"/>
          </p:cNvSpPr>
          <p:nvPr>
            <p:ph type="body" sz="quarter" idx="16"/>
          </p:nvPr>
        </p:nvSpPr>
        <p:spPr/>
        <p:txBody>
          <a:bodyPr/>
          <a:lstStyle/>
          <a:p>
            <a:r>
              <a:rPr lang="en-IE" b="1" dirty="0"/>
              <a:t>1. Make your products ethically</a:t>
            </a:r>
          </a:p>
        </p:txBody>
      </p:sp>
      <p:pic>
        <p:nvPicPr>
          <p:cNvPr id="5" name="Picture 6" descr="Icon&#10;&#10;Description automatically generated">
            <a:extLst>
              <a:ext uri="{FF2B5EF4-FFF2-40B4-BE49-F238E27FC236}">
                <a16:creationId xmlns:a16="http://schemas.microsoft.com/office/drawing/2014/main" id="{7D01506B-0DE2-DE62-6D0C-05AB1DBE70B9}"/>
              </a:ext>
            </a:extLst>
          </p:cNvPr>
          <p:cNvPicPr>
            <a:picLocks noChangeAspect="1"/>
          </p:cNvPicPr>
          <p:nvPr/>
        </p:nvPicPr>
        <p:blipFill>
          <a:blip r:embed="rId2"/>
          <a:stretch>
            <a:fillRect/>
          </a:stretch>
        </p:blipFill>
        <p:spPr>
          <a:xfrm>
            <a:off x="8956506" y="33330"/>
            <a:ext cx="2741632" cy="1624914"/>
          </a:xfrm>
          <a:prstGeom prst="rect">
            <a:avLst/>
          </a:prstGeom>
        </p:spPr>
      </p:pic>
    </p:spTree>
    <p:extLst>
      <p:ext uri="{BB962C8B-B14F-4D97-AF65-F5344CB8AC3E}">
        <p14:creationId xmlns:p14="http://schemas.microsoft.com/office/powerpoint/2010/main" val="219151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4093F7-6621-A3D5-02F7-75657E4B0E38}"/>
              </a:ext>
            </a:extLst>
          </p:cNvPr>
          <p:cNvSpPr>
            <a:spLocks noGrp="1"/>
          </p:cNvSpPr>
          <p:nvPr>
            <p:ph type="body" sz="quarter" idx="18"/>
          </p:nvPr>
        </p:nvSpPr>
        <p:spPr>
          <a:xfrm>
            <a:off x="982491" y="1642700"/>
            <a:ext cx="11131684" cy="3440624"/>
          </a:xfrm>
        </p:spPr>
        <p:txBody>
          <a:bodyPr/>
          <a:lstStyle/>
          <a:p>
            <a:r>
              <a:rPr lang="en-GB" dirty="0"/>
              <a:t>According to the Kerry Research Group</a:t>
            </a:r>
          </a:p>
          <a:p>
            <a:pPr marL="342900" indent="-342900">
              <a:buFont typeface="Arial" panose="020B0604020202020204" pitchFamily="34" charset="0"/>
              <a:buChar char="•"/>
            </a:pPr>
            <a:r>
              <a:rPr lang="en-GB" dirty="0"/>
              <a:t>Some 45% of European consumers claim ethical production and sustainable sourcing are vital to them  </a:t>
            </a:r>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READ MORE</a:t>
            </a:r>
            <a:endParaRPr lang="en-GB" b="1" dirty="0">
              <a:solidFill>
                <a:schemeClr val="bg1"/>
              </a:solidFill>
              <a:highlight>
                <a:srgbClr val="F79037"/>
              </a:highlight>
            </a:endParaRPr>
          </a:p>
          <a:p>
            <a:pPr marL="342900" indent="-342900">
              <a:spcBef>
                <a:spcPts val="600"/>
              </a:spcBef>
              <a:buFont typeface="Arial" panose="020B0604020202020204" pitchFamily="34" charset="0"/>
              <a:buChar char="•"/>
            </a:pPr>
            <a:r>
              <a:rPr lang="en-GB" dirty="0"/>
              <a:t>70% of consumers in UK, France, Spain, Germany, Sweden and Poland said sustainability was important when choosing where to eat out. </a:t>
            </a:r>
            <a:r>
              <a:rPr lang="en-GB" b="1" dirty="0">
                <a:solidFill>
                  <a:schemeClr val="bg1"/>
                </a:solidFill>
                <a:highlight>
                  <a:srgbClr val="F79037"/>
                </a:highlight>
                <a:hlinkClick r:id="rId3">
                  <a:extLst>
                    <a:ext uri="{A12FA001-AC4F-418D-AE19-62706E023703}">
                      <ahyp:hlinkClr xmlns:ahyp="http://schemas.microsoft.com/office/drawing/2018/hyperlinkcolor" val="tx"/>
                    </a:ext>
                  </a:extLst>
                </a:hlinkClick>
              </a:rPr>
              <a:t>READ MORE </a:t>
            </a:r>
            <a:endParaRPr lang="en-GB" b="1" dirty="0">
              <a:solidFill>
                <a:schemeClr val="bg1"/>
              </a:solidFill>
              <a:highlight>
                <a:srgbClr val="F79037"/>
              </a:highlight>
            </a:endParaRPr>
          </a:p>
          <a:p>
            <a:pPr>
              <a:spcBef>
                <a:spcPts val="600"/>
              </a:spcBef>
            </a:pPr>
            <a:endParaRPr lang="en-IE" sz="100" dirty="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IE" dirty="0">
                <a:effectLst/>
                <a:latin typeface="Calibri" panose="020F0502020204030204" pitchFamily="34" charset="0"/>
                <a:ea typeface="Calibri" panose="020F0502020204030204" pitchFamily="34" charset="0"/>
                <a:cs typeface="Calibri" panose="020F0502020204030204" pitchFamily="34" charset="0"/>
              </a:rPr>
              <a:t>The Smart Protein project </a:t>
            </a:r>
            <a:r>
              <a:rPr lang="en-GB" dirty="0">
                <a:effectLst/>
                <a:latin typeface="Calibri" panose="020F0502020204030204" pitchFamily="34" charset="0"/>
                <a:ea typeface="Calibri" panose="020F0502020204030204" pitchFamily="34" charset="0"/>
                <a:cs typeface="Calibri" panose="020F0502020204030204" pitchFamily="34" charset="0"/>
              </a:rPr>
              <a:t>survey revealed 46% of European consumers are now eating less meat than they once did, while 40% are planning on reducing their meat consumption in the future. The EU-backed study, of more than 7,500 people in 10 European countries, found a third actively sought to minimise their meat consumption – with 73% of that group saying they had “substantially” reduced their meat intake over the past months.  </a:t>
            </a:r>
            <a:r>
              <a:rPr lang="en-GB" b="1" dirty="0">
                <a:solidFill>
                  <a:schemeClr val="bg1"/>
                </a:solidFill>
                <a:effectLst/>
                <a:highlight>
                  <a:srgbClr val="F79037"/>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READ MORE</a:t>
            </a:r>
            <a:endParaRPr lang="en-IE" b="1" dirty="0">
              <a:solidFill>
                <a:schemeClr val="bg1"/>
              </a:solidFill>
              <a:effectLst/>
              <a:highlight>
                <a:srgbClr val="F79037"/>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A33AA7C-AFB2-53D4-A3BE-5A7FC839491B}"/>
              </a:ext>
            </a:extLst>
          </p:cNvPr>
          <p:cNvSpPr>
            <a:spLocks noGrp="1"/>
          </p:cNvSpPr>
          <p:nvPr>
            <p:ph type="body" sz="quarter" idx="16"/>
          </p:nvPr>
        </p:nvSpPr>
        <p:spPr/>
        <p:txBody>
          <a:bodyPr/>
          <a:lstStyle/>
          <a:p>
            <a:r>
              <a:rPr lang="en-IE" b="1" dirty="0"/>
              <a:t>2. Listen to the consumer </a:t>
            </a:r>
          </a:p>
        </p:txBody>
      </p:sp>
      <p:pic>
        <p:nvPicPr>
          <p:cNvPr id="5" name="Picture 8" descr="Icon&#10;&#10;Description automatically generated">
            <a:extLst>
              <a:ext uri="{FF2B5EF4-FFF2-40B4-BE49-F238E27FC236}">
                <a16:creationId xmlns:a16="http://schemas.microsoft.com/office/drawing/2014/main" id="{0478F0C9-D881-06EF-41E5-A815A261E6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8122" y="245380"/>
            <a:ext cx="2598663" cy="1613098"/>
          </a:xfrm>
          <a:prstGeom prst="rect">
            <a:avLst/>
          </a:prstGeom>
        </p:spPr>
      </p:pic>
    </p:spTree>
    <p:extLst>
      <p:ext uri="{BB962C8B-B14F-4D97-AF65-F5344CB8AC3E}">
        <p14:creationId xmlns:p14="http://schemas.microsoft.com/office/powerpoint/2010/main" val="180543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90ED9-D089-1CF6-6AC9-BB93E6126B15}"/>
              </a:ext>
            </a:extLst>
          </p:cNvPr>
          <p:cNvSpPr>
            <a:spLocks noGrp="1"/>
          </p:cNvSpPr>
          <p:nvPr>
            <p:ph type="body" sz="quarter" idx="18"/>
          </p:nvPr>
        </p:nvSpPr>
        <p:spPr>
          <a:xfrm>
            <a:off x="947057" y="1804989"/>
            <a:ext cx="11056837" cy="3440624"/>
          </a:xfrm>
        </p:spPr>
        <p:txBody>
          <a:bodyPr/>
          <a:lstStyle/>
          <a:p>
            <a:r>
              <a:rPr lang="en-US" dirty="0"/>
              <a:t>Values are a core part of every business as they can determine how you’re going to conduct business with other people as well as set your </a:t>
            </a:r>
            <a:r>
              <a:rPr lang="en-US" dirty="0" err="1"/>
              <a:t>organisation’s</a:t>
            </a:r>
            <a:r>
              <a:rPr lang="en-US" dirty="0"/>
              <a:t> standard. As an entrepreneur/future entrepreneur, your values, translated into ethical good practices and processes in your business,  can result in a positive representation of your company.</a:t>
            </a:r>
          </a:p>
          <a:p>
            <a:r>
              <a:rPr lang="en-US" dirty="0"/>
              <a:t>It is important that the morals that you define for your food company are evident from the top level of your organisation. By doing this, the rest of your organisation is more likely to mirror your </a:t>
            </a:r>
            <a:r>
              <a:rPr lang="en-US" dirty="0" err="1"/>
              <a:t>behaviour</a:t>
            </a:r>
            <a:r>
              <a:rPr lang="en-US" dirty="0"/>
              <a:t> as you’ll be leading by example.</a:t>
            </a:r>
          </a:p>
          <a:p>
            <a:r>
              <a:rPr lang="en-GB" b="1" dirty="0">
                <a:solidFill>
                  <a:schemeClr val="bg1"/>
                </a:solidFill>
                <a:highlight>
                  <a:srgbClr val="F79037"/>
                </a:highlight>
              </a:rPr>
              <a:t>INTERESTING READ</a:t>
            </a:r>
            <a:r>
              <a:rPr lang="en-GB" b="1" dirty="0">
                <a:solidFill>
                  <a:schemeClr val="bg1"/>
                </a:solidFill>
              </a:rPr>
              <a:t>:  </a:t>
            </a:r>
            <a:r>
              <a:rPr lang="en-GB" dirty="0"/>
              <a:t>Food ethics: moral marketing. First published: March 2020 </a:t>
            </a:r>
          </a:p>
          <a:p>
            <a:pPr algn="ctr"/>
            <a:r>
              <a:rPr lang="en-US" sz="2000" dirty="0">
                <a:solidFill>
                  <a:srgbClr val="F79037"/>
                </a:solidFill>
                <a:hlinkClick r:id="rId2">
                  <a:extLst>
                    <a:ext uri="{A12FA001-AC4F-418D-AE19-62706E023703}">
                      <ahyp:hlinkClr xmlns:ahyp="http://schemas.microsoft.com/office/drawing/2018/hyperlinkcolor" val="tx"/>
                    </a:ext>
                  </a:extLst>
                </a:hlinkClick>
              </a:rPr>
              <a:t>Food ethics: moral marketing - 2020 - Food Science and Technology - Wiley Online Library</a:t>
            </a:r>
            <a:endParaRPr lang="en-IE" sz="2000" dirty="0">
              <a:solidFill>
                <a:srgbClr val="F79037"/>
              </a:solidFill>
            </a:endParaRPr>
          </a:p>
        </p:txBody>
      </p:sp>
      <p:sp>
        <p:nvSpPr>
          <p:cNvPr id="3" name="Text Placeholder 2">
            <a:extLst>
              <a:ext uri="{FF2B5EF4-FFF2-40B4-BE49-F238E27FC236}">
                <a16:creationId xmlns:a16="http://schemas.microsoft.com/office/drawing/2014/main" id="{2F2337F3-CCB5-0D04-55FC-71F54D31E40E}"/>
              </a:ext>
            </a:extLst>
          </p:cNvPr>
          <p:cNvSpPr>
            <a:spLocks noGrp="1"/>
          </p:cNvSpPr>
          <p:nvPr>
            <p:ph type="body" sz="quarter" idx="16"/>
          </p:nvPr>
        </p:nvSpPr>
        <p:spPr/>
        <p:txBody>
          <a:bodyPr/>
          <a:lstStyle/>
          <a:p>
            <a:r>
              <a:rPr lang="en-IE" b="1" dirty="0"/>
              <a:t>3. Stick to your values</a:t>
            </a:r>
          </a:p>
        </p:txBody>
      </p:sp>
      <p:pic>
        <p:nvPicPr>
          <p:cNvPr id="5" name="Picture 3" descr="A picture containing text&#10;&#10;Description automatically generated">
            <a:extLst>
              <a:ext uri="{FF2B5EF4-FFF2-40B4-BE49-F238E27FC236}">
                <a16:creationId xmlns:a16="http://schemas.microsoft.com/office/drawing/2014/main" id="{B67209E1-BB7A-87A6-9804-E6311F6A3000}"/>
              </a:ext>
            </a:extLst>
          </p:cNvPr>
          <p:cNvPicPr>
            <a:picLocks noChangeAspect="1"/>
          </p:cNvPicPr>
          <p:nvPr/>
        </p:nvPicPr>
        <p:blipFill>
          <a:blip r:embed="rId3"/>
          <a:stretch>
            <a:fillRect/>
          </a:stretch>
        </p:blipFill>
        <p:spPr>
          <a:xfrm>
            <a:off x="9048501" y="25435"/>
            <a:ext cx="2345118" cy="1751697"/>
          </a:xfrm>
          <a:prstGeom prst="rect">
            <a:avLst/>
          </a:prstGeom>
        </p:spPr>
      </p:pic>
    </p:spTree>
    <p:extLst>
      <p:ext uri="{BB962C8B-B14F-4D97-AF65-F5344CB8AC3E}">
        <p14:creationId xmlns:p14="http://schemas.microsoft.com/office/powerpoint/2010/main" val="4383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61667" y="1715227"/>
            <a:ext cx="11230333" cy="3440624"/>
          </a:xfrm>
        </p:spPr>
        <p:txBody>
          <a:bodyPr/>
          <a:lstStyle/>
          <a:p>
            <a:r>
              <a:rPr lang="en-GB" dirty="0"/>
              <a:t>Giving back to the community can be a central tenet of ethical food enterprises. This principle can be integrated into your business model and strategy through:</a:t>
            </a:r>
          </a:p>
          <a:p>
            <a:pPr marL="342900" indent="-342900">
              <a:buFont typeface="Arial" panose="020B0604020202020204" pitchFamily="34" charset="0"/>
              <a:buChar char="•"/>
            </a:pPr>
            <a:r>
              <a:rPr lang="en-GB" dirty="0"/>
              <a:t>Ethical food businesses typically have robust </a:t>
            </a:r>
            <a:r>
              <a:rPr lang="en-GB" b="1" dirty="0"/>
              <a:t>Corporate Social Responsibility </a:t>
            </a:r>
            <a:r>
              <a:rPr lang="en-GB" dirty="0"/>
              <a:t>(CSR) policies that commit them to supporting their local communities. This can involve donating a certain percentage of profits to local causes, providing food to people in need, or sponsoring community events and initiatives.</a:t>
            </a:r>
          </a:p>
          <a:p>
            <a:pPr marL="342900" indent="-342900">
              <a:buFont typeface="Arial" panose="020B0604020202020204" pitchFamily="34" charset="0"/>
              <a:buChar char="•"/>
            </a:pPr>
            <a:r>
              <a:rPr lang="en-GB" b="1" dirty="0"/>
              <a:t>Sustainable Supply Chains</a:t>
            </a:r>
            <a:r>
              <a:rPr lang="en-GB" dirty="0"/>
              <a:t>: by sourcing ingredients or materials from local suppliers, businesses not only reduce their carbon footprint, but also invest in the local economy, supporting job creation and fair labour practices.</a:t>
            </a:r>
          </a:p>
          <a:p>
            <a:pPr marL="342900" indent="-342900">
              <a:buFont typeface="Arial" panose="020B0604020202020204" pitchFamily="34" charset="0"/>
              <a:buChar char="•"/>
            </a:pPr>
            <a:r>
              <a:rPr lang="en-GB" dirty="0"/>
              <a:t>Businesses can prioritise building relationships with their local communities, even as far as involving the community in decision-making processes.</a:t>
            </a:r>
            <a:endParaRPr lang="en-IE"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r>
              <a:rPr lang="en-IE" b="1" dirty="0"/>
              <a:t>4. Give back to the Community </a:t>
            </a:r>
          </a:p>
        </p:txBody>
      </p:sp>
      <p:pic>
        <p:nvPicPr>
          <p:cNvPr id="5" name="Picture 4" descr="A picture containing text, window, light&#10;&#10;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2"/>
          <a:stretch>
            <a:fillRect/>
          </a:stretch>
        </p:blipFill>
        <p:spPr>
          <a:xfrm>
            <a:off x="8991898" y="171196"/>
            <a:ext cx="2486740" cy="1503265"/>
          </a:xfrm>
          <a:prstGeom prst="rect">
            <a:avLst/>
          </a:prstGeom>
        </p:spPr>
      </p:pic>
    </p:spTree>
    <p:extLst>
      <p:ext uri="{BB962C8B-B14F-4D97-AF65-F5344CB8AC3E}">
        <p14:creationId xmlns:p14="http://schemas.microsoft.com/office/powerpoint/2010/main" val="63191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70961" y="1816596"/>
            <a:ext cx="5593770" cy="3440624"/>
          </a:xfrm>
        </p:spPr>
        <p:txBody>
          <a:bodyPr/>
          <a:lstStyle/>
          <a:p>
            <a:r>
              <a:rPr lang="en-IE" b="1" i="0" dirty="0">
                <a:solidFill>
                  <a:srgbClr val="141414"/>
                </a:solidFill>
                <a:effectLst/>
                <a:latin typeface="Signika Negative"/>
              </a:rPr>
              <a:t>IMBIBE, Ireland </a:t>
            </a:r>
          </a:p>
          <a:p>
            <a:r>
              <a:rPr lang="en-GB" i="0" dirty="0">
                <a:solidFill>
                  <a:srgbClr val="141414"/>
                </a:solidFill>
                <a:effectLst/>
                <a:latin typeface="Signika Negative"/>
              </a:rPr>
              <a:t>Have adopted a model of “conscious capitalism”, which sees them give one percent of their sales to Women’s Aid, 1% of sales to origin/supply chain projects and 1% of sales shared amongst the staff</a:t>
            </a:r>
            <a:r>
              <a:rPr lang="en-GB" b="1" i="0" dirty="0">
                <a:solidFill>
                  <a:srgbClr val="141414"/>
                </a:solidFill>
                <a:effectLst/>
                <a:latin typeface="Signika Negative"/>
              </a:rPr>
              <a:t>. </a:t>
            </a:r>
            <a:r>
              <a:rPr lang="en-GB" i="0" dirty="0">
                <a:solidFill>
                  <a:srgbClr val="141414"/>
                </a:solidFill>
                <a:effectLst/>
                <a:latin typeface="Signika Negative"/>
              </a:rPr>
              <a:t>To be clear, that’s sales, not profits. They a</a:t>
            </a:r>
            <a:r>
              <a:rPr lang="en-GB" dirty="0">
                <a:solidFill>
                  <a:srgbClr val="141414"/>
                </a:solidFill>
                <a:latin typeface="Signika Negative"/>
              </a:rPr>
              <a:t>lso are zero waste advocates</a:t>
            </a:r>
            <a:endParaRPr lang="en-GB" i="0" dirty="0">
              <a:solidFill>
                <a:srgbClr val="141414"/>
              </a:solidFill>
              <a:effectLst/>
              <a:latin typeface="Signika Negative"/>
            </a:endParaRPr>
          </a:p>
          <a:p>
            <a:r>
              <a:rPr lang="en-GB" b="1" dirty="0">
                <a:solidFill>
                  <a:schemeClr val="bg1"/>
                </a:solidFill>
                <a:highlight>
                  <a:srgbClr val="F79037"/>
                </a:highlight>
                <a:latin typeface="Signika Negative"/>
                <a:hlinkClick r:id="rId2">
                  <a:extLst>
                    <a:ext uri="{A12FA001-AC4F-418D-AE19-62706E023703}">
                      <ahyp:hlinkClr xmlns:ahyp="http://schemas.microsoft.com/office/drawing/2018/hyperlinkcolor" val="tx"/>
                    </a:ext>
                  </a:extLst>
                </a:hlinkClick>
              </a:rPr>
              <a:t>READ MORE</a:t>
            </a:r>
            <a:endParaRPr lang="en-GB" b="1" dirty="0">
              <a:solidFill>
                <a:schemeClr val="bg1"/>
              </a:solidFill>
              <a:highlight>
                <a:srgbClr val="F79037"/>
              </a:highlight>
              <a:latin typeface="Signika Negative"/>
            </a:endParaRPr>
          </a:p>
          <a:p>
            <a:r>
              <a:rPr lang="en-GB" b="1" dirty="0">
                <a:solidFill>
                  <a:schemeClr val="bg1"/>
                </a:solidFill>
                <a:highlight>
                  <a:srgbClr val="F79037"/>
                </a:highlight>
                <a:latin typeface="Signika Negative"/>
              </a:rPr>
              <a:t>VISIT https://imbibe.ie/</a:t>
            </a:r>
            <a:endParaRPr lang="en-IE" b="1" i="0" dirty="0">
              <a:solidFill>
                <a:schemeClr val="bg1"/>
              </a:solidFill>
              <a:effectLst/>
              <a:highlight>
                <a:srgbClr val="F79037"/>
              </a:highlight>
              <a:latin typeface="Signika Negative"/>
            </a:endParaRPr>
          </a:p>
          <a:p>
            <a:endParaRPr lang="en-IE"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r>
              <a:rPr lang="en-IE" b="1" dirty="0"/>
              <a:t>4. Give Back to the Community  - example</a:t>
            </a:r>
          </a:p>
        </p:txBody>
      </p:sp>
      <p:pic>
        <p:nvPicPr>
          <p:cNvPr id="5" name="Picture 4" descr="A picture containing text, window, light&#10;&#10;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3"/>
          <a:stretch>
            <a:fillRect/>
          </a:stretch>
        </p:blipFill>
        <p:spPr>
          <a:xfrm>
            <a:off x="8991898" y="171196"/>
            <a:ext cx="2486740" cy="1503265"/>
          </a:xfrm>
          <a:prstGeom prst="rect">
            <a:avLst/>
          </a:prstGeom>
        </p:spPr>
      </p:pic>
      <p:pic>
        <p:nvPicPr>
          <p:cNvPr id="1026" name="Picture 2">
            <a:extLst>
              <a:ext uri="{FF2B5EF4-FFF2-40B4-BE49-F238E27FC236}">
                <a16:creationId xmlns:a16="http://schemas.microsoft.com/office/drawing/2014/main" id="{F16EB21D-77CA-7E29-8A57-F9E8AB1F6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31" y="2024743"/>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BA6CC7-9265-EB95-584E-16DD0DDFC9B3}"/>
              </a:ext>
            </a:extLst>
          </p:cNvPr>
          <p:cNvSpPr txBox="1"/>
          <p:nvPr/>
        </p:nvSpPr>
        <p:spPr>
          <a:xfrm>
            <a:off x="729576" y="574662"/>
            <a:ext cx="10299785"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this </a:t>
            </a:r>
            <a:r>
              <a:rPr lang="en-GB" sz="2400" b="1" dirty="0">
                <a:solidFill>
                  <a:srgbClr val="000000"/>
                </a:solidFill>
              </a:rPr>
              <a:t>90-Day Ethical Food Entrepreneurship (EFE) Programme, </a:t>
            </a:r>
            <a:r>
              <a:rPr lang="en-GB" sz="2400" dirty="0">
                <a:solidFill>
                  <a:srgbClr val="000000"/>
                </a:solidFill>
              </a:rPr>
              <a:t>we deliver a  comprehensive set of Open Education Resources (OERs) to enable educators </a:t>
            </a:r>
            <a:r>
              <a:rPr lang="en-US" sz="2400" dirty="0">
                <a:solidFill>
                  <a:srgbClr val="000000"/>
                </a:solidFill>
              </a:rPr>
              <a:t>to excite and engage potential entrepreneurs and students about the market opportunities for innovation and growth in the ethical food economy. This is a new generation training course, equipping educators to go beyond ‘standard’ and general food training topics. It is meant to provoke and inspire more Planet – People – Profit entrepreneurship, with the dynamic of ethical foods as the innovation driver.</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Freeform 7">
            <a:extLst>
              <a:ext uri="{FF2B5EF4-FFF2-40B4-BE49-F238E27FC236}">
                <a16:creationId xmlns:a16="http://schemas.microsoft.com/office/drawing/2014/main" id="{8A56BE88-DEC4-CDAF-2015-C3B8B7CB42F1}"/>
              </a:ext>
            </a:extLst>
          </p:cNvPr>
          <p:cNvSpPr/>
          <p:nvPr/>
        </p:nvSpPr>
        <p:spPr>
          <a:xfrm>
            <a:off x="5192451" y="3388246"/>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8" name="Picture 7" descr="Blackboard and yellow chairs in a classroom">
            <a:extLst>
              <a:ext uri="{FF2B5EF4-FFF2-40B4-BE49-F238E27FC236}">
                <a16:creationId xmlns:a16="http://schemas.microsoft.com/office/drawing/2014/main" id="{FAA91F6F-C0F8-618A-0FAB-F14C33BEC2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718" y="3536764"/>
            <a:ext cx="6372519" cy="2903452"/>
          </a:xfrm>
          <a:prstGeom prst="rect">
            <a:avLst/>
          </a:prstGeom>
        </p:spPr>
      </p:pic>
      <p:sp>
        <p:nvSpPr>
          <p:cNvPr id="9" name="TextBox 8">
            <a:extLst>
              <a:ext uri="{FF2B5EF4-FFF2-40B4-BE49-F238E27FC236}">
                <a16:creationId xmlns:a16="http://schemas.microsoft.com/office/drawing/2014/main" id="{7CE4C553-58C6-6268-7701-EDEC03D2BF3E}"/>
              </a:ext>
            </a:extLst>
          </p:cNvPr>
          <p:cNvSpPr txBox="1"/>
          <p:nvPr/>
        </p:nvSpPr>
        <p:spPr>
          <a:xfrm>
            <a:off x="7325588" y="4311505"/>
            <a:ext cx="2168165" cy="1138773"/>
          </a:xfrm>
          <a:prstGeom prst="rect">
            <a:avLst/>
          </a:prstGeom>
          <a:noFill/>
        </p:spPr>
        <p:txBody>
          <a:bodyPr wrap="square" rtlCol="0">
            <a:spAutoFit/>
          </a:bodyPr>
          <a:lstStyle/>
          <a:p>
            <a:pPr algn="ctr"/>
            <a:r>
              <a:rPr lang="en-IE" sz="4800" b="1" i="1" dirty="0">
                <a:solidFill>
                  <a:schemeClr val="bg2"/>
                </a:solidFill>
                <a:latin typeface="Bradley Hand ITC" panose="03070402050302030203" pitchFamily="66" charset="0"/>
              </a:rPr>
              <a:t>OERs</a:t>
            </a:r>
            <a:r>
              <a:rPr lang="en-IE" sz="2000" b="1" i="1" dirty="0">
                <a:solidFill>
                  <a:schemeClr val="bg2"/>
                </a:solidFill>
                <a:latin typeface="Bradley Hand ITC" panose="03070402050302030203" pitchFamily="66" charset="0"/>
              </a:rPr>
              <a:t> </a:t>
            </a:r>
          </a:p>
          <a:p>
            <a:pPr algn="ctr"/>
            <a:r>
              <a:rPr lang="en-IE" sz="2000" b="1" i="1" dirty="0">
                <a:solidFill>
                  <a:schemeClr val="bg2"/>
                </a:solidFill>
                <a:latin typeface="Bradley Hand ITC" panose="03070402050302030203" pitchFamily="66" charset="0"/>
              </a:rPr>
              <a:t>for Educators</a:t>
            </a:r>
            <a:endParaRPr lang="en-IE" sz="4800" b="1" i="1" dirty="0">
              <a:solidFill>
                <a:schemeClr val="bg2"/>
              </a:solidFill>
              <a:latin typeface="Bradley Hand ITC" panose="03070402050302030203" pitchFamily="66" charset="0"/>
            </a:endParaRPr>
          </a:p>
        </p:txBody>
      </p:sp>
    </p:spTree>
    <p:extLst>
      <p:ext uri="{BB962C8B-B14F-4D97-AF65-F5344CB8AC3E}">
        <p14:creationId xmlns:p14="http://schemas.microsoft.com/office/powerpoint/2010/main" val="184644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E2366-EEE5-DF3E-3EE0-AF032FC41745}"/>
              </a:ext>
            </a:extLst>
          </p:cNvPr>
          <p:cNvSpPr>
            <a:spLocks noGrp="1"/>
          </p:cNvSpPr>
          <p:nvPr>
            <p:ph type="body" sz="quarter" idx="18"/>
          </p:nvPr>
        </p:nvSpPr>
        <p:spPr>
          <a:xfrm>
            <a:off x="1194437" y="1766100"/>
            <a:ext cx="10997563" cy="3440624"/>
          </a:xfrm>
        </p:spPr>
        <p:txBody>
          <a:bodyPr/>
          <a:lstStyle/>
          <a:p>
            <a:r>
              <a:rPr lang="en-US" b="1" dirty="0"/>
              <a:t>Making ethics a priority </a:t>
            </a:r>
            <a:r>
              <a:rPr lang="en-US" dirty="0"/>
              <a:t>in the workplace and demanding the same from your staff is imperative. This is because when you create an ethical culture, it surpasses set rules and becomes learned </a:t>
            </a:r>
            <a:r>
              <a:rPr lang="en-US" dirty="0" err="1"/>
              <a:t>behaviour</a:t>
            </a:r>
            <a:r>
              <a:rPr lang="en-US" dirty="0"/>
              <a:t> that people begin to abide by and subsequently support.  You can also practice being ethical within your business by ensuring your in-house practices are fair and moral. Ensure you </a:t>
            </a:r>
            <a:r>
              <a:rPr lang="en-US" b="1" dirty="0"/>
              <a:t>address any form of unethical conduct </a:t>
            </a:r>
            <a:r>
              <a:rPr lang="en-US" dirty="0"/>
              <a:t>amongst employees to set a standard that the members of your organisation understand they need to follow. </a:t>
            </a:r>
          </a:p>
          <a:p>
            <a:r>
              <a:rPr lang="en-US" dirty="0"/>
              <a:t>You should also reinforce the </a:t>
            </a:r>
            <a:r>
              <a:rPr lang="en-US" dirty="0" err="1"/>
              <a:t>behaviour</a:t>
            </a:r>
            <a:r>
              <a:rPr lang="en-US" dirty="0"/>
              <a:t> you want and </a:t>
            </a:r>
            <a:r>
              <a:rPr lang="en-US" b="1" dirty="0"/>
              <a:t>celebrate ethical practices </a:t>
            </a:r>
            <a:r>
              <a:rPr lang="en-US" dirty="0"/>
              <a:t>when you see them. Additionally, it’s important that in your bid to create an ethical culture, you are </a:t>
            </a:r>
            <a:r>
              <a:rPr lang="en-US" b="1" dirty="0"/>
              <a:t>transparent</a:t>
            </a:r>
            <a:r>
              <a:rPr lang="en-US" dirty="0"/>
              <a:t> and open when it comes to all of your practices and processes.</a:t>
            </a:r>
          </a:p>
          <a:p>
            <a:r>
              <a:rPr lang="en-US" b="1" dirty="0">
                <a:solidFill>
                  <a:schemeClr val="bg1"/>
                </a:solidFill>
                <a:highlight>
                  <a:srgbClr val="F79037"/>
                </a:highlight>
              </a:rPr>
              <a:t>INTERESTING ARTICLE </a:t>
            </a:r>
            <a:r>
              <a:rPr lang="en-GB" dirty="0">
                <a:hlinkClick r:id="rId2"/>
              </a:rPr>
              <a:t>How to Design an Ethical Organization (hbr.org)</a:t>
            </a:r>
            <a:endParaRPr lang="en-IE" dirty="0"/>
          </a:p>
        </p:txBody>
      </p:sp>
      <p:sp>
        <p:nvSpPr>
          <p:cNvPr id="3" name="Text Placeholder 2">
            <a:extLst>
              <a:ext uri="{FF2B5EF4-FFF2-40B4-BE49-F238E27FC236}">
                <a16:creationId xmlns:a16="http://schemas.microsoft.com/office/drawing/2014/main" id="{7DD56615-D1C1-DDC5-55C9-535F1E4C8450}"/>
              </a:ext>
            </a:extLst>
          </p:cNvPr>
          <p:cNvSpPr>
            <a:spLocks noGrp="1"/>
          </p:cNvSpPr>
          <p:nvPr>
            <p:ph type="body" sz="quarter" idx="16"/>
          </p:nvPr>
        </p:nvSpPr>
        <p:spPr/>
        <p:txBody>
          <a:bodyPr/>
          <a:lstStyle/>
          <a:p>
            <a:r>
              <a:rPr lang="en-IE" b="1" dirty="0"/>
              <a:t>5. Create an Ethical Culture</a:t>
            </a:r>
          </a:p>
        </p:txBody>
      </p:sp>
      <p:pic>
        <p:nvPicPr>
          <p:cNvPr id="5" name="Picture 2" descr="Icon&#10;&#10;Description automatically generated">
            <a:extLst>
              <a:ext uri="{FF2B5EF4-FFF2-40B4-BE49-F238E27FC236}">
                <a16:creationId xmlns:a16="http://schemas.microsoft.com/office/drawing/2014/main" id="{0828ED7E-F89E-5FCE-67C1-4307E85AF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747" y="-63127"/>
            <a:ext cx="2466871" cy="1702133"/>
          </a:xfrm>
          <a:prstGeom prst="rect">
            <a:avLst/>
          </a:prstGeom>
        </p:spPr>
      </p:pic>
    </p:spTree>
    <p:extLst>
      <p:ext uri="{BB962C8B-B14F-4D97-AF65-F5344CB8AC3E}">
        <p14:creationId xmlns:p14="http://schemas.microsoft.com/office/powerpoint/2010/main" val="277510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962A3-34D9-019C-41C1-BAB38F07FDB8}"/>
              </a:ext>
            </a:extLst>
          </p:cNvPr>
          <p:cNvSpPr>
            <a:spLocks noGrp="1"/>
          </p:cNvSpPr>
          <p:nvPr>
            <p:ph type="body" sz="quarter" idx="18"/>
          </p:nvPr>
        </p:nvSpPr>
        <p:spPr>
          <a:xfrm>
            <a:off x="800387" y="942458"/>
            <a:ext cx="5891549" cy="3291086"/>
          </a:xfrm>
        </p:spPr>
        <p:txBody>
          <a:bodyPr/>
          <a:lstStyle/>
          <a:p>
            <a:r>
              <a:rPr lang="en-US" dirty="0"/>
              <a:t>We all make regular ethical decisions about our food but what does the term 'food ethics' mean?  </a:t>
            </a:r>
          </a:p>
          <a:p>
            <a:r>
              <a:rPr lang="en-US" dirty="0"/>
              <a:t>Food ethics is about the principles that dictate what counts as acceptable treatment of others in relation to food - from the humane treatment of farm animals to caring for the environment, from human health to fair treatment of people working in the food system. </a:t>
            </a:r>
          </a:p>
          <a:p>
            <a:r>
              <a:rPr lang="en-US" dirty="0"/>
              <a:t>This short animation by the Food Ethics Council explores four everyday issues highlighting how food ethics is relevant to all.</a:t>
            </a:r>
            <a:endParaRPr lang="en-IE" dirty="0"/>
          </a:p>
        </p:txBody>
      </p:sp>
      <p:sp>
        <p:nvSpPr>
          <p:cNvPr id="3" name="Text Placeholder 2">
            <a:extLst>
              <a:ext uri="{FF2B5EF4-FFF2-40B4-BE49-F238E27FC236}">
                <a16:creationId xmlns:a16="http://schemas.microsoft.com/office/drawing/2014/main" id="{1BB50DA5-1BED-A756-A209-8123D5F20D0D}"/>
              </a:ext>
            </a:extLst>
          </p:cNvPr>
          <p:cNvSpPr>
            <a:spLocks noGrp="1"/>
          </p:cNvSpPr>
          <p:nvPr>
            <p:ph type="body" sz="quarter" idx="16"/>
          </p:nvPr>
        </p:nvSpPr>
        <p:spPr>
          <a:xfrm>
            <a:off x="800387" y="435834"/>
            <a:ext cx="4990998" cy="646331"/>
          </a:xfrm>
        </p:spPr>
        <p:txBody>
          <a:bodyPr/>
          <a:lstStyle/>
          <a:p>
            <a:r>
              <a:rPr lang="en-IE" b="1" dirty="0"/>
              <a:t>Reflect….</a:t>
            </a:r>
          </a:p>
        </p:txBody>
      </p:sp>
      <p:sp>
        <p:nvSpPr>
          <p:cNvPr id="4" name="Picture Placeholder 3">
            <a:extLst>
              <a:ext uri="{FF2B5EF4-FFF2-40B4-BE49-F238E27FC236}">
                <a16:creationId xmlns:a16="http://schemas.microsoft.com/office/drawing/2014/main" id="{504E5457-7622-89E1-F72E-9BEAD0A435B0}"/>
              </a:ext>
            </a:extLst>
          </p:cNvPr>
          <p:cNvSpPr>
            <a:spLocks noGrp="1"/>
          </p:cNvSpPr>
          <p:nvPr>
            <p:ph type="pic" sz="quarter" idx="10"/>
          </p:nvPr>
        </p:nvSpPr>
        <p:spPr/>
        <p:txBody>
          <a:bodyPr/>
          <a:lstStyle/>
          <a:p>
            <a:endParaRPr lang="en-IE"/>
          </a:p>
        </p:txBody>
      </p:sp>
      <p:pic>
        <p:nvPicPr>
          <p:cNvPr id="5" name="Online Media 4" title="What is food ethics? A short explainer by the Food Ethics Council.">
            <a:hlinkClick r:id="" action="ppaction://media"/>
            <a:extLst>
              <a:ext uri="{FF2B5EF4-FFF2-40B4-BE49-F238E27FC236}">
                <a16:creationId xmlns:a16="http://schemas.microsoft.com/office/drawing/2014/main" id="{82C3B0ED-98B8-7CD4-67D4-0DEC5A69BEF9}"/>
              </a:ext>
            </a:extLst>
          </p:cNvPr>
          <p:cNvPicPr>
            <a:picLocks noRot="1" noChangeAspect="1"/>
          </p:cNvPicPr>
          <p:nvPr>
            <a:videoFile r:link="rId1"/>
          </p:nvPr>
        </p:nvPicPr>
        <p:blipFill>
          <a:blip r:embed="rId3"/>
          <a:stretch>
            <a:fillRect/>
          </a:stretch>
        </p:blipFill>
        <p:spPr>
          <a:xfrm>
            <a:off x="6896911" y="1359440"/>
            <a:ext cx="5295089" cy="4139119"/>
          </a:xfrm>
          <a:prstGeom prst="rect">
            <a:avLst/>
          </a:prstGeom>
        </p:spPr>
      </p:pic>
      <p:sp>
        <p:nvSpPr>
          <p:cNvPr id="7" name="TextBox 6">
            <a:extLst>
              <a:ext uri="{FF2B5EF4-FFF2-40B4-BE49-F238E27FC236}">
                <a16:creationId xmlns:a16="http://schemas.microsoft.com/office/drawing/2014/main" id="{3078AA35-1683-89B2-9513-3FD5C9363A22}"/>
              </a:ext>
            </a:extLst>
          </p:cNvPr>
          <p:cNvSpPr txBox="1"/>
          <p:nvPr/>
        </p:nvSpPr>
        <p:spPr>
          <a:xfrm>
            <a:off x="7214992" y="420500"/>
            <a:ext cx="4694135" cy="646331"/>
          </a:xfrm>
          <a:prstGeom prst="rect">
            <a:avLst/>
          </a:prstGeom>
          <a:noFill/>
        </p:spPr>
        <p:txBody>
          <a:bodyPr wrap="square">
            <a:spAutoFit/>
          </a:bodyPr>
          <a:lstStyle/>
          <a:p>
            <a:r>
              <a:rPr lang="en-US" b="1" dirty="0">
                <a:solidFill>
                  <a:srgbClr val="F79037"/>
                </a:solidFill>
                <a:hlinkClick r:id="rId4">
                  <a:extLst>
                    <a:ext uri="{A12FA001-AC4F-418D-AE19-62706E023703}">
                      <ahyp:hlinkClr xmlns:ahyp="http://schemas.microsoft.com/office/drawing/2018/hyperlinkcolor" val="tx"/>
                    </a:ext>
                  </a:extLst>
                </a:hlinkClick>
              </a:rPr>
              <a:t>What is food ethics? A short explainer by the Food Ethics Council. on Vimeo</a:t>
            </a:r>
            <a:endParaRPr lang="en-IE" b="1" dirty="0">
              <a:solidFill>
                <a:srgbClr val="F79037"/>
              </a:solidFill>
            </a:endParaRPr>
          </a:p>
        </p:txBody>
      </p:sp>
    </p:spTree>
    <p:extLst>
      <p:ext uri="{BB962C8B-B14F-4D97-AF65-F5344CB8AC3E}">
        <p14:creationId xmlns:p14="http://schemas.microsoft.com/office/powerpoint/2010/main" val="22154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Food Ethics, Consequences of Choices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D0561-FF81-BCBD-0F6A-83A454E52257}"/>
              </a:ext>
            </a:extLst>
          </p:cNvPr>
          <p:cNvSpPr>
            <a:spLocks noGrp="1"/>
          </p:cNvSpPr>
          <p:nvPr>
            <p:ph type="body" sz="quarter" idx="18"/>
          </p:nvPr>
        </p:nvSpPr>
        <p:spPr>
          <a:xfrm>
            <a:off x="914400" y="1965483"/>
            <a:ext cx="11040894" cy="3440624"/>
          </a:xfrm>
        </p:spPr>
        <p:txBody>
          <a:bodyPr/>
          <a:lstStyle/>
          <a:p>
            <a:r>
              <a:rPr lang="en-US" dirty="0"/>
              <a:t>Ethical considerations are becoming dominant in consumer food choices because of the unease expressed by many regarding </a:t>
            </a:r>
            <a:r>
              <a:rPr lang="en-US" b="1" dirty="0"/>
              <a:t>the increasing gap between production processes and consumption</a:t>
            </a:r>
            <a:r>
              <a:rPr lang="en-US" dirty="0"/>
              <a:t>. </a:t>
            </a:r>
          </a:p>
          <a:p>
            <a:r>
              <a:rPr lang="en-US" dirty="0"/>
              <a:t>Current trends show that consumers have three types of ethical concerns: </a:t>
            </a:r>
          </a:p>
          <a:p>
            <a:pPr marL="457200" indent="-457200">
              <a:buFont typeface="+mj-lt"/>
              <a:buAutoNum type="arabicPeriod"/>
            </a:pPr>
            <a:r>
              <a:rPr lang="en-US" b="1" dirty="0">
                <a:solidFill>
                  <a:srgbClr val="F79037"/>
                </a:solidFill>
              </a:rPr>
              <a:t>fundamental issues like animal welfare</a:t>
            </a:r>
          </a:p>
          <a:p>
            <a:pPr marL="457200" indent="-457200">
              <a:buFont typeface="+mj-lt"/>
              <a:buAutoNum type="arabicPeriod"/>
            </a:pPr>
            <a:r>
              <a:rPr lang="en-US" b="1" dirty="0">
                <a:solidFill>
                  <a:srgbClr val="F79037"/>
                </a:solidFill>
              </a:rPr>
              <a:t>requirements with respect to reliable information </a:t>
            </a:r>
          </a:p>
          <a:p>
            <a:pPr marL="457200" indent="-457200">
              <a:buFont typeface="+mj-lt"/>
              <a:buAutoNum type="arabicPeriod"/>
            </a:pPr>
            <a:r>
              <a:rPr lang="en-US" b="1" dirty="0">
                <a:solidFill>
                  <a:srgbClr val="F79037"/>
                </a:solidFill>
              </a:rPr>
              <a:t>the want for involvement and participation</a:t>
            </a:r>
          </a:p>
        </p:txBody>
      </p:sp>
      <p:sp>
        <p:nvSpPr>
          <p:cNvPr id="3" name="Text Placeholder 2">
            <a:extLst>
              <a:ext uri="{FF2B5EF4-FFF2-40B4-BE49-F238E27FC236}">
                <a16:creationId xmlns:a16="http://schemas.microsoft.com/office/drawing/2014/main" id="{2FD53300-47FC-606F-EBAE-DE61B97034E5}"/>
              </a:ext>
            </a:extLst>
          </p:cNvPr>
          <p:cNvSpPr>
            <a:spLocks noGrp="1"/>
          </p:cNvSpPr>
          <p:nvPr>
            <p:ph type="body" sz="quarter" idx="16"/>
          </p:nvPr>
        </p:nvSpPr>
        <p:spPr/>
        <p:txBody>
          <a:bodyPr/>
          <a:lstStyle/>
          <a:p>
            <a:r>
              <a:rPr lang="en-IE" b="1" dirty="0"/>
              <a:t>Food Choices…</a:t>
            </a:r>
          </a:p>
        </p:txBody>
      </p:sp>
      <p:sp>
        <p:nvSpPr>
          <p:cNvPr id="5" name="TextBox 4">
            <a:extLst>
              <a:ext uri="{FF2B5EF4-FFF2-40B4-BE49-F238E27FC236}">
                <a16:creationId xmlns:a16="http://schemas.microsoft.com/office/drawing/2014/main" id="{D19DDE37-6358-E297-0CA0-FEEF713C80E7}"/>
              </a:ext>
            </a:extLst>
          </p:cNvPr>
          <p:cNvSpPr txBox="1"/>
          <p:nvPr/>
        </p:nvSpPr>
        <p:spPr>
          <a:xfrm>
            <a:off x="10633435" y="4957751"/>
            <a:ext cx="894945" cy="369332"/>
          </a:xfrm>
          <a:prstGeom prst="rect">
            <a:avLst/>
          </a:prstGeom>
          <a:noFill/>
        </p:spPr>
        <p:txBody>
          <a:bodyPr wrap="square" rtlCol="0">
            <a:spAutoFit/>
          </a:bodyPr>
          <a:lstStyle/>
          <a:p>
            <a:r>
              <a:rPr lang="en-IE" dirty="0">
                <a:solidFill>
                  <a:srgbClr val="F79037"/>
                </a:solidFill>
                <a:hlinkClick r:id="rId2">
                  <a:extLst>
                    <a:ext uri="{A12FA001-AC4F-418D-AE19-62706E023703}">
                      <ahyp:hlinkClr xmlns:ahyp="http://schemas.microsoft.com/office/drawing/2018/hyperlinkcolor" val="tx"/>
                    </a:ext>
                  </a:extLst>
                </a:hlinkClick>
              </a:rPr>
              <a:t>Source</a:t>
            </a:r>
            <a:r>
              <a:rPr lang="en-IE" dirty="0">
                <a:solidFill>
                  <a:srgbClr val="F79037"/>
                </a:solidFill>
              </a:rPr>
              <a:t> </a:t>
            </a:r>
          </a:p>
        </p:txBody>
      </p:sp>
    </p:spTree>
    <p:extLst>
      <p:ext uri="{BB962C8B-B14F-4D97-AF65-F5344CB8AC3E}">
        <p14:creationId xmlns:p14="http://schemas.microsoft.com/office/powerpoint/2010/main" val="271714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D7ADC-8965-EBA6-9518-DF082BA43E4F}"/>
              </a:ext>
            </a:extLst>
          </p:cNvPr>
          <p:cNvSpPr>
            <a:spLocks noGrp="1"/>
          </p:cNvSpPr>
          <p:nvPr>
            <p:ph type="body" sz="quarter" idx="18"/>
          </p:nvPr>
        </p:nvSpPr>
        <p:spPr>
          <a:xfrm>
            <a:off x="810807" y="1582462"/>
            <a:ext cx="6981047" cy="3025975"/>
          </a:xfrm>
        </p:spPr>
        <p:txBody>
          <a:bodyPr/>
          <a:lstStyle/>
          <a:p>
            <a:r>
              <a:rPr lang="en-US" dirty="0"/>
              <a:t>It turns out that many </a:t>
            </a:r>
            <a:r>
              <a:rPr lang="en-US" b="1" dirty="0"/>
              <a:t>consumers are diversifying their food choices depending on their lifestyle, culture and life situations. </a:t>
            </a:r>
            <a:r>
              <a:rPr lang="en-US" dirty="0"/>
              <a:t>There is a trend toward increasing diversification into various food styles and corresponding farming and production styles. However, there are several arguments against the idea of the steering role of consumers‘ values and concerns on the market. There is a contention that these arguments are not compelling and that consumers, together with other stakeholders such as producers and regulators, have responsibilities in making the food sector more ethically acceptable.</a:t>
            </a:r>
            <a:endParaRPr lang="en-IE" dirty="0"/>
          </a:p>
        </p:txBody>
      </p:sp>
      <p:sp>
        <p:nvSpPr>
          <p:cNvPr id="3" name="Text Placeholder 2">
            <a:extLst>
              <a:ext uri="{FF2B5EF4-FFF2-40B4-BE49-F238E27FC236}">
                <a16:creationId xmlns:a16="http://schemas.microsoft.com/office/drawing/2014/main" id="{9A1550BB-7CA2-77D8-D329-E25036010B75}"/>
              </a:ext>
            </a:extLst>
          </p:cNvPr>
          <p:cNvSpPr>
            <a:spLocks noGrp="1"/>
          </p:cNvSpPr>
          <p:nvPr>
            <p:ph type="body" sz="quarter" idx="16"/>
          </p:nvPr>
        </p:nvSpPr>
        <p:spPr>
          <a:xfrm>
            <a:off x="810806" y="514971"/>
            <a:ext cx="6446027" cy="992652"/>
          </a:xfrm>
        </p:spPr>
        <p:txBody>
          <a:bodyPr/>
          <a:lstStyle/>
          <a:p>
            <a:r>
              <a:rPr lang="en-IE" b="1" dirty="0"/>
              <a:t>Which comes first the trend or the production?</a:t>
            </a:r>
          </a:p>
        </p:txBody>
      </p:sp>
      <p:pic>
        <p:nvPicPr>
          <p:cNvPr id="7" name="Picture Placeholder 6" descr="Eggs and chick">
            <a:extLst>
              <a:ext uri="{FF2B5EF4-FFF2-40B4-BE49-F238E27FC236}">
                <a16:creationId xmlns:a16="http://schemas.microsoft.com/office/drawing/2014/main" id="{045ED1E8-BB11-B5A8-EFB8-0B63AD4DB50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645CA9A4-207F-4B97-AA11-4B6CC8FA2EC0}"/>
              </a:ext>
            </a:extLst>
          </p:cNvPr>
          <p:cNvSpPr txBox="1"/>
          <p:nvPr/>
        </p:nvSpPr>
        <p:spPr>
          <a:xfrm>
            <a:off x="6712816" y="5595026"/>
            <a:ext cx="894945"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Source</a:t>
            </a:r>
            <a:r>
              <a:rPr lang="en-IE" dirty="0">
                <a:solidFill>
                  <a:srgbClr val="F79037"/>
                </a:solidFill>
              </a:rPr>
              <a:t> </a:t>
            </a:r>
          </a:p>
        </p:txBody>
      </p:sp>
    </p:spTree>
    <p:extLst>
      <p:ext uri="{BB962C8B-B14F-4D97-AF65-F5344CB8AC3E}">
        <p14:creationId xmlns:p14="http://schemas.microsoft.com/office/powerpoint/2010/main" val="352764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916349" y="3429000"/>
            <a:ext cx="2214793" cy="1202080"/>
          </a:xfrm>
        </p:spPr>
        <p:txBody>
          <a:bodyPr/>
          <a:lstStyle/>
          <a:p>
            <a:pPr marL="0" indent="0"/>
            <a:r>
              <a:rPr lang="en-US" sz="2200" b="1" dirty="0">
                <a:solidFill>
                  <a:srgbClr val="000000"/>
                </a:solidFill>
                <a:latin typeface="+mn-lt"/>
              </a:rPr>
              <a:t>Does the food we produce/eat damage the environment?</a:t>
            </a:r>
          </a:p>
          <a:p>
            <a:pPr marL="0" indent="0"/>
            <a:endParaRPr lang="en-IE" sz="22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6952675" cy="1040859"/>
          </a:xfrm>
        </p:spPr>
        <p:txBody>
          <a:bodyPr>
            <a:normAutofit fontScale="92500" lnSpcReduction="10000"/>
          </a:bodyPr>
          <a:lstStyle/>
          <a:p>
            <a:pPr marL="0" indent="0"/>
            <a:r>
              <a:rPr lang="en-US" b="1" dirty="0">
                <a:solidFill>
                  <a:srgbClr val="000000"/>
                </a:solidFill>
              </a:rPr>
              <a:t>Food ethics explores the consequences of choices.</a:t>
            </a:r>
          </a:p>
          <a:p>
            <a:pPr marL="0" indent="0"/>
            <a:endParaRPr lang="en-IE" b="1" dirty="0"/>
          </a:p>
        </p:txBody>
      </p:sp>
      <p:sp>
        <p:nvSpPr>
          <p:cNvPr id="11" name="TextBox 10">
            <a:extLst>
              <a:ext uri="{FF2B5EF4-FFF2-40B4-BE49-F238E27FC236}">
                <a16:creationId xmlns:a16="http://schemas.microsoft.com/office/drawing/2014/main" id="{E4728DEA-6E96-EE12-3D27-4F30BDBC6698}"/>
              </a:ext>
            </a:extLst>
          </p:cNvPr>
          <p:cNvSpPr txBox="1"/>
          <p:nvPr/>
        </p:nvSpPr>
        <p:spPr>
          <a:xfrm>
            <a:off x="411163" y="1319086"/>
            <a:ext cx="6709653" cy="461665"/>
          </a:xfrm>
          <a:prstGeom prst="rect">
            <a:avLst/>
          </a:prstGeom>
          <a:noFill/>
        </p:spPr>
        <p:txBody>
          <a:bodyPr wrap="square">
            <a:spAutoFit/>
          </a:bodyPr>
          <a:lstStyle/>
          <a:p>
            <a:r>
              <a:rPr lang="en-US" sz="2400" b="1" dirty="0">
                <a:solidFill>
                  <a:srgbClr val="000000"/>
                </a:solidFill>
              </a:rPr>
              <a:t>There are key over-arching questions such as:</a:t>
            </a:r>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58139" y="3315916"/>
            <a:ext cx="2214793"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200" b="1" dirty="0">
                <a:solidFill>
                  <a:srgbClr val="000000"/>
                </a:solidFill>
                <a:latin typeface="+mn-lt"/>
              </a:rPr>
              <a:t>Have humans been exploited for the food to be produced?</a:t>
            </a:r>
          </a:p>
          <a:p>
            <a:pPr marL="0" indent="0"/>
            <a:endParaRPr lang="en-IE" sz="22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799930" y="3429000"/>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200" b="1" dirty="0">
                <a:solidFill>
                  <a:srgbClr val="000000"/>
                </a:solidFill>
                <a:latin typeface="+mn-lt"/>
              </a:rPr>
              <a:t>Have other animals suffered?</a:t>
            </a:r>
            <a:endParaRPr lang="en-IE" sz="22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2410738"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4B5AA432-36EC-32C7-9FF3-4D8649D6A2B4}"/>
              </a:ext>
            </a:extLst>
          </p:cNvPr>
          <p:cNvGrpSpPr/>
          <p:nvPr/>
        </p:nvGrpSpPr>
        <p:grpSpPr>
          <a:xfrm>
            <a:off x="5243092" y="2345054"/>
            <a:ext cx="722443" cy="778477"/>
            <a:chOff x="7190753" y="5365577"/>
            <a:chExt cx="745522" cy="754273"/>
          </a:xfrm>
        </p:grpSpPr>
        <p:grpSp>
          <p:nvGrpSpPr>
            <p:cNvPr id="26" name="Graphic 2">
              <a:extLst>
                <a:ext uri="{FF2B5EF4-FFF2-40B4-BE49-F238E27FC236}">
                  <a16:creationId xmlns:a16="http://schemas.microsoft.com/office/drawing/2014/main" id="{AF633CE1-581E-7C6B-EDD8-A6C12E285E5C}"/>
                </a:ext>
              </a:extLst>
            </p:cNvPr>
            <p:cNvGrpSpPr/>
            <p:nvPr/>
          </p:nvGrpSpPr>
          <p:grpSpPr>
            <a:xfrm>
              <a:off x="7353351" y="5647412"/>
              <a:ext cx="420044" cy="75879"/>
              <a:chOff x="7353351" y="5647412"/>
              <a:chExt cx="420044" cy="75879"/>
            </a:xfrm>
            <a:solidFill>
              <a:srgbClr val="00BADE"/>
            </a:solidFill>
          </p:grpSpPr>
          <p:sp>
            <p:nvSpPr>
              <p:cNvPr id="37" name="Freeform 385">
                <a:extLst>
                  <a:ext uri="{FF2B5EF4-FFF2-40B4-BE49-F238E27FC236}">
                    <a16:creationId xmlns:a16="http://schemas.microsoft.com/office/drawing/2014/main" id="{C2885361-6522-9279-A2B3-CD0A7B5FCC2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38" name="Freeform 386">
                <a:extLst>
                  <a:ext uri="{FF2B5EF4-FFF2-40B4-BE49-F238E27FC236}">
                    <a16:creationId xmlns:a16="http://schemas.microsoft.com/office/drawing/2014/main" id="{F3A780AC-FC13-5561-EAE3-A78459E410EF}"/>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E7B67D71-F158-56E2-73FC-8AA1EB2F4793}"/>
                </a:ext>
              </a:extLst>
            </p:cNvPr>
            <p:cNvGrpSpPr/>
            <p:nvPr/>
          </p:nvGrpSpPr>
          <p:grpSpPr>
            <a:xfrm>
              <a:off x="7190753" y="5365577"/>
              <a:ext cx="745522" cy="754273"/>
              <a:chOff x="7190753" y="5365577"/>
              <a:chExt cx="745522" cy="754273"/>
            </a:xfrm>
            <a:solidFill>
              <a:srgbClr val="000000"/>
            </a:solidFill>
          </p:grpSpPr>
          <p:sp>
            <p:nvSpPr>
              <p:cNvPr id="28" name="Freeform 376">
                <a:extLst>
                  <a:ext uri="{FF2B5EF4-FFF2-40B4-BE49-F238E27FC236}">
                    <a16:creationId xmlns:a16="http://schemas.microsoft.com/office/drawing/2014/main" id="{1E273FF2-9870-4736-FDBF-19EDBD8B9A2E}"/>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29" name="Freeform 377">
                <a:extLst>
                  <a:ext uri="{FF2B5EF4-FFF2-40B4-BE49-F238E27FC236}">
                    <a16:creationId xmlns:a16="http://schemas.microsoft.com/office/drawing/2014/main" id="{B9C2E668-AA7D-7C64-63DC-110DF4F9021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30" name="Freeform 378">
                <a:extLst>
                  <a:ext uri="{FF2B5EF4-FFF2-40B4-BE49-F238E27FC236}">
                    <a16:creationId xmlns:a16="http://schemas.microsoft.com/office/drawing/2014/main" id="{99D0759B-96E1-DB5B-10C4-41D69BF062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31" name="Freeform 379">
                <a:extLst>
                  <a:ext uri="{FF2B5EF4-FFF2-40B4-BE49-F238E27FC236}">
                    <a16:creationId xmlns:a16="http://schemas.microsoft.com/office/drawing/2014/main" id="{364EAA62-20B7-A094-869C-853EE45D0DB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32" name="Freeform 380">
                <a:extLst>
                  <a:ext uri="{FF2B5EF4-FFF2-40B4-BE49-F238E27FC236}">
                    <a16:creationId xmlns:a16="http://schemas.microsoft.com/office/drawing/2014/main" id="{E4365A96-12FA-A196-647A-915155AEAE1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33" name="Freeform 381">
                <a:extLst>
                  <a:ext uri="{FF2B5EF4-FFF2-40B4-BE49-F238E27FC236}">
                    <a16:creationId xmlns:a16="http://schemas.microsoft.com/office/drawing/2014/main" id="{931700CA-05A6-D371-9A5F-1E700CE95DA9}"/>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34" name="Freeform 382">
                <a:extLst>
                  <a:ext uri="{FF2B5EF4-FFF2-40B4-BE49-F238E27FC236}">
                    <a16:creationId xmlns:a16="http://schemas.microsoft.com/office/drawing/2014/main" id="{2723833D-5C3F-319D-019E-888E495E7EF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35" name="Freeform 383">
                <a:extLst>
                  <a:ext uri="{FF2B5EF4-FFF2-40B4-BE49-F238E27FC236}">
                    <a16:creationId xmlns:a16="http://schemas.microsoft.com/office/drawing/2014/main" id="{8B9D87E1-B654-2FC2-14CF-1C829658D860}"/>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36" name="Freeform 384">
                <a:extLst>
                  <a:ext uri="{FF2B5EF4-FFF2-40B4-BE49-F238E27FC236}">
                    <a16:creationId xmlns:a16="http://schemas.microsoft.com/office/drawing/2014/main" id="{3B606706-33F3-FF49-7D53-3ACCB3406C5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pic>
        <p:nvPicPr>
          <p:cNvPr id="42" name="Graphic 41" descr="Open hand outline">
            <a:extLst>
              <a:ext uri="{FF2B5EF4-FFF2-40B4-BE49-F238E27FC236}">
                <a16:creationId xmlns:a16="http://schemas.microsoft.com/office/drawing/2014/main" id="{EFC19BCA-7307-E16C-C538-1414DE2BA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9367" y="2593421"/>
            <a:ext cx="771171" cy="771171"/>
          </a:xfrm>
          <a:prstGeom prst="rect">
            <a:avLst/>
          </a:prstGeom>
        </p:spPr>
      </p:pic>
      <p:pic>
        <p:nvPicPr>
          <p:cNvPr id="44" name="Graphic 43" descr="Pig with solid fill">
            <a:extLst>
              <a:ext uri="{FF2B5EF4-FFF2-40B4-BE49-F238E27FC236}">
                <a16:creationId xmlns:a16="http://schemas.microsoft.com/office/drawing/2014/main" id="{7ED80F61-1C68-6CF0-81B8-69962DC883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3612" y="2199490"/>
            <a:ext cx="771171" cy="771171"/>
          </a:xfrm>
          <a:prstGeom prst="rect">
            <a:avLst/>
          </a:prstGeom>
        </p:spPr>
      </p:pic>
    </p:spTree>
    <p:extLst>
      <p:ext uri="{BB962C8B-B14F-4D97-AF65-F5344CB8AC3E}">
        <p14:creationId xmlns:p14="http://schemas.microsoft.com/office/powerpoint/2010/main" val="370699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0527C78-5ED8-7A2C-40E6-F9EE93B326D6}"/>
              </a:ext>
            </a:extLst>
          </p:cNvPr>
          <p:cNvSpPr>
            <a:spLocks noGrp="1"/>
          </p:cNvSpPr>
          <p:nvPr>
            <p:ph type="body" idx="1"/>
          </p:nvPr>
        </p:nvSpPr>
        <p:spPr>
          <a:xfrm>
            <a:off x="169330" y="299961"/>
            <a:ext cx="9579143" cy="734798"/>
          </a:xfrm>
        </p:spPr>
        <p:txBody>
          <a:bodyPr>
            <a:normAutofit fontScale="85000" lnSpcReduction="10000"/>
          </a:bodyPr>
          <a:lstStyle/>
          <a:p>
            <a:r>
              <a:rPr lang="en-US" b="1" dirty="0">
                <a:solidFill>
                  <a:srgbClr val="000000"/>
                </a:solidFill>
              </a:rPr>
              <a:t>Within these, there are many more specific questions</a:t>
            </a:r>
            <a:endParaRPr lang="en-IE" b="1" dirty="0">
              <a:solidFill>
                <a:srgbClr val="000000"/>
              </a:solidFill>
            </a:endParaRPr>
          </a:p>
        </p:txBody>
      </p:sp>
      <p:sp>
        <p:nvSpPr>
          <p:cNvPr id="12" name="Text Placeholder 2">
            <a:extLst>
              <a:ext uri="{FF2B5EF4-FFF2-40B4-BE49-F238E27FC236}">
                <a16:creationId xmlns:a16="http://schemas.microsoft.com/office/drawing/2014/main" id="{2B55265E-C128-F4C1-88E8-67D3BBCADE22}"/>
              </a:ext>
            </a:extLst>
          </p:cNvPr>
          <p:cNvSpPr>
            <a:spLocks noGrp="1"/>
          </p:cNvSpPr>
          <p:nvPr>
            <p:ph type="body" idx="2"/>
          </p:nvPr>
        </p:nvSpPr>
        <p:spPr>
          <a:xfrm>
            <a:off x="1645608" y="3123530"/>
            <a:ext cx="2615251" cy="1202080"/>
          </a:xfrm>
        </p:spPr>
        <p:txBody>
          <a:bodyPr/>
          <a:lstStyle/>
          <a:p>
            <a:pPr marL="0" indent="0"/>
            <a:r>
              <a:rPr lang="en-US" sz="2200" dirty="0">
                <a:solidFill>
                  <a:srgbClr val="000000"/>
                </a:solidFill>
                <a:latin typeface="+mn-lt"/>
              </a:rPr>
              <a:t>Is it acceptable to destroy areas of rainforest to produce cheap beef, soya &amp; palm oil?</a:t>
            </a:r>
            <a:endParaRPr lang="en-IE" sz="2200" dirty="0">
              <a:solidFill>
                <a:srgbClr val="000000"/>
              </a:solidFill>
              <a:latin typeface="+mn-lt"/>
            </a:endParaRPr>
          </a:p>
        </p:txBody>
      </p:sp>
      <p:pic>
        <p:nvPicPr>
          <p:cNvPr id="14" name="Graphic 13" descr="Question Mark with solid fill">
            <a:extLst>
              <a:ext uri="{FF2B5EF4-FFF2-40B4-BE49-F238E27FC236}">
                <a16:creationId xmlns:a16="http://schemas.microsoft.com/office/drawing/2014/main" id="{925FC343-0C3E-82BC-0651-02E763FDD4D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5840" y="2262159"/>
            <a:ext cx="569353" cy="569353"/>
          </a:xfrm>
          <a:prstGeom prst="rect">
            <a:avLst/>
          </a:prstGeom>
        </p:spPr>
      </p:pic>
      <p:pic>
        <p:nvPicPr>
          <p:cNvPr id="15" name="Graphic 14" descr="Question Mark with solid fill">
            <a:extLst>
              <a:ext uri="{FF2B5EF4-FFF2-40B4-BE49-F238E27FC236}">
                <a16:creationId xmlns:a16="http://schemas.microsoft.com/office/drawing/2014/main" id="{51F2830A-EB6B-83D4-2F6B-945A03DAB57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18890" y="2236790"/>
            <a:ext cx="569353" cy="569353"/>
          </a:xfrm>
          <a:prstGeom prst="rect">
            <a:avLst/>
          </a:prstGeom>
        </p:spPr>
      </p:pic>
      <p:sp>
        <p:nvSpPr>
          <p:cNvPr id="16" name="Text Placeholder 2">
            <a:extLst>
              <a:ext uri="{FF2B5EF4-FFF2-40B4-BE49-F238E27FC236}">
                <a16:creationId xmlns:a16="http://schemas.microsoft.com/office/drawing/2014/main" id="{83B2AB2D-5AFC-32FE-DF8E-8CB15D240952}"/>
              </a:ext>
            </a:extLst>
          </p:cNvPr>
          <p:cNvSpPr txBox="1">
            <a:spLocks/>
          </p:cNvSpPr>
          <p:nvPr/>
        </p:nvSpPr>
        <p:spPr>
          <a:xfrm>
            <a:off x="4552546" y="3052797"/>
            <a:ext cx="26152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200" dirty="0">
                <a:solidFill>
                  <a:srgbClr val="000000"/>
                </a:solidFill>
                <a:latin typeface="+mn-lt"/>
              </a:rPr>
              <a:t>Should the marketing of high fat/sugar/salt foods be better regulated, esp. when aimed at children?</a:t>
            </a:r>
            <a:endParaRPr lang="en-IE" sz="2200" dirty="0">
              <a:solidFill>
                <a:srgbClr val="000000"/>
              </a:solidFill>
              <a:latin typeface="+mn-lt"/>
            </a:endParaRPr>
          </a:p>
        </p:txBody>
      </p:sp>
      <p:sp>
        <p:nvSpPr>
          <p:cNvPr id="20" name="TextBox 19">
            <a:extLst>
              <a:ext uri="{FF2B5EF4-FFF2-40B4-BE49-F238E27FC236}">
                <a16:creationId xmlns:a16="http://schemas.microsoft.com/office/drawing/2014/main" id="{95306B2D-142E-65BA-2C0C-3EC0A6F1F1C8}"/>
              </a:ext>
            </a:extLst>
          </p:cNvPr>
          <p:cNvSpPr txBox="1"/>
          <p:nvPr/>
        </p:nvSpPr>
        <p:spPr>
          <a:xfrm>
            <a:off x="7276289" y="3001578"/>
            <a:ext cx="2829259" cy="2123658"/>
          </a:xfrm>
          <a:prstGeom prst="rect">
            <a:avLst/>
          </a:prstGeom>
          <a:noFill/>
        </p:spPr>
        <p:txBody>
          <a:bodyPr wrap="square">
            <a:spAutoFit/>
          </a:bodyPr>
          <a:lstStyle/>
          <a:p>
            <a:pPr algn="ctr"/>
            <a:r>
              <a:rPr lang="en-US" sz="2200" dirty="0">
                <a:solidFill>
                  <a:srgbClr val="000000"/>
                </a:solidFill>
              </a:rPr>
              <a:t>Is single-use plastic packaging ok if it increases the shelf-life of a perishable item and reduces food waste?</a:t>
            </a:r>
            <a:endParaRPr lang="en-IE" sz="2200" dirty="0">
              <a:solidFill>
                <a:srgbClr val="000000"/>
              </a:solidFill>
            </a:endParaRPr>
          </a:p>
        </p:txBody>
      </p:sp>
      <p:pic>
        <p:nvPicPr>
          <p:cNvPr id="23" name="Graphic 22" descr="Question Mark with solid fill">
            <a:extLst>
              <a:ext uri="{FF2B5EF4-FFF2-40B4-BE49-F238E27FC236}">
                <a16:creationId xmlns:a16="http://schemas.microsoft.com/office/drawing/2014/main" id="{3222F3DC-0FB7-D6BF-CA66-B8EAB2218B9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1940" y="2227348"/>
            <a:ext cx="569353" cy="569353"/>
          </a:xfrm>
          <a:prstGeom prst="rect">
            <a:avLst/>
          </a:prstGeom>
        </p:spPr>
      </p:pic>
      <p:sp>
        <p:nvSpPr>
          <p:cNvPr id="25" name="TextBox 24">
            <a:extLst>
              <a:ext uri="{FF2B5EF4-FFF2-40B4-BE49-F238E27FC236}">
                <a16:creationId xmlns:a16="http://schemas.microsoft.com/office/drawing/2014/main" id="{D4FB0C26-7E43-EBE6-66AA-FDCDE464AE1E}"/>
              </a:ext>
            </a:extLst>
          </p:cNvPr>
          <p:cNvSpPr txBox="1"/>
          <p:nvPr/>
        </p:nvSpPr>
        <p:spPr>
          <a:xfrm>
            <a:off x="0" y="5621843"/>
            <a:ext cx="9338553" cy="830997"/>
          </a:xfrm>
          <a:prstGeom prst="rect">
            <a:avLst/>
          </a:prstGeom>
          <a:solidFill>
            <a:srgbClr val="B2DDDC"/>
          </a:solidFill>
        </p:spPr>
        <p:txBody>
          <a:bodyPr wrap="square">
            <a:spAutoFit/>
          </a:bodyPr>
          <a:lstStyle/>
          <a:p>
            <a:pPr marL="252000"/>
            <a:r>
              <a:rPr lang="en-US" sz="2400" b="1" dirty="0">
                <a:solidFill>
                  <a:srgbClr val="000000"/>
                </a:solidFill>
              </a:rPr>
              <a:t>As you can see, the need to create a more ethical, just, and equal food system is complex and must represent many different perspectives.</a:t>
            </a:r>
            <a:endParaRPr lang="en-IE" sz="2400" b="1" dirty="0">
              <a:solidFill>
                <a:srgbClr val="000000"/>
              </a:solidFill>
            </a:endParaRPr>
          </a:p>
        </p:txBody>
      </p:sp>
    </p:spTree>
    <p:extLst>
      <p:ext uri="{BB962C8B-B14F-4D97-AF65-F5344CB8AC3E}">
        <p14:creationId xmlns:p14="http://schemas.microsoft.com/office/powerpoint/2010/main" val="190099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09DFB-C75E-5F3A-C371-AF4A1D66ED66}"/>
              </a:ext>
            </a:extLst>
          </p:cNvPr>
          <p:cNvSpPr>
            <a:spLocks noGrp="1"/>
          </p:cNvSpPr>
          <p:nvPr>
            <p:ph type="body" sz="quarter" idx="18"/>
          </p:nvPr>
        </p:nvSpPr>
        <p:spPr>
          <a:xfrm>
            <a:off x="898358" y="1640130"/>
            <a:ext cx="5646737" cy="3025975"/>
          </a:xfrm>
        </p:spPr>
        <p:txBody>
          <a:bodyPr/>
          <a:lstStyle/>
          <a:p>
            <a:r>
              <a:rPr lang="en-IE" sz="2300" dirty="0"/>
              <a:t>Are you ready to consider and address all these factors and challenges?</a:t>
            </a:r>
          </a:p>
          <a:p>
            <a:r>
              <a:rPr lang="en-US" sz="2300" dirty="0"/>
              <a:t>As an Ethical Food Entrepreneur, you are seeking to promote a holistic approach to food production &amp; consumption, </a:t>
            </a:r>
            <a:r>
              <a:rPr lang="en-US" sz="2300" dirty="0" err="1"/>
              <a:t>prioritising</a:t>
            </a:r>
            <a:r>
              <a:rPr lang="en-US" sz="2300" dirty="0"/>
              <a:t> the health &amp; well-being of people, animals, and the environment. </a:t>
            </a:r>
          </a:p>
          <a:p>
            <a:r>
              <a:rPr lang="en-US" sz="2300" dirty="0"/>
              <a:t>By operating in a socially responsible and sustainable manner, you can create value for your customers/communities, while also        promoting a more just and sustainable food system.</a:t>
            </a:r>
            <a:endParaRPr lang="en-IE" sz="2300" dirty="0"/>
          </a:p>
        </p:txBody>
      </p:sp>
      <p:sp>
        <p:nvSpPr>
          <p:cNvPr id="3" name="Text Placeholder 2">
            <a:extLst>
              <a:ext uri="{FF2B5EF4-FFF2-40B4-BE49-F238E27FC236}">
                <a16:creationId xmlns:a16="http://schemas.microsoft.com/office/drawing/2014/main" id="{D52E9489-F000-E3A7-B4C0-1CE655FCFF11}"/>
              </a:ext>
            </a:extLst>
          </p:cNvPr>
          <p:cNvSpPr>
            <a:spLocks noGrp="1"/>
          </p:cNvSpPr>
          <p:nvPr>
            <p:ph type="body" sz="quarter" idx="16"/>
          </p:nvPr>
        </p:nvSpPr>
        <p:spPr>
          <a:xfrm>
            <a:off x="898358" y="553695"/>
            <a:ext cx="5197642" cy="992652"/>
          </a:xfrm>
        </p:spPr>
        <p:txBody>
          <a:bodyPr/>
          <a:lstStyle/>
          <a:p>
            <a:r>
              <a:rPr lang="en-IE" b="1" dirty="0"/>
              <a:t>As a potential or existing Ethical Food Entrepreneur </a:t>
            </a:r>
          </a:p>
        </p:txBody>
      </p:sp>
      <p:pic>
        <p:nvPicPr>
          <p:cNvPr id="6" name="Picture Placeholder 5" descr="Laughing girl thumbs up">
            <a:extLst>
              <a:ext uri="{FF2B5EF4-FFF2-40B4-BE49-F238E27FC236}">
                <a16:creationId xmlns:a16="http://schemas.microsoft.com/office/drawing/2014/main" id="{5969BEA0-0F27-A9DD-FBC2-EE7C7C57B6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696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86781-5FE5-47C9-20D0-0E07CFC9B228}"/>
              </a:ext>
            </a:extLst>
          </p:cNvPr>
          <p:cNvSpPr>
            <a:spLocks noGrp="1"/>
          </p:cNvSpPr>
          <p:nvPr>
            <p:ph type="body" sz="quarter" idx="18"/>
          </p:nvPr>
        </p:nvSpPr>
        <p:spPr>
          <a:xfrm>
            <a:off x="1114068" y="1770284"/>
            <a:ext cx="11186790" cy="3648347"/>
          </a:xfrm>
        </p:spPr>
        <p:txBody>
          <a:bodyPr/>
          <a:lstStyle/>
          <a:p>
            <a:r>
              <a:rPr lang="en-US" dirty="0"/>
              <a:t>Today </a:t>
            </a:r>
            <a:r>
              <a:rPr lang="en-US" b="1" dirty="0"/>
              <a:t>world agriculture is facing major challenges including:</a:t>
            </a:r>
          </a:p>
          <a:p>
            <a:pPr marL="342900" indent="-342900">
              <a:lnSpc>
                <a:spcPct val="70000"/>
              </a:lnSpc>
              <a:buFont typeface="Arial" panose="020B0604020202020204" pitchFamily="34" charset="0"/>
              <a:buChar char="•"/>
            </a:pPr>
            <a:r>
              <a:rPr lang="en-US" b="1" dirty="0">
                <a:solidFill>
                  <a:srgbClr val="F79037"/>
                </a:solidFill>
              </a:rPr>
              <a:t>how to feed a growing world population, </a:t>
            </a:r>
          </a:p>
          <a:p>
            <a:pPr marL="342900" indent="-342900">
              <a:lnSpc>
                <a:spcPct val="70000"/>
              </a:lnSpc>
              <a:buFont typeface="Arial" panose="020B0604020202020204" pitchFamily="34" charset="0"/>
              <a:buChar char="•"/>
            </a:pPr>
            <a:r>
              <a:rPr lang="en-US" b="1" dirty="0">
                <a:solidFill>
                  <a:srgbClr val="F79037"/>
                </a:solidFill>
              </a:rPr>
              <a:t>how to reduce rural poverty in the world</a:t>
            </a:r>
          </a:p>
          <a:p>
            <a:pPr marL="342900" indent="-342900">
              <a:lnSpc>
                <a:spcPct val="70000"/>
              </a:lnSpc>
              <a:buFont typeface="Arial" panose="020B0604020202020204" pitchFamily="34" charset="0"/>
              <a:buChar char="•"/>
            </a:pPr>
            <a:r>
              <a:rPr lang="en-US" b="1" dirty="0">
                <a:solidFill>
                  <a:srgbClr val="F79037"/>
                </a:solidFill>
              </a:rPr>
              <a:t>how to manage ecosystem goods/services considering global environmental change. </a:t>
            </a:r>
          </a:p>
          <a:p>
            <a:r>
              <a:rPr lang="en-US" dirty="0"/>
              <a:t>Traditionally, components of modern production and consumption systems have been </a:t>
            </a:r>
            <a:r>
              <a:rPr lang="en-US" dirty="0" err="1"/>
              <a:t>analysed</a:t>
            </a:r>
            <a:r>
              <a:rPr lang="en-US" dirty="0"/>
              <a:t> to improve the efficiency of a particular element or activity, based on the notion that this will also improve the efficiency of the whole system. However, recently it has become clear that </a:t>
            </a:r>
            <a:r>
              <a:rPr lang="en-US" b="1" dirty="0"/>
              <a:t>a more holistic framework is needed </a:t>
            </a:r>
            <a:r>
              <a:rPr lang="en-US" dirty="0"/>
              <a:t>to address these complex issues. As a result, a </a:t>
            </a:r>
            <a:r>
              <a:rPr lang="en-US" u="sng" dirty="0"/>
              <a:t>food system approach </a:t>
            </a:r>
            <a:r>
              <a:rPr lang="en-US" dirty="0"/>
              <a:t>has been widely adopted to identify, </a:t>
            </a:r>
            <a:r>
              <a:rPr lang="en-US" dirty="0" err="1"/>
              <a:t>analyse</a:t>
            </a:r>
            <a:r>
              <a:rPr lang="en-US" dirty="0"/>
              <a:t> and assess the impact and feedback of the system’s different actors, activities and outcomes to help identify intervention points for enhancing food security.</a:t>
            </a:r>
            <a:endParaRPr lang="en-IE" dirty="0"/>
          </a:p>
        </p:txBody>
      </p:sp>
      <p:sp>
        <p:nvSpPr>
          <p:cNvPr id="3" name="Text Placeholder 2">
            <a:extLst>
              <a:ext uri="{FF2B5EF4-FFF2-40B4-BE49-F238E27FC236}">
                <a16:creationId xmlns:a16="http://schemas.microsoft.com/office/drawing/2014/main" id="{1E3A0EF3-1B83-27B2-FBDE-B4028D081B08}"/>
              </a:ext>
            </a:extLst>
          </p:cNvPr>
          <p:cNvSpPr>
            <a:spLocks noGrp="1"/>
          </p:cNvSpPr>
          <p:nvPr>
            <p:ph type="body" sz="quarter" idx="16"/>
          </p:nvPr>
        </p:nvSpPr>
        <p:spPr/>
        <p:txBody>
          <a:bodyPr/>
          <a:lstStyle/>
          <a:p>
            <a:r>
              <a:rPr lang="en-IE" b="1" dirty="0"/>
              <a:t>The Challenges that lie ahead…</a:t>
            </a:r>
          </a:p>
        </p:txBody>
      </p:sp>
      <p:grpSp>
        <p:nvGrpSpPr>
          <p:cNvPr id="4" name="Group 3">
            <a:extLst>
              <a:ext uri="{FF2B5EF4-FFF2-40B4-BE49-F238E27FC236}">
                <a16:creationId xmlns:a16="http://schemas.microsoft.com/office/drawing/2014/main" id="{EA8DE381-26C5-5DE4-4BA0-B2973C32DACF}"/>
              </a:ext>
            </a:extLst>
          </p:cNvPr>
          <p:cNvGrpSpPr/>
          <p:nvPr/>
        </p:nvGrpSpPr>
        <p:grpSpPr>
          <a:xfrm>
            <a:off x="10147865" y="376762"/>
            <a:ext cx="1245753" cy="1245537"/>
            <a:chOff x="3258209" y="1217582"/>
            <a:chExt cx="4712093" cy="4711281"/>
          </a:xfrm>
        </p:grpSpPr>
        <p:sp>
          <p:nvSpPr>
            <p:cNvPr id="5" name="Freeform 568">
              <a:extLst>
                <a:ext uri="{FF2B5EF4-FFF2-40B4-BE49-F238E27FC236}">
                  <a16:creationId xmlns:a16="http://schemas.microsoft.com/office/drawing/2014/main" id="{FF3E70D7-38F3-8C6A-FA6F-7F5981296D2D}"/>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endParaRPr lang="en-US"/>
            </a:p>
          </p:txBody>
        </p:sp>
        <p:sp>
          <p:nvSpPr>
            <p:cNvPr id="6" name="Freeform 569">
              <a:extLst>
                <a:ext uri="{FF2B5EF4-FFF2-40B4-BE49-F238E27FC236}">
                  <a16:creationId xmlns:a16="http://schemas.microsoft.com/office/drawing/2014/main" id="{A28801EF-13AF-BBBB-935F-107F59D4427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59F2748E-B51E-9957-9D1F-B37774C01A7B}"/>
                </a:ext>
              </a:extLst>
            </p:cNvPr>
            <p:cNvGrpSpPr/>
            <p:nvPr/>
          </p:nvGrpSpPr>
          <p:grpSpPr>
            <a:xfrm>
              <a:off x="3258209" y="1217582"/>
              <a:ext cx="4712093" cy="4711281"/>
              <a:chOff x="3258209" y="1217582"/>
              <a:chExt cx="4712093" cy="4711281"/>
            </a:xfrm>
          </p:grpSpPr>
          <p:sp>
            <p:nvSpPr>
              <p:cNvPr id="8" name="Freeform 571">
                <a:extLst>
                  <a:ext uri="{FF2B5EF4-FFF2-40B4-BE49-F238E27FC236}">
                    <a16:creationId xmlns:a16="http://schemas.microsoft.com/office/drawing/2014/main" id="{DA8EB7B8-2827-60C0-DFE9-2D3A00F2B1E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9" name="Freeform 572">
                <a:extLst>
                  <a:ext uri="{FF2B5EF4-FFF2-40B4-BE49-F238E27FC236}">
                    <a16:creationId xmlns:a16="http://schemas.microsoft.com/office/drawing/2014/main" id="{2E495232-B226-F4C5-E56B-7333211B5D2A}"/>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0" name="Freeform 573">
                <a:extLst>
                  <a:ext uri="{FF2B5EF4-FFF2-40B4-BE49-F238E27FC236}">
                    <a16:creationId xmlns:a16="http://schemas.microsoft.com/office/drawing/2014/main" id="{7CF2DD2F-BCB4-F81F-F714-8019E49E04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1" name="Freeform 574">
                <a:extLst>
                  <a:ext uri="{FF2B5EF4-FFF2-40B4-BE49-F238E27FC236}">
                    <a16:creationId xmlns:a16="http://schemas.microsoft.com/office/drawing/2014/main" id="{8905204A-2DFE-8EB3-2359-BFACA96CE21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2" name="Freeform 575">
                <a:extLst>
                  <a:ext uri="{FF2B5EF4-FFF2-40B4-BE49-F238E27FC236}">
                    <a16:creationId xmlns:a16="http://schemas.microsoft.com/office/drawing/2014/main" id="{86412E20-23BE-E55C-F1C4-C9B7A68D61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3" name="Freeform 576">
                <a:extLst>
                  <a:ext uri="{FF2B5EF4-FFF2-40B4-BE49-F238E27FC236}">
                    <a16:creationId xmlns:a16="http://schemas.microsoft.com/office/drawing/2014/main" id="{C2BAA2FC-3177-F331-3D5A-C118B5B2C02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4" name="Freeform 577">
                <a:extLst>
                  <a:ext uri="{FF2B5EF4-FFF2-40B4-BE49-F238E27FC236}">
                    <a16:creationId xmlns:a16="http://schemas.microsoft.com/office/drawing/2014/main" id="{4387672C-98AA-C4FB-9EF2-9661DADC458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578">
                <a:extLst>
                  <a:ext uri="{FF2B5EF4-FFF2-40B4-BE49-F238E27FC236}">
                    <a16:creationId xmlns:a16="http://schemas.microsoft.com/office/drawing/2014/main" id="{AB6A81F3-1D83-63AD-544E-D8AA0BBD8DA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6" name="Freeform 579">
                <a:extLst>
                  <a:ext uri="{FF2B5EF4-FFF2-40B4-BE49-F238E27FC236}">
                    <a16:creationId xmlns:a16="http://schemas.microsoft.com/office/drawing/2014/main" id="{ECCD36CA-E86B-F544-7569-58FE6F70646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7" name="Freeform 580">
                <a:extLst>
                  <a:ext uri="{FF2B5EF4-FFF2-40B4-BE49-F238E27FC236}">
                    <a16:creationId xmlns:a16="http://schemas.microsoft.com/office/drawing/2014/main" id="{741DD7D2-C0B0-776E-B550-38DC79A31A69}"/>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581">
                <a:extLst>
                  <a:ext uri="{FF2B5EF4-FFF2-40B4-BE49-F238E27FC236}">
                    <a16:creationId xmlns:a16="http://schemas.microsoft.com/office/drawing/2014/main" id="{7ADD4E1A-1D04-2CF5-C0FD-1B132BEC346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19" name="Freeform 582">
                <a:extLst>
                  <a:ext uri="{FF2B5EF4-FFF2-40B4-BE49-F238E27FC236}">
                    <a16:creationId xmlns:a16="http://schemas.microsoft.com/office/drawing/2014/main" id="{95067C46-64C8-F4CD-4051-455EB2E063B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0" name="Freeform 583">
                <a:extLst>
                  <a:ext uri="{FF2B5EF4-FFF2-40B4-BE49-F238E27FC236}">
                    <a16:creationId xmlns:a16="http://schemas.microsoft.com/office/drawing/2014/main" id="{42863FF9-C35B-27AB-91AD-CD3413F5F21A}"/>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1" name="Freeform 584">
                <a:extLst>
                  <a:ext uri="{FF2B5EF4-FFF2-40B4-BE49-F238E27FC236}">
                    <a16:creationId xmlns:a16="http://schemas.microsoft.com/office/drawing/2014/main" id="{7007EC6C-BBC1-6A8F-F601-1210E14A00EB}"/>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2" name="Freeform 585">
                <a:extLst>
                  <a:ext uri="{FF2B5EF4-FFF2-40B4-BE49-F238E27FC236}">
                    <a16:creationId xmlns:a16="http://schemas.microsoft.com/office/drawing/2014/main" id="{F93B4133-0971-EFB1-DAA4-A7C5C9C9E69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7535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39517-4497-1231-39B1-F38EE12EF7F1}"/>
              </a:ext>
            </a:extLst>
          </p:cNvPr>
          <p:cNvSpPr>
            <a:spLocks noGrp="1"/>
          </p:cNvSpPr>
          <p:nvPr>
            <p:ph type="body" sz="quarter" idx="18"/>
          </p:nvPr>
        </p:nvSpPr>
        <p:spPr>
          <a:xfrm>
            <a:off x="898357" y="1650553"/>
            <a:ext cx="5512171" cy="3025975"/>
          </a:xfrm>
        </p:spPr>
        <p:txBody>
          <a:bodyPr/>
          <a:lstStyle/>
          <a:p>
            <a:r>
              <a:rPr lang="en-US" sz="2400" dirty="0"/>
              <a:t>In order to plan </a:t>
            </a:r>
            <a:r>
              <a:rPr lang="en-US" sz="2400" b="1" dirty="0"/>
              <a:t>sustainable, equitable, and healthy food systems for the future, </a:t>
            </a:r>
            <a:r>
              <a:rPr lang="en-US" sz="2400" dirty="0"/>
              <a:t>we require integrated and innovative analytical methods and approaches from a range of disciplines, as well as effective intersectoral policy analysis and multi-stakeholder engagement to ensure enterprises are future-ready. This is something that won’t happen overnight, but we need to take steps to begin this journey to a greener, fairer better world!</a:t>
            </a:r>
            <a:endParaRPr lang="en-IE" dirty="0"/>
          </a:p>
        </p:txBody>
      </p:sp>
      <p:sp>
        <p:nvSpPr>
          <p:cNvPr id="3" name="Text Placeholder 2">
            <a:extLst>
              <a:ext uri="{FF2B5EF4-FFF2-40B4-BE49-F238E27FC236}">
                <a16:creationId xmlns:a16="http://schemas.microsoft.com/office/drawing/2014/main" id="{28B43C37-4993-E820-CE90-8967BAAB3F52}"/>
              </a:ext>
            </a:extLst>
          </p:cNvPr>
          <p:cNvSpPr>
            <a:spLocks noGrp="1"/>
          </p:cNvSpPr>
          <p:nvPr>
            <p:ph type="body" sz="quarter" idx="16"/>
          </p:nvPr>
        </p:nvSpPr>
        <p:spPr/>
        <p:txBody>
          <a:bodyPr/>
          <a:lstStyle/>
          <a:p>
            <a:r>
              <a:rPr lang="en-IE" b="1" dirty="0"/>
              <a:t>What is required…</a:t>
            </a:r>
          </a:p>
        </p:txBody>
      </p:sp>
      <p:pic>
        <p:nvPicPr>
          <p:cNvPr id="6" name="Picture Placeholder 5" descr="Twisting road thorugh hills and a valley at sunset">
            <a:extLst>
              <a:ext uri="{FF2B5EF4-FFF2-40B4-BE49-F238E27FC236}">
                <a16:creationId xmlns:a16="http://schemas.microsoft.com/office/drawing/2014/main" id="{7BD60A2D-28E5-338D-FB81-AB231EB81C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88688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B081A7D-3B4A-1635-0925-E7B2D9224170}"/>
              </a:ext>
            </a:extLst>
          </p:cNvPr>
          <p:cNvSpPr>
            <a:spLocks noGrp="1"/>
          </p:cNvSpPr>
          <p:nvPr>
            <p:ph type="body" sz="quarter" idx="16"/>
          </p:nvPr>
        </p:nvSpPr>
        <p:spPr>
          <a:xfrm>
            <a:off x="3350549" y="1459885"/>
            <a:ext cx="7256825" cy="3743190"/>
          </a:xfrm>
        </p:spPr>
        <p:txBody>
          <a:bodyPr lIns="91440" tIns="45720" rIns="91440" bIns="45720" anchor="t">
            <a:noAutofit/>
          </a:bodyPr>
          <a:lstStyle/>
          <a:p>
            <a:pPr algn="just">
              <a:lnSpc>
                <a:spcPct val="110000"/>
              </a:lnSpc>
            </a:pPr>
            <a:r>
              <a:rPr lang="en-US" sz="2400" dirty="0"/>
              <a:t>The </a:t>
            </a:r>
            <a:r>
              <a:rPr lang="en-US" sz="2400" b="1" dirty="0"/>
              <a:t>Ethical Food Entrepreneurship </a:t>
            </a:r>
            <a:r>
              <a:rPr lang="en-US" sz="2400" dirty="0"/>
              <a:t>(EFE) course has been specifically developed for educators and SMEs and includes a comprehensive and inspiring curriculum, learning objectives, evaluation techniques &amp; relevant content for classroom-based courses. Our intuitive pedagogy and trainer resources will also increase competencies in digital teaching approaches in line with Dig Comp Edu. </a:t>
            </a:r>
          </a:p>
          <a:p>
            <a:pPr algn="just">
              <a:lnSpc>
                <a:spcPct val="110000"/>
              </a:lnSpc>
            </a:pPr>
            <a:r>
              <a:rPr lang="en-US" sz="2400" b="1" dirty="0"/>
              <a:t>But ultimately 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his course has been created to assist in the </a:t>
            </a:r>
            <a:r>
              <a:rPr lang="en-US" sz="2400" b="1" dirty="0">
                <a:solidFill>
                  <a:prstClr val="black"/>
                </a:solidFill>
                <a:latin typeface="Calibri" panose="020F0502020204030204"/>
              </a:rPr>
              <a:t>establishment and development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of more ethical food enterprises.</a:t>
            </a:r>
            <a:endParaRPr lang="en-IE" sz="2400" b="1" dirty="0">
              <a:solidFill>
                <a:prstClr val="black"/>
              </a:solidFill>
            </a:endParaRPr>
          </a:p>
        </p:txBody>
      </p:sp>
      <p:sp>
        <p:nvSpPr>
          <p:cNvPr id="28" name="Oval 27">
            <a:extLst>
              <a:ext uri="{FF2B5EF4-FFF2-40B4-BE49-F238E27FC236}">
                <a16:creationId xmlns:a16="http://schemas.microsoft.com/office/drawing/2014/main" id="{81EA5428-7EB3-3984-7880-5E522E06D018}"/>
              </a:ext>
            </a:extLst>
          </p:cNvPr>
          <p:cNvSpPr/>
          <p:nvPr/>
        </p:nvSpPr>
        <p:spPr>
          <a:xfrm>
            <a:off x="465748" y="3710521"/>
            <a:ext cx="3001384" cy="2695755"/>
          </a:xfrm>
          <a:prstGeom prst="ellipse">
            <a:avLst/>
          </a:prstGeom>
          <a:solidFill>
            <a:srgbClr val="B2D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D9FC9E3-69AF-D29E-FCEF-72B18DB16251}"/>
              </a:ext>
            </a:extLst>
          </p:cNvPr>
          <p:cNvGrpSpPr/>
          <p:nvPr/>
        </p:nvGrpSpPr>
        <p:grpSpPr>
          <a:xfrm>
            <a:off x="465748" y="512963"/>
            <a:ext cx="2866152" cy="6102577"/>
            <a:chOff x="481949" y="725576"/>
            <a:chExt cx="2866152" cy="6102577"/>
          </a:xfrm>
        </p:grpSpPr>
        <p:sp>
          <p:nvSpPr>
            <p:cNvPr id="29" name="Text Placeholder 1">
              <a:extLst>
                <a:ext uri="{FF2B5EF4-FFF2-40B4-BE49-F238E27FC236}">
                  <a16:creationId xmlns:a16="http://schemas.microsoft.com/office/drawing/2014/main" id="{86C96DB4-B125-0702-D632-5B9345988FAC}"/>
                </a:ext>
              </a:extLst>
            </p:cNvPr>
            <p:cNvSpPr txBox="1">
              <a:spLocks/>
            </p:cNvSpPr>
            <p:nvPr/>
          </p:nvSpPr>
          <p:spPr>
            <a:xfrm>
              <a:off x="481949" y="1711623"/>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3200" dirty="0"/>
                <a:t>PEOPLE</a:t>
              </a:r>
              <a:endParaRPr lang="en-IE" sz="3200" b="1" dirty="0"/>
            </a:p>
          </p:txBody>
        </p:sp>
        <p:sp>
          <p:nvSpPr>
            <p:cNvPr id="30" name="Text Placeholder 1">
              <a:extLst>
                <a:ext uri="{FF2B5EF4-FFF2-40B4-BE49-F238E27FC236}">
                  <a16:creationId xmlns:a16="http://schemas.microsoft.com/office/drawing/2014/main" id="{F68678D2-0291-D026-C973-5B2FB0558C13}"/>
                </a:ext>
              </a:extLst>
            </p:cNvPr>
            <p:cNvSpPr txBox="1">
              <a:spLocks/>
            </p:cNvSpPr>
            <p:nvPr/>
          </p:nvSpPr>
          <p:spPr>
            <a:xfrm>
              <a:off x="481949" y="3772700"/>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3200" dirty="0"/>
                <a:t>PLANET</a:t>
              </a:r>
              <a:endParaRPr lang="en-IE" sz="3200" b="1" dirty="0"/>
            </a:p>
          </p:txBody>
        </p:sp>
        <p:sp>
          <p:nvSpPr>
            <p:cNvPr id="31" name="Text Placeholder 1">
              <a:extLst>
                <a:ext uri="{FF2B5EF4-FFF2-40B4-BE49-F238E27FC236}">
                  <a16:creationId xmlns:a16="http://schemas.microsoft.com/office/drawing/2014/main" id="{FF459503-AF6C-9859-B28D-5AA846EA146D}"/>
                </a:ext>
              </a:extLst>
            </p:cNvPr>
            <p:cNvSpPr txBox="1">
              <a:spLocks/>
            </p:cNvSpPr>
            <p:nvPr/>
          </p:nvSpPr>
          <p:spPr>
            <a:xfrm>
              <a:off x="481949" y="5720456"/>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3200" dirty="0"/>
                <a:t>PROFIT</a:t>
              </a:r>
              <a:endParaRPr lang="en-IE" sz="3200" b="1" dirty="0"/>
            </a:p>
          </p:txBody>
        </p:sp>
        <p:sp>
          <p:nvSpPr>
            <p:cNvPr id="35" name="Oval 34">
              <a:extLst>
                <a:ext uri="{FF2B5EF4-FFF2-40B4-BE49-F238E27FC236}">
                  <a16:creationId xmlns:a16="http://schemas.microsoft.com/office/drawing/2014/main" id="{023C9166-D41C-3D8F-2998-8964AE4E4821}"/>
                </a:ext>
              </a:extLst>
            </p:cNvPr>
            <p:cNvSpPr/>
            <p:nvPr/>
          </p:nvSpPr>
          <p:spPr>
            <a:xfrm>
              <a:off x="1639672" y="725576"/>
              <a:ext cx="938130" cy="938130"/>
            </a:xfrm>
            <a:prstGeom prst="ellipse">
              <a:avLst/>
            </a:prstGeom>
            <a:solidFill>
              <a:srgbClr val="F79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A718601-F659-A450-6F68-0AE21C6F568B}"/>
                </a:ext>
              </a:extLst>
            </p:cNvPr>
            <p:cNvSpPr/>
            <p:nvPr/>
          </p:nvSpPr>
          <p:spPr>
            <a:xfrm>
              <a:off x="1170607" y="2763150"/>
              <a:ext cx="938130" cy="938130"/>
            </a:xfrm>
            <a:prstGeom prst="ellipse">
              <a:avLst/>
            </a:prstGeom>
            <a:solidFill>
              <a:srgbClr val="F1A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BA3FF15-B41D-076F-15B7-7F8CFF6817A1}"/>
                </a:ext>
              </a:extLst>
            </p:cNvPr>
            <p:cNvSpPr/>
            <p:nvPr/>
          </p:nvSpPr>
          <p:spPr>
            <a:xfrm>
              <a:off x="1583233" y="4752807"/>
              <a:ext cx="938130" cy="938130"/>
            </a:xfrm>
            <a:prstGeom prst="ellipse">
              <a:avLst/>
            </a:prstGeom>
            <a:solidFill>
              <a:srgbClr val="41A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E5877582-76E9-AA97-BB17-CA3A13FE34B4}"/>
                </a:ext>
              </a:extLst>
            </p:cNvPr>
            <p:cNvSpPr/>
            <p:nvPr/>
          </p:nvSpPr>
          <p:spPr>
            <a:xfrm>
              <a:off x="1639672" y="867279"/>
              <a:ext cx="550706" cy="725059"/>
            </a:xfrm>
            <a:custGeom>
              <a:avLst/>
              <a:gdLst>
                <a:gd name="connsiteX0" fmla="*/ 392817 w 550706"/>
                <a:gd name="connsiteY0" fmla="*/ 376653 h 725059"/>
                <a:gd name="connsiteX1" fmla="*/ 420326 w 550706"/>
                <a:gd name="connsiteY1" fmla="*/ 376653 h 725059"/>
                <a:gd name="connsiteX2" fmla="*/ 550285 w 550706"/>
                <a:gd name="connsiteY2" fmla="*/ 507530 h 725059"/>
                <a:gd name="connsiteX3" fmla="*/ 550285 w 550706"/>
                <a:gd name="connsiteY3" fmla="*/ 699104 h 725059"/>
                <a:gd name="connsiteX4" fmla="*/ 531313 w 550706"/>
                <a:gd name="connsiteY4" fmla="*/ 721865 h 725059"/>
                <a:gd name="connsiteX5" fmla="*/ 502855 w 550706"/>
                <a:gd name="connsiteY5" fmla="*/ 723762 h 725059"/>
                <a:gd name="connsiteX6" fmla="*/ 247680 w 550706"/>
                <a:gd name="connsiteY6" fmla="*/ 723762 h 725059"/>
                <a:gd name="connsiteX7" fmla="*/ 149026 w 550706"/>
                <a:gd name="connsiteY7" fmla="*/ 723762 h 725059"/>
                <a:gd name="connsiteX8" fmla="*/ 29501 w 550706"/>
                <a:gd name="connsiteY8" fmla="*/ 724710 h 725059"/>
                <a:gd name="connsiteX9" fmla="*/ 1043 w 550706"/>
                <a:gd name="connsiteY9" fmla="*/ 696259 h 725059"/>
                <a:gd name="connsiteX10" fmla="*/ 95 w 550706"/>
                <a:gd name="connsiteY10" fmla="*/ 516066 h 725059"/>
                <a:gd name="connsiteX11" fmla="*/ 134796 w 550706"/>
                <a:gd name="connsiteY11" fmla="*/ 376653 h 725059"/>
                <a:gd name="connsiteX12" fmla="*/ 160409 w 550706"/>
                <a:gd name="connsiteY12" fmla="*/ 373808 h 725059"/>
                <a:gd name="connsiteX13" fmla="*/ 152820 w 550706"/>
                <a:gd name="connsiteY13" fmla="*/ 365273 h 725059"/>
                <a:gd name="connsiteX14" fmla="*/ 89264 w 550706"/>
                <a:gd name="connsiteY14" fmla="*/ 283712 h 725059"/>
                <a:gd name="connsiteX15" fmla="*/ 109184 w 550706"/>
                <a:gd name="connsiteY15" fmla="*/ 84551 h 725059"/>
                <a:gd name="connsiteX16" fmla="*/ 217325 w 550706"/>
                <a:gd name="connsiteY16" fmla="*/ 10577 h 725059"/>
                <a:gd name="connsiteX17" fmla="*/ 304597 w 550706"/>
                <a:gd name="connsiteY17" fmla="*/ 2041 h 725059"/>
                <a:gd name="connsiteX18" fmla="*/ 398508 w 550706"/>
                <a:gd name="connsiteY18" fmla="*/ 44719 h 725059"/>
                <a:gd name="connsiteX19" fmla="*/ 424121 w 550706"/>
                <a:gd name="connsiteY19" fmla="*/ 61790 h 725059"/>
                <a:gd name="connsiteX20" fmla="*/ 448784 w 550706"/>
                <a:gd name="connsiteY20" fmla="*/ 94035 h 725059"/>
                <a:gd name="connsiteX21" fmla="*/ 432658 w 550706"/>
                <a:gd name="connsiteY21" fmla="*/ 328286 h 725059"/>
                <a:gd name="connsiteX22" fmla="*/ 399457 w 550706"/>
                <a:gd name="connsiteY22" fmla="*/ 362428 h 725059"/>
                <a:gd name="connsiteX23" fmla="*/ 391868 w 550706"/>
                <a:gd name="connsiteY23" fmla="*/ 371911 h 725059"/>
                <a:gd name="connsiteX24" fmla="*/ 392817 w 550706"/>
                <a:gd name="connsiteY24" fmla="*/ 376653 h 725059"/>
                <a:gd name="connsiteX25" fmla="*/ 276139 w 550706"/>
                <a:gd name="connsiteY25" fmla="*/ 682033 h 725059"/>
                <a:gd name="connsiteX26" fmla="*/ 276139 w 550706"/>
                <a:gd name="connsiteY26" fmla="*/ 681085 h 725059"/>
                <a:gd name="connsiteX27" fmla="*/ 389971 w 550706"/>
                <a:gd name="connsiteY27" fmla="*/ 681085 h 725059"/>
                <a:gd name="connsiteX28" fmla="*/ 402303 w 550706"/>
                <a:gd name="connsiteY28" fmla="*/ 671601 h 725059"/>
                <a:gd name="connsiteX29" fmla="*/ 402303 w 550706"/>
                <a:gd name="connsiteY29" fmla="*/ 608059 h 725059"/>
                <a:gd name="connsiteX30" fmla="*/ 402303 w 550706"/>
                <a:gd name="connsiteY30" fmla="*/ 572021 h 725059"/>
                <a:gd name="connsiteX31" fmla="*/ 414635 w 550706"/>
                <a:gd name="connsiteY31" fmla="*/ 551156 h 725059"/>
                <a:gd name="connsiteX32" fmla="*/ 444990 w 550706"/>
                <a:gd name="connsiteY32" fmla="*/ 572969 h 725059"/>
                <a:gd name="connsiteX33" fmla="*/ 444990 w 550706"/>
                <a:gd name="connsiteY33" fmla="*/ 666859 h 725059"/>
                <a:gd name="connsiteX34" fmla="*/ 459219 w 550706"/>
                <a:gd name="connsiteY34" fmla="*/ 680136 h 725059"/>
                <a:gd name="connsiteX35" fmla="*/ 499061 w 550706"/>
                <a:gd name="connsiteY35" fmla="*/ 680136 h 725059"/>
                <a:gd name="connsiteX36" fmla="*/ 509495 w 550706"/>
                <a:gd name="connsiteY36" fmla="*/ 670653 h 725059"/>
                <a:gd name="connsiteX37" fmla="*/ 509495 w 550706"/>
                <a:gd name="connsiteY37" fmla="*/ 509427 h 725059"/>
                <a:gd name="connsiteX38" fmla="*/ 495266 w 550706"/>
                <a:gd name="connsiteY38" fmla="*/ 462008 h 725059"/>
                <a:gd name="connsiteX39" fmla="*/ 438350 w 550706"/>
                <a:gd name="connsiteY39" fmla="*/ 419331 h 725059"/>
                <a:gd name="connsiteX40" fmla="*/ 395663 w 550706"/>
                <a:gd name="connsiteY40" fmla="*/ 417434 h 725059"/>
                <a:gd name="connsiteX41" fmla="*/ 372896 w 550706"/>
                <a:gd name="connsiteY41" fmla="*/ 427866 h 725059"/>
                <a:gd name="connsiteX42" fmla="*/ 292265 w 550706"/>
                <a:gd name="connsiteY42" fmla="*/ 507530 h 725059"/>
                <a:gd name="connsiteX43" fmla="*/ 259064 w 550706"/>
                <a:gd name="connsiteY43" fmla="*/ 508479 h 725059"/>
                <a:gd name="connsiteX44" fmla="*/ 177484 w 550706"/>
                <a:gd name="connsiteY44" fmla="*/ 424073 h 725059"/>
                <a:gd name="connsiteX45" fmla="*/ 166100 w 550706"/>
                <a:gd name="connsiteY45" fmla="*/ 417434 h 725059"/>
                <a:gd name="connsiteX46" fmla="*/ 92109 w 550706"/>
                <a:gd name="connsiteY46" fmla="*/ 430711 h 725059"/>
                <a:gd name="connsiteX47" fmla="*/ 46576 w 550706"/>
                <a:gd name="connsiteY47" fmla="*/ 508479 h 725059"/>
                <a:gd name="connsiteX48" fmla="*/ 43730 w 550706"/>
                <a:gd name="connsiteY48" fmla="*/ 671601 h 725059"/>
                <a:gd name="connsiteX49" fmla="*/ 52268 w 550706"/>
                <a:gd name="connsiteY49" fmla="*/ 680136 h 725059"/>
                <a:gd name="connsiteX50" fmla="*/ 86418 w 550706"/>
                <a:gd name="connsiteY50" fmla="*/ 680136 h 725059"/>
                <a:gd name="connsiteX51" fmla="*/ 108236 w 550706"/>
                <a:gd name="connsiteY51" fmla="*/ 658323 h 725059"/>
                <a:gd name="connsiteX52" fmla="*/ 106338 w 550706"/>
                <a:gd name="connsiteY52" fmla="*/ 574866 h 725059"/>
                <a:gd name="connsiteX53" fmla="*/ 119619 w 550706"/>
                <a:gd name="connsiteY53" fmla="*/ 550208 h 725059"/>
                <a:gd name="connsiteX54" fmla="*/ 143334 w 550706"/>
                <a:gd name="connsiteY54" fmla="*/ 554001 h 725059"/>
                <a:gd name="connsiteX55" fmla="*/ 151871 w 550706"/>
                <a:gd name="connsiteY55" fmla="*/ 576763 h 725059"/>
                <a:gd name="connsiteX56" fmla="*/ 151871 w 550706"/>
                <a:gd name="connsiteY56" fmla="*/ 667807 h 725059"/>
                <a:gd name="connsiteX57" fmla="*/ 165152 w 550706"/>
                <a:gd name="connsiteY57" fmla="*/ 681085 h 725059"/>
                <a:gd name="connsiteX58" fmla="*/ 276139 w 550706"/>
                <a:gd name="connsiteY58" fmla="*/ 682033 h 725059"/>
                <a:gd name="connsiteX59" fmla="*/ 436453 w 550706"/>
                <a:gd name="connsiteY59" fmla="*/ 202151 h 725059"/>
                <a:gd name="connsiteX60" fmla="*/ 280882 w 550706"/>
                <a:gd name="connsiteY60" fmla="*/ 41873 h 725059"/>
                <a:gd name="connsiteX61" fmla="*/ 117722 w 550706"/>
                <a:gd name="connsiteY61" fmla="*/ 207841 h 725059"/>
                <a:gd name="connsiteX62" fmla="*/ 275190 w 550706"/>
                <a:gd name="connsiteY62" fmla="*/ 363376 h 725059"/>
                <a:gd name="connsiteX63" fmla="*/ 436453 w 550706"/>
                <a:gd name="connsiteY63" fmla="*/ 202151 h 725059"/>
                <a:gd name="connsiteX64" fmla="*/ 217325 w 550706"/>
                <a:gd name="connsiteY64" fmla="*/ 400363 h 725059"/>
                <a:gd name="connsiteX65" fmla="*/ 215428 w 550706"/>
                <a:gd name="connsiteY65" fmla="*/ 404156 h 725059"/>
                <a:gd name="connsiteX66" fmla="*/ 228708 w 550706"/>
                <a:gd name="connsiteY66" fmla="*/ 418382 h 725059"/>
                <a:gd name="connsiteX67" fmla="*/ 268550 w 550706"/>
                <a:gd name="connsiteY67" fmla="*/ 457266 h 725059"/>
                <a:gd name="connsiteX68" fmla="*/ 285625 w 550706"/>
                <a:gd name="connsiteY68" fmla="*/ 456318 h 725059"/>
                <a:gd name="connsiteX69" fmla="*/ 325466 w 550706"/>
                <a:gd name="connsiteY69" fmla="*/ 417434 h 725059"/>
                <a:gd name="connsiteX70" fmla="*/ 334952 w 550706"/>
                <a:gd name="connsiteY70" fmla="*/ 404156 h 725059"/>
                <a:gd name="connsiteX71" fmla="*/ 318826 w 550706"/>
                <a:gd name="connsiteY71" fmla="*/ 400363 h 725059"/>
                <a:gd name="connsiteX72" fmla="*/ 315031 w 550706"/>
                <a:gd name="connsiteY72" fmla="*/ 401311 h 725059"/>
                <a:gd name="connsiteX73" fmla="*/ 236297 w 550706"/>
                <a:gd name="connsiteY73" fmla="*/ 402260 h 725059"/>
                <a:gd name="connsiteX74" fmla="*/ 217325 w 550706"/>
                <a:gd name="connsiteY74" fmla="*/ 400363 h 7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0706" h="725059">
                  <a:moveTo>
                    <a:pt x="392817" y="376653"/>
                  </a:moveTo>
                  <a:cubicBezTo>
                    <a:pt x="402303" y="376653"/>
                    <a:pt x="410840" y="376653"/>
                    <a:pt x="420326" y="376653"/>
                  </a:cubicBezTo>
                  <a:cubicBezTo>
                    <a:pt x="491472" y="379498"/>
                    <a:pt x="549337" y="436401"/>
                    <a:pt x="550285" y="507530"/>
                  </a:cubicBezTo>
                  <a:cubicBezTo>
                    <a:pt x="551234" y="571072"/>
                    <a:pt x="550285" y="635562"/>
                    <a:pt x="550285" y="699104"/>
                  </a:cubicBezTo>
                  <a:cubicBezTo>
                    <a:pt x="550285" y="713330"/>
                    <a:pt x="544594" y="719968"/>
                    <a:pt x="531313" y="721865"/>
                  </a:cubicBezTo>
                  <a:cubicBezTo>
                    <a:pt x="521827" y="722814"/>
                    <a:pt x="512341" y="723762"/>
                    <a:pt x="502855" y="723762"/>
                  </a:cubicBezTo>
                  <a:cubicBezTo>
                    <a:pt x="417481" y="723762"/>
                    <a:pt x="333055" y="723762"/>
                    <a:pt x="247680" y="723762"/>
                  </a:cubicBezTo>
                  <a:cubicBezTo>
                    <a:pt x="214479" y="723762"/>
                    <a:pt x="182227" y="726607"/>
                    <a:pt x="149026" y="723762"/>
                  </a:cubicBezTo>
                  <a:cubicBezTo>
                    <a:pt x="109184" y="719968"/>
                    <a:pt x="69343" y="726607"/>
                    <a:pt x="29501" y="724710"/>
                  </a:cubicBezTo>
                  <a:cubicBezTo>
                    <a:pt x="6735" y="723762"/>
                    <a:pt x="1043" y="719020"/>
                    <a:pt x="1043" y="696259"/>
                  </a:cubicBezTo>
                  <a:cubicBezTo>
                    <a:pt x="1043" y="636511"/>
                    <a:pt x="1992" y="575814"/>
                    <a:pt x="95" y="516066"/>
                  </a:cubicBezTo>
                  <a:cubicBezTo>
                    <a:pt x="-2751" y="439247"/>
                    <a:pt x="58908" y="379498"/>
                    <a:pt x="134796" y="376653"/>
                  </a:cubicBezTo>
                  <a:cubicBezTo>
                    <a:pt x="142385" y="376653"/>
                    <a:pt x="150923" y="376653"/>
                    <a:pt x="160409" y="373808"/>
                  </a:cubicBezTo>
                  <a:cubicBezTo>
                    <a:pt x="157563" y="370963"/>
                    <a:pt x="155666" y="368118"/>
                    <a:pt x="152820" y="365273"/>
                  </a:cubicBezTo>
                  <a:cubicBezTo>
                    <a:pt x="127208" y="341563"/>
                    <a:pt x="103493" y="316905"/>
                    <a:pt x="89264" y="283712"/>
                  </a:cubicBezTo>
                  <a:cubicBezTo>
                    <a:pt x="57960" y="213531"/>
                    <a:pt x="66497" y="147144"/>
                    <a:pt x="109184" y="84551"/>
                  </a:cubicBezTo>
                  <a:cubicBezTo>
                    <a:pt x="134796" y="45667"/>
                    <a:pt x="174638" y="24803"/>
                    <a:pt x="217325" y="10577"/>
                  </a:cubicBezTo>
                  <a:cubicBezTo>
                    <a:pt x="245783" y="1093"/>
                    <a:pt x="274241" y="-2700"/>
                    <a:pt x="304597" y="2041"/>
                  </a:cubicBezTo>
                  <a:cubicBezTo>
                    <a:pt x="339695" y="7732"/>
                    <a:pt x="370050" y="24803"/>
                    <a:pt x="398508" y="44719"/>
                  </a:cubicBezTo>
                  <a:cubicBezTo>
                    <a:pt x="407046" y="50409"/>
                    <a:pt x="416532" y="55151"/>
                    <a:pt x="424121" y="61790"/>
                  </a:cubicBezTo>
                  <a:cubicBezTo>
                    <a:pt x="433607" y="71273"/>
                    <a:pt x="441196" y="82654"/>
                    <a:pt x="448784" y="94035"/>
                  </a:cubicBezTo>
                  <a:cubicBezTo>
                    <a:pt x="496215" y="168957"/>
                    <a:pt x="489574" y="260950"/>
                    <a:pt x="432658" y="328286"/>
                  </a:cubicBezTo>
                  <a:cubicBezTo>
                    <a:pt x="422224" y="340615"/>
                    <a:pt x="410840" y="351047"/>
                    <a:pt x="399457" y="362428"/>
                  </a:cubicBezTo>
                  <a:cubicBezTo>
                    <a:pt x="396611" y="365273"/>
                    <a:pt x="394714" y="369066"/>
                    <a:pt x="391868" y="371911"/>
                  </a:cubicBezTo>
                  <a:cubicBezTo>
                    <a:pt x="391868" y="374757"/>
                    <a:pt x="392817" y="375705"/>
                    <a:pt x="392817" y="376653"/>
                  </a:cubicBezTo>
                  <a:close/>
                  <a:moveTo>
                    <a:pt x="276139" y="682033"/>
                  </a:moveTo>
                  <a:cubicBezTo>
                    <a:pt x="276139" y="682033"/>
                    <a:pt x="276139" y="681085"/>
                    <a:pt x="276139" y="681085"/>
                  </a:cubicBezTo>
                  <a:cubicBezTo>
                    <a:pt x="314083" y="681085"/>
                    <a:pt x="352027" y="681085"/>
                    <a:pt x="389971" y="681085"/>
                  </a:cubicBezTo>
                  <a:cubicBezTo>
                    <a:pt x="396611" y="681085"/>
                    <a:pt x="402303" y="680136"/>
                    <a:pt x="402303" y="671601"/>
                  </a:cubicBezTo>
                  <a:cubicBezTo>
                    <a:pt x="402303" y="650736"/>
                    <a:pt x="402303" y="628924"/>
                    <a:pt x="402303" y="608059"/>
                  </a:cubicBezTo>
                  <a:cubicBezTo>
                    <a:pt x="402303" y="595730"/>
                    <a:pt x="401354" y="584350"/>
                    <a:pt x="402303" y="572021"/>
                  </a:cubicBezTo>
                  <a:cubicBezTo>
                    <a:pt x="402303" y="562537"/>
                    <a:pt x="407046" y="555898"/>
                    <a:pt x="414635" y="551156"/>
                  </a:cubicBezTo>
                  <a:cubicBezTo>
                    <a:pt x="429812" y="543569"/>
                    <a:pt x="444990" y="554950"/>
                    <a:pt x="444990" y="572969"/>
                  </a:cubicBezTo>
                  <a:cubicBezTo>
                    <a:pt x="444990" y="604266"/>
                    <a:pt x="444990" y="635562"/>
                    <a:pt x="444990" y="666859"/>
                  </a:cubicBezTo>
                  <a:cubicBezTo>
                    <a:pt x="444990" y="680136"/>
                    <a:pt x="445939" y="680136"/>
                    <a:pt x="459219" y="680136"/>
                  </a:cubicBezTo>
                  <a:cubicBezTo>
                    <a:pt x="472500" y="680136"/>
                    <a:pt x="485780" y="679188"/>
                    <a:pt x="499061" y="680136"/>
                  </a:cubicBezTo>
                  <a:cubicBezTo>
                    <a:pt x="507598" y="681085"/>
                    <a:pt x="509495" y="678240"/>
                    <a:pt x="509495" y="670653"/>
                  </a:cubicBezTo>
                  <a:cubicBezTo>
                    <a:pt x="509495" y="616595"/>
                    <a:pt x="509495" y="563485"/>
                    <a:pt x="509495" y="509427"/>
                  </a:cubicBezTo>
                  <a:cubicBezTo>
                    <a:pt x="509495" y="492356"/>
                    <a:pt x="504752" y="476234"/>
                    <a:pt x="495266" y="462008"/>
                  </a:cubicBezTo>
                  <a:cubicBezTo>
                    <a:pt x="481986" y="441143"/>
                    <a:pt x="463962" y="424073"/>
                    <a:pt x="438350" y="419331"/>
                  </a:cubicBezTo>
                  <a:cubicBezTo>
                    <a:pt x="424121" y="416485"/>
                    <a:pt x="409892" y="418382"/>
                    <a:pt x="395663" y="417434"/>
                  </a:cubicBezTo>
                  <a:cubicBezTo>
                    <a:pt x="386177" y="416485"/>
                    <a:pt x="379536" y="420279"/>
                    <a:pt x="372896" y="427866"/>
                  </a:cubicBezTo>
                  <a:cubicBezTo>
                    <a:pt x="346335" y="455369"/>
                    <a:pt x="319774" y="481924"/>
                    <a:pt x="292265" y="507530"/>
                  </a:cubicBezTo>
                  <a:cubicBezTo>
                    <a:pt x="279933" y="518911"/>
                    <a:pt x="269498" y="518911"/>
                    <a:pt x="259064" y="508479"/>
                  </a:cubicBezTo>
                  <a:cubicBezTo>
                    <a:pt x="231554" y="480027"/>
                    <a:pt x="204993" y="452524"/>
                    <a:pt x="177484" y="424073"/>
                  </a:cubicBezTo>
                  <a:cubicBezTo>
                    <a:pt x="174638" y="421227"/>
                    <a:pt x="169895" y="417434"/>
                    <a:pt x="166100" y="417434"/>
                  </a:cubicBezTo>
                  <a:cubicBezTo>
                    <a:pt x="140488" y="416485"/>
                    <a:pt x="114876" y="414589"/>
                    <a:pt x="92109" y="430711"/>
                  </a:cubicBezTo>
                  <a:cubicBezTo>
                    <a:pt x="64600" y="450627"/>
                    <a:pt x="47525" y="475285"/>
                    <a:pt x="46576" y="508479"/>
                  </a:cubicBezTo>
                  <a:cubicBezTo>
                    <a:pt x="44679" y="562537"/>
                    <a:pt x="44679" y="617543"/>
                    <a:pt x="43730" y="671601"/>
                  </a:cubicBezTo>
                  <a:cubicBezTo>
                    <a:pt x="43730" y="678240"/>
                    <a:pt x="46576" y="680136"/>
                    <a:pt x="52268" y="680136"/>
                  </a:cubicBezTo>
                  <a:cubicBezTo>
                    <a:pt x="63651" y="680136"/>
                    <a:pt x="75034" y="680136"/>
                    <a:pt x="86418" y="680136"/>
                  </a:cubicBezTo>
                  <a:cubicBezTo>
                    <a:pt x="108236" y="680136"/>
                    <a:pt x="108236" y="680136"/>
                    <a:pt x="108236" y="658323"/>
                  </a:cubicBezTo>
                  <a:cubicBezTo>
                    <a:pt x="107287" y="630820"/>
                    <a:pt x="107287" y="602369"/>
                    <a:pt x="106338" y="574866"/>
                  </a:cubicBezTo>
                  <a:cubicBezTo>
                    <a:pt x="106338" y="564433"/>
                    <a:pt x="110133" y="554950"/>
                    <a:pt x="119619" y="550208"/>
                  </a:cubicBezTo>
                  <a:cubicBezTo>
                    <a:pt x="128156" y="545466"/>
                    <a:pt x="137642" y="548311"/>
                    <a:pt x="143334" y="554001"/>
                  </a:cubicBezTo>
                  <a:cubicBezTo>
                    <a:pt x="148077" y="559692"/>
                    <a:pt x="151871" y="569175"/>
                    <a:pt x="151871" y="576763"/>
                  </a:cubicBezTo>
                  <a:cubicBezTo>
                    <a:pt x="152820" y="607111"/>
                    <a:pt x="152820" y="637459"/>
                    <a:pt x="151871" y="667807"/>
                  </a:cubicBezTo>
                  <a:cubicBezTo>
                    <a:pt x="151871" y="678240"/>
                    <a:pt x="155666" y="681085"/>
                    <a:pt x="165152" y="681085"/>
                  </a:cubicBezTo>
                  <a:cubicBezTo>
                    <a:pt x="202147" y="682033"/>
                    <a:pt x="239143" y="682033"/>
                    <a:pt x="276139" y="682033"/>
                  </a:cubicBezTo>
                  <a:close/>
                  <a:moveTo>
                    <a:pt x="436453" y="202151"/>
                  </a:moveTo>
                  <a:cubicBezTo>
                    <a:pt x="433607" y="111106"/>
                    <a:pt x="373845" y="43770"/>
                    <a:pt x="280882" y="41873"/>
                  </a:cubicBezTo>
                  <a:cubicBezTo>
                    <a:pt x="180330" y="39028"/>
                    <a:pt x="116773" y="121538"/>
                    <a:pt x="117722" y="207841"/>
                  </a:cubicBezTo>
                  <a:cubicBezTo>
                    <a:pt x="118670" y="287505"/>
                    <a:pt x="193610" y="365273"/>
                    <a:pt x="275190" y="363376"/>
                  </a:cubicBezTo>
                  <a:cubicBezTo>
                    <a:pt x="358667" y="362428"/>
                    <a:pt x="437401" y="296041"/>
                    <a:pt x="436453" y="202151"/>
                  </a:cubicBezTo>
                  <a:close/>
                  <a:moveTo>
                    <a:pt x="217325" y="400363"/>
                  </a:moveTo>
                  <a:cubicBezTo>
                    <a:pt x="216376" y="401311"/>
                    <a:pt x="215428" y="403208"/>
                    <a:pt x="215428" y="404156"/>
                  </a:cubicBezTo>
                  <a:cubicBezTo>
                    <a:pt x="220171" y="408898"/>
                    <a:pt x="223965" y="413640"/>
                    <a:pt x="228708" y="418382"/>
                  </a:cubicBezTo>
                  <a:cubicBezTo>
                    <a:pt x="241989" y="431660"/>
                    <a:pt x="255269" y="443989"/>
                    <a:pt x="268550" y="457266"/>
                  </a:cubicBezTo>
                  <a:cubicBezTo>
                    <a:pt x="276139" y="464853"/>
                    <a:pt x="278036" y="464853"/>
                    <a:pt x="285625" y="456318"/>
                  </a:cubicBezTo>
                  <a:cubicBezTo>
                    <a:pt x="298905" y="443040"/>
                    <a:pt x="312186" y="430711"/>
                    <a:pt x="325466" y="417434"/>
                  </a:cubicBezTo>
                  <a:cubicBezTo>
                    <a:pt x="329260" y="413640"/>
                    <a:pt x="332106" y="407950"/>
                    <a:pt x="334952" y="404156"/>
                  </a:cubicBezTo>
                  <a:cubicBezTo>
                    <a:pt x="329260" y="403208"/>
                    <a:pt x="323569" y="401311"/>
                    <a:pt x="318826" y="400363"/>
                  </a:cubicBezTo>
                  <a:cubicBezTo>
                    <a:pt x="317877" y="400363"/>
                    <a:pt x="315980" y="400363"/>
                    <a:pt x="315031" y="401311"/>
                  </a:cubicBezTo>
                  <a:cubicBezTo>
                    <a:pt x="288470" y="408898"/>
                    <a:pt x="262858" y="407950"/>
                    <a:pt x="236297" y="402260"/>
                  </a:cubicBezTo>
                  <a:cubicBezTo>
                    <a:pt x="229657" y="400363"/>
                    <a:pt x="223965" y="400363"/>
                    <a:pt x="217325" y="400363"/>
                  </a:cubicBezTo>
                  <a:close/>
                </a:path>
              </a:pathLst>
            </a:custGeom>
            <a:solidFill>
              <a:srgbClr val="000000"/>
            </a:solidFill>
            <a:ln w="947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6CFBE4B-CA82-F553-1EF6-6789CB1536A3}"/>
                </a:ext>
              </a:extLst>
            </p:cNvPr>
            <p:cNvSpPr/>
            <p:nvPr/>
          </p:nvSpPr>
          <p:spPr>
            <a:xfrm>
              <a:off x="1558727" y="2913906"/>
              <a:ext cx="712596" cy="712178"/>
            </a:xfrm>
            <a:custGeom>
              <a:avLst/>
              <a:gdLst>
                <a:gd name="connsiteX0" fmla="*/ 195 w 712596"/>
                <a:gd name="connsiteY0" fmla="*/ 364071 h 712178"/>
                <a:gd name="connsiteX1" fmla="*/ 74186 w 712596"/>
                <a:gd name="connsiteY1" fmla="*/ 136459 h 712178"/>
                <a:gd name="connsiteX2" fmla="*/ 175687 w 712596"/>
                <a:gd name="connsiteY2" fmla="*/ 47310 h 712178"/>
                <a:gd name="connsiteX3" fmla="*/ 243038 w 712596"/>
                <a:gd name="connsiteY3" fmla="*/ 19807 h 712178"/>
                <a:gd name="connsiteX4" fmla="*/ 293314 w 712596"/>
                <a:gd name="connsiteY4" fmla="*/ 4633 h 712178"/>
                <a:gd name="connsiteX5" fmla="*/ 388174 w 712596"/>
                <a:gd name="connsiteY5" fmla="*/ 1788 h 712178"/>
                <a:gd name="connsiteX6" fmla="*/ 502955 w 712596"/>
                <a:gd name="connsiteY6" fmla="*/ 32136 h 712178"/>
                <a:gd name="connsiteX7" fmla="*/ 569358 w 712596"/>
                <a:gd name="connsiteY7" fmla="*/ 70072 h 712178"/>
                <a:gd name="connsiteX8" fmla="*/ 674653 w 712596"/>
                <a:gd name="connsiteY8" fmla="*/ 194310 h 712178"/>
                <a:gd name="connsiteX9" fmla="*/ 712597 w 712596"/>
                <a:gd name="connsiteY9" fmla="*/ 349845 h 712178"/>
                <a:gd name="connsiteX10" fmla="*/ 668961 w 712596"/>
                <a:gd name="connsiteY10" fmla="*/ 524348 h 712178"/>
                <a:gd name="connsiteX11" fmla="*/ 528568 w 712596"/>
                <a:gd name="connsiteY11" fmla="*/ 666606 h 712178"/>
                <a:gd name="connsiteX12" fmla="*/ 361613 w 712596"/>
                <a:gd name="connsiteY12" fmla="*/ 712128 h 712178"/>
                <a:gd name="connsiteX13" fmla="*/ 192762 w 712596"/>
                <a:gd name="connsiteY13" fmla="*/ 672296 h 712178"/>
                <a:gd name="connsiteX14" fmla="*/ 84621 w 712596"/>
                <a:gd name="connsiteY14" fmla="*/ 586941 h 712178"/>
                <a:gd name="connsiteX15" fmla="*/ 18219 w 712596"/>
                <a:gd name="connsiteY15" fmla="*/ 472187 h 712178"/>
                <a:gd name="connsiteX16" fmla="*/ 195 w 712596"/>
                <a:gd name="connsiteY16" fmla="*/ 364071 h 712178"/>
                <a:gd name="connsiteX17" fmla="*/ 355922 w 712596"/>
                <a:gd name="connsiteY17" fmla="*/ 374503 h 712178"/>
                <a:gd name="connsiteX18" fmla="*/ 355922 w 712596"/>
                <a:gd name="connsiteY18" fmla="*/ 374503 h 712178"/>
                <a:gd name="connsiteX19" fmla="*/ 262010 w 712596"/>
                <a:gd name="connsiteY19" fmla="*/ 375451 h 712178"/>
                <a:gd name="connsiteX20" fmla="*/ 252524 w 712596"/>
                <a:gd name="connsiteY20" fmla="*/ 384935 h 712178"/>
                <a:gd name="connsiteX21" fmla="*/ 261061 w 712596"/>
                <a:gd name="connsiteY21" fmla="*/ 473135 h 712178"/>
                <a:gd name="connsiteX22" fmla="*/ 292365 w 712596"/>
                <a:gd name="connsiteY22" fmla="*/ 579354 h 712178"/>
                <a:gd name="connsiteX23" fmla="*/ 341693 w 712596"/>
                <a:gd name="connsiteY23" fmla="*/ 642896 h 712178"/>
                <a:gd name="connsiteX24" fmla="*/ 373945 w 712596"/>
                <a:gd name="connsiteY24" fmla="*/ 642896 h 712178"/>
                <a:gd name="connsiteX25" fmla="*/ 395763 w 712596"/>
                <a:gd name="connsiteY25" fmla="*/ 623928 h 712178"/>
                <a:gd name="connsiteX26" fmla="*/ 432759 w 712596"/>
                <a:gd name="connsiteY26" fmla="*/ 551851 h 712178"/>
                <a:gd name="connsiteX27" fmla="*/ 460268 w 712596"/>
                <a:gd name="connsiteY27" fmla="*/ 388729 h 712178"/>
                <a:gd name="connsiteX28" fmla="*/ 446039 w 712596"/>
                <a:gd name="connsiteY28" fmla="*/ 373555 h 712178"/>
                <a:gd name="connsiteX29" fmla="*/ 355922 w 712596"/>
                <a:gd name="connsiteY29" fmla="*/ 374503 h 712178"/>
                <a:gd name="connsiteX30" fmla="*/ 355922 w 712596"/>
                <a:gd name="connsiteY30" fmla="*/ 331826 h 712178"/>
                <a:gd name="connsiteX31" fmla="*/ 355922 w 712596"/>
                <a:gd name="connsiteY31" fmla="*/ 331826 h 712178"/>
                <a:gd name="connsiteX32" fmla="*/ 446988 w 712596"/>
                <a:gd name="connsiteY32" fmla="*/ 331826 h 712178"/>
                <a:gd name="connsiteX33" fmla="*/ 460268 w 712596"/>
                <a:gd name="connsiteY33" fmla="*/ 317600 h 712178"/>
                <a:gd name="connsiteX34" fmla="*/ 433707 w 712596"/>
                <a:gd name="connsiteY34" fmla="*/ 158271 h 712178"/>
                <a:gd name="connsiteX35" fmla="*/ 391969 w 712596"/>
                <a:gd name="connsiteY35" fmla="*/ 75762 h 712178"/>
                <a:gd name="connsiteX36" fmla="*/ 325566 w 712596"/>
                <a:gd name="connsiteY36" fmla="*/ 73865 h 712178"/>
                <a:gd name="connsiteX37" fmla="*/ 288571 w 712596"/>
                <a:gd name="connsiteY37" fmla="*/ 133613 h 712178"/>
                <a:gd name="connsiteX38" fmla="*/ 251575 w 712596"/>
                <a:gd name="connsiteY38" fmla="*/ 318548 h 712178"/>
                <a:gd name="connsiteX39" fmla="*/ 263907 w 712596"/>
                <a:gd name="connsiteY39" fmla="*/ 331826 h 712178"/>
                <a:gd name="connsiteX40" fmla="*/ 355922 w 712596"/>
                <a:gd name="connsiteY40" fmla="*/ 331826 h 712178"/>
                <a:gd name="connsiteX41" fmla="*/ 428016 w 712596"/>
                <a:gd name="connsiteY41" fmla="*/ 46362 h 712178"/>
                <a:gd name="connsiteX42" fmla="*/ 426118 w 712596"/>
                <a:gd name="connsiteY42" fmla="*/ 49207 h 712178"/>
                <a:gd name="connsiteX43" fmla="*/ 435604 w 712596"/>
                <a:gd name="connsiteY43" fmla="*/ 64381 h 712178"/>
                <a:gd name="connsiteX44" fmla="*/ 482086 w 712596"/>
                <a:gd name="connsiteY44" fmla="*/ 165858 h 712178"/>
                <a:gd name="connsiteX45" fmla="*/ 504853 w 712596"/>
                <a:gd name="connsiteY45" fmla="*/ 317600 h 712178"/>
                <a:gd name="connsiteX46" fmla="*/ 520030 w 712596"/>
                <a:gd name="connsiteY46" fmla="*/ 331826 h 712178"/>
                <a:gd name="connsiteX47" fmla="*/ 655681 w 712596"/>
                <a:gd name="connsiteY47" fmla="*/ 331826 h 712178"/>
                <a:gd name="connsiteX48" fmla="*/ 668961 w 712596"/>
                <a:gd name="connsiteY48" fmla="*/ 318548 h 712178"/>
                <a:gd name="connsiteX49" fmla="*/ 666115 w 712596"/>
                <a:gd name="connsiteY49" fmla="*/ 295787 h 712178"/>
                <a:gd name="connsiteX50" fmla="*/ 647143 w 712596"/>
                <a:gd name="connsiteY50" fmla="*/ 233194 h 712178"/>
                <a:gd name="connsiteX51" fmla="*/ 593073 w 712596"/>
                <a:gd name="connsiteY51" fmla="*/ 143097 h 712178"/>
                <a:gd name="connsiteX52" fmla="*/ 456474 w 712596"/>
                <a:gd name="connsiteY52" fmla="*/ 54897 h 712178"/>
                <a:gd name="connsiteX53" fmla="*/ 428016 w 712596"/>
                <a:gd name="connsiteY53" fmla="*/ 46362 h 712178"/>
                <a:gd name="connsiteX54" fmla="*/ 284776 w 712596"/>
                <a:gd name="connsiteY54" fmla="*/ 660915 h 712178"/>
                <a:gd name="connsiteX55" fmla="*/ 287622 w 712596"/>
                <a:gd name="connsiteY55" fmla="*/ 657122 h 712178"/>
                <a:gd name="connsiteX56" fmla="*/ 279085 w 712596"/>
                <a:gd name="connsiteY56" fmla="*/ 641947 h 712178"/>
                <a:gd name="connsiteX57" fmla="*/ 258216 w 712596"/>
                <a:gd name="connsiteY57" fmla="*/ 604961 h 712178"/>
                <a:gd name="connsiteX58" fmla="*/ 211734 w 712596"/>
                <a:gd name="connsiteY58" fmla="*/ 399161 h 712178"/>
                <a:gd name="connsiteX59" fmla="*/ 183276 w 712596"/>
                <a:gd name="connsiteY59" fmla="*/ 372606 h 712178"/>
                <a:gd name="connsiteX60" fmla="*/ 64700 w 712596"/>
                <a:gd name="connsiteY60" fmla="*/ 372606 h 712178"/>
                <a:gd name="connsiteX61" fmla="*/ 48574 w 712596"/>
                <a:gd name="connsiteY61" fmla="*/ 391574 h 712178"/>
                <a:gd name="connsiteX62" fmla="*/ 154817 w 712596"/>
                <a:gd name="connsiteY62" fmla="*/ 589786 h 712178"/>
                <a:gd name="connsiteX63" fmla="*/ 252524 w 712596"/>
                <a:gd name="connsiteY63" fmla="*/ 648586 h 712178"/>
                <a:gd name="connsiteX64" fmla="*/ 284776 w 712596"/>
                <a:gd name="connsiteY64" fmla="*/ 660915 h 712178"/>
                <a:gd name="connsiteX65" fmla="*/ 668961 w 712596"/>
                <a:gd name="connsiteY65" fmla="*/ 388729 h 712178"/>
                <a:gd name="connsiteX66" fmla="*/ 656629 w 712596"/>
                <a:gd name="connsiteY66" fmla="*/ 374503 h 712178"/>
                <a:gd name="connsiteX67" fmla="*/ 518133 w 712596"/>
                <a:gd name="connsiteY67" fmla="*/ 375451 h 712178"/>
                <a:gd name="connsiteX68" fmla="*/ 504853 w 712596"/>
                <a:gd name="connsiteY68" fmla="*/ 387780 h 712178"/>
                <a:gd name="connsiteX69" fmla="*/ 483983 w 712596"/>
                <a:gd name="connsiteY69" fmla="*/ 534780 h 712178"/>
                <a:gd name="connsiteX70" fmla="*/ 434656 w 712596"/>
                <a:gd name="connsiteY70" fmla="*/ 642896 h 712178"/>
                <a:gd name="connsiteX71" fmla="*/ 430861 w 712596"/>
                <a:gd name="connsiteY71" fmla="*/ 655225 h 712178"/>
                <a:gd name="connsiteX72" fmla="*/ 445090 w 712596"/>
                <a:gd name="connsiteY72" fmla="*/ 657122 h 712178"/>
                <a:gd name="connsiteX73" fmla="*/ 494418 w 712596"/>
                <a:gd name="connsiteY73" fmla="*/ 637206 h 712178"/>
                <a:gd name="connsiteX74" fmla="*/ 592124 w 712596"/>
                <a:gd name="connsiteY74" fmla="*/ 564180 h 712178"/>
                <a:gd name="connsiteX75" fmla="*/ 630068 w 712596"/>
                <a:gd name="connsiteY75" fmla="*/ 510122 h 712178"/>
                <a:gd name="connsiteX76" fmla="*/ 668961 w 712596"/>
                <a:gd name="connsiteY76" fmla="*/ 388729 h 712178"/>
                <a:gd name="connsiteX77" fmla="*/ 287622 w 712596"/>
                <a:gd name="connsiteY77" fmla="*/ 46362 h 712178"/>
                <a:gd name="connsiteX78" fmla="*/ 281931 w 712596"/>
                <a:gd name="connsiteY78" fmla="*/ 45414 h 712178"/>
                <a:gd name="connsiteX79" fmla="*/ 155766 w 712596"/>
                <a:gd name="connsiteY79" fmla="*/ 109904 h 712178"/>
                <a:gd name="connsiteX80" fmla="*/ 63752 w 712596"/>
                <a:gd name="connsiteY80" fmla="*/ 247419 h 712178"/>
                <a:gd name="connsiteX81" fmla="*/ 46677 w 712596"/>
                <a:gd name="connsiteY81" fmla="*/ 318548 h 712178"/>
                <a:gd name="connsiteX82" fmla="*/ 55214 w 712596"/>
                <a:gd name="connsiteY82" fmla="*/ 330877 h 712178"/>
                <a:gd name="connsiteX83" fmla="*/ 200351 w 712596"/>
                <a:gd name="connsiteY83" fmla="*/ 330877 h 712178"/>
                <a:gd name="connsiteX84" fmla="*/ 210785 w 712596"/>
                <a:gd name="connsiteY84" fmla="*/ 319497 h 712178"/>
                <a:gd name="connsiteX85" fmla="*/ 226911 w 712596"/>
                <a:gd name="connsiteY85" fmla="*/ 194310 h 712178"/>
                <a:gd name="connsiteX86" fmla="*/ 282879 w 712596"/>
                <a:gd name="connsiteY86" fmla="*/ 54897 h 712178"/>
                <a:gd name="connsiteX87" fmla="*/ 287622 w 712596"/>
                <a:gd name="connsiteY87" fmla="*/ 46362 h 7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12596" h="712178">
                  <a:moveTo>
                    <a:pt x="195" y="364071"/>
                  </a:moveTo>
                  <a:cubicBezTo>
                    <a:pt x="-2651" y="275871"/>
                    <a:pt x="25808" y="202846"/>
                    <a:pt x="74186" y="136459"/>
                  </a:cubicBezTo>
                  <a:cubicBezTo>
                    <a:pt x="101696" y="98523"/>
                    <a:pt x="136794" y="71020"/>
                    <a:pt x="175687" y="47310"/>
                  </a:cubicBezTo>
                  <a:cubicBezTo>
                    <a:pt x="196556" y="34981"/>
                    <a:pt x="220271" y="28343"/>
                    <a:pt x="243038" y="19807"/>
                  </a:cubicBezTo>
                  <a:cubicBezTo>
                    <a:pt x="259164" y="14117"/>
                    <a:pt x="276239" y="8427"/>
                    <a:pt x="293314" y="4633"/>
                  </a:cubicBezTo>
                  <a:cubicBezTo>
                    <a:pt x="324618" y="-2954"/>
                    <a:pt x="356870" y="839"/>
                    <a:pt x="388174" y="1788"/>
                  </a:cubicBezTo>
                  <a:cubicBezTo>
                    <a:pt x="428964" y="2736"/>
                    <a:pt x="465011" y="19807"/>
                    <a:pt x="502955" y="32136"/>
                  </a:cubicBezTo>
                  <a:cubicBezTo>
                    <a:pt x="528568" y="39723"/>
                    <a:pt x="550386" y="53001"/>
                    <a:pt x="569358" y="70072"/>
                  </a:cubicBezTo>
                  <a:cubicBezTo>
                    <a:pt x="611096" y="106110"/>
                    <a:pt x="649040" y="144046"/>
                    <a:pt x="674653" y="194310"/>
                  </a:cubicBezTo>
                  <a:cubicBezTo>
                    <a:pt x="699317" y="243626"/>
                    <a:pt x="712597" y="295787"/>
                    <a:pt x="712597" y="349845"/>
                  </a:cubicBezTo>
                  <a:cubicBezTo>
                    <a:pt x="712597" y="411490"/>
                    <a:pt x="699317" y="470290"/>
                    <a:pt x="668961" y="524348"/>
                  </a:cubicBezTo>
                  <a:cubicBezTo>
                    <a:pt x="634811" y="584096"/>
                    <a:pt x="589278" y="632464"/>
                    <a:pt x="528568" y="666606"/>
                  </a:cubicBezTo>
                  <a:cubicBezTo>
                    <a:pt x="476395" y="696005"/>
                    <a:pt x="420427" y="711179"/>
                    <a:pt x="361613" y="712128"/>
                  </a:cubicBezTo>
                  <a:cubicBezTo>
                    <a:pt x="302800" y="713076"/>
                    <a:pt x="245884" y="700747"/>
                    <a:pt x="192762" y="672296"/>
                  </a:cubicBezTo>
                  <a:cubicBezTo>
                    <a:pt x="151972" y="650483"/>
                    <a:pt x="114028" y="622980"/>
                    <a:pt x="84621" y="586941"/>
                  </a:cubicBezTo>
                  <a:cubicBezTo>
                    <a:pt x="56163" y="552799"/>
                    <a:pt x="32448" y="515812"/>
                    <a:pt x="18219" y="472187"/>
                  </a:cubicBezTo>
                  <a:cubicBezTo>
                    <a:pt x="7784" y="435200"/>
                    <a:pt x="3041" y="397264"/>
                    <a:pt x="195" y="364071"/>
                  </a:cubicBezTo>
                  <a:close/>
                  <a:moveTo>
                    <a:pt x="355922" y="374503"/>
                  </a:moveTo>
                  <a:cubicBezTo>
                    <a:pt x="355922" y="375451"/>
                    <a:pt x="355922" y="375451"/>
                    <a:pt x="355922" y="374503"/>
                  </a:cubicBezTo>
                  <a:cubicBezTo>
                    <a:pt x="324618" y="375451"/>
                    <a:pt x="293314" y="375451"/>
                    <a:pt x="262010" y="375451"/>
                  </a:cubicBezTo>
                  <a:cubicBezTo>
                    <a:pt x="254421" y="375451"/>
                    <a:pt x="251575" y="378297"/>
                    <a:pt x="252524" y="384935"/>
                  </a:cubicBezTo>
                  <a:cubicBezTo>
                    <a:pt x="255370" y="414335"/>
                    <a:pt x="255370" y="444684"/>
                    <a:pt x="261061" y="473135"/>
                  </a:cubicBezTo>
                  <a:cubicBezTo>
                    <a:pt x="268650" y="509174"/>
                    <a:pt x="279085" y="545212"/>
                    <a:pt x="292365" y="579354"/>
                  </a:cubicBezTo>
                  <a:cubicBezTo>
                    <a:pt x="301851" y="604961"/>
                    <a:pt x="316080" y="628670"/>
                    <a:pt x="341693" y="642896"/>
                  </a:cubicBezTo>
                  <a:cubicBezTo>
                    <a:pt x="353076" y="649534"/>
                    <a:pt x="363510" y="649534"/>
                    <a:pt x="373945" y="642896"/>
                  </a:cubicBezTo>
                  <a:cubicBezTo>
                    <a:pt x="382482" y="638154"/>
                    <a:pt x="390072" y="630567"/>
                    <a:pt x="395763" y="623928"/>
                  </a:cubicBezTo>
                  <a:cubicBezTo>
                    <a:pt x="413787" y="603064"/>
                    <a:pt x="425170" y="578406"/>
                    <a:pt x="432759" y="551851"/>
                  </a:cubicBezTo>
                  <a:cubicBezTo>
                    <a:pt x="448885" y="498741"/>
                    <a:pt x="459319" y="444684"/>
                    <a:pt x="460268" y="388729"/>
                  </a:cubicBezTo>
                  <a:cubicBezTo>
                    <a:pt x="460268" y="374503"/>
                    <a:pt x="460268" y="373555"/>
                    <a:pt x="446039" y="373555"/>
                  </a:cubicBezTo>
                  <a:cubicBezTo>
                    <a:pt x="416632" y="374503"/>
                    <a:pt x="386277" y="374503"/>
                    <a:pt x="355922" y="374503"/>
                  </a:cubicBezTo>
                  <a:close/>
                  <a:moveTo>
                    <a:pt x="355922" y="331826"/>
                  </a:moveTo>
                  <a:cubicBezTo>
                    <a:pt x="355922" y="331826"/>
                    <a:pt x="355922" y="331826"/>
                    <a:pt x="355922" y="331826"/>
                  </a:cubicBezTo>
                  <a:cubicBezTo>
                    <a:pt x="386277" y="331826"/>
                    <a:pt x="416632" y="331826"/>
                    <a:pt x="446988" y="331826"/>
                  </a:cubicBezTo>
                  <a:cubicBezTo>
                    <a:pt x="460268" y="331826"/>
                    <a:pt x="461217" y="330877"/>
                    <a:pt x="460268" y="317600"/>
                  </a:cubicBezTo>
                  <a:cubicBezTo>
                    <a:pt x="459319" y="263542"/>
                    <a:pt x="449833" y="210432"/>
                    <a:pt x="433707" y="158271"/>
                  </a:cubicBezTo>
                  <a:cubicBezTo>
                    <a:pt x="425170" y="127923"/>
                    <a:pt x="412838" y="99471"/>
                    <a:pt x="391969" y="75762"/>
                  </a:cubicBezTo>
                  <a:cubicBezTo>
                    <a:pt x="370151" y="52052"/>
                    <a:pt x="348333" y="48259"/>
                    <a:pt x="325566" y="73865"/>
                  </a:cubicBezTo>
                  <a:cubicBezTo>
                    <a:pt x="309440" y="91884"/>
                    <a:pt x="298057" y="111801"/>
                    <a:pt x="288571" y="133613"/>
                  </a:cubicBezTo>
                  <a:cubicBezTo>
                    <a:pt x="263907" y="192413"/>
                    <a:pt x="252524" y="255007"/>
                    <a:pt x="251575" y="318548"/>
                  </a:cubicBezTo>
                  <a:cubicBezTo>
                    <a:pt x="251575" y="328032"/>
                    <a:pt x="254421" y="331826"/>
                    <a:pt x="263907" y="331826"/>
                  </a:cubicBezTo>
                  <a:cubicBezTo>
                    <a:pt x="295211" y="330877"/>
                    <a:pt x="325566" y="331826"/>
                    <a:pt x="355922" y="331826"/>
                  </a:cubicBezTo>
                  <a:close/>
                  <a:moveTo>
                    <a:pt x="428016" y="46362"/>
                  </a:moveTo>
                  <a:cubicBezTo>
                    <a:pt x="427067" y="47310"/>
                    <a:pt x="427067" y="48259"/>
                    <a:pt x="426118" y="49207"/>
                  </a:cubicBezTo>
                  <a:cubicBezTo>
                    <a:pt x="428964" y="53949"/>
                    <a:pt x="431810" y="59639"/>
                    <a:pt x="435604" y="64381"/>
                  </a:cubicBezTo>
                  <a:cubicBezTo>
                    <a:pt x="457422" y="95678"/>
                    <a:pt x="471652" y="129820"/>
                    <a:pt x="482086" y="165858"/>
                  </a:cubicBezTo>
                  <a:cubicBezTo>
                    <a:pt x="496315" y="215174"/>
                    <a:pt x="502007" y="266387"/>
                    <a:pt x="504853" y="317600"/>
                  </a:cubicBezTo>
                  <a:cubicBezTo>
                    <a:pt x="505801" y="330877"/>
                    <a:pt x="505801" y="330877"/>
                    <a:pt x="520030" y="331826"/>
                  </a:cubicBezTo>
                  <a:cubicBezTo>
                    <a:pt x="565563" y="331826"/>
                    <a:pt x="610148" y="331826"/>
                    <a:pt x="655681" y="331826"/>
                  </a:cubicBezTo>
                  <a:cubicBezTo>
                    <a:pt x="666115" y="331826"/>
                    <a:pt x="669910" y="328032"/>
                    <a:pt x="668961" y="318548"/>
                  </a:cubicBezTo>
                  <a:cubicBezTo>
                    <a:pt x="668012" y="310961"/>
                    <a:pt x="668012" y="302426"/>
                    <a:pt x="666115" y="295787"/>
                  </a:cubicBezTo>
                  <a:cubicBezTo>
                    <a:pt x="660424" y="274923"/>
                    <a:pt x="654732" y="253110"/>
                    <a:pt x="647143" y="233194"/>
                  </a:cubicBezTo>
                  <a:cubicBezTo>
                    <a:pt x="633863" y="200000"/>
                    <a:pt x="616788" y="169652"/>
                    <a:pt x="593073" y="143097"/>
                  </a:cubicBezTo>
                  <a:cubicBezTo>
                    <a:pt x="556077" y="101368"/>
                    <a:pt x="509596" y="72917"/>
                    <a:pt x="456474" y="54897"/>
                  </a:cubicBezTo>
                  <a:cubicBezTo>
                    <a:pt x="446988" y="51104"/>
                    <a:pt x="437502" y="49207"/>
                    <a:pt x="428016" y="46362"/>
                  </a:cubicBezTo>
                  <a:close/>
                  <a:moveTo>
                    <a:pt x="284776" y="660915"/>
                  </a:moveTo>
                  <a:cubicBezTo>
                    <a:pt x="285725" y="659967"/>
                    <a:pt x="286674" y="659018"/>
                    <a:pt x="287622" y="657122"/>
                  </a:cubicBezTo>
                  <a:cubicBezTo>
                    <a:pt x="284776" y="652380"/>
                    <a:pt x="281931" y="647638"/>
                    <a:pt x="279085" y="641947"/>
                  </a:cubicBezTo>
                  <a:cubicBezTo>
                    <a:pt x="272445" y="629619"/>
                    <a:pt x="263907" y="618238"/>
                    <a:pt x="258216" y="604961"/>
                  </a:cubicBezTo>
                  <a:cubicBezTo>
                    <a:pt x="230706" y="539522"/>
                    <a:pt x="215528" y="470290"/>
                    <a:pt x="211734" y="399161"/>
                  </a:cubicBezTo>
                  <a:cubicBezTo>
                    <a:pt x="209837" y="372606"/>
                    <a:pt x="209837" y="372606"/>
                    <a:pt x="183276" y="372606"/>
                  </a:cubicBezTo>
                  <a:cubicBezTo>
                    <a:pt x="143434" y="372606"/>
                    <a:pt x="104542" y="372606"/>
                    <a:pt x="64700" y="372606"/>
                  </a:cubicBezTo>
                  <a:cubicBezTo>
                    <a:pt x="48574" y="372606"/>
                    <a:pt x="45728" y="375451"/>
                    <a:pt x="48574" y="391574"/>
                  </a:cubicBezTo>
                  <a:cubicBezTo>
                    <a:pt x="59957" y="470290"/>
                    <a:pt x="92210" y="538574"/>
                    <a:pt x="154817" y="589786"/>
                  </a:cubicBezTo>
                  <a:cubicBezTo>
                    <a:pt x="184224" y="614444"/>
                    <a:pt x="216477" y="634361"/>
                    <a:pt x="252524" y="648586"/>
                  </a:cubicBezTo>
                  <a:cubicBezTo>
                    <a:pt x="261061" y="654276"/>
                    <a:pt x="272445" y="657122"/>
                    <a:pt x="284776" y="660915"/>
                  </a:cubicBezTo>
                  <a:close/>
                  <a:moveTo>
                    <a:pt x="668961" y="388729"/>
                  </a:moveTo>
                  <a:cubicBezTo>
                    <a:pt x="670858" y="378297"/>
                    <a:pt x="668012" y="374503"/>
                    <a:pt x="656629" y="374503"/>
                  </a:cubicBezTo>
                  <a:cubicBezTo>
                    <a:pt x="610148" y="375451"/>
                    <a:pt x="563666" y="375451"/>
                    <a:pt x="518133" y="375451"/>
                  </a:cubicBezTo>
                  <a:cubicBezTo>
                    <a:pt x="508647" y="375451"/>
                    <a:pt x="504853" y="379245"/>
                    <a:pt x="504853" y="387780"/>
                  </a:cubicBezTo>
                  <a:cubicBezTo>
                    <a:pt x="502955" y="438045"/>
                    <a:pt x="497264" y="487361"/>
                    <a:pt x="483983" y="534780"/>
                  </a:cubicBezTo>
                  <a:cubicBezTo>
                    <a:pt x="472600" y="573664"/>
                    <a:pt x="458371" y="610651"/>
                    <a:pt x="434656" y="642896"/>
                  </a:cubicBezTo>
                  <a:cubicBezTo>
                    <a:pt x="431810" y="645741"/>
                    <a:pt x="431810" y="650483"/>
                    <a:pt x="430861" y="655225"/>
                  </a:cubicBezTo>
                  <a:cubicBezTo>
                    <a:pt x="435604" y="656173"/>
                    <a:pt x="440347" y="658070"/>
                    <a:pt x="445090" y="657122"/>
                  </a:cubicBezTo>
                  <a:cubicBezTo>
                    <a:pt x="461217" y="651431"/>
                    <a:pt x="478292" y="645741"/>
                    <a:pt x="494418" y="637206"/>
                  </a:cubicBezTo>
                  <a:cubicBezTo>
                    <a:pt x="530465" y="617289"/>
                    <a:pt x="565563" y="595477"/>
                    <a:pt x="592124" y="564180"/>
                  </a:cubicBezTo>
                  <a:cubicBezTo>
                    <a:pt x="606353" y="548057"/>
                    <a:pt x="617737" y="529090"/>
                    <a:pt x="630068" y="510122"/>
                  </a:cubicBezTo>
                  <a:cubicBezTo>
                    <a:pt x="652835" y="473135"/>
                    <a:pt x="663269" y="431406"/>
                    <a:pt x="668961" y="388729"/>
                  </a:cubicBezTo>
                  <a:close/>
                  <a:moveTo>
                    <a:pt x="287622" y="46362"/>
                  </a:moveTo>
                  <a:cubicBezTo>
                    <a:pt x="284776" y="46362"/>
                    <a:pt x="282879" y="45414"/>
                    <a:pt x="281931" y="45414"/>
                  </a:cubicBezTo>
                  <a:cubicBezTo>
                    <a:pt x="234500" y="56794"/>
                    <a:pt x="191813" y="77659"/>
                    <a:pt x="155766" y="109904"/>
                  </a:cubicBezTo>
                  <a:cubicBezTo>
                    <a:pt x="114028" y="147839"/>
                    <a:pt x="80826" y="192413"/>
                    <a:pt x="63752" y="247419"/>
                  </a:cubicBezTo>
                  <a:cubicBezTo>
                    <a:pt x="56163" y="270181"/>
                    <a:pt x="51420" y="294839"/>
                    <a:pt x="46677" y="318548"/>
                  </a:cubicBezTo>
                  <a:cubicBezTo>
                    <a:pt x="45728" y="324239"/>
                    <a:pt x="45728" y="330877"/>
                    <a:pt x="55214" y="330877"/>
                  </a:cubicBezTo>
                  <a:cubicBezTo>
                    <a:pt x="103593" y="330877"/>
                    <a:pt x="151972" y="330877"/>
                    <a:pt x="200351" y="330877"/>
                  </a:cubicBezTo>
                  <a:cubicBezTo>
                    <a:pt x="207939" y="330877"/>
                    <a:pt x="209837" y="327084"/>
                    <a:pt x="210785" y="319497"/>
                  </a:cubicBezTo>
                  <a:cubicBezTo>
                    <a:pt x="215528" y="277768"/>
                    <a:pt x="218374" y="236039"/>
                    <a:pt x="226911" y="194310"/>
                  </a:cubicBezTo>
                  <a:cubicBezTo>
                    <a:pt x="237346" y="144994"/>
                    <a:pt x="250627" y="95678"/>
                    <a:pt x="282879" y="54897"/>
                  </a:cubicBezTo>
                  <a:cubicBezTo>
                    <a:pt x="284776" y="53949"/>
                    <a:pt x="285725" y="50156"/>
                    <a:pt x="287622" y="46362"/>
                  </a:cubicBezTo>
                  <a:close/>
                </a:path>
              </a:pathLst>
            </a:custGeom>
            <a:solidFill>
              <a:srgbClr val="000000"/>
            </a:solidFill>
            <a:ln w="947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608BB9-ABA2-3189-9402-6A5E2EA7D991}"/>
                </a:ext>
              </a:extLst>
            </p:cNvPr>
            <p:cNvSpPr/>
            <p:nvPr/>
          </p:nvSpPr>
          <p:spPr>
            <a:xfrm>
              <a:off x="1583233" y="5050914"/>
              <a:ext cx="663585" cy="592837"/>
            </a:xfrm>
            <a:custGeom>
              <a:avLst/>
              <a:gdLst>
                <a:gd name="connsiteX0" fmla="*/ 46903 w 663585"/>
                <a:gd name="connsiteY0" fmla="*/ 500747 h 592837"/>
                <a:gd name="connsiteX1" fmla="*/ 53543 w 663585"/>
                <a:gd name="connsiteY1" fmla="*/ 489367 h 592837"/>
                <a:gd name="connsiteX2" fmla="*/ 135123 w 663585"/>
                <a:gd name="connsiteY2" fmla="*/ 322451 h 592837"/>
                <a:gd name="connsiteX3" fmla="*/ 171170 w 663585"/>
                <a:gd name="connsiteY3" fmla="*/ 312019 h 592837"/>
                <a:gd name="connsiteX4" fmla="*/ 238522 w 663585"/>
                <a:gd name="connsiteY4" fmla="*/ 357541 h 592837"/>
                <a:gd name="connsiteX5" fmla="*/ 242316 w 663585"/>
                <a:gd name="connsiteY5" fmla="*/ 360386 h 592837"/>
                <a:gd name="connsiteX6" fmla="*/ 262237 w 663585"/>
                <a:gd name="connsiteY6" fmla="*/ 351851 h 592837"/>
                <a:gd name="connsiteX7" fmla="*/ 294489 w 663585"/>
                <a:gd name="connsiteY7" fmla="*/ 198213 h 592837"/>
                <a:gd name="connsiteX8" fmla="*/ 330536 w 663585"/>
                <a:gd name="connsiteY8" fmla="*/ 181142 h 592837"/>
                <a:gd name="connsiteX9" fmla="*/ 430139 w 663585"/>
                <a:gd name="connsiteY9" fmla="*/ 233303 h 592837"/>
                <a:gd name="connsiteX10" fmla="*/ 452906 w 663585"/>
                <a:gd name="connsiteY10" fmla="*/ 228561 h 592837"/>
                <a:gd name="connsiteX11" fmla="*/ 507925 w 663585"/>
                <a:gd name="connsiteY11" fmla="*/ 169761 h 592837"/>
                <a:gd name="connsiteX12" fmla="*/ 512668 w 663585"/>
                <a:gd name="connsiteY12" fmla="*/ 164071 h 592837"/>
                <a:gd name="connsiteX13" fmla="*/ 513617 w 663585"/>
                <a:gd name="connsiteY13" fmla="*/ 154587 h 592837"/>
                <a:gd name="connsiteX14" fmla="*/ 504131 w 663585"/>
                <a:gd name="connsiteY14" fmla="*/ 150793 h 592837"/>
                <a:gd name="connsiteX15" fmla="*/ 485159 w 663585"/>
                <a:gd name="connsiteY15" fmla="*/ 151742 h 592837"/>
                <a:gd name="connsiteX16" fmla="*/ 466187 w 663585"/>
                <a:gd name="connsiteY16" fmla="*/ 137516 h 592837"/>
                <a:gd name="connsiteX17" fmla="*/ 478518 w 663585"/>
                <a:gd name="connsiteY17" fmla="*/ 112858 h 592837"/>
                <a:gd name="connsiteX18" fmla="*/ 498439 w 663585"/>
                <a:gd name="connsiteY18" fmla="*/ 109064 h 592837"/>
                <a:gd name="connsiteX19" fmla="*/ 566738 w 663585"/>
                <a:gd name="connsiteY19" fmla="*/ 104322 h 592837"/>
                <a:gd name="connsiteX20" fmla="*/ 590453 w 663585"/>
                <a:gd name="connsiteY20" fmla="*/ 124238 h 592837"/>
                <a:gd name="connsiteX21" fmla="*/ 598991 w 663585"/>
                <a:gd name="connsiteY21" fmla="*/ 206748 h 592837"/>
                <a:gd name="connsiteX22" fmla="*/ 579070 w 663585"/>
                <a:gd name="connsiteY22" fmla="*/ 230458 h 592837"/>
                <a:gd name="connsiteX23" fmla="*/ 557252 w 663585"/>
                <a:gd name="connsiteY23" fmla="*/ 210541 h 592837"/>
                <a:gd name="connsiteX24" fmla="*/ 554407 w 663585"/>
                <a:gd name="connsiteY24" fmla="*/ 191574 h 592837"/>
                <a:gd name="connsiteX25" fmla="*/ 549664 w 663585"/>
                <a:gd name="connsiteY25" fmla="*/ 183987 h 592837"/>
                <a:gd name="connsiteX26" fmla="*/ 543023 w 663585"/>
                <a:gd name="connsiteY26" fmla="*/ 188729 h 592837"/>
                <a:gd name="connsiteX27" fmla="*/ 471878 w 663585"/>
                <a:gd name="connsiteY27" fmla="*/ 270290 h 592837"/>
                <a:gd name="connsiteX28" fmla="*/ 426345 w 663585"/>
                <a:gd name="connsiteY28" fmla="*/ 278825 h 592837"/>
                <a:gd name="connsiteX29" fmla="*/ 358994 w 663585"/>
                <a:gd name="connsiteY29" fmla="*/ 244683 h 592837"/>
                <a:gd name="connsiteX30" fmla="*/ 342868 w 663585"/>
                <a:gd name="connsiteY30" fmla="*/ 234251 h 592837"/>
                <a:gd name="connsiteX31" fmla="*/ 328639 w 663585"/>
                <a:gd name="connsiteY31" fmla="*/ 239941 h 592837"/>
                <a:gd name="connsiteX32" fmla="*/ 313461 w 663585"/>
                <a:gd name="connsiteY32" fmla="*/ 312967 h 592837"/>
                <a:gd name="connsiteX33" fmla="*/ 292591 w 663585"/>
                <a:gd name="connsiteY33" fmla="*/ 408754 h 592837"/>
                <a:gd name="connsiteX34" fmla="*/ 262237 w 663585"/>
                <a:gd name="connsiteY34" fmla="*/ 422031 h 592837"/>
                <a:gd name="connsiteX35" fmla="*/ 201526 w 663585"/>
                <a:gd name="connsiteY35" fmla="*/ 384096 h 592837"/>
                <a:gd name="connsiteX36" fmla="*/ 173068 w 663585"/>
                <a:gd name="connsiteY36" fmla="*/ 364180 h 592837"/>
                <a:gd name="connsiteX37" fmla="*/ 158839 w 663585"/>
                <a:gd name="connsiteY37" fmla="*/ 368922 h 592837"/>
                <a:gd name="connsiteX38" fmla="*/ 118997 w 663585"/>
                <a:gd name="connsiteY38" fmla="*/ 449535 h 592837"/>
                <a:gd name="connsiteX39" fmla="*/ 74413 w 663585"/>
                <a:gd name="connsiteY39" fmla="*/ 533941 h 592837"/>
                <a:gd name="connsiteX40" fmla="*/ 72515 w 663585"/>
                <a:gd name="connsiteY40" fmla="*/ 547218 h 592837"/>
                <a:gd name="connsiteX41" fmla="*/ 84848 w 663585"/>
                <a:gd name="connsiteY41" fmla="*/ 550063 h 592837"/>
                <a:gd name="connsiteX42" fmla="*/ 216703 w 663585"/>
                <a:gd name="connsiteY42" fmla="*/ 549115 h 592837"/>
                <a:gd name="connsiteX43" fmla="*/ 531640 w 663585"/>
                <a:gd name="connsiteY43" fmla="*/ 549115 h 592837"/>
                <a:gd name="connsiteX44" fmla="*/ 630295 w 663585"/>
                <a:gd name="connsiteY44" fmla="*/ 549115 h 592837"/>
                <a:gd name="connsiteX45" fmla="*/ 646421 w 663585"/>
                <a:gd name="connsiteY45" fmla="*/ 551012 h 592837"/>
                <a:gd name="connsiteX46" fmla="*/ 663496 w 663585"/>
                <a:gd name="connsiteY46" fmla="*/ 571876 h 592837"/>
                <a:gd name="connsiteX47" fmla="*/ 641678 w 663585"/>
                <a:gd name="connsiteY47" fmla="*/ 590844 h 592837"/>
                <a:gd name="connsiteX48" fmla="*/ 569584 w 663585"/>
                <a:gd name="connsiteY48" fmla="*/ 591792 h 592837"/>
                <a:gd name="connsiteX49" fmla="*/ 422550 w 663585"/>
                <a:gd name="connsiteY49" fmla="*/ 592740 h 592837"/>
                <a:gd name="connsiteX50" fmla="*/ 155044 w 663585"/>
                <a:gd name="connsiteY50" fmla="*/ 590844 h 592837"/>
                <a:gd name="connsiteX51" fmla="*/ 32674 w 663585"/>
                <a:gd name="connsiteY51" fmla="*/ 592740 h 592837"/>
                <a:gd name="connsiteX52" fmla="*/ 421 w 663585"/>
                <a:gd name="connsiteY52" fmla="*/ 563341 h 592837"/>
                <a:gd name="connsiteX53" fmla="*/ 421 w 663585"/>
                <a:gd name="connsiteY53" fmla="*/ 467554 h 592837"/>
                <a:gd name="connsiteX54" fmla="*/ 1370 w 663585"/>
                <a:gd name="connsiteY54" fmla="*/ 252270 h 592837"/>
                <a:gd name="connsiteX55" fmla="*/ 1370 w 663585"/>
                <a:gd name="connsiteY55" fmla="*/ 74923 h 592837"/>
                <a:gd name="connsiteX56" fmla="*/ 421 w 663585"/>
                <a:gd name="connsiteY56" fmla="*/ 36039 h 592837"/>
                <a:gd name="connsiteX57" fmla="*/ 421 w 663585"/>
                <a:gd name="connsiteY57" fmla="*/ 19916 h 592837"/>
                <a:gd name="connsiteX58" fmla="*/ 17497 w 663585"/>
                <a:gd name="connsiteY58" fmla="*/ 0 h 592837"/>
                <a:gd name="connsiteX59" fmla="*/ 38366 w 663585"/>
                <a:gd name="connsiteY59" fmla="*/ 18020 h 592837"/>
                <a:gd name="connsiteX60" fmla="*/ 40263 w 663585"/>
                <a:gd name="connsiteY60" fmla="*/ 40781 h 592837"/>
                <a:gd name="connsiteX61" fmla="*/ 40263 w 663585"/>
                <a:gd name="connsiteY61" fmla="*/ 388838 h 592837"/>
                <a:gd name="connsiteX62" fmla="*/ 40263 w 663585"/>
                <a:gd name="connsiteY62" fmla="*/ 484625 h 592837"/>
                <a:gd name="connsiteX63" fmla="*/ 41212 w 663585"/>
                <a:gd name="connsiteY63" fmla="*/ 500747 h 592837"/>
                <a:gd name="connsiteX64" fmla="*/ 46903 w 663585"/>
                <a:gd name="connsiteY64" fmla="*/ 500747 h 5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3585" h="592837">
                  <a:moveTo>
                    <a:pt x="46903" y="500747"/>
                  </a:moveTo>
                  <a:cubicBezTo>
                    <a:pt x="48800" y="496954"/>
                    <a:pt x="51646" y="493160"/>
                    <a:pt x="53543" y="489367"/>
                  </a:cubicBezTo>
                  <a:cubicBezTo>
                    <a:pt x="81053" y="433412"/>
                    <a:pt x="107614" y="378406"/>
                    <a:pt x="135123" y="322451"/>
                  </a:cubicBezTo>
                  <a:cubicBezTo>
                    <a:pt x="144609" y="303483"/>
                    <a:pt x="154096" y="300638"/>
                    <a:pt x="171170" y="312019"/>
                  </a:cubicBezTo>
                  <a:cubicBezTo>
                    <a:pt x="193937" y="327193"/>
                    <a:pt x="216703" y="342367"/>
                    <a:pt x="238522" y="357541"/>
                  </a:cubicBezTo>
                  <a:cubicBezTo>
                    <a:pt x="239470" y="358490"/>
                    <a:pt x="240418" y="359438"/>
                    <a:pt x="242316" y="360386"/>
                  </a:cubicBezTo>
                  <a:cubicBezTo>
                    <a:pt x="256545" y="368922"/>
                    <a:pt x="259390" y="367973"/>
                    <a:pt x="262237" y="351851"/>
                  </a:cubicBezTo>
                  <a:cubicBezTo>
                    <a:pt x="272671" y="300638"/>
                    <a:pt x="284054" y="249425"/>
                    <a:pt x="294489" y="198213"/>
                  </a:cubicBezTo>
                  <a:cubicBezTo>
                    <a:pt x="298283" y="178296"/>
                    <a:pt x="311564" y="171658"/>
                    <a:pt x="330536" y="181142"/>
                  </a:cubicBezTo>
                  <a:cubicBezTo>
                    <a:pt x="363737" y="198213"/>
                    <a:pt x="396938" y="215283"/>
                    <a:pt x="430139" y="233303"/>
                  </a:cubicBezTo>
                  <a:cubicBezTo>
                    <a:pt x="439625" y="238993"/>
                    <a:pt x="445317" y="237096"/>
                    <a:pt x="452906" y="228561"/>
                  </a:cubicBezTo>
                  <a:cubicBezTo>
                    <a:pt x="470930" y="208645"/>
                    <a:pt x="488953" y="188729"/>
                    <a:pt x="507925" y="169761"/>
                  </a:cubicBezTo>
                  <a:cubicBezTo>
                    <a:pt x="509822" y="167864"/>
                    <a:pt x="511719" y="165967"/>
                    <a:pt x="512668" y="164071"/>
                  </a:cubicBezTo>
                  <a:cubicBezTo>
                    <a:pt x="513617" y="161225"/>
                    <a:pt x="514565" y="156483"/>
                    <a:pt x="513617" y="154587"/>
                  </a:cubicBezTo>
                  <a:cubicBezTo>
                    <a:pt x="512668" y="152690"/>
                    <a:pt x="507925" y="151742"/>
                    <a:pt x="504131" y="150793"/>
                  </a:cubicBezTo>
                  <a:cubicBezTo>
                    <a:pt x="497490" y="150793"/>
                    <a:pt x="491798" y="151742"/>
                    <a:pt x="485159" y="151742"/>
                  </a:cubicBezTo>
                  <a:cubicBezTo>
                    <a:pt x="476621" y="150793"/>
                    <a:pt x="468083" y="147948"/>
                    <a:pt x="466187" y="137516"/>
                  </a:cubicBezTo>
                  <a:cubicBezTo>
                    <a:pt x="464289" y="126135"/>
                    <a:pt x="468083" y="117600"/>
                    <a:pt x="478518" y="112858"/>
                  </a:cubicBezTo>
                  <a:cubicBezTo>
                    <a:pt x="484210" y="110013"/>
                    <a:pt x="491798" y="109064"/>
                    <a:pt x="498439" y="109064"/>
                  </a:cubicBezTo>
                  <a:cubicBezTo>
                    <a:pt x="521205" y="107168"/>
                    <a:pt x="543972" y="105271"/>
                    <a:pt x="566738" y="104322"/>
                  </a:cubicBezTo>
                  <a:cubicBezTo>
                    <a:pt x="581916" y="103374"/>
                    <a:pt x="588556" y="109064"/>
                    <a:pt x="590453" y="124238"/>
                  </a:cubicBezTo>
                  <a:cubicBezTo>
                    <a:pt x="594248" y="151742"/>
                    <a:pt x="596145" y="179245"/>
                    <a:pt x="598991" y="206748"/>
                  </a:cubicBezTo>
                  <a:cubicBezTo>
                    <a:pt x="599940" y="219077"/>
                    <a:pt x="590453" y="229509"/>
                    <a:pt x="579070" y="230458"/>
                  </a:cubicBezTo>
                  <a:cubicBezTo>
                    <a:pt x="567687" y="231406"/>
                    <a:pt x="559150" y="222870"/>
                    <a:pt x="557252" y="210541"/>
                  </a:cubicBezTo>
                  <a:cubicBezTo>
                    <a:pt x="556304" y="203903"/>
                    <a:pt x="556304" y="198213"/>
                    <a:pt x="554407" y="191574"/>
                  </a:cubicBezTo>
                  <a:cubicBezTo>
                    <a:pt x="553458" y="188729"/>
                    <a:pt x="551561" y="186832"/>
                    <a:pt x="549664" y="183987"/>
                  </a:cubicBezTo>
                  <a:cubicBezTo>
                    <a:pt x="547766" y="185883"/>
                    <a:pt x="544921" y="186832"/>
                    <a:pt x="543023" y="188729"/>
                  </a:cubicBezTo>
                  <a:cubicBezTo>
                    <a:pt x="519308" y="216232"/>
                    <a:pt x="495593" y="242787"/>
                    <a:pt x="471878" y="270290"/>
                  </a:cubicBezTo>
                  <a:cubicBezTo>
                    <a:pt x="454803" y="290206"/>
                    <a:pt x="449111" y="290206"/>
                    <a:pt x="426345" y="278825"/>
                  </a:cubicBezTo>
                  <a:cubicBezTo>
                    <a:pt x="403578" y="266496"/>
                    <a:pt x="380812" y="256064"/>
                    <a:pt x="358994" y="244683"/>
                  </a:cubicBezTo>
                  <a:cubicBezTo>
                    <a:pt x="353302" y="241838"/>
                    <a:pt x="348559" y="238045"/>
                    <a:pt x="342868" y="234251"/>
                  </a:cubicBezTo>
                  <a:cubicBezTo>
                    <a:pt x="334330" y="228561"/>
                    <a:pt x="330536" y="229509"/>
                    <a:pt x="328639" y="239941"/>
                  </a:cubicBezTo>
                  <a:cubicBezTo>
                    <a:pt x="322947" y="263651"/>
                    <a:pt x="319153" y="288309"/>
                    <a:pt x="313461" y="312967"/>
                  </a:cubicBezTo>
                  <a:cubicBezTo>
                    <a:pt x="306821" y="345212"/>
                    <a:pt x="300181" y="377457"/>
                    <a:pt x="292591" y="408754"/>
                  </a:cubicBezTo>
                  <a:cubicBezTo>
                    <a:pt x="288797" y="423928"/>
                    <a:pt x="275517" y="429618"/>
                    <a:pt x="262237" y="422031"/>
                  </a:cubicBezTo>
                  <a:cubicBezTo>
                    <a:pt x="241367" y="409702"/>
                    <a:pt x="221446" y="396425"/>
                    <a:pt x="201526" y="384096"/>
                  </a:cubicBezTo>
                  <a:cubicBezTo>
                    <a:pt x="192040" y="377457"/>
                    <a:pt x="182554" y="370818"/>
                    <a:pt x="173068" y="364180"/>
                  </a:cubicBezTo>
                  <a:cubicBezTo>
                    <a:pt x="165479" y="359438"/>
                    <a:pt x="162633" y="363231"/>
                    <a:pt x="158839" y="368922"/>
                  </a:cubicBezTo>
                  <a:cubicBezTo>
                    <a:pt x="145558" y="395476"/>
                    <a:pt x="132278" y="422980"/>
                    <a:pt x="118997" y="449535"/>
                  </a:cubicBezTo>
                  <a:cubicBezTo>
                    <a:pt x="104768" y="477986"/>
                    <a:pt x="89591" y="505489"/>
                    <a:pt x="74413" y="533941"/>
                  </a:cubicBezTo>
                  <a:cubicBezTo>
                    <a:pt x="72515" y="537734"/>
                    <a:pt x="70618" y="543425"/>
                    <a:pt x="72515" y="547218"/>
                  </a:cubicBezTo>
                  <a:cubicBezTo>
                    <a:pt x="73464" y="549115"/>
                    <a:pt x="80104" y="550063"/>
                    <a:pt x="84848" y="550063"/>
                  </a:cubicBezTo>
                  <a:cubicBezTo>
                    <a:pt x="128483" y="550063"/>
                    <a:pt x="172119" y="549115"/>
                    <a:pt x="216703" y="549115"/>
                  </a:cubicBezTo>
                  <a:cubicBezTo>
                    <a:pt x="321999" y="549115"/>
                    <a:pt x="426345" y="549115"/>
                    <a:pt x="531640" y="549115"/>
                  </a:cubicBezTo>
                  <a:cubicBezTo>
                    <a:pt x="564841" y="549115"/>
                    <a:pt x="597094" y="549115"/>
                    <a:pt x="630295" y="549115"/>
                  </a:cubicBezTo>
                  <a:cubicBezTo>
                    <a:pt x="635986" y="549115"/>
                    <a:pt x="640729" y="549115"/>
                    <a:pt x="646421" y="551012"/>
                  </a:cubicBezTo>
                  <a:cubicBezTo>
                    <a:pt x="657804" y="553857"/>
                    <a:pt x="664444" y="561444"/>
                    <a:pt x="663496" y="571876"/>
                  </a:cubicBezTo>
                  <a:cubicBezTo>
                    <a:pt x="662547" y="581360"/>
                    <a:pt x="653061" y="590844"/>
                    <a:pt x="641678" y="590844"/>
                  </a:cubicBezTo>
                  <a:cubicBezTo>
                    <a:pt x="617963" y="591792"/>
                    <a:pt x="593299" y="591792"/>
                    <a:pt x="569584" y="591792"/>
                  </a:cubicBezTo>
                  <a:cubicBezTo>
                    <a:pt x="520257" y="591792"/>
                    <a:pt x="471878" y="592740"/>
                    <a:pt x="422550" y="592740"/>
                  </a:cubicBezTo>
                  <a:cubicBezTo>
                    <a:pt x="333382" y="592740"/>
                    <a:pt x="244213" y="591792"/>
                    <a:pt x="155044" y="590844"/>
                  </a:cubicBezTo>
                  <a:cubicBezTo>
                    <a:pt x="114254" y="590844"/>
                    <a:pt x="73464" y="591792"/>
                    <a:pt x="32674" y="592740"/>
                  </a:cubicBezTo>
                  <a:cubicBezTo>
                    <a:pt x="8011" y="593689"/>
                    <a:pt x="1370" y="587998"/>
                    <a:pt x="421" y="563341"/>
                  </a:cubicBezTo>
                  <a:cubicBezTo>
                    <a:pt x="-527" y="531095"/>
                    <a:pt x="421" y="499799"/>
                    <a:pt x="421" y="467554"/>
                  </a:cubicBezTo>
                  <a:cubicBezTo>
                    <a:pt x="421" y="395476"/>
                    <a:pt x="1370" y="324348"/>
                    <a:pt x="1370" y="252270"/>
                  </a:cubicBezTo>
                  <a:cubicBezTo>
                    <a:pt x="1370" y="193471"/>
                    <a:pt x="1370" y="134671"/>
                    <a:pt x="1370" y="74923"/>
                  </a:cubicBezTo>
                  <a:cubicBezTo>
                    <a:pt x="1370" y="61645"/>
                    <a:pt x="421" y="48368"/>
                    <a:pt x="421" y="36039"/>
                  </a:cubicBezTo>
                  <a:cubicBezTo>
                    <a:pt x="421" y="30348"/>
                    <a:pt x="421" y="25606"/>
                    <a:pt x="421" y="19916"/>
                  </a:cubicBezTo>
                  <a:cubicBezTo>
                    <a:pt x="1370" y="9484"/>
                    <a:pt x="9908" y="0"/>
                    <a:pt x="17497" y="0"/>
                  </a:cubicBezTo>
                  <a:cubicBezTo>
                    <a:pt x="26034" y="0"/>
                    <a:pt x="36469" y="7587"/>
                    <a:pt x="38366" y="18020"/>
                  </a:cubicBezTo>
                  <a:cubicBezTo>
                    <a:pt x="40263" y="25606"/>
                    <a:pt x="40263" y="33193"/>
                    <a:pt x="40263" y="40781"/>
                  </a:cubicBezTo>
                  <a:cubicBezTo>
                    <a:pt x="40263" y="156483"/>
                    <a:pt x="40263" y="272187"/>
                    <a:pt x="40263" y="388838"/>
                  </a:cubicBezTo>
                  <a:cubicBezTo>
                    <a:pt x="40263" y="421083"/>
                    <a:pt x="40263" y="452380"/>
                    <a:pt x="40263" y="484625"/>
                  </a:cubicBezTo>
                  <a:cubicBezTo>
                    <a:pt x="40263" y="490315"/>
                    <a:pt x="41212" y="495057"/>
                    <a:pt x="41212" y="500747"/>
                  </a:cubicBezTo>
                  <a:cubicBezTo>
                    <a:pt x="45006" y="499799"/>
                    <a:pt x="45955" y="499799"/>
                    <a:pt x="46903" y="500747"/>
                  </a:cubicBezTo>
                  <a:close/>
                </a:path>
              </a:pathLst>
            </a:custGeom>
            <a:solidFill>
              <a:srgbClr val="000000"/>
            </a:solidFill>
            <a:ln w="9477" cap="flat">
              <a:noFill/>
              <a:prstDash val="solid"/>
              <a:miter/>
            </a:ln>
          </p:spPr>
          <p:txBody>
            <a:bodyPr rtlCol="0" anchor="ctr"/>
            <a:lstStyle/>
            <a:p>
              <a:endParaRPr lang="en-US"/>
            </a:p>
          </p:txBody>
        </p:sp>
      </p:grpSp>
      <p:grpSp>
        <p:nvGrpSpPr>
          <p:cNvPr id="4" name="Graphic 2">
            <a:extLst>
              <a:ext uri="{FF2B5EF4-FFF2-40B4-BE49-F238E27FC236}">
                <a16:creationId xmlns:a16="http://schemas.microsoft.com/office/drawing/2014/main" id="{24EFA62A-3E4E-E5D2-5CEC-CF0501BAA3CE}"/>
              </a:ext>
            </a:extLst>
          </p:cNvPr>
          <p:cNvGrpSpPr/>
          <p:nvPr/>
        </p:nvGrpSpPr>
        <p:grpSpPr>
          <a:xfrm>
            <a:off x="10472142" y="512963"/>
            <a:ext cx="1337489" cy="1406956"/>
            <a:chOff x="690225" y="4499263"/>
            <a:chExt cx="1499146" cy="1521296"/>
          </a:xfrm>
        </p:grpSpPr>
        <p:sp>
          <p:nvSpPr>
            <p:cNvPr id="5" name="Freeform 12">
              <a:extLst>
                <a:ext uri="{FF2B5EF4-FFF2-40B4-BE49-F238E27FC236}">
                  <a16:creationId xmlns:a16="http://schemas.microsoft.com/office/drawing/2014/main" id="{CA4DCEB0-9FA6-E72F-443F-993D6D2EC98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E8E430D7-28F9-0267-BB68-3BC3A7E7141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3033BE65-FAE1-AC15-43D6-DC853F2F1C9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9761859D-55B5-CD9D-E80F-20B1D6917FEA}"/>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2" name="Freeform 40">
                <a:extLst>
                  <a:ext uri="{FF2B5EF4-FFF2-40B4-BE49-F238E27FC236}">
                    <a16:creationId xmlns:a16="http://schemas.microsoft.com/office/drawing/2014/main" id="{C6249736-E45E-6593-DCDB-328556A64C2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3" name="Freeform 41">
                <a:extLst>
                  <a:ext uri="{FF2B5EF4-FFF2-40B4-BE49-F238E27FC236}">
                    <a16:creationId xmlns:a16="http://schemas.microsoft.com/office/drawing/2014/main" id="{8B3FABD3-DBA1-05BD-2FD7-75DAA3A464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4" name="Freeform 42">
                <a:extLst>
                  <a:ext uri="{FF2B5EF4-FFF2-40B4-BE49-F238E27FC236}">
                    <a16:creationId xmlns:a16="http://schemas.microsoft.com/office/drawing/2014/main" id="{BF6C938C-1D98-61BF-1BCD-BD520E211C8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E509E1AE-1CE5-7126-6CE6-870F2A270CB5}"/>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166D3148-F238-E4FC-DF6F-F02BAAFB2BC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41002BDC-6037-48E2-C65D-8A6450FB893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E5D03502-7855-C80B-BFCF-58BE0A78462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5FFD888F-7A7C-D592-81A3-82A63AC46A69}"/>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D8B8F413-BAA0-0351-EEAA-53760227954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798743E9-DFD6-BD1F-9FE3-79CD7238A320}"/>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41ACF0F1-FD4F-4C12-E260-3A06FD44CB9B}"/>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816E58A2-2797-EC8F-F323-5D8796AAED9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285F6832-6067-0B37-BB41-33AEAF249BB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296B23E8-443D-6376-891B-D748B14F5D1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A7CB732E-794C-D3BE-F74E-13E3EE2165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880792D-B332-6521-37F4-3B515E74C3C3}"/>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F5F8CE10-CE81-4032-77A0-CDB57BB1C02F}"/>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03254A03-9403-C989-F955-2D3984AF116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25C85446-946F-6FEC-C71C-45017489301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95469A89-36CC-5788-7870-5620792F035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ED76091-B33F-01A3-2E89-D503673A403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786B5D7-F4F0-3AE1-6C77-DF45218312F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7326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D37798-5686-1987-B8F2-AC0280FD7A48}"/>
              </a:ext>
            </a:extLst>
          </p:cNvPr>
          <p:cNvSpPr txBox="1"/>
          <p:nvPr/>
        </p:nvSpPr>
        <p:spPr>
          <a:xfrm>
            <a:off x="9251711" y="441982"/>
            <a:ext cx="2714824" cy="5386090"/>
          </a:xfrm>
          <a:prstGeom prst="rect">
            <a:avLst/>
          </a:prstGeom>
          <a:noFill/>
        </p:spPr>
        <p:txBody>
          <a:bodyPr wrap="square">
            <a:spAutoFit/>
          </a:bodyPr>
          <a:lstStyle/>
          <a:p>
            <a:r>
              <a:rPr lang="en-US" sz="2000" b="1" dirty="0">
                <a:solidFill>
                  <a:srgbClr val="444444"/>
                </a:solidFill>
                <a:effectLst/>
                <a:cs typeface="Calibri" panose="020F0502020204030204" pitchFamily="34" charset="0"/>
              </a:rPr>
              <a:t>The food system and its drivers. Adapted from Ericksen 2008</a:t>
            </a:r>
          </a:p>
          <a:p>
            <a:r>
              <a:rPr lang="en-US" sz="2000" b="1" dirty="0">
                <a:solidFill>
                  <a:srgbClr val="F79037"/>
                </a:solidFill>
                <a:cs typeface="Calibri" panose="020F0502020204030204" pitchFamily="34" charset="0"/>
                <a:hlinkClick r:id="rId2">
                  <a:extLst>
                    <a:ext uri="{A12FA001-AC4F-418D-AE19-62706E023703}">
                      <ahyp:hlinkClr xmlns:ahyp="http://schemas.microsoft.com/office/drawing/2018/hyperlinkcolor" val="tx"/>
                    </a:ext>
                  </a:extLst>
                </a:hlinkClick>
              </a:rPr>
              <a:t>SOURCE</a:t>
            </a:r>
            <a:endParaRPr lang="en-IE" sz="2000" b="1" dirty="0">
              <a:solidFill>
                <a:srgbClr val="F79037"/>
              </a:solidFill>
              <a:cs typeface="Calibri" panose="020F0502020204030204" pitchFamily="34" charset="0"/>
            </a:endParaRPr>
          </a:p>
          <a:p>
            <a:endParaRPr lang="en-GB" sz="2400" b="0" i="0" dirty="0">
              <a:effectLst/>
            </a:endParaRPr>
          </a:p>
          <a:p>
            <a:r>
              <a:rPr lang="en-GB" sz="2000" i="0" dirty="0">
                <a:solidFill>
                  <a:srgbClr val="000000"/>
                </a:solidFill>
                <a:effectLst/>
              </a:rPr>
              <a:t>Polly </a:t>
            </a:r>
            <a:r>
              <a:rPr lang="en-US" sz="2000" dirty="0">
                <a:solidFill>
                  <a:srgbClr val="000000"/>
                </a:solidFill>
                <a:effectLst/>
                <a:cs typeface="Calibri" panose="020F0502020204030204" pitchFamily="34" charset="0"/>
              </a:rPr>
              <a:t>Ericksen is</a:t>
            </a:r>
            <a:r>
              <a:rPr lang="en-GB" sz="2000" i="0" dirty="0">
                <a:solidFill>
                  <a:srgbClr val="000000"/>
                </a:solidFill>
                <a:effectLst/>
              </a:rPr>
              <a:t> Director, Food Systems Research </a:t>
            </a:r>
            <a:r>
              <a:rPr lang="en-GB" sz="2000" i="0" dirty="0" err="1">
                <a:solidFill>
                  <a:srgbClr val="000000"/>
                </a:solidFill>
                <a:effectLst/>
              </a:rPr>
              <a:t>Center</a:t>
            </a:r>
            <a:r>
              <a:rPr lang="en-GB" sz="2000" i="0" dirty="0">
                <a:solidFill>
                  <a:srgbClr val="000000"/>
                </a:solidFill>
                <a:effectLst/>
              </a:rPr>
              <a:t>, University of Vermont. She has over 20 years' experience working at the interface between research and development on the topics of agriculture, food systems and global environmental change. </a:t>
            </a:r>
            <a:endParaRPr lang="en-US" sz="2000" dirty="0">
              <a:solidFill>
                <a:srgbClr val="000000"/>
              </a:solidFill>
              <a:effectLst/>
              <a:cs typeface="Calibri" panose="020F0502020204030204" pitchFamily="34" charset="0"/>
            </a:endParaRPr>
          </a:p>
        </p:txBody>
      </p:sp>
      <p:grpSp>
        <p:nvGrpSpPr>
          <p:cNvPr id="5" name="Graphic 2">
            <a:extLst>
              <a:ext uri="{FF2B5EF4-FFF2-40B4-BE49-F238E27FC236}">
                <a16:creationId xmlns:a16="http://schemas.microsoft.com/office/drawing/2014/main" id="{36AFA2BF-50ED-5477-AA2B-EC1C22F648A4}"/>
              </a:ext>
            </a:extLst>
          </p:cNvPr>
          <p:cNvGrpSpPr/>
          <p:nvPr/>
        </p:nvGrpSpPr>
        <p:grpSpPr>
          <a:xfrm>
            <a:off x="965732" y="341865"/>
            <a:ext cx="2673792" cy="5233985"/>
            <a:chOff x="1011478" y="507890"/>
            <a:chExt cx="2673792" cy="5233985"/>
          </a:xfrm>
        </p:grpSpPr>
        <p:grpSp>
          <p:nvGrpSpPr>
            <p:cNvPr id="7" name="Graphic 2">
              <a:extLst>
                <a:ext uri="{FF2B5EF4-FFF2-40B4-BE49-F238E27FC236}">
                  <a16:creationId xmlns:a16="http://schemas.microsoft.com/office/drawing/2014/main" id="{1FC9CB8D-3C89-7CC2-02B0-26182B2F336A}"/>
                </a:ext>
              </a:extLst>
            </p:cNvPr>
            <p:cNvGrpSpPr/>
            <p:nvPr/>
          </p:nvGrpSpPr>
          <p:grpSpPr>
            <a:xfrm>
              <a:off x="1113800" y="507890"/>
              <a:ext cx="1533153" cy="5233985"/>
              <a:chOff x="1113800" y="507890"/>
              <a:chExt cx="1533153" cy="5233985"/>
            </a:xfrm>
            <a:noFill/>
          </p:grpSpPr>
          <p:sp>
            <p:nvSpPr>
              <p:cNvPr id="8" name="Freeform 7">
                <a:extLst>
                  <a:ext uri="{FF2B5EF4-FFF2-40B4-BE49-F238E27FC236}">
                    <a16:creationId xmlns:a16="http://schemas.microsoft.com/office/drawing/2014/main" id="{012A12E7-1F96-7EF5-23D9-5D09765BF343}"/>
                  </a:ext>
                </a:extLst>
              </p:cNvPr>
              <p:cNvSpPr/>
              <p:nvPr/>
            </p:nvSpPr>
            <p:spPr>
              <a:xfrm>
                <a:off x="1940763" y="5741875"/>
                <a:ext cx="11741" cy="16770"/>
              </a:xfrm>
              <a:custGeom>
                <a:avLst/>
                <a:gdLst>
                  <a:gd name="connsiteX0" fmla="*/ 11742 w 11741"/>
                  <a:gd name="connsiteY0" fmla="*/ 0 h 16770"/>
                  <a:gd name="connsiteX1" fmla="*/ 0 w 11741"/>
                  <a:gd name="connsiteY1" fmla="*/ 0 h 16770"/>
                </a:gdLst>
                <a:ahLst/>
                <a:cxnLst>
                  <a:cxn ang="0">
                    <a:pos x="connsiteX0" y="connsiteY0"/>
                  </a:cxn>
                  <a:cxn ang="0">
                    <a:pos x="connsiteX1" y="connsiteY1"/>
                  </a:cxn>
                </a:cxnLst>
                <a:rect l="l" t="t" r="r" b="b"/>
                <a:pathLst>
                  <a:path w="11741" h="16770">
                    <a:moveTo>
                      <a:pt x="11742" y="0"/>
                    </a:moveTo>
                    <a:lnTo>
                      <a:pt x="0" y="0"/>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30112092-0F75-6887-917D-EB9DA332AA7B}"/>
                  </a:ext>
                </a:extLst>
              </p:cNvPr>
              <p:cNvSpPr/>
              <p:nvPr/>
            </p:nvSpPr>
            <p:spPr>
              <a:xfrm>
                <a:off x="1149026" y="5741875"/>
                <a:ext cx="746447" cy="16770"/>
              </a:xfrm>
              <a:custGeom>
                <a:avLst/>
                <a:gdLst>
                  <a:gd name="connsiteX0" fmla="*/ 746448 w 746447"/>
                  <a:gd name="connsiteY0" fmla="*/ 0 h 16770"/>
                  <a:gd name="connsiteX1" fmla="*/ 0 w 746447"/>
                  <a:gd name="connsiteY1" fmla="*/ 0 h 16770"/>
                </a:gdLst>
                <a:ahLst/>
                <a:cxnLst>
                  <a:cxn ang="0">
                    <a:pos x="connsiteX0" y="connsiteY0"/>
                  </a:cxn>
                  <a:cxn ang="0">
                    <a:pos x="connsiteX1" y="connsiteY1"/>
                  </a:cxn>
                </a:cxnLst>
                <a:rect l="l" t="t" r="r" b="b"/>
                <a:pathLst>
                  <a:path w="746447" h="16770">
                    <a:moveTo>
                      <a:pt x="746448" y="0"/>
                    </a:moveTo>
                    <a:lnTo>
                      <a:pt x="0" y="0"/>
                    </a:lnTo>
                  </a:path>
                </a:pathLst>
              </a:custGeom>
              <a:ln w="16771" cap="flat">
                <a:solidFill>
                  <a:srgbClr val="000000"/>
                </a:solidFill>
                <a:custDash>
                  <a:ds d="104137" sp="208275"/>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CC2AA7DD-04CF-308D-91C9-3E893B95ED4E}"/>
                  </a:ext>
                </a:extLst>
              </p:cNvPr>
              <p:cNvSpPr/>
              <p:nvPr/>
            </p:nvSpPr>
            <p:spPr>
              <a:xfrm>
                <a:off x="1113800" y="5730137"/>
                <a:ext cx="11741" cy="11738"/>
              </a:xfrm>
              <a:custGeom>
                <a:avLst/>
                <a:gdLst>
                  <a:gd name="connsiteX0" fmla="*/ 11742 w 11741"/>
                  <a:gd name="connsiteY0" fmla="*/ 11738 h 11738"/>
                  <a:gd name="connsiteX1" fmla="*/ 0 w 11741"/>
                  <a:gd name="connsiteY1" fmla="*/ 11738 h 11738"/>
                  <a:gd name="connsiteX2" fmla="*/ 0 w 11741"/>
                  <a:gd name="connsiteY2" fmla="*/ 0 h 11738"/>
                </a:gdLst>
                <a:ahLst/>
                <a:cxnLst>
                  <a:cxn ang="0">
                    <a:pos x="connsiteX0" y="connsiteY0"/>
                  </a:cxn>
                  <a:cxn ang="0">
                    <a:pos x="connsiteX1" y="connsiteY1"/>
                  </a:cxn>
                  <a:cxn ang="0">
                    <a:pos x="connsiteX2" y="connsiteY2"/>
                  </a:cxn>
                </a:cxnLst>
                <a:rect l="l" t="t" r="r" b="b"/>
                <a:pathLst>
                  <a:path w="11741" h="11738">
                    <a:moveTo>
                      <a:pt x="11742" y="11738"/>
                    </a:moveTo>
                    <a:lnTo>
                      <a:pt x="0" y="11738"/>
                    </a:lnTo>
                    <a:lnTo>
                      <a:pt x="0"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1837F86E-366B-B67E-E7D0-13F34D1C05B8}"/>
                  </a:ext>
                </a:extLst>
              </p:cNvPr>
              <p:cNvSpPr/>
              <p:nvPr/>
            </p:nvSpPr>
            <p:spPr>
              <a:xfrm>
                <a:off x="1113800"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35584534-6A7A-93CE-6B2E-76C7E6CDF0E5}"/>
                  </a:ext>
                </a:extLst>
              </p:cNvPr>
              <p:cNvSpPr/>
              <p:nvPr/>
            </p:nvSpPr>
            <p:spPr>
              <a:xfrm>
                <a:off x="1113800" y="507890"/>
                <a:ext cx="11741" cy="11739"/>
              </a:xfrm>
              <a:custGeom>
                <a:avLst/>
                <a:gdLst>
                  <a:gd name="connsiteX0" fmla="*/ 0 w 11741"/>
                  <a:gd name="connsiteY0" fmla="*/ 11739 h 11739"/>
                  <a:gd name="connsiteX1" fmla="*/ 0 w 11741"/>
                  <a:gd name="connsiteY1" fmla="*/ 0 h 11739"/>
                  <a:gd name="connsiteX2" fmla="*/ 11742 w 11741"/>
                  <a:gd name="connsiteY2" fmla="*/ 0 h 11739"/>
                </a:gdLst>
                <a:ahLst/>
                <a:cxnLst>
                  <a:cxn ang="0">
                    <a:pos x="connsiteX0" y="connsiteY0"/>
                  </a:cxn>
                  <a:cxn ang="0">
                    <a:pos x="connsiteX1" y="connsiteY1"/>
                  </a:cxn>
                  <a:cxn ang="0">
                    <a:pos x="connsiteX2" y="connsiteY2"/>
                  </a:cxn>
                </a:cxnLst>
                <a:rect l="l" t="t" r="r" b="b"/>
                <a:pathLst>
                  <a:path w="11741" h="11739">
                    <a:moveTo>
                      <a:pt x="0" y="11739"/>
                    </a:moveTo>
                    <a:lnTo>
                      <a:pt x="0" y="0"/>
                    </a:lnTo>
                    <a:lnTo>
                      <a:pt x="11742"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A2A63FD7-35A1-A15B-AB0C-8FE8281D94F5}"/>
                  </a:ext>
                </a:extLst>
              </p:cNvPr>
              <p:cNvSpPr/>
              <p:nvPr/>
            </p:nvSpPr>
            <p:spPr>
              <a:xfrm>
                <a:off x="1174187" y="507890"/>
                <a:ext cx="1435863" cy="16770"/>
              </a:xfrm>
              <a:custGeom>
                <a:avLst/>
                <a:gdLst>
                  <a:gd name="connsiteX0" fmla="*/ 0 w 1435863"/>
                  <a:gd name="connsiteY0" fmla="*/ 0 h 16770"/>
                  <a:gd name="connsiteX1" fmla="*/ 1435863 w 1435863"/>
                  <a:gd name="connsiteY1" fmla="*/ 0 h 16770"/>
                </a:gdLst>
                <a:ahLst/>
                <a:cxnLst>
                  <a:cxn ang="0">
                    <a:pos x="connsiteX0" y="connsiteY0"/>
                  </a:cxn>
                  <a:cxn ang="0">
                    <a:pos x="connsiteX1" y="connsiteY1"/>
                  </a:cxn>
                </a:cxnLst>
                <a:rect l="l" t="t" r="r" b="b"/>
                <a:pathLst>
                  <a:path w="1435863" h="16770">
                    <a:moveTo>
                      <a:pt x="0" y="0"/>
                    </a:moveTo>
                    <a:lnTo>
                      <a:pt x="1435863" y="0"/>
                    </a:lnTo>
                  </a:path>
                </a:pathLst>
              </a:custGeom>
              <a:ln w="16771" cap="flat">
                <a:solidFill>
                  <a:srgbClr val="000000"/>
                </a:solidFill>
                <a:custDash>
                  <a:ds d="108825" sp="21765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200004A6-5917-D90F-9914-7EC787E18583}"/>
                  </a:ext>
                </a:extLst>
              </p:cNvPr>
              <p:cNvSpPr/>
              <p:nvPr/>
            </p:nvSpPr>
            <p:spPr>
              <a:xfrm>
                <a:off x="2635211" y="507890"/>
                <a:ext cx="11741" cy="11739"/>
              </a:xfrm>
              <a:custGeom>
                <a:avLst/>
                <a:gdLst>
                  <a:gd name="connsiteX0" fmla="*/ 0 w 11741"/>
                  <a:gd name="connsiteY0" fmla="*/ 0 h 11739"/>
                  <a:gd name="connsiteX1" fmla="*/ 11742 w 11741"/>
                  <a:gd name="connsiteY1" fmla="*/ 0 h 11739"/>
                  <a:gd name="connsiteX2" fmla="*/ 11742 w 11741"/>
                  <a:gd name="connsiteY2" fmla="*/ 11739 h 11739"/>
                </a:gdLst>
                <a:ahLst/>
                <a:cxnLst>
                  <a:cxn ang="0">
                    <a:pos x="connsiteX0" y="connsiteY0"/>
                  </a:cxn>
                  <a:cxn ang="0">
                    <a:pos x="connsiteX1" y="connsiteY1"/>
                  </a:cxn>
                  <a:cxn ang="0">
                    <a:pos x="connsiteX2" y="connsiteY2"/>
                  </a:cxn>
                </a:cxnLst>
                <a:rect l="l" t="t" r="r" b="b"/>
                <a:pathLst>
                  <a:path w="11741" h="11739">
                    <a:moveTo>
                      <a:pt x="0" y="0"/>
                    </a:moveTo>
                    <a:lnTo>
                      <a:pt x="11742" y="0"/>
                    </a:lnTo>
                    <a:lnTo>
                      <a:pt x="11742" y="11739"/>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E530E19-0D76-8CD3-5537-1D03F8B2F953}"/>
                  </a:ext>
                </a:extLst>
              </p:cNvPr>
              <p:cNvSpPr/>
              <p:nvPr/>
            </p:nvSpPr>
            <p:spPr>
              <a:xfrm>
                <a:off x="2646953"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EAED6BB4-28C7-DE4F-847A-55D1C734CCD2}"/>
                  </a:ext>
                </a:extLst>
              </p:cNvPr>
              <p:cNvSpPr/>
              <p:nvPr/>
            </p:nvSpPr>
            <p:spPr>
              <a:xfrm>
                <a:off x="2646953"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 name="Freeform 16">
              <a:extLst>
                <a:ext uri="{FF2B5EF4-FFF2-40B4-BE49-F238E27FC236}">
                  <a16:creationId xmlns:a16="http://schemas.microsoft.com/office/drawing/2014/main" id="{842490C1-8058-4709-BD62-A005E3A15155}"/>
                </a:ext>
              </a:extLst>
            </p:cNvPr>
            <p:cNvSpPr/>
            <p:nvPr/>
          </p:nvSpPr>
          <p:spPr>
            <a:xfrm>
              <a:off x="1113800" y="4076593"/>
              <a:ext cx="2571470" cy="16770"/>
            </a:xfrm>
            <a:custGeom>
              <a:avLst/>
              <a:gdLst>
                <a:gd name="connsiteX0" fmla="*/ 2571470 w 2571470"/>
                <a:gd name="connsiteY0" fmla="*/ 0 h 16770"/>
                <a:gd name="connsiteX1" fmla="*/ 0 w 2571470"/>
                <a:gd name="connsiteY1" fmla="*/ 0 h 16770"/>
              </a:gdLst>
              <a:ahLst/>
              <a:cxnLst>
                <a:cxn ang="0">
                  <a:pos x="connsiteX0" y="connsiteY0"/>
                </a:cxn>
                <a:cxn ang="0">
                  <a:pos x="connsiteX1" y="connsiteY1"/>
                </a:cxn>
              </a:cxnLst>
              <a:rect l="l" t="t" r="r" b="b"/>
              <a:pathLst>
                <a:path w="2571470" h="16770">
                  <a:moveTo>
                    <a:pt x="2571470" y="0"/>
                  </a:moveTo>
                  <a:lnTo>
                    <a:pt x="0" y="0"/>
                  </a:lnTo>
                </a:path>
              </a:pathLst>
            </a:custGeom>
            <a:ln w="16771" cap="flat">
              <a:solidFill>
                <a:srgbClr val="000000"/>
              </a:solidFill>
              <a:custDash>
                <a:ds d="106298" sp="212595"/>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F5FF1146-BF80-EAB9-6395-89ACEEF05242}"/>
                </a:ext>
              </a:extLst>
            </p:cNvPr>
            <p:cNvSpPr/>
            <p:nvPr/>
          </p:nvSpPr>
          <p:spPr>
            <a:xfrm>
              <a:off x="1011478" y="3722741"/>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9C41200-6ADA-891C-AEEF-E4A833D5BBD0}"/>
                </a:ext>
              </a:extLst>
            </p:cNvPr>
            <p:cNvSpPr/>
            <p:nvPr/>
          </p:nvSpPr>
          <p:spPr>
            <a:xfrm>
              <a:off x="2544631" y="620250"/>
              <a:ext cx="204644" cy="103975"/>
            </a:xfrm>
            <a:custGeom>
              <a:avLst/>
              <a:gdLst>
                <a:gd name="connsiteX0" fmla="*/ 204644 w 204644"/>
                <a:gd name="connsiteY0" fmla="*/ 0 h 103975"/>
                <a:gd name="connsiteX1" fmla="*/ 102322 w 204644"/>
                <a:gd name="connsiteY1" fmla="*/ 103975 h 103975"/>
                <a:gd name="connsiteX2" fmla="*/ 0 w 204644"/>
                <a:gd name="connsiteY2" fmla="*/ 0 h 103975"/>
              </a:gdLst>
              <a:ahLst/>
              <a:cxnLst>
                <a:cxn ang="0">
                  <a:pos x="connsiteX0" y="connsiteY0"/>
                </a:cxn>
                <a:cxn ang="0">
                  <a:pos x="connsiteX1" y="connsiteY1"/>
                </a:cxn>
                <a:cxn ang="0">
                  <a:pos x="connsiteX2" y="connsiteY2"/>
                </a:cxn>
              </a:cxnLst>
              <a:rect l="l" t="t" r="r" b="b"/>
              <a:pathLst>
                <a:path w="204644" h="103975">
                  <a:moveTo>
                    <a:pt x="204644" y="0"/>
                  </a:moveTo>
                  <a:lnTo>
                    <a:pt x="102322" y="103975"/>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9D9E448F-D635-06F5-FC37-487E286E01BD}"/>
              </a:ext>
            </a:extLst>
          </p:cNvPr>
          <p:cNvGrpSpPr/>
          <p:nvPr/>
        </p:nvGrpSpPr>
        <p:grpSpPr>
          <a:xfrm>
            <a:off x="6236156" y="341865"/>
            <a:ext cx="2673792" cy="5233985"/>
            <a:chOff x="6281902" y="507890"/>
            <a:chExt cx="2673792" cy="5233985"/>
          </a:xfrm>
        </p:grpSpPr>
        <p:grpSp>
          <p:nvGrpSpPr>
            <p:cNvPr id="21" name="Graphic 2">
              <a:extLst>
                <a:ext uri="{FF2B5EF4-FFF2-40B4-BE49-F238E27FC236}">
                  <a16:creationId xmlns:a16="http://schemas.microsoft.com/office/drawing/2014/main" id="{FDE6C8F1-46C1-E111-B4A7-1863E85A53BA}"/>
                </a:ext>
              </a:extLst>
            </p:cNvPr>
            <p:cNvGrpSpPr/>
            <p:nvPr/>
          </p:nvGrpSpPr>
          <p:grpSpPr>
            <a:xfrm>
              <a:off x="7320218" y="507890"/>
              <a:ext cx="1533153" cy="5233985"/>
              <a:chOff x="7320218" y="507890"/>
              <a:chExt cx="1533153" cy="5233985"/>
            </a:xfrm>
            <a:noFill/>
          </p:grpSpPr>
          <p:sp>
            <p:nvSpPr>
              <p:cNvPr id="22" name="Freeform 21">
                <a:extLst>
                  <a:ext uri="{FF2B5EF4-FFF2-40B4-BE49-F238E27FC236}">
                    <a16:creationId xmlns:a16="http://schemas.microsoft.com/office/drawing/2014/main" id="{4055EA56-4A07-6C46-24A8-A7E6961C86B6}"/>
                  </a:ext>
                </a:extLst>
              </p:cNvPr>
              <p:cNvSpPr/>
              <p:nvPr/>
            </p:nvSpPr>
            <p:spPr>
              <a:xfrm>
                <a:off x="7586927" y="5741875"/>
                <a:ext cx="11741" cy="16770"/>
              </a:xfrm>
              <a:custGeom>
                <a:avLst/>
                <a:gdLst>
                  <a:gd name="connsiteX0" fmla="*/ 0 w 11741"/>
                  <a:gd name="connsiteY0" fmla="*/ 0 h 16770"/>
                  <a:gd name="connsiteX1" fmla="*/ 11742 w 11741"/>
                  <a:gd name="connsiteY1" fmla="*/ 0 h 16770"/>
                </a:gdLst>
                <a:ahLst/>
                <a:cxnLst>
                  <a:cxn ang="0">
                    <a:pos x="connsiteX0" y="connsiteY0"/>
                  </a:cxn>
                  <a:cxn ang="0">
                    <a:pos x="connsiteX1" y="connsiteY1"/>
                  </a:cxn>
                </a:cxnLst>
                <a:rect l="l" t="t" r="r" b="b"/>
                <a:pathLst>
                  <a:path w="11741" h="16770">
                    <a:moveTo>
                      <a:pt x="0" y="0"/>
                    </a:moveTo>
                    <a:lnTo>
                      <a:pt x="11742" y="0"/>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693500F-5021-8C34-6F3C-71C7E2E4F735}"/>
                  </a:ext>
                </a:extLst>
              </p:cNvPr>
              <p:cNvSpPr/>
              <p:nvPr/>
            </p:nvSpPr>
            <p:spPr>
              <a:xfrm>
                <a:off x="7645636" y="5741875"/>
                <a:ext cx="1172509" cy="16770"/>
              </a:xfrm>
              <a:custGeom>
                <a:avLst/>
                <a:gdLst>
                  <a:gd name="connsiteX0" fmla="*/ 0 w 1172509"/>
                  <a:gd name="connsiteY0" fmla="*/ 0 h 16770"/>
                  <a:gd name="connsiteX1" fmla="*/ 1172510 w 1172509"/>
                  <a:gd name="connsiteY1" fmla="*/ 0 h 16770"/>
                </a:gdLst>
                <a:ahLst/>
                <a:cxnLst>
                  <a:cxn ang="0">
                    <a:pos x="connsiteX0" y="connsiteY0"/>
                  </a:cxn>
                  <a:cxn ang="0">
                    <a:pos x="connsiteX1" y="connsiteY1"/>
                  </a:cxn>
                </a:cxnLst>
                <a:rect l="l" t="t" r="r" b="b"/>
                <a:pathLst>
                  <a:path w="1172509" h="16770">
                    <a:moveTo>
                      <a:pt x="0" y="0"/>
                    </a:moveTo>
                    <a:lnTo>
                      <a:pt x="1172510" y="0"/>
                    </a:lnTo>
                  </a:path>
                </a:pathLst>
              </a:custGeom>
              <a:ln w="16771" cap="flat">
                <a:solidFill>
                  <a:srgbClr val="000000"/>
                </a:solidFill>
                <a:custDash>
                  <a:ds d="104895" sp="209782"/>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F8E1001-B45B-A7A2-B75A-BD0D9CDC3F21}"/>
                  </a:ext>
                </a:extLst>
              </p:cNvPr>
              <p:cNvSpPr/>
              <p:nvPr/>
            </p:nvSpPr>
            <p:spPr>
              <a:xfrm>
                <a:off x="8841629" y="5730137"/>
                <a:ext cx="11742" cy="11738"/>
              </a:xfrm>
              <a:custGeom>
                <a:avLst/>
                <a:gdLst>
                  <a:gd name="connsiteX0" fmla="*/ 0 w 11742"/>
                  <a:gd name="connsiteY0" fmla="*/ 11738 h 11738"/>
                  <a:gd name="connsiteX1" fmla="*/ 11742 w 11742"/>
                  <a:gd name="connsiteY1" fmla="*/ 11738 h 11738"/>
                  <a:gd name="connsiteX2" fmla="*/ 11742 w 11742"/>
                  <a:gd name="connsiteY2" fmla="*/ 0 h 11738"/>
                </a:gdLst>
                <a:ahLst/>
                <a:cxnLst>
                  <a:cxn ang="0">
                    <a:pos x="connsiteX0" y="connsiteY0"/>
                  </a:cxn>
                  <a:cxn ang="0">
                    <a:pos x="connsiteX1" y="connsiteY1"/>
                  </a:cxn>
                  <a:cxn ang="0">
                    <a:pos x="connsiteX2" y="connsiteY2"/>
                  </a:cxn>
                </a:cxnLst>
                <a:rect l="l" t="t" r="r" b="b"/>
                <a:pathLst>
                  <a:path w="11742" h="11738">
                    <a:moveTo>
                      <a:pt x="0" y="11738"/>
                    </a:moveTo>
                    <a:lnTo>
                      <a:pt x="11742" y="11738"/>
                    </a:lnTo>
                    <a:lnTo>
                      <a:pt x="11742"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B7DD19-3476-C4BC-4FB1-7F93385ACEA8}"/>
                  </a:ext>
                </a:extLst>
              </p:cNvPr>
              <p:cNvSpPr/>
              <p:nvPr/>
            </p:nvSpPr>
            <p:spPr>
              <a:xfrm>
                <a:off x="8853372"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62125887-64F6-1FEE-A609-F927FE0FEB37}"/>
                  </a:ext>
                </a:extLst>
              </p:cNvPr>
              <p:cNvSpPr/>
              <p:nvPr/>
            </p:nvSpPr>
            <p:spPr>
              <a:xfrm>
                <a:off x="8841629" y="507890"/>
                <a:ext cx="11742" cy="11739"/>
              </a:xfrm>
              <a:custGeom>
                <a:avLst/>
                <a:gdLst>
                  <a:gd name="connsiteX0" fmla="*/ 11742 w 11742"/>
                  <a:gd name="connsiteY0" fmla="*/ 11739 h 11739"/>
                  <a:gd name="connsiteX1" fmla="*/ 11742 w 11742"/>
                  <a:gd name="connsiteY1" fmla="*/ 0 h 11739"/>
                  <a:gd name="connsiteX2" fmla="*/ 0 w 11742"/>
                  <a:gd name="connsiteY2" fmla="*/ 0 h 11739"/>
                </a:gdLst>
                <a:ahLst/>
                <a:cxnLst>
                  <a:cxn ang="0">
                    <a:pos x="connsiteX0" y="connsiteY0"/>
                  </a:cxn>
                  <a:cxn ang="0">
                    <a:pos x="connsiteX1" y="connsiteY1"/>
                  </a:cxn>
                  <a:cxn ang="0">
                    <a:pos x="connsiteX2" y="connsiteY2"/>
                  </a:cxn>
                </a:cxnLst>
                <a:rect l="l" t="t" r="r" b="b"/>
                <a:pathLst>
                  <a:path w="11742" h="11739">
                    <a:moveTo>
                      <a:pt x="11742" y="11739"/>
                    </a:moveTo>
                    <a:lnTo>
                      <a:pt x="11742" y="0"/>
                    </a:lnTo>
                    <a:lnTo>
                      <a:pt x="0"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559A8C00-9E38-D7A3-1DFC-7520573AD470}"/>
                  </a:ext>
                </a:extLst>
              </p:cNvPr>
              <p:cNvSpPr/>
              <p:nvPr/>
            </p:nvSpPr>
            <p:spPr>
              <a:xfrm>
                <a:off x="7357122" y="507890"/>
                <a:ext cx="1435863" cy="16770"/>
              </a:xfrm>
              <a:custGeom>
                <a:avLst/>
                <a:gdLst>
                  <a:gd name="connsiteX0" fmla="*/ 1435864 w 1435863"/>
                  <a:gd name="connsiteY0" fmla="*/ 0 h 16770"/>
                  <a:gd name="connsiteX1" fmla="*/ 0 w 1435863"/>
                  <a:gd name="connsiteY1" fmla="*/ 0 h 16770"/>
                </a:gdLst>
                <a:ahLst/>
                <a:cxnLst>
                  <a:cxn ang="0">
                    <a:pos x="connsiteX0" y="connsiteY0"/>
                  </a:cxn>
                  <a:cxn ang="0">
                    <a:pos x="connsiteX1" y="connsiteY1"/>
                  </a:cxn>
                </a:cxnLst>
                <a:rect l="l" t="t" r="r" b="b"/>
                <a:pathLst>
                  <a:path w="1435863" h="16770">
                    <a:moveTo>
                      <a:pt x="1435864" y="0"/>
                    </a:moveTo>
                    <a:lnTo>
                      <a:pt x="0" y="0"/>
                    </a:lnTo>
                  </a:path>
                </a:pathLst>
              </a:custGeom>
              <a:ln w="16771" cap="flat">
                <a:solidFill>
                  <a:srgbClr val="000000"/>
                </a:solidFill>
                <a:custDash>
                  <a:ds d="108825" sp="21765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E0DC76A3-5EB5-546F-A566-C4FED0022ADE}"/>
                  </a:ext>
                </a:extLst>
              </p:cNvPr>
              <p:cNvSpPr/>
              <p:nvPr/>
            </p:nvSpPr>
            <p:spPr>
              <a:xfrm>
                <a:off x="7320218" y="507890"/>
                <a:ext cx="11742" cy="11739"/>
              </a:xfrm>
              <a:custGeom>
                <a:avLst/>
                <a:gdLst>
                  <a:gd name="connsiteX0" fmla="*/ 11742 w 11742"/>
                  <a:gd name="connsiteY0" fmla="*/ 0 h 11739"/>
                  <a:gd name="connsiteX1" fmla="*/ 0 w 11742"/>
                  <a:gd name="connsiteY1" fmla="*/ 0 h 11739"/>
                  <a:gd name="connsiteX2" fmla="*/ 0 w 11742"/>
                  <a:gd name="connsiteY2" fmla="*/ 11739 h 11739"/>
                </a:gdLst>
                <a:ahLst/>
                <a:cxnLst>
                  <a:cxn ang="0">
                    <a:pos x="connsiteX0" y="connsiteY0"/>
                  </a:cxn>
                  <a:cxn ang="0">
                    <a:pos x="connsiteX1" y="connsiteY1"/>
                  </a:cxn>
                  <a:cxn ang="0">
                    <a:pos x="connsiteX2" y="connsiteY2"/>
                  </a:cxn>
                </a:cxnLst>
                <a:rect l="l" t="t" r="r" b="b"/>
                <a:pathLst>
                  <a:path w="11742" h="11739">
                    <a:moveTo>
                      <a:pt x="11742" y="0"/>
                    </a:moveTo>
                    <a:lnTo>
                      <a:pt x="0" y="0"/>
                    </a:lnTo>
                    <a:lnTo>
                      <a:pt x="0" y="11739"/>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E05725AE-8AF6-0DFA-185E-2DA2B2F832B8}"/>
                  </a:ext>
                </a:extLst>
              </p:cNvPr>
              <p:cNvSpPr/>
              <p:nvPr/>
            </p:nvSpPr>
            <p:spPr>
              <a:xfrm>
                <a:off x="7320219"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508A9DC2-64FD-5F95-696A-602EB13F23B5}"/>
                  </a:ext>
                </a:extLst>
              </p:cNvPr>
              <p:cNvSpPr/>
              <p:nvPr/>
            </p:nvSpPr>
            <p:spPr>
              <a:xfrm>
                <a:off x="7320219"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1" name="Freeform 30">
              <a:extLst>
                <a:ext uri="{FF2B5EF4-FFF2-40B4-BE49-F238E27FC236}">
                  <a16:creationId xmlns:a16="http://schemas.microsoft.com/office/drawing/2014/main" id="{86E8EEDB-F502-3377-54B1-973D4DE99D86}"/>
                </a:ext>
              </a:extLst>
            </p:cNvPr>
            <p:cNvSpPr/>
            <p:nvPr/>
          </p:nvSpPr>
          <p:spPr>
            <a:xfrm>
              <a:off x="6281902" y="4076593"/>
              <a:ext cx="2571470" cy="16770"/>
            </a:xfrm>
            <a:custGeom>
              <a:avLst/>
              <a:gdLst>
                <a:gd name="connsiteX0" fmla="*/ 0 w 2571470"/>
                <a:gd name="connsiteY0" fmla="*/ 0 h 16770"/>
                <a:gd name="connsiteX1" fmla="*/ 2571470 w 2571470"/>
                <a:gd name="connsiteY1" fmla="*/ 0 h 16770"/>
              </a:gdLst>
              <a:ahLst/>
              <a:cxnLst>
                <a:cxn ang="0">
                  <a:pos x="connsiteX0" y="connsiteY0"/>
                </a:cxn>
                <a:cxn ang="0">
                  <a:pos x="connsiteX1" y="connsiteY1"/>
                </a:cxn>
              </a:cxnLst>
              <a:rect l="l" t="t" r="r" b="b"/>
              <a:pathLst>
                <a:path w="2571470" h="16770">
                  <a:moveTo>
                    <a:pt x="0" y="0"/>
                  </a:moveTo>
                  <a:lnTo>
                    <a:pt x="2571470" y="0"/>
                  </a:lnTo>
                </a:path>
              </a:pathLst>
            </a:custGeom>
            <a:ln w="16771" cap="flat">
              <a:solidFill>
                <a:srgbClr val="000000"/>
              </a:solidFill>
              <a:custDash>
                <a:ds d="106298" sp="212595"/>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F0E4EA54-C53B-CE0C-E2D5-64A256551C34}"/>
                </a:ext>
              </a:extLst>
            </p:cNvPr>
            <p:cNvSpPr/>
            <p:nvPr/>
          </p:nvSpPr>
          <p:spPr>
            <a:xfrm>
              <a:off x="8751050" y="3722741"/>
              <a:ext cx="204644" cy="102297"/>
            </a:xfrm>
            <a:custGeom>
              <a:avLst/>
              <a:gdLst>
                <a:gd name="connsiteX0" fmla="*/ 204644 w 204644"/>
                <a:gd name="connsiteY0" fmla="*/ 102298 h 102297"/>
                <a:gd name="connsiteX1" fmla="*/ 102322 w 204644"/>
                <a:gd name="connsiteY1" fmla="*/ 0 h 102297"/>
                <a:gd name="connsiteX2" fmla="*/ 0 w 204644"/>
                <a:gd name="connsiteY2" fmla="*/ 102298 h 102297"/>
              </a:gdLst>
              <a:ahLst/>
              <a:cxnLst>
                <a:cxn ang="0">
                  <a:pos x="connsiteX0" y="connsiteY0"/>
                </a:cxn>
                <a:cxn ang="0">
                  <a:pos x="connsiteX1" y="connsiteY1"/>
                </a:cxn>
                <a:cxn ang="0">
                  <a:pos x="connsiteX2" y="connsiteY2"/>
                </a:cxn>
              </a:cxnLst>
              <a:rect l="l" t="t" r="r" b="b"/>
              <a:pathLst>
                <a:path w="204644" h="102297">
                  <a:moveTo>
                    <a:pt x="204644" y="102298"/>
                  </a:moveTo>
                  <a:lnTo>
                    <a:pt x="102322" y="0"/>
                  </a:lnTo>
                  <a:lnTo>
                    <a:pt x="0" y="102298"/>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01B07100-4E84-0087-DDAB-4C27F17C0C23}"/>
                </a:ext>
              </a:extLst>
            </p:cNvPr>
            <p:cNvSpPr/>
            <p:nvPr/>
          </p:nvSpPr>
          <p:spPr>
            <a:xfrm>
              <a:off x="7217896" y="620250"/>
              <a:ext cx="204644" cy="103975"/>
            </a:xfrm>
            <a:custGeom>
              <a:avLst/>
              <a:gdLst>
                <a:gd name="connsiteX0" fmla="*/ 0 w 204644"/>
                <a:gd name="connsiteY0" fmla="*/ 0 h 103975"/>
                <a:gd name="connsiteX1" fmla="*/ 102322 w 204644"/>
                <a:gd name="connsiteY1" fmla="*/ 103975 h 103975"/>
                <a:gd name="connsiteX2" fmla="*/ 204644 w 204644"/>
                <a:gd name="connsiteY2" fmla="*/ 0 h 103975"/>
              </a:gdLst>
              <a:ahLst/>
              <a:cxnLst>
                <a:cxn ang="0">
                  <a:pos x="connsiteX0" y="connsiteY0"/>
                </a:cxn>
                <a:cxn ang="0">
                  <a:pos x="connsiteX1" y="connsiteY1"/>
                </a:cxn>
                <a:cxn ang="0">
                  <a:pos x="connsiteX2" y="connsiteY2"/>
                </a:cxn>
              </a:cxnLst>
              <a:rect l="l" t="t" r="r" b="b"/>
              <a:pathLst>
                <a:path w="204644" h="103975">
                  <a:moveTo>
                    <a:pt x="0" y="0"/>
                  </a:moveTo>
                  <a:lnTo>
                    <a:pt x="102322" y="103975"/>
                  </a:lnTo>
                  <a:lnTo>
                    <a:pt x="204644"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4" name="Graphic 2">
            <a:extLst>
              <a:ext uri="{FF2B5EF4-FFF2-40B4-BE49-F238E27FC236}">
                <a16:creationId xmlns:a16="http://schemas.microsoft.com/office/drawing/2014/main" id="{6420A8C2-AD5E-A339-8F9C-2DAC17A33E43}"/>
              </a:ext>
            </a:extLst>
          </p:cNvPr>
          <p:cNvGrpSpPr/>
          <p:nvPr/>
        </p:nvGrpSpPr>
        <p:grpSpPr>
          <a:xfrm>
            <a:off x="4865711" y="4690383"/>
            <a:ext cx="204644" cy="368944"/>
            <a:chOff x="4911457" y="4856408"/>
            <a:chExt cx="204644" cy="368944"/>
          </a:xfrm>
          <a:solidFill>
            <a:srgbClr val="000000"/>
          </a:solidFill>
        </p:grpSpPr>
        <p:sp>
          <p:nvSpPr>
            <p:cNvPr id="35" name="Freeform 34">
              <a:extLst>
                <a:ext uri="{FF2B5EF4-FFF2-40B4-BE49-F238E27FC236}">
                  <a16:creationId xmlns:a16="http://schemas.microsoft.com/office/drawing/2014/main" id="{CC4798D9-359D-DB3B-7544-3185DFE5E771}"/>
                </a:ext>
              </a:extLst>
            </p:cNvPr>
            <p:cNvSpPr/>
            <p:nvPr/>
          </p:nvSpPr>
          <p:spPr>
            <a:xfrm>
              <a:off x="5013779" y="4856408"/>
              <a:ext cx="16774" cy="363913"/>
            </a:xfrm>
            <a:custGeom>
              <a:avLst/>
              <a:gdLst>
                <a:gd name="connsiteX0" fmla="*/ 0 w 16774"/>
                <a:gd name="connsiteY0" fmla="*/ 363914 h 363913"/>
                <a:gd name="connsiteX1" fmla="*/ 0 w 16774"/>
                <a:gd name="connsiteY1" fmla="*/ 0 h 363913"/>
              </a:gdLst>
              <a:ahLst/>
              <a:cxnLst>
                <a:cxn ang="0">
                  <a:pos x="connsiteX0" y="connsiteY0"/>
                </a:cxn>
                <a:cxn ang="0">
                  <a:pos x="connsiteX1" y="connsiteY1"/>
                </a:cxn>
              </a:cxnLst>
              <a:rect l="l" t="t" r="r" b="b"/>
              <a:pathLst>
                <a:path w="16774" h="363913">
                  <a:moveTo>
                    <a:pt x="0" y="363914"/>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12783CF-92FF-47C7-4DA1-80EA9451B96E}"/>
                </a:ext>
              </a:extLst>
            </p:cNvPr>
            <p:cNvSpPr/>
            <p:nvPr/>
          </p:nvSpPr>
          <p:spPr>
            <a:xfrm>
              <a:off x="4911457" y="5123055"/>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69F28388-403D-4C6E-AD12-7511BE4D87AB}"/>
              </a:ext>
            </a:extLst>
          </p:cNvPr>
          <p:cNvSpPr/>
          <p:nvPr/>
        </p:nvSpPr>
        <p:spPr>
          <a:xfrm>
            <a:off x="6347854" y="5409825"/>
            <a:ext cx="1316767" cy="332050"/>
          </a:xfrm>
          <a:custGeom>
            <a:avLst/>
            <a:gdLst>
              <a:gd name="connsiteX0" fmla="*/ 0 w 1316767"/>
              <a:gd name="connsiteY0" fmla="*/ 0 h 332050"/>
              <a:gd name="connsiteX1" fmla="*/ 1316767 w 1316767"/>
              <a:gd name="connsiteY1" fmla="*/ 0 h 332050"/>
              <a:gd name="connsiteX2" fmla="*/ 1316767 w 1316767"/>
              <a:gd name="connsiteY2" fmla="*/ 332050 h 332050"/>
              <a:gd name="connsiteX3" fmla="*/ 0 w 1316767"/>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1316767" h="332050">
                <a:moveTo>
                  <a:pt x="0" y="0"/>
                </a:moveTo>
                <a:lnTo>
                  <a:pt x="1316767" y="0"/>
                </a:lnTo>
                <a:lnTo>
                  <a:pt x="1316767" y="332050"/>
                </a:lnTo>
                <a:lnTo>
                  <a:pt x="0" y="332050"/>
                </a:ln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17049CFB-0926-D3ED-789B-CEE34EA58EB1}"/>
              </a:ext>
            </a:extLst>
          </p:cNvPr>
          <p:cNvSpPr/>
          <p:nvPr/>
        </p:nvSpPr>
        <p:spPr>
          <a:xfrm>
            <a:off x="1906759" y="5399763"/>
            <a:ext cx="1387218" cy="459504"/>
          </a:xfrm>
          <a:custGeom>
            <a:avLst/>
            <a:gdLst>
              <a:gd name="connsiteX0" fmla="*/ 0 w 1387218"/>
              <a:gd name="connsiteY0" fmla="*/ 0 h 459504"/>
              <a:gd name="connsiteX1" fmla="*/ 1387219 w 1387218"/>
              <a:gd name="connsiteY1" fmla="*/ 0 h 459504"/>
              <a:gd name="connsiteX2" fmla="*/ 1387219 w 1387218"/>
              <a:gd name="connsiteY2" fmla="*/ 459504 h 459504"/>
              <a:gd name="connsiteX3" fmla="*/ 0 w 1387218"/>
              <a:gd name="connsiteY3" fmla="*/ 459504 h 459504"/>
            </a:gdLst>
            <a:ahLst/>
            <a:cxnLst>
              <a:cxn ang="0">
                <a:pos x="connsiteX0" y="connsiteY0"/>
              </a:cxn>
              <a:cxn ang="0">
                <a:pos x="connsiteX1" y="connsiteY1"/>
              </a:cxn>
              <a:cxn ang="0">
                <a:pos x="connsiteX2" y="connsiteY2"/>
              </a:cxn>
              <a:cxn ang="0">
                <a:pos x="connsiteX3" y="connsiteY3"/>
              </a:cxn>
            </a:cxnLst>
            <a:rect l="l" t="t" r="r" b="b"/>
            <a:pathLst>
              <a:path w="1387218" h="459504">
                <a:moveTo>
                  <a:pt x="0" y="0"/>
                </a:moveTo>
                <a:lnTo>
                  <a:pt x="1387219" y="0"/>
                </a:lnTo>
                <a:lnTo>
                  <a:pt x="1387219" y="459504"/>
                </a:lnTo>
                <a:lnTo>
                  <a:pt x="0" y="459504"/>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9" name="Graphic 2">
            <a:extLst>
              <a:ext uri="{FF2B5EF4-FFF2-40B4-BE49-F238E27FC236}">
                <a16:creationId xmlns:a16="http://schemas.microsoft.com/office/drawing/2014/main" id="{AC730394-8AAC-9917-1B9F-806E96E19080}"/>
              </a:ext>
            </a:extLst>
          </p:cNvPr>
          <p:cNvGrpSpPr/>
          <p:nvPr/>
        </p:nvGrpSpPr>
        <p:grpSpPr>
          <a:xfrm>
            <a:off x="3418106" y="1872985"/>
            <a:ext cx="3006408" cy="2904588"/>
            <a:chOff x="3463852" y="2039010"/>
            <a:chExt cx="3006408" cy="2904588"/>
          </a:xfrm>
        </p:grpSpPr>
        <p:sp>
          <p:nvSpPr>
            <p:cNvPr id="40" name="Freeform 39">
              <a:extLst>
                <a:ext uri="{FF2B5EF4-FFF2-40B4-BE49-F238E27FC236}">
                  <a16:creationId xmlns:a16="http://schemas.microsoft.com/office/drawing/2014/main" id="{9F48DA9B-5594-39E4-82E2-07A7E1216CA8}"/>
                </a:ext>
              </a:extLst>
            </p:cNvPr>
            <p:cNvSpPr/>
            <p:nvPr/>
          </p:nvSpPr>
          <p:spPr>
            <a:xfrm>
              <a:off x="5075844" y="2040688"/>
              <a:ext cx="1320121" cy="1283768"/>
            </a:xfrm>
            <a:custGeom>
              <a:avLst/>
              <a:gdLst>
                <a:gd name="connsiteX0" fmla="*/ 5032 w 1320121"/>
                <a:gd name="connsiteY0" fmla="*/ 0 h 1283768"/>
                <a:gd name="connsiteX1" fmla="*/ 152644 w 1320121"/>
                <a:gd name="connsiteY1" fmla="*/ 340436 h 1283768"/>
                <a:gd name="connsiteX2" fmla="*/ 150967 w 1320121"/>
                <a:gd name="connsiteY2" fmla="*/ 452796 h 1283768"/>
                <a:gd name="connsiteX3" fmla="*/ 0 w 1320121"/>
                <a:gd name="connsiteY3" fmla="*/ 769753 h 1283768"/>
                <a:gd name="connsiteX4" fmla="*/ 587094 w 1320121"/>
                <a:gd name="connsiteY4" fmla="*/ 1232611 h 1283768"/>
                <a:gd name="connsiteX5" fmla="*/ 959478 w 1320121"/>
                <a:gd name="connsiteY5" fmla="*/ 1282922 h 1283768"/>
                <a:gd name="connsiteX6" fmla="*/ 1019865 w 1320121"/>
                <a:gd name="connsiteY6" fmla="*/ 1264475 h 1283768"/>
                <a:gd name="connsiteX7" fmla="*/ 1320122 w 1320121"/>
                <a:gd name="connsiteY7" fmla="*/ 1002860 h 1283768"/>
                <a:gd name="connsiteX8" fmla="*/ 1320122 w 1320121"/>
                <a:gd name="connsiteY8" fmla="*/ 1002860 h 1283768"/>
                <a:gd name="connsiteX9" fmla="*/ 5032 w 1320121"/>
                <a:gd name="connsiteY9" fmla="*/ 0 h 128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121" h="1283768">
                  <a:moveTo>
                    <a:pt x="5032" y="0"/>
                  </a:moveTo>
                  <a:lnTo>
                    <a:pt x="152644" y="340436"/>
                  </a:lnTo>
                  <a:cubicBezTo>
                    <a:pt x="167741" y="375653"/>
                    <a:pt x="167741" y="417578"/>
                    <a:pt x="150967" y="452796"/>
                  </a:cubicBezTo>
                  <a:lnTo>
                    <a:pt x="0" y="769753"/>
                  </a:lnTo>
                  <a:cubicBezTo>
                    <a:pt x="275095" y="793232"/>
                    <a:pt x="503223" y="979381"/>
                    <a:pt x="587094" y="1232611"/>
                  </a:cubicBezTo>
                  <a:lnTo>
                    <a:pt x="959478" y="1282922"/>
                  </a:lnTo>
                  <a:cubicBezTo>
                    <a:pt x="981285" y="1286276"/>
                    <a:pt x="1003091" y="1279568"/>
                    <a:pt x="1019865" y="1264475"/>
                  </a:cubicBezTo>
                  <a:lnTo>
                    <a:pt x="1320122" y="1002860"/>
                  </a:lnTo>
                  <a:lnTo>
                    <a:pt x="1320122" y="1002860"/>
                  </a:lnTo>
                  <a:cubicBezTo>
                    <a:pt x="1128897" y="412548"/>
                    <a:pt x="617287" y="25155"/>
                    <a:pt x="5032" y="0"/>
                  </a:cubicBez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AAD80620-B458-BB4E-B306-CC3ACFCDD13D}"/>
                </a:ext>
              </a:extLst>
            </p:cNvPr>
            <p:cNvSpPr/>
            <p:nvPr/>
          </p:nvSpPr>
          <p:spPr>
            <a:xfrm>
              <a:off x="5426422" y="3102243"/>
              <a:ext cx="1043838" cy="1549568"/>
            </a:xfrm>
            <a:custGeom>
              <a:avLst/>
              <a:gdLst>
                <a:gd name="connsiteX0" fmla="*/ 987995 w 1043838"/>
                <a:gd name="connsiteY0" fmla="*/ 0 h 1549568"/>
                <a:gd name="connsiteX1" fmla="*/ 707867 w 1043838"/>
                <a:gd name="connsiteY1" fmla="*/ 244845 h 1549568"/>
                <a:gd name="connsiteX2" fmla="*/ 600513 w 1043838"/>
                <a:gd name="connsiteY2" fmla="*/ 276709 h 1549568"/>
                <a:gd name="connsiteX3" fmla="*/ 253289 w 1043838"/>
                <a:gd name="connsiteY3" fmla="*/ 229752 h 1549568"/>
                <a:gd name="connsiteX4" fmla="*/ 271741 w 1043838"/>
                <a:gd name="connsiteY4" fmla="*/ 385715 h 1549568"/>
                <a:gd name="connsiteX5" fmla="*/ 0 w 1043838"/>
                <a:gd name="connsiteY5" fmla="*/ 930747 h 1549568"/>
                <a:gd name="connsiteX6" fmla="*/ 77161 w 1043838"/>
                <a:gd name="connsiteY6" fmla="*/ 1304723 h 1549568"/>
                <a:gd name="connsiteX7" fmla="*/ 114064 w 1043838"/>
                <a:gd name="connsiteY7" fmla="*/ 1356711 h 1549568"/>
                <a:gd name="connsiteX8" fmla="*/ 454578 w 1043838"/>
                <a:gd name="connsiteY8" fmla="*/ 1549568 h 1549568"/>
                <a:gd name="connsiteX9" fmla="*/ 987995 w 1043838"/>
                <a:gd name="connsiteY9" fmla="*/ 0 h 154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838" h="1549568">
                  <a:moveTo>
                    <a:pt x="987995" y="0"/>
                  </a:moveTo>
                  <a:lnTo>
                    <a:pt x="707867" y="244845"/>
                  </a:lnTo>
                  <a:cubicBezTo>
                    <a:pt x="679351" y="270000"/>
                    <a:pt x="639094" y="281740"/>
                    <a:pt x="600513" y="276709"/>
                  </a:cubicBezTo>
                  <a:lnTo>
                    <a:pt x="253289" y="229752"/>
                  </a:lnTo>
                  <a:cubicBezTo>
                    <a:pt x="265031" y="280062"/>
                    <a:pt x="271741" y="332050"/>
                    <a:pt x="271741" y="385715"/>
                  </a:cubicBezTo>
                  <a:cubicBezTo>
                    <a:pt x="271741" y="608759"/>
                    <a:pt x="166064" y="804971"/>
                    <a:pt x="0" y="930747"/>
                  </a:cubicBezTo>
                  <a:lnTo>
                    <a:pt x="77161" y="1304723"/>
                  </a:lnTo>
                  <a:cubicBezTo>
                    <a:pt x="82193" y="1326524"/>
                    <a:pt x="95613" y="1344971"/>
                    <a:pt x="114064" y="1356711"/>
                  </a:cubicBezTo>
                  <a:lnTo>
                    <a:pt x="454578" y="1549568"/>
                  </a:lnTo>
                  <a:cubicBezTo>
                    <a:pt x="947737" y="1187331"/>
                    <a:pt x="1152381" y="585281"/>
                    <a:pt x="987995" y="0"/>
                  </a:cubicBezTo>
                  <a:close/>
                </a:path>
              </a:pathLst>
            </a:custGeom>
            <a:solidFill>
              <a:srgbClr val="F79038"/>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77DA9AF-0E12-B335-0D70-935B79FEFD7C}"/>
                </a:ext>
              </a:extLst>
            </p:cNvPr>
            <p:cNvSpPr/>
            <p:nvPr/>
          </p:nvSpPr>
          <p:spPr>
            <a:xfrm>
              <a:off x="4166687" y="4054791"/>
              <a:ext cx="1662313" cy="888807"/>
            </a:xfrm>
            <a:custGeom>
              <a:avLst/>
              <a:gdLst>
                <a:gd name="connsiteX0" fmla="*/ 1345283 w 1662313"/>
                <a:gd name="connsiteY0" fmla="*/ 456150 h 888807"/>
                <a:gd name="connsiteX1" fmla="*/ 1279865 w 1662313"/>
                <a:gd name="connsiteY1" fmla="*/ 365591 h 888807"/>
                <a:gd name="connsiteX2" fmla="*/ 1207736 w 1662313"/>
                <a:gd name="connsiteY2" fmla="*/ 15093 h 888807"/>
                <a:gd name="connsiteX3" fmla="*/ 848770 w 1662313"/>
                <a:gd name="connsiteY3" fmla="*/ 117392 h 888807"/>
                <a:gd name="connsiteX4" fmla="*/ 464643 w 1662313"/>
                <a:gd name="connsiteY4" fmla="*/ 0 h 888807"/>
                <a:gd name="connsiteX5" fmla="*/ 127483 w 1662313"/>
                <a:gd name="connsiteY5" fmla="*/ 177764 h 888807"/>
                <a:gd name="connsiteX6" fmla="*/ 88903 w 1662313"/>
                <a:gd name="connsiteY6" fmla="*/ 228075 h 888807"/>
                <a:gd name="connsiteX7" fmla="*/ 0 w 1662313"/>
                <a:gd name="connsiteY7" fmla="*/ 607082 h 888807"/>
                <a:gd name="connsiteX8" fmla="*/ 1662314 w 1662313"/>
                <a:gd name="connsiteY8" fmla="*/ 635591 h 888807"/>
                <a:gd name="connsiteX9" fmla="*/ 1345283 w 1662313"/>
                <a:gd name="connsiteY9" fmla="*/ 456150 h 8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313" h="888807">
                  <a:moveTo>
                    <a:pt x="1345283" y="456150"/>
                  </a:moveTo>
                  <a:cubicBezTo>
                    <a:pt x="1311735" y="437703"/>
                    <a:pt x="1288252" y="404162"/>
                    <a:pt x="1279865" y="365591"/>
                  </a:cubicBezTo>
                  <a:lnTo>
                    <a:pt x="1207736" y="15093"/>
                  </a:lnTo>
                  <a:cubicBezTo>
                    <a:pt x="1103736" y="80497"/>
                    <a:pt x="979608" y="117392"/>
                    <a:pt x="848770" y="117392"/>
                  </a:cubicBezTo>
                  <a:cubicBezTo>
                    <a:pt x="706190" y="117392"/>
                    <a:pt x="575352" y="73789"/>
                    <a:pt x="464643" y="0"/>
                  </a:cubicBezTo>
                  <a:lnTo>
                    <a:pt x="127483" y="177764"/>
                  </a:lnTo>
                  <a:cubicBezTo>
                    <a:pt x="107354" y="187827"/>
                    <a:pt x="93935" y="206274"/>
                    <a:pt x="88903" y="228075"/>
                  </a:cubicBezTo>
                  <a:lnTo>
                    <a:pt x="0" y="607082"/>
                  </a:lnTo>
                  <a:cubicBezTo>
                    <a:pt x="504901" y="972673"/>
                    <a:pt x="1150704" y="982735"/>
                    <a:pt x="1662314" y="635591"/>
                  </a:cubicBezTo>
                  <a:lnTo>
                    <a:pt x="1345283" y="456150"/>
                  </a:lnTo>
                  <a:close/>
                </a:path>
              </a:pathLst>
            </a:custGeom>
            <a:solidFill>
              <a:srgbClr val="EF9FC1"/>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C1098BF6-8FC3-DC21-C087-265FEEA360C3}"/>
                </a:ext>
              </a:extLst>
            </p:cNvPr>
            <p:cNvSpPr/>
            <p:nvPr/>
          </p:nvSpPr>
          <p:spPr>
            <a:xfrm>
              <a:off x="3563652" y="3019817"/>
              <a:ext cx="1017355" cy="1603484"/>
            </a:xfrm>
            <a:custGeom>
              <a:avLst/>
              <a:gdLst>
                <a:gd name="connsiteX0" fmla="*/ 769099 w 1017355"/>
                <a:gd name="connsiteY0" fmla="*/ 469818 h 1603484"/>
                <a:gd name="connsiteX1" fmla="*/ 795937 w 1017355"/>
                <a:gd name="connsiteY1" fmla="*/ 280314 h 1603484"/>
                <a:gd name="connsiteX2" fmla="*/ 757357 w 1017355"/>
                <a:gd name="connsiteY2" fmla="*/ 243420 h 1603484"/>
                <a:gd name="connsiteX3" fmla="*/ 515810 w 1017355"/>
                <a:gd name="connsiteY3" fmla="*/ 20376 h 1603484"/>
                <a:gd name="connsiteX4" fmla="*/ 455423 w 1017355"/>
                <a:gd name="connsiteY4" fmla="*/ 251 h 1603484"/>
                <a:gd name="connsiteX5" fmla="*/ 67941 w 1017355"/>
                <a:gd name="connsiteY5" fmla="*/ 40500 h 1603484"/>
                <a:gd name="connsiteX6" fmla="*/ 551035 w 1017355"/>
                <a:gd name="connsiteY6" fmla="*/ 1603485 h 1603484"/>
                <a:gd name="connsiteX7" fmla="*/ 634906 w 1017355"/>
                <a:gd name="connsiteY7" fmla="*/ 1249633 h 1603484"/>
                <a:gd name="connsiteX8" fmla="*/ 703680 w 1017355"/>
                <a:gd name="connsiteY8" fmla="*/ 1160751 h 1603484"/>
                <a:gd name="connsiteX9" fmla="*/ 1017356 w 1017355"/>
                <a:gd name="connsiteY9" fmla="*/ 994726 h 1603484"/>
                <a:gd name="connsiteX10" fmla="*/ 769099 w 1017355"/>
                <a:gd name="connsiteY10" fmla="*/ 469818 h 160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355" h="1603484">
                  <a:moveTo>
                    <a:pt x="769099" y="469818"/>
                  </a:moveTo>
                  <a:cubicBezTo>
                    <a:pt x="769099" y="404414"/>
                    <a:pt x="779163" y="340687"/>
                    <a:pt x="795937" y="280314"/>
                  </a:cubicBezTo>
                  <a:lnTo>
                    <a:pt x="757357" y="243420"/>
                  </a:lnTo>
                  <a:lnTo>
                    <a:pt x="515810" y="20376"/>
                  </a:lnTo>
                  <a:cubicBezTo>
                    <a:pt x="499036" y="5283"/>
                    <a:pt x="477229" y="-1425"/>
                    <a:pt x="455423" y="251"/>
                  </a:cubicBezTo>
                  <a:lnTo>
                    <a:pt x="67941" y="40500"/>
                  </a:lnTo>
                  <a:cubicBezTo>
                    <a:pt x="-113219" y="624104"/>
                    <a:pt x="74651" y="1227832"/>
                    <a:pt x="551035" y="1603485"/>
                  </a:cubicBezTo>
                  <a:lnTo>
                    <a:pt x="634906" y="1249633"/>
                  </a:lnTo>
                  <a:cubicBezTo>
                    <a:pt x="643293" y="1211062"/>
                    <a:pt x="668454" y="1179198"/>
                    <a:pt x="703680" y="1160751"/>
                  </a:cubicBezTo>
                  <a:lnTo>
                    <a:pt x="1017356" y="994726"/>
                  </a:lnTo>
                  <a:cubicBezTo>
                    <a:pt x="864711" y="870626"/>
                    <a:pt x="769099" y="681123"/>
                    <a:pt x="769099" y="469818"/>
                  </a:cubicBez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D91139FB-67C3-5E70-923C-02E99BACFEE5}"/>
                </a:ext>
              </a:extLst>
            </p:cNvPr>
            <p:cNvSpPr/>
            <p:nvPr/>
          </p:nvSpPr>
          <p:spPr>
            <a:xfrm>
              <a:off x="3651722" y="2039010"/>
              <a:ext cx="1527506" cy="1199070"/>
            </a:xfrm>
            <a:custGeom>
              <a:avLst/>
              <a:gdLst>
                <a:gd name="connsiteX0" fmla="*/ 1358703 w 1527506"/>
                <a:gd name="connsiteY0" fmla="*/ 768076 h 1199070"/>
                <a:gd name="connsiteX1" fmla="*/ 1519734 w 1527506"/>
                <a:gd name="connsiteY1" fmla="*/ 429318 h 1199070"/>
                <a:gd name="connsiteX2" fmla="*/ 1521411 w 1527506"/>
                <a:gd name="connsiteY2" fmla="*/ 365591 h 1199070"/>
                <a:gd name="connsiteX3" fmla="*/ 1363735 w 1527506"/>
                <a:gd name="connsiteY3" fmla="*/ 0 h 1199070"/>
                <a:gd name="connsiteX4" fmla="*/ 0 w 1527506"/>
                <a:gd name="connsiteY4" fmla="*/ 960934 h 1199070"/>
                <a:gd name="connsiteX5" fmla="*/ 360643 w 1527506"/>
                <a:gd name="connsiteY5" fmla="*/ 922362 h 1199070"/>
                <a:gd name="connsiteX6" fmla="*/ 466320 w 1527506"/>
                <a:gd name="connsiteY6" fmla="*/ 957580 h 1199070"/>
                <a:gd name="connsiteX7" fmla="*/ 726319 w 1527506"/>
                <a:gd name="connsiteY7" fmla="*/ 1199071 h 1199070"/>
                <a:gd name="connsiteX8" fmla="*/ 1358703 w 1527506"/>
                <a:gd name="connsiteY8" fmla="*/ 768076 h 119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506" h="1199070">
                  <a:moveTo>
                    <a:pt x="1358703" y="768076"/>
                  </a:moveTo>
                  <a:lnTo>
                    <a:pt x="1519734" y="429318"/>
                  </a:lnTo>
                  <a:cubicBezTo>
                    <a:pt x="1529798" y="409194"/>
                    <a:pt x="1529798" y="385715"/>
                    <a:pt x="1521411" y="365591"/>
                  </a:cubicBezTo>
                  <a:lnTo>
                    <a:pt x="1363735" y="0"/>
                  </a:lnTo>
                  <a:cubicBezTo>
                    <a:pt x="738061" y="0"/>
                    <a:pt x="207999" y="375653"/>
                    <a:pt x="0" y="960934"/>
                  </a:cubicBezTo>
                  <a:lnTo>
                    <a:pt x="360643" y="922362"/>
                  </a:lnTo>
                  <a:cubicBezTo>
                    <a:pt x="399224" y="919008"/>
                    <a:pt x="437804" y="930747"/>
                    <a:pt x="466320" y="957580"/>
                  </a:cubicBezTo>
                  <a:lnTo>
                    <a:pt x="726319" y="1199071"/>
                  </a:lnTo>
                  <a:cubicBezTo>
                    <a:pt x="826963" y="947518"/>
                    <a:pt x="1071865" y="769754"/>
                    <a:pt x="1358703" y="768076"/>
                  </a:cubicBezTo>
                  <a:close/>
                </a:path>
              </a:pathLst>
            </a:custGeom>
            <a:solidFill>
              <a:srgbClr val="767FBD"/>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B2037B4-0A34-78BA-4C5E-BC2ABFEA00EE}"/>
                </a:ext>
              </a:extLst>
            </p:cNvPr>
            <p:cNvSpPr txBox="1"/>
            <p:nvPr/>
          </p:nvSpPr>
          <p:spPr>
            <a:xfrm>
              <a:off x="4428202" y="3171080"/>
              <a:ext cx="1164166" cy="1015663"/>
            </a:xfrm>
            <a:prstGeom prst="rect">
              <a:avLst/>
            </a:prstGeom>
            <a:noFill/>
          </p:spPr>
          <p:txBody>
            <a:bodyPr wrap="none" rtlCol="0">
              <a:spAutoFit/>
            </a:bodyPr>
            <a:lstStyle/>
            <a:p>
              <a:pPr algn="ct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The Food</a:t>
              </a:r>
            </a:p>
            <a:p>
              <a:pPr algn="ct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System</a:t>
              </a:r>
            </a:p>
            <a:p>
              <a:pPr algn="ctr"/>
              <a:endParaRPr lang="en-US" sz="20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47" name="TextBox 46">
              <a:extLst>
                <a:ext uri="{FF2B5EF4-FFF2-40B4-BE49-F238E27FC236}">
                  <a16:creationId xmlns:a16="http://schemas.microsoft.com/office/drawing/2014/main" id="{2718A6B5-D4BE-A388-0B8E-0447F647456B}"/>
                </a:ext>
              </a:extLst>
            </p:cNvPr>
            <p:cNvSpPr txBox="1"/>
            <p:nvPr/>
          </p:nvSpPr>
          <p:spPr>
            <a:xfrm>
              <a:off x="5305862" y="2536042"/>
              <a:ext cx="830677" cy="261610"/>
            </a:xfrm>
            <a:prstGeom prst="rect">
              <a:avLst/>
            </a:prstGeom>
            <a:noFill/>
          </p:spPr>
          <p:txBody>
            <a:bodyPr wrap="none" rtlCol="0">
              <a:spAutoFit/>
            </a:bodyPr>
            <a:lstStyle/>
            <a:p>
              <a:pPr algn="l"/>
              <a:r>
                <a:rPr lang="en-US" sz="1100" b="1" spc="0" baseline="0">
                  <a:ln/>
                  <a:solidFill>
                    <a:srgbClr val="000000"/>
                  </a:solidFill>
                  <a:latin typeface="Calibri" panose="020F0502020204030204" pitchFamily="34" charset="0"/>
                  <a:cs typeface="Calibri" panose="020F0502020204030204" pitchFamily="34" charset="0"/>
                  <a:sym typeface="MyriadPro-Bold"/>
                  <a:rtl val="0"/>
                </a:rPr>
                <a:t>Production</a:t>
              </a:r>
            </a:p>
          </p:txBody>
        </p:sp>
        <p:sp>
          <p:nvSpPr>
            <p:cNvPr id="48" name="TextBox 47">
              <a:extLst>
                <a:ext uri="{FF2B5EF4-FFF2-40B4-BE49-F238E27FC236}">
                  <a16:creationId xmlns:a16="http://schemas.microsoft.com/office/drawing/2014/main" id="{F7EDDBE8-4A1D-930B-4067-55BC6BEEF23C}"/>
                </a:ext>
              </a:extLst>
            </p:cNvPr>
            <p:cNvSpPr txBox="1"/>
            <p:nvPr/>
          </p:nvSpPr>
          <p:spPr>
            <a:xfrm>
              <a:off x="5589345" y="3675864"/>
              <a:ext cx="865943" cy="600164"/>
            </a:xfrm>
            <a:prstGeom prst="rect">
              <a:avLst/>
            </a:prstGeom>
            <a:noFill/>
          </p:spPr>
          <p:txBody>
            <a:bodyPr wrap="none" rtlCol="0">
              <a:spAutoFit/>
            </a:bodyPr>
            <a:lstStyle/>
            <a:p>
              <a:pPr algn="l"/>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Processing/</a:t>
              </a:r>
            </a:p>
            <a:p>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Packaging</a:t>
              </a:r>
            </a:p>
            <a:p>
              <a:pPr algn="l"/>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0" name="TextBox 49">
              <a:extLst>
                <a:ext uri="{FF2B5EF4-FFF2-40B4-BE49-F238E27FC236}">
                  <a16:creationId xmlns:a16="http://schemas.microsoft.com/office/drawing/2014/main" id="{F94972B1-A65F-75CB-22A8-E99464A633B5}"/>
                </a:ext>
              </a:extLst>
            </p:cNvPr>
            <p:cNvSpPr txBox="1"/>
            <p:nvPr/>
          </p:nvSpPr>
          <p:spPr>
            <a:xfrm>
              <a:off x="4324744" y="4380286"/>
              <a:ext cx="1257075" cy="430887"/>
            </a:xfrm>
            <a:prstGeom prst="rect">
              <a:avLst/>
            </a:prstGeom>
            <a:noFill/>
          </p:spPr>
          <p:txBody>
            <a:bodyPr wrap="none" rtlCol="0">
              <a:spAutoFit/>
            </a:bodyPr>
            <a:lstStyle/>
            <a:p>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Distribution Retail</a:t>
              </a:r>
            </a:p>
            <a:p>
              <a:pPr algn="l"/>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2" name="TextBox 51">
              <a:extLst>
                <a:ext uri="{FF2B5EF4-FFF2-40B4-BE49-F238E27FC236}">
                  <a16:creationId xmlns:a16="http://schemas.microsoft.com/office/drawing/2014/main" id="{E6403ADF-8395-020F-E07F-6A5954D5F2DB}"/>
                </a:ext>
              </a:extLst>
            </p:cNvPr>
            <p:cNvSpPr txBox="1"/>
            <p:nvPr/>
          </p:nvSpPr>
          <p:spPr>
            <a:xfrm>
              <a:off x="3463852" y="3537318"/>
              <a:ext cx="968535" cy="261610"/>
            </a:xfrm>
            <a:prstGeom prst="rect">
              <a:avLst/>
            </a:prstGeom>
            <a:noFill/>
          </p:spPr>
          <p:txBody>
            <a:bodyPr wrap="none" rtlCol="0">
              <a:spAutoFit/>
            </a:bodyPr>
            <a:lstStyle/>
            <a:p>
              <a:pPr algn="l"/>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Consumption</a:t>
              </a:r>
            </a:p>
          </p:txBody>
        </p:sp>
        <p:sp>
          <p:nvSpPr>
            <p:cNvPr id="53" name="TextBox 52">
              <a:extLst>
                <a:ext uri="{FF2B5EF4-FFF2-40B4-BE49-F238E27FC236}">
                  <a16:creationId xmlns:a16="http://schemas.microsoft.com/office/drawing/2014/main" id="{A10A86EC-52CC-4F19-33DB-A9A709590923}"/>
                </a:ext>
              </a:extLst>
            </p:cNvPr>
            <p:cNvSpPr txBox="1"/>
            <p:nvPr/>
          </p:nvSpPr>
          <p:spPr>
            <a:xfrm>
              <a:off x="4116193" y="2536042"/>
              <a:ext cx="551754" cy="261610"/>
            </a:xfrm>
            <a:prstGeom prst="rect">
              <a:avLst/>
            </a:prstGeom>
            <a:noFill/>
          </p:spPr>
          <p:txBody>
            <a:bodyPr wrap="none" rtlCol="0">
              <a:spAutoFit/>
            </a:bodyPr>
            <a:lstStyle/>
            <a:p>
              <a:pPr algn="l"/>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Water</a:t>
              </a:r>
            </a:p>
          </p:txBody>
        </p:sp>
      </p:grpSp>
      <p:sp>
        <p:nvSpPr>
          <p:cNvPr id="54" name="TextBox 53">
            <a:extLst>
              <a:ext uri="{FF2B5EF4-FFF2-40B4-BE49-F238E27FC236}">
                <a16:creationId xmlns:a16="http://schemas.microsoft.com/office/drawing/2014/main" id="{1B416F74-ADC5-8A06-31D4-8F4B423CBAA6}"/>
              </a:ext>
            </a:extLst>
          </p:cNvPr>
          <p:cNvSpPr txBox="1"/>
          <p:nvPr/>
        </p:nvSpPr>
        <p:spPr>
          <a:xfrm>
            <a:off x="6409542" y="5409184"/>
            <a:ext cx="1317092"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Social Welfare</a:t>
            </a:r>
          </a:p>
        </p:txBody>
      </p:sp>
      <p:sp>
        <p:nvSpPr>
          <p:cNvPr id="55" name="TextBox 54">
            <a:extLst>
              <a:ext uri="{FF2B5EF4-FFF2-40B4-BE49-F238E27FC236}">
                <a16:creationId xmlns:a16="http://schemas.microsoft.com/office/drawing/2014/main" id="{3D3EC6E9-2785-8C6E-03C9-6D70B5E68B3B}"/>
              </a:ext>
            </a:extLst>
          </p:cNvPr>
          <p:cNvSpPr txBox="1"/>
          <p:nvPr/>
        </p:nvSpPr>
        <p:spPr>
          <a:xfrm>
            <a:off x="1921046" y="5393897"/>
            <a:ext cx="1369575" cy="733534"/>
          </a:xfrm>
          <a:prstGeom prst="rect">
            <a:avLst/>
          </a:prstGeom>
          <a:noFill/>
        </p:spPr>
        <p:txBody>
          <a:bodyPr wrap="square" rtlCol="0">
            <a:spAutoFit/>
          </a:bodyPr>
          <a:lstStyle/>
          <a:p>
            <a:pPr algn="ctr">
              <a:lnSpc>
                <a:spcPts val="160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Environmental Welfare</a:t>
            </a:r>
          </a:p>
          <a:p>
            <a:pPr algn="ct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nvGrpSpPr>
          <p:cNvPr id="57" name="Graphic 2">
            <a:extLst>
              <a:ext uri="{FF2B5EF4-FFF2-40B4-BE49-F238E27FC236}">
                <a16:creationId xmlns:a16="http://schemas.microsoft.com/office/drawing/2014/main" id="{563C3BF5-0B58-811F-C63C-5F6C7C058707}"/>
              </a:ext>
            </a:extLst>
          </p:cNvPr>
          <p:cNvGrpSpPr/>
          <p:nvPr/>
        </p:nvGrpSpPr>
        <p:grpSpPr>
          <a:xfrm>
            <a:off x="841254" y="2872491"/>
            <a:ext cx="2340220" cy="555094"/>
            <a:chOff x="887000" y="3038516"/>
            <a:chExt cx="2340220" cy="555094"/>
          </a:xfrm>
        </p:grpSpPr>
        <p:sp>
          <p:nvSpPr>
            <p:cNvPr id="58" name="Freeform 57">
              <a:extLst>
                <a:ext uri="{FF2B5EF4-FFF2-40B4-BE49-F238E27FC236}">
                  <a16:creationId xmlns:a16="http://schemas.microsoft.com/office/drawing/2014/main" id="{1DAFC9B8-8326-C697-A3D5-3085DA2AC7B8}"/>
                </a:ext>
              </a:extLst>
            </p:cNvPr>
            <p:cNvSpPr/>
            <p:nvPr/>
          </p:nvSpPr>
          <p:spPr>
            <a:xfrm>
              <a:off x="887350" y="3038516"/>
              <a:ext cx="2318181" cy="555094"/>
            </a:xfrm>
            <a:custGeom>
              <a:avLst/>
              <a:gdLst>
                <a:gd name="connsiteX0" fmla="*/ 0 w 2318181"/>
                <a:gd name="connsiteY0" fmla="*/ 0 h 555094"/>
                <a:gd name="connsiteX1" fmla="*/ 2318181 w 2318181"/>
                <a:gd name="connsiteY1" fmla="*/ 0 h 555094"/>
                <a:gd name="connsiteX2" fmla="*/ 2318181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1" y="0"/>
                  </a:lnTo>
                  <a:lnTo>
                    <a:pt x="2318181" y="555094"/>
                  </a:lnTo>
                  <a:lnTo>
                    <a:pt x="0" y="555094"/>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2DC547C8-5166-4082-8CF5-B8F94BB0B5F5}"/>
                </a:ext>
              </a:extLst>
            </p:cNvPr>
            <p:cNvSpPr txBox="1"/>
            <p:nvPr/>
          </p:nvSpPr>
          <p:spPr>
            <a:xfrm>
              <a:off x="926293" y="3076634"/>
              <a:ext cx="2220160"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Environmental Feedbacks</a:t>
              </a:r>
            </a:p>
          </p:txBody>
        </p:sp>
        <p:sp>
          <p:nvSpPr>
            <p:cNvPr id="60" name="TextBox 59">
              <a:extLst>
                <a:ext uri="{FF2B5EF4-FFF2-40B4-BE49-F238E27FC236}">
                  <a16:creationId xmlns:a16="http://schemas.microsoft.com/office/drawing/2014/main" id="{B18140CE-D3DB-4272-1A5C-1FDD3A2E0078}"/>
                </a:ext>
              </a:extLst>
            </p:cNvPr>
            <p:cNvSpPr txBox="1"/>
            <p:nvPr/>
          </p:nvSpPr>
          <p:spPr>
            <a:xfrm>
              <a:off x="887000" y="3296924"/>
              <a:ext cx="2340220"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Green House Gases</a:t>
              </a:r>
            </a:p>
          </p:txBody>
        </p:sp>
      </p:grpSp>
      <p:grpSp>
        <p:nvGrpSpPr>
          <p:cNvPr id="61" name="Graphic 2">
            <a:extLst>
              <a:ext uri="{FF2B5EF4-FFF2-40B4-BE49-F238E27FC236}">
                <a16:creationId xmlns:a16="http://schemas.microsoft.com/office/drawing/2014/main" id="{F03F7334-C8B6-6E3D-2465-A368FF8DAFAD}"/>
              </a:ext>
            </a:extLst>
          </p:cNvPr>
          <p:cNvGrpSpPr/>
          <p:nvPr/>
        </p:nvGrpSpPr>
        <p:grpSpPr>
          <a:xfrm>
            <a:off x="1346504" y="591741"/>
            <a:ext cx="2395341" cy="753036"/>
            <a:chOff x="1392250" y="757766"/>
            <a:chExt cx="2395341" cy="753036"/>
          </a:xfrm>
        </p:grpSpPr>
        <p:sp>
          <p:nvSpPr>
            <p:cNvPr id="62" name="Freeform 61">
              <a:extLst>
                <a:ext uri="{FF2B5EF4-FFF2-40B4-BE49-F238E27FC236}">
                  <a16:creationId xmlns:a16="http://schemas.microsoft.com/office/drawing/2014/main" id="{AB153617-702E-36DE-CC41-4AF484AE246E}"/>
                </a:ext>
              </a:extLst>
            </p:cNvPr>
            <p:cNvSpPr/>
            <p:nvPr/>
          </p:nvSpPr>
          <p:spPr>
            <a:xfrm>
              <a:off x="1420766" y="757766"/>
              <a:ext cx="2358439" cy="749628"/>
            </a:xfrm>
            <a:custGeom>
              <a:avLst/>
              <a:gdLst>
                <a:gd name="connsiteX0" fmla="*/ 0 w 2358439"/>
                <a:gd name="connsiteY0" fmla="*/ 0 h 749628"/>
                <a:gd name="connsiteX1" fmla="*/ 2358439 w 2358439"/>
                <a:gd name="connsiteY1" fmla="*/ 0 h 749628"/>
                <a:gd name="connsiteX2" fmla="*/ 2358439 w 2358439"/>
                <a:gd name="connsiteY2" fmla="*/ 749629 h 749628"/>
                <a:gd name="connsiteX3" fmla="*/ 0 w 2358439"/>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358439" h="749628">
                  <a:moveTo>
                    <a:pt x="0" y="0"/>
                  </a:moveTo>
                  <a:lnTo>
                    <a:pt x="2358439" y="0"/>
                  </a:lnTo>
                  <a:lnTo>
                    <a:pt x="2358439" y="749629"/>
                  </a:lnTo>
                  <a:lnTo>
                    <a:pt x="0" y="749629"/>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2261BAA0-464D-F8E8-73DD-E2E818BB6669}"/>
                </a:ext>
              </a:extLst>
            </p:cNvPr>
            <p:cNvSpPr txBox="1"/>
            <p:nvPr/>
          </p:nvSpPr>
          <p:spPr>
            <a:xfrm>
              <a:off x="1392250" y="830896"/>
              <a:ext cx="2395341"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Environmental Drivers</a:t>
              </a:r>
            </a:p>
          </p:txBody>
        </p:sp>
        <p:sp>
          <p:nvSpPr>
            <p:cNvPr id="1024" name="TextBox 1023">
              <a:extLst>
                <a:ext uri="{FF2B5EF4-FFF2-40B4-BE49-F238E27FC236}">
                  <a16:creationId xmlns:a16="http://schemas.microsoft.com/office/drawing/2014/main" id="{2407FB4D-6A4F-E169-2697-89E30222289D}"/>
                </a:ext>
              </a:extLst>
            </p:cNvPr>
            <p:cNvSpPr txBox="1"/>
            <p:nvPr/>
          </p:nvSpPr>
          <p:spPr>
            <a:xfrm>
              <a:off x="1462764" y="1079915"/>
              <a:ext cx="2255401" cy="430887"/>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Climate, Soil, Water, Nutrient Availability, Biodiversity etc.</a:t>
              </a:r>
            </a:p>
          </p:txBody>
        </p:sp>
      </p:grpSp>
      <p:sp>
        <p:nvSpPr>
          <p:cNvPr id="1027" name="Freeform 1026">
            <a:extLst>
              <a:ext uri="{FF2B5EF4-FFF2-40B4-BE49-F238E27FC236}">
                <a16:creationId xmlns:a16="http://schemas.microsoft.com/office/drawing/2014/main" id="{94683722-D93D-C3ED-6612-E432760BB950}"/>
              </a:ext>
            </a:extLst>
          </p:cNvPr>
          <p:cNvSpPr/>
          <p:nvPr/>
        </p:nvSpPr>
        <p:spPr>
          <a:xfrm>
            <a:off x="3488557" y="5587590"/>
            <a:ext cx="2653663" cy="16770"/>
          </a:xfrm>
          <a:custGeom>
            <a:avLst/>
            <a:gdLst>
              <a:gd name="connsiteX0" fmla="*/ 2653663 w 2653663"/>
              <a:gd name="connsiteY0" fmla="*/ 0 h 16770"/>
              <a:gd name="connsiteX1" fmla="*/ 0 w 2653663"/>
              <a:gd name="connsiteY1" fmla="*/ 0 h 16770"/>
            </a:gdLst>
            <a:ahLst/>
            <a:cxnLst>
              <a:cxn ang="0">
                <a:pos x="connsiteX0" y="connsiteY0"/>
              </a:cxn>
              <a:cxn ang="0">
                <a:pos x="connsiteX1" y="connsiteY1"/>
              </a:cxn>
            </a:cxnLst>
            <a:rect l="l" t="t" r="r" b="b"/>
            <a:pathLst>
              <a:path w="2653663" h="16770">
                <a:moveTo>
                  <a:pt x="2653663" y="0"/>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8" name="Freeform 1027">
            <a:extLst>
              <a:ext uri="{FF2B5EF4-FFF2-40B4-BE49-F238E27FC236}">
                <a16:creationId xmlns:a16="http://schemas.microsoft.com/office/drawing/2014/main" id="{6DD85142-66D6-43DD-E514-DDAD78435A53}"/>
              </a:ext>
            </a:extLst>
          </p:cNvPr>
          <p:cNvSpPr/>
          <p:nvPr/>
        </p:nvSpPr>
        <p:spPr>
          <a:xfrm>
            <a:off x="3418106" y="5485291"/>
            <a:ext cx="102322" cy="204596"/>
          </a:xfrm>
          <a:custGeom>
            <a:avLst/>
            <a:gdLst>
              <a:gd name="connsiteX0" fmla="*/ 102322 w 102322"/>
              <a:gd name="connsiteY0" fmla="*/ 204597 h 204596"/>
              <a:gd name="connsiteX1" fmla="*/ 0 w 102322"/>
              <a:gd name="connsiteY1" fmla="*/ 102298 h 204596"/>
              <a:gd name="connsiteX2" fmla="*/ 102322 w 102322"/>
              <a:gd name="connsiteY2" fmla="*/ 0 h 204596"/>
            </a:gdLst>
            <a:ahLst/>
            <a:cxnLst>
              <a:cxn ang="0">
                <a:pos x="connsiteX0" y="connsiteY0"/>
              </a:cxn>
              <a:cxn ang="0">
                <a:pos x="connsiteX1" y="connsiteY1"/>
              </a:cxn>
              <a:cxn ang="0">
                <a:pos x="connsiteX2" y="connsiteY2"/>
              </a:cxn>
            </a:cxnLst>
            <a:rect l="l" t="t" r="r" b="b"/>
            <a:pathLst>
              <a:path w="102322" h="204596">
                <a:moveTo>
                  <a:pt x="102322" y="204597"/>
                </a:moveTo>
                <a:lnTo>
                  <a:pt x="0" y="102298"/>
                </a:lnTo>
                <a:lnTo>
                  <a:pt x="102322"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9" name="Freeform 1028">
            <a:extLst>
              <a:ext uri="{FF2B5EF4-FFF2-40B4-BE49-F238E27FC236}">
                <a16:creationId xmlns:a16="http://schemas.microsoft.com/office/drawing/2014/main" id="{019F4B79-DF8A-EA66-8EFD-326921781A92}"/>
              </a:ext>
            </a:extLst>
          </p:cNvPr>
          <p:cNvSpPr/>
          <p:nvPr/>
        </p:nvSpPr>
        <p:spPr>
          <a:xfrm>
            <a:off x="6175450" y="5485291"/>
            <a:ext cx="102322" cy="204596"/>
          </a:xfrm>
          <a:custGeom>
            <a:avLst/>
            <a:gdLst>
              <a:gd name="connsiteX0" fmla="*/ 0 w 102322"/>
              <a:gd name="connsiteY0" fmla="*/ 0 h 204596"/>
              <a:gd name="connsiteX1" fmla="*/ 102322 w 102322"/>
              <a:gd name="connsiteY1" fmla="*/ 102298 h 204596"/>
              <a:gd name="connsiteX2" fmla="*/ 0 w 102322"/>
              <a:gd name="connsiteY2" fmla="*/ 204597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7"/>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30" name="Graphic 2">
            <a:extLst>
              <a:ext uri="{FF2B5EF4-FFF2-40B4-BE49-F238E27FC236}">
                <a16:creationId xmlns:a16="http://schemas.microsoft.com/office/drawing/2014/main" id="{F826CA30-F232-3D84-C82B-FEC10D5C1728}"/>
              </a:ext>
            </a:extLst>
          </p:cNvPr>
          <p:cNvGrpSpPr/>
          <p:nvPr/>
        </p:nvGrpSpPr>
        <p:grpSpPr>
          <a:xfrm>
            <a:off x="6100286" y="591741"/>
            <a:ext cx="2563082" cy="866152"/>
            <a:chOff x="6146032" y="757766"/>
            <a:chExt cx="2563082" cy="866152"/>
          </a:xfrm>
        </p:grpSpPr>
        <p:sp>
          <p:nvSpPr>
            <p:cNvPr id="1031" name="Freeform 1030">
              <a:extLst>
                <a:ext uri="{FF2B5EF4-FFF2-40B4-BE49-F238E27FC236}">
                  <a16:creationId xmlns:a16="http://schemas.microsoft.com/office/drawing/2014/main" id="{AADA9614-496A-5FC5-0A18-C4130DE130EA}"/>
                </a:ext>
              </a:extLst>
            </p:cNvPr>
            <p:cNvSpPr/>
            <p:nvPr/>
          </p:nvSpPr>
          <p:spPr>
            <a:xfrm>
              <a:off x="6154418" y="757766"/>
              <a:ext cx="2554696" cy="749628"/>
            </a:xfrm>
            <a:custGeom>
              <a:avLst/>
              <a:gdLst>
                <a:gd name="connsiteX0" fmla="*/ 0 w 2554696"/>
                <a:gd name="connsiteY0" fmla="*/ 0 h 749628"/>
                <a:gd name="connsiteX1" fmla="*/ 2554696 w 2554696"/>
                <a:gd name="connsiteY1" fmla="*/ 0 h 749628"/>
                <a:gd name="connsiteX2" fmla="*/ 2554696 w 2554696"/>
                <a:gd name="connsiteY2" fmla="*/ 749629 h 749628"/>
                <a:gd name="connsiteX3" fmla="*/ 0 w 2554696"/>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554696" h="749628">
                  <a:moveTo>
                    <a:pt x="0" y="0"/>
                  </a:moveTo>
                  <a:lnTo>
                    <a:pt x="2554696" y="0"/>
                  </a:lnTo>
                  <a:lnTo>
                    <a:pt x="2554696" y="749629"/>
                  </a:lnTo>
                  <a:lnTo>
                    <a:pt x="0" y="749629"/>
                  </a:ln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2" name="TextBox 1031">
              <a:extLst>
                <a:ext uri="{FF2B5EF4-FFF2-40B4-BE49-F238E27FC236}">
                  <a16:creationId xmlns:a16="http://schemas.microsoft.com/office/drawing/2014/main" id="{4F013BE1-7B94-6028-D6F5-F90F6F2DD066}"/>
                </a:ext>
              </a:extLst>
            </p:cNvPr>
            <p:cNvSpPr txBox="1"/>
            <p:nvPr/>
          </p:nvSpPr>
          <p:spPr>
            <a:xfrm>
              <a:off x="6154418" y="803464"/>
              <a:ext cx="2552367"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Socioeconomic Drivers</a:t>
              </a:r>
            </a:p>
          </p:txBody>
        </p:sp>
        <p:sp>
          <p:nvSpPr>
            <p:cNvPr id="1033" name="TextBox 1032">
              <a:extLst>
                <a:ext uri="{FF2B5EF4-FFF2-40B4-BE49-F238E27FC236}">
                  <a16:creationId xmlns:a16="http://schemas.microsoft.com/office/drawing/2014/main" id="{8858F97A-53CA-2561-29F4-05D4428FAAEC}"/>
                </a:ext>
              </a:extLst>
            </p:cNvPr>
            <p:cNvSpPr txBox="1"/>
            <p:nvPr/>
          </p:nvSpPr>
          <p:spPr>
            <a:xfrm>
              <a:off x="6146032" y="1023754"/>
              <a:ext cx="2560753" cy="600164"/>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Economy, demographics, government, technology and culture</a:t>
              </a:r>
            </a:p>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grpSp>
      <p:grpSp>
        <p:nvGrpSpPr>
          <p:cNvPr id="1035" name="Graphic 2">
            <a:extLst>
              <a:ext uri="{FF2B5EF4-FFF2-40B4-BE49-F238E27FC236}">
                <a16:creationId xmlns:a16="http://schemas.microsoft.com/office/drawing/2014/main" id="{7B774215-23C6-B894-3384-B7AF299317AD}"/>
              </a:ext>
            </a:extLst>
          </p:cNvPr>
          <p:cNvGrpSpPr/>
          <p:nvPr/>
        </p:nvGrpSpPr>
        <p:grpSpPr>
          <a:xfrm>
            <a:off x="6739379" y="2872491"/>
            <a:ext cx="2318181" cy="555094"/>
            <a:chOff x="6785125" y="3038516"/>
            <a:chExt cx="2318181" cy="555094"/>
          </a:xfrm>
        </p:grpSpPr>
        <p:sp>
          <p:nvSpPr>
            <p:cNvPr id="1036" name="Freeform 1035">
              <a:extLst>
                <a:ext uri="{FF2B5EF4-FFF2-40B4-BE49-F238E27FC236}">
                  <a16:creationId xmlns:a16="http://schemas.microsoft.com/office/drawing/2014/main" id="{DE8B717C-4BD0-DBFE-1609-B7264D739F70}"/>
                </a:ext>
              </a:extLst>
            </p:cNvPr>
            <p:cNvSpPr/>
            <p:nvPr/>
          </p:nvSpPr>
          <p:spPr>
            <a:xfrm>
              <a:off x="6785125" y="3038516"/>
              <a:ext cx="2318181" cy="555094"/>
            </a:xfrm>
            <a:custGeom>
              <a:avLst/>
              <a:gdLst>
                <a:gd name="connsiteX0" fmla="*/ 0 w 2318181"/>
                <a:gd name="connsiteY0" fmla="*/ 0 h 555094"/>
                <a:gd name="connsiteX1" fmla="*/ 2318182 w 2318181"/>
                <a:gd name="connsiteY1" fmla="*/ 0 h 555094"/>
                <a:gd name="connsiteX2" fmla="*/ 2318182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2" y="0"/>
                  </a:lnTo>
                  <a:lnTo>
                    <a:pt x="2318182" y="555094"/>
                  </a:lnTo>
                  <a:lnTo>
                    <a:pt x="0" y="555094"/>
                  </a:ln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7" name="TextBox 1036">
              <a:extLst>
                <a:ext uri="{FF2B5EF4-FFF2-40B4-BE49-F238E27FC236}">
                  <a16:creationId xmlns:a16="http://schemas.microsoft.com/office/drawing/2014/main" id="{0EEF3D33-EC19-47AF-AC2E-DF806B9ACE95}"/>
                </a:ext>
              </a:extLst>
            </p:cNvPr>
            <p:cNvSpPr txBox="1"/>
            <p:nvPr/>
          </p:nvSpPr>
          <p:spPr>
            <a:xfrm>
              <a:off x="6831941" y="3085778"/>
              <a:ext cx="2250360"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Socioeconomic Feedbacks</a:t>
              </a:r>
            </a:p>
          </p:txBody>
        </p:sp>
        <p:sp>
          <p:nvSpPr>
            <p:cNvPr id="1038" name="TextBox 1037">
              <a:extLst>
                <a:ext uri="{FF2B5EF4-FFF2-40B4-BE49-F238E27FC236}">
                  <a16:creationId xmlns:a16="http://schemas.microsoft.com/office/drawing/2014/main" id="{4501308A-3240-5402-3EA7-FAE6DA933E4C}"/>
                </a:ext>
              </a:extLst>
            </p:cNvPr>
            <p:cNvSpPr txBox="1"/>
            <p:nvPr/>
          </p:nvSpPr>
          <p:spPr>
            <a:xfrm>
              <a:off x="6785125" y="3296924"/>
              <a:ext cx="2318181"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Population Change</a:t>
              </a:r>
            </a:p>
          </p:txBody>
        </p:sp>
      </p:grpSp>
      <p:grpSp>
        <p:nvGrpSpPr>
          <p:cNvPr id="1039" name="Graphic 2">
            <a:extLst>
              <a:ext uri="{FF2B5EF4-FFF2-40B4-BE49-F238E27FC236}">
                <a16:creationId xmlns:a16="http://schemas.microsoft.com/office/drawing/2014/main" id="{7E8B8CA4-7C8E-7A65-CC46-3B4AEF5411C8}"/>
              </a:ext>
            </a:extLst>
          </p:cNvPr>
          <p:cNvGrpSpPr/>
          <p:nvPr/>
        </p:nvGrpSpPr>
        <p:grpSpPr>
          <a:xfrm>
            <a:off x="3906232" y="5126409"/>
            <a:ext cx="2120246" cy="334015"/>
            <a:chOff x="3951978" y="5292434"/>
            <a:chExt cx="2120246" cy="334015"/>
          </a:xfrm>
        </p:grpSpPr>
        <p:sp>
          <p:nvSpPr>
            <p:cNvPr id="1040" name="Freeform 1039">
              <a:extLst>
                <a:ext uri="{FF2B5EF4-FFF2-40B4-BE49-F238E27FC236}">
                  <a16:creationId xmlns:a16="http://schemas.microsoft.com/office/drawing/2014/main" id="{5910F763-8C52-0E07-9964-7EC9703F46E1}"/>
                </a:ext>
              </a:extLst>
            </p:cNvPr>
            <p:cNvSpPr/>
            <p:nvPr/>
          </p:nvSpPr>
          <p:spPr>
            <a:xfrm>
              <a:off x="3951978" y="5292434"/>
              <a:ext cx="2120246" cy="332050"/>
            </a:xfrm>
            <a:custGeom>
              <a:avLst/>
              <a:gdLst>
                <a:gd name="connsiteX0" fmla="*/ 0 w 2120246"/>
                <a:gd name="connsiteY0" fmla="*/ 0 h 332050"/>
                <a:gd name="connsiteX1" fmla="*/ 2120247 w 2120246"/>
                <a:gd name="connsiteY1" fmla="*/ 0 h 332050"/>
                <a:gd name="connsiteX2" fmla="*/ 2120247 w 2120246"/>
                <a:gd name="connsiteY2" fmla="*/ 332050 h 332050"/>
                <a:gd name="connsiteX3" fmla="*/ 0 w 2120246"/>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2120246" h="332050">
                  <a:moveTo>
                    <a:pt x="0" y="0"/>
                  </a:moveTo>
                  <a:lnTo>
                    <a:pt x="2120247" y="0"/>
                  </a:lnTo>
                  <a:lnTo>
                    <a:pt x="2120247" y="332050"/>
                  </a:lnTo>
                  <a:lnTo>
                    <a:pt x="0" y="332050"/>
                  </a:lnTo>
                  <a:close/>
                </a:path>
              </a:pathLst>
            </a:custGeom>
            <a:solidFill>
              <a:srgbClr val="A7D8B8"/>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1" name="TextBox 1040">
              <a:extLst>
                <a:ext uri="{FF2B5EF4-FFF2-40B4-BE49-F238E27FC236}">
                  <a16:creationId xmlns:a16="http://schemas.microsoft.com/office/drawing/2014/main" id="{E327AADC-0494-44FF-C09A-9DE4C976E331}"/>
                </a:ext>
              </a:extLst>
            </p:cNvPr>
            <p:cNvSpPr txBox="1"/>
            <p:nvPr/>
          </p:nvSpPr>
          <p:spPr>
            <a:xfrm>
              <a:off x="3992213" y="5303284"/>
              <a:ext cx="2050626"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Food System Outcomes</a:t>
              </a:r>
            </a:p>
          </p:txBody>
        </p:sp>
      </p:grpSp>
      <p:grpSp>
        <p:nvGrpSpPr>
          <p:cNvPr id="1042" name="Graphic 2">
            <a:extLst>
              <a:ext uri="{FF2B5EF4-FFF2-40B4-BE49-F238E27FC236}">
                <a16:creationId xmlns:a16="http://schemas.microsoft.com/office/drawing/2014/main" id="{278AC83B-C16E-CC1F-1DF0-D63D11BCFCD2}"/>
              </a:ext>
            </a:extLst>
          </p:cNvPr>
          <p:cNvGrpSpPr/>
          <p:nvPr/>
        </p:nvGrpSpPr>
        <p:grpSpPr>
          <a:xfrm>
            <a:off x="3806976" y="5905058"/>
            <a:ext cx="2331164" cy="514334"/>
            <a:chOff x="3852722" y="6071083"/>
            <a:chExt cx="2331164" cy="514334"/>
          </a:xfrm>
        </p:grpSpPr>
        <p:sp>
          <p:nvSpPr>
            <p:cNvPr id="1043" name="Freeform 1042">
              <a:extLst>
                <a:ext uri="{FF2B5EF4-FFF2-40B4-BE49-F238E27FC236}">
                  <a16:creationId xmlns:a16="http://schemas.microsoft.com/office/drawing/2014/main" id="{708BF96B-AF04-B810-A757-1C19F0CC286A}"/>
                </a:ext>
              </a:extLst>
            </p:cNvPr>
            <p:cNvSpPr/>
            <p:nvPr/>
          </p:nvSpPr>
          <p:spPr>
            <a:xfrm>
              <a:off x="3854689" y="6073926"/>
              <a:ext cx="2318181" cy="511491"/>
            </a:xfrm>
            <a:custGeom>
              <a:avLst/>
              <a:gdLst>
                <a:gd name="connsiteX0" fmla="*/ 0 w 2318181"/>
                <a:gd name="connsiteY0" fmla="*/ 0 h 511491"/>
                <a:gd name="connsiteX1" fmla="*/ 2318181 w 2318181"/>
                <a:gd name="connsiteY1" fmla="*/ 0 h 511491"/>
                <a:gd name="connsiteX2" fmla="*/ 2318181 w 2318181"/>
                <a:gd name="connsiteY2" fmla="*/ 511492 h 511491"/>
                <a:gd name="connsiteX3" fmla="*/ 0 w 2318181"/>
                <a:gd name="connsiteY3" fmla="*/ 511492 h 511491"/>
              </a:gdLst>
              <a:ahLst/>
              <a:cxnLst>
                <a:cxn ang="0">
                  <a:pos x="connsiteX0" y="connsiteY0"/>
                </a:cxn>
                <a:cxn ang="0">
                  <a:pos x="connsiteX1" y="connsiteY1"/>
                </a:cxn>
                <a:cxn ang="0">
                  <a:pos x="connsiteX2" y="connsiteY2"/>
                </a:cxn>
                <a:cxn ang="0">
                  <a:pos x="connsiteX3" y="connsiteY3"/>
                </a:cxn>
              </a:cxnLst>
              <a:rect l="l" t="t" r="r" b="b"/>
              <a:pathLst>
                <a:path w="2318181" h="511491">
                  <a:moveTo>
                    <a:pt x="0" y="0"/>
                  </a:moveTo>
                  <a:lnTo>
                    <a:pt x="2318181" y="0"/>
                  </a:lnTo>
                  <a:lnTo>
                    <a:pt x="2318181" y="511492"/>
                  </a:lnTo>
                  <a:lnTo>
                    <a:pt x="0" y="511492"/>
                  </a:lnTo>
                  <a:close/>
                </a:path>
              </a:pathLst>
            </a:custGeom>
            <a:solidFill>
              <a:srgbClr val="A7D8B8"/>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4" name="TextBox 1043">
              <a:extLst>
                <a:ext uri="{FF2B5EF4-FFF2-40B4-BE49-F238E27FC236}">
                  <a16:creationId xmlns:a16="http://schemas.microsoft.com/office/drawing/2014/main" id="{DCA764B0-0C54-FD24-BB24-465A769CF265}"/>
                </a:ext>
              </a:extLst>
            </p:cNvPr>
            <p:cNvSpPr txBox="1"/>
            <p:nvPr/>
          </p:nvSpPr>
          <p:spPr>
            <a:xfrm>
              <a:off x="3852722" y="6071083"/>
              <a:ext cx="2331164"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Food Security</a:t>
              </a:r>
            </a:p>
          </p:txBody>
        </p:sp>
        <p:sp>
          <p:nvSpPr>
            <p:cNvPr id="1045" name="TextBox 1044">
              <a:extLst>
                <a:ext uri="{FF2B5EF4-FFF2-40B4-BE49-F238E27FC236}">
                  <a16:creationId xmlns:a16="http://schemas.microsoft.com/office/drawing/2014/main" id="{DB8E8FB3-745D-A546-1D4A-1519FE59916A}"/>
                </a:ext>
              </a:extLst>
            </p:cNvPr>
            <p:cNvSpPr txBox="1"/>
            <p:nvPr/>
          </p:nvSpPr>
          <p:spPr>
            <a:xfrm>
              <a:off x="3852722" y="6309660"/>
              <a:ext cx="2293310"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Access, Availability,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Utilisation</a:t>
              </a:r>
              <a:endParaRPr lang="en-US" sz="11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grpSp>
        <p:nvGrpSpPr>
          <p:cNvPr id="1046" name="Graphic 2">
            <a:extLst>
              <a:ext uri="{FF2B5EF4-FFF2-40B4-BE49-F238E27FC236}">
                <a16:creationId xmlns:a16="http://schemas.microsoft.com/office/drawing/2014/main" id="{1D58C7F7-DA21-7F76-1093-667F24A8FFE7}"/>
              </a:ext>
            </a:extLst>
          </p:cNvPr>
          <p:cNvGrpSpPr/>
          <p:nvPr/>
        </p:nvGrpSpPr>
        <p:grpSpPr>
          <a:xfrm>
            <a:off x="4865711" y="5587590"/>
            <a:ext cx="204644" cy="270000"/>
            <a:chOff x="4911457" y="5753615"/>
            <a:chExt cx="204644" cy="270000"/>
          </a:xfrm>
          <a:solidFill>
            <a:srgbClr val="000000"/>
          </a:solidFill>
        </p:grpSpPr>
        <p:sp>
          <p:nvSpPr>
            <p:cNvPr id="1047" name="Freeform 1046">
              <a:extLst>
                <a:ext uri="{FF2B5EF4-FFF2-40B4-BE49-F238E27FC236}">
                  <a16:creationId xmlns:a16="http://schemas.microsoft.com/office/drawing/2014/main" id="{45A3CA6D-76C7-07B4-CE7E-912381DBA18D}"/>
                </a:ext>
              </a:extLst>
            </p:cNvPr>
            <p:cNvSpPr/>
            <p:nvPr/>
          </p:nvSpPr>
          <p:spPr>
            <a:xfrm>
              <a:off x="5013779" y="5753615"/>
              <a:ext cx="16774" cy="266646"/>
            </a:xfrm>
            <a:custGeom>
              <a:avLst/>
              <a:gdLst>
                <a:gd name="connsiteX0" fmla="*/ 0 w 16774"/>
                <a:gd name="connsiteY0" fmla="*/ 266647 h 266646"/>
                <a:gd name="connsiteX1" fmla="*/ 0 w 16774"/>
                <a:gd name="connsiteY1" fmla="*/ 0 h 266646"/>
              </a:gdLst>
              <a:ahLst/>
              <a:cxnLst>
                <a:cxn ang="0">
                  <a:pos x="connsiteX0" y="connsiteY0"/>
                </a:cxn>
                <a:cxn ang="0">
                  <a:pos x="connsiteX1" y="connsiteY1"/>
                </a:cxn>
              </a:cxnLst>
              <a:rect l="l" t="t" r="r" b="b"/>
              <a:pathLst>
                <a:path w="16774" h="266646">
                  <a:moveTo>
                    <a:pt x="0" y="266647"/>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8" name="Freeform 1047">
              <a:extLst>
                <a:ext uri="{FF2B5EF4-FFF2-40B4-BE49-F238E27FC236}">
                  <a16:creationId xmlns:a16="http://schemas.microsoft.com/office/drawing/2014/main" id="{A2733ECA-C7FE-4F3E-256F-77315F7F5756}"/>
                </a:ext>
              </a:extLst>
            </p:cNvPr>
            <p:cNvSpPr/>
            <p:nvPr/>
          </p:nvSpPr>
          <p:spPr>
            <a:xfrm>
              <a:off x="4911457" y="5921317"/>
              <a:ext cx="204644" cy="102298"/>
            </a:xfrm>
            <a:custGeom>
              <a:avLst/>
              <a:gdLst>
                <a:gd name="connsiteX0" fmla="*/ 204644 w 204644"/>
                <a:gd name="connsiteY0" fmla="*/ 0 h 102298"/>
                <a:gd name="connsiteX1" fmla="*/ 102322 w 204644"/>
                <a:gd name="connsiteY1" fmla="*/ 102299 h 102298"/>
                <a:gd name="connsiteX2" fmla="*/ 0 w 204644"/>
                <a:gd name="connsiteY2" fmla="*/ 0 h 102298"/>
              </a:gdLst>
              <a:ahLst/>
              <a:cxnLst>
                <a:cxn ang="0">
                  <a:pos x="connsiteX0" y="connsiteY0"/>
                </a:cxn>
                <a:cxn ang="0">
                  <a:pos x="connsiteX1" y="connsiteY1"/>
                </a:cxn>
                <a:cxn ang="0">
                  <a:pos x="connsiteX2" y="connsiteY2"/>
                </a:cxn>
              </a:cxnLst>
              <a:rect l="l" t="t" r="r" b="b"/>
              <a:pathLst>
                <a:path w="204644" h="102298">
                  <a:moveTo>
                    <a:pt x="204644" y="0"/>
                  </a:moveTo>
                  <a:lnTo>
                    <a:pt x="102322" y="102299"/>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049" name="Freeform 1048">
            <a:extLst>
              <a:ext uri="{FF2B5EF4-FFF2-40B4-BE49-F238E27FC236}">
                <a16:creationId xmlns:a16="http://schemas.microsoft.com/office/drawing/2014/main" id="{B1907F1D-875A-D3A8-6549-780863A7FFEA}"/>
              </a:ext>
            </a:extLst>
          </p:cNvPr>
          <p:cNvSpPr/>
          <p:nvPr/>
        </p:nvSpPr>
        <p:spPr>
          <a:xfrm>
            <a:off x="3639524" y="1307829"/>
            <a:ext cx="2655340" cy="253230"/>
          </a:xfrm>
          <a:custGeom>
            <a:avLst/>
            <a:gdLst>
              <a:gd name="connsiteX0" fmla="*/ 0 w 2655340"/>
              <a:gd name="connsiteY0" fmla="*/ 0 h 253230"/>
              <a:gd name="connsiteX1" fmla="*/ 0 w 2655340"/>
              <a:gd name="connsiteY1" fmla="*/ 253230 h 253230"/>
              <a:gd name="connsiteX2" fmla="*/ 2655341 w 2655340"/>
              <a:gd name="connsiteY2" fmla="*/ 253230 h 253230"/>
              <a:gd name="connsiteX3" fmla="*/ 2655341 w 2655340"/>
              <a:gd name="connsiteY3" fmla="*/ 0 h 253230"/>
            </a:gdLst>
            <a:ahLst/>
            <a:cxnLst>
              <a:cxn ang="0">
                <a:pos x="connsiteX0" y="connsiteY0"/>
              </a:cxn>
              <a:cxn ang="0">
                <a:pos x="connsiteX1" y="connsiteY1"/>
              </a:cxn>
              <a:cxn ang="0">
                <a:pos x="connsiteX2" y="connsiteY2"/>
              </a:cxn>
              <a:cxn ang="0">
                <a:pos x="connsiteX3" y="connsiteY3"/>
              </a:cxn>
            </a:cxnLst>
            <a:rect l="l" t="t" r="r" b="b"/>
            <a:pathLst>
              <a:path w="2655340" h="253230">
                <a:moveTo>
                  <a:pt x="0" y="0"/>
                </a:moveTo>
                <a:lnTo>
                  <a:pt x="0" y="253230"/>
                </a:lnTo>
                <a:lnTo>
                  <a:pt x="2655341" y="253230"/>
                </a:lnTo>
                <a:lnTo>
                  <a:pt x="2655341" y="0"/>
                </a:lnTo>
              </a:path>
            </a:pathLst>
          </a:custGeom>
          <a:noFill/>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50" name="Graphic 2">
            <a:extLst>
              <a:ext uri="{FF2B5EF4-FFF2-40B4-BE49-F238E27FC236}">
                <a16:creationId xmlns:a16="http://schemas.microsoft.com/office/drawing/2014/main" id="{FD38C3E5-AB66-0A69-D8BD-267F86528472}"/>
              </a:ext>
            </a:extLst>
          </p:cNvPr>
          <p:cNvGrpSpPr/>
          <p:nvPr/>
        </p:nvGrpSpPr>
        <p:grpSpPr>
          <a:xfrm>
            <a:off x="4865711" y="1561060"/>
            <a:ext cx="204644" cy="270000"/>
            <a:chOff x="4911457" y="1727085"/>
            <a:chExt cx="204644" cy="270000"/>
          </a:xfrm>
          <a:solidFill>
            <a:srgbClr val="000000"/>
          </a:solidFill>
        </p:grpSpPr>
        <p:sp>
          <p:nvSpPr>
            <p:cNvPr id="1051" name="Freeform 1050">
              <a:extLst>
                <a:ext uri="{FF2B5EF4-FFF2-40B4-BE49-F238E27FC236}">
                  <a16:creationId xmlns:a16="http://schemas.microsoft.com/office/drawing/2014/main" id="{F5E52E65-175E-E031-FAF5-7E47004A2492}"/>
                </a:ext>
              </a:extLst>
            </p:cNvPr>
            <p:cNvSpPr/>
            <p:nvPr/>
          </p:nvSpPr>
          <p:spPr>
            <a:xfrm>
              <a:off x="5013779" y="1727085"/>
              <a:ext cx="16774" cy="264969"/>
            </a:xfrm>
            <a:custGeom>
              <a:avLst/>
              <a:gdLst>
                <a:gd name="connsiteX0" fmla="*/ 0 w 16774"/>
                <a:gd name="connsiteY0" fmla="*/ 264970 h 264969"/>
                <a:gd name="connsiteX1" fmla="*/ 0 w 16774"/>
                <a:gd name="connsiteY1" fmla="*/ 0 h 264969"/>
              </a:gdLst>
              <a:ahLst/>
              <a:cxnLst>
                <a:cxn ang="0">
                  <a:pos x="connsiteX0" y="connsiteY0"/>
                </a:cxn>
                <a:cxn ang="0">
                  <a:pos x="connsiteX1" y="connsiteY1"/>
                </a:cxn>
              </a:cxnLst>
              <a:rect l="l" t="t" r="r" b="b"/>
              <a:pathLst>
                <a:path w="16774" h="264969">
                  <a:moveTo>
                    <a:pt x="0" y="264970"/>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2" name="Freeform 1051">
              <a:extLst>
                <a:ext uri="{FF2B5EF4-FFF2-40B4-BE49-F238E27FC236}">
                  <a16:creationId xmlns:a16="http://schemas.microsoft.com/office/drawing/2014/main" id="{0D0A913A-8CB5-D834-D2A3-C063579E5033}"/>
                </a:ext>
              </a:extLst>
            </p:cNvPr>
            <p:cNvSpPr/>
            <p:nvPr/>
          </p:nvSpPr>
          <p:spPr>
            <a:xfrm>
              <a:off x="4911457" y="1894787"/>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053" name="Freeform 1052">
            <a:extLst>
              <a:ext uri="{FF2B5EF4-FFF2-40B4-BE49-F238E27FC236}">
                <a16:creationId xmlns:a16="http://schemas.microsoft.com/office/drawing/2014/main" id="{FB45788D-2759-4F26-0ED6-164F5574462E}"/>
              </a:ext>
            </a:extLst>
          </p:cNvPr>
          <p:cNvSpPr/>
          <p:nvPr/>
        </p:nvSpPr>
        <p:spPr>
          <a:xfrm>
            <a:off x="4073973" y="950624"/>
            <a:ext cx="1786442" cy="16770"/>
          </a:xfrm>
          <a:custGeom>
            <a:avLst/>
            <a:gdLst>
              <a:gd name="connsiteX0" fmla="*/ 1786442 w 1786442"/>
              <a:gd name="connsiteY0" fmla="*/ 0 h 16770"/>
              <a:gd name="connsiteX1" fmla="*/ 0 w 1786442"/>
              <a:gd name="connsiteY1" fmla="*/ 0 h 16770"/>
            </a:gdLst>
            <a:ahLst/>
            <a:cxnLst>
              <a:cxn ang="0">
                <a:pos x="connsiteX0" y="connsiteY0"/>
              </a:cxn>
              <a:cxn ang="0">
                <a:pos x="connsiteX1" y="connsiteY1"/>
              </a:cxn>
            </a:cxnLst>
            <a:rect l="l" t="t" r="r" b="b"/>
            <a:pathLst>
              <a:path w="1786442" h="16770">
                <a:moveTo>
                  <a:pt x="1786442" y="0"/>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4" name="Freeform 1053">
            <a:extLst>
              <a:ext uri="{FF2B5EF4-FFF2-40B4-BE49-F238E27FC236}">
                <a16:creationId xmlns:a16="http://schemas.microsoft.com/office/drawing/2014/main" id="{F97ED891-0A78-E303-89AC-08B4AF01B6FD}"/>
              </a:ext>
            </a:extLst>
          </p:cNvPr>
          <p:cNvSpPr/>
          <p:nvPr/>
        </p:nvSpPr>
        <p:spPr>
          <a:xfrm>
            <a:off x="3981716" y="848325"/>
            <a:ext cx="102321" cy="204596"/>
          </a:xfrm>
          <a:custGeom>
            <a:avLst/>
            <a:gdLst>
              <a:gd name="connsiteX0" fmla="*/ 102322 w 102321"/>
              <a:gd name="connsiteY0" fmla="*/ 204596 h 204596"/>
              <a:gd name="connsiteX1" fmla="*/ 0 w 102321"/>
              <a:gd name="connsiteY1" fmla="*/ 102298 h 204596"/>
              <a:gd name="connsiteX2" fmla="*/ 102322 w 102321"/>
              <a:gd name="connsiteY2" fmla="*/ 0 h 204596"/>
            </a:gdLst>
            <a:ahLst/>
            <a:cxnLst>
              <a:cxn ang="0">
                <a:pos x="connsiteX0" y="connsiteY0"/>
              </a:cxn>
              <a:cxn ang="0">
                <a:pos x="connsiteX1" y="connsiteY1"/>
              </a:cxn>
              <a:cxn ang="0">
                <a:pos x="connsiteX2" y="connsiteY2"/>
              </a:cxn>
            </a:cxnLst>
            <a:rect l="l" t="t" r="r" b="b"/>
            <a:pathLst>
              <a:path w="102321" h="204596">
                <a:moveTo>
                  <a:pt x="102322" y="204596"/>
                </a:moveTo>
                <a:lnTo>
                  <a:pt x="0" y="102298"/>
                </a:lnTo>
                <a:lnTo>
                  <a:pt x="102322"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5" name="Freeform 1054">
            <a:extLst>
              <a:ext uri="{FF2B5EF4-FFF2-40B4-BE49-F238E27FC236}">
                <a16:creationId xmlns:a16="http://schemas.microsoft.com/office/drawing/2014/main" id="{8F7CDA62-A430-300B-8B11-C5E9C167BA52}"/>
              </a:ext>
            </a:extLst>
          </p:cNvPr>
          <p:cNvSpPr/>
          <p:nvPr/>
        </p:nvSpPr>
        <p:spPr>
          <a:xfrm>
            <a:off x="5816803" y="848325"/>
            <a:ext cx="102322" cy="204596"/>
          </a:xfrm>
          <a:custGeom>
            <a:avLst/>
            <a:gdLst>
              <a:gd name="connsiteX0" fmla="*/ 0 w 102322"/>
              <a:gd name="connsiteY0" fmla="*/ 0 h 204596"/>
              <a:gd name="connsiteX1" fmla="*/ 102322 w 102322"/>
              <a:gd name="connsiteY1" fmla="*/ 102298 h 204596"/>
              <a:gd name="connsiteX2" fmla="*/ 0 w 102322"/>
              <a:gd name="connsiteY2" fmla="*/ 204596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6"/>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56" name="Graphic 2">
            <a:extLst>
              <a:ext uri="{FF2B5EF4-FFF2-40B4-BE49-F238E27FC236}">
                <a16:creationId xmlns:a16="http://schemas.microsoft.com/office/drawing/2014/main" id="{EBDB8DB2-2F5D-92CA-2B01-F96CEBD123F3}"/>
              </a:ext>
            </a:extLst>
          </p:cNvPr>
          <p:cNvGrpSpPr/>
          <p:nvPr/>
        </p:nvGrpSpPr>
        <p:grpSpPr>
          <a:xfrm>
            <a:off x="2555590" y="1393358"/>
            <a:ext cx="204644" cy="454472"/>
            <a:chOff x="2564760" y="1559383"/>
            <a:chExt cx="204644" cy="454472"/>
          </a:xfrm>
          <a:solidFill>
            <a:srgbClr val="000000"/>
          </a:solidFill>
        </p:grpSpPr>
        <p:sp>
          <p:nvSpPr>
            <p:cNvPr id="1057" name="Freeform 1056">
              <a:extLst>
                <a:ext uri="{FF2B5EF4-FFF2-40B4-BE49-F238E27FC236}">
                  <a16:creationId xmlns:a16="http://schemas.microsoft.com/office/drawing/2014/main" id="{CD82CC45-8C0B-5A02-0F60-1F57CADB63AC}"/>
                </a:ext>
              </a:extLst>
            </p:cNvPr>
            <p:cNvSpPr/>
            <p:nvPr/>
          </p:nvSpPr>
          <p:spPr>
            <a:xfrm>
              <a:off x="2667082" y="1564413"/>
              <a:ext cx="16774" cy="449441"/>
            </a:xfrm>
            <a:custGeom>
              <a:avLst/>
              <a:gdLst>
                <a:gd name="connsiteX0" fmla="*/ 0 w 16774"/>
                <a:gd name="connsiteY0" fmla="*/ 0 h 449441"/>
                <a:gd name="connsiteX1" fmla="*/ 0 w 16774"/>
                <a:gd name="connsiteY1" fmla="*/ 449442 h 449441"/>
              </a:gdLst>
              <a:ahLst/>
              <a:cxnLst>
                <a:cxn ang="0">
                  <a:pos x="connsiteX0" y="connsiteY0"/>
                </a:cxn>
                <a:cxn ang="0">
                  <a:pos x="connsiteX1" y="connsiteY1"/>
                </a:cxn>
              </a:cxnLst>
              <a:rect l="l" t="t" r="r" b="b"/>
              <a:pathLst>
                <a:path w="16774" h="449441">
                  <a:moveTo>
                    <a:pt x="0" y="0"/>
                  </a:moveTo>
                  <a:lnTo>
                    <a:pt x="0" y="449442"/>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8" name="Freeform 1057">
              <a:extLst>
                <a:ext uri="{FF2B5EF4-FFF2-40B4-BE49-F238E27FC236}">
                  <a16:creationId xmlns:a16="http://schemas.microsoft.com/office/drawing/2014/main" id="{6F5CD1B9-215E-9224-1C48-58D76214A8D6}"/>
                </a:ext>
              </a:extLst>
            </p:cNvPr>
            <p:cNvSpPr/>
            <p:nvPr/>
          </p:nvSpPr>
          <p:spPr>
            <a:xfrm>
              <a:off x="2564760" y="1559383"/>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59" name="Graphic 2">
            <a:extLst>
              <a:ext uri="{FF2B5EF4-FFF2-40B4-BE49-F238E27FC236}">
                <a16:creationId xmlns:a16="http://schemas.microsoft.com/office/drawing/2014/main" id="{EFBBF68D-CCEF-7B4F-2C4B-D7FE2F8C9470}"/>
              </a:ext>
            </a:extLst>
          </p:cNvPr>
          <p:cNvGrpSpPr/>
          <p:nvPr/>
        </p:nvGrpSpPr>
        <p:grpSpPr>
          <a:xfrm>
            <a:off x="1559535" y="1841122"/>
            <a:ext cx="2268408" cy="540001"/>
            <a:chOff x="1605281" y="2007147"/>
            <a:chExt cx="2268408" cy="540001"/>
          </a:xfrm>
        </p:grpSpPr>
        <p:sp>
          <p:nvSpPr>
            <p:cNvPr id="1060" name="Freeform 1059">
              <a:extLst>
                <a:ext uri="{FF2B5EF4-FFF2-40B4-BE49-F238E27FC236}">
                  <a16:creationId xmlns:a16="http://schemas.microsoft.com/office/drawing/2014/main" id="{9B6F0C87-8526-9897-2B96-798E5A5DD8CA}"/>
                </a:ext>
              </a:extLst>
            </p:cNvPr>
            <p:cNvSpPr/>
            <p:nvPr/>
          </p:nvSpPr>
          <p:spPr>
            <a:xfrm>
              <a:off x="1605281" y="2007147"/>
              <a:ext cx="2259471" cy="540001"/>
            </a:xfrm>
            <a:custGeom>
              <a:avLst/>
              <a:gdLst>
                <a:gd name="connsiteX0" fmla="*/ 0 w 2259471"/>
                <a:gd name="connsiteY0" fmla="*/ 0 h 540001"/>
                <a:gd name="connsiteX1" fmla="*/ 2259472 w 2259471"/>
                <a:gd name="connsiteY1" fmla="*/ 0 h 540001"/>
                <a:gd name="connsiteX2" fmla="*/ 2259472 w 2259471"/>
                <a:gd name="connsiteY2" fmla="*/ 540001 h 540001"/>
                <a:gd name="connsiteX3" fmla="*/ 0 w 2259471"/>
                <a:gd name="connsiteY3" fmla="*/ 540001 h 540001"/>
              </a:gdLst>
              <a:ahLst/>
              <a:cxnLst>
                <a:cxn ang="0">
                  <a:pos x="connsiteX0" y="connsiteY0"/>
                </a:cxn>
                <a:cxn ang="0">
                  <a:pos x="connsiteX1" y="connsiteY1"/>
                </a:cxn>
                <a:cxn ang="0">
                  <a:pos x="connsiteX2" y="connsiteY2"/>
                </a:cxn>
                <a:cxn ang="0">
                  <a:pos x="connsiteX3" y="connsiteY3"/>
                </a:cxn>
              </a:cxnLst>
              <a:rect l="l" t="t" r="r" b="b"/>
              <a:pathLst>
                <a:path w="2259471" h="540001">
                  <a:moveTo>
                    <a:pt x="0" y="0"/>
                  </a:moveTo>
                  <a:lnTo>
                    <a:pt x="2259472" y="0"/>
                  </a:lnTo>
                  <a:lnTo>
                    <a:pt x="2259472" y="540001"/>
                  </a:lnTo>
                  <a:lnTo>
                    <a:pt x="0" y="540001"/>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61" name="TextBox 1060">
              <a:extLst>
                <a:ext uri="{FF2B5EF4-FFF2-40B4-BE49-F238E27FC236}">
                  <a16:creationId xmlns:a16="http://schemas.microsoft.com/office/drawing/2014/main" id="{F5528755-006B-4929-8607-DB50967EF142}"/>
                </a:ext>
              </a:extLst>
            </p:cNvPr>
            <p:cNvSpPr txBox="1"/>
            <p:nvPr/>
          </p:nvSpPr>
          <p:spPr>
            <a:xfrm>
              <a:off x="1609533" y="2045890"/>
              <a:ext cx="2264156"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‘Natural’ Drivers</a:t>
              </a:r>
            </a:p>
          </p:txBody>
        </p:sp>
        <p:sp>
          <p:nvSpPr>
            <p:cNvPr id="1062" name="TextBox 1061">
              <a:extLst>
                <a:ext uri="{FF2B5EF4-FFF2-40B4-BE49-F238E27FC236}">
                  <a16:creationId xmlns:a16="http://schemas.microsoft.com/office/drawing/2014/main" id="{0462ADEA-4948-5F3E-ED6C-90A2EA3589FD}"/>
                </a:ext>
              </a:extLst>
            </p:cNvPr>
            <p:cNvSpPr txBox="1"/>
            <p:nvPr/>
          </p:nvSpPr>
          <p:spPr>
            <a:xfrm>
              <a:off x="1614218" y="2257036"/>
              <a:ext cx="2238504"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Volcano’s, Solar Cycles, Tides</a:t>
              </a:r>
            </a:p>
          </p:txBody>
        </p:sp>
      </p:grpSp>
    </p:spTree>
    <p:extLst>
      <p:ext uri="{BB962C8B-B14F-4D97-AF65-F5344CB8AC3E}">
        <p14:creationId xmlns:p14="http://schemas.microsoft.com/office/powerpoint/2010/main" val="195447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571E07-6ACE-ECC8-2964-E394E822C596}"/>
              </a:ext>
            </a:extLst>
          </p:cNvPr>
          <p:cNvSpPr txBox="1">
            <a:spLocks/>
          </p:cNvSpPr>
          <p:nvPr/>
        </p:nvSpPr>
        <p:spPr>
          <a:xfrm>
            <a:off x="382555" y="1567174"/>
            <a:ext cx="11187404" cy="3440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As we see, the five elements of the food system (production, processing, distribution, consumption, and waste) and the surrounding framework highlight the complex and interconnected nature of the global food system, and underscore the need for integrated and systemic approaches to addressing the challenges and opportunities presented by the food system…</a:t>
            </a:r>
          </a:p>
          <a:p>
            <a:pPr marL="0" indent="0">
              <a:buNone/>
            </a:pPr>
            <a:r>
              <a:rPr lang="en-US" sz="2400" dirty="0">
                <a:solidFill>
                  <a:srgbClr val="000000"/>
                </a:solidFill>
              </a:rPr>
              <a:t>The production of food is directly related to the demographic, economic, technological, and environmental drivers identified by </a:t>
            </a:r>
            <a:r>
              <a:rPr lang="en-US" sz="2400" dirty="0">
                <a:solidFill>
                  <a:srgbClr val="F79037"/>
                </a:solidFill>
                <a:hlinkClick r:id="rId2">
                  <a:extLst>
                    <a:ext uri="{A12FA001-AC4F-418D-AE19-62706E023703}">
                      <ahyp:hlinkClr xmlns:ahyp="http://schemas.microsoft.com/office/drawing/2018/hyperlinkcolor" val="tx"/>
                    </a:ext>
                  </a:extLst>
                </a:hlinkClick>
              </a:rPr>
              <a:t>Polly Ericksen</a:t>
            </a:r>
            <a:r>
              <a:rPr lang="en-US" sz="2400" dirty="0">
                <a:solidFill>
                  <a:srgbClr val="000000"/>
                </a:solidFill>
              </a:rPr>
              <a:t>. As populations grow and </a:t>
            </a:r>
            <a:r>
              <a:rPr lang="en-US" sz="2400" dirty="0" err="1">
                <a:solidFill>
                  <a:srgbClr val="000000"/>
                </a:solidFill>
              </a:rPr>
              <a:t>urbanise</a:t>
            </a:r>
            <a:r>
              <a:rPr lang="en-US" sz="2400" dirty="0">
                <a:solidFill>
                  <a:srgbClr val="000000"/>
                </a:solidFill>
              </a:rPr>
              <a:t>, there is increased demand for food, which can influence the types of food that are produced, and the methods used to produce them. </a:t>
            </a:r>
            <a:r>
              <a:rPr lang="en-US" sz="2400" b="1" dirty="0">
                <a:solidFill>
                  <a:srgbClr val="000000"/>
                </a:solidFill>
              </a:rPr>
              <a:t>Economic factors </a:t>
            </a:r>
            <a:r>
              <a:rPr lang="en-US" sz="2400" dirty="0">
                <a:solidFill>
                  <a:srgbClr val="000000"/>
                </a:solidFill>
              </a:rPr>
              <a:t>such as trade policies and market forces can also impact the profitability and sustainability of food production systems. </a:t>
            </a:r>
            <a:r>
              <a:rPr lang="en-US" sz="2400" b="1" dirty="0">
                <a:solidFill>
                  <a:srgbClr val="000000"/>
                </a:solidFill>
              </a:rPr>
              <a:t>Technological innovations </a:t>
            </a:r>
            <a:r>
              <a:rPr lang="en-US" sz="2400" dirty="0">
                <a:solidFill>
                  <a:srgbClr val="000000"/>
                </a:solidFill>
              </a:rPr>
              <a:t>can influence the efficiency and productivity of food production, while </a:t>
            </a:r>
            <a:r>
              <a:rPr lang="en-US" sz="2400" b="1" dirty="0">
                <a:solidFill>
                  <a:srgbClr val="000000"/>
                </a:solidFill>
              </a:rPr>
              <a:t>environmental factors </a:t>
            </a:r>
            <a:r>
              <a:rPr lang="en-US" sz="2400" dirty="0">
                <a:solidFill>
                  <a:srgbClr val="000000"/>
                </a:solidFill>
              </a:rPr>
              <a:t>such as climate change and land use can impact the availability of land and resources for food production.</a:t>
            </a:r>
            <a:endParaRPr lang="en-IE" sz="2400" dirty="0">
              <a:solidFill>
                <a:srgbClr val="000000"/>
              </a:solidFill>
            </a:endParaRPr>
          </a:p>
        </p:txBody>
      </p:sp>
      <p:sp>
        <p:nvSpPr>
          <p:cNvPr id="3" name="Text Placeholder 2">
            <a:extLst>
              <a:ext uri="{FF2B5EF4-FFF2-40B4-BE49-F238E27FC236}">
                <a16:creationId xmlns:a16="http://schemas.microsoft.com/office/drawing/2014/main" id="{7A8B3586-E71F-7295-7557-A350C72B317F}"/>
              </a:ext>
            </a:extLst>
          </p:cNvPr>
          <p:cNvSpPr txBox="1">
            <a:spLocks/>
          </p:cNvSpPr>
          <p:nvPr/>
        </p:nvSpPr>
        <p:spPr>
          <a:xfrm>
            <a:off x="382555" y="458712"/>
            <a:ext cx="9798393" cy="803654"/>
          </a:xfrm>
          <a:prstGeom prst="rect">
            <a:avLst/>
          </a:prstGeom>
          <a:solidFill>
            <a:srgbClr val="F79037"/>
          </a:solidFill>
          <a:ln>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chemeClr val="bg1"/>
                </a:solidFill>
              </a:rPr>
              <a:t>The Food System and its Drivers…Explained</a:t>
            </a:r>
          </a:p>
        </p:txBody>
      </p:sp>
      <p:pic>
        <p:nvPicPr>
          <p:cNvPr id="4" name="Picture 3">
            <a:extLst>
              <a:ext uri="{FF2B5EF4-FFF2-40B4-BE49-F238E27FC236}">
                <a16:creationId xmlns:a16="http://schemas.microsoft.com/office/drawing/2014/main" id="{B51C5C8A-F395-E872-8D1E-769CA355974B}"/>
              </a:ext>
            </a:extLst>
          </p:cNvPr>
          <p:cNvPicPr>
            <a:picLocks noChangeAspect="1"/>
          </p:cNvPicPr>
          <p:nvPr/>
        </p:nvPicPr>
        <p:blipFill>
          <a:blip r:embed="rId3"/>
          <a:stretch>
            <a:fillRect/>
          </a:stretch>
        </p:blipFill>
        <p:spPr>
          <a:xfrm>
            <a:off x="10536630" y="308647"/>
            <a:ext cx="1033329" cy="1103783"/>
          </a:xfrm>
          <a:prstGeom prst="rect">
            <a:avLst/>
          </a:prstGeom>
        </p:spPr>
      </p:pic>
    </p:spTree>
    <p:extLst>
      <p:ext uri="{BB962C8B-B14F-4D97-AF65-F5344CB8AC3E}">
        <p14:creationId xmlns:p14="http://schemas.microsoft.com/office/powerpoint/2010/main" val="91233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D06CA-EDC8-5922-01A0-9CA19CBB070A}"/>
              </a:ext>
            </a:extLst>
          </p:cNvPr>
          <p:cNvSpPr>
            <a:spLocks noGrp="1"/>
          </p:cNvSpPr>
          <p:nvPr>
            <p:ph type="body" sz="quarter" idx="18"/>
          </p:nvPr>
        </p:nvSpPr>
        <p:spPr>
          <a:xfrm>
            <a:off x="684906" y="1592215"/>
            <a:ext cx="7460403" cy="3849918"/>
          </a:xfrm>
        </p:spPr>
        <p:txBody>
          <a:bodyPr/>
          <a:lstStyle/>
          <a:p>
            <a:r>
              <a:rPr lang="en-US" b="1" dirty="0"/>
              <a:t>Food preferences, choices, and habits occupy a central role in human cultures </a:t>
            </a:r>
            <a:r>
              <a:rPr lang="en-US" dirty="0"/>
              <a:t>and food consumption goes far beyond its functional role to survive. </a:t>
            </a:r>
          </a:p>
          <a:p>
            <a:r>
              <a:rPr lang="en-US" dirty="0"/>
              <a:t>Food habits are extremely hard to change as they are a central aspect of people’s lifestyles, socio-cultural environment, family education etc. </a:t>
            </a:r>
          </a:p>
          <a:p>
            <a:r>
              <a:rPr lang="en-US" dirty="0"/>
              <a:t>Food choices are also subject to marketing efforts of food companies that have caused changes in dietary norms, in food and drink category preferences (at population level) and in the cultural values underpinning food </a:t>
            </a:r>
            <a:r>
              <a:rPr lang="en-US" dirty="0" err="1"/>
              <a:t>behaviours</a:t>
            </a:r>
            <a:r>
              <a:rPr lang="en-US" dirty="0"/>
              <a:t> </a:t>
            </a:r>
            <a:r>
              <a:rPr lang="en-US" sz="2000" dirty="0">
                <a:solidFill>
                  <a:srgbClr val="F79037"/>
                </a:solidFill>
                <a:hlinkClick r:id="rId2">
                  <a:extLst>
                    <a:ext uri="{A12FA001-AC4F-418D-AE19-62706E023703}">
                      <ahyp:hlinkClr xmlns:ahyp="http://schemas.microsoft.com/office/drawing/2018/hyperlinkcolor" val="tx"/>
                    </a:ext>
                  </a:extLst>
                </a:hlinkClick>
              </a:rPr>
              <a:t>(Cairns, 2019).</a:t>
            </a:r>
            <a:endParaRPr lang="en-IE" dirty="0">
              <a:solidFill>
                <a:srgbClr val="F79037"/>
              </a:solidFill>
            </a:endParaRPr>
          </a:p>
        </p:txBody>
      </p:sp>
      <p:sp>
        <p:nvSpPr>
          <p:cNvPr id="3" name="Text Placeholder 2">
            <a:extLst>
              <a:ext uri="{FF2B5EF4-FFF2-40B4-BE49-F238E27FC236}">
                <a16:creationId xmlns:a16="http://schemas.microsoft.com/office/drawing/2014/main" id="{8C643562-9024-944B-FD58-9F16C8EBA430}"/>
              </a:ext>
            </a:extLst>
          </p:cNvPr>
          <p:cNvSpPr>
            <a:spLocks noGrp="1"/>
          </p:cNvSpPr>
          <p:nvPr>
            <p:ph type="body" sz="quarter" idx="16"/>
          </p:nvPr>
        </p:nvSpPr>
        <p:spPr>
          <a:xfrm>
            <a:off x="660483" y="517571"/>
            <a:ext cx="10595237" cy="803654"/>
          </a:xfrm>
        </p:spPr>
        <p:txBody>
          <a:bodyPr/>
          <a:lstStyle/>
          <a:p>
            <a:r>
              <a:rPr lang="en-IE" sz="3200" dirty="0"/>
              <a:t>As an ethical food entrepreneur, you need to consider </a:t>
            </a:r>
            <a:r>
              <a:rPr lang="en-IE" sz="3200" b="1" dirty="0"/>
              <a:t>Food Habits &amp; Choices…</a:t>
            </a:r>
          </a:p>
        </p:txBody>
      </p:sp>
      <p:pic>
        <p:nvPicPr>
          <p:cNvPr id="21" name="Picture 20" descr="Paper head with rainbow gears">
            <a:extLst>
              <a:ext uri="{FF2B5EF4-FFF2-40B4-BE49-F238E27FC236}">
                <a16:creationId xmlns:a16="http://schemas.microsoft.com/office/drawing/2014/main" id="{6E75F4F7-F8DF-738A-E55E-E8CF703E45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9842" y="1440935"/>
            <a:ext cx="2761596" cy="3866266"/>
          </a:xfrm>
          <a:prstGeom prst="rect">
            <a:avLst/>
          </a:prstGeom>
        </p:spPr>
      </p:pic>
    </p:spTree>
    <p:extLst>
      <p:ext uri="{BB962C8B-B14F-4D97-AF65-F5344CB8AC3E}">
        <p14:creationId xmlns:p14="http://schemas.microsoft.com/office/powerpoint/2010/main" val="164460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9352B-97B0-539B-6260-3F6B7FABC26B}"/>
              </a:ext>
            </a:extLst>
          </p:cNvPr>
          <p:cNvSpPr>
            <a:spLocks noGrp="1"/>
          </p:cNvSpPr>
          <p:nvPr>
            <p:ph type="body" sz="quarter" idx="18"/>
          </p:nvPr>
        </p:nvSpPr>
        <p:spPr>
          <a:xfrm>
            <a:off x="756843" y="1975782"/>
            <a:ext cx="5197642" cy="3025975"/>
          </a:xfrm>
        </p:spPr>
        <p:txBody>
          <a:bodyPr/>
          <a:lstStyle/>
          <a:p>
            <a:r>
              <a:rPr lang="en-US" dirty="0"/>
              <a:t>Environmentally Sustainable Food Consumption (ESFC) can be defined as the use of food products “that respond to basic needs and bring a better quality of life, while </a:t>
            </a:r>
            <a:r>
              <a:rPr lang="en-US" dirty="0" err="1"/>
              <a:t>minimising</a:t>
            </a:r>
            <a:r>
              <a:rPr lang="en-US" dirty="0"/>
              <a:t> the use of natural resources, toxic materials and emissions of waste and pollutants over the life cycle, so as not to </a:t>
            </a:r>
            <a:r>
              <a:rPr lang="en-US" dirty="0" err="1"/>
              <a:t>jeopardise</a:t>
            </a:r>
            <a:r>
              <a:rPr lang="en-US" dirty="0"/>
              <a:t> the needs of future generations” </a:t>
            </a:r>
            <a:endParaRPr lang="en-IE" dirty="0"/>
          </a:p>
        </p:txBody>
      </p:sp>
      <p:sp>
        <p:nvSpPr>
          <p:cNvPr id="3" name="Text Placeholder 2">
            <a:extLst>
              <a:ext uri="{FF2B5EF4-FFF2-40B4-BE49-F238E27FC236}">
                <a16:creationId xmlns:a16="http://schemas.microsoft.com/office/drawing/2014/main" id="{F5399058-19FD-CE3B-4D2B-4D9EEE984BF2}"/>
              </a:ext>
            </a:extLst>
          </p:cNvPr>
          <p:cNvSpPr>
            <a:spLocks noGrp="1"/>
          </p:cNvSpPr>
          <p:nvPr>
            <p:ph type="body" sz="quarter" idx="16"/>
          </p:nvPr>
        </p:nvSpPr>
        <p:spPr>
          <a:xfrm>
            <a:off x="673810" y="700056"/>
            <a:ext cx="5646737" cy="992652"/>
          </a:xfrm>
        </p:spPr>
        <p:txBody>
          <a:bodyPr/>
          <a:lstStyle/>
          <a:p>
            <a:r>
              <a:rPr lang="en-IE" b="1" dirty="0"/>
              <a:t>Environmentally Sustainable Food Consumption </a:t>
            </a:r>
          </a:p>
        </p:txBody>
      </p:sp>
      <p:pic>
        <p:nvPicPr>
          <p:cNvPr id="8" name="Picture Placeholder 7" descr="Hand holding carrots">
            <a:extLst>
              <a:ext uri="{FF2B5EF4-FFF2-40B4-BE49-F238E27FC236}">
                <a16:creationId xmlns:a16="http://schemas.microsoft.com/office/drawing/2014/main" id="{808887EE-9DDF-212B-D419-CAF86869614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B237E353-BB19-1343-C2E2-87AC31AC0D1E}"/>
              </a:ext>
            </a:extLst>
          </p:cNvPr>
          <p:cNvSpPr txBox="1"/>
          <p:nvPr/>
        </p:nvSpPr>
        <p:spPr>
          <a:xfrm>
            <a:off x="1326344" y="5072331"/>
            <a:ext cx="3644459" cy="646331"/>
          </a:xfrm>
          <a:prstGeom prst="rect">
            <a:avLst/>
          </a:prstGeom>
          <a:noFill/>
        </p:spPr>
        <p:txBody>
          <a:bodyPr wrap="square">
            <a:spAutoFit/>
          </a:bodyPr>
          <a:lstStyle/>
          <a:p>
            <a:r>
              <a:rPr lang="pt-PT" b="0" i="0" dirty="0">
                <a:solidFill>
                  <a:srgbClr val="F79037"/>
                </a:solidFill>
                <a:effectLst/>
              </a:rPr>
              <a:t>(</a:t>
            </a:r>
            <a:r>
              <a:rPr lang="pt-PT" b="0" i="0" dirty="0">
                <a:solidFill>
                  <a:srgbClr val="F79037"/>
                </a:solidFill>
                <a:effectLst/>
                <a:hlinkClick r:id="rId3">
                  <a:extLst>
                    <a:ext uri="{A12FA001-AC4F-418D-AE19-62706E023703}">
                      <ahyp:hlinkClr xmlns:ahyp="http://schemas.microsoft.com/office/drawing/2018/hyperlinkcolor" val="tx"/>
                    </a:ext>
                  </a:extLst>
                </a:hlinkClick>
              </a:rPr>
              <a:t>Oslo Roundtable on Sustainable Production and Consumption, 1994)</a:t>
            </a:r>
            <a:endParaRPr lang="en-IE" dirty="0">
              <a:solidFill>
                <a:srgbClr val="F79037"/>
              </a:solidFill>
            </a:endParaRPr>
          </a:p>
        </p:txBody>
      </p:sp>
    </p:spTree>
    <p:extLst>
      <p:ext uri="{BB962C8B-B14F-4D97-AF65-F5344CB8AC3E}">
        <p14:creationId xmlns:p14="http://schemas.microsoft.com/office/powerpoint/2010/main" val="3826262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DAC2-C9DE-1C7E-5969-27B3DF33767B}"/>
              </a:ext>
            </a:extLst>
          </p:cNvPr>
          <p:cNvSpPr>
            <a:spLocks noGrp="1"/>
          </p:cNvSpPr>
          <p:nvPr>
            <p:ph type="body" sz="quarter" idx="18"/>
          </p:nvPr>
        </p:nvSpPr>
        <p:spPr>
          <a:xfrm>
            <a:off x="995531" y="1829529"/>
            <a:ext cx="11031166" cy="3440624"/>
          </a:xfrm>
        </p:spPr>
        <p:txBody>
          <a:bodyPr/>
          <a:lstStyle/>
          <a:p>
            <a:r>
              <a:rPr lang="en-US" dirty="0"/>
              <a:t>The challenge of convincing people to change their eating habits toward more environmentally sustainable food consumption (ESFC) patterns is becoming increasingly pressing. Food preferences, choices, and eating habits are hard to change and </a:t>
            </a:r>
            <a:r>
              <a:rPr lang="en-US" b="1" dirty="0"/>
              <a:t>although many people already hold positive attitudes toward sustainable food, there is still a notable gap between </a:t>
            </a:r>
            <a:r>
              <a:rPr lang="en-US" b="1" dirty="0" err="1"/>
              <a:t>favourable</a:t>
            </a:r>
            <a:r>
              <a:rPr lang="en-US" b="1" dirty="0"/>
              <a:t> attitudes and the actual purchase and consumption of more sustainable food products</a:t>
            </a:r>
            <a:r>
              <a:rPr lang="en-US" dirty="0"/>
              <a:t>. This gap needs to be bridged.</a:t>
            </a:r>
            <a:endParaRPr lang="en-IE" dirty="0"/>
          </a:p>
          <a:p>
            <a:r>
              <a:rPr lang="en-IE" dirty="0"/>
              <a:t>It is believed that we can promote ESFC by harnessing desirable outcomes…a goal-based perspective. </a:t>
            </a:r>
            <a:r>
              <a:rPr lang="en-US" i="1" dirty="0"/>
              <a:t>If people do not value the environment (much), or if they have other, more dominant values, they can also be triggered into buying sustainable products as a way of attaining goals that they value more positively (e.g., buying more expensive organic food as a status symbol</a:t>
            </a:r>
            <a:r>
              <a:rPr lang="en-US" dirty="0"/>
              <a:t>;) </a:t>
            </a:r>
            <a:r>
              <a:rPr lang="en-US" dirty="0">
                <a:solidFill>
                  <a:srgbClr val="F79037"/>
                </a:solidFill>
              </a:rPr>
              <a:t>(</a:t>
            </a:r>
            <a:r>
              <a:rPr lang="en-US" dirty="0">
                <a:solidFill>
                  <a:srgbClr val="F79037"/>
                </a:solidFill>
                <a:hlinkClick r:id="rId2">
                  <a:extLst>
                    <a:ext uri="{A12FA001-AC4F-418D-AE19-62706E023703}">
                      <ahyp:hlinkClr xmlns:ahyp="http://schemas.microsoft.com/office/drawing/2018/hyperlinkcolor" val="tx"/>
                    </a:ext>
                  </a:extLst>
                </a:hlinkClick>
              </a:rPr>
              <a:t>van der Wal et al., 2016</a:t>
            </a:r>
            <a:r>
              <a:rPr lang="en-US" dirty="0">
                <a:solidFill>
                  <a:srgbClr val="F79037"/>
                </a:solidFill>
              </a:rPr>
              <a:t>). </a:t>
            </a:r>
            <a:endParaRPr lang="en-IE" dirty="0">
              <a:solidFill>
                <a:srgbClr val="F79037"/>
              </a:solidFill>
            </a:endParaRPr>
          </a:p>
        </p:txBody>
      </p:sp>
      <p:sp>
        <p:nvSpPr>
          <p:cNvPr id="3" name="Text Placeholder 2">
            <a:extLst>
              <a:ext uri="{FF2B5EF4-FFF2-40B4-BE49-F238E27FC236}">
                <a16:creationId xmlns:a16="http://schemas.microsoft.com/office/drawing/2014/main" id="{053E9EB3-D517-2F5F-D9B0-048E6533C414}"/>
              </a:ext>
            </a:extLst>
          </p:cNvPr>
          <p:cNvSpPr>
            <a:spLocks noGrp="1"/>
          </p:cNvSpPr>
          <p:nvPr>
            <p:ph type="body" sz="quarter" idx="16"/>
          </p:nvPr>
        </p:nvSpPr>
        <p:spPr>
          <a:xfrm>
            <a:off x="680937" y="443960"/>
            <a:ext cx="11511064" cy="803654"/>
          </a:xfrm>
        </p:spPr>
        <p:txBody>
          <a:bodyPr/>
          <a:lstStyle/>
          <a:p>
            <a:r>
              <a:rPr lang="en-IE" b="1" dirty="0"/>
              <a:t>ESFC &amp; human behaviour to create positive outcomes</a:t>
            </a:r>
          </a:p>
        </p:txBody>
      </p:sp>
      <p:sp>
        <p:nvSpPr>
          <p:cNvPr id="5" name="TextBox 4">
            <a:extLst>
              <a:ext uri="{FF2B5EF4-FFF2-40B4-BE49-F238E27FC236}">
                <a16:creationId xmlns:a16="http://schemas.microsoft.com/office/drawing/2014/main" id="{6B5E5165-142A-4DAC-7BDB-98C39C85C07C}"/>
              </a:ext>
            </a:extLst>
          </p:cNvPr>
          <p:cNvSpPr txBox="1"/>
          <p:nvPr/>
        </p:nvSpPr>
        <p:spPr>
          <a:xfrm>
            <a:off x="170234" y="6059459"/>
            <a:ext cx="6118698" cy="369332"/>
          </a:xfrm>
          <a:prstGeom prst="rect">
            <a:avLst/>
          </a:prstGeom>
          <a:noFill/>
        </p:spPr>
        <p:txBody>
          <a:bodyPr wrap="square">
            <a:spAutoFit/>
          </a:bodyPr>
          <a:lstStyle/>
          <a:p>
            <a:r>
              <a:rPr lang="en-US" b="0" i="0" dirty="0">
                <a:solidFill>
                  <a:srgbClr val="000000"/>
                </a:solidFill>
                <a:effectLst/>
              </a:rPr>
              <a:t>NOTE: Goals can be defined as desired end states.</a:t>
            </a:r>
            <a:endParaRPr lang="en-IE" dirty="0">
              <a:solidFill>
                <a:srgbClr val="000000"/>
              </a:solidFill>
            </a:endParaRPr>
          </a:p>
        </p:txBody>
      </p:sp>
    </p:spTree>
    <p:extLst>
      <p:ext uri="{BB962C8B-B14F-4D97-AF65-F5344CB8AC3E}">
        <p14:creationId xmlns:p14="http://schemas.microsoft.com/office/powerpoint/2010/main" val="1741002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100" b="1" dirty="0">
                <a:solidFill>
                  <a:srgbClr val="000000"/>
                </a:solidFill>
                <a:ea typeface="+mj-ea"/>
                <a:cs typeface="+mj-cs"/>
              </a:rPr>
              <a:t>A choice and consequence strategy…</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115117"/>
            <a:ext cx="7020624"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Climate change endangers unique ecosystems, leads to more extreme weather events, reduces biodiversity, and in many ways threatens our current way of living (</a:t>
            </a:r>
            <a:r>
              <a:rPr lang="en-US" sz="2400" dirty="0">
                <a:solidFill>
                  <a:srgbClr val="000000"/>
                </a:solidFill>
                <a:hlinkClick r:id="rId3">
                  <a:extLst>
                    <a:ext uri="{A12FA001-AC4F-418D-AE19-62706E023703}">
                      <ahyp:hlinkClr xmlns:ahyp="http://schemas.microsoft.com/office/drawing/2018/hyperlinkcolor" val="tx"/>
                    </a:ext>
                  </a:extLst>
                </a:hlinkClick>
              </a:rPr>
              <a:t>O’Neill et al., 2017</a:t>
            </a:r>
            <a:r>
              <a:rPr lang="en-US" sz="2400" dirty="0">
                <a:solidFill>
                  <a:srgbClr val="000000"/>
                </a:solidFill>
              </a:rPr>
              <a:t>). </a:t>
            </a:r>
          </a:p>
          <a:p>
            <a:pPr marL="0" indent="0">
              <a:buNone/>
            </a:pPr>
            <a:r>
              <a:rPr lang="en-US" sz="2400" dirty="0">
                <a:solidFill>
                  <a:srgbClr val="000000"/>
                </a:solidFill>
              </a:rPr>
              <a:t>Household food consumption gives rise to more than 60% of global Greenhouse Gas emissions and between 50 and 80% of total resource use (</a:t>
            </a:r>
            <a:r>
              <a:rPr lang="en-US" sz="2400" dirty="0">
                <a:solidFill>
                  <a:srgbClr val="000000"/>
                </a:solidFill>
                <a:hlinkClick r:id="rId4">
                  <a:extLst>
                    <a:ext uri="{A12FA001-AC4F-418D-AE19-62706E023703}">
                      <ahyp:hlinkClr xmlns:ahyp="http://schemas.microsoft.com/office/drawing/2018/hyperlinkcolor" val="tx"/>
                    </a:ext>
                  </a:extLst>
                </a:hlinkClick>
              </a:rPr>
              <a:t>Ivanova et al., 2016</a:t>
            </a:r>
            <a:r>
              <a:rPr lang="en-US" sz="2400" dirty="0">
                <a:solidFill>
                  <a:srgbClr val="000000"/>
                </a:solidFill>
              </a:rPr>
              <a:t>). </a:t>
            </a:r>
          </a:p>
          <a:p>
            <a:pPr marL="0" indent="0">
              <a:buNone/>
            </a:pPr>
            <a:r>
              <a:rPr lang="en-US" sz="2400" dirty="0">
                <a:solidFill>
                  <a:srgbClr val="000000"/>
                </a:solidFill>
              </a:rPr>
              <a:t>Thus, making people’s eating patterns more environmentally sustainable is becoming ever more important (</a:t>
            </a:r>
            <a:r>
              <a:rPr lang="en-US" sz="2400" dirty="0" err="1">
                <a:solidFill>
                  <a:srgbClr val="000000"/>
                </a:solidFill>
                <a:hlinkClick r:id="rId5">
                  <a:extLst>
                    <a:ext uri="{A12FA001-AC4F-418D-AE19-62706E023703}">
                      <ahyp:hlinkClr xmlns:ahyp="http://schemas.microsoft.com/office/drawing/2018/hyperlinkcolor" val="tx"/>
                    </a:ext>
                  </a:extLst>
                </a:hlinkClick>
              </a:rPr>
              <a:t>Springmann</a:t>
            </a:r>
            <a:r>
              <a:rPr lang="en-US" sz="2400" dirty="0">
                <a:solidFill>
                  <a:srgbClr val="000000"/>
                </a:solidFill>
                <a:hlinkClick r:id="rId5">
                  <a:extLst>
                    <a:ext uri="{A12FA001-AC4F-418D-AE19-62706E023703}">
                      <ahyp:hlinkClr xmlns:ahyp="http://schemas.microsoft.com/office/drawing/2018/hyperlinkcolor" val="tx"/>
                    </a:ext>
                  </a:extLst>
                </a:hlinkClick>
              </a:rPr>
              <a:t> et al., 2016</a:t>
            </a:r>
            <a:r>
              <a:rPr lang="en-US" sz="2400" dirty="0">
                <a:solidFill>
                  <a:srgbClr val="000000"/>
                </a:solidFill>
              </a:rPr>
              <a:t>; </a:t>
            </a:r>
            <a:r>
              <a:rPr lang="en-US" sz="2400" dirty="0">
                <a:solidFill>
                  <a:srgbClr val="000000"/>
                </a:solidFill>
                <a:hlinkClick r:id="rId6">
                  <a:extLst>
                    <a:ext uri="{A12FA001-AC4F-418D-AE19-62706E023703}">
                      <ahyp:hlinkClr xmlns:ahyp="http://schemas.microsoft.com/office/drawing/2018/hyperlinkcolor" val="tx"/>
                    </a:ext>
                  </a:extLst>
                </a:hlinkClick>
              </a:rPr>
              <a:t>Hartmann and Siegrist, 2017</a:t>
            </a:r>
            <a:r>
              <a:rPr lang="en-US" sz="2400" dirty="0">
                <a:solidFill>
                  <a:srgbClr val="000000"/>
                </a:solidFill>
              </a:rPr>
              <a:t>; </a:t>
            </a:r>
            <a:r>
              <a:rPr lang="en-US" sz="2400" dirty="0" err="1">
                <a:solidFill>
                  <a:srgbClr val="000000"/>
                </a:solidFill>
                <a:hlinkClick r:id="rId7">
                  <a:extLst>
                    <a:ext uri="{A12FA001-AC4F-418D-AE19-62706E023703}">
                      <ahyp:hlinkClr xmlns:ahyp="http://schemas.microsoft.com/office/drawing/2018/hyperlinkcolor" val="tx"/>
                    </a:ext>
                  </a:extLst>
                </a:hlinkClick>
              </a:rPr>
              <a:t>Magrini</a:t>
            </a:r>
            <a:r>
              <a:rPr lang="en-US" sz="2400" dirty="0">
                <a:solidFill>
                  <a:srgbClr val="000000"/>
                </a:solidFill>
                <a:hlinkClick r:id="rId7">
                  <a:extLst>
                    <a:ext uri="{A12FA001-AC4F-418D-AE19-62706E023703}">
                      <ahyp:hlinkClr xmlns:ahyp="http://schemas.microsoft.com/office/drawing/2018/hyperlinkcolor" val="tx"/>
                    </a:ext>
                  </a:extLst>
                </a:hlinkClick>
              </a:rPr>
              <a:t> et al., 2018</a:t>
            </a:r>
            <a:r>
              <a:rPr lang="en-US" sz="2400" dirty="0">
                <a:solidFill>
                  <a:srgbClr val="000000"/>
                </a:solidFill>
              </a:rPr>
              <a:t>; </a:t>
            </a:r>
            <a:r>
              <a:rPr lang="en-US" sz="2400" dirty="0">
                <a:solidFill>
                  <a:srgbClr val="000000"/>
                </a:solidFill>
                <a:hlinkClick r:id="rId8">
                  <a:extLst>
                    <a:ext uri="{A12FA001-AC4F-418D-AE19-62706E023703}">
                      <ahyp:hlinkClr xmlns:ahyp="http://schemas.microsoft.com/office/drawing/2018/hyperlinkcolor" val="tx"/>
                    </a:ext>
                  </a:extLst>
                </a:hlinkClick>
              </a:rPr>
              <a:t>Hedin et al., 2019</a:t>
            </a:r>
            <a:r>
              <a:rPr lang="en-US" sz="2400" dirty="0">
                <a:solidFill>
                  <a:srgbClr val="000000"/>
                </a:solidFill>
              </a:rPr>
              <a:t>). </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9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100" b="1" dirty="0">
                <a:solidFill>
                  <a:srgbClr val="000000"/>
                </a:solidFill>
                <a:ea typeface="+mj-ea"/>
                <a:cs typeface="+mj-cs"/>
              </a:rPr>
              <a:t>A choice and consequence strategy…</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385704"/>
            <a:ext cx="671748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Particularly in high-income countries, transforming food consumption is deemed an essential condition for reaching global sustainability goals (</a:t>
            </a:r>
            <a:r>
              <a:rPr lang="en-US" sz="2400" dirty="0">
                <a:solidFill>
                  <a:srgbClr val="000000"/>
                </a:solidFill>
                <a:hlinkClick r:id="rId3">
                  <a:extLst>
                    <a:ext uri="{A12FA001-AC4F-418D-AE19-62706E023703}">
                      <ahyp:hlinkClr xmlns:ahyp="http://schemas.microsoft.com/office/drawing/2018/hyperlinkcolor" val="tx"/>
                    </a:ext>
                  </a:extLst>
                </a:hlinkClick>
              </a:rPr>
              <a:t>UN, 2016</a:t>
            </a:r>
            <a:r>
              <a:rPr lang="en-US" sz="2400" dirty="0">
                <a:solidFill>
                  <a:srgbClr val="000000"/>
                </a:solidFill>
              </a:rPr>
              <a:t>). </a:t>
            </a:r>
          </a:p>
          <a:p>
            <a:pPr marL="0" indent="0">
              <a:buNone/>
            </a:pPr>
            <a:r>
              <a:rPr lang="en-US" sz="2400" dirty="0">
                <a:solidFill>
                  <a:srgbClr val="000000"/>
                </a:solidFill>
              </a:rPr>
              <a:t>This brings about the belief that we need to focus on different </a:t>
            </a:r>
            <a:r>
              <a:rPr lang="en-US" sz="2400" dirty="0" err="1">
                <a:solidFill>
                  <a:srgbClr val="000000"/>
                </a:solidFill>
              </a:rPr>
              <a:t>behavioural</a:t>
            </a:r>
            <a:r>
              <a:rPr lang="en-US" sz="2400" dirty="0">
                <a:solidFill>
                  <a:srgbClr val="000000"/>
                </a:solidFill>
              </a:rPr>
              <a:t> strategies to promote environmentally sustainable food consumption in high-income countries.</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51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316FF-DAC9-43DE-6E64-BF4B05CAECDC}"/>
              </a:ext>
            </a:extLst>
          </p:cNvPr>
          <p:cNvSpPr>
            <a:spLocks noGrp="1"/>
          </p:cNvSpPr>
          <p:nvPr>
            <p:ph type="body" sz="quarter" idx="16"/>
          </p:nvPr>
        </p:nvSpPr>
        <p:spPr/>
        <p:txBody>
          <a:bodyPr/>
          <a:lstStyle/>
          <a:p>
            <a:r>
              <a:rPr lang="en-IE" dirty="0"/>
              <a:t>The Climate Emergency - SDGs</a:t>
            </a:r>
          </a:p>
          <a:p>
            <a:endParaRPr lang="en-IE" dirty="0"/>
          </a:p>
        </p:txBody>
      </p:sp>
      <p:sp>
        <p:nvSpPr>
          <p:cNvPr id="3" name="Text Placeholder 2">
            <a:extLst>
              <a:ext uri="{FF2B5EF4-FFF2-40B4-BE49-F238E27FC236}">
                <a16:creationId xmlns:a16="http://schemas.microsoft.com/office/drawing/2014/main" id="{CBBE5621-55EE-7267-E860-48AC9FFD2737}"/>
              </a:ext>
            </a:extLst>
          </p:cNvPr>
          <p:cNvSpPr>
            <a:spLocks noGrp="1"/>
          </p:cNvSpPr>
          <p:nvPr>
            <p:ph type="body" sz="quarter" idx="17"/>
          </p:nvPr>
        </p:nvSpPr>
        <p:spPr/>
        <p:txBody>
          <a:bodyPr/>
          <a:lstStyle/>
          <a:p>
            <a:r>
              <a:rPr lang="en-IE"/>
              <a:t>03</a:t>
            </a:r>
          </a:p>
        </p:txBody>
      </p:sp>
    </p:spTree>
    <p:extLst>
      <p:ext uri="{BB962C8B-B14F-4D97-AF65-F5344CB8AC3E}">
        <p14:creationId xmlns:p14="http://schemas.microsoft.com/office/powerpoint/2010/main" val="1923324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4C4E5D-B0F3-5E2D-FB2A-6028AB370239}"/>
              </a:ext>
            </a:extLst>
          </p:cNvPr>
          <p:cNvSpPr>
            <a:spLocks noGrp="1"/>
          </p:cNvSpPr>
          <p:nvPr>
            <p:ph type="body" sz="quarter" idx="18"/>
          </p:nvPr>
        </p:nvSpPr>
        <p:spPr>
          <a:xfrm>
            <a:off x="576879" y="667570"/>
            <a:ext cx="6893498" cy="3025975"/>
          </a:xfrm>
        </p:spPr>
        <p:txBody>
          <a:bodyPr/>
          <a:lstStyle/>
          <a:p>
            <a:r>
              <a:rPr lang="en-US" dirty="0"/>
              <a:t>The World Economic Forum share that i</a:t>
            </a:r>
            <a:r>
              <a:rPr lang="en-GB" dirty="0"/>
              <a:t>n 2015, global food systems were responsible for about 25% to 42% - or about a third - of all global greenhouse gas (GHG) emissions</a:t>
            </a:r>
            <a:r>
              <a:rPr lang="en-US" dirty="0"/>
              <a:t>. </a:t>
            </a:r>
            <a:r>
              <a:rPr lang="en-US" b="1" dirty="0">
                <a:solidFill>
                  <a:schemeClr val="bg1"/>
                </a:solidFill>
                <a:highlight>
                  <a:srgbClr val="F79037"/>
                </a:highlight>
                <a:hlinkClick r:id="rId3">
                  <a:extLst>
                    <a:ext uri="{A12FA001-AC4F-418D-AE19-62706E023703}">
                      <ahyp:hlinkClr xmlns:ahyp="http://schemas.microsoft.com/office/drawing/2018/hyperlinkcolor" val="tx"/>
                    </a:ext>
                  </a:extLst>
                </a:hlinkClick>
              </a:rPr>
              <a:t>Source</a:t>
            </a:r>
            <a:endParaRPr lang="en-GB" dirty="0">
              <a:solidFill>
                <a:schemeClr val="bg1"/>
              </a:solidFill>
              <a:highlight>
                <a:srgbClr val="F79037"/>
              </a:highlight>
            </a:endParaRPr>
          </a:p>
          <a:p>
            <a:r>
              <a:rPr lang="en-US" dirty="0"/>
              <a:t>Climate change is affecting every country in the world. It is disrupting national economies and affecting lives and livelihoods, especially for the most vulnerable.</a:t>
            </a:r>
          </a:p>
          <a:p>
            <a:r>
              <a:rPr lang="en-US" dirty="0"/>
              <a:t>Weather patterns are changing, sea levels are rising, and weather events are becoming more extreme, affecting more than 39 million people in 2018.</a:t>
            </a:r>
          </a:p>
          <a:p>
            <a:r>
              <a:rPr lang="en-US" dirty="0"/>
              <a:t>	2010-2019 was the warmest decade ever 	recorded, bringing with it massive wildfires, 	hurricanes, droughts, floods and other climate 	disasters across continents, and with that 	comes challenges to food security and prices. </a:t>
            </a:r>
            <a:endParaRPr lang="en-IE" dirty="0"/>
          </a:p>
        </p:txBody>
      </p:sp>
      <p:pic>
        <p:nvPicPr>
          <p:cNvPr id="13" name="Picture Placeholder 12" descr="Baobab trees">
            <a:extLst>
              <a:ext uri="{FF2B5EF4-FFF2-40B4-BE49-F238E27FC236}">
                <a16:creationId xmlns:a16="http://schemas.microsoft.com/office/drawing/2014/main" id="{D10CB255-80B0-AC75-A14B-FDFF79EA46F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50344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57AAF-429C-2C2F-F9A6-888D44AA914B}"/>
              </a:ext>
            </a:extLst>
          </p:cNvPr>
          <p:cNvSpPr>
            <a:spLocks noGrp="1"/>
          </p:cNvSpPr>
          <p:nvPr>
            <p:ph type="body" sz="quarter" idx="18"/>
          </p:nvPr>
        </p:nvSpPr>
        <p:spPr>
          <a:xfrm>
            <a:off x="690664" y="1248036"/>
            <a:ext cx="10894979" cy="3849918"/>
          </a:xfrm>
        </p:spPr>
        <p:txBody>
          <a:bodyPr/>
          <a:lstStyle/>
          <a:p>
            <a:r>
              <a:rPr lang="en-US" b="1" dirty="0"/>
              <a:t>The science of climate change is well established:</a:t>
            </a:r>
          </a:p>
          <a:p>
            <a:pPr marL="342900" indent="-342900">
              <a:buFont typeface="Arial" panose="020B0604020202020204" pitchFamily="34" charset="0"/>
              <a:buChar char="•"/>
            </a:pPr>
            <a:r>
              <a:rPr lang="en-US" dirty="0"/>
              <a:t>Climate change is real and human activities are the main cause. (</a:t>
            </a:r>
            <a:r>
              <a:rPr lang="en-US" dirty="0">
                <a:solidFill>
                  <a:srgbClr val="F79037"/>
                </a:solidFill>
                <a:hlinkClick r:id="rId2">
                  <a:extLst>
                    <a:ext uri="{A12FA001-AC4F-418D-AE19-62706E023703}">
                      <ahyp:hlinkClr xmlns:ahyp="http://schemas.microsoft.com/office/drawing/2018/hyperlinkcolor" val="tx"/>
                    </a:ext>
                  </a:extLst>
                </a:hlinkClick>
              </a:rPr>
              <a:t>IPCC</a:t>
            </a:r>
            <a:r>
              <a:rPr lang="en-US" dirty="0"/>
              <a:t>)</a:t>
            </a:r>
          </a:p>
          <a:p>
            <a:pPr marL="342900" indent="-342900">
              <a:buFont typeface="Arial" panose="020B0604020202020204" pitchFamily="34" charset="0"/>
              <a:buChar char="•"/>
            </a:pPr>
            <a:r>
              <a:rPr lang="en-US" dirty="0"/>
              <a:t>The concentration of greenhouse gases in the earth’s atmosphere is directly linked to the average global temperature on Earth. (IPCC)</a:t>
            </a:r>
          </a:p>
          <a:p>
            <a:pPr marL="342900" indent="-342900">
              <a:buFont typeface="Arial" panose="020B0604020202020204" pitchFamily="34" charset="0"/>
              <a:buChar char="•"/>
            </a:pPr>
            <a:r>
              <a:rPr lang="en-US" dirty="0"/>
              <a:t>The concentration has been rising steadily, and mean global temperatures along with it, since the time of the Industrial Revolution. (IPCC)</a:t>
            </a:r>
          </a:p>
          <a:p>
            <a:pPr marL="342900" indent="-342900">
              <a:buFont typeface="Arial" panose="020B0604020202020204" pitchFamily="34" charset="0"/>
              <a:buChar char="•"/>
            </a:pPr>
            <a:r>
              <a:rPr lang="en-US" dirty="0"/>
              <a:t>The most abundant greenhouse gas, accounting for about two-thirds of greenhouse gases, carbon dioxide (CO</a:t>
            </a:r>
            <a:r>
              <a:rPr lang="en-US" baseline="-25000" dirty="0"/>
              <a:t>2</a:t>
            </a:r>
            <a:r>
              <a:rPr lang="en-US" dirty="0"/>
              <a:t>) is largely the product of burning fossil fuels. (IPCC)</a:t>
            </a:r>
          </a:p>
          <a:p>
            <a:pPr marL="342900" indent="-342900">
              <a:buFont typeface="Arial" panose="020B0604020202020204" pitchFamily="34" charset="0"/>
              <a:buChar char="•"/>
            </a:pPr>
            <a:r>
              <a:rPr lang="en-US" dirty="0"/>
              <a:t>Methane, the primary component of natural gas, is responsible for more than 25% of the warming we are experiencing today. It is a powerful pollutant with a global warming potential over 80 times greater than CO</a:t>
            </a:r>
            <a:r>
              <a:rPr lang="en-US" baseline="-25000" dirty="0"/>
              <a:t>2</a:t>
            </a:r>
            <a:r>
              <a:rPr lang="en-US" dirty="0"/>
              <a:t> during the 20 years after it is released into the atmosphere. (</a:t>
            </a:r>
            <a:r>
              <a:rPr lang="en-US" dirty="0">
                <a:solidFill>
                  <a:srgbClr val="F79037"/>
                </a:solidFill>
                <a:hlinkClick r:id="rId3">
                  <a:extLst>
                    <a:ext uri="{A12FA001-AC4F-418D-AE19-62706E023703}">
                      <ahyp:hlinkClr xmlns:ahyp="http://schemas.microsoft.com/office/drawing/2018/hyperlinkcolor" val="tx"/>
                    </a:ext>
                  </a:extLst>
                </a:hlinkClick>
              </a:rPr>
              <a:t>Methane Emissions fact sheet, UNEP</a:t>
            </a:r>
            <a:r>
              <a:rPr lang="en-US" dirty="0"/>
              <a:t>)</a:t>
            </a:r>
            <a:endParaRPr lang="en-IE" dirty="0"/>
          </a:p>
        </p:txBody>
      </p:sp>
      <p:sp>
        <p:nvSpPr>
          <p:cNvPr id="3" name="Text Placeholder 2">
            <a:extLst>
              <a:ext uri="{FF2B5EF4-FFF2-40B4-BE49-F238E27FC236}">
                <a16:creationId xmlns:a16="http://schemas.microsoft.com/office/drawing/2014/main" id="{A3B1BBD3-7556-747D-B7B9-EB4F1F0EFB64}"/>
              </a:ext>
            </a:extLst>
          </p:cNvPr>
          <p:cNvSpPr>
            <a:spLocks noGrp="1"/>
          </p:cNvSpPr>
          <p:nvPr>
            <p:ph type="body" sz="quarter" idx="16"/>
          </p:nvPr>
        </p:nvSpPr>
        <p:spPr>
          <a:xfrm>
            <a:off x="744521" y="612598"/>
            <a:ext cx="10595237" cy="803654"/>
          </a:xfrm>
        </p:spPr>
        <p:txBody>
          <a:bodyPr/>
          <a:lstStyle/>
          <a:p>
            <a:r>
              <a:rPr lang="en-US" b="1" dirty="0"/>
              <a:t>What you need to know about the Climate Emergency</a:t>
            </a:r>
            <a:endParaRPr lang="en-IE" b="1" dirty="0"/>
          </a:p>
        </p:txBody>
      </p:sp>
      <p:sp>
        <p:nvSpPr>
          <p:cNvPr id="5" name="TextBox 4">
            <a:extLst>
              <a:ext uri="{FF2B5EF4-FFF2-40B4-BE49-F238E27FC236}">
                <a16:creationId xmlns:a16="http://schemas.microsoft.com/office/drawing/2014/main" id="{132070DE-CC90-3D86-16BF-8EDF03AD2439}"/>
              </a:ext>
            </a:extLst>
          </p:cNvPr>
          <p:cNvSpPr txBox="1"/>
          <p:nvPr/>
        </p:nvSpPr>
        <p:spPr>
          <a:xfrm>
            <a:off x="214009" y="6026445"/>
            <a:ext cx="6507804" cy="584775"/>
          </a:xfrm>
          <a:prstGeom prst="rect">
            <a:avLst/>
          </a:prstGeom>
          <a:noFill/>
        </p:spPr>
        <p:txBody>
          <a:bodyPr wrap="square">
            <a:spAutoFit/>
          </a:bodyPr>
          <a:lstStyle/>
          <a:p>
            <a:r>
              <a:rPr lang="en-US" sz="1600" b="1" i="0" dirty="0">
                <a:solidFill>
                  <a:srgbClr val="1E1E1E"/>
                </a:solidFill>
                <a:effectLst/>
              </a:rPr>
              <a:t>NOTE: </a:t>
            </a:r>
            <a:r>
              <a:rPr lang="en-US" sz="1600" b="0" i="0" dirty="0">
                <a:solidFill>
                  <a:srgbClr val="1E1E1E"/>
                </a:solidFill>
                <a:effectLst/>
              </a:rPr>
              <a:t>	IPCC = Intergovernmental Panel on Climate Change</a:t>
            </a:r>
          </a:p>
          <a:p>
            <a:r>
              <a:rPr lang="en-US" sz="1600" dirty="0">
                <a:solidFill>
                  <a:srgbClr val="1E1E1E"/>
                </a:solidFill>
              </a:rPr>
              <a:t>	UNEP = United Nations Environment </a:t>
            </a:r>
            <a:r>
              <a:rPr lang="en-US" sz="1600" dirty="0" err="1">
                <a:solidFill>
                  <a:srgbClr val="1E1E1E"/>
                </a:solidFill>
              </a:rPr>
              <a:t>Programme</a:t>
            </a:r>
            <a:r>
              <a:rPr lang="en-US" sz="1600" b="0" i="0" dirty="0">
                <a:solidFill>
                  <a:srgbClr val="1E1E1E"/>
                </a:solidFill>
                <a:effectLst/>
              </a:rPr>
              <a:t> </a:t>
            </a:r>
            <a:endParaRPr lang="en-IE" sz="1600" dirty="0"/>
          </a:p>
        </p:txBody>
      </p:sp>
    </p:spTree>
    <p:extLst>
      <p:ext uri="{BB962C8B-B14F-4D97-AF65-F5344CB8AC3E}">
        <p14:creationId xmlns:p14="http://schemas.microsoft.com/office/powerpoint/2010/main" val="371139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basket&#10;&#10;Description automatically generated with low confidence">
            <a:extLst>
              <a:ext uri="{FF2B5EF4-FFF2-40B4-BE49-F238E27FC236}">
                <a16:creationId xmlns:a16="http://schemas.microsoft.com/office/drawing/2014/main" id="{8A4870BF-92DD-7799-59B6-E282160F6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912202" y="1260506"/>
            <a:ext cx="2444127" cy="4336988"/>
          </a:xfrm>
        </p:spPr>
      </p:pic>
      <p:sp>
        <p:nvSpPr>
          <p:cNvPr id="3" name="Text Placeholder 2">
            <a:extLst>
              <a:ext uri="{FF2B5EF4-FFF2-40B4-BE49-F238E27FC236}">
                <a16:creationId xmlns:a16="http://schemas.microsoft.com/office/drawing/2014/main" id="{F803436B-31B8-D84D-B5A2-61B5F1E70AF9}"/>
              </a:ext>
            </a:extLst>
          </p:cNvPr>
          <p:cNvSpPr>
            <a:spLocks noGrp="1"/>
          </p:cNvSpPr>
          <p:nvPr>
            <p:ph type="body" sz="quarter" idx="18"/>
          </p:nvPr>
        </p:nvSpPr>
        <p:spPr>
          <a:xfrm>
            <a:off x="835671" y="1071327"/>
            <a:ext cx="7790536" cy="4454245"/>
          </a:xfrm>
          <a:no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Throughout this EFE course, we focus on and expand upon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Ethical Issues in our Food Ecosystem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and how educators can provide a learning path to students, future entrepreneurs </a:t>
            </a:r>
            <a:r>
              <a:rPr lang="en-US" dirty="0">
                <a:solidFill>
                  <a:prstClr val="black"/>
                </a:solidFill>
                <a:latin typeface="Calibri" panose="020F0502020204030204"/>
              </a:rPr>
              <a:t>and</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existing food SMEs </a:t>
            </a:r>
            <a:r>
              <a:rPr lang="en-US" dirty="0">
                <a:solidFill>
                  <a:prstClr val="black"/>
                </a:solidFill>
                <a:latin typeface="Calibri" panose="020F0502020204030204"/>
              </a:rPr>
              <a:t>to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make changes for the betterment of planet – people - profit.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course is the first open access </a:t>
            </a:r>
            <a:r>
              <a:rPr lang="en-US" dirty="0">
                <a:solidFill>
                  <a:prstClr val="black"/>
                </a:solidFill>
                <a:latin typeface="Calibri" panose="020F0502020204030204"/>
              </a:rPr>
              <a:t>learning programme on ethical food entrepreneurship,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spanning 6 learning modules to be used in classrooms as part of existing studies, or as a separate programme.  Educators are encouraged to adapt and build on our work, and use the other EFE learning tools on </a:t>
            </a:r>
            <a:r>
              <a:rPr lang="en-GB" sz="2000" b="1" dirty="0">
                <a:solidFill>
                  <a:srgbClr val="F79037"/>
                </a:solidFill>
                <a:hlinkClick r:id="rId3">
                  <a:extLst>
                    <a:ext uri="{A12FA001-AC4F-418D-AE19-62706E023703}">
                      <ahyp:hlinkClr xmlns:ahyp="http://schemas.microsoft.com/office/drawing/2018/hyperlinkcolor" val="tx"/>
                    </a:ext>
                  </a:extLst>
                </a:hlinkClick>
              </a:rPr>
              <a:t>Resources - Ethical Food Entrepreneurship (ethical-food.eu)</a:t>
            </a:r>
            <a:endParaRPr lang="en-IE" b="1" dirty="0">
              <a:solidFill>
                <a:srgbClr val="F79037"/>
              </a:solidFill>
            </a:endParaRPr>
          </a:p>
        </p:txBody>
      </p:sp>
      <p:sp>
        <p:nvSpPr>
          <p:cNvPr id="4" name="Text Placeholder 3">
            <a:extLst>
              <a:ext uri="{FF2B5EF4-FFF2-40B4-BE49-F238E27FC236}">
                <a16:creationId xmlns:a16="http://schemas.microsoft.com/office/drawing/2014/main" id="{AE2BF8E2-33A1-1C41-9375-F4B5E3A9C2BD}"/>
              </a:ext>
            </a:extLst>
          </p:cNvPr>
          <p:cNvSpPr>
            <a:spLocks noGrp="1"/>
          </p:cNvSpPr>
          <p:nvPr>
            <p:ph type="body" sz="quarter" idx="16"/>
          </p:nvPr>
        </p:nvSpPr>
        <p:spPr>
          <a:xfrm>
            <a:off x="1" y="429768"/>
            <a:ext cx="8003958" cy="629504"/>
          </a:xfrm>
          <a:solidFill>
            <a:srgbClr val="F79037"/>
          </a:solidFill>
        </p:spPr>
        <p:txBody>
          <a:bodyPr/>
          <a:lstStyle/>
          <a:p>
            <a:pPr marL="396000"/>
            <a:r>
              <a:rPr lang="en-IE" b="1" dirty="0"/>
              <a:t>This Course…what lies ahead </a:t>
            </a:r>
          </a:p>
        </p:txBody>
      </p:sp>
      <p:sp>
        <p:nvSpPr>
          <p:cNvPr id="5" name="TextBox 4">
            <a:extLst>
              <a:ext uri="{FF2B5EF4-FFF2-40B4-BE49-F238E27FC236}">
                <a16:creationId xmlns:a16="http://schemas.microsoft.com/office/drawing/2014/main" id="{5BFC45B7-04DE-BF73-F5E5-0300341371BA}"/>
              </a:ext>
            </a:extLst>
          </p:cNvPr>
          <p:cNvSpPr txBox="1"/>
          <p:nvPr/>
        </p:nvSpPr>
        <p:spPr>
          <a:xfrm>
            <a:off x="124906" y="5832009"/>
            <a:ext cx="4654484"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NOTE: The course is supported by an Educator’s Guide, and </a:t>
            </a:r>
            <a:r>
              <a:rPr lang="en-US" sz="1400" b="1" dirty="0">
                <a:solidFill>
                  <a:prstClr val="black"/>
                </a:solidFill>
                <a:latin typeface="Calibri" panose="020F0502020204030204"/>
              </a:rPr>
              <a:t>Good-P</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ractice</a:t>
            </a:r>
            <a:r>
              <a:rPr lang="en-US" sz="1400" b="1" dirty="0">
                <a:solidFill>
                  <a:prstClr val="black"/>
                </a:solidFill>
                <a:latin typeface="Calibri" panose="020F0502020204030204"/>
              </a:rPr>
              <a:t> C</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ompendium</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where Ethics and Ethical theories are discussed in detail relating to the food system.</a:t>
            </a:r>
          </a:p>
        </p:txBody>
      </p:sp>
    </p:spTree>
    <p:extLst>
      <p:ext uri="{BB962C8B-B14F-4D97-AF65-F5344CB8AC3E}">
        <p14:creationId xmlns:p14="http://schemas.microsoft.com/office/powerpoint/2010/main" val="189232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D12DF-17D7-6434-F688-E8B224CF0B70}"/>
              </a:ext>
            </a:extLst>
          </p:cNvPr>
          <p:cNvSpPr>
            <a:spLocks noGrp="1"/>
          </p:cNvSpPr>
          <p:nvPr>
            <p:ph type="body" sz="quarter" idx="18"/>
          </p:nvPr>
        </p:nvSpPr>
        <p:spPr>
          <a:xfrm>
            <a:off x="798380" y="1646869"/>
            <a:ext cx="11040182" cy="3849918"/>
          </a:xfrm>
        </p:spPr>
        <p:txBody>
          <a:bodyPr/>
          <a:lstStyle/>
          <a:p>
            <a:pPr marL="342900" indent="-342900">
              <a:buFont typeface="Arial" panose="020B0604020202020204" pitchFamily="34" charset="0"/>
              <a:buChar char="•"/>
            </a:pPr>
            <a:r>
              <a:rPr lang="en-US" dirty="0"/>
              <a:t>From 1880 to 2012, the average global temperature increased by 0.85°C. To put this into perspective, for each 1 degree of temperature increase, grain yields decline by about 5 per cent. (40 megatons per year between 1981 and 2002)</a:t>
            </a:r>
          </a:p>
          <a:p>
            <a:pPr marL="342900" indent="-342900">
              <a:buFont typeface="Arial" panose="020B0604020202020204" pitchFamily="34" charset="0"/>
              <a:buChar char="•"/>
            </a:pPr>
            <a:r>
              <a:rPr lang="en-US" dirty="0"/>
              <a:t>Oceans have warmed, the amounts of snow and ice have diminished, and sea level has risen. From 1901 to 2010, the global average sea level rose by 19 cm. The Arctic’s sea ice extent has shrunk in every successive decade since 1979, with 1.07 million km² of ice loss every decade</a:t>
            </a:r>
          </a:p>
          <a:p>
            <a:pPr marL="342900" indent="-342900">
              <a:buFont typeface="Arial" panose="020B0604020202020204" pitchFamily="34" charset="0"/>
              <a:buChar char="•"/>
            </a:pPr>
            <a:r>
              <a:rPr lang="en-US" dirty="0"/>
              <a:t>Given current concentrations and on-going emissions of greenhouse gases (GHGs), it is likely that by the end of this century, the increase in global temperature will exceed 1.5°C. Global emissions of carbon dioxide have increased by almost 50% since 1990 (Emissions grew more quickly between 2000 and 2010 than in each of the three previous decades)</a:t>
            </a:r>
          </a:p>
          <a:p>
            <a:r>
              <a:rPr lang="en-US" dirty="0"/>
              <a:t> </a:t>
            </a:r>
            <a:endParaRPr lang="en-IE" dirty="0"/>
          </a:p>
        </p:txBody>
      </p:sp>
      <p:sp>
        <p:nvSpPr>
          <p:cNvPr id="3" name="Text Placeholder 2">
            <a:extLst>
              <a:ext uri="{FF2B5EF4-FFF2-40B4-BE49-F238E27FC236}">
                <a16:creationId xmlns:a16="http://schemas.microsoft.com/office/drawing/2014/main" id="{7670ABF4-9790-3EC5-DBDE-CC2C76EEBCD3}"/>
              </a:ext>
            </a:extLst>
          </p:cNvPr>
          <p:cNvSpPr>
            <a:spLocks noGrp="1"/>
          </p:cNvSpPr>
          <p:nvPr>
            <p:ph type="body" sz="quarter" idx="16"/>
          </p:nvPr>
        </p:nvSpPr>
        <p:spPr>
          <a:xfrm>
            <a:off x="798381" y="560551"/>
            <a:ext cx="10826172" cy="803654"/>
          </a:xfrm>
        </p:spPr>
        <p:txBody>
          <a:bodyPr/>
          <a:lstStyle/>
          <a:p>
            <a:r>
              <a:rPr lang="en-US" b="1" dirty="0"/>
              <a:t>Thanks to the Intergovernmental Panel on Climate Change (IPCC) we know:</a:t>
            </a:r>
          </a:p>
          <a:p>
            <a:endParaRPr lang="en-IE" b="1" dirty="0"/>
          </a:p>
        </p:txBody>
      </p:sp>
    </p:spTree>
    <p:extLst>
      <p:ext uri="{BB962C8B-B14F-4D97-AF65-F5344CB8AC3E}">
        <p14:creationId xmlns:p14="http://schemas.microsoft.com/office/powerpoint/2010/main" val="3569172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920CF-C3B4-ED79-5409-F41A5BA49055}"/>
              </a:ext>
            </a:extLst>
          </p:cNvPr>
          <p:cNvSpPr>
            <a:spLocks noGrp="1"/>
          </p:cNvSpPr>
          <p:nvPr>
            <p:ph type="body" sz="quarter" idx="18"/>
          </p:nvPr>
        </p:nvSpPr>
        <p:spPr/>
        <p:txBody>
          <a:bodyPr/>
          <a:lstStyle/>
          <a:p>
            <a:r>
              <a:rPr lang="en-IE" dirty="0">
                <a:solidFill>
                  <a:srgbClr val="F79037"/>
                </a:solidFill>
                <a:effectLst>
                  <a:outerShdw blurRad="38100" dist="38100" dir="2700000" algn="tl">
                    <a:srgbClr val="000000">
                      <a:alpha val="43137"/>
                    </a:srgbClr>
                  </a:outerShdw>
                </a:effectLst>
              </a:rPr>
              <a:t>Here are just some of the ways it has an impact:</a:t>
            </a:r>
          </a:p>
        </p:txBody>
      </p:sp>
      <p:sp>
        <p:nvSpPr>
          <p:cNvPr id="3" name="Text Placeholder 2">
            <a:extLst>
              <a:ext uri="{FF2B5EF4-FFF2-40B4-BE49-F238E27FC236}">
                <a16:creationId xmlns:a16="http://schemas.microsoft.com/office/drawing/2014/main" id="{13F3933B-30FD-2362-9276-F2943B9C4814}"/>
              </a:ext>
            </a:extLst>
          </p:cNvPr>
          <p:cNvSpPr>
            <a:spLocks noGrp="1"/>
          </p:cNvSpPr>
          <p:nvPr>
            <p:ph type="body" sz="quarter" idx="16"/>
          </p:nvPr>
        </p:nvSpPr>
        <p:spPr>
          <a:xfrm>
            <a:off x="798381" y="761107"/>
            <a:ext cx="9005496" cy="803654"/>
          </a:xfrm>
        </p:spPr>
        <p:txBody>
          <a:bodyPr/>
          <a:lstStyle/>
          <a:p>
            <a:r>
              <a:rPr lang="en-IE" dirty="0"/>
              <a:t>Food Production is a major contributor to climate change…</a:t>
            </a:r>
          </a:p>
        </p:txBody>
      </p:sp>
      <p:sp>
        <p:nvSpPr>
          <p:cNvPr id="5" name="Rectangle: Folded Corner 4">
            <a:extLst>
              <a:ext uri="{FF2B5EF4-FFF2-40B4-BE49-F238E27FC236}">
                <a16:creationId xmlns:a16="http://schemas.microsoft.com/office/drawing/2014/main" id="{A3C86316-4C7B-DE53-3755-D6737E60BBE4}"/>
              </a:ext>
            </a:extLst>
          </p:cNvPr>
          <p:cNvSpPr/>
          <p:nvPr/>
        </p:nvSpPr>
        <p:spPr>
          <a:xfrm>
            <a:off x="886042" y="2631227"/>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1. Land Use Change</a:t>
            </a:r>
          </a:p>
        </p:txBody>
      </p:sp>
      <p:sp>
        <p:nvSpPr>
          <p:cNvPr id="6" name="Rectangle: Folded Corner 5">
            <a:extLst>
              <a:ext uri="{FF2B5EF4-FFF2-40B4-BE49-F238E27FC236}">
                <a16:creationId xmlns:a16="http://schemas.microsoft.com/office/drawing/2014/main" id="{0AAB3081-24D7-E65C-F403-0CCF52AC2C34}"/>
              </a:ext>
            </a:extLst>
          </p:cNvPr>
          <p:cNvSpPr/>
          <p:nvPr/>
        </p:nvSpPr>
        <p:spPr>
          <a:xfrm>
            <a:off x="3046405"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2. Agricultural Practices</a:t>
            </a:r>
          </a:p>
        </p:txBody>
      </p:sp>
      <p:sp>
        <p:nvSpPr>
          <p:cNvPr id="7" name="Rectangle: Folded Corner 6">
            <a:extLst>
              <a:ext uri="{FF2B5EF4-FFF2-40B4-BE49-F238E27FC236}">
                <a16:creationId xmlns:a16="http://schemas.microsoft.com/office/drawing/2014/main" id="{1C3AC767-99A6-C0B9-3A11-58F437251B41}"/>
              </a:ext>
            </a:extLst>
          </p:cNvPr>
          <p:cNvSpPr/>
          <p:nvPr/>
        </p:nvSpPr>
        <p:spPr>
          <a:xfrm>
            <a:off x="5206768" y="2631228"/>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3. Energy          Use</a:t>
            </a:r>
          </a:p>
        </p:txBody>
      </p:sp>
      <p:sp>
        <p:nvSpPr>
          <p:cNvPr id="8" name="Rectangle: Folded Corner 7">
            <a:extLst>
              <a:ext uri="{FF2B5EF4-FFF2-40B4-BE49-F238E27FC236}">
                <a16:creationId xmlns:a16="http://schemas.microsoft.com/office/drawing/2014/main" id="{9AD59E62-C609-75DD-5E52-DB6EFEE27918}"/>
              </a:ext>
            </a:extLst>
          </p:cNvPr>
          <p:cNvSpPr/>
          <p:nvPr/>
        </p:nvSpPr>
        <p:spPr>
          <a:xfrm>
            <a:off x="7367131" y="2631229"/>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4. Food           Waste</a:t>
            </a:r>
          </a:p>
        </p:txBody>
      </p:sp>
      <p:sp>
        <p:nvSpPr>
          <p:cNvPr id="9" name="Rectangle: Folded Corner 8">
            <a:extLst>
              <a:ext uri="{FF2B5EF4-FFF2-40B4-BE49-F238E27FC236}">
                <a16:creationId xmlns:a16="http://schemas.microsoft.com/office/drawing/2014/main" id="{6B37EF92-4405-33E7-7870-D7B62820E0F9}"/>
              </a:ext>
            </a:extLst>
          </p:cNvPr>
          <p:cNvSpPr/>
          <p:nvPr/>
        </p:nvSpPr>
        <p:spPr>
          <a:xfrm>
            <a:off x="9527494"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5. Meat Production</a:t>
            </a:r>
          </a:p>
        </p:txBody>
      </p:sp>
      <p:pic>
        <p:nvPicPr>
          <p:cNvPr id="4" name="Picture 3">
            <a:extLst>
              <a:ext uri="{FF2B5EF4-FFF2-40B4-BE49-F238E27FC236}">
                <a16:creationId xmlns:a16="http://schemas.microsoft.com/office/drawing/2014/main" id="{A64729F7-E617-1567-A7D0-936B88EDBFBD}"/>
              </a:ext>
            </a:extLst>
          </p:cNvPr>
          <p:cNvPicPr>
            <a:picLocks noChangeAspect="1"/>
          </p:cNvPicPr>
          <p:nvPr/>
        </p:nvPicPr>
        <p:blipFill>
          <a:blip r:embed="rId2"/>
          <a:stretch>
            <a:fillRect/>
          </a:stretch>
        </p:blipFill>
        <p:spPr>
          <a:xfrm>
            <a:off x="10360288" y="695722"/>
            <a:ext cx="1033329" cy="1103783"/>
          </a:xfrm>
          <a:prstGeom prst="rect">
            <a:avLst/>
          </a:prstGeom>
        </p:spPr>
      </p:pic>
    </p:spTree>
    <p:extLst>
      <p:ext uri="{BB962C8B-B14F-4D97-AF65-F5344CB8AC3E}">
        <p14:creationId xmlns:p14="http://schemas.microsoft.com/office/powerpoint/2010/main" val="847323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C53F7-0192-8C88-E4FE-2573DD78C77A}"/>
              </a:ext>
            </a:extLst>
          </p:cNvPr>
          <p:cNvSpPr>
            <a:spLocks noGrp="1"/>
          </p:cNvSpPr>
          <p:nvPr>
            <p:ph type="body" sz="quarter" idx="18"/>
          </p:nvPr>
        </p:nvSpPr>
        <p:spPr>
          <a:xfrm>
            <a:off x="960351" y="1613062"/>
            <a:ext cx="5584912" cy="3025975"/>
          </a:xfrm>
        </p:spPr>
        <p:txBody>
          <a:bodyPr/>
          <a:lstStyle/>
          <a:p>
            <a:r>
              <a:rPr lang="en-US" dirty="0"/>
              <a:t>The conversion of forests and other natural ecosystems into agricultural land contributes to ~10% of GHG emissions through the release of carbon stored in vegetation and soil. </a:t>
            </a:r>
          </a:p>
          <a:p>
            <a:r>
              <a:rPr lang="en-US" dirty="0"/>
              <a:t>Nearly half of the global deforested land (forests burned to clear land), is then used to raise livestock directly or to grow crops – particularly soy – to feed animals such as chickens, pigs and fish (the food we eat). Rainforests are also being destroyed to produce unsustainable palm oil and cocoa. </a:t>
            </a:r>
          </a:p>
          <a:p>
            <a:r>
              <a:rPr lang="en-US" dirty="0"/>
              <a:t>			</a:t>
            </a:r>
            <a:endParaRPr lang="en-IE" dirty="0"/>
          </a:p>
        </p:txBody>
      </p:sp>
      <p:sp>
        <p:nvSpPr>
          <p:cNvPr id="3" name="Text Placeholder 2">
            <a:extLst>
              <a:ext uri="{FF2B5EF4-FFF2-40B4-BE49-F238E27FC236}">
                <a16:creationId xmlns:a16="http://schemas.microsoft.com/office/drawing/2014/main" id="{294C4403-80FE-A56A-C76E-EC6D264C900B}"/>
              </a:ext>
            </a:extLst>
          </p:cNvPr>
          <p:cNvSpPr>
            <a:spLocks noGrp="1"/>
          </p:cNvSpPr>
          <p:nvPr>
            <p:ph type="body" sz="quarter" idx="16"/>
          </p:nvPr>
        </p:nvSpPr>
        <p:spPr/>
        <p:txBody>
          <a:bodyPr/>
          <a:lstStyle/>
          <a:p>
            <a:r>
              <a:rPr lang="en-IE" dirty="0"/>
              <a:t>1. Land Use Change</a:t>
            </a:r>
          </a:p>
        </p:txBody>
      </p:sp>
      <p:pic>
        <p:nvPicPr>
          <p:cNvPr id="6" name="Picture Placeholder 5" descr="A group of trees in a field&#10;&#10;Description automatically generated with low confidence">
            <a:extLst>
              <a:ext uri="{FF2B5EF4-FFF2-40B4-BE49-F238E27FC236}">
                <a16:creationId xmlns:a16="http://schemas.microsoft.com/office/drawing/2014/main" id="{D762DA58-7064-DE5D-9D9B-1ABD1800E6F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8D4CEC01-2A28-3AC6-70D1-A6324B78825F}"/>
              </a:ext>
            </a:extLst>
          </p:cNvPr>
          <p:cNvSpPr txBox="1"/>
          <p:nvPr/>
        </p:nvSpPr>
        <p:spPr>
          <a:xfrm>
            <a:off x="5119335" y="5739368"/>
            <a:ext cx="1540042" cy="369332"/>
          </a:xfrm>
          <a:prstGeom prst="rect">
            <a:avLst/>
          </a:prstGeom>
          <a:noFill/>
        </p:spPr>
        <p:txBody>
          <a:bodyPr wrap="square" rtlCol="0">
            <a:spAutoFit/>
          </a:bodyPr>
          <a:lstStyle/>
          <a:p>
            <a:r>
              <a:rPr lang="en-IE" b="1" dirty="0">
                <a:solidFill>
                  <a:srgbClr val="F79037"/>
                </a:solidFill>
                <a:hlinkClick r:id="rId3">
                  <a:extLst>
                    <a:ext uri="{A12FA001-AC4F-418D-AE19-62706E023703}">
                      <ahyp:hlinkClr xmlns:ahyp="http://schemas.microsoft.com/office/drawing/2018/hyperlinkcolor" val="tx"/>
                    </a:ext>
                  </a:extLst>
                </a:hlinkClick>
              </a:rPr>
              <a:t>Source</a:t>
            </a:r>
            <a:endParaRPr lang="en-IE" b="1" dirty="0">
              <a:solidFill>
                <a:srgbClr val="F79037"/>
              </a:solidFill>
            </a:endParaRPr>
          </a:p>
        </p:txBody>
      </p:sp>
    </p:spTree>
    <p:extLst>
      <p:ext uri="{BB962C8B-B14F-4D97-AF65-F5344CB8AC3E}">
        <p14:creationId xmlns:p14="http://schemas.microsoft.com/office/powerpoint/2010/main" val="824585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0F869-5DF8-F6E0-33B8-2F1F408A8CF2}"/>
              </a:ext>
            </a:extLst>
          </p:cNvPr>
          <p:cNvSpPr>
            <a:spLocks noGrp="1"/>
          </p:cNvSpPr>
          <p:nvPr>
            <p:ph type="body" sz="quarter" idx="18"/>
          </p:nvPr>
        </p:nvSpPr>
        <p:spPr>
          <a:xfrm>
            <a:off x="898357" y="1698002"/>
            <a:ext cx="5646906" cy="3025975"/>
          </a:xfrm>
        </p:spPr>
        <p:txBody>
          <a:bodyPr/>
          <a:lstStyle/>
          <a:p>
            <a:r>
              <a:rPr lang="en-US" dirty="0"/>
              <a:t>Agricultural practices have intensified continuously since the Industrial Revolution, bringing about huge increases in crop yields by area of arable land. However, m</a:t>
            </a:r>
            <a:r>
              <a:rPr lang="en-US" b="0" i="0" dirty="0">
                <a:solidFill>
                  <a:srgbClr val="121212"/>
                </a:solidFill>
                <a:effectLst/>
                <a:latin typeface="GeographEditWeb"/>
              </a:rPr>
              <a:t>any of the techniques and modifications on which farmers rely to boost output also harm the environment. T</a:t>
            </a:r>
            <a:r>
              <a:rPr lang="en-US" dirty="0"/>
              <a:t>he use of synthetic fertilizers, manure management, and tillage contribute to emissions of nitrous oxide, a potent GHG. Methane emissions are also generated from livestock manure and enteric fermentation.</a:t>
            </a:r>
            <a:endParaRPr lang="en-IE" dirty="0"/>
          </a:p>
        </p:txBody>
      </p:sp>
      <p:sp>
        <p:nvSpPr>
          <p:cNvPr id="3" name="Text Placeholder 2">
            <a:extLst>
              <a:ext uri="{FF2B5EF4-FFF2-40B4-BE49-F238E27FC236}">
                <a16:creationId xmlns:a16="http://schemas.microsoft.com/office/drawing/2014/main" id="{76E121C8-F09E-1B08-172E-BF354471EF71}"/>
              </a:ext>
            </a:extLst>
          </p:cNvPr>
          <p:cNvSpPr>
            <a:spLocks noGrp="1"/>
          </p:cNvSpPr>
          <p:nvPr>
            <p:ph type="body" sz="quarter" idx="16"/>
          </p:nvPr>
        </p:nvSpPr>
        <p:spPr/>
        <p:txBody>
          <a:bodyPr/>
          <a:lstStyle/>
          <a:p>
            <a:r>
              <a:rPr lang="en-IE" dirty="0"/>
              <a:t>2. Agricultural Practices</a:t>
            </a:r>
          </a:p>
        </p:txBody>
      </p:sp>
      <p:sp>
        <p:nvSpPr>
          <p:cNvPr id="5" name="Speech Bubble: Rectangle with Corners Rounded 4">
            <a:extLst>
              <a:ext uri="{FF2B5EF4-FFF2-40B4-BE49-F238E27FC236}">
                <a16:creationId xmlns:a16="http://schemas.microsoft.com/office/drawing/2014/main" id="{253E1675-58E3-09AE-82B7-49C50494115C}"/>
              </a:ext>
            </a:extLst>
          </p:cNvPr>
          <p:cNvSpPr/>
          <p:nvPr/>
        </p:nvSpPr>
        <p:spPr>
          <a:xfrm>
            <a:off x="7016620" y="1554519"/>
            <a:ext cx="4870580" cy="4183808"/>
          </a:xfrm>
          <a:prstGeom prst="wedgeRoundRectCallout">
            <a:avLst>
              <a:gd name="adj1" fmla="val -66428"/>
              <a:gd name="adj2" fmla="val 7921"/>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121212"/>
                </a:solidFill>
                <a:effectLst/>
              </a:rPr>
              <a:t>DID YOU KNOW…Worldwide, agriculture accounts for 70 % of human freshwater consumption. A great deal of this water is redirected onto cropland through irrigation schemes of varying kinds. </a:t>
            </a:r>
            <a:r>
              <a:rPr lang="en-US" sz="2000" b="0" i="0" dirty="0">
                <a:solidFill>
                  <a:srgbClr val="F79037"/>
                </a:solidFill>
                <a:effectLst/>
                <a:hlinkClick r:id="rId2">
                  <a:extLst>
                    <a:ext uri="{A12FA001-AC4F-418D-AE19-62706E023703}">
                      <ahyp:hlinkClr xmlns:ahyp="http://schemas.microsoft.com/office/drawing/2018/hyperlinkcolor" val="tx"/>
                    </a:ext>
                  </a:extLst>
                </a:hlinkClick>
              </a:rPr>
              <a:t>Source</a:t>
            </a:r>
            <a:endParaRPr lang="en-IE" sz="2000" dirty="0">
              <a:solidFill>
                <a:srgbClr val="F79037"/>
              </a:solidFill>
            </a:endParaRPr>
          </a:p>
        </p:txBody>
      </p:sp>
      <p:grpSp>
        <p:nvGrpSpPr>
          <p:cNvPr id="6" name="Group 5">
            <a:extLst>
              <a:ext uri="{FF2B5EF4-FFF2-40B4-BE49-F238E27FC236}">
                <a16:creationId xmlns:a16="http://schemas.microsoft.com/office/drawing/2014/main" id="{FB3C6E1F-743A-B800-B855-135DDFBF7FD8}"/>
              </a:ext>
            </a:extLst>
          </p:cNvPr>
          <p:cNvGrpSpPr/>
          <p:nvPr/>
        </p:nvGrpSpPr>
        <p:grpSpPr>
          <a:xfrm>
            <a:off x="7143957" y="1869645"/>
            <a:ext cx="542444" cy="654260"/>
            <a:chOff x="8736336" y="773976"/>
            <a:chExt cx="925001" cy="925018"/>
          </a:xfrm>
        </p:grpSpPr>
        <p:grpSp>
          <p:nvGrpSpPr>
            <p:cNvPr id="7" name="Graphic 2">
              <a:extLst>
                <a:ext uri="{FF2B5EF4-FFF2-40B4-BE49-F238E27FC236}">
                  <a16:creationId xmlns:a16="http://schemas.microsoft.com/office/drawing/2014/main" id="{C1A310E2-E8CF-380C-7488-7367236A94EE}"/>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9B8F215B-EA6B-7DDA-04F7-5E187B61132A}"/>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1" name="Freeform 528">
                <a:extLst>
                  <a:ext uri="{FF2B5EF4-FFF2-40B4-BE49-F238E27FC236}">
                    <a16:creationId xmlns:a16="http://schemas.microsoft.com/office/drawing/2014/main" id="{8A50116A-5969-385F-3F02-B24101E6547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12" name="Freeform 529">
                <a:extLst>
                  <a:ext uri="{FF2B5EF4-FFF2-40B4-BE49-F238E27FC236}">
                    <a16:creationId xmlns:a16="http://schemas.microsoft.com/office/drawing/2014/main" id="{5498FE42-1ABC-A744-8693-A435810C0F30}"/>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13" name="Freeform 530">
                <a:extLst>
                  <a:ext uri="{FF2B5EF4-FFF2-40B4-BE49-F238E27FC236}">
                    <a16:creationId xmlns:a16="http://schemas.microsoft.com/office/drawing/2014/main" id="{8E89C2D9-E874-D4F3-B5E4-859011A88D8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14" name="Freeform 531">
                <a:extLst>
                  <a:ext uri="{FF2B5EF4-FFF2-40B4-BE49-F238E27FC236}">
                    <a16:creationId xmlns:a16="http://schemas.microsoft.com/office/drawing/2014/main" id="{3A801AC1-F7B8-F5B5-8D02-F5FC306ABF7D}"/>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15" name="Freeform 532">
                <a:extLst>
                  <a:ext uri="{FF2B5EF4-FFF2-40B4-BE49-F238E27FC236}">
                    <a16:creationId xmlns:a16="http://schemas.microsoft.com/office/drawing/2014/main" id="{5807DAC7-7917-69AD-6E47-DB1647DE3623}"/>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16" name="Freeform 533">
                <a:extLst>
                  <a:ext uri="{FF2B5EF4-FFF2-40B4-BE49-F238E27FC236}">
                    <a16:creationId xmlns:a16="http://schemas.microsoft.com/office/drawing/2014/main" id="{67117A2E-563B-BCBC-5358-C19E1B431CD3}"/>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8" name="Freeform 525">
              <a:extLst>
                <a:ext uri="{FF2B5EF4-FFF2-40B4-BE49-F238E27FC236}">
                  <a16:creationId xmlns:a16="http://schemas.microsoft.com/office/drawing/2014/main" id="{6CD40E0A-9F9B-721C-4EB3-36C66F45E16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chemeClr val="bg2"/>
            </a:solidFill>
            <a:ln w="9028" cap="flat">
              <a:noFill/>
              <a:prstDash val="solid"/>
              <a:miter/>
            </a:ln>
          </p:spPr>
          <p:txBody>
            <a:bodyPr rtlCol="0" anchor="ctr"/>
            <a:lstStyle/>
            <a:p>
              <a:endParaRPr lang="en-US" dirty="0"/>
            </a:p>
          </p:txBody>
        </p:sp>
        <p:sp>
          <p:nvSpPr>
            <p:cNvPr id="9" name="Freeform 526">
              <a:extLst>
                <a:ext uri="{FF2B5EF4-FFF2-40B4-BE49-F238E27FC236}">
                  <a16:creationId xmlns:a16="http://schemas.microsoft.com/office/drawing/2014/main" id="{8EEC48F4-455A-5A21-0C0E-D926304A5301}"/>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chemeClr val="bg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659158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997D1-1FBD-C459-5310-AA1D25E7262C}"/>
              </a:ext>
            </a:extLst>
          </p:cNvPr>
          <p:cNvSpPr>
            <a:spLocks noGrp="1"/>
          </p:cNvSpPr>
          <p:nvPr>
            <p:ph type="body" sz="quarter" idx="18"/>
          </p:nvPr>
        </p:nvSpPr>
        <p:spPr>
          <a:xfrm>
            <a:off x="898357" y="1530051"/>
            <a:ext cx="5646736" cy="3025975"/>
          </a:xfrm>
        </p:spPr>
        <p:txBody>
          <a:bodyPr/>
          <a:lstStyle/>
          <a:p>
            <a:r>
              <a:rPr lang="en-US" b="0" i="0" dirty="0">
                <a:effectLst/>
              </a:rPr>
              <a:t>Food production requires significant amounts of energy for irrigation, transportation, and processing. The use of fossil fuels for energy generation is a significant source of GHG emissions.</a:t>
            </a:r>
          </a:p>
          <a:p>
            <a:r>
              <a:rPr lang="en-US" dirty="0"/>
              <a:t>Reducing the emissions associated with food production will require a combination of strategies, including increased energy efficiency, the use of renewable energy sources, and reducing the overall demand for energy-intensive food production practices.</a:t>
            </a:r>
            <a:endParaRPr lang="en-IE" dirty="0"/>
          </a:p>
        </p:txBody>
      </p:sp>
      <p:sp>
        <p:nvSpPr>
          <p:cNvPr id="3" name="Text Placeholder 2">
            <a:extLst>
              <a:ext uri="{FF2B5EF4-FFF2-40B4-BE49-F238E27FC236}">
                <a16:creationId xmlns:a16="http://schemas.microsoft.com/office/drawing/2014/main" id="{E1451C92-A5E6-0A3A-F7B1-8A5509D2730A}"/>
              </a:ext>
            </a:extLst>
          </p:cNvPr>
          <p:cNvSpPr>
            <a:spLocks noGrp="1"/>
          </p:cNvSpPr>
          <p:nvPr>
            <p:ph type="body" sz="quarter" idx="16"/>
          </p:nvPr>
        </p:nvSpPr>
        <p:spPr/>
        <p:txBody>
          <a:bodyPr/>
          <a:lstStyle/>
          <a:p>
            <a:r>
              <a:rPr lang="en-IE" dirty="0"/>
              <a:t>3. Energy Uses</a:t>
            </a:r>
          </a:p>
        </p:txBody>
      </p:sp>
      <p:pic>
        <p:nvPicPr>
          <p:cNvPr id="6" name="Picture Placeholder 5" descr="Smoke from factory">
            <a:extLst>
              <a:ext uri="{FF2B5EF4-FFF2-40B4-BE49-F238E27FC236}">
                <a16:creationId xmlns:a16="http://schemas.microsoft.com/office/drawing/2014/main" id="{14F2A097-2A6D-0BA8-B507-E44F37C761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7227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D1CB0-AD81-41CD-5AAB-45E47166C2EE}"/>
              </a:ext>
            </a:extLst>
          </p:cNvPr>
          <p:cNvSpPr>
            <a:spLocks noGrp="1"/>
          </p:cNvSpPr>
          <p:nvPr>
            <p:ph type="body" sz="quarter" idx="18"/>
          </p:nvPr>
        </p:nvSpPr>
        <p:spPr>
          <a:xfrm>
            <a:off x="898358" y="1660680"/>
            <a:ext cx="5493111" cy="3025975"/>
          </a:xfrm>
        </p:spPr>
        <p:txBody>
          <a:bodyPr/>
          <a:lstStyle/>
          <a:p>
            <a:r>
              <a:rPr lang="en-US" dirty="0"/>
              <a:t>When food is wasted, all the resources used in its production, including energy, water, land, and </a:t>
            </a:r>
            <a:r>
              <a:rPr lang="en-US" dirty="0" err="1"/>
              <a:t>fertilisers</a:t>
            </a:r>
            <a:r>
              <a:rPr lang="en-US" dirty="0"/>
              <a:t>, are also wasted. As this food waste decomposes, it emits methane and other GHGs into the atmosphere. In addition, food waste generates additional GHG emissions in the form of transportation emissions and other energy use associated with the production and disposal of the food, thus contributing to climate change.</a:t>
            </a:r>
            <a:endParaRPr lang="en-IE" dirty="0"/>
          </a:p>
        </p:txBody>
      </p:sp>
      <p:sp>
        <p:nvSpPr>
          <p:cNvPr id="3" name="Text Placeholder 2">
            <a:extLst>
              <a:ext uri="{FF2B5EF4-FFF2-40B4-BE49-F238E27FC236}">
                <a16:creationId xmlns:a16="http://schemas.microsoft.com/office/drawing/2014/main" id="{6D3EEC9E-268E-8B34-8D70-971D9B06C0C4}"/>
              </a:ext>
            </a:extLst>
          </p:cNvPr>
          <p:cNvSpPr>
            <a:spLocks noGrp="1"/>
          </p:cNvSpPr>
          <p:nvPr>
            <p:ph type="body" sz="quarter" idx="16"/>
          </p:nvPr>
        </p:nvSpPr>
        <p:spPr/>
        <p:txBody>
          <a:bodyPr/>
          <a:lstStyle/>
          <a:p>
            <a:r>
              <a:rPr lang="en-IE" dirty="0"/>
              <a:t>4. Food Waste</a:t>
            </a:r>
          </a:p>
        </p:txBody>
      </p:sp>
      <p:pic>
        <p:nvPicPr>
          <p:cNvPr id="10" name="Picture Placeholder 9">
            <a:extLst>
              <a:ext uri="{FF2B5EF4-FFF2-40B4-BE49-F238E27FC236}">
                <a16:creationId xmlns:a16="http://schemas.microsoft.com/office/drawing/2014/main" id="{6C5CCB0B-2930-2770-06F4-97985A6C5B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2152653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E29D5-F391-EF6C-2806-A2688DADC5B2}"/>
              </a:ext>
            </a:extLst>
          </p:cNvPr>
          <p:cNvSpPr>
            <a:spLocks noGrp="1"/>
          </p:cNvSpPr>
          <p:nvPr>
            <p:ph type="body" sz="quarter" idx="18"/>
          </p:nvPr>
        </p:nvSpPr>
        <p:spPr>
          <a:xfrm>
            <a:off x="898357" y="1443611"/>
            <a:ext cx="5646737" cy="3025975"/>
          </a:xfrm>
        </p:spPr>
        <p:txBody>
          <a:bodyPr/>
          <a:lstStyle/>
          <a:p>
            <a:r>
              <a:rPr lang="en-US" dirty="0"/>
              <a:t>Meat production is particularly resource-intensive, requiring large amounts of water, land, and feed, (sometimes land use change is required to allow for grazing or feed crops). Livestock production is responsible for a significant proportion of global GHG emissions, largely through methane emissions from enteric fermentation and poor manure management. Meat production also requires significant amounts of energy for transportation, processing, and refrigeration. Fossil fuels are typically used to generate this energy.</a:t>
            </a:r>
            <a:endParaRPr lang="en-IE" dirty="0"/>
          </a:p>
        </p:txBody>
      </p:sp>
      <p:sp>
        <p:nvSpPr>
          <p:cNvPr id="3" name="Text Placeholder 2">
            <a:extLst>
              <a:ext uri="{FF2B5EF4-FFF2-40B4-BE49-F238E27FC236}">
                <a16:creationId xmlns:a16="http://schemas.microsoft.com/office/drawing/2014/main" id="{8DD4702F-DACA-66E4-87FA-B2C9F52B3241}"/>
              </a:ext>
            </a:extLst>
          </p:cNvPr>
          <p:cNvSpPr>
            <a:spLocks noGrp="1"/>
          </p:cNvSpPr>
          <p:nvPr>
            <p:ph type="body" sz="quarter" idx="16"/>
          </p:nvPr>
        </p:nvSpPr>
        <p:spPr>
          <a:xfrm>
            <a:off x="898358" y="777121"/>
            <a:ext cx="4990998" cy="992652"/>
          </a:xfrm>
        </p:spPr>
        <p:txBody>
          <a:bodyPr/>
          <a:lstStyle/>
          <a:p>
            <a:r>
              <a:rPr lang="en-IE" dirty="0"/>
              <a:t>5. Meat Production</a:t>
            </a:r>
          </a:p>
        </p:txBody>
      </p:sp>
      <p:pic>
        <p:nvPicPr>
          <p:cNvPr id="6" name="Picture Placeholder 5" descr="Cows eating from trough">
            <a:extLst>
              <a:ext uri="{FF2B5EF4-FFF2-40B4-BE49-F238E27FC236}">
                <a16:creationId xmlns:a16="http://schemas.microsoft.com/office/drawing/2014/main" id="{BC243DC6-A505-8F1E-17AB-3E58968213A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6499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80549-B50B-AAB8-8DA4-C302EFDA1577}"/>
              </a:ext>
            </a:extLst>
          </p:cNvPr>
          <p:cNvSpPr>
            <a:spLocks noGrp="1"/>
          </p:cNvSpPr>
          <p:nvPr>
            <p:ph type="body" sz="quarter" idx="18"/>
          </p:nvPr>
        </p:nvSpPr>
        <p:spPr>
          <a:xfrm>
            <a:off x="898357" y="1799617"/>
            <a:ext cx="6893498" cy="3810769"/>
          </a:xfrm>
        </p:spPr>
        <p:txBody>
          <a:bodyPr/>
          <a:lstStyle/>
          <a:p>
            <a:r>
              <a:rPr lang="en-US" dirty="0"/>
              <a:t>If left unchecked, climate change will cause average global temperatures to increase beyond 3°C and will adversely affect every ecosystem. Already, we are seeing how climate change can exacerbate storms and disasters, and threats such as food and water scarcity, which can lead to conflict. </a:t>
            </a:r>
          </a:p>
          <a:p>
            <a:r>
              <a:rPr lang="en-US" dirty="0"/>
              <a:t>Doing nothing will end up costing us a lot more than if we act now. We have an opportunity to take actions that will lead to more jobs, great prosperity, and better lives for all while reducing greenhouse gas emissions and building climate resilience. </a:t>
            </a:r>
            <a:r>
              <a:rPr lang="en-US" dirty="0">
                <a:solidFill>
                  <a:schemeClr val="bg1"/>
                </a:solidFill>
                <a:highlight>
                  <a:srgbClr val="F79037"/>
                </a:highlight>
                <a:hlinkClick r:id="rId2">
                  <a:extLst>
                    <a:ext uri="{A12FA001-AC4F-418D-AE19-62706E023703}">
                      <ahyp:hlinkClr xmlns:ahyp="http://schemas.microsoft.com/office/drawing/2018/hyperlinkcolor" val="tx"/>
                    </a:ext>
                  </a:extLst>
                </a:hlinkClick>
              </a:rPr>
              <a:t>Source</a:t>
            </a:r>
            <a:r>
              <a:rPr lang="en-US" dirty="0">
                <a:solidFill>
                  <a:srgbClr val="87A66E"/>
                </a:solidFill>
                <a:hlinkClick r:id="rId2">
                  <a:extLst>
                    <a:ext uri="{A12FA001-AC4F-418D-AE19-62706E023703}">
                      <ahyp:hlinkClr xmlns:ahyp="http://schemas.microsoft.com/office/drawing/2018/hyperlinkcolor" val="tx"/>
                    </a:ext>
                  </a:extLst>
                </a:hlinkClick>
              </a:rPr>
              <a:t> </a:t>
            </a:r>
            <a:endParaRPr lang="en-IE" dirty="0"/>
          </a:p>
        </p:txBody>
      </p:sp>
      <p:sp>
        <p:nvSpPr>
          <p:cNvPr id="3" name="Text Placeholder 2">
            <a:extLst>
              <a:ext uri="{FF2B5EF4-FFF2-40B4-BE49-F238E27FC236}">
                <a16:creationId xmlns:a16="http://schemas.microsoft.com/office/drawing/2014/main" id="{C23B21CF-7276-722F-06B0-A0B9EB7DA904}"/>
              </a:ext>
            </a:extLst>
          </p:cNvPr>
          <p:cNvSpPr>
            <a:spLocks noGrp="1"/>
          </p:cNvSpPr>
          <p:nvPr>
            <p:ph type="body" sz="quarter" idx="16"/>
          </p:nvPr>
        </p:nvSpPr>
        <p:spPr>
          <a:xfrm>
            <a:off x="898358" y="676233"/>
            <a:ext cx="6533574" cy="992652"/>
          </a:xfrm>
        </p:spPr>
        <p:txBody>
          <a:bodyPr/>
          <a:lstStyle/>
          <a:p>
            <a:r>
              <a:rPr lang="en-US" dirty="0"/>
              <a:t>What happens if we don’t take action?</a:t>
            </a:r>
            <a:endParaRPr lang="en-IE" dirty="0"/>
          </a:p>
        </p:txBody>
      </p:sp>
      <p:pic>
        <p:nvPicPr>
          <p:cNvPr id="6" name="Picture Placeholder 5" descr="Modern living room flooded with floating objects">
            <a:extLst>
              <a:ext uri="{FF2B5EF4-FFF2-40B4-BE49-F238E27FC236}">
                <a16:creationId xmlns:a16="http://schemas.microsoft.com/office/drawing/2014/main" id="{2605B42B-7771-6CE6-D7B9-7FE86017962D}"/>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47901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39ECF-1BB4-0DA7-077D-7F3EC19A3B5C}"/>
              </a:ext>
            </a:extLst>
          </p:cNvPr>
          <p:cNvSpPr>
            <a:spLocks noGrp="1"/>
          </p:cNvSpPr>
          <p:nvPr>
            <p:ph type="body" sz="quarter" idx="18"/>
          </p:nvPr>
        </p:nvSpPr>
        <p:spPr>
          <a:xfrm>
            <a:off x="797667" y="3168071"/>
            <a:ext cx="4867011" cy="3025975"/>
          </a:xfrm>
        </p:spPr>
        <p:txBody>
          <a:bodyPr/>
          <a:lstStyle/>
          <a:p>
            <a:r>
              <a:rPr lang="en-US" dirty="0"/>
              <a:t>The world will see serious climate impacts at 1.5°C. But after that it gets much worse. The difference between 1.5°C and 2°C is…</a:t>
            </a:r>
            <a:endParaRPr lang="en-IE" dirty="0"/>
          </a:p>
        </p:txBody>
      </p:sp>
      <p:sp>
        <p:nvSpPr>
          <p:cNvPr id="3" name="Text Placeholder 2">
            <a:extLst>
              <a:ext uri="{FF2B5EF4-FFF2-40B4-BE49-F238E27FC236}">
                <a16:creationId xmlns:a16="http://schemas.microsoft.com/office/drawing/2014/main" id="{8D84B59E-032A-C221-52C9-6453DB65980D}"/>
              </a:ext>
            </a:extLst>
          </p:cNvPr>
          <p:cNvSpPr>
            <a:spLocks noGrp="1"/>
          </p:cNvSpPr>
          <p:nvPr>
            <p:ph type="body" sz="quarter" idx="16"/>
          </p:nvPr>
        </p:nvSpPr>
        <p:spPr>
          <a:xfrm>
            <a:off x="898358" y="890242"/>
            <a:ext cx="3449906" cy="992652"/>
          </a:xfrm>
        </p:spPr>
        <p:txBody>
          <a:bodyPr/>
          <a:lstStyle/>
          <a:p>
            <a:r>
              <a:rPr lang="en-IE" sz="8000" b="1" dirty="0"/>
              <a:t>1.5˚C</a:t>
            </a:r>
          </a:p>
        </p:txBody>
      </p:sp>
      <p:sp>
        <p:nvSpPr>
          <p:cNvPr id="5" name="TextBox 4">
            <a:extLst>
              <a:ext uri="{FF2B5EF4-FFF2-40B4-BE49-F238E27FC236}">
                <a16:creationId xmlns:a16="http://schemas.microsoft.com/office/drawing/2014/main" id="{35C9FE66-FE8A-E34D-5B3B-D2A57C482908}"/>
              </a:ext>
            </a:extLst>
          </p:cNvPr>
          <p:cNvSpPr txBox="1"/>
          <p:nvPr/>
        </p:nvSpPr>
        <p:spPr>
          <a:xfrm>
            <a:off x="779727" y="2202317"/>
            <a:ext cx="4867011" cy="646331"/>
          </a:xfrm>
          <a:prstGeom prst="rect">
            <a:avLst/>
          </a:prstGeom>
          <a:noFill/>
        </p:spPr>
        <p:txBody>
          <a:bodyPr wrap="square" rtlCol="0">
            <a:spAutoFit/>
          </a:bodyPr>
          <a:lstStyle/>
          <a:p>
            <a:r>
              <a:rPr lang="en-IE" sz="3600" dirty="0">
                <a:solidFill>
                  <a:srgbClr val="000000"/>
                </a:solidFill>
              </a:rPr>
              <a:t>Why is 1.5˚ Important?</a:t>
            </a:r>
          </a:p>
        </p:txBody>
      </p:sp>
      <p:sp>
        <p:nvSpPr>
          <p:cNvPr id="7" name="TextBox 6">
            <a:extLst>
              <a:ext uri="{FF2B5EF4-FFF2-40B4-BE49-F238E27FC236}">
                <a16:creationId xmlns:a16="http://schemas.microsoft.com/office/drawing/2014/main" id="{89D500B0-A530-2B26-70A2-7D0F6C131E1F}"/>
              </a:ext>
            </a:extLst>
          </p:cNvPr>
          <p:cNvSpPr txBox="1"/>
          <p:nvPr/>
        </p:nvSpPr>
        <p:spPr>
          <a:xfrm>
            <a:off x="6087894" y="1170987"/>
            <a:ext cx="6104106" cy="5124480"/>
          </a:xfrm>
          <a:prstGeom prst="rect">
            <a:avLst/>
          </a:prstGeom>
          <a:solidFill>
            <a:srgbClr val="F79037"/>
          </a:solidFill>
        </p:spPr>
        <p:txBody>
          <a:bodyPr wrap="square">
            <a:spAutoFit/>
          </a:bodyPr>
          <a:lstStyle/>
          <a:p>
            <a:pPr algn="l">
              <a:spcBef>
                <a:spcPts val="600"/>
              </a:spcBef>
            </a:pPr>
            <a:endParaRPr lang="en-US" sz="900" b="0" i="0" dirty="0">
              <a:solidFill>
                <a:srgbClr val="000000"/>
              </a:solidFill>
              <a:effectLst/>
            </a:endParaRPr>
          </a:p>
          <a:p>
            <a:pPr marL="285750" indent="-285750" algn="l">
              <a:spcBef>
                <a:spcPts val="600"/>
              </a:spcBef>
              <a:buFont typeface="Arial" panose="020B0604020202020204" pitchFamily="34" charset="0"/>
              <a:buChar char="•"/>
            </a:pPr>
            <a:r>
              <a:rPr lang="en-US" sz="2400" b="0" i="0" dirty="0">
                <a:solidFill>
                  <a:srgbClr val="000000"/>
                </a:solidFill>
                <a:effectLst/>
              </a:rPr>
              <a:t>the difference between 70% or 99% of coral reefs dying.</a:t>
            </a:r>
          </a:p>
          <a:p>
            <a:pPr marL="285750" indent="-285750" algn="l">
              <a:spcBef>
                <a:spcPts val="600"/>
              </a:spcBef>
              <a:buFont typeface="Arial" panose="020B0604020202020204" pitchFamily="34" charset="0"/>
              <a:buChar char="•"/>
            </a:pPr>
            <a:r>
              <a:rPr lang="en-US" sz="2400" b="0" i="0" dirty="0">
                <a:solidFill>
                  <a:srgbClr val="000000"/>
                </a:solidFill>
                <a:effectLst/>
              </a:rPr>
              <a:t>double the likelihood that insects, vital pollinators, lose half their habitat.</a:t>
            </a:r>
          </a:p>
          <a:p>
            <a:pPr marL="285750" indent="-285750" algn="l">
              <a:spcBef>
                <a:spcPts val="600"/>
              </a:spcBef>
              <a:buFont typeface="Arial" panose="020B0604020202020204" pitchFamily="34" charset="0"/>
              <a:buChar char="•"/>
            </a:pPr>
            <a:r>
              <a:rPr lang="en-US" sz="2400" b="0" i="0" dirty="0">
                <a:solidFill>
                  <a:srgbClr val="000000"/>
                </a:solidFill>
                <a:effectLst/>
              </a:rPr>
              <a:t>ice-less summers in The Arctic Ocean once per century or once per decade.</a:t>
            </a:r>
          </a:p>
          <a:p>
            <a:pPr marL="285750" indent="-285750" algn="l">
              <a:spcBef>
                <a:spcPts val="600"/>
              </a:spcBef>
              <a:buFont typeface="Arial" panose="020B0604020202020204" pitchFamily="34" charset="0"/>
              <a:buChar char="•"/>
            </a:pPr>
            <a:r>
              <a:rPr lang="en-US" sz="2400" b="0" i="0" dirty="0">
                <a:solidFill>
                  <a:srgbClr val="000000"/>
                </a:solidFill>
                <a:effectLst/>
              </a:rPr>
              <a:t>1 meter added in sea-level rise.</a:t>
            </a:r>
          </a:p>
          <a:p>
            <a:pPr marL="285750" indent="-285750" algn="l">
              <a:spcBef>
                <a:spcPts val="600"/>
              </a:spcBef>
              <a:buFont typeface="Arial" panose="020B0604020202020204" pitchFamily="34" charset="0"/>
              <a:buChar char="•"/>
            </a:pPr>
            <a:r>
              <a:rPr lang="en-US" sz="2400" b="0" i="0" dirty="0">
                <a:solidFill>
                  <a:srgbClr val="000000"/>
                </a:solidFill>
                <a:effectLst/>
              </a:rPr>
              <a:t>6 million or 16 million affected by sea-level rise in coastal areas by the end of this century.</a:t>
            </a:r>
            <a:endParaRPr lang="en-US" sz="900" b="0" i="0" dirty="0">
              <a:solidFill>
                <a:srgbClr val="000000"/>
              </a:solidFill>
              <a:effectLst/>
            </a:endParaRPr>
          </a:p>
          <a:p>
            <a:pPr algn="l">
              <a:spcBef>
                <a:spcPts val="600"/>
              </a:spcBef>
            </a:pPr>
            <a:r>
              <a:rPr lang="en-US" sz="2400" b="0" i="0" dirty="0">
                <a:solidFill>
                  <a:srgbClr val="000000"/>
                </a:solidFill>
                <a:effectLst/>
              </a:rPr>
              <a:t>Source: </a:t>
            </a:r>
            <a:r>
              <a:rPr lang="en-US" sz="2400" b="0" i="0" u="none" strike="noStrike" dirty="0">
                <a:solidFill>
                  <a:srgbClr val="B2DDDC"/>
                </a:solidFill>
                <a:effectLst/>
                <a:hlinkClick r:id="rId2">
                  <a:extLst>
                    <a:ext uri="{A12FA001-AC4F-418D-AE19-62706E023703}">
                      <ahyp:hlinkClr xmlns:ahyp="http://schemas.microsoft.com/office/drawing/2018/hyperlinkcolor" val="tx"/>
                    </a:ext>
                  </a:extLst>
                </a:hlinkClick>
              </a:rPr>
              <a:t>Intergovernmental Panel on Climate Change (IPCC)</a:t>
            </a:r>
            <a:endParaRPr lang="en-US" sz="2400" b="0" i="0" dirty="0">
              <a:solidFill>
                <a:srgbClr val="B2DDDC"/>
              </a:solidFill>
              <a:effectLst/>
            </a:endParaRPr>
          </a:p>
        </p:txBody>
      </p:sp>
      <p:pic>
        <p:nvPicPr>
          <p:cNvPr id="9" name="Graphic 8" descr="Thermometer with solid fill">
            <a:extLst>
              <a:ext uri="{FF2B5EF4-FFF2-40B4-BE49-F238E27FC236}">
                <a16:creationId xmlns:a16="http://schemas.microsoft.com/office/drawing/2014/main" id="{7174B88C-99F4-C04F-751E-DA74EB517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5020" y="968494"/>
            <a:ext cx="914400" cy="914400"/>
          </a:xfrm>
          <a:prstGeom prst="rect">
            <a:avLst/>
          </a:prstGeom>
        </p:spPr>
      </p:pic>
    </p:spTree>
    <p:extLst>
      <p:ext uri="{BB962C8B-B14F-4D97-AF65-F5344CB8AC3E}">
        <p14:creationId xmlns:p14="http://schemas.microsoft.com/office/powerpoint/2010/main" val="279277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027B9-0B75-826E-EE53-ED8895785FF6}"/>
              </a:ext>
            </a:extLst>
          </p:cNvPr>
          <p:cNvSpPr>
            <a:spLocks noGrp="1"/>
          </p:cNvSpPr>
          <p:nvPr>
            <p:ph type="body" sz="quarter" idx="18"/>
          </p:nvPr>
        </p:nvSpPr>
        <p:spPr>
          <a:xfrm>
            <a:off x="3638145" y="1898873"/>
            <a:ext cx="8628433" cy="3440624"/>
          </a:xfrm>
        </p:spPr>
        <p:txBody>
          <a:bodyPr/>
          <a:lstStyle/>
          <a:p>
            <a:r>
              <a:rPr lang="en-US" b="1" i="0" u="sng" dirty="0">
                <a:solidFill>
                  <a:srgbClr val="F79037"/>
                </a:solidFill>
                <a:effectLst/>
                <a:hlinkClick r:id="rId2">
                  <a:extLst>
                    <a:ext uri="{A12FA001-AC4F-418D-AE19-62706E023703}">
                      <ahyp:hlinkClr xmlns:ahyp="http://schemas.microsoft.com/office/drawing/2018/hyperlinkcolor" val="tx"/>
                    </a:ext>
                  </a:extLst>
                </a:hlinkClick>
              </a:rPr>
              <a:t>The 2030 Agenda for Sustainable Development,</a:t>
            </a:r>
            <a:r>
              <a:rPr lang="en-US" b="1" i="0" dirty="0">
                <a:solidFill>
                  <a:srgbClr val="F79037"/>
                </a:solidFill>
                <a:effectLst/>
              </a:rPr>
              <a:t> </a:t>
            </a:r>
            <a:r>
              <a:rPr lang="en-US" b="0" i="0" dirty="0">
                <a:effectLst/>
              </a:rPr>
              <a:t>adopted by all United Nations Member States in 2015, provides a shared blueprint for peace and prosperity for people and the planet, now and into the future. At its heart are the 17 Sustainable Development Goals (SDGs)</a:t>
            </a:r>
            <a:r>
              <a:rPr lang="en-IE" dirty="0"/>
              <a:t> to transform our world. They are a </a:t>
            </a:r>
            <a:r>
              <a:rPr lang="en-US" dirty="0"/>
              <a:t>call for action by all countries – poor, rich and middle-income – </a:t>
            </a:r>
            <a:r>
              <a:rPr lang="en-US" b="1" dirty="0"/>
              <a:t>to promote prosperity while protecting the planet</a:t>
            </a:r>
            <a:r>
              <a:rPr lang="en-US" dirty="0"/>
              <a:t>. They </a:t>
            </a:r>
            <a:r>
              <a:rPr lang="en-US" dirty="0" err="1"/>
              <a:t>recognise</a:t>
            </a:r>
            <a:r>
              <a:rPr lang="en-US" dirty="0"/>
              <a:t> that ending poverty must go hand-in-hand with strategies that build economic growth and address a range of social needs including education, health, social protection, and job opportunities, while tackling climate change and environmental protection.</a:t>
            </a:r>
            <a:endParaRPr lang="en-IE" dirty="0"/>
          </a:p>
        </p:txBody>
      </p:sp>
      <p:sp>
        <p:nvSpPr>
          <p:cNvPr id="3" name="Text Placeholder 2">
            <a:extLst>
              <a:ext uri="{FF2B5EF4-FFF2-40B4-BE49-F238E27FC236}">
                <a16:creationId xmlns:a16="http://schemas.microsoft.com/office/drawing/2014/main" id="{48CB0DC6-2448-CCC3-0BD7-CC7E7E842161}"/>
              </a:ext>
            </a:extLst>
          </p:cNvPr>
          <p:cNvSpPr>
            <a:spLocks noGrp="1"/>
          </p:cNvSpPr>
          <p:nvPr>
            <p:ph type="body" sz="quarter" idx="16"/>
          </p:nvPr>
        </p:nvSpPr>
        <p:spPr/>
        <p:txBody>
          <a:bodyPr/>
          <a:lstStyle/>
          <a:p>
            <a:r>
              <a:rPr lang="en-IE" dirty="0"/>
              <a:t>The Sustainable Development Goals (SDGs)…</a:t>
            </a:r>
          </a:p>
        </p:txBody>
      </p:sp>
      <p:pic>
        <p:nvPicPr>
          <p:cNvPr id="3074" name="Picture 2">
            <a:extLst>
              <a:ext uri="{FF2B5EF4-FFF2-40B4-BE49-F238E27FC236}">
                <a16:creationId xmlns:a16="http://schemas.microsoft.com/office/drawing/2014/main" id="{6CC5948F-32BF-6D5C-EEC5-9151A2682A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937" y="2289647"/>
            <a:ext cx="2654797" cy="227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1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r>
              <a:rPr lang="en-IE" b="1" dirty="0">
                <a:solidFill>
                  <a:srgbClr val="F79037"/>
                </a:solidFill>
              </a:rPr>
              <a:t>01</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r>
              <a:rPr lang="en-IE" b="1" dirty="0">
                <a:solidFill>
                  <a:srgbClr val="F79037"/>
                </a:solidFill>
              </a:rPr>
              <a:t>02</a:t>
            </a:r>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r>
              <a:rPr lang="en-IE" b="1" dirty="0">
                <a:solidFill>
                  <a:srgbClr val="F79037"/>
                </a:solidFill>
              </a:rPr>
              <a:t>03</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r>
              <a:rPr lang="en-IE" b="1" dirty="0">
                <a:solidFill>
                  <a:srgbClr val="F79037"/>
                </a:solidFill>
              </a:rPr>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632346" y="3160224"/>
            <a:ext cx="5236668" cy="689519"/>
          </a:xfrm>
        </p:spPr>
        <p:txBody>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Food &amp; Poverty</a:t>
            </a: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r>
              <a:rPr lang="en-IE" b="1" dirty="0">
                <a:solidFill>
                  <a:srgbClr val="F79037"/>
                </a:solidFill>
              </a:rPr>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610643" y="4075211"/>
            <a:ext cx="5258371" cy="689519"/>
          </a:xfrm>
        </p:spPr>
        <p:txBody>
          <a:bodyPr/>
          <a:lstStyle/>
          <a:p>
            <a:r>
              <a:rPr lang="en-US" sz="2400" b="1" dirty="0"/>
              <a:t>Fairtrade &amp; Social Justice </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294764" y="396219"/>
            <a:ext cx="5041923" cy="720752"/>
          </a:xfrm>
        </p:spPr>
        <p:txBody>
          <a:bodyPr/>
          <a:lstStyle/>
          <a:p>
            <a:r>
              <a:rPr lang="en-US" sz="2800" b="1" dirty="0"/>
              <a:t>The Need &amp; the Impact of Ethical Food Business</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r>
              <a:rPr lang="en-IE" b="1" dirty="0">
                <a:solidFill>
                  <a:srgbClr val="F79037"/>
                </a:solidFill>
              </a:rPr>
              <a:t>06</a:t>
            </a:r>
          </a:p>
        </p:txBody>
      </p:sp>
      <p:sp>
        <p:nvSpPr>
          <p:cNvPr id="15" name="Text Placeholder 14">
            <a:extLst>
              <a:ext uri="{FF2B5EF4-FFF2-40B4-BE49-F238E27FC236}">
                <a16:creationId xmlns:a16="http://schemas.microsoft.com/office/drawing/2014/main" id="{3F8C3C8B-11B1-C23A-B71F-AFA23A7C15B1}"/>
              </a:ext>
            </a:extLst>
          </p:cNvPr>
          <p:cNvSpPr>
            <a:spLocks noGrp="1"/>
          </p:cNvSpPr>
          <p:nvPr>
            <p:ph type="body" sz="quarter" idx="38"/>
          </p:nvPr>
        </p:nvSpPr>
        <p:spPr>
          <a:xfrm>
            <a:off x="6610998" y="5024930"/>
            <a:ext cx="5160739" cy="689519"/>
          </a:xfrm>
        </p:spPr>
        <p:txBody>
          <a:bodyPr/>
          <a:lstStyle/>
          <a:p>
            <a:r>
              <a:rPr lang="en-US" sz="2400" b="1" dirty="0"/>
              <a:t>The Link between Food and Health</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702953" y="1329808"/>
            <a:ext cx="5041923" cy="4672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14">
            <a:extLst>
              <a:ext uri="{FF2B5EF4-FFF2-40B4-BE49-F238E27FC236}">
                <a16:creationId xmlns:a16="http://schemas.microsoft.com/office/drawing/2014/main" id="{2C97268C-8BEF-0671-048D-A27F5A651BB0}"/>
              </a:ext>
            </a:extLst>
          </p:cNvPr>
          <p:cNvSpPr txBox="1">
            <a:spLocks noGrp="1"/>
          </p:cNvSpPr>
          <p:nvPr>
            <p:ph type="body" sz="quarter" idx="14"/>
          </p:nvPr>
        </p:nvSpPr>
        <p:spPr>
          <a:xfrm>
            <a:off x="6582200" y="415363"/>
            <a:ext cx="4896438"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What is Ethical Food?</a:t>
            </a:r>
          </a:p>
        </p:txBody>
      </p:sp>
      <p:sp>
        <p:nvSpPr>
          <p:cNvPr id="23" name="Text Placeholder 19">
            <a:extLst>
              <a:ext uri="{FF2B5EF4-FFF2-40B4-BE49-F238E27FC236}">
                <a16:creationId xmlns:a16="http://schemas.microsoft.com/office/drawing/2014/main" id="{A29B9998-B943-C2D4-82A3-E455854A4C22}"/>
              </a:ext>
            </a:extLst>
          </p:cNvPr>
          <p:cNvSpPr txBox="1">
            <a:spLocks noGrp="1"/>
          </p:cNvSpPr>
          <p:nvPr>
            <p:ph type="body" sz="quarter" idx="30"/>
          </p:nvPr>
        </p:nvSpPr>
        <p:spPr>
          <a:xfrm>
            <a:off x="6653442" y="1605023"/>
            <a:ext cx="4894698" cy="69056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Food Ethics, Consequences of Choices</a:t>
            </a:r>
          </a:p>
          <a:p>
            <a:endParaRPr lang="en-US" sz="2400" b="1" dirty="0"/>
          </a:p>
        </p:txBody>
      </p:sp>
      <p:sp>
        <p:nvSpPr>
          <p:cNvPr id="25" name="Text Placeholder 21">
            <a:extLst>
              <a:ext uri="{FF2B5EF4-FFF2-40B4-BE49-F238E27FC236}">
                <a16:creationId xmlns:a16="http://schemas.microsoft.com/office/drawing/2014/main" id="{FFB7B2BF-CAEB-BA3F-B6EE-3FE483374FB6}"/>
              </a:ext>
            </a:extLst>
          </p:cNvPr>
          <p:cNvSpPr txBox="1">
            <a:spLocks noGrp="1"/>
          </p:cNvSpPr>
          <p:nvPr>
            <p:ph type="body" sz="quarter" idx="32"/>
          </p:nvPr>
        </p:nvSpPr>
        <p:spPr>
          <a:xfrm>
            <a:off x="6610775" y="2245751"/>
            <a:ext cx="4896438"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The Climate Emergency - SDGs</a:t>
            </a:r>
          </a:p>
        </p:txBody>
      </p:sp>
      <p:sp>
        <p:nvSpPr>
          <p:cNvPr id="26" name="Text Placeholder 13">
            <a:extLst>
              <a:ext uri="{FF2B5EF4-FFF2-40B4-BE49-F238E27FC236}">
                <a16:creationId xmlns:a16="http://schemas.microsoft.com/office/drawing/2014/main" id="{053BAF9D-5439-BDA2-D332-A41F634B967C}"/>
              </a:ext>
            </a:extLst>
          </p:cNvPr>
          <p:cNvSpPr txBox="1">
            <a:spLocks/>
          </p:cNvSpPr>
          <p:nvPr/>
        </p:nvSpPr>
        <p:spPr>
          <a:xfrm>
            <a:off x="5889560" y="5975982"/>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F79037"/>
                </a:solidFill>
              </a:rPr>
              <a:t>07</a:t>
            </a:r>
          </a:p>
        </p:txBody>
      </p:sp>
      <p:sp>
        <p:nvSpPr>
          <p:cNvPr id="27" name="Text Placeholder 14">
            <a:extLst>
              <a:ext uri="{FF2B5EF4-FFF2-40B4-BE49-F238E27FC236}">
                <a16:creationId xmlns:a16="http://schemas.microsoft.com/office/drawing/2014/main" id="{2E995EE6-6DDD-0293-25B3-74B5EF3E837A}"/>
              </a:ext>
            </a:extLst>
          </p:cNvPr>
          <p:cNvSpPr txBox="1">
            <a:spLocks/>
          </p:cNvSpPr>
          <p:nvPr/>
        </p:nvSpPr>
        <p:spPr>
          <a:xfrm>
            <a:off x="6632346" y="5974649"/>
            <a:ext cx="5160739"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Sustainability and Resilience</a:t>
            </a:r>
          </a:p>
        </p:txBody>
      </p:sp>
      <p:sp>
        <p:nvSpPr>
          <p:cNvPr id="3" name="TextBox 2">
            <a:extLst>
              <a:ext uri="{FF2B5EF4-FFF2-40B4-BE49-F238E27FC236}">
                <a16:creationId xmlns:a16="http://schemas.microsoft.com/office/drawing/2014/main" id="{1C9BF922-EAD8-43BF-D2FA-1D1B09B03BC3}"/>
              </a:ext>
            </a:extLst>
          </p:cNvPr>
          <p:cNvSpPr txBox="1"/>
          <p:nvPr/>
        </p:nvSpPr>
        <p:spPr>
          <a:xfrm>
            <a:off x="661797" y="1329763"/>
            <a:ext cx="5041924" cy="4524315"/>
          </a:xfrm>
          <a:prstGeom prst="rect">
            <a:avLst/>
          </a:prstGeom>
          <a:noFill/>
        </p:spPr>
        <p:txBody>
          <a:bodyPr wrap="square" rtlCol="0">
            <a:spAutoFit/>
          </a:bodyPr>
          <a:lstStyle/>
          <a:p>
            <a:pPr algn="ctr"/>
            <a:r>
              <a:rPr lang="en-IE" sz="2400" dirty="0">
                <a:solidFill>
                  <a:srgbClr val="000000"/>
                </a:solidFill>
              </a:rPr>
              <a:t>Food Ethics is a tricky subject as it is so multifaceted. In this module, we introduce what is deemed ethical food in a general way so learners can come away understanding how by making the correct choices, food enterprises can be more ethical and can have a better impact on climate action, poverty, social justice and the health of both people and planet, thus leading to more sustainable and resilient food businesses.</a:t>
            </a:r>
          </a:p>
        </p:txBody>
      </p:sp>
    </p:spTree>
    <p:extLst>
      <p:ext uri="{BB962C8B-B14F-4D97-AF65-F5344CB8AC3E}">
        <p14:creationId xmlns:p14="http://schemas.microsoft.com/office/powerpoint/2010/main" val="4171213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8145A-F668-F1B5-5BE2-54B0C58D33E8}"/>
              </a:ext>
            </a:extLst>
          </p:cNvPr>
          <p:cNvPicPr>
            <a:picLocks noChangeAspect="1"/>
          </p:cNvPicPr>
          <p:nvPr/>
        </p:nvPicPr>
        <p:blipFill>
          <a:blip r:embed="rId2"/>
          <a:stretch>
            <a:fillRect/>
          </a:stretch>
        </p:blipFill>
        <p:spPr>
          <a:xfrm>
            <a:off x="643467" y="743628"/>
            <a:ext cx="10905066" cy="5370742"/>
          </a:xfrm>
          <a:prstGeom prst="rect">
            <a:avLst/>
          </a:prstGeom>
        </p:spPr>
      </p:pic>
    </p:spTree>
    <p:extLst>
      <p:ext uri="{BB962C8B-B14F-4D97-AF65-F5344CB8AC3E}">
        <p14:creationId xmlns:p14="http://schemas.microsoft.com/office/powerpoint/2010/main" val="4194956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168D-6825-F99E-6A98-0CFE017AE171}"/>
              </a:ext>
            </a:extLst>
          </p:cNvPr>
          <p:cNvSpPr>
            <a:spLocks noGrp="1"/>
          </p:cNvSpPr>
          <p:nvPr>
            <p:ph type="body" sz="quarter" idx="18"/>
          </p:nvPr>
        </p:nvSpPr>
        <p:spPr>
          <a:xfrm>
            <a:off x="898357" y="2147262"/>
            <a:ext cx="6893498" cy="3839952"/>
          </a:xfrm>
        </p:spPr>
        <p:txBody>
          <a:bodyPr/>
          <a:lstStyle/>
          <a:p>
            <a:r>
              <a:rPr lang="en-US" dirty="0"/>
              <a:t>The 2030 Agenda for Sustainable Development focuses on </a:t>
            </a:r>
            <a:r>
              <a:rPr lang="en-US" b="1" dirty="0"/>
              <a:t>17 global key goals </a:t>
            </a:r>
            <a:r>
              <a:rPr lang="en-US" dirty="0"/>
              <a:t>(</a:t>
            </a:r>
            <a:r>
              <a:rPr lang="en-US" dirty="0">
                <a:solidFill>
                  <a:srgbClr val="F79037"/>
                </a:solidFill>
                <a:hlinkClick r:id="rId2">
                  <a:extLst>
                    <a:ext uri="{A12FA001-AC4F-418D-AE19-62706E023703}">
                      <ahyp:hlinkClr xmlns:ahyp="http://schemas.microsoft.com/office/drawing/2018/hyperlinkcolor" val="tx"/>
                    </a:ext>
                  </a:extLst>
                </a:hlinkClick>
              </a:rPr>
              <a:t>United Nations, 2015</a:t>
            </a:r>
            <a:r>
              <a:rPr lang="en-US" dirty="0"/>
              <a:t>). </a:t>
            </a:r>
          </a:p>
          <a:p>
            <a:r>
              <a:rPr lang="en-US" dirty="0"/>
              <a:t>The food system is linked to many of these goals. </a:t>
            </a:r>
            <a:r>
              <a:rPr lang="en-US" b="1" dirty="0"/>
              <a:t>Food production and consumption patterns are among the main drivers of global environmental problems such as biodiversity loss, soil exhaustion, landscape degradation, and water depletion</a:t>
            </a:r>
            <a:r>
              <a:rPr lang="en-US" dirty="0"/>
              <a:t> (</a:t>
            </a:r>
            <a:r>
              <a:rPr lang="en-US" dirty="0">
                <a:solidFill>
                  <a:srgbClr val="F79037"/>
                </a:solidFill>
                <a:hlinkClick r:id="rId3">
                  <a:extLst>
                    <a:ext uri="{A12FA001-AC4F-418D-AE19-62706E023703}">
                      <ahyp:hlinkClr xmlns:ahyp="http://schemas.microsoft.com/office/drawing/2018/hyperlinkcolor" val="tx"/>
                    </a:ext>
                  </a:extLst>
                </a:hlinkClick>
              </a:rPr>
              <a:t>Galli et al., 2017</a:t>
            </a:r>
            <a:r>
              <a:rPr lang="en-US" dirty="0">
                <a:solidFill>
                  <a:srgbClr val="F79037"/>
                </a:solidFill>
              </a:rPr>
              <a:t>, </a:t>
            </a:r>
            <a:r>
              <a:rPr lang="en-US" dirty="0">
                <a:solidFill>
                  <a:srgbClr val="F79037"/>
                </a:solidFill>
                <a:hlinkClick r:id="rId4">
                  <a:extLst>
                    <a:ext uri="{A12FA001-AC4F-418D-AE19-62706E023703}">
                      <ahyp:hlinkClr xmlns:ahyp="http://schemas.microsoft.com/office/drawing/2018/hyperlinkcolor" val="tx"/>
                    </a:ext>
                  </a:extLst>
                </a:hlinkClick>
              </a:rPr>
              <a:t>Capone et al., 2019</a:t>
            </a:r>
            <a:r>
              <a:rPr lang="en-US" dirty="0"/>
              <a:t>). </a:t>
            </a:r>
            <a:endParaRPr lang="en-IE" dirty="0"/>
          </a:p>
        </p:txBody>
      </p:sp>
      <p:sp>
        <p:nvSpPr>
          <p:cNvPr id="3" name="Text Placeholder 2">
            <a:extLst>
              <a:ext uri="{FF2B5EF4-FFF2-40B4-BE49-F238E27FC236}">
                <a16:creationId xmlns:a16="http://schemas.microsoft.com/office/drawing/2014/main" id="{D0F02AAD-11CA-A483-D3B0-2F0AF8E88BC0}"/>
              </a:ext>
            </a:extLst>
          </p:cNvPr>
          <p:cNvSpPr>
            <a:spLocks noGrp="1"/>
          </p:cNvSpPr>
          <p:nvPr>
            <p:ph type="body" sz="quarter" idx="16"/>
          </p:nvPr>
        </p:nvSpPr>
        <p:spPr/>
        <p:txBody>
          <a:bodyPr/>
          <a:lstStyle/>
          <a:p>
            <a:r>
              <a:rPr lang="en-IE" b="1" u="sng" dirty="0"/>
              <a:t>Food and the SDGs</a:t>
            </a:r>
          </a:p>
        </p:txBody>
      </p:sp>
      <p:pic>
        <p:nvPicPr>
          <p:cNvPr id="6" name="Picture Placeholder 5" descr="Plant in the ground">
            <a:extLst>
              <a:ext uri="{FF2B5EF4-FFF2-40B4-BE49-F238E27FC236}">
                <a16:creationId xmlns:a16="http://schemas.microsoft.com/office/drawing/2014/main" id="{0FF72111-58FC-2F78-8A5C-79309BE2F66C}"/>
              </a:ext>
            </a:extLst>
          </p:cNvPr>
          <p:cNvPicPr>
            <a:picLocks noGrp="1" noChangeAspect="1"/>
          </p:cNvPicPr>
          <p:nvPr>
            <p:ph type="pic" sz="quarter" idx="42"/>
          </p:nvPr>
        </p:nvPicPr>
        <p:blipFill rotWithShape="1">
          <a:blip r:embed="rId5" cstate="screen">
            <a:extLst>
              <a:ext uri="{28A0092B-C50C-407E-A947-70E740481C1C}">
                <a14:useLocalDpi xmlns:a14="http://schemas.microsoft.com/office/drawing/2010/main"/>
              </a:ext>
            </a:extLst>
          </a:blip>
          <a:srcRect/>
          <a:stretch/>
        </p:blipFill>
        <p:spPr>
          <a:xfrm>
            <a:off x="7791855" y="1452563"/>
            <a:ext cx="4400145" cy="4656137"/>
          </a:xfrm>
        </p:spPr>
      </p:pic>
      <p:pic>
        <p:nvPicPr>
          <p:cNvPr id="1026" name="Picture 2" descr="See the source image">
            <a:extLst>
              <a:ext uri="{FF2B5EF4-FFF2-40B4-BE49-F238E27FC236}">
                <a16:creationId xmlns:a16="http://schemas.microsoft.com/office/drawing/2014/main" id="{810C267D-BA56-1007-BB1F-5A2AEFEF21B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6069" y="616950"/>
            <a:ext cx="1279862" cy="127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07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2" y="1219099"/>
            <a:ext cx="7052553" cy="3616216"/>
          </a:xfrm>
        </p:spPr>
        <p:txBody>
          <a:bodyPr/>
          <a:lstStyle/>
          <a:p>
            <a:r>
              <a:rPr lang="en-US" b="1" i="1" dirty="0"/>
              <a:t>End hunger, achieve food security and improved nutrition and promote sustainable agriculture </a:t>
            </a:r>
          </a:p>
          <a:p>
            <a:r>
              <a:rPr lang="en-US" sz="2300" dirty="0"/>
              <a:t>There is more than enough food produced today to feed everyone. Yet up to 828 million people remain chronically undernourished. </a:t>
            </a:r>
          </a:p>
          <a:p>
            <a:r>
              <a:rPr lang="en-US" sz="2300" dirty="0"/>
              <a:t>Malnutrition, meanwhile, is taking a heavy toll across developing and developed nations. While stunting is slowly decreasing, more than two billion people are now obese or overweight. The consequences are severe for public health, for national wealth, and for quality of life.  The impact of climate change on 	agriculture compounds the situation. </a:t>
            </a:r>
            <a:r>
              <a:rPr lang="en-US" sz="2300" dirty="0">
                <a:solidFill>
                  <a:srgbClr val="F79037"/>
                </a:solidFill>
                <a:hlinkClick r:id="rId3">
                  <a:extLst>
                    <a:ext uri="{A12FA001-AC4F-418D-AE19-62706E023703}">
                      <ahyp:hlinkClr xmlns:ahyp="http://schemas.microsoft.com/office/drawing/2018/hyperlinkcolor" val="tx"/>
                    </a:ext>
                  </a:extLst>
                </a:hlinkClick>
              </a:rPr>
              <a:t>FAO</a:t>
            </a:r>
            <a:endParaRPr lang="en-IE" sz="2300"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2" y="617868"/>
            <a:ext cx="5150054" cy="992652"/>
          </a:xfrm>
        </p:spPr>
        <p:txBody>
          <a:bodyPr/>
          <a:lstStyle/>
          <a:p>
            <a:r>
              <a:rPr lang="en-IE" b="1" u="sng" dirty="0"/>
              <a:t>Goal 2 </a:t>
            </a:r>
            <a:r>
              <a:rPr lang="en-IE" u="sng" dirty="0"/>
              <a:t>– Zero Hunger</a:t>
            </a:r>
          </a:p>
        </p:txBody>
      </p:sp>
      <p:pic>
        <p:nvPicPr>
          <p:cNvPr id="10" name="Picture Placeholder 9">
            <a:extLst>
              <a:ext uri="{FF2B5EF4-FFF2-40B4-BE49-F238E27FC236}">
                <a16:creationId xmlns:a16="http://schemas.microsoft.com/office/drawing/2014/main" id="{050F6047-D2A6-3ABC-F958-4E7A492B9323}"/>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p:pic>
      <p:sp>
        <p:nvSpPr>
          <p:cNvPr id="12" name="TextBox 11">
            <a:extLst>
              <a:ext uri="{FF2B5EF4-FFF2-40B4-BE49-F238E27FC236}">
                <a16:creationId xmlns:a16="http://schemas.microsoft.com/office/drawing/2014/main" id="{23634992-AA8F-3E3C-8735-3B24CA244354}"/>
              </a:ext>
            </a:extLst>
          </p:cNvPr>
          <p:cNvSpPr txBox="1"/>
          <p:nvPr/>
        </p:nvSpPr>
        <p:spPr>
          <a:xfrm>
            <a:off x="1432874" y="5284958"/>
            <a:ext cx="6513946" cy="707886"/>
          </a:xfrm>
          <a:prstGeom prst="rect">
            <a:avLst/>
          </a:prstGeom>
          <a:noFill/>
        </p:spPr>
        <p:txBody>
          <a:bodyPr wrap="square">
            <a:spAutoFit/>
          </a:bodyPr>
          <a:lstStyle/>
          <a:p>
            <a:r>
              <a:rPr lang="en-US" sz="2000" b="1" dirty="0">
                <a:solidFill>
                  <a:srgbClr val="D3A029"/>
                </a:solidFill>
              </a:rPr>
              <a:t>Increasing agricultural productivity and sustainable food production are crucial to help alleviate the perils of hunger. </a:t>
            </a:r>
          </a:p>
        </p:txBody>
      </p:sp>
    </p:spTree>
    <p:extLst>
      <p:ext uri="{BB962C8B-B14F-4D97-AF65-F5344CB8AC3E}">
        <p14:creationId xmlns:p14="http://schemas.microsoft.com/office/powerpoint/2010/main" val="4134959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38A11-D8C5-CE26-CEF0-CFF61C882ED9}"/>
              </a:ext>
            </a:extLst>
          </p:cNvPr>
          <p:cNvSpPr>
            <a:spLocks noGrp="1"/>
          </p:cNvSpPr>
          <p:nvPr>
            <p:ph type="body" sz="quarter" idx="18"/>
          </p:nvPr>
        </p:nvSpPr>
        <p:spPr>
          <a:xfrm>
            <a:off x="898357" y="1452563"/>
            <a:ext cx="6621123" cy="4157823"/>
          </a:xfrm>
        </p:spPr>
        <p:txBody>
          <a:bodyPr/>
          <a:lstStyle/>
          <a:p>
            <a:r>
              <a:rPr lang="en-US" dirty="0"/>
              <a:t>Ensuring healthy lives and promoting well-being at all ages is essential to sustainable development. </a:t>
            </a:r>
          </a:p>
          <a:p>
            <a:r>
              <a:rPr lang="en-US" dirty="0"/>
              <a:t>The world is still dealing with a global health crisis unlike any other — COVID-19 has resulted in the spread of human suffering, </a:t>
            </a:r>
            <a:r>
              <a:rPr lang="en-US" dirty="0" err="1"/>
              <a:t>destabilising</a:t>
            </a:r>
            <a:r>
              <a:rPr lang="en-US" dirty="0"/>
              <a:t> the global economy and upending the lives of billions of people around the globe. </a:t>
            </a:r>
          </a:p>
          <a:p>
            <a:r>
              <a:rPr lang="en-US" b="1" dirty="0">
                <a:solidFill>
                  <a:srgbClr val="279B48"/>
                </a:solidFill>
              </a:rPr>
              <a:t>Food Producers like you can play their part by considering the health benefits of their food products and supporting the wider community’s health and well-being.</a:t>
            </a:r>
          </a:p>
          <a:p>
            <a:endParaRPr lang="en-IE" dirty="0"/>
          </a:p>
        </p:txBody>
      </p:sp>
      <p:sp>
        <p:nvSpPr>
          <p:cNvPr id="3" name="Text Placeholder 2">
            <a:extLst>
              <a:ext uri="{FF2B5EF4-FFF2-40B4-BE49-F238E27FC236}">
                <a16:creationId xmlns:a16="http://schemas.microsoft.com/office/drawing/2014/main" id="{D1195069-8753-CC69-2773-288544FDEC55}"/>
              </a:ext>
            </a:extLst>
          </p:cNvPr>
          <p:cNvSpPr>
            <a:spLocks noGrp="1"/>
          </p:cNvSpPr>
          <p:nvPr>
            <p:ph type="body" sz="quarter" idx="16"/>
          </p:nvPr>
        </p:nvSpPr>
        <p:spPr>
          <a:xfrm>
            <a:off x="781625" y="751288"/>
            <a:ext cx="6737855" cy="992652"/>
          </a:xfrm>
        </p:spPr>
        <p:txBody>
          <a:bodyPr/>
          <a:lstStyle/>
          <a:p>
            <a:r>
              <a:rPr lang="en-IE" b="1" u="sng" dirty="0"/>
              <a:t>Goal 3 </a:t>
            </a:r>
            <a:r>
              <a:rPr lang="en-IE" u="sng" dirty="0"/>
              <a:t>– Good Health &amp; Well-being</a:t>
            </a:r>
          </a:p>
        </p:txBody>
      </p:sp>
      <p:pic>
        <p:nvPicPr>
          <p:cNvPr id="10" name="Picture Placeholder 9">
            <a:extLst>
              <a:ext uri="{FF2B5EF4-FFF2-40B4-BE49-F238E27FC236}">
                <a16:creationId xmlns:a16="http://schemas.microsoft.com/office/drawing/2014/main" id="{BCB82E25-7814-7F3D-B801-E6F97D3BE3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83840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98357" y="1367192"/>
            <a:ext cx="6893498" cy="4123615"/>
          </a:xfrm>
        </p:spPr>
        <p:txBody>
          <a:bodyPr/>
          <a:lstStyle/>
          <a:p>
            <a:r>
              <a:rPr lang="en-US" dirty="0"/>
              <a:t>As a sector, which is energy-intensive, the food sector can accelerate the shift towards increased renewable energy shares in the global energy mix.</a:t>
            </a:r>
          </a:p>
          <a:p>
            <a:r>
              <a:rPr lang="en-US" b="1" dirty="0">
                <a:solidFill>
                  <a:srgbClr val="FDB713"/>
                </a:solidFill>
                <a:effectLst>
                  <a:outerShdw blurRad="38100" dist="38100" dir="2700000" algn="tl">
                    <a:srgbClr val="000000">
                      <a:alpha val="43137"/>
                    </a:srgbClr>
                  </a:outerShdw>
                </a:effectLst>
              </a:rPr>
              <a:t>By promoting investments in clean energy sources, food production stakeholders can help to reduce greenhouse gases, mitigate climate change, and contribute to access to energy for all.</a:t>
            </a:r>
          </a:p>
          <a:p>
            <a:r>
              <a:rPr lang="en-US" dirty="0"/>
              <a:t>The world is making progress toward Goal 7, more focused attention is needed to improve access to clean and safe cooking &amp; distribution fuels and technologies for 3 billion people, to expand the use of renewable energy beyond the electricity sector.</a:t>
            </a:r>
          </a:p>
          <a:p>
            <a:endParaRPr lang="en-IE"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898357" y="610851"/>
            <a:ext cx="7195055" cy="992652"/>
          </a:xfrm>
        </p:spPr>
        <p:txBody>
          <a:bodyPr/>
          <a:lstStyle/>
          <a:p>
            <a:r>
              <a:rPr lang="en-IE" b="1" u="sng" dirty="0"/>
              <a:t>Goal 7 – </a:t>
            </a:r>
            <a:r>
              <a:rPr lang="en-IE" u="sng" dirty="0"/>
              <a:t>Affordable &amp; Clean Energy</a:t>
            </a:r>
            <a:endParaRPr lang="en-IE" b="1" u="sng" dirty="0"/>
          </a:p>
        </p:txBody>
      </p:sp>
      <p:pic>
        <p:nvPicPr>
          <p:cNvPr id="7" name="Picture Placeholder 6">
            <a:extLst>
              <a:ext uri="{FF2B5EF4-FFF2-40B4-BE49-F238E27FC236}">
                <a16:creationId xmlns:a16="http://schemas.microsoft.com/office/drawing/2014/main" id="{D1478BB9-76A0-5F29-B2F1-B2DFFF51EEB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6311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1" y="1611115"/>
            <a:ext cx="7052553" cy="3824306"/>
          </a:xfrm>
        </p:spPr>
        <p:txBody>
          <a:bodyPr/>
          <a:lstStyle/>
          <a:p>
            <a:r>
              <a:rPr lang="en-US" dirty="0"/>
              <a:t>Science is crystal clear that we are putting extreme pressure on the planet &amp; </a:t>
            </a:r>
            <a:r>
              <a:rPr lang="en-US" b="1" dirty="0">
                <a:solidFill>
                  <a:srgbClr val="BF8B2E"/>
                </a:solidFill>
              </a:rPr>
              <a:t>we urgently need to reduce our ecological footprint by changing the way we produce and consume goods and resources.</a:t>
            </a:r>
          </a:p>
          <a:p>
            <a:r>
              <a:rPr lang="en-US" dirty="0"/>
              <a:t>For decades scientists have been laying out how humanity is driving the </a:t>
            </a:r>
            <a:r>
              <a:rPr lang="en-US" b="1" dirty="0"/>
              <a:t>three planetary crises: the climate crisis, the biodiversity and nature crisis, and the pollution and waste crisis.</a:t>
            </a:r>
          </a:p>
          <a:p>
            <a:r>
              <a:rPr lang="en-US" dirty="0"/>
              <a:t>Our relentless extraction of resources from the Earth is having a devastating impact on the natural world, 	propelling climate change, destroying nature, 	and raising pollution levels. </a:t>
            </a:r>
            <a:r>
              <a:rPr lang="en-US" dirty="0">
                <a:solidFill>
                  <a:srgbClr val="F79037"/>
                </a:solidFill>
                <a:hlinkClick r:id="rId2">
                  <a:extLst>
                    <a:ext uri="{A12FA001-AC4F-418D-AE19-62706E023703}">
                      <ahyp:hlinkClr xmlns:ahyp="http://schemas.microsoft.com/office/drawing/2018/hyperlinkcolor" val="tx"/>
                    </a:ext>
                  </a:extLst>
                </a:hlinkClick>
              </a:rPr>
              <a:t>SDG 12 Hub</a:t>
            </a:r>
            <a:endParaRPr lang="en-IE"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1" y="524195"/>
            <a:ext cx="6780179" cy="992652"/>
          </a:xfrm>
        </p:spPr>
        <p:txBody>
          <a:bodyPr/>
          <a:lstStyle/>
          <a:p>
            <a:r>
              <a:rPr lang="en-IE" b="1" u="sng" dirty="0"/>
              <a:t>Goal 12 </a:t>
            </a:r>
            <a:r>
              <a:rPr lang="en-IE" u="sng" dirty="0"/>
              <a:t>– Responsible Consumption &amp; Production</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92506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1" y="1228193"/>
            <a:ext cx="7179014" cy="4203017"/>
          </a:xfrm>
        </p:spPr>
        <p:txBody>
          <a:bodyPr/>
          <a:lstStyle/>
          <a:p>
            <a:r>
              <a:rPr lang="en-US" dirty="0"/>
              <a:t>The efficient management of our shared natural resources, and the way we dispose of toxic waste and pollutants, are important targets to achieve this goal. Encouraging industries, businesses and consumers to recycle and reduce waste is equally important, as is supporting developing countries to move towards more sustainable patterns of consumption by 2030.</a:t>
            </a:r>
            <a:r>
              <a:rPr lang="en-US" dirty="0">
                <a:solidFill>
                  <a:srgbClr val="F79037"/>
                </a:solidFill>
                <a:hlinkClick r:id="rId2">
                  <a:extLst>
                    <a:ext uri="{A12FA001-AC4F-418D-AE19-62706E023703}">
                      <ahyp:hlinkClr xmlns:ahyp="http://schemas.microsoft.com/office/drawing/2018/hyperlinkcolor" val="tx"/>
                    </a:ext>
                  </a:extLst>
                </a:hlinkClick>
              </a:rPr>
              <a:t> UNDP</a:t>
            </a:r>
            <a:endParaRPr lang="en-US" dirty="0">
              <a:solidFill>
                <a:srgbClr val="F79037"/>
              </a:solidFill>
            </a:endParaRPr>
          </a:p>
          <a:p>
            <a:r>
              <a:rPr lang="en-US" b="1" dirty="0">
                <a:solidFill>
                  <a:srgbClr val="BF8B2E"/>
                </a:solidFill>
              </a:rPr>
              <a:t>The Food sector needs to adopt sustainable consumption and production modes, accelerating the shift towards sustainability. Tools to monitor the impacts of food production including energy, water, waste, and job creation will result in enhanced 	economic, social, and environmental outcomes.</a:t>
            </a: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1" y="524195"/>
            <a:ext cx="6780179" cy="992652"/>
          </a:xfrm>
        </p:spPr>
        <p:txBody>
          <a:bodyPr/>
          <a:lstStyle/>
          <a:p>
            <a:r>
              <a:rPr lang="en-IE" b="1" u="sng" dirty="0"/>
              <a:t>Goal 12 </a:t>
            </a:r>
            <a:r>
              <a:rPr lang="en-IE" u="sng" dirty="0"/>
              <a:t>– continued…</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31855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98357" y="1486771"/>
            <a:ext cx="6523847" cy="4123615"/>
          </a:xfrm>
        </p:spPr>
        <p:txBody>
          <a:bodyPr/>
          <a:lstStyle/>
          <a:p>
            <a:r>
              <a:rPr lang="en-US" dirty="0"/>
              <a:t>Climate change is affecting every country on every continent. It is disrupting national economies and affecting lives. Weather patterns are changing, sea levels are rising, and weather events are becoming more extreme.</a:t>
            </a:r>
          </a:p>
          <a:p>
            <a:r>
              <a:rPr lang="en-US" b="1" dirty="0">
                <a:solidFill>
                  <a:srgbClr val="4D7737"/>
                </a:solidFill>
              </a:rPr>
              <a:t>Food Sector stakeholders should play a leading role in the global response to climate change. By reducing its carbon footprint, e.g. via short-supply chains, reduced waste, and leaner practices. Food Businesses like you can benefit from low carbon growth and help tackle one of the most pressing challenges of our time.</a:t>
            </a:r>
          </a:p>
          <a:p>
            <a:endParaRPr lang="en-IE"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898358" y="610851"/>
            <a:ext cx="4990998" cy="992652"/>
          </a:xfrm>
        </p:spPr>
        <p:txBody>
          <a:bodyPr/>
          <a:lstStyle/>
          <a:p>
            <a:r>
              <a:rPr lang="en-IE" b="1" u="sng" dirty="0"/>
              <a:t>Goal 13 – </a:t>
            </a:r>
            <a:r>
              <a:rPr lang="en-IE" u="sng" dirty="0"/>
              <a:t>Climate action</a:t>
            </a:r>
            <a:endParaRPr lang="en-IE" b="1" u="sng" dirty="0"/>
          </a:p>
        </p:txBody>
      </p:sp>
      <p:pic>
        <p:nvPicPr>
          <p:cNvPr id="10" name="Picture Placeholder 9">
            <a:extLst>
              <a:ext uri="{FF2B5EF4-FFF2-40B4-BE49-F238E27FC236}">
                <a16:creationId xmlns:a16="http://schemas.microsoft.com/office/drawing/2014/main" id="{DD68DBEB-4A8A-F8E6-6532-67509B958D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61771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F1380-6A9F-8D10-F738-69683E9D7F95}"/>
              </a:ext>
            </a:extLst>
          </p:cNvPr>
          <p:cNvSpPr>
            <a:spLocks noGrp="1"/>
          </p:cNvSpPr>
          <p:nvPr>
            <p:ph type="body" sz="quarter" idx="16"/>
          </p:nvPr>
        </p:nvSpPr>
        <p:spPr/>
        <p:txBody>
          <a:bodyPr/>
          <a:lstStyle/>
          <a:p>
            <a:r>
              <a:rPr lang="en-IE" dirty="0"/>
              <a:t>Food &amp; Poverty</a:t>
            </a:r>
          </a:p>
          <a:p>
            <a:endParaRPr lang="en-IE" dirty="0"/>
          </a:p>
        </p:txBody>
      </p:sp>
      <p:sp>
        <p:nvSpPr>
          <p:cNvPr id="3" name="Text Placeholder 2">
            <a:extLst>
              <a:ext uri="{FF2B5EF4-FFF2-40B4-BE49-F238E27FC236}">
                <a16:creationId xmlns:a16="http://schemas.microsoft.com/office/drawing/2014/main" id="{4D1426B5-B41B-1998-847D-B5FE3B33340B}"/>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2812775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4F106-E962-3416-EC66-62C7053701D8}"/>
              </a:ext>
            </a:extLst>
          </p:cNvPr>
          <p:cNvSpPr>
            <a:spLocks noGrp="1"/>
          </p:cNvSpPr>
          <p:nvPr>
            <p:ph type="body" sz="quarter" idx="18"/>
          </p:nvPr>
        </p:nvSpPr>
        <p:spPr>
          <a:xfrm>
            <a:off x="898357" y="2071228"/>
            <a:ext cx="5558427" cy="3025975"/>
          </a:xfrm>
        </p:spPr>
        <p:txBody>
          <a:bodyPr/>
          <a:lstStyle/>
          <a:p>
            <a:r>
              <a:rPr lang="en-US" dirty="0"/>
              <a:t>The link between food and poverty is an important one, and addressing both issues is critical to achieving sustainable development. SDGs 1 &amp; 2 recognise this interdependence and call for integrated, coordinated action to address the root causes of poverty and food insecurity.</a:t>
            </a:r>
            <a:endParaRPr lang="en-IE" dirty="0"/>
          </a:p>
        </p:txBody>
      </p:sp>
      <p:sp>
        <p:nvSpPr>
          <p:cNvPr id="3" name="Text Placeholder 2">
            <a:extLst>
              <a:ext uri="{FF2B5EF4-FFF2-40B4-BE49-F238E27FC236}">
                <a16:creationId xmlns:a16="http://schemas.microsoft.com/office/drawing/2014/main" id="{913AD5B8-4DE4-8E88-009A-23789140597F}"/>
              </a:ext>
            </a:extLst>
          </p:cNvPr>
          <p:cNvSpPr>
            <a:spLocks noGrp="1"/>
          </p:cNvSpPr>
          <p:nvPr>
            <p:ph type="body" sz="quarter" idx="16"/>
          </p:nvPr>
        </p:nvSpPr>
        <p:spPr>
          <a:xfrm>
            <a:off x="898357" y="684968"/>
            <a:ext cx="4990998" cy="992652"/>
          </a:xfrm>
        </p:spPr>
        <p:txBody>
          <a:bodyPr/>
          <a:lstStyle/>
          <a:p>
            <a:r>
              <a:rPr lang="en-IE" b="1" dirty="0"/>
              <a:t>How Food &amp; Poverty are connected… </a:t>
            </a:r>
          </a:p>
        </p:txBody>
      </p:sp>
      <p:pic>
        <p:nvPicPr>
          <p:cNvPr id="6" name="Picture Placeholder 5" descr="Plate with crumbs">
            <a:extLst>
              <a:ext uri="{FF2B5EF4-FFF2-40B4-BE49-F238E27FC236}">
                <a16:creationId xmlns:a16="http://schemas.microsoft.com/office/drawing/2014/main" id="{08F5CCA9-5E23-6480-8B96-BC30B6654C5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49C067CC-947B-C038-C7EC-9CDE36D1D9C1}"/>
              </a:ext>
            </a:extLst>
          </p:cNvPr>
          <p:cNvSpPr/>
          <p:nvPr/>
        </p:nvSpPr>
        <p:spPr>
          <a:xfrm>
            <a:off x="4842589" y="4599993"/>
            <a:ext cx="3872204" cy="1744824"/>
          </a:xfrm>
          <a:prstGeom prst="wedgeRoundRectCallout">
            <a:avLst>
              <a:gd name="adj1" fmla="val -106300"/>
              <a:gd name="adj2" fmla="val -41717"/>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schemeClr>
                </a:solidFill>
              </a:rPr>
              <a:t>Food insecurity </a:t>
            </a:r>
            <a:r>
              <a:rPr lang="en-US" dirty="0">
                <a:solidFill>
                  <a:schemeClr val="tx1">
                    <a:lumMod val="75000"/>
                  </a:schemeClr>
                </a:solidFill>
              </a:rPr>
              <a:t>is the state of living without reliable access to affordable, nutritious food, often impacting diet quality and leading to undernutrition as well as obesity. </a:t>
            </a:r>
            <a:endParaRPr lang="en-IE" dirty="0">
              <a:solidFill>
                <a:schemeClr val="tx1">
                  <a:lumMod val="75000"/>
                </a:schemeClr>
              </a:solidFill>
            </a:endParaRPr>
          </a:p>
        </p:txBody>
      </p:sp>
    </p:spTree>
    <p:extLst>
      <p:ext uri="{BB962C8B-B14F-4D97-AF65-F5344CB8AC3E}">
        <p14:creationId xmlns:p14="http://schemas.microsoft.com/office/powerpoint/2010/main" val="73118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What is Ethical Food?</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DECA9-4EFE-BD04-1F81-A74891D5DDEA}"/>
              </a:ext>
            </a:extLst>
          </p:cNvPr>
          <p:cNvSpPr>
            <a:spLocks noGrp="1"/>
          </p:cNvSpPr>
          <p:nvPr>
            <p:ph type="body" sz="quarter" idx="18"/>
          </p:nvPr>
        </p:nvSpPr>
        <p:spPr>
          <a:xfrm>
            <a:off x="898357" y="1660680"/>
            <a:ext cx="5646737" cy="3025975"/>
          </a:xfrm>
        </p:spPr>
        <p:txBody>
          <a:bodyPr/>
          <a:lstStyle/>
          <a:p>
            <a:r>
              <a:rPr lang="en-US" dirty="0"/>
              <a:t>SDG 1 seeks to end poverty in all its forms, which includes addressing the issue of food insecurity. Poverty can be both a cause and a consequence of food insecurity. Lack of access to sufficient and nutritious food can lead to malnutrition, poor health, and reduced productivity, all of which can contribute to poverty. At the same time, poverty can limit people's ability to purchase or produce enough food to meet their needs, perpetuating the cycle of food insecurity.</a:t>
            </a:r>
            <a:endParaRPr lang="en-IE" dirty="0"/>
          </a:p>
        </p:txBody>
      </p:sp>
      <p:sp>
        <p:nvSpPr>
          <p:cNvPr id="3" name="Text Placeholder 2">
            <a:extLst>
              <a:ext uri="{FF2B5EF4-FFF2-40B4-BE49-F238E27FC236}">
                <a16:creationId xmlns:a16="http://schemas.microsoft.com/office/drawing/2014/main" id="{2E004C99-2C98-4C95-23B2-5DC1BBBDF975}"/>
              </a:ext>
            </a:extLst>
          </p:cNvPr>
          <p:cNvSpPr>
            <a:spLocks noGrp="1"/>
          </p:cNvSpPr>
          <p:nvPr>
            <p:ph type="body" sz="quarter" idx="16"/>
          </p:nvPr>
        </p:nvSpPr>
        <p:spPr/>
        <p:txBody>
          <a:bodyPr/>
          <a:lstStyle/>
          <a:p>
            <a:r>
              <a:rPr lang="en-IE" b="1" dirty="0"/>
              <a:t>Goal 1: </a:t>
            </a:r>
            <a:r>
              <a:rPr lang="en-IE" dirty="0"/>
              <a:t>No Poverty</a:t>
            </a:r>
            <a:endParaRPr lang="en-IE" b="1" dirty="0"/>
          </a:p>
        </p:txBody>
      </p:sp>
      <p:pic>
        <p:nvPicPr>
          <p:cNvPr id="18" name="Picture Placeholder 17" descr="Text&#10;&#10;Description automatically generated">
            <a:extLst>
              <a:ext uri="{FF2B5EF4-FFF2-40B4-BE49-F238E27FC236}">
                <a16:creationId xmlns:a16="http://schemas.microsoft.com/office/drawing/2014/main" id="{DF5419AC-D05F-97D0-96FD-F2EA942886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386568"/>
            <a:ext cx="5646737" cy="4656137"/>
          </a:xfrm>
        </p:spPr>
      </p:pic>
    </p:spTree>
    <p:extLst>
      <p:ext uri="{BB962C8B-B14F-4D97-AF65-F5344CB8AC3E}">
        <p14:creationId xmlns:p14="http://schemas.microsoft.com/office/powerpoint/2010/main" val="1069234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C9AAE-CE00-609F-82B3-CB4ECBD29377}"/>
              </a:ext>
            </a:extLst>
          </p:cNvPr>
          <p:cNvSpPr>
            <a:spLocks noGrp="1"/>
          </p:cNvSpPr>
          <p:nvPr>
            <p:ph type="body" sz="quarter" idx="18"/>
          </p:nvPr>
        </p:nvSpPr>
        <p:spPr>
          <a:xfrm>
            <a:off x="914399" y="1787208"/>
            <a:ext cx="11383347" cy="3440624"/>
          </a:xfrm>
        </p:spPr>
        <p:txBody>
          <a:bodyPr/>
          <a:lstStyle/>
          <a:p>
            <a:r>
              <a:rPr lang="en-US" dirty="0"/>
              <a:t>Goal 2 of the SDGs seeks to address the global challenge of hunger and malnutrition, which disproportionately affects people living in poverty. While there is currently enough food produced globally to feed everyone, the issue of food insecurity is not only about food availability but also about access and affordability. As mentioned, people living in poverty may lack the resources to purchase or produce sufficient and nutritious food to meet their needs.</a:t>
            </a:r>
          </a:p>
          <a:p>
            <a:r>
              <a:rPr lang="en-US" dirty="0"/>
              <a:t>In addition, the food system is not always designed to promote sustainable agriculture, which can lead to further challenges for people living in poverty. Unsustainable farming practices, such as the overuse of chemical fertilizers and pesticides, can lead to degraded soils and reduced crop yields, making it harder for farmers to produce enough food. Climate change also poses a significant threat to food security, as changing weather     		 patterns &amp; extreme weather events can impact crop production/food availability.</a:t>
            </a:r>
            <a:endParaRPr lang="en-IE" dirty="0"/>
          </a:p>
        </p:txBody>
      </p:sp>
      <p:sp>
        <p:nvSpPr>
          <p:cNvPr id="3" name="Text Placeholder 2">
            <a:extLst>
              <a:ext uri="{FF2B5EF4-FFF2-40B4-BE49-F238E27FC236}">
                <a16:creationId xmlns:a16="http://schemas.microsoft.com/office/drawing/2014/main" id="{F0995F99-84D9-CECA-85D2-31BAFBE9EB15}"/>
              </a:ext>
            </a:extLst>
          </p:cNvPr>
          <p:cNvSpPr>
            <a:spLocks noGrp="1"/>
          </p:cNvSpPr>
          <p:nvPr>
            <p:ph type="body" sz="quarter" idx="16"/>
          </p:nvPr>
        </p:nvSpPr>
        <p:spPr/>
        <p:txBody>
          <a:bodyPr/>
          <a:lstStyle/>
          <a:p>
            <a:r>
              <a:rPr lang="en-IE" b="1" dirty="0"/>
              <a:t>Hunger &amp; Poverty</a:t>
            </a:r>
          </a:p>
        </p:txBody>
      </p:sp>
      <p:pic>
        <p:nvPicPr>
          <p:cNvPr id="4" name="Picture 3">
            <a:extLst>
              <a:ext uri="{FF2B5EF4-FFF2-40B4-BE49-F238E27FC236}">
                <a16:creationId xmlns:a16="http://schemas.microsoft.com/office/drawing/2014/main" id="{A7535D2F-E6D4-D0EB-6986-5E4EC33F0B17}"/>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20891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F63322D-1D86-7563-A8DF-4090D4067EFF}"/>
              </a:ext>
            </a:extLst>
          </p:cNvPr>
          <p:cNvSpPr/>
          <p:nvPr/>
        </p:nvSpPr>
        <p:spPr>
          <a:xfrm>
            <a:off x="511445" y="453836"/>
            <a:ext cx="5251220"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1">
            <a:extLst>
              <a:ext uri="{FF2B5EF4-FFF2-40B4-BE49-F238E27FC236}">
                <a16:creationId xmlns:a16="http://schemas.microsoft.com/office/drawing/2014/main" id="{9BB0CA75-F1AE-3497-E337-4A43D0B15DC0}"/>
              </a:ext>
            </a:extLst>
          </p:cNvPr>
          <p:cNvSpPr txBox="1">
            <a:spLocks/>
          </p:cNvSpPr>
          <p:nvPr/>
        </p:nvSpPr>
        <p:spPr>
          <a:xfrm>
            <a:off x="898357" y="1543962"/>
            <a:ext cx="4688345" cy="347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Malnutrition is another significant challenge, affecting not only those who are chronically undernourished but also those who consume low-quality diets lacking in essential nutrients. </a:t>
            </a:r>
          </a:p>
          <a:p>
            <a:pPr marL="0" indent="0">
              <a:buNone/>
            </a:pPr>
            <a:r>
              <a:rPr lang="en-US" sz="2400" dirty="0">
                <a:solidFill>
                  <a:srgbClr val="000000"/>
                </a:solidFill>
              </a:rPr>
              <a:t>Malnutrition can lead to stunting, wasting, and other health problems, which can further entrench poverty and hinder economic development.   </a:t>
            </a:r>
          </a:p>
          <a:p>
            <a:pPr marL="0" indent="0">
              <a:buNone/>
            </a:pPr>
            <a:endParaRPr lang="en-IE" sz="2400" dirty="0">
              <a:solidFill>
                <a:srgbClr val="000000"/>
              </a:solidFill>
            </a:endParaRPr>
          </a:p>
        </p:txBody>
      </p:sp>
      <p:sp>
        <p:nvSpPr>
          <p:cNvPr id="6" name="Text Placeholder 2">
            <a:extLst>
              <a:ext uri="{FF2B5EF4-FFF2-40B4-BE49-F238E27FC236}">
                <a16:creationId xmlns:a16="http://schemas.microsoft.com/office/drawing/2014/main" id="{62A40C92-BF93-23CD-0284-A375C86FBA76}"/>
              </a:ext>
            </a:extLst>
          </p:cNvPr>
          <p:cNvSpPr txBox="1">
            <a:spLocks/>
          </p:cNvSpPr>
          <p:nvPr/>
        </p:nvSpPr>
        <p:spPr>
          <a:xfrm>
            <a:off x="898357" y="732595"/>
            <a:ext cx="4990998" cy="992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000000"/>
                </a:solidFill>
              </a:rPr>
              <a:t>Malnutrition</a:t>
            </a:r>
          </a:p>
        </p:txBody>
      </p:sp>
      <p:sp>
        <p:nvSpPr>
          <p:cNvPr id="8" name="Speech Bubble: Rectangle with Corners Rounded 6">
            <a:extLst>
              <a:ext uri="{FF2B5EF4-FFF2-40B4-BE49-F238E27FC236}">
                <a16:creationId xmlns:a16="http://schemas.microsoft.com/office/drawing/2014/main" id="{AEB0B3D7-97FD-C7CB-3ACF-E5E2D8A7FC02}"/>
              </a:ext>
            </a:extLst>
          </p:cNvPr>
          <p:cNvSpPr/>
          <p:nvPr/>
        </p:nvSpPr>
        <p:spPr>
          <a:xfrm>
            <a:off x="2439267" y="5481008"/>
            <a:ext cx="5318466" cy="1212711"/>
          </a:xfrm>
          <a:prstGeom prst="wedgeRoundRectCallout">
            <a:avLst>
              <a:gd name="adj1" fmla="val -25247"/>
              <a:gd name="adj2" fmla="val -75804"/>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It is estimated that approximately 100 million people in the Europe and Central Asia region are exposed to moderate or severe food insecurity. </a:t>
            </a:r>
            <a:r>
              <a:rPr lang="en-US" dirty="0">
                <a:solidFill>
                  <a:srgbClr val="000000"/>
                </a:solidFill>
                <a:hlinkClick r:id="rId2">
                  <a:extLst>
                    <a:ext uri="{A12FA001-AC4F-418D-AE19-62706E023703}">
                      <ahyp:hlinkClr xmlns:ahyp="http://schemas.microsoft.com/office/drawing/2018/hyperlinkcolor" val="tx"/>
                    </a:ext>
                  </a:extLst>
                </a:hlinkClick>
              </a:rPr>
              <a:t>Source</a:t>
            </a:r>
            <a:endParaRPr lang="en-IE" dirty="0">
              <a:solidFill>
                <a:srgbClr val="000000"/>
              </a:solidFill>
            </a:endParaRPr>
          </a:p>
        </p:txBody>
      </p:sp>
      <p:grpSp>
        <p:nvGrpSpPr>
          <p:cNvPr id="11" name="Graphic 9">
            <a:extLst>
              <a:ext uri="{FF2B5EF4-FFF2-40B4-BE49-F238E27FC236}">
                <a16:creationId xmlns:a16="http://schemas.microsoft.com/office/drawing/2014/main" id="{CA42EB4F-989A-6C65-0EAC-AF92E0B76459}"/>
              </a:ext>
            </a:extLst>
          </p:cNvPr>
          <p:cNvGrpSpPr/>
          <p:nvPr/>
        </p:nvGrpSpPr>
        <p:grpSpPr>
          <a:xfrm>
            <a:off x="5914705" y="1692977"/>
            <a:ext cx="6123346" cy="3235018"/>
            <a:chOff x="5424757" y="1647637"/>
            <a:chExt cx="7375491" cy="3896537"/>
          </a:xfrm>
        </p:grpSpPr>
        <p:sp>
          <p:nvSpPr>
            <p:cNvPr id="12" name="TextBox 11">
              <a:extLst>
                <a:ext uri="{FF2B5EF4-FFF2-40B4-BE49-F238E27FC236}">
                  <a16:creationId xmlns:a16="http://schemas.microsoft.com/office/drawing/2014/main" id="{375F923F-64E7-B62B-FA0B-B3CA59DE1063}"/>
                </a:ext>
              </a:extLst>
            </p:cNvPr>
            <p:cNvSpPr txBox="1"/>
            <p:nvPr/>
          </p:nvSpPr>
          <p:spPr>
            <a:xfrm>
              <a:off x="6356379" y="4215563"/>
              <a:ext cx="662650" cy="630212"/>
            </a:xfrm>
            <a:prstGeom prst="rect">
              <a:avLst/>
            </a:prstGeom>
            <a:noFill/>
          </p:spPr>
          <p:txBody>
            <a:bodyPr wrap="none" rtlCol="0">
              <a:spAutoFit/>
            </a:bodyPr>
            <a:lstStyle/>
            <a:p>
              <a:pPr algn="r"/>
              <a:r>
                <a:rPr lang="en-US" sz="2800" b="1" spc="0" baseline="0">
                  <a:ln/>
                  <a:solidFill>
                    <a:srgbClr val="000000"/>
                  </a:solidFill>
                  <a:latin typeface="Calibri" panose="020F0502020204030204" pitchFamily="34" charset="0"/>
                  <a:cs typeface="Calibri" panose="020F0502020204030204" pitchFamily="34" charset="0"/>
                  <a:sym typeface="MyriadPro-Bold"/>
                  <a:rtl val="0"/>
                </a:rPr>
                <a:t>03</a:t>
              </a:r>
            </a:p>
          </p:txBody>
        </p:sp>
        <p:sp>
          <p:nvSpPr>
            <p:cNvPr id="13" name="Freeform 12">
              <a:extLst>
                <a:ext uri="{FF2B5EF4-FFF2-40B4-BE49-F238E27FC236}">
                  <a16:creationId xmlns:a16="http://schemas.microsoft.com/office/drawing/2014/main" id="{479E7083-E184-9BB0-9028-B6F0970860B0}"/>
                </a:ext>
              </a:extLst>
            </p:cNvPr>
            <p:cNvSpPr/>
            <p:nvPr/>
          </p:nvSpPr>
          <p:spPr>
            <a:xfrm>
              <a:off x="7082660" y="4549517"/>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212A15F-A84D-3E36-5B24-68A62101B8B8}"/>
                </a:ext>
              </a:extLst>
            </p:cNvPr>
            <p:cNvSpPr/>
            <p:nvPr/>
          </p:nvSpPr>
          <p:spPr>
            <a:xfrm>
              <a:off x="7030349" y="4497219"/>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EF9FC1"/>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044ED21-BC33-0749-D87A-A1B6471EC2FE}"/>
                </a:ext>
              </a:extLst>
            </p:cNvPr>
            <p:cNvSpPr txBox="1"/>
            <p:nvPr/>
          </p:nvSpPr>
          <p:spPr>
            <a:xfrm>
              <a:off x="5424757" y="4680981"/>
              <a:ext cx="1584615" cy="852639"/>
            </a:xfrm>
            <a:prstGeom prst="rect">
              <a:avLst/>
            </a:prstGeom>
            <a:noFill/>
          </p:spPr>
          <p:txBody>
            <a:bodyPr wrap="square" rtlCol="0">
              <a:spAutoFit/>
            </a:bodyPr>
            <a:lstStyle/>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Poor physical </a:t>
              </a:r>
            </a:p>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and cognitive </a:t>
              </a:r>
            </a:p>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development</a:t>
              </a:r>
            </a:p>
          </p:txBody>
        </p:sp>
        <p:grpSp>
          <p:nvGrpSpPr>
            <p:cNvPr id="18" name="Graphic 9">
              <a:extLst>
                <a:ext uri="{FF2B5EF4-FFF2-40B4-BE49-F238E27FC236}">
                  <a16:creationId xmlns:a16="http://schemas.microsoft.com/office/drawing/2014/main" id="{E4C455D5-3FE1-F083-95AF-EF4553D99E22}"/>
                </a:ext>
              </a:extLst>
            </p:cNvPr>
            <p:cNvGrpSpPr/>
            <p:nvPr/>
          </p:nvGrpSpPr>
          <p:grpSpPr>
            <a:xfrm>
              <a:off x="5654124" y="1702593"/>
              <a:ext cx="2333907" cy="1035499"/>
              <a:chOff x="5654124" y="1702593"/>
              <a:chExt cx="2333907" cy="1035499"/>
            </a:xfrm>
          </p:grpSpPr>
          <p:sp>
            <p:nvSpPr>
              <p:cNvPr id="19" name="TextBox 18">
                <a:extLst>
                  <a:ext uri="{FF2B5EF4-FFF2-40B4-BE49-F238E27FC236}">
                    <a16:creationId xmlns:a16="http://schemas.microsoft.com/office/drawing/2014/main" id="{74A3EAAF-A7CA-E889-E392-8F1C62014DB0}"/>
                  </a:ext>
                </a:extLst>
              </p:cNvPr>
              <p:cNvSpPr txBox="1"/>
              <p:nvPr/>
            </p:nvSpPr>
            <p:spPr>
              <a:xfrm>
                <a:off x="6383230" y="1702593"/>
                <a:ext cx="662650" cy="630212"/>
              </a:xfrm>
              <a:prstGeom prst="rect">
                <a:avLst/>
              </a:prstGeom>
              <a:noFill/>
            </p:spPr>
            <p:txBody>
              <a:bodyPr wrap="none" rtlCol="0">
                <a:spAutoFit/>
              </a:bodyPr>
              <a:lstStyle/>
              <a:p>
                <a:pPr algn="r"/>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20" name="Freeform 19">
                <a:extLst>
                  <a:ext uri="{FF2B5EF4-FFF2-40B4-BE49-F238E27FC236}">
                    <a16:creationId xmlns:a16="http://schemas.microsoft.com/office/drawing/2014/main" id="{F74F838D-4C50-CE1E-82B0-D70284472615}"/>
                  </a:ext>
                </a:extLst>
              </p:cNvPr>
              <p:cNvSpPr/>
              <p:nvPr/>
            </p:nvSpPr>
            <p:spPr>
              <a:xfrm>
                <a:off x="7109486" y="2036521"/>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062BB05-F63E-8296-0185-8F844BB5970C}"/>
                  </a:ext>
                </a:extLst>
              </p:cNvPr>
              <p:cNvSpPr/>
              <p:nvPr/>
            </p:nvSpPr>
            <p:spPr>
              <a:xfrm>
                <a:off x="7057175" y="1984223"/>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9C66AA"/>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AEFA033C-C316-C5CA-7FF5-278E6360FE9B}"/>
                  </a:ext>
                </a:extLst>
              </p:cNvPr>
              <p:cNvSpPr txBox="1"/>
              <p:nvPr/>
            </p:nvSpPr>
            <p:spPr>
              <a:xfrm>
                <a:off x="5654124" y="2132594"/>
                <a:ext cx="1354029" cy="605498"/>
              </a:xfrm>
              <a:prstGeom prst="rect">
                <a:avLst/>
              </a:prstGeom>
              <a:noFill/>
            </p:spPr>
            <p:txBody>
              <a:bodyPr wrap="none" rtlCol="0">
                <a:spAutoFit/>
              </a:bodyPr>
              <a:lstStyle/>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Low</a:t>
                </a:r>
              </a:p>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Productivity</a:t>
                </a:r>
              </a:p>
            </p:txBody>
          </p:sp>
        </p:grpSp>
        <p:sp>
          <p:nvSpPr>
            <p:cNvPr id="24" name="TextBox 23">
              <a:extLst>
                <a:ext uri="{FF2B5EF4-FFF2-40B4-BE49-F238E27FC236}">
                  <a16:creationId xmlns:a16="http://schemas.microsoft.com/office/drawing/2014/main" id="{1628907A-99EE-6A77-FE9B-8D9869449DD7}"/>
                </a:ext>
              </a:extLst>
            </p:cNvPr>
            <p:cNvSpPr txBox="1"/>
            <p:nvPr/>
          </p:nvSpPr>
          <p:spPr>
            <a:xfrm>
              <a:off x="11049963" y="4226130"/>
              <a:ext cx="662650" cy="630212"/>
            </a:xfrm>
            <a:prstGeom prst="rect">
              <a:avLst/>
            </a:prstGeom>
            <a:noFill/>
          </p:spPr>
          <p:txBody>
            <a:bodyPr wrap="none" rtlCol="0">
              <a:spAutoFit/>
            </a:bodyPr>
            <a:lstStyle/>
            <a:p>
              <a:r>
                <a:rPr lang="en-US" sz="2800" b="1" spc="0" baseline="0">
                  <a:ln/>
                  <a:solidFill>
                    <a:srgbClr val="000000"/>
                  </a:solidFill>
                  <a:latin typeface="Calibri" panose="020F0502020204030204" pitchFamily="34" charset="0"/>
                  <a:cs typeface="Calibri" panose="020F0502020204030204" pitchFamily="34" charset="0"/>
                  <a:sym typeface="MyriadPro-Bold"/>
                  <a:rtl val="0"/>
                </a:rPr>
                <a:t>02</a:t>
              </a:r>
            </a:p>
          </p:txBody>
        </p:sp>
        <p:sp>
          <p:nvSpPr>
            <p:cNvPr id="25" name="Freeform 24">
              <a:extLst>
                <a:ext uri="{FF2B5EF4-FFF2-40B4-BE49-F238E27FC236}">
                  <a16:creationId xmlns:a16="http://schemas.microsoft.com/office/drawing/2014/main" id="{39D58108-E5CE-BF95-7BF8-60E40FEA7F65}"/>
                </a:ext>
              </a:extLst>
            </p:cNvPr>
            <p:cNvSpPr/>
            <p:nvPr/>
          </p:nvSpPr>
          <p:spPr>
            <a:xfrm>
              <a:off x="10122024" y="4560245"/>
              <a:ext cx="879886" cy="13409"/>
            </a:xfrm>
            <a:custGeom>
              <a:avLst/>
              <a:gdLst>
                <a:gd name="connsiteX0" fmla="*/ 0 w 879886"/>
                <a:gd name="connsiteY0" fmla="*/ 0 h 13409"/>
                <a:gd name="connsiteX1" fmla="*/ 879886 w 879886"/>
                <a:gd name="connsiteY1" fmla="*/ 0 h 13409"/>
              </a:gdLst>
              <a:ahLst/>
              <a:cxnLst>
                <a:cxn ang="0">
                  <a:pos x="connsiteX0" y="connsiteY0"/>
                </a:cxn>
                <a:cxn ang="0">
                  <a:pos x="connsiteX1" y="connsiteY1"/>
                </a:cxn>
              </a:cxnLst>
              <a:rect l="l" t="t" r="r" b="b"/>
              <a:pathLst>
                <a:path w="879886" h="13409">
                  <a:moveTo>
                    <a:pt x="0" y="0"/>
                  </a:moveTo>
                  <a:lnTo>
                    <a:pt x="879886"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0DE1B711-742A-AE05-D3DA-654757998B94}"/>
                </a:ext>
              </a:extLst>
            </p:cNvPr>
            <p:cNvSpPr/>
            <p:nvPr/>
          </p:nvSpPr>
          <p:spPr>
            <a:xfrm>
              <a:off x="10949600" y="4507947"/>
              <a:ext cx="104620" cy="104596"/>
            </a:xfrm>
            <a:custGeom>
              <a:avLst/>
              <a:gdLst>
                <a:gd name="connsiteX0" fmla="*/ 104621 w 104620"/>
                <a:gd name="connsiteY0" fmla="*/ 52298 h 104596"/>
                <a:gd name="connsiteX1" fmla="*/ 52311 w 104620"/>
                <a:gd name="connsiteY1" fmla="*/ 104597 h 104596"/>
                <a:gd name="connsiteX2" fmla="*/ 0 w 104620"/>
                <a:gd name="connsiteY2" fmla="*/ 52298 h 104596"/>
                <a:gd name="connsiteX3" fmla="*/ 52311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1" y="104597"/>
                    <a:pt x="52311" y="104597"/>
                  </a:cubicBezTo>
                  <a:cubicBezTo>
                    <a:pt x="23421" y="104597"/>
                    <a:pt x="0" y="81182"/>
                    <a:pt x="0" y="52298"/>
                  </a:cubicBezTo>
                  <a:cubicBezTo>
                    <a:pt x="0" y="23415"/>
                    <a:pt x="23421" y="0"/>
                    <a:pt x="52311" y="0"/>
                  </a:cubicBezTo>
                  <a:cubicBezTo>
                    <a:pt x="81201" y="0"/>
                    <a:pt x="104621" y="23415"/>
                    <a:pt x="104621" y="52298"/>
                  </a:cubicBezTo>
                  <a:close/>
                </a:path>
              </a:pathLst>
            </a:custGeom>
            <a:solidFill>
              <a:srgbClr val="F79038"/>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5700AE2-EA6A-BDD7-B3A8-A8B4A4B12EE2}"/>
                </a:ext>
              </a:extLst>
            </p:cNvPr>
            <p:cNvSpPr txBox="1"/>
            <p:nvPr/>
          </p:nvSpPr>
          <p:spPr>
            <a:xfrm>
              <a:off x="11097285" y="4691535"/>
              <a:ext cx="1702963" cy="852639"/>
            </a:xfrm>
            <a:prstGeom prst="rect">
              <a:avLst/>
            </a:prstGeom>
            <a:noFill/>
          </p:spPr>
          <p:txBody>
            <a:bodyPr wrap="none" rtlCol="0">
              <a:spAutoFit/>
            </a:bodyPr>
            <a:lstStyle/>
            <a:p>
              <a:pPr algn="l">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Food insecurity,</a:t>
              </a:r>
            </a:p>
            <a:p>
              <a:pPr algn="l">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hunger and </a:t>
              </a:r>
            </a:p>
            <a:p>
              <a:pPr algn="l">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malnutrition</a:t>
              </a:r>
            </a:p>
          </p:txBody>
        </p:sp>
        <p:sp>
          <p:nvSpPr>
            <p:cNvPr id="30" name="TextBox 29">
              <a:extLst>
                <a:ext uri="{FF2B5EF4-FFF2-40B4-BE49-F238E27FC236}">
                  <a16:creationId xmlns:a16="http://schemas.microsoft.com/office/drawing/2014/main" id="{B5CE872B-AE1A-227B-06AA-977E2476AD08}"/>
                </a:ext>
              </a:extLst>
            </p:cNvPr>
            <p:cNvSpPr txBox="1"/>
            <p:nvPr/>
          </p:nvSpPr>
          <p:spPr>
            <a:xfrm>
              <a:off x="11034161" y="1705544"/>
              <a:ext cx="662650" cy="630212"/>
            </a:xfrm>
            <a:prstGeom prst="rect">
              <a:avLst/>
            </a:prstGeom>
            <a:noFill/>
          </p:spPr>
          <p:txBody>
            <a:bodyPr wrap="none" rtlCol="0">
              <a:spAutoFit/>
            </a:bodyPr>
            <a:lstStyle/>
            <a:p>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01</a:t>
              </a:r>
            </a:p>
          </p:txBody>
        </p:sp>
        <p:sp>
          <p:nvSpPr>
            <p:cNvPr id="31" name="Freeform 30">
              <a:extLst>
                <a:ext uri="{FF2B5EF4-FFF2-40B4-BE49-F238E27FC236}">
                  <a16:creationId xmlns:a16="http://schemas.microsoft.com/office/drawing/2014/main" id="{F3874571-E694-24C3-4CD4-651C00FCB87D}"/>
                </a:ext>
              </a:extLst>
            </p:cNvPr>
            <p:cNvSpPr/>
            <p:nvPr/>
          </p:nvSpPr>
          <p:spPr>
            <a:xfrm>
              <a:off x="10105928" y="2039203"/>
              <a:ext cx="879886" cy="13409"/>
            </a:xfrm>
            <a:custGeom>
              <a:avLst/>
              <a:gdLst>
                <a:gd name="connsiteX0" fmla="*/ 0 w 879886"/>
                <a:gd name="connsiteY0" fmla="*/ 0 h 13409"/>
                <a:gd name="connsiteX1" fmla="*/ 879887 w 879886"/>
                <a:gd name="connsiteY1" fmla="*/ 0 h 13409"/>
              </a:gdLst>
              <a:ahLst/>
              <a:cxnLst>
                <a:cxn ang="0">
                  <a:pos x="connsiteX0" y="connsiteY0"/>
                </a:cxn>
                <a:cxn ang="0">
                  <a:pos x="connsiteX1" y="connsiteY1"/>
                </a:cxn>
              </a:cxnLst>
              <a:rect l="l" t="t" r="r" b="b"/>
              <a:pathLst>
                <a:path w="879886" h="13409">
                  <a:moveTo>
                    <a:pt x="0" y="0"/>
                  </a:moveTo>
                  <a:lnTo>
                    <a:pt x="879887"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ED46DA3-7162-2CDD-4787-8C97C913CF7C}"/>
                </a:ext>
              </a:extLst>
            </p:cNvPr>
            <p:cNvSpPr/>
            <p:nvPr/>
          </p:nvSpPr>
          <p:spPr>
            <a:xfrm>
              <a:off x="10933505" y="1986905"/>
              <a:ext cx="104620" cy="104596"/>
            </a:xfrm>
            <a:custGeom>
              <a:avLst/>
              <a:gdLst>
                <a:gd name="connsiteX0" fmla="*/ 104621 w 104620"/>
                <a:gd name="connsiteY0" fmla="*/ 52298 h 104596"/>
                <a:gd name="connsiteX1" fmla="*/ 52310 w 104620"/>
                <a:gd name="connsiteY1" fmla="*/ 104597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7"/>
                    <a:pt x="52310" y="104597"/>
                  </a:cubicBezTo>
                  <a:cubicBezTo>
                    <a:pt x="23420" y="104597"/>
                    <a:pt x="0" y="81182"/>
                    <a:pt x="0" y="52298"/>
                  </a:cubicBezTo>
                  <a:cubicBezTo>
                    <a:pt x="0" y="23415"/>
                    <a:pt x="23420" y="0"/>
                    <a:pt x="52310" y="0"/>
                  </a:cubicBezTo>
                  <a:cubicBezTo>
                    <a:pt x="81200" y="0"/>
                    <a:pt x="104621" y="23415"/>
                    <a:pt x="104621" y="52298"/>
                  </a:cubicBezTo>
                  <a:close/>
                </a:path>
              </a:pathLst>
            </a:custGeom>
            <a:solidFill>
              <a:srgbClr val="B3DDDC"/>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4C1C76EF-2344-1B86-13A4-11D5E6A4754F}"/>
                </a:ext>
              </a:extLst>
            </p:cNvPr>
            <p:cNvSpPr txBox="1"/>
            <p:nvPr/>
          </p:nvSpPr>
          <p:spPr>
            <a:xfrm>
              <a:off x="11081485" y="2170949"/>
              <a:ext cx="938599" cy="389248"/>
            </a:xfrm>
            <a:prstGeom prst="rect">
              <a:avLst/>
            </a:prstGeom>
            <a:noFill/>
          </p:spPr>
          <p:txBody>
            <a:bodyPr wrap="none" rtlCol="0">
              <a:spAutoFit/>
            </a:bodyPr>
            <a:lstStyle/>
            <a:p>
              <a:pPr algn="l"/>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Poverty</a:t>
              </a:r>
            </a:p>
          </p:txBody>
        </p:sp>
        <p:grpSp>
          <p:nvGrpSpPr>
            <p:cNvPr id="34" name="Graphic 9">
              <a:extLst>
                <a:ext uri="{FF2B5EF4-FFF2-40B4-BE49-F238E27FC236}">
                  <a16:creationId xmlns:a16="http://schemas.microsoft.com/office/drawing/2014/main" id="{70072860-26A8-1412-3361-B34E7A7DD402}"/>
                </a:ext>
              </a:extLst>
            </p:cNvPr>
            <p:cNvGrpSpPr/>
            <p:nvPr/>
          </p:nvGrpSpPr>
          <p:grpSpPr>
            <a:xfrm>
              <a:off x="7403228" y="1647637"/>
              <a:ext cx="1832202" cy="1610375"/>
              <a:chOff x="7403228" y="1647637"/>
              <a:chExt cx="1832202" cy="1610375"/>
            </a:xfrm>
          </p:grpSpPr>
          <p:sp>
            <p:nvSpPr>
              <p:cNvPr id="35" name="Freeform 34">
                <a:extLst>
                  <a:ext uri="{FF2B5EF4-FFF2-40B4-BE49-F238E27FC236}">
                    <a16:creationId xmlns:a16="http://schemas.microsoft.com/office/drawing/2014/main" id="{3C73E90D-49D0-6E3A-BF93-77633F0F38CD}"/>
                  </a:ext>
                </a:extLst>
              </p:cNvPr>
              <p:cNvSpPr/>
              <p:nvPr/>
            </p:nvSpPr>
            <p:spPr>
              <a:xfrm>
                <a:off x="7644660" y="1875103"/>
                <a:ext cx="1590770" cy="1382909"/>
              </a:xfrm>
              <a:custGeom>
                <a:avLst/>
                <a:gdLst>
                  <a:gd name="connsiteX0" fmla="*/ 1590771 w 1590770"/>
                  <a:gd name="connsiteY0" fmla="*/ 11229 h 1382909"/>
                  <a:gd name="connsiteX1" fmla="*/ 1588088 w 1590770"/>
                  <a:gd name="connsiteY1" fmla="*/ 23298 h 1382909"/>
                  <a:gd name="connsiteX2" fmla="*/ 1411038 w 1590770"/>
                  <a:gd name="connsiteY2" fmla="*/ 228468 h 1382909"/>
                  <a:gd name="connsiteX3" fmla="*/ 1400307 w 1590770"/>
                  <a:gd name="connsiteY3" fmla="*/ 233831 h 1382909"/>
                  <a:gd name="connsiteX4" fmla="*/ 218630 w 1590770"/>
                  <a:gd name="connsiteY4" fmla="*/ 1368301 h 1382909"/>
                  <a:gd name="connsiteX5" fmla="*/ 209241 w 1590770"/>
                  <a:gd name="connsiteY5" fmla="*/ 1381710 h 1382909"/>
                  <a:gd name="connsiteX6" fmla="*/ 194487 w 1590770"/>
                  <a:gd name="connsiteY6" fmla="*/ 1379028 h 1382909"/>
                  <a:gd name="connsiteX7" fmla="*/ 26826 w 1590770"/>
                  <a:gd name="connsiteY7" fmla="*/ 1234203 h 1382909"/>
                  <a:gd name="connsiteX8" fmla="*/ 0 w 1590770"/>
                  <a:gd name="connsiteY8" fmla="*/ 1223475 h 1382909"/>
                  <a:gd name="connsiteX9" fmla="*/ 1590771 w 1590770"/>
                  <a:gd name="connsiteY9" fmla="*/ 11229 h 138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770" h="1382909">
                    <a:moveTo>
                      <a:pt x="1590771" y="11229"/>
                    </a:moveTo>
                    <a:cubicBezTo>
                      <a:pt x="1590771" y="15252"/>
                      <a:pt x="1590771" y="19275"/>
                      <a:pt x="1588088" y="23298"/>
                    </a:cubicBezTo>
                    <a:lnTo>
                      <a:pt x="1411038" y="228468"/>
                    </a:lnTo>
                    <a:cubicBezTo>
                      <a:pt x="1408355" y="231150"/>
                      <a:pt x="1404331" y="233831"/>
                      <a:pt x="1400307" y="233831"/>
                    </a:cubicBezTo>
                    <a:cubicBezTo>
                      <a:pt x="769901" y="240536"/>
                      <a:pt x="250821" y="738040"/>
                      <a:pt x="218630" y="1368301"/>
                    </a:cubicBezTo>
                    <a:cubicBezTo>
                      <a:pt x="218630" y="1373664"/>
                      <a:pt x="214606" y="1379028"/>
                      <a:pt x="209241" y="1381710"/>
                    </a:cubicBezTo>
                    <a:cubicBezTo>
                      <a:pt x="206559" y="1383051"/>
                      <a:pt x="199852" y="1384392"/>
                      <a:pt x="194487" y="1379028"/>
                    </a:cubicBezTo>
                    <a:lnTo>
                      <a:pt x="26826" y="1234203"/>
                    </a:lnTo>
                    <a:cubicBezTo>
                      <a:pt x="18778" y="1227498"/>
                      <a:pt x="9389" y="1223475"/>
                      <a:pt x="0" y="1223475"/>
                    </a:cubicBezTo>
                    <a:cubicBezTo>
                      <a:pt x="112668" y="451070"/>
                      <a:pt x="820870" y="-85322"/>
                      <a:pt x="1590771" y="11229"/>
                    </a:cubicBezTo>
                    <a:close/>
                  </a:path>
                </a:pathLst>
              </a:custGeom>
              <a:solidFill>
                <a:srgbClr val="83548F"/>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045513FD-2718-6358-B61A-526FC151F0A0}"/>
                  </a:ext>
                </a:extLst>
              </p:cNvPr>
              <p:cNvSpPr/>
              <p:nvPr/>
            </p:nvSpPr>
            <p:spPr>
              <a:xfrm>
                <a:off x="7403228" y="1647637"/>
                <a:ext cx="1832202" cy="1609702"/>
              </a:xfrm>
              <a:custGeom>
                <a:avLst/>
                <a:gdLst>
                  <a:gd name="connsiteX0" fmla="*/ 1832203 w 1832202"/>
                  <a:gd name="connsiteY0" fmla="*/ 238694 h 1609702"/>
                  <a:gd name="connsiteX1" fmla="*/ 241432 w 1832202"/>
                  <a:gd name="connsiteY1" fmla="*/ 1449599 h 1609702"/>
                  <a:gd name="connsiteX2" fmla="*/ 213265 w 1832202"/>
                  <a:gd name="connsiteY2" fmla="*/ 1458986 h 1609702"/>
                  <a:gd name="connsiteX3" fmla="*/ 24143 w 1832202"/>
                  <a:gd name="connsiteY3" fmla="*/ 1606494 h 1609702"/>
                  <a:gd name="connsiteX4" fmla="*/ 8048 w 1832202"/>
                  <a:gd name="connsiteY4" fmla="*/ 1607835 h 1609702"/>
                  <a:gd name="connsiteX5" fmla="*/ 0 w 1832202"/>
                  <a:gd name="connsiteY5" fmla="*/ 1594425 h 1609702"/>
                  <a:gd name="connsiteX6" fmla="*/ 498960 w 1832202"/>
                  <a:gd name="connsiteY6" fmla="*/ 468002 h 1609702"/>
                  <a:gd name="connsiteX7" fmla="*/ 1640398 w 1832202"/>
                  <a:gd name="connsiteY7" fmla="*/ 0 h 1609702"/>
                  <a:gd name="connsiteX8" fmla="*/ 1652470 w 1832202"/>
                  <a:gd name="connsiteY8" fmla="*/ 5364 h 1609702"/>
                  <a:gd name="connsiteX9" fmla="*/ 1829520 w 1832202"/>
                  <a:gd name="connsiteY9" fmla="*/ 231989 h 1609702"/>
                  <a:gd name="connsiteX10" fmla="*/ 1832203 w 1832202"/>
                  <a:gd name="connsiteY10" fmla="*/ 238694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2202" h="1609702">
                    <a:moveTo>
                      <a:pt x="1832203" y="238694"/>
                    </a:moveTo>
                    <a:cubicBezTo>
                      <a:pt x="1062302" y="142144"/>
                      <a:pt x="354101" y="678536"/>
                      <a:pt x="241432" y="1449599"/>
                    </a:cubicBezTo>
                    <a:cubicBezTo>
                      <a:pt x="232043" y="1449599"/>
                      <a:pt x="221313" y="1452281"/>
                      <a:pt x="213265" y="1458986"/>
                    </a:cubicBezTo>
                    <a:lnTo>
                      <a:pt x="24143" y="1606494"/>
                    </a:lnTo>
                    <a:cubicBezTo>
                      <a:pt x="17437" y="1611858"/>
                      <a:pt x="10730" y="1609176"/>
                      <a:pt x="8048" y="1607835"/>
                    </a:cubicBezTo>
                    <a:cubicBezTo>
                      <a:pt x="5365" y="1606494"/>
                      <a:pt x="0" y="1602471"/>
                      <a:pt x="0" y="1594425"/>
                    </a:cubicBezTo>
                    <a:cubicBezTo>
                      <a:pt x="16095" y="1150561"/>
                      <a:pt x="203876" y="754972"/>
                      <a:pt x="498960" y="468002"/>
                    </a:cubicBezTo>
                    <a:cubicBezTo>
                      <a:pt x="794044" y="181032"/>
                      <a:pt x="1196431" y="4023"/>
                      <a:pt x="1640398" y="0"/>
                    </a:cubicBezTo>
                    <a:cubicBezTo>
                      <a:pt x="1644422" y="0"/>
                      <a:pt x="1649787" y="2682"/>
                      <a:pt x="1652470" y="5364"/>
                    </a:cubicBezTo>
                    <a:lnTo>
                      <a:pt x="1829520" y="231989"/>
                    </a:lnTo>
                    <a:cubicBezTo>
                      <a:pt x="1830861" y="233330"/>
                      <a:pt x="1832203" y="236013"/>
                      <a:pt x="1832203" y="238694"/>
                    </a:cubicBezTo>
                    <a:close/>
                  </a:path>
                </a:pathLst>
              </a:custGeom>
              <a:solidFill>
                <a:srgbClr val="9C66AA"/>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7" name="Graphic 9">
              <a:extLst>
                <a:ext uri="{FF2B5EF4-FFF2-40B4-BE49-F238E27FC236}">
                  <a16:creationId xmlns:a16="http://schemas.microsoft.com/office/drawing/2014/main" id="{38C762E7-658D-B5A1-E274-BB5786D4FCD3}"/>
                </a:ext>
              </a:extLst>
            </p:cNvPr>
            <p:cNvGrpSpPr/>
            <p:nvPr/>
          </p:nvGrpSpPr>
          <p:grpSpPr>
            <a:xfrm>
              <a:off x="9102785" y="1648978"/>
              <a:ext cx="1610747" cy="1831778"/>
              <a:chOff x="9102785" y="1648978"/>
              <a:chExt cx="1610747" cy="1831778"/>
            </a:xfrm>
          </p:grpSpPr>
          <p:sp>
            <p:nvSpPr>
              <p:cNvPr id="38" name="Freeform 37">
                <a:extLst>
                  <a:ext uri="{FF2B5EF4-FFF2-40B4-BE49-F238E27FC236}">
                    <a16:creationId xmlns:a16="http://schemas.microsoft.com/office/drawing/2014/main" id="{27F6D965-883E-177C-7854-5256701AC6F6}"/>
                  </a:ext>
                </a:extLst>
              </p:cNvPr>
              <p:cNvSpPr/>
              <p:nvPr/>
            </p:nvSpPr>
            <p:spPr>
              <a:xfrm>
                <a:off x="9102785" y="1889014"/>
                <a:ext cx="1383229" cy="1591743"/>
              </a:xfrm>
              <a:custGeom>
                <a:avLst/>
                <a:gdLst>
                  <a:gd name="connsiteX0" fmla="*/ 1371998 w 1383229"/>
                  <a:gd name="connsiteY0" fmla="*/ 1591743 h 1591743"/>
                  <a:gd name="connsiteX1" fmla="*/ 1359927 w 1383229"/>
                  <a:gd name="connsiteY1" fmla="*/ 1587720 h 1591743"/>
                  <a:gd name="connsiteX2" fmla="*/ 1154709 w 1383229"/>
                  <a:gd name="connsiteY2" fmla="*/ 1410711 h 1591743"/>
                  <a:gd name="connsiteX3" fmla="*/ 1149344 w 1383229"/>
                  <a:gd name="connsiteY3" fmla="*/ 1399983 h 1591743"/>
                  <a:gd name="connsiteX4" fmla="*/ 14612 w 1383229"/>
                  <a:gd name="connsiteY4" fmla="*/ 218580 h 1591743"/>
                  <a:gd name="connsiteX5" fmla="*/ 1199 w 1383229"/>
                  <a:gd name="connsiteY5" fmla="*/ 209193 h 1591743"/>
                  <a:gd name="connsiteX6" fmla="*/ 3882 w 1383229"/>
                  <a:gd name="connsiteY6" fmla="*/ 194442 h 1591743"/>
                  <a:gd name="connsiteX7" fmla="*/ 148741 w 1383229"/>
                  <a:gd name="connsiteY7" fmla="*/ 26820 h 1591743"/>
                  <a:gd name="connsiteX8" fmla="*/ 159472 w 1383229"/>
                  <a:gd name="connsiteY8" fmla="*/ 0 h 1591743"/>
                  <a:gd name="connsiteX9" fmla="*/ 1371998 w 1383229"/>
                  <a:gd name="connsiteY9" fmla="*/ 1591743 h 159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229" h="1591743">
                    <a:moveTo>
                      <a:pt x="1371998" y="1591743"/>
                    </a:moveTo>
                    <a:cubicBezTo>
                      <a:pt x="1367975" y="1591743"/>
                      <a:pt x="1363951" y="1591743"/>
                      <a:pt x="1359927" y="1587720"/>
                    </a:cubicBezTo>
                    <a:lnTo>
                      <a:pt x="1154709" y="1410711"/>
                    </a:lnTo>
                    <a:cubicBezTo>
                      <a:pt x="1152027" y="1408029"/>
                      <a:pt x="1149344" y="1404006"/>
                      <a:pt x="1149344" y="1399983"/>
                    </a:cubicBezTo>
                    <a:cubicBezTo>
                      <a:pt x="1142638" y="769722"/>
                      <a:pt x="643678" y="250763"/>
                      <a:pt x="14612" y="218580"/>
                    </a:cubicBezTo>
                    <a:cubicBezTo>
                      <a:pt x="9247" y="218580"/>
                      <a:pt x="3882" y="214557"/>
                      <a:pt x="1199" y="209193"/>
                    </a:cubicBezTo>
                    <a:cubicBezTo>
                      <a:pt x="-142" y="206511"/>
                      <a:pt x="-1483" y="199806"/>
                      <a:pt x="3882" y="194442"/>
                    </a:cubicBezTo>
                    <a:lnTo>
                      <a:pt x="148741" y="26820"/>
                    </a:lnTo>
                    <a:cubicBezTo>
                      <a:pt x="155448" y="18774"/>
                      <a:pt x="159472" y="9387"/>
                      <a:pt x="159472" y="0"/>
                    </a:cubicBezTo>
                    <a:cubicBezTo>
                      <a:pt x="932055" y="113983"/>
                      <a:pt x="1468572" y="822020"/>
                      <a:pt x="1371998" y="1591743"/>
                    </a:cubicBezTo>
                    <a:close/>
                  </a:path>
                </a:pathLst>
              </a:custGeom>
              <a:solidFill>
                <a:srgbClr val="95B8B8"/>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68C7D5A9-60BB-D07F-76C6-812FF2B6B8F6}"/>
                  </a:ext>
                </a:extLst>
              </p:cNvPr>
              <p:cNvSpPr/>
              <p:nvPr/>
            </p:nvSpPr>
            <p:spPr>
              <a:xfrm>
                <a:off x="9103457" y="1648978"/>
                <a:ext cx="1610075" cy="1831778"/>
              </a:xfrm>
              <a:custGeom>
                <a:avLst/>
                <a:gdLst>
                  <a:gd name="connsiteX0" fmla="*/ 1610076 w 1610075"/>
                  <a:gd name="connsiteY0" fmla="*/ 1640018 h 1831778"/>
                  <a:gd name="connsiteX1" fmla="*/ 1604710 w 1610075"/>
                  <a:gd name="connsiteY1" fmla="*/ 1652087 h 1831778"/>
                  <a:gd name="connsiteX2" fmla="*/ 1378032 w 1610075"/>
                  <a:gd name="connsiteY2" fmla="*/ 1829096 h 1831778"/>
                  <a:gd name="connsiteX3" fmla="*/ 1371326 w 1610075"/>
                  <a:gd name="connsiteY3" fmla="*/ 1831779 h 1831778"/>
                  <a:gd name="connsiteX4" fmla="*/ 160141 w 1610075"/>
                  <a:gd name="connsiteY4" fmla="*/ 241376 h 1831778"/>
                  <a:gd name="connsiteX5" fmla="*/ 150752 w 1610075"/>
                  <a:gd name="connsiteY5" fmla="*/ 213216 h 1831778"/>
                  <a:gd name="connsiteX6" fmla="*/ 3210 w 1610075"/>
                  <a:gd name="connsiteY6" fmla="*/ 24137 h 1831778"/>
                  <a:gd name="connsiteX7" fmla="*/ 1868 w 1610075"/>
                  <a:gd name="connsiteY7" fmla="*/ 8046 h 1831778"/>
                  <a:gd name="connsiteX8" fmla="*/ 15281 w 1610075"/>
                  <a:gd name="connsiteY8" fmla="*/ 0 h 1831778"/>
                  <a:gd name="connsiteX9" fmla="*/ 1610076 w 1610075"/>
                  <a:gd name="connsiteY9" fmla="*/ 1640018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10076" y="1640018"/>
                    </a:moveTo>
                    <a:cubicBezTo>
                      <a:pt x="1610076" y="1644041"/>
                      <a:pt x="1607393" y="1649405"/>
                      <a:pt x="1604710" y="1652087"/>
                    </a:cubicBezTo>
                    <a:lnTo>
                      <a:pt x="1378032" y="1829096"/>
                    </a:lnTo>
                    <a:cubicBezTo>
                      <a:pt x="1375350" y="1830438"/>
                      <a:pt x="1374009" y="1831779"/>
                      <a:pt x="1371326" y="1831779"/>
                    </a:cubicBezTo>
                    <a:cubicBezTo>
                      <a:pt x="1467899" y="1062056"/>
                      <a:pt x="931383" y="354019"/>
                      <a:pt x="160141" y="241376"/>
                    </a:cubicBezTo>
                    <a:cubicBezTo>
                      <a:pt x="160141" y="230648"/>
                      <a:pt x="157458" y="221262"/>
                      <a:pt x="150752" y="213216"/>
                    </a:cubicBezTo>
                    <a:lnTo>
                      <a:pt x="3210" y="24137"/>
                    </a:lnTo>
                    <a:cubicBezTo>
                      <a:pt x="-2155" y="17433"/>
                      <a:pt x="527" y="10728"/>
                      <a:pt x="1868" y="8046"/>
                    </a:cubicBezTo>
                    <a:cubicBezTo>
                      <a:pt x="3210" y="5364"/>
                      <a:pt x="7233" y="0"/>
                      <a:pt x="15281" y="0"/>
                    </a:cubicBezTo>
                    <a:cubicBezTo>
                      <a:pt x="901874" y="32183"/>
                      <a:pt x="1603369" y="752290"/>
                      <a:pt x="1610076" y="1640018"/>
                    </a:cubicBezTo>
                    <a:close/>
                  </a:path>
                </a:pathLst>
              </a:custGeom>
              <a:solidFill>
                <a:srgbClr val="B3DDDC"/>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0" name="Graphic 9">
              <a:extLst>
                <a:ext uri="{FF2B5EF4-FFF2-40B4-BE49-F238E27FC236}">
                  <a16:creationId xmlns:a16="http://schemas.microsoft.com/office/drawing/2014/main" id="{B3438667-8B52-0D74-E93B-B5B1DDD05A90}"/>
                </a:ext>
              </a:extLst>
            </p:cNvPr>
            <p:cNvGrpSpPr/>
            <p:nvPr/>
          </p:nvGrpSpPr>
          <p:grpSpPr>
            <a:xfrm>
              <a:off x="8879989" y="3348814"/>
              <a:ext cx="1832378" cy="1609702"/>
              <a:chOff x="8879989" y="3348814"/>
              <a:chExt cx="1832378" cy="1609702"/>
            </a:xfrm>
          </p:grpSpPr>
          <p:sp>
            <p:nvSpPr>
              <p:cNvPr id="41" name="Freeform 40">
                <a:extLst>
                  <a:ext uri="{FF2B5EF4-FFF2-40B4-BE49-F238E27FC236}">
                    <a16:creationId xmlns:a16="http://schemas.microsoft.com/office/drawing/2014/main" id="{D4C8CC1D-3E31-0822-8049-5DE66275BB7C}"/>
                  </a:ext>
                </a:extLst>
              </p:cNvPr>
              <p:cNvSpPr/>
              <p:nvPr/>
            </p:nvSpPr>
            <p:spPr>
              <a:xfrm>
                <a:off x="8879989" y="3349340"/>
                <a:ext cx="1590770" cy="1383029"/>
              </a:xfrm>
              <a:custGeom>
                <a:avLst/>
                <a:gdLst>
                  <a:gd name="connsiteX0" fmla="*/ 1590771 w 1590770"/>
                  <a:gd name="connsiteY0" fmla="*/ 160918 h 1383029"/>
                  <a:gd name="connsiteX1" fmla="*/ 0 w 1590770"/>
                  <a:gd name="connsiteY1" fmla="*/ 1371823 h 1383029"/>
                  <a:gd name="connsiteX2" fmla="*/ 2682 w 1590770"/>
                  <a:gd name="connsiteY2" fmla="*/ 1359754 h 1383029"/>
                  <a:gd name="connsiteX3" fmla="*/ 179733 w 1590770"/>
                  <a:gd name="connsiteY3" fmla="*/ 1154584 h 1383029"/>
                  <a:gd name="connsiteX4" fmla="*/ 190463 w 1590770"/>
                  <a:gd name="connsiteY4" fmla="*/ 1149220 h 1383029"/>
                  <a:gd name="connsiteX5" fmla="*/ 1372140 w 1590770"/>
                  <a:gd name="connsiteY5" fmla="*/ 14751 h 1383029"/>
                  <a:gd name="connsiteX6" fmla="*/ 1381529 w 1590770"/>
                  <a:gd name="connsiteY6" fmla="*/ 1341 h 1383029"/>
                  <a:gd name="connsiteX7" fmla="*/ 1386894 w 1590770"/>
                  <a:gd name="connsiteY7" fmla="*/ 0 h 1383029"/>
                  <a:gd name="connsiteX8" fmla="*/ 1396283 w 1590770"/>
                  <a:gd name="connsiteY8" fmla="*/ 4023 h 1383029"/>
                  <a:gd name="connsiteX9" fmla="*/ 1563945 w 1590770"/>
                  <a:gd name="connsiteY9" fmla="*/ 148849 h 1383029"/>
                  <a:gd name="connsiteX10" fmla="*/ 1590771 w 1590770"/>
                  <a:gd name="connsiteY10" fmla="*/ 160918 h 13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770" h="1383029">
                    <a:moveTo>
                      <a:pt x="1590771" y="160918"/>
                    </a:moveTo>
                    <a:cubicBezTo>
                      <a:pt x="1478102" y="930640"/>
                      <a:pt x="769901" y="1468373"/>
                      <a:pt x="0" y="1371823"/>
                    </a:cubicBezTo>
                    <a:cubicBezTo>
                      <a:pt x="0" y="1367799"/>
                      <a:pt x="0" y="1363777"/>
                      <a:pt x="2682" y="1359754"/>
                    </a:cubicBezTo>
                    <a:lnTo>
                      <a:pt x="179733" y="1154584"/>
                    </a:lnTo>
                    <a:cubicBezTo>
                      <a:pt x="182416" y="1151902"/>
                      <a:pt x="186439" y="1149220"/>
                      <a:pt x="190463" y="1149220"/>
                    </a:cubicBezTo>
                    <a:cubicBezTo>
                      <a:pt x="820870" y="1142515"/>
                      <a:pt x="1339949" y="643670"/>
                      <a:pt x="1372140" y="14751"/>
                    </a:cubicBezTo>
                    <a:cubicBezTo>
                      <a:pt x="1372140" y="9387"/>
                      <a:pt x="1376164" y="4023"/>
                      <a:pt x="1381529" y="1341"/>
                    </a:cubicBezTo>
                    <a:cubicBezTo>
                      <a:pt x="1382871" y="1341"/>
                      <a:pt x="1384212" y="0"/>
                      <a:pt x="1386894" y="0"/>
                    </a:cubicBezTo>
                    <a:cubicBezTo>
                      <a:pt x="1389577" y="0"/>
                      <a:pt x="1392259" y="1341"/>
                      <a:pt x="1396283" y="4023"/>
                    </a:cubicBezTo>
                    <a:lnTo>
                      <a:pt x="1563945" y="148849"/>
                    </a:lnTo>
                    <a:cubicBezTo>
                      <a:pt x="1571992" y="156895"/>
                      <a:pt x="1581381" y="159577"/>
                      <a:pt x="1590771" y="160918"/>
                    </a:cubicBezTo>
                    <a:close/>
                  </a:path>
                </a:pathLst>
              </a:custGeom>
              <a:solidFill>
                <a:srgbClr val="CC782D"/>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CABB4A32-18C8-90CA-9A54-4B70CF038402}"/>
                  </a:ext>
                </a:extLst>
              </p:cNvPr>
              <p:cNvSpPr/>
              <p:nvPr/>
            </p:nvSpPr>
            <p:spPr>
              <a:xfrm>
                <a:off x="8879989" y="3348814"/>
                <a:ext cx="1832378" cy="1609702"/>
              </a:xfrm>
              <a:custGeom>
                <a:avLst/>
                <a:gdLst>
                  <a:gd name="connsiteX0" fmla="*/ 1832203 w 1832378"/>
                  <a:gd name="connsiteY0" fmla="*/ 15278 h 1609702"/>
                  <a:gd name="connsiteX1" fmla="*/ 191804 w 1832378"/>
                  <a:gd name="connsiteY1" fmla="*/ 1609703 h 1609702"/>
                  <a:gd name="connsiteX2" fmla="*/ 179733 w 1832378"/>
                  <a:gd name="connsiteY2" fmla="*/ 1604339 h 1609702"/>
                  <a:gd name="connsiteX3" fmla="*/ 2682 w 1832378"/>
                  <a:gd name="connsiteY3" fmla="*/ 1377713 h 1609702"/>
                  <a:gd name="connsiteX4" fmla="*/ 0 w 1832378"/>
                  <a:gd name="connsiteY4" fmla="*/ 1371008 h 1609702"/>
                  <a:gd name="connsiteX5" fmla="*/ 1590771 w 1832378"/>
                  <a:gd name="connsiteY5" fmla="*/ 160103 h 1609702"/>
                  <a:gd name="connsiteX6" fmla="*/ 1618937 w 1832378"/>
                  <a:gd name="connsiteY6" fmla="*/ 150717 h 1609702"/>
                  <a:gd name="connsiteX7" fmla="*/ 1808059 w 1832378"/>
                  <a:gd name="connsiteY7" fmla="*/ 3209 h 1609702"/>
                  <a:gd name="connsiteX8" fmla="*/ 1824155 w 1832378"/>
                  <a:gd name="connsiteY8" fmla="*/ 1868 h 1609702"/>
                  <a:gd name="connsiteX9" fmla="*/ 1832203 w 1832378"/>
                  <a:gd name="connsiteY9" fmla="*/ 15278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378" h="1609702">
                    <a:moveTo>
                      <a:pt x="1832203" y="15278"/>
                    </a:moveTo>
                    <a:cubicBezTo>
                      <a:pt x="1800012" y="901665"/>
                      <a:pt x="1079739" y="1601657"/>
                      <a:pt x="191804" y="1609703"/>
                    </a:cubicBezTo>
                    <a:cubicBezTo>
                      <a:pt x="187781" y="1609703"/>
                      <a:pt x="182416" y="1607021"/>
                      <a:pt x="179733" y="1604339"/>
                    </a:cubicBezTo>
                    <a:lnTo>
                      <a:pt x="2682" y="1377713"/>
                    </a:lnTo>
                    <a:cubicBezTo>
                      <a:pt x="1341" y="1375031"/>
                      <a:pt x="0" y="1373690"/>
                      <a:pt x="0" y="1371008"/>
                    </a:cubicBezTo>
                    <a:cubicBezTo>
                      <a:pt x="769901" y="1467559"/>
                      <a:pt x="1478102" y="929826"/>
                      <a:pt x="1590771" y="160103"/>
                    </a:cubicBezTo>
                    <a:cubicBezTo>
                      <a:pt x="1600159" y="160103"/>
                      <a:pt x="1610890" y="157422"/>
                      <a:pt x="1618937" y="150717"/>
                    </a:cubicBezTo>
                    <a:lnTo>
                      <a:pt x="1808059" y="3209"/>
                    </a:lnTo>
                    <a:cubicBezTo>
                      <a:pt x="1814766" y="-2155"/>
                      <a:pt x="1821472" y="527"/>
                      <a:pt x="1824155" y="1868"/>
                    </a:cubicBezTo>
                    <a:cubicBezTo>
                      <a:pt x="1826837" y="3209"/>
                      <a:pt x="1833544" y="7232"/>
                      <a:pt x="1832203" y="15278"/>
                    </a:cubicBezTo>
                    <a:close/>
                  </a:path>
                </a:pathLst>
              </a:custGeom>
              <a:solidFill>
                <a:srgbClr val="F79038"/>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9">
              <a:extLst>
                <a:ext uri="{FF2B5EF4-FFF2-40B4-BE49-F238E27FC236}">
                  <a16:creationId xmlns:a16="http://schemas.microsoft.com/office/drawing/2014/main" id="{FC7D41B4-E1E5-9442-2440-E29337881BFB}"/>
                </a:ext>
              </a:extLst>
            </p:cNvPr>
            <p:cNvGrpSpPr/>
            <p:nvPr/>
          </p:nvGrpSpPr>
          <p:grpSpPr>
            <a:xfrm>
              <a:off x="7401887" y="3125397"/>
              <a:ext cx="1610075" cy="1831778"/>
              <a:chOff x="7401887" y="3125397"/>
              <a:chExt cx="1610075" cy="1831778"/>
            </a:xfrm>
          </p:grpSpPr>
          <p:sp>
            <p:nvSpPr>
              <p:cNvPr id="44" name="Freeform 43">
                <a:extLst>
                  <a:ext uri="{FF2B5EF4-FFF2-40B4-BE49-F238E27FC236}">
                    <a16:creationId xmlns:a16="http://schemas.microsoft.com/office/drawing/2014/main" id="{61991CBE-FFB3-A1A6-EFC5-28BEC167226F}"/>
                  </a:ext>
                </a:extLst>
              </p:cNvPr>
              <p:cNvSpPr/>
              <p:nvPr/>
            </p:nvSpPr>
            <p:spPr>
              <a:xfrm>
                <a:off x="7628086" y="3125397"/>
                <a:ext cx="1382157" cy="1590401"/>
              </a:xfrm>
              <a:custGeom>
                <a:avLst/>
                <a:gdLst>
                  <a:gd name="connsiteX0" fmla="*/ 1377984 w 1382157"/>
                  <a:gd name="connsiteY0" fmla="*/ 1395960 h 1590401"/>
                  <a:gd name="connsiteX1" fmla="*/ 1233125 w 1382157"/>
                  <a:gd name="connsiteY1" fmla="*/ 1563582 h 1590401"/>
                  <a:gd name="connsiteX2" fmla="*/ 1222395 w 1382157"/>
                  <a:gd name="connsiteY2" fmla="*/ 1590402 h 1590401"/>
                  <a:gd name="connsiteX3" fmla="*/ 11209 w 1382157"/>
                  <a:gd name="connsiteY3" fmla="*/ 0 h 1590401"/>
                  <a:gd name="connsiteX4" fmla="*/ 13892 w 1382157"/>
                  <a:gd name="connsiteY4" fmla="*/ 0 h 1590401"/>
                  <a:gd name="connsiteX5" fmla="*/ 23281 w 1382157"/>
                  <a:gd name="connsiteY5" fmla="*/ 4023 h 1590401"/>
                  <a:gd name="connsiteX6" fmla="*/ 228498 w 1382157"/>
                  <a:gd name="connsiteY6" fmla="*/ 181032 h 1590401"/>
                  <a:gd name="connsiteX7" fmla="*/ 233864 w 1382157"/>
                  <a:gd name="connsiteY7" fmla="*/ 191760 h 1590401"/>
                  <a:gd name="connsiteX8" fmla="*/ 1368595 w 1382157"/>
                  <a:gd name="connsiteY8" fmla="*/ 1373163 h 1590401"/>
                  <a:gd name="connsiteX9" fmla="*/ 1382008 w 1382157"/>
                  <a:gd name="connsiteY9" fmla="*/ 1382550 h 1590401"/>
                  <a:gd name="connsiteX10" fmla="*/ 1377984 w 1382157"/>
                  <a:gd name="connsiteY10" fmla="*/ 1395960 h 159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157" h="1590401">
                    <a:moveTo>
                      <a:pt x="1377984" y="1395960"/>
                    </a:moveTo>
                    <a:lnTo>
                      <a:pt x="1233125" y="1563582"/>
                    </a:lnTo>
                    <a:cubicBezTo>
                      <a:pt x="1226419" y="1571628"/>
                      <a:pt x="1222395" y="1581015"/>
                      <a:pt x="1222395" y="1590402"/>
                    </a:cubicBezTo>
                    <a:cubicBezTo>
                      <a:pt x="452494" y="1477760"/>
                      <a:pt x="-85364" y="769722"/>
                      <a:pt x="11209" y="0"/>
                    </a:cubicBezTo>
                    <a:cubicBezTo>
                      <a:pt x="12551" y="0"/>
                      <a:pt x="12551" y="0"/>
                      <a:pt x="13892" y="0"/>
                    </a:cubicBezTo>
                    <a:cubicBezTo>
                      <a:pt x="17916" y="0"/>
                      <a:pt x="20598" y="1341"/>
                      <a:pt x="23281" y="4023"/>
                    </a:cubicBezTo>
                    <a:lnTo>
                      <a:pt x="228498" y="181032"/>
                    </a:lnTo>
                    <a:cubicBezTo>
                      <a:pt x="231181" y="183714"/>
                      <a:pt x="233864" y="187737"/>
                      <a:pt x="233864" y="191760"/>
                    </a:cubicBezTo>
                    <a:cubicBezTo>
                      <a:pt x="240570" y="822020"/>
                      <a:pt x="738189" y="1340980"/>
                      <a:pt x="1368595" y="1373163"/>
                    </a:cubicBezTo>
                    <a:cubicBezTo>
                      <a:pt x="1373961" y="1373163"/>
                      <a:pt x="1379326" y="1377186"/>
                      <a:pt x="1382008" y="1382550"/>
                    </a:cubicBezTo>
                    <a:cubicBezTo>
                      <a:pt x="1382008" y="1383891"/>
                      <a:pt x="1383349" y="1389255"/>
                      <a:pt x="1377984" y="1395960"/>
                    </a:cubicBezTo>
                    <a:close/>
                  </a:path>
                </a:pathLst>
              </a:custGeom>
              <a:solidFill>
                <a:srgbClr val="C584A1"/>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27B7B06-55A0-643E-9ABB-8619A0CFA4D2}"/>
                  </a:ext>
                </a:extLst>
              </p:cNvPr>
              <p:cNvSpPr/>
              <p:nvPr/>
            </p:nvSpPr>
            <p:spPr>
              <a:xfrm>
                <a:off x="7401887" y="3125397"/>
                <a:ext cx="1610075" cy="1831778"/>
              </a:xfrm>
              <a:custGeom>
                <a:avLst/>
                <a:gdLst>
                  <a:gd name="connsiteX0" fmla="*/ 1608207 w 1610075"/>
                  <a:gd name="connsiteY0" fmla="*/ 1823733 h 1831778"/>
                  <a:gd name="connsiteX1" fmla="*/ 1594794 w 1610075"/>
                  <a:gd name="connsiteY1" fmla="*/ 1831778 h 1831778"/>
                  <a:gd name="connsiteX2" fmla="*/ 0 w 1610075"/>
                  <a:gd name="connsiteY2" fmla="*/ 191760 h 1831778"/>
                  <a:gd name="connsiteX3" fmla="*/ 5365 w 1610075"/>
                  <a:gd name="connsiteY3" fmla="*/ 179691 h 1831778"/>
                  <a:gd name="connsiteX4" fmla="*/ 232043 w 1610075"/>
                  <a:gd name="connsiteY4" fmla="*/ 2682 h 1831778"/>
                  <a:gd name="connsiteX5" fmla="*/ 238750 w 1610075"/>
                  <a:gd name="connsiteY5" fmla="*/ 0 h 1831778"/>
                  <a:gd name="connsiteX6" fmla="*/ 1449935 w 1610075"/>
                  <a:gd name="connsiteY6" fmla="*/ 1590402 h 1831778"/>
                  <a:gd name="connsiteX7" fmla="*/ 1459324 w 1610075"/>
                  <a:gd name="connsiteY7" fmla="*/ 1618562 h 1831778"/>
                  <a:gd name="connsiteX8" fmla="*/ 1606866 w 1610075"/>
                  <a:gd name="connsiteY8" fmla="*/ 1807641 h 1831778"/>
                  <a:gd name="connsiteX9" fmla="*/ 1608207 w 1610075"/>
                  <a:gd name="connsiteY9" fmla="*/ 1823733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08207" y="1823733"/>
                    </a:moveTo>
                    <a:cubicBezTo>
                      <a:pt x="1606866" y="1826415"/>
                      <a:pt x="1602842" y="1831778"/>
                      <a:pt x="1594794" y="1831778"/>
                    </a:cubicBezTo>
                    <a:cubicBezTo>
                      <a:pt x="708201" y="1799595"/>
                      <a:pt x="8048" y="1079489"/>
                      <a:pt x="0" y="191760"/>
                    </a:cubicBezTo>
                    <a:cubicBezTo>
                      <a:pt x="0" y="187737"/>
                      <a:pt x="2683" y="182373"/>
                      <a:pt x="5365" y="179691"/>
                    </a:cubicBezTo>
                    <a:lnTo>
                      <a:pt x="232043" y="2682"/>
                    </a:lnTo>
                    <a:cubicBezTo>
                      <a:pt x="234726" y="1341"/>
                      <a:pt x="236067" y="0"/>
                      <a:pt x="238750" y="0"/>
                    </a:cubicBezTo>
                    <a:cubicBezTo>
                      <a:pt x="142177" y="769722"/>
                      <a:pt x="678693" y="1477760"/>
                      <a:pt x="1449935" y="1590402"/>
                    </a:cubicBezTo>
                    <a:cubicBezTo>
                      <a:pt x="1449935" y="1599789"/>
                      <a:pt x="1452618" y="1610516"/>
                      <a:pt x="1459324" y="1618562"/>
                    </a:cubicBezTo>
                    <a:lnTo>
                      <a:pt x="1606866" y="1807641"/>
                    </a:lnTo>
                    <a:cubicBezTo>
                      <a:pt x="1612231" y="1815686"/>
                      <a:pt x="1609549" y="1822391"/>
                      <a:pt x="1608207" y="1823733"/>
                    </a:cubicBezTo>
                    <a:close/>
                  </a:path>
                </a:pathLst>
              </a:custGeom>
              <a:solidFill>
                <a:srgbClr val="EF9FC1"/>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9306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11599-703E-9A36-E157-0F0AD964CA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563" y="787845"/>
            <a:ext cx="7657821" cy="5571067"/>
          </a:xfrm>
          <a:prstGeom prst="rect">
            <a:avLst/>
          </a:prstGeom>
          <a:noFill/>
        </p:spPr>
      </p:pic>
      <p:pic>
        <p:nvPicPr>
          <p:cNvPr id="4" name="Online Media 3" title="The State of Food Security and Nutrition in the World 2020">
            <a:hlinkClick r:id="" action="ppaction://media"/>
            <a:extLst>
              <a:ext uri="{FF2B5EF4-FFF2-40B4-BE49-F238E27FC236}">
                <a16:creationId xmlns:a16="http://schemas.microsoft.com/office/drawing/2014/main" id="{05F7F02A-6538-1262-1AFC-B7D79991BA13}"/>
              </a:ext>
            </a:extLst>
          </p:cNvPr>
          <p:cNvPicPr>
            <a:picLocks noRot="1" noChangeAspect="1"/>
          </p:cNvPicPr>
          <p:nvPr>
            <a:videoFile r:link="rId1"/>
          </p:nvPr>
        </p:nvPicPr>
        <p:blipFill>
          <a:blip r:embed="rId4"/>
          <a:stretch>
            <a:fillRect/>
          </a:stretch>
        </p:blipFill>
        <p:spPr>
          <a:xfrm>
            <a:off x="4648718" y="1324947"/>
            <a:ext cx="5638046" cy="3502737"/>
          </a:xfrm>
          <a:prstGeom prst="rect">
            <a:avLst/>
          </a:prstGeom>
        </p:spPr>
      </p:pic>
      <p:sp>
        <p:nvSpPr>
          <p:cNvPr id="5" name="TextBox 4">
            <a:extLst>
              <a:ext uri="{FF2B5EF4-FFF2-40B4-BE49-F238E27FC236}">
                <a16:creationId xmlns:a16="http://schemas.microsoft.com/office/drawing/2014/main" id="{89A10535-76A4-FEF4-C347-1D5C25A70F09}"/>
              </a:ext>
            </a:extLst>
          </p:cNvPr>
          <p:cNvSpPr txBox="1"/>
          <p:nvPr/>
        </p:nvSpPr>
        <p:spPr>
          <a:xfrm>
            <a:off x="811763" y="1334278"/>
            <a:ext cx="3125755" cy="2308324"/>
          </a:xfrm>
          <a:prstGeom prst="rect">
            <a:avLst/>
          </a:prstGeom>
          <a:noFill/>
        </p:spPr>
        <p:txBody>
          <a:bodyPr wrap="square" rtlCol="0">
            <a:spAutoFit/>
          </a:bodyPr>
          <a:lstStyle/>
          <a:p>
            <a:r>
              <a:rPr lang="en-IE" sz="2400" dirty="0">
                <a:solidFill>
                  <a:srgbClr val="000000"/>
                </a:solidFill>
              </a:rPr>
              <a:t>This Short Video from the FAO of the United Nations, gives a snippet of the state of Food Security &amp; Nutrition in the World 2020</a:t>
            </a:r>
          </a:p>
        </p:txBody>
      </p:sp>
      <p:sp>
        <p:nvSpPr>
          <p:cNvPr id="7" name="TextBox 6">
            <a:extLst>
              <a:ext uri="{FF2B5EF4-FFF2-40B4-BE49-F238E27FC236}">
                <a16:creationId xmlns:a16="http://schemas.microsoft.com/office/drawing/2014/main" id="{021E0976-0198-7F19-33BE-6C03E6B3DC65}"/>
              </a:ext>
            </a:extLst>
          </p:cNvPr>
          <p:cNvSpPr txBox="1"/>
          <p:nvPr/>
        </p:nvSpPr>
        <p:spPr>
          <a:xfrm>
            <a:off x="4784272" y="5965668"/>
            <a:ext cx="6823010" cy="338554"/>
          </a:xfrm>
          <a:prstGeom prst="rect">
            <a:avLst/>
          </a:prstGeom>
          <a:noFill/>
        </p:spPr>
        <p:txBody>
          <a:bodyPr wrap="square">
            <a:spAutoFit/>
          </a:bodyPr>
          <a:lstStyle/>
          <a:p>
            <a:r>
              <a:rPr lang="en-US" sz="1600" dirty="0">
                <a:solidFill>
                  <a:srgbClr val="F79037"/>
                </a:solidFill>
                <a:hlinkClick r:id="rId5">
                  <a:extLst>
                    <a:ext uri="{A12FA001-AC4F-418D-AE19-62706E023703}">
                      <ahyp:hlinkClr xmlns:ahyp="http://schemas.microsoft.com/office/drawing/2018/hyperlinkcolor" val="tx"/>
                    </a:ext>
                  </a:extLst>
                </a:hlinkClick>
              </a:rPr>
              <a:t>The State of Food Security and Nutrition in the World 2020 - YouTube</a:t>
            </a:r>
            <a:endParaRPr lang="en-IE" sz="1600" dirty="0">
              <a:solidFill>
                <a:srgbClr val="F79037"/>
              </a:solidFill>
            </a:endParaRPr>
          </a:p>
        </p:txBody>
      </p:sp>
      <p:grpSp>
        <p:nvGrpSpPr>
          <p:cNvPr id="8" name="Graphic 4">
            <a:extLst>
              <a:ext uri="{FF2B5EF4-FFF2-40B4-BE49-F238E27FC236}">
                <a16:creationId xmlns:a16="http://schemas.microsoft.com/office/drawing/2014/main" id="{7797D3C7-B834-5136-BC50-59E4432ECC09}"/>
              </a:ext>
            </a:extLst>
          </p:cNvPr>
          <p:cNvGrpSpPr/>
          <p:nvPr/>
        </p:nvGrpSpPr>
        <p:grpSpPr>
          <a:xfrm>
            <a:off x="10902346" y="2593957"/>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C835BBD-3A93-33A5-0656-804BCE49227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A8E70EF7-AAC8-936B-BD05-CB43EBF687B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7F193D12-60DC-D224-484E-24A5CB1E509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DB298D81-9E2F-C747-8211-A38BBAF824FE}"/>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9E867D04-1B2C-B599-93EA-B807947A23A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1275CB47-18FD-65B1-3381-0DA4045DB54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58C2B5C4-32D1-5F10-4F4E-7B070D0BCC7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277414B2-5C18-1B8F-999E-993E814586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B034ADC2-64BA-4202-FC9F-56D0D00983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AF411F-AED2-F761-DB48-A897E4362A2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76BFA7DA-88C9-8ECD-06D1-E56BB647615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1544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3B5D1-1276-CCC2-0633-F3858DC69786}"/>
              </a:ext>
            </a:extLst>
          </p:cNvPr>
          <p:cNvSpPr>
            <a:spLocks noGrp="1"/>
          </p:cNvSpPr>
          <p:nvPr>
            <p:ph type="body" sz="quarter" idx="16"/>
          </p:nvPr>
        </p:nvSpPr>
        <p:spPr/>
        <p:txBody>
          <a:bodyPr/>
          <a:lstStyle/>
          <a:p>
            <a:r>
              <a:rPr lang="en-IE" dirty="0"/>
              <a:t>Fairtrade &amp; Social Justice </a:t>
            </a:r>
          </a:p>
          <a:p>
            <a:endParaRPr lang="en-IE" dirty="0"/>
          </a:p>
        </p:txBody>
      </p:sp>
      <p:sp>
        <p:nvSpPr>
          <p:cNvPr id="3" name="Text Placeholder 2">
            <a:extLst>
              <a:ext uri="{FF2B5EF4-FFF2-40B4-BE49-F238E27FC236}">
                <a16:creationId xmlns:a16="http://schemas.microsoft.com/office/drawing/2014/main" id="{4C34727F-D9F3-26AB-FE03-CF09241DD6C5}"/>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1581839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651E9-12B2-B829-FA51-1D3DC3EACB95}"/>
              </a:ext>
            </a:extLst>
          </p:cNvPr>
          <p:cNvSpPr>
            <a:spLocks noGrp="1"/>
          </p:cNvSpPr>
          <p:nvPr>
            <p:ph type="body" sz="quarter" idx="18"/>
          </p:nvPr>
        </p:nvSpPr>
        <p:spPr>
          <a:xfrm>
            <a:off x="1418253" y="1386110"/>
            <a:ext cx="9050694" cy="3849918"/>
          </a:xfrm>
        </p:spPr>
        <p:txBody>
          <a:bodyPr/>
          <a:lstStyle/>
          <a:p>
            <a:pPr algn="ctr">
              <a:lnSpc>
                <a:spcPct val="100000"/>
              </a:lnSpc>
            </a:pPr>
            <a:r>
              <a:rPr lang="en-US" sz="2800" i="1" dirty="0"/>
              <a:t>Agricultural and food workers do difficult and sometimes dangerous jobs for very little pay. their work is not highly valued in society, and they are more likely than other workers to find themselves unable to afford healthy and nutritious food. Some people working in food and farming are protected by fair trade certification, but surely all workers should be paid fairly and treated well.</a:t>
            </a:r>
            <a:endParaRPr lang="en-IE" sz="2800" i="1" dirty="0"/>
          </a:p>
        </p:txBody>
      </p:sp>
      <p:sp>
        <p:nvSpPr>
          <p:cNvPr id="5" name="AutoShape 4" descr="Food Ethics Council">
            <a:extLst>
              <a:ext uri="{FF2B5EF4-FFF2-40B4-BE49-F238E27FC236}">
                <a16:creationId xmlns:a16="http://schemas.microsoft.com/office/drawing/2014/main" id="{4A75A565-FBA1-73EF-0D02-476A8656A7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820A4583-1B0E-0843-6E25-19897B590A31}"/>
              </a:ext>
            </a:extLst>
          </p:cNvPr>
          <p:cNvPicPr>
            <a:picLocks noChangeAspect="1"/>
          </p:cNvPicPr>
          <p:nvPr/>
        </p:nvPicPr>
        <p:blipFill>
          <a:blip r:embed="rId2"/>
          <a:stretch>
            <a:fillRect/>
          </a:stretch>
        </p:blipFill>
        <p:spPr>
          <a:xfrm>
            <a:off x="7388127" y="5033717"/>
            <a:ext cx="3816546" cy="876345"/>
          </a:xfrm>
          <a:prstGeom prst="rect">
            <a:avLst/>
          </a:prstGeom>
        </p:spPr>
      </p:pic>
      <p:sp>
        <p:nvSpPr>
          <p:cNvPr id="8" name="TextBox 7">
            <a:extLst>
              <a:ext uri="{FF2B5EF4-FFF2-40B4-BE49-F238E27FC236}">
                <a16:creationId xmlns:a16="http://schemas.microsoft.com/office/drawing/2014/main" id="{E194A208-376F-4808-3C6D-430202290349}"/>
              </a:ext>
            </a:extLst>
          </p:cNvPr>
          <p:cNvSpPr txBox="1"/>
          <p:nvPr/>
        </p:nvSpPr>
        <p:spPr>
          <a:xfrm>
            <a:off x="455482" y="-299901"/>
            <a:ext cx="485192" cy="4708981"/>
          </a:xfrm>
          <a:prstGeom prst="rect">
            <a:avLst/>
          </a:prstGeom>
          <a:noFill/>
        </p:spPr>
        <p:txBody>
          <a:bodyPr wrap="square" rtlCol="0">
            <a:spAutoFit/>
          </a:bodyPr>
          <a:lstStyle/>
          <a:p>
            <a:r>
              <a:rPr lang="en-IE" sz="30000" dirty="0">
                <a:solidFill>
                  <a:srgbClr val="F1A0C2"/>
                </a:solidFill>
                <a:latin typeface="Angsana New" panose="02020603050405020304" pitchFamily="18" charset="-34"/>
                <a:cs typeface="Angsana New" panose="02020603050405020304" pitchFamily="18" charset="-34"/>
              </a:rPr>
              <a:t>“</a:t>
            </a:r>
          </a:p>
        </p:txBody>
      </p:sp>
      <p:sp>
        <p:nvSpPr>
          <p:cNvPr id="9" name="TextBox 8">
            <a:extLst>
              <a:ext uri="{FF2B5EF4-FFF2-40B4-BE49-F238E27FC236}">
                <a16:creationId xmlns:a16="http://schemas.microsoft.com/office/drawing/2014/main" id="{FB3D13C3-B83C-44CC-82BB-C8D781F49ED7}"/>
              </a:ext>
            </a:extLst>
          </p:cNvPr>
          <p:cNvSpPr txBox="1"/>
          <p:nvPr/>
        </p:nvSpPr>
        <p:spPr>
          <a:xfrm rot="10800000">
            <a:off x="10542198" y="1589148"/>
            <a:ext cx="485192" cy="4708981"/>
          </a:xfrm>
          <a:prstGeom prst="rect">
            <a:avLst/>
          </a:prstGeom>
          <a:noFill/>
        </p:spPr>
        <p:txBody>
          <a:bodyPr wrap="square" rtlCol="0">
            <a:spAutoFit/>
          </a:bodyPr>
          <a:lstStyle/>
          <a:p>
            <a:r>
              <a:rPr lang="en-IE" sz="30000" dirty="0">
                <a:solidFill>
                  <a:srgbClr val="F1A0C2"/>
                </a:solidFill>
                <a:latin typeface="Angsana New" panose="02020603050405020304" pitchFamily="18" charset="-34"/>
                <a:cs typeface="Angsana New" panose="02020603050405020304" pitchFamily="18" charset="-34"/>
              </a:rPr>
              <a:t>“</a:t>
            </a:r>
          </a:p>
        </p:txBody>
      </p:sp>
    </p:spTree>
    <p:extLst>
      <p:ext uri="{BB962C8B-B14F-4D97-AF65-F5344CB8AC3E}">
        <p14:creationId xmlns:p14="http://schemas.microsoft.com/office/powerpoint/2010/main" val="2549128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E266C-DA93-48A7-98C4-3FD7C2F6AD99}"/>
              </a:ext>
            </a:extLst>
          </p:cNvPr>
          <p:cNvSpPr>
            <a:spLocks noGrp="1"/>
          </p:cNvSpPr>
          <p:nvPr>
            <p:ph type="body" sz="quarter" idx="18"/>
          </p:nvPr>
        </p:nvSpPr>
        <p:spPr>
          <a:xfrm>
            <a:off x="1045029" y="2048465"/>
            <a:ext cx="11112759" cy="3440624"/>
          </a:xfrm>
        </p:spPr>
        <p:txBody>
          <a:bodyPr/>
          <a:lstStyle/>
          <a:p>
            <a:r>
              <a:rPr lang="en-US" b="1" dirty="0"/>
              <a:t>Sustainable food systems protect and enhance the environment and provide people with nutritious and culturally acceptable food</a:t>
            </a:r>
            <a:r>
              <a:rPr lang="en-US" dirty="0"/>
              <a:t>. They also ensure that the people who grow and sell our food are treated decently and paid fairly.</a:t>
            </a:r>
          </a:p>
          <a:p>
            <a:r>
              <a:rPr lang="en-US" dirty="0"/>
              <a:t>Workers in our industrial food system suffer some of the worst documented abuses of rights. Undertaking difficult, dangerous and badly paid work, they are at the sharp end of poverty. In agriculture, the power in the food system has shifted to the corporations that control the technologies and market access that farmers need. This imbalance means farmers can’t demand a fair price for their produce, and it affects food producers in both the developed and developing worlds.</a:t>
            </a:r>
            <a:endParaRPr lang="en-IE" dirty="0"/>
          </a:p>
        </p:txBody>
      </p:sp>
      <p:sp>
        <p:nvSpPr>
          <p:cNvPr id="3" name="Text Placeholder 2">
            <a:extLst>
              <a:ext uri="{FF2B5EF4-FFF2-40B4-BE49-F238E27FC236}">
                <a16:creationId xmlns:a16="http://schemas.microsoft.com/office/drawing/2014/main" id="{9257BC79-A8B3-A9C3-7DB4-5F48B59E84E3}"/>
              </a:ext>
            </a:extLst>
          </p:cNvPr>
          <p:cNvSpPr>
            <a:spLocks noGrp="1"/>
          </p:cNvSpPr>
          <p:nvPr>
            <p:ph type="body" sz="quarter" idx="16"/>
          </p:nvPr>
        </p:nvSpPr>
        <p:spPr/>
        <p:txBody>
          <a:bodyPr/>
          <a:lstStyle/>
          <a:p>
            <a:r>
              <a:rPr lang="en-IE" b="1" dirty="0"/>
              <a:t>Why Sustainable Food Systems are essential…</a:t>
            </a:r>
          </a:p>
        </p:txBody>
      </p:sp>
      <p:sp>
        <p:nvSpPr>
          <p:cNvPr id="4" name="TextBox 3">
            <a:extLst>
              <a:ext uri="{FF2B5EF4-FFF2-40B4-BE49-F238E27FC236}">
                <a16:creationId xmlns:a16="http://schemas.microsoft.com/office/drawing/2014/main" id="{40E06903-0BB7-CA9C-5430-C43897E92907}"/>
              </a:ext>
            </a:extLst>
          </p:cNvPr>
          <p:cNvSpPr txBox="1"/>
          <p:nvPr/>
        </p:nvSpPr>
        <p:spPr>
          <a:xfrm>
            <a:off x="10809402" y="5258256"/>
            <a:ext cx="1875453" cy="461665"/>
          </a:xfrm>
          <a:prstGeom prst="rect">
            <a:avLst/>
          </a:prstGeom>
          <a:noFill/>
        </p:spPr>
        <p:txBody>
          <a:bodyPr wrap="square" rtlCol="0">
            <a:spAutoFit/>
          </a:bodyPr>
          <a:lstStyle/>
          <a:p>
            <a:r>
              <a:rPr lang="en-IE" sz="2400" dirty="0">
                <a:solidFill>
                  <a:schemeClr val="bg1"/>
                </a:solidFill>
                <a:highlight>
                  <a:srgbClr val="F79037"/>
                </a:highlight>
                <a:hlinkClick r:id="rId2">
                  <a:extLst>
                    <a:ext uri="{A12FA001-AC4F-418D-AE19-62706E023703}">
                      <ahyp:hlinkClr xmlns:ahyp="http://schemas.microsoft.com/office/drawing/2018/hyperlinkcolor" val="tx"/>
                    </a:ext>
                  </a:extLst>
                </a:hlinkClick>
              </a:rPr>
              <a:t>Source</a:t>
            </a:r>
            <a:endParaRPr lang="en-IE" sz="2400" dirty="0">
              <a:solidFill>
                <a:schemeClr val="bg1"/>
              </a:solidFill>
              <a:highlight>
                <a:srgbClr val="F79037"/>
              </a:highlight>
            </a:endParaRPr>
          </a:p>
        </p:txBody>
      </p:sp>
      <p:pic>
        <p:nvPicPr>
          <p:cNvPr id="5" name="Picture 4">
            <a:extLst>
              <a:ext uri="{FF2B5EF4-FFF2-40B4-BE49-F238E27FC236}">
                <a16:creationId xmlns:a16="http://schemas.microsoft.com/office/drawing/2014/main" id="{9BCEFCCA-FE31-EBC0-1934-5EBC90E4DCA9}"/>
              </a:ext>
            </a:extLst>
          </p:cNvPr>
          <p:cNvPicPr>
            <a:picLocks noChangeAspect="1"/>
          </p:cNvPicPr>
          <p:nvPr/>
        </p:nvPicPr>
        <p:blipFill>
          <a:blip r:embed="rId3"/>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051488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30305-64D4-CD12-93DF-0A2C63988529}"/>
              </a:ext>
            </a:extLst>
          </p:cNvPr>
          <p:cNvSpPr>
            <a:spLocks noGrp="1"/>
          </p:cNvSpPr>
          <p:nvPr>
            <p:ph type="body" sz="quarter" idx="18"/>
          </p:nvPr>
        </p:nvSpPr>
        <p:spPr>
          <a:xfrm>
            <a:off x="914400" y="2000080"/>
            <a:ext cx="11277600" cy="3440624"/>
          </a:xfrm>
        </p:spPr>
        <p:txBody>
          <a:bodyPr/>
          <a:lstStyle/>
          <a:p>
            <a:r>
              <a:rPr lang="en-US" dirty="0"/>
              <a:t>Fairtrade is </a:t>
            </a:r>
            <a:r>
              <a:rPr lang="en-US" b="1" dirty="0"/>
              <a:t>a certification system </a:t>
            </a:r>
            <a:r>
              <a:rPr lang="en-US" dirty="0"/>
              <a:t>designed to ensure that farmers and workers who produce food and other commodities in developing countries receive fair prices and decent working conditions. </a:t>
            </a:r>
          </a:p>
          <a:p>
            <a:r>
              <a:rPr lang="en-US" dirty="0"/>
              <a:t>The Fairtrade system works by establishing a minimum price for the product, which is intended to cover the cost of sustainable production and provide a living wage for the producers. </a:t>
            </a:r>
          </a:p>
          <a:p>
            <a:r>
              <a:rPr lang="en-US" dirty="0"/>
              <a:t>In addition, Fairtrade certification requires that producers adhere to certain environmental and social standards, such as using sustainable farming practices, prohibiting the use of forced or child </a:t>
            </a:r>
            <a:r>
              <a:rPr lang="en-US" dirty="0" err="1"/>
              <a:t>labour</a:t>
            </a:r>
            <a:r>
              <a:rPr lang="en-US" dirty="0"/>
              <a:t>, and promoting gender equity.</a:t>
            </a:r>
            <a:endParaRPr lang="en-IE" dirty="0"/>
          </a:p>
        </p:txBody>
      </p:sp>
      <p:sp>
        <p:nvSpPr>
          <p:cNvPr id="3" name="Text Placeholder 2">
            <a:extLst>
              <a:ext uri="{FF2B5EF4-FFF2-40B4-BE49-F238E27FC236}">
                <a16:creationId xmlns:a16="http://schemas.microsoft.com/office/drawing/2014/main" id="{3B39D850-8961-23F8-F996-5A20FE3E2478}"/>
              </a:ext>
            </a:extLst>
          </p:cNvPr>
          <p:cNvSpPr>
            <a:spLocks noGrp="1"/>
          </p:cNvSpPr>
          <p:nvPr>
            <p:ph type="body" sz="quarter" idx="16"/>
          </p:nvPr>
        </p:nvSpPr>
        <p:spPr/>
        <p:txBody>
          <a:bodyPr/>
          <a:lstStyle/>
          <a:p>
            <a:r>
              <a:rPr lang="en-IE" b="1" dirty="0"/>
              <a:t>What is Fairtrade?</a:t>
            </a:r>
          </a:p>
        </p:txBody>
      </p:sp>
      <p:pic>
        <p:nvPicPr>
          <p:cNvPr id="7170" name="Picture 2" descr="Fairtrade Foundation logo">
            <a:extLst>
              <a:ext uri="{FF2B5EF4-FFF2-40B4-BE49-F238E27FC236}">
                <a16:creationId xmlns:a16="http://schemas.microsoft.com/office/drawing/2014/main" id="{4C950A43-EAD9-51BB-0643-2800FD21DF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2643" y="13685"/>
            <a:ext cx="1177841" cy="123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57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3140C-C955-E2DB-D7FD-AC3DDC7F0A19}"/>
              </a:ext>
            </a:extLst>
          </p:cNvPr>
          <p:cNvSpPr>
            <a:spLocks noGrp="1"/>
          </p:cNvSpPr>
          <p:nvPr>
            <p:ph type="body" sz="quarter" idx="18"/>
          </p:nvPr>
        </p:nvSpPr>
        <p:spPr>
          <a:xfrm>
            <a:off x="898358" y="1679102"/>
            <a:ext cx="6799398" cy="3436353"/>
          </a:xfrm>
        </p:spPr>
        <p:txBody>
          <a:bodyPr/>
          <a:lstStyle/>
          <a:p>
            <a:r>
              <a:rPr lang="en-US" dirty="0"/>
              <a:t>Fairtrade is not a silver bullet solution to the challenges facing food systems today. While Fairtrade can help to address some of the most pressing issues facing small-scale farmers and workers, it is only one part of a broader set of initiatives needed to build more equitable and sustainable food systems. </a:t>
            </a:r>
          </a:p>
          <a:p>
            <a:r>
              <a:rPr lang="en-US" dirty="0"/>
              <a:t>Other initiatives may include</a:t>
            </a:r>
            <a:r>
              <a:rPr lang="en-US" b="1" dirty="0"/>
              <a:t> improving access to markets and finance</a:t>
            </a:r>
            <a:r>
              <a:rPr lang="en-US" dirty="0"/>
              <a:t> for small-scale producers, supporting </a:t>
            </a:r>
            <a:r>
              <a:rPr lang="en-US" b="1" dirty="0"/>
              <a:t>agroecological and regenerative farming practices</a:t>
            </a:r>
            <a:r>
              <a:rPr lang="en-US" dirty="0"/>
              <a:t>, and promoting policies that support fair and sustainable trade.</a:t>
            </a:r>
            <a:endParaRPr lang="en-IE" dirty="0"/>
          </a:p>
        </p:txBody>
      </p:sp>
      <p:sp>
        <p:nvSpPr>
          <p:cNvPr id="3" name="Text Placeholder 2">
            <a:extLst>
              <a:ext uri="{FF2B5EF4-FFF2-40B4-BE49-F238E27FC236}">
                <a16:creationId xmlns:a16="http://schemas.microsoft.com/office/drawing/2014/main" id="{4430BD1D-DFC6-BD51-1147-984DB53D1851}"/>
              </a:ext>
            </a:extLst>
          </p:cNvPr>
          <p:cNvSpPr>
            <a:spLocks noGrp="1"/>
          </p:cNvSpPr>
          <p:nvPr>
            <p:ph type="body" sz="quarter" idx="16"/>
          </p:nvPr>
        </p:nvSpPr>
        <p:spPr>
          <a:xfrm>
            <a:off x="898358" y="778275"/>
            <a:ext cx="4990998" cy="992652"/>
          </a:xfrm>
        </p:spPr>
        <p:txBody>
          <a:bodyPr/>
          <a:lstStyle/>
          <a:p>
            <a:r>
              <a:rPr lang="en-IE" b="1" dirty="0"/>
              <a:t>What else can be done?</a:t>
            </a:r>
          </a:p>
        </p:txBody>
      </p:sp>
      <p:pic>
        <p:nvPicPr>
          <p:cNvPr id="6" name="Picture Placeholder 5" descr="Person picking tomatoes">
            <a:extLst>
              <a:ext uri="{FF2B5EF4-FFF2-40B4-BE49-F238E27FC236}">
                <a16:creationId xmlns:a16="http://schemas.microsoft.com/office/drawing/2014/main" id="{32DA1ADD-E563-94B2-8854-B7C544136A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478655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mountain, grass, outdoor, people&#10;&#10;Description automatically generated">
            <a:extLst>
              <a:ext uri="{FF2B5EF4-FFF2-40B4-BE49-F238E27FC236}">
                <a16:creationId xmlns:a16="http://schemas.microsoft.com/office/drawing/2014/main" id="{2249346D-F0A6-74B1-4A14-19AC2FB1528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62792" y="2043172"/>
            <a:ext cx="1723877" cy="1723877"/>
          </a:xfrm>
        </p:spPr>
      </p:pic>
      <p:pic>
        <p:nvPicPr>
          <p:cNvPr id="19" name="Picture Placeholder 18" descr="A picture containing outdoor, grass, sky, person&#10;&#10;Description automatically generated">
            <a:extLst>
              <a:ext uri="{FF2B5EF4-FFF2-40B4-BE49-F238E27FC236}">
                <a16:creationId xmlns:a16="http://schemas.microsoft.com/office/drawing/2014/main" id="{A7943C96-090E-10BD-7021-05F34399683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907505" y="2043172"/>
            <a:ext cx="1723877" cy="1723877"/>
          </a:xfrm>
        </p:spPr>
      </p:pic>
      <p:pic>
        <p:nvPicPr>
          <p:cNvPr id="21" name="Picture Placeholder 20" descr="A picture containing outdoor, person, rock, stone&#10;&#10;Description automatically generated">
            <a:extLst>
              <a:ext uri="{FF2B5EF4-FFF2-40B4-BE49-F238E27FC236}">
                <a16:creationId xmlns:a16="http://schemas.microsoft.com/office/drawing/2014/main" id="{A38A7549-1200-7038-0ACD-CF5E964EF43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5178581" y="2048263"/>
            <a:ext cx="1723877" cy="1723877"/>
          </a:xfrm>
        </p:spPr>
      </p:pic>
      <p:pic>
        <p:nvPicPr>
          <p:cNvPr id="23" name="Picture Placeholder 22" descr="Text&#10;&#10;Description automatically generated">
            <a:extLst>
              <a:ext uri="{FF2B5EF4-FFF2-40B4-BE49-F238E27FC236}">
                <a16:creationId xmlns:a16="http://schemas.microsoft.com/office/drawing/2014/main" id="{392DCDE7-75CB-9E34-91A3-FCC5DD4B2D5E}"/>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xfrm>
            <a:off x="7560618" y="2067563"/>
            <a:ext cx="1723877" cy="1723877"/>
          </a:xfrm>
        </p:spPr>
      </p:pic>
      <p:sp>
        <p:nvSpPr>
          <p:cNvPr id="6" name="Text Placeholder 5">
            <a:extLst>
              <a:ext uri="{FF2B5EF4-FFF2-40B4-BE49-F238E27FC236}">
                <a16:creationId xmlns:a16="http://schemas.microsoft.com/office/drawing/2014/main" id="{2960F4D6-F4D2-98E0-BDCC-6889B773BBC4}"/>
              </a:ext>
            </a:extLst>
          </p:cNvPr>
          <p:cNvSpPr>
            <a:spLocks noGrp="1"/>
          </p:cNvSpPr>
          <p:nvPr>
            <p:ph type="body" sz="quarter" idx="18"/>
          </p:nvPr>
        </p:nvSpPr>
        <p:spPr>
          <a:xfrm>
            <a:off x="247513" y="4462702"/>
            <a:ext cx="2289837" cy="1237497"/>
          </a:xfrm>
        </p:spPr>
        <p:txBody>
          <a:bodyPr/>
          <a:lstStyle/>
          <a:p>
            <a:pPr algn="ctr"/>
            <a:r>
              <a:rPr lang="en-US" sz="1600" dirty="0">
                <a:solidFill>
                  <a:srgbClr val="000000"/>
                </a:solidFill>
              </a:rPr>
              <a:t>Many food production workers, particularly those in developing countries, may be paid low wages, work long hours, and have limited access to basic rights and protections.</a:t>
            </a:r>
            <a:endParaRPr lang="en-IE" sz="1600" dirty="0">
              <a:solidFill>
                <a:srgbClr val="000000"/>
              </a:solidFill>
            </a:endParaRPr>
          </a:p>
        </p:txBody>
      </p:sp>
      <p:sp>
        <p:nvSpPr>
          <p:cNvPr id="7" name="Text Placeholder 6">
            <a:extLst>
              <a:ext uri="{FF2B5EF4-FFF2-40B4-BE49-F238E27FC236}">
                <a16:creationId xmlns:a16="http://schemas.microsoft.com/office/drawing/2014/main" id="{FB230B86-71DC-10E1-5945-748E32FB91DF}"/>
              </a:ext>
            </a:extLst>
          </p:cNvPr>
          <p:cNvSpPr>
            <a:spLocks noGrp="1"/>
          </p:cNvSpPr>
          <p:nvPr>
            <p:ph type="body" sz="quarter" idx="16"/>
          </p:nvPr>
        </p:nvSpPr>
        <p:spPr>
          <a:xfrm>
            <a:off x="247512" y="3791440"/>
            <a:ext cx="2289838" cy="344705"/>
          </a:xfrm>
        </p:spPr>
        <p:txBody>
          <a:bodyPr/>
          <a:lstStyle/>
          <a:p>
            <a:pPr algn="ctr"/>
            <a:r>
              <a:rPr lang="en-IE" sz="2000" b="1" dirty="0">
                <a:solidFill>
                  <a:srgbClr val="000000"/>
                </a:solidFill>
              </a:rPr>
              <a:t>Exploitation of workers: </a:t>
            </a:r>
          </a:p>
        </p:txBody>
      </p:sp>
      <p:sp>
        <p:nvSpPr>
          <p:cNvPr id="8" name="Text Placeholder 7">
            <a:extLst>
              <a:ext uri="{FF2B5EF4-FFF2-40B4-BE49-F238E27FC236}">
                <a16:creationId xmlns:a16="http://schemas.microsoft.com/office/drawing/2014/main" id="{E5B7277B-7434-1038-2512-6C9AC0AEE06F}"/>
              </a:ext>
            </a:extLst>
          </p:cNvPr>
          <p:cNvSpPr>
            <a:spLocks noGrp="1"/>
          </p:cNvSpPr>
          <p:nvPr>
            <p:ph type="body" sz="quarter" idx="19"/>
          </p:nvPr>
        </p:nvSpPr>
        <p:spPr>
          <a:xfrm>
            <a:off x="2529683" y="4471004"/>
            <a:ext cx="2403801" cy="1237497"/>
          </a:xfrm>
        </p:spPr>
        <p:txBody>
          <a:bodyPr/>
          <a:lstStyle/>
          <a:p>
            <a:pPr algn="ctr"/>
            <a:r>
              <a:rPr lang="en-US" sz="1600" dirty="0">
                <a:solidFill>
                  <a:srgbClr val="000000"/>
                </a:solidFill>
              </a:rPr>
              <a:t> In some cases, large-scale food production may result in the displacement of local communities or the forced acquisition of their land, often without adequate compensation or consultation</a:t>
            </a:r>
            <a:endParaRPr lang="en-IE" sz="1600" dirty="0">
              <a:solidFill>
                <a:srgbClr val="000000"/>
              </a:solidFill>
            </a:endParaRPr>
          </a:p>
        </p:txBody>
      </p:sp>
      <p:sp>
        <p:nvSpPr>
          <p:cNvPr id="9" name="Text Placeholder 8">
            <a:extLst>
              <a:ext uri="{FF2B5EF4-FFF2-40B4-BE49-F238E27FC236}">
                <a16:creationId xmlns:a16="http://schemas.microsoft.com/office/drawing/2014/main" id="{270FA122-704A-E016-A7BD-AB18FA3183B7}"/>
              </a:ext>
            </a:extLst>
          </p:cNvPr>
          <p:cNvSpPr>
            <a:spLocks noGrp="1"/>
          </p:cNvSpPr>
          <p:nvPr>
            <p:ph type="body" sz="quarter" idx="20"/>
          </p:nvPr>
        </p:nvSpPr>
        <p:spPr>
          <a:xfrm>
            <a:off x="2654147" y="3782047"/>
            <a:ext cx="2289838" cy="344705"/>
          </a:xfrm>
        </p:spPr>
        <p:txBody>
          <a:bodyPr/>
          <a:lstStyle/>
          <a:p>
            <a:pPr algn="ctr"/>
            <a:r>
              <a:rPr lang="en-IE" sz="2000" b="1" dirty="0">
                <a:solidFill>
                  <a:srgbClr val="000000"/>
                </a:solidFill>
              </a:rPr>
              <a:t>Land grabs and displacement:</a:t>
            </a:r>
          </a:p>
        </p:txBody>
      </p:sp>
      <p:sp>
        <p:nvSpPr>
          <p:cNvPr id="10" name="Text Placeholder 9">
            <a:extLst>
              <a:ext uri="{FF2B5EF4-FFF2-40B4-BE49-F238E27FC236}">
                <a16:creationId xmlns:a16="http://schemas.microsoft.com/office/drawing/2014/main" id="{63840AB3-6DA0-2AD2-48C0-15F8D69464E5}"/>
              </a:ext>
            </a:extLst>
          </p:cNvPr>
          <p:cNvSpPr>
            <a:spLocks noGrp="1"/>
          </p:cNvSpPr>
          <p:nvPr>
            <p:ph type="body" sz="quarter" idx="21"/>
          </p:nvPr>
        </p:nvSpPr>
        <p:spPr>
          <a:xfrm>
            <a:off x="4933484" y="4450949"/>
            <a:ext cx="2289837" cy="1237497"/>
          </a:xfrm>
        </p:spPr>
        <p:txBody>
          <a:bodyPr/>
          <a:lstStyle/>
          <a:p>
            <a:pPr algn="ctr"/>
            <a:r>
              <a:rPr lang="en-US" sz="1600" dirty="0">
                <a:solidFill>
                  <a:srgbClr val="000000"/>
                </a:solidFill>
              </a:rPr>
              <a:t>Small-scale farmers and producers may lack access to the resources and support they need to be competitive, such as supplies, finance, technology, and market access.</a:t>
            </a:r>
            <a:endParaRPr lang="en-IE" sz="1600" dirty="0">
              <a:solidFill>
                <a:srgbClr val="000000"/>
              </a:solidFill>
            </a:endParaRPr>
          </a:p>
        </p:txBody>
      </p:sp>
      <p:sp>
        <p:nvSpPr>
          <p:cNvPr id="11" name="Text Placeholder 10">
            <a:extLst>
              <a:ext uri="{FF2B5EF4-FFF2-40B4-BE49-F238E27FC236}">
                <a16:creationId xmlns:a16="http://schemas.microsoft.com/office/drawing/2014/main" id="{9F94DA3C-1F65-5E3B-581E-61202EDBBCC6}"/>
              </a:ext>
            </a:extLst>
          </p:cNvPr>
          <p:cNvSpPr>
            <a:spLocks noGrp="1"/>
          </p:cNvSpPr>
          <p:nvPr>
            <p:ph type="body" sz="quarter" idx="22"/>
          </p:nvPr>
        </p:nvSpPr>
        <p:spPr>
          <a:xfrm>
            <a:off x="4933484" y="3786351"/>
            <a:ext cx="2289838" cy="344705"/>
          </a:xfrm>
        </p:spPr>
        <p:txBody>
          <a:bodyPr/>
          <a:lstStyle/>
          <a:p>
            <a:pPr algn="ctr"/>
            <a:r>
              <a:rPr lang="en-IE" sz="2000" b="1" dirty="0">
                <a:solidFill>
                  <a:srgbClr val="000000"/>
                </a:solidFill>
              </a:rPr>
              <a:t>Unequal access to resources: </a:t>
            </a:r>
          </a:p>
        </p:txBody>
      </p:sp>
      <p:sp>
        <p:nvSpPr>
          <p:cNvPr id="12" name="Text Placeholder 11">
            <a:extLst>
              <a:ext uri="{FF2B5EF4-FFF2-40B4-BE49-F238E27FC236}">
                <a16:creationId xmlns:a16="http://schemas.microsoft.com/office/drawing/2014/main" id="{EB55FD25-2942-B78D-35D8-F9C1FE46D8F6}"/>
              </a:ext>
            </a:extLst>
          </p:cNvPr>
          <p:cNvSpPr>
            <a:spLocks noGrp="1"/>
          </p:cNvSpPr>
          <p:nvPr>
            <p:ph type="body" sz="quarter" idx="23"/>
          </p:nvPr>
        </p:nvSpPr>
        <p:spPr>
          <a:xfrm>
            <a:off x="7366942" y="4478553"/>
            <a:ext cx="2403801" cy="1237497"/>
          </a:xfrm>
        </p:spPr>
        <p:txBody>
          <a:bodyPr/>
          <a:lstStyle/>
          <a:p>
            <a:pPr algn="ctr"/>
            <a:r>
              <a:rPr lang="en-US" sz="1600" dirty="0">
                <a:solidFill>
                  <a:srgbClr val="000000"/>
                </a:solidFill>
              </a:rPr>
              <a:t>Women, indigenous people, and other </a:t>
            </a:r>
            <a:r>
              <a:rPr lang="en-US" sz="1600" dirty="0" err="1">
                <a:solidFill>
                  <a:srgbClr val="000000"/>
                </a:solidFill>
              </a:rPr>
              <a:t>marginalised</a:t>
            </a:r>
            <a:r>
              <a:rPr lang="en-US" sz="1600" dirty="0">
                <a:solidFill>
                  <a:srgbClr val="000000"/>
                </a:solidFill>
              </a:rPr>
              <a:t> groups may face discrimination in the food production system, including limited access to land, credit, and training.</a:t>
            </a:r>
            <a:endParaRPr lang="en-IE" sz="1600" dirty="0">
              <a:solidFill>
                <a:srgbClr val="000000"/>
              </a:solidFill>
            </a:endParaRPr>
          </a:p>
        </p:txBody>
      </p:sp>
      <p:sp>
        <p:nvSpPr>
          <p:cNvPr id="13" name="Text Placeholder 12">
            <a:extLst>
              <a:ext uri="{FF2B5EF4-FFF2-40B4-BE49-F238E27FC236}">
                <a16:creationId xmlns:a16="http://schemas.microsoft.com/office/drawing/2014/main" id="{FACA2AC8-27E4-AF59-6C5A-826DE115CBCD}"/>
              </a:ext>
            </a:extLst>
          </p:cNvPr>
          <p:cNvSpPr>
            <a:spLocks noGrp="1"/>
          </p:cNvSpPr>
          <p:nvPr>
            <p:ph type="body" sz="quarter" idx="24"/>
          </p:nvPr>
        </p:nvSpPr>
        <p:spPr>
          <a:xfrm>
            <a:off x="7366941" y="3796260"/>
            <a:ext cx="2289838" cy="344705"/>
          </a:xfrm>
        </p:spPr>
        <p:txBody>
          <a:bodyPr/>
          <a:lstStyle/>
          <a:p>
            <a:pPr algn="ctr"/>
            <a:r>
              <a:rPr lang="en-IE" sz="2000" b="1" dirty="0">
                <a:solidFill>
                  <a:srgbClr val="000000"/>
                </a:solidFill>
              </a:rPr>
              <a:t>Discrimination and marginalisation:</a:t>
            </a:r>
          </a:p>
        </p:txBody>
      </p:sp>
      <p:sp>
        <p:nvSpPr>
          <p:cNvPr id="15" name="TextBox 14">
            <a:extLst>
              <a:ext uri="{FF2B5EF4-FFF2-40B4-BE49-F238E27FC236}">
                <a16:creationId xmlns:a16="http://schemas.microsoft.com/office/drawing/2014/main" id="{BC498671-CD0E-894D-BC2F-3FE2994F52DB}"/>
              </a:ext>
            </a:extLst>
          </p:cNvPr>
          <p:cNvSpPr txBox="1"/>
          <p:nvPr/>
        </p:nvSpPr>
        <p:spPr>
          <a:xfrm>
            <a:off x="1" y="381296"/>
            <a:ext cx="11504644" cy="1200329"/>
          </a:xfrm>
          <a:prstGeom prst="rect">
            <a:avLst/>
          </a:prstGeom>
          <a:solidFill>
            <a:srgbClr val="F79037"/>
          </a:solidFill>
        </p:spPr>
        <p:txBody>
          <a:bodyPr wrap="square">
            <a:spAutoFit/>
          </a:bodyPr>
          <a:lstStyle/>
          <a:p>
            <a:pPr marL="468000"/>
            <a:r>
              <a:rPr lang="en-US" sz="3600" b="0" i="0" dirty="0">
                <a:solidFill>
                  <a:schemeClr val="bg1"/>
                </a:solidFill>
                <a:effectLst/>
              </a:rPr>
              <a:t>There are many issues in the food production system that can lead to </a:t>
            </a:r>
            <a:r>
              <a:rPr lang="en-US" sz="3600" b="1" i="0" dirty="0">
                <a:solidFill>
                  <a:schemeClr val="bg1"/>
                </a:solidFill>
                <a:effectLst/>
              </a:rPr>
              <a:t>SOCIAL INJUSTICE</a:t>
            </a:r>
            <a:r>
              <a:rPr lang="en-US" sz="3600" b="0" i="0" dirty="0">
                <a:solidFill>
                  <a:schemeClr val="bg1"/>
                </a:solidFill>
                <a:effectLst/>
              </a:rPr>
              <a:t>, including:</a:t>
            </a:r>
            <a:endParaRPr lang="en-IE" sz="3600" dirty="0">
              <a:solidFill>
                <a:schemeClr val="bg1"/>
              </a:solidFill>
            </a:endParaRPr>
          </a:p>
        </p:txBody>
      </p:sp>
      <p:pic>
        <p:nvPicPr>
          <p:cNvPr id="24" name="Picture Placeholder 22">
            <a:extLst>
              <a:ext uri="{FF2B5EF4-FFF2-40B4-BE49-F238E27FC236}">
                <a16:creationId xmlns:a16="http://schemas.microsoft.com/office/drawing/2014/main" id="{22C360BD-E841-A8E3-EAFD-C599C4571E3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923143" y="2062474"/>
            <a:ext cx="1723877" cy="1723877"/>
          </a:xfrm>
          <a:prstGeom prst="ellipse">
            <a:avLst/>
          </a:prstGeom>
        </p:spPr>
      </p:pic>
      <p:sp>
        <p:nvSpPr>
          <p:cNvPr id="25" name="Text Placeholder 11">
            <a:extLst>
              <a:ext uri="{FF2B5EF4-FFF2-40B4-BE49-F238E27FC236}">
                <a16:creationId xmlns:a16="http://schemas.microsoft.com/office/drawing/2014/main" id="{2BDEB2A8-8F7E-F2A7-EBFE-AEF0AE16D6D0}"/>
              </a:ext>
            </a:extLst>
          </p:cNvPr>
          <p:cNvSpPr txBox="1">
            <a:spLocks/>
          </p:cNvSpPr>
          <p:nvPr/>
        </p:nvSpPr>
        <p:spPr>
          <a:xfrm>
            <a:off x="9770743" y="4473464"/>
            <a:ext cx="2362525"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rgbClr val="000000"/>
                </a:solidFill>
              </a:rPr>
              <a:t>Food waste can exacerbate social injustice by contributing to the loss of valuable resources and exacerbating food insecurity, particularly for vulnerable populations.</a:t>
            </a:r>
            <a:endParaRPr lang="en-IE" sz="1600" dirty="0">
              <a:solidFill>
                <a:srgbClr val="000000"/>
              </a:solidFill>
            </a:endParaRPr>
          </a:p>
        </p:txBody>
      </p:sp>
      <p:sp>
        <p:nvSpPr>
          <p:cNvPr id="26" name="Text Placeholder 12">
            <a:extLst>
              <a:ext uri="{FF2B5EF4-FFF2-40B4-BE49-F238E27FC236}">
                <a16:creationId xmlns:a16="http://schemas.microsoft.com/office/drawing/2014/main" id="{F966E6C4-4BEA-F269-8271-5920513ECA2C}"/>
              </a:ext>
            </a:extLst>
          </p:cNvPr>
          <p:cNvSpPr txBox="1">
            <a:spLocks/>
          </p:cNvSpPr>
          <p:nvPr/>
        </p:nvSpPr>
        <p:spPr>
          <a:xfrm>
            <a:off x="9729466" y="3791171"/>
            <a:ext cx="2289838" cy="3447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000" b="1" dirty="0">
                <a:solidFill>
                  <a:srgbClr val="000000"/>
                </a:solidFill>
              </a:rPr>
              <a:t>Food Waste:</a:t>
            </a:r>
          </a:p>
        </p:txBody>
      </p:sp>
    </p:spTree>
    <p:extLst>
      <p:ext uri="{BB962C8B-B14F-4D97-AF65-F5344CB8AC3E}">
        <p14:creationId xmlns:p14="http://schemas.microsoft.com/office/powerpoint/2010/main" val="139301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091C6-B864-654A-6678-F753AD723D25}"/>
              </a:ext>
            </a:extLst>
          </p:cNvPr>
          <p:cNvSpPr>
            <a:spLocks noGrp="1"/>
          </p:cNvSpPr>
          <p:nvPr>
            <p:ph type="body" sz="quarter" idx="18"/>
          </p:nvPr>
        </p:nvSpPr>
        <p:spPr>
          <a:xfrm>
            <a:off x="898526" y="1280887"/>
            <a:ext cx="5646737" cy="2808152"/>
          </a:xfrm>
        </p:spPr>
        <p:txBody>
          <a:bodyPr/>
          <a:lstStyle/>
          <a:p>
            <a:r>
              <a:rPr lang="en-IE" dirty="0"/>
              <a:t>Our Food system is a complex and dynamic structure with several parties involved in the system, both directly (farmers, manufacturers, food services etc.) and indirectly (policymakers, consumers, marketeers, logistics etc). </a:t>
            </a:r>
          </a:p>
          <a:p>
            <a:r>
              <a:rPr lang="en-IE" dirty="0"/>
              <a:t>There are ethical concerns present at every step of our food system </a:t>
            </a:r>
            <a:r>
              <a:rPr lang="en-US" dirty="0"/>
              <a:t>including the governance &amp; economics of food production, its sustainability, the degree to which we waste food, how food production affects the natural environment and the impact of food on health.</a:t>
            </a:r>
            <a:r>
              <a:rPr lang="en-IE" dirty="0"/>
              <a:t>  </a:t>
            </a:r>
          </a:p>
        </p:txBody>
      </p:sp>
      <p:sp>
        <p:nvSpPr>
          <p:cNvPr id="3" name="Text Placeholder 2">
            <a:extLst>
              <a:ext uri="{FF2B5EF4-FFF2-40B4-BE49-F238E27FC236}">
                <a16:creationId xmlns:a16="http://schemas.microsoft.com/office/drawing/2014/main" id="{B319A8B8-BDAD-721E-BD6A-1D874DF74A73}"/>
              </a:ext>
            </a:extLst>
          </p:cNvPr>
          <p:cNvSpPr>
            <a:spLocks noGrp="1"/>
          </p:cNvSpPr>
          <p:nvPr>
            <p:ph type="body" sz="quarter" idx="16"/>
          </p:nvPr>
        </p:nvSpPr>
        <p:spPr>
          <a:xfrm>
            <a:off x="898358" y="647051"/>
            <a:ext cx="4990998" cy="992652"/>
          </a:xfrm>
        </p:spPr>
        <p:txBody>
          <a:bodyPr/>
          <a:lstStyle/>
          <a:p>
            <a:r>
              <a:rPr lang="en-IE" b="1" dirty="0"/>
              <a:t>Our Food System </a:t>
            </a:r>
          </a:p>
        </p:txBody>
      </p:sp>
      <p:pic>
        <p:nvPicPr>
          <p:cNvPr id="6" name="Picture Placeholder 5" descr="Child drawing the earth">
            <a:extLst>
              <a:ext uri="{FF2B5EF4-FFF2-40B4-BE49-F238E27FC236}">
                <a16:creationId xmlns:a16="http://schemas.microsoft.com/office/drawing/2014/main" id="{8A068948-24F0-14A6-22CA-F0AFD62B6D3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46084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93F63-C670-4008-7550-9A53A1B9D20D}"/>
              </a:ext>
            </a:extLst>
          </p:cNvPr>
          <p:cNvSpPr>
            <a:spLocks noGrp="1"/>
          </p:cNvSpPr>
          <p:nvPr>
            <p:ph type="body" sz="quarter" idx="18"/>
          </p:nvPr>
        </p:nvSpPr>
        <p:spPr>
          <a:xfrm>
            <a:off x="798380" y="1719132"/>
            <a:ext cx="10595237" cy="3849918"/>
          </a:xfrm>
        </p:spPr>
        <p:txBody>
          <a:bodyPr/>
          <a:lstStyle/>
          <a:p>
            <a:r>
              <a:rPr lang="en-US" dirty="0"/>
              <a:t>As implied above, social justice issues in regard to food production are not merely about fair trade. In any country (rich and poor), the conditions of farm workers and farmers may or may not be (adequately) protected by various kinds of legislation on for example, safety (including pesticide safety) and working conditions.</a:t>
            </a:r>
          </a:p>
          <a:p>
            <a:r>
              <a:rPr lang="en-US" b="1" dirty="0">
                <a:solidFill>
                  <a:srgbClr val="F79037"/>
                </a:solidFill>
              </a:rPr>
              <a:t>Addressing social justice </a:t>
            </a:r>
            <a:r>
              <a:rPr lang="en-US" dirty="0"/>
              <a:t>issues in food production requires a range of approaches, including </a:t>
            </a:r>
            <a:r>
              <a:rPr lang="en-US" b="1" dirty="0"/>
              <a:t>strengthening </a:t>
            </a:r>
            <a:r>
              <a:rPr lang="en-US" b="1" dirty="0" err="1"/>
              <a:t>labour</a:t>
            </a:r>
            <a:r>
              <a:rPr lang="en-US" b="1" dirty="0"/>
              <a:t> protections, supporting small-scale producers, promoting equitable land tenure, and reducing food waste</a:t>
            </a:r>
            <a:r>
              <a:rPr lang="en-US" dirty="0"/>
              <a:t>. It also requires </a:t>
            </a:r>
            <a:r>
              <a:rPr lang="en-US" dirty="0" err="1"/>
              <a:t>recognising</a:t>
            </a:r>
            <a:r>
              <a:rPr lang="en-US" dirty="0"/>
              <a:t> the complex social, economic, and political factors that shape food systems and working to address these underlying issues in order to build a more just and sustainable food system for all.</a:t>
            </a:r>
            <a:endParaRPr lang="en-IE" dirty="0"/>
          </a:p>
        </p:txBody>
      </p:sp>
      <p:sp>
        <p:nvSpPr>
          <p:cNvPr id="3" name="Text Placeholder 2">
            <a:extLst>
              <a:ext uri="{FF2B5EF4-FFF2-40B4-BE49-F238E27FC236}">
                <a16:creationId xmlns:a16="http://schemas.microsoft.com/office/drawing/2014/main" id="{B8FE0E94-579F-DC1D-56B8-E2276442A8B6}"/>
              </a:ext>
            </a:extLst>
          </p:cNvPr>
          <p:cNvSpPr>
            <a:spLocks noGrp="1"/>
          </p:cNvSpPr>
          <p:nvPr>
            <p:ph type="body" sz="quarter" idx="16"/>
          </p:nvPr>
        </p:nvSpPr>
        <p:spPr/>
        <p:txBody>
          <a:bodyPr/>
          <a:lstStyle/>
          <a:p>
            <a:r>
              <a:rPr lang="en-IE" b="1" dirty="0"/>
              <a:t>Social Justice…</a:t>
            </a:r>
          </a:p>
        </p:txBody>
      </p:sp>
      <p:pic>
        <p:nvPicPr>
          <p:cNvPr id="4" name="Picture 3">
            <a:extLst>
              <a:ext uri="{FF2B5EF4-FFF2-40B4-BE49-F238E27FC236}">
                <a16:creationId xmlns:a16="http://schemas.microsoft.com/office/drawing/2014/main" id="{B75D0E5D-CD3D-2CEB-784C-CA30F214E96F}"/>
              </a:ext>
            </a:extLst>
          </p:cNvPr>
          <p:cNvPicPr>
            <a:picLocks noChangeAspect="1"/>
          </p:cNvPicPr>
          <p:nvPr/>
        </p:nvPicPr>
        <p:blipFill>
          <a:blip r:embed="rId2"/>
          <a:stretch>
            <a:fillRect/>
          </a:stretch>
        </p:blipFill>
        <p:spPr>
          <a:xfrm>
            <a:off x="10604661" y="538411"/>
            <a:ext cx="1033329" cy="1103783"/>
          </a:xfrm>
          <a:prstGeom prst="rect">
            <a:avLst/>
          </a:prstGeom>
        </p:spPr>
      </p:pic>
    </p:spTree>
    <p:extLst>
      <p:ext uri="{BB962C8B-B14F-4D97-AF65-F5344CB8AC3E}">
        <p14:creationId xmlns:p14="http://schemas.microsoft.com/office/powerpoint/2010/main" val="246301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A5B04-0C3F-DD04-1007-BE688D95730B}"/>
              </a:ext>
            </a:extLst>
          </p:cNvPr>
          <p:cNvSpPr>
            <a:spLocks noGrp="1"/>
          </p:cNvSpPr>
          <p:nvPr>
            <p:ph type="body" sz="quarter" idx="16"/>
          </p:nvPr>
        </p:nvSpPr>
        <p:spPr/>
        <p:txBody>
          <a:bodyPr/>
          <a:lstStyle/>
          <a:p>
            <a:r>
              <a:rPr lang="en-US" dirty="0"/>
              <a:t>The Link between Food and Health</a:t>
            </a:r>
          </a:p>
          <a:p>
            <a:endParaRPr lang="en-IE" dirty="0"/>
          </a:p>
        </p:txBody>
      </p:sp>
      <p:sp>
        <p:nvSpPr>
          <p:cNvPr id="3" name="Text Placeholder 2">
            <a:extLst>
              <a:ext uri="{FF2B5EF4-FFF2-40B4-BE49-F238E27FC236}">
                <a16:creationId xmlns:a16="http://schemas.microsoft.com/office/drawing/2014/main" id="{74FB61CE-5ED9-AAC4-06EA-2102B87BDF80}"/>
              </a:ext>
            </a:extLst>
          </p:cNvPr>
          <p:cNvSpPr>
            <a:spLocks noGrp="1"/>
          </p:cNvSpPr>
          <p:nvPr>
            <p:ph type="body" sz="quarter" idx="17"/>
          </p:nvPr>
        </p:nvSpPr>
        <p:spPr/>
        <p:txBody>
          <a:bodyPr/>
          <a:lstStyle/>
          <a:p>
            <a:r>
              <a:rPr lang="en-IE" dirty="0"/>
              <a:t>06</a:t>
            </a:r>
          </a:p>
        </p:txBody>
      </p:sp>
    </p:spTree>
    <p:extLst>
      <p:ext uri="{BB962C8B-B14F-4D97-AF65-F5344CB8AC3E}">
        <p14:creationId xmlns:p14="http://schemas.microsoft.com/office/powerpoint/2010/main" val="2780532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C1D4F-B6F3-AF74-E6DB-D41EF6F9BF2A}"/>
              </a:ext>
            </a:extLst>
          </p:cNvPr>
          <p:cNvSpPr>
            <a:spLocks noGrp="1"/>
          </p:cNvSpPr>
          <p:nvPr>
            <p:ph type="body" sz="quarter" idx="18"/>
          </p:nvPr>
        </p:nvSpPr>
        <p:spPr>
          <a:xfrm>
            <a:off x="898358" y="1882894"/>
            <a:ext cx="6631447" cy="3025975"/>
          </a:xfrm>
        </p:spPr>
        <p:txBody>
          <a:bodyPr/>
          <a:lstStyle/>
          <a:p>
            <a:r>
              <a:rPr lang="en-US" dirty="0"/>
              <a:t>The link between food and health is complex and multifaceted, and there are many factors that can influence our health outcomes, including </a:t>
            </a:r>
            <a:r>
              <a:rPr lang="en-US" b="1" dirty="0"/>
              <a:t>genetics</a:t>
            </a:r>
            <a:r>
              <a:rPr lang="en-US" dirty="0"/>
              <a:t>, </a:t>
            </a:r>
            <a:r>
              <a:rPr lang="en-US" b="1" dirty="0"/>
              <a:t>environment</a:t>
            </a:r>
            <a:r>
              <a:rPr lang="en-US" dirty="0"/>
              <a:t>, and </a:t>
            </a:r>
            <a:r>
              <a:rPr lang="en-US" b="1" dirty="0"/>
              <a:t>lifestyle</a:t>
            </a:r>
            <a:r>
              <a:rPr lang="en-US" dirty="0"/>
              <a:t> factors beyond just diet.</a:t>
            </a:r>
          </a:p>
          <a:p>
            <a:r>
              <a:rPr lang="en-US" dirty="0"/>
              <a:t>However, as we have learned so far, from an ethical perspective, there is a clear link between food and health. Our food choices have a direct impact not only on our own health and well-being but also on the health and well-being of the planet and other living beings.</a:t>
            </a:r>
            <a:endParaRPr lang="en-IE" dirty="0"/>
          </a:p>
        </p:txBody>
      </p:sp>
      <p:sp>
        <p:nvSpPr>
          <p:cNvPr id="3" name="Text Placeholder 2">
            <a:extLst>
              <a:ext uri="{FF2B5EF4-FFF2-40B4-BE49-F238E27FC236}">
                <a16:creationId xmlns:a16="http://schemas.microsoft.com/office/drawing/2014/main" id="{4A712911-C733-DF0B-35C5-AF2AEB232BB4}"/>
              </a:ext>
            </a:extLst>
          </p:cNvPr>
          <p:cNvSpPr>
            <a:spLocks noGrp="1"/>
          </p:cNvSpPr>
          <p:nvPr>
            <p:ph type="body" sz="quarter" idx="16"/>
          </p:nvPr>
        </p:nvSpPr>
        <p:spPr/>
        <p:txBody>
          <a:bodyPr/>
          <a:lstStyle/>
          <a:p>
            <a:r>
              <a:rPr lang="en-IE" dirty="0"/>
              <a:t>Food &amp; Health</a:t>
            </a:r>
          </a:p>
        </p:txBody>
      </p:sp>
      <p:pic>
        <p:nvPicPr>
          <p:cNvPr id="6" name="Picture Placeholder 5" descr="A bowl of food&#10;&#10;Description automatically generated with low confidence">
            <a:extLst>
              <a:ext uri="{FF2B5EF4-FFF2-40B4-BE49-F238E27FC236}">
                <a16:creationId xmlns:a16="http://schemas.microsoft.com/office/drawing/2014/main" id="{3864483B-DEEB-4813-6501-6F0FCBEB878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l="1974" r="1974"/>
          <a:stretch>
            <a:fillRect/>
          </a:stretch>
        </p:blipFill>
        <p:spPr/>
      </p:pic>
    </p:spTree>
    <p:extLst>
      <p:ext uri="{BB962C8B-B14F-4D97-AF65-F5344CB8AC3E}">
        <p14:creationId xmlns:p14="http://schemas.microsoft.com/office/powerpoint/2010/main" val="1122579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A1D7B-B27B-CF39-C588-3C79239290C6}"/>
              </a:ext>
            </a:extLst>
          </p:cNvPr>
          <p:cNvSpPr>
            <a:spLocks noGrp="1"/>
          </p:cNvSpPr>
          <p:nvPr>
            <p:ph type="body" idx="1"/>
          </p:nvPr>
        </p:nvSpPr>
        <p:spPr>
          <a:xfrm>
            <a:off x="-6670" y="214604"/>
            <a:ext cx="9057364" cy="1194318"/>
          </a:xfrm>
        </p:spPr>
        <p:txBody>
          <a:bodyPr>
            <a:noAutofit/>
          </a:bodyPr>
          <a:lstStyle/>
          <a:p>
            <a:pPr marL="324000" indent="0"/>
            <a:r>
              <a:rPr lang="en-US" sz="3200" dirty="0">
                <a:solidFill>
                  <a:srgbClr val="000000"/>
                </a:solidFill>
              </a:rPr>
              <a:t>As a food entrepreneur, acknowledging the link between food &amp; health is a foundation for building a sustainable and ethical food business. </a:t>
            </a:r>
          </a:p>
          <a:p>
            <a:pPr marL="324000" indent="0"/>
            <a:r>
              <a:rPr lang="en-US" sz="3200" dirty="0">
                <a:solidFill>
                  <a:srgbClr val="000000"/>
                </a:solidFill>
              </a:rPr>
              <a:t>Here are some ways you can do this:</a:t>
            </a:r>
            <a:endParaRPr lang="en-IE" sz="3200" dirty="0">
              <a:solidFill>
                <a:srgbClr val="000000"/>
              </a:solidFill>
            </a:endParaRPr>
          </a:p>
        </p:txBody>
      </p:sp>
      <p:sp>
        <p:nvSpPr>
          <p:cNvPr id="3" name="Text Placeholder 2">
            <a:extLst>
              <a:ext uri="{FF2B5EF4-FFF2-40B4-BE49-F238E27FC236}">
                <a16:creationId xmlns:a16="http://schemas.microsoft.com/office/drawing/2014/main" id="{160B8126-9ECC-C363-F44F-FA18D7D978F2}"/>
              </a:ext>
            </a:extLst>
          </p:cNvPr>
          <p:cNvSpPr>
            <a:spLocks noGrp="1"/>
          </p:cNvSpPr>
          <p:nvPr>
            <p:ph type="body" idx="2"/>
          </p:nvPr>
        </p:nvSpPr>
        <p:spPr>
          <a:xfrm>
            <a:off x="685651" y="3556206"/>
            <a:ext cx="1766146" cy="977531"/>
          </a:xfrm>
        </p:spPr>
        <p:txBody>
          <a:bodyPr/>
          <a:lstStyle/>
          <a:p>
            <a:pPr marL="0" indent="0"/>
            <a:r>
              <a:rPr lang="en-US" sz="2000" dirty="0">
                <a:solidFill>
                  <a:srgbClr val="000000"/>
                </a:solidFill>
              </a:rPr>
              <a:t>Emphasise the nutritional value of your products</a:t>
            </a:r>
            <a:endParaRPr lang="en-IE" sz="2000" dirty="0">
              <a:solidFill>
                <a:srgbClr val="000000"/>
              </a:solidFill>
            </a:endParaRPr>
          </a:p>
        </p:txBody>
      </p:sp>
      <p:sp>
        <p:nvSpPr>
          <p:cNvPr id="6" name="Text Placeholder 5">
            <a:extLst>
              <a:ext uri="{FF2B5EF4-FFF2-40B4-BE49-F238E27FC236}">
                <a16:creationId xmlns:a16="http://schemas.microsoft.com/office/drawing/2014/main" id="{4CB131E2-6ADD-FF85-6761-0B10E3C0276F}"/>
              </a:ext>
            </a:extLst>
          </p:cNvPr>
          <p:cNvSpPr>
            <a:spLocks noGrp="1"/>
          </p:cNvSpPr>
          <p:nvPr>
            <p:ph type="body" idx="10"/>
          </p:nvPr>
        </p:nvSpPr>
        <p:spPr>
          <a:xfrm>
            <a:off x="3189015" y="2674303"/>
            <a:ext cx="586612" cy="597538"/>
          </a:xfrm>
        </p:spPr>
        <p:txBody>
          <a:bodyPr/>
          <a:lstStyle/>
          <a:p>
            <a:r>
              <a:rPr lang="en-IE" dirty="0">
                <a:solidFill>
                  <a:srgbClr val="B2DDDC"/>
                </a:solidFill>
              </a:rPr>
              <a:t>2</a:t>
            </a:r>
          </a:p>
        </p:txBody>
      </p:sp>
      <p:sp>
        <p:nvSpPr>
          <p:cNvPr id="7" name="Text Placeholder 6">
            <a:extLst>
              <a:ext uri="{FF2B5EF4-FFF2-40B4-BE49-F238E27FC236}">
                <a16:creationId xmlns:a16="http://schemas.microsoft.com/office/drawing/2014/main" id="{BBA075B8-05C8-5D93-A49C-C184B1F10C71}"/>
              </a:ext>
            </a:extLst>
          </p:cNvPr>
          <p:cNvSpPr>
            <a:spLocks noGrp="1"/>
          </p:cNvSpPr>
          <p:nvPr>
            <p:ph type="body" idx="11"/>
          </p:nvPr>
        </p:nvSpPr>
        <p:spPr>
          <a:xfrm>
            <a:off x="5498757" y="2594503"/>
            <a:ext cx="586612" cy="597538"/>
          </a:xfrm>
        </p:spPr>
        <p:txBody>
          <a:bodyPr/>
          <a:lstStyle/>
          <a:p>
            <a:r>
              <a:rPr lang="en-IE" dirty="0">
                <a:solidFill>
                  <a:srgbClr val="F1A0C2"/>
                </a:solidFill>
              </a:rPr>
              <a:t>3</a:t>
            </a:r>
          </a:p>
        </p:txBody>
      </p:sp>
      <p:sp>
        <p:nvSpPr>
          <p:cNvPr id="9" name="Text Placeholder 8">
            <a:extLst>
              <a:ext uri="{FF2B5EF4-FFF2-40B4-BE49-F238E27FC236}">
                <a16:creationId xmlns:a16="http://schemas.microsoft.com/office/drawing/2014/main" id="{FA44AC62-9DC6-976E-DCD4-FBBB59E33AA3}"/>
              </a:ext>
            </a:extLst>
          </p:cNvPr>
          <p:cNvSpPr>
            <a:spLocks noGrp="1"/>
          </p:cNvSpPr>
          <p:nvPr>
            <p:ph type="body" idx="13"/>
          </p:nvPr>
        </p:nvSpPr>
        <p:spPr>
          <a:xfrm>
            <a:off x="799182" y="2734403"/>
            <a:ext cx="586612" cy="597538"/>
          </a:xfrm>
        </p:spPr>
        <p:txBody>
          <a:bodyPr/>
          <a:lstStyle/>
          <a:p>
            <a:r>
              <a:rPr lang="en-IE" dirty="0">
                <a:solidFill>
                  <a:srgbClr val="F79037"/>
                </a:solidFill>
              </a:rPr>
              <a:t>1</a:t>
            </a:r>
          </a:p>
        </p:txBody>
      </p:sp>
      <p:sp>
        <p:nvSpPr>
          <p:cNvPr id="11" name="Text Placeholder 10">
            <a:extLst>
              <a:ext uri="{FF2B5EF4-FFF2-40B4-BE49-F238E27FC236}">
                <a16:creationId xmlns:a16="http://schemas.microsoft.com/office/drawing/2014/main" id="{4F24376C-9954-C54D-8A48-7B04DF73F8D8}"/>
              </a:ext>
            </a:extLst>
          </p:cNvPr>
          <p:cNvSpPr>
            <a:spLocks noGrp="1"/>
          </p:cNvSpPr>
          <p:nvPr>
            <p:ph type="body" idx="15"/>
          </p:nvPr>
        </p:nvSpPr>
        <p:spPr>
          <a:xfrm>
            <a:off x="10066334" y="2598692"/>
            <a:ext cx="586612" cy="597538"/>
          </a:xfrm>
        </p:spPr>
        <p:txBody>
          <a:bodyPr/>
          <a:lstStyle/>
          <a:p>
            <a:r>
              <a:rPr lang="en-IE" dirty="0">
                <a:solidFill>
                  <a:srgbClr val="B2DDDC"/>
                </a:solidFill>
              </a:rPr>
              <a:t>5</a:t>
            </a:r>
          </a:p>
        </p:txBody>
      </p:sp>
      <p:sp>
        <p:nvSpPr>
          <p:cNvPr id="12" name="Text Placeholder 11">
            <a:extLst>
              <a:ext uri="{FF2B5EF4-FFF2-40B4-BE49-F238E27FC236}">
                <a16:creationId xmlns:a16="http://schemas.microsoft.com/office/drawing/2014/main" id="{57F60898-309F-8BFD-1283-2A9A3B7B941C}"/>
              </a:ext>
            </a:extLst>
          </p:cNvPr>
          <p:cNvSpPr>
            <a:spLocks noGrp="1"/>
          </p:cNvSpPr>
          <p:nvPr>
            <p:ph type="body" idx="6"/>
          </p:nvPr>
        </p:nvSpPr>
        <p:spPr>
          <a:xfrm>
            <a:off x="7723240" y="2581105"/>
            <a:ext cx="586612" cy="597538"/>
          </a:xfrm>
        </p:spPr>
        <p:txBody>
          <a:bodyPr/>
          <a:lstStyle/>
          <a:p>
            <a:r>
              <a:rPr lang="en-IE" dirty="0">
                <a:solidFill>
                  <a:srgbClr val="F79037"/>
                </a:solidFill>
              </a:rPr>
              <a:t>4</a:t>
            </a:r>
          </a:p>
        </p:txBody>
      </p:sp>
      <p:sp>
        <p:nvSpPr>
          <p:cNvPr id="13" name="Text Placeholder 2">
            <a:extLst>
              <a:ext uri="{FF2B5EF4-FFF2-40B4-BE49-F238E27FC236}">
                <a16:creationId xmlns:a16="http://schemas.microsoft.com/office/drawing/2014/main" id="{31CA8FA2-051A-9513-12A8-5FE459024DF1}"/>
              </a:ext>
            </a:extLst>
          </p:cNvPr>
          <p:cNvSpPr txBox="1">
            <a:spLocks/>
          </p:cNvSpPr>
          <p:nvPr/>
        </p:nvSpPr>
        <p:spPr>
          <a:xfrm>
            <a:off x="9864639" y="355620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Promote healthy eating habits</a:t>
            </a:r>
            <a:endParaRPr lang="en-IE" sz="2000" dirty="0">
              <a:solidFill>
                <a:srgbClr val="000000"/>
              </a:solidFill>
            </a:endParaRPr>
          </a:p>
        </p:txBody>
      </p:sp>
      <p:sp>
        <p:nvSpPr>
          <p:cNvPr id="14" name="Text Placeholder 2">
            <a:extLst>
              <a:ext uri="{FF2B5EF4-FFF2-40B4-BE49-F238E27FC236}">
                <a16:creationId xmlns:a16="http://schemas.microsoft.com/office/drawing/2014/main" id="{86F797E9-521C-AB1F-6E74-31E11F00AE9B}"/>
              </a:ext>
            </a:extLst>
          </p:cNvPr>
          <p:cNvSpPr txBox="1">
            <a:spLocks/>
          </p:cNvSpPr>
          <p:nvPr/>
        </p:nvSpPr>
        <p:spPr>
          <a:xfrm>
            <a:off x="7538783" y="3597325"/>
            <a:ext cx="1850314"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Offer a variety of dietary options</a:t>
            </a:r>
            <a:endParaRPr lang="en-IE" sz="2000" dirty="0">
              <a:solidFill>
                <a:srgbClr val="000000"/>
              </a:solidFill>
            </a:endParaRPr>
          </a:p>
        </p:txBody>
      </p:sp>
      <p:sp>
        <p:nvSpPr>
          <p:cNvPr id="15" name="Text Placeholder 2">
            <a:extLst>
              <a:ext uri="{FF2B5EF4-FFF2-40B4-BE49-F238E27FC236}">
                <a16:creationId xmlns:a16="http://schemas.microsoft.com/office/drawing/2014/main" id="{FA34453E-6925-A009-45BE-803C90F8C163}"/>
              </a:ext>
            </a:extLst>
          </p:cNvPr>
          <p:cNvSpPr txBox="1">
            <a:spLocks/>
          </p:cNvSpPr>
          <p:nvPr/>
        </p:nvSpPr>
        <p:spPr>
          <a:xfrm>
            <a:off x="5212927" y="3595024"/>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Support local and organic agriculture </a:t>
            </a:r>
            <a:endParaRPr lang="en-IE" sz="2000" dirty="0">
              <a:solidFill>
                <a:srgbClr val="000000"/>
              </a:solidFill>
            </a:endParaRPr>
          </a:p>
        </p:txBody>
      </p:sp>
      <p:sp>
        <p:nvSpPr>
          <p:cNvPr id="16" name="Text Placeholder 2">
            <a:extLst>
              <a:ext uri="{FF2B5EF4-FFF2-40B4-BE49-F238E27FC236}">
                <a16:creationId xmlns:a16="http://schemas.microsoft.com/office/drawing/2014/main" id="{5A4A12E5-B8CB-17FD-8C2B-4FE3E6B2550D}"/>
              </a:ext>
            </a:extLst>
          </p:cNvPr>
          <p:cNvSpPr txBox="1">
            <a:spLocks/>
          </p:cNvSpPr>
          <p:nvPr/>
        </p:nvSpPr>
        <p:spPr>
          <a:xfrm>
            <a:off x="2887071" y="3556209"/>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Use high-quality, sustainable ingredients </a:t>
            </a:r>
            <a:endParaRPr lang="en-IE" sz="2000" dirty="0">
              <a:solidFill>
                <a:srgbClr val="000000"/>
              </a:solidFill>
            </a:endParaRPr>
          </a:p>
        </p:txBody>
      </p:sp>
    </p:spTree>
    <p:extLst>
      <p:ext uri="{BB962C8B-B14F-4D97-AF65-F5344CB8AC3E}">
        <p14:creationId xmlns:p14="http://schemas.microsoft.com/office/powerpoint/2010/main" val="2689637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9F833-8740-A6A3-F504-3E001DE88A01}"/>
              </a:ext>
            </a:extLst>
          </p:cNvPr>
          <p:cNvSpPr>
            <a:spLocks noGrp="1"/>
          </p:cNvSpPr>
          <p:nvPr>
            <p:ph type="body" sz="quarter" idx="18"/>
          </p:nvPr>
        </p:nvSpPr>
        <p:spPr>
          <a:xfrm>
            <a:off x="811763" y="1950099"/>
            <a:ext cx="5458407" cy="3660288"/>
          </a:xfrm>
        </p:spPr>
        <p:txBody>
          <a:bodyPr/>
          <a:lstStyle/>
          <a:p>
            <a:r>
              <a:rPr lang="en-US" dirty="0"/>
              <a:t>Make sure your products are </a:t>
            </a:r>
            <a:r>
              <a:rPr lang="en-US" b="1" dirty="0"/>
              <a:t>nutritious</a:t>
            </a:r>
            <a:r>
              <a:rPr lang="en-US" dirty="0"/>
              <a:t> and provide customers with the </a:t>
            </a:r>
            <a:r>
              <a:rPr lang="en-US" b="1" dirty="0"/>
              <a:t>information</a:t>
            </a:r>
            <a:r>
              <a:rPr lang="en-US" dirty="0"/>
              <a:t> they need to make informed choices about their diet. </a:t>
            </a:r>
          </a:p>
          <a:p>
            <a:r>
              <a:rPr lang="en-US" dirty="0"/>
              <a:t>Highlight the key nutrients and health benefits of your products on your packaging, website, and marketing materials.</a:t>
            </a:r>
          </a:p>
          <a:p>
            <a:r>
              <a:rPr lang="en-GB" b="1" dirty="0">
                <a:solidFill>
                  <a:srgbClr val="F79037"/>
                </a:solidFill>
                <a:hlinkClick r:id="rId2">
                  <a:extLst>
                    <a:ext uri="{A12FA001-AC4F-418D-AE19-62706E023703}">
                      <ahyp:hlinkClr xmlns:ahyp="http://schemas.microsoft.com/office/drawing/2018/hyperlinkcolor" val="tx"/>
                    </a:ext>
                  </a:extLst>
                </a:hlinkClick>
              </a:rPr>
              <a:t>EXAMPLE – GOOD4U  Our Story | About Good4U – Good4U Online</a:t>
            </a:r>
            <a:endParaRPr lang="en-US" b="1" dirty="0">
              <a:solidFill>
                <a:srgbClr val="F79037"/>
              </a:solidFill>
            </a:endParaRPr>
          </a:p>
          <a:p>
            <a:endParaRPr lang="en-IE" dirty="0"/>
          </a:p>
        </p:txBody>
      </p:sp>
      <p:sp>
        <p:nvSpPr>
          <p:cNvPr id="3" name="Text Placeholder 2">
            <a:extLst>
              <a:ext uri="{FF2B5EF4-FFF2-40B4-BE49-F238E27FC236}">
                <a16:creationId xmlns:a16="http://schemas.microsoft.com/office/drawing/2014/main" id="{E5DC1E8B-8B6E-6997-5137-F6FA1F736DA8}"/>
              </a:ext>
            </a:extLst>
          </p:cNvPr>
          <p:cNvSpPr>
            <a:spLocks noGrp="1"/>
          </p:cNvSpPr>
          <p:nvPr>
            <p:ph type="body" sz="quarter" idx="16"/>
          </p:nvPr>
        </p:nvSpPr>
        <p:spPr>
          <a:xfrm>
            <a:off x="743055" y="751288"/>
            <a:ext cx="5527115" cy="992652"/>
          </a:xfrm>
        </p:spPr>
        <p:txBody>
          <a:bodyPr/>
          <a:lstStyle/>
          <a:p>
            <a:r>
              <a:rPr lang="en-IE" dirty="0"/>
              <a:t>1. </a:t>
            </a:r>
            <a:r>
              <a:rPr lang="en-US" dirty="0" err="1"/>
              <a:t>Emphasise</a:t>
            </a:r>
            <a:r>
              <a:rPr lang="en-US" dirty="0"/>
              <a:t> the nutritional value of your products: </a:t>
            </a:r>
            <a:endParaRPr lang="en-IE" dirty="0"/>
          </a:p>
        </p:txBody>
      </p:sp>
      <p:pic>
        <p:nvPicPr>
          <p:cNvPr id="6" name="Picture Placeholder 5" descr="A picture containing calendar&#10;&#10;Description automatically generated">
            <a:extLst>
              <a:ext uri="{FF2B5EF4-FFF2-40B4-BE49-F238E27FC236}">
                <a16:creationId xmlns:a16="http://schemas.microsoft.com/office/drawing/2014/main" id="{65313E52-4661-255C-EB0B-FCBE26939AEA}"/>
              </a:ext>
            </a:extLst>
          </p:cNvPr>
          <p:cNvPicPr>
            <a:picLocks noGrp="1" noChangeAspect="1"/>
          </p:cNvPicPr>
          <p:nvPr>
            <p:ph type="pic" sz="quarter" idx="42"/>
          </p:nvPr>
        </p:nvPicPr>
        <p:blipFill rotWithShape="1">
          <a:blip r:embed="rId3"/>
          <a:srcRect/>
          <a:stretch/>
        </p:blipFill>
        <p:spPr>
          <a:xfrm>
            <a:off x="6545263" y="1452563"/>
            <a:ext cx="5646737" cy="4656137"/>
          </a:xfrm>
        </p:spPr>
      </p:pic>
      <p:grpSp>
        <p:nvGrpSpPr>
          <p:cNvPr id="4" name="Graphic 4">
            <a:extLst>
              <a:ext uri="{FF2B5EF4-FFF2-40B4-BE49-F238E27FC236}">
                <a16:creationId xmlns:a16="http://schemas.microsoft.com/office/drawing/2014/main" id="{0D1AD249-F104-CD81-829C-8B707D95D26A}"/>
              </a:ext>
            </a:extLst>
          </p:cNvPr>
          <p:cNvGrpSpPr/>
          <p:nvPr/>
        </p:nvGrpSpPr>
        <p:grpSpPr>
          <a:xfrm>
            <a:off x="5335435" y="5210842"/>
            <a:ext cx="540676" cy="897858"/>
            <a:chOff x="9129274" y="2719113"/>
            <a:chExt cx="717139" cy="1386497"/>
          </a:xfrm>
          <a:solidFill>
            <a:srgbClr val="F79037"/>
          </a:solidFill>
        </p:grpSpPr>
        <p:grpSp>
          <p:nvGrpSpPr>
            <p:cNvPr id="5" name="Graphic 4">
              <a:extLst>
                <a:ext uri="{FF2B5EF4-FFF2-40B4-BE49-F238E27FC236}">
                  <a16:creationId xmlns:a16="http://schemas.microsoft.com/office/drawing/2014/main" id="{29E3DF79-43E3-9DE8-3D1E-89B9EE2656F8}"/>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90622BDF-A9AA-96A9-A143-261C074EEDB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B80E304B-719E-9C09-9CC1-5348EA4ABE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959D629B-7B6E-70B7-2048-7680F64BA2EA}"/>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AF18F737-AB9B-27E5-5157-A8FD53E871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751EF375-8E47-0736-F31A-A2EB385433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8D72CA5F-AA57-E7EA-CFD0-3E422101CFC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103650A8-3C57-253A-D93B-3F49A3C36DF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F74DE65B-B346-D998-559E-0862B968C2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B7189EC1-0970-45D2-AF4B-6C2207A1478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51FD5C21-8742-0621-5F1F-09B7E4A169F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341174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1868B38-E454-C1C2-371F-84BB9201650F}"/>
              </a:ext>
            </a:extLst>
          </p:cNvPr>
          <p:cNvSpPr>
            <a:spLocks noGrp="1"/>
          </p:cNvSpPr>
          <p:nvPr>
            <p:ph type="pic" sz="quarter" idx="10"/>
          </p:nvPr>
        </p:nvSpPr>
        <p:spPr/>
        <p:txBody>
          <a:bodyPr/>
          <a:lstStyle/>
          <a:p>
            <a:endParaRPr lang="en-IE"/>
          </a:p>
        </p:txBody>
      </p:sp>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681626"/>
            <a:ext cx="5468786"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for examples of companies that emphasise the nutritional benefit of their food and operate by informing the consumer. </a:t>
            </a:r>
          </a:p>
          <a:p>
            <a:r>
              <a:rPr lang="en-IE" dirty="0">
                <a:solidFill>
                  <a:srgbClr val="F79037"/>
                </a:solidFill>
                <a:hlinkClick r:id="rId3">
                  <a:extLst>
                    <a:ext uri="{A12FA001-AC4F-418D-AE19-62706E023703}">
                      <ahyp:hlinkClr xmlns:ahyp="http://schemas.microsoft.com/office/drawing/2018/hyperlinkcolor" val="tx"/>
                    </a:ext>
                  </a:extLst>
                </a:hlinkClick>
              </a:rPr>
              <a:t>Camile</a:t>
            </a:r>
            <a:r>
              <a:rPr lang="en-IE" dirty="0"/>
              <a:t> is one such example. Camile is a restaurant chain in Ireland.</a:t>
            </a:r>
            <a:r>
              <a:rPr lang="en-GB" dirty="0"/>
              <a:t> Winner of Most Sustainable Restaurant, it offers Ireland's first carbon counted menu </a:t>
            </a:r>
            <a:r>
              <a:rPr lang="en-IE" dirty="0"/>
              <a:t>#consciouscamile</a:t>
            </a:r>
            <a:r>
              <a:rPr lang="en-GB" dirty="0"/>
              <a:t> </a:t>
            </a:r>
          </a:p>
          <a:p>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READ MORE </a:t>
            </a:r>
            <a:r>
              <a:rPr lang="en-IE" dirty="0">
                <a:solidFill>
                  <a:srgbClr val="F79037"/>
                </a:solidFill>
                <a:hlinkClick r:id="rId4">
                  <a:extLst>
                    <a:ext uri="{A12FA001-AC4F-418D-AE19-62706E023703}">
                      <ahyp:hlinkClr xmlns:ahyp="http://schemas.microsoft.com/office/drawing/2018/hyperlinkcolor" val="tx"/>
                    </a:ext>
                  </a:extLst>
                </a:hlinkClick>
              </a:rPr>
              <a:t>Camile Sustainability Practices</a:t>
            </a:r>
            <a:endParaRPr lang="en-IE" dirty="0">
              <a:solidFill>
                <a:srgbClr val="F79037"/>
              </a:solidFill>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5" name="Picture 4">
            <a:extLst>
              <a:ext uri="{FF2B5EF4-FFF2-40B4-BE49-F238E27FC236}">
                <a16:creationId xmlns:a16="http://schemas.microsoft.com/office/drawing/2014/main" id="{C980031E-EBDE-AFF0-C365-060713436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7126" y="1197231"/>
            <a:ext cx="2631980" cy="4538276"/>
          </a:xfrm>
          <a:prstGeom prst="rect">
            <a:avLst/>
          </a:prstGeom>
        </p:spPr>
      </p:pic>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740617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F297E-F24B-59D5-2739-BDC249F79199}"/>
              </a:ext>
            </a:extLst>
          </p:cNvPr>
          <p:cNvSpPr>
            <a:spLocks noGrp="1"/>
          </p:cNvSpPr>
          <p:nvPr>
            <p:ph type="body" sz="quarter" idx="18"/>
          </p:nvPr>
        </p:nvSpPr>
        <p:spPr>
          <a:xfrm>
            <a:off x="898357" y="2090361"/>
            <a:ext cx="5409137" cy="3025975"/>
          </a:xfrm>
        </p:spPr>
        <p:txBody>
          <a:bodyPr/>
          <a:lstStyle/>
          <a:p>
            <a:r>
              <a:rPr lang="en-US" dirty="0"/>
              <a:t>When you are producing or processing food to  make your product, choose ingredients that are sustainably sourced and free from harmful chemicals or additives. This will not only improve the nutritional value of your products but also reduce the environmental impact of your business. QR-codes are now being used by food producers to offer transparency on food origin for the consumer.</a:t>
            </a:r>
            <a:endParaRPr lang="en-IE" dirty="0"/>
          </a:p>
        </p:txBody>
      </p:sp>
      <p:sp>
        <p:nvSpPr>
          <p:cNvPr id="3" name="Text Placeholder 2">
            <a:extLst>
              <a:ext uri="{FF2B5EF4-FFF2-40B4-BE49-F238E27FC236}">
                <a16:creationId xmlns:a16="http://schemas.microsoft.com/office/drawing/2014/main" id="{7500A971-F907-BC73-BEDA-E57CEF4ABD71}"/>
              </a:ext>
            </a:extLst>
          </p:cNvPr>
          <p:cNvSpPr>
            <a:spLocks noGrp="1"/>
          </p:cNvSpPr>
          <p:nvPr>
            <p:ph type="body" sz="quarter" idx="16"/>
          </p:nvPr>
        </p:nvSpPr>
        <p:spPr/>
        <p:txBody>
          <a:bodyPr/>
          <a:lstStyle/>
          <a:p>
            <a:r>
              <a:rPr lang="en-IE" dirty="0"/>
              <a:t>2. Use high-quality, sustainable ingredients:</a:t>
            </a:r>
          </a:p>
        </p:txBody>
      </p:sp>
      <p:pic>
        <p:nvPicPr>
          <p:cNvPr id="6" name="Picture Placeholder 5" descr="Strawberries in a basket">
            <a:extLst>
              <a:ext uri="{FF2B5EF4-FFF2-40B4-BE49-F238E27FC236}">
                <a16:creationId xmlns:a16="http://schemas.microsoft.com/office/drawing/2014/main" id="{086E92E5-11D9-6069-C4A2-6FC02D525F7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9532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hlinkClick r:id="rId2"/>
            <a:extLst>
              <a:ext uri="{FF2B5EF4-FFF2-40B4-BE49-F238E27FC236}">
                <a16:creationId xmlns:a16="http://schemas.microsoft.com/office/drawing/2014/main" id="{1CF7F0CF-D01A-8DBF-0077-5F51A37D586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827" r="5574"/>
          <a:stretch/>
        </p:blipFill>
        <p:spPr>
          <a:xfrm>
            <a:off x="8878822" y="1246695"/>
            <a:ext cx="2553912" cy="4336988"/>
          </a:xfrm>
        </p:spPr>
      </p:pic>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918085"/>
            <a:ext cx="5680030"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1500" dirty="0">
              <a:solidFill>
                <a:srgbClr val="F79037"/>
              </a:solidFill>
              <a:hlinkClick r:id="rId4">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Pepe Aromas </a:t>
            </a:r>
            <a:r>
              <a:rPr lang="en-IE" dirty="0"/>
              <a:t> from Portugal is an inspiring business. They grow and harvest organic and sustainably produced fruit &amp; olives to make all their products.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Their certified and award winning  farming methods and practices demonstrate their respect the environment and biodiversity.  </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536809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E783E-3A25-38E6-597A-AF394921E741}"/>
              </a:ext>
            </a:extLst>
          </p:cNvPr>
          <p:cNvSpPr>
            <a:spLocks noGrp="1"/>
          </p:cNvSpPr>
          <p:nvPr>
            <p:ph type="body" sz="quarter" idx="18"/>
          </p:nvPr>
        </p:nvSpPr>
        <p:spPr>
          <a:xfrm>
            <a:off x="898357" y="2127211"/>
            <a:ext cx="5197643" cy="3025975"/>
          </a:xfrm>
        </p:spPr>
        <p:txBody>
          <a:bodyPr/>
          <a:lstStyle/>
          <a:p>
            <a:r>
              <a:rPr lang="en-IE" dirty="0"/>
              <a:t>In an effort to create healthier products, efforts can be put into </a:t>
            </a:r>
            <a:r>
              <a:rPr lang="en-US" dirty="0"/>
              <a:t>collaborating with local farmers and producers to source high-quality, organic ingredients for your products. This not only supports local agriculture &amp; biodiversity but also can ensure that your products are free from harmful chemicals and additives. Building a safe and healthy supply chain is key.</a:t>
            </a:r>
            <a:endParaRPr lang="en-IE" dirty="0"/>
          </a:p>
        </p:txBody>
      </p:sp>
      <p:sp>
        <p:nvSpPr>
          <p:cNvPr id="3" name="Text Placeholder 2">
            <a:extLst>
              <a:ext uri="{FF2B5EF4-FFF2-40B4-BE49-F238E27FC236}">
                <a16:creationId xmlns:a16="http://schemas.microsoft.com/office/drawing/2014/main" id="{CE4E1073-D4E2-4AFE-7420-877755277BF9}"/>
              </a:ext>
            </a:extLst>
          </p:cNvPr>
          <p:cNvSpPr>
            <a:spLocks noGrp="1"/>
          </p:cNvSpPr>
          <p:nvPr>
            <p:ph type="body" sz="quarter" idx="16"/>
          </p:nvPr>
        </p:nvSpPr>
        <p:spPr/>
        <p:txBody>
          <a:bodyPr/>
          <a:lstStyle/>
          <a:p>
            <a:r>
              <a:rPr lang="en-IE" dirty="0"/>
              <a:t>3. </a:t>
            </a:r>
            <a:r>
              <a:rPr lang="en-US" dirty="0"/>
              <a:t>Support local and organic agriculture</a:t>
            </a:r>
            <a:endParaRPr lang="en-IE" dirty="0"/>
          </a:p>
        </p:txBody>
      </p:sp>
      <p:pic>
        <p:nvPicPr>
          <p:cNvPr id="6" name="Picture Placeholder 5" descr="Young man standing by tractor">
            <a:extLst>
              <a:ext uri="{FF2B5EF4-FFF2-40B4-BE49-F238E27FC236}">
                <a16:creationId xmlns:a16="http://schemas.microsoft.com/office/drawing/2014/main" id="{9309430D-D4E9-614E-A723-05027AE27E3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0482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15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IE" dirty="0"/>
              <a:t>was chosen as a good practice example as it not only supports local agriculture, but the company also operates via a co-operative approach and so the farmers are the owners.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lang="en-US" dirty="0"/>
              <a:t>The company knows the origin of the raw materials they use, and it expects their suppliers to commit to responsible ways of working.</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3941" r="2811"/>
          <a:stretch/>
        </p:blipFill>
        <p:spPr>
          <a:xfrm>
            <a:off x="8912202" y="1246695"/>
            <a:ext cx="2444127" cy="4336988"/>
          </a:xfrm>
        </p:spPr>
      </p:pic>
    </p:spTree>
    <p:extLst>
      <p:ext uri="{BB962C8B-B14F-4D97-AF65-F5344CB8AC3E}">
        <p14:creationId xmlns:p14="http://schemas.microsoft.com/office/powerpoint/2010/main" val="420650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73E5C-D068-27C4-14D9-209E4343EA65}"/>
              </a:ext>
            </a:extLst>
          </p:cNvPr>
          <p:cNvSpPr>
            <a:spLocks noGrp="1"/>
          </p:cNvSpPr>
          <p:nvPr>
            <p:ph type="body" sz="quarter" idx="18"/>
          </p:nvPr>
        </p:nvSpPr>
        <p:spPr>
          <a:xfrm>
            <a:off x="862903" y="2095322"/>
            <a:ext cx="5498815" cy="3025975"/>
          </a:xfrm>
        </p:spPr>
        <p:txBody>
          <a:bodyPr/>
          <a:lstStyle/>
          <a:p>
            <a:r>
              <a:rPr lang="en-US" b="1" i="0" dirty="0">
                <a:effectLst/>
              </a:rPr>
              <a:t>Food ethics </a:t>
            </a:r>
            <a:r>
              <a:rPr lang="en-US" b="0" i="0" dirty="0">
                <a:effectLst/>
              </a:rPr>
              <a:t>or </a:t>
            </a:r>
            <a:r>
              <a:rPr lang="en-US" b="1" i="0" dirty="0">
                <a:effectLst/>
              </a:rPr>
              <a:t>ethical eating</a:t>
            </a:r>
            <a:r>
              <a:rPr lang="en-US" b="0" i="0" dirty="0">
                <a:effectLst/>
              </a:rPr>
              <a:t> is perhaps best defined as being </a:t>
            </a:r>
          </a:p>
          <a:p>
            <a:r>
              <a:rPr lang="en-US" b="1" i="1" dirty="0">
                <a:effectLst/>
              </a:rPr>
              <a:t>“about the principles that dictate what counts as acceptable treatment of others in relation to food”</a:t>
            </a:r>
            <a:r>
              <a:rPr lang="en-US" b="1" i="0" dirty="0">
                <a:effectLst/>
              </a:rPr>
              <a:t> </a:t>
            </a:r>
          </a:p>
          <a:p>
            <a:r>
              <a:rPr lang="en-US" b="0" i="0" dirty="0">
                <a:effectLst/>
              </a:rPr>
              <a:t>(source: </a:t>
            </a:r>
            <a:r>
              <a:rPr lang="en-US" b="1" i="0" dirty="0">
                <a:solidFill>
                  <a:srgbClr val="F79037"/>
                </a:solidFill>
                <a:effectLst/>
                <a:hlinkClick r:id="rId2">
                  <a:extLst>
                    <a:ext uri="{A12FA001-AC4F-418D-AE19-62706E023703}">
                      <ahyp:hlinkClr xmlns:ahyp="http://schemas.microsoft.com/office/drawing/2018/hyperlinkcolor" val="tx"/>
                    </a:ext>
                  </a:extLst>
                </a:hlinkClick>
              </a:rPr>
              <a:t>The Food Ethics Council</a:t>
            </a:r>
            <a:r>
              <a:rPr lang="en-US" b="0" i="0" dirty="0">
                <a:effectLst/>
              </a:rPr>
              <a:t>). </a:t>
            </a:r>
          </a:p>
          <a:p>
            <a:r>
              <a:rPr lang="en-US" dirty="0"/>
              <a:t>In this definition, “others” includes humans, non-human animals, and the planet.</a:t>
            </a:r>
            <a:endParaRPr lang="en-IE" dirty="0"/>
          </a:p>
        </p:txBody>
      </p:sp>
      <p:sp>
        <p:nvSpPr>
          <p:cNvPr id="3" name="Text Placeholder 2">
            <a:extLst>
              <a:ext uri="{FF2B5EF4-FFF2-40B4-BE49-F238E27FC236}">
                <a16:creationId xmlns:a16="http://schemas.microsoft.com/office/drawing/2014/main" id="{B2EFA1D6-A2C5-3F2A-6D85-DCDBCFC861C6}"/>
              </a:ext>
            </a:extLst>
          </p:cNvPr>
          <p:cNvSpPr>
            <a:spLocks noGrp="1"/>
          </p:cNvSpPr>
          <p:nvPr>
            <p:ph type="body" sz="quarter" idx="16"/>
          </p:nvPr>
        </p:nvSpPr>
        <p:spPr>
          <a:xfrm>
            <a:off x="862903" y="807269"/>
            <a:ext cx="4990998" cy="992652"/>
          </a:xfrm>
        </p:spPr>
        <p:txBody>
          <a:bodyPr lIns="91440" tIns="45720" rIns="91440" bIns="45720" anchor="t">
            <a:noAutofit/>
          </a:bodyPr>
          <a:lstStyle/>
          <a:p>
            <a:r>
              <a:rPr lang="en-IE" b="1" dirty="0"/>
              <a:t>The Context of                   Food Ethics…</a:t>
            </a:r>
          </a:p>
        </p:txBody>
      </p:sp>
      <p:pic>
        <p:nvPicPr>
          <p:cNvPr id="6" name="Picture Placeholder 5" descr="Young girl lifting up earth">
            <a:extLst>
              <a:ext uri="{FF2B5EF4-FFF2-40B4-BE49-F238E27FC236}">
                <a16:creationId xmlns:a16="http://schemas.microsoft.com/office/drawing/2014/main" id="{E6409644-3042-968C-FABC-65EC7C7FB464}"/>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91DE8D11-BF09-D4E8-8A61-55B4A19F886F}"/>
              </a:ext>
            </a:extLst>
          </p:cNvPr>
          <p:cNvGrpSpPr/>
          <p:nvPr/>
        </p:nvGrpSpPr>
        <p:grpSpPr>
          <a:xfrm>
            <a:off x="4508968" y="606550"/>
            <a:ext cx="1183081" cy="1090091"/>
            <a:chOff x="5297313" y="4260296"/>
            <a:chExt cx="2997029" cy="2761463"/>
          </a:xfrm>
        </p:grpSpPr>
        <p:sp>
          <p:nvSpPr>
            <p:cNvPr id="8" name="Freeform 587">
              <a:extLst>
                <a:ext uri="{FF2B5EF4-FFF2-40B4-BE49-F238E27FC236}">
                  <a16:creationId xmlns:a16="http://schemas.microsoft.com/office/drawing/2014/main" id="{487669AA-0C92-3F10-BC86-5A5BCE960CBE}"/>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9" name="Graphic 500">
              <a:extLst>
                <a:ext uri="{FF2B5EF4-FFF2-40B4-BE49-F238E27FC236}">
                  <a16:creationId xmlns:a16="http://schemas.microsoft.com/office/drawing/2014/main" id="{B06CB3C3-BFA5-4979-DAD0-BE5C96E11654}"/>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B100428A-DC41-BC7E-38BE-4BB36118B2B0}"/>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1" name="Freeform 590">
                <a:extLst>
                  <a:ext uri="{FF2B5EF4-FFF2-40B4-BE49-F238E27FC236}">
                    <a16:creationId xmlns:a16="http://schemas.microsoft.com/office/drawing/2014/main" id="{828F2113-FE89-9908-0463-1669EEB01FA5}"/>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2" name="Freeform 591">
                <a:extLst>
                  <a:ext uri="{FF2B5EF4-FFF2-40B4-BE49-F238E27FC236}">
                    <a16:creationId xmlns:a16="http://schemas.microsoft.com/office/drawing/2014/main" id="{396BE3E7-0C9E-20AB-4713-C389EB69523C}"/>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1043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9F5F0-FB93-DFD1-CC3C-F15D4DFF6D22}"/>
              </a:ext>
            </a:extLst>
          </p:cNvPr>
          <p:cNvSpPr>
            <a:spLocks noGrp="1"/>
          </p:cNvSpPr>
          <p:nvPr>
            <p:ph type="body" sz="quarter" idx="18"/>
          </p:nvPr>
        </p:nvSpPr>
        <p:spPr>
          <a:xfrm>
            <a:off x="898357" y="2080558"/>
            <a:ext cx="5012249" cy="3025975"/>
          </a:xfrm>
        </p:spPr>
        <p:txBody>
          <a:bodyPr/>
          <a:lstStyle/>
          <a:p>
            <a:r>
              <a:rPr lang="en-US" dirty="0"/>
              <a:t>As an </a:t>
            </a:r>
            <a:r>
              <a:rPr lang="en-US" dirty="0" err="1"/>
              <a:t>ethcial</a:t>
            </a:r>
            <a:r>
              <a:rPr lang="en-US" dirty="0"/>
              <a:t> food entrepreneur you need to recognise that people have diverse dietary needs and preferences, and so you should contribute to a range of options to accommodate different diets and lifestyles. This can include vegetarian, vegan, gluten-free, and other options.</a:t>
            </a:r>
            <a:endParaRPr lang="en-IE" dirty="0"/>
          </a:p>
        </p:txBody>
      </p:sp>
      <p:sp>
        <p:nvSpPr>
          <p:cNvPr id="3" name="Text Placeholder 2">
            <a:extLst>
              <a:ext uri="{FF2B5EF4-FFF2-40B4-BE49-F238E27FC236}">
                <a16:creationId xmlns:a16="http://schemas.microsoft.com/office/drawing/2014/main" id="{496F5A6B-3441-95DC-12A8-88B9F7C39E7A}"/>
              </a:ext>
            </a:extLst>
          </p:cNvPr>
          <p:cNvSpPr>
            <a:spLocks noGrp="1"/>
          </p:cNvSpPr>
          <p:nvPr>
            <p:ph type="body" sz="quarter" idx="16"/>
          </p:nvPr>
        </p:nvSpPr>
        <p:spPr>
          <a:xfrm>
            <a:off x="898358" y="890242"/>
            <a:ext cx="5197642" cy="992652"/>
          </a:xfrm>
        </p:spPr>
        <p:txBody>
          <a:bodyPr/>
          <a:lstStyle/>
          <a:p>
            <a:r>
              <a:rPr lang="en-IE" dirty="0"/>
              <a:t>4. </a:t>
            </a:r>
            <a:r>
              <a:rPr lang="en-US" dirty="0"/>
              <a:t>Offer a variety of dietary options:</a:t>
            </a:r>
            <a:endParaRPr lang="en-IE" dirty="0"/>
          </a:p>
        </p:txBody>
      </p:sp>
      <p:pic>
        <p:nvPicPr>
          <p:cNvPr id="6" name="Picture Placeholder 5" descr="Fresh green vegetables">
            <a:extLst>
              <a:ext uri="{FF2B5EF4-FFF2-40B4-BE49-F238E27FC236}">
                <a16:creationId xmlns:a16="http://schemas.microsoft.com/office/drawing/2014/main" id="{2383F633-043B-E9F2-EA4D-A12888ADF11F}"/>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98698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15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My Goodness </a:t>
            </a:r>
            <a:r>
              <a:rPr lang="en-IE" dirty="0"/>
              <a:t>as the name indicates is all about  consumer well-being and health. </a:t>
            </a:r>
            <a:r>
              <a:rPr lang="en-US" dirty="0"/>
              <a:t>They </a:t>
            </a:r>
            <a:r>
              <a:rPr lang="en-US" dirty="0" err="1"/>
              <a:t>specialise</a:t>
            </a:r>
            <a:r>
              <a:rPr lang="en-US" dirty="0"/>
              <a:t> in vegan, raw, sugar-free,  gluten-free, and fermented food products. </a:t>
            </a:r>
          </a:p>
          <a:p>
            <a:r>
              <a:rPr lang="en-US" dirty="0"/>
              <a:t>Their tagline is “ food to make you feel good”</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4569" r="5531"/>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3FE07-3CBB-9D24-7A8C-4FD6C5262126}"/>
              </a:ext>
            </a:extLst>
          </p:cNvPr>
          <p:cNvSpPr>
            <a:spLocks noGrp="1"/>
          </p:cNvSpPr>
          <p:nvPr>
            <p:ph type="body" sz="quarter" idx="18"/>
          </p:nvPr>
        </p:nvSpPr>
        <p:spPr>
          <a:xfrm>
            <a:off x="898357" y="2050053"/>
            <a:ext cx="5362484" cy="3025975"/>
          </a:xfrm>
        </p:spPr>
        <p:txBody>
          <a:bodyPr/>
          <a:lstStyle/>
          <a:p>
            <a:r>
              <a:rPr lang="en-US" dirty="0"/>
              <a:t>Educate your customers about healthy eating habits and encourage them to make informed choices about their diet. </a:t>
            </a:r>
          </a:p>
          <a:p>
            <a:r>
              <a:rPr lang="en-US" dirty="0"/>
              <a:t>This can include providing recipe ideas, nutrition tips, demo-videos and other resources to help people make healthier food choices via your website, packaging, social-media channels or podcasts. Reaching the consumer was never so easy. </a:t>
            </a:r>
            <a:endParaRPr lang="en-IE" dirty="0"/>
          </a:p>
        </p:txBody>
      </p:sp>
      <p:sp>
        <p:nvSpPr>
          <p:cNvPr id="3" name="Text Placeholder 2">
            <a:extLst>
              <a:ext uri="{FF2B5EF4-FFF2-40B4-BE49-F238E27FC236}">
                <a16:creationId xmlns:a16="http://schemas.microsoft.com/office/drawing/2014/main" id="{CAB6AC24-E61D-363F-5472-11D7E433A5F6}"/>
              </a:ext>
            </a:extLst>
          </p:cNvPr>
          <p:cNvSpPr>
            <a:spLocks noGrp="1"/>
          </p:cNvSpPr>
          <p:nvPr>
            <p:ph type="body" sz="quarter" idx="16"/>
          </p:nvPr>
        </p:nvSpPr>
        <p:spPr>
          <a:xfrm>
            <a:off x="898358" y="814828"/>
            <a:ext cx="4990998" cy="992652"/>
          </a:xfrm>
        </p:spPr>
        <p:txBody>
          <a:bodyPr/>
          <a:lstStyle/>
          <a:p>
            <a:r>
              <a:rPr lang="en-IE" dirty="0"/>
              <a:t>5. Promote healthy eating habits</a:t>
            </a:r>
          </a:p>
        </p:txBody>
      </p:sp>
      <p:pic>
        <p:nvPicPr>
          <p:cNvPr id="6" name="Picture Placeholder 5" descr="Hashtag and @ notification icons">
            <a:extLst>
              <a:ext uri="{FF2B5EF4-FFF2-40B4-BE49-F238E27FC236}">
                <a16:creationId xmlns:a16="http://schemas.microsoft.com/office/drawing/2014/main" id="{F6D12C5E-2880-3D7A-CDE4-64C45DC7835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13214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6E9B4-E6EB-04D3-73D9-E817772C798E}"/>
              </a:ext>
            </a:extLst>
          </p:cNvPr>
          <p:cNvSpPr>
            <a:spLocks noGrp="1"/>
          </p:cNvSpPr>
          <p:nvPr>
            <p:ph type="body" sz="quarter" idx="18"/>
          </p:nvPr>
        </p:nvSpPr>
        <p:spPr>
          <a:xfrm>
            <a:off x="898358" y="2110934"/>
            <a:ext cx="3813602" cy="3291086"/>
          </a:xfrm>
        </p:spPr>
        <p:txBody>
          <a:bodyPr/>
          <a:lstStyle/>
          <a:p>
            <a:r>
              <a:rPr lang="en-IE" dirty="0">
                <a:solidFill>
                  <a:srgbClr val="F79037"/>
                </a:solidFill>
                <a:hlinkClick r:id="rId2">
                  <a:extLst>
                    <a:ext uri="{A12FA001-AC4F-418D-AE19-62706E023703}">
                      <ahyp:hlinkClr xmlns:ahyp="http://schemas.microsoft.com/office/drawing/2018/hyperlinkcolor" val="tx"/>
                    </a:ext>
                  </a:extLst>
                </a:hlinkClick>
              </a:rPr>
              <a:t>Helsinki Mills</a:t>
            </a:r>
            <a:r>
              <a:rPr lang="en-IE" dirty="0"/>
              <a:t>, another of our Good Practice Case studies, promote healthy eating by simply providing an array of healthy recipes on their website. Their enticing images are high impact and provide motivation for consumers to try healthy dishes. </a:t>
            </a:r>
          </a:p>
        </p:txBody>
      </p:sp>
      <p:sp>
        <p:nvSpPr>
          <p:cNvPr id="3" name="Text Placeholder 2">
            <a:extLst>
              <a:ext uri="{FF2B5EF4-FFF2-40B4-BE49-F238E27FC236}">
                <a16:creationId xmlns:a16="http://schemas.microsoft.com/office/drawing/2014/main" id="{CC451E01-9BFE-9F58-A6A7-CEB7766C8D19}"/>
              </a:ext>
            </a:extLst>
          </p:cNvPr>
          <p:cNvSpPr>
            <a:spLocks noGrp="1"/>
          </p:cNvSpPr>
          <p:nvPr>
            <p:ph type="body" sz="quarter" idx="16"/>
          </p:nvPr>
        </p:nvSpPr>
        <p:spPr/>
        <p:txBody>
          <a:bodyPr/>
          <a:lstStyle/>
          <a:p>
            <a:endParaRPr lang="en-IE"/>
          </a:p>
        </p:txBody>
      </p:sp>
      <p:pic>
        <p:nvPicPr>
          <p:cNvPr id="6" name="Picture Placeholder 5">
            <a:extLst>
              <a:ext uri="{FF2B5EF4-FFF2-40B4-BE49-F238E27FC236}">
                <a16:creationId xmlns:a16="http://schemas.microsoft.com/office/drawing/2014/main" id="{23D89C14-32D9-19E9-986A-2701C7E9730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72406"/>
            <a:ext cx="5130800" cy="3913188"/>
          </a:xfrm>
        </p:spPr>
      </p:pic>
      <p:sp>
        <p:nvSpPr>
          <p:cNvPr id="7" name="Text Placeholder 3">
            <a:extLst>
              <a:ext uri="{FF2B5EF4-FFF2-40B4-BE49-F238E27FC236}">
                <a16:creationId xmlns:a16="http://schemas.microsoft.com/office/drawing/2014/main" id="{10040A6A-1EA3-CEFF-F3EA-9BF1AF28A157}"/>
              </a:ext>
            </a:extLst>
          </p:cNvPr>
          <p:cNvSpPr txBox="1">
            <a:spLocks/>
          </p:cNvSpPr>
          <p:nvPr/>
        </p:nvSpPr>
        <p:spPr>
          <a:xfrm>
            <a:off x="835671" y="928759"/>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highlight>
                  <a:srgbClr val="F79037"/>
                </a:highlight>
              </a:rPr>
              <a:t>Be Inspired…</a:t>
            </a:r>
            <a:endParaRPr lang="en-IE" dirty="0">
              <a:highlight>
                <a:srgbClr val="F79037"/>
              </a:highlight>
            </a:endParaRPr>
          </a:p>
        </p:txBody>
      </p:sp>
      <p:pic>
        <p:nvPicPr>
          <p:cNvPr id="8" name="Picture 7">
            <a:hlinkClick r:id="rId4"/>
            <a:extLst>
              <a:ext uri="{FF2B5EF4-FFF2-40B4-BE49-F238E27FC236}">
                <a16:creationId xmlns:a16="http://schemas.microsoft.com/office/drawing/2014/main" id="{5F76224B-6980-B8DF-7764-7C5B845BDD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9889" y="792869"/>
            <a:ext cx="1893559" cy="2636131"/>
          </a:xfrm>
          <a:prstGeom prst="rect">
            <a:avLst/>
          </a:prstGeom>
        </p:spPr>
      </p:pic>
    </p:spTree>
    <p:extLst>
      <p:ext uri="{BB962C8B-B14F-4D97-AF65-F5344CB8AC3E}">
        <p14:creationId xmlns:p14="http://schemas.microsoft.com/office/powerpoint/2010/main" val="24262250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8069E-236F-0EC8-BC57-CEA3062C32BF}"/>
              </a:ext>
            </a:extLst>
          </p:cNvPr>
          <p:cNvSpPr>
            <a:spLocks noGrp="1"/>
          </p:cNvSpPr>
          <p:nvPr>
            <p:ph type="body" sz="quarter" idx="16"/>
          </p:nvPr>
        </p:nvSpPr>
        <p:spPr/>
        <p:txBody>
          <a:bodyPr/>
          <a:lstStyle/>
          <a:p>
            <a:r>
              <a:rPr lang="en-IE" dirty="0"/>
              <a:t>Sustainability and Resilience</a:t>
            </a:r>
          </a:p>
          <a:p>
            <a:endParaRPr lang="en-IE" dirty="0"/>
          </a:p>
        </p:txBody>
      </p:sp>
      <p:sp>
        <p:nvSpPr>
          <p:cNvPr id="3" name="Text Placeholder 2">
            <a:extLst>
              <a:ext uri="{FF2B5EF4-FFF2-40B4-BE49-F238E27FC236}">
                <a16:creationId xmlns:a16="http://schemas.microsoft.com/office/drawing/2014/main" id="{36F3DFDA-6A9E-5D29-6BBE-890BECD02A3E}"/>
              </a:ext>
            </a:extLst>
          </p:cNvPr>
          <p:cNvSpPr>
            <a:spLocks noGrp="1"/>
          </p:cNvSpPr>
          <p:nvPr>
            <p:ph type="body" sz="quarter" idx="17"/>
          </p:nvPr>
        </p:nvSpPr>
        <p:spPr/>
        <p:txBody>
          <a:bodyPr/>
          <a:lstStyle/>
          <a:p>
            <a:r>
              <a:rPr lang="en-IE" dirty="0"/>
              <a:t>07</a:t>
            </a:r>
          </a:p>
        </p:txBody>
      </p:sp>
    </p:spTree>
    <p:extLst>
      <p:ext uri="{BB962C8B-B14F-4D97-AF65-F5344CB8AC3E}">
        <p14:creationId xmlns:p14="http://schemas.microsoft.com/office/powerpoint/2010/main" val="164339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C1035892-6ADA-F964-7D1A-B9D91BC9C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9910" y="5008317"/>
            <a:ext cx="2715779" cy="1218924"/>
          </a:xfrm>
          <a:prstGeom prst="rect">
            <a:avLst/>
          </a:prstGeom>
        </p:spPr>
      </p:pic>
      <p:pic>
        <p:nvPicPr>
          <p:cNvPr id="7" name="Picture 6">
            <a:hlinkClick r:id="rId4"/>
            <a:extLst>
              <a:ext uri="{FF2B5EF4-FFF2-40B4-BE49-F238E27FC236}">
                <a16:creationId xmlns:a16="http://schemas.microsoft.com/office/drawing/2014/main" id="{4B5D10DD-6121-50A8-4573-720F2391B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4112" y="5133329"/>
            <a:ext cx="2012801" cy="903524"/>
          </a:xfrm>
          <a:prstGeom prst="rect">
            <a:avLst/>
          </a:prstGeom>
        </p:spPr>
      </p:pic>
      <p:sp>
        <p:nvSpPr>
          <p:cNvPr id="8" name="TextBox 7">
            <a:extLst>
              <a:ext uri="{FF2B5EF4-FFF2-40B4-BE49-F238E27FC236}">
                <a16:creationId xmlns:a16="http://schemas.microsoft.com/office/drawing/2014/main" id="{FD34C08C-409D-22B3-F145-5EF45B6FF79B}"/>
              </a:ext>
            </a:extLst>
          </p:cNvPr>
          <p:cNvSpPr txBox="1"/>
          <p:nvPr/>
        </p:nvSpPr>
        <p:spPr>
          <a:xfrm>
            <a:off x="438414" y="943789"/>
            <a:ext cx="7246161" cy="5055230"/>
          </a:xfrm>
          <a:prstGeom prst="rect">
            <a:avLst/>
          </a:prstGeom>
          <a:noFill/>
        </p:spPr>
        <p:txBody>
          <a:bodyPr wrap="square" rtlCol="0">
            <a:spAutoFit/>
          </a:bodyPr>
          <a:lstStyle/>
          <a:p>
            <a:r>
              <a:rPr lang="en-US" sz="2400" dirty="0">
                <a:solidFill>
                  <a:srgbClr val="000000"/>
                </a:solidFill>
              </a:rPr>
              <a:t>As we have explored in this Module, food companies are increasingly recognising the magnitude of the food systems crisis and the need for their </a:t>
            </a:r>
            <a:r>
              <a:rPr lang="en-US" sz="2400" b="1" dirty="0">
                <a:solidFill>
                  <a:srgbClr val="000000"/>
                </a:solidFill>
              </a:rPr>
              <a:t>active participation </a:t>
            </a:r>
            <a:r>
              <a:rPr lang="en-US" sz="2400" dirty="0">
                <a:solidFill>
                  <a:srgbClr val="000000"/>
                </a:solidFill>
              </a:rPr>
              <a:t>to be part of the solution. </a:t>
            </a:r>
            <a:r>
              <a:rPr lang="en-IE" sz="2400" dirty="0">
                <a:solidFill>
                  <a:srgbClr val="000000"/>
                </a:solidFill>
              </a:rPr>
              <a:t>The Sustainable Development Solutions Network for the UN and Columbia </a:t>
            </a:r>
            <a:r>
              <a:rPr lang="en-IE" sz="2400" dirty="0" err="1">
                <a:solidFill>
                  <a:srgbClr val="000000"/>
                </a:solidFill>
              </a:rPr>
              <a:t>Center</a:t>
            </a:r>
            <a:r>
              <a:rPr lang="en-IE" sz="2400" dirty="0">
                <a:solidFill>
                  <a:srgbClr val="000000"/>
                </a:solidFill>
              </a:rPr>
              <a:t> on Sustainable Investment, created a </a:t>
            </a:r>
            <a:r>
              <a:rPr lang="en-IE" sz="2400" b="1" dirty="0">
                <a:solidFill>
                  <a:srgbClr val="000000"/>
                </a:solidFill>
                <a:hlinkClick r:id="rId6">
                  <a:extLst>
                    <a:ext uri="{A12FA001-AC4F-418D-AE19-62706E023703}">
                      <ahyp:hlinkClr xmlns:ahyp="http://schemas.microsoft.com/office/drawing/2018/hyperlinkcolor" val="tx"/>
                    </a:ext>
                  </a:extLst>
                </a:hlinkClick>
              </a:rPr>
              <a:t>Handbook for SDG-aligned Food Companies</a:t>
            </a:r>
            <a:r>
              <a:rPr lang="en-IE" sz="2400" dirty="0">
                <a:solidFill>
                  <a:srgbClr val="000000"/>
                </a:solidFill>
              </a:rPr>
              <a:t>  </a:t>
            </a:r>
            <a:r>
              <a:rPr lang="en-US" sz="2400" dirty="0">
                <a:solidFill>
                  <a:srgbClr val="000000"/>
                </a:solidFill>
              </a:rPr>
              <a:t>to help companies understand their roles in this transformation, adjust their internal policies and practices, and report on their actions. </a:t>
            </a:r>
          </a:p>
          <a:p>
            <a:endParaRPr lang="en-US" sz="1050" dirty="0">
              <a:solidFill>
                <a:srgbClr val="000000"/>
              </a:solidFill>
            </a:endParaRPr>
          </a:p>
          <a:p>
            <a:r>
              <a:rPr lang="en-US" sz="2400" dirty="0">
                <a:solidFill>
                  <a:srgbClr val="000000"/>
                </a:solidFill>
              </a:rPr>
              <a:t>The Framework helps food processing companies, investors, and other stakeholders understand </a:t>
            </a:r>
            <a:r>
              <a:rPr lang="en-US" sz="2400" b="1" dirty="0">
                <a:solidFill>
                  <a:srgbClr val="000000"/>
                </a:solidFill>
              </a:rPr>
              <a:t>how the food sector can and should align with the SDGs</a:t>
            </a:r>
            <a:r>
              <a:rPr lang="en-US" sz="2400" dirty="0">
                <a:solidFill>
                  <a:srgbClr val="000000"/>
                </a:solidFill>
              </a:rPr>
              <a:t>. It is </a:t>
            </a:r>
            <a:r>
              <a:rPr lang="en-IE" sz="2400" dirty="0">
                <a:solidFill>
                  <a:srgbClr val="000000"/>
                </a:solidFill>
              </a:rPr>
              <a:t>based on 4 pillars which we now explore…</a:t>
            </a:r>
          </a:p>
        </p:txBody>
      </p:sp>
      <p:pic>
        <p:nvPicPr>
          <p:cNvPr id="10" name="Picture 9">
            <a:hlinkClick r:id="rId6"/>
            <a:extLst>
              <a:ext uri="{FF2B5EF4-FFF2-40B4-BE49-F238E27FC236}">
                <a16:creationId xmlns:a16="http://schemas.microsoft.com/office/drawing/2014/main" id="{31659558-2D8D-EA93-43B4-C52BCB56816B}"/>
              </a:ext>
            </a:extLst>
          </p:cNvPr>
          <p:cNvPicPr>
            <a:picLocks noChangeAspect="1"/>
          </p:cNvPicPr>
          <p:nvPr/>
        </p:nvPicPr>
        <p:blipFill>
          <a:blip r:embed="rId7"/>
          <a:stretch>
            <a:fillRect/>
          </a:stretch>
        </p:blipFill>
        <p:spPr>
          <a:xfrm>
            <a:off x="7931760" y="1075515"/>
            <a:ext cx="3030553" cy="3917788"/>
          </a:xfrm>
          <a:prstGeom prst="rect">
            <a:avLst/>
          </a:prstGeom>
          <a:ln>
            <a:solidFill>
              <a:srgbClr val="000000"/>
            </a:solidFill>
          </a:ln>
        </p:spPr>
      </p:pic>
      <p:grpSp>
        <p:nvGrpSpPr>
          <p:cNvPr id="11" name="Graphic 4">
            <a:extLst>
              <a:ext uri="{FF2B5EF4-FFF2-40B4-BE49-F238E27FC236}">
                <a16:creationId xmlns:a16="http://schemas.microsoft.com/office/drawing/2014/main" id="{75571B92-3D38-A434-AFDF-A80F49A6299A}"/>
              </a:ext>
            </a:extLst>
          </p:cNvPr>
          <p:cNvGrpSpPr/>
          <p:nvPr/>
        </p:nvGrpSpPr>
        <p:grpSpPr>
          <a:xfrm>
            <a:off x="11113004" y="1222357"/>
            <a:ext cx="622606" cy="1211408"/>
            <a:chOff x="9129274" y="2719113"/>
            <a:chExt cx="717139" cy="1386497"/>
          </a:xfrm>
          <a:solidFill>
            <a:srgbClr val="F79037"/>
          </a:solidFill>
        </p:grpSpPr>
        <p:grpSp>
          <p:nvGrpSpPr>
            <p:cNvPr id="12" name="Graphic 4">
              <a:extLst>
                <a:ext uri="{FF2B5EF4-FFF2-40B4-BE49-F238E27FC236}">
                  <a16:creationId xmlns:a16="http://schemas.microsoft.com/office/drawing/2014/main" id="{17882612-B37E-484C-02C0-C92129CD25DB}"/>
                </a:ext>
              </a:extLst>
            </p:cNvPr>
            <p:cNvGrpSpPr/>
            <p:nvPr/>
          </p:nvGrpSpPr>
          <p:grpSpPr>
            <a:xfrm>
              <a:off x="9159507" y="2719113"/>
              <a:ext cx="446280" cy="440141"/>
              <a:chOff x="9159507" y="2719113"/>
              <a:chExt cx="446280" cy="440141"/>
            </a:xfrm>
            <a:grpFill/>
          </p:grpSpPr>
          <p:sp>
            <p:nvSpPr>
              <p:cNvPr id="21" name="Freeform 18">
                <a:extLst>
                  <a:ext uri="{FF2B5EF4-FFF2-40B4-BE49-F238E27FC236}">
                    <a16:creationId xmlns:a16="http://schemas.microsoft.com/office/drawing/2014/main" id="{45313B24-A3ED-8405-5B4F-94812CE124F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22" name="Freeform 19">
                <a:extLst>
                  <a:ext uri="{FF2B5EF4-FFF2-40B4-BE49-F238E27FC236}">
                    <a16:creationId xmlns:a16="http://schemas.microsoft.com/office/drawing/2014/main" id="{FE116826-AA1C-E75E-9D0A-5C4BE8A0C0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3" name="Graphic 4">
              <a:extLst>
                <a:ext uri="{FF2B5EF4-FFF2-40B4-BE49-F238E27FC236}">
                  <a16:creationId xmlns:a16="http://schemas.microsoft.com/office/drawing/2014/main" id="{466C4174-4D45-8397-F390-3B34C4C0A28B}"/>
                </a:ext>
              </a:extLst>
            </p:cNvPr>
            <p:cNvGrpSpPr/>
            <p:nvPr/>
          </p:nvGrpSpPr>
          <p:grpSpPr>
            <a:xfrm>
              <a:off x="9129274" y="2893887"/>
              <a:ext cx="717139" cy="1211724"/>
              <a:chOff x="9129274" y="2893887"/>
              <a:chExt cx="717139" cy="1211724"/>
            </a:xfrm>
            <a:grpFill/>
          </p:grpSpPr>
          <p:sp>
            <p:nvSpPr>
              <p:cNvPr id="14" name="Freeform 21">
                <a:extLst>
                  <a:ext uri="{FF2B5EF4-FFF2-40B4-BE49-F238E27FC236}">
                    <a16:creationId xmlns:a16="http://schemas.microsoft.com/office/drawing/2014/main" id="{035EED05-8152-F4F0-0327-62641A672B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5" name="Freeform 22">
                <a:extLst>
                  <a:ext uri="{FF2B5EF4-FFF2-40B4-BE49-F238E27FC236}">
                    <a16:creationId xmlns:a16="http://schemas.microsoft.com/office/drawing/2014/main" id="{043C702C-B622-4869-6688-F05025F096C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6" name="Freeform 23">
                <a:extLst>
                  <a:ext uri="{FF2B5EF4-FFF2-40B4-BE49-F238E27FC236}">
                    <a16:creationId xmlns:a16="http://schemas.microsoft.com/office/drawing/2014/main" id="{211EE373-416E-9AE1-E898-C8834230563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7" name="Freeform 24">
                <a:extLst>
                  <a:ext uri="{FF2B5EF4-FFF2-40B4-BE49-F238E27FC236}">
                    <a16:creationId xmlns:a16="http://schemas.microsoft.com/office/drawing/2014/main" id="{AF413DF4-02EB-8044-59D7-D062ABDB0F4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8" name="Freeform 25">
                <a:extLst>
                  <a:ext uri="{FF2B5EF4-FFF2-40B4-BE49-F238E27FC236}">
                    <a16:creationId xmlns:a16="http://schemas.microsoft.com/office/drawing/2014/main" id="{D8F0EC0D-9E1C-71EC-814B-A3E0C1CF19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9" name="Freeform 26">
                <a:extLst>
                  <a:ext uri="{FF2B5EF4-FFF2-40B4-BE49-F238E27FC236}">
                    <a16:creationId xmlns:a16="http://schemas.microsoft.com/office/drawing/2014/main" id="{08619835-53FB-49D3-1E85-B7FB316F2E0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0" name="Freeform 27">
                <a:extLst>
                  <a:ext uri="{FF2B5EF4-FFF2-40B4-BE49-F238E27FC236}">
                    <a16:creationId xmlns:a16="http://schemas.microsoft.com/office/drawing/2014/main" id="{22D91CF5-BD85-0A6B-9045-F91EDFE7BAA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
        <p:nvSpPr>
          <p:cNvPr id="3" name="TextBox 2">
            <a:extLst>
              <a:ext uri="{FF2B5EF4-FFF2-40B4-BE49-F238E27FC236}">
                <a16:creationId xmlns:a16="http://schemas.microsoft.com/office/drawing/2014/main" id="{2866B312-3C23-3500-289F-07FD60A3505B}"/>
              </a:ext>
            </a:extLst>
          </p:cNvPr>
          <p:cNvSpPr txBox="1"/>
          <p:nvPr/>
        </p:nvSpPr>
        <p:spPr>
          <a:xfrm>
            <a:off x="438415" y="169753"/>
            <a:ext cx="9005777" cy="584775"/>
          </a:xfrm>
          <a:prstGeom prst="rect">
            <a:avLst/>
          </a:prstGeom>
          <a:noFill/>
        </p:spPr>
        <p:txBody>
          <a:bodyPr wrap="square">
            <a:spAutoFit/>
          </a:bodyPr>
          <a:lstStyle/>
          <a:p>
            <a:r>
              <a:rPr lang="en-US" sz="3200" b="1" dirty="0">
                <a:solidFill>
                  <a:schemeClr val="bg1"/>
                </a:solidFill>
                <a:highlight>
                  <a:srgbClr val="F79037"/>
                </a:highlight>
              </a:rPr>
              <a:t>How can you become part of the solution?</a:t>
            </a:r>
          </a:p>
        </p:txBody>
      </p:sp>
    </p:spTree>
    <p:extLst>
      <p:ext uri="{BB962C8B-B14F-4D97-AF65-F5344CB8AC3E}">
        <p14:creationId xmlns:p14="http://schemas.microsoft.com/office/powerpoint/2010/main" val="928120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70C60B-7AA6-336C-AD83-6249AB2C2E89}"/>
              </a:ext>
            </a:extLst>
          </p:cNvPr>
          <p:cNvSpPr>
            <a:spLocks noGrp="1"/>
          </p:cNvSpPr>
          <p:nvPr>
            <p:ph type="body" sz="quarter" idx="16"/>
          </p:nvPr>
        </p:nvSpPr>
        <p:spPr/>
        <p:txBody>
          <a:bodyPr/>
          <a:lstStyle/>
          <a:p>
            <a:r>
              <a:rPr lang="en-IE" dirty="0"/>
              <a:t>The Framework is based on four Pillars:</a:t>
            </a:r>
          </a:p>
        </p:txBody>
      </p:sp>
      <p:pic>
        <p:nvPicPr>
          <p:cNvPr id="1026" name="Picture 2" descr="pillar 1">
            <a:extLst>
              <a:ext uri="{FF2B5EF4-FFF2-40B4-BE49-F238E27FC236}">
                <a16:creationId xmlns:a16="http://schemas.microsoft.com/office/drawing/2014/main" id="{B836743A-11EC-F62F-F0E9-E6323C9D64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5361" y="2127379"/>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lar 2">
            <a:extLst>
              <a:ext uri="{FF2B5EF4-FFF2-40B4-BE49-F238E27FC236}">
                <a16:creationId xmlns:a16="http://schemas.microsoft.com/office/drawing/2014/main" id="{161DB23B-4A75-D98A-74C0-65128E3AD1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2060558"/>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llar 3">
            <a:extLst>
              <a:ext uri="{FF2B5EF4-FFF2-40B4-BE49-F238E27FC236}">
                <a16:creationId xmlns:a16="http://schemas.microsoft.com/office/drawing/2014/main" id="{E991B994-493A-8DB2-2FBE-9B9E6BA774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839" y="2060557"/>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llar 4">
            <a:extLst>
              <a:ext uri="{FF2B5EF4-FFF2-40B4-BE49-F238E27FC236}">
                <a16:creationId xmlns:a16="http://schemas.microsoft.com/office/drawing/2014/main" id="{9186306C-24BB-69A6-C6E1-1B6C9AEA4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2078" y="2060556"/>
            <a:ext cx="2742239" cy="2736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6AAA28-A03C-BA55-EA50-20379D69148A}"/>
              </a:ext>
            </a:extLst>
          </p:cNvPr>
          <p:cNvSpPr txBox="1"/>
          <p:nvPr/>
        </p:nvSpPr>
        <p:spPr>
          <a:xfrm>
            <a:off x="1362270" y="4077477"/>
            <a:ext cx="877078" cy="430887"/>
          </a:xfrm>
          <a:prstGeom prst="rect">
            <a:avLst/>
          </a:prstGeom>
          <a:solidFill>
            <a:srgbClr val="00A79D"/>
          </a:solidFill>
        </p:spPr>
        <p:txBody>
          <a:bodyPr wrap="square" rtlCol="0">
            <a:spAutoFit/>
          </a:bodyPr>
          <a:lstStyle/>
          <a:p>
            <a:r>
              <a:rPr lang="en-IE" sz="1100" b="1" dirty="0">
                <a:solidFill>
                  <a:schemeClr val="bg2"/>
                </a:solidFill>
              </a:rPr>
              <a:t>BENEFICIAL PRODUCTS</a:t>
            </a:r>
          </a:p>
        </p:txBody>
      </p:sp>
      <p:sp>
        <p:nvSpPr>
          <p:cNvPr id="5" name="TextBox 4">
            <a:extLst>
              <a:ext uri="{FF2B5EF4-FFF2-40B4-BE49-F238E27FC236}">
                <a16:creationId xmlns:a16="http://schemas.microsoft.com/office/drawing/2014/main" id="{132F0936-5645-7C84-E00B-EA786A3E6FDD}"/>
              </a:ext>
            </a:extLst>
          </p:cNvPr>
          <p:cNvSpPr txBox="1"/>
          <p:nvPr/>
        </p:nvSpPr>
        <p:spPr>
          <a:xfrm>
            <a:off x="4104507" y="4014433"/>
            <a:ext cx="1064651" cy="430887"/>
          </a:xfrm>
          <a:prstGeom prst="rect">
            <a:avLst/>
          </a:prstGeom>
          <a:solidFill>
            <a:srgbClr val="688AAF"/>
          </a:solidFill>
        </p:spPr>
        <p:txBody>
          <a:bodyPr wrap="square" rtlCol="0">
            <a:spAutoFit/>
          </a:bodyPr>
          <a:lstStyle/>
          <a:p>
            <a:r>
              <a:rPr lang="en-IE" sz="1100" b="1" dirty="0">
                <a:solidFill>
                  <a:schemeClr val="bg2"/>
                </a:solidFill>
              </a:rPr>
              <a:t>SUSTAINABLE OPERATIONS</a:t>
            </a:r>
          </a:p>
        </p:txBody>
      </p:sp>
      <p:sp>
        <p:nvSpPr>
          <p:cNvPr id="6" name="TextBox 5">
            <a:extLst>
              <a:ext uri="{FF2B5EF4-FFF2-40B4-BE49-F238E27FC236}">
                <a16:creationId xmlns:a16="http://schemas.microsoft.com/office/drawing/2014/main" id="{2A699CB6-7FEF-E0F5-7A1D-1E7FA964690B}"/>
              </a:ext>
            </a:extLst>
          </p:cNvPr>
          <p:cNvSpPr txBox="1"/>
          <p:nvPr/>
        </p:nvSpPr>
        <p:spPr>
          <a:xfrm>
            <a:off x="6846746" y="4038474"/>
            <a:ext cx="1064651" cy="430887"/>
          </a:xfrm>
          <a:prstGeom prst="rect">
            <a:avLst/>
          </a:prstGeom>
          <a:solidFill>
            <a:srgbClr val="25588D"/>
          </a:solidFill>
        </p:spPr>
        <p:txBody>
          <a:bodyPr wrap="square" rtlCol="0">
            <a:spAutoFit/>
          </a:bodyPr>
          <a:lstStyle/>
          <a:p>
            <a:r>
              <a:rPr lang="en-IE" sz="1100" b="1" dirty="0">
                <a:solidFill>
                  <a:schemeClr val="bg2"/>
                </a:solidFill>
              </a:rPr>
              <a:t>SUSTAINABLE VALUE CHAINS</a:t>
            </a:r>
          </a:p>
        </p:txBody>
      </p:sp>
      <p:sp>
        <p:nvSpPr>
          <p:cNvPr id="7" name="TextBox 6">
            <a:extLst>
              <a:ext uri="{FF2B5EF4-FFF2-40B4-BE49-F238E27FC236}">
                <a16:creationId xmlns:a16="http://schemas.microsoft.com/office/drawing/2014/main" id="{750BAB2E-8EDC-4148-53BC-5A188F73A52E}"/>
              </a:ext>
            </a:extLst>
          </p:cNvPr>
          <p:cNvSpPr txBox="1"/>
          <p:nvPr/>
        </p:nvSpPr>
        <p:spPr>
          <a:xfrm>
            <a:off x="9588985" y="4014432"/>
            <a:ext cx="1319463" cy="430887"/>
          </a:xfrm>
          <a:prstGeom prst="rect">
            <a:avLst/>
          </a:prstGeom>
          <a:solidFill>
            <a:srgbClr val="EF4136"/>
          </a:solidFill>
        </p:spPr>
        <p:txBody>
          <a:bodyPr wrap="square" rtlCol="0">
            <a:spAutoFit/>
          </a:bodyPr>
          <a:lstStyle/>
          <a:p>
            <a:r>
              <a:rPr lang="en-IE" sz="1100" b="1" dirty="0">
                <a:solidFill>
                  <a:schemeClr val="bg2"/>
                </a:solidFill>
              </a:rPr>
              <a:t>GOOD CORPORATE CITIZENSHIP</a:t>
            </a:r>
          </a:p>
        </p:txBody>
      </p:sp>
    </p:spTree>
    <p:extLst>
      <p:ext uri="{BB962C8B-B14F-4D97-AF65-F5344CB8AC3E}">
        <p14:creationId xmlns:p14="http://schemas.microsoft.com/office/powerpoint/2010/main" val="42790525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564D0-872A-7BD8-8321-6203E022826C}"/>
              </a:ext>
            </a:extLst>
          </p:cNvPr>
          <p:cNvSpPr>
            <a:spLocks noGrp="1"/>
          </p:cNvSpPr>
          <p:nvPr>
            <p:ph type="body" sz="quarter" idx="18"/>
          </p:nvPr>
        </p:nvSpPr>
        <p:spPr>
          <a:xfrm>
            <a:off x="898358" y="1850783"/>
            <a:ext cx="5646736" cy="3156434"/>
          </a:xfrm>
        </p:spPr>
        <p:txBody>
          <a:bodyPr/>
          <a:lstStyle/>
          <a:p>
            <a:r>
              <a:rPr lang="en-US" dirty="0"/>
              <a:t>How are food companies’ products and strategies driving </a:t>
            </a:r>
            <a:r>
              <a:rPr lang="en-US" b="1" dirty="0"/>
              <a:t>healthier and more sustainable</a:t>
            </a:r>
            <a:r>
              <a:rPr lang="en-US" dirty="0"/>
              <a:t> dietary patterns among consumers and communities? </a:t>
            </a:r>
          </a:p>
          <a:p>
            <a:pPr marL="342900" indent="-342900">
              <a:buFont typeface="Arial" panose="020B0604020202020204" pitchFamily="34" charset="0"/>
              <a:buChar char="•"/>
            </a:pPr>
            <a:r>
              <a:rPr lang="en-US" dirty="0"/>
              <a:t>Are their food products healthy?</a:t>
            </a:r>
          </a:p>
          <a:p>
            <a:pPr marL="342900" indent="-342900">
              <a:buFont typeface="Arial" panose="020B0604020202020204" pitchFamily="34" charset="0"/>
              <a:buChar char="•"/>
            </a:pPr>
            <a:r>
              <a:rPr lang="en-US" dirty="0"/>
              <a:t>Does their marketing promote health? </a:t>
            </a:r>
          </a:p>
          <a:p>
            <a:pPr marL="342900" indent="-342900">
              <a:buFont typeface="Arial" panose="020B0604020202020204" pitchFamily="34" charset="0"/>
              <a:buChar char="•"/>
            </a:pPr>
            <a:r>
              <a:rPr lang="en-US" dirty="0"/>
              <a:t>Is the use of their products conducive to well-being? </a:t>
            </a:r>
          </a:p>
          <a:p>
            <a:pPr marL="342900" indent="-342900">
              <a:buFont typeface="Arial" panose="020B0604020202020204" pitchFamily="34" charset="0"/>
              <a:buChar char="•"/>
            </a:pPr>
            <a:r>
              <a:rPr lang="en-US" dirty="0"/>
              <a:t>Is their production supportive of food security for producing resilient communities?</a:t>
            </a:r>
            <a:endParaRPr lang="en-IE" dirty="0"/>
          </a:p>
        </p:txBody>
      </p:sp>
      <p:sp>
        <p:nvSpPr>
          <p:cNvPr id="3" name="Text Placeholder 2">
            <a:extLst>
              <a:ext uri="{FF2B5EF4-FFF2-40B4-BE49-F238E27FC236}">
                <a16:creationId xmlns:a16="http://schemas.microsoft.com/office/drawing/2014/main" id="{212ADC9B-663B-7B2A-D86E-0A717F82BDCD}"/>
              </a:ext>
            </a:extLst>
          </p:cNvPr>
          <p:cNvSpPr>
            <a:spLocks noGrp="1"/>
          </p:cNvSpPr>
          <p:nvPr>
            <p:ph type="body" sz="quarter" idx="16"/>
          </p:nvPr>
        </p:nvSpPr>
        <p:spPr>
          <a:xfrm>
            <a:off x="898358" y="702831"/>
            <a:ext cx="4990998" cy="992652"/>
          </a:xfrm>
        </p:spPr>
        <p:txBody>
          <a:bodyPr/>
          <a:lstStyle/>
          <a:p>
            <a:r>
              <a:rPr lang="en-IE" b="1" dirty="0"/>
              <a:t>Pillar 1 – Beneficial Products</a:t>
            </a:r>
          </a:p>
        </p:txBody>
      </p:sp>
      <p:pic>
        <p:nvPicPr>
          <p:cNvPr id="2050" name="Picture 2" descr="pillar 1">
            <a:extLst>
              <a:ext uri="{FF2B5EF4-FFF2-40B4-BE49-F238E27FC236}">
                <a16:creationId xmlns:a16="http://schemas.microsoft.com/office/drawing/2014/main" id="{95CD89F2-28A0-4336-C7B3-F45AA05CD5BE}"/>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89F079-0145-6114-A634-50A90767E967}"/>
              </a:ext>
            </a:extLst>
          </p:cNvPr>
          <p:cNvSpPr txBox="1"/>
          <p:nvPr/>
        </p:nvSpPr>
        <p:spPr>
          <a:xfrm>
            <a:off x="7455159" y="4910589"/>
            <a:ext cx="1772816" cy="707886"/>
          </a:xfrm>
          <a:prstGeom prst="rect">
            <a:avLst/>
          </a:prstGeom>
          <a:solidFill>
            <a:srgbClr val="00A79D"/>
          </a:solidFill>
        </p:spPr>
        <p:txBody>
          <a:bodyPr wrap="square" rtlCol="0">
            <a:spAutoFit/>
          </a:bodyPr>
          <a:lstStyle/>
          <a:p>
            <a:r>
              <a:rPr lang="en-IE" sz="1950" b="1" dirty="0">
                <a:solidFill>
                  <a:schemeClr val="bg2"/>
                </a:solidFill>
              </a:rPr>
              <a:t>BENEFICIAL PRODUCTS</a:t>
            </a:r>
          </a:p>
        </p:txBody>
      </p:sp>
    </p:spTree>
    <p:extLst>
      <p:ext uri="{BB962C8B-B14F-4D97-AF65-F5344CB8AC3E}">
        <p14:creationId xmlns:p14="http://schemas.microsoft.com/office/powerpoint/2010/main" val="21354083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BD353-9F79-9C3F-C517-DC9BD32C4291}"/>
              </a:ext>
            </a:extLst>
          </p:cNvPr>
          <p:cNvSpPr>
            <a:spLocks noGrp="1"/>
          </p:cNvSpPr>
          <p:nvPr>
            <p:ph type="body" sz="quarter" idx="18"/>
          </p:nvPr>
        </p:nvSpPr>
        <p:spPr>
          <a:xfrm>
            <a:off x="898357" y="2005913"/>
            <a:ext cx="5119888" cy="3025975"/>
          </a:xfrm>
        </p:spPr>
        <p:txBody>
          <a:bodyPr/>
          <a:lstStyle/>
          <a:p>
            <a:r>
              <a:rPr lang="en-US" dirty="0"/>
              <a:t>What are the environmental and social impacts of food companies’ own operations? </a:t>
            </a:r>
          </a:p>
          <a:p>
            <a:r>
              <a:rPr lang="en-US" dirty="0"/>
              <a:t>How do they prevent, mitigate and remedy impacts on the lives and local environment of workers, communities and ecosystems?</a:t>
            </a:r>
            <a:endParaRPr lang="en-IE" dirty="0"/>
          </a:p>
        </p:txBody>
      </p:sp>
      <p:sp>
        <p:nvSpPr>
          <p:cNvPr id="3" name="Text Placeholder 2">
            <a:extLst>
              <a:ext uri="{FF2B5EF4-FFF2-40B4-BE49-F238E27FC236}">
                <a16:creationId xmlns:a16="http://schemas.microsoft.com/office/drawing/2014/main" id="{95092559-E921-79B8-2F62-561ABD72C2E2}"/>
              </a:ext>
            </a:extLst>
          </p:cNvPr>
          <p:cNvSpPr>
            <a:spLocks noGrp="1"/>
          </p:cNvSpPr>
          <p:nvPr>
            <p:ph type="body" sz="quarter" idx="16"/>
          </p:nvPr>
        </p:nvSpPr>
        <p:spPr>
          <a:xfrm>
            <a:off x="898357" y="751288"/>
            <a:ext cx="4990998" cy="992652"/>
          </a:xfrm>
        </p:spPr>
        <p:txBody>
          <a:bodyPr/>
          <a:lstStyle/>
          <a:p>
            <a:r>
              <a:rPr lang="en-IE" b="1" dirty="0"/>
              <a:t>Pillar 2 – Sustainable Operations</a:t>
            </a:r>
          </a:p>
        </p:txBody>
      </p:sp>
      <p:pic>
        <p:nvPicPr>
          <p:cNvPr id="3074" name="Picture 2" descr="pillar 2">
            <a:extLst>
              <a:ext uri="{FF2B5EF4-FFF2-40B4-BE49-F238E27FC236}">
                <a16:creationId xmlns:a16="http://schemas.microsoft.com/office/drawing/2014/main" id="{2D963426-5D58-CEE5-F956-20FABE275095}"/>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BCC93-9278-D373-DAED-ED8BCE5489D8}"/>
              </a:ext>
            </a:extLst>
          </p:cNvPr>
          <p:cNvSpPr txBox="1"/>
          <p:nvPr/>
        </p:nvSpPr>
        <p:spPr>
          <a:xfrm>
            <a:off x="7454892" y="4910172"/>
            <a:ext cx="1997017" cy="692497"/>
          </a:xfrm>
          <a:prstGeom prst="rect">
            <a:avLst/>
          </a:prstGeom>
          <a:solidFill>
            <a:srgbClr val="688AAF"/>
          </a:solidFill>
        </p:spPr>
        <p:txBody>
          <a:bodyPr wrap="square" rtlCol="0">
            <a:spAutoFit/>
          </a:bodyPr>
          <a:lstStyle/>
          <a:p>
            <a:r>
              <a:rPr lang="en-IE" sz="1950" b="1" dirty="0">
                <a:solidFill>
                  <a:schemeClr val="bg2"/>
                </a:solidFill>
              </a:rPr>
              <a:t>SUSTAINABLE OPERATIONS</a:t>
            </a:r>
          </a:p>
        </p:txBody>
      </p:sp>
    </p:spTree>
    <p:extLst>
      <p:ext uri="{BB962C8B-B14F-4D97-AF65-F5344CB8AC3E}">
        <p14:creationId xmlns:p14="http://schemas.microsoft.com/office/powerpoint/2010/main" val="31393672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5CB28-3743-F587-FF0B-948A331893AD}"/>
              </a:ext>
            </a:extLst>
          </p:cNvPr>
          <p:cNvSpPr>
            <a:spLocks noGrp="1"/>
          </p:cNvSpPr>
          <p:nvPr>
            <p:ph type="body" sz="quarter" idx="18"/>
          </p:nvPr>
        </p:nvSpPr>
        <p:spPr>
          <a:xfrm>
            <a:off x="836363" y="1782147"/>
            <a:ext cx="5763700" cy="3828239"/>
          </a:xfrm>
        </p:spPr>
        <p:txBody>
          <a:bodyPr/>
          <a:lstStyle/>
          <a:p>
            <a:r>
              <a:rPr lang="en-US" dirty="0"/>
              <a:t>Are food companies driving sustainable development for workers, producers &amp; communities up and down their value chains and in the ecosystems where they operate? </a:t>
            </a:r>
          </a:p>
          <a:p>
            <a:r>
              <a:rPr lang="en-US" dirty="0"/>
              <a:t>How do they prevent and mitigate impacts in their value chains by changing their own business practices? </a:t>
            </a:r>
          </a:p>
          <a:p>
            <a:r>
              <a:rPr lang="en-US" dirty="0"/>
              <a:t>How might they collaborate with peer companies, governments and others to promote and ensure more rights-respecting and environmentally sustainable practices?</a:t>
            </a:r>
            <a:endParaRPr lang="en-IE" dirty="0"/>
          </a:p>
        </p:txBody>
      </p:sp>
      <p:sp>
        <p:nvSpPr>
          <p:cNvPr id="3" name="Text Placeholder 2">
            <a:extLst>
              <a:ext uri="{FF2B5EF4-FFF2-40B4-BE49-F238E27FC236}">
                <a16:creationId xmlns:a16="http://schemas.microsoft.com/office/drawing/2014/main" id="{9AE16837-D550-60B9-BF21-EA54ADFDFBD2}"/>
              </a:ext>
            </a:extLst>
          </p:cNvPr>
          <p:cNvSpPr>
            <a:spLocks noGrp="1"/>
          </p:cNvSpPr>
          <p:nvPr>
            <p:ph type="body" sz="quarter" idx="16"/>
          </p:nvPr>
        </p:nvSpPr>
        <p:spPr>
          <a:xfrm>
            <a:off x="836363" y="647646"/>
            <a:ext cx="4990998" cy="992652"/>
          </a:xfrm>
        </p:spPr>
        <p:txBody>
          <a:bodyPr/>
          <a:lstStyle/>
          <a:p>
            <a:r>
              <a:rPr lang="en-IE" b="1" dirty="0"/>
              <a:t>Pillar 3 – Sustainable Value Chains</a:t>
            </a:r>
          </a:p>
        </p:txBody>
      </p:sp>
      <p:pic>
        <p:nvPicPr>
          <p:cNvPr id="4098" name="Picture 2" descr="pillar 3">
            <a:extLst>
              <a:ext uri="{FF2B5EF4-FFF2-40B4-BE49-F238E27FC236}">
                <a16:creationId xmlns:a16="http://schemas.microsoft.com/office/drawing/2014/main" id="{BD2242FD-7628-5BA6-8B3A-7CFAB3C1A94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96D4F-16D3-666B-167E-D3CDE4BBBA7F}"/>
              </a:ext>
            </a:extLst>
          </p:cNvPr>
          <p:cNvSpPr txBox="1"/>
          <p:nvPr/>
        </p:nvSpPr>
        <p:spPr>
          <a:xfrm>
            <a:off x="7471897" y="4906877"/>
            <a:ext cx="2101311" cy="692497"/>
          </a:xfrm>
          <a:prstGeom prst="rect">
            <a:avLst/>
          </a:prstGeom>
          <a:solidFill>
            <a:srgbClr val="25588D"/>
          </a:solidFill>
        </p:spPr>
        <p:txBody>
          <a:bodyPr wrap="square" rtlCol="0">
            <a:spAutoFit/>
          </a:bodyPr>
          <a:lstStyle/>
          <a:p>
            <a:r>
              <a:rPr lang="en-IE" sz="1950" b="1" dirty="0">
                <a:solidFill>
                  <a:schemeClr val="bg2"/>
                </a:solidFill>
              </a:rPr>
              <a:t>SUSTAINABLE VALUE CHAINS</a:t>
            </a:r>
          </a:p>
        </p:txBody>
      </p:sp>
    </p:spTree>
    <p:extLst>
      <p:ext uri="{BB962C8B-B14F-4D97-AF65-F5344CB8AC3E}">
        <p14:creationId xmlns:p14="http://schemas.microsoft.com/office/powerpoint/2010/main" val="15215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The Context of Food Ethics</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820119"/>
            <a:ext cx="11042522" cy="3440112"/>
          </a:xfrm>
        </p:spPr>
        <p:txBody>
          <a:bodyPr/>
          <a:lstStyle/>
          <a:p>
            <a:r>
              <a:rPr lang="en-US" dirty="0"/>
              <a:t>The  Oxford Dictionary definition of “ethics” is “</a:t>
            </a:r>
            <a:r>
              <a:rPr lang="en-US" b="1" dirty="0"/>
              <a:t>the moral principles that govern a person’s </a:t>
            </a:r>
            <a:r>
              <a:rPr lang="en-US" b="1" dirty="0" err="1"/>
              <a:t>behaviour</a:t>
            </a:r>
            <a:r>
              <a:rPr lang="en-US" b="1" dirty="0"/>
              <a:t> or the conducting of an activity”.</a:t>
            </a:r>
          </a:p>
          <a:p>
            <a:r>
              <a:rPr lang="en-US" dirty="0"/>
              <a:t>As humans, we concern ourselves with ethics in order to define our rights and responsibilities and map out the criteria for what is morally right or wrong in life.</a:t>
            </a:r>
          </a:p>
          <a:p>
            <a:r>
              <a:rPr lang="en-US" dirty="0"/>
              <a:t>In the context of the food sector, the </a:t>
            </a:r>
            <a:r>
              <a:rPr lang="en-US" dirty="0">
                <a:solidFill>
                  <a:srgbClr val="F79037"/>
                </a:solidFill>
                <a:hlinkClick r:id="rId2">
                  <a:extLst>
                    <a:ext uri="{A12FA001-AC4F-418D-AE19-62706E023703}">
                      <ahyp:hlinkClr xmlns:ahyp="http://schemas.microsoft.com/office/drawing/2018/hyperlinkcolor" val="tx"/>
                    </a:ext>
                  </a:extLst>
                </a:hlinkClick>
              </a:rPr>
              <a:t>Food Ethics Council</a:t>
            </a:r>
            <a:r>
              <a:rPr lang="en-US" dirty="0">
                <a:solidFill>
                  <a:srgbClr val="F79037"/>
                </a:solidFill>
              </a:rPr>
              <a:t> </a:t>
            </a:r>
            <a:r>
              <a:rPr lang="en-US" dirty="0"/>
              <a:t>says that “our ethical choices are defined by our values (what we think is good) and our principles (what we think is right) in order to redirect our thinking”.</a:t>
            </a:r>
          </a:p>
          <a:p>
            <a:r>
              <a:rPr lang="en-US" b="1" dirty="0"/>
              <a:t>In other words, food ethics is about making choices that we believe are good and right in relation to the food we produce or eat.  </a:t>
            </a:r>
            <a:r>
              <a:rPr lang="en-US" dirty="0"/>
              <a:t>But, it is also important to consider for whom they are good and right.</a:t>
            </a:r>
            <a:endParaRPr lang="en-IE"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D6E7D5BC-23EE-595A-D748-E31E9DFECD32}"/>
              </a:ext>
            </a:extLst>
          </p:cNvPr>
          <p:cNvSpPr txBox="1"/>
          <p:nvPr/>
        </p:nvSpPr>
        <p:spPr>
          <a:xfrm>
            <a:off x="209036" y="6136849"/>
            <a:ext cx="6562438" cy="400110"/>
          </a:xfrm>
          <a:prstGeom prst="rect">
            <a:avLst/>
          </a:prstGeom>
          <a:noFill/>
        </p:spPr>
        <p:txBody>
          <a:bodyPr wrap="none" rtlCol="0">
            <a:spAutoFit/>
          </a:bodyPr>
          <a:lstStyle/>
          <a:p>
            <a:r>
              <a:rPr lang="en-IE" sz="2000" dirty="0">
                <a:solidFill>
                  <a:srgbClr val="000000"/>
                </a:solidFill>
              </a:rPr>
              <a:t>To understand the </a:t>
            </a:r>
            <a:r>
              <a:rPr lang="en-IE" sz="2000" b="1" dirty="0">
                <a:solidFill>
                  <a:srgbClr val="000000"/>
                </a:solidFill>
              </a:rPr>
              <a:t>Ethical matrix </a:t>
            </a:r>
            <a:r>
              <a:rPr lang="en-IE" sz="2000" dirty="0">
                <a:solidFill>
                  <a:srgbClr val="000000"/>
                </a:solidFill>
              </a:rPr>
              <a:t>read our </a:t>
            </a:r>
            <a:r>
              <a:rPr lang="en-IE" sz="2000" dirty="0">
                <a:solidFill>
                  <a:srgbClr val="000000"/>
                </a:solidFill>
                <a:hlinkClick r:id="rId3">
                  <a:extLst>
                    <a:ext uri="{A12FA001-AC4F-418D-AE19-62706E023703}">
                      <ahyp:hlinkClr xmlns:ahyp="http://schemas.microsoft.com/office/drawing/2018/hyperlinkcolor" val="tx"/>
                    </a:ext>
                  </a:extLst>
                </a:hlinkClick>
              </a:rPr>
              <a:t>EDUCATOR’s Guide</a:t>
            </a:r>
            <a:endParaRPr lang="en-IE" sz="2000" dirty="0">
              <a:solidFill>
                <a:srgbClr val="000000"/>
              </a:solidFill>
            </a:endParaRPr>
          </a:p>
        </p:txBody>
      </p:sp>
    </p:spTree>
    <p:extLst>
      <p:ext uri="{BB962C8B-B14F-4D97-AF65-F5344CB8AC3E}">
        <p14:creationId xmlns:p14="http://schemas.microsoft.com/office/powerpoint/2010/main" val="3956880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7EE07-A18B-CC24-9598-ABE424BAC1F3}"/>
              </a:ext>
            </a:extLst>
          </p:cNvPr>
          <p:cNvSpPr>
            <a:spLocks noGrp="1"/>
          </p:cNvSpPr>
          <p:nvPr>
            <p:ph type="body" sz="quarter" idx="18"/>
          </p:nvPr>
        </p:nvSpPr>
        <p:spPr>
          <a:xfrm>
            <a:off x="898357" y="1810139"/>
            <a:ext cx="5427798" cy="3800247"/>
          </a:xfrm>
        </p:spPr>
        <p:txBody>
          <a:bodyPr/>
          <a:lstStyle/>
          <a:p>
            <a:r>
              <a:rPr lang="en-US" dirty="0"/>
              <a:t>How are companies governed? What impact are companies having on societies as a result of how they engage with the legal systems and rules that govern corporations? </a:t>
            </a:r>
          </a:p>
          <a:p>
            <a:r>
              <a:rPr lang="en-US" dirty="0"/>
              <a:t>Are company strategies contributing to social goods and societal well-being? </a:t>
            </a:r>
          </a:p>
          <a:p>
            <a:r>
              <a:rPr lang="en-US" dirty="0"/>
              <a:t>Are they supporting the crafting and effective deployment of law and policy that advances sustainable development?</a:t>
            </a:r>
            <a:endParaRPr lang="en-IE" dirty="0"/>
          </a:p>
        </p:txBody>
      </p:sp>
      <p:sp>
        <p:nvSpPr>
          <p:cNvPr id="3" name="Text Placeholder 2">
            <a:extLst>
              <a:ext uri="{FF2B5EF4-FFF2-40B4-BE49-F238E27FC236}">
                <a16:creationId xmlns:a16="http://schemas.microsoft.com/office/drawing/2014/main" id="{C9209A61-1005-7374-27FB-54CB4B7DDB82}"/>
              </a:ext>
            </a:extLst>
          </p:cNvPr>
          <p:cNvSpPr>
            <a:spLocks noGrp="1"/>
          </p:cNvSpPr>
          <p:nvPr>
            <p:ph type="body" sz="quarter" idx="16"/>
          </p:nvPr>
        </p:nvSpPr>
        <p:spPr>
          <a:xfrm>
            <a:off x="898358" y="666307"/>
            <a:ext cx="4990998" cy="992652"/>
          </a:xfrm>
        </p:spPr>
        <p:txBody>
          <a:bodyPr/>
          <a:lstStyle/>
          <a:p>
            <a:r>
              <a:rPr lang="en-US" b="1" dirty="0"/>
              <a:t>Pillar 4 – Good Corporate Citizenship</a:t>
            </a:r>
            <a:endParaRPr lang="en-IE" b="1" dirty="0"/>
          </a:p>
        </p:txBody>
      </p:sp>
      <p:pic>
        <p:nvPicPr>
          <p:cNvPr id="5122" name="Picture 2" descr="pillar 4">
            <a:extLst>
              <a:ext uri="{FF2B5EF4-FFF2-40B4-BE49-F238E27FC236}">
                <a16:creationId xmlns:a16="http://schemas.microsoft.com/office/drawing/2014/main" id="{A319C9DD-D265-E477-7A8A-F6022CE8DF5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B64B44-57E8-3045-3260-6C2A4A97F5C4}"/>
              </a:ext>
            </a:extLst>
          </p:cNvPr>
          <p:cNvSpPr txBox="1"/>
          <p:nvPr/>
        </p:nvSpPr>
        <p:spPr>
          <a:xfrm>
            <a:off x="7539136" y="4815252"/>
            <a:ext cx="2668554" cy="692497"/>
          </a:xfrm>
          <a:prstGeom prst="rect">
            <a:avLst/>
          </a:prstGeom>
          <a:solidFill>
            <a:srgbClr val="EF4136"/>
          </a:solidFill>
        </p:spPr>
        <p:txBody>
          <a:bodyPr wrap="square" rtlCol="0">
            <a:spAutoFit/>
          </a:bodyPr>
          <a:lstStyle/>
          <a:p>
            <a:r>
              <a:rPr lang="en-IE" sz="1950" b="1" dirty="0">
                <a:solidFill>
                  <a:schemeClr val="bg2"/>
                </a:solidFill>
              </a:rPr>
              <a:t>GOOD CORPORATE CITIZENSHIP</a:t>
            </a:r>
          </a:p>
        </p:txBody>
      </p:sp>
    </p:spTree>
    <p:extLst>
      <p:ext uri="{BB962C8B-B14F-4D97-AF65-F5344CB8AC3E}">
        <p14:creationId xmlns:p14="http://schemas.microsoft.com/office/powerpoint/2010/main" val="24358071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778BB-A65E-2C90-9B70-349B84DFE624}"/>
              </a:ext>
            </a:extLst>
          </p:cNvPr>
          <p:cNvSpPr txBox="1"/>
          <p:nvPr/>
        </p:nvSpPr>
        <p:spPr>
          <a:xfrm>
            <a:off x="682557" y="1951672"/>
            <a:ext cx="10826885"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000000"/>
                </a:solidFill>
              </a:rPr>
              <a:t>Korthals</a:t>
            </a:r>
            <a:r>
              <a:rPr lang="en-US" dirty="0">
                <a:solidFill>
                  <a:srgbClr val="000000"/>
                </a:solidFill>
              </a:rPr>
              <a:t>, </a:t>
            </a:r>
            <a:r>
              <a:rPr lang="en-US" dirty="0" err="1">
                <a:solidFill>
                  <a:srgbClr val="000000"/>
                </a:solidFill>
              </a:rPr>
              <a:t>Michiel</a:t>
            </a:r>
            <a:r>
              <a:rPr lang="en-US" dirty="0">
                <a:solidFill>
                  <a:srgbClr val="000000"/>
                </a:solidFill>
              </a:rPr>
              <a:t>. (2006). Ethics of Food Production and Consumption. Understanding Consumers of Food Products. 10.1533/9781845692506.5.624. </a:t>
            </a:r>
            <a:r>
              <a:rPr lang="en-US" dirty="0">
                <a:solidFill>
                  <a:srgbClr val="000000"/>
                </a:solidFill>
                <a:hlinkClick r:id="rId2">
                  <a:extLst>
                    <a:ext uri="{A12FA001-AC4F-418D-AE19-62706E023703}">
                      <ahyp:hlinkClr xmlns:ahyp="http://schemas.microsoft.com/office/drawing/2018/hyperlinkcolor" val="tx"/>
                    </a:ext>
                  </a:extLst>
                </a:hlinkClick>
              </a:rPr>
              <a:t>Link</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hlinkClick r:id="rId3">
                  <a:extLst>
                    <a:ext uri="{A12FA001-AC4F-418D-AE19-62706E023703}">
                      <ahyp:hlinkClr xmlns:ahyp="http://schemas.microsoft.com/office/drawing/2018/hyperlinkcolor" val="tx"/>
                    </a:ext>
                  </a:extLst>
                </a:hlinkClick>
              </a:rPr>
              <a:t>Revisiting global food production and consumption patterns by developing resilient food systems for local communities – ScienceDirect</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IE" dirty="0">
                <a:solidFill>
                  <a:srgbClr val="000000"/>
                </a:solidFill>
                <a:hlinkClick r:id="rId4">
                  <a:extLst>
                    <a:ext uri="{A12FA001-AC4F-418D-AE19-62706E023703}">
                      <ahyp:hlinkClr xmlns:ahyp="http://schemas.microsoft.com/office/drawing/2018/hyperlinkcolor" val="tx"/>
                    </a:ext>
                  </a:extLst>
                </a:hlinkClick>
              </a:rPr>
              <a:t>2010-Ethics-A-toolkit-for-food-businesses.pdf</a:t>
            </a:r>
            <a:endParaRPr lang="en-IE" dirty="0">
              <a:solidFill>
                <a:srgbClr val="000000"/>
              </a:solidFill>
            </a:endParaRPr>
          </a:p>
          <a:p>
            <a:pPr marL="285750" indent="-285750">
              <a:buFont typeface="Arial" panose="020B0604020202020204" pitchFamily="34" charset="0"/>
              <a:buChar char="•"/>
            </a:pPr>
            <a:endParaRPr lang="en-IE" dirty="0">
              <a:solidFill>
                <a:srgbClr val="000000"/>
              </a:solidFill>
            </a:endParaRPr>
          </a:p>
          <a:p>
            <a:pPr marL="285750" indent="-285750">
              <a:buFont typeface="Arial" panose="020B0604020202020204" pitchFamily="34" charset="0"/>
              <a:buChar char="•"/>
            </a:pPr>
            <a:r>
              <a:rPr lang="en-US" dirty="0">
                <a:solidFill>
                  <a:srgbClr val="000000"/>
                </a:solidFill>
                <a:hlinkClick r:id="rId5">
                  <a:extLst>
                    <a:ext uri="{A12FA001-AC4F-418D-AE19-62706E023703}">
                      <ahyp:hlinkClr xmlns:ahyp="http://schemas.microsoft.com/office/drawing/2018/hyperlinkcolor" val="tx"/>
                    </a:ext>
                  </a:extLst>
                </a:hlinkClick>
              </a:rPr>
              <a:t>EU sets out legally binding food waste targets from processing to household (foodnavigator.com)</a:t>
            </a:r>
            <a:endParaRPr lang="en-IE" dirty="0">
              <a:solidFill>
                <a:srgbClr val="000000"/>
              </a:solidFill>
            </a:endParaRPr>
          </a:p>
        </p:txBody>
      </p:sp>
      <p:sp>
        <p:nvSpPr>
          <p:cNvPr id="3" name="TextBox 2">
            <a:extLst>
              <a:ext uri="{FF2B5EF4-FFF2-40B4-BE49-F238E27FC236}">
                <a16:creationId xmlns:a16="http://schemas.microsoft.com/office/drawing/2014/main" id="{10C6790F-C2BA-5BF5-66B3-A0D6D79EA989}"/>
              </a:ext>
            </a:extLst>
          </p:cNvPr>
          <p:cNvSpPr txBox="1"/>
          <p:nvPr/>
        </p:nvSpPr>
        <p:spPr>
          <a:xfrm>
            <a:off x="830424" y="457200"/>
            <a:ext cx="8994711" cy="646331"/>
          </a:xfrm>
          <a:prstGeom prst="rect">
            <a:avLst/>
          </a:prstGeom>
          <a:solidFill>
            <a:srgbClr val="F79037"/>
          </a:solidFill>
        </p:spPr>
        <p:txBody>
          <a:bodyPr wrap="square" rtlCol="0">
            <a:spAutoFit/>
          </a:bodyPr>
          <a:lstStyle/>
          <a:p>
            <a:r>
              <a:rPr lang="en-IE" sz="3600" dirty="0">
                <a:solidFill>
                  <a:srgbClr val="000000"/>
                </a:solidFill>
              </a:rPr>
              <a:t>Further reading…</a:t>
            </a:r>
          </a:p>
        </p:txBody>
      </p:sp>
    </p:spTree>
    <p:extLst>
      <p:ext uri="{BB962C8B-B14F-4D97-AF65-F5344CB8AC3E}">
        <p14:creationId xmlns:p14="http://schemas.microsoft.com/office/powerpoint/2010/main" val="2843003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14659" y="2120521"/>
            <a:ext cx="10855725" cy="2224216"/>
          </a:xfrm>
        </p:spPr>
        <p:txBody>
          <a:bodyPr>
            <a:normAutofit/>
          </a:bodyPr>
          <a:lstStyle/>
          <a:p>
            <a:r>
              <a:rPr lang="en-US" sz="3600" dirty="0"/>
              <a:t>You have just completed Module One. </a:t>
            </a:r>
          </a:p>
          <a:p>
            <a:r>
              <a:rPr lang="en-US" sz="3600" dirty="0"/>
              <a:t>Now, continue your journey to </a:t>
            </a:r>
            <a:r>
              <a:rPr lang="en-US" sz="3600" b="1" dirty="0"/>
              <a:t>Ethical Food Entrepreneurship</a:t>
            </a:r>
            <a:r>
              <a:rPr lang="en-US" sz="3600" dirty="0"/>
              <a:t> in Module 2 where we discuss the critical steps in developing an enterprise. </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hlinkClick r:id="rId3"/>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hlinkClick r:id="rId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5"/>
              <a:extLst>
                <a:ext uri="{FF2B5EF4-FFF2-40B4-BE49-F238E27FC236}">
                  <a16:creationId xmlns:a16="http://schemas.microsoft.com/office/drawing/2014/main" id="{12A458C2-5E00-384C-AEE9-611D13F54E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0D3AF0-E721-4CCA-84F1-51E110CD7EE5}">
  <ds:schemaRefs>
    <ds:schemaRef ds:uri="http://schemas.microsoft.com/sharepoint/v3/contenttype/forms"/>
  </ds:schemaRefs>
</ds:datastoreItem>
</file>

<file path=customXml/itemProps2.xml><?xml version="1.0" encoding="utf-8"?>
<ds:datastoreItem xmlns:ds="http://schemas.openxmlformats.org/officeDocument/2006/customXml" ds:itemID="{252904BD-6E60-4124-AD77-4577B68E6840}">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DAB90B99-631F-489F-A181-5663EFEB7BEA}"/>
</file>

<file path=docProps/app.xml><?xml version="1.0" encoding="utf-8"?>
<Properties xmlns="http://schemas.openxmlformats.org/officeDocument/2006/extended-properties" xmlns:vt="http://schemas.openxmlformats.org/officeDocument/2006/docPropsVTypes">
  <TotalTime>48076</TotalTime>
  <Words>8228</Words>
  <Application>Microsoft Office PowerPoint</Application>
  <PresentationFormat>Widescreen</PresentationFormat>
  <Paragraphs>441</Paragraphs>
  <Slides>92</Slides>
  <Notes>11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92</vt:i4>
      </vt:variant>
    </vt:vector>
  </HeadingPairs>
  <TitlesOfParts>
    <vt:vector size="104" baseType="lpstr">
      <vt:lpstr>Angsana New</vt:lpstr>
      <vt:lpstr>Arial</vt:lpstr>
      <vt:lpstr>Arial Black</vt:lpstr>
      <vt:lpstr>Bradley Hand ITC</vt:lpstr>
      <vt:lpstr>Calibri</vt:lpstr>
      <vt:lpstr>GeographEditWeb</vt:lpstr>
      <vt:lpstr>Lato Heavy</vt:lpstr>
      <vt:lpstr>Lato Light</vt:lpstr>
      <vt:lpstr>Montserrat Light</vt:lpstr>
      <vt:lpstr>Signika Negative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216</cp:revision>
  <dcterms:created xsi:type="dcterms:W3CDTF">2020-10-14T13:32:04Z</dcterms:created>
  <dcterms:modified xsi:type="dcterms:W3CDTF">2024-02-01T11:17:10Z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