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8"/>
  </p:notesMasterIdLst>
  <p:sldIdLst>
    <p:sldId id="4289" r:id="rId5"/>
    <p:sldId id="4401" r:id="rId6"/>
    <p:sldId id="4457" r:id="rId7"/>
    <p:sldId id="4458" r:id="rId8"/>
    <p:sldId id="4459" r:id="rId9"/>
    <p:sldId id="4323" r:id="rId10"/>
    <p:sldId id="4355" r:id="rId11"/>
    <p:sldId id="4357" r:id="rId12"/>
    <p:sldId id="4361" r:id="rId13"/>
    <p:sldId id="4385" r:id="rId14"/>
    <p:sldId id="4454" r:id="rId15"/>
    <p:sldId id="4453" r:id="rId16"/>
    <p:sldId id="4455" r:id="rId17"/>
    <p:sldId id="268" r:id="rId18"/>
    <p:sldId id="4389" r:id="rId19"/>
    <p:sldId id="4390" r:id="rId20"/>
    <p:sldId id="4391" r:id="rId21"/>
    <p:sldId id="4392" r:id="rId22"/>
    <p:sldId id="4456" r:id="rId23"/>
    <p:sldId id="4393" r:id="rId24"/>
    <p:sldId id="4356" r:id="rId25"/>
    <p:sldId id="4406" r:id="rId26"/>
    <p:sldId id="4342" r:id="rId27"/>
    <p:sldId id="4387" r:id="rId28"/>
    <p:sldId id="4386" r:id="rId29"/>
    <p:sldId id="4362" r:id="rId30"/>
    <p:sldId id="4364" r:id="rId31"/>
    <p:sldId id="4407" r:id="rId32"/>
    <p:sldId id="4365" r:id="rId33"/>
    <p:sldId id="4402" r:id="rId34"/>
    <p:sldId id="4366" r:id="rId35"/>
    <p:sldId id="4409" r:id="rId36"/>
    <p:sldId id="4369" r:id="rId37"/>
    <p:sldId id="4368" r:id="rId38"/>
    <p:sldId id="4370" r:id="rId39"/>
    <p:sldId id="4367" r:id="rId40"/>
    <p:sldId id="4410" r:id="rId41"/>
    <p:sldId id="4350" r:id="rId42"/>
    <p:sldId id="4372" r:id="rId43"/>
    <p:sldId id="4378" r:id="rId44"/>
    <p:sldId id="4373" r:id="rId45"/>
    <p:sldId id="4383" r:id="rId46"/>
    <p:sldId id="4411" r:id="rId47"/>
    <p:sldId id="4412" r:id="rId48"/>
    <p:sldId id="4413" r:id="rId49"/>
    <p:sldId id="4414" r:id="rId50"/>
    <p:sldId id="4415" r:id="rId51"/>
    <p:sldId id="4374" r:id="rId52"/>
    <p:sldId id="4381" r:id="rId53"/>
    <p:sldId id="4375" r:id="rId54"/>
    <p:sldId id="4376" r:id="rId55"/>
    <p:sldId id="4377" r:id="rId56"/>
    <p:sldId id="4394" r:id="rId57"/>
    <p:sldId id="4397" r:id="rId58"/>
    <p:sldId id="4399" r:id="rId59"/>
    <p:sldId id="4395" r:id="rId60"/>
    <p:sldId id="4396" r:id="rId61"/>
    <p:sldId id="4398" r:id="rId62"/>
    <p:sldId id="4351" r:id="rId63"/>
    <p:sldId id="4416" r:id="rId64"/>
    <p:sldId id="4417" r:id="rId65"/>
    <p:sldId id="4418" r:id="rId66"/>
    <p:sldId id="4452" r:id="rId67"/>
    <p:sldId id="4421" r:id="rId68"/>
    <p:sldId id="4352" r:id="rId69"/>
    <p:sldId id="4429" r:id="rId70"/>
    <p:sldId id="4430" r:id="rId71"/>
    <p:sldId id="4422" r:id="rId72"/>
    <p:sldId id="4432" r:id="rId73"/>
    <p:sldId id="4434" r:id="rId74"/>
    <p:sldId id="4431" r:id="rId75"/>
    <p:sldId id="4353" r:id="rId76"/>
    <p:sldId id="4435" r:id="rId77"/>
    <p:sldId id="4438" r:id="rId78"/>
    <p:sldId id="4439" r:id="rId79"/>
    <p:sldId id="4441" r:id="rId80"/>
    <p:sldId id="4442" r:id="rId81"/>
    <p:sldId id="4443" r:id="rId82"/>
    <p:sldId id="4444" r:id="rId83"/>
    <p:sldId id="4445" r:id="rId84"/>
    <p:sldId id="4448" r:id="rId85"/>
    <p:sldId id="4449" r:id="rId86"/>
    <p:sldId id="4450" r:id="rId87"/>
    <p:sldId id="4451" r:id="rId88"/>
    <p:sldId id="4354" r:id="rId89"/>
    <p:sldId id="4428" r:id="rId90"/>
    <p:sldId id="4423" r:id="rId91"/>
    <p:sldId id="4424" r:id="rId92"/>
    <p:sldId id="4425" r:id="rId93"/>
    <p:sldId id="4426" r:id="rId94"/>
    <p:sldId id="4427" r:id="rId95"/>
    <p:sldId id="4388" r:id="rId96"/>
    <p:sldId id="426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1D20B51B-2865-7EC0-AB3B-4440723649A2}" name="Elsa Ramalhosa" initials="ER" userId="aa9b3419b179e609" providerId="Windows Live"/>
  <p188:author id="{3A646A2A-5463-31BB-24B8-887E45DDAF69}" name="Orla Casey" initials="OC" userId="S::orla@momentumconsulting.ie::ee9f56f0-43a2-47ae-a5b8-d4a7d2f5cec3" providerId="AD"/>
  <p188:author id="{782496B7-485F-7B69-F7DE-F8CDD527168F}" name="Paula Whyte ( Momentum Consulting )" initials="PW(MC)" userId="S::paula@momentumconsulting.ie::a1b8e930-d272-4933-b1a2-fcb29f5bf117" providerId="AD"/>
  <p188:author id="{A6E311D4-25E8-F2DD-AF9A-C3A73481D750}" name="Paula Whyte" initials="PW" userId="d5c41e6a024c80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96E"/>
    <a:srgbClr val="B3DDDC"/>
    <a:srgbClr val="B686BB"/>
    <a:srgbClr val="A7D8B8"/>
    <a:srgbClr val="B2DDDC"/>
    <a:srgbClr val="F1A0C2"/>
    <a:srgbClr val="000000"/>
    <a:srgbClr val="F79037"/>
    <a:srgbClr val="00A79D"/>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1390" autoAdjust="0"/>
    <p:restoredTop sz="0" autoAdjust="0"/>
  </p:normalViewPr>
  <p:slideViewPr>
    <p:cSldViewPr snapToGrid="0" snapToObjects="1">
      <p:cViewPr varScale="1">
        <p:scale>
          <a:sx n="27" d="100"/>
          <a:sy n="27" d="100"/>
        </p:scale>
        <p:origin x="4038"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2134"/>
    </p:cViewPr>
  </p:sorterViewPr>
  <p:notesViewPr>
    <p:cSldViewPr snapToGrid="0" snapToObjects="1">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53</a:t>
            </a:fld>
            <a:endParaRPr lang="en-US"/>
          </a:p>
        </p:txBody>
      </p:sp>
    </p:spTree>
    <p:extLst>
      <p:ext uri="{BB962C8B-B14F-4D97-AF65-F5344CB8AC3E}">
        <p14:creationId xmlns:p14="http://schemas.microsoft.com/office/powerpoint/2010/main" val="49989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93</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06455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7</a:t>
            </a:fld>
            <a:endParaRPr lang="en-US"/>
          </a:p>
        </p:txBody>
      </p:sp>
    </p:spTree>
    <p:extLst>
      <p:ext uri="{BB962C8B-B14F-4D97-AF65-F5344CB8AC3E}">
        <p14:creationId xmlns:p14="http://schemas.microsoft.com/office/powerpoint/2010/main" val="201279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algn="l" rtl="0"/>
            <a:fld id="{B10E75A7-B0F9-5642-96AB-06237E68FE07}" type="slidenum">
              <a:rPr lang="en-US" altLang="en-US">
                <a:solidFill>
                  <a:srgbClr val="000000"/>
                </a:solidFill>
                <a:latin typeface="Times New Roman" charset="0"/>
              </a:rPr>
              <a:pPr algn="l" rtl="0"/>
              <a:t>14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pPr algn="l" rtl="0"/>
            <a:endParaRPr lang="en-US" altLang="en-US">
              <a:latin typeface="Times New Roman" charset="0"/>
            </a:endParaRPr>
          </a:p>
        </p:txBody>
      </p:sp>
    </p:spTree>
    <p:extLst>
      <p:ext uri="{BB962C8B-B14F-4D97-AF65-F5344CB8AC3E}">
        <p14:creationId xmlns:p14="http://schemas.microsoft.com/office/powerpoint/2010/main" val="391436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36</a:t>
            </a:fld>
            <a:endParaRPr lang="en-US"/>
          </a:p>
        </p:txBody>
      </p:sp>
    </p:spTree>
    <p:extLst>
      <p:ext uri="{BB962C8B-B14F-4D97-AF65-F5344CB8AC3E}">
        <p14:creationId xmlns:p14="http://schemas.microsoft.com/office/powerpoint/2010/main" val="417003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37</a:t>
            </a:fld>
            <a:endParaRPr lang="en-US"/>
          </a:p>
        </p:txBody>
      </p:sp>
    </p:spTree>
    <p:extLst>
      <p:ext uri="{BB962C8B-B14F-4D97-AF65-F5344CB8AC3E}">
        <p14:creationId xmlns:p14="http://schemas.microsoft.com/office/powerpoint/2010/main" val="3047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39</a:t>
            </a:fld>
            <a:endParaRPr lang="en-US"/>
          </a:p>
        </p:txBody>
      </p:sp>
    </p:spTree>
    <p:extLst>
      <p:ext uri="{BB962C8B-B14F-4D97-AF65-F5344CB8AC3E}">
        <p14:creationId xmlns:p14="http://schemas.microsoft.com/office/powerpoint/2010/main" val="127191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dirty="0"/>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4977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Tree>
    <p:extLst>
      <p:ext uri="{BB962C8B-B14F-4D97-AF65-F5344CB8AC3E}">
        <p14:creationId xmlns:p14="http://schemas.microsoft.com/office/powerpoint/2010/main" val="8861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38448"/>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72406"/>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60EF3891-3E46-6073-504E-F21D7E444D5C}"/>
              </a:ext>
            </a:extLst>
          </p:cNvPr>
          <p:cNvPicPr>
            <a:picLocks noChangeAspect="1"/>
          </p:cNvPicPr>
          <p:nvPr userDrawn="1"/>
        </p:nvPicPr>
        <p:blipFill>
          <a:blip r:embed="rId2"/>
          <a:stretch>
            <a:fillRect/>
          </a:stretch>
        </p:blipFill>
        <p:spPr>
          <a:xfrm>
            <a:off x="983112" y="6082550"/>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84017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41179" y="41482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76476" y="41482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62882" y="132980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98179" y="132980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69461" y="224479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04758" y="224479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91164" y="315978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26461" y="315978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69461" y="407477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04758" y="407477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41179" y="392880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41179" y="303950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41179" y="215871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14742" y="120222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69816" y="502448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05113" y="502448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41179" y="487851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72928022-B815-558F-1DE2-5252EC89763E}"/>
              </a:ext>
            </a:extLst>
          </p:cNvPr>
          <p:cNvSpPr>
            <a:spLocks noGrp="1"/>
          </p:cNvSpPr>
          <p:nvPr>
            <p:ph type="body" sz="quarter" idx="39" hasCustomPrompt="1"/>
          </p:nvPr>
        </p:nvSpPr>
        <p:spPr>
          <a:xfrm>
            <a:off x="5876287" y="5991984"/>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6" name="Text Placeholder 25">
            <a:extLst>
              <a:ext uri="{FF2B5EF4-FFF2-40B4-BE49-F238E27FC236}">
                <a16:creationId xmlns:a16="http://schemas.microsoft.com/office/drawing/2014/main" id="{ACFA1026-5B7D-72AC-308E-1702F98B1753}"/>
              </a:ext>
            </a:extLst>
          </p:cNvPr>
          <p:cNvSpPr>
            <a:spLocks noGrp="1"/>
          </p:cNvSpPr>
          <p:nvPr>
            <p:ph type="body" sz="quarter" idx="40" hasCustomPrompt="1"/>
          </p:nvPr>
        </p:nvSpPr>
        <p:spPr>
          <a:xfrm>
            <a:off x="6711584" y="599198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7" name="Straight Connector 6">
            <a:extLst>
              <a:ext uri="{FF2B5EF4-FFF2-40B4-BE49-F238E27FC236}">
                <a16:creationId xmlns:a16="http://schemas.microsoft.com/office/drawing/2014/main" id="{87354D78-1D5D-57D0-3A63-72DA7072ACAF}"/>
              </a:ext>
            </a:extLst>
          </p:cNvPr>
          <p:cNvCxnSpPr>
            <a:cxnSpLocks/>
          </p:cNvCxnSpPr>
          <p:nvPr userDrawn="1"/>
        </p:nvCxnSpPr>
        <p:spPr>
          <a:xfrm flipH="1">
            <a:off x="5841179" y="584601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9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307348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435090" y="1851756"/>
            <a:ext cx="2948198"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38797" y="1851756"/>
            <a:ext cx="2948198"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2504" y="1851756"/>
            <a:ext cx="2948198"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2017828" y="201260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41340" y="20131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89538" y="2013175"/>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1971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913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4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3039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DBAA61DC-DE1F-019B-7DCF-1E1BAE3AAC26}"/>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7F14C055-79DB-68D9-7C81-B2B871550747}"/>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742632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7791854" y="1139750"/>
            <a:ext cx="4400146"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791855" y="1452563"/>
            <a:ext cx="4400145"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4239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5" r:id="rId9"/>
    <p:sldLayoutId id="2147483879" r:id="rId10"/>
    <p:sldLayoutId id="2147483878" r:id="rId11"/>
    <p:sldLayoutId id="2147483861" r:id="rId12"/>
    <p:sldLayoutId id="2147483887" r:id="rId13"/>
    <p:sldLayoutId id="2147483833" r:id="rId14"/>
    <p:sldLayoutId id="2147483847" r:id="rId15"/>
    <p:sldLayoutId id="2147483853" r:id="rId16"/>
    <p:sldLayoutId id="2147483881" r:id="rId17"/>
    <p:sldLayoutId id="2147483883" r:id="rId18"/>
    <p:sldLayoutId id="2147483884" r:id="rId19"/>
    <p:sldLayoutId id="2147483889" r:id="rId20"/>
    <p:sldLayoutId id="2147483886" r:id="rId21"/>
    <p:sldLayoutId id="214748388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xplore.kerry.com/22eu-sustainable-nutrition-in-foodservice-ebook-download.html?&amp;utm_medium=website&amp;utm_source=kerrydigest&amp;utm_campaign=23eu-sustainable-nutrition-in-foodservice&amp;utm_term=23eu&amp;businesscategorysource=foodservice&amp;utm_content=kerry-digest-eat-drink-think&amp;leadsource=website&amp;campaignsource=kerrydigest-website-23eu-sustainable-nutrition-in-foodservice--23eu--" TargetMode="External"/><Relationship Id="rId2" Type="http://schemas.openxmlformats.org/officeDocument/2006/relationships/hyperlink" Target="https://foodnewsinternational.com/2021/07/08/europe-consumers-value-sustainable-wellbeing-nutrition-when-buying-food-and-drink-finds-kerrys-study/"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smartproteinproject.eu/consumer-attitudes-plant-based-food-re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fst.onlinelibrary.wiley.com/doi/full/10.1002/fsat.3401_11.x"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uzz.ie/lifestyle/one-best-coffee-roasteries-ireland-29819284" TargetMode="Externa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br.org/2019/05/how-to-design-an-ethical-organization"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player.vimeo.com/video/272330915?h=0ce090e1d0&amp;app_id=122963" TargetMode="External"/><Relationship Id="rId4" Type="http://schemas.openxmlformats.org/officeDocument/2006/relationships/hyperlink" Target="https://vimeo.com/27233091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EstrategiaPortugal2030" TargetMode="External"/><Relationship Id="rId2" Type="http://schemas.openxmlformats.org/officeDocument/2006/relationships/hyperlink" Target="https://www.cnecv.pt/pt" TargetMode="Externa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hyperlink" Target="https://www.clsbe.lisboa.ucp.pt/system/files/assets/files/estudo-2-principios-de-moral-e-etica.pdf" TargetMode="External"/><Relationship Id="rId4" Type="http://schemas.openxmlformats.org/officeDocument/2006/relationships/hyperlink" Target="https://tinyurl.com/BOOKONEHEALTH"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www.futureoffood.ox.ac.uk/what-food-syste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in/polly-ericksen-99433849" TargetMode="Externa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Cairns%20G.%20A%20critical%20review%20of%20evidence%20on%20the%20sociocultural%20impacts%20of%20food%20marketing%20and%20policy%20implications.%20Appetite.%202019%20May%201;136:193-207.%20doi:%2010.1016/j.appet.2019.02.002.%20Epub%202019%20Feb%2026.%20PMID:%2030819576."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referenceworkentry/10.1007/978-3-642-28036-8_258" TargetMode="External"/><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Van%20der%20Werff,%20E.,%20Steg,%20L.,%20and%20Keizer,%20K.%20(2014).%20I%20am%20what%20I%20am,%20by%20looking%20past%20the%20present:%20the%20influence%20of%20biospheric%20values%20and%20past%20behavior%20on%20environmental%20self-identity.%20Environ.%20Behav.%2046,%20626&#8211;657.%20doi:%2010.1177/0013916512475209"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hyperlink" Target="https://www.frontiersin.org/articles/10.3389/fpsyg.2020.01603/full#B122" TargetMode="External"/><Relationship Id="rId3" Type="http://schemas.openxmlformats.org/officeDocument/2006/relationships/hyperlink" Target="https://www.frontiersin.org/articles/10.3389/fpsyg.2020.01603/full#B189" TargetMode="External"/><Relationship Id="rId7" Type="http://schemas.openxmlformats.org/officeDocument/2006/relationships/hyperlink" Target="https://www.frontiersin.org/articles/10.3389/fpsyg.2020.01603/full#B1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ontiersin.org/articles/10.3389/fpsyg.2020.01603/full#B119" TargetMode="External"/><Relationship Id="rId5" Type="http://schemas.openxmlformats.org/officeDocument/2006/relationships/hyperlink" Target="https://www.frontiersin.org/articles/10.3389/fpsyg.2020.01603/full#B239" TargetMode="External"/><Relationship Id="rId4" Type="http://schemas.openxmlformats.org/officeDocument/2006/relationships/hyperlink" Target="https://www.frontiersin.org/articles/10.3389/fpsyg.2020.01603/full#B130" TargetMode="External"/><Relationship Id="rId9"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s/10.3389/fpsyg.2020.01603/full#B2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weforum.org/agenda/2021/04/study-food-systems-drive-an-estimated-one-third-of-greenhouse-gas-emiss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thical-food.eu/resources/"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www.unep.org/resources/factsheet/methane-emissions" TargetMode="External"/><Relationship Id="rId2" Type="http://schemas.openxmlformats.org/officeDocument/2006/relationships/hyperlink" Target="https://www.ipcc.ch/" TargetMode="Externa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www.wwf.org.uk/food/deforestation-and-food-your-questions-answered" TargetMode="External"/><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education.nationalgeographic.org/resource/environmental-impacts-agricultural-modifications/"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un.org/sustainabledevelopment/wp-content/uploads/2019/07/13_Why-It-Matters-2020.pdf" TargetMode="Externa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ipcc.ch/sr15/" TargetMode="External"/><Relationship Id="rId1" Type="http://schemas.openxmlformats.org/officeDocument/2006/relationships/slideLayout" Target="../slideLayouts/slideLayout8.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sdgs.un.org/2030agenda"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ciencedirect.com/science/article/pii/S0048969716323816" TargetMode="External"/><Relationship Id="rId2" Type="http://schemas.openxmlformats.org/officeDocument/2006/relationships/hyperlink" Target="https://www.undp.org/sustainable-development-goals#:~:text=The%20Sustainable%20Development%20Goals%20%28SDGs%29%2C%20also%20known%20as,by%202030%20all%20people%20enjoy%20peace%20and%20prosperity." TargetMode="Externa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hyperlink" Target="https://www.sciencedirect.com/science/article/pii/B978008100596521977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fao.org/sustainable-development-goals/goals/goal-2/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sdg12hub.org/sdg-12-hub/what-is-sdg-12"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undp.org/sustainable-development-goals#responsible-consumption-and-production"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hyperlink" Target="http://fao.org/news/story/en/item/1255716/icod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video" Target="https://www.youtube.com/embed/64KLuGzGxEQ?feature=oembed" TargetMode="External"/><Relationship Id="rId5" Type="http://schemas.openxmlformats.org/officeDocument/2006/relationships/hyperlink" Target="https://www.youtube.com/watch?v=64KLuGzGxEQ&amp;t=198s" TargetMode="External"/><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odethicscouncil.org/theme/fair-trade-social-justice/"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good4u.co/pages/our-story" TargetMode="Externa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hyperlink" Target="https://www.camile.ie/sustainability"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hyperlink" Target="https://www.pepearomas.com/?lang=en"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hyperlink" Target="http://www.valio.fi/"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image" Target="../media/image71.png"/></Relationships>
</file>

<file path=ppt/slides/_rels/slide8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s://www.mygoodnessfood.com/"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helsinkimills.fi/recipe-category/meals/" TargetMode="External"/><Relationship Id="rId1" Type="http://schemas.openxmlformats.org/officeDocument/2006/relationships/slideLayout" Target="../slideLayouts/slideLayout14.xml"/><Relationship Id="rId5" Type="http://schemas.openxmlformats.org/officeDocument/2006/relationships/image" Target="../media/image78.png"/><Relationship Id="rId4" Type="http://schemas.openxmlformats.org/officeDocument/2006/relationships/hyperlink" Target="https://ethical-food.eu/the-good-practice-compendium/"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hyperlink" Target="https://www.unsdsn.org/" TargetMode="External"/><Relationship Id="rId1" Type="http://schemas.openxmlformats.org/officeDocument/2006/relationships/slideLayout" Target="../slideLayouts/slideLayout2.xml"/><Relationship Id="rId6" Type="http://schemas.openxmlformats.org/officeDocument/2006/relationships/hyperlink" Target="https://ccsi.columbia.edu/sites/default/files/content/docs/19%20CCSI%20Four%20pillars%20full%20report%20rhr.pdf" TargetMode="External"/><Relationship Id="rId5" Type="http://schemas.openxmlformats.org/officeDocument/2006/relationships/image" Target="../media/image80.png"/><Relationship Id="rId4" Type="http://schemas.openxmlformats.org/officeDocument/2006/relationships/hyperlink" Target="https://ccsi.columbia.edu/"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0.xml"/><Relationship Id="rId5" Type="http://schemas.openxmlformats.org/officeDocument/2006/relationships/image" Target="../media/image85.jpeg"/><Relationship Id="rId4" Type="http://schemas.openxmlformats.org/officeDocument/2006/relationships/image" Target="../media/image84.jpeg"/></Relationships>
</file>

<file path=ppt/slides/_rels/slide8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thical-food.eu/educators-guide/"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hyperlink" Target="https://www.sciencedirect.com/science/article/abs/pii/S026483772200237X" TargetMode="External"/><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2.xml"/><Relationship Id="rId5"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file:///C:\Users\paula\Dropbox\My%20PC%20(LAPTOP-4I5H51FU)\Documents\EFE\PR3\2010-Ethics-A-toolkit-for-food-businesses.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image" Target="../media/image91.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90.png"/><Relationship Id="rId5" Type="http://schemas.openxmlformats.org/officeDocument/2006/relationships/hyperlink" Target="https://ethical-food.eu/" TargetMode="External"/><Relationship Id="rId4" Type="http://schemas.openxmlformats.org/officeDocument/2006/relationships/hyperlink" Target="https://www.facebook.com/efe.erasmu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229608" y="1891536"/>
            <a:ext cx="7751376" cy="697353"/>
          </a:xfrm>
        </p:spPr>
        <p:txBody>
          <a:bodyPr/>
          <a:lstStyle/>
          <a:p>
            <a:r>
              <a:rPr lang="en-US" sz="4000" b="0" dirty="0"/>
              <a:t>A </a:t>
            </a:r>
            <a:r>
              <a:rPr lang="en-US" sz="4000" b="0" dirty="0" err="1"/>
              <a:t>Necessidade</a:t>
            </a:r>
            <a:r>
              <a:rPr lang="en-US" sz="4000" b="0" dirty="0"/>
              <a:t> &amp; o </a:t>
            </a:r>
            <a:r>
              <a:rPr lang="en-US" sz="4000" b="0" dirty="0" err="1"/>
              <a:t>Impacto</a:t>
            </a:r>
            <a:r>
              <a:rPr lang="en-US" sz="4000" b="0" dirty="0"/>
              <a:t> de um </a:t>
            </a:r>
            <a:r>
              <a:rPr lang="en-US" sz="4000" b="0" dirty="0" err="1"/>
              <a:t>Negócio</a:t>
            </a:r>
            <a:r>
              <a:rPr lang="en-US" sz="4000" b="0" dirty="0"/>
              <a:t> de Alimentos </a:t>
            </a:r>
            <a:r>
              <a:rPr lang="en-US" sz="4000" b="0" dirty="0" err="1"/>
              <a:t>Éticos</a:t>
            </a:r>
            <a:endParaRPr lang="en-US" sz="4000" b="0" dirty="0"/>
          </a:p>
        </p:txBody>
      </p:sp>
      <p:sp>
        <p:nvSpPr>
          <p:cNvPr id="2" name="Text Placeholder 8">
            <a:extLst>
              <a:ext uri="{FF2B5EF4-FFF2-40B4-BE49-F238E27FC236}">
                <a16:creationId xmlns:a16="http://schemas.microsoft.com/office/drawing/2014/main" id="{9FA7DBFE-D716-60F0-9229-AF26CE2DFE0A}"/>
              </a:ext>
            </a:extLst>
          </p:cNvPr>
          <p:cNvSpPr txBox="1">
            <a:spLocks/>
          </p:cNvSpPr>
          <p:nvPr/>
        </p:nvSpPr>
        <p:spPr>
          <a:xfrm>
            <a:off x="4229608" y="882541"/>
            <a:ext cx="3346578"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MÓDULO 1</a:t>
            </a:r>
          </a:p>
        </p:txBody>
      </p:sp>
      <p:sp>
        <p:nvSpPr>
          <p:cNvPr id="4" name="TextBox 3">
            <a:extLst>
              <a:ext uri="{FF2B5EF4-FFF2-40B4-BE49-F238E27FC236}">
                <a16:creationId xmlns:a16="http://schemas.microsoft.com/office/drawing/2014/main" id="{F509B527-6C6C-C6F7-6BD5-1C70BC0CEA59}"/>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Curso</a:t>
            </a:r>
            <a:r>
              <a:rPr lang="en-GB" sz="2000" b="1" dirty="0">
                <a:solidFill>
                  <a:srgbClr val="000000"/>
                </a:solidFill>
              </a:rPr>
              <a:t> de </a:t>
            </a:r>
            <a:r>
              <a:rPr lang="en-GB" sz="2000" b="1" dirty="0" err="1">
                <a:solidFill>
                  <a:srgbClr val="000000"/>
                </a:solidFill>
              </a:rPr>
              <a:t>Empreendedorismo</a:t>
            </a:r>
            <a:r>
              <a:rPr lang="en-GB" sz="2000" b="1" dirty="0">
                <a:solidFill>
                  <a:srgbClr val="000000"/>
                </a:solidFill>
              </a:rPr>
              <a:t> de Alimentos </a:t>
            </a:r>
            <a:r>
              <a:rPr lang="en-GB" sz="2000" b="1" dirty="0" err="1">
                <a:solidFill>
                  <a:srgbClr val="000000"/>
                </a:solidFill>
              </a:rPr>
              <a:t>Éticos</a:t>
            </a:r>
            <a:r>
              <a:rPr lang="en-GB" sz="2000" b="1" dirty="0">
                <a:solidFill>
                  <a:srgbClr val="000000"/>
                </a:solidFill>
              </a:rPr>
              <a:t> </a:t>
            </a:r>
            <a:endParaRPr lang="en-IE" sz="2000" dirty="0">
              <a:solidFill>
                <a:srgbClr val="000000"/>
              </a:solidFill>
            </a:endParaRPr>
          </a:p>
        </p:txBody>
      </p:sp>
    </p:spTree>
    <p:extLst>
      <p:ext uri="{BB962C8B-B14F-4D97-AF65-F5344CB8AC3E}">
        <p14:creationId xmlns:p14="http://schemas.microsoft.com/office/powerpoint/2010/main" val="7643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38B8B-3702-433B-AB5C-9B193196A5D3}"/>
              </a:ext>
            </a:extLst>
          </p:cNvPr>
          <p:cNvSpPr>
            <a:spLocks noGrp="1"/>
          </p:cNvSpPr>
          <p:nvPr>
            <p:ph type="body" sz="quarter" idx="18"/>
          </p:nvPr>
        </p:nvSpPr>
        <p:spPr>
          <a:xfrm>
            <a:off x="892140" y="1444868"/>
            <a:ext cx="5431316" cy="3025975"/>
          </a:xfrm>
        </p:spPr>
        <p:txBody>
          <a:bodyPr/>
          <a:lstStyle/>
          <a:p>
            <a:pPr algn="just" rtl="0"/>
            <a:r>
              <a:rPr lang="en-US" dirty="0"/>
              <a:t>Ter </a:t>
            </a:r>
            <a:r>
              <a:rPr lang="en-US" dirty="0" err="1"/>
              <a:t>ética</a:t>
            </a:r>
            <a:r>
              <a:rPr lang="en-US" dirty="0"/>
              <a:t> é </a:t>
            </a:r>
            <a:r>
              <a:rPr lang="en-US" dirty="0" err="1"/>
              <a:t>atualmente</a:t>
            </a:r>
            <a:r>
              <a:rPr lang="en-US" dirty="0"/>
              <a:t> uma </a:t>
            </a:r>
            <a:r>
              <a:rPr lang="en-US" dirty="0" err="1"/>
              <a:t>parte</a:t>
            </a:r>
            <a:r>
              <a:rPr lang="en-US" dirty="0"/>
              <a:t> </a:t>
            </a:r>
            <a:r>
              <a:rPr lang="en-US" dirty="0" err="1"/>
              <a:t>importante</a:t>
            </a:r>
            <a:r>
              <a:rPr lang="en-US" dirty="0"/>
              <a:t> da gestão de um negócio e que é </a:t>
            </a:r>
            <a:r>
              <a:rPr lang="en-US" dirty="0" err="1"/>
              <a:t>particularmente</a:t>
            </a:r>
            <a:r>
              <a:rPr lang="en-US" dirty="0"/>
              <a:t> </a:t>
            </a:r>
            <a:r>
              <a:rPr lang="en-US" dirty="0" err="1"/>
              <a:t>valorizada</a:t>
            </a:r>
            <a:r>
              <a:rPr lang="en-US" dirty="0"/>
              <a:t> no </a:t>
            </a:r>
            <a:r>
              <a:rPr lang="en-US" dirty="0" err="1"/>
              <a:t>setor</a:t>
            </a:r>
            <a:r>
              <a:rPr lang="en-US" dirty="0"/>
              <a:t> </a:t>
            </a:r>
            <a:r>
              <a:rPr lang="en-US" dirty="0" err="1"/>
              <a:t>alimentar</a:t>
            </a:r>
            <a:endParaRPr lang="en-US" dirty="0"/>
          </a:p>
          <a:p>
            <a:pPr algn="just" rtl="0"/>
            <a:r>
              <a:rPr lang="en-US" dirty="0"/>
              <a:t>A ética, além de um conjunto de valores, é </a:t>
            </a:r>
            <a:r>
              <a:rPr lang="en-US" b="1" dirty="0" err="1"/>
              <a:t>uma</a:t>
            </a:r>
            <a:r>
              <a:rPr lang="en-US" b="1" dirty="0"/>
              <a:t> </a:t>
            </a:r>
            <a:r>
              <a:rPr lang="en-US" b="1" dirty="0" err="1"/>
              <a:t>cultura</a:t>
            </a:r>
            <a:r>
              <a:rPr lang="en-US" b="1" dirty="0"/>
              <a:t> </a:t>
            </a:r>
            <a:r>
              <a:rPr lang="en-US" dirty="0"/>
              <a:t>que </a:t>
            </a:r>
            <a:r>
              <a:rPr lang="en-US" dirty="0" err="1"/>
              <a:t>toda</a:t>
            </a:r>
            <a:r>
              <a:rPr lang="en-US" dirty="0"/>
              <a:t> a </a:t>
            </a:r>
            <a:r>
              <a:rPr lang="en-US" dirty="0" err="1"/>
              <a:t>empresa</a:t>
            </a:r>
            <a:r>
              <a:rPr lang="en-US" dirty="0"/>
              <a:t> </a:t>
            </a:r>
            <a:r>
              <a:rPr lang="en-US" dirty="0" err="1"/>
              <a:t>alimentar</a:t>
            </a:r>
            <a:r>
              <a:rPr lang="en-US" dirty="0"/>
              <a:t> </a:t>
            </a:r>
            <a:r>
              <a:rPr lang="en-US" dirty="0" err="1"/>
              <a:t>deverá</a:t>
            </a:r>
            <a:r>
              <a:rPr lang="en-US" dirty="0"/>
              <a:t> </a:t>
            </a:r>
            <a:r>
              <a:rPr lang="en-US" dirty="0" err="1"/>
              <a:t>adotar</a:t>
            </a:r>
            <a:r>
              <a:rPr lang="en-US" dirty="0"/>
              <a:t>, para </a:t>
            </a:r>
            <a:r>
              <a:rPr lang="en-US" dirty="0" err="1"/>
              <a:t>garantir</a:t>
            </a:r>
            <a:r>
              <a:rPr lang="en-US" dirty="0"/>
              <a:t> que a </a:t>
            </a:r>
            <a:r>
              <a:rPr lang="en-US" dirty="0" err="1"/>
              <a:t>empresa</a:t>
            </a:r>
            <a:r>
              <a:rPr lang="en-US" dirty="0"/>
              <a:t> tanto </a:t>
            </a:r>
            <a:r>
              <a:rPr lang="en-US" dirty="0" err="1"/>
              <a:t>dá</a:t>
            </a:r>
            <a:r>
              <a:rPr lang="en-US" dirty="0"/>
              <a:t> </a:t>
            </a:r>
            <a:r>
              <a:rPr lang="en-US" dirty="0" err="1"/>
              <a:t>como</a:t>
            </a:r>
            <a:r>
              <a:rPr lang="en-US" dirty="0"/>
              <a:t> </a:t>
            </a:r>
            <a:r>
              <a:rPr lang="en-US" dirty="0" err="1"/>
              <a:t>recebe</a:t>
            </a:r>
            <a:r>
              <a:rPr lang="en-US" dirty="0"/>
              <a:t> do </a:t>
            </a:r>
            <a:r>
              <a:rPr lang="en-US" dirty="0" err="1"/>
              <a:t>ambiente</a:t>
            </a:r>
            <a:r>
              <a:rPr lang="en-US" dirty="0"/>
              <a:t> </a:t>
            </a:r>
            <a:r>
              <a:rPr lang="en-US" dirty="0" err="1"/>
              <a:t>em</a:t>
            </a:r>
            <a:r>
              <a:rPr lang="en-US" dirty="0"/>
              <a:t> </a:t>
            </a:r>
            <a:r>
              <a:rPr lang="en-US" dirty="0" err="1"/>
              <a:t>seu</a:t>
            </a:r>
            <a:r>
              <a:rPr lang="en-US" dirty="0"/>
              <a:t> redor.</a:t>
            </a:r>
          </a:p>
          <a:p>
            <a:pPr algn="just" rtl="0"/>
            <a:r>
              <a:rPr lang="en-US" dirty="0"/>
              <a:t>Existem muitas maneiras pelas quais uma empresa pode praticar a </a:t>
            </a:r>
            <a:r>
              <a:rPr lang="en-US" dirty="0" err="1"/>
              <a:t>ética</a:t>
            </a:r>
            <a:r>
              <a:rPr lang="en-US" dirty="0"/>
              <a:t>. Vamos começar com 5 maneiras </a:t>
            </a:r>
            <a:r>
              <a:rPr lang="en-US" dirty="0" err="1"/>
              <a:t>gerais</a:t>
            </a:r>
            <a:r>
              <a:rPr lang="en-US" dirty="0"/>
              <a:t>…</a:t>
            </a:r>
            <a:endParaRPr lang="en-IE" dirty="0"/>
          </a:p>
        </p:txBody>
      </p:sp>
      <p:sp>
        <p:nvSpPr>
          <p:cNvPr id="3" name="Text Placeholder 2">
            <a:extLst>
              <a:ext uri="{FF2B5EF4-FFF2-40B4-BE49-F238E27FC236}">
                <a16:creationId xmlns:a16="http://schemas.microsoft.com/office/drawing/2014/main" id="{E32FE569-2631-417D-CD78-62285B9CA04B}"/>
              </a:ext>
            </a:extLst>
          </p:cNvPr>
          <p:cNvSpPr>
            <a:spLocks noGrp="1"/>
          </p:cNvSpPr>
          <p:nvPr>
            <p:ph type="body" sz="quarter" idx="16"/>
          </p:nvPr>
        </p:nvSpPr>
        <p:spPr>
          <a:xfrm>
            <a:off x="602601" y="845911"/>
            <a:ext cx="5653123" cy="992652"/>
          </a:xfrm>
        </p:spPr>
        <p:txBody>
          <a:bodyPr/>
          <a:lstStyle/>
          <a:p>
            <a:pPr algn="l" rtl="0"/>
            <a:r>
              <a:rPr lang="en-IE" b="1" dirty="0"/>
              <a:t>Produção Ética de Alimentos</a:t>
            </a:r>
          </a:p>
        </p:txBody>
      </p:sp>
      <p:pic>
        <p:nvPicPr>
          <p:cNvPr id="6" name="Picture Placeholder 5" descr="Person watering in garden">
            <a:extLst>
              <a:ext uri="{FF2B5EF4-FFF2-40B4-BE49-F238E27FC236}">
                <a16:creationId xmlns:a16="http://schemas.microsoft.com/office/drawing/2014/main" id="{656C91F4-9DB8-3605-7E80-68605819A9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367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798381" y="274630"/>
            <a:ext cx="8204097" cy="803654"/>
          </a:xfrm>
        </p:spPr>
        <p:txBody>
          <a:bodyPr/>
          <a:lstStyle/>
          <a:p>
            <a:pPr algn="l" rtl="0"/>
            <a:r>
              <a:rPr lang="en-IE" b="1" dirty="0"/>
              <a:t>Apenas uma amostra de </a:t>
            </a:r>
            <a:r>
              <a:rPr lang="en-IE" b="1" dirty="0" err="1"/>
              <a:t>ética</a:t>
            </a:r>
            <a:r>
              <a:rPr lang="en-IE" b="1" dirty="0"/>
              <a:t> </a:t>
            </a:r>
            <a:r>
              <a:rPr lang="en-IE" b="1" dirty="0" err="1"/>
              <a:t>na</a:t>
            </a:r>
            <a:r>
              <a:rPr lang="en-IE" b="1" dirty="0"/>
              <a:t> </a:t>
            </a:r>
            <a:r>
              <a:rPr lang="en-IE" b="1" dirty="0" err="1"/>
              <a:t>área</a:t>
            </a:r>
            <a:r>
              <a:rPr lang="en-IE" b="1" dirty="0"/>
              <a:t> </a:t>
            </a:r>
            <a:r>
              <a:rPr lang="en-IE" b="1" dirty="0" err="1"/>
              <a:t>alimentar</a:t>
            </a:r>
            <a:r>
              <a:rPr lang="en-IE" b="1" dirty="0"/>
              <a:t> </a:t>
            </a:r>
            <a:r>
              <a:rPr lang="en-IE" b="1" dirty="0" err="1"/>
              <a:t>em</a:t>
            </a:r>
            <a:r>
              <a:rPr lang="en-IE" b="1" dirty="0"/>
              <a:t> ação</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798380" y="1607952"/>
            <a:ext cx="11199351" cy="3440112"/>
          </a:xfrm>
        </p:spPr>
        <p:txBody>
          <a:bodyPr/>
          <a:lstStyle/>
          <a:p>
            <a:pPr marL="342900" indent="-342900" algn="just" rtl="0">
              <a:spcBef>
                <a:spcPts val="600"/>
              </a:spcBef>
              <a:buFont typeface="Arial" panose="020B0604020202020204" pitchFamily="34" charset="0"/>
              <a:buChar char="•"/>
            </a:pPr>
            <a:r>
              <a:rPr lang="en-GB" b="1" dirty="0">
                <a:highlight>
                  <a:srgbClr val="F79037"/>
                </a:highlight>
              </a:rPr>
              <a:t>Práticas sustentáveis ​​de agricultura e </a:t>
            </a:r>
            <a:r>
              <a:rPr lang="en-GB" b="1" dirty="0" err="1">
                <a:highlight>
                  <a:srgbClr val="F79037"/>
                </a:highlight>
              </a:rPr>
              <a:t>pesca</a:t>
            </a:r>
            <a:r>
              <a:rPr lang="en-GB" b="1" dirty="0">
                <a:highlight>
                  <a:srgbClr val="F79037"/>
                </a:highlight>
              </a:rPr>
              <a:t>:</a:t>
            </a:r>
            <a:r>
              <a:rPr lang="en-GB" b="1" dirty="0"/>
              <a:t> </a:t>
            </a:r>
            <a:r>
              <a:rPr lang="en-GB" dirty="0" err="1"/>
              <a:t>Aumentam</a:t>
            </a:r>
            <a:r>
              <a:rPr lang="en-GB" dirty="0"/>
              <a:t> e mantêm a produtividade dos </a:t>
            </a:r>
            <a:r>
              <a:rPr lang="en-GB" dirty="0" err="1"/>
              <a:t>sistemas</a:t>
            </a:r>
            <a:r>
              <a:rPr lang="en-GB" dirty="0"/>
              <a:t> </a:t>
            </a:r>
            <a:r>
              <a:rPr lang="en-GB" dirty="0" err="1"/>
              <a:t>naturais</a:t>
            </a:r>
            <a:r>
              <a:rPr lang="en-GB" dirty="0"/>
              <a:t>, </a:t>
            </a:r>
            <a:r>
              <a:rPr lang="en-GB" dirty="0" err="1"/>
              <a:t>em</a:t>
            </a:r>
            <a:r>
              <a:rPr lang="en-GB" dirty="0"/>
              <a:t> vez de esgotá-los. </a:t>
            </a:r>
            <a:r>
              <a:rPr lang="en-GB" dirty="0" err="1"/>
              <a:t>Evitam</a:t>
            </a:r>
            <a:r>
              <a:rPr lang="en-GB" dirty="0"/>
              <a:t>-se </a:t>
            </a:r>
            <a:r>
              <a:rPr lang="en-GB" dirty="0" err="1"/>
              <a:t>práticas</a:t>
            </a:r>
            <a:r>
              <a:rPr lang="en-GB" dirty="0"/>
              <a:t> que prejudicam o meio ambiente, como o uso excessivo de pesticidas, a </a:t>
            </a:r>
            <a:r>
              <a:rPr lang="en-GB" dirty="0" err="1"/>
              <a:t>desflorestação</a:t>
            </a:r>
            <a:r>
              <a:rPr lang="en-GB" dirty="0"/>
              <a:t> para </a:t>
            </a:r>
            <a:r>
              <a:rPr lang="en-GB" dirty="0" err="1"/>
              <a:t>prática</a:t>
            </a:r>
            <a:r>
              <a:rPr lang="en-GB" dirty="0"/>
              <a:t> de agricultura ou a </a:t>
            </a:r>
            <a:r>
              <a:rPr lang="en-GB" dirty="0" err="1"/>
              <a:t>pesca</a:t>
            </a:r>
            <a:r>
              <a:rPr lang="en-GB" dirty="0"/>
              <a:t> </a:t>
            </a:r>
            <a:r>
              <a:rPr lang="en-GB" dirty="0" err="1"/>
              <a:t>excessiva</a:t>
            </a:r>
            <a:r>
              <a:rPr lang="en-GB" dirty="0"/>
              <a:t> (</a:t>
            </a:r>
            <a:r>
              <a:rPr lang="en-GB" i="1" dirty="0"/>
              <a:t>overfishing</a:t>
            </a:r>
            <a:r>
              <a:rPr lang="en-GB" dirty="0"/>
              <a:t>).</a:t>
            </a:r>
          </a:p>
          <a:p>
            <a:pPr marL="342900" indent="-342900" algn="just" rtl="0">
              <a:spcBef>
                <a:spcPts val="600"/>
              </a:spcBef>
              <a:buFont typeface="Arial" panose="020B0604020202020204" pitchFamily="34" charset="0"/>
              <a:buChar char="•"/>
            </a:pPr>
            <a:r>
              <a:rPr lang="en-GB" b="1" dirty="0" err="1">
                <a:highlight>
                  <a:srgbClr val="F79037"/>
                </a:highlight>
              </a:rPr>
              <a:t>Comércio</a:t>
            </a:r>
            <a:r>
              <a:rPr lang="en-GB" b="1" dirty="0">
                <a:highlight>
                  <a:srgbClr val="F79037"/>
                </a:highlight>
              </a:rPr>
              <a:t> </a:t>
            </a:r>
            <a:r>
              <a:rPr lang="en-GB" b="1" dirty="0" err="1">
                <a:highlight>
                  <a:srgbClr val="F79037"/>
                </a:highlight>
              </a:rPr>
              <a:t>justo</a:t>
            </a:r>
            <a:r>
              <a:rPr lang="en-GB" b="1" dirty="0">
                <a:highlight>
                  <a:srgbClr val="F79037"/>
                </a:highlight>
              </a:rPr>
              <a:t>: </a:t>
            </a:r>
            <a:r>
              <a:rPr lang="en-GB" dirty="0" err="1"/>
              <a:t>Garante</a:t>
            </a:r>
            <a:r>
              <a:rPr lang="en-GB" dirty="0"/>
              <a:t> que os produtores de países em desenvolvimento recebam um preço </a:t>
            </a:r>
            <a:r>
              <a:rPr lang="en-GB" dirty="0" err="1"/>
              <a:t>justo</a:t>
            </a:r>
            <a:r>
              <a:rPr lang="en-GB" dirty="0"/>
              <a:t> </a:t>
            </a:r>
            <a:r>
              <a:rPr lang="en-GB" dirty="0" err="1"/>
              <a:t>pelo</a:t>
            </a:r>
            <a:r>
              <a:rPr lang="en-GB" dirty="0"/>
              <a:t> </a:t>
            </a:r>
            <a:r>
              <a:rPr lang="en-GB" dirty="0" err="1"/>
              <a:t>seu</a:t>
            </a:r>
            <a:r>
              <a:rPr lang="en-GB" dirty="0"/>
              <a:t> trabalho, permitindo-lhes ter um padrão de vida decente e promovendo o </a:t>
            </a:r>
            <a:r>
              <a:rPr lang="en-GB" dirty="0" err="1"/>
              <a:t>crescimento</a:t>
            </a:r>
            <a:r>
              <a:rPr lang="en-GB" dirty="0"/>
              <a:t> </a:t>
            </a:r>
            <a:r>
              <a:rPr lang="en-GB" dirty="0" err="1"/>
              <a:t>económico</a:t>
            </a:r>
            <a:r>
              <a:rPr lang="en-GB" dirty="0"/>
              <a:t> nessas regiões.</a:t>
            </a:r>
          </a:p>
          <a:p>
            <a:pPr marL="342900" indent="-342900" algn="just" rtl="0">
              <a:spcBef>
                <a:spcPts val="600"/>
              </a:spcBef>
              <a:buFont typeface="Arial" panose="020B0604020202020204" pitchFamily="34" charset="0"/>
              <a:buChar char="•"/>
            </a:pPr>
            <a:r>
              <a:rPr lang="en-GB" b="1" dirty="0" err="1">
                <a:highlight>
                  <a:srgbClr val="F79037"/>
                </a:highlight>
              </a:rPr>
              <a:t>Bem-estar</a:t>
            </a:r>
            <a:r>
              <a:rPr lang="en-GB" b="1" dirty="0">
                <a:highlight>
                  <a:srgbClr val="F79037"/>
                </a:highlight>
              </a:rPr>
              <a:t> animal:</a:t>
            </a:r>
            <a:r>
              <a:rPr lang="en-GB" dirty="0"/>
              <a:t> Envolve o tratamento humano dos animais, evitando práticas cruéis e promovendo a pecuária ao ar livre </a:t>
            </a:r>
            <a:r>
              <a:rPr lang="en-GB" dirty="0" err="1"/>
              <a:t>ou</a:t>
            </a:r>
            <a:r>
              <a:rPr lang="en-GB" dirty="0"/>
              <a:t> </a:t>
            </a:r>
            <a:r>
              <a:rPr lang="en-GB" dirty="0" err="1"/>
              <a:t>em</a:t>
            </a:r>
            <a:r>
              <a:rPr lang="en-GB" dirty="0"/>
              <a:t> modo </a:t>
            </a:r>
            <a:r>
              <a:rPr lang="en-GB" dirty="0" err="1"/>
              <a:t>biológico</a:t>
            </a:r>
            <a:r>
              <a:rPr lang="en-GB" dirty="0"/>
              <a:t>.</a:t>
            </a:r>
          </a:p>
          <a:p>
            <a:pPr marL="342900" indent="-342900" algn="just" rtl="0">
              <a:spcBef>
                <a:spcPts val="600"/>
              </a:spcBef>
              <a:buFont typeface="Arial" panose="020B0604020202020204" pitchFamily="34" charset="0"/>
              <a:buChar char="•"/>
            </a:pPr>
            <a:r>
              <a:rPr lang="en-GB" b="1" dirty="0">
                <a:highlight>
                  <a:srgbClr val="F79037"/>
                </a:highlight>
              </a:rPr>
              <a:t>Redução do </a:t>
            </a:r>
            <a:r>
              <a:rPr lang="en-GB" b="1" dirty="0" err="1">
                <a:highlight>
                  <a:srgbClr val="F79037"/>
                </a:highlight>
              </a:rPr>
              <a:t>desperdício</a:t>
            </a:r>
            <a:r>
              <a:rPr lang="en-GB" b="1" dirty="0">
                <a:highlight>
                  <a:srgbClr val="F79037"/>
                </a:highlight>
              </a:rPr>
              <a:t> </a:t>
            </a:r>
            <a:r>
              <a:rPr lang="en-GB" b="1" dirty="0" err="1">
                <a:highlight>
                  <a:srgbClr val="F79037"/>
                </a:highlight>
              </a:rPr>
              <a:t>alimentar</a:t>
            </a:r>
            <a:r>
              <a:rPr lang="en-GB" dirty="0">
                <a:highlight>
                  <a:srgbClr val="F79037"/>
                </a:highlight>
              </a:rPr>
              <a:t>:</a:t>
            </a:r>
            <a:r>
              <a:rPr lang="en-GB" dirty="0"/>
              <a:t> </a:t>
            </a:r>
            <a:r>
              <a:rPr lang="en-GB" dirty="0" err="1"/>
              <a:t>Implementar</a:t>
            </a:r>
            <a:r>
              <a:rPr lang="en-GB" dirty="0"/>
              <a:t> medidas para reduzir o </a:t>
            </a:r>
            <a:r>
              <a:rPr lang="en-GB" dirty="0" err="1"/>
              <a:t>desperdício</a:t>
            </a:r>
            <a:r>
              <a:rPr lang="en-GB" dirty="0"/>
              <a:t> </a:t>
            </a:r>
            <a:r>
              <a:rPr lang="en-GB" dirty="0" err="1"/>
              <a:t>alimentar</a:t>
            </a:r>
            <a:r>
              <a:rPr lang="en-GB" dirty="0"/>
              <a:t> </a:t>
            </a:r>
            <a:r>
              <a:rPr lang="en-GB" dirty="0" err="1"/>
              <a:t>em</a:t>
            </a:r>
            <a:r>
              <a:rPr lang="en-GB" dirty="0"/>
              <a:t> todas as fases do </a:t>
            </a:r>
            <a:r>
              <a:rPr lang="en-GB" dirty="0" err="1"/>
              <a:t>sistema</a:t>
            </a:r>
            <a:r>
              <a:rPr lang="en-GB" dirty="0"/>
              <a:t>, desde a produção e processamento </a:t>
            </a:r>
            <a:r>
              <a:rPr lang="en-GB" dirty="0" err="1"/>
              <a:t>até</a:t>
            </a:r>
            <a:r>
              <a:rPr lang="en-GB" dirty="0"/>
              <a:t> à distribuição e consumo.</a:t>
            </a:r>
          </a:p>
          <a:p>
            <a:pPr algn="just" rtl="0"/>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0624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557614" y="299801"/>
            <a:ext cx="8328686" cy="803654"/>
          </a:xfrm>
        </p:spPr>
        <p:txBody>
          <a:bodyPr/>
          <a:lstStyle/>
          <a:p>
            <a:pPr algn="l" rtl="0"/>
            <a:r>
              <a:rPr lang="en-IE" b="1" dirty="0" err="1"/>
              <a:t>Apenas</a:t>
            </a:r>
            <a:r>
              <a:rPr lang="en-IE" b="1" dirty="0"/>
              <a:t> </a:t>
            </a:r>
            <a:r>
              <a:rPr lang="en-IE" b="1" dirty="0" err="1"/>
              <a:t>uma</a:t>
            </a:r>
            <a:r>
              <a:rPr lang="en-IE" b="1" dirty="0"/>
              <a:t> </a:t>
            </a:r>
            <a:r>
              <a:rPr lang="en-IE" b="1" dirty="0" err="1"/>
              <a:t>amostra</a:t>
            </a:r>
            <a:r>
              <a:rPr lang="en-IE" b="1" dirty="0"/>
              <a:t> de </a:t>
            </a:r>
            <a:r>
              <a:rPr lang="en-IE" b="1" dirty="0" err="1"/>
              <a:t>ética</a:t>
            </a:r>
            <a:r>
              <a:rPr lang="en-IE" b="1" dirty="0"/>
              <a:t> </a:t>
            </a:r>
            <a:r>
              <a:rPr lang="en-IE" b="1" dirty="0" err="1"/>
              <a:t>na</a:t>
            </a:r>
            <a:r>
              <a:rPr lang="en-IE" b="1" dirty="0"/>
              <a:t> </a:t>
            </a:r>
            <a:r>
              <a:rPr lang="en-IE" b="1" dirty="0" err="1"/>
              <a:t>área</a:t>
            </a:r>
            <a:r>
              <a:rPr lang="en-IE" b="1" dirty="0"/>
              <a:t> </a:t>
            </a:r>
            <a:r>
              <a:rPr lang="en-IE" b="1" dirty="0" err="1"/>
              <a:t>alimentar</a:t>
            </a:r>
            <a:r>
              <a:rPr lang="en-IE" b="1" dirty="0"/>
              <a:t> </a:t>
            </a:r>
            <a:r>
              <a:rPr lang="en-IE" b="1" dirty="0" err="1"/>
              <a:t>em</a:t>
            </a:r>
            <a:r>
              <a:rPr lang="en-IE" b="1" dirty="0"/>
              <a:t> </a:t>
            </a:r>
            <a:r>
              <a:rPr lang="en-IE" b="1" dirty="0" err="1"/>
              <a:t>ação</a:t>
            </a:r>
            <a:endParaRPr lang="en-IE" b="1" dirty="0"/>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pPr marL="342900" indent="-342900" algn="just" rtl="0">
              <a:buFont typeface="Arial" panose="020B0604020202020204" pitchFamily="34" charset="0"/>
              <a:buChar char="•"/>
            </a:pPr>
            <a:r>
              <a:rPr lang="en-GB" b="1" dirty="0">
                <a:highlight>
                  <a:srgbClr val="F79037"/>
                </a:highlight>
              </a:rPr>
              <a:t>Produtos locais e </a:t>
            </a:r>
            <a:r>
              <a:rPr lang="en-GB" b="1" dirty="0" err="1">
                <a:highlight>
                  <a:srgbClr val="F79037"/>
                </a:highlight>
              </a:rPr>
              <a:t>sazonais</a:t>
            </a:r>
            <a:r>
              <a:rPr lang="en-GB" dirty="0">
                <a:highlight>
                  <a:srgbClr val="F79037"/>
                </a:highlight>
              </a:rPr>
              <a:t>:</a:t>
            </a:r>
            <a:r>
              <a:rPr lang="en-GB" dirty="0"/>
              <a:t> </a:t>
            </a:r>
            <a:r>
              <a:rPr lang="en-GB" dirty="0" err="1"/>
              <a:t>Apoiar</a:t>
            </a:r>
            <a:r>
              <a:rPr lang="en-GB" dirty="0"/>
              <a:t> os agricultores locais e consumir produtos sazonais reduz a pegada de carbono associada ao transporte de </a:t>
            </a:r>
            <a:r>
              <a:rPr lang="en-GB" dirty="0" err="1"/>
              <a:t>alimentos</a:t>
            </a:r>
            <a:r>
              <a:rPr lang="en-GB" dirty="0"/>
              <a:t>.</a:t>
            </a:r>
          </a:p>
          <a:p>
            <a:pPr marL="342900" indent="-342900" algn="just" rtl="0">
              <a:buFont typeface="Arial" panose="020B0604020202020204" pitchFamily="34" charset="0"/>
              <a:buChar char="•"/>
            </a:pPr>
            <a:r>
              <a:rPr lang="en-GB" b="1" dirty="0">
                <a:highlight>
                  <a:srgbClr val="F79037"/>
                </a:highlight>
              </a:rPr>
              <a:t>Impacto social e </a:t>
            </a:r>
            <a:r>
              <a:rPr lang="en-GB" b="1" dirty="0" err="1">
                <a:highlight>
                  <a:srgbClr val="F79037"/>
                </a:highlight>
              </a:rPr>
              <a:t>relação</a:t>
            </a:r>
            <a:r>
              <a:rPr lang="en-GB" b="1" dirty="0">
                <a:highlight>
                  <a:srgbClr val="F79037"/>
                </a:highlight>
              </a:rPr>
              <a:t> com a </a:t>
            </a:r>
            <a:r>
              <a:rPr lang="en-GB" b="1" dirty="0" err="1">
                <a:highlight>
                  <a:srgbClr val="F79037"/>
                </a:highlight>
              </a:rPr>
              <a:t>comunidade</a:t>
            </a:r>
            <a:r>
              <a:rPr lang="en-GB" dirty="0">
                <a:highlight>
                  <a:srgbClr val="F79037"/>
                </a:highlight>
              </a:rPr>
              <a:t>:</a:t>
            </a:r>
            <a:r>
              <a:rPr lang="en-GB" dirty="0"/>
              <a:t> As empresas de alimentos éticos geralmente têm um forte impacto social, contribuindo para as economias locais e para o bem-estar da comunidade. </a:t>
            </a:r>
            <a:r>
              <a:rPr lang="en-GB" dirty="0" err="1"/>
              <a:t>Geralmente</a:t>
            </a:r>
            <a:r>
              <a:rPr lang="en-GB" dirty="0"/>
              <a:t> priorizam a justiça e a equidade.</a:t>
            </a:r>
          </a:p>
          <a:p>
            <a:pPr algn="just" rtl="0"/>
            <a:endParaRPr lang="en-GB" b="1" dirty="0"/>
          </a:p>
          <a:p>
            <a:pPr algn="ctr" rtl="0"/>
            <a:r>
              <a:rPr lang="en-GB" b="1" dirty="0"/>
              <a:t>Curiosamente, o empreendedorismo alimentar ético depende da tomada de </a:t>
            </a:r>
            <a:r>
              <a:rPr lang="en-GB" b="1" dirty="0" err="1"/>
              <a:t>decisões</a:t>
            </a:r>
            <a:r>
              <a:rPr lang="en-GB" b="1" dirty="0"/>
              <a:t> </a:t>
            </a:r>
            <a:r>
              <a:rPr lang="en-GB" b="1" dirty="0" err="1"/>
              <a:t>tendo</a:t>
            </a:r>
            <a:r>
              <a:rPr lang="en-GB" b="1" dirty="0"/>
              <a:t> </a:t>
            </a:r>
            <a:r>
              <a:rPr lang="en-GB" b="1" dirty="0" err="1"/>
              <a:t>em</a:t>
            </a:r>
            <a:r>
              <a:rPr lang="en-GB" b="1" dirty="0"/>
              <a:t> </a:t>
            </a:r>
            <a:r>
              <a:rPr lang="en-GB" b="1" dirty="0" err="1"/>
              <a:t>conta</a:t>
            </a:r>
            <a:r>
              <a:rPr lang="en-GB" b="1" dirty="0"/>
              <a:t> </a:t>
            </a:r>
            <a:r>
              <a:rPr lang="en-GB" b="1" dirty="0" err="1"/>
              <a:t>valores</a:t>
            </a:r>
            <a:r>
              <a:rPr lang="en-GB" b="1" dirty="0"/>
              <a:t>, onde os valores pessoais e a ética moldam as decisões do negócio.</a:t>
            </a:r>
            <a:endParaRPr lang="en-IE" b="1" dirty="0"/>
          </a:p>
          <a:p>
            <a:pPr marL="342900" indent="-342900" algn="just" rtl="0">
              <a:buFont typeface="Arial" panose="020B0604020202020204" pitchFamily="34" charset="0"/>
              <a:buChar char="•"/>
            </a:pPr>
            <a:endParaRPr lang="en-GB" dirty="0"/>
          </a:p>
          <a:p>
            <a:pPr algn="just" rtl="0"/>
            <a:endParaRPr lang="en-GB" dirty="0"/>
          </a:p>
          <a:p>
            <a:pPr marL="342900" indent="-342900" algn="just" rtl="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9217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a:xfrm>
            <a:off x="587830" y="275311"/>
            <a:ext cx="8204097" cy="803654"/>
          </a:xfrm>
        </p:spPr>
        <p:txBody>
          <a:bodyPr/>
          <a:lstStyle/>
          <a:p>
            <a:pPr algn="l" rtl="0"/>
            <a:r>
              <a:rPr lang="en-IE" b="1" dirty="0"/>
              <a:t>O que </a:t>
            </a:r>
            <a:r>
              <a:rPr lang="en-IE" b="1" dirty="0" err="1"/>
              <a:t>está</a:t>
            </a:r>
            <a:r>
              <a:rPr lang="en-IE" b="1" dirty="0"/>
              <a:t> a </a:t>
            </a:r>
            <a:r>
              <a:rPr lang="en-IE" b="1" dirty="0" err="1"/>
              <a:t>impulsionar</a:t>
            </a:r>
            <a:r>
              <a:rPr lang="en-IE" b="1" dirty="0"/>
              <a:t> o crescimento de alimentos éticos?</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732374" y="1626968"/>
            <a:ext cx="11459626" cy="3440112"/>
          </a:xfrm>
        </p:spPr>
        <p:txBody>
          <a:bodyPr/>
          <a:lstStyle/>
          <a:p>
            <a:pPr marL="457200" indent="-457200" rtl="0">
              <a:lnSpc>
                <a:spcPct val="80000"/>
              </a:lnSpc>
              <a:spcBef>
                <a:spcPts val="600"/>
              </a:spcBef>
              <a:buAutoNum type="arabicParenR"/>
            </a:pPr>
            <a:r>
              <a:rPr lang="en-GB" sz="2300" b="1" dirty="0" err="1"/>
              <a:t>Consumidores</a:t>
            </a:r>
            <a:r>
              <a:rPr lang="en-GB" sz="2300" b="1" dirty="0"/>
              <a:t>: </a:t>
            </a:r>
            <a:r>
              <a:rPr lang="en-GB" sz="2300" dirty="0"/>
              <a:t>À medida que os consumidores se tornam mais informados sobre questões ambientais e sociais, há </a:t>
            </a:r>
            <a:r>
              <a:rPr lang="en-GB" sz="2300" dirty="0" err="1"/>
              <a:t>uma</a:t>
            </a:r>
            <a:r>
              <a:rPr lang="en-GB" sz="2300" dirty="0"/>
              <a:t> </a:t>
            </a:r>
            <a:r>
              <a:rPr lang="en-GB" sz="2300" dirty="0" err="1"/>
              <a:t>procura</a:t>
            </a:r>
            <a:r>
              <a:rPr lang="en-GB" sz="2300" dirty="0"/>
              <a:t> crescente </a:t>
            </a:r>
            <a:r>
              <a:rPr lang="en-GB" sz="2300" dirty="0" err="1"/>
              <a:t>por</a:t>
            </a:r>
            <a:r>
              <a:rPr lang="en-GB" sz="2300" dirty="0"/>
              <a:t> </a:t>
            </a:r>
            <a:r>
              <a:rPr lang="en-GB" sz="2300" dirty="0" err="1"/>
              <a:t>alimentos</a:t>
            </a:r>
            <a:r>
              <a:rPr lang="en-GB" sz="2300" dirty="0"/>
              <a:t> </a:t>
            </a:r>
            <a:r>
              <a:rPr lang="en-GB" sz="2300" dirty="0" err="1"/>
              <a:t>éticos</a:t>
            </a:r>
            <a:r>
              <a:rPr lang="en-GB" sz="2300" dirty="0"/>
              <a:t>.</a:t>
            </a:r>
          </a:p>
          <a:p>
            <a:pPr marL="457200" indent="-457200" rtl="0">
              <a:lnSpc>
                <a:spcPct val="80000"/>
              </a:lnSpc>
              <a:spcBef>
                <a:spcPts val="600"/>
              </a:spcBef>
              <a:buAutoNum type="arabicParenR"/>
            </a:pPr>
            <a:r>
              <a:rPr lang="en-GB" sz="2300" b="1" dirty="0" err="1"/>
              <a:t>Diferenciação</a:t>
            </a:r>
            <a:r>
              <a:rPr lang="en-GB" sz="2300" b="1" dirty="0"/>
              <a:t>: </a:t>
            </a:r>
            <a:r>
              <a:rPr lang="en-GB" sz="2300" dirty="0"/>
              <a:t>As empresas que produzem alimentos </a:t>
            </a:r>
            <a:r>
              <a:rPr lang="en-GB" sz="2300" dirty="0" err="1"/>
              <a:t>éticos</a:t>
            </a:r>
            <a:r>
              <a:rPr lang="en-GB" sz="2300" dirty="0"/>
              <a:t> </a:t>
            </a:r>
            <a:r>
              <a:rPr lang="en-GB" sz="2300" dirty="0" err="1"/>
              <a:t>podem</a:t>
            </a:r>
            <a:r>
              <a:rPr lang="en-GB" sz="2300" dirty="0"/>
              <a:t>-se diferenciar no mercado, ganhando vantagem competitiva sobre as empresas que não seguem essas práticas.</a:t>
            </a:r>
          </a:p>
          <a:p>
            <a:pPr marL="457200" indent="-457200" rtl="0">
              <a:lnSpc>
                <a:spcPct val="80000"/>
              </a:lnSpc>
              <a:spcBef>
                <a:spcPts val="600"/>
              </a:spcBef>
              <a:buAutoNum type="arabicParenR"/>
            </a:pPr>
            <a:r>
              <a:rPr lang="en-GB" sz="2300" b="1" dirty="0" err="1"/>
              <a:t>Tendências</a:t>
            </a:r>
            <a:r>
              <a:rPr lang="en-GB" sz="2300" b="1" dirty="0"/>
              <a:t> de </a:t>
            </a:r>
            <a:r>
              <a:rPr lang="en-GB" sz="2300" b="1" dirty="0" err="1"/>
              <a:t>sustentabilidade</a:t>
            </a:r>
            <a:r>
              <a:rPr lang="en-GB" sz="2300" b="1" dirty="0"/>
              <a:t>: </a:t>
            </a:r>
            <a:r>
              <a:rPr lang="en-GB" sz="2300" dirty="0"/>
              <a:t>Sabe-se que a sustentabilidade é uma tendência crescente em diversos setores, </a:t>
            </a:r>
            <a:r>
              <a:rPr lang="pt-PT" sz="2300" dirty="0"/>
              <a:t>incluindo</a:t>
            </a:r>
            <a:r>
              <a:rPr lang="en-GB" sz="2300" dirty="0"/>
              <a:t> o </a:t>
            </a:r>
            <a:r>
              <a:rPr lang="en-GB" sz="2300" dirty="0" err="1"/>
              <a:t>alimentar</a:t>
            </a:r>
            <a:r>
              <a:rPr lang="en-GB" sz="2300" dirty="0"/>
              <a:t>.</a:t>
            </a:r>
          </a:p>
          <a:p>
            <a:pPr marL="457200" indent="-457200" rtl="0">
              <a:lnSpc>
                <a:spcPct val="80000"/>
              </a:lnSpc>
              <a:spcBef>
                <a:spcPts val="600"/>
              </a:spcBef>
              <a:buAutoNum type="arabicParenR"/>
            </a:pPr>
            <a:r>
              <a:rPr lang="en-GB" sz="2300" b="1" dirty="0" err="1"/>
              <a:t>Consciência</a:t>
            </a:r>
            <a:r>
              <a:rPr lang="en-GB" sz="2300" b="1" dirty="0"/>
              <a:t> ao </a:t>
            </a:r>
            <a:r>
              <a:rPr lang="en-GB" sz="2300" b="1" dirty="0" err="1"/>
              <a:t>nível</a:t>
            </a:r>
            <a:r>
              <a:rPr lang="en-GB" sz="2300" b="1" dirty="0"/>
              <a:t> da </a:t>
            </a:r>
            <a:r>
              <a:rPr lang="en-GB" sz="2300" b="1" dirty="0" err="1"/>
              <a:t>saúde</a:t>
            </a:r>
            <a:r>
              <a:rPr lang="en-GB" sz="2300" b="1" dirty="0"/>
              <a:t>: </a:t>
            </a:r>
            <a:r>
              <a:rPr lang="en-GB" sz="2300" dirty="0"/>
              <a:t>À medida que nos tornamos mais conscientes da saúde, há </a:t>
            </a:r>
            <a:r>
              <a:rPr lang="en-GB" sz="2300" dirty="0" err="1"/>
              <a:t>uma</a:t>
            </a:r>
            <a:r>
              <a:rPr lang="en-GB" sz="2300" dirty="0"/>
              <a:t> </a:t>
            </a:r>
            <a:r>
              <a:rPr lang="en-GB" sz="2300" dirty="0" err="1"/>
              <a:t>procura</a:t>
            </a:r>
            <a:r>
              <a:rPr lang="en-GB" sz="2300" dirty="0"/>
              <a:t> </a:t>
            </a:r>
            <a:r>
              <a:rPr lang="en-GB" sz="2300" dirty="0" err="1"/>
              <a:t>crescente</a:t>
            </a:r>
            <a:r>
              <a:rPr lang="en-GB" sz="2300" dirty="0"/>
              <a:t> por </a:t>
            </a:r>
            <a:r>
              <a:rPr lang="en-GB" sz="2300" dirty="0" err="1"/>
              <a:t>alimentos</a:t>
            </a:r>
            <a:r>
              <a:rPr lang="en-GB" sz="2300" dirty="0"/>
              <a:t> </a:t>
            </a:r>
            <a:r>
              <a:rPr lang="en-GB" sz="2300" dirty="0" err="1"/>
              <a:t>biológicos</a:t>
            </a:r>
            <a:r>
              <a:rPr lang="en-GB" sz="2300" dirty="0"/>
              <a:t>, </a:t>
            </a:r>
            <a:r>
              <a:rPr lang="en-GB" sz="2300" dirty="0" err="1"/>
              <a:t>animais</a:t>
            </a:r>
            <a:r>
              <a:rPr lang="en-GB" sz="2300" dirty="0"/>
              <a:t> </a:t>
            </a:r>
            <a:r>
              <a:rPr lang="en-GB" sz="2300" dirty="0" err="1"/>
              <a:t>criados</a:t>
            </a:r>
            <a:r>
              <a:rPr lang="en-GB" sz="2300" dirty="0"/>
              <a:t> ao ar livre e </a:t>
            </a:r>
            <a:r>
              <a:rPr lang="en-GB" sz="2300" dirty="0" err="1"/>
              <a:t>produtos</a:t>
            </a:r>
            <a:r>
              <a:rPr lang="en-GB" sz="2300" dirty="0"/>
              <a:t> de origem local.</a:t>
            </a:r>
          </a:p>
          <a:p>
            <a:pPr marL="457200" indent="-457200" rtl="0">
              <a:lnSpc>
                <a:spcPct val="80000"/>
              </a:lnSpc>
              <a:spcBef>
                <a:spcPts val="600"/>
              </a:spcBef>
              <a:buAutoNum type="arabicParenR"/>
            </a:pPr>
            <a:r>
              <a:rPr lang="en-GB" sz="2300" b="1" dirty="0"/>
              <a:t>Responsabilidade social </a:t>
            </a:r>
            <a:r>
              <a:rPr lang="en-GB" sz="2300" b="1" dirty="0" err="1"/>
              <a:t>corporativa</a:t>
            </a:r>
            <a:r>
              <a:rPr lang="en-GB" sz="2300" b="1" dirty="0"/>
              <a:t> </a:t>
            </a:r>
            <a:r>
              <a:rPr lang="en-GB" sz="2300" dirty="0"/>
              <a:t>(RSC): A alimentação </a:t>
            </a:r>
            <a:r>
              <a:rPr lang="en-GB" sz="2300" dirty="0" err="1"/>
              <a:t>ética</a:t>
            </a:r>
            <a:r>
              <a:rPr lang="en-GB" sz="2300" dirty="0"/>
              <a:t> </a:t>
            </a:r>
            <a:r>
              <a:rPr lang="en-GB" sz="2300" dirty="0" err="1"/>
              <a:t>está</a:t>
            </a:r>
            <a:r>
              <a:rPr lang="en-GB" sz="2300" dirty="0"/>
              <a:t> </a:t>
            </a:r>
            <a:r>
              <a:rPr lang="en-GB" sz="2300" dirty="0" err="1"/>
              <a:t>em</a:t>
            </a:r>
            <a:r>
              <a:rPr lang="en-GB" sz="2300" dirty="0"/>
              <a:t> </a:t>
            </a:r>
            <a:r>
              <a:rPr lang="en-GB" sz="2300" dirty="0" err="1"/>
              <a:t>linha</a:t>
            </a:r>
            <a:r>
              <a:rPr lang="en-GB" sz="2300" dirty="0"/>
              <a:t> com as iniciativas de RSC, as </a:t>
            </a:r>
            <a:r>
              <a:rPr lang="en-GB" sz="2300" dirty="0" err="1"/>
              <a:t>quais</a:t>
            </a:r>
            <a:r>
              <a:rPr lang="en-GB" sz="2300" dirty="0"/>
              <a:t> podem melhorar a reputação de uma empresa e contribuir para 	o </a:t>
            </a:r>
            <a:r>
              <a:rPr lang="en-GB" sz="2300" dirty="0" err="1"/>
              <a:t>seu</a:t>
            </a:r>
            <a:r>
              <a:rPr lang="en-GB" sz="2300" dirty="0"/>
              <a:t> sucesso a longo prazo.</a:t>
            </a:r>
          </a:p>
          <a:p>
            <a:pPr rtl="0">
              <a:lnSpc>
                <a:spcPct val="80000"/>
              </a:lnSpc>
            </a:pPr>
            <a:endParaRPr lang="en-GB" dirty="0"/>
          </a:p>
          <a:p>
            <a:pPr marL="342900" indent="-342900" rtl="0">
              <a:lnSpc>
                <a:spcPct val="80000"/>
              </a:lnSpc>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5268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136186" y="195601"/>
            <a:ext cx="11779365" cy="2123658"/>
          </a:xfrm>
          <a:prstGeom prst="rect">
            <a:avLst/>
          </a:prstGeom>
          <a:noFill/>
        </p:spPr>
        <p:txBody>
          <a:bodyPr wrap="square" rtlCol="0">
            <a:spAutoFit/>
          </a:bodyPr>
          <a:lstStyle/>
          <a:p>
            <a:pPr algn="ctr" rtl="0"/>
            <a:r>
              <a:rPr lang="en-US" sz="4400" b="1" dirty="0">
                <a:solidFill>
                  <a:srgbClr val="000000"/>
                </a:solidFill>
                <a:latin typeface="Lato Heavy" charset="0"/>
                <a:ea typeface="Lato Heavy" charset="0"/>
                <a:cs typeface="Lato Heavy" charset="0"/>
              </a:rPr>
              <a:t>Cinco </a:t>
            </a:r>
            <a:r>
              <a:rPr lang="en-US" sz="4400" b="1" dirty="0" err="1">
                <a:solidFill>
                  <a:srgbClr val="000000"/>
                </a:solidFill>
                <a:latin typeface="Lato Heavy" charset="0"/>
                <a:ea typeface="Lato Heavy" charset="0"/>
                <a:cs typeface="Lato Heavy" charset="0"/>
              </a:rPr>
              <a:t>formas</a:t>
            </a:r>
            <a:r>
              <a:rPr lang="en-US" sz="4400" b="1" dirty="0">
                <a:solidFill>
                  <a:srgbClr val="000000"/>
                </a:solidFill>
                <a:latin typeface="Lato Heavy" charset="0"/>
                <a:ea typeface="Lato Heavy" charset="0"/>
                <a:cs typeface="Lato Heavy" charset="0"/>
              </a:rPr>
              <a:t> </a:t>
            </a:r>
            <a:r>
              <a:rPr lang="en-US" sz="4400" b="1" dirty="0" err="1">
                <a:solidFill>
                  <a:srgbClr val="000000"/>
                </a:solidFill>
                <a:latin typeface="Lato Heavy" charset="0"/>
                <a:ea typeface="Lato Heavy" charset="0"/>
                <a:cs typeface="Lato Heavy" charset="0"/>
              </a:rPr>
              <a:t>gerais</a:t>
            </a:r>
            <a:r>
              <a:rPr lang="en-US" sz="4400" b="1" dirty="0">
                <a:solidFill>
                  <a:srgbClr val="000000"/>
                </a:solidFill>
                <a:latin typeface="Lato Heavy" charset="0"/>
                <a:ea typeface="Lato Heavy" charset="0"/>
                <a:cs typeface="Lato Heavy" charset="0"/>
              </a:rPr>
              <a:t> que as </a:t>
            </a:r>
            <a:r>
              <a:rPr lang="en-US" sz="4400" b="1" dirty="0" err="1">
                <a:solidFill>
                  <a:srgbClr val="000000"/>
                </a:solidFill>
                <a:latin typeface="Lato Heavy" charset="0"/>
                <a:ea typeface="Lato Heavy" charset="0"/>
                <a:cs typeface="Lato Heavy" charset="0"/>
              </a:rPr>
              <a:t>empresas</a:t>
            </a:r>
            <a:r>
              <a:rPr lang="en-US" sz="4400" b="1" dirty="0">
                <a:solidFill>
                  <a:srgbClr val="000000"/>
                </a:solidFill>
                <a:latin typeface="Lato Heavy" charset="0"/>
                <a:ea typeface="Lato Heavy" charset="0"/>
                <a:cs typeface="Lato Heavy" charset="0"/>
              </a:rPr>
              <a:t> </a:t>
            </a:r>
            <a:r>
              <a:rPr lang="en-US" sz="4400" b="1" dirty="0" err="1">
                <a:solidFill>
                  <a:srgbClr val="000000"/>
                </a:solidFill>
                <a:latin typeface="Lato Heavy" charset="0"/>
                <a:ea typeface="Lato Heavy" charset="0"/>
                <a:cs typeface="Lato Heavy" charset="0"/>
              </a:rPr>
              <a:t>alimentares</a:t>
            </a:r>
            <a:r>
              <a:rPr lang="en-US" sz="4400" b="1" dirty="0">
                <a:solidFill>
                  <a:srgbClr val="000000"/>
                </a:solidFill>
                <a:latin typeface="Lato Heavy" charset="0"/>
                <a:ea typeface="Lato Heavy" charset="0"/>
                <a:cs typeface="Lato Heavy" charset="0"/>
              </a:rPr>
              <a:t> </a:t>
            </a:r>
            <a:r>
              <a:rPr lang="en-US" sz="4400" b="1" dirty="0" err="1">
                <a:solidFill>
                  <a:srgbClr val="000000"/>
                </a:solidFill>
                <a:latin typeface="Lato Heavy" charset="0"/>
                <a:ea typeface="Lato Heavy" charset="0"/>
                <a:cs typeface="Lato Heavy" charset="0"/>
              </a:rPr>
              <a:t>podem</a:t>
            </a:r>
            <a:r>
              <a:rPr lang="en-US" sz="4400" b="1" dirty="0">
                <a:solidFill>
                  <a:srgbClr val="000000"/>
                </a:solidFill>
                <a:latin typeface="Lato Heavy" charset="0"/>
                <a:ea typeface="Lato Heavy" charset="0"/>
                <a:cs typeface="Lato Heavy" charset="0"/>
              </a:rPr>
              <a:t> </a:t>
            </a:r>
            <a:r>
              <a:rPr lang="en-US" sz="4400" b="1" dirty="0" err="1">
                <a:solidFill>
                  <a:srgbClr val="000000"/>
                </a:solidFill>
                <a:latin typeface="Lato Heavy" charset="0"/>
                <a:ea typeface="Lato Heavy" charset="0"/>
                <a:cs typeface="Lato Heavy" charset="0"/>
              </a:rPr>
              <a:t>seguir</a:t>
            </a:r>
            <a:r>
              <a:rPr lang="en-US" sz="4400" b="1" dirty="0">
                <a:solidFill>
                  <a:srgbClr val="000000"/>
                </a:solidFill>
                <a:latin typeface="Lato Heavy" charset="0"/>
                <a:ea typeface="Lato Heavy" charset="0"/>
                <a:cs typeface="Lato Heavy" charset="0"/>
              </a:rPr>
              <a:t> para serem mais ÉTICAS</a:t>
            </a:r>
          </a:p>
        </p:txBody>
      </p:sp>
      <p:sp>
        <p:nvSpPr>
          <p:cNvPr id="68" name="Freeform 161">
            <a:extLst>
              <a:ext uri="{FF2B5EF4-FFF2-40B4-BE49-F238E27FC236}">
                <a16:creationId xmlns:a16="http://schemas.microsoft.com/office/drawing/2014/main" id="{A9BF4319-4426-7845-9AC7-3F20CDF73E1F}"/>
              </a:ext>
            </a:extLst>
          </p:cNvPr>
          <p:cNvSpPr>
            <a:spLocks noChangeArrowheads="1"/>
          </p:cNvSpPr>
          <p:nvPr/>
        </p:nvSpPr>
        <p:spPr bwMode="auto">
          <a:xfrm>
            <a:off x="271853"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3 w 4001"/>
              <a:gd name="T23" fmla="*/ 119 h 3459"/>
              <a:gd name="T24" fmla="*/ 1913 w 4001"/>
              <a:gd name="T25" fmla="*/ 119 h 3459"/>
              <a:gd name="T26" fmla="*/ 1806 w 4001"/>
              <a:gd name="T27" fmla="*/ 82 h 3459"/>
              <a:gd name="T28" fmla="*/ 1806 w 4001"/>
              <a:gd name="T29" fmla="*/ 82 h 3459"/>
              <a:gd name="T30" fmla="*/ 1183 w 4001"/>
              <a:gd name="T31" fmla="*/ 31 h 3459"/>
              <a:gd name="T32" fmla="*/ 1183 w 4001"/>
              <a:gd name="T33" fmla="*/ 31 h 3459"/>
              <a:gd name="T34" fmla="*/ 71 w 4001"/>
              <a:gd name="T35" fmla="*/ 933 h 3459"/>
              <a:gd name="T36" fmla="*/ 71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2 w 4001"/>
              <a:gd name="T63" fmla="*/ 3171 h 3459"/>
              <a:gd name="T64" fmla="*/ 3162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50"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9" y="131"/>
                  <a:pt x="1913" y="119"/>
                </a:cubicBezTo>
                <a:lnTo>
                  <a:pt x="1913" y="119"/>
                </a:lnTo>
                <a:cubicBezTo>
                  <a:pt x="1878" y="103"/>
                  <a:pt x="1842" y="89"/>
                  <a:pt x="1806" y="82"/>
                </a:cubicBezTo>
                <a:lnTo>
                  <a:pt x="1806" y="82"/>
                </a:lnTo>
                <a:cubicBezTo>
                  <a:pt x="1624" y="39"/>
                  <a:pt x="1365" y="17"/>
                  <a:pt x="1183" y="31"/>
                </a:cubicBezTo>
                <a:lnTo>
                  <a:pt x="1183" y="31"/>
                </a:lnTo>
                <a:cubicBezTo>
                  <a:pt x="666" y="71"/>
                  <a:pt x="216" y="436"/>
                  <a:pt x="71" y="933"/>
                </a:cubicBezTo>
                <a:lnTo>
                  <a:pt x="71" y="933"/>
                </a:lnTo>
                <a:cubicBezTo>
                  <a:pt x="0" y="1174"/>
                  <a:pt x="13" y="1418"/>
                  <a:pt x="49" y="1661"/>
                </a:cubicBezTo>
                <a:lnTo>
                  <a:pt x="49" y="1661"/>
                </a:lnTo>
                <a:cubicBezTo>
                  <a:pt x="136"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7" y="3458"/>
                  <a:pt x="2914" y="3400"/>
                  <a:pt x="3162" y="3171"/>
                </a:cubicBezTo>
                <a:lnTo>
                  <a:pt x="3162" y="3171"/>
                </a:lnTo>
                <a:cubicBezTo>
                  <a:pt x="3577" y="2787"/>
                  <a:pt x="3834" y="2311"/>
                  <a:pt x="3939" y="1755"/>
                </a:cubicBezTo>
                <a:lnTo>
                  <a:pt x="3939" y="1755"/>
                </a:lnTo>
                <a:cubicBezTo>
                  <a:pt x="3979" y="1546"/>
                  <a:pt x="4000" y="1334"/>
                  <a:pt x="3974" y="1124"/>
                </a:cubicBezTo>
              </a:path>
            </a:pathLst>
          </a:custGeom>
          <a:solidFill>
            <a:srgbClr val="B2DDDC"/>
          </a:solidFill>
          <a:ln>
            <a:noFill/>
          </a:ln>
          <a:effectLst/>
        </p:spPr>
        <p:txBody>
          <a:bodyPr wrap="none" anchor="ctr"/>
          <a:lstStyle/>
          <a:p>
            <a:pPr algn="l" rtl="0"/>
            <a:endParaRPr lang="en-US" sz="900">
              <a:solidFill>
                <a:srgbClr val="000000"/>
              </a:solidFill>
            </a:endParaRPr>
          </a:p>
        </p:txBody>
      </p:sp>
      <p:sp>
        <p:nvSpPr>
          <p:cNvPr id="69" name="Freeform 162">
            <a:extLst>
              <a:ext uri="{FF2B5EF4-FFF2-40B4-BE49-F238E27FC236}">
                <a16:creationId xmlns:a16="http://schemas.microsoft.com/office/drawing/2014/main" id="{83785551-BA25-6F46-811F-6A9E88DB3BE3}"/>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chemeClr val="accent1"/>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0" name="Freeform 163">
            <a:extLst>
              <a:ext uri="{FF2B5EF4-FFF2-40B4-BE49-F238E27FC236}">
                <a16:creationId xmlns:a16="http://schemas.microsoft.com/office/drawing/2014/main" id="{89B4E6DB-DDFA-8541-90A9-3943F8856DC7}"/>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rgbClr val="B2DDDC"/>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1" name="Freeform 164">
            <a:extLst>
              <a:ext uri="{FF2B5EF4-FFF2-40B4-BE49-F238E27FC236}">
                <a16:creationId xmlns:a16="http://schemas.microsoft.com/office/drawing/2014/main" id="{B8767509-CF3F-B34E-8860-8E7A368B917D}"/>
              </a:ext>
            </a:extLst>
          </p:cNvPr>
          <p:cNvSpPr>
            <a:spLocks noChangeArrowheads="1"/>
          </p:cNvSpPr>
          <p:nvPr/>
        </p:nvSpPr>
        <p:spPr bwMode="auto">
          <a:xfrm>
            <a:off x="2628823"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rgbClr val="F79037"/>
          </a:solidFill>
          <a:ln>
            <a:noFill/>
          </a:ln>
          <a:effectLst/>
        </p:spPr>
        <p:txBody>
          <a:bodyPr wrap="none" anchor="ctr"/>
          <a:lstStyle/>
          <a:p>
            <a:pPr algn="l" rtl="0"/>
            <a:endParaRPr lang="en-US" sz="900">
              <a:solidFill>
                <a:srgbClr val="000000"/>
              </a:solidFill>
            </a:endParaRPr>
          </a:p>
        </p:txBody>
      </p:sp>
      <p:sp>
        <p:nvSpPr>
          <p:cNvPr id="72" name="Freeform 165">
            <a:extLst>
              <a:ext uri="{FF2B5EF4-FFF2-40B4-BE49-F238E27FC236}">
                <a16:creationId xmlns:a16="http://schemas.microsoft.com/office/drawing/2014/main" id="{BD4EA698-E349-3544-A26F-4EEAFEB484A3}"/>
              </a:ext>
            </a:extLst>
          </p:cNvPr>
          <p:cNvSpPr>
            <a:spLocks noChangeArrowheads="1"/>
          </p:cNvSpPr>
          <p:nvPr/>
        </p:nvSpPr>
        <p:spPr bwMode="auto">
          <a:xfrm>
            <a:off x="7348332"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6" y="68"/>
                </a:cubicBezTo>
                <a:lnTo>
                  <a:pt x="3046" y="68"/>
                </a:lnTo>
                <a:cubicBezTo>
                  <a:pt x="2794" y="0"/>
                  <a:pt x="2543" y="22"/>
                  <a:pt x="2291" y="66"/>
                </a:cubicBezTo>
                <a:lnTo>
                  <a:pt x="2291" y="66"/>
                </a:lnTo>
                <a:cubicBezTo>
                  <a:pt x="2236" y="75"/>
                  <a:pt x="2212" y="87"/>
                  <a:pt x="2152" y="98"/>
                </a:cubicBezTo>
                <a:lnTo>
                  <a:pt x="2152" y="98"/>
                </a:lnTo>
                <a:lnTo>
                  <a:pt x="2152" y="98"/>
                </a:lnTo>
                <a:cubicBezTo>
                  <a:pt x="2112" y="117"/>
                  <a:pt x="2042" y="133"/>
                  <a:pt x="1998" y="135"/>
                </a:cubicBezTo>
                <a:lnTo>
                  <a:pt x="1998" y="135"/>
                </a:lnTo>
                <a:cubicBezTo>
                  <a:pt x="1967" y="137"/>
                  <a:pt x="1938" y="131"/>
                  <a:pt x="1912" y="119"/>
                </a:cubicBezTo>
                <a:lnTo>
                  <a:pt x="1912" y="119"/>
                </a:lnTo>
                <a:cubicBezTo>
                  <a:pt x="1878" y="103"/>
                  <a:pt x="1842" y="89"/>
                  <a:pt x="1805" y="82"/>
                </a:cubicBezTo>
                <a:lnTo>
                  <a:pt x="1805" y="82"/>
                </a:lnTo>
                <a:cubicBezTo>
                  <a:pt x="1623" y="39"/>
                  <a:pt x="1365" y="17"/>
                  <a:pt x="1182" y="31"/>
                </a:cubicBezTo>
                <a:lnTo>
                  <a:pt x="1182" y="31"/>
                </a:lnTo>
                <a:cubicBezTo>
                  <a:pt x="666" y="71"/>
                  <a:pt x="216" y="436"/>
                  <a:pt x="70" y="933"/>
                </a:cubicBezTo>
                <a:lnTo>
                  <a:pt x="70" y="933"/>
                </a:lnTo>
                <a:cubicBezTo>
                  <a:pt x="0" y="1174"/>
                  <a:pt x="12" y="1418"/>
                  <a:pt x="49" y="1661"/>
                </a:cubicBezTo>
                <a:lnTo>
                  <a:pt x="49" y="1661"/>
                </a:lnTo>
                <a:cubicBezTo>
                  <a:pt x="135" y="2232"/>
                  <a:pt x="382" y="2723"/>
                  <a:pt x="792" y="3132"/>
                </a:cubicBezTo>
                <a:lnTo>
                  <a:pt x="792" y="3132"/>
                </a:lnTo>
                <a:cubicBezTo>
                  <a:pt x="983" y="3322"/>
                  <a:pt x="1215" y="3416"/>
                  <a:pt x="1486" y="3411"/>
                </a:cubicBezTo>
                <a:lnTo>
                  <a:pt x="1486" y="3411"/>
                </a:lnTo>
                <a:cubicBezTo>
                  <a:pt x="1638" y="3409"/>
                  <a:pt x="1779" y="3359"/>
                  <a:pt x="1923" y="3324"/>
                </a:cubicBezTo>
                <a:lnTo>
                  <a:pt x="1923" y="3324"/>
                </a:lnTo>
                <a:cubicBezTo>
                  <a:pt x="1977" y="3310"/>
                  <a:pt x="2026" y="3307"/>
                  <a:pt x="2079" y="3324"/>
                </a:cubicBezTo>
                <a:lnTo>
                  <a:pt x="2079" y="3324"/>
                </a:lnTo>
                <a:cubicBezTo>
                  <a:pt x="2148"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9" y="1546"/>
                  <a:pt x="4000" y="1334"/>
                  <a:pt x="3974" y="1124"/>
                </a:cubicBezTo>
              </a:path>
            </a:pathLst>
          </a:custGeom>
          <a:solidFill>
            <a:srgbClr val="F1A0C2"/>
          </a:solidFill>
          <a:ln>
            <a:noFill/>
          </a:ln>
          <a:effectLst/>
        </p:spPr>
        <p:txBody>
          <a:bodyPr wrap="none" anchor="ctr"/>
          <a:lstStyle/>
          <a:p>
            <a:pPr algn="l" rtl="0"/>
            <a:endParaRPr lang="en-US" sz="900">
              <a:solidFill>
                <a:srgbClr val="000000"/>
              </a:solidFill>
            </a:endParaRPr>
          </a:p>
        </p:txBody>
      </p:sp>
      <p:sp>
        <p:nvSpPr>
          <p:cNvPr id="73" name="Freeform 166">
            <a:extLst>
              <a:ext uri="{FF2B5EF4-FFF2-40B4-BE49-F238E27FC236}">
                <a16:creationId xmlns:a16="http://schemas.microsoft.com/office/drawing/2014/main" id="{57A84B93-F43A-C24A-BADB-4A55ABF73B8A}"/>
              </a:ext>
            </a:extLst>
          </p:cNvPr>
          <p:cNvSpPr>
            <a:spLocks noChangeArrowheads="1"/>
          </p:cNvSpPr>
          <p:nvPr/>
        </p:nvSpPr>
        <p:spPr bwMode="auto">
          <a:xfrm>
            <a:off x="9720802" y="2927232"/>
            <a:ext cx="2194749" cy="1897114"/>
          </a:xfrm>
          <a:custGeom>
            <a:avLst/>
            <a:gdLst>
              <a:gd name="T0" fmla="*/ 3973 w 4001"/>
              <a:gd name="T1" fmla="*/ 1124 h 3459"/>
              <a:gd name="T2" fmla="*/ 3973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6 w 4001"/>
              <a:gd name="T27" fmla="*/ 82 h 3459"/>
              <a:gd name="T28" fmla="*/ 1806 w 4001"/>
              <a:gd name="T29" fmla="*/ 82 h 3459"/>
              <a:gd name="T30" fmla="*/ 1183 w 4001"/>
              <a:gd name="T31" fmla="*/ 31 h 3459"/>
              <a:gd name="T32" fmla="*/ 1183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3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3" y="1124"/>
                </a:moveTo>
                <a:lnTo>
                  <a:pt x="3973" y="1124"/>
                </a:lnTo>
                <a:cubicBezTo>
                  <a:pt x="3909" y="607"/>
                  <a:pt x="3549"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8" y="131"/>
                  <a:pt x="1912" y="119"/>
                </a:cubicBezTo>
                <a:lnTo>
                  <a:pt x="1912" y="119"/>
                </a:lnTo>
                <a:cubicBezTo>
                  <a:pt x="1878" y="103"/>
                  <a:pt x="1842" y="89"/>
                  <a:pt x="1806" y="82"/>
                </a:cubicBezTo>
                <a:lnTo>
                  <a:pt x="1806" y="82"/>
                </a:lnTo>
                <a:cubicBezTo>
                  <a:pt x="1623" y="39"/>
                  <a:pt x="1365" y="17"/>
                  <a:pt x="1183" y="31"/>
                </a:cubicBezTo>
                <a:lnTo>
                  <a:pt x="1183" y="31"/>
                </a:lnTo>
                <a:cubicBezTo>
                  <a:pt x="666" y="71"/>
                  <a:pt x="216" y="436"/>
                  <a:pt x="70" y="933"/>
                </a:cubicBezTo>
                <a:lnTo>
                  <a:pt x="70" y="933"/>
                </a:lnTo>
                <a:cubicBezTo>
                  <a:pt x="0" y="1174"/>
                  <a:pt x="12" y="1418"/>
                  <a:pt x="49" y="1661"/>
                </a:cubicBezTo>
                <a:lnTo>
                  <a:pt x="49" y="1661"/>
                </a:lnTo>
                <a:cubicBezTo>
                  <a:pt x="135"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8" y="1546"/>
                  <a:pt x="4000" y="1334"/>
                  <a:pt x="3973" y="1124"/>
                </a:cubicBezTo>
              </a:path>
            </a:pathLst>
          </a:custGeom>
          <a:solidFill>
            <a:schemeClr val="accent4"/>
          </a:solidFill>
          <a:ln>
            <a:noFill/>
          </a:ln>
          <a:effectLst/>
        </p:spPr>
        <p:txBody>
          <a:bodyPr wrap="none" anchor="ctr"/>
          <a:lstStyle/>
          <a:p>
            <a:pPr algn="l" rtl="0"/>
            <a:endParaRPr lang="en-US" sz="900">
              <a:solidFill>
                <a:srgbClr val="000000"/>
              </a:solidFill>
            </a:endParaRPr>
          </a:p>
        </p:txBody>
      </p:sp>
      <p:sp>
        <p:nvSpPr>
          <p:cNvPr id="74" name="Freeform 167">
            <a:extLst>
              <a:ext uri="{FF2B5EF4-FFF2-40B4-BE49-F238E27FC236}">
                <a16:creationId xmlns:a16="http://schemas.microsoft.com/office/drawing/2014/main" id="{158565B1-42B8-5C4C-9790-E2DE99F6E50E}"/>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5" name="Freeform 168">
            <a:extLst>
              <a:ext uri="{FF2B5EF4-FFF2-40B4-BE49-F238E27FC236}">
                <a16:creationId xmlns:a16="http://schemas.microsoft.com/office/drawing/2014/main" id="{02143FC4-5F14-8640-AB5B-6889461F4EA4}"/>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rgbClr val="F79037"/>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6" name="Freeform 169">
            <a:extLst>
              <a:ext uri="{FF2B5EF4-FFF2-40B4-BE49-F238E27FC236}">
                <a16:creationId xmlns:a16="http://schemas.microsoft.com/office/drawing/2014/main" id="{CA9C22B7-B229-F24D-84A1-CB74C6527951}"/>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chemeClr val="accent3"/>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7" name="Freeform 170">
            <a:extLst>
              <a:ext uri="{FF2B5EF4-FFF2-40B4-BE49-F238E27FC236}">
                <a16:creationId xmlns:a16="http://schemas.microsoft.com/office/drawing/2014/main" id="{8CDD766A-11F7-9140-8145-D32FCD51ED76}"/>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rgbClr val="F1A0C2"/>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8" name="Freeform 171">
            <a:extLst>
              <a:ext uri="{FF2B5EF4-FFF2-40B4-BE49-F238E27FC236}">
                <a16:creationId xmlns:a16="http://schemas.microsoft.com/office/drawing/2014/main" id="{22B0E485-AE14-5B44-903E-3BF559BD8D68}"/>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79" name="Freeform 172">
            <a:extLst>
              <a:ext uri="{FF2B5EF4-FFF2-40B4-BE49-F238E27FC236}">
                <a16:creationId xmlns:a16="http://schemas.microsoft.com/office/drawing/2014/main" id="{A1F49DF1-096A-9D40-8B00-0B4541456179}"/>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270" name="CuadroTexto 4">
            <a:extLst>
              <a:ext uri="{FF2B5EF4-FFF2-40B4-BE49-F238E27FC236}">
                <a16:creationId xmlns:a16="http://schemas.microsoft.com/office/drawing/2014/main" id="{6B4FEFA9-7547-C042-8E73-5852931BA376}"/>
              </a:ext>
            </a:extLst>
          </p:cNvPr>
          <p:cNvSpPr txBox="1"/>
          <p:nvPr/>
        </p:nvSpPr>
        <p:spPr>
          <a:xfrm>
            <a:off x="1372275"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1</a:t>
            </a:r>
          </a:p>
        </p:txBody>
      </p:sp>
      <p:sp>
        <p:nvSpPr>
          <p:cNvPr id="271" name="CuadroTexto 4">
            <a:extLst>
              <a:ext uri="{FF2B5EF4-FFF2-40B4-BE49-F238E27FC236}">
                <a16:creationId xmlns:a16="http://schemas.microsoft.com/office/drawing/2014/main" id="{999FCB39-CDA1-D94A-BF2C-F0CAEA8CD266}"/>
              </a:ext>
            </a:extLst>
          </p:cNvPr>
          <p:cNvSpPr txBox="1"/>
          <p:nvPr/>
        </p:nvSpPr>
        <p:spPr>
          <a:xfrm>
            <a:off x="3781728"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2</a:t>
            </a:r>
          </a:p>
        </p:txBody>
      </p:sp>
      <p:sp>
        <p:nvSpPr>
          <p:cNvPr id="272" name="CuadroTexto 4">
            <a:extLst>
              <a:ext uri="{FF2B5EF4-FFF2-40B4-BE49-F238E27FC236}">
                <a16:creationId xmlns:a16="http://schemas.microsoft.com/office/drawing/2014/main" id="{02FE9622-1B6E-0F41-956F-F92C1342699A}"/>
              </a:ext>
            </a:extLst>
          </p:cNvPr>
          <p:cNvSpPr txBox="1"/>
          <p:nvPr/>
        </p:nvSpPr>
        <p:spPr>
          <a:xfrm>
            <a:off x="8521960"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4</a:t>
            </a:r>
          </a:p>
        </p:txBody>
      </p:sp>
      <p:sp>
        <p:nvSpPr>
          <p:cNvPr id="273" name="CuadroTexto 4">
            <a:extLst>
              <a:ext uri="{FF2B5EF4-FFF2-40B4-BE49-F238E27FC236}">
                <a16:creationId xmlns:a16="http://schemas.microsoft.com/office/drawing/2014/main" id="{CDD73ED0-139D-C94A-8C63-B262DD190F73}"/>
              </a:ext>
            </a:extLst>
          </p:cNvPr>
          <p:cNvSpPr txBox="1"/>
          <p:nvPr/>
        </p:nvSpPr>
        <p:spPr>
          <a:xfrm>
            <a:off x="10933148"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5</a:t>
            </a:r>
          </a:p>
        </p:txBody>
      </p:sp>
      <p:sp>
        <p:nvSpPr>
          <p:cNvPr id="275" name="CuadroTexto 4">
            <a:extLst>
              <a:ext uri="{FF2B5EF4-FFF2-40B4-BE49-F238E27FC236}">
                <a16:creationId xmlns:a16="http://schemas.microsoft.com/office/drawing/2014/main" id="{6DFAEA21-5DC5-3445-94D3-B662D80B3B18}"/>
              </a:ext>
            </a:extLst>
          </p:cNvPr>
          <p:cNvSpPr txBox="1"/>
          <p:nvPr/>
        </p:nvSpPr>
        <p:spPr>
          <a:xfrm>
            <a:off x="561814" y="3173883"/>
            <a:ext cx="1620921" cy="1569660"/>
          </a:xfrm>
          <a:prstGeom prst="rect">
            <a:avLst/>
          </a:prstGeom>
          <a:noFill/>
        </p:spPr>
        <p:txBody>
          <a:bodyPr wrap="square" rtlCol="0">
            <a:spAutoFit/>
          </a:bodyPr>
          <a:lstStyle/>
          <a:p>
            <a:pPr algn="ctr" rtl="0"/>
            <a:r>
              <a:rPr lang="en-US" sz="2400" b="1" dirty="0" err="1">
                <a:solidFill>
                  <a:srgbClr val="000000"/>
                </a:solidFill>
                <a:ea typeface="Lato Light" charset="0"/>
                <a:cs typeface="Lato Light" charset="0"/>
              </a:rPr>
              <a:t>Produzir</a:t>
            </a:r>
            <a:r>
              <a:rPr lang="en-US" sz="2400" b="1" dirty="0">
                <a:solidFill>
                  <a:srgbClr val="000000"/>
                </a:solidFill>
                <a:ea typeface="Lato Light" charset="0"/>
                <a:cs typeface="Lato Light" charset="0"/>
              </a:rPr>
              <a:t> </a:t>
            </a:r>
            <a:r>
              <a:rPr lang="en-US" sz="2400" b="1" dirty="0" err="1">
                <a:solidFill>
                  <a:srgbClr val="000000"/>
                </a:solidFill>
                <a:ea typeface="Lato Light" charset="0"/>
                <a:cs typeface="Lato Light" charset="0"/>
              </a:rPr>
              <a:t>os</a:t>
            </a:r>
            <a:r>
              <a:rPr lang="en-US" sz="2400" b="1" dirty="0">
                <a:solidFill>
                  <a:srgbClr val="000000"/>
                </a:solidFill>
                <a:ea typeface="Lato Light" charset="0"/>
                <a:cs typeface="Lato Light" charset="0"/>
              </a:rPr>
              <a:t> seus produtos com ética</a:t>
            </a:r>
          </a:p>
        </p:txBody>
      </p:sp>
      <p:sp>
        <p:nvSpPr>
          <p:cNvPr id="279" name="CuadroTexto 4">
            <a:extLst>
              <a:ext uri="{FF2B5EF4-FFF2-40B4-BE49-F238E27FC236}">
                <a16:creationId xmlns:a16="http://schemas.microsoft.com/office/drawing/2014/main" id="{C70741A6-1ADF-F943-8EB2-F1AAF5A2A387}"/>
              </a:ext>
            </a:extLst>
          </p:cNvPr>
          <p:cNvSpPr txBox="1"/>
          <p:nvPr/>
        </p:nvSpPr>
        <p:spPr>
          <a:xfrm>
            <a:off x="2708372" y="3065516"/>
            <a:ext cx="2062411" cy="1446550"/>
          </a:xfrm>
          <a:prstGeom prst="rect">
            <a:avLst/>
          </a:prstGeom>
          <a:noFill/>
        </p:spPr>
        <p:txBody>
          <a:bodyPr wrap="square" rtlCol="0">
            <a:spAutoFit/>
          </a:bodyPr>
          <a:lstStyle/>
          <a:p>
            <a:pPr algn="ctr" rtl="0"/>
            <a:r>
              <a:rPr lang="en-US" sz="2200" b="1" dirty="0" err="1">
                <a:solidFill>
                  <a:srgbClr val="000000"/>
                </a:solidFill>
                <a:ea typeface="Lato Light" charset="0"/>
                <a:cs typeface="Lato Light" charset="0"/>
              </a:rPr>
              <a:t>Ouvir</a:t>
            </a:r>
            <a:r>
              <a:rPr lang="en-US" sz="2200" b="1" dirty="0">
                <a:solidFill>
                  <a:srgbClr val="000000"/>
                </a:solidFill>
                <a:ea typeface="Lato Light" charset="0"/>
                <a:cs typeface="Lato Light" charset="0"/>
              </a:rPr>
              <a:t> o cliente sobre o que é importante para o </a:t>
            </a:r>
            <a:r>
              <a:rPr lang="en-US" sz="2200" b="1" dirty="0" err="1">
                <a:solidFill>
                  <a:srgbClr val="000000"/>
                </a:solidFill>
                <a:ea typeface="Lato Light" charset="0"/>
                <a:cs typeface="Lato Light" charset="0"/>
              </a:rPr>
              <a:t>mesmo</a:t>
            </a:r>
            <a:endParaRPr lang="en-US" sz="2200" b="1" dirty="0">
              <a:solidFill>
                <a:srgbClr val="000000"/>
              </a:solidFill>
              <a:ea typeface="Lato Light" charset="0"/>
              <a:cs typeface="Lato Light" charset="0"/>
            </a:endParaRPr>
          </a:p>
        </p:txBody>
      </p:sp>
      <p:sp>
        <p:nvSpPr>
          <p:cNvPr id="282" name="CuadroTexto 4">
            <a:extLst>
              <a:ext uri="{FF2B5EF4-FFF2-40B4-BE49-F238E27FC236}">
                <a16:creationId xmlns:a16="http://schemas.microsoft.com/office/drawing/2014/main" id="{7199065E-3649-0E40-BF93-BDE8841C63CE}"/>
              </a:ext>
            </a:extLst>
          </p:cNvPr>
          <p:cNvSpPr txBox="1"/>
          <p:nvPr/>
        </p:nvSpPr>
        <p:spPr>
          <a:xfrm>
            <a:off x="7544061" y="3250181"/>
            <a:ext cx="1803290" cy="830997"/>
          </a:xfrm>
          <a:prstGeom prst="rect">
            <a:avLst/>
          </a:prstGeom>
          <a:noFill/>
        </p:spPr>
        <p:txBody>
          <a:bodyPr wrap="square" rtlCol="0">
            <a:spAutoFit/>
          </a:bodyPr>
          <a:lstStyle/>
          <a:p>
            <a:pPr algn="ctr" rtl="0"/>
            <a:r>
              <a:rPr lang="en-US" sz="2400" b="1" dirty="0" err="1">
                <a:solidFill>
                  <a:srgbClr val="000000"/>
                </a:solidFill>
                <a:ea typeface="Lato Light" charset="0"/>
                <a:cs typeface="Lato Light" charset="0"/>
              </a:rPr>
              <a:t>Retribuir</a:t>
            </a:r>
            <a:r>
              <a:rPr lang="en-US" sz="2400" b="1" dirty="0">
                <a:solidFill>
                  <a:srgbClr val="000000"/>
                </a:solidFill>
                <a:ea typeface="Lato Light" charset="0"/>
                <a:cs typeface="Lato Light" charset="0"/>
              </a:rPr>
              <a:t> à comunidade</a:t>
            </a:r>
          </a:p>
        </p:txBody>
      </p:sp>
      <p:sp>
        <p:nvSpPr>
          <p:cNvPr id="285" name="CuadroTexto 4">
            <a:extLst>
              <a:ext uri="{FF2B5EF4-FFF2-40B4-BE49-F238E27FC236}">
                <a16:creationId xmlns:a16="http://schemas.microsoft.com/office/drawing/2014/main" id="{48AE8D52-8CE4-E04C-9E9E-53A9AC8D5A90}"/>
              </a:ext>
            </a:extLst>
          </p:cNvPr>
          <p:cNvSpPr txBox="1"/>
          <p:nvPr/>
        </p:nvSpPr>
        <p:spPr>
          <a:xfrm>
            <a:off x="10011322" y="3288186"/>
            <a:ext cx="1620921" cy="1200329"/>
          </a:xfrm>
          <a:prstGeom prst="rect">
            <a:avLst/>
          </a:prstGeom>
          <a:noFill/>
        </p:spPr>
        <p:txBody>
          <a:bodyPr wrap="square" rtlCol="0">
            <a:spAutoFit/>
          </a:bodyPr>
          <a:lstStyle/>
          <a:p>
            <a:pPr algn="ctr" rtl="0"/>
            <a:r>
              <a:rPr lang="en-US" sz="2400" b="1" dirty="0" err="1">
                <a:solidFill>
                  <a:srgbClr val="000000"/>
                </a:solidFill>
                <a:ea typeface="Lato Light" charset="0"/>
                <a:cs typeface="Lato Light" charset="0"/>
              </a:rPr>
              <a:t>Criar</a:t>
            </a:r>
            <a:r>
              <a:rPr lang="en-US" sz="2400" b="1" dirty="0">
                <a:solidFill>
                  <a:srgbClr val="000000"/>
                </a:solidFill>
                <a:ea typeface="Lato Light" charset="0"/>
                <a:cs typeface="Lato Light" charset="0"/>
              </a:rPr>
              <a:t> uma Cultura Ética</a:t>
            </a:r>
          </a:p>
        </p:txBody>
      </p:sp>
      <p:sp>
        <p:nvSpPr>
          <p:cNvPr id="2" name="Freeform 164">
            <a:extLst>
              <a:ext uri="{FF2B5EF4-FFF2-40B4-BE49-F238E27FC236}">
                <a16:creationId xmlns:a16="http://schemas.microsoft.com/office/drawing/2014/main" id="{B4F06596-B607-DEDE-C9C6-FF13A74892D6}"/>
              </a:ext>
            </a:extLst>
          </p:cNvPr>
          <p:cNvSpPr>
            <a:spLocks noChangeArrowheads="1"/>
          </p:cNvSpPr>
          <p:nvPr/>
        </p:nvSpPr>
        <p:spPr bwMode="auto">
          <a:xfrm>
            <a:off x="4979190"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chemeClr val="accent2"/>
          </a:solidFill>
          <a:ln>
            <a:noFill/>
          </a:ln>
          <a:effectLst/>
        </p:spPr>
        <p:txBody>
          <a:bodyPr wrap="none" anchor="ctr"/>
          <a:lstStyle/>
          <a:p>
            <a:pPr algn="l" rtl="0"/>
            <a:endParaRPr lang="en-US" sz="900">
              <a:solidFill>
                <a:srgbClr val="000000"/>
              </a:solidFill>
            </a:endParaRPr>
          </a:p>
        </p:txBody>
      </p:sp>
      <p:sp>
        <p:nvSpPr>
          <p:cNvPr id="3" name="Freeform 167">
            <a:extLst>
              <a:ext uri="{FF2B5EF4-FFF2-40B4-BE49-F238E27FC236}">
                <a16:creationId xmlns:a16="http://schemas.microsoft.com/office/drawing/2014/main" id="{E231A667-8A8C-33F2-B1D4-6A923CE7CA84}"/>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4" name="Freeform 168">
            <a:extLst>
              <a:ext uri="{FF2B5EF4-FFF2-40B4-BE49-F238E27FC236}">
                <a16:creationId xmlns:a16="http://schemas.microsoft.com/office/drawing/2014/main" id="{E7CF9FED-6AEB-2091-76F1-37AC1979E263}"/>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w="18360" cap="flat">
            <a:solidFill>
              <a:srgbClr val="FFFFFF"/>
            </a:solidFill>
            <a:round/>
            <a:headEnd/>
            <a:tailEnd/>
          </a:ln>
          <a:effectLst/>
        </p:spPr>
        <p:txBody>
          <a:bodyPr wrap="none" anchor="ctr"/>
          <a:lstStyle/>
          <a:p>
            <a:pPr algn="l" rtl="0"/>
            <a:endParaRPr lang="en-US" sz="2800">
              <a:solidFill>
                <a:srgbClr val="000000"/>
              </a:solidFill>
              <a:latin typeface="Arial Black" panose="020B0A04020102020204" pitchFamily="34" charset="0"/>
            </a:endParaRPr>
          </a:p>
        </p:txBody>
      </p:sp>
      <p:sp>
        <p:nvSpPr>
          <p:cNvPr id="5" name="CuadroTexto 4">
            <a:extLst>
              <a:ext uri="{FF2B5EF4-FFF2-40B4-BE49-F238E27FC236}">
                <a16:creationId xmlns:a16="http://schemas.microsoft.com/office/drawing/2014/main" id="{5409B928-50FF-0089-83DB-728503168343}"/>
              </a:ext>
            </a:extLst>
          </p:cNvPr>
          <p:cNvSpPr txBox="1"/>
          <p:nvPr/>
        </p:nvSpPr>
        <p:spPr>
          <a:xfrm>
            <a:off x="6132095" y="2576768"/>
            <a:ext cx="688463" cy="523220"/>
          </a:xfrm>
          <a:prstGeom prst="rect">
            <a:avLst/>
          </a:prstGeom>
          <a:noFill/>
        </p:spPr>
        <p:txBody>
          <a:bodyPr wrap="square" rtlCol="0">
            <a:spAutoFit/>
          </a:bodyPr>
          <a:lstStyle/>
          <a:p>
            <a:pPr algn="ctr" rtl="0"/>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3</a:t>
            </a:r>
          </a:p>
        </p:txBody>
      </p:sp>
      <p:sp>
        <p:nvSpPr>
          <p:cNvPr id="7" name="CuadroTexto 4">
            <a:extLst>
              <a:ext uri="{FF2B5EF4-FFF2-40B4-BE49-F238E27FC236}">
                <a16:creationId xmlns:a16="http://schemas.microsoft.com/office/drawing/2014/main" id="{C62071BA-7F98-29C9-57CA-3F5D9A8A0FC0}"/>
              </a:ext>
            </a:extLst>
          </p:cNvPr>
          <p:cNvSpPr txBox="1"/>
          <p:nvPr/>
        </p:nvSpPr>
        <p:spPr>
          <a:xfrm>
            <a:off x="5266103" y="3250180"/>
            <a:ext cx="1620921" cy="1200329"/>
          </a:xfrm>
          <a:prstGeom prst="rect">
            <a:avLst/>
          </a:prstGeom>
          <a:noFill/>
        </p:spPr>
        <p:txBody>
          <a:bodyPr wrap="square" rtlCol="0">
            <a:spAutoFit/>
          </a:bodyPr>
          <a:lstStyle/>
          <a:p>
            <a:pPr algn="ctr" rtl="0"/>
            <a:r>
              <a:rPr lang="en-US" sz="2400" b="1" dirty="0" err="1">
                <a:solidFill>
                  <a:srgbClr val="000000"/>
                </a:solidFill>
                <a:ea typeface="Lato Light" charset="0"/>
                <a:cs typeface="Lato Light" charset="0"/>
              </a:rPr>
              <a:t>Seguir</a:t>
            </a:r>
            <a:r>
              <a:rPr lang="en-US" sz="2400" b="1" dirty="0">
                <a:solidFill>
                  <a:srgbClr val="000000"/>
                </a:solidFill>
                <a:ea typeface="Lato Light" charset="0"/>
                <a:cs typeface="Lato Light" charset="0"/>
              </a:rPr>
              <a:t> </a:t>
            </a:r>
            <a:r>
              <a:rPr lang="en-US" sz="2400" b="1" dirty="0" err="1">
                <a:solidFill>
                  <a:srgbClr val="000000"/>
                </a:solidFill>
                <a:ea typeface="Lato Light" charset="0"/>
                <a:cs typeface="Lato Light" charset="0"/>
              </a:rPr>
              <a:t>os</a:t>
            </a:r>
            <a:r>
              <a:rPr lang="en-US" sz="2400" b="1" dirty="0">
                <a:solidFill>
                  <a:srgbClr val="000000"/>
                </a:solidFill>
                <a:ea typeface="Lato Light" charset="0"/>
                <a:cs typeface="Lato Light" charset="0"/>
              </a:rPr>
              <a:t> seus valores</a:t>
            </a:r>
          </a:p>
        </p:txBody>
      </p:sp>
      <p:sp>
        <p:nvSpPr>
          <p:cNvPr id="6" name="TextBox 5">
            <a:extLst>
              <a:ext uri="{FF2B5EF4-FFF2-40B4-BE49-F238E27FC236}">
                <a16:creationId xmlns:a16="http://schemas.microsoft.com/office/drawing/2014/main" id="{E1566FD5-79F4-9EEF-E6F8-5DD569D35855}"/>
              </a:ext>
            </a:extLst>
          </p:cNvPr>
          <p:cNvSpPr txBox="1"/>
          <p:nvPr/>
        </p:nvSpPr>
        <p:spPr>
          <a:xfrm>
            <a:off x="837281" y="5471904"/>
            <a:ext cx="10201069" cy="954107"/>
          </a:xfrm>
          <a:prstGeom prst="rect">
            <a:avLst/>
          </a:prstGeom>
          <a:noFill/>
        </p:spPr>
        <p:txBody>
          <a:bodyPr wrap="square" rtlCol="0">
            <a:spAutoFit/>
          </a:bodyPr>
          <a:lstStyle/>
          <a:p>
            <a:pPr algn="ctr" rtl="0"/>
            <a:r>
              <a:rPr lang="en-IE" sz="2800" dirty="0">
                <a:solidFill>
                  <a:srgbClr val="000000"/>
                </a:solidFill>
              </a:rPr>
              <a:t>Vamos </a:t>
            </a:r>
            <a:r>
              <a:rPr lang="en-IE" sz="2800" dirty="0" err="1">
                <a:solidFill>
                  <a:srgbClr val="000000"/>
                </a:solidFill>
              </a:rPr>
              <a:t>passar</a:t>
            </a:r>
            <a:r>
              <a:rPr lang="en-IE" sz="2800" dirty="0">
                <a:solidFill>
                  <a:srgbClr val="000000"/>
                </a:solidFill>
              </a:rPr>
              <a:t> a </a:t>
            </a:r>
            <a:r>
              <a:rPr lang="en-IE" sz="2800" dirty="0" err="1">
                <a:solidFill>
                  <a:srgbClr val="000000"/>
                </a:solidFill>
              </a:rPr>
              <a:t>analisar</a:t>
            </a:r>
            <a:r>
              <a:rPr lang="en-IE" sz="2800" dirty="0">
                <a:solidFill>
                  <a:srgbClr val="000000"/>
                </a:solidFill>
              </a:rPr>
              <a:t> mais detalhadamente cada uma dessas </a:t>
            </a:r>
            <a:r>
              <a:rPr lang="en-IE" sz="2800" dirty="0" err="1">
                <a:solidFill>
                  <a:srgbClr val="000000"/>
                </a:solidFill>
              </a:rPr>
              <a:t>formas</a:t>
            </a:r>
            <a:r>
              <a:rPr lang="en-IE" sz="2800" dirty="0">
                <a:solidFill>
                  <a:srgbClr val="000000"/>
                </a:solidFill>
              </a:rPr>
              <a:t> de ser mais ético</a:t>
            </a:r>
          </a:p>
        </p:txBody>
      </p:sp>
    </p:spTree>
    <p:extLst>
      <p:ext uri="{BB962C8B-B14F-4D97-AF65-F5344CB8AC3E}">
        <p14:creationId xmlns:p14="http://schemas.microsoft.com/office/powerpoint/2010/main" val="809526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DE747-F11A-FACC-0BD8-CCF95B4761D3}"/>
              </a:ext>
            </a:extLst>
          </p:cNvPr>
          <p:cNvSpPr>
            <a:spLocks noGrp="1"/>
          </p:cNvSpPr>
          <p:nvPr>
            <p:ph type="body" sz="quarter" idx="18"/>
          </p:nvPr>
        </p:nvSpPr>
        <p:spPr>
          <a:xfrm>
            <a:off x="914399" y="1578056"/>
            <a:ext cx="11023043" cy="3440624"/>
          </a:xfrm>
        </p:spPr>
        <p:txBody>
          <a:bodyPr/>
          <a:lstStyle/>
          <a:p>
            <a:pPr algn="just" rtl="0">
              <a:spcBef>
                <a:spcPts val="600"/>
              </a:spcBef>
            </a:pPr>
            <a:r>
              <a:rPr lang="en-US" sz="2350" dirty="0"/>
              <a:t>Pode parecer óbvio, mas uma das principais maneiras pelas </a:t>
            </a:r>
            <a:r>
              <a:rPr lang="en-US" sz="2350" dirty="0" err="1"/>
              <a:t>quais</a:t>
            </a:r>
            <a:r>
              <a:rPr lang="en-US" sz="2350" dirty="0"/>
              <a:t> </a:t>
            </a:r>
            <a:r>
              <a:rPr lang="en-US" sz="2350" dirty="0" err="1"/>
              <a:t>uma</a:t>
            </a:r>
            <a:r>
              <a:rPr lang="en-US" sz="2350" dirty="0"/>
              <a:t> </a:t>
            </a:r>
            <a:r>
              <a:rPr lang="en-US" sz="2350" dirty="0" err="1"/>
              <a:t>empresa</a:t>
            </a:r>
            <a:r>
              <a:rPr lang="en-US" sz="2350" dirty="0"/>
              <a:t> pode ser </a:t>
            </a:r>
            <a:r>
              <a:rPr lang="en-US" sz="2350" dirty="0" err="1"/>
              <a:t>ética</a:t>
            </a:r>
            <a:r>
              <a:rPr lang="en-US" sz="2350" dirty="0"/>
              <a:t> é </a:t>
            </a:r>
            <a:r>
              <a:rPr lang="en-US" sz="2350" dirty="0" err="1"/>
              <a:t>produzir</a:t>
            </a:r>
            <a:r>
              <a:rPr lang="en-US" sz="2350" dirty="0"/>
              <a:t> </a:t>
            </a:r>
            <a:r>
              <a:rPr lang="en-US" sz="2350" dirty="0" err="1"/>
              <a:t>alimentos</a:t>
            </a:r>
            <a:r>
              <a:rPr lang="en-US" sz="2350" dirty="0"/>
              <a:t> com </a:t>
            </a:r>
            <a:r>
              <a:rPr lang="en-US" sz="2350" dirty="0" err="1"/>
              <a:t>ética</a:t>
            </a:r>
            <a:r>
              <a:rPr lang="en-US" sz="2350" dirty="0"/>
              <a:t>. Isso é </a:t>
            </a:r>
            <a:r>
              <a:rPr lang="en-US" sz="2350" dirty="0" err="1"/>
              <a:t>conseguido</a:t>
            </a:r>
            <a:r>
              <a:rPr lang="en-US" sz="2350" dirty="0"/>
              <a:t> </a:t>
            </a:r>
            <a:r>
              <a:rPr lang="en-US" sz="2350" dirty="0" err="1"/>
              <a:t>garantindo</a:t>
            </a:r>
            <a:r>
              <a:rPr lang="en-US" sz="2350" dirty="0"/>
              <a:t>-se que toda a cadeia de </a:t>
            </a:r>
            <a:r>
              <a:rPr lang="en-US" sz="2350" dirty="0" err="1"/>
              <a:t>abastecimento</a:t>
            </a:r>
            <a:r>
              <a:rPr lang="en-US" sz="2350" dirty="0"/>
              <a:t> e o processo de </a:t>
            </a:r>
            <a:r>
              <a:rPr lang="en-US" sz="2350" dirty="0" err="1"/>
              <a:t>produção</a:t>
            </a:r>
            <a:r>
              <a:rPr lang="en-US" sz="2350" dirty="0"/>
              <a:t> dos </a:t>
            </a:r>
            <a:r>
              <a:rPr lang="en-US" sz="2350" dirty="0" err="1"/>
              <a:t>produtos</a:t>
            </a:r>
            <a:r>
              <a:rPr lang="en-US" sz="2350" dirty="0"/>
              <a:t> sejam realizados de forma a não prejudicar as pessoas ou o meio ambiente.</a:t>
            </a:r>
          </a:p>
          <a:p>
            <a:pPr algn="just" rtl="0">
              <a:spcBef>
                <a:spcPts val="600"/>
              </a:spcBef>
            </a:pPr>
            <a:r>
              <a:rPr lang="en-GB" sz="2350" dirty="0"/>
              <a:t>A produção ética começa com o </a:t>
            </a:r>
            <a:r>
              <a:rPr lang="en-GB" sz="2350" dirty="0" err="1"/>
              <a:t>fornecimento</a:t>
            </a:r>
            <a:r>
              <a:rPr lang="en-GB" sz="2350" dirty="0"/>
              <a:t> </a:t>
            </a:r>
            <a:r>
              <a:rPr lang="en-GB" sz="2350" dirty="0" err="1"/>
              <a:t>ético</a:t>
            </a:r>
            <a:r>
              <a:rPr lang="en-GB" sz="2350" dirty="0"/>
              <a:t>. </a:t>
            </a:r>
            <a:r>
              <a:rPr lang="en-US" sz="2350" dirty="0"/>
              <a:t>Se, por exemplo, a </a:t>
            </a:r>
            <a:r>
              <a:rPr lang="en-US" sz="2350" dirty="0" err="1"/>
              <a:t>empresa</a:t>
            </a:r>
            <a:r>
              <a:rPr lang="en-US" sz="2350" dirty="0"/>
              <a:t> </a:t>
            </a:r>
            <a:r>
              <a:rPr lang="en-US" sz="2350" dirty="0" err="1"/>
              <a:t>estiver</a:t>
            </a:r>
            <a:r>
              <a:rPr lang="en-US" sz="2350" dirty="0"/>
              <a:t> a </a:t>
            </a:r>
            <a:r>
              <a:rPr lang="en-US" sz="2350" dirty="0" err="1"/>
              <a:t>produzir</a:t>
            </a:r>
            <a:r>
              <a:rPr lang="en-US" sz="2350" dirty="0"/>
              <a:t> chocolate, </a:t>
            </a:r>
            <a:r>
              <a:rPr lang="en-US" sz="2350" dirty="0" err="1"/>
              <a:t>deve</a:t>
            </a:r>
            <a:r>
              <a:rPr lang="en-US" sz="2350" dirty="0"/>
              <a:t> </a:t>
            </a:r>
            <a:r>
              <a:rPr lang="en-US" sz="2350" dirty="0" err="1"/>
              <a:t>ter</a:t>
            </a:r>
            <a:r>
              <a:rPr lang="en-US" sz="2350" dirty="0"/>
              <a:t> a </a:t>
            </a:r>
            <a:r>
              <a:rPr lang="en-US" sz="2350" dirty="0" err="1"/>
              <a:t>preocupação</a:t>
            </a:r>
            <a:r>
              <a:rPr lang="en-US" sz="2350" dirty="0"/>
              <a:t> e a </a:t>
            </a:r>
            <a:r>
              <a:rPr lang="en-US" sz="2350" dirty="0" err="1"/>
              <a:t>garantia</a:t>
            </a:r>
            <a:r>
              <a:rPr lang="en-US" sz="2350" dirty="0"/>
              <a:t> de </a:t>
            </a:r>
            <a:r>
              <a:rPr lang="en-US" sz="2350" dirty="0" err="1"/>
              <a:t>não</a:t>
            </a:r>
            <a:r>
              <a:rPr lang="en-US" sz="2350" dirty="0"/>
              <a:t> </a:t>
            </a:r>
            <a:r>
              <a:rPr lang="en-US" sz="2350" dirty="0" err="1"/>
              <a:t>estar</a:t>
            </a:r>
            <a:r>
              <a:rPr lang="en-US" sz="2350" dirty="0"/>
              <a:t> a </a:t>
            </a:r>
            <a:r>
              <a:rPr lang="en-US" sz="2350" dirty="0" err="1"/>
              <a:t>utilizar</a:t>
            </a:r>
            <a:r>
              <a:rPr lang="en-US" sz="2350" dirty="0"/>
              <a:t> </a:t>
            </a:r>
            <a:r>
              <a:rPr lang="en-GB" sz="2350" dirty="0" err="1"/>
              <a:t>cacau</a:t>
            </a:r>
            <a:r>
              <a:rPr lang="en-GB" sz="2350" dirty="0"/>
              <a:t> que </a:t>
            </a:r>
            <a:r>
              <a:rPr lang="en-GB" sz="2350" dirty="0" err="1"/>
              <a:t>venha</a:t>
            </a:r>
            <a:r>
              <a:rPr lang="en-GB" sz="2350" dirty="0"/>
              <a:t> de países onde os agricultores recebem salários </a:t>
            </a:r>
            <a:r>
              <a:rPr lang="en-GB" sz="2350" dirty="0" err="1"/>
              <a:t>muito</a:t>
            </a:r>
            <a:r>
              <a:rPr lang="en-GB" sz="2350" dirty="0"/>
              <a:t> </a:t>
            </a:r>
            <a:r>
              <a:rPr lang="en-GB" sz="2350" dirty="0" err="1"/>
              <a:t>baixos</a:t>
            </a:r>
            <a:r>
              <a:rPr lang="en-GB" sz="2350" dirty="0"/>
              <a:t>, </a:t>
            </a:r>
            <a:r>
              <a:rPr lang="en-GB" sz="2350" dirty="0" err="1"/>
              <a:t>onde</a:t>
            </a:r>
            <a:r>
              <a:rPr lang="en-GB" sz="2350" dirty="0"/>
              <a:t> </a:t>
            </a:r>
            <a:r>
              <a:rPr lang="en-GB" sz="2350" dirty="0" err="1"/>
              <a:t>ocorra</a:t>
            </a:r>
            <a:r>
              <a:rPr lang="en-GB" sz="2350" dirty="0"/>
              <a:t> </a:t>
            </a:r>
            <a:r>
              <a:rPr lang="en-GB" sz="2350" dirty="0" err="1"/>
              <a:t>desflorestação</a:t>
            </a:r>
            <a:r>
              <a:rPr lang="en-GB" sz="2350" dirty="0"/>
              <a:t> e se pratique </a:t>
            </a:r>
            <a:r>
              <a:rPr lang="en-GB" sz="2350" dirty="0" err="1"/>
              <a:t>trabalho</a:t>
            </a:r>
            <a:r>
              <a:rPr lang="en-GB" sz="2350" dirty="0"/>
              <a:t> </a:t>
            </a:r>
            <a:r>
              <a:rPr lang="en-GB" sz="2350" dirty="0" err="1"/>
              <a:t>infantil</a:t>
            </a:r>
            <a:r>
              <a:rPr lang="en-GB" sz="2350" dirty="0"/>
              <a:t>. Para resolver </a:t>
            </a:r>
            <a:r>
              <a:rPr lang="en-GB" sz="2350" dirty="0" err="1"/>
              <a:t>este</a:t>
            </a:r>
            <a:r>
              <a:rPr lang="en-GB" sz="2350" dirty="0"/>
              <a:t> </a:t>
            </a:r>
            <a:r>
              <a:rPr lang="en-GB" sz="2350" dirty="0" err="1"/>
              <a:t>problema</a:t>
            </a:r>
            <a:r>
              <a:rPr lang="en-GB" sz="2350" dirty="0"/>
              <a:t>, a </a:t>
            </a:r>
            <a:r>
              <a:rPr lang="en-GB" sz="2350" dirty="0" err="1"/>
              <a:t>empresa</a:t>
            </a:r>
            <a:r>
              <a:rPr lang="en-GB" sz="2350" dirty="0"/>
              <a:t> </a:t>
            </a:r>
            <a:r>
              <a:rPr lang="en-GB" sz="2350" dirty="0" err="1"/>
              <a:t>pode</a:t>
            </a:r>
            <a:r>
              <a:rPr lang="en-GB" sz="2350" dirty="0"/>
              <a:t> </a:t>
            </a:r>
            <a:r>
              <a:rPr lang="en-GB" sz="2350" dirty="0" err="1"/>
              <a:t>comprometer</a:t>
            </a:r>
            <a:r>
              <a:rPr lang="en-GB" sz="2350" dirty="0"/>
              <a:t>-se a comprar apenas </a:t>
            </a:r>
            <a:r>
              <a:rPr lang="en-GB" sz="2350" dirty="0" err="1"/>
              <a:t>cacau</a:t>
            </a:r>
            <a:r>
              <a:rPr lang="en-GB" sz="2350" dirty="0"/>
              <a:t> </a:t>
            </a:r>
            <a:r>
              <a:rPr lang="en-GB" sz="2350" dirty="0" err="1"/>
              <a:t>proveniente</a:t>
            </a:r>
            <a:r>
              <a:rPr lang="en-GB" sz="2350" dirty="0"/>
              <a:t> de </a:t>
            </a:r>
            <a:r>
              <a:rPr lang="en-GB" sz="2350" i="1" dirty="0"/>
              <a:t>fair trade </a:t>
            </a:r>
            <a:r>
              <a:rPr lang="en-GB" sz="2350" dirty="0"/>
              <a:t>(</a:t>
            </a:r>
            <a:r>
              <a:rPr lang="en-GB" sz="2350" dirty="0" err="1"/>
              <a:t>comércio</a:t>
            </a:r>
            <a:r>
              <a:rPr lang="en-GB" sz="2350" dirty="0"/>
              <a:t> </a:t>
            </a:r>
            <a:r>
              <a:rPr lang="en-GB" sz="2350" dirty="0" err="1"/>
              <a:t>justo</a:t>
            </a:r>
            <a:r>
              <a:rPr lang="en-GB" sz="2350" dirty="0"/>
              <a:t>), o qual garante que os </a:t>
            </a:r>
            <a:r>
              <a:rPr lang="en-GB" sz="2350" dirty="0" err="1"/>
              <a:t>agricultores</a:t>
            </a:r>
            <a:r>
              <a:rPr lang="en-GB" sz="2350" dirty="0"/>
              <a:t> </a:t>
            </a:r>
            <a:r>
              <a:rPr lang="en-GB" sz="2350" dirty="0" err="1"/>
              <a:t>recebem</a:t>
            </a:r>
            <a:r>
              <a:rPr lang="en-GB" sz="2350" dirty="0"/>
              <a:t> um preço </a:t>
            </a:r>
            <a:r>
              <a:rPr lang="en-GB" sz="2350" dirty="0" err="1"/>
              <a:t>justo</a:t>
            </a:r>
            <a:r>
              <a:rPr lang="en-GB" sz="2350" dirty="0"/>
              <a:t> </a:t>
            </a:r>
            <a:r>
              <a:rPr lang="en-GB" sz="2350" dirty="0" err="1"/>
              <a:t>pelo</a:t>
            </a:r>
            <a:r>
              <a:rPr lang="en-GB" sz="2350" dirty="0"/>
              <a:t> seu produto. A </a:t>
            </a:r>
            <a:r>
              <a:rPr lang="en-GB" sz="2350" dirty="0" err="1"/>
              <a:t>empresa</a:t>
            </a:r>
            <a:r>
              <a:rPr lang="en-GB" sz="2350" dirty="0"/>
              <a:t> </a:t>
            </a:r>
            <a:r>
              <a:rPr lang="en-GB" sz="2350" dirty="0" err="1"/>
              <a:t>poderá</a:t>
            </a:r>
            <a:r>
              <a:rPr lang="en-GB" sz="2350" dirty="0"/>
              <a:t> trabalhar diretamente com produtores de cacau e cooperativas para melhorar os salários e as condições de trabalho</a:t>
            </a:r>
            <a:r>
              <a:rPr lang="en-US" sz="2350" dirty="0"/>
              <a:t>. </a:t>
            </a:r>
            <a:r>
              <a:rPr lang="en-US" sz="2350" dirty="0" err="1"/>
              <a:t>Também</a:t>
            </a:r>
            <a:r>
              <a:rPr lang="en-US" sz="2350" dirty="0"/>
              <a:t> pode optar por usar 	</a:t>
            </a:r>
            <a:r>
              <a:rPr lang="en-US" sz="2350" dirty="0" err="1"/>
              <a:t>embalagens</a:t>
            </a:r>
            <a:r>
              <a:rPr lang="en-US" sz="2350" dirty="0"/>
              <a:t> biodegradáveis ​​ou compostáveis ​​que são </a:t>
            </a:r>
            <a:r>
              <a:rPr lang="en-US" sz="2350" dirty="0" err="1"/>
              <a:t>mais</a:t>
            </a:r>
            <a:r>
              <a:rPr lang="en-US" sz="2350" dirty="0"/>
              <a:t> amigas do </a:t>
            </a:r>
            <a:r>
              <a:rPr lang="en-US" sz="2350" dirty="0" err="1"/>
              <a:t>ambiente</a:t>
            </a:r>
            <a:r>
              <a:rPr lang="en-US" sz="2350" dirty="0"/>
              <a:t>.</a:t>
            </a:r>
            <a:endParaRPr lang="en-IE" sz="2350" dirty="0"/>
          </a:p>
        </p:txBody>
      </p:sp>
      <p:sp>
        <p:nvSpPr>
          <p:cNvPr id="3" name="Text Placeholder 2">
            <a:extLst>
              <a:ext uri="{FF2B5EF4-FFF2-40B4-BE49-F238E27FC236}">
                <a16:creationId xmlns:a16="http://schemas.microsoft.com/office/drawing/2014/main" id="{5B97C0AE-CB2A-D39B-AB1C-40EA007DAEAC}"/>
              </a:ext>
            </a:extLst>
          </p:cNvPr>
          <p:cNvSpPr>
            <a:spLocks noGrp="1"/>
          </p:cNvSpPr>
          <p:nvPr>
            <p:ph type="body" sz="quarter" idx="16"/>
          </p:nvPr>
        </p:nvSpPr>
        <p:spPr/>
        <p:txBody>
          <a:bodyPr/>
          <a:lstStyle/>
          <a:p>
            <a:pPr algn="l" rtl="0"/>
            <a:r>
              <a:rPr lang="en-IE" b="1" dirty="0"/>
              <a:t>1. </a:t>
            </a:r>
            <a:r>
              <a:rPr lang="pt-PT" b="1" dirty="0"/>
              <a:t>Produzir os produtos com ética</a:t>
            </a:r>
          </a:p>
          <a:p>
            <a:pPr algn="l" rtl="0"/>
            <a:endParaRPr lang="en-IE" b="1" dirty="0"/>
          </a:p>
        </p:txBody>
      </p:sp>
      <p:pic>
        <p:nvPicPr>
          <p:cNvPr id="5" name="Picture 6" descr="Icon  Description automatically generated">
            <a:extLst>
              <a:ext uri="{FF2B5EF4-FFF2-40B4-BE49-F238E27FC236}">
                <a16:creationId xmlns:a16="http://schemas.microsoft.com/office/drawing/2014/main" id="{7D01506B-0DE2-DE62-6D0C-05AB1DBE70B9}"/>
              </a:ext>
            </a:extLst>
          </p:cNvPr>
          <p:cNvPicPr>
            <a:picLocks noChangeAspect="1"/>
          </p:cNvPicPr>
          <p:nvPr/>
        </p:nvPicPr>
        <p:blipFill>
          <a:blip r:embed="rId2"/>
          <a:stretch>
            <a:fillRect/>
          </a:stretch>
        </p:blipFill>
        <p:spPr>
          <a:xfrm>
            <a:off x="8956506" y="33330"/>
            <a:ext cx="2741632" cy="1624914"/>
          </a:xfrm>
          <a:prstGeom prst="rect">
            <a:avLst/>
          </a:prstGeom>
        </p:spPr>
      </p:pic>
    </p:spTree>
    <p:extLst>
      <p:ext uri="{BB962C8B-B14F-4D97-AF65-F5344CB8AC3E}">
        <p14:creationId xmlns:p14="http://schemas.microsoft.com/office/powerpoint/2010/main" val="21915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4093F7-6621-A3D5-02F7-75657E4B0E38}"/>
              </a:ext>
            </a:extLst>
          </p:cNvPr>
          <p:cNvSpPr>
            <a:spLocks noGrp="1"/>
          </p:cNvSpPr>
          <p:nvPr>
            <p:ph type="body" sz="quarter" idx="18"/>
          </p:nvPr>
        </p:nvSpPr>
        <p:spPr>
          <a:xfrm>
            <a:off x="982491" y="1558899"/>
            <a:ext cx="11005193" cy="3440624"/>
          </a:xfrm>
        </p:spPr>
        <p:txBody>
          <a:bodyPr/>
          <a:lstStyle/>
          <a:p>
            <a:pPr algn="just" rtl="0">
              <a:spcBef>
                <a:spcPts val="500"/>
              </a:spcBef>
            </a:pPr>
            <a:r>
              <a:rPr lang="en-GB" sz="2300" dirty="0"/>
              <a:t>De acordo com a </a:t>
            </a:r>
            <a:r>
              <a:rPr lang="en-GB" sz="2300" i="1" dirty="0"/>
              <a:t>Kerry Research</a:t>
            </a:r>
            <a:r>
              <a:rPr lang="en-GB" sz="2300" dirty="0"/>
              <a:t>:</a:t>
            </a:r>
          </a:p>
          <a:p>
            <a:pPr marL="342900" indent="-342900" algn="just" rtl="0">
              <a:spcBef>
                <a:spcPts val="500"/>
              </a:spcBef>
              <a:buFont typeface="Arial" panose="020B0604020202020204" pitchFamily="34" charset="0"/>
              <a:buChar char="•"/>
            </a:pPr>
            <a:r>
              <a:rPr lang="en-GB" sz="2300" dirty="0" err="1"/>
              <a:t>cerca</a:t>
            </a:r>
            <a:r>
              <a:rPr lang="en-GB" sz="2300" dirty="0"/>
              <a:t> de 45% dos consumidores </a:t>
            </a:r>
            <a:r>
              <a:rPr lang="en-GB" sz="2300" dirty="0" err="1"/>
              <a:t>europeus</a:t>
            </a:r>
            <a:r>
              <a:rPr lang="en-GB" sz="2300" dirty="0"/>
              <a:t> </a:t>
            </a:r>
            <a:r>
              <a:rPr lang="en-GB" sz="2300" dirty="0" err="1"/>
              <a:t>afirmaram</a:t>
            </a:r>
            <a:r>
              <a:rPr lang="en-GB" sz="2300" dirty="0"/>
              <a:t> que a produção ética e o abastecimento sustentável </a:t>
            </a:r>
            <a:r>
              <a:rPr lang="en-GB" sz="2300" dirty="0" err="1"/>
              <a:t>são</a:t>
            </a:r>
            <a:r>
              <a:rPr lang="en-GB" sz="2300" dirty="0"/>
              <a:t> </a:t>
            </a:r>
            <a:r>
              <a:rPr lang="en-GB" sz="2300" dirty="0" err="1"/>
              <a:t>fatores</a:t>
            </a:r>
            <a:r>
              <a:rPr lang="en-GB" sz="2300" dirty="0"/>
              <a:t> </a:t>
            </a:r>
            <a:r>
              <a:rPr lang="en-GB" sz="2300" dirty="0" err="1"/>
              <a:t>muito</a:t>
            </a:r>
            <a:r>
              <a:rPr lang="en-GB" sz="2300" dirty="0"/>
              <a:t> </a:t>
            </a:r>
            <a:r>
              <a:rPr lang="en-GB" sz="2300" dirty="0" err="1"/>
              <a:t>importantes</a:t>
            </a:r>
            <a:r>
              <a:rPr lang="en-GB" sz="2300" dirty="0"/>
              <a:t> para </a:t>
            </a:r>
            <a:r>
              <a:rPr lang="en-GB" sz="2300" dirty="0" err="1"/>
              <a:t>eles</a:t>
            </a:r>
            <a:r>
              <a:rPr lang="en-GB" sz="2300" dirty="0"/>
              <a:t>. </a:t>
            </a:r>
            <a:r>
              <a:rPr lang="en-GB" sz="2300" b="1" u="sng" dirty="0">
                <a:solidFill>
                  <a:schemeClr val="bg1"/>
                </a:solidFill>
                <a:highlight>
                  <a:srgbClr val="F79037"/>
                </a:highlight>
              </a:rPr>
              <a:t>OBTENHA </a:t>
            </a:r>
            <a:r>
              <a:rPr lang="en-GB" sz="2300" b="1" dirty="0">
                <a:solidFill>
                  <a:schemeClr val="bg1"/>
                </a:solidFill>
                <a:highlight>
                  <a:srgbClr val="F79037"/>
                </a:highlight>
                <a:hlinkClick r:id="rId2">
                  <a:extLst>
                    <a:ext uri="{A12FA001-AC4F-418D-AE19-62706E023703}">
                      <ahyp:hlinkClr xmlns:ahyp="http://schemas.microsoft.com/office/drawing/2018/hyperlinkcolor" val="tx"/>
                    </a:ext>
                  </a:extLst>
                </a:hlinkClick>
              </a:rPr>
              <a:t>MAIS INFORMAÇÃO</a:t>
            </a:r>
            <a:endParaRPr lang="en-GB" sz="2300" b="1" dirty="0">
              <a:solidFill>
                <a:schemeClr val="bg1"/>
              </a:solidFill>
              <a:highlight>
                <a:srgbClr val="F79037"/>
              </a:highlight>
            </a:endParaRPr>
          </a:p>
          <a:p>
            <a:pPr marL="342900" indent="-342900" algn="just" rtl="0">
              <a:spcBef>
                <a:spcPts val="500"/>
              </a:spcBef>
              <a:buFont typeface="Arial" panose="020B0604020202020204" pitchFamily="34" charset="0"/>
              <a:buChar char="•"/>
            </a:pPr>
            <a:r>
              <a:rPr lang="en-GB" sz="2300" dirty="0"/>
              <a:t>70% dos consumidores no Reino Unido, França, Espanha, Alemanha, Suécia e </a:t>
            </a:r>
            <a:r>
              <a:rPr lang="en-GB" sz="2300" dirty="0" err="1"/>
              <a:t>Polónia</a:t>
            </a:r>
            <a:r>
              <a:rPr lang="en-GB" sz="2300" dirty="0"/>
              <a:t> </a:t>
            </a:r>
            <a:r>
              <a:rPr lang="en-GB" sz="2300" dirty="0" err="1"/>
              <a:t>afirmaram</a:t>
            </a:r>
            <a:r>
              <a:rPr lang="en-GB" sz="2300" dirty="0"/>
              <a:t> que a sustentabilidade é </a:t>
            </a:r>
            <a:r>
              <a:rPr lang="en-GB" sz="2300" dirty="0" err="1"/>
              <a:t>importante</a:t>
            </a:r>
            <a:r>
              <a:rPr lang="en-GB" sz="2300" dirty="0"/>
              <a:t> no </a:t>
            </a:r>
            <a:r>
              <a:rPr lang="en-GB" sz="2300" dirty="0" err="1"/>
              <a:t>momento</a:t>
            </a:r>
            <a:r>
              <a:rPr lang="en-GB" sz="2300" dirty="0"/>
              <a:t> da </a:t>
            </a:r>
            <a:r>
              <a:rPr lang="en-GB" sz="2300" dirty="0" err="1"/>
              <a:t>escolha</a:t>
            </a:r>
            <a:r>
              <a:rPr lang="en-GB" sz="2300" dirty="0"/>
              <a:t> </a:t>
            </a:r>
            <a:r>
              <a:rPr lang="en-GB" sz="2300" dirty="0" err="1"/>
              <a:t>quando</a:t>
            </a:r>
            <a:r>
              <a:rPr lang="en-GB" sz="2300" dirty="0"/>
              <a:t> </a:t>
            </a:r>
            <a:r>
              <a:rPr lang="en-GB" sz="2300" dirty="0" err="1"/>
              <a:t>vão</a:t>
            </a:r>
            <a:r>
              <a:rPr lang="en-GB" sz="2300" dirty="0"/>
              <a:t> comer fora.</a:t>
            </a:r>
            <a:r>
              <a:rPr lang="en-GB" sz="2300" b="1" dirty="0">
                <a:solidFill>
                  <a:schemeClr val="bg1"/>
                </a:solidFill>
                <a:highlight>
                  <a:srgbClr val="F79037"/>
                </a:highlight>
              </a:rPr>
              <a:t> </a:t>
            </a:r>
            <a:r>
              <a:rPr lang="en-GB" sz="2300" b="1" u="sng" dirty="0">
                <a:solidFill>
                  <a:schemeClr val="bg1"/>
                </a:solidFill>
                <a:highlight>
                  <a:srgbClr val="F79037"/>
                </a:highlight>
              </a:rPr>
              <a:t>OBTENHA </a:t>
            </a:r>
            <a:r>
              <a:rPr lang="en-GB" sz="2300" b="1" dirty="0">
                <a:solidFill>
                  <a:schemeClr val="bg1"/>
                </a:solidFill>
                <a:highlight>
                  <a:srgbClr val="F79037"/>
                </a:highlight>
                <a:hlinkClick r:id="rId3">
                  <a:extLst>
                    <a:ext uri="{A12FA001-AC4F-418D-AE19-62706E023703}">
                      <ahyp:hlinkClr xmlns:ahyp="http://schemas.microsoft.com/office/drawing/2018/hyperlinkcolor" val="tx"/>
                    </a:ext>
                  </a:extLst>
                </a:hlinkClick>
              </a:rPr>
              <a:t>MAIS INFORMAÇÃO</a:t>
            </a:r>
            <a:endParaRPr lang="en-GB" sz="2300" b="1" dirty="0">
              <a:solidFill>
                <a:schemeClr val="bg1"/>
              </a:solidFill>
              <a:highlight>
                <a:srgbClr val="F79037"/>
              </a:highlight>
            </a:endParaRPr>
          </a:p>
          <a:p>
            <a:pPr algn="just" rtl="0">
              <a:spcBef>
                <a:spcPts val="500"/>
              </a:spcBef>
            </a:pPr>
            <a:endParaRPr lang="en-IE" sz="100" dirty="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500"/>
              </a:spcBef>
            </a:pPr>
            <a:r>
              <a:rPr lang="en-IE" sz="2300" dirty="0">
                <a:effectLst/>
                <a:latin typeface="Calibri" panose="020F0502020204030204" pitchFamily="34" charset="0"/>
                <a:ea typeface="Calibri" panose="020F0502020204030204" pitchFamily="34" charset="0"/>
                <a:cs typeface="Calibri" panose="020F0502020204030204" pitchFamily="34" charset="0"/>
              </a:rPr>
              <a:t>O projeto </a:t>
            </a:r>
            <a:r>
              <a:rPr lang="en-IE" sz="2300" dirty="0" err="1">
                <a:effectLst/>
                <a:latin typeface="Calibri" panose="020F0502020204030204" pitchFamily="34" charset="0"/>
                <a:ea typeface="Calibri" panose="020F0502020204030204" pitchFamily="34" charset="0"/>
                <a:cs typeface="Calibri" panose="020F0502020204030204" pitchFamily="34" charset="0"/>
              </a:rPr>
              <a:t>Proteína</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Inteligente</a:t>
            </a:r>
            <a:r>
              <a:rPr lang="en-GB" sz="2300" dirty="0">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revelou</a:t>
            </a:r>
            <a:r>
              <a:rPr lang="en-GB" sz="2300" dirty="0">
                <a:effectLst/>
                <a:latin typeface="Calibri" panose="020F0502020204030204" pitchFamily="34" charset="0"/>
                <a:ea typeface="Calibri" panose="020F0502020204030204" pitchFamily="34" charset="0"/>
                <a:cs typeface="Calibri" panose="020F0502020204030204" pitchFamily="34" charset="0"/>
              </a:rPr>
              <a:t> que 46% dos consumidores europeus </a:t>
            </a:r>
            <a:r>
              <a:rPr lang="en-GB" sz="2300" dirty="0" err="1">
                <a:effectLst/>
                <a:latin typeface="Calibri" panose="020F0502020204030204" pitchFamily="34" charset="0"/>
                <a:ea typeface="Calibri" panose="020F0502020204030204" pitchFamily="34" charset="0"/>
                <a:cs typeface="Calibri" panose="020F0502020204030204" pitchFamily="34" charset="0"/>
              </a:rPr>
              <a:t>estão</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consumindo</a:t>
            </a:r>
            <a:r>
              <a:rPr lang="en-GB" sz="2300" dirty="0">
                <a:effectLst/>
                <a:latin typeface="Calibri" panose="020F0502020204030204" pitchFamily="34" charset="0"/>
                <a:ea typeface="Calibri" panose="020F0502020204030204" pitchFamily="34" charset="0"/>
                <a:cs typeface="Calibri" panose="020F0502020204030204" pitchFamily="34" charset="0"/>
              </a:rPr>
              <a:t> menos carne do que antes, </a:t>
            </a:r>
            <a:r>
              <a:rPr lang="en-GB" sz="2300" dirty="0" err="1">
                <a:effectLst/>
                <a:latin typeface="Calibri" panose="020F0502020204030204" pitchFamily="34" charset="0"/>
                <a:ea typeface="Calibri" panose="020F0502020204030204" pitchFamily="34" charset="0"/>
                <a:cs typeface="Calibri" panose="020F0502020204030204" pitchFamily="34" charset="0"/>
              </a:rPr>
              <a:t>enquanto</a:t>
            </a:r>
            <a:r>
              <a:rPr lang="en-GB" sz="2300" dirty="0">
                <a:effectLst/>
                <a:latin typeface="Calibri" panose="020F0502020204030204" pitchFamily="34" charset="0"/>
                <a:ea typeface="Calibri" panose="020F0502020204030204" pitchFamily="34" charset="0"/>
                <a:cs typeface="Calibri" panose="020F0502020204030204" pitchFamily="34" charset="0"/>
              </a:rPr>
              <a:t> que 40% </a:t>
            </a:r>
            <a:r>
              <a:rPr lang="en-GB" sz="2300" dirty="0" err="1">
                <a:effectLst/>
                <a:latin typeface="Calibri" panose="020F0502020204030204" pitchFamily="34" charset="0"/>
                <a:ea typeface="Calibri" panose="020F0502020204030204" pitchFamily="34" charset="0"/>
                <a:cs typeface="Calibri" panose="020F0502020204030204" pitchFamily="34" charset="0"/>
              </a:rPr>
              <a:t>planeia</a:t>
            </a:r>
            <a:r>
              <a:rPr lang="en-GB" sz="2300" dirty="0">
                <a:effectLst/>
                <a:latin typeface="Calibri" panose="020F0502020204030204" pitchFamily="34" charset="0"/>
                <a:ea typeface="Calibri" panose="020F0502020204030204" pitchFamily="34" charset="0"/>
                <a:cs typeface="Calibri" panose="020F0502020204030204" pitchFamily="34" charset="0"/>
              </a:rPr>
              <a:t> reduzir o consumo de carne no futuro. O estudo apoiado pela UE, com mais de 7.500 pessoas em 10 países europeus, descobriu que um terço procurou ativamente minimizar o consumo de carne – com 73% desse grupo dizendo que reduziu “substancialmente” a ingestão de carne </a:t>
            </a:r>
            <a:r>
              <a:rPr lang="en-GB" sz="2300" dirty="0" err="1">
                <a:effectLst/>
                <a:latin typeface="Calibri" panose="020F0502020204030204" pitchFamily="34" charset="0"/>
                <a:ea typeface="Calibri" panose="020F0502020204030204" pitchFamily="34" charset="0"/>
                <a:cs typeface="Calibri" panose="020F0502020204030204" pitchFamily="34" charset="0"/>
              </a:rPr>
              <a:t>nos</a:t>
            </a:r>
            <a:r>
              <a:rPr lang="en-GB" sz="2300" dirty="0">
                <a:effectLst/>
                <a:latin typeface="Calibri" panose="020F0502020204030204" pitchFamily="34" charset="0"/>
                <a:ea typeface="Calibri" panose="020F0502020204030204" pitchFamily="34" charset="0"/>
                <a:cs typeface="Calibri" panose="020F0502020204030204" pitchFamily="34" charset="0"/>
              </a:rPr>
              <a:t> 	</a:t>
            </a:r>
            <a:r>
              <a:rPr lang="en-GB" sz="2300" dirty="0" err="1">
                <a:effectLst/>
                <a:latin typeface="Calibri" panose="020F0502020204030204" pitchFamily="34" charset="0"/>
                <a:ea typeface="Calibri" panose="020F0502020204030204" pitchFamily="34" charset="0"/>
                <a:cs typeface="Calibri" panose="020F0502020204030204" pitchFamily="34" charset="0"/>
              </a:rPr>
              <a:t>últimos</a:t>
            </a:r>
            <a:r>
              <a:rPr lang="en-GB" sz="2300" dirty="0">
                <a:effectLst/>
                <a:latin typeface="Calibri" panose="020F0502020204030204" pitchFamily="34" charset="0"/>
                <a:ea typeface="Calibri" panose="020F0502020204030204" pitchFamily="34" charset="0"/>
                <a:cs typeface="Calibri" panose="020F0502020204030204" pitchFamily="34" charset="0"/>
              </a:rPr>
              <a:t> meses. </a:t>
            </a:r>
            <a:r>
              <a:rPr lang="en-GB" sz="2300" b="1" u="sng"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OBTENHA</a:t>
            </a:r>
            <a:r>
              <a:rPr lang="en-GB" sz="2300" b="1" u="sng"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M</a:t>
            </a:r>
            <a:r>
              <a:rPr lang="en-GB" sz="2300" b="1"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AIS INFORMAÇÃO</a:t>
            </a:r>
            <a:endParaRPr lang="en-IE" sz="2300" b="1" dirty="0">
              <a:solidFill>
                <a:schemeClr val="bg1"/>
              </a:solidFill>
              <a:effectLst/>
              <a:highlight>
                <a:srgbClr val="F79037"/>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A33AA7C-AFB2-53D4-A3BE-5A7FC839491B}"/>
              </a:ext>
            </a:extLst>
          </p:cNvPr>
          <p:cNvSpPr>
            <a:spLocks noGrp="1"/>
          </p:cNvSpPr>
          <p:nvPr>
            <p:ph type="body" sz="quarter" idx="16"/>
          </p:nvPr>
        </p:nvSpPr>
        <p:spPr/>
        <p:txBody>
          <a:bodyPr/>
          <a:lstStyle/>
          <a:p>
            <a:pPr algn="l" rtl="0"/>
            <a:r>
              <a:rPr lang="en-IE" b="1" dirty="0"/>
              <a:t>2. </a:t>
            </a:r>
            <a:r>
              <a:rPr lang="en-IE" b="1" dirty="0" err="1"/>
              <a:t>Ouvir</a:t>
            </a:r>
            <a:r>
              <a:rPr lang="en-IE" b="1" dirty="0"/>
              <a:t> o </a:t>
            </a:r>
            <a:r>
              <a:rPr lang="en-IE" b="1" dirty="0" err="1"/>
              <a:t>cliente</a:t>
            </a:r>
            <a:r>
              <a:rPr lang="en-IE" b="1" dirty="0"/>
              <a:t> </a:t>
            </a:r>
          </a:p>
        </p:txBody>
      </p:sp>
      <p:pic>
        <p:nvPicPr>
          <p:cNvPr id="5" name="Picture 8" descr="Icon  Description automatically generated">
            <a:extLst>
              <a:ext uri="{FF2B5EF4-FFF2-40B4-BE49-F238E27FC236}">
                <a16:creationId xmlns:a16="http://schemas.microsoft.com/office/drawing/2014/main" id="{0478F0C9-D881-06EF-41E5-A815A261E6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8122" y="245380"/>
            <a:ext cx="2598663" cy="1613098"/>
          </a:xfrm>
          <a:prstGeom prst="rect">
            <a:avLst/>
          </a:prstGeom>
        </p:spPr>
      </p:pic>
    </p:spTree>
    <p:extLst>
      <p:ext uri="{BB962C8B-B14F-4D97-AF65-F5344CB8AC3E}">
        <p14:creationId xmlns:p14="http://schemas.microsoft.com/office/powerpoint/2010/main" val="180543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90ED9-D089-1CF6-6AC9-BB93E6126B15}"/>
              </a:ext>
            </a:extLst>
          </p:cNvPr>
          <p:cNvSpPr>
            <a:spLocks noGrp="1"/>
          </p:cNvSpPr>
          <p:nvPr>
            <p:ph type="body" sz="quarter" idx="18"/>
          </p:nvPr>
        </p:nvSpPr>
        <p:spPr>
          <a:xfrm>
            <a:off x="1045029" y="1640245"/>
            <a:ext cx="10852219" cy="3440624"/>
          </a:xfrm>
        </p:spPr>
        <p:txBody>
          <a:bodyPr/>
          <a:lstStyle/>
          <a:p>
            <a:pPr algn="just" rtl="0">
              <a:spcBef>
                <a:spcPts val="600"/>
              </a:spcBef>
            </a:pPr>
            <a:r>
              <a:rPr lang="en-US" dirty="0"/>
              <a:t>Os valores são uma parte essencial de todos os negócios, pois podem determinar </a:t>
            </a:r>
            <a:r>
              <a:rPr lang="en-US" dirty="0" err="1"/>
              <a:t>como</a:t>
            </a:r>
            <a:r>
              <a:rPr lang="en-US" dirty="0"/>
              <a:t> a </a:t>
            </a:r>
            <a:r>
              <a:rPr lang="en-US" dirty="0" err="1"/>
              <a:t>empresa</a:t>
            </a:r>
            <a:r>
              <a:rPr lang="en-US" dirty="0"/>
              <a:t> </a:t>
            </a:r>
            <a:r>
              <a:rPr lang="en-US" dirty="0" err="1"/>
              <a:t>conduzirá</a:t>
            </a:r>
            <a:r>
              <a:rPr lang="en-US" dirty="0"/>
              <a:t> o </a:t>
            </a:r>
            <a:r>
              <a:rPr lang="en-US" dirty="0" err="1"/>
              <a:t>negócio</a:t>
            </a:r>
            <a:r>
              <a:rPr lang="en-US" dirty="0"/>
              <a:t> com outras pessoas, bem como </a:t>
            </a:r>
            <a:r>
              <a:rPr lang="en-US" dirty="0" err="1"/>
              <a:t>definir</a:t>
            </a:r>
            <a:r>
              <a:rPr lang="en-US" dirty="0"/>
              <a:t> o </a:t>
            </a:r>
            <a:r>
              <a:rPr lang="en-US" dirty="0" err="1"/>
              <a:t>padrão</a:t>
            </a:r>
            <a:r>
              <a:rPr lang="en-US" dirty="0"/>
              <a:t> da </a:t>
            </a:r>
            <a:r>
              <a:rPr lang="en-US" dirty="0" err="1"/>
              <a:t>organização</a:t>
            </a:r>
            <a:r>
              <a:rPr lang="en-US" dirty="0"/>
              <a:t>. Ao ser um empreendedor/futuro empreendedor, </a:t>
            </a:r>
            <a:r>
              <a:rPr lang="en-US" dirty="0" err="1"/>
              <a:t>os</a:t>
            </a:r>
            <a:r>
              <a:rPr lang="en-US" dirty="0"/>
              <a:t> </a:t>
            </a:r>
            <a:r>
              <a:rPr lang="en-US" dirty="0" err="1"/>
              <a:t>valores</a:t>
            </a:r>
            <a:r>
              <a:rPr lang="en-US" dirty="0"/>
              <a:t>, traduzidos em boas práticas e </a:t>
            </a:r>
            <a:r>
              <a:rPr lang="en-US" dirty="0" err="1"/>
              <a:t>processos</a:t>
            </a:r>
            <a:r>
              <a:rPr lang="en-US" dirty="0"/>
              <a:t> </a:t>
            </a:r>
            <a:r>
              <a:rPr lang="en-US" dirty="0" err="1"/>
              <a:t>éticos</a:t>
            </a:r>
            <a:r>
              <a:rPr lang="en-US" dirty="0"/>
              <a:t> </a:t>
            </a:r>
            <a:r>
              <a:rPr lang="en-US" dirty="0" err="1"/>
              <a:t>aplicados</a:t>
            </a:r>
            <a:r>
              <a:rPr lang="en-US" dirty="0"/>
              <a:t> ao </a:t>
            </a:r>
            <a:r>
              <a:rPr lang="en-US" dirty="0" err="1"/>
              <a:t>negócio</a:t>
            </a:r>
            <a:r>
              <a:rPr lang="en-US" dirty="0"/>
              <a:t>, podem </a:t>
            </a:r>
            <a:r>
              <a:rPr lang="en-US" dirty="0" err="1"/>
              <a:t>resultar</a:t>
            </a:r>
            <a:r>
              <a:rPr lang="en-US" dirty="0"/>
              <a:t> </a:t>
            </a:r>
            <a:r>
              <a:rPr lang="en-US" dirty="0" err="1"/>
              <a:t>numa</a:t>
            </a:r>
            <a:r>
              <a:rPr lang="en-US" dirty="0"/>
              <a:t> representação </a:t>
            </a:r>
            <a:r>
              <a:rPr lang="en-US" dirty="0" err="1"/>
              <a:t>positiva</a:t>
            </a:r>
            <a:r>
              <a:rPr lang="en-US" dirty="0"/>
              <a:t> da </a:t>
            </a:r>
            <a:r>
              <a:rPr lang="en-US" dirty="0" err="1"/>
              <a:t>empresa</a:t>
            </a:r>
            <a:r>
              <a:rPr lang="en-US" dirty="0"/>
              <a:t>.</a:t>
            </a:r>
          </a:p>
          <a:p>
            <a:pPr algn="just" rtl="0">
              <a:spcBef>
                <a:spcPts val="600"/>
              </a:spcBef>
            </a:pPr>
            <a:r>
              <a:rPr lang="en-US" dirty="0"/>
              <a:t>É importante que a moral que o gestor </a:t>
            </a:r>
            <a:r>
              <a:rPr lang="en-US" dirty="0" err="1"/>
              <a:t>defina</a:t>
            </a:r>
            <a:r>
              <a:rPr lang="en-US" dirty="0"/>
              <a:t> para a </a:t>
            </a:r>
            <a:r>
              <a:rPr lang="en-US" dirty="0" err="1"/>
              <a:t>sua</a:t>
            </a:r>
            <a:r>
              <a:rPr lang="en-US" dirty="0"/>
              <a:t> </a:t>
            </a:r>
            <a:r>
              <a:rPr lang="en-US" dirty="0" err="1"/>
              <a:t>empresa</a:t>
            </a:r>
            <a:r>
              <a:rPr lang="en-US" dirty="0"/>
              <a:t> </a:t>
            </a:r>
            <a:r>
              <a:rPr lang="en-US" dirty="0" err="1"/>
              <a:t>alimentar</a:t>
            </a:r>
            <a:r>
              <a:rPr lang="en-US" dirty="0"/>
              <a:t> </a:t>
            </a:r>
            <a:r>
              <a:rPr lang="en-US" dirty="0" err="1"/>
              <a:t>seja</a:t>
            </a:r>
            <a:r>
              <a:rPr lang="en-US" dirty="0"/>
              <a:t> </a:t>
            </a:r>
            <a:r>
              <a:rPr lang="en-US" dirty="0" err="1"/>
              <a:t>evidente</a:t>
            </a:r>
            <a:r>
              <a:rPr lang="en-US" dirty="0"/>
              <a:t> ao nível superior da </a:t>
            </a:r>
            <a:r>
              <a:rPr lang="en-US" dirty="0" err="1"/>
              <a:t>organização</a:t>
            </a:r>
            <a:r>
              <a:rPr lang="en-US" dirty="0"/>
              <a:t>. Ao fazer isso, é mais provável que o resto da </a:t>
            </a:r>
            <a:r>
              <a:rPr lang="en-US" dirty="0" err="1"/>
              <a:t>organização</a:t>
            </a:r>
            <a:r>
              <a:rPr lang="en-US" dirty="0"/>
              <a:t> </a:t>
            </a:r>
            <a:r>
              <a:rPr lang="en-US" dirty="0" err="1"/>
              <a:t>copie</a:t>
            </a:r>
            <a:r>
              <a:rPr lang="en-US" dirty="0"/>
              <a:t> o </a:t>
            </a:r>
            <a:r>
              <a:rPr lang="en-US" dirty="0" err="1"/>
              <a:t>seu</a:t>
            </a:r>
            <a:r>
              <a:rPr lang="en-US" dirty="0"/>
              <a:t> </a:t>
            </a:r>
            <a:r>
              <a:rPr lang="en-US" dirty="0" err="1"/>
              <a:t>comportamento</a:t>
            </a:r>
            <a:r>
              <a:rPr lang="en-US" dirty="0"/>
              <a:t>, </a:t>
            </a:r>
            <a:r>
              <a:rPr lang="en-US" dirty="0" err="1"/>
              <a:t>uma</a:t>
            </a:r>
            <a:r>
              <a:rPr lang="en-US" dirty="0"/>
              <a:t> </a:t>
            </a:r>
            <a:r>
              <a:rPr lang="en-US" dirty="0" err="1"/>
              <a:t>vez</a:t>
            </a:r>
            <a:r>
              <a:rPr lang="en-US" dirty="0"/>
              <a:t> que </a:t>
            </a:r>
            <a:r>
              <a:rPr lang="en-US" dirty="0" err="1"/>
              <a:t>será</a:t>
            </a:r>
            <a:r>
              <a:rPr lang="en-US" dirty="0"/>
              <a:t> </a:t>
            </a:r>
            <a:r>
              <a:rPr lang="en-US" dirty="0" err="1"/>
              <a:t>uma</a:t>
            </a:r>
            <a:r>
              <a:rPr lang="en-US" dirty="0"/>
              <a:t> </a:t>
            </a:r>
            <a:r>
              <a:rPr lang="en-US" dirty="0" err="1"/>
              <a:t>liderança</a:t>
            </a:r>
            <a:r>
              <a:rPr lang="en-US" dirty="0"/>
              <a:t> pelo exemplo.</a:t>
            </a:r>
          </a:p>
          <a:p>
            <a:pPr algn="just" rtl="0">
              <a:spcBef>
                <a:spcPts val="600"/>
              </a:spcBef>
            </a:pPr>
            <a:r>
              <a:rPr lang="en-GB" b="1" dirty="0">
                <a:solidFill>
                  <a:schemeClr val="bg1"/>
                </a:solidFill>
                <a:highlight>
                  <a:srgbClr val="F79037"/>
                </a:highlight>
              </a:rPr>
              <a:t>LEITURA INTERESSANTE</a:t>
            </a:r>
            <a:r>
              <a:rPr lang="en-GB" b="1" dirty="0">
                <a:solidFill>
                  <a:schemeClr val="bg1"/>
                </a:solidFill>
              </a:rPr>
              <a:t>:</a:t>
            </a:r>
            <a:r>
              <a:rPr lang="en-GB" dirty="0"/>
              <a:t>Ética alimentar: Marketing moral. Primeira publicação: </a:t>
            </a:r>
            <a:r>
              <a:rPr lang="en-GB" dirty="0" err="1"/>
              <a:t>Março</a:t>
            </a:r>
            <a:r>
              <a:rPr lang="en-GB" dirty="0"/>
              <a:t> de 2020</a:t>
            </a:r>
          </a:p>
          <a:p>
            <a:pPr algn="ctr" rtl="0">
              <a:spcBef>
                <a:spcPts val="600"/>
              </a:spcBef>
            </a:pPr>
            <a:r>
              <a:rPr lang="en-US" sz="2000" dirty="0">
                <a:solidFill>
                  <a:srgbClr val="F79037"/>
                </a:solidFill>
                <a:hlinkClick r:id="rId2">
                  <a:extLst>
                    <a:ext uri="{A12FA001-AC4F-418D-AE19-62706E023703}">
                      <ahyp:hlinkClr xmlns:ahyp="http://schemas.microsoft.com/office/drawing/2018/hyperlinkcolor" val="tx"/>
                    </a:ext>
                  </a:extLst>
                </a:hlinkClick>
              </a:rPr>
              <a:t>Ética alimentar: marketing moral - 2020 - Food Science and Technology - Wiley Online Library</a:t>
            </a:r>
            <a:endParaRPr lang="en-IE" sz="2000" dirty="0">
              <a:solidFill>
                <a:srgbClr val="F79037"/>
              </a:solidFill>
            </a:endParaRPr>
          </a:p>
        </p:txBody>
      </p:sp>
      <p:sp>
        <p:nvSpPr>
          <p:cNvPr id="3" name="Text Placeholder 2">
            <a:extLst>
              <a:ext uri="{FF2B5EF4-FFF2-40B4-BE49-F238E27FC236}">
                <a16:creationId xmlns:a16="http://schemas.microsoft.com/office/drawing/2014/main" id="{2F2337F3-CCB5-0D04-55FC-71F54D31E40E}"/>
              </a:ext>
            </a:extLst>
          </p:cNvPr>
          <p:cNvSpPr>
            <a:spLocks noGrp="1"/>
          </p:cNvSpPr>
          <p:nvPr>
            <p:ph type="body" sz="quarter" idx="16"/>
          </p:nvPr>
        </p:nvSpPr>
        <p:spPr/>
        <p:txBody>
          <a:bodyPr/>
          <a:lstStyle/>
          <a:p>
            <a:pPr algn="l" rtl="0"/>
            <a:r>
              <a:rPr lang="en-IE" b="1" dirty="0"/>
              <a:t>3. </a:t>
            </a:r>
            <a:r>
              <a:rPr lang="en-IE" b="1" dirty="0" err="1"/>
              <a:t>Seguir</a:t>
            </a:r>
            <a:r>
              <a:rPr lang="en-IE" b="1" dirty="0"/>
              <a:t> </a:t>
            </a:r>
            <a:r>
              <a:rPr lang="en-IE" b="1" dirty="0" err="1"/>
              <a:t>os</a:t>
            </a:r>
            <a:r>
              <a:rPr lang="en-IE" b="1" dirty="0"/>
              <a:t> </a:t>
            </a:r>
            <a:r>
              <a:rPr lang="en-IE" b="1" dirty="0" err="1"/>
              <a:t>seus</a:t>
            </a:r>
            <a:r>
              <a:rPr lang="en-IE" b="1" dirty="0"/>
              <a:t> </a:t>
            </a:r>
            <a:r>
              <a:rPr lang="en-IE" b="1" dirty="0" err="1"/>
              <a:t>valores</a:t>
            </a:r>
            <a:endParaRPr lang="en-IE" b="1" dirty="0"/>
          </a:p>
          <a:p>
            <a:pPr algn="l" rtl="0"/>
            <a:endParaRPr lang="en-IE" b="1" dirty="0"/>
          </a:p>
        </p:txBody>
      </p:sp>
      <p:pic>
        <p:nvPicPr>
          <p:cNvPr id="5" name="Picture 3" descr="A picture containing text  Description automatically generated">
            <a:extLst>
              <a:ext uri="{FF2B5EF4-FFF2-40B4-BE49-F238E27FC236}">
                <a16:creationId xmlns:a16="http://schemas.microsoft.com/office/drawing/2014/main" id="{B67209E1-BB7A-87A6-9804-E6311F6A3000}"/>
              </a:ext>
            </a:extLst>
          </p:cNvPr>
          <p:cNvPicPr>
            <a:picLocks noChangeAspect="1"/>
          </p:cNvPicPr>
          <p:nvPr/>
        </p:nvPicPr>
        <p:blipFill>
          <a:blip r:embed="rId3"/>
          <a:stretch>
            <a:fillRect/>
          </a:stretch>
        </p:blipFill>
        <p:spPr>
          <a:xfrm>
            <a:off x="9048501" y="25435"/>
            <a:ext cx="2345118" cy="1751697"/>
          </a:xfrm>
          <a:prstGeom prst="rect">
            <a:avLst/>
          </a:prstGeom>
        </p:spPr>
      </p:pic>
    </p:spTree>
    <p:extLst>
      <p:ext uri="{BB962C8B-B14F-4D97-AF65-F5344CB8AC3E}">
        <p14:creationId xmlns:p14="http://schemas.microsoft.com/office/powerpoint/2010/main" val="4383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61667" y="1568266"/>
            <a:ext cx="11230333" cy="3440624"/>
          </a:xfrm>
        </p:spPr>
        <p:txBody>
          <a:bodyPr/>
          <a:lstStyle/>
          <a:p>
            <a:pPr rtl="0">
              <a:spcBef>
                <a:spcPts val="500"/>
              </a:spcBef>
            </a:pPr>
            <a:r>
              <a:rPr lang="en-GB" sz="2300" dirty="0"/>
              <a:t>Retribuir à comunidade pode ser um princípio central das </a:t>
            </a:r>
            <a:r>
              <a:rPr lang="en-GB" sz="2300" dirty="0" err="1"/>
              <a:t>empresas</a:t>
            </a:r>
            <a:r>
              <a:rPr lang="en-GB" sz="2300" dirty="0"/>
              <a:t> de </a:t>
            </a:r>
            <a:r>
              <a:rPr lang="en-GB" sz="2300" dirty="0" err="1"/>
              <a:t>alimentos</a:t>
            </a:r>
            <a:r>
              <a:rPr lang="en-GB" sz="2300" dirty="0"/>
              <a:t> </a:t>
            </a:r>
            <a:r>
              <a:rPr lang="en-GB" sz="2300" dirty="0" err="1"/>
              <a:t>éticos</a:t>
            </a:r>
            <a:r>
              <a:rPr lang="en-GB" sz="2300" dirty="0"/>
              <a:t>. Esse princípio pode ser </a:t>
            </a:r>
            <a:r>
              <a:rPr lang="en-GB" sz="2300" dirty="0" err="1"/>
              <a:t>integrado</a:t>
            </a:r>
            <a:r>
              <a:rPr lang="en-GB" sz="2300" dirty="0"/>
              <a:t> no seu modelo e estratégia de negócios por meio de:</a:t>
            </a:r>
          </a:p>
          <a:p>
            <a:pPr marL="342900" indent="-342900" rtl="0">
              <a:spcBef>
                <a:spcPts val="500"/>
              </a:spcBef>
              <a:buFont typeface="Arial" panose="020B0604020202020204" pitchFamily="34" charset="0"/>
              <a:buChar char="•"/>
            </a:pPr>
            <a:r>
              <a:rPr lang="en-GB" sz="2300" dirty="0"/>
              <a:t>As </a:t>
            </a:r>
            <a:r>
              <a:rPr lang="en-GB" sz="2300" dirty="0" err="1"/>
              <a:t>empresas</a:t>
            </a:r>
            <a:r>
              <a:rPr lang="en-GB" sz="2300" dirty="0"/>
              <a:t> de </a:t>
            </a:r>
            <a:r>
              <a:rPr lang="en-GB" sz="2300" dirty="0" err="1"/>
              <a:t>alimentos</a:t>
            </a:r>
            <a:r>
              <a:rPr lang="en-GB" sz="2300" dirty="0"/>
              <a:t> </a:t>
            </a:r>
            <a:r>
              <a:rPr lang="en-GB" sz="2300" dirty="0" err="1"/>
              <a:t>éticos</a:t>
            </a:r>
            <a:r>
              <a:rPr lang="en-GB" sz="2300" dirty="0"/>
              <a:t> </a:t>
            </a:r>
            <a:r>
              <a:rPr lang="en-GB" sz="2300" dirty="0" err="1"/>
              <a:t>normalmente</a:t>
            </a:r>
            <a:r>
              <a:rPr lang="en-GB" sz="2300" dirty="0"/>
              <a:t> </a:t>
            </a:r>
            <a:r>
              <a:rPr lang="en-GB" sz="2300" dirty="0" err="1"/>
              <a:t>têm</a:t>
            </a:r>
            <a:r>
              <a:rPr lang="en-GB" sz="2300" dirty="0"/>
              <a:t> </a:t>
            </a:r>
            <a:r>
              <a:rPr lang="en-GB" sz="2300" b="1" dirty="0" err="1"/>
              <a:t>Responsabilidade</a:t>
            </a:r>
            <a:r>
              <a:rPr lang="en-GB" sz="2300" b="1" dirty="0"/>
              <a:t> Social </a:t>
            </a:r>
            <a:r>
              <a:rPr lang="en-GB" sz="2300" b="1" dirty="0" err="1"/>
              <a:t>Corporativa</a:t>
            </a:r>
            <a:r>
              <a:rPr lang="en-GB" sz="2300" b="1" dirty="0"/>
              <a:t> </a:t>
            </a:r>
            <a:r>
              <a:rPr lang="en-GB" sz="2300" dirty="0"/>
              <a:t>(RSC) que as </a:t>
            </a:r>
            <a:r>
              <a:rPr lang="en-GB" sz="2300" dirty="0" err="1"/>
              <a:t>comprometem</a:t>
            </a:r>
            <a:r>
              <a:rPr lang="en-GB" sz="2300" dirty="0"/>
              <a:t> a </a:t>
            </a:r>
            <a:r>
              <a:rPr lang="en-GB" sz="2300" dirty="0" err="1"/>
              <a:t>apoiar</a:t>
            </a:r>
            <a:r>
              <a:rPr lang="en-GB" sz="2300" dirty="0"/>
              <a:t> as </a:t>
            </a:r>
            <a:r>
              <a:rPr lang="en-GB" sz="2300" dirty="0" err="1"/>
              <a:t>suas</a:t>
            </a:r>
            <a:r>
              <a:rPr lang="en-GB" sz="2300" dirty="0"/>
              <a:t> comunidades locais. Isso pode envolver a doação de uma </a:t>
            </a:r>
            <a:r>
              <a:rPr lang="en-GB" sz="2300" dirty="0" err="1"/>
              <a:t>certa</a:t>
            </a:r>
            <a:r>
              <a:rPr lang="en-GB" sz="2300" dirty="0"/>
              <a:t> </a:t>
            </a:r>
            <a:r>
              <a:rPr lang="en-GB" sz="2300" dirty="0" err="1"/>
              <a:t>percentagem</a:t>
            </a:r>
            <a:r>
              <a:rPr lang="en-GB" sz="2300" dirty="0"/>
              <a:t> dos lucros para causas locais, fornecimento de alimentos para pessoas necessitadas ou patrocínio de eventos e iniciativas da comunidade.</a:t>
            </a:r>
          </a:p>
          <a:p>
            <a:pPr marL="342900" indent="-342900" rtl="0">
              <a:spcBef>
                <a:spcPts val="500"/>
              </a:spcBef>
              <a:buFont typeface="Arial" panose="020B0604020202020204" pitchFamily="34" charset="0"/>
              <a:buChar char="•"/>
            </a:pPr>
            <a:r>
              <a:rPr lang="en-GB" sz="2300" b="1" dirty="0"/>
              <a:t>Cadeias de </a:t>
            </a:r>
            <a:r>
              <a:rPr lang="en-GB" sz="2300" b="1" dirty="0" err="1"/>
              <a:t>Abastecimento</a:t>
            </a:r>
            <a:r>
              <a:rPr lang="en-GB" sz="2300" b="1" dirty="0"/>
              <a:t> </a:t>
            </a:r>
            <a:r>
              <a:rPr lang="en-GB" sz="2300" b="1" dirty="0" err="1"/>
              <a:t>Sustentáveis</a:t>
            </a:r>
            <a:r>
              <a:rPr lang="en-GB" sz="2300" dirty="0"/>
              <a:t>: ao adquirir ingredientes ou </a:t>
            </a:r>
            <a:r>
              <a:rPr lang="en-GB" sz="2300" dirty="0" err="1"/>
              <a:t>materiais</a:t>
            </a:r>
            <a:r>
              <a:rPr lang="en-GB" sz="2300" dirty="0"/>
              <a:t> a fornecedores locais, as empresas não apenas </a:t>
            </a:r>
            <a:r>
              <a:rPr lang="en-GB" sz="2300" dirty="0" err="1"/>
              <a:t>reduzem</a:t>
            </a:r>
            <a:r>
              <a:rPr lang="en-GB" sz="2300" dirty="0"/>
              <a:t> a </a:t>
            </a:r>
            <a:r>
              <a:rPr lang="en-GB" sz="2300" dirty="0" err="1"/>
              <a:t>sua</a:t>
            </a:r>
            <a:r>
              <a:rPr lang="en-GB" sz="2300" dirty="0"/>
              <a:t> pegada de carbono, mas também investem na economia local, apoiando a criação de empregos e </a:t>
            </a:r>
            <a:r>
              <a:rPr lang="en-GB" sz="2300" dirty="0" err="1"/>
              <a:t>práticas</a:t>
            </a:r>
            <a:r>
              <a:rPr lang="en-GB" sz="2300" dirty="0"/>
              <a:t> de </a:t>
            </a:r>
            <a:r>
              <a:rPr lang="en-GB" sz="2300" dirty="0" err="1"/>
              <a:t>trabalho</a:t>
            </a:r>
            <a:r>
              <a:rPr lang="en-GB" sz="2300" dirty="0"/>
              <a:t> </a:t>
            </a:r>
            <a:r>
              <a:rPr lang="en-GB" sz="2300" dirty="0" err="1"/>
              <a:t>justos</a:t>
            </a:r>
            <a:r>
              <a:rPr lang="en-GB" sz="2300" dirty="0"/>
              <a:t>.</a:t>
            </a:r>
          </a:p>
          <a:p>
            <a:pPr marL="342900" indent="-342900" rtl="0">
              <a:spcBef>
                <a:spcPts val="500"/>
              </a:spcBef>
              <a:buFont typeface="Arial" panose="020B0604020202020204" pitchFamily="34" charset="0"/>
              <a:buChar char="•"/>
            </a:pPr>
            <a:r>
              <a:rPr lang="en-GB" sz="2300" dirty="0"/>
              <a:t>As empresas podem priorizar a construção de relacionamentos com as </a:t>
            </a:r>
            <a:r>
              <a:rPr lang="en-GB" sz="2300" dirty="0" err="1"/>
              <a:t>suas</a:t>
            </a:r>
            <a:r>
              <a:rPr lang="en-GB" sz="2300" dirty="0"/>
              <a:t> comunidades locais, até mesmo envolvendo a comunidade nos processos de tomada de decisão.</a:t>
            </a:r>
            <a:endParaRPr lang="en-IE" sz="2300"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pPr algn="l" rtl="0"/>
            <a:r>
              <a:rPr lang="en-IE" b="1" dirty="0"/>
              <a:t>4. </a:t>
            </a:r>
            <a:r>
              <a:rPr lang="en-IE" b="1" dirty="0" err="1"/>
              <a:t>Retribuir</a:t>
            </a:r>
            <a:r>
              <a:rPr lang="en-IE" b="1" dirty="0"/>
              <a:t> à </a:t>
            </a:r>
            <a:r>
              <a:rPr lang="en-IE" b="1" dirty="0" err="1"/>
              <a:t>comunidade</a:t>
            </a:r>
            <a:endParaRPr lang="en-IE" b="1" dirty="0"/>
          </a:p>
          <a:p>
            <a:pPr algn="l" rtl="0"/>
            <a:endParaRPr lang="en-IE" b="1" dirty="0"/>
          </a:p>
        </p:txBody>
      </p:sp>
      <p:pic>
        <p:nvPicPr>
          <p:cNvPr id="5" name="Picture 4" descr="A picture containing text, window, light  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2"/>
          <a:stretch>
            <a:fillRect/>
          </a:stretch>
        </p:blipFill>
        <p:spPr>
          <a:xfrm>
            <a:off x="8991898" y="171196"/>
            <a:ext cx="2486740" cy="1503265"/>
          </a:xfrm>
          <a:prstGeom prst="rect">
            <a:avLst/>
          </a:prstGeom>
        </p:spPr>
      </p:pic>
    </p:spTree>
    <p:extLst>
      <p:ext uri="{BB962C8B-B14F-4D97-AF65-F5344CB8AC3E}">
        <p14:creationId xmlns:p14="http://schemas.microsoft.com/office/powerpoint/2010/main" val="63191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70961" y="1520378"/>
            <a:ext cx="5279114" cy="3440624"/>
          </a:xfrm>
        </p:spPr>
        <p:txBody>
          <a:bodyPr/>
          <a:lstStyle/>
          <a:p>
            <a:pPr algn="just" rtl="0"/>
            <a:r>
              <a:rPr lang="en-IE" b="1" i="0" dirty="0">
                <a:solidFill>
                  <a:srgbClr val="141414"/>
                </a:solidFill>
                <a:effectLst/>
                <a:latin typeface="Signika Negative"/>
              </a:rPr>
              <a:t>IMBIBE, Irlanda</a:t>
            </a:r>
          </a:p>
          <a:p>
            <a:pPr algn="just" rtl="0"/>
            <a:r>
              <a:rPr lang="en-GB" i="0" dirty="0">
                <a:solidFill>
                  <a:srgbClr val="141414"/>
                </a:solidFill>
                <a:effectLst/>
                <a:latin typeface="Signika Negative"/>
              </a:rPr>
              <a:t>Adotaram um modelo de “capitalismo consciente”, que os leva a doar 1% das suas vendas para a Women's Aid, 1% das vendas para projetos de origem/cadeia de </a:t>
            </a:r>
            <a:r>
              <a:rPr lang="en-GB" i="0" dirty="0" err="1">
                <a:solidFill>
                  <a:srgbClr val="141414"/>
                </a:solidFill>
                <a:effectLst/>
                <a:latin typeface="Signika Negative"/>
              </a:rPr>
              <a:t>abastecimento</a:t>
            </a:r>
            <a:r>
              <a:rPr lang="en-GB" i="0" dirty="0">
                <a:solidFill>
                  <a:srgbClr val="141414"/>
                </a:solidFill>
                <a:effectLst/>
                <a:latin typeface="Signika Negative"/>
              </a:rPr>
              <a:t> e 1% das vendas </a:t>
            </a:r>
            <a:r>
              <a:rPr lang="en-GB" i="0" dirty="0" err="1">
                <a:solidFill>
                  <a:srgbClr val="141414"/>
                </a:solidFill>
                <a:effectLst/>
                <a:latin typeface="Signika Negative"/>
              </a:rPr>
              <a:t>compartilhadas</a:t>
            </a:r>
            <a:r>
              <a:rPr lang="en-GB" i="0" dirty="0">
                <a:solidFill>
                  <a:srgbClr val="141414"/>
                </a:solidFill>
                <a:effectLst/>
                <a:latin typeface="Signika Negative"/>
              </a:rPr>
              <a:t> com </a:t>
            </a:r>
            <a:r>
              <a:rPr lang="en-GB" i="0" dirty="0" err="1">
                <a:solidFill>
                  <a:srgbClr val="141414"/>
                </a:solidFill>
                <a:effectLst/>
                <a:latin typeface="Signika Negative"/>
              </a:rPr>
              <a:t>os</a:t>
            </a:r>
            <a:r>
              <a:rPr lang="en-GB" i="0" dirty="0">
                <a:solidFill>
                  <a:srgbClr val="141414"/>
                </a:solidFill>
                <a:effectLst/>
                <a:latin typeface="Signika Negative"/>
              </a:rPr>
              <a:t> </a:t>
            </a:r>
            <a:r>
              <a:rPr lang="en-GB" i="0" dirty="0" err="1">
                <a:solidFill>
                  <a:srgbClr val="141414"/>
                </a:solidFill>
                <a:effectLst/>
                <a:latin typeface="Signika Negative"/>
              </a:rPr>
              <a:t>funcionários</a:t>
            </a:r>
            <a:r>
              <a:rPr lang="en-GB" b="1" i="0" dirty="0">
                <a:solidFill>
                  <a:srgbClr val="141414"/>
                </a:solidFill>
                <a:effectLst/>
                <a:latin typeface="Signika Negative"/>
              </a:rPr>
              <a:t>. </a:t>
            </a:r>
            <a:r>
              <a:rPr lang="en-GB" i="0" dirty="0">
                <a:solidFill>
                  <a:srgbClr val="141414"/>
                </a:solidFill>
                <a:effectLst/>
                <a:latin typeface="Signika Negative"/>
              </a:rPr>
              <a:t>Para ser claro, </a:t>
            </a:r>
            <a:r>
              <a:rPr lang="en-GB" dirty="0" err="1">
                <a:solidFill>
                  <a:srgbClr val="141414"/>
                </a:solidFill>
                <a:latin typeface="Signika Negative"/>
              </a:rPr>
              <a:t>os</a:t>
            </a:r>
            <a:r>
              <a:rPr lang="en-GB" dirty="0">
                <a:solidFill>
                  <a:srgbClr val="141414"/>
                </a:solidFill>
                <a:latin typeface="Signika Negative"/>
              </a:rPr>
              <a:t> </a:t>
            </a:r>
            <a:r>
              <a:rPr lang="en-GB" dirty="0" err="1">
                <a:solidFill>
                  <a:srgbClr val="141414"/>
                </a:solidFill>
                <a:latin typeface="Signika Negative"/>
              </a:rPr>
              <a:t>valores</a:t>
            </a:r>
            <a:r>
              <a:rPr lang="en-GB" dirty="0">
                <a:solidFill>
                  <a:srgbClr val="141414"/>
                </a:solidFill>
                <a:latin typeface="Signika Negative"/>
              </a:rPr>
              <a:t> </a:t>
            </a:r>
            <a:r>
              <a:rPr lang="en-GB" dirty="0" err="1">
                <a:solidFill>
                  <a:srgbClr val="141414"/>
                </a:solidFill>
                <a:latin typeface="Signika Negative"/>
              </a:rPr>
              <a:t>dizem</a:t>
            </a:r>
            <a:r>
              <a:rPr lang="en-GB" dirty="0">
                <a:solidFill>
                  <a:srgbClr val="141414"/>
                </a:solidFill>
                <a:latin typeface="Signika Negative"/>
              </a:rPr>
              <a:t> </a:t>
            </a:r>
            <a:r>
              <a:rPr lang="en-GB" dirty="0" err="1">
                <a:solidFill>
                  <a:srgbClr val="141414"/>
                </a:solidFill>
                <a:latin typeface="Signika Negative"/>
              </a:rPr>
              <a:t>respeito</a:t>
            </a:r>
            <a:r>
              <a:rPr lang="en-GB" dirty="0">
                <a:solidFill>
                  <a:srgbClr val="141414"/>
                </a:solidFill>
                <a:latin typeface="Signika Negative"/>
              </a:rPr>
              <a:t> </a:t>
            </a:r>
            <a:r>
              <a:rPr lang="en-GB" dirty="0" err="1">
                <a:solidFill>
                  <a:srgbClr val="141414"/>
                </a:solidFill>
                <a:latin typeface="Signika Negative"/>
              </a:rPr>
              <a:t>às</a:t>
            </a:r>
            <a:r>
              <a:rPr lang="en-GB" i="0" dirty="0">
                <a:solidFill>
                  <a:srgbClr val="141414"/>
                </a:solidFill>
                <a:effectLst/>
                <a:latin typeface="Signika Negative"/>
              </a:rPr>
              <a:t> </a:t>
            </a:r>
            <a:r>
              <a:rPr lang="en-GB" i="0" dirty="0" err="1">
                <a:solidFill>
                  <a:srgbClr val="141414"/>
                </a:solidFill>
                <a:effectLst/>
                <a:latin typeface="Signika Negative"/>
              </a:rPr>
              <a:t>vendas</a:t>
            </a:r>
            <a:r>
              <a:rPr lang="en-GB" i="0" dirty="0">
                <a:solidFill>
                  <a:srgbClr val="141414"/>
                </a:solidFill>
                <a:effectLst/>
                <a:latin typeface="Signika Negative"/>
              </a:rPr>
              <a:t>, e </a:t>
            </a:r>
            <a:r>
              <a:rPr lang="en-GB" i="0" dirty="0" err="1">
                <a:solidFill>
                  <a:srgbClr val="141414"/>
                </a:solidFill>
                <a:effectLst/>
                <a:latin typeface="Signika Negative"/>
              </a:rPr>
              <a:t>não</a:t>
            </a:r>
            <a:r>
              <a:rPr lang="en-GB" i="0" dirty="0">
                <a:solidFill>
                  <a:srgbClr val="141414"/>
                </a:solidFill>
                <a:effectLst/>
                <a:latin typeface="Signika Negative"/>
              </a:rPr>
              <a:t> aos lucros. </a:t>
            </a:r>
            <a:r>
              <a:rPr lang="en-GB" dirty="0" err="1">
                <a:solidFill>
                  <a:srgbClr val="141414"/>
                </a:solidFill>
                <a:latin typeface="Signika Negative"/>
              </a:rPr>
              <a:t>Também</a:t>
            </a:r>
            <a:r>
              <a:rPr lang="en-GB" dirty="0">
                <a:solidFill>
                  <a:srgbClr val="141414"/>
                </a:solidFill>
                <a:latin typeface="Signika Negative"/>
              </a:rPr>
              <a:t> </a:t>
            </a:r>
            <a:r>
              <a:rPr lang="en-GB" dirty="0" err="1">
                <a:solidFill>
                  <a:srgbClr val="141414"/>
                </a:solidFill>
                <a:latin typeface="Signika Negative"/>
              </a:rPr>
              <a:t>defendem</a:t>
            </a:r>
            <a:r>
              <a:rPr lang="en-GB" dirty="0">
                <a:solidFill>
                  <a:srgbClr val="141414"/>
                </a:solidFill>
                <a:latin typeface="Signika Negative"/>
              </a:rPr>
              <a:t> o </a:t>
            </a:r>
            <a:r>
              <a:rPr lang="en-GB" dirty="0" err="1">
                <a:solidFill>
                  <a:srgbClr val="141414"/>
                </a:solidFill>
                <a:latin typeface="Signika Negative"/>
              </a:rPr>
              <a:t>desperdício</a:t>
            </a:r>
            <a:r>
              <a:rPr lang="en-GB" dirty="0">
                <a:solidFill>
                  <a:srgbClr val="141414"/>
                </a:solidFill>
                <a:latin typeface="Signika Negative"/>
              </a:rPr>
              <a:t> zero.</a:t>
            </a:r>
            <a:endParaRPr lang="en-GB" i="0" dirty="0">
              <a:solidFill>
                <a:srgbClr val="141414"/>
              </a:solidFill>
              <a:effectLst/>
              <a:latin typeface="Signika Negative"/>
            </a:endParaRPr>
          </a:p>
          <a:p>
            <a:pPr algn="ctr" rtl="0"/>
            <a:r>
              <a:rPr lang="en-GB" b="1" dirty="0">
                <a:solidFill>
                  <a:schemeClr val="bg1"/>
                </a:solidFill>
                <a:highlight>
                  <a:srgbClr val="F79037"/>
                </a:highlight>
                <a:latin typeface="Signika Negative"/>
                <a:hlinkClick r:id="rId2">
                  <a:extLst>
                    <a:ext uri="{A12FA001-AC4F-418D-AE19-62706E023703}">
                      <ahyp:hlinkClr xmlns:ahyp="http://schemas.microsoft.com/office/drawing/2018/hyperlinkcolor" val="tx"/>
                    </a:ext>
                  </a:extLst>
                </a:hlinkClick>
              </a:rPr>
              <a:t>OBTENHA MAIS INFORMAÇÃO</a:t>
            </a:r>
            <a:endParaRPr lang="en-GB" b="1" dirty="0">
              <a:solidFill>
                <a:schemeClr val="bg1"/>
              </a:solidFill>
              <a:highlight>
                <a:srgbClr val="F79037"/>
              </a:highlight>
              <a:latin typeface="Signika Negative"/>
            </a:endParaRPr>
          </a:p>
          <a:p>
            <a:pPr algn="ctr" rtl="0"/>
            <a:r>
              <a:rPr lang="en-GB" b="1" dirty="0">
                <a:solidFill>
                  <a:schemeClr val="bg1"/>
                </a:solidFill>
                <a:highlight>
                  <a:srgbClr val="F79037"/>
                </a:highlight>
                <a:latin typeface="Signika Negative"/>
              </a:rPr>
              <a:t>VISITE https://imbibe.ie/</a:t>
            </a:r>
            <a:endParaRPr lang="en-IE" b="1" i="0" dirty="0">
              <a:solidFill>
                <a:schemeClr val="bg1"/>
              </a:solidFill>
              <a:effectLst/>
              <a:highlight>
                <a:srgbClr val="F79037"/>
              </a:highlight>
              <a:latin typeface="Signika Negative"/>
            </a:endParaRPr>
          </a:p>
          <a:p>
            <a:pPr algn="just" rtl="0"/>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pPr algn="l" rtl="0"/>
            <a:r>
              <a:rPr lang="en-IE" b="1" dirty="0"/>
              <a:t>4. </a:t>
            </a:r>
            <a:r>
              <a:rPr lang="en-IE" b="1" dirty="0" err="1"/>
              <a:t>Retribuir</a:t>
            </a:r>
            <a:r>
              <a:rPr lang="en-IE" b="1" dirty="0"/>
              <a:t> à </a:t>
            </a:r>
            <a:r>
              <a:rPr lang="en-IE" b="1" dirty="0" err="1"/>
              <a:t>comunidade</a:t>
            </a:r>
            <a:r>
              <a:rPr lang="en-IE" b="1" dirty="0"/>
              <a:t> - exemplo</a:t>
            </a:r>
          </a:p>
        </p:txBody>
      </p:sp>
      <p:pic>
        <p:nvPicPr>
          <p:cNvPr id="5" name="Picture 4" descr="A picture containing text, window, light  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3"/>
          <a:stretch>
            <a:fillRect/>
          </a:stretch>
        </p:blipFill>
        <p:spPr>
          <a:xfrm>
            <a:off x="8991898" y="171196"/>
            <a:ext cx="2486740" cy="1503265"/>
          </a:xfrm>
          <a:prstGeom prst="rect">
            <a:avLst/>
          </a:prstGeom>
        </p:spPr>
      </p:pic>
      <p:pic>
        <p:nvPicPr>
          <p:cNvPr id="1026" name="Picture 2">
            <a:extLst>
              <a:ext uri="{FF2B5EF4-FFF2-40B4-BE49-F238E27FC236}">
                <a16:creationId xmlns:a16="http://schemas.microsoft.com/office/drawing/2014/main" id="{F16EB21D-77CA-7E29-8A57-F9E8AB1F69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4731" y="2024743"/>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BA6CC7-9265-EB95-584E-16DD0DDFC9B3}"/>
              </a:ext>
            </a:extLst>
          </p:cNvPr>
          <p:cNvSpPr txBox="1"/>
          <p:nvPr/>
        </p:nvSpPr>
        <p:spPr>
          <a:xfrm>
            <a:off x="502764" y="574662"/>
            <a:ext cx="11186474" cy="3046988"/>
          </a:xfrm>
          <a:prstGeom prst="rect">
            <a:avLst/>
          </a:prstGeom>
          <a:noFill/>
        </p:spPr>
        <p:txBody>
          <a:bodyPr wrap="square">
            <a:spAutoFit/>
          </a:bodyPr>
          <a:lstStyle/>
          <a:p>
            <a:pPr lvl="0" algn="just">
              <a:defRPr/>
            </a:pPr>
            <a:r>
              <a:rPr kumimoji="0" lang="pt-PT" sz="2400" b="0" i="0" u="none" strike="noStrike" kern="1200" cap="none" spc="0" normalizeH="0" baseline="0" noProof="0" dirty="0">
                <a:ln>
                  <a:noFill/>
                </a:ln>
                <a:solidFill>
                  <a:srgbClr val="000000"/>
                </a:solidFill>
                <a:effectLst/>
                <a:uLnTx/>
                <a:uFillTx/>
                <a:latin typeface="Calibri" panose="020F0502020204030204"/>
                <a:ea typeface="+mn-ea"/>
                <a:cs typeface="+mn-cs"/>
              </a:rPr>
              <a:t>Neste </a:t>
            </a:r>
            <a:r>
              <a:rPr kumimoji="0" lang="pt-PT" sz="2400" b="1" i="0" u="none" strike="noStrike" kern="1200" cap="none" spc="0" normalizeH="0" baseline="0" noProof="0" dirty="0">
                <a:ln>
                  <a:noFill/>
                </a:ln>
                <a:solidFill>
                  <a:srgbClr val="000000"/>
                </a:solidFill>
                <a:effectLst/>
                <a:uLnTx/>
                <a:uFillTx/>
                <a:latin typeface="Calibri" panose="020F0502020204030204"/>
                <a:ea typeface="+mn-ea"/>
                <a:cs typeface="+mn-cs"/>
              </a:rPr>
              <a:t>Curso de Empreendedorismo de Alimentos Éticos de 90 dias</a:t>
            </a:r>
            <a:r>
              <a:rPr kumimoji="0" lang="pt-PT" sz="2400" b="0" i="0" u="none" strike="noStrike" kern="1200" cap="none" spc="0" normalizeH="0" baseline="0" noProof="0" dirty="0">
                <a:ln>
                  <a:noFill/>
                </a:ln>
                <a:solidFill>
                  <a:srgbClr val="000000"/>
                </a:solidFill>
                <a:effectLst/>
                <a:uLnTx/>
                <a:uFillTx/>
                <a:latin typeface="Calibri" panose="020F0502020204030204"/>
                <a:ea typeface="+mn-ea"/>
                <a:cs typeface="+mn-cs"/>
              </a:rPr>
              <a:t> é oferecido um conjunto abrangente de Recursos de Educação Aberta (</a:t>
            </a:r>
            <a:r>
              <a:rPr lang="pt-PT" sz="2400" dirty="0">
                <a:solidFill>
                  <a:srgbClr val="000000"/>
                </a:solidFill>
                <a:latin typeface="Calibri" panose="020F0502020204030204"/>
              </a:rPr>
              <a:t>REA</a:t>
            </a:r>
            <a:r>
              <a:rPr kumimoji="0" lang="pt-PT" sz="2400" b="0" i="0" u="none" strike="noStrike" kern="1200" cap="none" spc="0" normalizeH="0" baseline="0" noProof="0" dirty="0">
                <a:ln>
                  <a:noFill/>
                </a:ln>
                <a:solidFill>
                  <a:srgbClr val="000000"/>
                </a:solidFill>
                <a:effectLst/>
                <a:uLnTx/>
                <a:uFillTx/>
                <a:latin typeface="Calibri" panose="020F0502020204030204"/>
                <a:ea typeface="+mn-ea"/>
                <a:cs typeface="+mn-cs"/>
              </a:rPr>
              <a:t>s) para permitir que os educadores estimulem e envolvam potenciais empreendedores e educandos sobre as oportunidades de mercado para a inovação e crescimento da economia alimentar ética. Este é um curso de nova geração, </a:t>
            </a:r>
            <a:r>
              <a:rPr lang="pt-PT" sz="2400" dirty="0">
                <a:solidFill>
                  <a:srgbClr val="000000"/>
                </a:solidFill>
                <a:latin typeface="Calibri" panose="020F0502020204030204"/>
              </a:rPr>
              <a:t>permitindo a</a:t>
            </a:r>
            <a:r>
              <a:rPr kumimoji="0" lang="pt-PT" sz="2400" b="0" i="0" u="none" strike="noStrike" kern="1200" cap="none" spc="0" normalizeH="0" baseline="0" noProof="0" dirty="0">
                <a:ln>
                  <a:noFill/>
                </a:ln>
                <a:solidFill>
                  <a:srgbClr val="000000"/>
                </a:solidFill>
                <a:effectLst/>
                <a:uLnTx/>
                <a:uFillTx/>
                <a:latin typeface="Calibri" panose="020F0502020204030204"/>
                <a:ea typeface="+mn-ea"/>
                <a:cs typeface="+mn-cs"/>
              </a:rPr>
              <a:t>os educadores irem além dos tópicos de ensino "padrão" </a:t>
            </a:r>
            <a:r>
              <a:rPr lang="pt-PT" sz="2400" dirty="0">
                <a:solidFill>
                  <a:srgbClr val="000000"/>
                </a:solidFill>
              </a:rPr>
              <a:t>e gerais da área alimentar. </a:t>
            </a:r>
            <a:r>
              <a:rPr kumimoji="0" lang="pt-PT" sz="2400" b="0" i="0" u="none" strike="noStrike" kern="1200" cap="none" spc="0" normalizeH="0" baseline="0" noProof="0" dirty="0">
                <a:ln>
                  <a:noFill/>
                </a:ln>
                <a:solidFill>
                  <a:srgbClr val="000000"/>
                </a:solidFill>
                <a:effectLst/>
                <a:uLnTx/>
                <a:uFillTx/>
                <a:latin typeface="Calibri" panose="020F0502020204030204"/>
                <a:ea typeface="+mn-ea"/>
                <a:cs typeface="+mn-cs"/>
              </a:rPr>
              <a:t>Pretende-se provocar e inspirar mais empreendedorismo com o lema Planeta – Pessoas – Proveito, tendo a dinâmica ética de alimentos como motor de inovação.</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8A56BE88-DEC4-CDAF-2015-C3B8B7CB42F1}"/>
              </a:ext>
            </a:extLst>
          </p:cNvPr>
          <p:cNvSpPr/>
          <p:nvPr/>
        </p:nvSpPr>
        <p:spPr>
          <a:xfrm>
            <a:off x="5192451" y="3388246"/>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pPr algn="l" rtl="0"/>
            <a:endParaRPr lang="en-US"/>
          </a:p>
        </p:txBody>
      </p:sp>
      <p:pic>
        <p:nvPicPr>
          <p:cNvPr id="8" name="Picture 7" descr="Blackboard and yellow chairs in a classroom">
            <a:extLst>
              <a:ext uri="{FF2B5EF4-FFF2-40B4-BE49-F238E27FC236}">
                <a16:creationId xmlns:a16="http://schemas.microsoft.com/office/drawing/2014/main" id="{FAA91F6F-C0F8-618A-0FAB-F14C33BEC2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718" y="3536764"/>
            <a:ext cx="6372519" cy="2903452"/>
          </a:xfrm>
          <a:prstGeom prst="rect">
            <a:avLst/>
          </a:prstGeom>
        </p:spPr>
      </p:pic>
      <p:sp>
        <p:nvSpPr>
          <p:cNvPr id="9" name="TextBox 8">
            <a:extLst>
              <a:ext uri="{FF2B5EF4-FFF2-40B4-BE49-F238E27FC236}">
                <a16:creationId xmlns:a16="http://schemas.microsoft.com/office/drawing/2014/main" id="{7CE4C553-58C6-6268-7701-EDEC03D2BF3E}"/>
              </a:ext>
            </a:extLst>
          </p:cNvPr>
          <p:cNvSpPr txBox="1"/>
          <p:nvPr/>
        </p:nvSpPr>
        <p:spPr>
          <a:xfrm>
            <a:off x="7325588" y="4311505"/>
            <a:ext cx="2168165" cy="1138773"/>
          </a:xfrm>
          <a:prstGeom prst="rect">
            <a:avLst/>
          </a:prstGeom>
          <a:noFill/>
        </p:spPr>
        <p:txBody>
          <a:bodyPr wrap="square" rtlCol="0">
            <a:spAutoFit/>
          </a:bodyPr>
          <a:lstStyle/>
          <a:p>
            <a:pPr algn="ctr" rtl="0"/>
            <a:r>
              <a:rPr lang="en-IE" sz="4800" b="1" i="1" dirty="0">
                <a:solidFill>
                  <a:schemeClr val="bg2"/>
                </a:solidFill>
                <a:latin typeface="Bradley Hand ITC" panose="03070402050302030203" pitchFamily="66" charset="0"/>
              </a:rPr>
              <a:t>REA</a:t>
            </a:r>
            <a:r>
              <a:rPr lang="en-IE" sz="2000" b="1" i="1" dirty="0">
                <a:solidFill>
                  <a:schemeClr val="bg2"/>
                </a:solidFill>
                <a:latin typeface="Bradley Hand ITC" panose="03070402050302030203" pitchFamily="66" charset="0"/>
              </a:rPr>
              <a:t> </a:t>
            </a:r>
          </a:p>
          <a:p>
            <a:pPr algn="ctr" rtl="0"/>
            <a:r>
              <a:rPr lang="en-IE" sz="2000" b="1" i="1" dirty="0">
                <a:solidFill>
                  <a:schemeClr val="bg2"/>
                </a:solidFill>
                <a:latin typeface="Bradley Hand ITC" panose="03070402050302030203" pitchFamily="66" charset="0"/>
              </a:rPr>
              <a:t>para educadores</a:t>
            </a:r>
            <a:endParaRPr lang="en-IE" sz="4800" b="1" i="1" dirty="0">
              <a:solidFill>
                <a:schemeClr val="bg2"/>
              </a:solidFill>
              <a:latin typeface="Bradley Hand ITC" panose="03070402050302030203" pitchFamily="66" charset="0"/>
            </a:endParaRPr>
          </a:p>
        </p:txBody>
      </p:sp>
    </p:spTree>
    <p:extLst>
      <p:ext uri="{BB962C8B-B14F-4D97-AF65-F5344CB8AC3E}">
        <p14:creationId xmlns:p14="http://schemas.microsoft.com/office/powerpoint/2010/main" val="184644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E2366-EEE5-DF3E-3EE0-AF032FC41745}"/>
              </a:ext>
            </a:extLst>
          </p:cNvPr>
          <p:cNvSpPr>
            <a:spLocks noGrp="1"/>
          </p:cNvSpPr>
          <p:nvPr>
            <p:ph type="body" sz="quarter" idx="18"/>
          </p:nvPr>
        </p:nvSpPr>
        <p:spPr>
          <a:xfrm>
            <a:off x="939058" y="1568668"/>
            <a:ext cx="10997563" cy="3440624"/>
          </a:xfrm>
        </p:spPr>
        <p:txBody>
          <a:bodyPr/>
          <a:lstStyle/>
          <a:p>
            <a:pPr algn="just" rtl="0">
              <a:spcBef>
                <a:spcPts val="500"/>
              </a:spcBef>
            </a:pPr>
            <a:r>
              <a:rPr lang="en-US" sz="2350" b="1" dirty="0"/>
              <a:t>Priorizando a </a:t>
            </a:r>
            <a:r>
              <a:rPr lang="en-US" sz="2350" b="1" dirty="0" err="1"/>
              <a:t>ética</a:t>
            </a:r>
            <a:r>
              <a:rPr lang="en-US" sz="2350" b="1" dirty="0"/>
              <a:t> </a:t>
            </a:r>
            <a:r>
              <a:rPr lang="en-US" sz="2350" dirty="0"/>
              <a:t>no local de trabalho e exigir o </a:t>
            </a:r>
            <a:r>
              <a:rPr lang="en-US" sz="2350" dirty="0" err="1"/>
              <a:t>mesmo</a:t>
            </a:r>
            <a:r>
              <a:rPr lang="en-US" sz="2350" dirty="0"/>
              <a:t> da </a:t>
            </a:r>
            <a:r>
              <a:rPr lang="en-US" sz="2350" dirty="0" err="1"/>
              <a:t>equipa</a:t>
            </a:r>
            <a:r>
              <a:rPr lang="en-US" sz="2350" dirty="0"/>
              <a:t> é imperativo. Este facto é </a:t>
            </a:r>
            <a:r>
              <a:rPr lang="en-US" sz="2350" dirty="0" err="1"/>
              <a:t>muito</a:t>
            </a:r>
            <a:r>
              <a:rPr lang="en-US" sz="2350" dirty="0"/>
              <a:t> </a:t>
            </a:r>
            <a:r>
              <a:rPr lang="en-US" sz="2350" dirty="0" err="1"/>
              <a:t>importante</a:t>
            </a:r>
            <a:r>
              <a:rPr lang="en-US" sz="2350" dirty="0"/>
              <a:t> porque </a:t>
            </a:r>
            <a:r>
              <a:rPr lang="en-US" sz="2350" dirty="0" err="1"/>
              <a:t>quando</a:t>
            </a:r>
            <a:r>
              <a:rPr lang="en-US" sz="2350" dirty="0"/>
              <a:t> se cria uma cultura ética, </a:t>
            </a:r>
            <a:r>
              <a:rPr lang="en-US" sz="2350" dirty="0" err="1"/>
              <a:t>esta</a:t>
            </a:r>
            <a:r>
              <a:rPr lang="en-US" sz="2350" dirty="0"/>
              <a:t> supera as regras estabelecidas e </a:t>
            </a:r>
            <a:r>
              <a:rPr lang="en-US" sz="2350" dirty="0" err="1"/>
              <a:t>origina</a:t>
            </a:r>
            <a:r>
              <a:rPr lang="en-US" sz="2350" dirty="0"/>
              <a:t> </a:t>
            </a:r>
            <a:r>
              <a:rPr lang="en-US" sz="2350" dirty="0" err="1"/>
              <a:t>comportamentos</a:t>
            </a:r>
            <a:r>
              <a:rPr lang="en-US" sz="2350" dirty="0"/>
              <a:t> </a:t>
            </a:r>
            <a:r>
              <a:rPr lang="en-US" sz="2350" dirty="0" err="1"/>
              <a:t>aprendidos</a:t>
            </a:r>
            <a:r>
              <a:rPr lang="en-US" sz="2350" dirty="0"/>
              <a:t> que </a:t>
            </a:r>
            <a:r>
              <a:rPr lang="en-US" sz="2350" dirty="0" err="1"/>
              <a:t>os</a:t>
            </a:r>
            <a:r>
              <a:rPr lang="en-US" sz="2350" dirty="0"/>
              <a:t> </a:t>
            </a:r>
            <a:r>
              <a:rPr lang="en-US" sz="2350" dirty="0" err="1"/>
              <a:t>colaboradores</a:t>
            </a:r>
            <a:r>
              <a:rPr lang="en-US" sz="2350" dirty="0"/>
              <a:t> começam a respeitar e, posteriormente, a </a:t>
            </a:r>
            <a:r>
              <a:rPr lang="en-US" sz="2350" dirty="0" err="1"/>
              <a:t>apoiar</a:t>
            </a:r>
            <a:r>
              <a:rPr lang="en-US" sz="2350" dirty="0"/>
              <a:t>. Uma </a:t>
            </a:r>
            <a:r>
              <a:rPr lang="en-US" sz="2350" dirty="0" err="1"/>
              <a:t>empresa</a:t>
            </a:r>
            <a:r>
              <a:rPr lang="en-US" sz="2350" dirty="0"/>
              <a:t> </a:t>
            </a:r>
            <a:r>
              <a:rPr lang="en-US" sz="2350" dirty="0" err="1"/>
              <a:t>pode</a:t>
            </a:r>
            <a:r>
              <a:rPr lang="en-US" sz="2350" dirty="0"/>
              <a:t> praticar a </a:t>
            </a:r>
            <a:r>
              <a:rPr lang="en-US" sz="2350" dirty="0" err="1"/>
              <a:t>ética</a:t>
            </a:r>
            <a:r>
              <a:rPr lang="en-US" sz="2350" dirty="0"/>
              <a:t> </a:t>
            </a:r>
            <a:r>
              <a:rPr lang="en-US" sz="2350" dirty="0" err="1"/>
              <a:t>nos</a:t>
            </a:r>
            <a:r>
              <a:rPr lang="en-US" sz="2350" dirty="0"/>
              <a:t> seus negócios, garantindo que as </a:t>
            </a:r>
            <a:r>
              <a:rPr lang="en-US" sz="2350" dirty="0" err="1"/>
              <a:t>suas</a:t>
            </a:r>
            <a:r>
              <a:rPr lang="en-US" sz="2350" dirty="0"/>
              <a:t> práticas internas sejam justas e morais. A </a:t>
            </a:r>
            <a:r>
              <a:rPr lang="en-US" sz="2350" dirty="0" err="1"/>
              <a:t>empresa</a:t>
            </a:r>
            <a:r>
              <a:rPr lang="en-US" sz="2350" dirty="0"/>
              <a:t> </a:t>
            </a:r>
            <a:r>
              <a:rPr lang="en-US" sz="2350" dirty="0" err="1"/>
              <a:t>deve</a:t>
            </a:r>
            <a:r>
              <a:rPr lang="en-US" sz="2350" dirty="0"/>
              <a:t> </a:t>
            </a:r>
            <a:r>
              <a:rPr lang="en-US" sz="2350" dirty="0" err="1"/>
              <a:t>assegurar</a:t>
            </a:r>
            <a:r>
              <a:rPr lang="en-US" sz="2350" dirty="0"/>
              <a:t> que </a:t>
            </a:r>
            <a:r>
              <a:rPr lang="en-US" sz="2350" b="1" dirty="0" err="1"/>
              <a:t>qualquer</a:t>
            </a:r>
            <a:r>
              <a:rPr lang="en-US" sz="2350" b="1" dirty="0"/>
              <a:t> forma de </a:t>
            </a:r>
            <a:r>
              <a:rPr lang="en-US" sz="2350" b="1" dirty="0" err="1"/>
              <a:t>conduta</a:t>
            </a:r>
            <a:r>
              <a:rPr lang="en-US" sz="2350" b="1" dirty="0"/>
              <a:t> </a:t>
            </a:r>
            <a:r>
              <a:rPr lang="en-US" sz="2350" b="1" dirty="0" err="1"/>
              <a:t>antiética</a:t>
            </a:r>
            <a:r>
              <a:rPr lang="en-US" sz="2350" b="1" dirty="0"/>
              <a:t> </a:t>
            </a:r>
            <a:r>
              <a:rPr lang="en-US" sz="2350" b="1" dirty="0" err="1"/>
              <a:t>praticada</a:t>
            </a:r>
            <a:r>
              <a:rPr lang="en-US" sz="2350" b="1" dirty="0"/>
              <a:t> </a:t>
            </a:r>
            <a:r>
              <a:rPr lang="en-US" sz="2350" dirty="0"/>
              <a:t>entre os </a:t>
            </a:r>
            <a:r>
              <a:rPr lang="en-US" sz="2350" dirty="0" err="1"/>
              <a:t>funcionários</a:t>
            </a:r>
            <a:r>
              <a:rPr lang="en-US" sz="2350" dirty="0"/>
              <a:t> </a:t>
            </a:r>
            <a:r>
              <a:rPr lang="en-US" sz="2350" dirty="0" err="1"/>
              <a:t>seja</a:t>
            </a:r>
            <a:r>
              <a:rPr lang="en-US" sz="2350" dirty="0"/>
              <a:t> </a:t>
            </a:r>
            <a:r>
              <a:rPr lang="en-US" sz="2350" dirty="0" err="1"/>
              <a:t>punida</a:t>
            </a:r>
            <a:r>
              <a:rPr lang="en-US" sz="2350" dirty="0"/>
              <a:t>, de forma a definir um padrão que os </a:t>
            </a:r>
            <a:r>
              <a:rPr lang="en-US" sz="2350" dirty="0" err="1"/>
              <a:t>membros</a:t>
            </a:r>
            <a:r>
              <a:rPr lang="en-US" sz="2350" dirty="0"/>
              <a:t> da organização entendam que </a:t>
            </a:r>
            <a:r>
              <a:rPr lang="en-US" sz="2350" dirty="0" err="1"/>
              <a:t>precisam</a:t>
            </a:r>
            <a:r>
              <a:rPr lang="en-US" sz="2350" dirty="0"/>
              <a:t> </a:t>
            </a:r>
            <a:r>
              <a:rPr lang="en-US" sz="2350" dirty="0" err="1"/>
              <a:t>seguir</a:t>
            </a:r>
            <a:r>
              <a:rPr lang="en-US" sz="2350" dirty="0"/>
              <a:t>.</a:t>
            </a:r>
          </a:p>
          <a:p>
            <a:pPr algn="just" rtl="0">
              <a:spcBef>
                <a:spcPts val="500"/>
              </a:spcBef>
            </a:pPr>
            <a:r>
              <a:rPr lang="en-US" sz="2350" dirty="0" err="1"/>
              <a:t>Também</a:t>
            </a:r>
            <a:r>
              <a:rPr lang="en-US" sz="2350" dirty="0"/>
              <a:t> </a:t>
            </a:r>
            <a:r>
              <a:rPr lang="en-US" sz="2350" dirty="0" err="1"/>
              <a:t>deve</a:t>
            </a:r>
            <a:r>
              <a:rPr lang="en-US" sz="2350" dirty="0"/>
              <a:t> ser sempre </a:t>
            </a:r>
            <a:r>
              <a:rPr lang="en-US" sz="2350" dirty="0" err="1"/>
              <a:t>reforçado</a:t>
            </a:r>
            <a:r>
              <a:rPr lang="en-US" sz="2350" dirty="0"/>
              <a:t> o </a:t>
            </a:r>
            <a:r>
              <a:rPr lang="en-US" sz="2350" dirty="0" err="1"/>
              <a:t>comportamento</a:t>
            </a:r>
            <a:r>
              <a:rPr lang="en-US" sz="2350" dirty="0"/>
              <a:t> que se </a:t>
            </a:r>
            <a:r>
              <a:rPr lang="en-US" sz="2350" dirty="0" err="1"/>
              <a:t>pretende</a:t>
            </a:r>
            <a:r>
              <a:rPr lang="en-US" sz="2350" dirty="0"/>
              <a:t> e </a:t>
            </a:r>
            <a:r>
              <a:rPr lang="en-US" sz="2350" dirty="0" err="1"/>
              <a:t>serem</a:t>
            </a:r>
            <a:r>
              <a:rPr lang="en-US" sz="2350" dirty="0"/>
              <a:t> sempre </a:t>
            </a:r>
            <a:r>
              <a:rPr lang="en-US" sz="2350" b="1" dirty="0" err="1"/>
              <a:t>celebradas</a:t>
            </a:r>
            <a:r>
              <a:rPr lang="en-US" sz="2350" b="1" dirty="0"/>
              <a:t> </a:t>
            </a:r>
            <a:r>
              <a:rPr lang="en-US" sz="2350" b="1" dirty="0" err="1"/>
              <a:t>práticas</a:t>
            </a:r>
            <a:r>
              <a:rPr lang="en-US" sz="2350" b="1" dirty="0"/>
              <a:t> </a:t>
            </a:r>
            <a:r>
              <a:rPr lang="en-US" sz="2350" b="1" dirty="0" err="1"/>
              <a:t>éticas</a:t>
            </a:r>
            <a:r>
              <a:rPr lang="en-US" sz="2350" b="1" dirty="0"/>
              <a:t> </a:t>
            </a:r>
            <a:r>
              <a:rPr lang="en-US" sz="2350" dirty="0" err="1"/>
              <a:t>quando</a:t>
            </a:r>
            <a:r>
              <a:rPr lang="en-US" sz="2350" dirty="0"/>
              <a:t> </a:t>
            </a:r>
            <a:r>
              <a:rPr lang="en-US" sz="2350" dirty="0" err="1"/>
              <a:t>estas</a:t>
            </a:r>
            <a:r>
              <a:rPr lang="en-US" sz="2350" dirty="0"/>
              <a:t> </a:t>
            </a:r>
            <a:r>
              <a:rPr lang="en-US" sz="2350" dirty="0" err="1"/>
              <a:t>sejam</a:t>
            </a:r>
            <a:r>
              <a:rPr lang="en-US" sz="2350" dirty="0"/>
              <a:t> </a:t>
            </a:r>
            <a:r>
              <a:rPr lang="en-US" sz="2350" dirty="0" err="1"/>
              <a:t>praticadas</a:t>
            </a:r>
            <a:r>
              <a:rPr lang="en-US" sz="2350" dirty="0"/>
              <a:t>. Além disso, é importante que, a </a:t>
            </a:r>
            <a:r>
              <a:rPr lang="en-US" sz="2350" dirty="0" err="1"/>
              <a:t>empresa</a:t>
            </a:r>
            <a:r>
              <a:rPr lang="en-US" sz="2350" dirty="0"/>
              <a:t> </a:t>
            </a:r>
            <a:r>
              <a:rPr lang="en-US" sz="2350" dirty="0" err="1"/>
              <a:t>durante</a:t>
            </a:r>
            <a:r>
              <a:rPr lang="en-US" sz="2350" dirty="0"/>
              <a:t> a </a:t>
            </a:r>
            <a:r>
              <a:rPr lang="en-US" sz="2350" dirty="0" err="1"/>
              <a:t>tentativa</a:t>
            </a:r>
            <a:r>
              <a:rPr lang="en-US" sz="2350" dirty="0"/>
              <a:t> de criar uma cultura ética, </a:t>
            </a:r>
            <a:r>
              <a:rPr lang="en-US" sz="2350" dirty="0" err="1"/>
              <a:t>seja</a:t>
            </a:r>
            <a:r>
              <a:rPr lang="en-US" sz="2350" dirty="0"/>
              <a:t> </a:t>
            </a:r>
            <a:r>
              <a:rPr lang="en-US" sz="2350" b="1" dirty="0" err="1"/>
              <a:t>transparente</a:t>
            </a:r>
            <a:r>
              <a:rPr lang="en-US" sz="2350" b="1" dirty="0"/>
              <a:t> </a:t>
            </a:r>
            <a:r>
              <a:rPr lang="en-US" sz="2350" dirty="0"/>
              <a:t>e </a:t>
            </a:r>
            <a:r>
              <a:rPr lang="en-US" sz="2350" dirty="0" err="1"/>
              <a:t>aberta</a:t>
            </a:r>
            <a:r>
              <a:rPr lang="en-US" sz="2350" dirty="0"/>
              <a:t> </a:t>
            </a:r>
            <a:r>
              <a:rPr lang="en-US" sz="2350" dirty="0" err="1"/>
              <a:t>em</a:t>
            </a:r>
            <a:r>
              <a:rPr lang="en-US" sz="2350" dirty="0"/>
              <a:t> </a:t>
            </a:r>
            <a:r>
              <a:rPr lang="en-US" sz="2350" dirty="0" err="1"/>
              <a:t>todas</a:t>
            </a:r>
            <a:r>
              <a:rPr lang="en-US" sz="2350" dirty="0"/>
              <a:t> as suas práticas e </a:t>
            </a:r>
            <a:r>
              <a:rPr lang="en-US" sz="2350" dirty="0" err="1"/>
              <a:t>processos</a:t>
            </a:r>
            <a:r>
              <a:rPr lang="en-US" sz="2350" dirty="0"/>
              <a:t>.</a:t>
            </a:r>
          </a:p>
          <a:p>
            <a:pPr algn="ctr" rtl="0">
              <a:spcBef>
                <a:spcPts val="500"/>
              </a:spcBef>
            </a:pPr>
            <a:r>
              <a:rPr lang="en-US" sz="2350" b="1" dirty="0">
                <a:solidFill>
                  <a:schemeClr val="bg1"/>
                </a:solidFill>
                <a:highlight>
                  <a:srgbClr val="F79037"/>
                </a:highlight>
              </a:rPr>
              <a:t>ARTIGO INTERESSANTE </a:t>
            </a:r>
            <a:r>
              <a:rPr lang="en-GB" sz="2350" dirty="0">
                <a:hlinkClick r:id="rId2"/>
              </a:rPr>
              <a:t>Como Projetar uma Organização Ética (hbr.org)</a:t>
            </a:r>
            <a:endParaRPr lang="en-IE" sz="2350" dirty="0"/>
          </a:p>
        </p:txBody>
      </p:sp>
      <p:sp>
        <p:nvSpPr>
          <p:cNvPr id="3" name="Text Placeholder 2">
            <a:extLst>
              <a:ext uri="{FF2B5EF4-FFF2-40B4-BE49-F238E27FC236}">
                <a16:creationId xmlns:a16="http://schemas.microsoft.com/office/drawing/2014/main" id="{7DD56615-D1C1-DDC5-55C9-535F1E4C8450}"/>
              </a:ext>
            </a:extLst>
          </p:cNvPr>
          <p:cNvSpPr>
            <a:spLocks noGrp="1"/>
          </p:cNvSpPr>
          <p:nvPr>
            <p:ph type="body" sz="quarter" idx="16"/>
          </p:nvPr>
        </p:nvSpPr>
        <p:spPr/>
        <p:txBody>
          <a:bodyPr/>
          <a:lstStyle/>
          <a:p>
            <a:pPr algn="l" rtl="0"/>
            <a:r>
              <a:rPr lang="en-IE" b="1" dirty="0"/>
              <a:t>5. </a:t>
            </a:r>
            <a:r>
              <a:rPr lang="en-IE" b="1" dirty="0" err="1"/>
              <a:t>Criar</a:t>
            </a:r>
            <a:r>
              <a:rPr lang="en-IE" b="1" dirty="0"/>
              <a:t> </a:t>
            </a:r>
            <a:r>
              <a:rPr lang="en-IE" b="1" dirty="0" err="1"/>
              <a:t>uma</a:t>
            </a:r>
            <a:r>
              <a:rPr lang="en-IE" b="1" dirty="0"/>
              <a:t> </a:t>
            </a:r>
            <a:r>
              <a:rPr lang="en-IE" b="1" dirty="0" err="1"/>
              <a:t>cultura</a:t>
            </a:r>
            <a:r>
              <a:rPr lang="en-IE" b="1" dirty="0"/>
              <a:t> </a:t>
            </a:r>
            <a:r>
              <a:rPr lang="en-IE" b="1" dirty="0" err="1"/>
              <a:t>ética</a:t>
            </a:r>
            <a:endParaRPr lang="en-IE" b="1" dirty="0"/>
          </a:p>
        </p:txBody>
      </p:sp>
      <p:pic>
        <p:nvPicPr>
          <p:cNvPr id="5" name="Picture 2" descr="Icon  Description automatically generated">
            <a:extLst>
              <a:ext uri="{FF2B5EF4-FFF2-40B4-BE49-F238E27FC236}">
                <a16:creationId xmlns:a16="http://schemas.microsoft.com/office/drawing/2014/main" id="{0828ED7E-F89E-5FCE-67C1-4307E85AF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747" y="-63127"/>
            <a:ext cx="2466871" cy="1702133"/>
          </a:xfrm>
          <a:prstGeom prst="rect">
            <a:avLst/>
          </a:prstGeom>
        </p:spPr>
      </p:pic>
    </p:spTree>
    <p:extLst>
      <p:ext uri="{BB962C8B-B14F-4D97-AF65-F5344CB8AC3E}">
        <p14:creationId xmlns:p14="http://schemas.microsoft.com/office/powerpoint/2010/main" val="277510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962A3-34D9-019C-41C1-BAB38F07FDB8}"/>
              </a:ext>
            </a:extLst>
          </p:cNvPr>
          <p:cNvSpPr>
            <a:spLocks noGrp="1"/>
          </p:cNvSpPr>
          <p:nvPr>
            <p:ph type="body" sz="quarter" idx="18"/>
          </p:nvPr>
        </p:nvSpPr>
        <p:spPr>
          <a:xfrm>
            <a:off x="800387" y="1066831"/>
            <a:ext cx="6096524" cy="3291086"/>
          </a:xfrm>
        </p:spPr>
        <p:txBody>
          <a:bodyPr/>
          <a:lstStyle/>
          <a:p>
            <a:pPr algn="just" rtl="0">
              <a:spcBef>
                <a:spcPts val="500"/>
              </a:spcBef>
            </a:pPr>
            <a:r>
              <a:rPr lang="en-US" sz="2350" dirty="0" err="1"/>
              <a:t>Frequentemente</a:t>
            </a:r>
            <a:r>
              <a:rPr lang="en-US" sz="2350" dirty="0"/>
              <a:t> </a:t>
            </a:r>
            <a:r>
              <a:rPr lang="en-US" sz="2350" dirty="0" err="1"/>
              <a:t>todos</a:t>
            </a:r>
            <a:r>
              <a:rPr lang="en-US" sz="2350" dirty="0"/>
              <a:t> nós tomamos decisões </a:t>
            </a:r>
            <a:r>
              <a:rPr lang="en-US" sz="2350" dirty="0" err="1"/>
              <a:t>éticas</a:t>
            </a:r>
            <a:r>
              <a:rPr lang="en-US" sz="2350" dirty="0"/>
              <a:t> </a:t>
            </a:r>
            <a:r>
              <a:rPr lang="en-US" sz="2350" dirty="0" err="1"/>
              <a:t>sobre</a:t>
            </a:r>
            <a:r>
              <a:rPr lang="en-US" sz="2350" dirty="0"/>
              <a:t> a </a:t>
            </a:r>
            <a:r>
              <a:rPr lang="en-US" sz="2350" dirty="0" err="1"/>
              <a:t>nossa</a:t>
            </a:r>
            <a:r>
              <a:rPr lang="en-US" sz="2350" dirty="0"/>
              <a:t> </a:t>
            </a:r>
            <a:r>
              <a:rPr lang="en-US" sz="2350" dirty="0" err="1"/>
              <a:t>alimentação</a:t>
            </a:r>
            <a:r>
              <a:rPr lang="en-US" sz="2350" dirty="0"/>
              <a:t>. Mas o que significa o termo 'ética alimentar'?</a:t>
            </a:r>
          </a:p>
          <a:p>
            <a:pPr algn="just" rtl="0">
              <a:spcBef>
                <a:spcPts val="500"/>
              </a:spcBef>
            </a:pPr>
            <a:r>
              <a:rPr lang="en-US" sz="2350" dirty="0"/>
              <a:t>A ética </a:t>
            </a:r>
            <a:r>
              <a:rPr lang="en-US" sz="2350" dirty="0" err="1"/>
              <a:t>alimentar</a:t>
            </a:r>
            <a:r>
              <a:rPr lang="en-US" sz="2350" dirty="0"/>
              <a:t> </a:t>
            </a:r>
            <a:r>
              <a:rPr lang="en-US" sz="2350" dirty="0" err="1"/>
              <a:t>corresponde</a:t>
            </a:r>
            <a:r>
              <a:rPr lang="en-US" sz="2350" dirty="0"/>
              <a:t> aos princípios que ditam o que conta como tratamento aceitável dos outros em relação à comida - desde o tratamento humano dos </a:t>
            </a:r>
            <a:r>
              <a:rPr lang="en-US" sz="2350" dirty="0" err="1"/>
              <a:t>animais</a:t>
            </a:r>
            <a:r>
              <a:rPr lang="en-US" sz="2350" dirty="0"/>
              <a:t> </a:t>
            </a:r>
            <a:r>
              <a:rPr lang="en-US" sz="2350" dirty="0" err="1"/>
              <a:t>até</a:t>
            </a:r>
            <a:r>
              <a:rPr lang="en-US" sz="2350" dirty="0"/>
              <a:t> ao cuidado com o meio ambiente, a </a:t>
            </a:r>
            <a:r>
              <a:rPr lang="en-US" sz="2350" dirty="0" err="1"/>
              <a:t>saúde</a:t>
            </a:r>
            <a:r>
              <a:rPr lang="en-US" sz="2350" dirty="0"/>
              <a:t> </a:t>
            </a:r>
            <a:r>
              <a:rPr lang="en-US" sz="2350" dirty="0" err="1"/>
              <a:t>humana</a:t>
            </a:r>
            <a:r>
              <a:rPr lang="en-US" sz="2350" dirty="0"/>
              <a:t> e ao tratamento justo das pessoas que trabalham no sistema alimentar.</a:t>
            </a:r>
          </a:p>
          <a:p>
            <a:pPr algn="just" rtl="0">
              <a:spcBef>
                <a:spcPts val="500"/>
              </a:spcBef>
            </a:pPr>
            <a:r>
              <a:rPr lang="en-US" sz="2350" dirty="0"/>
              <a:t>Esta curta animação do Conselho de Ética Alimentar explora quatro </a:t>
            </a:r>
            <a:r>
              <a:rPr lang="en-US" sz="2350" dirty="0" err="1"/>
              <a:t>questões</a:t>
            </a:r>
            <a:r>
              <a:rPr lang="en-US" sz="2350" dirty="0"/>
              <a:t> </a:t>
            </a:r>
            <a:r>
              <a:rPr lang="en-US" sz="2350" dirty="0" err="1"/>
              <a:t>quotidianas</a:t>
            </a:r>
            <a:r>
              <a:rPr lang="en-US" sz="2350" dirty="0"/>
              <a:t>, </a:t>
            </a:r>
            <a:r>
              <a:rPr lang="en-US" sz="2350" dirty="0" err="1"/>
              <a:t>destacando</a:t>
            </a:r>
            <a:r>
              <a:rPr lang="en-US" sz="2350" dirty="0"/>
              <a:t>-se a forma como a ética </a:t>
            </a:r>
            <a:r>
              <a:rPr lang="en-US" sz="2350" dirty="0" err="1"/>
              <a:t>alimentar</a:t>
            </a:r>
            <a:r>
              <a:rPr lang="en-US" sz="2350" dirty="0"/>
              <a:t> 	é relevante para todos.</a:t>
            </a:r>
            <a:endParaRPr lang="en-IE" sz="2350" dirty="0"/>
          </a:p>
        </p:txBody>
      </p:sp>
      <p:sp>
        <p:nvSpPr>
          <p:cNvPr id="3" name="Text Placeholder 2">
            <a:extLst>
              <a:ext uri="{FF2B5EF4-FFF2-40B4-BE49-F238E27FC236}">
                <a16:creationId xmlns:a16="http://schemas.microsoft.com/office/drawing/2014/main" id="{1BB50DA5-1BED-A756-A209-8123D5F20D0D}"/>
              </a:ext>
            </a:extLst>
          </p:cNvPr>
          <p:cNvSpPr>
            <a:spLocks noGrp="1"/>
          </p:cNvSpPr>
          <p:nvPr>
            <p:ph type="body" sz="quarter" idx="16"/>
          </p:nvPr>
        </p:nvSpPr>
        <p:spPr>
          <a:xfrm>
            <a:off x="800387" y="464448"/>
            <a:ext cx="4990998" cy="646331"/>
          </a:xfrm>
        </p:spPr>
        <p:txBody>
          <a:bodyPr/>
          <a:lstStyle/>
          <a:p>
            <a:pPr algn="l" rtl="0"/>
            <a:r>
              <a:rPr lang="en-IE" b="1" dirty="0" err="1"/>
              <a:t>Momento</a:t>
            </a:r>
            <a:r>
              <a:rPr lang="en-IE" b="1" dirty="0"/>
              <a:t> de </a:t>
            </a:r>
            <a:r>
              <a:rPr lang="en-IE" b="1" dirty="0" err="1"/>
              <a:t>reflexão</a:t>
            </a:r>
            <a:r>
              <a:rPr lang="en-IE" b="1" dirty="0"/>
              <a:t>….</a:t>
            </a:r>
          </a:p>
        </p:txBody>
      </p:sp>
      <p:sp>
        <p:nvSpPr>
          <p:cNvPr id="4" name="Picture Placeholder 3">
            <a:extLst>
              <a:ext uri="{FF2B5EF4-FFF2-40B4-BE49-F238E27FC236}">
                <a16:creationId xmlns:a16="http://schemas.microsoft.com/office/drawing/2014/main" id="{504E5457-7622-89E1-F72E-9BEAD0A435B0}"/>
              </a:ext>
            </a:extLst>
          </p:cNvPr>
          <p:cNvSpPr>
            <a:spLocks noGrp="1"/>
          </p:cNvSpPr>
          <p:nvPr>
            <p:ph type="pic" sz="quarter" idx="10"/>
          </p:nvPr>
        </p:nvSpPr>
        <p:spPr/>
        <p:txBody>
          <a:bodyPr/>
          <a:lstStyle/>
          <a:p>
            <a:endParaRPr lang="pt-PT"/>
          </a:p>
        </p:txBody>
      </p:sp>
      <p:pic>
        <p:nvPicPr>
          <p:cNvPr id="5" name="Online Media 4" title="What is food ethics? A short explainer by the Food Ethics Council.">
            <a:hlinkClick r:id="" action="ppaction://media"/>
            <a:extLst>
              <a:ext uri="{FF2B5EF4-FFF2-40B4-BE49-F238E27FC236}">
                <a16:creationId xmlns:a16="http://schemas.microsoft.com/office/drawing/2014/main" id="{82C3B0ED-98B8-7CD4-67D4-0DEC5A69BEF9}"/>
              </a:ext>
            </a:extLst>
          </p:cNvPr>
          <p:cNvPicPr>
            <a:picLocks noRot="1" noChangeAspect="1"/>
          </p:cNvPicPr>
          <p:nvPr>
            <a:videoFile r:link="rId1"/>
          </p:nvPr>
        </p:nvPicPr>
        <p:blipFill>
          <a:blip r:embed="rId3"/>
          <a:stretch>
            <a:fillRect/>
          </a:stretch>
        </p:blipFill>
        <p:spPr>
          <a:xfrm>
            <a:off x="6896911" y="1359440"/>
            <a:ext cx="5295089" cy="4139119"/>
          </a:xfrm>
          <a:prstGeom prst="rect">
            <a:avLst/>
          </a:prstGeom>
        </p:spPr>
      </p:pic>
      <p:sp>
        <p:nvSpPr>
          <p:cNvPr id="7" name="TextBox 6">
            <a:extLst>
              <a:ext uri="{FF2B5EF4-FFF2-40B4-BE49-F238E27FC236}">
                <a16:creationId xmlns:a16="http://schemas.microsoft.com/office/drawing/2014/main" id="{3078AA35-1683-89B2-9513-3FD5C9363A22}"/>
              </a:ext>
            </a:extLst>
          </p:cNvPr>
          <p:cNvSpPr txBox="1"/>
          <p:nvPr/>
        </p:nvSpPr>
        <p:spPr>
          <a:xfrm>
            <a:off x="7214992" y="420500"/>
            <a:ext cx="4853078" cy="646331"/>
          </a:xfrm>
          <a:prstGeom prst="rect">
            <a:avLst/>
          </a:prstGeom>
          <a:noFill/>
        </p:spPr>
        <p:txBody>
          <a:bodyPr wrap="square">
            <a:spAutoFit/>
          </a:bodyPr>
          <a:lstStyle/>
          <a:p>
            <a:pPr algn="l" rtl="0"/>
            <a:r>
              <a:rPr lang="en-US" b="1" dirty="0">
                <a:solidFill>
                  <a:srgbClr val="F79037"/>
                </a:solidFill>
                <a:hlinkClick r:id="rId4">
                  <a:extLst>
                    <a:ext uri="{A12FA001-AC4F-418D-AE19-62706E023703}">
                      <ahyp:hlinkClr xmlns:ahyp="http://schemas.microsoft.com/office/drawing/2018/hyperlinkcolor" val="tx"/>
                    </a:ext>
                  </a:extLst>
                </a:hlinkClick>
              </a:rPr>
              <a:t>O que é a </a:t>
            </a:r>
            <a:r>
              <a:rPr lang="en-US" b="1" dirty="0" err="1">
                <a:solidFill>
                  <a:srgbClr val="F79037"/>
                </a:solidFill>
                <a:hlinkClick r:id="rId4">
                  <a:extLst>
                    <a:ext uri="{A12FA001-AC4F-418D-AE19-62706E023703}">
                      <ahyp:hlinkClr xmlns:ahyp="http://schemas.microsoft.com/office/drawing/2018/hyperlinkcolor" val="tx"/>
                    </a:ext>
                  </a:extLst>
                </a:hlinkClick>
              </a:rPr>
              <a:t>ética</a:t>
            </a:r>
            <a:r>
              <a:rPr lang="en-US" b="1" dirty="0">
                <a:solidFill>
                  <a:srgbClr val="F79037"/>
                </a:solidFill>
                <a:hlinkClick r:id="rId4">
                  <a:extLst>
                    <a:ext uri="{A12FA001-AC4F-418D-AE19-62706E023703}">
                      <ahyp:hlinkClr xmlns:ahyp="http://schemas.microsoft.com/office/drawing/2018/hyperlinkcolor" val="tx"/>
                    </a:ext>
                  </a:extLst>
                </a:hlinkClick>
              </a:rPr>
              <a:t> alimentar? Uma breve </a:t>
            </a:r>
            <a:r>
              <a:rPr lang="en-US" b="1" dirty="0" err="1">
                <a:solidFill>
                  <a:srgbClr val="F79037"/>
                </a:solidFill>
                <a:hlinkClick r:id="rId4">
                  <a:extLst>
                    <a:ext uri="{A12FA001-AC4F-418D-AE19-62706E023703}">
                      <ahyp:hlinkClr xmlns:ahyp="http://schemas.microsoft.com/office/drawing/2018/hyperlinkcolor" val="tx"/>
                    </a:ext>
                  </a:extLst>
                </a:hlinkClick>
              </a:rPr>
              <a:t>explicação</a:t>
            </a:r>
            <a:r>
              <a:rPr lang="en-US" b="1" dirty="0">
                <a:solidFill>
                  <a:srgbClr val="F79037"/>
                </a:solidFill>
                <a:hlinkClick r:id="rId4">
                  <a:extLst>
                    <a:ext uri="{A12FA001-AC4F-418D-AE19-62706E023703}">
                      <ahyp:hlinkClr xmlns:ahyp="http://schemas.microsoft.com/office/drawing/2018/hyperlinkcolor" val="tx"/>
                    </a:ext>
                  </a:extLst>
                </a:hlinkClick>
              </a:rPr>
              <a:t> do Conselho de Ética Alimentar. no Vimeo</a:t>
            </a:r>
            <a:endParaRPr lang="en-IE" b="1" dirty="0">
              <a:solidFill>
                <a:srgbClr val="F79037"/>
              </a:solidFill>
            </a:endParaRPr>
          </a:p>
        </p:txBody>
      </p:sp>
    </p:spTree>
    <p:extLst>
      <p:ext uri="{BB962C8B-B14F-4D97-AF65-F5344CB8AC3E}">
        <p14:creationId xmlns:p14="http://schemas.microsoft.com/office/powerpoint/2010/main" val="22154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4DCE5-85EB-4F12-1AB6-7E1126FC5D17}"/>
              </a:ext>
            </a:extLst>
          </p:cNvPr>
          <p:cNvSpPr>
            <a:spLocks noGrp="1"/>
          </p:cNvSpPr>
          <p:nvPr>
            <p:ph type="body" sz="quarter" idx="18"/>
          </p:nvPr>
        </p:nvSpPr>
        <p:spPr>
          <a:xfrm>
            <a:off x="898358" y="1341764"/>
            <a:ext cx="6893497" cy="3025975"/>
          </a:xfrm>
        </p:spPr>
        <p:txBody>
          <a:bodyPr/>
          <a:lstStyle/>
          <a:p>
            <a:pPr marL="342900" indent="-342900" algn="l" rtl="0">
              <a:buFont typeface="Arial" panose="020B0604020202020204" pitchFamily="34" charset="0"/>
              <a:buChar char="•"/>
            </a:pPr>
            <a:r>
              <a:rPr lang="pt-PT" sz="2000" dirty="0"/>
              <a:t>Conselho Nacional de Ética para as Ciências da Vida </a:t>
            </a:r>
            <a:r>
              <a:rPr lang="pt-PT" sz="2000" dirty="0">
                <a:hlinkClick r:id="rId2"/>
              </a:rPr>
              <a:t>https://www.cnecv.pt/pt</a:t>
            </a:r>
            <a:endParaRPr lang="pt-PT" sz="2000" dirty="0"/>
          </a:p>
          <a:p>
            <a:pPr marL="342900" indent="-342900" algn="l" rtl="0">
              <a:buFont typeface="Arial" panose="020B0604020202020204" pitchFamily="34" charset="0"/>
              <a:buChar char="•"/>
            </a:pPr>
            <a:r>
              <a:rPr lang="pt-PT" sz="2000" dirty="0"/>
              <a:t>República Portuguesa. Estratégia Portugal 2030 – Documento de Enquadramento Estratégico </a:t>
            </a:r>
            <a:r>
              <a:rPr lang="pt-PT" sz="2000" dirty="0">
                <a:hlinkClick r:id="rId3"/>
              </a:rPr>
              <a:t>https://tinyurl.com/EstrategiaPortugal2030</a:t>
            </a:r>
            <a:endParaRPr lang="pt-PT" sz="2000" dirty="0"/>
          </a:p>
          <a:p>
            <a:pPr marL="342900" indent="-342900" algn="l" rtl="0">
              <a:buFont typeface="Arial" panose="020B0604020202020204" pitchFamily="34" charset="0"/>
              <a:buChar char="•"/>
            </a:pPr>
            <a:r>
              <a:rPr lang="pt-PT" sz="2000" dirty="0"/>
              <a:t>Ramalho-Santos J. &amp; Horta S. (s/d). “ONE HEALTH”: Um Planeta, Uma Saúde, Uma Ética”, Coleção Bioética nº 21, Edição CNECV, ISBN 978-972-8368-44-9 </a:t>
            </a:r>
            <a:r>
              <a:rPr lang="pt-PT" sz="2000" dirty="0">
                <a:hlinkClick r:id="rId4"/>
              </a:rPr>
              <a:t>https://tinyurl.com/BOOKONEHEALTH</a:t>
            </a:r>
            <a:endParaRPr lang="pt-PT" sz="2000" dirty="0"/>
          </a:p>
          <a:p>
            <a:pPr marL="342900" indent="-342900" algn="l" rtl="0">
              <a:buFont typeface="Arial" panose="020B0604020202020204" pitchFamily="34" charset="0"/>
              <a:buChar char="•"/>
            </a:pPr>
            <a:r>
              <a:rPr lang="pt-PT" sz="2000" dirty="0"/>
              <a:t>Coelho do Vale, R. &amp; Moreira, I. (2016), “Estudo da Sociedade Portuguesa- Confiança no governo, instituições, poupança, e perceção moral e ética (Março 2016)”, Observatório da Sociedade Portuguesa- CATÓLICA-LISBON. </a:t>
            </a:r>
            <a:r>
              <a:rPr lang="pt-PT" sz="2000" dirty="0">
                <a:hlinkClick r:id="rId5"/>
              </a:rPr>
              <a:t>https://www.clsbe.lisboa.ucp.pt/system/files/assets/files/estudo-2-principios-de-moral-e-etica.pdf</a:t>
            </a:r>
            <a:endParaRPr lang="pt-PT" sz="2000" dirty="0"/>
          </a:p>
          <a:p>
            <a:pPr marL="342900" indent="-342900" algn="l" rtl="0">
              <a:buFont typeface="Arial" panose="020B0604020202020204" pitchFamily="34" charset="0"/>
              <a:buChar char="•"/>
            </a:pPr>
            <a:endParaRPr lang="pt-PT" sz="2000" dirty="0"/>
          </a:p>
        </p:txBody>
      </p:sp>
      <p:sp>
        <p:nvSpPr>
          <p:cNvPr id="3" name="Text Placeholder 2">
            <a:extLst>
              <a:ext uri="{FF2B5EF4-FFF2-40B4-BE49-F238E27FC236}">
                <a16:creationId xmlns:a16="http://schemas.microsoft.com/office/drawing/2014/main" id="{2FA693B7-A7AE-46E4-988D-C149000FBC8A}"/>
              </a:ext>
            </a:extLst>
          </p:cNvPr>
          <p:cNvSpPr>
            <a:spLocks noGrp="1"/>
          </p:cNvSpPr>
          <p:nvPr>
            <p:ph type="body" sz="quarter" idx="16"/>
          </p:nvPr>
        </p:nvSpPr>
        <p:spPr>
          <a:xfrm>
            <a:off x="898358" y="709372"/>
            <a:ext cx="4990998" cy="992652"/>
          </a:xfrm>
        </p:spPr>
        <p:txBody>
          <a:bodyPr/>
          <a:lstStyle/>
          <a:p>
            <a:pPr algn="l" rtl="0"/>
            <a:r>
              <a:rPr lang="en-IE" dirty="0" err="1"/>
              <a:t>Mergulhe</a:t>
            </a:r>
            <a:r>
              <a:rPr lang="en-IE" dirty="0"/>
              <a:t> mais fundo…</a:t>
            </a:r>
          </a:p>
        </p:txBody>
      </p:sp>
      <p:pic>
        <p:nvPicPr>
          <p:cNvPr id="6" name="Picture Placeholder 5" descr="Books on a shelf">
            <a:extLst>
              <a:ext uri="{FF2B5EF4-FFF2-40B4-BE49-F238E27FC236}">
                <a16:creationId xmlns:a16="http://schemas.microsoft.com/office/drawing/2014/main" id="{BE9F857B-32DC-C737-74A2-13AD685ADA68}"/>
              </a:ext>
            </a:extLst>
          </p:cNvPr>
          <p:cNvPicPr>
            <a:picLocks noGrp="1" noChangeAspect="1"/>
          </p:cNvPicPr>
          <p:nvPr>
            <p:ph type="pic" sz="quarter" idx="42"/>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4392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Ética Alimentar, Consequências das Escolhas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D0561-FF81-BCBD-0F6A-83A454E52257}"/>
              </a:ext>
            </a:extLst>
          </p:cNvPr>
          <p:cNvSpPr>
            <a:spLocks noGrp="1"/>
          </p:cNvSpPr>
          <p:nvPr>
            <p:ph type="body" sz="quarter" idx="18"/>
          </p:nvPr>
        </p:nvSpPr>
        <p:spPr>
          <a:xfrm>
            <a:off x="1148433" y="1912610"/>
            <a:ext cx="10379947" cy="3440624"/>
          </a:xfrm>
        </p:spPr>
        <p:txBody>
          <a:bodyPr/>
          <a:lstStyle/>
          <a:p>
            <a:pPr algn="just" rtl="0"/>
            <a:r>
              <a:rPr lang="en-US" dirty="0"/>
              <a:t>Considerações éticas </a:t>
            </a:r>
            <a:r>
              <a:rPr lang="en-US" dirty="0" err="1"/>
              <a:t>estão</a:t>
            </a:r>
            <a:r>
              <a:rPr lang="en-US" dirty="0"/>
              <a:t> a </a:t>
            </a:r>
            <a:r>
              <a:rPr lang="en-US" dirty="0" err="1"/>
              <a:t>assumir</a:t>
            </a:r>
            <a:r>
              <a:rPr lang="en-US" dirty="0"/>
              <a:t> um </a:t>
            </a:r>
            <a:r>
              <a:rPr lang="en-US" dirty="0" err="1"/>
              <a:t>papel</a:t>
            </a:r>
            <a:r>
              <a:rPr lang="en-US" dirty="0"/>
              <a:t> </a:t>
            </a:r>
            <a:r>
              <a:rPr lang="en-US" dirty="0" err="1"/>
              <a:t>importante</a:t>
            </a:r>
            <a:r>
              <a:rPr lang="en-US" dirty="0"/>
              <a:t> nas escolhas </a:t>
            </a:r>
            <a:r>
              <a:rPr lang="en-US" dirty="0" err="1"/>
              <a:t>alimentares</a:t>
            </a:r>
            <a:r>
              <a:rPr lang="en-US" dirty="0"/>
              <a:t> dos </a:t>
            </a:r>
            <a:r>
              <a:rPr lang="en-US" dirty="0" err="1"/>
              <a:t>consumidores</a:t>
            </a:r>
            <a:r>
              <a:rPr lang="en-US" dirty="0"/>
              <a:t>, </a:t>
            </a:r>
            <a:r>
              <a:rPr lang="en-US" dirty="0" err="1"/>
              <a:t>pelo</a:t>
            </a:r>
            <a:r>
              <a:rPr lang="en-US" dirty="0"/>
              <a:t> facto do desconforto expresso por muitos </a:t>
            </a:r>
            <a:r>
              <a:rPr lang="en-US" dirty="0" err="1"/>
              <a:t>em</a:t>
            </a:r>
            <a:r>
              <a:rPr lang="en-US" dirty="0"/>
              <a:t> </a:t>
            </a:r>
            <a:r>
              <a:rPr lang="en-US" dirty="0" err="1"/>
              <a:t>relação</a:t>
            </a:r>
            <a:r>
              <a:rPr lang="en-US" dirty="0"/>
              <a:t> ao</a:t>
            </a:r>
            <a:r>
              <a:rPr lang="en-US" b="1" dirty="0"/>
              <a:t> </a:t>
            </a:r>
            <a:r>
              <a:rPr lang="en-US" b="1" dirty="0" err="1"/>
              <a:t>fosso</a:t>
            </a:r>
            <a:r>
              <a:rPr lang="en-US" b="1" dirty="0"/>
              <a:t> </a:t>
            </a:r>
            <a:r>
              <a:rPr lang="en-US" b="1" dirty="0" err="1"/>
              <a:t>existente</a:t>
            </a:r>
            <a:r>
              <a:rPr lang="en-US" b="1" dirty="0"/>
              <a:t>, cada </a:t>
            </a:r>
            <a:r>
              <a:rPr lang="en-US" b="1" dirty="0" err="1"/>
              <a:t>vez</a:t>
            </a:r>
            <a:r>
              <a:rPr lang="en-US" b="1" dirty="0"/>
              <a:t> </a:t>
            </a:r>
            <a:r>
              <a:rPr lang="en-US" b="1" dirty="0" err="1"/>
              <a:t>maior</a:t>
            </a:r>
            <a:r>
              <a:rPr lang="en-US" b="1" dirty="0"/>
              <a:t>, entre os processos de produção e o consumo</a:t>
            </a:r>
            <a:r>
              <a:rPr lang="en-US" dirty="0"/>
              <a:t>.</a:t>
            </a:r>
          </a:p>
          <a:p>
            <a:pPr algn="just" rtl="0"/>
            <a:r>
              <a:rPr lang="en-US" dirty="0"/>
              <a:t>As tendências atuais mostram que os consumidores têm três tipos de preocupações éticas:</a:t>
            </a:r>
          </a:p>
          <a:p>
            <a:pPr marL="457200" indent="-457200" algn="just" rtl="0">
              <a:buFont typeface="+mj-lt"/>
              <a:buAutoNum type="arabicPeriod"/>
            </a:pPr>
            <a:r>
              <a:rPr lang="en-US" b="1" dirty="0" err="1">
                <a:solidFill>
                  <a:srgbClr val="F79037"/>
                </a:solidFill>
              </a:rPr>
              <a:t>Questões</a:t>
            </a:r>
            <a:r>
              <a:rPr lang="en-US" b="1" dirty="0">
                <a:solidFill>
                  <a:srgbClr val="F79037"/>
                </a:solidFill>
              </a:rPr>
              <a:t> fundamentais como o </a:t>
            </a:r>
            <a:r>
              <a:rPr lang="en-US" b="1" dirty="0" err="1">
                <a:solidFill>
                  <a:srgbClr val="F79037"/>
                </a:solidFill>
              </a:rPr>
              <a:t>bem-estar</a:t>
            </a:r>
            <a:r>
              <a:rPr lang="en-US" b="1" dirty="0">
                <a:solidFill>
                  <a:srgbClr val="F79037"/>
                </a:solidFill>
              </a:rPr>
              <a:t> animal.</a:t>
            </a:r>
          </a:p>
          <a:p>
            <a:pPr marL="457200" indent="-457200" algn="just" rtl="0">
              <a:buFont typeface="+mj-lt"/>
              <a:buAutoNum type="arabicPeriod"/>
            </a:pPr>
            <a:r>
              <a:rPr lang="en-US" b="1" dirty="0" err="1">
                <a:solidFill>
                  <a:srgbClr val="F79037"/>
                </a:solidFill>
              </a:rPr>
              <a:t>Requisitos</a:t>
            </a:r>
            <a:r>
              <a:rPr lang="en-US" b="1" dirty="0">
                <a:solidFill>
                  <a:srgbClr val="F79037"/>
                </a:solidFill>
              </a:rPr>
              <a:t> </a:t>
            </a:r>
            <a:r>
              <a:rPr lang="en-US" b="1" dirty="0" err="1">
                <a:solidFill>
                  <a:srgbClr val="F79037"/>
                </a:solidFill>
              </a:rPr>
              <a:t>relativos</a:t>
            </a:r>
            <a:r>
              <a:rPr lang="en-US" b="1" dirty="0">
                <a:solidFill>
                  <a:srgbClr val="F79037"/>
                </a:solidFill>
              </a:rPr>
              <a:t> a </a:t>
            </a:r>
            <a:r>
              <a:rPr lang="en-US" b="1" dirty="0" err="1">
                <a:solidFill>
                  <a:srgbClr val="F79037"/>
                </a:solidFill>
              </a:rPr>
              <a:t>informações</a:t>
            </a:r>
            <a:r>
              <a:rPr lang="en-US" b="1" dirty="0">
                <a:solidFill>
                  <a:srgbClr val="F79037"/>
                </a:solidFill>
              </a:rPr>
              <a:t> </a:t>
            </a:r>
            <a:r>
              <a:rPr lang="en-US" b="1" dirty="0" err="1">
                <a:solidFill>
                  <a:srgbClr val="F79037"/>
                </a:solidFill>
              </a:rPr>
              <a:t>fidedignas</a:t>
            </a:r>
            <a:r>
              <a:rPr lang="en-US" b="1" dirty="0">
                <a:solidFill>
                  <a:srgbClr val="F79037"/>
                </a:solidFill>
              </a:rPr>
              <a:t>.</a:t>
            </a:r>
          </a:p>
          <a:p>
            <a:pPr marL="457200" indent="-457200" algn="just" rtl="0">
              <a:buFont typeface="+mj-lt"/>
              <a:buAutoNum type="arabicPeriod"/>
            </a:pPr>
            <a:r>
              <a:rPr lang="en-US" b="1" dirty="0">
                <a:solidFill>
                  <a:srgbClr val="F79037"/>
                </a:solidFill>
              </a:rPr>
              <a:t>O desejo de envolvimento e </a:t>
            </a:r>
            <a:r>
              <a:rPr lang="en-US" b="1" dirty="0" err="1">
                <a:solidFill>
                  <a:srgbClr val="F79037"/>
                </a:solidFill>
              </a:rPr>
              <a:t>participação</a:t>
            </a:r>
            <a:r>
              <a:rPr lang="en-US" b="1" dirty="0">
                <a:solidFill>
                  <a:srgbClr val="F79037"/>
                </a:solidFill>
              </a:rPr>
              <a:t>.</a:t>
            </a:r>
          </a:p>
        </p:txBody>
      </p:sp>
      <p:sp>
        <p:nvSpPr>
          <p:cNvPr id="3" name="Text Placeholder 2">
            <a:extLst>
              <a:ext uri="{FF2B5EF4-FFF2-40B4-BE49-F238E27FC236}">
                <a16:creationId xmlns:a16="http://schemas.microsoft.com/office/drawing/2014/main" id="{2FD53300-47FC-606F-EBAE-DE61B97034E5}"/>
              </a:ext>
            </a:extLst>
          </p:cNvPr>
          <p:cNvSpPr>
            <a:spLocks noGrp="1"/>
          </p:cNvSpPr>
          <p:nvPr>
            <p:ph type="body" sz="quarter" idx="16"/>
          </p:nvPr>
        </p:nvSpPr>
        <p:spPr/>
        <p:txBody>
          <a:bodyPr/>
          <a:lstStyle/>
          <a:p>
            <a:pPr algn="l" rtl="0"/>
            <a:r>
              <a:rPr lang="en-IE" b="1" dirty="0" err="1"/>
              <a:t>Escolhas</a:t>
            </a:r>
            <a:r>
              <a:rPr lang="en-IE" b="1" dirty="0"/>
              <a:t> </a:t>
            </a:r>
            <a:r>
              <a:rPr lang="en-IE" b="1" dirty="0" err="1"/>
              <a:t>alimentares</a:t>
            </a:r>
            <a:r>
              <a:rPr lang="en-IE" b="1" dirty="0"/>
              <a:t>…</a:t>
            </a:r>
          </a:p>
        </p:txBody>
      </p:sp>
      <p:sp>
        <p:nvSpPr>
          <p:cNvPr id="5" name="TextBox 4">
            <a:extLst>
              <a:ext uri="{FF2B5EF4-FFF2-40B4-BE49-F238E27FC236}">
                <a16:creationId xmlns:a16="http://schemas.microsoft.com/office/drawing/2014/main" id="{D19DDE37-6358-E297-0CA0-FEEF713C80E7}"/>
              </a:ext>
            </a:extLst>
          </p:cNvPr>
          <p:cNvSpPr txBox="1"/>
          <p:nvPr/>
        </p:nvSpPr>
        <p:spPr>
          <a:xfrm>
            <a:off x="10633435" y="4957751"/>
            <a:ext cx="894945" cy="369332"/>
          </a:xfrm>
          <a:prstGeom prst="rect">
            <a:avLst/>
          </a:prstGeom>
          <a:noFill/>
        </p:spPr>
        <p:txBody>
          <a:bodyPr wrap="square" rtlCol="0">
            <a:spAutoFit/>
          </a:bodyPr>
          <a:lstStyle/>
          <a:p>
            <a:pPr algn="l" rtl="0"/>
            <a:r>
              <a:rPr lang="en-IE" dirty="0">
                <a:solidFill>
                  <a:srgbClr val="F79037"/>
                </a:solidFill>
                <a:hlinkClick r:id="rId2">
                  <a:extLst>
                    <a:ext uri="{A12FA001-AC4F-418D-AE19-62706E023703}">
                      <ahyp:hlinkClr xmlns:ahyp="http://schemas.microsoft.com/office/drawing/2018/hyperlinkcolor" val="tx"/>
                    </a:ext>
                  </a:extLst>
                </a:hlinkClick>
              </a:rPr>
              <a:t>Fonte</a:t>
            </a:r>
            <a:r>
              <a:rPr lang="en-IE" dirty="0">
                <a:solidFill>
                  <a:srgbClr val="F79037"/>
                </a:solidFill>
              </a:rPr>
              <a:t> </a:t>
            </a:r>
          </a:p>
        </p:txBody>
      </p:sp>
    </p:spTree>
    <p:extLst>
      <p:ext uri="{BB962C8B-B14F-4D97-AF65-F5344CB8AC3E}">
        <p14:creationId xmlns:p14="http://schemas.microsoft.com/office/powerpoint/2010/main" val="271714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D7ADC-8965-EBA6-9518-DF082BA43E4F}"/>
              </a:ext>
            </a:extLst>
          </p:cNvPr>
          <p:cNvSpPr>
            <a:spLocks noGrp="1"/>
          </p:cNvSpPr>
          <p:nvPr>
            <p:ph type="body" sz="quarter" idx="18"/>
          </p:nvPr>
        </p:nvSpPr>
        <p:spPr>
          <a:xfrm>
            <a:off x="914400" y="1514999"/>
            <a:ext cx="6953459" cy="3025975"/>
          </a:xfrm>
        </p:spPr>
        <p:txBody>
          <a:bodyPr/>
          <a:lstStyle/>
          <a:p>
            <a:r>
              <a:rPr lang="en-US" sz="2300" dirty="0"/>
              <a:t>Acontece que </a:t>
            </a:r>
            <a:r>
              <a:rPr lang="en-US" sz="2300" dirty="0" err="1"/>
              <a:t>muitos</a:t>
            </a:r>
            <a:r>
              <a:rPr lang="en-US" sz="2300" dirty="0"/>
              <a:t> dos </a:t>
            </a:r>
            <a:r>
              <a:rPr lang="en-US" sz="2300" b="1" dirty="0"/>
              <a:t>consumidores </a:t>
            </a:r>
            <a:r>
              <a:rPr lang="en-US" sz="2300" b="1" dirty="0" err="1"/>
              <a:t>estão</a:t>
            </a:r>
            <a:r>
              <a:rPr lang="en-US" sz="2300" b="1" dirty="0"/>
              <a:t> a </a:t>
            </a:r>
            <a:r>
              <a:rPr lang="en-US" sz="2300" b="1" dirty="0" err="1"/>
              <a:t>diversificar</a:t>
            </a:r>
            <a:r>
              <a:rPr lang="en-US" sz="2300" b="1" dirty="0"/>
              <a:t> as suas </a:t>
            </a:r>
            <a:r>
              <a:rPr lang="en-US" sz="2300" b="1" dirty="0" err="1"/>
              <a:t>escolhas</a:t>
            </a:r>
            <a:r>
              <a:rPr lang="en-US" sz="2300" b="1" dirty="0"/>
              <a:t> </a:t>
            </a:r>
            <a:r>
              <a:rPr lang="en-US" sz="2300" b="1" dirty="0" err="1"/>
              <a:t>alimentares</a:t>
            </a:r>
            <a:r>
              <a:rPr lang="en-US" sz="2300" b="1" dirty="0"/>
              <a:t>, </a:t>
            </a:r>
            <a:r>
              <a:rPr lang="en-US" sz="2300" b="1" dirty="0" err="1"/>
              <a:t>dependendo</a:t>
            </a:r>
            <a:r>
              <a:rPr lang="en-US" sz="2300" b="1" dirty="0"/>
              <a:t> do seu estilo de vida, cultura e situações de </a:t>
            </a:r>
            <a:r>
              <a:rPr lang="en-US" sz="2300" b="1" dirty="0" err="1"/>
              <a:t>vida</a:t>
            </a:r>
            <a:r>
              <a:rPr lang="en-US" sz="2300" b="1" dirty="0"/>
              <a:t>. </a:t>
            </a:r>
            <a:r>
              <a:rPr lang="en-US" sz="2300" dirty="0" err="1"/>
              <a:t>Há</a:t>
            </a:r>
            <a:r>
              <a:rPr lang="en-US" sz="2300" dirty="0"/>
              <a:t> uma tendência para aumentar a </a:t>
            </a:r>
            <a:r>
              <a:rPr lang="en-US" sz="2300" dirty="0" err="1"/>
              <a:t>diversificação</a:t>
            </a:r>
            <a:r>
              <a:rPr lang="en-US" sz="2300" dirty="0"/>
              <a:t> ao </a:t>
            </a:r>
            <a:r>
              <a:rPr lang="en-US" sz="2300" dirty="0" err="1"/>
              <a:t>nível</a:t>
            </a:r>
            <a:r>
              <a:rPr lang="en-US" sz="2300" dirty="0"/>
              <a:t> dos </a:t>
            </a:r>
            <a:r>
              <a:rPr lang="en-US" sz="2300" dirty="0" err="1"/>
              <a:t>estilos</a:t>
            </a:r>
            <a:r>
              <a:rPr lang="en-US" sz="2300" dirty="0"/>
              <a:t> </a:t>
            </a:r>
            <a:r>
              <a:rPr lang="en-US" sz="2300" dirty="0" err="1"/>
              <a:t>alimentares</a:t>
            </a:r>
            <a:r>
              <a:rPr lang="en-US" sz="2300" dirty="0"/>
              <a:t>, e </a:t>
            </a:r>
            <a:r>
              <a:rPr lang="en-US" sz="2300" dirty="0" err="1"/>
              <a:t>em</a:t>
            </a:r>
            <a:r>
              <a:rPr lang="en-US" sz="2300" dirty="0"/>
              <a:t> </a:t>
            </a:r>
            <a:r>
              <a:rPr lang="en-US" sz="2300" dirty="0" err="1"/>
              <a:t>consequência</a:t>
            </a:r>
            <a:r>
              <a:rPr lang="en-US" sz="2300" dirty="0"/>
              <a:t> as </a:t>
            </a:r>
            <a:r>
              <a:rPr lang="en-US" sz="2300" dirty="0" err="1"/>
              <a:t>correspondentes</a:t>
            </a:r>
            <a:r>
              <a:rPr lang="en-US" sz="2300" dirty="0"/>
              <a:t> </a:t>
            </a:r>
            <a:r>
              <a:rPr lang="en-US" sz="2300" dirty="0" err="1"/>
              <a:t>práticas</a:t>
            </a:r>
            <a:r>
              <a:rPr lang="en-US" sz="2300" dirty="0"/>
              <a:t> </a:t>
            </a:r>
            <a:r>
              <a:rPr lang="en-US" sz="2300" dirty="0" err="1"/>
              <a:t>agrícolas</a:t>
            </a:r>
            <a:r>
              <a:rPr lang="en-US" sz="2300" dirty="0"/>
              <a:t> e de </a:t>
            </a:r>
            <a:r>
              <a:rPr lang="en-US" sz="2300" dirty="0" err="1"/>
              <a:t>produção</a:t>
            </a:r>
            <a:r>
              <a:rPr lang="en-US" sz="2300" dirty="0"/>
              <a:t>. No entanto, existem vários argumentos contra a ideia do papel orientador dos </a:t>
            </a:r>
            <a:r>
              <a:rPr lang="en-US" sz="2300" dirty="0" err="1"/>
              <a:t>valores</a:t>
            </a:r>
            <a:r>
              <a:rPr lang="en-US" sz="2300" dirty="0"/>
              <a:t> dos </a:t>
            </a:r>
            <a:r>
              <a:rPr lang="en-US" sz="2300" dirty="0" err="1"/>
              <a:t>consumidores</a:t>
            </a:r>
            <a:r>
              <a:rPr lang="en-US" sz="2300" dirty="0"/>
              <a:t>  e das </a:t>
            </a:r>
            <a:r>
              <a:rPr lang="en-US" sz="2300" dirty="0" err="1"/>
              <a:t>suas</a:t>
            </a:r>
            <a:r>
              <a:rPr lang="en-US" sz="2300" dirty="0"/>
              <a:t> </a:t>
            </a:r>
            <a:r>
              <a:rPr lang="en-US" sz="2300" dirty="0" err="1"/>
              <a:t>preocupações</a:t>
            </a:r>
            <a:r>
              <a:rPr lang="en-US" sz="2300" dirty="0"/>
              <a:t> ao </a:t>
            </a:r>
            <a:r>
              <a:rPr lang="en-US" sz="2300" dirty="0" err="1"/>
              <a:t>nível</a:t>
            </a:r>
            <a:r>
              <a:rPr lang="en-US" sz="2300" dirty="0"/>
              <a:t> do mercado. Há uma alegação de que esses argumentos não são convincentes e que os consumidores, juntamente com outras partes interessadas, como produtores e reguladores, </a:t>
            </a:r>
            <a:r>
              <a:rPr lang="en-US" sz="2300" dirty="0" err="1"/>
              <a:t>têm</a:t>
            </a:r>
            <a:r>
              <a:rPr lang="en-US" sz="2300" dirty="0"/>
              <a:t> a </a:t>
            </a:r>
            <a:r>
              <a:rPr lang="en-US" sz="2300" dirty="0" err="1"/>
              <a:t>responsabilidade</a:t>
            </a:r>
            <a:r>
              <a:rPr lang="en-US" sz="2300" dirty="0"/>
              <a:t> de tornar o </a:t>
            </a:r>
            <a:r>
              <a:rPr lang="en-US" sz="2300" dirty="0" err="1"/>
              <a:t>setor</a:t>
            </a:r>
            <a:r>
              <a:rPr lang="en-US" sz="2300" dirty="0"/>
              <a:t> </a:t>
            </a:r>
            <a:r>
              <a:rPr lang="en-US" sz="2300" dirty="0" err="1"/>
              <a:t>alimentar</a:t>
            </a:r>
            <a:r>
              <a:rPr lang="en-US" sz="2300" dirty="0"/>
              <a:t> </a:t>
            </a:r>
            <a:r>
              <a:rPr lang="en-US" sz="2300" dirty="0" err="1"/>
              <a:t>mais</a:t>
            </a:r>
            <a:r>
              <a:rPr lang="en-US" sz="2300" dirty="0"/>
              <a:t> 	</a:t>
            </a:r>
            <a:r>
              <a:rPr lang="en-US" sz="2300" dirty="0" err="1"/>
              <a:t>aceitável</a:t>
            </a:r>
            <a:r>
              <a:rPr lang="en-US" sz="2300" dirty="0"/>
              <a:t> do ponto de vista da </a:t>
            </a:r>
            <a:r>
              <a:rPr lang="en-US" sz="2300" dirty="0" err="1"/>
              <a:t>ética</a:t>
            </a:r>
            <a:r>
              <a:rPr lang="en-US" sz="2300" dirty="0"/>
              <a:t>.</a:t>
            </a:r>
            <a:endParaRPr lang="en-IE" sz="2300" dirty="0"/>
          </a:p>
        </p:txBody>
      </p:sp>
      <p:sp>
        <p:nvSpPr>
          <p:cNvPr id="3" name="Text Placeholder 2">
            <a:extLst>
              <a:ext uri="{FF2B5EF4-FFF2-40B4-BE49-F238E27FC236}">
                <a16:creationId xmlns:a16="http://schemas.microsoft.com/office/drawing/2014/main" id="{9A1550BB-7CA2-77D8-D329-E25036010B75}"/>
              </a:ext>
            </a:extLst>
          </p:cNvPr>
          <p:cNvSpPr>
            <a:spLocks noGrp="1"/>
          </p:cNvSpPr>
          <p:nvPr>
            <p:ph type="body" sz="quarter" idx="16"/>
          </p:nvPr>
        </p:nvSpPr>
        <p:spPr>
          <a:xfrm>
            <a:off x="810806" y="507428"/>
            <a:ext cx="6446027" cy="992652"/>
          </a:xfrm>
        </p:spPr>
        <p:txBody>
          <a:bodyPr/>
          <a:lstStyle/>
          <a:p>
            <a:pPr algn="l" rtl="0"/>
            <a:r>
              <a:rPr lang="en-IE" b="1" dirty="0"/>
              <a:t>O que </a:t>
            </a:r>
            <a:r>
              <a:rPr lang="en-IE" b="1" dirty="0" err="1"/>
              <a:t>vem</a:t>
            </a:r>
            <a:r>
              <a:rPr lang="en-IE" b="1" dirty="0"/>
              <a:t> </a:t>
            </a:r>
            <a:r>
              <a:rPr lang="en-IE" b="1" dirty="0" err="1"/>
              <a:t>em</a:t>
            </a:r>
            <a:r>
              <a:rPr lang="en-IE" b="1" dirty="0"/>
              <a:t> </a:t>
            </a:r>
            <a:r>
              <a:rPr lang="en-IE" b="1" dirty="0" err="1"/>
              <a:t>primeiro</a:t>
            </a:r>
            <a:r>
              <a:rPr lang="en-IE" b="1" dirty="0"/>
              <a:t> </a:t>
            </a:r>
            <a:r>
              <a:rPr lang="en-IE" b="1" dirty="0" err="1"/>
              <a:t>lugar</a:t>
            </a:r>
            <a:r>
              <a:rPr lang="en-IE" b="1" dirty="0"/>
              <a:t>: a tendência ou a produção?</a:t>
            </a:r>
          </a:p>
        </p:txBody>
      </p:sp>
      <p:pic>
        <p:nvPicPr>
          <p:cNvPr id="7" name="Picture Placeholder 6" descr="Eggs and chick">
            <a:extLst>
              <a:ext uri="{FF2B5EF4-FFF2-40B4-BE49-F238E27FC236}">
                <a16:creationId xmlns:a16="http://schemas.microsoft.com/office/drawing/2014/main" id="{045ED1E8-BB11-B5A8-EFB8-0B63AD4DB50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45CA9A4-207F-4B97-AA11-4B6CC8FA2EC0}"/>
              </a:ext>
            </a:extLst>
          </p:cNvPr>
          <p:cNvSpPr txBox="1"/>
          <p:nvPr/>
        </p:nvSpPr>
        <p:spPr>
          <a:xfrm>
            <a:off x="6972914" y="5708525"/>
            <a:ext cx="894945" cy="369332"/>
          </a:xfrm>
          <a:prstGeom prst="rect">
            <a:avLst/>
          </a:prstGeom>
          <a:noFill/>
        </p:spPr>
        <p:txBody>
          <a:bodyPr wrap="square" rtlCol="0">
            <a:spAutoFit/>
          </a:bodyPr>
          <a:lstStyle/>
          <a:p>
            <a:pPr algn="l" rtl="0"/>
            <a:r>
              <a:rPr lang="en-IE" dirty="0">
                <a:solidFill>
                  <a:srgbClr val="F79037"/>
                </a:solidFill>
                <a:hlinkClick r:id="rId3">
                  <a:extLst>
                    <a:ext uri="{A12FA001-AC4F-418D-AE19-62706E023703}">
                      <ahyp:hlinkClr xmlns:ahyp="http://schemas.microsoft.com/office/drawing/2018/hyperlinkcolor" val="tx"/>
                    </a:ext>
                  </a:extLst>
                </a:hlinkClick>
              </a:rPr>
              <a:t>Fonte</a:t>
            </a:r>
            <a:r>
              <a:rPr lang="en-IE" dirty="0">
                <a:solidFill>
                  <a:srgbClr val="F79037"/>
                </a:solidFill>
              </a:rPr>
              <a:t> </a:t>
            </a:r>
          </a:p>
        </p:txBody>
      </p:sp>
    </p:spTree>
    <p:extLst>
      <p:ext uri="{BB962C8B-B14F-4D97-AF65-F5344CB8AC3E}">
        <p14:creationId xmlns:p14="http://schemas.microsoft.com/office/powerpoint/2010/main" val="352764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497213" y="3332245"/>
            <a:ext cx="3086917" cy="1202080"/>
          </a:xfrm>
        </p:spPr>
        <p:txBody>
          <a:bodyPr/>
          <a:lstStyle/>
          <a:p>
            <a:pPr marL="0" indent="0" rtl="0"/>
            <a:r>
              <a:rPr lang="en-US" sz="2100" b="1" dirty="0">
                <a:solidFill>
                  <a:srgbClr val="000000"/>
                </a:solidFill>
                <a:latin typeface="+mn-lt"/>
              </a:rPr>
              <a:t>Os </a:t>
            </a:r>
            <a:r>
              <a:rPr lang="en-US" sz="2100" b="1" dirty="0" err="1">
                <a:solidFill>
                  <a:srgbClr val="000000"/>
                </a:solidFill>
                <a:latin typeface="+mn-lt"/>
              </a:rPr>
              <a:t>alimentos</a:t>
            </a:r>
            <a:r>
              <a:rPr lang="en-US" sz="2100" b="1" dirty="0">
                <a:solidFill>
                  <a:srgbClr val="000000"/>
                </a:solidFill>
                <a:latin typeface="+mn-lt"/>
              </a:rPr>
              <a:t> que </a:t>
            </a:r>
            <a:r>
              <a:rPr lang="en-US" sz="2100" b="1" dirty="0" err="1">
                <a:solidFill>
                  <a:srgbClr val="000000"/>
                </a:solidFill>
                <a:latin typeface="+mn-lt"/>
              </a:rPr>
              <a:t>são</a:t>
            </a:r>
            <a:r>
              <a:rPr lang="en-US" sz="2100" b="1" dirty="0">
                <a:solidFill>
                  <a:srgbClr val="000000"/>
                </a:solidFill>
                <a:latin typeface="+mn-lt"/>
              </a:rPr>
              <a:t> </a:t>
            </a:r>
            <a:r>
              <a:rPr lang="en-US" sz="2100" b="1" dirty="0" err="1">
                <a:solidFill>
                  <a:srgbClr val="000000"/>
                </a:solidFill>
                <a:latin typeface="+mn-lt"/>
              </a:rPr>
              <a:t>produzidos</a:t>
            </a:r>
            <a:r>
              <a:rPr lang="en-US" sz="2100" b="1" dirty="0">
                <a:solidFill>
                  <a:srgbClr val="000000"/>
                </a:solidFill>
                <a:latin typeface="+mn-lt"/>
              </a:rPr>
              <a:t>/</a:t>
            </a:r>
            <a:r>
              <a:rPr lang="en-US" sz="2100" b="1" dirty="0" err="1">
                <a:solidFill>
                  <a:srgbClr val="000000"/>
                </a:solidFill>
                <a:latin typeface="+mn-lt"/>
              </a:rPr>
              <a:t>consumidos</a:t>
            </a:r>
            <a:r>
              <a:rPr lang="en-US" sz="2100" b="1" dirty="0">
                <a:solidFill>
                  <a:srgbClr val="000000"/>
                </a:solidFill>
                <a:latin typeface="+mn-lt"/>
              </a:rPr>
              <a:t> prejudicam o meio ambiente?</a:t>
            </a:r>
          </a:p>
          <a:p>
            <a:pPr marL="0" indent="0" rtl="0"/>
            <a:endParaRPr lang="en-IE" sz="21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8300758" cy="1040859"/>
          </a:xfrm>
        </p:spPr>
        <p:txBody>
          <a:bodyPr>
            <a:normAutofit fontScale="92500" lnSpcReduction="10000"/>
          </a:bodyPr>
          <a:lstStyle/>
          <a:p>
            <a:pPr marL="0" indent="0" algn="l" rtl="0"/>
            <a:r>
              <a:rPr lang="en-US" b="1" dirty="0">
                <a:solidFill>
                  <a:srgbClr val="000000"/>
                </a:solidFill>
              </a:rPr>
              <a:t>A ética alimentar explora as consequências das </a:t>
            </a:r>
            <a:r>
              <a:rPr lang="en-US" b="1" dirty="0" err="1">
                <a:solidFill>
                  <a:srgbClr val="000000"/>
                </a:solidFill>
              </a:rPr>
              <a:t>escolhas</a:t>
            </a:r>
            <a:endParaRPr lang="en-US" b="1" dirty="0">
              <a:solidFill>
                <a:srgbClr val="000000"/>
              </a:solidFill>
            </a:endParaRPr>
          </a:p>
          <a:p>
            <a:pPr marL="0" indent="0" algn="l" rtl="0"/>
            <a:endParaRPr lang="en-IE" b="1" dirty="0"/>
          </a:p>
        </p:txBody>
      </p:sp>
      <p:sp>
        <p:nvSpPr>
          <p:cNvPr id="11" name="TextBox 10">
            <a:extLst>
              <a:ext uri="{FF2B5EF4-FFF2-40B4-BE49-F238E27FC236}">
                <a16:creationId xmlns:a16="http://schemas.microsoft.com/office/drawing/2014/main" id="{E4728DEA-6E96-EE12-3D27-4F30BDBC6698}"/>
              </a:ext>
            </a:extLst>
          </p:cNvPr>
          <p:cNvSpPr txBox="1"/>
          <p:nvPr/>
        </p:nvSpPr>
        <p:spPr>
          <a:xfrm>
            <a:off x="411163" y="1319086"/>
            <a:ext cx="6709653" cy="461665"/>
          </a:xfrm>
          <a:prstGeom prst="rect">
            <a:avLst/>
          </a:prstGeom>
          <a:noFill/>
        </p:spPr>
        <p:txBody>
          <a:bodyPr wrap="square">
            <a:spAutoFit/>
          </a:bodyPr>
          <a:lstStyle/>
          <a:p>
            <a:pPr algn="l" rtl="0"/>
            <a:r>
              <a:rPr lang="en-US" sz="2400" b="1" dirty="0">
                <a:solidFill>
                  <a:srgbClr val="000000"/>
                </a:solidFill>
              </a:rPr>
              <a:t>Existem questões-chave abrangentes, tais </a:t>
            </a:r>
            <a:r>
              <a:rPr lang="en-US" sz="2400" b="1" dirty="0" err="1">
                <a:solidFill>
                  <a:srgbClr val="000000"/>
                </a:solidFill>
              </a:rPr>
              <a:t>como</a:t>
            </a:r>
            <a:r>
              <a:rPr lang="en-US" sz="2400" b="1" dirty="0">
                <a:solidFill>
                  <a:srgbClr val="000000"/>
                </a:solidFill>
              </a:rPr>
              <a:t>:</a:t>
            </a:r>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22658" y="3323087"/>
            <a:ext cx="2214793"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100" b="1" dirty="0" err="1">
                <a:solidFill>
                  <a:srgbClr val="000000"/>
                </a:solidFill>
                <a:latin typeface="+mn-lt"/>
              </a:rPr>
              <a:t>Houve</a:t>
            </a:r>
            <a:r>
              <a:rPr lang="en-US" sz="2100" b="1" dirty="0">
                <a:solidFill>
                  <a:srgbClr val="000000"/>
                </a:solidFill>
                <a:latin typeface="+mn-lt"/>
              </a:rPr>
              <a:t> </a:t>
            </a:r>
            <a:r>
              <a:rPr lang="en-US" sz="2100" b="1" dirty="0" err="1">
                <a:solidFill>
                  <a:srgbClr val="000000"/>
                </a:solidFill>
                <a:latin typeface="+mn-lt"/>
              </a:rPr>
              <a:t>exploração</a:t>
            </a:r>
            <a:r>
              <a:rPr lang="en-US" sz="2100" b="1" dirty="0">
                <a:solidFill>
                  <a:srgbClr val="000000"/>
                </a:solidFill>
                <a:latin typeface="+mn-lt"/>
              </a:rPr>
              <a:t> </a:t>
            </a:r>
            <a:r>
              <a:rPr lang="en-US" sz="2100" b="1" dirty="0" err="1">
                <a:solidFill>
                  <a:srgbClr val="000000"/>
                </a:solidFill>
                <a:latin typeface="+mn-lt"/>
              </a:rPr>
              <a:t>humana</a:t>
            </a:r>
            <a:r>
              <a:rPr lang="en-US" sz="2100" b="1" dirty="0">
                <a:solidFill>
                  <a:srgbClr val="000000"/>
                </a:solidFill>
                <a:latin typeface="+mn-lt"/>
              </a:rPr>
              <a:t> </a:t>
            </a:r>
            <a:r>
              <a:rPr lang="en-US" sz="2100" b="1" dirty="0" err="1">
                <a:solidFill>
                  <a:srgbClr val="000000"/>
                </a:solidFill>
                <a:latin typeface="+mn-lt"/>
              </a:rPr>
              <a:t>durante</a:t>
            </a:r>
            <a:r>
              <a:rPr lang="en-US" sz="2100" b="1" dirty="0">
                <a:solidFill>
                  <a:srgbClr val="000000"/>
                </a:solidFill>
                <a:latin typeface="+mn-lt"/>
              </a:rPr>
              <a:t> a </a:t>
            </a:r>
            <a:r>
              <a:rPr lang="en-US" sz="2100" b="1" dirty="0" err="1">
                <a:solidFill>
                  <a:srgbClr val="000000"/>
                </a:solidFill>
                <a:latin typeface="+mn-lt"/>
              </a:rPr>
              <a:t>produção</a:t>
            </a:r>
            <a:r>
              <a:rPr lang="en-US" sz="2100" b="1" dirty="0">
                <a:solidFill>
                  <a:srgbClr val="000000"/>
                </a:solidFill>
                <a:latin typeface="+mn-lt"/>
              </a:rPr>
              <a:t> dos </a:t>
            </a:r>
            <a:r>
              <a:rPr lang="en-US" sz="2100" b="1" dirty="0" err="1">
                <a:solidFill>
                  <a:srgbClr val="000000"/>
                </a:solidFill>
                <a:latin typeface="+mn-lt"/>
              </a:rPr>
              <a:t>alimentos</a:t>
            </a:r>
            <a:r>
              <a:rPr lang="en-US" sz="2100" b="1" dirty="0">
                <a:solidFill>
                  <a:srgbClr val="000000"/>
                </a:solidFill>
                <a:latin typeface="+mn-lt"/>
              </a:rPr>
              <a:t>?</a:t>
            </a:r>
          </a:p>
          <a:p>
            <a:pPr marL="0" indent="0" rtl="0"/>
            <a:endParaRPr lang="en-IE" sz="21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799930" y="3429000"/>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100" b="1" dirty="0">
                <a:solidFill>
                  <a:srgbClr val="000000"/>
                </a:solidFill>
                <a:latin typeface="+mn-lt"/>
              </a:rPr>
              <a:t>Outros animais sofreram?</a:t>
            </a:r>
            <a:endParaRPr lang="en-IE" sz="21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2410738"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25" name="Group 24">
            <a:extLst>
              <a:ext uri="{FF2B5EF4-FFF2-40B4-BE49-F238E27FC236}">
                <a16:creationId xmlns:a16="http://schemas.microsoft.com/office/drawing/2014/main" id="{4B5AA432-36EC-32C7-9FF3-4D8649D6A2B4}"/>
              </a:ext>
            </a:extLst>
          </p:cNvPr>
          <p:cNvGrpSpPr/>
          <p:nvPr/>
        </p:nvGrpSpPr>
        <p:grpSpPr>
          <a:xfrm>
            <a:off x="5243092" y="2345054"/>
            <a:ext cx="722443" cy="778477"/>
            <a:chOff x="7190753" y="5365577"/>
            <a:chExt cx="745522" cy="754273"/>
          </a:xfrm>
        </p:grpSpPr>
        <p:grpSp>
          <p:nvGrpSpPr>
            <p:cNvPr id="26" name="Graphic 2">
              <a:extLst>
                <a:ext uri="{FF2B5EF4-FFF2-40B4-BE49-F238E27FC236}">
                  <a16:creationId xmlns:a16="http://schemas.microsoft.com/office/drawing/2014/main" id="{AF633CE1-581E-7C6B-EDD8-A6C12E285E5C}"/>
                </a:ext>
              </a:extLst>
            </p:cNvPr>
            <p:cNvGrpSpPr/>
            <p:nvPr/>
          </p:nvGrpSpPr>
          <p:grpSpPr>
            <a:xfrm>
              <a:off x="7353351" y="5647412"/>
              <a:ext cx="420044" cy="75879"/>
              <a:chOff x="7353351" y="5647412"/>
              <a:chExt cx="420044" cy="75879"/>
            </a:xfrm>
            <a:solidFill>
              <a:srgbClr val="00BADE"/>
            </a:solidFill>
          </p:grpSpPr>
          <p:sp>
            <p:nvSpPr>
              <p:cNvPr id="37" name="Freeform 385">
                <a:extLst>
                  <a:ext uri="{FF2B5EF4-FFF2-40B4-BE49-F238E27FC236}">
                    <a16:creationId xmlns:a16="http://schemas.microsoft.com/office/drawing/2014/main" id="{C2885361-6522-9279-A2B3-CD0A7B5FCC2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pPr algn="l" rtl="0"/>
                <a:endParaRPr lang="en-US"/>
              </a:p>
            </p:txBody>
          </p:sp>
          <p:sp>
            <p:nvSpPr>
              <p:cNvPr id="38" name="Freeform 386">
                <a:extLst>
                  <a:ext uri="{FF2B5EF4-FFF2-40B4-BE49-F238E27FC236}">
                    <a16:creationId xmlns:a16="http://schemas.microsoft.com/office/drawing/2014/main" id="{F3A780AC-FC13-5561-EAE3-A78459E410EF}"/>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pPr algn="l" rtl="0"/>
                <a:endParaRPr lang="en-US"/>
              </a:p>
            </p:txBody>
          </p:sp>
        </p:grpSp>
        <p:grpSp>
          <p:nvGrpSpPr>
            <p:cNvPr id="27" name="Graphic 2">
              <a:extLst>
                <a:ext uri="{FF2B5EF4-FFF2-40B4-BE49-F238E27FC236}">
                  <a16:creationId xmlns:a16="http://schemas.microsoft.com/office/drawing/2014/main" id="{E7B67D71-F158-56E2-73FC-8AA1EB2F4793}"/>
                </a:ext>
              </a:extLst>
            </p:cNvPr>
            <p:cNvGrpSpPr/>
            <p:nvPr/>
          </p:nvGrpSpPr>
          <p:grpSpPr>
            <a:xfrm>
              <a:off x="7190753" y="5365577"/>
              <a:ext cx="745522" cy="754273"/>
              <a:chOff x="7190753" y="5365577"/>
              <a:chExt cx="745522" cy="754273"/>
            </a:xfrm>
            <a:solidFill>
              <a:srgbClr val="000000"/>
            </a:solidFill>
          </p:grpSpPr>
          <p:sp>
            <p:nvSpPr>
              <p:cNvPr id="28" name="Freeform 376">
                <a:extLst>
                  <a:ext uri="{FF2B5EF4-FFF2-40B4-BE49-F238E27FC236}">
                    <a16:creationId xmlns:a16="http://schemas.microsoft.com/office/drawing/2014/main" id="{1E273FF2-9870-4736-FDBF-19EDBD8B9A2E}"/>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pPr algn="l" rtl="0"/>
                <a:endParaRPr lang="en-US"/>
              </a:p>
            </p:txBody>
          </p:sp>
          <p:sp>
            <p:nvSpPr>
              <p:cNvPr id="29" name="Freeform 377">
                <a:extLst>
                  <a:ext uri="{FF2B5EF4-FFF2-40B4-BE49-F238E27FC236}">
                    <a16:creationId xmlns:a16="http://schemas.microsoft.com/office/drawing/2014/main" id="{B9C2E668-AA7D-7C64-63DC-110DF4F9021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pPr algn="l" rtl="0"/>
                <a:endParaRPr lang="en-US"/>
              </a:p>
            </p:txBody>
          </p:sp>
          <p:sp>
            <p:nvSpPr>
              <p:cNvPr id="30" name="Freeform 378">
                <a:extLst>
                  <a:ext uri="{FF2B5EF4-FFF2-40B4-BE49-F238E27FC236}">
                    <a16:creationId xmlns:a16="http://schemas.microsoft.com/office/drawing/2014/main" id="{99D0759B-96E1-DB5B-10C4-41D69BF062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pPr algn="l" rtl="0"/>
                <a:endParaRPr lang="en-US"/>
              </a:p>
            </p:txBody>
          </p:sp>
          <p:sp>
            <p:nvSpPr>
              <p:cNvPr id="31" name="Freeform 379">
                <a:extLst>
                  <a:ext uri="{FF2B5EF4-FFF2-40B4-BE49-F238E27FC236}">
                    <a16:creationId xmlns:a16="http://schemas.microsoft.com/office/drawing/2014/main" id="{364EAA62-20B7-A094-869C-853EE45D0DB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pPr algn="l" rtl="0"/>
                <a:endParaRPr lang="en-US"/>
              </a:p>
            </p:txBody>
          </p:sp>
          <p:sp>
            <p:nvSpPr>
              <p:cNvPr id="32" name="Freeform 380">
                <a:extLst>
                  <a:ext uri="{FF2B5EF4-FFF2-40B4-BE49-F238E27FC236}">
                    <a16:creationId xmlns:a16="http://schemas.microsoft.com/office/drawing/2014/main" id="{E4365A96-12FA-A196-647A-915155AEAE1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pPr algn="l" rtl="0"/>
                <a:endParaRPr lang="en-US"/>
              </a:p>
            </p:txBody>
          </p:sp>
          <p:sp>
            <p:nvSpPr>
              <p:cNvPr id="33" name="Freeform 381">
                <a:extLst>
                  <a:ext uri="{FF2B5EF4-FFF2-40B4-BE49-F238E27FC236}">
                    <a16:creationId xmlns:a16="http://schemas.microsoft.com/office/drawing/2014/main" id="{931700CA-05A6-D371-9A5F-1E700CE95DA9}"/>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pPr algn="l" rtl="0"/>
                <a:endParaRPr lang="en-US"/>
              </a:p>
            </p:txBody>
          </p:sp>
          <p:sp>
            <p:nvSpPr>
              <p:cNvPr id="34" name="Freeform 382">
                <a:extLst>
                  <a:ext uri="{FF2B5EF4-FFF2-40B4-BE49-F238E27FC236}">
                    <a16:creationId xmlns:a16="http://schemas.microsoft.com/office/drawing/2014/main" id="{2723833D-5C3F-319D-019E-888E495E7EF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pPr algn="l" rtl="0"/>
                <a:endParaRPr lang="en-US"/>
              </a:p>
            </p:txBody>
          </p:sp>
          <p:sp>
            <p:nvSpPr>
              <p:cNvPr id="35" name="Freeform 383">
                <a:extLst>
                  <a:ext uri="{FF2B5EF4-FFF2-40B4-BE49-F238E27FC236}">
                    <a16:creationId xmlns:a16="http://schemas.microsoft.com/office/drawing/2014/main" id="{8B9D87E1-B654-2FC2-14CF-1C829658D860}"/>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pPr algn="l" rtl="0"/>
                <a:endParaRPr lang="en-US"/>
              </a:p>
            </p:txBody>
          </p:sp>
          <p:sp>
            <p:nvSpPr>
              <p:cNvPr id="36" name="Freeform 384">
                <a:extLst>
                  <a:ext uri="{FF2B5EF4-FFF2-40B4-BE49-F238E27FC236}">
                    <a16:creationId xmlns:a16="http://schemas.microsoft.com/office/drawing/2014/main" id="{3B606706-33F3-FF49-7D53-3ACCB3406C5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pPr algn="l" rtl="0"/>
                <a:endParaRPr lang="en-US"/>
              </a:p>
            </p:txBody>
          </p:sp>
        </p:grpSp>
      </p:grpSp>
      <p:pic>
        <p:nvPicPr>
          <p:cNvPr id="42" name="Graphic 41" descr="Open hand outline">
            <a:extLst>
              <a:ext uri="{FF2B5EF4-FFF2-40B4-BE49-F238E27FC236}">
                <a16:creationId xmlns:a16="http://schemas.microsoft.com/office/drawing/2014/main" id="{EFC19BCA-7307-E16C-C538-1414DE2BA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9367" y="2593421"/>
            <a:ext cx="771171" cy="771171"/>
          </a:xfrm>
          <a:prstGeom prst="rect">
            <a:avLst/>
          </a:prstGeom>
        </p:spPr>
      </p:pic>
      <p:pic>
        <p:nvPicPr>
          <p:cNvPr id="44" name="Graphic 43" descr="Pig with solid fill">
            <a:extLst>
              <a:ext uri="{FF2B5EF4-FFF2-40B4-BE49-F238E27FC236}">
                <a16:creationId xmlns:a16="http://schemas.microsoft.com/office/drawing/2014/main" id="{7ED80F61-1C68-6CF0-81B8-69962DC88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3612" y="2199490"/>
            <a:ext cx="771171" cy="771171"/>
          </a:xfrm>
          <a:prstGeom prst="rect">
            <a:avLst/>
          </a:prstGeom>
        </p:spPr>
      </p:pic>
    </p:spTree>
    <p:extLst>
      <p:ext uri="{BB962C8B-B14F-4D97-AF65-F5344CB8AC3E}">
        <p14:creationId xmlns:p14="http://schemas.microsoft.com/office/powerpoint/2010/main" val="370699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394A1-E5DC-30B9-01F1-2D70113AFAC6}"/>
              </a:ext>
            </a:extLst>
          </p:cNvPr>
          <p:cNvSpPr txBox="1"/>
          <p:nvPr/>
        </p:nvSpPr>
        <p:spPr>
          <a:xfrm>
            <a:off x="9606224" y="6191147"/>
            <a:ext cx="2391508" cy="400109"/>
          </a:xfrm>
          <a:prstGeom prst="rect">
            <a:avLst/>
          </a:prstGeom>
          <a:solidFill>
            <a:schemeClr val="bg1"/>
          </a:solidFill>
        </p:spPr>
        <p:txBody>
          <a:bodyPr wrap="square" rtlCol="0">
            <a:spAutoFit/>
          </a:bodyPr>
          <a:lstStyle/>
          <a:p>
            <a:endParaRPr lang="en-IE" dirty="0"/>
          </a:p>
        </p:txBody>
      </p:sp>
      <p:sp>
        <p:nvSpPr>
          <p:cNvPr id="9" name="Text Placeholder 2">
            <a:extLst>
              <a:ext uri="{FF2B5EF4-FFF2-40B4-BE49-F238E27FC236}">
                <a16:creationId xmlns:a16="http://schemas.microsoft.com/office/drawing/2014/main" id="{70527C78-5ED8-7A2C-40E6-F9EE93B326D6}"/>
              </a:ext>
            </a:extLst>
          </p:cNvPr>
          <p:cNvSpPr>
            <a:spLocks noGrp="1"/>
          </p:cNvSpPr>
          <p:nvPr>
            <p:ph type="body" idx="1"/>
          </p:nvPr>
        </p:nvSpPr>
        <p:spPr>
          <a:xfrm>
            <a:off x="169330" y="299961"/>
            <a:ext cx="9579143" cy="734798"/>
          </a:xfrm>
        </p:spPr>
        <p:txBody>
          <a:bodyPr>
            <a:normAutofit fontScale="92500"/>
          </a:bodyPr>
          <a:lstStyle/>
          <a:p>
            <a:pPr algn="l" rtl="0"/>
            <a:r>
              <a:rPr lang="en-US" b="1" dirty="0">
                <a:solidFill>
                  <a:srgbClr val="000000"/>
                </a:solidFill>
              </a:rPr>
              <a:t>Dentro delas, há muitas questões </a:t>
            </a:r>
            <a:r>
              <a:rPr lang="en-US" b="1" dirty="0" err="1">
                <a:solidFill>
                  <a:srgbClr val="000000"/>
                </a:solidFill>
              </a:rPr>
              <a:t>mais</a:t>
            </a:r>
            <a:r>
              <a:rPr lang="en-US" b="1" dirty="0">
                <a:solidFill>
                  <a:srgbClr val="000000"/>
                </a:solidFill>
              </a:rPr>
              <a:t> </a:t>
            </a:r>
            <a:r>
              <a:rPr lang="en-US" b="1" dirty="0" err="1">
                <a:solidFill>
                  <a:srgbClr val="000000"/>
                </a:solidFill>
              </a:rPr>
              <a:t>específicas</a:t>
            </a:r>
            <a:r>
              <a:rPr lang="en-US" b="1" dirty="0">
                <a:solidFill>
                  <a:srgbClr val="000000"/>
                </a:solidFill>
              </a:rPr>
              <a:t>…</a:t>
            </a:r>
            <a:endParaRPr lang="en-IE" b="1" dirty="0">
              <a:solidFill>
                <a:srgbClr val="000000"/>
              </a:solidFill>
            </a:endParaRPr>
          </a:p>
        </p:txBody>
      </p:sp>
      <p:sp>
        <p:nvSpPr>
          <p:cNvPr id="12" name="Text Placeholder 2">
            <a:extLst>
              <a:ext uri="{FF2B5EF4-FFF2-40B4-BE49-F238E27FC236}">
                <a16:creationId xmlns:a16="http://schemas.microsoft.com/office/drawing/2014/main" id="{2B55265E-C128-F4C1-88E8-67D3BBCADE22}"/>
              </a:ext>
            </a:extLst>
          </p:cNvPr>
          <p:cNvSpPr>
            <a:spLocks noGrp="1"/>
          </p:cNvSpPr>
          <p:nvPr>
            <p:ph type="body" idx="2"/>
          </p:nvPr>
        </p:nvSpPr>
        <p:spPr>
          <a:xfrm>
            <a:off x="1645608" y="3123530"/>
            <a:ext cx="2615251" cy="1202080"/>
          </a:xfrm>
        </p:spPr>
        <p:txBody>
          <a:bodyPr/>
          <a:lstStyle/>
          <a:p>
            <a:pPr marL="0" indent="0" rtl="0"/>
            <a:r>
              <a:rPr lang="en-US" sz="1900" dirty="0">
                <a:solidFill>
                  <a:srgbClr val="000000"/>
                </a:solidFill>
                <a:latin typeface="+mn-lt"/>
              </a:rPr>
              <a:t>É aceitável destruir áreas de floresta tropical para produzir carne bovina, soja e óleo de </a:t>
            </a:r>
            <a:r>
              <a:rPr lang="en-US" sz="1900" dirty="0" err="1">
                <a:solidFill>
                  <a:srgbClr val="000000"/>
                </a:solidFill>
                <a:latin typeface="+mn-lt"/>
              </a:rPr>
              <a:t>palma</a:t>
            </a:r>
            <a:r>
              <a:rPr lang="en-US" sz="1900" dirty="0">
                <a:solidFill>
                  <a:srgbClr val="000000"/>
                </a:solidFill>
                <a:latin typeface="+mn-lt"/>
              </a:rPr>
              <a:t>, </a:t>
            </a:r>
            <a:r>
              <a:rPr lang="en-US" sz="1900" dirty="0" err="1">
                <a:solidFill>
                  <a:srgbClr val="000000"/>
                </a:solidFill>
                <a:latin typeface="+mn-lt"/>
              </a:rPr>
              <a:t>baratos</a:t>
            </a:r>
            <a:r>
              <a:rPr lang="en-US" sz="1900" dirty="0">
                <a:solidFill>
                  <a:srgbClr val="000000"/>
                </a:solidFill>
                <a:latin typeface="+mn-lt"/>
              </a:rPr>
              <a:t>?</a:t>
            </a:r>
            <a:endParaRPr lang="en-IE" sz="1900" dirty="0">
              <a:solidFill>
                <a:srgbClr val="000000"/>
              </a:solidFill>
              <a:latin typeface="+mn-lt"/>
            </a:endParaRPr>
          </a:p>
        </p:txBody>
      </p:sp>
      <p:pic>
        <p:nvPicPr>
          <p:cNvPr id="14" name="Graphic 13" descr="Question Mark with solid fill">
            <a:extLst>
              <a:ext uri="{FF2B5EF4-FFF2-40B4-BE49-F238E27FC236}">
                <a16:creationId xmlns:a16="http://schemas.microsoft.com/office/drawing/2014/main" id="{925FC343-0C3E-82BC-0651-02E763FDD4D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5840" y="2262159"/>
            <a:ext cx="569353" cy="569353"/>
          </a:xfrm>
          <a:prstGeom prst="rect">
            <a:avLst/>
          </a:prstGeom>
        </p:spPr>
      </p:pic>
      <p:pic>
        <p:nvPicPr>
          <p:cNvPr id="15" name="Graphic 14" descr="Question Mark with solid fill">
            <a:extLst>
              <a:ext uri="{FF2B5EF4-FFF2-40B4-BE49-F238E27FC236}">
                <a16:creationId xmlns:a16="http://schemas.microsoft.com/office/drawing/2014/main" id="{51F2830A-EB6B-83D4-2F6B-945A03DAB57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8890" y="2236790"/>
            <a:ext cx="569353" cy="569353"/>
          </a:xfrm>
          <a:prstGeom prst="rect">
            <a:avLst/>
          </a:prstGeom>
        </p:spPr>
      </p:pic>
      <p:sp>
        <p:nvSpPr>
          <p:cNvPr id="16" name="Text Placeholder 2">
            <a:extLst>
              <a:ext uri="{FF2B5EF4-FFF2-40B4-BE49-F238E27FC236}">
                <a16:creationId xmlns:a16="http://schemas.microsoft.com/office/drawing/2014/main" id="{83B2AB2D-5AFC-32FE-DF8E-8CB15D240952}"/>
              </a:ext>
            </a:extLst>
          </p:cNvPr>
          <p:cNvSpPr txBox="1">
            <a:spLocks/>
          </p:cNvSpPr>
          <p:nvPr/>
        </p:nvSpPr>
        <p:spPr>
          <a:xfrm>
            <a:off x="4355953" y="3011913"/>
            <a:ext cx="2920336"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1900" dirty="0">
                <a:solidFill>
                  <a:srgbClr val="000000"/>
                </a:solidFill>
                <a:latin typeface="+mn-lt"/>
              </a:rPr>
              <a:t>A comercialização de alimentos com alto teor de </a:t>
            </a:r>
            <a:r>
              <a:rPr lang="en-US" sz="1900" dirty="0" err="1">
                <a:solidFill>
                  <a:srgbClr val="000000"/>
                </a:solidFill>
                <a:latin typeface="+mn-lt"/>
              </a:rPr>
              <a:t>gordura</a:t>
            </a:r>
            <a:r>
              <a:rPr lang="en-US" sz="1900" dirty="0">
                <a:solidFill>
                  <a:srgbClr val="000000"/>
                </a:solidFill>
                <a:latin typeface="+mn-lt"/>
              </a:rPr>
              <a:t>/ </a:t>
            </a:r>
            <a:r>
              <a:rPr lang="en-US" sz="1900" dirty="0" err="1">
                <a:solidFill>
                  <a:srgbClr val="000000"/>
                </a:solidFill>
                <a:latin typeface="+mn-lt"/>
              </a:rPr>
              <a:t>açúcar</a:t>
            </a:r>
            <a:r>
              <a:rPr lang="en-US" sz="1900" dirty="0">
                <a:solidFill>
                  <a:srgbClr val="000000"/>
                </a:solidFill>
                <a:latin typeface="+mn-lt"/>
              </a:rPr>
              <a:t>/ </a:t>
            </a:r>
            <a:r>
              <a:rPr lang="en-US" sz="1900" dirty="0" err="1">
                <a:solidFill>
                  <a:srgbClr val="000000"/>
                </a:solidFill>
                <a:latin typeface="+mn-lt"/>
              </a:rPr>
              <a:t>sal</a:t>
            </a:r>
            <a:r>
              <a:rPr lang="en-US" sz="1900" dirty="0">
                <a:solidFill>
                  <a:srgbClr val="000000"/>
                </a:solidFill>
                <a:latin typeface="+mn-lt"/>
              </a:rPr>
              <a:t> deve ser melhor regulamentada, </a:t>
            </a:r>
            <a:r>
              <a:rPr lang="en-US" sz="1900" dirty="0" err="1">
                <a:solidFill>
                  <a:srgbClr val="000000"/>
                </a:solidFill>
                <a:latin typeface="+mn-lt"/>
              </a:rPr>
              <a:t>especialmente</a:t>
            </a:r>
            <a:r>
              <a:rPr lang="en-US" sz="1900" dirty="0">
                <a:solidFill>
                  <a:srgbClr val="000000"/>
                </a:solidFill>
                <a:latin typeface="+mn-lt"/>
              </a:rPr>
              <a:t> </a:t>
            </a:r>
            <a:r>
              <a:rPr lang="en-US" sz="1900" dirty="0" err="1">
                <a:solidFill>
                  <a:srgbClr val="000000"/>
                </a:solidFill>
                <a:latin typeface="+mn-lt"/>
              </a:rPr>
              <a:t>quando</a:t>
            </a:r>
            <a:r>
              <a:rPr lang="en-US" sz="1900" dirty="0">
                <a:solidFill>
                  <a:srgbClr val="000000"/>
                </a:solidFill>
                <a:latin typeface="+mn-lt"/>
              </a:rPr>
              <a:t> </a:t>
            </a:r>
            <a:r>
              <a:rPr lang="en-US" sz="1900" dirty="0" err="1">
                <a:solidFill>
                  <a:srgbClr val="000000"/>
                </a:solidFill>
                <a:latin typeface="+mn-lt"/>
              </a:rPr>
              <a:t>dirigidos</a:t>
            </a:r>
            <a:r>
              <a:rPr lang="en-US" sz="1900" dirty="0">
                <a:solidFill>
                  <a:srgbClr val="000000"/>
                </a:solidFill>
                <a:latin typeface="+mn-lt"/>
              </a:rPr>
              <a:t> a crianças?</a:t>
            </a:r>
            <a:endParaRPr lang="en-IE" sz="1900" dirty="0">
              <a:solidFill>
                <a:srgbClr val="000000"/>
              </a:solidFill>
              <a:latin typeface="+mn-lt"/>
            </a:endParaRPr>
          </a:p>
        </p:txBody>
      </p:sp>
      <p:sp>
        <p:nvSpPr>
          <p:cNvPr id="20" name="TextBox 19">
            <a:extLst>
              <a:ext uri="{FF2B5EF4-FFF2-40B4-BE49-F238E27FC236}">
                <a16:creationId xmlns:a16="http://schemas.microsoft.com/office/drawing/2014/main" id="{95306B2D-142E-65BA-2C0C-3EC0A6F1F1C8}"/>
              </a:ext>
            </a:extLst>
          </p:cNvPr>
          <p:cNvSpPr txBox="1"/>
          <p:nvPr/>
        </p:nvSpPr>
        <p:spPr>
          <a:xfrm>
            <a:off x="7556360" y="3011913"/>
            <a:ext cx="2825794" cy="2139047"/>
          </a:xfrm>
          <a:prstGeom prst="rect">
            <a:avLst/>
          </a:prstGeom>
          <a:noFill/>
        </p:spPr>
        <p:txBody>
          <a:bodyPr wrap="square">
            <a:spAutoFit/>
          </a:bodyPr>
          <a:lstStyle/>
          <a:p>
            <a:pPr algn="ctr" rtl="0"/>
            <a:r>
              <a:rPr lang="en-US" sz="1900" dirty="0">
                <a:solidFill>
                  <a:srgbClr val="000000"/>
                </a:solidFill>
              </a:rPr>
              <a:t>As embalagens plásticas de uso único são adequadas se aumentarem a vida útil de um item perecível e reduzirem o desperdício de alimentos?</a:t>
            </a:r>
            <a:endParaRPr lang="en-IE" sz="1900" dirty="0">
              <a:solidFill>
                <a:srgbClr val="000000"/>
              </a:solidFill>
            </a:endParaRPr>
          </a:p>
        </p:txBody>
      </p:sp>
      <p:pic>
        <p:nvPicPr>
          <p:cNvPr id="23" name="Graphic 22" descr="Question Mark with solid fill">
            <a:extLst>
              <a:ext uri="{FF2B5EF4-FFF2-40B4-BE49-F238E27FC236}">
                <a16:creationId xmlns:a16="http://schemas.microsoft.com/office/drawing/2014/main" id="{3222F3DC-0FB7-D6BF-CA66-B8EAB2218B9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1940" y="2227348"/>
            <a:ext cx="569353" cy="569353"/>
          </a:xfrm>
          <a:prstGeom prst="rect">
            <a:avLst/>
          </a:prstGeom>
        </p:spPr>
      </p:pic>
      <p:sp>
        <p:nvSpPr>
          <p:cNvPr id="25" name="TextBox 24">
            <a:extLst>
              <a:ext uri="{FF2B5EF4-FFF2-40B4-BE49-F238E27FC236}">
                <a16:creationId xmlns:a16="http://schemas.microsoft.com/office/drawing/2014/main" id="{D4FB0C26-7E43-EBE6-66AA-FDCDE464AE1E}"/>
              </a:ext>
            </a:extLst>
          </p:cNvPr>
          <p:cNvSpPr txBox="1"/>
          <p:nvPr/>
        </p:nvSpPr>
        <p:spPr>
          <a:xfrm>
            <a:off x="0" y="5927785"/>
            <a:ext cx="10611059" cy="800219"/>
          </a:xfrm>
          <a:prstGeom prst="rect">
            <a:avLst/>
          </a:prstGeom>
          <a:solidFill>
            <a:srgbClr val="B2DDDC"/>
          </a:solidFill>
        </p:spPr>
        <p:txBody>
          <a:bodyPr wrap="square">
            <a:spAutoFit/>
          </a:bodyPr>
          <a:lstStyle/>
          <a:p>
            <a:pPr marL="252000" algn="l" rtl="0"/>
            <a:r>
              <a:rPr lang="en-US" sz="2300" b="1" dirty="0">
                <a:solidFill>
                  <a:srgbClr val="000000"/>
                </a:solidFill>
              </a:rPr>
              <a:t>Como se </a:t>
            </a:r>
            <a:r>
              <a:rPr lang="en-US" sz="2300" b="1" dirty="0" err="1">
                <a:solidFill>
                  <a:srgbClr val="000000"/>
                </a:solidFill>
              </a:rPr>
              <a:t>pode</a:t>
            </a:r>
            <a:r>
              <a:rPr lang="en-US" sz="2300" b="1" dirty="0">
                <a:solidFill>
                  <a:srgbClr val="000000"/>
                </a:solidFill>
              </a:rPr>
              <a:t> </a:t>
            </a:r>
            <a:r>
              <a:rPr lang="en-US" sz="2300" b="1" dirty="0" err="1">
                <a:solidFill>
                  <a:srgbClr val="000000"/>
                </a:solidFill>
              </a:rPr>
              <a:t>constatar</a:t>
            </a:r>
            <a:r>
              <a:rPr lang="en-US" sz="2300" b="1" dirty="0">
                <a:solidFill>
                  <a:srgbClr val="000000"/>
                </a:solidFill>
              </a:rPr>
              <a:t>, a necessidade de criar um sistema alimentar mais ético, justo e igualitário é </a:t>
            </a:r>
            <a:r>
              <a:rPr lang="en-US" sz="2300" b="1" dirty="0" err="1">
                <a:solidFill>
                  <a:srgbClr val="000000"/>
                </a:solidFill>
              </a:rPr>
              <a:t>complexo</a:t>
            </a:r>
            <a:r>
              <a:rPr lang="en-US" sz="2300" b="1" dirty="0">
                <a:solidFill>
                  <a:srgbClr val="000000"/>
                </a:solidFill>
              </a:rPr>
              <a:t> e </a:t>
            </a:r>
            <a:r>
              <a:rPr lang="en-US" sz="2300" b="1" dirty="0" err="1">
                <a:solidFill>
                  <a:srgbClr val="000000"/>
                </a:solidFill>
              </a:rPr>
              <a:t>deve</a:t>
            </a:r>
            <a:r>
              <a:rPr lang="en-US" sz="2300" b="1" dirty="0">
                <a:solidFill>
                  <a:srgbClr val="000000"/>
                </a:solidFill>
              </a:rPr>
              <a:t> </a:t>
            </a:r>
            <a:r>
              <a:rPr lang="en-US" sz="2300" b="1" dirty="0" err="1">
                <a:solidFill>
                  <a:srgbClr val="000000"/>
                </a:solidFill>
              </a:rPr>
              <a:t>ter</a:t>
            </a:r>
            <a:r>
              <a:rPr lang="en-US" sz="2300" b="1" dirty="0">
                <a:solidFill>
                  <a:srgbClr val="000000"/>
                </a:solidFill>
              </a:rPr>
              <a:t> </a:t>
            </a:r>
            <a:r>
              <a:rPr lang="en-US" sz="2300" b="1" dirty="0" err="1">
                <a:solidFill>
                  <a:srgbClr val="000000"/>
                </a:solidFill>
              </a:rPr>
              <a:t>em</a:t>
            </a:r>
            <a:r>
              <a:rPr lang="en-US" sz="2300" b="1" dirty="0">
                <a:solidFill>
                  <a:srgbClr val="000000"/>
                </a:solidFill>
              </a:rPr>
              <a:t> </a:t>
            </a:r>
            <a:r>
              <a:rPr lang="en-US" sz="2300" b="1" dirty="0" err="1">
                <a:solidFill>
                  <a:srgbClr val="000000"/>
                </a:solidFill>
              </a:rPr>
              <a:t>conta</a:t>
            </a:r>
            <a:r>
              <a:rPr lang="en-US" sz="2300" b="1" dirty="0">
                <a:solidFill>
                  <a:srgbClr val="000000"/>
                </a:solidFill>
              </a:rPr>
              <a:t> </a:t>
            </a:r>
            <a:r>
              <a:rPr lang="en-US" sz="2300" b="1" dirty="0" err="1">
                <a:solidFill>
                  <a:srgbClr val="000000"/>
                </a:solidFill>
              </a:rPr>
              <a:t>muitas</a:t>
            </a:r>
            <a:r>
              <a:rPr lang="en-US" sz="2300" b="1" dirty="0">
                <a:solidFill>
                  <a:srgbClr val="000000"/>
                </a:solidFill>
              </a:rPr>
              <a:t> </a:t>
            </a:r>
            <a:r>
              <a:rPr lang="en-US" sz="2300" b="1" dirty="0" err="1">
                <a:solidFill>
                  <a:srgbClr val="000000"/>
                </a:solidFill>
              </a:rPr>
              <a:t>perspetivas</a:t>
            </a:r>
            <a:r>
              <a:rPr lang="en-US" sz="2300" b="1" dirty="0">
                <a:solidFill>
                  <a:srgbClr val="000000"/>
                </a:solidFill>
              </a:rPr>
              <a:t> diferentes.</a:t>
            </a:r>
            <a:endParaRPr lang="en-IE" sz="2300" b="1" dirty="0">
              <a:solidFill>
                <a:srgbClr val="000000"/>
              </a:solidFill>
            </a:endParaRPr>
          </a:p>
        </p:txBody>
      </p:sp>
    </p:spTree>
    <p:extLst>
      <p:ext uri="{BB962C8B-B14F-4D97-AF65-F5344CB8AC3E}">
        <p14:creationId xmlns:p14="http://schemas.microsoft.com/office/powerpoint/2010/main" val="190099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09DFB-C75E-5F3A-C371-AF4A1D66ED66}"/>
              </a:ext>
            </a:extLst>
          </p:cNvPr>
          <p:cNvSpPr>
            <a:spLocks noGrp="1"/>
          </p:cNvSpPr>
          <p:nvPr>
            <p:ph type="body" sz="quarter" idx="18"/>
          </p:nvPr>
        </p:nvSpPr>
        <p:spPr>
          <a:xfrm>
            <a:off x="462224" y="1435130"/>
            <a:ext cx="6083039" cy="4673570"/>
          </a:xfrm>
          <a:solidFill>
            <a:srgbClr val="B2DDDC"/>
          </a:solidFill>
        </p:spPr>
        <p:txBody>
          <a:bodyPr/>
          <a:lstStyle/>
          <a:p>
            <a:pPr marL="180000" algn="just" rtl="0"/>
            <a:r>
              <a:rPr lang="en-IE" sz="2300" dirty="0"/>
              <a:t>Sente-se pronto para considerar e abordar todos esses fatores e desafios?</a:t>
            </a:r>
          </a:p>
          <a:p>
            <a:pPr marL="180000" algn="just" rtl="0"/>
            <a:r>
              <a:rPr lang="en-US" sz="2300" dirty="0"/>
              <a:t>Como </a:t>
            </a:r>
            <a:r>
              <a:rPr lang="en-US" sz="2300" dirty="0" err="1"/>
              <a:t>Empreendedor</a:t>
            </a:r>
            <a:r>
              <a:rPr lang="en-US" sz="2300" dirty="0"/>
              <a:t> de Alimentos </a:t>
            </a:r>
            <a:r>
              <a:rPr lang="en-US" sz="2300" dirty="0" err="1"/>
              <a:t>Éticos</a:t>
            </a:r>
            <a:r>
              <a:rPr lang="en-US" sz="2300" dirty="0"/>
              <a:t> que </a:t>
            </a:r>
            <a:r>
              <a:rPr lang="en-US" sz="2300" dirty="0" err="1"/>
              <a:t>pretende</a:t>
            </a:r>
            <a:r>
              <a:rPr lang="en-US" sz="2300" dirty="0"/>
              <a:t> ser </a:t>
            </a:r>
            <a:r>
              <a:rPr lang="en-US" sz="2300" dirty="0" err="1"/>
              <a:t>ou</a:t>
            </a:r>
            <a:r>
              <a:rPr lang="en-US" sz="2300" dirty="0"/>
              <a:t> </a:t>
            </a:r>
            <a:r>
              <a:rPr lang="en-US" sz="2300" dirty="0" err="1"/>
              <a:t>já</a:t>
            </a:r>
            <a:r>
              <a:rPr lang="en-US" sz="2300" dirty="0"/>
              <a:t> o é, </a:t>
            </a:r>
            <a:r>
              <a:rPr lang="en-US" sz="2300" dirty="0" err="1"/>
              <a:t>está</a:t>
            </a:r>
            <a:r>
              <a:rPr lang="en-US" sz="2300" dirty="0"/>
              <a:t> a </a:t>
            </a:r>
            <a:r>
              <a:rPr lang="en-US" sz="2300" dirty="0" err="1"/>
              <a:t>procurar</a:t>
            </a:r>
            <a:r>
              <a:rPr lang="en-US" sz="2300" dirty="0"/>
              <a:t> </a:t>
            </a:r>
            <a:r>
              <a:rPr lang="en-US" sz="2300" dirty="0" err="1"/>
              <a:t>promover</a:t>
            </a:r>
            <a:r>
              <a:rPr lang="en-US" sz="2300" dirty="0"/>
              <a:t> uma abordagem holística para a produção e consumo de </a:t>
            </a:r>
            <a:r>
              <a:rPr lang="en-US" sz="2300" dirty="0" err="1"/>
              <a:t>alimentos</a:t>
            </a:r>
            <a:r>
              <a:rPr lang="en-US" sz="2300" dirty="0"/>
              <a:t>, </a:t>
            </a:r>
            <a:r>
              <a:rPr lang="en-US" sz="2300" dirty="0" err="1"/>
              <a:t>dando</a:t>
            </a:r>
            <a:r>
              <a:rPr lang="en-US" sz="2300" dirty="0"/>
              <a:t> </a:t>
            </a:r>
            <a:r>
              <a:rPr lang="en-US" sz="2300" dirty="0" err="1"/>
              <a:t>prioridade</a:t>
            </a:r>
            <a:r>
              <a:rPr lang="en-US" sz="2300" dirty="0"/>
              <a:t> à saúde e ao bem-estar das pessoas, dos animais e do meio ambiente.</a:t>
            </a:r>
          </a:p>
          <a:p>
            <a:pPr marL="180000" algn="just" rtl="0"/>
            <a:r>
              <a:rPr lang="en-US" sz="2300" dirty="0"/>
              <a:t>Ao operar de forma socialmente responsável e sustentável, o </a:t>
            </a:r>
            <a:r>
              <a:rPr lang="en-US" sz="2300" dirty="0" err="1"/>
              <a:t>Empreendedor</a:t>
            </a:r>
            <a:r>
              <a:rPr lang="en-US" sz="2300" dirty="0"/>
              <a:t> de Alimentos </a:t>
            </a:r>
            <a:r>
              <a:rPr lang="en-US" sz="2300" dirty="0" err="1"/>
              <a:t>Éticos</a:t>
            </a:r>
            <a:r>
              <a:rPr lang="en-US" sz="2300" dirty="0"/>
              <a:t> pode criar valor para </a:t>
            </a:r>
            <a:r>
              <a:rPr lang="en-US" sz="2300" dirty="0" err="1"/>
              <a:t>os</a:t>
            </a:r>
            <a:r>
              <a:rPr lang="en-US" sz="2300" dirty="0"/>
              <a:t> </a:t>
            </a:r>
            <a:r>
              <a:rPr lang="en-US" sz="2300" dirty="0" err="1"/>
              <a:t>seus</a:t>
            </a:r>
            <a:r>
              <a:rPr lang="en-US" sz="2300" dirty="0"/>
              <a:t> </a:t>
            </a:r>
            <a:r>
              <a:rPr lang="en-US" sz="2300" dirty="0" err="1"/>
              <a:t>clientes</a:t>
            </a:r>
            <a:r>
              <a:rPr lang="en-US" sz="2300" dirty="0"/>
              <a:t>/ </a:t>
            </a:r>
            <a:r>
              <a:rPr lang="en-US" sz="2300" dirty="0" err="1"/>
              <a:t>comunidade</a:t>
            </a:r>
            <a:r>
              <a:rPr lang="en-US" sz="2300" dirty="0"/>
              <a:t>, e ao </a:t>
            </a:r>
            <a:r>
              <a:rPr lang="en-US" sz="2300" dirty="0" err="1"/>
              <a:t>mesmo</a:t>
            </a:r>
            <a:r>
              <a:rPr lang="en-US" sz="2300" dirty="0"/>
              <a:t> tempo </a:t>
            </a:r>
            <a:r>
              <a:rPr lang="en-US" sz="2300" dirty="0" err="1"/>
              <a:t>promover</a:t>
            </a:r>
            <a:r>
              <a:rPr lang="en-US" sz="2300" dirty="0"/>
              <a:t> um </a:t>
            </a:r>
            <a:r>
              <a:rPr lang="en-US" sz="2300" dirty="0" err="1"/>
              <a:t>sistema</a:t>
            </a:r>
            <a:r>
              <a:rPr lang="en-US" sz="2300" dirty="0"/>
              <a:t> alimentar mais justo e sustentável.</a:t>
            </a:r>
            <a:endParaRPr lang="en-IE" sz="2300" dirty="0"/>
          </a:p>
        </p:txBody>
      </p:sp>
      <p:sp>
        <p:nvSpPr>
          <p:cNvPr id="3" name="Text Placeholder 2">
            <a:extLst>
              <a:ext uri="{FF2B5EF4-FFF2-40B4-BE49-F238E27FC236}">
                <a16:creationId xmlns:a16="http://schemas.microsoft.com/office/drawing/2014/main" id="{D52E9489-F000-E3A7-B4C0-1CE655FCFF11}"/>
              </a:ext>
            </a:extLst>
          </p:cNvPr>
          <p:cNvSpPr>
            <a:spLocks noGrp="1"/>
          </p:cNvSpPr>
          <p:nvPr>
            <p:ph type="body" sz="quarter" idx="16"/>
          </p:nvPr>
        </p:nvSpPr>
        <p:spPr>
          <a:xfrm>
            <a:off x="462224" y="449445"/>
            <a:ext cx="7298585" cy="992652"/>
          </a:xfrm>
          <a:solidFill>
            <a:srgbClr val="B2DDDC"/>
          </a:solidFill>
        </p:spPr>
        <p:txBody>
          <a:bodyPr/>
          <a:lstStyle/>
          <a:p>
            <a:pPr marL="180000" algn="l" rtl="0"/>
            <a:r>
              <a:rPr lang="en-IE" b="1" dirty="0"/>
              <a:t>Para um potencial </a:t>
            </a:r>
            <a:r>
              <a:rPr lang="en-IE" b="1" dirty="0" err="1"/>
              <a:t>ou</a:t>
            </a:r>
            <a:r>
              <a:rPr lang="en-IE" b="1" dirty="0"/>
              <a:t> </a:t>
            </a:r>
            <a:r>
              <a:rPr lang="en-IE" b="1" dirty="0" err="1"/>
              <a:t>já</a:t>
            </a:r>
            <a:r>
              <a:rPr lang="en-IE" b="1" dirty="0"/>
              <a:t> </a:t>
            </a:r>
            <a:r>
              <a:rPr lang="en-IE" b="1" dirty="0" err="1"/>
              <a:t>existente</a:t>
            </a:r>
            <a:r>
              <a:rPr lang="en-IE" b="1" dirty="0"/>
              <a:t> Empreendedor de Alimentos Éticos</a:t>
            </a:r>
          </a:p>
        </p:txBody>
      </p:sp>
      <p:pic>
        <p:nvPicPr>
          <p:cNvPr id="6" name="Picture Placeholder 5" descr="Laughing girl thumbs up">
            <a:extLst>
              <a:ext uri="{FF2B5EF4-FFF2-40B4-BE49-F238E27FC236}">
                <a16:creationId xmlns:a16="http://schemas.microsoft.com/office/drawing/2014/main" id="{5969BEA0-0F27-A9DD-FBC2-EE7C7C57B6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696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86781-5FE5-47C9-20D0-0E07CFC9B228}"/>
              </a:ext>
            </a:extLst>
          </p:cNvPr>
          <p:cNvSpPr>
            <a:spLocks noGrp="1"/>
          </p:cNvSpPr>
          <p:nvPr>
            <p:ph type="body" sz="quarter" idx="18"/>
          </p:nvPr>
        </p:nvSpPr>
        <p:spPr>
          <a:xfrm>
            <a:off x="967107" y="1623323"/>
            <a:ext cx="11186790" cy="3648347"/>
          </a:xfrm>
        </p:spPr>
        <p:txBody>
          <a:bodyPr/>
          <a:lstStyle/>
          <a:p>
            <a:pPr algn="l" rtl="0">
              <a:spcBef>
                <a:spcPts val="600"/>
              </a:spcBef>
            </a:pPr>
            <a:r>
              <a:rPr lang="en-US" sz="2300" dirty="0" err="1"/>
              <a:t>Hoje</a:t>
            </a:r>
            <a:r>
              <a:rPr lang="en-US" sz="2300" dirty="0"/>
              <a:t> a</a:t>
            </a:r>
            <a:r>
              <a:rPr lang="en-US" sz="2300" b="1" dirty="0"/>
              <a:t> agricultura mundial enfrenta grandes desafios, incluindo:</a:t>
            </a:r>
          </a:p>
          <a:p>
            <a:pPr marL="342900" indent="-342900" algn="l" rtl="0">
              <a:lnSpc>
                <a:spcPct val="70000"/>
              </a:lnSpc>
              <a:spcBef>
                <a:spcPts val="600"/>
              </a:spcBef>
              <a:buFont typeface="Arial" panose="020B0604020202020204" pitchFamily="34" charset="0"/>
              <a:buChar char="•"/>
            </a:pPr>
            <a:r>
              <a:rPr lang="en-US" sz="2300" b="1" dirty="0">
                <a:solidFill>
                  <a:srgbClr val="F79037"/>
                </a:solidFill>
              </a:rPr>
              <a:t>como alimentar uma população </a:t>
            </a:r>
            <a:r>
              <a:rPr lang="en-US" sz="2300" b="1" dirty="0" err="1">
                <a:solidFill>
                  <a:srgbClr val="F79037"/>
                </a:solidFill>
              </a:rPr>
              <a:t>mundial</a:t>
            </a:r>
            <a:r>
              <a:rPr lang="en-US" sz="2300" b="1" dirty="0">
                <a:solidFill>
                  <a:srgbClr val="F79037"/>
                </a:solidFill>
              </a:rPr>
              <a:t> </a:t>
            </a:r>
            <a:r>
              <a:rPr lang="en-US" sz="2300" b="1" dirty="0" err="1">
                <a:solidFill>
                  <a:srgbClr val="F79037"/>
                </a:solidFill>
              </a:rPr>
              <a:t>crescente</a:t>
            </a:r>
            <a:r>
              <a:rPr lang="en-US" sz="2300" b="1" dirty="0">
                <a:solidFill>
                  <a:srgbClr val="F79037"/>
                </a:solidFill>
              </a:rPr>
              <a:t>;</a:t>
            </a:r>
          </a:p>
          <a:p>
            <a:pPr marL="342900" indent="-342900" algn="l" rtl="0">
              <a:lnSpc>
                <a:spcPct val="70000"/>
              </a:lnSpc>
              <a:spcBef>
                <a:spcPts val="600"/>
              </a:spcBef>
              <a:buFont typeface="Arial" panose="020B0604020202020204" pitchFamily="34" charset="0"/>
              <a:buChar char="•"/>
            </a:pPr>
            <a:r>
              <a:rPr lang="en-US" sz="2300" b="1" dirty="0">
                <a:solidFill>
                  <a:srgbClr val="F79037"/>
                </a:solidFill>
              </a:rPr>
              <a:t>como reduzir a pobreza rural no </a:t>
            </a:r>
            <a:r>
              <a:rPr lang="en-US" sz="2300" b="1" dirty="0" err="1">
                <a:solidFill>
                  <a:srgbClr val="F79037"/>
                </a:solidFill>
              </a:rPr>
              <a:t>mundo</a:t>
            </a:r>
            <a:r>
              <a:rPr lang="en-US" sz="2300" b="1" dirty="0">
                <a:solidFill>
                  <a:srgbClr val="F79037"/>
                </a:solidFill>
              </a:rPr>
              <a:t>;</a:t>
            </a:r>
          </a:p>
          <a:p>
            <a:pPr marL="342900" indent="-342900" algn="l" rtl="0">
              <a:lnSpc>
                <a:spcPct val="70000"/>
              </a:lnSpc>
              <a:spcBef>
                <a:spcPts val="600"/>
              </a:spcBef>
              <a:buFont typeface="Arial" panose="020B0604020202020204" pitchFamily="34" charset="0"/>
              <a:buChar char="•"/>
            </a:pPr>
            <a:r>
              <a:rPr lang="en-US" sz="2300" b="1" dirty="0" err="1">
                <a:solidFill>
                  <a:srgbClr val="F79037"/>
                </a:solidFill>
              </a:rPr>
              <a:t>como</a:t>
            </a:r>
            <a:r>
              <a:rPr lang="en-US" sz="2300" b="1" dirty="0">
                <a:solidFill>
                  <a:srgbClr val="F79037"/>
                </a:solidFill>
              </a:rPr>
              <a:t> </a:t>
            </a:r>
            <a:r>
              <a:rPr lang="en-US" sz="2300" b="1" dirty="0" err="1">
                <a:solidFill>
                  <a:srgbClr val="F79037"/>
                </a:solidFill>
              </a:rPr>
              <a:t>gerir</a:t>
            </a:r>
            <a:r>
              <a:rPr lang="en-US" sz="2300" b="1" dirty="0">
                <a:solidFill>
                  <a:srgbClr val="F79037"/>
                </a:solidFill>
              </a:rPr>
              <a:t> bens/</a:t>
            </a:r>
            <a:r>
              <a:rPr lang="en-US" sz="2300" b="1" dirty="0" err="1">
                <a:solidFill>
                  <a:srgbClr val="F79037"/>
                </a:solidFill>
              </a:rPr>
              <a:t>serviços</a:t>
            </a:r>
            <a:r>
              <a:rPr lang="en-US" sz="2300" b="1" dirty="0">
                <a:solidFill>
                  <a:srgbClr val="F79037"/>
                </a:solidFill>
              </a:rPr>
              <a:t> do </a:t>
            </a:r>
            <a:r>
              <a:rPr lang="en-US" sz="2300" b="1" dirty="0" err="1">
                <a:solidFill>
                  <a:srgbClr val="F79037"/>
                </a:solidFill>
              </a:rPr>
              <a:t>ecossistema</a:t>
            </a:r>
            <a:r>
              <a:rPr lang="en-US" sz="2300" b="1" dirty="0">
                <a:solidFill>
                  <a:srgbClr val="F79037"/>
                </a:solidFill>
              </a:rPr>
              <a:t> considerando a mudança ambiental global.</a:t>
            </a:r>
          </a:p>
          <a:p>
            <a:pPr algn="just" rtl="0">
              <a:spcBef>
                <a:spcPts val="600"/>
              </a:spcBef>
            </a:pPr>
            <a:r>
              <a:rPr lang="en-US" sz="2300" dirty="0"/>
              <a:t>Tradicionalmente, os componentes dos sistemas modernos de produção e consumo </a:t>
            </a:r>
            <a:r>
              <a:rPr lang="en-US" sz="2300" dirty="0" err="1"/>
              <a:t>têm</a:t>
            </a:r>
            <a:r>
              <a:rPr lang="en-US" sz="2300" dirty="0"/>
              <a:t> </a:t>
            </a:r>
            <a:r>
              <a:rPr lang="en-US" sz="2300" dirty="0" err="1"/>
              <a:t>sido</a:t>
            </a:r>
            <a:r>
              <a:rPr lang="en-US" sz="2300" dirty="0"/>
              <a:t> </a:t>
            </a:r>
            <a:r>
              <a:rPr lang="en-US" sz="2300" dirty="0" err="1"/>
              <a:t>analisados</a:t>
            </a:r>
            <a:r>
              <a:rPr lang="en-US" sz="2300" dirty="0"/>
              <a:t> para melhorar a eficiência de um determinado elemento ou atividade, com base </a:t>
            </a:r>
            <a:r>
              <a:rPr lang="en-US" sz="2300" dirty="0" err="1"/>
              <a:t>na</a:t>
            </a:r>
            <a:r>
              <a:rPr lang="en-US" sz="2300" dirty="0"/>
              <a:t> </a:t>
            </a:r>
            <a:r>
              <a:rPr lang="en-US" sz="2300" dirty="0" err="1"/>
              <a:t>ideia</a:t>
            </a:r>
            <a:r>
              <a:rPr lang="en-US" sz="2300" dirty="0"/>
              <a:t> de que isso também melhorará a eficiência de todo o sistema. No entanto, recentemente ficou claro que </a:t>
            </a:r>
            <a:r>
              <a:rPr lang="en-US" sz="2300" b="1" dirty="0"/>
              <a:t>é necessária uma estrutura </a:t>
            </a:r>
            <a:r>
              <a:rPr lang="en-US" sz="2300" b="1" dirty="0" err="1"/>
              <a:t>mais</a:t>
            </a:r>
            <a:r>
              <a:rPr lang="en-US" sz="2300" b="1" dirty="0"/>
              <a:t> </a:t>
            </a:r>
            <a:r>
              <a:rPr lang="en-US" sz="2300" b="1" dirty="0" err="1"/>
              <a:t>holística</a:t>
            </a:r>
            <a:r>
              <a:rPr lang="en-US" sz="2300" b="1" dirty="0"/>
              <a:t> </a:t>
            </a:r>
            <a:r>
              <a:rPr lang="en-US" sz="2300" dirty="0"/>
              <a:t>para lidar com essas questões complexas. Como resultado, </a:t>
            </a:r>
            <a:r>
              <a:rPr lang="en-US" sz="2300" dirty="0" err="1"/>
              <a:t>uma</a:t>
            </a:r>
            <a:r>
              <a:rPr lang="en-US" sz="2300" dirty="0"/>
              <a:t> nova </a:t>
            </a:r>
            <a:r>
              <a:rPr lang="en-US" sz="2300" u="sng" dirty="0" err="1"/>
              <a:t>abordagem</a:t>
            </a:r>
            <a:r>
              <a:rPr lang="en-US" sz="2300" u="sng" dirty="0"/>
              <a:t> ao </a:t>
            </a:r>
            <a:r>
              <a:rPr lang="en-US" sz="2300" u="sng" dirty="0" err="1"/>
              <a:t>sistema</a:t>
            </a:r>
            <a:r>
              <a:rPr lang="en-US" sz="2300" u="sng" dirty="0"/>
              <a:t> </a:t>
            </a:r>
            <a:r>
              <a:rPr lang="en-US" sz="2300" u="sng" dirty="0" err="1"/>
              <a:t>alimentar</a:t>
            </a:r>
            <a:r>
              <a:rPr lang="en-US" sz="2300" dirty="0"/>
              <a:t> </a:t>
            </a:r>
            <a:r>
              <a:rPr lang="en-US" sz="2300" dirty="0" err="1"/>
              <a:t>tem</a:t>
            </a:r>
            <a:r>
              <a:rPr lang="en-US" sz="2300" dirty="0"/>
              <a:t> sido </a:t>
            </a:r>
            <a:r>
              <a:rPr lang="en-US" sz="2300" dirty="0" err="1"/>
              <a:t>amplamente</a:t>
            </a:r>
            <a:r>
              <a:rPr lang="en-US" sz="2300" dirty="0"/>
              <a:t> </a:t>
            </a:r>
            <a:r>
              <a:rPr lang="en-US" sz="2300" dirty="0" err="1"/>
              <a:t>adotada</a:t>
            </a:r>
            <a:r>
              <a:rPr lang="en-US" sz="2300" dirty="0"/>
              <a:t>, a qual </a:t>
            </a:r>
            <a:r>
              <a:rPr lang="en-US" sz="2300" dirty="0" err="1"/>
              <a:t>passa</a:t>
            </a:r>
            <a:r>
              <a:rPr lang="en-US" sz="2300" dirty="0"/>
              <a:t> </a:t>
            </a:r>
            <a:r>
              <a:rPr lang="en-US" sz="2300" dirty="0" err="1"/>
              <a:t>por</a:t>
            </a:r>
            <a:r>
              <a:rPr lang="en-US" sz="2300" dirty="0"/>
              <a:t> </a:t>
            </a:r>
            <a:r>
              <a:rPr lang="en-US" sz="2300" dirty="0" err="1"/>
              <a:t>identificar</a:t>
            </a:r>
            <a:r>
              <a:rPr lang="en-US" sz="2300" dirty="0"/>
              <a:t>, </a:t>
            </a:r>
            <a:r>
              <a:rPr lang="en-US" sz="2300" dirty="0" err="1"/>
              <a:t>analisar</a:t>
            </a:r>
            <a:r>
              <a:rPr lang="en-US" sz="2300" dirty="0"/>
              <a:t> e avaliar o impacto e feedback dos </a:t>
            </a:r>
            <a:r>
              <a:rPr lang="en-US" sz="2300" dirty="0" err="1"/>
              <a:t>diferentes</a:t>
            </a:r>
            <a:r>
              <a:rPr lang="en-US" sz="2300" dirty="0"/>
              <a:t> </a:t>
            </a:r>
            <a:r>
              <a:rPr lang="en-US" sz="2300" dirty="0" err="1"/>
              <a:t>atores</a:t>
            </a:r>
            <a:r>
              <a:rPr lang="en-US" sz="2300" dirty="0"/>
              <a:t> do </a:t>
            </a:r>
            <a:r>
              <a:rPr lang="en-US" sz="2300" dirty="0" err="1"/>
              <a:t>sistema</a:t>
            </a:r>
            <a:r>
              <a:rPr lang="en-US" sz="2300" dirty="0"/>
              <a:t>, as </a:t>
            </a:r>
            <a:r>
              <a:rPr lang="en-US" sz="2300" dirty="0" err="1"/>
              <a:t>atividades</a:t>
            </a:r>
            <a:r>
              <a:rPr lang="en-US" sz="2300" dirty="0"/>
              <a:t> e </a:t>
            </a:r>
            <a:r>
              <a:rPr lang="en-US" sz="2300" dirty="0" err="1"/>
              <a:t>os</a:t>
            </a:r>
            <a:r>
              <a:rPr lang="en-US" sz="2300" dirty="0"/>
              <a:t> </a:t>
            </a:r>
            <a:r>
              <a:rPr lang="en-US" sz="2300" dirty="0" err="1"/>
              <a:t>resultados</a:t>
            </a:r>
            <a:r>
              <a:rPr lang="en-US" sz="2300" dirty="0"/>
              <a:t> </a:t>
            </a:r>
            <a:r>
              <a:rPr lang="en-US" sz="2300" dirty="0" err="1"/>
              <a:t>esperados</a:t>
            </a:r>
            <a:r>
              <a:rPr lang="en-US" sz="2300" dirty="0"/>
              <a:t> para ajudar a identificar pontos de </a:t>
            </a:r>
            <a:r>
              <a:rPr lang="en-US" sz="2300" dirty="0" err="1"/>
              <a:t>intervenção</a:t>
            </a:r>
            <a:r>
              <a:rPr lang="en-US" sz="2300" dirty="0"/>
              <a:t> de modo a </a:t>
            </a:r>
            <a:r>
              <a:rPr lang="en-US" sz="2300" dirty="0" err="1"/>
              <a:t>melhorar</a:t>
            </a:r>
            <a:r>
              <a:rPr lang="en-US" sz="2300" dirty="0"/>
              <a:t> a segurança alimentar.</a:t>
            </a:r>
            <a:endParaRPr lang="en-IE" sz="2300" dirty="0"/>
          </a:p>
        </p:txBody>
      </p:sp>
      <p:sp>
        <p:nvSpPr>
          <p:cNvPr id="3" name="Text Placeholder 2">
            <a:extLst>
              <a:ext uri="{FF2B5EF4-FFF2-40B4-BE49-F238E27FC236}">
                <a16:creationId xmlns:a16="http://schemas.microsoft.com/office/drawing/2014/main" id="{1E3A0EF3-1B83-27B2-FBDE-B4028D081B08}"/>
              </a:ext>
            </a:extLst>
          </p:cNvPr>
          <p:cNvSpPr>
            <a:spLocks noGrp="1"/>
          </p:cNvSpPr>
          <p:nvPr>
            <p:ph type="body" sz="quarter" idx="16"/>
          </p:nvPr>
        </p:nvSpPr>
        <p:spPr/>
        <p:txBody>
          <a:bodyPr/>
          <a:lstStyle/>
          <a:p>
            <a:pPr algn="l" rtl="0"/>
            <a:r>
              <a:rPr lang="en-IE" b="1" dirty="0"/>
              <a:t>Os desafios que temos pela frente…</a:t>
            </a:r>
          </a:p>
        </p:txBody>
      </p:sp>
      <p:grpSp>
        <p:nvGrpSpPr>
          <p:cNvPr id="4" name="Group 3">
            <a:extLst>
              <a:ext uri="{FF2B5EF4-FFF2-40B4-BE49-F238E27FC236}">
                <a16:creationId xmlns:a16="http://schemas.microsoft.com/office/drawing/2014/main" id="{EA8DE381-26C5-5DE4-4BA0-B2973C32DACF}"/>
              </a:ext>
            </a:extLst>
          </p:cNvPr>
          <p:cNvGrpSpPr/>
          <p:nvPr/>
        </p:nvGrpSpPr>
        <p:grpSpPr>
          <a:xfrm>
            <a:off x="10147865" y="376762"/>
            <a:ext cx="1245753" cy="1245537"/>
            <a:chOff x="3258209" y="1217582"/>
            <a:chExt cx="4712093" cy="4711281"/>
          </a:xfrm>
        </p:grpSpPr>
        <p:sp>
          <p:nvSpPr>
            <p:cNvPr id="5" name="Freeform 568">
              <a:extLst>
                <a:ext uri="{FF2B5EF4-FFF2-40B4-BE49-F238E27FC236}">
                  <a16:creationId xmlns:a16="http://schemas.microsoft.com/office/drawing/2014/main" id="{FF3E70D7-38F3-8C6A-FA6F-7F5981296D2D}"/>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pPr algn="l" rtl="0"/>
              <a:endParaRPr lang="en-US"/>
            </a:p>
          </p:txBody>
        </p:sp>
        <p:sp>
          <p:nvSpPr>
            <p:cNvPr id="6" name="Freeform 569">
              <a:extLst>
                <a:ext uri="{FF2B5EF4-FFF2-40B4-BE49-F238E27FC236}">
                  <a16:creationId xmlns:a16="http://schemas.microsoft.com/office/drawing/2014/main" id="{A28801EF-13AF-BBBB-935F-107F59D4427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pPr algn="l" rtl="0"/>
              <a:endParaRPr lang="en-US"/>
            </a:p>
          </p:txBody>
        </p:sp>
        <p:grpSp>
          <p:nvGrpSpPr>
            <p:cNvPr id="7" name="Group 6">
              <a:extLst>
                <a:ext uri="{FF2B5EF4-FFF2-40B4-BE49-F238E27FC236}">
                  <a16:creationId xmlns:a16="http://schemas.microsoft.com/office/drawing/2014/main" id="{59F2748E-B51E-9957-9D1F-B37774C01A7B}"/>
                </a:ext>
              </a:extLst>
            </p:cNvPr>
            <p:cNvGrpSpPr/>
            <p:nvPr/>
          </p:nvGrpSpPr>
          <p:grpSpPr>
            <a:xfrm>
              <a:off x="3258209" y="1217582"/>
              <a:ext cx="4712093" cy="4711281"/>
              <a:chOff x="3258209" y="1217582"/>
              <a:chExt cx="4712093" cy="4711281"/>
            </a:xfrm>
          </p:grpSpPr>
          <p:sp>
            <p:nvSpPr>
              <p:cNvPr id="8" name="Freeform 571">
                <a:extLst>
                  <a:ext uri="{FF2B5EF4-FFF2-40B4-BE49-F238E27FC236}">
                    <a16:creationId xmlns:a16="http://schemas.microsoft.com/office/drawing/2014/main" id="{DA8EB7B8-2827-60C0-DFE9-2D3A00F2B1E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72">
                <a:extLst>
                  <a:ext uri="{FF2B5EF4-FFF2-40B4-BE49-F238E27FC236}">
                    <a16:creationId xmlns:a16="http://schemas.microsoft.com/office/drawing/2014/main" id="{2E495232-B226-F4C5-E56B-7333211B5D2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10" name="Freeform 573">
                <a:extLst>
                  <a:ext uri="{FF2B5EF4-FFF2-40B4-BE49-F238E27FC236}">
                    <a16:creationId xmlns:a16="http://schemas.microsoft.com/office/drawing/2014/main" id="{7CF2DD2F-BCB4-F81F-F714-8019E49E04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74">
                <a:extLst>
                  <a:ext uri="{FF2B5EF4-FFF2-40B4-BE49-F238E27FC236}">
                    <a16:creationId xmlns:a16="http://schemas.microsoft.com/office/drawing/2014/main" id="{8905204A-2DFE-8EB3-2359-BFACA96CE21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75">
                <a:extLst>
                  <a:ext uri="{FF2B5EF4-FFF2-40B4-BE49-F238E27FC236}">
                    <a16:creationId xmlns:a16="http://schemas.microsoft.com/office/drawing/2014/main" id="{86412E20-23BE-E55C-F1C4-C9B7A68D61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13" name="Freeform 576">
                <a:extLst>
                  <a:ext uri="{FF2B5EF4-FFF2-40B4-BE49-F238E27FC236}">
                    <a16:creationId xmlns:a16="http://schemas.microsoft.com/office/drawing/2014/main" id="{C2BAA2FC-3177-F331-3D5A-C118B5B2C02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4" name="Freeform 577">
                <a:extLst>
                  <a:ext uri="{FF2B5EF4-FFF2-40B4-BE49-F238E27FC236}">
                    <a16:creationId xmlns:a16="http://schemas.microsoft.com/office/drawing/2014/main" id="{4387672C-98AA-C4FB-9EF2-9661DADC458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78">
                <a:extLst>
                  <a:ext uri="{FF2B5EF4-FFF2-40B4-BE49-F238E27FC236}">
                    <a16:creationId xmlns:a16="http://schemas.microsoft.com/office/drawing/2014/main" id="{AB6A81F3-1D83-63AD-544E-D8AA0BBD8DA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79">
                <a:extLst>
                  <a:ext uri="{FF2B5EF4-FFF2-40B4-BE49-F238E27FC236}">
                    <a16:creationId xmlns:a16="http://schemas.microsoft.com/office/drawing/2014/main" id="{ECCD36CA-E86B-F544-7569-58FE6F70646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17" name="Freeform 580">
                <a:extLst>
                  <a:ext uri="{FF2B5EF4-FFF2-40B4-BE49-F238E27FC236}">
                    <a16:creationId xmlns:a16="http://schemas.microsoft.com/office/drawing/2014/main" id="{741DD7D2-C0B0-776E-B550-38DC79A31A6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18" name="Freeform 581">
                <a:extLst>
                  <a:ext uri="{FF2B5EF4-FFF2-40B4-BE49-F238E27FC236}">
                    <a16:creationId xmlns:a16="http://schemas.microsoft.com/office/drawing/2014/main" id="{7ADD4E1A-1D04-2CF5-C0FD-1B132BEC346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19" name="Freeform 582">
                <a:extLst>
                  <a:ext uri="{FF2B5EF4-FFF2-40B4-BE49-F238E27FC236}">
                    <a16:creationId xmlns:a16="http://schemas.microsoft.com/office/drawing/2014/main" id="{95067C46-64C8-F4CD-4051-455EB2E063B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20" name="Freeform 583">
                <a:extLst>
                  <a:ext uri="{FF2B5EF4-FFF2-40B4-BE49-F238E27FC236}">
                    <a16:creationId xmlns:a16="http://schemas.microsoft.com/office/drawing/2014/main" id="{42863FF9-C35B-27AB-91AD-CD3413F5F21A}"/>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21" name="Freeform 584">
                <a:extLst>
                  <a:ext uri="{FF2B5EF4-FFF2-40B4-BE49-F238E27FC236}">
                    <a16:creationId xmlns:a16="http://schemas.microsoft.com/office/drawing/2014/main" id="{7007EC6C-BBC1-6A8F-F601-1210E14A00EB}"/>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85">
                <a:extLst>
                  <a:ext uri="{FF2B5EF4-FFF2-40B4-BE49-F238E27FC236}">
                    <a16:creationId xmlns:a16="http://schemas.microsoft.com/office/drawing/2014/main" id="{F93B4133-0971-EFB1-DAA4-A7C5C9C9E69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27535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B081A7D-3B4A-1635-0925-E7B2D9224170}"/>
              </a:ext>
            </a:extLst>
          </p:cNvPr>
          <p:cNvSpPr>
            <a:spLocks noGrp="1"/>
          </p:cNvSpPr>
          <p:nvPr>
            <p:ph type="body" sz="quarter" idx="16"/>
          </p:nvPr>
        </p:nvSpPr>
        <p:spPr>
          <a:xfrm>
            <a:off x="3350549" y="1459885"/>
            <a:ext cx="7256825" cy="3743190"/>
          </a:xfrm>
        </p:spPr>
        <p:txBody>
          <a:bodyPr>
            <a:noAutofit/>
          </a:bodyPr>
          <a:lstStyle/>
          <a:p>
            <a:pPr algn="just">
              <a:lnSpc>
                <a:spcPct val="110000"/>
              </a:lnSpc>
            </a:pPr>
            <a:r>
              <a:rPr lang="pt-PT" sz="2400" dirty="0"/>
              <a:t>O curso de </a:t>
            </a:r>
            <a:r>
              <a:rPr lang="pt-PT" sz="2400" b="1" dirty="0"/>
              <a:t>Empreendedorismo de Alimentos Éticos </a:t>
            </a:r>
            <a:r>
              <a:rPr lang="pt-PT" sz="2400" dirty="0"/>
              <a:t>foi desenvolvido especificamente para educadores e PMEs, e inclui um currículo abrangente e inspirador, objetivos de aprendizagem, técnicas de avaliação e conteúdo relevante para cursos presenciais. A pedagogia intuitiva e os recursos de treino disponíveis também permitirão aumentar as competências nas abordagens de ensino digital de acordo com o </a:t>
            </a:r>
            <a:r>
              <a:rPr lang="pt-PT" sz="2400" dirty="0" err="1"/>
              <a:t>Dig</a:t>
            </a:r>
            <a:r>
              <a:rPr lang="pt-PT" sz="2400" dirty="0"/>
              <a:t> </a:t>
            </a:r>
            <a:r>
              <a:rPr lang="pt-PT" sz="2400" dirty="0" err="1"/>
              <a:t>Comp</a:t>
            </a:r>
            <a:r>
              <a:rPr lang="pt-PT" sz="2400" dirty="0"/>
              <a:t> Edu.</a:t>
            </a:r>
          </a:p>
          <a:p>
            <a:pPr algn="just">
              <a:lnSpc>
                <a:spcPct val="110000"/>
              </a:lnSpc>
            </a:pPr>
            <a:r>
              <a:rPr lang="pt-PT" sz="2400" b="1" dirty="0"/>
              <a:t>Em última análise, este curso foi criado para auxiliar no desenvolvimento de negócios de alimentos éticos.</a:t>
            </a:r>
            <a:endParaRPr lang="en-IE" sz="2400" b="1" dirty="0"/>
          </a:p>
        </p:txBody>
      </p:sp>
      <p:sp>
        <p:nvSpPr>
          <p:cNvPr id="28" name="Oval 27">
            <a:extLst>
              <a:ext uri="{FF2B5EF4-FFF2-40B4-BE49-F238E27FC236}">
                <a16:creationId xmlns:a16="http://schemas.microsoft.com/office/drawing/2014/main" id="{81EA5428-7EB3-3984-7880-5E522E06D018}"/>
              </a:ext>
            </a:extLst>
          </p:cNvPr>
          <p:cNvSpPr/>
          <p:nvPr/>
        </p:nvSpPr>
        <p:spPr>
          <a:xfrm>
            <a:off x="465748" y="3710521"/>
            <a:ext cx="3001384" cy="2695755"/>
          </a:xfrm>
          <a:prstGeom prst="ellipse">
            <a:avLst/>
          </a:prstGeom>
          <a:solidFill>
            <a:srgbClr val="B2D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41" name="Group 40">
            <a:extLst>
              <a:ext uri="{FF2B5EF4-FFF2-40B4-BE49-F238E27FC236}">
                <a16:creationId xmlns:a16="http://schemas.microsoft.com/office/drawing/2014/main" id="{4D9FC9E3-69AF-D29E-FCEF-72B18DB16251}"/>
              </a:ext>
            </a:extLst>
          </p:cNvPr>
          <p:cNvGrpSpPr/>
          <p:nvPr/>
        </p:nvGrpSpPr>
        <p:grpSpPr>
          <a:xfrm>
            <a:off x="465748" y="512963"/>
            <a:ext cx="2866152" cy="6102577"/>
            <a:chOff x="481949" y="725576"/>
            <a:chExt cx="2866152" cy="6102577"/>
          </a:xfrm>
        </p:grpSpPr>
        <p:sp>
          <p:nvSpPr>
            <p:cNvPr id="29" name="Text Placeholder 1">
              <a:extLst>
                <a:ext uri="{FF2B5EF4-FFF2-40B4-BE49-F238E27FC236}">
                  <a16:creationId xmlns:a16="http://schemas.microsoft.com/office/drawing/2014/main" id="{86C96DB4-B125-0702-D632-5B9345988FAC}"/>
                </a:ext>
              </a:extLst>
            </p:cNvPr>
            <p:cNvSpPr txBox="1">
              <a:spLocks/>
            </p:cNvSpPr>
            <p:nvPr/>
          </p:nvSpPr>
          <p:spPr>
            <a:xfrm>
              <a:off x="481949" y="1711623"/>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PESSOAS</a:t>
              </a:r>
              <a:endParaRPr lang="en-IE" sz="3200" b="1" dirty="0"/>
            </a:p>
          </p:txBody>
        </p:sp>
        <p:sp>
          <p:nvSpPr>
            <p:cNvPr id="30" name="Text Placeholder 1">
              <a:extLst>
                <a:ext uri="{FF2B5EF4-FFF2-40B4-BE49-F238E27FC236}">
                  <a16:creationId xmlns:a16="http://schemas.microsoft.com/office/drawing/2014/main" id="{F68678D2-0291-D026-C973-5B2FB0558C13}"/>
                </a:ext>
              </a:extLst>
            </p:cNvPr>
            <p:cNvSpPr txBox="1">
              <a:spLocks/>
            </p:cNvSpPr>
            <p:nvPr/>
          </p:nvSpPr>
          <p:spPr>
            <a:xfrm>
              <a:off x="481949" y="3772700"/>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PLANETA</a:t>
              </a:r>
              <a:endParaRPr lang="en-IE" sz="3200" b="1" dirty="0"/>
            </a:p>
          </p:txBody>
        </p:sp>
        <p:sp>
          <p:nvSpPr>
            <p:cNvPr id="31" name="Text Placeholder 1">
              <a:extLst>
                <a:ext uri="{FF2B5EF4-FFF2-40B4-BE49-F238E27FC236}">
                  <a16:creationId xmlns:a16="http://schemas.microsoft.com/office/drawing/2014/main" id="{FF459503-AF6C-9859-B28D-5AA846EA146D}"/>
                </a:ext>
              </a:extLst>
            </p:cNvPr>
            <p:cNvSpPr txBox="1">
              <a:spLocks/>
            </p:cNvSpPr>
            <p:nvPr/>
          </p:nvSpPr>
          <p:spPr>
            <a:xfrm>
              <a:off x="481949" y="5720456"/>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10000"/>
                </a:lnSpc>
              </a:pPr>
              <a:r>
                <a:rPr lang="en-US" sz="3200" dirty="0"/>
                <a:t>PROVEITO</a:t>
              </a:r>
              <a:endParaRPr lang="en-IE" sz="3200" b="1" dirty="0"/>
            </a:p>
          </p:txBody>
        </p:sp>
        <p:sp>
          <p:nvSpPr>
            <p:cNvPr id="35" name="Oval 34">
              <a:extLst>
                <a:ext uri="{FF2B5EF4-FFF2-40B4-BE49-F238E27FC236}">
                  <a16:creationId xmlns:a16="http://schemas.microsoft.com/office/drawing/2014/main" id="{023C9166-D41C-3D8F-2998-8964AE4E4821}"/>
                </a:ext>
              </a:extLst>
            </p:cNvPr>
            <p:cNvSpPr/>
            <p:nvPr/>
          </p:nvSpPr>
          <p:spPr>
            <a:xfrm>
              <a:off x="1639672" y="725576"/>
              <a:ext cx="938130" cy="938130"/>
            </a:xfrm>
            <a:prstGeom prst="ellipse">
              <a:avLst/>
            </a:prstGeom>
            <a:solidFill>
              <a:srgbClr val="F79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Oval 35">
              <a:extLst>
                <a:ext uri="{FF2B5EF4-FFF2-40B4-BE49-F238E27FC236}">
                  <a16:creationId xmlns:a16="http://schemas.microsoft.com/office/drawing/2014/main" id="{0A718601-F659-A450-6F68-0AE21C6F568B}"/>
                </a:ext>
              </a:extLst>
            </p:cNvPr>
            <p:cNvSpPr/>
            <p:nvPr/>
          </p:nvSpPr>
          <p:spPr>
            <a:xfrm>
              <a:off x="1170607" y="2763150"/>
              <a:ext cx="938130" cy="938130"/>
            </a:xfrm>
            <a:prstGeom prst="ellipse">
              <a:avLst/>
            </a:prstGeom>
            <a:solidFill>
              <a:srgbClr val="F1A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Oval 36">
              <a:extLst>
                <a:ext uri="{FF2B5EF4-FFF2-40B4-BE49-F238E27FC236}">
                  <a16:creationId xmlns:a16="http://schemas.microsoft.com/office/drawing/2014/main" id="{EBA3FF15-B41D-076F-15B7-7F8CFF6817A1}"/>
                </a:ext>
              </a:extLst>
            </p:cNvPr>
            <p:cNvSpPr/>
            <p:nvPr/>
          </p:nvSpPr>
          <p:spPr>
            <a:xfrm>
              <a:off x="1583233" y="4752807"/>
              <a:ext cx="938130" cy="938130"/>
            </a:xfrm>
            <a:prstGeom prst="ellipse">
              <a:avLst/>
            </a:prstGeom>
            <a:solidFill>
              <a:srgbClr val="41A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8" name="Freeform 37">
              <a:extLst>
                <a:ext uri="{FF2B5EF4-FFF2-40B4-BE49-F238E27FC236}">
                  <a16:creationId xmlns:a16="http://schemas.microsoft.com/office/drawing/2014/main" id="{E5877582-76E9-AA97-BB17-CA3A13FE34B4}"/>
                </a:ext>
              </a:extLst>
            </p:cNvPr>
            <p:cNvSpPr/>
            <p:nvPr/>
          </p:nvSpPr>
          <p:spPr>
            <a:xfrm>
              <a:off x="1639672" y="867279"/>
              <a:ext cx="550706" cy="725059"/>
            </a:xfrm>
            <a:custGeom>
              <a:avLst/>
              <a:gdLst>
                <a:gd name="connsiteX0" fmla="*/ 392817 w 550706"/>
                <a:gd name="connsiteY0" fmla="*/ 376653 h 725059"/>
                <a:gd name="connsiteX1" fmla="*/ 420326 w 550706"/>
                <a:gd name="connsiteY1" fmla="*/ 376653 h 725059"/>
                <a:gd name="connsiteX2" fmla="*/ 550285 w 550706"/>
                <a:gd name="connsiteY2" fmla="*/ 507530 h 725059"/>
                <a:gd name="connsiteX3" fmla="*/ 550285 w 550706"/>
                <a:gd name="connsiteY3" fmla="*/ 699104 h 725059"/>
                <a:gd name="connsiteX4" fmla="*/ 531313 w 550706"/>
                <a:gd name="connsiteY4" fmla="*/ 721865 h 725059"/>
                <a:gd name="connsiteX5" fmla="*/ 502855 w 550706"/>
                <a:gd name="connsiteY5" fmla="*/ 723762 h 725059"/>
                <a:gd name="connsiteX6" fmla="*/ 247680 w 550706"/>
                <a:gd name="connsiteY6" fmla="*/ 723762 h 725059"/>
                <a:gd name="connsiteX7" fmla="*/ 149026 w 550706"/>
                <a:gd name="connsiteY7" fmla="*/ 723762 h 725059"/>
                <a:gd name="connsiteX8" fmla="*/ 29501 w 550706"/>
                <a:gd name="connsiteY8" fmla="*/ 724710 h 725059"/>
                <a:gd name="connsiteX9" fmla="*/ 1043 w 550706"/>
                <a:gd name="connsiteY9" fmla="*/ 696259 h 725059"/>
                <a:gd name="connsiteX10" fmla="*/ 95 w 550706"/>
                <a:gd name="connsiteY10" fmla="*/ 516066 h 725059"/>
                <a:gd name="connsiteX11" fmla="*/ 134796 w 550706"/>
                <a:gd name="connsiteY11" fmla="*/ 376653 h 725059"/>
                <a:gd name="connsiteX12" fmla="*/ 160409 w 550706"/>
                <a:gd name="connsiteY12" fmla="*/ 373808 h 725059"/>
                <a:gd name="connsiteX13" fmla="*/ 152820 w 550706"/>
                <a:gd name="connsiteY13" fmla="*/ 365273 h 725059"/>
                <a:gd name="connsiteX14" fmla="*/ 89264 w 550706"/>
                <a:gd name="connsiteY14" fmla="*/ 283712 h 725059"/>
                <a:gd name="connsiteX15" fmla="*/ 109184 w 550706"/>
                <a:gd name="connsiteY15" fmla="*/ 84551 h 725059"/>
                <a:gd name="connsiteX16" fmla="*/ 217325 w 550706"/>
                <a:gd name="connsiteY16" fmla="*/ 10577 h 725059"/>
                <a:gd name="connsiteX17" fmla="*/ 304597 w 550706"/>
                <a:gd name="connsiteY17" fmla="*/ 2041 h 725059"/>
                <a:gd name="connsiteX18" fmla="*/ 398508 w 550706"/>
                <a:gd name="connsiteY18" fmla="*/ 44719 h 725059"/>
                <a:gd name="connsiteX19" fmla="*/ 424121 w 550706"/>
                <a:gd name="connsiteY19" fmla="*/ 61790 h 725059"/>
                <a:gd name="connsiteX20" fmla="*/ 448784 w 550706"/>
                <a:gd name="connsiteY20" fmla="*/ 94035 h 725059"/>
                <a:gd name="connsiteX21" fmla="*/ 432658 w 550706"/>
                <a:gd name="connsiteY21" fmla="*/ 328286 h 725059"/>
                <a:gd name="connsiteX22" fmla="*/ 399457 w 550706"/>
                <a:gd name="connsiteY22" fmla="*/ 362428 h 725059"/>
                <a:gd name="connsiteX23" fmla="*/ 391868 w 550706"/>
                <a:gd name="connsiteY23" fmla="*/ 371911 h 725059"/>
                <a:gd name="connsiteX24" fmla="*/ 392817 w 550706"/>
                <a:gd name="connsiteY24" fmla="*/ 376653 h 725059"/>
                <a:gd name="connsiteX25" fmla="*/ 276139 w 550706"/>
                <a:gd name="connsiteY25" fmla="*/ 682033 h 725059"/>
                <a:gd name="connsiteX26" fmla="*/ 276139 w 550706"/>
                <a:gd name="connsiteY26" fmla="*/ 681085 h 725059"/>
                <a:gd name="connsiteX27" fmla="*/ 389971 w 550706"/>
                <a:gd name="connsiteY27" fmla="*/ 681085 h 725059"/>
                <a:gd name="connsiteX28" fmla="*/ 402303 w 550706"/>
                <a:gd name="connsiteY28" fmla="*/ 671601 h 725059"/>
                <a:gd name="connsiteX29" fmla="*/ 402303 w 550706"/>
                <a:gd name="connsiteY29" fmla="*/ 608059 h 725059"/>
                <a:gd name="connsiteX30" fmla="*/ 402303 w 550706"/>
                <a:gd name="connsiteY30" fmla="*/ 572021 h 725059"/>
                <a:gd name="connsiteX31" fmla="*/ 414635 w 550706"/>
                <a:gd name="connsiteY31" fmla="*/ 551156 h 725059"/>
                <a:gd name="connsiteX32" fmla="*/ 444990 w 550706"/>
                <a:gd name="connsiteY32" fmla="*/ 572969 h 725059"/>
                <a:gd name="connsiteX33" fmla="*/ 444990 w 550706"/>
                <a:gd name="connsiteY33" fmla="*/ 666859 h 725059"/>
                <a:gd name="connsiteX34" fmla="*/ 459219 w 550706"/>
                <a:gd name="connsiteY34" fmla="*/ 680136 h 725059"/>
                <a:gd name="connsiteX35" fmla="*/ 499061 w 550706"/>
                <a:gd name="connsiteY35" fmla="*/ 680136 h 725059"/>
                <a:gd name="connsiteX36" fmla="*/ 509495 w 550706"/>
                <a:gd name="connsiteY36" fmla="*/ 670653 h 725059"/>
                <a:gd name="connsiteX37" fmla="*/ 509495 w 550706"/>
                <a:gd name="connsiteY37" fmla="*/ 509427 h 725059"/>
                <a:gd name="connsiteX38" fmla="*/ 495266 w 550706"/>
                <a:gd name="connsiteY38" fmla="*/ 462008 h 725059"/>
                <a:gd name="connsiteX39" fmla="*/ 438350 w 550706"/>
                <a:gd name="connsiteY39" fmla="*/ 419331 h 725059"/>
                <a:gd name="connsiteX40" fmla="*/ 395663 w 550706"/>
                <a:gd name="connsiteY40" fmla="*/ 417434 h 725059"/>
                <a:gd name="connsiteX41" fmla="*/ 372896 w 550706"/>
                <a:gd name="connsiteY41" fmla="*/ 427866 h 725059"/>
                <a:gd name="connsiteX42" fmla="*/ 292265 w 550706"/>
                <a:gd name="connsiteY42" fmla="*/ 507530 h 725059"/>
                <a:gd name="connsiteX43" fmla="*/ 259064 w 550706"/>
                <a:gd name="connsiteY43" fmla="*/ 508479 h 725059"/>
                <a:gd name="connsiteX44" fmla="*/ 177484 w 550706"/>
                <a:gd name="connsiteY44" fmla="*/ 424073 h 725059"/>
                <a:gd name="connsiteX45" fmla="*/ 166100 w 550706"/>
                <a:gd name="connsiteY45" fmla="*/ 417434 h 725059"/>
                <a:gd name="connsiteX46" fmla="*/ 92109 w 550706"/>
                <a:gd name="connsiteY46" fmla="*/ 430711 h 725059"/>
                <a:gd name="connsiteX47" fmla="*/ 46576 w 550706"/>
                <a:gd name="connsiteY47" fmla="*/ 508479 h 725059"/>
                <a:gd name="connsiteX48" fmla="*/ 43730 w 550706"/>
                <a:gd name="connsiteY48" fmla="*/ 671601 h 725059"/>
                <a:gd name="connsiteX49" fmla="*/ 52268 w 550706"/>
                <a:gd name="connsiteY49" fmla="*/ 680136 h 725059"/>
                <a:gd name="connsiteX50" fmla="*/ 86418 w 550706"/>
                <a:gd name="connsiteY50" fmla="*/ 680136 h 725059"/>
                <a:gd name="connsiteX51" fmla="*/ 108236 w 550706"/>
                <a:gd name="connsiteY51" fmla="*/ 658323 h 725059"/>
                <a:gd name="connsiteX52" fmla="*/ 106338 w 550706"/>
                <a:gd name="connsiteY52" fmla="*/ 574866 h 725059"/>
                <a:gd name="connsiteX53" fmla="*/ 119619 w 550706"/>
                <a:gd name="connsiteY53" fmla="*/ 550208 h 725059"/>
                <a:gd name="connsiteX54" fmla="*/ 143334 w 550706"/>
                <a:gd name="connsiteY54" fmla="*/ 554001 h 725059"/>
                <a:gd name="connsiteX55" fmla="*/ 151871 w 550706"/>
                <a:gd name="connsiteY55" fmla="*/ 576763 h 725059"/>
                <a:gd name="connsiteX56" fmla="*/ 151871 w 550706"/>
                <a:gd name="connsiteY56" fmla="*/ 667807 h 725059"/>
                <a:gd name="connsiteX57" fmla="*/ 165152 w 550706"/>
                <a:gd name="connsiteY57" fmla="*/ 681085 h 725059"/>
                <a:gd name="connsiteX58" fmla="*/ 276139 w 550706"/>
                <a:gd name="connsiteY58" fmla="*/ 682033 h 725059"/>
                <a:gd name="connsiteX59" fmla="*/ 436453 w 550706"/>
                <a:gd name="connsiteY59" fmla="*/ 202151 h 725059"/>
                <a:gd name="connsiteX60" fmla="*/ 280882 w 550706"/>
                <a:gd name="connsiteY60" fmla="*/ 41873 h 725059"/>
                <a:gd name="connsiteX61" fmla="*/ 117722 w 550706"/>
                <a:gd name="connsiteY61" fmla="*/ 207841 h 725059"/>
                <a:gd name="connsiteX62" fmla="*/ 275190 w 550706"/>
                <a:gd name="connsiteY62" fmla="*/ 363376 h 725059"/>
                <a:gd name="connsiteX63" fmla="*/ 436453 w 550706"/>
                <a:gd name="connsiteY63" fmla="*/ 202151 h 725059"/>
                <a:gd name="connsiteX64" fmla="*/ 217325 w 550706"/>
                <a:gd name="connsiteY64" fmla="*/ 400363 h 725059"/>
                <a:gd name="connsiteX65" fmla="*/ 215428 w 550706"/>
                <a:gd name="connsiteY65" fmla="*/ 404156 h 725059"/>
                <a:gd name="connsiteX66" fmla="*/ 228708 w 550706"/>
                <a:gd name="connsiteY66" fmla="*/ 418382 h 725059"/>
                <a:gd name="connsiteX67" fmla="*/ 268550 w 550706"/>
                <a:gd name="connsiteY67" fmla="*/ 457266 h 725059"/>
                <a:gd name="connsiteX68" fmla="*/ 285625 w 550706"/>
                <a:gd name="connsiteY68" fmla="*/ 456318 h 725059"/>
                <a:gd name="connsiteX69" fmla="*/ 325466 w 550706"/>
                <a:gd name="connsiteY69" fmla="*/ 417434 h 725059"/>
                <a:gd name="connsiteX70" fmla="*/ 334952 w 550706"/>
                <a:gd name="connsiteY70" fmla="*/ 404156 h 725059"/>
                <a:gd name="connsiteX71" fmla="*/ 318826 w 550706"/>
                <a:gd name="connsiteY71" fmla="*/ 400363 h 725059"/>
                <a:gd name="connsiteX72" fmla="*/ 315031 w 550706"/>
                <a:gd name="connsiteY72" fmla="*/ 401311 h 725059"/>
                <a:gd name="connsiteX73" fmla="*/ 236297 w 550706"/>
                <a:gd name="connsiteY73" fmla="*/ 402260 h 725059"/>
                <a:gd name="connsiteX74" fmla="*/ 217325 w 550706"/>
                <a:gd name="connsiteY74" fmla="*/ 400363 h 7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0706" h="725059">
                  <a:moveTo>
                    <a:pt x="392817" y="376653"/>
                  </a:moveTo>
                  <a:cubicBezTo>
                    <a:pt x="402303" y="376653"/>
                    <a:pt x="410840" y="376653"/>
                    <a:pt x="420326" y="376653"/>
                  </a:cubicBezTo>
                  <a:cubicBezTo>
                    <a:pt x="491472" y="379498"/>
                    <a:pt x="549337" y="436401"/>
                    <a:pt x="550285" y="507530"/>
                  </a:cubicBezTo>
                  <a:cubicBezTo>
                    <a:pt x="551234" y="571072"/>
                    <a:pt x="550285" y="635562"/>
                    <a:pt x="550285" y="699104"/>
                  </a:cubicBezTo>
                  <a:cubicBezTo>
                    <a:pt x="550285" y="713330"/>
                    <a:pt x="544594" y="719968"/>
                    <a:pt x="531313" y="721865"/>
                  </a:cubicBezTo>
                  <a:cubicBezTo>
                    <a:pt x="521827" y="722814"/>
                    <a:pt x="512341" y="723762"/>
                    <a:pt x="502855" y="723762"/>
                  </a:cubicBezTo>
                  <a:cubicBezTo>
                    <a:pt x="417481" y="723762"/>
                    <a:pt x="333055" y="723762"/>
                    <a:pt x="247680" y="723762"/>
                  </a:cubicBezTo>
                  <a:cubicBezTo>
                    <a:pt x="214479" y="723762"/>
                    <a:pt x="182227" y="726607"/>
                    <a:pt x="149026" y="723762"/>
                  </a:cubicBezTo>
                  <a:cubicBezTo>
                    <a:pt x="109184" y="719968"/>
                    <a:pt x="69343" y="726607"/>
                    <a:pt x="29501" y="724710"/>
                  </a:cubicBezTo>
                  <a:cubicBezTo>
                    <a:pt x="6735" y="723762"/>
                    <a:pt x="1043" y="719020"/>
                    <a:pt x="1043" y="696259"/>
                  </a:cubicBezTo>
                  <a:cubicBezTo>
                    <a:pt x="1043" y="636511"/>
                    <a:pt x="1992" y="575814"/>
                    <a:pt x="95" y="516066"/>
                  </a:cubicBezTo>
                  <a:cubicBezTo>
                    <a:pt x="-2751" y="439247"/>
                    <a:pt x="58908" y="379498"/>
                    <a:pt x="134796" y="376653"/>
                  </a:cubicBezTo>
                  <a:cubicBezTo>
                    <a:pt x="142385" y="376653"/>
                    <a:pt x="150923" y="376653"/>
                    <a:pt x="160409" y="373808"/>
                  </a:cubicBezTo>
                  <a:cubicBezTo>
                    <a:pt x="157563" y="370963"/>
                    <a:pt x="155666" y="368118"/>
                    <a:pt x="152820" y="365273"/>
                  </a:cubicBezTo>
                  <a:cubicBezTo>
                    <a:pt x="127208" y="341563"/>
                    <a:pt x="103493" y="316905"/>
                    <a:pt x="89264" y="283712"/>
                  </a:cubicBezTo>
                  <a:cubicBezTo>
                    <a:pt x="57960" y="213531"/>
                    <a:pt x="66497" y="147144"/>
                    <a:pt x="109184" y="84551"/>
                  </a:cubicBezTo>
                  <a:cubicBezTo>
                    <a:pt x="134796" y="45667"/>
                    <a:pt x="174638" y="24803"/>
                    <a:pt x="217325" y="10577"/>
                  </a:cubicBezTo>
                  <a:cubicBezTo>
                    <a:pt x="245783" y="1093"/>
                    <a:pt x="274241" y="-2700"/>
                    <a:pt x="304597" y="2041"/>
                  </a:cubicBezTo>
                  <a:cubicBezTo>
                    <a:pt x="339695" y="7732"/>
                    <a:pt x="370050" y="24803"/>
                    <a:pt x="398508" y="44719"/>
                  </a:cubicBezTo>
                  <a:cubicBezTo>
                    <a:pt x="407046" y="50409"/>
                    <a:pt x="416532" y="55151"/>
                    <a:pt x="424121" y="61790"/>
                  </a:cubicBezTo>
                  <a:cubicBezTo>
                    <a:pt x="433607" y="71273"/>
                    <a:pt x="441196" y="82654"/>
                    <a:pt x="448784" y="94035"/>
                  </a:cubicBezTo>
                  <a:cubicBezTo>
                    <a:pt x="496215" y="168957"/>
                    <a:pt x="489574" y="260950"/>
                    <a:pt x="432658" y="328286"/>
                  </a:cubicBezTo>
                  <a:cubicBezTo>
                    <a:pt x="422224" y="340615"/>
                    <a:pt x="410840" y="351047"/>
                    <a:pt x="399457" y="362428"/>
                  </a:cubicBezTo>
                  <a:cubicBezTo>
                    <a:pt x="396611" y="365273"/>
                    <a:pt x="394714" y="369066"/>
                    <a:pt x="391868" y="371911"/>
                  </a:cubicBezTo>
                  <a:cubicBezTo>
                    <a:pt x="391868" y="374757"/>
                    <a:pt x="392817" y="375705"/>
                    <a:pt x="392817" y="376653"/>
                  </a:cubicBezTo>
                  <a:close/>
                  <a:moveTo>
                    <a:pt x="276139" y="682033"/>
                  </a:moveTo>
                  <a:cubicBezTo>
                    <a:pt x="276139" y="682033"/>
                    <a:pt x="276139" y="681085"/>
                    <a:pt x="276139" y="681085"/>
                  </a:cubicBezTo>
                  <a:cubicBezTo>
                    <a:pt x="314083" y="681085"/>
                    <a:pt x="352027" y="681085"/>
                    <a:pt x="389971" y="681085"/>
                  </a:cubicBezTo>
                  <a:cubicBezTo>
                    <a:pt x="396611" y="681085"/>
                    <a:pt x="402303" y="680136"/>
                    <a:pt x="402303" y="671601"/>
                  </a:cubicBezTo>
                  <a:cubicBezTo>
                    <a:pt x="402303" y="650736"/>
                    <a:pt x="402303" y="628924"/>
                    <a:pt x="402303" y="608059"/>
                  </a:cubicBezTo>
                  <a:cubicBezTo>
                    <a:pt x="402303" y="595730"/>
                    <a:pt x="401354" y="584350"/>
                    <a:pt x="402303" y="572021"/>
                  </a:cubicBezTo>
                  <a:cubicBezTo>
                    <a:pt x="402303" y="562537"/>
                    <a:pt x="407046" y="555898"/>
                    <a:pt x="414635" y="551156"/>
                  </a:cubicBezTo>
                  <a:cubicBezTo>
                    <a:pt x="429812" y="543569"/>
                    <a:pt x="444990" y="554950"/>
                    <a:pt x="444990" y="572969"/>
                  </a:cubicBezTo>
                  <a:cubicBezTo>
                    <a:pt x="444990" y="604266"/>
                    <a:pt x="444990" y="635562"/>
                    <a:pt x="444990" y="666859"/>
                  </a:cubicBezTo>
                  <a:cubicBezTo>
                    <a:pt x="444990" y="680136"/>
                    <a:pt x="445939" y="680136"/>
                    <a:pt x="459219" y="680136"/>
                  </a:cubicBezTo>
                  <a:cubicBezTo>
                    <a:pt x="472500" y="680136"/>
                    <a:pt x="485780" y="679188"/>
                    <a:pt x="499061" y="680136"/>
                  </a:cubicBezTo>
                  <a:cubicBezTo>
                    <a:pt x="507598" y="681085"/>
                    <a:pt x="509495" y="678240"/>
                    <a:pt x="509495" y="670653"/>
                  </a:cubicBezTo>
                  <a:cubicBezTo>
                    <a:pt x="509495" y="616595"/>
                    <a:pt x="509495" y="563485"/>
                    <a:pt x="509495" y="509427"/>
                  </a:cubicBezTo>
                  <a:cubicBezTo>
                    <a:pt x="509495" y="492356"/>
                    <a:pt x="504752" y="476234"/>
                    <a:pt x="495266" y="462008"/>
                  </a:cubicBezTo>
                  <a:cubicBezTo>
                    <a:pt x="481986" y="441143"/>
                    <a:pt x="463962" y="424073"/>
                    <a:pt x="438350" y="419331"/>
                  </a:cubicBezTo>
                  <a:cubicBezTo>
                    <a:pt x="424121" y="416485"/>
                    <a:pt x="409892" y="418382"/>
                    <a:pt x="395663" y="417434"/>
                  </a:cubicBezTo>
                  <a:cubicBezTo>
                    <a:pt x="386177" y="416485"/>
                    <a:pt x="379536" y="420279"/>
                    <a:pt x="372896" y="427866"/>
                  </a:cubicBezTo>
                  <a:cubicBezTo>
                    <a:pt x="346335" y="455369"/>
                    <a:pt x="319774" y="481924"/>
                    <a:pt x="292265" y="507530"/>
                  </a:cubicBezTo>
                  <a:cubicBezTo>
                    <a:pt x="279933" y="518911"/>
                    <a:pt x="269498" y="518911"/>
                    <a:pt x="259064" y="508479"/>
                  </a:cubicBezTo>
                  <a:cubicBezTo>
                    <a:pt x="231554" y="480027"/>
                    <a:pt x="204993" y="452524"/>
                    <a:pt x="177484" y="424073"/>
                  </a:cubicBezTo>
                  <a:cubicBezTo>
                    <a:pt x="174638" y="421227"/>
                    <a:pt x="169895" y="417434"/>
                    <a:pt x="166100" y="417434"/>
                  </a:cubicBezTo>
                  <a:cubicBezTo>
                    <a:pt x="140488" y="416485"/>
                    <a:pt x="114876" y="414589"/>
                    <a:pt x="92109" y="430711"/>
                  </a:cubicBezTo>
                  <a:cubicBezTo>
                    <a:pt x="64600" y="450627"/>
                    <a:pt x="47525" y="475285"/>
                    <a:pt x="46576" y="508479"/>
                  </a:cubicBezTo>
                  <a:cubicBezTo>
                    <a:pt x="44679" y="562537"/>
                    <a:pt x="44679" y="617543"/>
                    <a:pt x="43730" y="671601"/>
                  </a:cubicBezTo>
                  <a:cubicBezTo>
                    <a:pt x="43730" y="678240"/>
                    <a:pt x="46576" y="680136"/>
                    <a:pt x="52268" y="680136"/>
                  </a:cubicBezTo>
                  <a:cubicBezTo>
                    <a:pt x="63651" y="680136"/>
                    <a:pt x="75034" y="680136"/>
                    <a:pt x="86418" y="680136"/>
                  </a:cubicBezTo>
                  <a:cubicBezTo>
                    <a:pt x="108236" y="680136"/>
                    <a:pt x="108236" y="680136"/>
                    <a:pt x="108236" y="658323"/>
                  </a:cubicBezTo>
                  <a:cubicBezTo>
                    <a:pt x="107287" y="630820"/>
                    <a:pt x="107287" y="602369"/>
                    <a:pt x="106338" y="574866"/>
                  </a:cubicBezTo>
                  <a:cubicBezTo>
                    <a:pt x="106338" y="564433"/>
                    <a:pt x="110133" y="554950"/>
                    <a:pt x="119619" y="550208"/>
                  </a:cubicBezTo>
                  <a:cubicBezTo>
                    <a:pt x="128156" y="545466"/>
                    <a:pt x="137642" y="548311"/>
                    <a:pt x="143334" y="554001"/>
                  </a:cubicBezTo>
                  <a:cubicBezTo>
                    <a:pt x="148077" y="559692"/>
                    <a:pt x="151871" y="569175"/>
                    <a:pt x="151871" y="576763"/>
                  </a:cubicBezTo>
                  <a:cubicBezTo>
                    <a:pt x="152820" y="607111"/>
                    <a:pt x="152820" y="637459"/>
                    <a:pt x="151871" y="667807"/>
                  </a:cubicBezTo>
                  <a:cubicBezTo>
                    <a:pt x="151871" y="678240"/>
                    <a:pt x="155666" y="681085"/>
                    <a:pt x="165152" y="681085"/>
                  </a:cubicBezTo>
                  <a:cubicBezTo>
                    <a:pt x="202147" y="682033"/>
                    <a:pt x="239143" y="682033"/>
                    <a:pt x="276139" y="682033"/>
                  </a:cubicBezTo>
                  <a:close/>
                  <a:moveTo>
                    <a:pt x="436453" y="202151"/>
                  </a:moveTo>
                  <a:cubicBezTo>
                    <a:pt x="433607" y="111106"/>
                    <a:pt x="373845" y="43770"/>
                    <a:pt x="280882" y="41873"/>
                  </a:cubicBezTo>
                  <a:cubicBezTo>
                    <a:pt x="180330" y="39028"/>
                    <a:pt x="116773" y="121538"/>
                    <a:pt x="117722" y="207841"/>
                  </a:cubicBezTo>
                  <a:cubicBezTo>
                    <a:pt x="118670" y="287505"/>
                    <a:pt x="193610" y="365273"/>
                    <a:pt x="275190" y="363376"/>
                  </a:cubicBezTo>
                  <a:cubicBezTo>
                    <a:pt x="358667" y="362428"/>
                    <a:pt x="437401" y="296041"/>
                    <a:pt x="436453" y="202151"/>
                  </a:cubicBezTo>
                  <a:close/>
                  <a:moveTo>
                    <a:pt x="217325" y="400363"/>
                  </a:moveTo>
                  <a:cubicBezTo>
                    <a:pt x="216376" y="401311"/>
                    <a:pt x="215428" y="403208"/>
                    <a:pt x="215428" y="404156"/>
                  </a:cubicBezTo>
                  <a:cubicBezTo>
                    <a:pt x="220171" y="408898"/>
                    <a:pt x="223965" y="413640"/>
                    <a:pt x="228708" y="418382"/>
                  </a:cubicBezTo>
                  <a:cubicBezTo>
                    <a:pt x="241989" y="431660"/>
                    <a:pt x="255269" y="443989"/>
                    <a:pt x="268550" y="457266"/>
                  </a:cubicBezTo>
                  <a:cubicBezTo>
                    <a:pt x="276139" y="464853"/>
                    <a:pt x="278036" y="464853"/>
                    <a:pt x="285625" y="456318"/>
                  </a:cubicBezTo>
                  <a:cubicBezTo>
                    <a:pt x="298905" y="443040"/>
                    <a:pt x="312186" y="430711"/>
                    <a:pt x="325466" y="417434"/>
                  </a:cubicBezTo>
                  <a:cubicBezTo>
                    <a:pt x="329260" y="413640"/>
                    <a:pt x="332106" y="407950"/>
                    <a:pt x="334952" y="404156"/>
                  </a:cubicBezTo>
                  <a:cubicBezTo>
                    <a:pt x="329260" y="403208"/>
                    <a:pt x="323569" y="401311"/>
                    <a:pt x="318826" y="400363"/>
                  </a:cubicBezTo>
                  <a:cubicBezTo>
                    <a:pt x="317877" y="400363"/>
                    <a:pt x="315980" y="400363"/>
                    <a:pt x="315031" y="401311"/>
                  </a:cubicBezTo>
                  <a:cubicBezTo>
                    <a:pt x="288470" y="408898"/>
                    <a:pt x="262858" y="407950"/>
                    <a:pt x="236297" y="402260"/>
                  </a:cubicBezTo>
                  <a:cubicBezTo>
                    <a:pt x="229657" y="400363"/>
                    <a:pt x="223965" y="400363"/>
                    <a:pt x="217325" y="400363"/>
                  </a:cubicBezTo>
                  <a:close/>
                </a:path>
              </a:pathLst>
            </a:custGeom>
            <a:solidFill>
              <a:srgbClr val="000000"/>
            </a:solidFill>
            <a:ln w="9477"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06CFBE4B-CA82-F553-1EF6-6789CB1536A3}"/>
                </a:ext>
              </a:extLst>
            </p:cNvPr>
            <p:cNvSpPr/>
            <p:nvPr/>
          </p:nvSpPr>
          <p:spPr>
            <a:xfrm>
              <a:off x="1558727" y="2913906"/>
              <a:ext cx="712596" cy="712178"/>
            </a:xfrm>
            <a:custGeom>
              <a:avLst/>
              <a:gdLst>
                <a:gd name="connsiteX0" fmla="*/ 195 w 712596"/>
                <a:gd name="connsiteY0" fmla="*/ 364071 h 712178"/>
                <a:gd name="connsiteX1" fmla="*/ 74186 w 712596"/>
                <a:gd name="connsiteY1" fmla="*/ 136459 h 712178"/>
                <a:gd name="connsiteX2" fmla="*/ 175687 w 712596"/>
                <a:gd name="connsiteY2" fmla="*/ 47310 h 712178"/>
                <a:gd name="connsiteX3" fmla="*/ 243038 w 712596"/>
                <a:gd name="connsiteY3" fmla="*/ 19807 h 712178"/>
                <a:gd name="connsiteX4" fmla="*/ 293314 w 712596"/>
                <a:gd name="connsiteY4" fmla="*/ 4633 h 712178"/>
                <a:gd name="connsiteX5" fmla="*/ 388174 w 712596"/>
                <a:gd name="connsiteY5" fmla="*/ 1788 h 712178"/>
                <a:gd name="connsiteX6" fmla="*/ 502955 w 712596"/>
                <a:gd name="connsiteY6" fmla="*/ 32136 h 712178"/>
                <a:gd name="connsiteX7" fmla="*/ 569358 w 712596"/>
                <a:gd name="connsiteY7" fmla="*/ 70072 h 712178"/>
                <a:gd name="connsiteX8" fmla="*/ 674653 w 712596"/>
                <a:gd name="connsiteY8" fmla="*/ 194310 h 712178"/>
                <a:gd name="connsiteX9" fmla="*/ 712597 w 712596"/>
                <a:gd name="connsiteY9" fmla="*/ 349845 h 712178"/>
                <a:gd name="connsiteX10" fmla="*/ 668961 w 712596"/>
                <a:gd name="connsiteY10" fmla="*/ 524348 h 712178"/>
                <a:gd name="connsiteX11" fmla="*/ 528568 w 712596"/>
                <a:gd name="connsiteY11" fmla="*/ 666606 h 712178"/>
                <a:gd name="connsiteX12" fmla="*/ 361613 w 712596"/>
                <a:gd name="connsiteY12" fmla="*/ 712128 h 712178"/>
                <a:gd name="connsiteX13" fmla="*/ 192762 w 712596"/>
                <a:gd name="connsiteY13" fmla="*/ 672296 h 712178"/>
                <a:gd name="connsiteX14" fmla="*/ 84621 w 712596"/>
                <a:gd name="connsiteY14" fmla="*/ 586941 h 712178"/>
                <a:gd name="connsiteX15" fmla="*/ 18219 w 712596"/>
                <a:gd name="connsiteY15" fmla="*/ 472187 h 712178"/>
                <a:gd name="connsiteX16" fmla="*/ 195 w 712596"/>
                <a:gd name="connsiteY16" fmla="*/ 364071 h 712178"/>
                <a:gd name="connsiteX17" fmla="*/ 355922 w 712596"/>
                <a:gd name="connsiteY17" fmla="*/ 374503 h 712178"/>
                <a:gd name="connsiteX18" fmla="*/ 355922 w 712596"/>
                <a:gd name="connsiteY18" fmla="*/ 374503 h 712178"/>
                <a:gd name="connsiteX19" fmla="*/ 262010 w 712596"/>
                <a:gd name="connsiteY19" fmla="*/ 375451 h 712178"/>
                <a:gd name="connsiteX20" fmla="*/ 252524 w 712596"/>
                <a:gd name="connsiteY20" fmla="*/ 384935 h 712178"/>
                <a:gd name="connsiteX21" fmla="*/ 261061 w 712596"/>
                <a:gd name="connsiteY21" fmla="*/ 473135 h 712178"/>
                <a:gd name="connsiteX22" fmla="*/ 292365 w 712596"/>
                <a:gd name="connsiteY22" fmla="*/ 579354 h 712178"/>
                <a:gd name="connsiteX23" fmla="*/ 341693 w 712596"/>
                <a:gd name="connsiteY23" fmla="*/ 642896 h 712178"/>
                <a:gd name="connsiteX24" fmla="*/ 373945 w 712596"/>
                <a:gd name="connsiteY24" fmla="*/ 642896 h 712178"/>
                <a:gd name="connsiteX25" fmla="*/ 395763 w 712596"/>
                <a:gd name="connsiteY25" fmla="*/ 623928 h 712178"/>
                <a:gd name="connsiteX26" fmla="*/ 432759 w 712596"/>
                <a:gd name="connsiteY26" fmla="*/ 551851 h 712178"/>
                <a:gd name="connsiteX27" fmla="*/ 460268 w 712596"/>
                <a:gd name="connsiteY27" fmla="*/ 388729 h 712178"/>
                <a:gd name="connsiteX28" fmla="*/ 446039 w 712596"/>
                <a:gd name="connsiteY28" fmla="*/ 373555 h 712178"/>
                <a:gd name="connsiteX29" fmla="*/ 355922 w 712596"/>
                <a:gd name="connsiteY29" fmla="*/ 374503 h 712178"/>
                <a:gd name="connsiteX30" fmla="*/ 355922 w 712596"/>
                <a:gd name="connsiteY30" fmla="*/ 331826 h 712178"/>
                <a:gd name="connsiteX31" fmla="*/ 355922 w 712596"/>
                <a:gd name="connsiteY31" fmla="*/ 331826 h 712178"/>
                <a:gd name="connsiteX32" fmla="*/ 446988 w 712596"/>
                <a:gd name="connsiteY32" fmla="*/ 331826 h 712178"/>
                <a:gd name="connsiteX33" fmla="*/ 460268 w 712596"/>
                <a:gd name="connsiteY33" fmla="*/ 317600 h 712178"/>
                <a:gd name="connsiteX34" fmla="*/ 433707 w 712596"/>
                <a:gd name="connsiteY34" fmla="*/ 158271 h 712178"/>
                <a:gd name="connsiteX35" fmla="*/ 391969 w 712596"/>
                <a:gd name="connsiteY35" fmla="*/ 75762 h 712178"/>
                <a:gd name="connsiteX36" fmla="*/ 325566 w 712596"/>
                <a:gd name="connsiteY36" fmla="*/ 73865 h 712178"/>
                <a:gd name="connsiteX37" fmla="*/ 288571 w 712596"/>
                <a:gd name="connsiteY37" fmla="*/ 133613 h 712178"/>
                <a:gd name="connsiteX38" fmla="*/ 251575 w 712596"/>
                <a:gd name="connsiteY38" fmla="*/ 318548 h 712178"/>
                <a:gd name="connsiteX39" fmla="*/ 263907 w 712596"/>
                <a:gd name="connsiteY39" fmla="*/ 331826 h 712178"/>
                <a:gd name="connsiteX40" fmla="*/ 355922 w 712596"/>
                <a:gd name="connsiteY40" fmla="*/ 331826 h 712178"/>
                <a:gd name="connsiteX41" fmla="*/ 428016 w 712596"/>
                <a:gd name="connsiteY41" fmla="*/ 46362 h 712178"/>
                <a:gd name="connsiteX42" fmla="*/ 426118 w 712596"/>
                <a:gd name="connsiteY42" fmla="*/ 49207 h 712178"/>
                <a:gd name="connsiteX43" fmla="*/ 435604 w 712596"/>
                <a:gd name="connsiteY43" fmla="*/ 64381 h 712178"/>
                <a:gd name="connsiteX44" fmla="*/ 482086 w 712596"/>
                <a:gd name="connsiteY44" fmla="*/ 165858 h 712178"/>
                <a:gd name="connsiteX45" fmla="*/ 504853 w 712596"/>
                <a:gd name="connsiteY45" fmla="*/ 317600 h 712178"/>
                <a:gd name="connsiteX46" fmla="*/ 520030 w 712596"/>
                <a:gd name="connsiteY46" fmla="*/ 331826 h 712178"/>
                <a:gd name="connsiteX47" fmla="*/ 655681 w 712596"/>
                <a:gd name="connsiteY47" fmla="*/ 331826 h 712178"/>
                <a:gd name="connsiteX48" fmla="*/ 668961 w 712596"/>
                <a:gd name="connsiteY48" fmla="*/ 318548 h 712178"/>
                <a:gd name="connsiteX49" fmla="*/ 666115 w 712596"/>
                <a:gd name="connsiteY49" fmla="*/ 295787 h 712178"/>
                <a:gd name="connsiteX50" fmla="*/ 647143 w 712596"/>
                <a:gd name="connsiteY50" fmla="*/ 233194 h 712178"/>
                <a:gd name="connsiteX51" fmla="*/ 593073 w 712596"/>
                <a:gd name="connsiteY51" fmla="*/ 143097 h 712178"/>
                <a:gd name="connsiteX52" fmla="*/ 456474 w 712596"/>
                <a:gd name="connsiteY52" fmla="*/ 54897 h 712178"/>
                <a:gd name="connsiteX53" fmla="*/ 428016 w 712596"/>
                <a:gd name="connsiteY53" fmla="*/ 46362 h 712178"/>
                <a:gd name="connsiteX54" fmla="*/ 284776 w 712596"/>
                <a:gd name="connsiteY54" fmla="*/ 660915 h 712178"/>
                <a:gd name="connsiteX55" fmla="*/ 287622 w 712596"/>
                <a:gd name="connsiteY55" fmla="*/ 657122 h 712178"/>
                <a:gd name="connsiteX56" fmla="*/ 279085 w 712596"/>
                <a:gd name="connsiteY56" fmla="*/ 641947 h 712178"/>
                <a:gd name="connsiteX57" fmla="*/ 258216 w 712596"/>
                <a:gd name="connsiteY57" fmla="*/ 604961 h 712178"/>
                <a:gd name="connsiteX58" fmla="*/ 211734 w 712596"/>
                <a:gd name="connsiteY58" fmla="*/ 399161 h 712178"/>
                <a:gd name="connsiteX59" fmla="*/ 183276 w 712596"/>
                <a:gd name="connsiteY59" fmla="*/ 372606 h 712178"/>
                <a:gd name="connsiteX60" fmla="*/ 64700 w 712596"/>
                <a:gd name="connsiteY60" fmla="*/ 372606 h 712178"/>
                <a:gd name="connsiteX61" fmla="*/ 48574 w 712596"/>
                <a:gd name="connsiteY61" fmla="*/ 391574 h 712178"/>
                <a:gd name="connsiteX62" fmla="*/ 154817 w 712596"/>
                <a:gd name="connsiteY62" fmla="*/ 589786 h 712178"/>
                <a:gd name="connsiteX63" fmla="*/ 252524 w 712596"/>
                <a:gd name="connsiteY63" fmla="*/ 648586 h 712178"/>
                <a:gd name="connsiteX64" fmla="*/ 284776 w 712596"/>
                <a:gd name="connsiteY64" fmla="*/ 660915 h 712178"/>
                <a:gd name="connsiteX65" fmla="*/ 668961 w 712596"/>
                <a:gd name="connsiteY65" fmla="*/ 388729 h 712178"/>
                <a:gd name="connsiteX66" fmla="*/ 656629 w 712596"/>
                <a:gd name="connsiteY66" fmla="*/ 374503 h 712178"/>
                <a:gd name="connsiteX67" fmla="*/ 518133 w 712596"/>
                <a:gd name="connsiteY67" fmla="*/ 375451 h 712178"/>
                <a:gd name="connsiteX68" fmla="*/ 504853 w 712596"/>
                <a:gd name="connsiteY68" fmla="*/ 387780 h 712178"/>
                <a:gd name="connsiteX69" fmla="*/ 483983 w 712596"/>
                <a:gd name="connsiteY69" fmla="*/ 534780 h 712178"/>
                <a:gd name="connsiteX70" fmla="*/ 434656 w 712596"/>
                <a:gd name="connsiteY70" fmla="*/ 642896 h 712178"/>
                <a:gd name="connsiteX71" fmla="*/ 430861 w 712596"/>
                <a:gd name="connsiteY71" fmla="*/ 655225 h 712178"/>
                <a:gd name="connsiteX72" fmla="*/ 445090 w 712596"/>
                <a:gd name="connsiteY72" fmla="*/ 657122 h 712178"/>
                <a:gd name="connsiteX73" fmla="*/ 494418 w 712596"/>
                <a:gd name="connsiteY73" fmla="*/ 637206 h 712178"/>
                <a:gd name="connsiteX74" fmla="*/ 592124 w 712596"/>
                <a:gd name="connsiteY74" fmla="*/ 564180 h 712178"/>
                <a:gd name="connsiteX75" fmla="*/ 630068 w 712596"/>
                <a:gd name="connsiteY75" fmla="*/ 510122 h 712178"/>
                <a:gd name="connsiteX76" fmla="*/ 668961 w 712596"/>
                <a:gd name="connsiteY76" fmla="*/ 388729 h 712178"/>
                <a:gd name="connsiteX77" fmla="*/ 287622 w 712596"/>
                <a:gd name="connsiteY77" fmla="*/ 46362 h 712178"/>
                <a:gd name="connsiteX78" fmla="*/ 281931 w 712596"/>
                <a:gd name="connsiteY78" fmla="*/ 45414 h 712178"/>
                <a:gd name="connsiteX79" fmla="*/ 155766 w 712596"/>
                <a:gd name="connsiteY79" fmla="*/ 109904 h 712178"/>
                <a:gd name="connsiteX80" fmla="*/ 63752 w 712596"/>
                <a:gd name="connsiteY80" fmla="*/ 247419 h 712178"/>
                <a:gd name="connsiteX81" fmla="*/ 46677 w 712596"/>
                <a:gd name="connsiteY81" fmla="*/ 318548 h 712178"/>
                <a:gd name="connsiteX82" fmla="*/ 55214 w 712596"/>
                <a:gd name="connsiteY82" fmla="*/ 330877 h 712178"/>
                <a:gd name="connsiteX83" fmla="*/ 200351 w 712596"/>
                <a:gd name="connsiteY83" fmla="*/ 330877 h 712178"/>
                <a:gd name="connsiteX84" fmla="*/ 210785 w 712596"/>
                <a:gd name="connsiteY84" fmla="*/ 319497 h 712178"/>
                <a:gd name="connsiteX85" fmla="*/ 226911 w 712596"/>
                <a:gd name="connsiteY85" fmla="*/ 194310 h 712178"/>
                <a:gd name="connsiteX86" fmla="*/ 282879 w 712596"/>
                <a:gd name="connsiteY86" fmla="*/ 54897 h 712178"/>
                <a:gd name="connsiteX87" fmla="*/ 287622 w 712596"/>
                <a:gd name="connsiteY87" fmla="*/ 46362 h 7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12596" h="712178">
                  <a:moveTo>
                    <a:pt x="195" y="364071"/>
                  </a:moveTo>
                  <a:cubicBezTo>
                    <a:pt x="-2651" y="275871"/>
                    <a:pt x="25808" y="202846"/>
                    <a:pt x="74186" y="136459"/>
                  </a:cubicBezTo>
                  <a:cubicBezTo>
                    <a:pt x="101696" y="98523"/>
                    <a:pt x="136794" y="71020"/>
                    <a:pt x="175687" y="47310"/>
                  </a:cubicBezTo>
                  <a:cubicBezTo>
                    <a:pt x="196556" y="34981"/>
                    <a:pt x="220271" y="28343"/>
                    <a:pt x="243038" y="19807"/>
                  </a:cubicBezTo>
                  <a:cubicBezTo>
                    <a:pt x="259164" y="14117"/>
                    <a:pt x="276239" y="8427"/>
                    <a:pt x="293314" y="4633"/>
                  </a:cubicBezTo>
                  <a:cubicBezTo>
                    <a:pt x="324618" y="-2954"/>
                    <a:pt x="356870" y="839"/>
                    <a:pt x="388174" y="1788"/>
                  </a:cubicBezTo>
                  <a:cubicBezTo>
                    <a:pt x="428964" y="2736"/>
                    <a:pt x="465011" y="19807"/>
                    <a:pt x="502955" y="32136"/>
                  </a:cubicBezTo>
                  <a:cubicBezTo>
                    <a:pt x="528568" y="39723"/>
                    <a:pt x="550386" y="53001"/>
                    <a:pt x="569358" y="70072"/>
                  </a:cubicBezTo>
                  <a:cubicBezTo>
                    <a:pt x="611096" y="106110"/>
                    <a:pt x="649040" y="144046"/>
                    <a:pt x="674653" y="194310"/>
                  </a:cubicBezTo>
                  <a:cubicBezTo>
                    <a:pt x="699317" y="243626"/>
                    <a:pt x="712597" y="295787"/>
                    <a:pt x="712597" y="349845"/>
                  </a:cubicBezTo>
                  <a:cubicBezTo>
                    <a:pt x="712597" y="411490"/>
                    <a:pt x="699317" y="470290"/>
                    <a:pt x="668961" y="524348"/>
                  </a:cubicBezTo>
                  <a:cubicBezTo>
                    <a:pt x="634811" y="584096"/>
                    <a:pt x="589278" y="632464"/>
                    <a:pt x="528568" y="666606"/>
                  </a:cubicBezTo>
                  <a:cubicBezTo>
                    <a:pt x="476395" y="696005"/>
                    <a:pt x="420427" y="711179"/>
                    <a:pt x="361613" y="712128"/>
                  </a:cubicBezTo>
                  <a:cubicBezTo>
                    <a:pt x="302800" y="713076"/>
                    <a:pt x="245884" y="700747"/>
                    <a:pt x="192762" y="672296"/>
                  </a:cubicBezTo>
                  <a:cubicBezTo>
                    <a:pt x="151972" y="650483"/>
                    <a:pt x="114028" y="622980"/>
                    <a:pt x="84621" y="586941"/>
                  </a:cubicBezTo>
                  <a:cubicBezTo>
                    <a:pt x="56163" y="552799"/>
                    <a:pt x="32448" y="515812"/>
                    <a:pt x="18219" y="472187"/>
                  </a:cubicBezTo>
                  <a:cubicBezTo>
                    <a:pt x="7784" y="435200"/>
                    <a:pt x="3041" y="397264"/>
                    <a:pt x="195" y="364071"/>
                  </a:cubicBezTo>
                  <a:close/>
                  <a:moveTo>
                    <a:pt x="355922" y="374503"/>
                  </a:moveTo>
                  <a:cubicBezTo>
                    <a:pt x="355922" y="375451"/>
                    <a:pt x="355922" y="375451"/>
                    <a:pt x="355922" y="374503"/>
                  </a:cubicBezTo>
                  <a:cubicBezTo>
                    <a:pt x="324618" y="375451"/>
                    <a:pt x="293314" y="375451"/>
                    <a:pt x="262010" y="375451"/>
                  </a:cubicBezTo>
                  <a:cubicBezTo>
                    <a:pt x="254421" y="375451"/>
                    <a:pt x="251575" y="378297"/>
                    <a:pt x="252524" y="384935"/>
                  </a:cubicBezTo>
                  <a:cubicBezTo>
                    <a:pt x="255370" y="414335"/>
                    <a:pt x="255370" y="444684"/>
                    <a:pt x="261061" y="473135"/>
                  </a:cubicBezTo>
                  <a:cubicBezTo>
                    <a:pt x="268650" y="509174"/>
                    <a:pt x="279085" y="545212"/>
                    <a:pt x="292365" y="579354"/>
                  </a:cubicBezTo>
                  <a:cubicBezTo>
                    <a:pt x="301851" y="604961"/>
                    <a:pt x="316080" y="628670"/>
                    <a:pt x="341693" y="642896"/>
                  </a:cubicBezTo>
                  <a:cubicBezTo>
                    <a:pt x="353076" y="649534"/>
                    <a:pt x="363510" y="649534"/>
                    <a:pt x="373945" y="642896"/>
                  </a:cubicBezTo>
                  <a:cubicBezTo>
                    <a:pt x="382482" y="638154"/>
                    <a:pt x="390072" y="630567"/>
                    <a:pt x="395763" y="623928"/>
                  </a:cubicBezTo>
                  <a:cubicBezTo>
                    <a:pt x="413787" y="603064"/>
                    <a:pt x="425170" y="578406"/>
                    <a:pt x="432759" y="551851"/>
                  </a:cubicBezTo>
                  <a:cubicBezTo>
                    <a:pt x="448885" y="498741"/>
                    <a:pt x="459319" y="444684"/>
                    <a:pt x="460268" y="388729"/>
                  </a:cubicBezTo>
                  <a:cubicBezTo>
                    <a:pt x="460268" y="374503"/>
                    <a:pt x="460268" y="373555"/>
                    <a:pt x="446039" y="373555"/>
                  </a:cubicBezTo>
                  <a:cubicBezTo>
                    <a:pt x="416632" y="374503"/>
                    <a:pt x="386277" y="374503"/>
                    <a:pt x="355922" y="374503"/>
                  </a:cubicBezTo>
                  <a:close/>
                  <a:moveTo>
                    <a:pt x="355922" y="331826"/>
                  </a:moveTo>
                  <a:cubicBezTo>
                    <a:pt x="355922" y="331826"/>
                    <a:pt x="355922" y="331826"/>
                    <a:pt x="355922" y="331826"/>
                  </a:cubicBezTo>
                  <a:cubicBezTo>
                    <a:pt x="386277" y="331826"/>
                    <a:pt x="416632" y="331826"/>
                    <a:pt x="446988" y="331826"/>
                  </a:cubicBezTo>
                  <a:cubicBezTo>
                    <a:pt x="460268" y="331826"/>
                    <a:pt x="461217" y="330877"/>
                    <a:pt x="460268" y="317600"/>
                  </a:cubicBezTo>
                  <a:cubicBezTo>
                    <a:pt x="459319" y="263542"/>
                    <a:pt x="449833" y="210432"/>
                    <a:pt x="433707" y="158271"/>
                  </a:cubicBezTo>
                  <a:cubicBezTo>
                    <a:pt x="425170" y="127923"/>
                    <a:pt x="412838" y="99471"/>
                    <a:pt x="391969" y="75762"/>
                  </a:cubicBezTo>
                  <a:cubicBezTo>
                    <a:pt x="370151" y="52052"/>
                    <a:pt x="348333" y="48259"/>
                    <a:pt x="325566" y="73865"/>
                  </a:cubicBezTo>
                  <a:cubicBezTo>
                    <a:pt x="309440" y="91884"/>
                    <a:pt x="298057" y="111801"/>
                    <a:pt x="288571" y="133613"/>
                  </a:cubicBezTo>
                  <a:cubicBezTo>
                    <a:pt x="263907" y="192413"/>
                    <a:pt x="252524" y="255007"/>
                    <a:pt x="251575" y="318548"/>
                  </a:cubicBezTo>
                  <a:cubicBezTo>
                    <a:pt x="251575" y="328032"/>
                    <a:pt x="254421" y="331826"/>
                    <a:pt x="263907" y="331826"/>
                  </a:cubicBezTo>
                  <a:cubicBezTo>
                    <a:pt x="295211" y="330877"/>
                    <a:pt x="325566" y="331826"/>
                    <a:pt x="355922" y="331826"/>
                  </a:cubicBezTo>
                  <a:close/>
                  <a:moveTo>
                    <a:pt x="428016" y="46362"/>
                  </a:moveTo>
                  <a:cubicBezTo>
                    <a:pt x="427067" y="47310"/>
                    <a:pt x="427067" y="48259"/>
                    <a:pt x="426118" y="49207"/>
                  </a:cubicBezTo>
                  <a:cubicBezTo>
                    <a:pt x="428964" y="53949"/>
                    <a:pt x="431810" y="59639"/>
                    <a:pt x="435604" y="64381"/>
                  </a:cubicBezTo>
                  <a:cubicBezTo>
                    <a:pt x="457422" y="95678"/>
                    <a:pt x="471652" y="129820"/>
                    <a:pt x="482086" y="165858"/>
                  </a:cubicBezTo>
                  <a:cubicBezTo>
                    <a:pt x="496315" y="215174"/>
                    <a:pt x="502007" y="266387"/>
                    <a:pt x="504853" y="317600"/>
                  </a:cubicBezTo>
                  <a:cubicBezTo>
                    <a:pt x="505801" y="330877"/>
                    <a:pt x="505801" y="330877"/>
                    <a:pt x="520030" y="331826"/>
                  </a:cubicBezTo>
                  <a:cubicBezTo>
                    <a:pt x="565563" y="331826"/>
                    <a:pt x="610148" y="331826"/>
                    <a:pt x="655681" y="331826"/>
                  </a:cubicBezTo>
                  <a:cubicBezTo>
                    <a:pt x="666115" y="331826"/>
                    <a:pt x="669910" y="328032"/>
                    <a:pt x="668961" y="318548"/>
                  </a:cubicBezTo>
                  <a:cubicBezTo>
                    <a:pt x="668012" y="310961"/>
                    <a:pt x="668012" y="302426"/>
                    <a:pt x="666115" y="295787"/>
                  </a:cubicBezTo>
                  <a:cubicBezTo>
                    <a:pt x="660424" y="274923"/>
                    <a:pt x="654732" y="253110"/>
                    <a:pt x="647143" y="233194"/>
                  </a:cubicBezTo>
                  <a:cubicBezTo>
                    <a:pt x="633863" y="200000"/>
                    <a:pt x="616788" y="169652"/>
                    <a:pt x="593073" y="143097"/>
                  </a:cubicBezTo>
                  <a:cubicBezTo>
                    <a:pt x="556077" y="101368"/>
                    <a:pt x="509596" y="72917"/>
                    <a:pt x="456474" y="54897"/>
                  </a:cubicBezTo>
                  <a:cubicBezTo>
                    <a:pt x="446988" y="51104"/>
                    <a:pt x="437502" y="49207"/>
                    <a:pt x="428016" y="46362"/>
                  </a:cubicBezTo>
                  <a:close/>
                  <a:moveTo>
                    <a:pt x="284776" y="660915"/>
                  </a:moveTo>
                  <a:cubicBezTo>
                    <a:pt x="285725" y="659967"/>
                    <a:pt x="286674" y="659018"/>
                    <a:pt x="287622" y="657122"/>
                  </a:cubicBezTo>
                  <a:cubicBezTo>
                    <a:pt x="284776" y="652380"/>
                    <a:pt x="281931" y="647638"/>
                    <a:pt x="279085" y="641947"/>
                  </a:cubicBezTo>
                  <a:cubicBezTo>
                    <a:pt x="272445" y="629619"/>
                    <a:pt x="263907" y="618238"/>
                    <a:pt x="258216" y="604961"/>
                  </a:cubicBezTo>
                  <a:cubicBezTo>
                    <a:pt x="230706" y="539522"/>
                    <a:pt x="215528" y="470290"/>
                    <a:pt x="211734" y="399161"/>
                  </a:cubicBezTo>
                  <a:cubicBezTo>
                    <a:pt x="209837" y="372606"/>
                    <a:pt x="209837" y="372606"/>
                    <a:pt x="183276" y="372606"/>
                  </a:cubicBezTo>
                  <a:cubicBezTo>
                    <a:pt x="143434" y="372606"/>
                    <a:pt x="104542" y="372606"/>
                    <a:pt x="64700" y="372606"/>
                  </a:cubicBezTo>
                  <a:cubicBezTo>
                    <a:pt x="48574" y="372606"/>
                    <a:pt x="45728" y="375451"/>
                    <a:pt x="48574" y="391574"/>
                  </a:cubicBezTo>
                  <a:cubicBezTo>
                    <a:pt x="59957" y="470290"/>
                    <a:pt x="92210" y="538574"/>
                    <a:pt x="154817" y="589786"/>
                  </a:cubicBezTo>
                  <a:cubicBezTo>
                    <a:pt x="184224" y="614444"/>
                    <a:pt x="216477" y="634361"/>
                    <a:pt x="252524" y="648586"/>
                  </a:cubicBezTo>
                  <a:cubicBezTo>
                    <a:pt x="261061" y="654276"/>
                    <a:pt x="272445" y="657122"/>
                    <a:pt x="284776" y="660915"/>
                  </a:cubicBezTo>
                  <a:close/>
                  <a:moveTo>
                    <a:pt x="668961" y="388729"/>
                  </a:moveTo>
                  <a:cubicBezTo>
                    <a:pt x="670858" y="378297"/>
                    <a:pt x="668012" y="374503"/>
                    <a:pt x="656629" y="374503"/>
                  </a:cubicBezTo>
                  <a:cubicBezTo>
                    <a:pt x="610148" y="375451"/>
                    <a:pt x="563666" y="375451"/>
                    <a:pt x="518133" y="375451"/>
                  </a:cubicBezTo>
                  <a:cubicBezTo>
                    <a:pt x="508647" y="375451"/>
                    <a:pt x="504853" y="379245"/>
                    <a:pt x="504853" y="387780"/>
                  </a:cubicBezTo>
                  <a:cubicBezTo>
                    <a:pt x="502955" y="438045"/>
                    <a:pt x="497264" y="487361"/>
                    <a:pt x="483983" y="534780"/>
                  </a:cubicBezTo>
                  <a:cubicBezTo>
                    <a:pt x="472600" y="573664"/>
                    <a:pt x="458371" y="610651"/>
                    <a:pt x="434656" y="642896"/>
                  </a:cubicBezTo>
                  <a:cubicBezTo>
                    <a:pt x="431810" y="645741"/>
                    <a:pt x="431810" y="650483"/>
                    <a:pt x="430861" y="655225"/>
                  </a:cubicBezTo>
                  <a:cubicBezTo>
                    <a:pt x="435604" y="656173"/>
                    <a:pt x="440347" y="658070"/>
                    <a:pt x="445090" y="657122"/>
                  </a:cubicBezTo>
                  <a:cubicBezTo>
                    <a:pt x="461217" y="651431"/>
                    <a:pt x="478292" y="645741"/>
                    <a:pt x="494418" y="637206"/>
                  </a:cubicBezTo>
                  <a:cubicBezTo>
                    <a:pt x="530465" y="617289"/>
                    <a:pt x="565563" y="595477"/>
                    <a:pt x="592124" y="564180"/>
                  </a:cubicBezTo>
                  <a:cubicBezTo>
                    <a:pt x="606353" y="548057"/>
                    <a:pt x="617737" y="529090"/>
                    <a:pt x="630068" y="510122"/>
                  </a:cubicBezTo>
                  <a:cubicBezTo>
                    <a:pt x="652835" y="473135"/>
                    <a:pt x="663269" y="431406"/>
                    <a:pt x="668961" y="388729"/>
                  </a:cubicBezTo>
                  <a:close/>
                  <a:moveTo>
                    <a:pt x="287622" y="46362"/>
                  </a:moveTo>
                  <a:cubicBezTo>
                    <a:pt x="284776" y="46362"/>
                    <a:pt x="282879" y="45414"/>
                    <a:pt x="281931" y="45414"/>
                  </a:cubicBezTo>
                  <a:cubicBezTo>
                    <a:pt x="234500" y="56794"/>
                    <a:pt x="191813" y="77659"/>
                    <a:pt x="155766" y="109904"/>
                  </a:cubicBezTo>
                  <a:cubicBezTo>
                    <a:pt x="114028" y="147839"/>
                    <a:pt x="80826" y="192413"/>
                    <a:pt x="63752" y="247419"/>
                  </a:cubicBezTo>
                  <a:cubicBezTo>
                    <a:pt x="56163" y="270181"/>
                    <a:pt x="51420" y="294839"/>
                    <a:pt x="46677" y="318548"/>
                  </a:cubicBezTo>
                  <a:cubicBezTo>
                    <a:pt x="45728" y="324239"/>
                    <a:pt x="45728" y="330877"/>
                    <a:pt x="55214" y="330877"/>
                  </a:cubicBezTo>
                  <a:cubicBezTo>
                    <a:pt x="103593" y="330877"/>
                    <a:pt x="151972" y="330877"/>
                    <a:pt x="200351" y="330877"/>
                  </a:cubicBezTo>
                  <a:cubicBezTo>
                    <a:pt x="207939" y="330877"/>
                    <a:pt x="209837" y="327084"/>
                    <a:pt x="210785" y="319497"/>
                  </a:cubicBezTo>
                  <a:cubicBezTo>
                    <a:pt x="215528" y="277768"/>
                    <a:pt x="218374" y="236039"/>
                    <a:pt x="226911" y="194310"/>
                  </a:cubicBezTo>
                  <a:cubicBezTo>
                    <a:pt x="237346" y="144994"/>
                    <a:pt x="250627" y="95678"/>
                    <a:pt x="282879" y="54897"/>
                  </a:cubicBezTo>
                  <a:cubicBezTo>
                    <a:pt x="284776" y="53949"/>
                    <a:pt x="285725" y="50156"/>
                    <a:pt x="287622" y="46362"/>
                  </a:cubicBezTo>
                  <a:close/>
                </a:path>
              </a:pathLst>
            </a:custGeom>
            <a:solidFill>
              <a:srgbClr val="000000"/>
            </a:solidFill>
            <a:ln w="9477"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14608BB9-ABA2-3189-9402-6A5E2EA7D991}"/>
                </a:ext>
              </a:extLst>
            </p:cNvPr>
            <p:cNvSpPr/>
            <p:nvPr/>
          </p:nvSpPr>
          <p:spPr>
            <a:xfrm>
              <a:off x="1583233" y="5050914"/>
              <a:ext cx="663585" cy="592837"/>
            </a:xfrm>
            <a:custGeom>
              <a:avLst/>
              <a:gdLst>
                <a:gd name="connsiteX0" fmla="*/ 46903 w 663585"/>
                <a:gd name="connsiteY0" fmla="*/ 500747 h 592837"/>
                <a:gd name="connsiteX1" fmla="*/ 53543 w 663585"/>
                <a:gd name="connsiteY1" fmla="*/ 489367 h 592837"/>
                <a:gd name="connsiteX2" fmla="*/ 135123 w 663585"/>
                <a:gd name="connsiteY2" fmla="*/ 322451 h 592837"/>
                <a:gd name="connsiteX3" fmla="*/ 171170 w 663585"/>
                <a:gd name="connsiteY3" fmla="*/ 312019 h 592837"/>
                <a:gd name="connsiteX4" fmla="*/ 238522 w 663585"/>
                <a:gd name="connsiteY4" fmla="*/ 357541 h 592837"/>
                <a:gd name="connsiteX5" fmla="*/ 242316 w 663585"/>
                <a:gd name="connsiteY5" fmla="*/ 360386 h 592837"/>
                <a:gd name="connsiteX6" fmla="*/ 262237 w 663585"/>
                <a:gd name="connsiteY6" fmla="*/ 351851 h 592837"/>
                <a:gd name="connsiteX7" fmla="*/ 294489 w 663585"/>
                <a:gd name="connsiteY7" fmla="*/ 198213 h 592837"/>
                <a:gd name="connsiteX8" fmla="*/ 330536 w 663585"/>
                <a:gd name="connsiteY8" fmla="*/ 181142 h 592837"/>
                <a:gd name="connsiteX9" fmla="*/ 430139 w 663585"/>
                <a:gd name="connsiteY9" fmla="*/ 233303 h 592837"/>
                <a:gd name="connsiteX10" fmla="*/ 452906 w 663585"/>
                <a:gd name="connsiteY10" fmla="*/ 228561 h 592837"/>
                <a:gd name="connsiteX11" fmla="*/ 507925 w 663585"/>
                <a:gd name="connsiteY11" fmla="*/ 169761 h 592837"/>
                <a:gd name="connsiteX12" fmla="*/ 512668 w 663585"/>
                <a:gd name="connsiteY12" fmla="*/ 164071 h 592837"/>
                <a:gd name="connsiteX13" fmla="*/ 513617 w 663585"/>
                <a:gd name="connsiteY13" fmla="*/ 154587 h 592837"/>
                <a:gd name="connsiteX14" fmla="*/ 504131 w 663585"/>
                <a:gd name="connsiteY14" fmla="*/ 150793 h 592837"/>
                <a:gd name="connsiteX15" fmla="*/ 485159 w 663585"/>
                <a:gd name="connsiteY15" fmla="*/ 151742 h 592837"/>
                <a:gd name="connsiteX16" fmla="*/ 466187 w 663585"/>
                <a:gd name="connsiteY16" fmla="*/ 137516 h 592837"/>
                <a:gd name="connsiteX17" fmla="*/ 478518 w 663585"/>
                <a:gd name="connsiteY17" fmla="*/ 112858 h 592837"/>
                <a:gd name="connsiteX18" fmla="*/ 498439 w 663585"/>
                <a:gd name="connsiteY18" fmla="*/ 109064 h 592837"/>
                <a:gd name="connsiteX19" fmla="*/ 566738 w 663585"/>
                <a:gd name="connsiteY19" fmla="*/ 104322 h 592837"/>
                <a:gd name="connsiteX20" fmla="*/ 590453 w 663585"/>
                <a:gd name="connsiteY20" fmla="*/ 124238 h 592837"/>
                <a:gd name="connsiteX21" fmla="*/ 598991 w 663585"/>
                <a:gd name="connsiteY21" fmla="*/ 206748 h 592837"/>
                <a:gd name="connsiteX22" fmla="*/ 579070 w 663585"/>
                <a:gd name="connsiteY22" fmla="*/ 230458 h 592837"/>
                <a:gd name="connsiteX23" fmla="*/ 557252 w 663585"/>
                <a:gd name="connsiteY23" fmla="*/ 210541 h 592837"/>
                <a:gd name="connsiteX24" fmla="*/ 554407 w 663585"/>
                <a:gd name="connsiteY24" fmla="*/ 191574 h 592837"/>
                <a:gd name="connsiteX25" fmla="*/ 549664 w 663585"/>
                <a:gd name="connsiteY25" fmla="*/ 183987 h 592837"/>
                <a:gd name="connsiteX26" fmla="*/ 543023 w 663585"/>
                <a:gd name="connsiteY26" fmla="*/ 188729 h 592837"/>
                <a:gd name="connsiteX27" fmla="*/ 471878 w 663585"/>
                <a:gd name="connsiteY27" fmla="*/ 270290 h 592837"/>
                <a:gd name="connsiteX28" fmla="*/ 426345 w 663585"/>
                <a:gd name="connsiteY28" fmla="*/ 278825 h 592837"/>
                <a:gd name="connsiteX29" fmla="*/ 358994 w 663585"/>
                <a:gd name="connsiteY29" fmla="*/ 244683 h 592837"/>
                <a:gd name="connsiteX30" fmla="*/ 342868 w 663585"/>
                <a:gd name="connsiteY30" fmla="*/ 234251 h 592837"/>
                <a:gd name="connsiteX31" fmla="*/ 328639 w 663585"/>
                <a:gd name="connsiteY31" fmla="*/ 239941 h 592837"/>
                <a:gd name="connsiteX32" fmla="*/ 313461 w 663585"/>
                <a:gd name="connsiteY32" fmla="*/ 312967 h 592837"/>
                <a:gd name="connsiteX33" fmla="*/ 292591 w 663585"/>
                <a:gd name="connsiteY33" fmla="*/ 408754 h 592837"/>
                <a:gd name="connsiteX34" fmla="*/ 262237 w 663585"/>
                <a:gd name="connsiteY34" fmla="*/ 422031 h 592837"/>
                <a:gd name="connsiteX35" fmla="*/ 201526 w 663585"/>
                <a:gd name="connsiteY35" fmla="*/ 384096 h 592837"/>
                <a:gd name="connsiteX36" fmla="*/ 173068 w 663585"/>
                <a:gd name="connsiteY36" fmla="*/ 364180 h 592837"/>
                <a:gd name="connsiteX37" fmla="*/ 158839 w 663585"/>
                <a:gd name="connsiteY37" fmla="*/ 368922 h 592837"/>
                <a:gd name="connsiteX38" fmla="*/ 118997 w 663585"/>
                <a:gd name="connsiteY38" fmla="*/ 449535 h 592837"/>
                <a:gd name="connsiteX39" fmla="*/ 74413 w 663585"/>
                <a:gd name="connsiteY39" fmla="*/ 533941 h 592837"/>
                <a:gd name="connsiteX40" fmla="*/ 72515 w 663585"/>
                <a:gd name="connsiteY40" fmla="*/ 547218 h 592837"/>
                <a:gd name="connsiteX41" fmla="*/ 84848 w 663585"/>
                <a:gd name="connsiteY41" fmla="*/ 550063 h 592837"/>
                <a:gd name="connsiteX42" fmla="*/ 216703 w 663585"/>
                <a:gd name="connsiteY42" fmla="*/ 549115 h 592837"/>
                <a:gd name="connsiteX43" fmla="*/ 531640 w 663585"/>
                <a:gd name="connsiteY43" fmla="*/ 549115 h 592837"/>
                <a:gd name="connsiteX44" fmla="*/ 630295 w 663585"/>
                <a:gd name="connsiteY44" fmla="*/ 549115 h 592837"/>
                <a:gd name="connsiteX45" fmla="*/ 646421 w 663585"/>
                <a:gd name="connsiteY45" fmla="*/ 551012 h 592837"/>
                <a:gd name="connsiteX46" fmla="*/ 663496 w 663585"/>
                <a:gd name="connsiteY46" fmla="*/ 571876 h 592837"/>
                <a:gd name="connsiteX47" fmla="*/ 641678 w 663585"/>
                <a:gd name="connsiteY47" fmla="*/ 590844 h 592837"/>
                <a:gd name="connsiteX48" fmla="*/ 569584 w 663585"/>
                <a:gd name="connsiteY48" fmla="*/ 591792 h 592837"/>
                <a:gd name="connsiteX49" fmla="*/ 422550 w 663585"/>
                <a:gd name="connsiteY49" fmla="*/ 592740 h 592837"/>
                <a:gd name="connsiteX50" fmla="*/ 155044 w 663585"/>
                <a:gd name="connsiteY50" fmla="*/ 590844 h 592837"/>
                <a:gd name="connsiteX51" fmla="*/ 32674 w 663585"/>
                <a:gd name="connsiteY51" fmla="*/ 592740 h 592837"/>
                <a:gd name="connsiteX52" fmla="*/ 421 w 663585"/>
                <a:gd name="connsiteY52" fmla="*/ 563341 h 592837"/>
                <a:gd name="connsiteX53" fmla="*/ 421 w 663585"/>
                <a:gd name="connsiteY53" fmla="*/ 467554 h 592837"/>
                <a:gd name="connsiteX54" fmla="*/ 1370 w 663585"/>
                <a:gd name="connsiteY54" fmla="*/ 252270 h 592837"/>
                <a:gd name="connsiteX55" fmla="*/ 1370 w 663585"/>
                <a:gd name="connsiteY55" fmla="*/ 74923 h 592837"/>
                <a:gd name="connsiteX56" fmla="*/ 421 w 663585"/>
                <a:gd name="connsiteY56" fmla="*/ 36039 h 592837"/>
                <a:gd name="connsiteX57" fmla="*/ 421 w 663585"/>
                <a:gd name="connsiteY57" fmla="*/ 19916 h 592837"/>
                <a:gd name="connsiteX58" fmla="*/ 17497 w 663585"/>
                <a:gd name="connsiteY58" fmla="*/ 0 h 592837"/>
                <a:gd name="connsiteX59" fmla="*/ 38366 w 663585"/>
                <a:gd name="connsiteY59" fmla="*/ 18020 h 592837"/>
                <a:gd name="connsiteX60" fmla="*/ 40263 w 663585"/>
                <a:gd name="connsiteY60" fmla="*/ 40781 h 592837"/>
                <a:gd name="connsiteX61" fmla="*/ 40263 w 663585"/>
                <a:gd name="connsiteY61" fmla="*/ 388838 h 592837"/>
                <a:gd name="connsiteX62" fmla="*/ 40263 w 663585"/>
                <a:gd name="connsiteY62" fmla="*/ 484625 h 592837"/>
                <a:gd name="connsiteX63" fmla="*/ 41212 w 663585"/>
                <a:gd name="connsiteY63" fmla="*/ 500747 h 592837"/>
                <a:gd name="connsiteX64" fmla="*/ 46903 w 663585"/>
                <a:gd name="connsiteY64" fmla="*/ 500747 h 5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3585" h="592837">
                  <a:moveTo>
                    <a:pt x="46903" y="500747"/>
                  </a:moveTo>
                  <a:cubicBezTo>
                    <a:pt x="48800" y="496954"/>
                    <a:pt x="51646" y="493160"/>
                    <a:pt x="53543" y="489367"/>
                  </a:cubicBezTo>
                  <a:cubicBezTo>
                    <a:pt x="81053" y="433412"/>
                    <a:pt x="107614" y="378406"/>
                    <a:pt x="135123" y="322451"/>
                  </a:cubicBezTo>
                  <a:cubicBezTo>
                    <a:pt x="144609" y="303483"/>
                    <a:pt x="154096" y="300638"/>
                    <a:pt x="171170" y="312019"/>
                  </a:cubicBezTo>
                  <a:cubicBezTo>
                    <a:pt x="193937" y="327193"/>
                    <a:pt x="216703" y="342367"/>
                    <a:pt x="238522" y="357541"/>
                  </a:cubicBezTo>
                  <a:cubicBezTo>
                    <a:pt x="239470" y="358490"/>
                    <a:pt x="240418" y="359438"/>
                    <a:pt x="242316" y="360386"/>
                  </a:cubicBezTo>
                  <a:cubicBezTo>
                    <a:pt x="256545" y="368922"/>
                    <a:pt x="259390" y="367973"/>
                    <a:pt x="262237" y="351851"/>
                  </a:cubicBezTo>
                  <a:cubicBezTo>
                    <a:pt x="272671" y="300638"/>
                    <a:pt x="284054" y="249425"/>
                    <a:pt x="294489" y="198213"/>
                  </a:cubicBezTo>
                  <a:cubicBezTo>
                    <a:pt x="298283" y="178296"/>
                    <a:pt x="311564" y="171658"/>
                    <a:pt x="330536" y="181142"/>
                  </a:cubicBezTo>
                  <a:cubicBezTo>
                    <a:pt x="363737" y="198213"/>
                    <a:pt x="396938" y="215283"/>
                    <a:pt x="430139" y="233303"/>
                  </a:cubicBezTo>
                  <a:cubicBezTo>
                    <a:pt x="439625" y="238993"/>
                    <a:pt x="445317" y="237096"/>
                    <a:pt x="452906" y="228561"/>
                  </a:cubicBezTo>
                  <a:cubicBezTo>
                    <a:pt x="470930" y="208645"/>
                    <a:pt x="488953" y="188729"/>
                    <a:pt x="507925" y="169761"/>
                  </a:cubicBezTo>
                  <a:cubicBezTo>
                    <a:pt x="509822" y="167864"/>
                    <a:pt x="511719" y="165967"/>
                    <a:pt x="512668" y="164071"/>
                  </a:cubicBezTo>
                  <a:cubicBezTo>
                    <a:pt x="513617" y="161225"/>
                    <a:pt x="514565" y="156483"/>
                    <a:pt x="513617" y="154587"/>
                  </a:cubicBezTo>
                  <a:cubicBezTo>
                    <a:pt x="512668" y="152690"/>
                    <a:pt x="507925" y="151742"/>
                    <a:pt x="504131" y="150793"/>
                  </a:cubicBezTo>
                  <a:cubicBezTo>
                    <a:pt x="497490" y="150793"/>
                    <a:pt x="491798" y="151742"/>
                    <a:pt x="485159" y="151742"/>
                  </a:cubicBezTo>
                  <a:cubicBezTo>
                    <a:pt x="476621" y="150793"/>
                    <a:pt x="468083" y="147948"/>
                    <a:pt x="466187" y="137516"/>
                  </a:cubicBezTo>
                  <a:cubicBezTo>
                    <a:pt x="464289" y="126135"/>
                    <a:pt x="468083" y="117600"/>
                    <a:pt x="478518" y="112858"/>
                  </a:cubicBezTo>
                  <a:cubicBezTo>
                    <a:pt x="484210" y="110013"/>
                    <a:pt x="491798" y="109064"/>
                    <a:pt x="498439" y="109064"/>
                  </a:cubicBezTo>
                  <a:cubicBezTo>
                    <a:pt x="521205" y="107168"/>
                    <a:pt x="543972" y="105271"/>
                    <a:pt x="566738" y="104322"/>
                  </a:cubicBezTo>
                  <a:cubicBezTo>
                    <a:pt x="581916" y="103374"/>
                    <a:pt x="588556" y="109064"/>
                    <a:pt x="590453" y="124238"/>
                  </a:cubicBezTo>
                  <a:cubicBezTo>
                    <a:pt x="594248" y="151742"/>
                    <a:pt x="596145" y="179245"/>
                    <a:pt x="598991" y="206748"/>
                  </a:cubicBezTo>
                  <a:cubicBezTo>
                    <a:pt x="599940" y="219077"/>
                    <a:pt x="590453" y="229509"/>
                    <a:pt x="579070" y="230458"/>
                  </a:cubicBezTo>
                  <a:cubicBezTo>
                    <a:pt x="567687" y="231406"/>
                    <a:pt x="559150" y="222870"/>
                    <a:pt x="557252" y="210541"/>
                  </a:cubicBezTo>
                  <a:cubicBezTo>
                    <a:pt x="556304" y="203903"/>
                    <a:pt x="556304" y="198213"/>
                    <a:pt x="554407" y="191574"/>
                  </a:cubicBezTo>
                  <a:cubicBezTo>
                    <a:pt x="553458" y="188729"/>
                    <a:pt x="551561" y="186832"/>
                    <a:pt x="549664" y="183987"/>
                  </a:cubicBezTo>
                  <a:cubicBezTo>
                    <a:pt x="547766" y="185883"/>
                    <a:pt x="544921" y="186832"/>
                    <a:pt x="543023" y="188729"/>
                  </a:cubicBezTo>
                  <a:cubicBezTo>
                    <a:pt x="519308" y="216232"/>
                    <a:pt x="495593" y="242787"/>
                    <a:pt x="471878" y="270290"/>
                  </a:cubicBezTo>
                  <a:cubicBezTo>
                    <a:pt x="454803" y="290206"/>
                    <a:pt x="449111" y="290206"/>
                    <a:pt x="426345" y="278825"/>
                  </a:cubicBezTo>
                  <a:cubicBezTo>
                    <a:pt x="403578" y="266496"/>
                    <a:pt x="380812" y="256064"/>
                    <a:pt x="358994" y="244683"/>
                  </a:cubicBezTo>
                  <a:cubicBezTo>
                    <a:pt x="353302" y="241838"/>
                    <a:pt x="348559" y="238045"/>
                    <a:pt x="342868" y="234251"/>
                  </a:cubicBezTo>
                  <a:cubicBezTo>
                    <a:pt x="334330" y="228561"/>
                    <a:pt x="330536" y="229509"/>
                    <a:pt x="328639" y="239941"/>
                  </a:cubicBezTo>
                  <a:cubicBezTo>
                    <a:pt x="322947" y="263651"/>
                    <a:pt x="319153" y="288309"/>
                    <a:pt x="313461" y="312967"/>
                  </a:cubicBezTo>
                  <a:cubicBezTo>
                    <a:pt x="306821" y="345212"/>
                    <a:pt x="300181" y="377457"/>
                    <a:pt x="292591" y="408754"/>
                  </a:cubicBezTo>
                  <a:cubicBezTo>
                    <a:pt x="288797" y="423928"/>
                    <a:pt x="275517" y="429618"/>
                    <a:pt x="262237" y="422031"/>
                  </a:cubicBezTo>
                  <a:cubicBezTo>
                    <a:pt x="241367" y="409702"/>
                    <a:pt x="221446" y="396425"/>
                    <a:pt x="201526" y="384096"/>
                  </a:cubicBezTo>
                  <a:cubicBezTo>
                    <a:pt x="192040" y="377457"/>
                    <a:pt x="182554" y="370818"/>
                    <a:pt x="173068" y="364180"/>
                  </a:cubicBezTo>
                  <a:cubicBezTo>
                    <a:pt x="165479" y="359438"/>
                    <a:pt x="162633" y="363231"/>
                    <a:pt x="158839" y="368922"/>
                  </a:cubicBezTo>
                  <a:cubicBezTo>
                    <a:pt x="145558" y="395476"/>
                    <a:pt x="132278" y="422980"/>
                    <a:pt x="118997" y="449535"/>
                  </a:cubicBezTo>
                  <a:cubicBezTo>
                    <a:pt x="104768" y="477986"/>
                    <a:pt x="89591" y="505489"/>
                    <a:pt x="74413" y="533941"/>
                  </a:cubicBezTo>
                  <a:cubicBezTo>
                    <a:pt x="72515" y="537734"/>
                    <a:pt x="70618" y="543425"/>
                    <a:pt x="72515" y="547218"/>
                  </a:cubicBezTo>
                  <a:cubicBezTo>
                    <a:pt x="73464" y="549115"/>
                    <a:pt x="80104" y="550063"/>
                    <a:pt x="84848" y="550063"/>
                  </a:cubicBezTo>
                  <a:cubicBezTo>
                    <a:pt x="128483" y="550063"/>
                    <a:pt x="172119" y="549115"/>
                    <a:pt x="216703" y="549115"/>
                  </a:cubicBezTo>
                  <a:cubicBezTo>
                    <a:pt x="321999" y="549115"/>
                    <a:pt x="426345" y="549115"/>
                    <a:pt x="531640" y="549115"/>
                  </a:cubicBezTo>
                  <a:cubicBezTo>
                    <a:pt x="564841" y="549115"/>
                    <a:pt x="597094" y="549115"/>
                    <a:pt x="630295" y="549115"/>
                  </a:cubicBezTo>
                  <a:cubicBezTo>
                    <a:pt x="635986" y="549115"/>
                    <a:pt x="640729" y="549115"/>
                    <a:pt x="646421" y="551012"/>
                  </a:cubicBezTo>
                  <a:cubicBezTo>
                    <a:pt x="657804" y="553857"/>
                    <a:pt x="664444" y="561444"/>
                    <a:pt x="663496" y="571876"/>
                  </a:cubicBezTo>
                  <a:cubicBezTo>
                    <a:pt x="662547" y="581360"/>
                    <a:pt x="653061" y="590844"/>
                    <a:pt x="641678" y="590844"/>
                  </a:cubicBezTo>
                  <a:cubicBezTo>
                    <a:pt x="617963" y="591792"/>
                    <a:pt x="593299" y="591792"/>
                    <a:pt x="569584" y="591792"/>
                  </a:cubicBezTo>
                  <a:cubicBezTo>
                    <a:pt x="520257" y="591792"/>
                    <a:pt x="471878" y="592740"/>
                    <a:pt x="422550" y="592740"/>
                  </a:cubicBezTo>
                  <a:cubicBezTo>
                    <a:pt x="333382" y="592740"/>
                    <a:pt x="244213" y="591792"/>
                    <a:pt x="155044" y="590844"/>
                  </a:cubicBezTo>
                  <a:cubicBezTo>
                    <a:pt x="114254" y="590844"/>
                    <a:pt x="73464" y="591792"/>
                    <a:pt x="32674" y="592740"/>
                  </a:cubicBezTo>
                  <a:cubicBezTo>
                    <a:pt x="8011" y="593689"/>
                    <a:pt x="1370" y="587998"/>
                    <a:pt x="421" y="563341"/>
                  </a:cubicBezTo>
                  <a:cubicBezTo>
                    <a:pt x="-527" y="531095"/>
                    <a:pt x="421" y="499799"/>
                    <a:pt x="421" y="467554"/>
                  </a:cubicBezTo>
                  <a:cubicBezTo>
                    <a:pt x="421" y="395476"/>
                    <a:pt x="1370" y="324348"/>
                    <a:pt x="1370" y="252270"/>
                  </a:cubicBezTo>
                  <a:cubicBezTo>
                    <a:pt x="1370" y="193471"/>
                    <a:pt x="1370" y="134671"/>
                    <a:pt x="1370" y="74923"/>
                  </a:cubicBezTo>
                  <a:cubicBezTo>
                    <a:pt x="1370" y="61645"/>
                    <a:pt x="421" y="48368"/>
                    <a:pt x="421" y="36039"/>
                  </a:cubicBezTo>
                  <a:cubicBezTo>
                    <a:pt x="421" y="30348"/>
                    <a:pt x="421" y="25606"/>
                    <a:pt x="421" y="19916"/>
                  </a:cubicBezTo>
                  <a:cubicBezTo>
                    <a:pt x="1370" y="9484"/>
                    <a:pt x="9908" y="0"/>
                    <a:pt x="17497" y="0"/>
                  </a:cubicBezTo>
                  <a:cubicBezTo>
                    <a:pt x="26034" y="0"/>
                    <a:pt x="36469" y="7587"/>
                    <a:pt x="38366" y="18020"/>
                  </a:cubicBezTo>
                  <a:cubicBezTo>
                    <a:pt x="40263" y="25606"/>
                    <a:pt x="40263" y="33193"/>
                    <a:pt x="40263" y="40781"/>
                  </a:cubicBezTo>
                  <a:cubicBezTo>
                    <a:pt x="40263" y="156483"/>
                    <a:pt x="40263" y="272187"/>
                    <a:pt x="40263" y="388838"/>
                  </a:cubicBezTo>
                  <a:cubicBezTo>
                    <a:pt x="40263" y="421083"/>
                    <a:pt x="40263" y="452380"/>
                    <a:pt x="40263" y="484625"/>
                  </a:cubicBezTo>
                  <a:cubicBezTo>
                    <a:pt x="40263" y="490315"/>
                    <a:pt x="41212" y="495057"/>
                    <a:pt x="41212" y="500747"/>
                  </a:cubicBezTo>
                  <a:cubicBezTo>
                    <a:pt x="45006" y="499799"/>
                    <a:pt x="45955" y="499799"/>
                    <a:pt x="46903" y="500747"/>
                  </a:cubicBezTo>
                  <a:close/>
                </a:path>
              </a:pathLst>
            </a:custGeom>
            <a:solidFill>
              <a:srgbClr val="000000"/>
            </a:solidFill>
            <a:ln w="9477" cap="flat">
              <a:noFill/>
              <a:prstDash val="solid"/>
              <a:miter/>
            </a:ln>
          </p:spPr>
          <p:txBody>
            <a:bodyPr rtlCol="0" anchor="ctr"/>
            <a:lstStyle/>
            <a:p>
              <a:pPr algn="l" rtl="0"/>
              <a:endParaRPr lang="en-US"/>
            </a:p>
          </p:txBody>
        </p:sp>
      </p:grpSp>
      <p:grpSp>
        <p:nvGrpSpPr>
          <p:cNvPr id="4" name="Graphic 2">
            <a:extLst>
              <a:ext uri="{FF2B5EF4-FFF2-40B4-BE49-F238E27FC236}">
                <a16:creationId xmlns:a16="http://schemas.microsoft.com/office/drawing/2014/main" id="{24EFA62A-3E4E-E5D2-5CEC-CF0501BAA3CE}"/>
              </a:ext>
            </a:extLst>
          </p:cNvPr>
          <p:cNvGrpSpPr/>
          <p:nvPr/>
        </p:nvGrpSpPr>
        <p:grpSpPr>
          <a:xfrm>
            <a:off x="10472142" y="512963"/>
            <a:ext cx="1337489" cy="1406956"/>
            <a:chOff x="690225" y="4499263"/>
            <a:chExt cx="1499146" cy="1521296"/>
          </a:xfrm>
        </p:grpSpPr>
        <p:sp>
          <p:nvSpPr>
            <p:cNvPr id="5" name="Freeform 12">
              <a:extLst>
                <a:ext uri="{FF2B5EF4-FFF2-40B4-BE49-F238E27FC236}">
                  <a16:creationId xmlns:a16="http://schemas.microsoft.com/office/drawing/2014/main" id="{CA4DCEB0-9FA6-E72F-443F-993D6D2EC98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6" name="Graphic 2">
              <a:extLst>
                <a:ext uri="{FF2B5EF4-FFF2-40B4-BE49-F238E27FC236}">
                  <a16:creationId xmlns:a16="http://schemas.microsoft.com/office/drawing/2014/main" id="{E8E430D7-28F9-0267-BB68-3BC3A7E7141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3033BE65-FAE1-AC15-43D6-DC853F2F1C9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39">
                <a:extLst>
                  <a:ext uri="{FF2B5EF4-FFF2-40B4-BE49-F238E27FC236}">
                    <a16:creationId xmlns:a16="http://schemas.microsoft.com/office/drawing/2014/main" id="{9761859D-55B5-CD9D-E80F-20B1D6917FEA}"/>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40">
                <a:extLst>
                  <a:ext uri="{FF2B5EF4-FFF2-40B4-BE49-F238E27FC236}">
                    <a16:creationId xmlns:a16="http://schemas.microsoft.com/office/drawing/2014/main" id="{C6249736-E45E-6593-DCDB-328556A64C2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41">
                <a:extLst>
                  <a:ext uri="{FF2B5EF4-FFF2-40B4-BE49-F238E27FC236}">
                    <a16:creationId xmlns:a16="http://schemas.microsoft.com/office/drawing/2014/main" id="{8B3FABD3-DBA1-05BD-2FD7-75DAA3A464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42">
                <a:extLst>
                  <a:ext uri="{FF2B5EF4-FFF2-40B4-BE49-F238E27FC236}">
                    <a16:creationId xmlns:a16="http://schemas.microsoft.com/office/drawing/2014/main" id="{BF6C938C-1D98-61BF-1BCD-BD520E211C8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7" name="Graphic 2">
              <a:extLst>
                <a:ext uri="{FF2B5EF4-FFF2-40B4-BE49-F238E27FC236}">
                  <a16:creationId xmlns:a16="http://schemas.microsoft.com/office/drawing/2014/main" id="{E509E1AE-1CE5-7126-6CE6-870F2A270CB5}"/>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166D3148-F238-E4FC-DF6F-F02BAAFB2BC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34">
                <a:extLst>
                  <a:ext uri="{FF2B5EF4-FFF2-40B4-BE49-F238E27FC236}">
                    <a16:creationId xmlns:a16="http://schemas.microsoft.com/office/drawing/2014/main" id="{41002BDC-6037-48E2-C65D-8A6450FB893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35">
                <a:extLst>
                  <a:ext uri="{FF2B5EF4-FFF2-40B4-BE49-F238E27FC236}">
                    <a16:creationId xmlns:a16="http://schemas.microsoft.com/office/drawing/2014/main" id="{E5D03502-7855-C80B-BFCF-58BE0A78462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36">
                <a:extLst>
                  <a:ext uri="{FF2B5EF4-FFF2-40B4-BE49-F238E27FC236}">
                    <a16:creationId xmlns:a16="http://schemas.microsoft.com/office/drawing/2014/main" id="{5FFD888F-7A7C-D592-81A3-82A63AC46A69}"/>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37">
                <a:extLst>
                  <a:ext uri="{FF2B5EF4-FFF2-40B4-BE49-F238E27FC236}">
                    <a16:creationId xmlns:a16="http://schemas.microsoft.com/office/drawing/2014/main" id="{D8B8F413-BAA0-0351-EEAA-53760227954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798743E9-DFD6-BD1F-9FE3-79CD7238A320}"/>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41ACF0F1-FD4F-4C12-E260-3A06FD44CB9B}"/>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7" name="Freeform 29">
                <a:extLst>
                  <a:ext uri="{FF2B5EF4-FFF2-40B4-BE49-F238E27FC236}">
                    <a16:creationId xmlns:a16="http://schemas.microsoft.com/office/drawing/2014/main" id="{816E58A2-2797-EC8F-F323-5D8796AAED9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30">
                <a:extLst>
                  <a:ext uri="{FF2B5EF4-FFF2-40B4-BE49-F238E27FC236}">
                    <a16:creationId xmlns:a16="http://schemas.microsoft.com/office/drawing/2014/main" id="{285F6832-6067-0B37-BB41-33AEAF249BB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31">
                <a:extLst>
                  <a:ext uri="{FF2B5EF4-FFF2-40B4-BE49-F238E27FC236}">
                    <a16:creationId xmlns:a16="http://schemas.microsoft.com/office/drawing/2014/main" id="{296B23E8-443D-6376-891B-D748B14F5D1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32">
                <a:extLst>
                  <a:ext uri="{FF2B5EF4-FFF2-40B4-BE49-F238E27FC236}">
                    <a16:creationId xmlns:a16="http://schemas.microsoft.com/office/drawing/2014/main" id="{A7CB732E-794C-D3BE-F74E-13E3EE2165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880792D-B332-6521-37F4-3B515E74C3C3}"/>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F5F8CE10-CE81-4032-77A0-CDB57BB1C02F}"/>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03254A03-9403-C989-F955-2D3984AF116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27">
                  <a:extLst>
                    <a:ext uri="{FF2B5EF4-FFF2-40B4-BE49-F238E27FC236}">
                      <a16:creationId xmlns:a16="http://schemas.microsoft.com/office/drawing/2014/main" id="{25C85446-946F-6FEC-C71C-45017489301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1" name="Freeform 18">
                <a:extLst>
                  <a:ext uri="{FF2B5EF4-FFF2-40B4-BE49-F238E27FC236}">
                    <a16:creationId xmlns:a16="http://schemas.microsoft.com/office/drawing/2014/main" id="{95469A89-36CC-5788-7870-5620792F035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2" name="Freeform 20">
                <a:extLst>
                  <a:ext uri="{FF2B5EF4-FFF2-40B4-BE49-F238E27FC236}">
                    <a16:creationId xmlns:a16="http://schemas.microsoft.com/office/drawing/2014/main" id="{AED76091-B33F-01A3-2E89-D503673A403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25">
                <a:extLst>
                  <a:ext uri="{FF2B5EF4-FFF2-40B4-BE49-F238E27FC236}">
                    <a16:creationId xmlns:a16="http://schemas.microsoft.com/office/drawing/2014/main" id="{2786B5D7-F4F0-3AE1-6C77-DF45218312F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47326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39517-4497-1231-39B1-F38EE12EF7F1}"/>
              </a:ext>
            </a:extLst>
          </p:cNvPr>
          <p:cNvSpPr>
            <a:spLocks noGrp="1"/>
          </p:cNvSpPr>
          <p:nvPr>
            <p:ph type="body" sz="quarter" idx="18"/>
          </p:nvPr>
        </p:nvSpPr>
        <p:spPr>
          <a:xfrm>
            <a:off x="763791" y="1171361"/>
            <a:ext cx="5646737" cy="3025975"/>
          </a:xfrm>
        </p:spPr>
        <p:txBody>
          <a:bodyPr/>
          <a:lstStyle/>
          <a:p>
            <a:pPr algn="just" rtl="0"/>
            <a:r>
              <a:rPr lang="en-US" sz="2400" dirty="0"/>
              <a:t>Para </a:t>
            </a:r>
            <a:r>
              <a:rPr lang="en-US" sz="2400" dirty="0" err="1"/>
              <a:t>planear</a:t>
            </a:r>
            <a:r>
              <a:rPr lang="en-US" sz="2400" dirty="0"/>
              <a:t> </a:t>
            </a:r>
            <a:r>
              <a:rPr lang="en-US" sz="2400" b="1" dirty="0" err="1"/>
              <a:t>sistemas</a:t>
            </a:r>
            <a:r>
              <a:rPr lang="en-US" sz="2400" b="1" dirty="0"/>
              <a:t> alimentares sustentáveis, equitativos e saudáveis ​​para o </a:t>
            </a:r>
            <a:r>
              <a:rPr lang="en-US" sz="2400" b="1" dirty="0" err="1"/>
              <a:t>futuro</a:t>
            </a:r>
            <a:r>
              <a:rPr lang="en-US" sz="2400" b="1" dirty="0"/>
              <a:t>, </a:t>
            </a:r>
            <a:r>
              <a:rPr lang="en-US" sz="2400" dirty="0"/>
              <a:t>é </a:t>
            </a:r>
            <a:r>
              <a:rPr lang="en-US" sz="2400" dirty="0" err="1"/>
              <a:t>necessário</a:t>
            </a:r>
            <a:r>
              <a:rPr lang="en-US" sz="2400" dirty="0"/>
              <a:t> </a:t>
            </a:r>
            <a:r>
              <a:rPr lang="en-US" sz="2400" dirty="0" err="1"/>
              <a:t>utilizar</a:t>
            </a:r>
            <a:r>
              <a:rPr lang="en-US" sz="2400" dirty="0"/>
              <a:t> </a:t>
            </a:r>
            <a:r>
              <a:rPr lang="en-US" sz="2400" dirty="0" err="1"/>
              <a:t>métodos</a:t>
            </a:r>
            <a:r>
              <a:rPr lang="en-US" sz="2400" dirty="0"/>
              <a:t> analíticos e </a:t>
            </a:r>
            <a:r>
              <a:rPr lang="en-US" sz="2400" dirty="0" err="1"/>
              <a:t>abordagens</a:t>
            </a:r>
            <a:r>
              <a:rPr lang="en-US" sz="2400" dirty="0"/>
              <a:t> </a:t>
            </a:r>
            <a:r>
              <a:rPr lang="en-US" sz="2400" dirty="0" err="1"/>
              <a:t>integradoras</a:t>
            </a:r>
            <a:r>
              <a:rPr lang="en-US" sz="2400" dirty="0"/>
              <a:t> e </a:t>
            </a:r>
            <a:r>
              <a:rPr lang="en-US" sz="2400" dirty="0" err="1"/>
              <a:t>inovadoras</a:t>
            </a:r>
            <a:r>
              <a:rPr lang="en-US" sz="2400" dirty="0"/>
              <a:t> que </a:t>
            </a:r>
            <a:r>
              <a:rPr lang="en-US" sz="2400" dirty="0" err="1"/>
              <a:t>envolvam</a:t>
            </a:r>
            <a:r>
              <a:rPr lang="en-US" sz="2400" dirty="0"/>
              <a:t> um conjunto de </a:t>
            </a:r>
            <a:r>
              <a:rPr lang="en-US" sz="2400" dirty="0" err="1"/>
              <a:t>diferentes</a:t>
            </a:r>
            <a:r>
              <a:rPr lang="en-US" sz="2400" dirty="0"/>
              <a:t> </a:t>
            </a:r>
            <a:r>
              <a:rPr lang="en-US" sz="2400" dirty="0" err="1"/>
              <a:t>disciplinas</a:t>
            </a:r>
            <a:r>
              <a:rPr lang="en-US" sz="2400" dirty="0"/>
              <a:t>, bem </a:t>
            </a:r>
            <a:r>
              <a:rPr lang="en-US" sz="2400" dirty="0" err="1"/>
              <a:t>como</a:t>
            </a:r>
            <a:r>
              <a:rPr lang="en-US" sz="2400" dirty="0"/>
              <a:t> </a:t>
            </a:r>
            <a:r>
              <a:rPr lang="en-US" sz="2400" dirty="0" err="1"/>
              <a:t>promover</a:t>
            </a:r>
            <a:r>
              <a:rPr lang="en-US" sz="2400" dirty="0"/>
              <a:t> </a:t>
            </a:r>
            <a:r>
              <a:rPr lang="en-US" sz="2400" dirty="0" err="1"/>
              <a:t>análises</a:t>
            </a:r>
            <a:r>
              <a:rPr lang="en-US" sz="2400" dirty="0"/>
              <a:t> de políticas intersetoriais eficazes e a </a:t>
            </a:r>
            <a:r>
              <a:rPr lang="en-US" sz="2400" dirty="0" err="1"/>
              <a:t>interligação</a:t>
            </a:r>
            <a:r>
              <a:rPr lang="en-US" sz="2400" dirty="0"/>
              <a:t> das várias </a:t>
            </a:r>
            <a:r>
              <a:rPr lang="en-US" sz="2400" dirty="0" err="1"/>
              <a:t>partes</a:t>
            </a:r>
            <a:r>
              <a:rPr lang="en-US" sz="2400" dirty="0"/>
              <a:t> </a:t>
            </a:r>
            <a:r>
              <a:rPr lang="en-US" sz="2400" dirty="0" err="1"/>
              <a:t>interessadas</a:t>
            </a:r>
            <a:r>
              <a:rPr lang="en-US" sz="2400" dirty="0"/>
              <a:t>, para garantir que as empresas estejam prontas para o futuro. Isso não vai acontecer da noite para o dia, mas </a:t>
            </a:r>
            <a:r>
              <a:rPr lang="en-US" dirty="0"/>
              <a:t>é </a:t>
            </a:r>
            <a:r>
              <a:rPr lang="en-US" dirty="0" err="1"/>
              <a:t>necessário</a:t>
            </a:r>
            <a:r>
              <a:rPr lang="en-US" sz="2400" dirty="0"/>
              <a:t> dar </a:t>
            </a:r>
            <a:r>
              <a:rPr lang="en-US" sz="2400" dirty="0" err="1"/>
              <a:t>os</a:t>
            </a:r>
            <a:r>
              <a:rPr lang="en-US" sz="2400" dirty="0"/>
              <a:t> </a:t>
            </a:r>
            <a:r>
              <a:rPr lang="en-US" sz="2400" dirty="0" err="1"/>
              <a:t>primeiros</a:t>
            </a:r>
            <a:r>
              <a:rPr lang="en-US" sz="2400" dirty="0"/>
              <a:t> </a:t>
            </a:r>
            <a:r>
              <a:rPr lang="en-US" sz="2400" dirty="0" err="1"/>
              <a:t>passos</a:t>
            </a:r>
            <a:r>
              <a:rPr lang="en-US" sz="2400" dirty="0"/>
              <a:t> para começar essa jornada para um </a:t>
            </a:r>
            <a:r>
              <a:rPr lang="en-US" sz="2400" dirty="0" err="1"/>
              <a:t>mundo</a:t>
            </a:r>
            <a:r>
              <a:rPr lang="en-US" sz="2400" dirty="0"/>
              <a:t> 	</a:t>
            </a:r>
            <a:r>
              <a:rPr lang="en-US" sz="2400" dirty="0" err="1"/>
              <a:t>melhor</a:t>
            </a:r>
            <a:r>
              <a:rPr lang="en-US" sz="2400" dirty="0"/>
              <a:t>, mais verde, </a:t>
            </a:r>
            <a:r>
              <a:rPr lang="en-US" dirty="0"/>
              <a:t>e </a:t>
            </a:r>
            <a:r>
              <a:rPr lang="en-US" sz="2400" dirty="0" err="1"/>
              <a:t>mais</a:t>
            </a:r>
            <a:r>
              <a:rPr lang="en-US" sz="2400" dirty="0"/>
              <a:t> justo!</a:t>
            </a:r>
            <a:endParaRPr lang="en-IE" dirty="0"/>
          </a:p>
        </p:txBody>
      </p:sp>
      <p:sp>
        <p:nvSpPr>
          <p:cNvPr id="3" name="Text Placeholder 2">
            <a:extLst>
              <a:ext uri="{FF2B5EF4-FFF2-40B4-BE49-F238E27FC236}">
                <a16:creationId xmlns:a16="http://schemas.microsoft.com/office/drawing/2014/main" id="{28B43C37-4993-E820-CE90-8967BAAB3F52}"/>
              </a:ext>
            </a:extLst>
          </p:cNvPr>
          <p:cNvSpPr>
            <a:spLocks noGrp="1"/>
          </p:cNvSpPr>
          <p:nvPr>
            <p:ph type="body" sz="quarter" idx="16"/>
          </p:nvPr>
        </p:nvSpPr>
        <p:spPr>
          <a:xfrm>
            <a:off x="763791" y="574552"/>
            <a:ext cx="4990998" cy="992652"/>
          </a:xfrm>
        </p:spPr>
        <p:txBody>
          <a:bodyPr/>
          <a:lstStyle/>
          <a:p>
            <a:pPr algn="l" rtl="0"/>
            <a:r>
              <a:rPr lang="en-IE" b="1" dirty="0"/>
              <a:t>O que é </a:t>
            </a:r>
            <a:r>
              <a:rPr lang="en-IE" b="1" dirty="0" err="1"/>
              <a:t>necessário</a:t>
            </a:r>
            <a:r>
              <a:rPr lang="en-IE" b="1" dirty="0"/>
              <a:t>…</a:t>
            </a:r>
          </a:p>
        </p:txBody>
      </p:sp>
      <p:pic>
        <p:nvPicPr>
          <p:cNvPr id="6" name="Picture Placeholder 5" descr="Twisting road thorugh hills and a valley at sunset">
            <a:extLst>
              <a:ext uri="{FF2B5EF4-FFF2-40B4-BE49-F238E27FC236}">
                <a16:creationId xmlns:a16="http://schemas.microsoft.com/office/drawing/2014/main" id="{7BD60A2D-28E5-338D-FB81-AB231EB81C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88688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D37798-5686-1987-B8F2-AC0280FD7A48}"/>
              </a:ext>
            </a:extLst>
          </p:cNvPr>
          <p:cNvSpPr txBox="1"/>
          <p:nvPr/>
        </p:nvSpPr>
        <p:spPr>
          <a:xfrm>
            <a:off x="9239968" y="391687"/>
            <a:ext cx="2857059" cy="5693866"/>
          </a:xfrm>
          <a:prstGeom prst="rect">
            <a:avLst/>
          </a:prstGeom>
          <a:noFill/>
        </p:spPr>
        <p:txBody>
          <a:bodyPr wrap="square">
            <a:spAutoFit/>
          </a:bodyPr>
          <a:lstStyle/>
          <a:p>
            <a:pPr algn="ctr" rtl="0"/>
            <a:r>
              <a:rPr lang="en-US" sz="2000" b="1" dirty="0">
                <a:solidFill>
                  <a:srgbClr val="444444"/>
                </a:solidFill>
                <a:effectLst/>
                <a:cs typeface="Calibri" panose="020F0502020204030204" pitchFamily="34" charset="0"/>
              </a:rPr>
              <a:t>O sistema alimentar e </a:t>
            </a:r>
            <a:r>
              <a:rPr lang="en-US" sz="2000" b="1" dirty="0" err="1">
                <a:solidFill>
                  <a:srgbClr val="444444"/>
                </a:solidFill>
                <a:effectLst/>
                <a:cs typeface="Calibri" panose="020F0502020204030204" pitchFamily="34" charset="0"/>
              </a:rPr>
              <a:t>seus</a:t>
            </a:r>
            <a:r>
              <a:rPr lang="en-US" sz="2000" b="1" dirty="0">
                <a:solidFill>
                  <a:srgbClr val="444444"/>
                </a:solidFill>
                <a:effectLst/>
                <a:cs typeface="Calibri" panose="020F0502020204030204" pitchFamily="34" charset="0"/>
              </a:rPr>
              <a:t> </a:t>
            </a:r>
            <a:r>
              <a:rPr lang="en-US" sz="2000" b="1" dirty="0" err="1">
                <a:solidFill>
                  <a:srgbClr val="444444"/>
                </a:solidFill>
                <a:effectLst/>
                <a:cs typeface="Calibri" panose="020F0502020204030204" pitchFamily="34" charset="0"/>
              </a:rPr>
              <a:t>promotores</a:t>
            </a:r>
            <a:r>
              <a:rPr lang="en-US" sz="2000" b="1" dirty="0">
                <a:solidFill>
                  <a:srgbClr val="444444"/>
                </a:solidFill>
                <a:effectLst/>
                <a:cs typeface="Calibri" panose="020F0502020204030204" pitchFamily="34" charset="0"/>
              </a:rPr>
              <a:t>. Adaptado de Ericksen (2008)  </a:t>
            </a:r>
            <a:r>
              <a:rPr lang="en-US" sz="2000" b="1" dirty="0">
                <a:solidFill>
                  <a:srgbClr val="F79037"/>
                </a:solidFill>
                <a:cs typeface="Calibri" panose="020F0502020204030204" pitchFamily="34" charset="0"/>
                <a:hlinkClick r:id="rId2">
                  <a:extLst>
                    <a:ext uri="{A12FA001-AC4F-418D-AE19-62706E023703}">
                      <ahyp:hlinkClr xmlns:ahyp="http://schemas.microsoft.com/office/drawing/2018/hyperlinkcolor" val="tx"/>
                    </a:ext>
                  </a:extLst>
                </a:hlinkClick>
              </a:rPr>
              <a:t>FONTE</a:t>
            </a:r>
            <a:endParaRPr lang="en-IE" sz="2000" b="1" dirty="0">
              <a:solidFill>
                <a:srgbClr val="F79037"/>
              </a:solidFill>
              <a:cs typeface="Calibri" panose="020F0502020204030204" pitchFamily="34" charset="0"/>
            </a:endParaRPr>
          </a:p>
          <a:p>
            <a:pPr algn="ctr" rtl="0"/>
            <a:endParaRPr lang="en-GB" sz="1200" b="0" i="0" dirty="0">
              <a:effectLst/>
            </a:endParaRPr>
          </a:p>
          <a:p>
            <a:pPr algn="ctr" rtl="0"/>
            <a:r>
              <a:rPr lang="en-GB" sz="2000" i="0" dirty="0">
                <a:solidFill>
                  <a:srgbClr val="000000"/>
                </a:solidFill>
                <a:effectLst/>
              </a:rPr>
              <a:t>Polly </a:t>
            </a:r>
            <a:r>
              <a:rPr lang="en-US" sz="2000" dirty="0">
                <a:solidFill>
                  <a:srgbClr val="000000"/>
                </a:solidFill>
                <a:effectLst/>
                <a:cs typeface="Calibri" panose="020F0502020204030204" pitchFamily="34" charset="0"/>
              </a:rPr>
              <a:t>Ericksen é </a:t>
            </a:r>
            <a:r>
              <a:rPr lang="en-GB" sz="2000" i="0" dirty="0" err="1">
                <a:solidFill>
                  <a:srgbClr val="000000"/>
                </a:solidFill>
                <a:effectLst/>
              </a:rPr>
              <a:t>Diretora</a:t>
            </a:r>
            <a:r>
              <a:rPr lang="en-GB" sz="2000" dirty="0">
                <a:solidFill>
                  <a:srgbClr val="000000"/>
                </a:solidFill>
              </a:rPr>
              <a:t> do Centro de </a:t>
            </a:r>
            <a:r>
              <a:rPr lang="en-GB" sz="2000" dirty="0" err="1">
                <a:solidFill>
                  <a:srgbClr val="000000"/>
                </a:solidFill>
              </a:rPr>
              <a:t>Investigação</a:t>
            </a:r>
            <a:r>
              <a:rPr lang="en-GB" sz="2000" dirty="0">
                <a:solidFill>
                  <a:srgbClr val="000000"/>
                </a:solidFill>
              </a:rPr>
              <a:t> de </a:t>
            </a:r>
            <a:r>
              <a:rPr lang="en-GB" sz="2000" i="0" dirty="0">
                <a:solidFill>
                  <a:srgbClr val="000000"/>
                </a:solidFill>
                <a:effectLst/>
              </a:rPr>
              <a:t> </a:t>
            </a:r>
            <a:r>
              <a:rPr lang="en-GB" sz="2000" i="0" dirty="0" err="1">
                <a:solidFill>
                  <a:srgbClr val="000000"/>
                </a:solidFill>
                <a:effectLst/>
              </a:rPr>
              <a:t>Sistemas</a:t>
            </a:r>
            <a:r>
              <a:rPr lang="en-GB" sz="2000" i="0" dirty="0">
                <a:solidFill>
                  <a:srgbClr val="000000"/>
                </a:solidFill>
                <a:effectLst/>
              </a:rPr>
              <a:t> </a:t>
            </a:r>
            <a:r>
              <a:rPr lang="en-GB" sz="2000" i="0" dirty="0" err="1">
                <a:solidFill>
                  <a:srgbClr val="000000"/>
                </a:solidFill>
                <a:effectLst/>
              </a:rPr>
              <a:t>Alimentares</a:t>
            </a:r>
            <a:r>
              <a:rPr lang="en-GB" sz="2000" i="0" dirty="0">
                <a:solidFill>
                  <a:srgbClr val="000000"/>
                </a:solidFill>
                <a:effectLst/>
              </a:rPr>
              <a:t> da Universidade de Vermont. Com </a:t>
            </a:r>
            <a:r>
              <a:rPr lang="en-GB" sz="2000" i="0" dirty="0" err="1">
                <a:solidFill>
                  <a:srgbClr val="000000"/>
                </a:solidFill>
                <a:effectLst/>
              </a:rPr>
              <a:t>mais</a:t>
            </a:r>
            <a:r>
              <a:rPr lang="en-GB" sz="2000" i="0" dirty="0">
                <a:solidFill>
                  <a:srgbClr val="000000"/>
                </a:solidFill>
                <a:effectLst/>
              </a:rPr>
              <a:t> de 20 anos de </a:t>
            </a:r>
            <a:r>
              <a:rPr lang="en-GB" sz="2000" i="0" dirty="0" err="1">
                <a:solidFill>
                  <a:srgbClr val="000000"/>
                </a:solidFill>
                <a:effectLst/>
              </a:rPr>
              <a:t>experiência</a:t>
            </a:r>
            <a:r>
              <a:rPr lang="en-GB" sz="2000" i="0" dirty="0">
                <a:solidFill>
                  <a:srgbClr val="000000"/>
                </a:solidFill>
                <a:effectLst/>
              </a:rPr>
              <a:t>, </a:t>
            </a:r>
            <a:r>
              <a:rPr lang="en-GB" sz="2000" i="0" dirty="0" err="1">
                <a:solidFill>
                  <a:srgbClr val="000000"/>
                </a:solidFill>
                <a:effectLst/>
              </a:rPr>
              <a:t>ela</a:t>
            </a:r>
            <a:r>
              <a:rPr lang="en-GB" sz="2000" i="0" dirty="0">
                <a:solidFill>
                  <a:srgbClr val="000000"/>
                </a:solidFill>
                <a:effectLst/>
              </a:rPr>
              <a:t> </a:t>
            </a:r>
            <a:r>
              <a:rPr lang="en-GB" sz="2000" i="0" dirty="0" err="1">
                <a:solidFill>
                  <a:srgbClr val="000000"/>
                </a:solidFill>
                <a:effectLst/>
              </a:rPr>
              <a:t>tem</a:t>
            </a:r>
            <a:r>
              <a:rPr lang="en-GB" sz="2000" i="0" dirty="0">
                <a:solidFill>
                  <a:srgbClr val="000000"/>
                </a:solidFill>
                <a:effectLst/>
              </a:rPr>
              <a:t> </a:t>
            </a:r>
            <a:r>
              <a:rPr lang="en-GB" sz="2000" i="0" dirty="0" err="1">
                <a:solidFill>
                  <a:srgbClr val="000000"/>
                </a:solidFill>
                <a:effectLst/>
              </a:rPr>
              <a:t>trabalhado</a:t>
            </a:r>
            <a:r>
              <a:rPr lang="en-GB" sz="2000" i="0" dirty="0">
                <a:solidFill>
                  <a:srgbClr val="000000"/>
                </a:solidFill>
                <a:effectLst/>
              </a:rPr>
              <a:t> na interface entre a </a:t>
            </a:r>
            <a:r>
              <a:rPr lang="en-GB" sz="2000" i="0" dirty="0" err="1">
                <a:solidFill>
                  <a:srgbClr val="000000"/>
                </a:solidFill>
                <a:effectLst/>
              </a:rPr>
              <a:t>investigação</a:t>
            </a:r>
            <a:r>
              <a:rPr lang="en-GB" sz="2000" i="0" dirty="0">
                <a:solidFill>
                  <a:srgbClr val="000000"/>
                </a:solidFill>
                <a:effectLst/>
              </a:rPr>
              <a:t> e o </a:t>
            </a:r>
            <a:r>
              <a:rPr lang="en-GB" sz="2000" i="0" dirty="0" err="1">
                <a:solidFill>
                  <a:srgbClr val="000000"/>
                </a:solidFill>
                <a:effectLst/>
              </a:rPr>
              <a:t>desenvolvimento</a:t>
            </a:r>
            <a:r>
              <a:rPr lang="en-GB" sz="2000" i="0" dirty="0">
                <a:solidFill>
                  <a:srgbClr val="000000"/>
                </a:solidFill>
                <a:effectLst/>
              </a:rPr>
              <a:t> de </a:t>
            </a:r>
            <a:r>
              <a:rPr lang="en-GB" sz="2000" i="0" dirty="0" err="1">
                <a:solidFill>
                  <a:srgbClr val="000000"/>
                </a:solidFill>
                <a:effectLst/>
              </a:rPr>
              <a:t>temas</a:t>
            </a:r>
            <a:r>
              <a:rPr lang="en-GB" sz="2000" i="0" dirty="0">
                <a:solidFill>
                  <a:srgbClr val="000000"/>
                </a:solidFill>
                <a:effectLst/>
              </a:rPr>
              <a:t> de agricultura, sistemas alimentares e </a:t>
            </a:r>
            <a:r>
              <a:rPr lang="en-GB" sz="2000" i="0" dirty="0" err="1">
                <a:solidFill>
                  <a:srgbClr val="000000"/>
                </a:solidFill>
                <a:effectLst/>
              </a:rPr>
              <a:t>mudanças</a:t>
            </a:r>
            <a:r>
              <a:rPr lang="en-GB" sz="2000" i="0" dirty="0">
                <a:solidFill>
                  <a:srgbClr val="000000"/>
                </a:solidFill>
                <a:effectLst/>
              </a:rPr>
              <a:t> </a:t>
            </a:r>
            <a:r>
              <a:rPr lang="en-GB" sz="2000" i="0" dirty="0" err="1">
                <a:solidFill>
                  <a:srgbClr val="000000"/>
                </a:solidFill>
                <a:effectLst/>
              </a:rPr>
              <a:t>climáticas</a:t>
            </a:r>
            <a:r>
              <a:rPr lang="en-GB" sz="2000" i="0" dirty="0">
                <a:solidFill>
                  <a:srgbClr val="000000"/>
                </a:solidFill>
                <a:effectLst/>
              </a:rPr>
              <a:t>.</a:t>
            </a:r>
            <a:endParaRPr lang="en-US" sz="2000" dirty="0">
              <a:solidFill>
                <a:srgbClr val="000000"/>
              </a:solidFill>
              <a:effectLst/>
              <a:cs typeface="Calibri" panose="020F0502020204030204" pitchFamily="34" charset="0"/>
            </a:endParaRPr>
          </a:p>
        </p:txBody>
      </p:sp>
      <p:grpSp>
        <p:nvGrpSpPr>
          <p:cNvPr id="5" name="Graphic 2">
            <a:extLst>
              <a:ext uri="{FF2B5EF4-FFF2-40B4-BE49-F238E27FC236}">
                <a16:creationId xmlns:a16="http://schemas.microsoft.com/office/drawing/2014/main" id="{36AFA2BF-50ED-5477-AA2B-EC1C22F648A4}"/>
              </a:ext>
            </a:extLst>
          </p:cNvPr>
          <p:cNvGrpSpPr/>
          <p:nvPr/>
        </p:nvGrpSpPr>
        <p:grpSpPr>
          <a:xfrm>
            <a:off x="965732" y="341865"/>
            <a:ext cx="2673792" cy="5233985"/>
            <a:chOff x="1011478" y="507890"/>
            <a:chExt cx="2673792" cy="5233985"/>
          </a:xfrm>
        </p:grpSpPr>
        <p:grpSp>
          <p:nvGrpSpPr>
            <p:cNvPr id="7" name="Graphic 2">
              <a:extLst>
                <a:ext uri="{FF2B5EF4-FFF2-40B4-BE49-F238E27FC236}">
                  <a16:creationId xmlns:a16="http://schemas.microsoft.com/office/drawing/2014/main" id="{1FC9CB8D-3C89-7CC2-02B0-26182B2F336A}"/>
                </a:ext>
              </a:extLst>
            </p:cNvPr>
            <p:cNvGrpSpPr/>
            <p:nvPr/>
          </p:nvGrpSpPr>
          <p:grpSpPr>
            <a:xfrm>
              <a:off x="1113800" y="507890"/>
              <a:ext cx="1533153" cy="5233985"/>
              <a:chOff x="1113800" y="507890"/>
              <a:chExt cx="1533153" cy="5233985"/>
            </a:xfrm>
            <a:noFill/>
          </p:grpSpPr>
          <p:sp>
            <p:nvSpPr>
              <p:cNvPr id="8" name="Freeform 7">
                <a:extLst>
                  <a:ext uri="{FF2B5EF4-FFF2-40B4-BE49-F238E27FC236}">
                    <a16:creationId xmlns:a16="http://schemas.microsoft.com/office/drawing/2014/main" id="{012A12E7-1F96-7EF5-23D9-5D09765BF343}"/>
                  </a:ext>
                </a:extLst>
              </p:cNvPr>
              <p:cNvSpPr/>
              <p:nvPr/>
            </p:nvSpPr>
            <p:spPr>
              <a:xfrm>
                <a:off x="1940763" y="5741875"/>
                <a:ext cx="11741" cy="16770"/>
              </a:xfrm>
              <a:custGeom>
                <a:avLst/>
                <a:gdLst>
                  <a:gd name="connsiteX0" fmla="*/ 11742 w 11741"/>
                  <a:gd name="connsiteY0" fmla="*/ 0 h 16770"/>
                  <a:gd name="connsiteX1" fmla="*/ 0 w 11741"/>
                  <a:gd name="connsiteY1" fmla="*/ 0 h 16770"/>
                </a:gdLst>
                <a:ahLst/>
                <a:cxnLst>
                  <a:cxn ang="0">
                    <a:pos x="connsiteX0" y="connsiteY0"/>
                  </a:cxn>
                  <a:cxn ang="0">
                    <a:pos x="connsiteX1" y="connsiteY1"/>
                  </a:cxn>
                </a:cxnLst>
                <a:rect l="l" t="t" r="r" b="b"/>
                <a:pathLst>
                  <a:path w="11741" h="16770">
                    <a:moveTo>
                      <a:pt x="11742" y="0"/>
                    </a:moveTo>
                    <a:lnTo>
                      <a:pt x="0" y="0"/>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30112092-0F75-6887-917D-EB9DA332AA7B}"/>
                  </a:ext>
                </a:extLst>
              </p:cNvPr>
              <p:cNvSpPr/>
              <p:nvPr/>
            </p:nvSpPr>
            <p:spPr>
              <a:xfrm>
                <a:off x="1149026" y="5741875"/>
                <a:ext cx="746447" cy="16770"/>
              </a:xfrm>
              <a:custGeom>
                <a:avLst/>
                <a:gdLst>
                  <a:gd name="connsiteX0" fmla="*/ 746448 w 746447"/>
                  <a:gd name="connsiteY0" fmla="*/ 0 h 16770"/>
                  <a:gd name="connsiteX1" fmla="*/ 0 w 746447"/>
                  <a:gd name="connsiteY1" fmla="*/ 0 h 16770"/>
                </a:gdLst>
                <a:ahLst/>
                <a:cxnLst>
                  <a:cxn ang="0">
                    <a:pos x="connsiteX0" y="connsiteY0"/>
                  </a:cxn>
                  <a:cxn ang="0">
                    <a:pos x="connsiteX1" y="connsiteY1"/>
                  </a:cxn>
                </a:cxnLst>
                <a:rect l="l" t="t" r="r" b="b"/>
                <a:pathLst>
                  <a:path w="746447" h="16770">
                    <a:moveTo>
                      <a:pt x="746448" y="0"/>
                    </a:moveTo>
                    <a:lnTo>
                      <a:pt x="0" y="0"/>
                    </a:lnTo>
                  </a:path>
                </a:pathLst>
              </a:custGeom>
              <a:ln w="16771" cap="flat">
                <a:solidFill>
                  <a:srgbClr val="000000"/>
                </a:solidFill>
                <a:custDash>
                  <a:ds d="104137" sp="20827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CC2AA7DD-04CF-308D-91C9-3E893B95ED4E}"/>
                  </a:ext>
                </a:extLst>
              </p:cNvPr>
              <p:cNvSpPr/>
              <p:nvPr/>
            </p:nvSpPr>
            <p:spPr>
              <a:xfrm>
                <a:off x="1113800" y="5730137"/>
                <a:ext cx="11741" cy="11738"/>
              </a:xfrm>
              <a:custGeom>
                <a:avLst/>
                <a:gdLst>
                  <a:gd name="connsiteX0" fmla="*/ 11742 w 11741"/>
                  <a:gd name="connsiteY0" fmla="*/ 11738 h 11738"/>
                  <a:gd name="connsiteX1" fmla="*/ 0 w 11741"/>
                  <a:gd name="connsiteY1" fmla="*/ 11738 h 11738"/>
                  <a:gd name="connsiteX2" fmla="*/ 0 w 11741"/>
                  <a:gd name="connsiteY2" fmla="*/ 0 h 11738"/>
                </a:gdLst>
                <a:ahLst/>
                <a:cxnLst>
                  <a:cxn ang="0">
                    <a:pos x="connsiteX0" y="connsiteY0"/>
                  </a:cxn>
                  <a:cxn ang="0">
                    <a:pos x="connsiteX1" y="connsiteY1"/>
                  </a:cxn>
                  <a:cxn ang="0">
                    <a:pos x="connsiteX2" y="connsiteY2"/>
                  </a:cxn>
                </a:cxnLst>
                <a:rect l="l" t="t" r="r" b="b"/>
                <a:pathLst>
                  <a:path w="11741" h="11738">
                    <a:moveTo>
                      <a:pt x="11742" y="11738"/>
                    </a:moveTo>
                    <a:lnTo>
                      <a:pt x="0" y="11738"/>
                    </a:lnTo>
                    <a:lnTo>
                      <a:pt x="0"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1837F86E-366B-B67E-E7D0-13F34D1C05B8}"/>
                  </a:ext>
                </a:extLst>
              </p:cNvPr>
              <p:cNvSpPr/>
              <p:nvPr/>
            </p:nvSpPr>
            <p:spPr>
              <a:xfrm>
                <a:off x="1113800"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35584534-6A7A-93CE-6B2E-76C7E6CDF0E5}"/>
                  </a:ext>
                </a:extLst>
              </p:cNvPr>
              <p:cNvSpPr/>
              <p:nvPr/>
            </p:nvSpPr>
            <p:spPr>
              <a:xfrm>
                <a:off x="1113800" y="507890"/>
                <a:ext cx="11741" cy="11739"/>
              </a:xfrm>
              <a:custGeom>
                <a:avLst/>
                <a:gdLst>
                  <a:gd name="connsiteX0" fmla="*/ 0 w 11741"/>
                  <a:gd name="connsiteY0" fmla="*/ 11739 h 11739"/>
                  <a:gd name="connsiteX1" fmla="*/ 0 w 11741"/>
                  <a:gd name="connsiteY1" fmla="*/ 0 h 11739"/>
                  <a:gd name="connsiteX2" fmla="*/ 11742 w 11741"/>
                  <a:gd name="connsiteY2" fmla="*/ 0 h 11739"/>
                </a:gdLst>
                <a:ahLst/>
                <a:cxnLst>
                  <a:cxn ang="0">
                    <a:pos x="connsiteX0" y="connsiteY0"/>
                  </a:cxn>
                  <a:cxn ang="0">
                    <a:pos x="connsiteX1" y="connsiteY1"/>
                  </a:cxn>
                  <a:cxn ang="0">
                    <a:pos x="connsiteX2" y="connsiteY2"/>
                  </a:cxn>
                </a:cxnLst>
                <a:rect l="l" t="t" r="r" b="b"/>
                <a:pathLst>
                  <a:path w="11741" h="11739">
                    <a:moveTo>
                      <a:pt x="0" y="11739"/>
                    </a:moveTo>
                    <a:lnTo>
                      <a:pt x="0" y="0"/>
                    </a:lnTo>
                    <a:lnTo>
                      <a:pt x="11742"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A2A63FD7-35A1-A15B-AB0C-8FE8281D94F5}"/>
                  </a:ext>
                </a:extLst>
              </p:cNvPr>
              <p:cNvSpPr/>
              <p:nvPr/>
            </p:nvSpPr>
            <p:spPr>
              <a:xfrm>
                <a:off x="1174187" y="507890"/>
                <a:ext cx="1435863" cy="16770"/>
              </a:xfrm>
              <a:custGeom>
                <a:avLst/>
                <a:gdLst>
                  <a:gd name="connsiteX0" fmla="*/ 0 w 1435863"/>
                  <a:gd name="connsiteY0" fmla="*/ 0 h 16770"/>
                  <a:gd name="connsiteX1" fmla="*/ 1435863 w 1435863"/>
                  <a:gd name="connsiteY1" fmla="*/ 0 h 16770"/>
                </a:gdLst>
                <a:ahLst/>
                <a:cxnLst>
                  <a:cxn ang="0">
                    <a:pos x="connsiteX0" y="connsiteY0"/>
                  </a:cxn>
                  <a:cxn ang="0">
                    <a:pos x="connsiteX1" y="connsiteY1"/>
                  </a:cxn>
                </a:cxnLst>
                <a:rect l="l" t="t" r="r" b="b"/>
                <a:pathLst>
                  <a:path w="1435863" h="16770">
                    <a:moveTo>
                      <a:pt x="0" y="0"/>
                    </a:moveTo>
                    <a:lnTo>
                      <a:pt x="1435863" y="0"/>
                    </a:lnTo>
                  </a:path>
                </a:pathLst>
              </a:custGeom>
              <a:ln w="16771" cap="flat">
                <a:solidFill>
                  <a:srgbClr val="000000"/>
                </a:solidFill>
                <a:custDash>
                  <a:ds d="108825" sp="21765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200004A6-5917-D90F-9914-7EC787E18583}"/>
                  </a:ext>
                </a:extLst>
              </p:cNvPr>
              <p:cNvSpPr/>
              <p:nvPr/>
            </p:nvSpPr>
            <p:spPr>
              <a:xfrm>
                <a:off x="2635211" y="507890"/>
                <a:ext cx="11741" cy="11739"/>
              </a:xfrm>
              <a:custGeom>
                <a:avLst/>
                <a:gdLst>
                  <a:gd name="connsiteX0" fmla="*/ 0 w 11741"/>
                  <a:gd name="connsiteY0" fmla="*/ 0 h 11739"/>
                  <a:gd name="connsiteX1" fmla="*/ 11742 w 11741"/>
                  <a:gd name="connsiteY1" fmla="*/ 0 h 11739"/>
                  <a:gd name="connsiteX2" fmla="*/ 11742 w 11741"/>
                  <a:gd name="connsiteY2" fmla="*/ 11739 h 11739"/>
                </a:gdLst>
                <a:ahLst/>
                <a:cxnLst>
                  <a:cxn ang="0">
                    <a:pos x="connsiteX0" y="connsiteY0"/>
                  </a:cxn>
                  <a:cxn ang="0">
                    <a:pos x="connsiteX1" y="connsiteY1"/>
                  </a:cxn>
                  <a:cxn ang="0">
                    <a:pos x="connsiteX2" y="connsiteY2"/>
                  </a:cxn>
                </a:cxnLst>
                <a:rect l="l" t="t" r="r" b="b"/>
                <a:pathLst>
                  <a:path w="11741" h="11739">
                    <a:moveTo>
                      <a:pt x="0" y="0"/>
                    </a:moveTo>
                    <a:lnTo>
                      <a:pt x="11742" y="0"/>
                    </a:lnTo>
                    <a:lnTo>
                      <a:pt x="11742" y="11739"/>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E530E19-0D76-8CD3-5537-1D03F8B2F953}"/>
                  </a:ext>
                </a:extLst>
              </p:cNvPr>
              <p:cNvSpPr/>
              <p:nvPr/>
            </p:nvSpPr>
            <p:spPr>
              <a:xfrm>
                <a:off x="2646953"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EAED6BB4-28C7-DE4F-847A-55D1C734CCD2}"/>
                  </a:ext>
                </a:extLst>
              </p:cNvPr>
              <p:cNvSpPr/>
              <p:nvPr/>
            </p:nvSpPr>
            <p:spPr>
              <a:xfrm>
                <a:off x="2646953"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7" name="Freeform 16">
              <a:extLst>
                <a:ext uri="{FF2B5EF4-FFF2-40B4-BE49-F238E27FC236}">
                  <a16:creationId xmlns:a16="http://schemas.microsoft.com/office/drawing/2014/main" id="{842490C1-8058-4709-BD62-A005E3A15155}"/>
                </a:ext>
              </a:extLst>
            </p:cNvPr>
            <p:cNvSpPr/>
            <p:nvPr/>
          </p:nvSpPr>
          <p:spPr>
            <a:xfrm>
              <a:off x="1113800" y="4076593"/>
              <a:ext cx="2571470" cy="16770"/>
            </a:xfrm>
            <a:custGeom>
              <a:avLst/>
              <a:gdLst>
                <a:gd name="connsiteX0" fmla="*/ 2571470 w 2571470"/>
                <a:gd name="connsiteY0" fmla="*/ 0 h 16770"/>
                <a:gd name="connsiteX1" fmla="*/ 0 w 2571470"/>
                <a:gd name="connsiteY1" fmla="*/ 0 h 16770"/>
              </a:gdLst>
              <a:ahLst/>
              <a:cxnLst>
                <a:cxn ang="0">
                  <a:pos x="connsiteX0" y="connsiteY0"/>
                </a:cxn>
                <a:cxn ang="0">
                  <a:pos x="connsiteX1" y="connsiteY1"/>
                </a:cxn>
              </a:cxnLst>
              <a:rect l="l" t="t" r="r" b="b"/>
              <a:pathLst>
                <a:path w="2571470" h="16770">
                  <a:moveTo>
                    <a:pt x="2571470" y="0"/>
                  </a:moveTo>
                  <a:lnTo>
                    <a:pt x="0" y="0"/>
                  </a:lnTo>
                </a:path>
              </a:pathLst>
            </a:custGeom>
            <a:ln w="16771" cap="flat">
              <a:solidFill>
                <a:srgbClr val="000000"/>
              </a:solidFill>
              <a:custDash>
                <a:ds d="106298" sp="21259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F5FF1146-BF80-EAB9-6395-89ACEEF05242}"/>
                </a:ext>
              </a:extLst>
            </p:cNvPr>
            <p:cNvSpPr/>
            <p:nvPr/>
          </p:nvSpPr>
          <p:spPr>
            <a:xfrm>
              <a:off x="1011478" y="3722741"/>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9C41200-6ADA-891C-AEEF-E4A833D5BBD0}"/>
                </a:ext>
              </a:extLst>
            </p:cNvPr>
            <p:cNvSpPr/>
            <p:nvPr/>
          </p:nvSpPr>
          <p:spPr>
            <a:xfrm>
              <a:off x="2544631" y="620250"/>
              <a:ext cx="204644" cy="103975"/>
            </a:xfrm>
            <a:custGeom>
              <a:avLst/>
              <a:gdLst>
                <a:gd name="connsiteX0" fmla="*/ 204644 w 204644"/>
                <a:gd name="connsiteY0" fmla="*/ 0 h 103975"/>
                <a:gd name="connsiteX1" fmla="*/ 102322 w 204644"/>
                <a:gd name="connsiteY1" fmla="*/ 103975 h 103975"/>
                <a:gd name="connsiteX2" fmla="*/ 0 w 204644"/>
                <a:gd name="connsiteY2" fmla="*/ 0 h 103975"/>
              </a:gdLst>
              <a:ahLst/>
              <a:cxnLst>
                <a:cxn ang="0">
                  <a:pos x="connsiteX0" y="connsiteY0"/>
                </a:cxn>
                <a:cxn ang="0">
                  <a:pos x="connsiteX1" y="connsiteY1"/>
                </a:cxn>
                <a:cxn ang="0">
                  <a:pos x="connsiteX2" y="connsiteY2"/>
                </a:cxn>
              </a:cxnLst>
              <a:rect l="l" t="t" r="r" b="b"/>
              <a:pathLst>
                <a:path w="204644" h="103975">
                  <a:moveTo>
                    <a:pt x="204644" y="0"/>
                  </a:moveTo>
                  <a:lnTo>
                    <a:pt x="102322" y="103975"/>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9D9E448F-D635-06F5-FC37-487E286E01BD}"/>
              </a:ext>
            </a:extLst>
          </p:cNvPr>
          <p:cNvGrpSpPr/>
          <p:nvPr/>
        </p:nvGrpSpPr>
        <p:grpSpPr>
          <a:xfrm>
            <a:off x="6236156" y="341865"/>
            <a:ext cx="2673792" cy="5233985"/>
            <a:chOff x="6281902" y="507890"/>
            <a:chExt cx="2673792" cy="5233985"/>
          </a:xfrm>
        </p:grpSpPr>
        <p:grpSp>
          <p:nvGrpSpPr>
            <p:cNvPr id="21" name="Graphic 2">
              <a:extLst>
                <a:ext uri="{FF2B5EF4-FFF2-40B4-BE49-F238E27FC236}">
                  <a16:creationId xmlns:a16="http://schemas.microsoft.com/office/drawing/2014/main" id="{FDE6C8F1-46C1-E111-B4A7-1863E85A53BA}"/>
                </a:ext>
              </a:extLst>
            </p:cNvPr>
            <p:cNvGrpSpPr/>
            <p:nvPr/>
          </p:nvGrpSpPr>
          <p:grpSpPr>
            <a:xfrm>
              <a:off x="7320218" y="507890"/>
              <a:ext cx="1533153" cy="5233985"/>
              <a:chOff x="7320218" y="507890"/>
              <a:chExt cx="1533153" cy="5233985"/>
            </a:xfrm>
            <a:noFill/>
          </p:grpSpPr>
          <p:sp>
            <p:nvSpPr>
              <p:cNvPr id="22" name="Freeform 21">
                <a:extLst>
                  <a:ext uri="{FF2B5EF4-FFF2-40B4-BE49-F238E27FC236}">
                    <a16:creationId xmlns:a16="http://schemas.microsoft.com/office/drawing/2014/main" id="{4055EA56-4A07-6C46-24A8-A7E6961C86B6}"/>
                  </a:ext>
                </a:extLst>
              </p:cNvPr>
              <p:cNvSpPr/>
              <p:nvPr/>
            </p:nvSpPr>
            <p:spPr>
              <a:xfrm>
                <a:off x="7586927" y="5741875"/>
                <a:ext cx="11741" cy="16770"/>
              </a:xfrm>
              <a:custGeom>
                <a:avLst/>
                <a:gdLst>
                  <a:gd name="connsiteX0" fmla="*/ 0 w 11741"/>
                  <a:gd name="connsiteY0" fmla="*/ 0 h 16770"/>
                  <a:gd name="connsiteX1" fmla="*/ 11742 w 11741"/>
                  <a:gd name="connsiteY1" fmla="*/ 0 h 16770"/>
                </a:gdLst>
                <a:ahLst/>
                <a:cxnLst>
                  <a:cxn ang="0">
                    <a:pos x="connsiteX0" y="connsiteY0"/>
                  </a:cxn>
                  <a:cxn ang="0">
                    <a:pos x="connsiteX1" y="connsiteY1"/>
                  </a:cxn>
                </a:cxnLst>
                <a:rect l="l" t="t" r="r" b="b"/>
                <a:pathLst>
                  <a:path w="11741" h="16770">
                    <a:moveTo>
                      <a:pt x="0" y="0"/>
                    </a:moveTo>
                    <a:lnTo>
                      <a:pt x="11742" y="0"/>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693500F-5021-8C34-6F3C-71C7E2E4F735}"/>
                  </a:ext>
                </a:extLst>
              </p:cNvPr>
              <p:cNvSpPr/>
              <p:nvPr/>
            </p:nvSpPr>
            <p:spPr>
              <a:xfrm>
                <a:off x="7645636" y="5741875"/>
                <a:ext cx="1172509" cy="16770"/>
              </a:xfrm>
              <a:custGeom>
                <a:avLst/>
                <a:gdLst>
                  <a:gd name="connsiteX0" fmla="*/ 0 w 1172509"/>
                  <a:gd name="connsiteY0" fmla="*/ 0 h 16770"/>
                  <a:gd name="connsiteX1" fmla="*/ 1172510 w 1172509"/>
                  <a:gd name="connsiteY1" fmla="*/ 0 h 16770"/>
                </a:gdLst>
                <a:ahLst/>
                <a:cxnLst>
                  <a:cxn ang="0">
                    <a:pos x="connsiteX0" y="connsiteY0"/>
                  </a:cxn>
                  <a:cxn ang="0">
                    <a:pos x="connsiteX1" y="connsiteY1"/>
                  </a:cxn>
                </a:cxnLst>
                <a:rect l="l" t="t" r="r" b="b"/>
                <a:pathLst>
                  <a:path w="1172509" h="16770">
                    <a:moveTo>
                      <a:pt x="0" y="0"/>
                    </a:moveTo>
                    <a:lnTo>
                      <a:pt x="1172510" y="0"/>
                    </a:lnTo>
                  </a:path>
                </a:pathLst>
              </a:custGeom>
              <a:ln w="16771" cap="flat">
                <a:solidFill>
                  <a:srgbClr val="000000"/>
                </a:solidFill>
                <a:custDash>
                  <a:ds d="104895" sp="20978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F8E1001-B45B-A7A2-B75A-BD0D9CDC3F21}"/>
                  </a:ext>
                </a:extLst>
              </p:cNvPr>
              <p:cNvSpPr/>
              <p:nvPr/>
            </p:nvSpPr>
            <p:spPr>
              <a:xfrm>
                <a:off x="8841629" y="5730137"/>
                <a:ext cx="11742" cy="11738"/>
              </a:xfrm>
              <a:custGeom>
                <a:avLst/>
                <a:gdLst>
                  <a:gd name="connsiteX0" fmla="*/ 0 w 11742"/>
                  <a:gd name="connsiteY0" fmla="*/ 11738 h 11738"/>
                  <a:gd name="connsiteX1" fmla="*/ 11742 w 11742"/>
                  <a:gd name="connsiteY1" fmla="*/ 11738 h 11738"/>
                  <a:gd name="connsiteX2" fmla="*/ 11742 w 11742"/>
                  <a:gd name="connsiteY2" fmla="*/ 0 h 11738"/>
                </a:gdLst>
                <a:ahLst/>
                <a:cxnLst>
                  <a:cxn ang="0">
                    <a:pos x="connsiteX0" y="connsiteY0"/>
                  </a:cxn>
                  <a:cxn ang="0">
                    <a:pos x="connsiteX1" y="connsiteY1"/>
                  </a:cxn>
                  <a:cxn ang="0">
                    <a:pos x="connsiteX2" y="connsiteY2"/>
                  </a:cxn>
                </a:cxnLst>
                <a:rect l="l" t="t" r="r" b="b"/>
                <a:pathLst>
                  <a:path w="11742" h="11738">
                    <a:moveTo>
                      <a:pt x="0" y="11738"/>
                    </a:moveTo>
                    <a:lnTo>
                      <a:pt x="11742" y="11738"/>
                    </a:lnTo>
                    <a:lnTo>
                      <a:pt x="11742"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B7DD19-3476-C4BC-4FB1-7F93385ACEA8}"/>
                  </a:ext>
                </a:extLst>
              </p:cNvPr>
              <p:cNvSpPr/>
              <p:nvPr/>
            </p:nvSpPr>
            <p:spPr>
              <a:xfrm>
                <a:off x="8853372"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62125887-64F6-1FEE-A609-F927FE0FEB37}"/>
                  </a:ext>
                </a:extLst>
              </p:cNvPr>
              <p:cNvSpPr/>
              <p:nvPr/>
            </p:nvSpPr>
            <p:spPr>
              <a:xfrm>
                <a:off x="8841629" y="507890"/>
                <a:ext cx="11742" cy="11739"/>
              </a:xfrm>
              <a:custGeom>
                <a:avLst/>
                <a:gdLst>
                  <a:gd name="connsiteX0" fmla="*/ 11742 w 11742"/>
                  <a:gd name="connsiteY0" fmla="*/ 11739 h 11739"/>
                  <a:gd name="connsiteX1" fmla="*/ 11742 w 11742"/>
                  <a:gd name="connsiteY1" fmla="*/ 0 h 11739"/>
                  <a:gd name="connsiteX2" fmla="*/ 0 w 11742"/>
                  <a:gd name="connsiteY2" fmla="*/ 0 h 11739"/>
                </a:gdLst>
                <a:ahLst/>
                <a:cxnLst>
                  <a:cxn ang="0">
                    <a:pos x="connsiteX0" y="connsiteY0"/>
                  </a:cxn>
                  <a:cxn ang="0">
                    <a:pos x="connsiteX1" y="connsiteY1"/>
                  </a:cxn>
                  <a:cxn ang="0">
                    <a:pos x="connsiteX2" y="connsiteY2"/>
                  </a:cxn>
                </a:cxnLst>
                <a:rect l="l" t="t" r="r" b="b"/>
                <a:pathLst>
                  <a:path w="11742" h="11739">
                    <a:moveTo>
                      <a:pt x="11742" y="11739"/>
                    </a:moveTo>
                    <a:lnTo>
                      <a:pt x="11742" y="0"/>
                    </a:lnTo>
                    <a:lnTo>
                      <a:pt x="0" y="0"/>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559A8C00-9E38-D7A3-1DFC-7520573AD470}"/>
                  </a:ext>
                </a:extLst>
              </p:cNvPr>
              <p:cNvSpPr/>
              <p:nvPr/>
            </p:nvSpPr>
            <p:spPr>
              <a:xfrm>
                <a:off x="7357122" y="507890"/>
                <a:ext cx="1435863" cy="16770"/>
              </a:xfrm>
              <a:custGeom>
                <a:avLst/>
                <a:gdLst>
                  <a:gd name="connsiteX0" fmla="*/ 1435864 w 1435863"/>
                  <a:gd name="connsiteY0" fmla="*/ 0 h 16770"/>
                  <a:gd name="connsiteX1" fmla="*/ 0 w 1435863"/>
                  <a:gd name="connsiteY1" fmla="*/ 0 h 16770"/>
                </a:gdLst>
                <a:ahLst/>
                <a:cxnLst>
                  <a:cxn ang="0">
                    <a:pos x="connsiteX0" y="connsiteY0"/>
                  </a:cxn>
                  <a:cxn ang="0">
                    <a:pos x="connsiteX1" y="connsiteY1"/>
                  </a:cxn>
                </a:cxnLst>
                <a:rect l="l" t="t" r="r" b="b"/>
                <a:pathLst>
                  <a:path w="1435863" h="16770">
                    <a:moveTo>
                      <a:pt x="1435864" y="0"/>
                    </a:moveTo>
                    <a:lnTo>
                      <a:pt x="0" y="0"/>
                    </a:lnTo>
                  </a:path>
                </a:pathLst>
              </a:custGeom>
              <a:ln w="16771" cap="flat">
                <a:solidFill>
                  <a:srgbClr val="000000"/>
                </a:solidFill>
                <a:custDash>
                  <a:ds d="108825" sp="21765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E0DC76A3-5EB5-546F-A566-C4FED0022ADE}"/>
                  </a:ext>
                </a:extLst>
              </p:cNvPr>
              <p:cNvSpPr/>
              <p:nvPr/>
            </p:nvSpPr>
            <p:spPr>
              <a:xfrm>
                <a:off x="7320218" y="507890"/>
                <a:ext cx="11742" cy="11739"/>
              </a:xfrm>
              <a:custGeom>
                <a:avLst/>
                <a:gdLst>
                  <a:gd name="connsiteX0" fmla="*/ 11742 w 11742"/>
                  <a:gd name="connsiteY0" fmla="*/ 0 h 11739"/>
                  <a:gd name="connsiteX1" fmla="*/ 0 w 11742"/>
                  <a:gd name="connsiteY1" fmla="*/ 0 h 11739"/>
                  <a:gd name="connsiteX2" fmla="*/ 0 w 11742"/>
                  <a:gd name="connsiteY2" fmla="*/ 11739 h 11739"/>
                </a:gdLst>
                <a:ahLst/>
                <a:cxnLst>
                  <a:cxn ang="0">
                    <a:pos x="connsiteX0" y="connsiteY0"/>
                  </a:cxn>
                  <a:cxn ang="0">
                    <a:pos x="connsiteX1" y="connsiteY1"/>
                  </a:cxn>
                  <a:cxn ang="0">
                    <a:pos x="connsiteX2" y="connsiteY2"/>
                  </a:cxn>
                </a:cxnLst>
                <a:rect l="l" t="t" r="r" b="b"/>
                <a:pathLst>
                  <a:path w="11742" h="11739">
                    <a:moveTo>
                      <a:pt x="11742" y="0"/>
                    </a:moveTo>
                    <a:lnTo>
                      <a:pt x="0" y="0"/>
                    </a:lnTo>
                    <a:lnTo>
                      <a:pt x="0" y="11739"/>
                    </a:lnTo>
                  </a:path>
                </a:pathLst>
              </a:custGeom>
              <a:noFill/>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E05725AE-8AF6-0DFA-185E-2DA2B2F832B8}"/>
                  </a:ext>
                </a:extLst>
              </p:cNvPr>
              <p:cNvSpPr/>
              <p:nvPr/>
            </p:nvSpPr>
            <p:spPr>
              <a:xfrm>
                <a:off x="7320219"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508A9DC2-64FD-5F95-696A-602EB13F23B5}"/>
                  </a:ext>
                </a:extLst>
              </p:cNvPr>
              <p:cNvSpPr/>
              <p:nvPr/>
            </p:nvSpPr>
            <p:spPr>
              <a:xfrm>
                <a:off x="7320219"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1" name="Freeform 30">
              <a:extLst>
                <a:ext uri="{FF2B5EF4-FFF2-40B4-BE49-F238E27FC236}">
                  <a16:creationId xmlns:a16="http://schemas.microsoft.com/office/drawing/2014/main" id="{86E8EEDB-F502-3377-54B1-973D4DE99D86}"/>
                </a:ext>
              </a:extLst>
            </p:cNvPr>
            <p:cNvSpPr/>
            <p:nvPr/>
          </p:nvSpPr>
          <p:spPr>
            <a:xfrm>
              <a:off x="6281902" y="4076593"/>
              <a:ext cx="2571470" cy="16770"/>
            </a:xfrm>
            <a:custGeom>
              <a:avLst/>
              <a:gdLst>
                <a:gd name="connsiteX0" fmla="*/ 0 w 2571470"/>
                <a:gd name="connsiteY0" fmla="*/ 0 h 16770"/>
                <a:gd name="connsiteX1" fmla="*/ 2571470 w 2571470"/>
                <a:gd name="connsiteY1" fmla="*/ 0 h 16770"/>
              </a:gdLst>
              <a:ahLst/>
              <a:cxnLst>
                <a:cxn ang="0">
                  <a:pos x="connsiteX0" y="connsiteY0"/>
                </a:cxn>
                <a:cxn ang="0">
                  <a:pos x="connsiteX1" y="connsiteY1"/>
                </a:cxn>
              </a:cxnLst>
              <a:rect l="l" t="t" r="r" b="b"/>
              <a:pathLst>
                <a:path w="2571470" h="16770">
                  <a:moveTo>
                    <a:pt x="0" y="0"/>
                  </a:moveTo>
                  <a:lnTo>
                    <a:pt x="2571470" y="0"/>
                  </a:lnTo>
                </a:path>
              </a:pathLst>
            </a:custGeom>
            <a:ln w="16771" cap="flat">
              <a:solidFill>
                <a:srgbClr val="000000"/>
              </a:solidFill>
              <a:custDash>
                <a:ds d="106298" sp="212595"/>
              </a:custDash>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F0E4EA54-C53B-CE0C-E2D5-64A256551C34}"/>
                </a:ext>
              </a:extLst>
            </p:cNvPr>
            <p:cNvSpPr/>
            <p:nvPr/>
          </p:nvSpPr>
          <p:spPr>
            <a:xfrm>
              <a:off x="8751050" y="3722741"/>
              <a:ext cx="204644" cy="102297"/>
            </a:xfrm>
            <a:custGeom>
              <a:avLst/>
              <a:gdLst>
                <a:gd name="connsiteX0" fmla="*/ 204644 w 204644"/>
                <a:gd name="connsiteY0" fmla="*/ 102298 h 102297"/>
                <a:gd name="connsiteX1" fmla="*/ 102322 w 204644"/>
                <a:gd name="connsiteY1" fmla="*/ 0 h 102297"/>
                <a:gd name="connsiteX2" fmla="*/ 0 w 204644"/>
                <a:gd name="connsiteY2" fmla="*/ 102298 h 102297"/>
              </a:gdLst>
              <a:ahLst/>
              <a:cxnLst>
                <a:cxn ang="0">
                  <a:pos x="connsiteX0" y="connsiteY0"/>
                </a:cxn>
                <a:cxn ang="0">
                  <a:pos x="connsiteX1" y="connsiteY1"/>
                </a:cxn>
                <a:cxn ang="0">
                  <a:pos x="connsiteX2" y="connsiteY2"/>
                </a:cxn>
              </a:cxnLst>
              <a:rect l="l" t="t" r="r" b="b"/>
              <a:pathLst>
                <a:path w="204644" h="102297">
                  <a:moveTo>
                    <a:pt x="204644" y="102298"/>
                  </a:moveTo>
                  <a:lnTo>
                    <a:pt x="102322" y="0"/>
                  </a:lnTo>
                  <a:lnTo>
                    <a:pt x="0"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01B07100-4E84-0087-DDAB-4C27F17C0C23}"/>
                </a:ext>
              </a:extLst>
            </p:cNvPr>
            <p:cNvSpPr/>
            <p:nvPr/>
          </p:nvSpPr>
          <p:spPr>
            <a:xfrm>
              <a:off x="7217896" y="620250"/>
              <a:ext cx="204644" cy="103975"/>
            </a:xfrm>
            <a:custGeom>
              <a:avLst/>
              <a:gdLst>
                <a:gd name="connsiteX0" fmla="*/ 0 w 204644"/>
                <a:gd name="connsiteY0" fmla="*/ 0 h 103975"/>
                <a:gd name="connsiteX1" fmla="*/ 102322 w 204644"/>
                <a:gd name="connsiteY1" fmla="*/ 103975 h 103975"/>
                <a:gd name="connsiteX2" fmla="*/ 204644 w 204644"/>
                <a:gd name="connsiteY2" fmla="*/ 0 h 103975"/>
              </a:gdLst>
              <a:ahLst/>
              <a:cxnLst>
                <a:cxn ang="0">
                  <a:pos x="connsiteX0" y="connsiteY0"/>
                </a:cxn>
                <a:cxn ang="0">
                  <a:pos x="connsiteX1" y="connsiteY1"/>
                </a:cxn>
                <a:cxn ang="0">
                  <a:pos x="connsiteX2" y="connsiteY2"/>
                </a:cxn>
              </a:cxnLst>
              <a:rect l="l" t="t" r="r" b="b"/>
              <a:pathLst>
                <a:path w="204644" h="103975">
                  <a:moveTo>
                    <a:pt x="0" y="0"/>
                  </a:moveTo>
                  <a:lnTo>
                    <a:pt x="102322" y="103975"/>
                  </a:lnTo>
                  <a:lnTo>
                    <a:pt x="204644"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4" name="Graphic 2">
            <a:extLst>
              <a:ext uri="{FF2B5EF4-FFF2-40B4-BE49-F238E27FC236}">
                <a16:creationId xmlns:a16="http://schemas.microsoft.com/office/drawing/2014/main" id="{6420A8C2-AD5E-A339-8F9C-2DAC17A33E43}"/>
              </a:ext>
            </a:extLst>
          </p:cNvPr>
          <p:cNvGrpSpPr/>
          <p:nvPr/>
        </p:nvGrpSpPr>
        <p:grpSpPr>
          <a:xfrm>
            <a:off x="4865711" y="4690383"/>
            <a:ext cx="204644" cy="368944"/>
            <a:chOff x="4911457" y="4856408"/>
            <a:chExt cx="204644" cy="368944"/>
          </a:xfrm>
          <a:solidFill>
            <a:srgbClr val="000000"/>
          </a:solidFill>
        </p:grpSpPr>
        <p:sp>
          <p:nvSpPr>
            <p:cNvPr id="35" name="Freeform 34">
              <a:extLst>
                <a:ext uri="{FF2B5EF4-FFF2-40B4-BE49-F238E27FC236}">
                  <a16:creationId xmlns:a16="http://schemas.microsoft.com/office/drawing/2014/main" id="{CC4798D9-359D-DB3B-7544-3185DFE5E771}"/>
                </a:ext>
              </a:extLst>
            </p:cNvPr>
            <p:cNvSpPr/>
            <p:nvPr/>
          </p:nvSpPr>
          <p:spPr>
            <a:xfrm>
              <a:off x="5013779" y="4856408"/>
              <a:ext cx="16774" cy="363913"/>
            </a:xfrm>
            <a:custGeom>
              <a:avLst/>
              <a:gdLst>
                <a:gd name="connsiteX0" fmla="*/ 0 w 16774"/>
                <a:gd name="connsiteY0" fmla="*/ 363914 h 363913"/>
                <a:gd name="connsiteX1" fmla="*/ 0 w 16774"/>
                <a:gd name="connsiteY1" fmla="*/ 0 h 363913"/>
              </a:gdLst>
              <a:ahLst/>
              <a:cxnLst>
                <a:cxn ang="0">
                  <a:pos x="connsiteX0" y="connsiteY0"/>
                </a:cxn>
                <a:cxn ang="0">
                  <a:pos x="connsiteX1" y="connsiteY1"/>
                </a:cxn>
              </a:cxnLst>
              <a:rect l="l" t="t" r="r" b="b"/>
              <a:pathLst>
                <a:path w="16774" h="363913">
                  <a:moveTo>
                    <a:pt x="0" y="363914"/>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12783CF-92FF-47C7-4DA1-80EA9451B96E}"/>
                </a:ext>
              </a:extLst>
            </p:cNvPr>
            <p:cNvSpPr/>
            <p:nvPr/>
          </p:nvSpPr>
          <p:spPr>
            <a:xfrm>
              <a:off x="4911457" y="5123055"/>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69F28388-403D-4C6E-AD12-7511BE4D87AB}"/>
              </a:ext>
            </a:extLst>
          </p:cNvPr>
          <p:cNvSpPr/>
          <p:nvPr/>
        </p:nvSpPr>
        <p:spPr>
          <a:xfrm>
            <a:off x="6347854" y="5409825"/>
            <a:ext cx="1316767" cy="332050"/>
          </a:xfrm>
          <a:custGeom>
            <a:avLst/>
            <a:gdLst>
              <a:gd name="connsiteX0" fmla="*/ 0 w 1316767"/>
              <a:gd name="connsiteY0" fmla="*/ 0 h 332050"/>
              <a:gd name="connsiteX1" fmla="*/ 1316767 w 1316767"/>
              <a:gd name="connsiteY1" fmla="*/ 0 h 332050"/>
              <a:gd name="connsiteX2" fmla="*/ 1316767 w 1316767"/>
              <a:gd name="connsiteY2" fmla="*/ 332050 h 332050"/>
              <a:gd name="connsiteX3" fmla="*/ 0 w 1316767"/>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1316767" h="332050">
                <a:moveTo>
                  <a:pt x="0" y="0"/>
                </a:moveTo>
                <a:lnTo>
                  <a:pt x="1316767" y="0"/>
                </a:lnTo>
                <a:lnTo>
                  <a:pt x="1316767" y="332050"/>
                </a:lnTo>
                <a:lnTo>
                  <a:pt x="0" y="332050"/>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17049CFB-0926-D3ED-789B-CEE34EA58EB1}"/>
              </a:ext>
            </a:extLst>
          </p:cNvPr>
          <p:cNvSpPr/>
          <p:nvPr/>
        </p:nvSpPr>
        <p:spPr>
          <a:xfrm>
            <a:off x="1906759" y="5399763"/>
            <a:ext cx="1387218" cy="459504"/>
          </a:xfrm>
          <a:custGeom>
            <a:avLst/>
            <a:gdLst>
              <a:gd name="connsiteX0" fmla="*/ 0 w 1387218"/>
              <a:gd name="connsiteY0" fmla="*/ 0 h 459504"/>
              <a:gd name="connsiteX1" fmla="*/ 1387219 w 1387218"/>
              <a:gd name="connsiteY1" fmla="*/ 0 h 459504"/>
              <a:gd name="connsiteX2" fmla="*/ 1387219 w 1387218"/>
              <a:gd name="connsiteY2" fmla="*/ 459504 h 459504"/>
              <a:gd name="connsiteX3" fmla="*/ 0 w 1387218"/>
              <a:gd name="connsiteY3" fmla="*/ 459504 h 459504"/>
            </a:gdLst>
            <a:ahLst/>
            <a:cxnLst>
              <a:cxn ang="0">
                <a:pos x="connsiteX0" y="connsiteY0"/>
              </a:cxn>
              <a:cxn ang="0">
                <a:pos x="connsiteX1" y="connsiteY1"/>
              </a:cxn>
              <a:cxn ang="0">
                <a:pos x="connsiteX2" y="connsiteY2"/>
              </a:cxn>
              <a:cxn ang="0">
                <a:pos x="connsiteX3" y="connsiteY3"/>
              </a:cxn>
            </a:cxnLst>
            <a:rect l="l" t="t" r="r" b="b"/>
            <a:pathLst>
              <a:path w="1387218" h="459504">
                <a:moveTo>
                  <a:pt x="0" y="0"/>
                </a:moveTo>
                <a:lnTo>
                  <a:pt x="1387219" y="0"/>
                </a:lnTo>
                <a:lnTo>
                  <a:pt x="1387219" y="459504"/>
                </a:lnTo>
                <a:lnTo>
                  <a:pt x="0" y="459504"/>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9" name="Graphic 2">
            <a:extLst>
              <a:ext uri="{FF2B5EF4-FFF2-40B4-BE49-F238E27FC236}">
                <a16:creationId xmlns:a16="http://schemas.microsoft.com/office/drawing/2014/main" id="{AC730394-8AAC-9917-1B9F-806E96E19080}"/>
              </a:ext>
            </a:extLst>
          </p:cNvPr>
          <p:cNvGrpSpPr/>
          <p:nvPr/>
        </p:nvGrpSpPr>
        <p:grpSpPr>
          <a:xfrm>
            <a:off x="3492427" y="1872985"/>
            <a:ext cx="2932087" cy="2904588"/>
            <a:chOff x="3538173" y="2039010"/>
            <a:chExt cx="2932087" cy="2904588"/>
          </a:xfrm>
        </p:grpSpPr>
        <p:sp>
          <p:nvSpPr>
            <p:cNvPr id="40" name="Freeform 39">
              <a:extLst>
                <a:ext uri="{FF2B5EF4-FFF2-40B4-BE49-F238E27FC236}">
                  <a16:creationId xmlns:a16="http://schemas.microsoft.com/office/drawing/2014/main" id="{9F48DA9B-5594-39E4-82E2-07A7E1216CA8}"/>
                </a:ext>
              </a:extLst>
            </p:cNvPr>
            <p:cNvSpPr/>
            <p:nvPr/>
          </p:nvSpPr>
          <p:spPr>
            <a:xfrm>
              <a:off x="5075844" y="2040688"/>
              <a:ext cx="1320121" cy="1283768"/>
            </a:xfrm>
            <a:custGeom>
              <a:avLst/>
              <a:gdLst>
                <a:gd name="connsiteX0" fmla="*/ 5032 w 1320121"/>
                <a:gd name="connsiteY0" fmla="*/ 0 h 1283768"/>
                <a:gd name="connsiteX1" fmla="*/ 152644 w 1320121"/>
                <a:gd name="connsiteY1" fmla="*/ 340436 h 1283768"/>
                <a:gd name="connsiteX2" fmla="*/ 150967 w 1320121"/>
                <a:gd name="connsiteY2" fmla="*/ 452796 h 1283768"/>
                <a:gd name="connsiteX3" fmla="*/ 0 w 1320121"/>
                <a:gd name="connsiteY3" fmla="*/ 769753 h 1283768"/>
                <a:gd name="connsiteX4" fmla="*/ 587094 w 1320121"/>
                <a:gd name="connsiteY4" fmla="*/ 1232611 h 1283768"/>
                <a:gd name="connsiteX5" fmla="*/ 959478 w 1320121"/>
                <a:gd name="connsiteY5" fmla="*/ 1282922 h 1283768"/>
                <a:gd name="connsiteX6" fmla="*/ 1019865 w 1320121"/>
                <a:gd name="connsiteY6" fmla="*/ 1264475 h 1283768"/>
                <a:gd name="connsiteX7" fmla="*/ 1320122 w 1320121"/>
                <a:gd name="connsiteY7" fmla="*/ 1002860 h 1283768"/>
                <a:gd name="connsiteX8" fmla="*/ 1320122 w 1320121"/>
                <a:gd name="connsiteY8" fmla="*/ 1002860 h 1283768"/>
                <a:gd name="connsiteX9" fmla="*/ 5032 w 1320121"/>
                <a:gd name="connsiteY9" fmla="*/ 0 h 128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121" h="1283768">
                  <a:moveTo>
                    <a:pt x="5032" y="0"/>
                  </a:moveTo>
                  <a:lnTo>
                    <a:pt x="152644" y="340436"/>
                  </a:lnTo>
                  <a:cubicBezTo>
                    <a:pt x="167741" y="375653"/>
                    <a:pt x="167741" y="417578"/>
                    <a:pt x="150967" y="452796"/>
                  </a:cubicBezTo>
                  <a:lnTo>
                    <a:pt x="0" y="769753"/>
                  </a:lnTo>
                  <a:cubicBezTo>
                    <a:pt x="275095" y="793232"/>
                    <a:pt x="503223" y="979381"/>
                    <a:pt x="587094" y="1232611"/>
                  </a:cubicBezTo>
                  <a:lnTo>
                    <a:pt x="959478" y="1282922"/>
                  </a:lnTo>
                  <a:cubicBezTo>
                    <a:pt x="981285" y="1286276"/>
                    <a:pt x="1003091" y="1279568"/>
                    <a:pt x="1019865" y="1264475"/>
                  </a:cubicBezTo>
                  <a:lnTo>
                    <a:pt x="1320122" y="1002860"/>
                  </a:lnTo>
                  <a:lnTo>
                    <a:pt x="1320122" y="1002860"/>
                  </a:lnTo>
                  <a:cubicBezTo>
                    <a:pt x="1128897" y="412548"/>
                    <a:pt x="617287" y="25155"/>
                    <a:pt x="5032" y="0"/>
                  </a:cubicBez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AAD80620-B458-BB4E-B306-CC3ACFCDD13D}"/>
                </a:ext>
              </a:extLst>
            </p:cNvPr>
            <p:cNvSpPr/>
            <p:nvPr/>
          </p:nvSpPr>
          <p:spPr>
            <a:xfrm>
              <a:off x="5426422" y="3102243"/>
              <a:ext cx="1043838" cy="1549568"/>
            </a:xfrm>
            <a:custGeom>
              <a:avLst/>
              <a:gdLst>
                <a:gd name="connsiteX0" fmla="*/ 987995 w 1043838"/>
                <a:gd name="connsiteY0" fmla="*/ 0 h 1549568"/>
                <a:gd name="connsiteX1" fmla="*/ 707867 w 1043838"/>
                <a:gd name="connsiteY1" fmla="*/ 244845 h 1549568"/>
                <a:gd name="connsiteX2" fmla="*/ 600513 w 1043838"/>
                <a:gd name="connsiteY2" fmla="*/ 276709 h 1549568"/>
                <a:gd name="connsiteX3" fmla="*/ 253289 w 1043838"/>
                <a:gd name="connsiteY3" fmla="*/ 229752 h 1549568"/>
                <a:gd name="connsiteX4" fmla="*/ 271741 w 1043838"/>
                <a:gd name="connsiteY4" fmla="*/ 385715 h 1549568"/>
                <a:gd name="connsiteX5" fmla="*/ 0 w 1043838"/>
                <a:gd name="connsiteY5" fmla="*/ 930747 h 1549568"/>
                <a:gd name="connsiteX6" fmla="*/ 77161 w 1043838"/>
                <a:gd name="connsiteY6" fmla="*/ 1304723 h 1549568"/>
                <a:gd name="connsiteX7" fmla="*/ 114064 w 1043838"/>
                <a:gd name="connsiteY7" fmla="*/ 1356711 h 1549568"/>
                <a:gd name="connsiteX8" fmla="*/ 454578 w 1043838"/>
                <a:gd name="connsiteY8" fmla="*/ 1549568 h 1549568"/>
                <a:gd name="connsiteX9" fmla="*/ 987995 w 1043838"/>
                <a:gd name="connsiteY9" fmla="*/ 0 h 154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838" h="1549568">
                  <a:moveTo>
                    <a:pt x="987995" y="0"/>
                  </a:moveTo>
                  <a:lnTo>
                    <a:pt x="707867" y="244845"/>
                  </a:lnTo>
                  <a:cubicBezTo>
                    <a:pt x="679351" y="270000"/>
                    <a:pt x="639094" y="281740"/>
                    <a:pt x="600513" y="276709"/>
                  </a:cubicBezTo>
                  <a:lnTo>
                    <a:pt x="253289" y="229752"/>
                  </a:lnTo>
                  <a:cubicBezTo>
                    <a:pt x="265031" y="280062"/>
                    <a:pt x="271741" y="332050"/>
                    <a:pt x="271741" y="385715"/>
                  </a:cubicBezTo>
                  <a:cubicBezTo>
                    <a:pt x="271741" y="608759"/>
                    <a:pt x="166064" y="804971"/>
                    <a:pt x="0" y="930747"/>
                  </a:cubicBezTo>
                  <a:lnTo>
                    <a:pt x="77161" y="1304723"/>
                  </a:lnTo>
                  <a:cubicBezTo>
                    <a:pt x="82193" y="1326524"/>
                    <a:pt x="95613" y="1344971"/>
                    <a:pt x="114064" y="1356711"/>
                  </a:cubicBezTo>
                  <a:lnTo>
                    <a:pt x="454578" y="1549568"/>
                  </a:lnTo>
                  <a:cubicBezTo>
                    <a:pt x="947737" y="1187331"/>
                    <a:pt x="1152381" y="585281"/>
                    <a:pt x="987995" y="0"/>
                  </a:cubicBezTo>
                  <a:close/>
                </a:path>
              </a:pathLst>
            </a:custGeom>
            <a:solidFill>
              <a:srgbClr val="F7903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77DA9AF-0E12-B335-0D70-935B79FEFD7C}"/>
                </a:ext>
              </a:extLst>
            </p:cNvPr>
            <p:cNvSpPr/>
            <p:nvPr/>
          </p:nvSpPr>
          <p:spPr>
            <a:xfrm>
              <a:off x="4166687" y="4054791"/>
              <a:ext cx="1662313" cy="888807"/>
            </a:xfrm>
            <a:custGeom>
              <a:avLst/>
              <a:gdLst>
                <a:gd name="connsiteX0" fmla="*/ 1345283 w 1662313"/>
                <a:gd name="connsiteY0" fmla="*/ 456150 h 888807"/>
                <a:gd name="connsiteX1" fmla="*/ 1279865 w 1662313"/>
                <a:gd name="connsiteY1" fmla="*/ 365591 h 888807"/>
                <a:gd name="connsiteX2" fmla="*/ 1207736 w 1662313"/>
                <a:gd name="connsiteY2" fmla="*/ 15093 h 888807"/>
                <a:gd name="connsiteX3" fmla="*/ 848770 w 1662313"/>
                <a:gd name="connsiteY3" fmla="*/ 117392 h 888807"/>
                <a:gd name="connsiteX4" fmla="*/ 464643 w 1662313"/>
                <a:gd name="connsiteY4" fmla="*/ 0 h 888807"/>
                <a:gd name="connsiteX5" fmla="*/ 127483 w 1662313"/>
                <a:gd name="connsiteY5" fmla="*/ 177764 h 888807"/>
                <a:gd name="connsiteX6" fmla="*/ 88903 w 1662313"/>
                <a:gd name="connsiteY6" fmla="*/ 228075 h 888807"/>
                <a:gd name="connsiteX7" fmla="*/ 0 w 1662313"/>
                <a:gd name="connsiteY7" fmla="*/ 607082 h 888807"/>
                <a:gd name="connsiteX8" fmla="*/ 1662314 w 1662313"/>
                <a:gd name="connsiteY8" fmla="*/ 635591 h 888807"/>
                <a:gd name="connsiteX9" fmla="*/ 1345283 w 1662313"/>
                <a:gd name="connsiteY9" fmla="*/ 456150 h 8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313" h="888807">
                  <a:moveTo>
                    <a:pt x="1345283" y="456150"/>
                  </a:moveTo>
                  <a:cubicBezTo>
                    <a:pt x="1311735" y="437703"/>
                    <a:pt x="1288252" y="404162"/>
                    <a:pt x="1279865" y="365591"/>
                  </a:cubicBezTo>
                  <a:lnTo>
                    <a:pt x="1207736" y="15093"/>
                  </a:lnTo>
                  <a:cubicBezTo>
                    <a:pt x="1103736" y="80497"/>
                    <a:pt x="979608" y="117392"/>
                    <a:pt x="848770" y="117392"/>
                  </a:cubicBezTo>
                  <a:cubicBezTo>
                    <a:pt x="706190" y="117392"/>
                    <a:pt x="575352" y="73789"/>
                    <a:pt x="464643" y="0"/>
                  </a:cubicBezTo>
                  <a:lnTo>
                    <a:pt x="127483" y="177764"/>
                  </a:lnTo>
                  <a:cubicBezTo>
                    <a:pt x="107354" y="187827"/>
                    <a:pt x="93935" y="206274"/>
                    <a:pt x="88903" y="228075"/>
                  </a:cubicBezTo>
                  <a:lnTo>
                    <a:pt x="0" y="607082"/>
                  </a:lnTo>
                  <a:cubicBezTo>
                    <a:pt x="504901" y="972673"/>
                    <a:pt x="1150704" y="982735"/>
                    <a:pt x="1662314" y="635591"/>
                  </a:cubicBezTo>
                  <a:lnTo>
                    <a:pt x="1345283" y="456150"/>
                  </a:lnTo>
                  <a:close/>
                </a:path>
              </a:pathLst>
            </a:custGeom>
            <a:solidFill>
              <a:srgbClr val="EF9FC1"/>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C1098BF6-8FC3-DC21-C087-265FEEA360C3}"/>
                </a:ext>
              </a:extLst>
            </p:cNvPr>
            <p:cNvSpPr/>
            <p:nvPr/>
          </p:nvSpPr>
          <p:spPr>
            <a:xfrm>
              <a:off x="3563652" y="3019817"/>
              <a:ext cx="1017355" cy="1603484"/>
            </a:xfrm>
            <a:custGeom>
              <a:avLst/>
              <a:gdLst>
                <a:gd name="connsiteX0" fmla="*/ 769099 w 1017355"/>
                <a:gd name="connsiteY0" fmla="*/ 469818 h 1603484"/>
                <a:gd name="connsiteX1" fmla="*/ 795937 w 1017355"/>
                <a:gd name="connsiteY1" fmla="*/ 280314 h 1603484"/>
                <a:gd name="connsiteX2" fmla="*/ 757357 w 1017355"/>
                <a:gd name="connsiteY2" fmla="*/ 243420 h 1603484"/>
                <a:gd name="connsiteX3" fmla="*/ 515810 w 1017355"/>
                <a:gd name="connsiteY3" fmla="*/ 20376 h 1603484"/>
                <a:gd name="connsiteX4" fmla="*/ 455423 w 1017355"/>
                <a:gd name="connsiteY4" fmla="*/ 251 h 1603484"/>
                <a:gd name="connsiteX5" fmla="*/ 67941 w 1017355"/>
                <a:gd name="connsiteY5" fmla="*/ 40500 h 1603484"/>
                <a:gd name="connsiteX6" fmla="*/ 551035 w 1017355"/>
                <a:gd name="connsiteY6" fmla="*/ 1603485 h 1603484"/>
                <a:gd name="connsiteX7" fmla="*/ 634906 w 1017355"/>
                <a:gd name="connsiteY7" fmla="*/ 1249633 h 1603484"/>
                <a:gd name="connsiteX8" fmla="*/ 703680 w 1017355"/>
                <a:gd name="connsiteY8" fmla="*/ 1160751 h 1603484"/>
                <a:gd name="connsiteX9" fmla="*/ 1017356 w 1017355"/>
                <a:gd name="connsiteY9" fmla="*/ 994726 h 1603484"/>
                <a:gd name="connsiteX10" fmla="*/ 769099 w 1017355"/>
                <a:gd name="connsiteY10" fmla="*/ 469818 h 16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355" h="1603484">
                  <a:moveTo>
                    <a:pt x="769099" y="469818"/>
                  </a:moveTo>
                  <a:cubicBezTo>
                    <a:pt x="769099" y="404414"/>
                    <a:pt x="779163" y="340687"/>
                    <a:pt x="795937" y="280314"/>
                  </a:cubicBezTo>
                  <a:lnTo>
                    <a:pt x="757357" y="243420"/>
                  </a:lnTo>
                  <a:lnTo>
                    <a:pt x="515810" y="20376"/>
                  </a:lnTo>
                  <a:cubicBezTo>
                    <a:pt x="499036" y="5283"/>
                    <a:pt x="477229" y="-1425"/>
                    <a:pt x="455423" y="251"/>
                  </a:cubicBezTo>
                  <a:lnTo>
                    <a:pt x="67941" y="40500"/>
                  </a:lnTo>
                  <a:cubicBezTo>
                    <a:pt x="-113219" y="624104"/>
                    <a:pt x="74651" y="1227832"/>
                    <a:pt x="551035" y="1603485"/>
                  </a:cubicBezTo>
                  <a:lnTo>
                    <a:pt x="634906" y="1249633"/>
                  </a:lnTo>
                  <a:cubicBezTo>
                    <a:pt x="643293" y="1211062"/>
                    <a:pt x="668454" y="1179198"/>
                    <a:pt x="703680" y="1160751"/>
                  </a:cubicBezTo>
                  <a:lnTo>
                    <a:pt x="1017356" y="994726"/>
                  </a:lnTo>
                  <a:cubicBezTo>
                    <a:pt x="864711" y="870626"/>
                    <a:pt x="769099" y="681123"/>
                    <a:pt x="769099" y="469818"/>
                  </a:cubicBez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D91139FB-67C3-5E70-923C-02E99BACFEE5}"/>
                </a:ext>
              </a:extLst>
            </p:cNvPr>
            <p:cNvSpPr/>
            <p:nvPr/>
          </p:nvSpPr>
          <p:spPr>
            <a:xfrm>
              <a:off x="3651722" y="2039010"/>
              <a:ext cx="1527506" cy="1199070"/>
            </a:xfrm>
            <a:custGeom>
              <a:avLst/>
              <a:gdLst>
                <a:gd name="connsiteX0" fmla="*/ 1358703 w 1527506"/>
                <a:gd name="connsiteY0" fmla="*/ 768076 h 1199070"/>
                <a:gd name="connsiteX1" fmla="*/ 1519734 w 1527506"/>
                <a:gd name="connsiteY1" fmla="*/ 429318 h 1199070"/>
                <a:gd name="connsiteX2" fmla="*/ 1521411 w 1527506"/>
                <a:gd name="connsiteY2" fmla="*/ 365591 h 1199070"/>
                <a:gd name="connsiteX3" fmla="*/ 1363735 w 1527506"/>
                <a:gd name="connsiteY3" fmla="*/ 0 h 1199070"/>
                <a:gd name="connsiteX4" fmla="*/ 0 w 1527506"/>
                <a:gd name="connsiteY4" fmla="*/ 960934 h 1199070"/>
                <a:gd name="connsiteX5" fmla="*/ 360643 w 1527506"/>
                <a:gd name="connsiteY5" fmla="*/ 922362 h 1199070"/>
                <a:gd name="connsiteX6" fmla="*/ 466320 w 1527506"/>
                <a:gd name="connsiteY6" fmla="*/ 957580 h 1199070"/>
                <a:gd name="connsiteX7" fmla="*/ 726319 w 1527506"/>
                <a:gd name="connsiteY7" fmla="*/ 1199071 h 1199070"/>
                <a:gd name="connsiteX8" fmla="*/ 1358703 w 1527506"/>
                <a:gd name="connsiteY8" fmla="*/ 768076 h 119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506" h="1199070">
                  <a:moveTo>
                    <a:pt x="1358703" y="768076"/>
                  </a:moveTo>
                  <a:lnTo>
                    <a:pt x="1519734" y="429318"/>
                  </a:lnTo>
                  <a:cubicBezTo>
                    <a:pt x="1529798" y="409194"/>
                    <a:pt x="1529798" y="385715"/>
                    <a:pt x="1521411" y="365591"/>
                  </a:cubicBezTo>
                  <a:lnTo>
                    <a:pt x="1363735" y="0"/>
                  </a:lnTo>
                  <a:cubicBezTo>
                    <a:pt x="738061" y="0"/>
                    <a:pt x="207999" y="375653"/>
                    <a:pt x="0" y="960934"/>
                  </a:cubicBezTo>
                  <a:lnTo>
                    <a:pt x="360643" y="922362"/>
                  </a:lnTo>
                  <a:cubicBezTo>
                    <a:pt x="399224" y="919008"/>
                    <a:pt x="437804" y="930747"/>
                    <a:pt x="466320" y="957580"/>
                  </a:cubicBezTo>
                  <a:lnTo>
                    <a:pt x="726319" y="1199071"/>
                  </a:lnTo>
                  <a:cubicBezTo>
                    <a:pt x="826963" y="947518"/>
                    <a:pt x="1071865" y="769754"/>
                    <a:pt x="1358703" y="768076"/>
                  </a:cubicBezTo>
                  <a:close/>
                </a:path>
              </a:pathLst>
            </a:custGeom>
            <a:solidFill>
              <a:srgbClr val="767FBD"/>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B2037B4-0A34-78BA-4C5E-BC2ABFEA00EE}"/>
                </a:ext>
              </a:extLst>
            </p:cNvPr>
            <p:cNvSpPr txBox="1"/>
            <p:nvPr/>
          </p:nvSpPr>
          <p:spPr>
            <a:xfrm>
              <a:off x="4367777" y="2789204"/>
              <a:ext cx="1242584" cy="1323439"/>
            </a:xfrm>
            <a:prstGeom prst="rect">
              <a:avLst/>
            </a:prstGeom>
            <a:noFill/>
          </p:spPr>
          <p:txBody>
            <a:bodyPr wrap="none" rtlCol="0">
              <a:spAutoFit/>
            </a:bodyPr>
            <a:lstStyle/>
            <a:p>
              <a:pPr algn="ctr" rtl="0"/>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O </a:t>
              </a:r>
            </a:p>
            <a:p>
              <a:pPr algn="ctr" rtl="0"/>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Sistema </a:t>
              </a:r>
            </a:p>
            <a:p>
              <a:pPr algn="ctr" rtl="0"/>
              <a:r>
                <a:rPr lang="en-US" sz="2000" b="1" spc="0" baseline="0" dirty="0" err="1">
                  <a:ln/>
                  <a:solidFill>
                    <a:srgbClr val="000000"/>
                  </a:solidFill>
                  <a:latin typeface="Calibri" panose="020F0502020204030204" pitchFamily="34" charset="0"/>
                  <a:cs typeface="Calibri" panose="020F0502020204030204" pitchFamily="34" charset="0"/>
                  <a:sym typeface="MyriadPro-Bold"/>
                  <a:rtl val="0"/>
                </a:rPr>
                <a:t>Alimentar</a:t>
              </a:r>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47" name="TextBox 46">
              <a:extLst>
                <a:ext uri="{FF2B5EF4-FFF2-40B4-BE49-F238E27FC236}">
                  <a16:creationId xmlns:a16="http://schemas.microsoft.com/office/drawing/2014/main" id="{2718A6B5-D4BE-A388-0B8E-0447F647456B}"/>
                </a:ext>
              </a:extLst>
            </p:cNvPr>
            <p:cNvSpPr txBox="1"/>
            <p:nvPr/>
          </p:nvSpPr>
          <p:spPr>
            <a:xfrm>
              <a:off x="5305862" y="2536042"/>
              <a:ext cx="830677" cy="261610"/>
            </a:xfrm>
            <a:prstGeom prst="rect">
              <a:avLst/>
            </a:prstGeom>
            <a:noFill/>
          </p:spPr>
          <p:txBody>
            <a:bodyPr wrap="none" rtlCol="0">
              <a:spAutoFit/>
            </a:bodyPr>
            <a:lstStyle/>
            <a:p>
              <a:pPr algn="l" rtl="0"/>
              <a:r>
                <a:rPr lang="en-US" sz="1100" b="1" spc="0" baseline="0">
                  <a:ln/>
                  <a:solidFill>
                    <a:srgbClr val="000000"/>
                  </a:solidFill>
                  <a:latin typeface="Calibri" panose="020F0502020204030204" pitchFamily="34" charset="0"/>
                  <a:cs typeface="Calibri" panose="020F0502020204030204" pitchFamily="34" charset="0"/>
                  <a:sym typeface="MyriadPro-Bold"/>
                  <a:rtl val="0"/>
                </a:rPr>
                <a:t>Produção</a:t>
              </a:r>
            </a:p>
          </p:txBody>
        </p:sp>
        <p:sp>
          <p:nvSpPr>
            <p:cNvPr id="48" name="TextBox 47">
              <a:extLst>
                <a:ext uri="{FF2B5EF4-FFF2-40B4-BE49-F238E27FC236}">
                  <a16:creationId xmlns:a16="http://schemas.microsoft.com/office/drawing/2014/main" id="{F7EDDBE8-4A1D-930B-4067-55BC6BEEF23C}"/>
                </a:ext>
              </a:extLst>
            </p:cNvPr>
            <p:cNvSpPr txBox="1"/>
            <p:nvPr/>
          </p:nvSpPr>
          <p:spPr>
            <a:xfrm rot="18664461">
              <a:off x="5589345" y="3675864"/>
              <a:ext cx="1143262" cy="600164"/>
            </a:xfrm>
            <a:prstGeom prst="rect">
              <a:avLst/>
            </a:prstGeom>
            <a:noFill/>
          </p:spPr>
          <p:txBody>
            <a:bodyPr wrap="none" rtlCol="0">
              <a:spAutoFit/>
            </a:bodyPr>
            <a:lstStyle/>
            <a:p>
              <a:pPr algn="l" rtl="0"/>
              <a:r>
                <a:rPr lang="en-US" sz="1100" b="1" dirty="0" err="1">
                  <a:ln/>
                  <a:solidFill>
                    <a:srgbClr val="000000"/>
                  </a:solidFill>
                  <a:latin typeface="Calibri" panose="020F0502020204030204" pitchFamily="34" charset="0"/>
                  <a:cs typeface="Calibri" panose="020F0502020204030204" pitchFamily="34" charset="0"/>
                  <a:sym typeface="MyriadPro-Bold"/>
                  <a:rtl val="0"/>
                </a:rPr>
                <a:t>P</a:t>
              </a:r>
              <a:r>
                <a:rPr lang="en-US" sz="1100" b="1" spc="0" baseline="0" dirty="0" err="1">
                  <a:ln/>
                  <a:solidFill>
                    <a:srgbClr val="000000"/>
                  </a:solidFill>
                  <a:latin typeface="Calibri" panose="020F0502020204030204" pitchFamily="34" charset="0"/>
                  <a:cs typeface="Calibri" panose="020F0502020204030204" pitchFamily="34" charset="0"/>
                  <a:sym typeface="MyriadPro-Bold"/>
                  <a:rtl val="0"/>
                </a:rPr>
                <a:t>rocessamento</a:t>
              </a:r>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a:t>
              </a:r>
            </a:p>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Embalagem</a:t>
              </a:r>
            </a:p>
            <a:p>
              <a:pPr algn="l" rtl="0"/>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0" name="TextBox 49">
              <a:extLst>
                <a:ext uri="{FF2B5EF4-FFF2-40B4-BE49-F238E27FC236}">
                  <a16:creationId xmlns:a16="http://schemas.microsoft.com/office/drawing/2014/main" id="{F94972B1-A65F-75CB-22A8-E99464A633B5}"/>
                </a:ext>
              </a:extLst>
            </p:cNvPr>
            <p:cNvSpPr txBox="1"/>
            <p:nvPr/>
          </p:nvSpPr>
          <p:spPr>
            <a:xfrm>
              <a:off x="4517777" y="4308144"/>
              <a:ext cx="920445" cy="600164"/>
            </a:xfrm>
            <a:prstGeom prst="rect">
              <a:avLst/>
            </a:prstGeom>
            <a:noFill/>
          </p:spPr>
          <p:txBody>
            <a:bodyPr wrap="none" rtlCol="0">
              <a:spAutoFit/>
            </a:bodyPr>
            <a:lstStyle/>
            <a:p>
              <a:pPr algn="ctr" rtl="0"/>
              <a:r>
                <a:rPr lang="en-US" sz="1100" b="1" spc="0" baseline="0" dirty="0" err="1">
                  <a:ln/>
                  <a:solidFill>
                    <a:srgbClr val="000000"/>
                  </a:solidFill>
                  <a:latin typeface="Calibri" panose="020F0502020204030204" pitchFamily="34" charset="0"/>
                  <a:cs typeface="Calibri" panose="020F0502020204030204" pitchFamily="34" charset="0"/>
                  <a:sym typeface="MyriadPro-Bold"/>
                  <a:rtl val="0"/>
                </a:rPr>
                <a:t>Distribuição</a:t>
              </a:r>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 </a:t>
              </a:r>
            </a:p>
            <a:p>
              <a:pPr algn="ctr" rtl="0"/>
              <a:r>
                <a:rPr lang="en-US" sz="1100" b="1" spc="0" baseline="0" dirty="0" err="1">
                  <a:ln/>
                  <a:solidFill>
                    <a:srgbClr val="000000"/>
                  </a:solidFill>
                  <a:latin typeface="Calibri" panose="020F0502020204030204" pitchFamily="34" charset="0"/>
                  <a:cs typeface="Calibri" panose="020F0502020204030204" pitchFamily="34" charset="0"/>
                  <a:sym typeface="MyriadPro-Bold"/>
                  <a:rtl val="0"/>
                </a:rPr>
                <a:t>Retalho</a:t>
              </a:r>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a:p>
              <a:pPr algn="ctr" rtl="0"/>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2" name="TextBox 51">
              <a:extLst>
                <a:ext uri="{FF2B5EF4-FFF2-40B4-BE49-F238E27FC236}">
                  <a16:creationId xmlns:a16="http://schemas.microsoft.com/office/drawing/2014/main" id="{E6403ADF-8395-020F-E07F-6A5954D5F2DB}"/>
                </a:ext>
              </a:extLst>
            </p:cNvPr>
            <p:cNvSpPr txBox="1"/>
            <p:nvPr/>
          </p:nvSpPr>
          <p:spPr>
            <a:xfrm>
              <a:off x="3538173" y="3558534"/>
              <a:ext cx="968535" cy="261610"/>
            </a:xfrm>
            <a:prstGeom prst="rect">
              <a:avLst/>
            </a:prstGeom>
            <a:noFill/>
          </p:spPr>
          <p:txBody>
            <a:bodyPr wrap="none" rtlCol="0">
              <a:spAutoFit/>
            </a:bodyPr>
            <a:lstStyle/>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Consumo</a:t>
              </a:r>
            </a:p>
          </p:txBody>
        </p:sp>
        <p:sp>
          <p:nvSpPr>
            <p:cNvPr id="53" name="TextBox 52">
              <a:extLst>
                <a:ext uri="{FF2B5EF4-FFF2-40B4-BE49-F238E27FC236}">
                  <a16:creationId xmlns:a16="http://schemas.microsoft.com/office/drawing/2014/main" id="{A10A86EC-52CC-4F19-33DB-A9A709590923}"/>
                </a:ext>
              </a:extLst>
            </p:cNvPr>
            <p:cNvSpPr txBox="1"/>
            <p:nvPr/>
          </p:nvSpPr>
          <p:spPr>
            <a:xfrm>
              <a:off x="4116193" y="2536042"/>
              <a:ext cx="551754" cy="261610"/>
            </a:xfrm>
            <a:prstGeom prst="rect">
              <a:avLst/>
            </a:prstGeom>
            <a:noFill/>
          </p:spPr>
          <p:txBody>
            <a:bodyPr wrap="none" rtlCol="0">
              <a:spAutoFit/>
            </a:bodyPr>
            <a:lstStyle/>
            <a:p>
              <a:pPr algn="l" rtl="0"/>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Água</a:t>
              </a:r>
            </a:p>
          </p:txBody>
        </p:sp>
      </p:grpSp>
      <p:sp>
        <p:nvSpPr>
          <p:cNvPr id="54" name="TextBox 53">
            <a:extLst>
              <a:ext uri="{FF2B5EF4-FFF2-40B4-BE49-F238E27FC236}">
                <a16:creationId xmlns:a16="http://schemas.microsoft.com/office/drawing/2014/main" id="{1B416F74-ADC5-8A06-31D4-8F4B423CBAA6}"/>
              </a:ext>
            </a:extLst>
          </p:cNvPr>
          <p:cNvSpPr txBox="1"/>
          <p:nvPr/>
        </p:nvSpPr>
        <p:spPr>
          <a:xfrm>
            <a:off x="6351064" y="5270342"/>
            <a:ext cx="1541637" cy="553998"/>
          </a:xfrm>
          <a:prstGeom prst="rect">
            <a:avLst/>
          </a:prstGeom>
          <a:solidFill>
            <a:srgbClr val="B686BB"/>
          </a:solidFill>
        </p:spPr>
        <p:txBody>
          <a:bodyPr wrap="square" rtlCol="0">
            <a:spAutoFit/>
          </a:bodyPr>
          <a:lstStyle/>
          <a:p>
            <a:pPr algn="ctr"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Bem-estar</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p>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Social</a:t>
            </a:r>
          </a:p>
        </p:txBody>
      </p:sp>
      <p:sp>
        <p:nvSpPr>
          <p:cNvPr id="55" name="TextBox 54">
            <a:extLst>
              <a:ext uri="{FF2B5EF4-FFF2-40B4-BE49-F238E27FC236}">
                <a16:creationId xmlns:a16="http://schemas.microsoft.com/office/drawing/2014/main" id="{3D3EC6E9-2785-8C6E-03C9-6D70B5E68B3B}"/>
              </a:ext>
            </a:extLst>
          </p:cNvPr>
          <p:cNvSpPr txBox="1"/>
          <p:nvPr/>
        </p:nvSpPr>
        <p:spPr>
          <a:xfrm>
            <a:off x="1921046" y="5393897"/>
            <a:ext cx="1369575" cy="502702"/>
          </a:xfrm>
          <a:prstGeom prst="rect">
            <a:avLst/>
          </a:prstGeom>
          <a:solidFill>
            <a:srgbClr val="B3DDDC"/>
          </a:solidFill>
        </p:spPr>
        <p:txBody>
          <a:bodyPr wrap="square" rtlCol="0">
            <a:spAutoFit/>
          </a:bodyPr>
          <a:lstStyle/>
          <a:p>
            <a:pPr algn="ctr" rtl="0">
              <a:lnSpc>
                <a:spcPts val="1600"/>
              </a:lnSpc>
            </a:pPr>
            <a:r>
              <a:rPr lang="en-US" sz="1500" b="1" dirty="0" err="1">
                <a:ln/>
                <a:solidFill>
                  <a:srgbClr val="000000"/>
                </a:solidFill>
                <a:latin typeface="Calibri" panose="020F0502020204030204" pitchFamily="34" charset="0"/>
                <a:cs typeface="Calibri" panose="020F0502020204030204" pitchFamily="34" charset="0"/>
                <a:sym typeface="MyriadPro-Bold"/>
                <a:rtl val="0"/>
              </a:rPr>
              <a:t>B</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em-estar</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dirty="0">
                <a:ln/>
                <a:solidFill>
                  <a:srgbClr val="000000"/>
                </a:solidFill>
                <a:latin typeface="Calibri" panose="020F0502020204030204" pitchFamily="34" charset="0"/>
                <a:cs typeface="Calibri" panose="020F0502020204030204" pitchFamily="34" charset="0"/>
                <a:sym typeface="MyriadPro-Bold"/>
                <a:rtl val="0"/>
              </a:rPr>
              <a:t>A</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mbiental</a:t>
            </a:r>
          </a:p>
        </p:txBody>
      </p:sp>
      <p:grpSp>
        <p:nvGrpSpPr>
          <p:cNvPr id="57" name="Graphic 2">
            <a:extLst>
              <a:ext uri="{FF2B5EF4-FFF2-40B4-BE49-F238E27FC236}">
                <a16:creationId xmlns:a16="http://schemas.microsoft.com/office/drawing/2014/main" id="{563C3BF5-0B58-811F-C63C-5F6C7C058707}"/>
              </a:ext>
            </a:extLst>
          </p:cNvPr>
          <p:cNvGrpSpPr/>
          <p:nvPr/>
        </p:nvGrpSpPr>
        <p:grpSpPr>
          <a:xfrm>
            <a:off x="841254" y="2872491"/>
            <a:ext cx="2340220" cy="555094"/>
            <a:chOff x="887000" y="3038516"/>
            <a:chExt cx="2340220" cy="555094"/>
          </a:xfrm>
        </p:grpSpPr>
        <p:sp>
          <p:nvSpPr>
            <p:cNvPr id="58" name="Freeform 57">
              <a:extLst>
                <a:ext uri="{FF2B5EF4-FFF2-40B4-BE49-F238E27FC236}">
                  <a16:creationId xmlns:a16="http://schemas.microsoft.com/office/drawing/2014/main" id="{1DAFC9B8-8326-C697-A3D5-3085DA2AC7B8}"/>
                </a:ext>
              </a:extLst>
            </p:cNvPr>
            <p:cNvSpPr/>
            <p:nvPr/>
          </p:nvSpPr>
          <p:spPr>
            <a:xfrm>
              <a:off x="887350" y="3038516"/>
              <a:ext cx="2318181" cy="555094"/>
            </a:xfrm>
            <a:custGeom>
              <a:avLst/>
              <a:gdLst>
                <a:gd name="connsiteX0" fmla="*/ 0 w 2318181"/>
                <a:gd name="connsiteY0" fmla="*/ 0 h 555094"/>
                <a:gd name="connsiteX1" fmla="*/ 2318181 w 2318181"/>
                <a:gd name="connsiteY1" fmla="*/ 0 h 555094"/>
                <a:gd name="connsiteX2" fmla="*/ 2318181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1" y="0"/>
                  </a:lnTo>
                  <a:lnTo>
                    <a:pt x="2318181" y="555094"/>
                  </a:lnTo>
                  <a:lnTo>
                    <a:pt x="0" y="555094"/>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DC547C8-5166-4082-8CF5-B8F94BB0B5F5}"/>
                </a:ext>
              </a:extLst>
            </p:cNvPr>
            <p:cNvSpPr txBox="1"/>
            <p:nvPr/>
          </p:nvSpPr>
          <p:spPr>
            <a:xfrm>
              <a:off x="1057611" y="3076634"/>
              <a:ext cx="1957523" cy="323165"/>
            </a:xfrm>
            <a:prstGeom prst="rect">
              <a:avLst/>
            </a:prstGeom>
            <a:noFill/>
          </p:spPr>
          <p:txBody>
            <a:bodyPr wrap="none" rtlCol="0">
              <a:spAutoFit/>
            </a:bodyPr>
            <a:lstStyle/>
            <a:p>
              <a:pPr algn="ctr"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Feedbacks Ambientais</a:t>
              </a:r>
            </a:p>
          </p:txBody>
        </p:sp>
        <p:sp>
          <p:nvSpPr>
            <p:cNvPr id="60" name="TextBox 59">
              <a:extLst>
                <a:ext uri="{FF2B5EF4-FFF2-40B4-BE49-F238E27FC236}">
                  <a16:creationId xmlns:a16="http://schemas.microsoft.com/office/drawing/2014/main" id="{B18140CE-D3DB-4272-1A5C-1FDD3A2E0078}"/>
                </a:ext>
              </a:extLst>
            </p:cNvPr>
            <p:cNvSpPr txBox="1"/>
            <p:nvPr/>
          </p:nvSpPr>
          <p:spPr>
            <a:xfrm>
              <a:off x="887000" y="3296924"/>
              <a:ext cx="2340220"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Ex: Gases de efeito estufa</a:t>
              </a:r>
            </a:p>
          </p:txBody>
        </p:sp>
      </p:grpSp>
      <p:grpSp>
        <p:nvGrpSpPr>
          <p:cNvPr id="61" name="Graphic 2">
            <a:extLst>
              <a:ext uri="{FF2B5EF4-FFF2-40B4-BE49-F238E27FC236}">
                <a16:creationId xmlns:a16="http://schemas.microsoft.com/office/drawing/2014/main" id="{F03F7334-C8B6-6E3D-2465-A368FF8DAFAD}"/>
              </a:ext>
            </a:extLst>
          </p:cNvPr>
          <p:cNvGrpSpPr/>
          <p:nvPr/>
        </p:nvGrpSpPr>
        <p:grpSpPr>
          <a:xfrm>
            <a:off x="1269695" y="591741"/>
            <a:ext cx="2598245" cy="752277"/>
            <a:chOff x="1315441" y="757766"/>
            <a:chExt cx="2598245" cy="752277"/>
          </a:xfrm>
        </p:grpSpPr>
        <p:sp>
          <p:nvSpPr>
            <p:cNvPr id="62" name="Freeform 61">
              <a:extLst>
                <a:ext uri="{FF2B5EF4-FFF2-40B4-BE49-F238E27FC236}">
                  <a16:creationId xmlns:a16="http://schemas.microsoft.com/office/drawing/2014/main" id="{AB153617-702E-36DE-CC41-4AF484AE246E}"/>
                </a:ext>
              </a:extLst>
            </p:cNvPr>
            <p:cNvSpPr/>
            <p:nvPr/>
          </p:nvSpPr>
          <p:spPr>
            <a:xfrm>
              <a:off x="1420766" y="757766"/>
              <a:ext cx="2358439" cy="749628"/>
            </a:xfrm>
            <a:custGeom>
              <a:avLst/>
              <a:gdLst>
                <a:gd name="connsiteX0" fmla="*/ 0 w 2358439"/>
                <a:gd name="connsiteY0" fmla="*/ 0 h 749628"/>
                <a:gd name="connsiteX1" fmla="*/ 2358439 w 2358439"/>
                <a:gd name="connsiteY1" fmla="*/ 0 h 749628"/>
                <a:gd name="connsiteX2" fmla="*/ 2358439 w 2358439"/>
                <a:gd name="connsiteY2" fmla="*/ 749629 h 749628"/>
                <a:gd name="connsiteX3" fmla="*/ 0 w 2358439"/>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358439" h="749628">
                  <a:moveTo>
                    <a:pt x="0" y="0"/>
                  </a:moveTo>
                  <a:lnTo>
                    <a:pt x="2358439" y="0"/>
                  </a:lnTo>
                  <a:lnTo>
                    <a:pt x="2358439" y="749629"/>
                  </a:lnTo>
                  <a:lnTo>
                    <a:pt x="0" y="749629"/>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2261BAA0-464D-F8E8-73DD-E2E818BB6669}"/>
                </a:ext>
              </a:extLst>
            </p:cNvPr>
            <p:cNvSpPr txBox="1"/>
            <p:nvPr/>
          </p:nvSpPr>
          <p:spPr>
            <a:xfrm>
              <a:off x="1392250" y="830896"/>
              <a:ext cx="2395341" cy="323165"/>
            </a:xfrm>
            <a:prstGeom prst="rect">
              <a:avLst/>
            </a:prstGeom>
            <a:noFill/>
          </p:spPr>
          <p:txBody>
            <a:bodyPr wrap="square" rtlCol="0">
              <a:spAutoFit/>
            </a:bodyPr>
            <a:lstStyle/>
            <a:p>
              <a:pPr algn="ctr"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Promotores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Ambientais</a:t>
              </a:r>
            </a:p>
          </p:txBody>
        </p:sp>
        <p:sp>
          <p:nvSpPr>
            <p:cNvPr id="1024" name="TextBox 1023">
              <a:extLst>
                <a:ext uri="{FF2B5EF4-FFF2-40B4-BE49-F238E27FC236}">
                  <a16:creationId xmlns:a16="http://schemas.microsoft.com/office/drawing/2014/main" id="{2407FB4D-6A4F-E169-2697-89E30222289D}"/>
                </a:ext>
              </a:extLst>
            </p:cNvPr>
            <p:cNvSpPr txBox="1"/>
            <p:nvPr/>
          </p:nvSpPr>
          <p:spPr>
            <a:xfrm>
              <a:off x="1315441" y="1079156"/>
              <a:ext cx="2598245" cy="430887"/>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Ex: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Clima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solo,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água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disponibilidade</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de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nutrientes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biodiversidade</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etc.</a:t>
              </a:r>
            </a:p>
          </p:txBody>
        </p:sp>
      </p:grpSp>
      <p:sp>
        <p:nvSpPr>
          <p:cNvPr id="1027" name="Freeform 1026">
            <a:extLst>
              <a:ext uri="{FF2B5EF4-FFF2-40B4-BE49-F238E27FC236}">
                <a16:creationId xmlns:a16="http://schemas.microsoft.com/office/drawing/2014/main" id="{94683722-D93D-C3ED-6612-E432760BB950}"/>
              </a:ext>
            </a:extLst>
          </p:cNvPr>
          <p:cNvSpPr/>
          <p:nvPr/>
        </p:nvSpPr>
        <p:spPr>
          <a:xfrm>
            <a:off x="3488557" y="5587590"/>
            <a:ext cx="2653663" cy="16770"/>
          </a:xfrm>
          <a:custGeom>
            <a:avLst/>
            <a:gdLst>
              <a:gd name="connsiteX0" fmla="*/ 2653663 w 2653663"/>
              <a:gd name="connsiteY0" fmla="*/ 0 h 16770"/>
              <a:gd name="connsiteX1" fmla="*/ 0 w 2653663"/>
              <a:gd name="connsiteY1" fmla="*/ 0 h 16770"/>
            </a:gdLst>
            <a:ahLst/>
            <a:cxnLst>
              <a:cxn ang="0">
                <a:pos x="connsiteX0" y="connsiteY0"/>
              </a:cxn>
              <a:cxn ang="0">
                <a:pos x="connsiteX1" y="connsiteY1"/>
              </a:cxn>
            </a:cxnLst>
            <a:rect l="l" t="t" r="r" b="b"/>
            <a:pathLst>
              <a:path w="2653663" h="16770">
                <a:moveTo>
                  <a:pt x="2653663" y="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8" name="Freeform 1027">
            <a:extLst>
              <a:ext uri="{FF2B5EF4-FFF2-40B4-BE49-F238E27FC236}">
                <a16:creationId xmlns:a16="http://schemas.microsoft.com/office/drawing/2014/main" id="{6DD85142-66D6-43DD-E514-DDAD78435A53}"/>
              </a:ext>
            </a:extLst>
          </p:cNvPr>
          <p:cNvSpPr/>
          <p:nvPr/>
        </p:nvSpPr>
        <p:spPr>
          <a:xfrm>
            <a:off x="3418106" y="5485291"/>
            <a:ext cx="102322" cy="204596"/>
          </a:xfrm>
          <a:custGeom>
            <a:avLst/>
            <a:gdLst>
              <a:gd name="connsiteX0" fmla="*/ 102322 w 102322"/>
              <a:gd name="connsiteY0" fmla="*/ 204597 h 204596"/>
              <a:gd name="connsiteX1" fmla="*/ 0 w 102322"/>
              <a:gd name="connsiteY1" fmla="*/ 102298 h 204596"/>
              <a:gd name="connsiteX2" fmla="*/ 102322 w 102322"/>
              <a:gd name="connsiteY2" fmla="*/ 0 h 204596"/>
            </a:gdLst>
            <a:ahLst/>
            <a:cxnLst>
              <a:cxn ang="0">
                <a:pos x="connsiteX0" y="connsiteY0"/>
              </a:cxn>
              <a:cxn ang="0">
                <a:pos x="connsiteX1" y="connsiteY1"/>
              </a:cxn>
              <a:cxn ang="0">
                <a:pos x="connsiteX2" y="connsiteY2"/>
              </a:cxn>
            </a:cxnLst>
            <a:rect l="l" t="t" r="r" b="b"/>
            <a:pathLst>
              <a:path w="102322" h="204596">
                <a:moveTo>
                  <a:pt x="102322" y="204597"/>
                </a:moveTo>
                <a:lnTo>
                  <a:pt x="0" y="102298"/>
                </a:lnTo>
                <a:lnTo>
                  <a:pt x="102322"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9" name="Freeform 1028">
            <a:extLst>
              <a:ext uri="{FF2B5EF4-FFF2-40B4-BE49-F238E27FC236}">
                <a16:creationId xmlns:a16="http://schemas.microsoft.com/office/drawing/2014/main" id="{019F4B79-DF8A-EA66-8EFD-326921781A92}"/>
              </a:ext>
            </a:extLst>
          </p:cNvPr>
          <p:cNvSpPr/>
          <p:nvPr/>
        </p:nvSpPr>
        <p:spPr>
          <a:xfrm>
            <a:off x="6175450" y="5485291"/>
            <a:ext cx="102322" cy="204596"/>
          </a:xfrm>
          <a:custGeom>
            <a:avLst/>
            <a:gdLst>
              <a:gd name="connsiteX0" fmla="*/ 0 w 102322"/>
              <a:gd name="connsiteY0" fmla="*/ 0 h 204596"/>
              <a:gd name="connsiteX1" fmla="*/ 102322 w 102322"/>
              <a:gd name="connsiteY1" fmla="*/ 102298 h 204596"/>
              <a:gd name="connsiteX2" fmla="*/ 0 w 102322"/>
              <a:gd name="connsiteY2" fmla="*/ 204597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7"/>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30" name="Graphic 2">
            <a:extLst>
              <a:ext uri="{FF2B5EF4-FFF2-40B4-BE49-F238E27FC236}">
                <a16:creationId xmlns:a16="http://schemas.microsoft.com/office/drawing/2014/main" id="{F826CA30-F232-3D84-C82B-FEC10D5C1728}"/>
              </a:ext>
            </a:extLst>
          </p:cNvPr>
          <p:cNvGrpSpPr/>
          <p:nvPr/>
        </p:nvGrpSpPr>
        <p:grpSpPr>
          <a:xfrm>
            <a:off x="6100286" y="591741"/>
            <a:ext cx="2563082" cy="866152"/>
            <a:chOff x="6146032" y="757766"/>
            <a:chExt cx="2563082" cy="866152"/>
          </a:xfrm>
        </p:grpSpPr>
        <p:sp>
          <p:nvSpPr>
            <p:cNvPr id="1031" name="Freeform 1030">
              <a:extLst>
                <a:ext uri="{FF2B5EF4-FFF2-40B4-BE49-F238E27FC236}">
                  <a16:creationId xmlns:a16="http://schemas.microsoft.com/office/drawing/2014/main" id="{AADA9614-496A-5FC5-0A18-C4130DE130EA}"/>
                </a:ext>
              </a:extLst>
            </p:cNvPr>
            <p:cNvSpPr/>
            <p:nvPr/>
          </p:nvSpPr>
          <p:spPr>
            <a:xfrm>
              <a:off x="6154418" y="757766"/>
              <a:ext cx="2554696" cy="749628"/>
            </a:xfrm>
            <a:custGeom>
              <a:avLst/>
              <a:gdLst>
                <a:gd name="connsiteX0" fmla="*/ 0 w 2554696"/>
                <a:gd name="connsiteY0" fmla="*/ 0 h 749628"/>
                <a:gd name="connsiteX1" fmla="*/ 2554696 w 2554696"/>
                <a:gd name="connsiteY1" fmla="*/ 0 h 749628"/>
                <a:gd name="connsiteX2" fmla="*/ 2554696 w 2554696"/>
                <a:gd name="connsiteY2" fmla="*/ 749629 h 749628"/>
                <a:gd name="connsiteX3" fmla="*/ 0 w 2554696"/>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554696" h="749628">
                  <a:moveTo>
                    <a:pt x="0" y="0"/>
                  </a:moveTo>
                  <a:lnTo>
                    <a:pt x="2554696" y="0"/>
                  </a:lnTo>
                  <a:lnTo>
                    <a:pt x="2554696" y="749629"/>
                  </a:lnTo>
                  <a:lnTo>
                    <a:pt x="0" y="749629"/>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32" name="TextBox 1031">
              <a:extLst>
                <a:ext uri="{FF2B5EF4-FFF2-40B4-BE49-F238E27FC236}">
                  <a16:creationId xmlns:a16="http://schemas.microsoft.com/office/drawing/2014/main" id="{4F013BE1-7B94-6028-D6F5-F90F6F2DD066}"/>
                </a:ext>
              </a:extLst>
            </p:cNvPr>
            <p:cNvSpPr txBox="1"/>
            <p:nvPr/>
          </p:nvSpPr>
          <p:spPr>
            <a:xfrm>
              <a:off x="6154418" y="803464"/>
              <a:ext cx="2552367" cy="323165"/>
            </a:xfrm>
            <a:prstGeom prst="rect">
              <a:avLst/>
            </a:prstGeom>
            <a:noFill/>
          </p:spPr>
          <p:txBody>
            <a:bodyPr wrap="square" rtlCol="0">
              <a:spAutoFit/>
            </a:bodyPr>
            <a:lstStyle/>
            <a:p>
              <a:pPr algn="ctr" rtl="0"/>
              <a:r>
                <a:rPr lang="en-US" sz="1500" b="1" dirty="0" err="1">
                  <a:ln/>
                  <a:solidFill>
                    <a:srgbClr val="000000"/>
                  </a:solidFill>
                  <a:latin typeface="Calibri" panose="020F0502020204030204" pitchFamily="34" charset="0"/>
                  <a:cs typeface="Calibri" panose="020F0502020204030204" pitchFamily="34" charset="0"/>
                  <a:sym typeface="MyriadPro-Bold"/>
                  <a:rtl val="0"/>
                </a:rPr>
                <a:t>Promotore</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Socioeconómicos</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033" name="TextBox 1032">
              <a:extLst>
                <a:ext uri="{FF2B5EF4-FFF2-40B4-BE49-F238E27FC236}">
                  <a16:creationId xmlns:a16="http://schemas.microsoft.com/office/drawing/2014/main" id="{8858F97A-53CA-2561-29F4-05D4428FAAEC}"/>
                </a:ext>
              </a:extLst>
            </p:cNvPr>
            <p:cNvSpPr txBox="1"/>
            <p:nvPr/>
          </p:nvSpPr>
          <p:spPr>
            <a:xfrm>
              <a:off x="6146032" y="1023754"/>
              <a:ext cx="2560753" cy="600164"/>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Ex: </a:t>
              </a:r>
              <a:r>
                <a:rPr lang="en-US" sz="1100" dirty="0">
                  <a:ln/>
                  <a:solidFill>
                    <a:srgbClr val="000000"/>
                  </a:solidFill>
                  <a:latin typeface="Calibri" panose="020F0502020204030204" pitchFamily="34" charset="0"/>
                  <a:cs typeface="Calibri" panose="020F0502020204030204" pitchFamily="34" charset="0"/>
                  <a:sym typeface="MyriadPro-Regular"/>
                  <a:rtl val="0"/>
                </a:rPr>
                <a:t>E</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conomia, demografia, governo, tecnologia e cultura</a:t>
              </a:r>
            </a:p>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grpSp>
      <p:grpSp>
        <p:nvGrpSpPr>
          <p:cNvPr id="1035" name="Graphic 2">
            <a:extLst>
              <a:ext uri="{FF2B5EF4-FFF2-40B4-BE49-F238E27FC236}">
                <a16:creationId xmlns:a16="http://schemas.microsoft.com/office/drawing/2014/main" id="{7B774215-23C6-B894-3384-B7AF299317AD}"/>
              </a:ext>
            </a:extLst>
          </p:cNvPr>
          <p:cNvGrpSpPr/>
          <p:nvPr/>
        </p:nvGrpSpPr>
        <p:grpSpPr>
          <a:xfrm>
            <a:off x="6786192" y="2872491"/>
            <a:ext cx="2416111" cy="555094"/>
            <a:chOff x="6736244" y="3038516"/>
            <a:chExt cx="2416111" cy="555094"/>
          </a:xfrm>
        </p:grpSpPr>
        <p:sp>
          <p:nvSpPr>
            <p:cNvPr id="1036" name="Freeform 1035">
              <a:extLst>
                <a:ext uri="{FF2B5EF4-FFF2-40B4-BE49-F238E27FC236}">
                  <a16:creationId xmlns:a16="http://schemas.microsoft.com/office/drawing/2014/main" id="{DE8B717C-4BD0-DBFE-1609-B7264D739F70}"/>
                </a:ext>
              </a:extLst>
            </p:cNvPr>
            <p:cNvSpPr/>
            <p:nvPr/>
          </p:nvSpPr>
          <p:spPr>
            <a:xfrm>
              <a:off x="6785125" y="3038516"/>
              <a:ext cx="2318181" cy="555094"/>
            </a:xfrm>
            <a:custGeom>
              <a:avLst/>
              <a:gdLst>
                <a:gd name="connsiteX0" fmla="*/ 0 w 2318181"/>
                <a:gd name="connsiteY0" fmla="*/ 0 h 555094"/>
                <a:gd name="connsiteX1" fmla="*/ 2318182 w 2318181"/>
                <a:gd name="connsiteY1" fmla="*/ 0 h 555094"/>
                <a:gd name="connsiteX2" fmla="*/ 2318182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2" y="0"/>
                  </a:lnTo>
                  <a:lnTo>
                    <a:pt x="2318182" y="555094"/>
                  </a:lnTo>
                  <a:lnTo>
                    <a:pt x="0" y="555094"/>
                  </a:lnTo>
                  <a:close/>
                </a:path>
              </a:pathLst>
            </a:custGeom>
            <a:solidFill>
              <a:srgbClr val="B686BB"/>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37" name="TextBox 1036">
              <a:extLst>
                <a:ext uri="{FF2B5EF4-FFF2-40B4-BE49-F238E27FC236}">
                  <a16:creationId xmlns:a16="http://schemas.microsoft.com/office/drawing/2014/main" id="{0EEF3D33-EC19-47AF-AC2E-DF806B9ACE95}"/>
                </a:ext>
              </a:extLst>
            </p:cNvPr>
            <p:cNvSpPr txBox="1"/>
            <p:nvPr/>
          </p:nvSpPr>
          <p:spPr>
            <a:xfrm>
              <a:off x="6736244" y="3085778"/>
              <a:ext cx="2416111" cy="323165"/>
            </a:xfrm>
            <a:prstGeom prst="rect">
              <a:avLst/>
            </a:prstGeom>
            <a:noFill/>
          </p:spPr>
          <p:txBody>
            <a:bodyPr wrap="none" rtlCol="0">
              <a:spAutoFit/>
            </a:bodyPr>
            <a:lstStyle/>
            <a:p>
              <a:pPr algn="l" rtl="0"/>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Feedbacks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socioeconómicos</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038" name="TextBox 1037">
              <a:extLst>
                <a:ext uri="{FF2B5EF4-FFF2-40B4-BE49-F238E27FC236}">
                  <a16:creationId xmlns:a16="http://schemas.microsoft.com/office/drawing/2014/main" id="{4501308A-3240-5402-3EA7-FAE6DA933E4C}"/>
                </a:ext>
              </a:extLst>
            </p:cNvPr>
            <p:cNvSpPr txBox="1"/>
            <p:nvPr/>
          </p:nvSpPr>
          <p:spPr>
            <a:xfrm>
              <a:off x="6785125" y="3296924"/>
              <a:ext cx="2318181" cy="261610"/>
            </a:xfrm>
            <a:prstGeom prst="rect">
              <a:avLst/>
            </a:prstGeom>
            <a:noFill/>
          </p:spPr>
          <p:txBody>
            <a:bodyPr wrap="square" rtlCol="0">
              <a:spAutoFit/>
            </a:bodyPr>
            <a:lstStyle/>
            <a:p>
              <a:pPr algn="ctr" rtl="0"/>
              <a:r>
                <a:rPr lang="en-US" sz="1100" dirty="0">
                  <a:ln/>
                  <a:solidFill>
                    <a:srgbClr val="000000"/>
                  </a:solidFill>
                  <a:latin typeface="Calibri" panose="020F0502020204030204" pitchFamily="34" charset="0"/>
                  <a:cs typeface="Calibri" panose="020F0502020204030204" pitchFamily="34" charset="0"/>
                  <a:sym typeface="MyriadPro-Regular"/>
                  <a:rtl val="0"/>
                </a:rPr>
                <a:t>Ex:</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Mudanças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na</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População</a:t>
              </a:r>
            </a:p>
          </p:txBody>
        </p:sp>
      </p:grpSp>
      <p:grpSp>
        <p:nvGrpSpPr>
          <p:cNvPr id="1039" name="Graphic 2">
            <a:extLst>
              <a:ext uri="{FF2B5EF4-FFF2-40B4-BE49-F238E27FC236}">
                <a16:creationId xmlns:a16="http://schemas.microsoft.com/office/drawing/2014/main" id="{7E8B8CA4-7C8E-7A65-CC46-3B4AEF5411C8}"/>
              </a:ext>
            </a:extLst>
          </p:cNvPr>
          <p:cNvGrpSpPr/>
          <p:nvPr/>
        </p:nvGrpSpPr>
        <p:grpSpPr>
          <a:xfrm>
            <a:off x="3747831" y="5085764"/>
            <a:ext cx="2293019" cy="553998"/>
            <a:chOff x="3899907" y="5251789"/>
            <a:chExt cx="2293019" cy="553998"/>
          </a:xfrm>
        </p:grpSpPr>
        <p:sp>
          <p:nvSpPr>
            <p:cNvPr id="1040" name="Freeform 1039">
              <a:extLst>
                <a:ext uri="{FF2B5EF4-FFF2-40B4-BE49-F238E27FC236}">
                  <a16:creationId xmlns:a16="http://schemas.microsoft.com/office/drawing/2014/main" id="{5910F763-8C52-0E07-9964-7EC9703F46E1}"/>
                </a:ext>
              </a:extLst>
            </p:cNvPr>
            <p:cNvSpPr/>
            <p:nvPr/>
          </p:nvSpPr>
          <p:spPr>
            <a:xfrm>
              <a:off x="3951978" y="5292434"/>
              <a:ext cx="2120246" cy="332050"/>
            </a:xfrm>
            <a:custGeom>
              <a:avLst/>
              <a:gdLst>
                <a:gd name="connsiteX0" fmla="*/ 0 w 2120246"/>
                <a:gd name="connsiteY0" fmla="*/ 0 h 332050"/>
                <a:gd name="connsiteX1" fmla="*/ 2120247 w 2120246"/>
                <a:gd name="connsiteY1" fmla="*/ 0 h 332050"/>
                <a:gd name="connsiteX2" fmla="*/ 2120247 w 2120246"/>
                <a:gd name="connsiteY2" fmla="*/ 332050 h 332050"/>
                <a:gd name="connsiteX3" fmla="*/ 0 w 2120246"/>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2120246" h="332050">
                  <a:moveTo>
                    <a:pt x="0" y="0"/>
                  </a:moveTo>
                  <a:lnTo>
                    <a:pt x="2120247" y="0"/>
                  </a:lnTo>
                  <a:lnTo>
                    <a:pt x="2120247" y="332050"/>
                  </a:lnTo>
                  <a:lnTo>
                    <a:pt x="0" y="332050"/>
                  </a:lnTo>
                  <a:close/>
                </a:path>
              </a:pathLst>
            </a:custGeom>
            <a:solidFill>
              <a:srgbClr val="A7D8B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1" name="TextBox 1040">
              <a:extLst>
                <a:ext uri="{FF2B5EF4-FFF2-40B4-BE49-F238E27FC236}">
                  <a16:creationId xmlns:a16="http://schemas.microsoft.com/office/drawing/2014/main" id="{E327AADC-0494-44FF-C09A-9DE4C976E331}"/>
                </a:ext>
              </a:extLst>
            </p:cNvPr>
            <p:cNvSpPr txBox="1"/>
            <p:nvPr/>
          </p:nvSpPr>
          <p:spPr>
            <a:xfrm>
              <a:off x="3899907" y="5251789"/>
              <a:ext cx="2293019" cy="553998"/>
            </a:xfrm>
            <a:prstGeom prst="rect">
              <a:avLst/>
            </a:prstGeom>
            <a:solidFill>
              <a:srgbClr val="A7D8B8"/>
            </a:solidFill>
          </p:spPr>
          <p:txBody>
            <a:bodyPr wrap="square" rtlCol="0">
              <a:spAutoFit/>
            </a:bodyPr>
            <a:lstStyle/>
            <a:p>
              <a:pPr algn="ctr"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Resultados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Esperados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do Sistema Alimentar</a:t>
              </a:r>
            </a:p>
          </p:txBody>
        </p:sp>
      </p:grpSp>
      <p:grpSp>
        <p:nvGrpSpPr>
          <p:cNvPr id="1042" name="Graphic 2">
            <a:extLst>
              <a:ext uri="{FF2B5EF4-FFF2-40B4-BE49-F238E27FC236}">
                <a16:creationId xmlns:a16="http://schemas.microsoft.com/office/drawing/2014/main" id="{278AC83B-C16E-CC1F-1DF0-D63D11BCFCD2}"/>
              </a:ext>
            </a:extLst>
          </p:cNvPr>
          <p:cNvGrpSpPr/>
          <p:nvPr/>
        </p:nvGrpSpPr>
        <p:grpSpPr>
          <a:xfrm>
            <a:off x="3700646" y="5905058"/>
            <a:ext cx="2540878" cy="514334"/>
            <a:chOff x="3746392" y="6071083"/>
            <a:chExt cx="2540878" cy="514334"/>
          </a:xfrm>
        </p:grpSpPr>
        <p:sp>
          <p:nvSpPr>
            <p:cNvPr id="1043" name="Freeform 1042">
              <a:extLst>
                <a:ext uri="{FF2B5EF4-FFF2-40B4-BE49-F238E27FC236}">
                  <a16:creationId xmlns:a16="http://schemas.microsoft.com/office/drawing/2014/main" id="{708BF96B-AF04-B810-A757-1C19F0CC286A}"/>
                </a:ext>
              </a:extLst>
            </p:cNvPr>
            <p:cNvSpPr/>
            <p:nvPr/>
          </p:nvSpPr>
          <p:spPr>
            <a:xfrm>
              <a:off x="3854689" y="6073926"/>
              <a:ext cx="2318181" cy="511491"/>
            </a:xfrm>
            <a:custGeom>
              <a:avLst/>
              <a:gdLst>
                <a:gd name="connsiteX0" fmla="*/ 0 w 2318181"/>
                <a:gd name="connsiteY0" fmla="*/ 0 h 511491"/>
                <a:gd name="connsiteX1" fmla="*/ 2318181 w 2318181"/>
                <a:gd name="connsiteY1" fmla="*/ 0 h 511491"/>
                <a:gd name="connsiteX2" fmla="*/ 2318181 w 2318181"/>
                <a:gd name="connsiteY2" fmla="*/ 511492 h 511491"/>
                <a:gd name="connsiteX3" fmla="*/ 0 w 2318181"/>
                <a:gd name="connsiteY3" fmla="*/ 511492 h 511491"/>
              </a:gdLst>
              <a:ahLst/>
              <a:cxnLst>
                <a:cxn ang="0">
                  <a:pos x="connsiteX0" y="connsiteY0"/>
                </a:cxn>
                <a:cxn ang="0">
                  <a:pos x="connsiteX1" y="connsiteY1"/>
                </a:cxn>
                <a:cxn ang="0">
                  <a:pos x="connsiteX2" y="connsiteY2"/>
                </a:cxn>
                <a:cxn ang="0">
                  <a:pos x="connsiteX3" y="connsiteY3"/>
                </a:cxn>
              </a:cxnLst>
              <a:rect l="l" t="t" r="r" b="b"/>
              <a:pathLst>
                <a:path w="2318181" h="511491">
                  <a:moveTo>
                    <a:pt x="0" y="0"/>
                  </a:moveTo>
                  <a:lnTo>
                    <a:pt x="2318181" y="0"/>
                  </a:lnTo>
                  <a:lnTo>
                    <a:pt x="2318181" y="511492"/>
                  </a:lnTo>
                  <a:lnTo>
                    <a:pt x="0" y="511492"/>
                  </a:lnTo>
                  <a:close/>
                </a:path>
              </a:pathLst>
            </a:custGeom>
            <a:solidFill>
              <a:srgbClr val="A7D8B8"/>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4" name="TextBox 1043">
              <a:extLst>
                <a:ext uri="{FF2B5EF4-FFF2-40B4-BE49-F238E27FC236}">
                  <a16:creationId xmlns:a16="http://schemas.microsoft.com/office/drawing/2014/main" id="{DCA764B0-0C54-FD24-BB24-465A769CF265}"/>
                </a:ext>
              </a:extLst>
            </p:cNvPr>
            <p:cNvSpPr txBox="1"/>
            <p:nvPr/>
          </p:nvSpPr>
          <p:spPr>
            <a:xfrm>
              <a:off x="3852722" y="6071083"/>
              <a:ext cx="2331164" cy="323165"/>
            </a:xfrm>
            <a:prstGeom prst="rect">
              <a:avLst/>
            </a:prstGeom>
            <a:noFill/>
          </p:spPr>
          <p:txBody>
            <a:bodyPr wrap="square" rtlCol="0">
              <a:spAutoFit/>
            </a:bodyPr>
            <a:lstStyle/>
            <a:p>
              <a:pPr algn="ctr"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Segurança</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Alimentar</a:t>
              </a: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1045" name="TextBox 1044">
              <a:extLst>
                <a:ext uri="{FF2B5EF4-FFF2-40B4-BE49-F238E27FC236}">
                  <a16:creationId xmlns:a16="http://schemas.microsoft.com/office/drawing/2014/main" id="{DB8E8FB3-745D-A546-1D4A-1519FE59916A}"/>
                </a:ext>
              </a:extLst>
            </p:cNvPr>
            <p:cNvSpPr txBox="1"/>
            <p:nvPr/>
          </p:nvSpPr>
          <p:spPr>
            <a:xfrm>
              <a:off x="3746392" y="6309660"/>
              <a:ext cx="2540878"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Ex: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Acesso</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Disponibilidade</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Utilização</a:t>
              </a:r>
              <a:endParaRPr lang="en-US" sz="11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grpSp>
        <p:nvGrpSpPr>
          <p:cNvPr id="1046" name="Graphic 2">
            <a:extLst>
              <a:ext uri="{FF2B5EF4-FFF2-40B4-BE49-F238E27FC236}">
                <a16:creationId xmlns:a16="http://schemas.microsoft.com/office/drawing/2014/main" id="{1D58C7F7-DA21-7F76-1093-667F24A8FFE7}"/>
              </a:ext>
            </a:extLst>
          </p:cNvPr>
          <p:cNvGrpSpPr/>
          <p:nvPr/>
        </p:nvGrpSpPr>
        <p:grpSpPr>
          <a:xfrm>
            <a:off x="4865711" y="5587590"/>
            <a:ext cx="204644" cy="270000"/>
            <a:chOff x="4911457" y="5753615"/>
            <a:chExt cx="204644" cy="270000"/>
          </a:xfrm>
          <a:solidFill>
            <a:srgbClr val="000000"/>
          </a:solidFill>
        </p:grpSpPr>
        <p:sp>
          <p:nvSpPr>
            <p:cNvPr id="1047" name="Freeform 1046">
              <a:extLst>
                <a:ext uri="{FF2B5EF4-FFF2-40B4-BE49-F238E27FC236}">
                  <a16:creationId xmlns:a16="http://schemas.microsoft.com/office/drawing/2014/main" id="{45A3CA6D-76C7-07B4-CE7E-912381DBA18D}"/>
                </a:ext>
              </a:extLst>
            </p:cNvPr>
            <p:cNvSpPr/>
            <p:nvPr/>
          </p:nvSpPr>
          <p:spPr>
            <a:xfrm>
              <a:off x="5013779" y="5753615"/>
              <a:ext cx="16774" cy="266646"/>
            </a:xfrm>
            <a:custGeom>
              <a:avLst/>
              <a:gdLst>
                <a:gd name="connsiteX0" fmla="*/ 0 w 16774"/>
                <a:gd name="connsiteY0" fmla="*/ 266647 h 266646"/>
                <a:gd name="connsiteX1" fmla="*/ 0 w 16774"/>
                <a:gd name="connsiteY1" fmla="*/ 0 h 266646"/>
              </a:gdLst>
              <a:ahLst/>
              <a:cxnLst>
                <a:cxn ang="0">
                  <a:pos x="connsiteX0" y="connsiteY0"/>
                </a:cxn>
                <a:cxn ang="0">
                  <a:pos x="connsiteX1" y="connsiteY1"/>
                </a:cxn>
              </a:cxnLst>
              <a:rect l="l" t="t" r="r" b="b"/>
              <a:pathLst>
                <a:path w="16774" h="266646">
                  <a:moveTo>
                    <a:pt x="0" y="266647"/>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8" name="Freeform 1047">
              <a:extLst>
                <a:ext uri="{FF2B5EF4-FFF2-40B4-BE49-F238E27FC236}">
                  <a16:creationId xmlns:a16="http://schemas.microsoft.com/office/drawing/2014/main" id="{A2733ECA-C7FE-4F3E-256F-77315F7F5756}"/>
                </a:ext>
              </a:extLst>
            </p:cNvPr>
            <p:cNvSpPr/>
            <p:nvPr/>
          </p:nvSpPr>
          <p:spPr>
            <a:xfrm>
              <a:off x="4911457" y="5921317"/>
              <a:ext cx="204644" cy="102298"/>
            </a:xfrm>
            <a:custGeom>
              <a:avLst/>
              <a:gdLst>
                <a:gd name="connsiteX0" fmla="*/ 204644 w 204644"/>
                <a:gd name="connsiteY0" fmla="*/ 0 h 102298"/>
                <a:gd name="connsiteX1" fmla="*/ 102322 w 204644"/>
                <a:gd name="connsiteY1" fmla="*/ 102299 h 102298"/>
                <a:gd name="connsiteX2" fmla="*/ 0 w 204644"/>
                <a:gd name="connsiteY2" fmla="*/ 0 h 102298"/>
              </a:gdLst>
              <a:ahLst/>
              <a:cxnLst>
                <a:cxn ang="0">
                  <a:pos x="connsiteX0" y="connsiteY0"/>
                </a:cxn>
                <a:cxn ang="0">
                  <a:pos x="connsiteX1" y="connsiteY1"/>
                </a:cxn>
                <a:cxn ang="0">
                  <a:pos x="connsiteX2" y="connsiteY2"/>
                </a:cxn>
              </a:cxnLst>
              <a:rect l="l" t="t" r="r" b="b"/>
              <a:pathLst>
                <a:path w="204644" h="102298">
                  <a:moveTo>
                    <a:pt x="204644" y="0"/>
                  </a:moveTo>
                  <a:lnTo>
                    <a:pt x="102322" y="102299"/>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049" name="Freeform 1048">
            <a:extLst>
              <a:ext uri="{FF2B5EF4-FFF2-40B4-BE49-F238E27FC236}">
                <a16:creationId xmlns:a16="http://schemas.microsoft.com/office/drawing/2014/main" id="{B1907F1D-875A-D3A8-6549-780863A7FFEA}"/>
              </a:ext>
            </a:extLst>
          </p:cNvPr>
          <p:cNvSpPr/>
          <p:nvPr/>
        </p:nvSpPr>
        <p:spPr>
          <a:xfrm>
            <a:off x="3639524" y="1307829"/>
            <a:ext cx="2655340" cy="253230"/>
          </a:xfrm>
          <a:custGeom>
            <a:avLst/>
            <a:gdLst>
              <a:gd name="connsiteX0" fmla="*/ 0 w 2655340"/>
              <a:gd name="connsiteY0" fmla="*/ 0 h 253230"/>
              <a:gd name="connsiteX1" fmla="*/ 0 w 2655340"/>
              <a:gd name="connsiteY1" fmla="*/ 253230 h 253230"/>
              <a:gd name="connsiteX2" fmla="*/ 2655341 w 2655340"/>
              <a:gd name="connsiteY2" fmla="*/ 253230 h 253230"/>
              <a:gd name="connsiteX3" fmla="*/ 2655341 w 2655340"/>
              <a:gd name="connsiteY3" fmla="*/ 0 h 253230"/>
            </a:gdLst>
            <a:ahLst/>
            <a:cxnLst>
              <a:cxn ang="0">
                <a:pos x="connsiteX0" y="connsiteY0"/>
              </a:cxn>
              <a:cxn ang="0">
                <a:pos x="connsiteX1" y="connsiteY1"/>
              </a:cxn>
              <a:cxn ang="0">
                <a:pos x="connsiteX2" y="connsiteY2"/>
              </a:cxn>
              <a:cxn ang="0">
                <a:pos x="connsiteX3" y="connsiteY3"/>
              </a:cxn>
            </a:cxnLst>
            <a:rect l="l" t="t" r="r" b="b"/>
            <a:pathLst>
              <a:path w="2655340" h="253230">
                <a:moveTo>
                  <a:pt x="0" y="0"/>
                </a:moveTo>
                <a:lnTo>
                  <a:pt x="0" y="253230"/>
                </a:lnTo>
                <a:lnTo>
                  <a:pt x="2655341" y="253230"/>
                </a:lnTo>
                <a:lnTo>
                  <a:pt x="2655341" y="0"/>
                </a:lnTo>
              </a:path>
            </a:pathLst>
          </a:custGeom>
          <a:noFill/>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50" name="Graphic 2">
            <a:extLst>
              <a:ext uri="{FF2B5EF4-FFF2-40B4-BE49-F238E27FC236}">
                <a16:creationId xmlns:a16="http://schemas.microsoft.com/office/drawing/2014/main" id="{FD38C3E5-AB66-0A69-D8BD-267F86528472}"/>
              </a:ext>
            </a:extLst>
          </p:cNvPr>
          <p:cNvGrpSpPr/>
          <p:nvPr/>
        </p:nvGrpSpPr>
        <p:grpSpPr>
          <a:xfrm>
            <a:off x="4865711" y="1561060"/>
            <a:ext cx="204644" cy="270000"/>
            <a:chOff x="4911457" y="1727085"/>
            <a:chExt cx="204644" cy="270000"/>
          </a:xfrm>
          <a:solidFill>
            <a:srgbClr val="000000"/>
          </a:solidFill>
        </p:grpSpPr>
        <p:sp>
          <p:nvSpPr>
            <p:cNvPr id="1051" name="Freeform 1050">
              <a:extLst>
                <a:ext uri="{FF2B5EF4-FFF2-40B4-BE49-F238E27FC236}">
                  <a16:creationId xmlns:a16="http://schemas.microsoft.com/office/drawing/2014/main" id="{F5E52E65-175E-E031-FAF5-7E47004A2492}"/>
                </a:ext>
              </a:extLst>
            </p:cNvPr>
            <p:cNvSpPr/>
            <p:nvPr/>
          </p:nvSpPr>
          <p:spPr>
            <a:xfrm>
              <a:off x="5013779" y="1727085"/>
              <a:ext cx="16774" cy="264969"/>
            </a:xfrm>
            <a:custGeom>
              <a:avLst/>
              <a:gdLst>
                <a:gd name="connsiteX0" fmla="*/ 0 w 16774"/>
                <a:gd name="connsiteY0" fmla="*/ 264970 h 264969"/>
                <a:gd name="connsiteX1" fmla="*/ 0 w 16774"/>
                <a:gd name="connsiteY1" fmla="*/ 0 h 264969"/>
              </a:gdLst>
              <a:ahLst/>
              <a:cxnLst>
                <a:cxn ang="0">
                  <a:pos x="connsiteX0" y="connsiteY0"/>
                </a:cxn>
                <a:cxn ang="0">
                  <a:pos x="connsiteX1" y="connsiteY1"/>
                </a:cxn>
              </a:cxnLst>
              <a:rect l="l" t="t" r="r" b="b"/>
              <a:pathLst>
                <a:path w="16774" h="264969">
                  <a:moveTo>
                    <a:pt x="0" y="26497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2" name="Freeform 1051">
              <a:extLst>
                <a:ext uri="{FF2B5EF4-FFF2-40B4-BE49-F238E27FC236}">
                  <a16:creationId xmlns:a16="http://schemas.microsoft.com/office/drawing/2014/main" id="{0D0A913A-8CB5-D834-D2A3-C063579E5033}"/>
                </a:ext>
              </a:extLst>
            </p:cNvPr>
            <p:cNvSpPr/>
            <p:nvPr/>
          </p:nvSpPr>
          <p:spPr>
            <a:xfrm>
              <a:off x="4911457" y="1894787"/>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1053" name="Freeform 1052">
            <a:extLst>
              <a:ext uri="{FF2B5EF4-FFF2-40B4-BE49-F238E27FC236}">
                <a16:creationId xmlns:a16="http://schemas.microsoft.com/office/drawing/2014/main" id="{FB45788D-2759-4F26-0ED6-164F5574462E}"/>
              </a:ext>
            </a:extLst>
          </p:cNvPr>
          <p:cNvSpPr/>
          <p:nvPr/>
        </p:nvSpPr>
        <p:spPr>
          <a:xfrm>
            <a:off x="4073973" y="950624"/>
            <a:ext cx="1786442" cy="16770"/>
          </a:xfrm>
          <a:custGeom>
            <a:avLst/>
            <a:gdLst>
              <a:gd name="connsiteX0" fmla="*/ 1786442 w 1786442"/>
              <a:gd name="connsiteY0" fmla="*/ 0 h 16770"/>
              <a:gd name="connsiteX1" fmla="*/ 0 w 1786442"/>
              <a:gd name="connsiteY1" fmla="*/ 0 h 16770"/>
            </a:gdLst>
            <a:ahLst/>
            <a:cxnLst>
              <a:cxn ang="0">
                <a:pos x="connsiteX0" y="connsiteY0"/>
              </a:cxn>
              <a:cxn ang="0">
                <a:pos x="connsiteX1" y="connsiteY1"/>
              </a:cxn>
            </a:cxnLst>
            <a:rect l="l" t="t" r="r" b="b"/>
            <a:pathLst>
              <a:path w="1786442" h="16770">
                <a:moveTo>
                  <a:pt x="1786442" y="0"/>
                </a:moveTo>
                <a:lnTo>
                  <a:pt x="0" y="0"/>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4" name="Freeform 1053">
            <a:extLst>
              <a:ext uri="{FF2B5EF4-FFF2-40B4-BE49-F238E27FC236}">
                <a16:creationId xmlns:a16="http://schemas.microsoft.com/office/drawing/2014/main" id="{F97ED891-0A78-E303-89AC-08B4AF01B6FD}"/>
              </a:ext>
            </a:extLst>
          </p:cNvPr>
          <p:cNvSpPr/>
          <p:nvPr/>
        </p:nvSpPr>
        <p:spPr>
          <a:xfrm>
            <a:off x="3981716" y="848325"/>
            <a:ext cx="102321" cy="204596"/>
          </a:xfrm>
          <a:custGeom>
            <a:avLst/>
            <a:gdLst>
              <a:gd name="connsiteX0" fmla="*/ 102322 w 102321"/>
              <a:gd name="connsiteY0" fmla="*/ 204596 h 204596"/>
              <a:gd name="connsiteX1" fmla="*/ 0 w 102321"/>
              <a:gd name="connsiteY1" fmla="*/ 102298 h 204596"/>
              <a:gd name="connsiteX2" fmla="*/ 102322 w 102321"/>
              <a:gd name="connsiteY2" fmla="*/ 0 h 204596"/>
            </a:gdLst>
            <a:ahLst/>
            <a:cxnLst>
              <a:cxn ang="0">
                <a:pos x="connsiteX0" y="connsiteY0"/>
              </a:cxn>
              <a:cxn ang="0">
                <a:pos x="connsiteX1" y="connsiteY1"/>
              </a:cxn>
              <a:cxn ang="0">
                <a:pos x="connsiteX2" y="connsiteY2"/>
              </a:cxn>
            </a:cxnLst>
            <a:rect l="l" t="t" r="r" b="b"/>
            <a:pathLst>
              <a:path w="102321" h="204596">
                <a:moveTo>
                  <a:pt x="102322" y="204596"/>
                </a:moveTo>
                <a:lnTo>
                  <a:pt x="0" y="102298"/>
                </a:lnTo>
                <a:lnTo>
                  <a:pt x="102322" y="0"/>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5" name="Freeform 1054">
            <a:extLst>
              <a:ext uri="{FF2B5EF4-FFF2-40B4-BE49-F238E27FC236}">
                <a16:creationId xmlns:a16="http://schemas.microsoft.com/office/drawing/2014/main" id="{8F7CDA62-A430-300B-8B11-C5E9C167BA52}"/>
              </a:ext>
            </a:extLst>
          </p:cNvPr>
          <p:cNvSpPr/>
          <p:nvPr/>
        </p:nvSpPr>
        <p:spPr>
          <a:xfrm>
            <a:off x="5816803" y="848325"/>
            <a:ext cx="102322" cy="204596"/>
          </a:xfrm>
          <a:custGeom>
            <a:avLst/>
            <a:gdLst>
              <a:gd name="connsiteX0" fmla="*/ 0 w 102322"/>
              <a:gd name="connsiteY0" fmla="*/ 0 h 204596"/>
              <a:gd name="connsiteX1" fmla="*/ 102322 w 102322"/>
              <a:gd name="connsiteY1" fmla="*/ 102298 h 204596"/>
              <a:gd name="connsiteX2" fmla="*/ 0 w 102322"/>
              <a:gd name="connsiteY2" fmla="*/ 204596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6"/>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1056" name="Graphic 2">
            <a:extLst>
              <a:ext uri="{FF2B5EF4-FFF2-40B4-BE49-F238E27FC236}">
                <a16:creationId xmlns:a16="http://schemas.microsoft.com/office/drawing/2014/main" id="{EBDB8DB2-2F5D-92CA-2B01-F96CEBD123F3}"/>
              </a:ext>
            </a:extLst>
          </p:cNvPr>
          <p:cNvGrpSpPr/>
          <p:nvPr/>
        </p:nvGrpSpPr>
        <p:grpSpPr>
          <a:xfrm>
            <a:off x="2555590" y="1393358"/>
            <a:ext cx="204644" cy="454472"/>
            <a:chOff x="2564760" y="1559383"/>
            <a:chExt cx="204644" cy="454472"/>
          </a:xfrm>
          <a:solidFill>
            <a:srgbClr val="000000"/>
          </a:solidFill>
        </p:grpSpPr>
        <p:sp>
          <p:nvSpPr>
            <p:cNvPr id="1057" name="Freeform 1056">
              <a:extLst>
                <a:ext uri="{FF2B5EF4-FFF2-40B4-BE49-F238E27FC236}">
                  <a16:creationId xmlns:a16="http://schemas.microsoft.com/office/drawing/2014/main" id="{CD82CC45-8C0B-5A02-0F60-1F57CADB63AC}"/>
                </a:ext>
              </a:extLst>
            </p:cNvPr>
            <p:cNvSpPr/>
            <p:nvPr/>
          </p:nvSpPr>
          <p:spPr>
            <a:xfrm>
              <a:off x="2667082" y="1564413"/>
              <a:ext cx="16774" cy="449441"/>
            </a:xfrm>
            <a:custGeom>
              <a:avLst/>
              <a:gdLst>
                <a:gd name="connsiteX0" fmla="*/ 0 w 16774"/>
                <a:gd name="connsiteY0" fmla="*/ 0 h 449441"/>
                <a:gd name="connsiteX1" fmla="*/ 0 w 16774"/>
                <a:gd name="connsiteY1" fmla="*/ 449442 h 449441"/>
              </a:gdLst>
              <a:ahLst/>
              <a:cxnLst>
                <a:cxn ang="0">
                  <a:pos x="connsiteX0" y="connsiteY0"/>
                </a:cxn>
                <a:cxn ang="0">
                  <a:pos x="connsiteX1" y="connsiteY1"/>
                </a:cxn>
              </a:cxnLst>
              <a:rect l="l" t="t" r="r" b="b"/>
              <a:pathLst>
                <a:path w="16774" h="449441">
                  <a:moveTo>
                    <a:pt x="0" y="0"/>
                  </a:moveTo>
                  <a:lnTo>
                    <a:pt x="0" y="449442"/>
                  </a:lnTo>
                </a:path>
              </a:pathLst>
            </a:custGeom>
            <a:ln w="16761"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8" name="Freeform 1057">
              <a:extLst>
                <a:ext uri="{FF2B5EF4-FFF2-40B4-BE49-F238E27FC236}">
                  <a16:creationId xmlns:a16="http://schemas.microsoft.com/office/drawing/2014/main" id="{6F5CD1B9-215E-9224-1C48-58D76214A8D6}"/>
                </a:ext>
              </a:extLst>
            </p:cNvPr>
            <p:cNvSpPr/>
            <p:nvPr/>
          </p:nvSpPr>
          <p:spPr>
            <a:xfrm>
              <a:off x="2564760" y="1559383"/>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059" name="Graphic 2">
            <a:extLst>
              <a:ext uri="{FF2B5EF4-FFF2-40B4-BE49-F238E27FC236}">
                <a16:creationId xmlns:a16="http://schemas.microsoft.com/office/drawing/2014/main" id="{EFBBF68D-CCEF-7B4F-2C4B-D7FE2F8C9470}"/>
              </a:ext>
            </a:extLst>
          </p:cNvPr>
          <p:cNvGrpSpPr/>
          <p:nvPr/>
        </p:nvGrpSpPr>
        <p:grpSpPr>
          <a:xfrm>
            <a:off x="1559535" y="1841122"/>
            <a:ext cx="2268408" cy="540001"/>
            <a:chOff x="1605281" y="2007147"/>
            <a:chExt cx="2268408" cy="540001"/>
          </a:xfrm>
        </p:grpSpPr>
        <p:sp>
          <p:nvSpPr>
            <p:cNvPr id="1060" name="Freeform 1059">
              <a:extLst>
                <a:ext uri="{FF2B5EF4-FFF2-40B4-BE49-F238E27FC236}">
                  <a16:creationId xmlns:a16="http://schemas.microsoft.com/office/drawing/2014/main" id="{9B6F0C87-8526-9897-2B96-798E5A5DD8CA}"/>
                </a:ext>
              </a:extLst>
            </p:cNvPr>
            <p:cNvSpPr/>
            <p:nvPr/>
          </p:nvSpPr>
          <p:spPr>
            <a:xfrm>
              <a:off x="1605281" y="2007147"/>
              <a:ext cx="2259471" cy="540001"/>
            </a:xfrm>
            <a:custGeom>
              <a:avLst/>
              <a:gdLst>
                <a:gd name="connsiteX0" fmla="*/ 0 w 2259471"/>
                <a:gd name="connsiteY0" fmla="*/ 0 h 540001"/>
                <a:gd name="connsiteX1" fmla="*/ 2259472 w 2259471"/>
                <a:gd name="connsiteY1" fmla="*/ 0 h 540001"/>
                <a:gd name="connsiteX2" fmla="*/ 2259472 w 2259471"/>
                <a:gd name="connsiteY2" fmla="*/ 540001 h 540001"/>
                <a:gd name="connsiteX3" fmla="*/ 0 w 2259471"/>
                <a:gd name="connsiteY3" fmla="*/ 540001 h 540001"/>
              </a:gdLst>
              <a:ahLst/>
              <a:cxnLst>
                <a:cxn ang="0">
                  <a:pos x="connsiteX0" y="connsiteY0"/>
                </a:cxn>
                <a:cxn ang="0">
                  <a:pos x="connsiteX1" y="connsiteY1"/>
                </a:cxn>
                <a:cxn ang="0">
                  <a:pos x="connsiteX2" y="connsiteY2"/>
                </a:cxn>
                <a:cxn ang="0">
                  <a:pos x="connsiteX3" y="connsiteY3"/>
                </a:cxn>
              </a:cxnLst>
              <a:rect l="l" t="t" r="r" b="b"/>
              <a:pathLst>
                <a:path w="2259471" h="540001">
                  <a:moveTo>
                    <a:pt x="0" y="0"/>
                  </a:moveTo>
                  <a:lnTo>
                    <a:pt x="2259472" y="0"/>
                  </a:lnTo>
                  <a:lnTo>
                    <a:pt x="2259472" y="540001"/>
                  </a:lnTo>
                  <a:lnTo>
                    <a:pt x="0" y="540001"/>
                  </a:lnTo>
                  <a:close/>
                </a:path>
              </a:pathLst>
            </a:custGeom>
            <a:solidFill>
              <a:srgbClr val="B3DDDC"/>
            </a:solidFill>
            <a:ln w="16761"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61" name="TextBox 1060">
              <a:extLst>
                <a:ext uri="{FF2B5EF4-FFF2-40B4-BE49-F238E27FC236}">
                  <a16:creationId xmlns:a16="http://schemas.microsoft.com/office/drawing/2014/main" id="{F5528755-006B-4929-8607-DB50967EF142}"/>
                </a:ext>
              </a:extLst>
            </p:cNvPr>
            <p:cNvSpPr txBox="1"/>
            <p:nvPr/>
          </p:nvSpPr>
          <p:spPr>
            <a:xfrm>
              <a:off x="1609533" y="2045890"/>
              <a:ext cx="2264156" cy="323165"/>
            </a:xfrm>
            <a:prstGeom prst="rect">
              <a:avLst/>
            </a:prstGeom>
            <a:noFill/>
          </p:spPr>
          <p:txBody>
            <a:bodyPr wrap="square" rtlCol="0">
              <a:spAutoFit/>
            </a:bodyPr>
            <a:lstStyle/>
            <a:p>
              <a:pPr algn="ctr" rtl="0"/>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Promotores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 ‘</a:t>
              </a:r>
              <a:r>
                <a:rPr lang="en-US" sz="1500" b="1" spc="0" baseline="0" dirty="0" err="1">
                  <a:ln/>
                  <a:solidFill>
                    <a:srgbClr val="000000"/>
                  </a:solidFill>
                  <a:latin typeface="Calibri" panose="020F0502020204030204" pitchFamily="34" charset="0"/>
                  <a:cs typeface="Calibri" panose="020F0502020204030204" pitchFamily="34" charset="0"/>
                  <a:sym typeface="MyriadPro-Bold"/>
                  <a:rtl val="0"/>
                </a:rPr>
                <a:t>Naturais</a:t>
              </a: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a:t>
              </a:r>
            </a:p>
          </p:txBody>
        </p:sp>
        <p:sp>
          <p:nvSpPr>
            <p:cNvPr id="1062" name="TextBox 1061">
              <a:extLst>
                <a:ext uri="{FF2B5EF4-FFF2-40B4-BE49-F238E27FC236}">
                  <a16:creationId xmlns:a16="http://schemas.microsoft.com/office/drawing/2014/main" id="{0462ADEA-4948-5F3E-ED6C-90A2EA3589FD}"/>
                </a:ext>
              </a:extLst>
            </p:cNvPr>
            <p:cNvSpPr txBox="1"/>
            <p:nvPr/>
          </p:nvSpPr>
          <p:spPr>
            <a:xfrm>
              <a:off x="1614218" y="2257036"/>
              <a:ext cx="2238504" cy="261610"/>
            </a:xfrm>
            <a:prstGeom prst="rect">
              <a:avLst/>
            </a:prstGeom>
            <a:noFill/>
          </p:spPr>
          <p:txBody>
            <a:bodyPr wrap="square" rtlCol="0">
              <a:spAutoFit/>
            </a:bodyPr>
            <a:lstStyle/>
            <a:p>
              <a:pPr algn="ctr" rtl="0"/>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Ex: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Vulcões</a:t>
              </a: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ciclos solares, marés</a:t>
              </a:r>
            </a:p>
          </p:txBody>
        </p:sp>
      </p:grpSp>
    </p:spTree>
    <p:extLst>
      <p:ext uri="{BB962C8B-B14F-4D97-AF65-F5344CB8AC3E}">
        <p14:creationId xmlns:p14="http://schemas.microsoft.com/office/powerpoint/2010/main" val="195447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571E07-6ACE-ECC8-2964-E394E822C596}"/>
              </a:ext>
            </a:extLst>
          </p:cNvPr>
          <p:cNvSpPr txBox="1">
            <a:spLocks/>
          </p:cNvSpPr>
          <p:nvPr/>
        </p:nvSpPr>
        <p:spPr>
          <a:xfrm>
            <a:off x="382555" y="1542029"/>
            <a:ext cx="11665066" cy="3440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sz="2400" dirty="0">
                <a:solidFill>
                  <a:srgbClr val="000000"/>
                </a:solidFill>
              </a:rPr>
              <a:t>Como se </a:t>
            </a:r>
            <a:r>
              <a:rPr lang="en-US" sz="2400" dirty="0" err="1">
                <a:solidFill>
                  <a:srgbClr val="000000"/>
                </a:solidFill>
              </a:rPr>
              <a:t>pode</a:t>
            </a:r>
            <a:r>
              <a:rPr lang="en-US" sz="2400" dirty="0">
                <a:solidFill>
                  <a:srgbClr val="000000"/>
                </a:solidFill>
              </a:rPr>
              <a:t> </a:t>
            </a:r>
            <a:r>
              <a:rPr lang="en-US" sz="2400" dirty="0" err="1">
                <a:solidFill>
                  <a:srgbClr val="000000"/>
                </a:solidFill>
              </a:rPr>
              <a:t>constatar</a:t>
            </a:r>
            <a:r>
              <a:rPr lang="en-US" sz="2400" dirty="0">
                <a:solidFill>
                  <a:srgbClr val="000000"/>
                </a:solidFill>
              </a:rPr>
              <a:t>, os cinco elementos do sistema alimentar (produção, processamento, distribuição, consumo e desperdício) e a estrutura circundante destacam a natureza complexa e interconectada do sistema </a:t>
            </a:r>
            <a:r>
              <a:rPr lang="en-US" sz="2400" dirty="0" err="1">
                <a:solidFill>
                  <a:srgbClr val="000000"/>
                </a:solidFill>
              </a:rPr>
              <a:t>alimentar</a:t>
            </a:r>
            <a:r>
              <a:rPr lang="en-US" sz="2400" dirty="0">
                <a:solidFill>
                  <a:srgbClr val="000000"/>
                </a:solidFill>
              </a:rPr>
              <a:t> global, </a:t>
            </a:r>
            <a:r>
              <a:rPr lang="en-US" sz="2400" dirty="0" err="1">
                <a:solidFill>
                  <a:srgbClr val="000000"/>
                </a:solidFill>
              </a:rPr>
              <a:t>mostrando</a:t>
            </a:r>
            <a:r>
              <a:rPr lang="en-US" sz="2400" dirty="0">
                <a:solidFill>
                  <a:srgbClr val="000000"/>
                </a:solidFill>
              </a:rPr>
              <a:t> a necessidade de se </a:t>
            </a:r>
            <a:r>
              <a:rPr lang="en-US" sz="2400" dirty="0" err="1">
                <a:solidFill>
                  <a:srgbClr val="000000"/>
                </a:solidFill>
              </a:rPr>
              <a:t>aplicarem</a:t>
            </a:r>
            <a:r>
              <a:rPr lang="en-US" sz="2400" dirty="0">
                <a:solidFill>
                  <a:srgbClr val="000000"/>
                </a:solidFill>
              </a:rPr>
              <a:t> </a:t>
            </a:r>
            <a:r>
              <a:rPr lang="en-US" sz="2400" dirty="0" err="1">
                <a:solidFill>
                  <a:srgbClr val="000000"/>
                </a:solidFill>
              </a:rPr>
              <a:t>abordagens</a:t>
            </a:r>
            <a:r>
              <a:rPr lang="en-US" sz="2400" dirty="0">
                <a:solidFill>
                  <a:srgbClr val="000000"/>
                </a:solidFill>
              </a:rPr>
              <a:t> integradas e </a:t>
            </a:r>
            <a:r>
              <a:rPr lang="en-US" sz="2400" dirty="0" err="1">
                <a:solidFill>
                  <a:srgbClr val="000000"/>
                </a:solidFill>
              </a:rPr>
              <a:t>sistémicas</a:t>
            </a:r>
            <a:r>
              <a:rPr lang="en-US" sz="2400" dirty="0">
                <a:solidFill>
                  <a:srgbClr val="000000"/>
                </a:solidFill>
              </a:rPr>
              <a:t> para se </a:t>
            </a:r>
            <a:r>
              <a:rPr lang="en-US" sz="2400" dirty="0" err="1">
                <a:solidFill>
                  <a:srgbClr val="000000"/>
                </a:solidFill>
              </a:rPr>
              <a:t>estudarem</a:t>
            </a:r>
            <a:r>
              <a:rPr lang="en-US" sz="2400" dirty="0">
                <a:solidFill>
                  <a:srgbClr val="000000"/>
                </a:solidFill>
              </a:rPr>
              <a:t> os desafios e oportunidades apresentados pelo sistema alimentar...</a:t>
            </a:r>
          </a:p>
          <a:p>
            <a:pPr marL="0" indent="0" algn="just" rtl="0">
              <a:buNone/>
            </a:pPr>
            <a:r>
              <a:rPr lang="en-US" sz="2400" dirty="0">
                <a:solidFill>
                  <a:srgbClr val="000000"/>
                </a:solidFill>
              </a:rPr>
              <a:t>A produção de alimentos está diretamente </a:t>
            </a:r>
            <a:r>
              <a:rPr lang="en-US" sz="2400" dirty="0" err="1">
                <a:solidFill>
                  <a:srgbClr val="000000"/>
                </a:solidFill>
              </a:rPr>
              <a:t>relacionada</a:t>
            </a:r>
            <a:r>
              <a:rPr lang="en-US" sz="2400" dirty="0">
                <a:solidFill>
                  <a:srgbClr val="000000"/>
                </a:solidFill>
              </a:rPr>
              <a:t> com </a:t>
            </a:r>
            <a:r>
              <a:rPr lang="en-US" sz="2400" dirty="0" err="1">
                <a:solidFill>
                  <a:srgbClr val="000000"/>
                </a:solidFill>
              </a:rPr>
              <a:t>os</a:t>
            </a:r>
            <a:r>
              <a:rPr lang="en-US" sz="2400" dirty="0">
                <a:solidFill>
                  <a:srgbClr val="000000"/>
                </a:solidFill>
              </a:rPr>
              <a:t> </a:t>
            </a:r>
            <a:r>
              <a:rPr lang="en-US" sz="2400" dirty="0" err="1">
                <a:solidFill>
                  <a:srgbClr val="000000"/>
                </a:solidFill>
              </a:rPr>
              <a:t>promotores</a:t>
            </a:r>
            <a:r>
              <a:rPr lang="en-US" sz="2400" dirty="0">
                <a:solidFill>
                  <a:srgbClr val="000000"/>
                </a:solidFill>
              </a:rPr>
              <a:t> demográficos, </a:t>
            </a:r>
            <a:r>
              <a:rPr lang="en-US" sz="2400" dirty="0" err="1">
                <a:solidFill>
                  <a:srgbClr val="000000"/>
                </a:solidFill>
              </a:rPr>
              <a:t>económicos</a:t>
            </a:r>
            <a:r>
              <a:rPr lang="en-US" sz="2400" dirty="0">
                <a:solidFill>
                  <a:srgbClr val="000000"/>
                </a:solidFill>
              </a:rPr>
              <a:t>, tecnológicos e </a:t>
            </a:r>
            <a:r>
              <a:rPr lang="en-US" sz="2400" dirty="0" err="1">
                <a:solidFill>
                  <a:srgbClr val="000000"/>
                </a:solidFill>
              </a:rPr>
              <a:t>ambientais</a:t>
            </a:r>
            <a:r>
              <a:rPr lang="en-US" sz="2400" dirty="0">
                <a:solidFill>
                  <a:srgbClr val="000000"/>
                </a:solidFill>
              </a:rPr>
              <a:t>, </a:t>
            </a:r>
            <a:r>
              <a:rPr lang="en-US" sz="2400" dirty="0" err="1">
                <a:solidFill>
                  <a:srgbClr val="000000"/>
                </a:solidFill>
              </a:rPr>
              <a:t>identificados</a:t>
            </a:r>
            <a:r>
              <a:rPr lang="en-US" sz="2400" dirty="0">
                <a:solidFill>
                  <a:srgbClr val="000000"/>
                </a:solidFill>
              </a:rPr>
              <a:t> </a:t>
            </a:r>
            <a:r>
              <a:rPr lang="en-US" sz="2400" dirty="0" err="1">
                <a:solidFill>
                  <a:srgbClr val="000000"/>
                </a:solidFill>
              </a:rPr>
              <a:t>por</a:t>
            </a:r>
            <a:r>
              <a:rPr lang="en-US" sz="2400" dirty="0">
                <a:solidFill>
                  <a:srgbClr val="000000"/>
                </a:solidFill>
              </a:rPr>
              <a:t> </a:t>
            </a:r>
            <a:r>
              <a:rPr lang="en-US" sz="2400" dirty="0">
                <a:solidFill>
                  <a:srgbClr val="F79037"/>
                </a:solidFill>
                <a:hlinkClick r:id="rId2">
                  <a:extLst>
                    <a:ext uri="{A12FA001-AC4F-418D-AE19-62706E023703}">
                      <ahyp:hlinkClr xmlns:ahyp="http://schemas.microsoft.com/office/drawing/2018/hyperlinkcolor" val="tx"/>
                    </a:ext>
                  </a:extLst>
                </a:hlinkClick>
              </a:rPr>
              <a:t>Polly Ericksen</a:t>
            </a:r>
            <a:r>
              <a:rPr lang="en-US" sz="2400" dirty="0">
                <a:solidFill>
                  <a:srgbClr val="000000"/>
                </a:solidFill>
              </a:rPr>
              <a:t>. À medida que as populações </a:t>
            </a:r>
            <a:r>
              <a:rPr lang="en-US" sz="2400" dirty="0" err="1">
                <a:solidFill>
                  <a:srgbClr val="000000"/>
                </a:solidFill>
              </a:rPr>
              <a:t>crescem</a:t>
            </a:r>
            <a:r>
              <a:rPr lang="en-US" sz="2400" dirty="0">
                <a:solidFill>
                  <a:srgbClr val="000000"/>
                </a:solidFill>
              </a:rPr>
              <a:t> e </a:t>
            </a:r>
            <a:r>
              <a:rPr lang="en-US" sz="2400" dirty="0" err="1">
                <a:solidFill>
                  <a:srgbClr val="000000"/>
                </a:solidFill>
              </a:rPr>
              <a:t>urbanizam</a:t>
            </a:r>
            <a:r>
              <a:rPr lang="en-US" sz="2400" dirty="0">
                <a:solidFill>
                  <a:srgbClr val="000000"/>
                </a:solidFill>
              </a:rPr>
              <a:t>, há um aumento da </a:t>
            </a:r>
            <a:r>
              <a:rPr lang="en-US" sz="2400" dirty="0" err="1">
                <a:solidFill>
                  <a:srgbClr val="000000"/>
                </a:solidFill>
              </a:rPr>
              <a:t>procura</a:t>
            </a:r>
            <a:r>
              <a:rPr lang="en-US" sz="2400" dirty="0">
                <a:solidFill>
                  <a:srgbClr val="000000"/>
                </a:solidFill>
              </a:rPr>
              <a:t> </a:t>
            </a:r>
            <a:r>
              <a:rPr lang="en-US" sz="2400" dirty="0" err="1">
                <a:solidFill>
                  <a:srgbClr val="000000"/>
                </a:solidFill>
              </a:rPr>
              <a:t>por</a:t>
            </a:r>
            <a:r>
              <a:rPr lang="en-US" sz="2400" dirty="0">
                <a:solidFill>
                  <a:srgbClr val="000000"/>
                </a:solidFill>
              </a:rPr>
              <a:t> alimentos, o que pode influenciar os tipos de alimentos que são produzidos e os métodos usados ​​para </a:t>
            </a:r>
            <a:r>
              <a:rPr lang="en-US" sz="2400" dirty="0" err="1">
                <a:solidFill>
                  <a:srgbClr val="000000"/>
                </a:solidFill>
              </a:rPr>
              <a:t>produzi-los</a:t>
            </a:r>
            <a:r>
              <a:rPr lang="en-US" sz="2400" dirty="0">
                <a:solidFill>
                  <a:srgbClr val="000000"/>
                </a:solidFill>
              </a:rPr>
              <a:t>. </a:t>
            </a:r>
            <a:r>
              <a:rPr lang="en-US" sz="2400" b="1" dirty="0" err="1">
                <a:solidFill>
                  <a:srgbClr val="000000"/>
                </a:solidFill>
              </a:rPr>
              <a:t>Fatores</a:t>
            </a:r>
            <a:r>
              <a:rPr lang="en-US" sz="2400" b="1" dirty="0">
                <a:solidFill>
                  <a:srgbClr val="000000"/>
                </a:solidFill>
              </a:rPr>
              <a:t> </a:t>
            </a:r>
            <a:r>
              <a:rPr lang="en-US" sz="2400" b="1" dirty="0" err="1">
                <a:solidFill>
                  <a:srgbClr val="000000"/>
                </a:solidFill>
              </a:rPr>
              <a:t>económicos</a:t>
            </a:r>
            <a:r>
              <a:rPr lang="en-US" sz="2400" b="1" dirty="0">
                <a:solidFill>
                  <a:srgbClr val="000000"/>
                </a:solidFill>
              </a:rPr>
              <a:t>, </a:t>
            </a:r>
            <a:r>
              <a:rPr lang="en-US" sz="2400" dirty="0">
                <a:solidFill>
                  <a:srgbClr val="000000"/>
                </a:solidFill>
              </a:rPr>
              <a:t>tais</a:t>
            </a:r>
            <a:r>
              <a:rPr lang="en-US" sz="2400" b="1" dirty="0">
                <a:solidFill>
                  <a:srgbClr val="000000"/>
                </a:solidFill>
              </a:rPr>
              <a:t> </a:t>
            </a:r>
            <a:r>
              <a:rPr lang="en-US" sz="2400" dirty="0" err="1">
                <a:solidFill>
                  <a:srgbClr val="000000"/>
                </a:solidFill>
              </a:rPr>
              <a:t>como</a:t>
            </a:r>
            <a:r>
              <a:rPr lang="en-US" sz="2400" dirty="0">
                <a:solidFill>
                  <a:srgbClr val="000000"/>
                </a:solidFill>
              </a:rPr>
              <a:t> políticas comerciais e forças de mercado, também </a:t>
            </a:r>
            <a:r>
              <a:rPr lang="en-US" sz="2400" dirty="0" err="1">
                <a:solidFill>
                  <a:srgbClr val="000000"/>
                </a:solidFill>
              </a:rPr>
              <a:t>podem</a:t>
            </a:r>
            <a:r>
              <a:rPr lang="en-US" sz="2400" dirty="0">
                <a:solidFill>
                  <a:srgbClr val="000000"/>
                </a:solidFill>
              </a:rPr>
              <a:t> </a:t>
            </a:r>
            <a:r>
              <a:rPr lang="en-US" sz="2400" dirty="0" err="1">
                <a:solidFill>
                  <a:srgbClr val="000000"/>
                </a:solidFill>
              </a:rPr>
              <a:t>ter</a:t>
            </a:r>
            <a:r>
              <a:rPr lang="en-US" sz="2400" dirty="0">
                <a:solidFill>
                  <a:srgbClr val="000000"/>
                </a:solidFill>
              </a:rPr>
              <a:t> </a:t>
            </a:r>
            <a:r>
              <a:rPr lang="en-US" sz="2400" dirty="0" err="1">
                <a:solidFill>
                  <a:srgbClr val="000000"/>
                </a:solidFill>
              </a:rPr>
              <a:t>impacto</a:t>
            </a:r>
            <a:r>
              <a:rPr lang="en-US" sz="2400" dirty="0">
                <a:solidFill>
                  <a:srgbClr val="000000"/>
                </a:solidFill>
              </a:rPr>
              <a:t> no </a:t>
            </a:r>
            <a:r>
              <a:rPr lang="en-US" sz="2400" dirty="0" err="1">
                <a:solidFill>
                  <a:srgbClr val="000000"/>
                </a:solidFill>
              </a:rPr>
              <a:t>lucro</a:t>
            </a:r>
            <a:r>
              <a:rPr lang="en-US" sz="2400" dirty="0">
                <a:solidFill>
                  <a:srgbClr val="000000"/>
                </a:solidFill>
              </a:rPr>
              <a:t> e </a:t>
            </a:r>
            <a:r>
              <a:rPr lang="en-US" sz="2400" dirty="0" err="1">
                <a:solidFill>
                  <a:srgbClr val="000000"/>
                </a:solidFill>
              </a:rPr>
              <a:t>na</a:t>
            </a:r>
            <a:r>
              <a:rPr lang="en-US" sz="2400" dirty="0">
                <a:solidFill>
                  <a:srgbClr val="000000"/>
                </a:solidFill>
              </a:rPr>
              <a:t> sustentabilidade dos sistemas de </a:t>
            </a:r>
            <a:r>
              <a:rPr lang="en-US" sz="2400" dirty="0" err="1">
                <a:solidFill>
                  <a:srgbClr val="000000"/>
                </a:solidFill>
              </a:rPr>
              <a:t>produção</a:t>
            </a:r>
            <a:r>
              <a:rPr lang="en-US" sz="2400" dirty="0">
                <a:solidFill>
                  <a:srgbClr val="000000"/>
                </a:solidFill>
              </a:rPr>
              <a:t> </a:t>
            </a:r>
            <a:r>
              <a:rPr lang="en-US" sz="2400" dirty="0" err="1">
                <a:solidFill>
                  <a:srgbClr val="000000"/>
                </a:solidFill>
              </a:rPr>
              <a:t>alimentar</a:t>
            </a:r>
            <a:r>
              <a:rPr lang="en-US" sz="2400" dirty="0">
                <a:solidFill>
                  <a:srgbClr val="000000"/>
                </a:solidFill>
              </a:rPr>
              <a:t>. As </a:t>
            </a:r>
            <a:r>
              <a:rPr lang="en-US" sz="2400" b="1" dirty="0" err="1">
                <a:solidFill>
                  <a:srgbClr val="000000"/>
                </a:solidFill>
              </a:rPr>
              <a:t>inovações</a:t>
            </a:r>
            <a:r>
              <a:rPr lang="en-US" sz="2400" b="1" dirty="0">
                <a:solidFill>
                  <a:srgbClr val="000000"/>
                </a:solidFill>
              </a:rPr>
              <a:t> </a:t>
            </a:r>
            <a:r>
              <a:rPr lang="en-US" sz="2400" b="1" dirty="0" err="1">
                <a:solidFill>
                  <a:srgbClr val="000000"/>
                </a:solidFill>
              </a:rPr>
              <a:t>tecnológicas</a:t>
            </a:r>
            <a:r>
              <a:rPr lang="en-US" sz="2400" b="1" dirty="0">
                <a:solidFill>
                  <a:srgbClr val="000000"/>
                </a:solidFill>
              </a:rPr>
              <a:t> </a:t>
            </a:r>
            <a:r>
              <a:rPr lang="en-US" sz="2400" dirty="0" err="1">
                <a:solidFill>
                  <a:srgbClr val="000000"/>
                </a:solidFill>
              </a:rPr>
              <a:t>podem</a:t>
            </a:r>
            <a:r>
              <a:rPr lang="en-US" sz="2400" dirty="0">
                <a:solidFill>
                  <a:srgbClr val="000000"/>
                </a:solidFill>
              </a:rPr>
              <a:t> influenciar a eficiência e </a:t>
            </a:r>
            <a:r>
              <a:rPr lang="en-US" sz="2400" dirty="0" err="1">
                <a:solidFill>
                  <a:srgbClr val="000000"/>
                </a:solidFill>
              </a:rPr>
              <a:t>produtividade</a:t>
            </a:r>
            <a:r>
              <a:rPr lang="en-US" sz="2400" dirty="0">
                <a:solidFill>
                  <a:srgbClr val="000000"/>
                </a:solidFill>
              </a:rPr>
              <a:t> dos </a:t>
            </a:r>
            <a:r>
              <a:rPr lang="en-US" sz="2400" dirty="0" err="1">
                <a:solidFill>
                  <a:srgbClr val="000000"/>
                </a:solidFill>
              </a:rPr>
              <a:t>sistemas</a:t>
            </a:r>
            <a:r>
              <a:rPr lang="en-US" sz="2400" dirty="0">
                <a:solidFill>
                  <a:srgbClr val="000000"/>
                </a:solidFill>
              </a:rPr>
              <a:t> </a:t>
            </a:r>
            <a:r>
              <a:rPr lang="en-US" sz="2400" dirty="0" err="1">
                <a:solidFill>
                  <a:srgbClr val="000000"/>
                </a:solidFill>
              </a:rPr>
              <a:t>alimentares</a:t>
            </a:r>
            <a:r>
              <a:rPr lang="en-US" sz="2400" dirty="0">
                <a:solidFill>
                  <a:srgbClr val="000000"/>
                </a:solidFill>
              </a:rPr>
              <a:t>, </a:t>
            </a:r>
            <a:r>
              <a:rPr lang="en-US" sz="2400" dirty="0" err="1">
                <a:solidFill>
                  <a:srgbClr val="000000"/>
                </a:solidFill>
              </a:rPr>
              <a:t>enquanto</a:t>
            </a:r>
            <a:r>
              <a:rPr lang="en-US" sz="2400" dirty="0">
                <a:solidFill>
                  <a:srgbClr val="000000"/>
                </a:solidFill>
              </a:rPr>
              <a:t> </a:t>
            </a:r>
            <a:r>
              <a:rPr lang="en-US" sz="2400" b="1" dirty="0" err="1">
                <a:solidFill>
                  <a:srgbClr val="000000"/>
                </a:solidFill>
              </a:rPr>
              <a:t>fatores</a:t>
            </a:r>
            <a:r>
              <a:rPr lang="en-US" sz="2400" b="1" dirty="0">
                <a:solidFill>
                  <a:srgbClr val="000000"/>
                </a:solidFill>
              </a:rPr>
              <a:t> </a:t>
            </a:r>
            <a:r>
              <a:rPr lang="en-US" sz="2400" b="1" dirty="0" err="1">
                <a:solidFill>
                  <a:srgbClr val="000000"/>
                </a:solidFill>
              </a:rPr>
              <a:t>ambientais</a:t>
            </a:r>
            <a:r>
              <a:rPr lang="en-US" sz="2400" b="1" dirty="0">
                <a:solidFill>
                  <a:srgbClr val="000000"/>
                </a:solidFill>
              </a:rPr>
              <a:t>, </a:t>
            </a:r>
            <a:r>
              <a:rPr lang="en-US" sz="2400" dirty="0" err="1">
                <a:solidFill>
                  <a:srgbClr val="000000"/>
                </a:solidFill>
              </a:rPr>
              <a:t>como</a:t>
            </a:r>
            <a:r>
              <a:rPr lang="en-US" sz="2400" dirty="0">
                <a:solidFill>
                  <a:srgbClr val="000000"/>
                </a:solidFill>
              </a:rPr>
              <a:t> mudanças climáticas e o </a:t>
            </a:r>
            <a:r>
              <a:rPr lang="en-US" sz="2400" dirty="0" err="1">
                <a:solidFill>
                  <a:srgbClr val="000000"/>
                </a:solidFill>
              </a:rPr>
              <a:t>uso</a:t>
            </a:r>
            <a:r>
              <a:rPr lang="en-US" sz="2400" dirty="0">
                <a:solidFill>
                  <a:srgbClr val="000000"/>
                </a:solidFill>
              </a:rPr>
              <a:t> da terra, </a:t>
            </a:r>
            <a:r>
              <a:rPr lang="en-US" sz="2400" dirty="0" err="1">
                <a:solidFill>
                  <a:srgbClr val="000000"/>
                </a:solidFill>
              </a:rPr>
              <a:t>podem</a:t>
            </a:r>
            <a:r>
              <a:rPr lang="en-US" sz="2400" dirty="0">
                <a:solidFill>
                  <a:srgbClr val="000000"/>
                </a:solidFill>
              </a:rPr>
              <a:t> </a:t>
            </a:r>
            <a:r>
              <a:rPr lang="en-US" sz="2400" dirty="0" err="1">
                <a:solidFill>
                  <a:srgbClr val="000000"/>
                </a:solidFill>
              </a:rPr>
              <a:t>ter</a:t>
            </a:r>
            <a:r>
              <a:rPr lang="en-US" sz="2400" dirty="0">
                <a:solidFill>
                  <a:srgbClr val="000000"/>
                </a:solidFill>
              </a:rPr>
              <a:t> </a:t>
            </a:r>
            <a:r>
              <a:rPr lang="en-US" sz="2400" dirty="0" err="1">
                <a:solidFill>
                  <a:srgbClr val="000000"/>
                </a:solidFill>
              </a:rPr>
              <a:t>impacto</a:t>
            </a:r>
            <a:r>
              <a:rPr lang="en-US" sz="2400" dirty="0">
                <a:solidFill>
                  <a:srgbClr val="000000"/>
                </a:solidFill>
              </a:rPr>
              <a:t> </a:t>
            </a:r>
            <a:r>
              <a:rPr lang="en-US" sz="2400" dirty="0" err="1">
                <a:solidFill>
                  <a:srgbClr val="000000"/>
                </a:solidFill>
              </a:rPr>
              <a:t>na</a:t>
            </a:r>
            <a:r>
              <a:rPr lang="en-US" sz="2400" dirty="0">
                <a:solidFill>
                  <a:srgbClr val="000000"/>
                </a:solidFill>
              </a:rPr>
              <a:t> </a:t>
            </a:r>
            <a:r>
              <a:rPr lang="en-US" sz="2400" dirty="0" err="1">
                <a:solidFill>
                  <a:srgbClr val="000000"/>
                </a:solidFill>
              </a:rPr>
              <a:t>disponibilidade</a:t>
            </a:r>
            <a:r>
              <a:rPr lang="en-US" sz="2400" dirty="0">
                <a:solidFill>
                  <a:srgbClr val="000000"/>
                </a:solidFill>
              </a:rPr>
              <a:t> da terra e dos </a:t>
            </a:r>
            <a:r>
              <a:rPr lang="en-US" sz="2400" dirty="0" err="1">
                <a:solidFill>
                  <a:srgbClr val="000000"/>
                </a:solidFill>
              </a:rPr>
              <a:t>recursos</a:t>
            </a:r>
            <a:r>
              <a:rPr lang="en-US" sz="2400" dirty="0">
                <a:solidFill>
                  <a:srgbClr val="000000"/>
                </a:solidFill>
              </a:rPr>
              <a:t> para a </a:t>
            </a:r>
            <a:r>
              <a:rPr lang="en-US" sz="2400" dirty="0" err="1">
                <a:solidFill>
                  <a:srgbClr val="000000"/>
                </a:solidFill>
              </a:rPr>
              <a:t>produção</a:t>
            </a:r>
            <a:r>
              <a:rPr lang="en-US" sz="2400" dirty="0">
                <a:solidFill>
                  <a:srgbClr val="000000"/>
                </a:solidFill>
              </a:rPr>
              <a:t> </a:t>
            </a:r>
            <a:r>
              <a:rPr lang="en-US" sz="2400" dirty="0" err="1">
                <a:solidFill>
                  <a:srgbClr val="000000"/>
                </a:solidFill>
              </a:rPr>
              <a:t>alimentar</a:t>
            </a:r>
            <a:r>
              <a:rPr lang="en-US" sz="2400" dirty="0">
                <a:solidFill>
                  <a:srgbClr val="000000"/>
                </a:solidFill>
              </a:rPr>
              <a:t>.</a:t>
            </a:r>
            <a:endParaRPr lang="en-IE" sz="2400" dirty="0">
              <a:solidFill>
                <a:srgbClr val="000000"/>
              </a:solidFill>
            </a:endParaRPr>
          </a:p>
        </p:txBody>
      </p:sp>
      <p:sp>
        <p:nvSpPr>
          <p:cNvPr id="3" name="Text Placeholder 2">
            <a:extLst>
              <a:ext uri="{FF2B5EF4-FFF2-40B4-BE49-F238E27FC236}">
                <a16:creationId xmlns:a16="http://schemas.microsoft.com/office/drawing/2014/main" id="{7A8B3586-E71F-7295-7557-A350C72B317F}"/>
              </a:ext>
            </a:extLst>
          </p:cNvPr>
          <p:cNvSpPr txBox="1">
            <a:spLocks/>
          </p:cNvSpPr>
          <p:nvPr/>
        </p:nvSpPr>
        <p:spPr>
          <a:xfrm>
            <a:off x="382555" y="458712"/>
            <a:ext cx="10154075" cy="803654"/>
          </a:xfrm>
          <a:prstGeom prst="rect">
            <a:avLst/>
          </a:prstGeom>
          <a:solidFill>
            <a:srgbClr val="F79037"/>
          </a:solidFill>
          <a:ln>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a:solidFill>
                  <a:schemeClr val="bg1"/>
                </a:solidFill>
              </a:rPr>
              <a:t>O Sistema Alimentar e </a:t>
            </a:r>
            <a:r>
              <a:rPr lang="en-IE" sz="3600" b="1" dirty="0" err="1">
                <a:solidFill>
                  <a:schemeClr val="bg1"/>
                </a:solidFill>
              </a:rPr>
              <a:t>seus</a:t>
            </a:r>
            <a:r>
              <a:rPr lang="en-IE" sz="3600" b="1" dirty="0">
                <a:solidFill>
                  <a:schemeClr val="bg1"/>
                </a:solidFill>
              </a:rPr>
              <a:t> </a:t>
            </a:r>
            <a:r>
              <a:rPr lang="en-IE" sz="3600" b="1" dirty="0" err="1">
                <a:solidFill>
                  <a:schemeClr val="bg1"/>
                </a:solidFill>
              </a:rPr>
              <a:t>Promotores</a:t>
            </a:r>
            <a:r>
              <a:rPr lang="en-IE" sz="3600" b="1" dirty="0">
                <a:solidFill>
                  <a:schemeClr val="bg1"/>
                </a:solidFill>
              </a:rPr>
              <a:t>... Explicados</a:t>
            </a:r>
          </a:p>
        </p:txBody>
      </p:sp>
      <p:pic>
        <p:nvPicPr>
          <p:cNvPr id="4" name="Picture 3">
            <a:extLst>
              <a:ext uri="{FF2B5EF4-FFF2-40B4-BE49-F238E27FC236}">
                <a16:creationId xmlns:a16="http://schemas.microsoft.com/office/drawing/2014/main" id="{B51C5C8A-F395-E872-8D1E-769CA355974B}"/>
              </a:ext>
            </a:extLst>
          </p:cNvPr>
          <p:cNvPicPr>
            <a:picLocks noChangeAspect="1"/>
          </p:cNvPicPr>
          <p:nvPr/>
        </p:nvPicPr>
        <p:blipFill>
          <a:blip r:embed="rId3"/>
          <a:stretch>
            <a:fillRect/>
          </a:stretch>
        </p:blipFill>
        <p:spPr>
          <a:xfrm>
            <a:off x="10536630" y="308647"/>
            <a:ext cx="1033329" cy="1103783"/>
          </a:xfrm>
          <a:prstGeom prst="rect">
            <a:avLst/>
          </a:prstGeom>
        </p:spPr>
      </p:pic>
    </p:spTree>
    <p:extLst>
      <p:ext uri="{BB962C8B-B14F-4D97-AF65-F5344CB8AC3E}">
        <p14:creationId xmlns:p14="http://schemas.microsoft.com/office/powerpoint/2010/main" val="91233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D06CA-EDC8-5922-01A0-9CA19CBB070A}"/>
              </a:ext>
            </a:extLst>
          </p:cNvPr>
          <p:cNvSpPr>
            <a:spLocks noGrp="1"/>
          </p:cNvSpPr>
          <p:nvPr>
            <p:ph type="body" sz="quarter" idx="18"/>
          </p:nvPr>
        </p:nvSpPr>
        <p:spPr>
          <a:xfrm>
            <a:off x="684906" y="1440935"/>
            <a:ext cx="7574936" cy="3849918"/>
          </a:xfrm>
        </p:spPr>
        <p:txBody>
          <a:bodyPr/>
          <a:lstStyle/>
          <a:p>
            <a:pPr algn="just" rtl="0">
              <a:spcBef>
                <a:spcPts val="600"/>
              </a:spcBef>
            </a:pPr>
            <a:r>
              <a:rPr lang="en-US" b="1" dirty="0"/>
              <a:t>Preferências, escolhas e hábitos alimentares ocupam um papel central </a:t>
            </a:r>
            <a:r>
              <a:rPr lang="en-US" dirty="0"/>
              <a:t>e o </a:t>
            </a:r>
            <a:r>
              <a:rPr lang="en-US" dirty="0" err="1"/>
              <a:t>consumo</a:t>
            </a:r>
            <a:r>
              <a:rPr lang="en-US" dirty="0"/>
              <a:t> </a:t>
            </a:r>
            <a:r>
              <a:rPr lang="en-US" dirty="0" err="1"/>
              <a:t>alimentar</a:t>
            </a:r>
            <a:r>
              <a:rPr lang="en-US" dirty="0"/>
              <a:t> </a:t>
            </a:r>
            <a:r>
              <a:rPr lang="en-US" dirty="0" err="1"/>
              <a:t>vai</a:t>
            </a:r>
            <a:r>
              <a:rPr lang="en-US" dirty="0"/>
              <a:t> muito </a:t>
            </a:r>
            <a:r>
              <a:rPr lang="en-US" dirty="0" err="1"/>
              <a:t>além</a:t>
            </a:r>
            <a:r>
              <a:rPr lang="en-US" dirty="0"/>
              <a:t> do seu papel funcional para sobreviver.</a:t>
            </a:r>
          </a:p>
          <a:p>
            <a:pPr algn="just" rtl="0">
              <a:spcBef>
                <a:spcPts val="600"/>
              </a:spcBef>
            </a:pPr>
            <a:r>
              <a:rPr lang="en-US" dirty="0"/>
              <a:t>Os hábitos alimentares são extremamente difíceis de mudar, pois são um </a:t>
            </a:r>
            <a:r>
              <a:rPr lang="en-US" dirty="0" err="1"/>
              <a:t>aspeto</a:t>
            </a:r>
            <a:r>
              <a:rPr lang="en-US" dirty="0"/>
              <a:t> central do estilo de vida das pessoas, do ambiente sociocultural, da educação familiar, etc.</a:t>
            </a:r>
          </a:p>
          <a:p>
            <a:pPr algn="just" rtl="0">
              <a:spcBef>
                <a:spcPts val="600"/>
              </a:spcBef>
            </a:pPr>
            <a:r>
              <a:rPr lang="en-US" dirty="0"/>
              <a:t>As escolhas alimentares também estão </a:t>
            </a:r>
            <a:r>
              <a:rPr lang="en-US" dirty="0" err="1"/>
              <a:t>sujeitas</a:t>
            </a:r>
            <a:r>
              <a:rPr lang="en-US" dirty="0"/>
              <a:t> ao marketing </a:t>
            </a:r>
            <a:r>
              <a:rPr lang="en-US" dirty="0" err="1"/>
              <a:t>promovido</a:t>
            </a:r>
            <a:r>
              <a:rPr lang="en-US" dirty="0"/>
              <a:t> </a:t>
            </a:r>
            <a:r>
              <a:rPr lang="en-US" dirty="0" err="1"/>
              <a:t>pelas</a:t>
            </a:r>
            <a:r>
              <a:rPr lang="en-US" dirty="0"/>
              <a:t> </a:t>
            </a:r>
            <a:r>
              <a:rPr lang="en-US" dirty="0" err="1"/>
              <a:t>empresas</a:t>
            </a:r>
            <a:r>
              <a:rPr lang="en-US" dirty="0"/>
              <a:t> </a:t>
            </a:r>
            <a:r>
              <a:rPr lang="en-US" dirty="0" err="1"/>
              <a:t>alimentares</a:t>
            </a:r>
            <a:r>
              <a:rPr lang="en-US" dirty="0"/>
              <a:t>, o qual </a:t>
            </a:r>
            <a:r>
              <a:rPr lang="en-US" dirty="0" err="1"/>
              <a:t>tem</a:t>
            </a:r>
            <a:r>
              <a:rPr lang="en-US" dirty="0"/>
              <a:t> </a:t>
            </a:r>
            <a:r>
              <a:rPr lang="en-US" dirty="0" err="1"/>
              <a:t>causado</a:t>
            </a:r>
            <a:r>
              <a:rPr lang="en-US" dirty="0"/>
              <a:t> mudanças </a:t>
            </a:r>
            <a:r>
              <a:rPr lang="en-US" dirty="0" err="1"/>
              <a:t>nas</a:t>
            </a:r>
            <a:r>
              <a:rPr lang="en-US" dirty="0"/>
              <a:t> </a:t>
            </a:r>
            <a:r>
              <a:rPr lang="en-US" dirty="0" err="1"/>
              <a:t>dietas</a:t>
            </a:r>
            <a:r>
              <a:rPr lang="en-US" dirty="0"/>
              <a:t>, nas preferências de categorias de alimentos e </a:t>
            </a:r>
            <a:r>
              <a:rPr lang="en-US" dirty="0" err="1"/>
              <a:t>bebidas</a:t>
            </a:r>
            <a:r>
              <a:rPr lang="en-US" dirty="0"/>
              <a:t> (ao nível da população) e nos valores culturais </a:t>
            </a:r>
            <a:r>
              <a:rPr lang="en-US" dirty="0" err="1"/>
              <a:t>subjacentes</a:t>
            </a:r>
            <a:r>
              <a:rPr lang="en-US" dirty="0"/>
              <a:t> aos </a:t>
            </a:r>
            <a:r>
              <a:rPr lang="en-US" dirty="0" err="1"/>
              <a:t>comportamentos</a:t>
            </a:r>
            <a:r>
              <a:rPr lang="en-US" dirty="0"/>
              <a:t> </a:t>
            </a:r>
            <a:r>
              <a:rPr lang="en-US" dirty="0" err="1"/>
              <a:t>alimentares</a:t>
            </a:r>
            <a:r>
              <a:rPr lang="en-US" dirty="0"/>
              <a:t> </a:t>
            </a:r>
            <a:r>
              <a:rPr lang="en-US" sz="2000" dirty="0">
                <a:solidFill>
                  <a:srgbClr val="F79037"/>
                </a:solidFill>
                <a:hlinkClick r:id="rId2">
                  <a:extLst>
                    <a:ext uri="{A12FA001-AC4F-418D-AE19-62706E023703}">
                      <ahyp:hlinkClr xmlns:ahyp="http://schemas.microsoft.com/office/drawing/2018/hyperlinkcolor" val="tx"/>
                    </a:ext>
                  </a:extLst>
                </a:hlinkClick>
              </a:rPr>
              <a:t>(Cairns, 2019).</a:t>
            </a:r>
            <a:endParaRPr lang="en-IE" dirty="0">
              <a:solidFill>
                <a:srgbClr val="F79037"/>
              </a:solidFill>
            </a:endParaRPr>
          </a:p>
        </p:txBody>
      </p:sp>
      <p:sp>
        <p:nvSpPr>
          <p:cNvPr id="3" name="Text Placeholder 2">
            <a:extLst>
              <a:ext uri="{FF2B5EF4-FFF2-40B4-BE49-F238E27FC236}">
                <a16:creationId xmlns:a16="http://schemas.microsoft.com/office/drawing/2014/main" id="{8C643562-9024-944B-FD58-9F16C8EBA430}"/>
              </a:ext>
            </a:extLst>
          </p:cNvPr>
          <p:cNvSpPr>
            <a:spLocks noGrp="1"/>
          </p:cNvSpPr>
          <p:nvPr>
            <p:ph type="body" sz="quarter" idx="16"/>
          </p:nvPr>
        </p:nvSpPr>
        <p:spPr>
          <a:xfrm>
            <a:off x="660483" y="373193"/>
            <a:ext cx="10595237" cy="803654"/>
          </a:xfrm>
        </p:spPr>
        <p:txBody>
          <a:bodyPr/>
          <a:lstStyle/>
          <a:p>
            <a:pPr algn="l" rtl="0"/>
            <a:r>
              <a:rPr lang="en-IE" sz="3200" dirty="0"/>
              <a:t>Como </a:t>
            </a:r>
            <a:r>
              <a:rPr lang="en-IE" sz="3200" dirty="0" err="1"/>
              <a:t>empreendedor</a:t>
            </a:r>
            <a:r>
              <a:rPr lang="en-IE" sz="3200" dirty="0"/>
              <a:t> de </a:t>
            </a:r>
            <a:r>
              <a:rPr lang="en-IE" sz="3200" dirty="0" err="1"/>
              <a:t>alimentos</a:t>
            </a:r>
            <a:r>
              <a:rPr lang="en-IE" sz="3200" dirty="0"/>
              <a:t> </a:t>
            </a:r>
            <a:r>
              <a:rPr lang="en-IE" sz="3200" dirty="0" err="1"/>
              <a:t>éticos</a:t>
            </a:r>
            <a:r>
              <a:rPr lang="en-IE" sz="3200" dirty="0"/>
              <a:t>, é </a:t>
            </a:r>
            <a:r>
              <a:rPr lang="en-IE" sz="3200" dirty="0" err="1"/>
              <a:t>necessário</a:t>
            </a:r>
            <a:r>
              <a:rPr lang="en-IE" sz="3200" dirty="0"/>
              <a:t> </a:t>
            </a:r>
            <a:r>
              <a:rPr lang="en-IE" sz="3200" dirty="0" err="1"/>
              <a:t>ter</a:t>
            </a:r>
            <a:r>
              <a:rPr lang="en-IE" sz="3200" dirty="0"/>
              <a:t> </a:t>
            </a:r>
            <a:r>
              <a:rPr lang="en-IE" sz="3200" dirty="0" err="1"/>
              <a:t>em</a:t>
            </a:r>
            <a:r>
              <a:rPr lang="en-IE" sz="3200" dirty="0"/>
              <a:t> </a:t>
            </a:r>
            <a:r>
              <a:rPr lang="en-IE" sz="3200" dirty="0" err="1"/>
              <a:t>consideração</a:t>
            </a:r>
            <a:r>
              <a:rPr lang="en-IE" sz="3200" dirty="0"/>
              <a:t> </a:t>
            </a:r>
            <a:r>
              <a:rPr lang="en-IE" sz="3200" dirty="0" err="1"/>
              <a:t>os</a:t>
            </a:r>
            <a:r>
              <a:rPr lang="en-IE" sz="3200" dirty="0"/>
              <a:t> </a:t>
            </a:r>
            <a:r>
              <a:rPr lang="en-IE" sz="3200" b="1" dirty="0" err="1"/>
              <a:t>Hábitos</a:t>
            </a:r>
            <a:r>
              <a:rPr lang="en-IE" sz="3200" b="1" dirty="0"/>
              <a:t> &amp; </a:t>
            </a:r>
            <a:r>
              <a:rPr lang="en-IE" sz="3200" b="1" dirty="0" err="1"/>
              <a:t>Escolhas</a:t>
            </a:r>
            <a:r>
              <a:rPr lang="en-IE" sz="3200" b="1" dirty="0"/>
              <a:t> </a:t>
            </a:r>
            <a:r>
              <a:rPr lang="en-IE" sz="3200" b="1" dirty="0" err="1"/>
              <a:t>Alimentares</a:t>
            </a:r>
            <a:r>
              <a:rPr lang="en-IE" sz="3200" b="1" dirty="0"/>
              <a:t>…</a:t>
            </a:r>
          </a:p>
        </p:txBody>
      </p:sp>
      <p:pic>
        <p:nvPicPr>
          <p:cNvPr id="21" name="Picture 20" descr="Paper head with rainbow gears">
            <a:extLst>
              <a:ext uri="{FF2B5EF4-FFF2-40B4-BE49-F238E27FC236}">
                <a16:creationId xmlns:a16="http://schemas.microsoft.com/office/drawing/2014/main" id="{6E75F4F7-F8DF-738A-E55E-E8CF703E45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9842" y="1440935"/>
            <a:ext cx="2761596" cy="3866266"/>
          </a:xfrm>
          <a:prstGeom prst="rect">
            <a:avLst/>
          </a:prstGeom>
        </p:spPr>
      </p:pic>
    </p:spTree>
    <p:extLst>
      <p:ext uri="{BB962C8B-B14F-4D97-AF65-F5344CB8AC3E}">
        <p14:creationId xmlns:p14="http://schemas.microsoft.com/office/powerpoint/2010/main" val="1644607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9352B-97B0-539B-6260-3F6B7FABC26B}"/>
              </a:ext>
            </a:extLst>
          </p:cNvPr>
          <p:cNvSpPr>
            <a:spLocks noGrp="1"/>
          </p:cNvSpPr>
          <p:nvPr>
            <p:ph type="body" sz="quarter" idx="18"/>
          </p:nvPr>
        </p:nvSpPr>
        <p:spPr>
          <a:xfrm>
            <a:off x="756842" y="1825057"/>
            <a:ext cx="5646737" cy="3025975"/>
          </a:xfrm>
        </p:spPr>
        <p:txBody>
          <a:bodyPr/>
          <a:lstStyle/>
          <a:p>
            <a:pPr algn="just" rtl="0"/>
            <a:r>
              <a:rPr lang="en-US" dirty="0"/>
              <a:t>O Consumo Alimentar Ambientalmente </a:t>
            </a:r>
            <a:r>
              <a:rPr lang="en-US" dirty="0" err="1"/>
              <a:t>Sustentável</a:t>
            </a:r>
            <a:r>
              <a:rPr lang="en-US" dirty="0"/>
              <a:t> (CAAS) pode ser definido como a utilização de produtos alimentares “que </a:t>
            </a:r>
            <a:r>
              <a:rPr lang="en-US" dirty="0" err="1"/>
              <a:t>dão</a:t>
            </a:r>
            <a:r>
              <a:rPr lang="en-US" dirty="0"/>
              <a:t> </a:t>
            </a:r>
            <a:r>
              <a:rPr lang="en-US" dirty="0" err="1"/>
              <a:t>resposta</a:t>
            </a:r>
            <a:r>
              <a:rPr lang="en-US" dirty="0"/>
              <a:t> às necessidades básicas e proporcionem uma melhor qualidade de vida, ao mesmo tempo que </a:t>
            </a:r>
            <a:r>
              <a:rPr lang="en-US" dirty="0" err="1"/>
              <a:t>minimizam</a:t>
            </a:r>
            <a:r>
              <a:rPr lang="en-US" dirty="0"/>
              <a:t> o uso de recursos naturais, materiais tóxicos e emissões de resíduos e poluentes ao </a:t>
            </a:r>
            <a:r>
              <a:rPr lang="en-US" dirty="0" err="1"/>
              <a:t>longo</a:t>
            </a:r>
            <a:r>
              <a:rPr lang="en-US" dirty="0"/>
              <a:t> do </a:t>
            </a:r>
            <a:r>
              <a:rPr lang="en-US" dirty="0" err="1"/>
              <a:t>ciclo</a:t>
            </a:r>
            <a:r>
              <a:rPr lang="en-US" dirty="0"/>
              <a:t> de </a:t>
            </a:r>
            <a:r>
              <a:rPr lang="en-US" dirty="0" err="1"/>
              <a:t>vida</a:t>
            </a:r>
            <a:r>
              <a:rPr lang="en-US" dirty="0"/>
              <a:t> dos </a:t>
            </a:r>
            <a:r>
              <a:rPr lang="en-US" dirty="0" err="1"/>
              <a:t>produtos</a:t>
            </a:r>
            <a:r>
              <a:rPr lang="en-US" dirty="0"/>
              <a:t>, de modo a </a:t>
            </a:r>
            <a:r>
              <a:rPr lang="en-US" dirty="0" err="1"/>
              <a:t>não</a:t>
            </a:r>
            <a:r>
              <a:rPr lang="en-US" dirty="0"/>
              <a:t> </a:t>
            </a:r>
            <a:r>
              <a:rPr lang="en-US" dirty="0" err="1"/>
              <a:t>comprometer</a:t>
            </a:r>
            <a:r>
              <a:rPr lang="en-US" dirty="0"/>
              <a:t> as necessidades das gerações </a:t>
            </a:r>
            <a:r>
              <a:rPr lang="en-US" dirty="0" err="1"/>
              <a:t>futuras</a:t>
            </a:r>
            <a:r>
              <a:rPr lang="en-US" dirty="0"/>
              <a:t>”.</a:t>
            </a:r>
            <a:endParaRPr lang="en-IE" dirty="0"/>
          </a:p>
        </p:txBody>
      </p:sp>
      <p:sp>
        <p:nvSpPr>
          <p:cNvPr id="3" name="Text Placeholder 2">
            <a:extLst>
              <a:ext uri="{FF2B5EF4-FFF2-40B4-BE49-F238E27FC236}">
                <a16:creationId xmlns:a16="http://schemas.microsoft.com/office/drawing/2014/main" id="{F5399058-19FD-CE3B-4D2B-4D9EEE984BF2}"/>
              </a:ext>
            </a:extLst>
          </p:cNvPr>
          <p:cNvSpPr>
            <a:spLocks noGrp="1"/>
          </p:cNvSpPr>
          <p:nvPr>
            <p:ph type="body" sz="quarter" idx="16"/>
          </p:nvPr>
        </p:nvSpPr>
        <p:spPr>
          <a:xfrm>
            <a:off x="673810" y="700056"/>
            <a:ext cx="5871453" cy="992652"/>
          </a:xfrm>
        </p:spPr>
        <p:txBody>
          <a:bodyPr/>
          <a:lstStyle/>
          <a:p>
            <a:pPr algn="l" rtl="0"/>
            <a:r>
              <a:rPr lang="en-IE" b="1" dirty="0"/>
              <a:t>Consumo Alimentar Ambientalmente Sustentável</a:t>
            </a:r>
          </a:p>
        </p:txBody>
      </p:sp>
      <p:pic>
        <p:nvPicPr>
          <p:cNvPr id="8" name="Picture Placeholder 7" descr="Hand holding carrots">
            <a:extLst>
              <a:ext uri="{FF2B5EF4-FFF2-40B4-BE49-F238E27FC236}">
                <a16:creationId xmlns:a16="http://schemas.microsoft.com/office/drawing/2014/main" id="{808887EE-9DDF-212B-D419-CAF86869614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B237E353-BB19-1343-C2E2-87AC31AC0D1E}"/>
              </a:ext>
            </a:extLst>
          </p:cNvPr>
          <p:cNvSpPr txBox="1"/>
          <p:nvPr/>
        </p:nvSpPr>
        <p:spPr>
          <a:xfrm>
            <a:off x="2307242" y="5434731"/>
            <a:ext cx="4167179" cy="646331"/>
          </a:xfrm>
          <a:prstGeom prst="rect">
            <a:avLst/>
          </a:prstGeom>
          <a:noFill/>
        </p:spPr>
        <p:txBody>
          <a:bodyPr wrap="square">
            <a:spAutoFit/>
          </a:bodyPr>
          <a:lstStyle/>
          <a:p>
            <a:pPr algn="r" rtl="0"/>
            <a:r>
              <a:rPr lang="pt-PT" b="0" i="0" dirty="0">
                <a:solidFill>
                  <a:srgbClr val="F79037"/>
                </a:solidFill>
                <a:effectLst/>
              </a:rPr>
              <a:t>(</a:t>
            </a:r>
            <a:r>
              <a:rPr lang="pt-PT" b="0" i="0" dirty="0">
                <a:solidFill>
                  <a:srgbClr val="F79037"/>
                </a:solidFill>
                <a:effectLst/>
                <a:hlinkClick r:id="rId3">
                  <a:extLst>
                    <a:ext uri="{A12FA001-AC4F-418D-AE19-62706E023703}">
                      <ahyp:hlinkClr xmlns:ahyp="http://schemas.microsoft.com/office/drawing/2018/hyperlinkcolor" val="tx"/>
                    </a:ext>
                  </a:extLst>
                </a:hlinkClick>
              </a:rPr>
              <a:t>Mesa Redonda em Oslo sobre Produção e Consumo Sustentáveis, 1994)</a:t>
            </a:r>
            <a:endParaRPr lang="en-IE" dirty="0">
              <a:solidFill>
                <a:srgbClr val="F79037"/>
              </a:solidFill>
            </a:endParaRPr>
          </a:p>
        </p:txBody>
      </p:sp>
    </p:spTree>
    <p:extLst>
      <p:ext uri="{BB962C8B-B14F-4D97-AF65-F5344CB8AC3E}">
        <p14:creationId xmlns:p14="http://schemas.microsoft.com/office/powerpoint/2010/main" val="382626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DAC2-C9DE-1C7E-5969-27B3DF33767B}"/>
              </a:ext>
            </a:extLst>
          </p:cNvPr>
          <p:cNvSpPr>
            <a:spLocks noGrp="1"/>
          </p:cNvSpPr>
          <p:nvPr>
            <p:ph type="body" sz="quarter" idx="18"/>
          </p:nvPr>
        </p:nvSpPr>
        <p:spPr>
          <a:xfrm>
            <a:off x="974690" y="1532226"/>
            <a:ext cx="10882365" cy="3440624"/>
          </a:xfrm>
        </p:spPr>
        <p:txBody>
          <a:bodyPr/>
          <a:lstStyle/>
          <a:p>
            <a:pPr algn="just" rtl="0">
              <a:spcBef>
                <a:spcPts val="500"/>
              </a:spcBef>
            </a:pPr>
            <a:r>
              <a:rPr lang="en-US" dirty="0"/>
              <a:t>O desafio de convencer as pessoas a mudar </a:t>
            </a:r>
            <a:r>
              <a:rPr lang="en-US" dirty="0" err="1"/>
              <a:t>os</a:t>
            </a:r>
            <a:r>
              <a:rPr lang="en-US" dirty="0"/>
              <a:t> </a:t>
            </a:r>
            <a:r>
              <a:rPr lang="en-US" dirty="0" err="1"/>
              <a:t>seus</a:t>
            </a:r>
            <a:r>
              <a:rPr lang="en-US" dirty="0"/>
              <a:t> hábitos alimentares em direção a padrões de </a:t>
            </a:r>
            <a:r>
              <a:rPr lang="en-US" dirty="0" err="1"/>
              <a:t>consumo</a:t>
            </a:r>
            <a:r>
              <a:rPr lang="en-US" dirty="0"/>
              <a:t> </a:t>
            </a:r>
            <a:r>
              <a:rPr lang="en-US" dirty="0" err="1"/>
              <a:t>alimentar</a:t>
            </a:r>
            <a:r>
              <a:rPr lang="en-US" dirty="0"/>
              <a:t> </a:t>
            </a:r>
            <a:r>
              <a:rPr lang="en-US" dirty="0" err="1"/>
              <a:t>mais</a:t>
            </a:r>
            <a:r>
              <a:rPr lang="en-US" dirty="0"/>
              <a:t> ambientalmente sustentáveis ​​(CAAS) </a:t>
            </a:r>
            <a:r>
              <a:rPr lang="en-US" dirty="0" err="1"/>
              <a:t>está</a:t>
            </a:r>
            <a:r>
              <a:rPr lang="en-US" dirty="0"/>
              <a:t> a </a:t>
            </a:r>
            <a:r>
              <a:rPr lang="en-US" dirty="0" err="1"/>
              <a:t>tornar</a:t>
            </a:r>
            <a:r>
              <a:rPr lang="en-US" dirty="0"/>
              <a:t>-se cada vez mais premente. </a:t>
            </a:r>
            <a:r>
              <a:rPr lang="en-US" dirty="0" err="1"/>
              <a:t>Preferências</a:t>
            </a:r>
            <a:r>
              <a:rPr lang="en-US" dirty="0"/>
              <a:t>, escolhas e hábitos alimentares são difíceis de mudar e </a:t>
            </a:r>
            <a:r>
              <a:rPr lang="en-US" b="1" dirty="0" err="1"/>
              <a:t>embora</a:t>
            </a:r>
            <a:r>
              <a:rPr lang="en-US" b="1" dirty="0"/>
              <a:t> muitas pessoas já tenham atitudes positivas em relação à alimentação sustentável, ainda existe uma lacuna </a:t>
            </a:r>
            <a:r>
              <a:rPr lang="en-US" b="1" dirty="0" err="1"/>
              <a:t>notável</a:t>
            </a:r>
            <a:r>
              <a:rPr lang="en-US" b="1" dirty="0"/>
              <a:t> entre </a:t>
            </a:r>
            <a:r>
              <a:rPr lang="en-US" b="1" dirty="0" err="1"/>
              <a:t>atitudes</a:t>
            </a:r>
            <a:r>
              <a:rPr lang="en-US" b="1" dirty="0"/>
              <a:t> </a:t>
            </a:r>
            <a:r>
              <a:rPr lang="en-US" b="1" dirty="0" err="1"/>
              <a:t>favoráveis</a:t>
            </a:r>
            <a:r>
              <a:rPr lang="en-US" b="1" dirty="0"/>
              <a:t> e a compra e consumo reais de </a:t>
            </a:r>
            <a:r>
              <a:rPr lang="en-US" b="1" dirty="0" err="1"/>
              <a:t>alimentos</a:t>
            </a:r>
            <a:r>
              <a:rPr lang="en-US" b="1" dirty="0"/>
              <a:t> </a:t>
            </a:r>
            <a:r>
              <a:rPr lang="en-US" b="1" dirty="0" err="1"/>
              <a:t>mais</a:t>
            </a:r>
            <a:r>
              <a:rPr lang="en-US" b="1" dirty="0"/>
              <a:t> sustentáveis</a:t>
            </a:r>
            <a:r>
              <a:rPr lang="en-US" dirty="0"/>
              <a:t>. Essa lacuna </a:t>
            </a:r>
            <a:r>
              <a:rPr lang="en-US" dirty="0" err="1"/>
              <a:t>precisa</a:t>
            </a:r>
            <a:r>
              <a:rPr lang="en-US" dirty="0"/>
              <a:t> de ser </a:t>
            </a:r>
            <a:r>
              <a:rPr lang="en-US" dirty="0" err="1"/>
              <a:t>resolvida</a:t>
            </a:r>
            <a:r>
              <a:rPr lang="en-US" dirty="0"/>
              <a:t>.</a:t>
            </a:r>
            <a:endParaRPr lang="en-IE" dirty="0"/>
          </a:p>
          <a:p>
            <a:pPr algn="just" rtl="0">
              <a:spcBef>
                <a:spcPts val="500"/>
              </a:spcBef>
            </a:pPr>
            <a:r>
              <a:rPr lang="en-IE" dirty="0"/>
              <a:t>De facto, o CAAS </a:t>
            </a:r>
            <a:r>
              <a:rPr lang="en-IE" dirty="0" err="1"/>
              <a:t>pode</a:t>
            </a:r>
            <a:r>
              <a:rPr lang="en-IE" dirty="0"/>
              <a:t> ser </a:t>
            </a:r>
            <a:r>
              <a:rPr lang="en-IE" dirty="0" err="1"/>
              <a:t>promovido</a:t>
            </a:r>
            <a:r>
              <a:rPr lang="en-IE" dirty="0"/>
              <a:t> </a:t>
            </a:r>
            <a:r>
              <a:rPr lang="en-IE" dirty="0" err="1"/>
              <a:t>através</a:t>
            </a:r>
            <a:r>
              <a:rPr lang="en-IE" dirty="0"/>
              <a:t> dos resultados desejáveis... , </a:t>
            </a:r>
            <a:r>
              <a:rPr lang="en-IE" dirty="0" err="1"/>
              <a:t>ou</a:t>
            </a:r>
            <a:r>
              <a:rPr lang="en-IE" dirty="0"/>
              <a:t> </a:t>
            </a:r>
            <a:r>
              <a:rPr lang="en-IE" dirty="0" err="1"/>
              <a:t>seja</a:t>
            </a:r>
            <a:r>
              <a:rPr lang="en-IE" dirty="0"/>
              <a:t> </a:t>
            </a:r>
            <a:r>
              <a:rPr lang="en-IE" dirty="0" err="1"/>
              <a:t>através</a:t>
            </a:r>
            <a:r>
              <a:rPr lang="en-IE" dirty="0"/>
              <a:t> de </a:t>
            </a:r>
            <a:r>
              <a:rPr lang="en-IE" dirty="0" err="1"/>
              <a:t>uma</a:t>
            </a:r>
            <a:r>
              <a:rPr lang="en-IE" dirty="0"/>
              <a:t> </a:t>
            </a:r>
            <a:r>
              <a:rPr lang="en-IE" dirty="0" err="1"/>
              <a:t>perspetiva</a:t>
            </a:r>
            <a:r>
              <a:rPr lang="en-IE" dirty="0"/>
              <a:t> baseada em </a:t>
            </a:r>
            <a:r>
              <a:rPr lang="en-IE" dirty="0" err="1"/>
              <a:t>objetivos</a:t>
            </a:r>
            <a:r>
              <a:rPr lang="en-IE" dirty="0"/>
              <a:t>. </a:t>
            </a:r>
            <a:r>
              <a:rPr lang="en-US" i="1" dirty="0"/>
              <a:t>Se as pessoas não valorizam (muito) o meio ambiente, ou se têm outros </a:t>
            </a:r>
            <a:r>
              <a:rPr lang="en-US" i="1" dirty="0" err="1"/>
              <a:t>valores</a:t>
            </a:r>
            <a:r>
              <a:rPr lang="en-US" i="1" dirty="0"/>
              <a:t> a que </a:t>
            </a:r>
            <a:r>
              <a:rPr lang="en-US" i="1" dirty="0" err="1"/>
              <a:t>dão</a:t>
            </a:r>
            <a:r>
              <a:rPr lang="en-US" i="1" dirty="0"/>
              <a:t> </a:t>
            </a:r>
            <a:r>
              <a:rPr lang="en-US" i="1" dirty="0" err="1"/>
              <a:t>maior</a:t>
            </a:r>
            <a:r>
              <a:rPr lang="en-US" i="1" dirty="0"/>
              <a:t> </a:t>
            </a:r>
            <a:r>
              <a:rPr lang="en-US" i="1" dirty="0" err="1"/>
              <a:t>importância</a:t>
            </a:r>
            <a:r>
              <a:rPr lang="en-US" i="1" dirty="0"/>
              <a:t>, elas também podem ser levadas a comprar produtos sustentáveis ​​como forma de atingir objetivos que valorizam mais </a:t>
            </a:r>
            <a:r>
              <a:rPr lang="en-US" i="1" dirty="0" err="1"/>
              <a:t>positivamente</a:t>
            </a:r>
            <a:r>
              <a:rPr lang="en-US" i="1" dirty="0"/>
              <a:t> (ex: comprar </a:t>
            </a:r>
            <a:r>
              <a:rPr lang="en-US" i="1" dirty="0" err="1"/>
              <a:t>alimentos</a:t>
            </a:r>
            <a:r>
              <a:rPr lang="en-US" i="1" dirty="0"/>
              <a:t> </a:t>
            </a:r>
            <a:r>
              <a:rPr lang="en-US" i="1" dirty="0" err="1"/>
              <a:t>biológicos</a:t>
            </a:r>
            <a:r>
              <a:rPr lang="en-US" i="1" dirty="0"/>
              <a:t> </a:t>
            </a:r>
            <a:r>
              <a:rPr lang="en-US" i="1" dirty="0" err="1"/>
              <a:t>mais</a:t>
            </a:r>
            <a:r>
              <a:rPr lang="en-US" i="1" dirty="0"/>
              <a:t> </a:t>
            </a:r>
            <a:r>
              <a:rPr lang="en-US" i="1" dirty="0" err="1"/>
              <a:t>caros</a:t>
            </a:r>
            <a:r>
              <a:rPr lang="en-US" i="1" dirty="0"/>
              <a:t>, </a:t>
            </a:r>
            <a:r>
              <a:rPr lang="en-US" i="1" dirty="0" err="1"/>
              <a:t>como</a:t>
            </a:r>
            <a:r>
              <a:rPr lang="en-US" i="1" dirty="0"/>
              <a:t> 	</a:t>
            </a:r>
            <a:r>
              <a:rPr lang="en-US" i="1" dirty="0" err="1"/>
              <a:t>símbolo</a:t>
            </a:r>
            <a:r>
              <a:rPr lang="en-US" i="1" dirty="0"/>
              <a:t> de status</a:t>
            </a:r>
            <a:r>
              <a:rPr lang="en-US" dirty="0"/>
              <a:t>) </a:t>
            </a:r>
            <a:r>
              <a:rPr lang="en-US" dirty="0">
                <a:solidFill>
                  <a:srgbClr val="F79037"/>
                </a:solidFill>
              </a:rPr>
              <a:t>(</a:t>
            </a:r>
            <a:r>
              <a:rPr lang="en-US" dirty="0">
                <a:solidFill>
                  <a:srgbClr val="F79037"/>
                </a:solidFill>
                <a:hlinkClick r:id="rId2">
                  <a:extLst>
                    <a:ext uri="{A12FA001-AC4F-418D-AE19-62706E023703}">
                      <ahyp:hlinkClr xmlns:ahyp="http://schemas.microsoft.com/office/drawing/2018/hyperlinkcolor" val="tx"/>
                    </a:ext>
                  </a:extLst>
                </a:hlinkClick>
              </a:rPr>
              <a:t>van der Wal et al., 2016</a:t>
            </a:r>
            <a:r>
              <a:rPr lang="en-US" dirty="0">
                <a:solidFill>
                  <a:srgbClr val="F79037"/>
                </a:solidFill>
              </a:rPr>
              <a:t>).</a:t>
            </a:r>
            <a:endParaRPr lang="en-IE" dirty="0">
              <a:solidFill>
                <a:srgbClr val="F79037"/>
              </a:solidFill>
            </a:endParaRPr>
          </a:p>
        </p:txBody>
      </p:sp>
      <p:sp>
        <p:nvSpPr>
          <p:cNvPr id="3" name="Text Placeholder 2">
            <a:extLst>
              <a:ext uri="{FF2B5EF4-FFF2-40B4-BE49-F238E27FC236}">
                <a16:creationId xmlns:a16="http://schemas.microsoft.com/office/drawing/2014/main" id="{053E9EB3-D517-2F5F-D9B0-048E6533C414}"/>
              </a:ext>
            </a:extLst>
          </p:cNvPr>
          <p:cNvSpPr>
            <a:spLocks noGrp="1"/>
          </p:cNvSpPr>
          <p:nvPr>
            <p:ph type="body" sz="quarter" idx="16"/>
          </p:nvPr>
        </p:nvSpPr>
        <p:spPr>
          <a:xfrm>
            <a:off x="680937" y="229395"/>
            <a:ext cx="11511063" cy="803654"/>
          </a:xfrm>
        </p:spPr>
        <p:txBody>
          <a:bodyPr/>
          <a:lstStyle/>
          <a:p>
            <a:pPr algn="l" rtl="0"/>
            <a:r>
              <a:rPr lang="en-IE" b="1" dirty="0"/>
              <a:t>CAAS &amp; </a:t>
            </a:r>
            <a:r>
              <a:rPr lang="en-IE" b="1" dirty="0" err="1"/>
              <a:t>Comportamento</a:t>
            </a:r>
            <a:r>
              <a:rPr lang="en-IE" b="1" dirty="0"/>
              <a:t> humano para </a:t>
            </a:r>
            <a:r>
              <a:rPr lang="en-IE" b="1" dirty="0" err="1"/>
              <a:t>criar</a:t>
            </a:r>
            <a:r>
              <a:rPr lang="en-IE" b="1" dirty="0"/>
              <a:t> </a:t>
            </a:r>
            <a:r>
              <a:rPr lang="en-IE" b="1" dirty="0" err="1"/>
              <a:t>resultados</a:t>
            </a:r>
            <a:r>
              <a:rPr lang="en-IE" b="1" dirty="0"/>
              <a:t> </a:t>
            </a:r>
            <a:r>
              <a:rPr lang="en-IE" b="1" dirty="0" err="1"/>
              <a:t>esperados</a:t>
            </a:r>
            <a:r>
              <a:rPr lang="en-IE" b="1" dirty="0"/>
              <a:t> positivos</a:t>
            </a:r>
          </a:p>
        </p:txBody>
      </p:sp>
      <p:sp>
        <p:nvSpPr>
          <p:cNvPr id="5" name="TextBox 4">
            <a:extLst>
              <a:ext uri="{FF2B5EF4-FFF2-40B4-BE49-F238E27FC236}">
                <a16:creationId xmlns:a16="http://schemas.microsoft.com/office/drawing/2014/main" id="{6B5E5165-142A-4DAC-7BDB-98C39C85C07C}"/>
              </a:ext>
            </a:extLst>
          </p:cNvPr>
          <p:cNvSpPr txBox="1"/>
          <p:nvPr/>
        </p:nvSpPr>
        <p:spPr>
          <a:xfrm>
            <a:off x="170233" y="6059459"/>
            <a:ext cx="6647661" cy="369332"/>
          </a:xfrm>
          <a:prstGeom prst="rect">
            <a:avLst/>
          </a:prstGeom>
          <a:noFill/>
        </p:spPr>
        <p:txBody>
          <a:bodyPr wrap="square">
            <a:spAutoFit/>
          </a:bodyPr>
          <a:lstStyle/>
          <a:p>
            <a:pPr algn="l" rtl="0"/>
            <a:r>
              <a:rPr lang="en-US" b="0" i="0" dirty="0">
                <a:solidFill>
                  <a:srgbClr val="000000"/>
                </a:solidFill>
                <a:effectLst/>
              </a:rPr>
              <a:t>NOTA: As metas podem ser definidas como estados </a:t>
            </a:r>
            <a:r>
              <a:rPr lang="en-US" b="0" i="0" dirty="0" err="1">
                <a:solidFill>
                  <a:srgbClr val="000000"/>
                </a:solidFill>
                <a:effectLst/>
              </a:rPr>
              <a:t>finais</a:t>
            </a:r>
            <a:r>
              <a:rPr lang="en-US" b="0" i="0" dirty="0">
                <a:solidFill>
                  <a:srgbClr val="000000"/>
                </a:solidFill>
                <a:effectLst/>
              </a:rPr>
              <a:t> </a:t>
            </a:r>
            <a:r>
              <a:rPr lang="en-US" b="0" i="0" dirty="0" err="1">
                <a:solidFill>
                  <a:srgbClr val="000000"/>
                </a:solidFill>
                <a:effectLst/>
              </a:rPr>
              <a:t>desejáveis</a:t>
            </a:r>
            <a:r>
              <a:rPr lang="en-US" b="0" i="0" dirty="0">
                <a:solidFill>
                  <a:srgbClr val="000000"/>
                </a:solidFill>
                <a:effectLst/>
              </a:rPr>
              <a:t>.</a:t>
            </a:r>
            <a:endParaRPr lang="en-IE" dirty="0">
              <a:solidFill>
                <a:srgbClr val="000000"/>
              </a:solidFill>
            </a:endParaRPr>
          </a:p>
        </p:txBody>
      </p:sp>
    </p:spTree>
    <p:extLst>
      <p:ext uri="{BB962C8B-B14F-4D97-AF65-F5344CB8AC3E}">
        <p14:creationId xmlns:p14="http://schemas.microsoft.com/office/powerpoint/2010/main" val="174100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272588"/>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4100" b="1" dirty="0">
                <a:solidFill>
                  <a:srgbClr val="000000"/>
                </a:solidFill>
                <a:ea typeface="+mj-ea"/>
                <a:cs typeface="+mj-cs"/>
              </a:rPr>
              <a:t>Uma estratégia de escolha e consequência...</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1744204"/>
            <a:ext cx="7020624"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spcBef>
                <a:spcPts val="600"/>
              </a:spcBef>
              <a:buNone/>
            </a:pPr>
            <a:r>
              <a:rPr lang="en-US" sz="2400" dirty="0">
                <a:solidFill>
                  <a:srgbClr val="000000"/>
                </a:solidFill>
              </a:rPr>
              <a:t>As </a:t>
            </a:r>
            <a:r>
              <a:rPr lang="en-US" sz="2400" dirty="0" err="1">
                <a:solidFill>
                  <a:srgbClr val="000000"/>
                </a:solidFill>
              </a:rPr>
              <a:t>mudanças</a:t>
            </a:r>
            <a:r>
              <a:rPr lang="en-US" sz="2400" dirty="0">
                <a:solidFill>
                  <a:srgbClr val="000000"/>
                </a:solidFill>
              </a:rPr>
              <a:t> </a:t>
            </a:r>
            <a:r>
              <a:rPr lang="en-US" sz="2400" dirty="0" err="1">
                <a:solidFill>
                  <a:srgbClr val="000000"/>
                </a:solidFill>
              </a:rPr>
              <a:t>climáticas</a:t>
            </a:r>
            <a:r>
              <a:rPr lang="en-US" sz="2400" dirty="0">
                <a:solidFill>
                  <a:srgbClr val="000000"/>
                </a:solidFill>
              </a:rPr>
              <a:t> </a:t>
            </a:r>
            <a:r>
              <a:rPr lang="en-US" sz="2400" dirty="0" err="1">
                <a:solidFill>
                  <a:srgbClr val="000000"/>
                </a:solidFill>
              </a:rPr>
              <a:t>põem</a:t>
            </a:r>
            <a:r>
              <a:rPr lang="en-US" sz="2400" dirty="0">
                <a:solidFill>
                  <a:srgbClr val="000000"/>
                </a:solidFill>
              </a:rPr>
              <a:t> em </a:t>
            </a:r>
            <a:r>
              <a:rPr lang="en-US" sz="2400" dirty="0" err="1">
                <a:solidFill>
                  <a:srgbClr val="000000"/>
                </a:solidFill>
              </a:rPr>
              <a:t>perigo</a:t>
            </a:r>
            <a:r>
              <a:rPr lang="en-US" sz="2400" dirty="0">
                <a:solidFill>
                  <a:srgbClr val="000000"/>
                </a:solidFill>
              </a:rPr>
              <a:t> </a:t>
            </a:r>
            <a:r>
              <a:rPr lang="en-US" sz="2400" dirty="0" err="1">
                <a:solidFill>
                  <a:srgbClr val="000000"/>
                </a:solidFill>
              </a:rPr>
              <a:t>os</a:t>
            </a:r>
            <a:r>
              <a:rPr lang="en-US" sz="2400" dirty="0">
                <a:solidFill>
                  <a:srgbClr val="000000"/>
                </a:solidFill>
              </a:rPr>
              <a:t> </a:t>
            </a:r>
            <a:r>
              <a:rPr lang="en-US" sz="2400" dirty="0" err="1">
                <a:solidFill>
                  <a:srgbClr val="000000"/>
                </a:solidFill>
              </a:rPr>
              <a:t>ecossistemas</a:t>
            </a:r>
            <a:r>
              <a:rPr lang="en-US" sz="2400" dirty="0">
                <a:solidFill>
                  <a:srgbClr val="000000"/>
                </a:solidFill>
              </a:rPr>
              <a:t>, </a:t>
            </a:r>
            <a:r>
              <a:rPr lang="en-US" sz="2400" dirty="0" err="1">
                <a:solidFill>
                  <a:srgbClr val="000000"/>
                </a:solidFill>
              </a:rPr>
              <a:t>originam</a:t>
            </a:r>
            <a:r>
              <a:rPr lang="en-US" sz="2400" dirty="0">
                <a:solidFill>
                  <a:srgbClr val="000000"/>
                </a:solidFill>
              </a:rPr>
              <a:t> </a:t>
            </a:r>
            <a:r>
              <a:rPr lang="en-US" sz="2400" dirty="0" err="1">
                <a:solidFill>
                  <a:srgbClr val="000000"/>
                </a:solidFill>
              </a:rPr>
              <a:t>eventos</a:t>
            </a:r>
            <a:r>
              <a:rPr lang="en-US" sz="2400" dirty="0">
                <a:solidFill>
                  <a:srgbClr val="000000"/>
                </a:solidFill>
              </a:rPr>
              <a:t> climáticos mais extremos, </a:t>
            </a:r>
            <a:r>
              <a:rPr lang="en-US" sz="2400" dirty="0" err="1">
                <a:solidFill>
                  <a:srgbClr val="000000"/>
                </a:solidFill>
              </a:rPr>
              <a:t>reduzem</a:t>
            </a:r>
            <a:r>
              <a:rPr lang="en-US" sz="2400" dirty="0">
                <a:solidFill>
                  <a:srgbClr val="000000"/>
                </a:solidFill>
              </a:rPr>
              <a:t> a biodiversidade e, de várias maneiras, </a:t>
            </a:r>
            <a:r>
              <a:rPr lang="en-US" sz="2400" dirty="0" err="1">
                <a:solidFill>
                  <a:srgbClr val="000000"/>
                </a:solidFill>
              </a:rPr>
              <a:t>ameaçam</a:t>
            </a:r>
            <a:r>
              <a:rPr lang="en-US" sz="2400" dirty="0">
                <a:solidFill>
                  <a:srgbClr val="000000"/>
                </a:solidFill>
              </a:rPr>
              <a:t> o modo de vida atual (</a:t>
            </a:r>
            <a:r>
              <a:rPr lang="en-US" sz="2400" dirty="0">
                <a:solidFill>
                  <a:srgbClr val="000000"/>
                </a:solidFill>
                <a:hlinkClick r:id="rId3">
                  <a:extLst>
                    <a:ext uri="{A12FA001-AC4F-418D-AE19-62706E023703}">
                      <ahyp:hlinkClr xmlns:ahyp="http://schemas.microsoft.com/office/drawing/2018/hyperlinkcolor" val="tx"/>
                    </a:ext>
                  </a:extLst>
                </a:hlinkClick>
              </a:rPr>
              <a:t>O'Neill et al., 2017</a:t>
            </a:r>
            <a:r>
              <a:rPr lang="en-US" sz="2400" dirty="0">
                <a:solidFill>
                  <a:srgbClr val="000000"/>
                </a:solidFill>
              </a:rPr>
              <a:t>).</a:t>
            </a:r>
          </a:p>
          <a:p>
            <a:pPr marL="0" indent="0" algn="just" rtl="0">
              <a:spcBef>
                <a:spcPts val="600"/>
              </a:spcBef>
              <a:buNone/>
            </a:pPr>
            <a:r>
              <a:rPr lang="en-US" sz="2400" dirty="0">
                <a:solidFill>
                  <a:srgbClr val="000000"/>
                </a:solidFill>
              </a:rPr>
              <a:t>O consumo doméstico de </a:t>
            </a:r>
            <a:r>
              <a:rPr lang="en-US" sz="2400" dirty="0" err="1">
                <a:solidFill>
                  <a:srgbClr val="000000"/>
                </a:solidFill>
              </a:rPr>
              <a:t>alimentos</a:t>
            </a:r>
            <a:r>
              <a:rPr lang="en-US" sz="2400" dirty="0">
                <a:solidFill>
                  <a:srgbClr val="000000"/>
                </a:solidFill>
              </a:rPr>
              <a:t> é </a:t>
            </a:r>
            <a:r>
              <a:rPr lang="en-US" sz="2400" dirty="0" err="1">
                <a:solidFill>
                  <a:srgbClr val="000000"/>
                </a:solidFill>
              </a:rPr>
              <a:t>responsável</a:t>
            </a:r>
            <a:r>
              <a:rPr lang="en-US" sz="2400" dirty="0">
                <a:solidFill>
                  <a:srgbClr val="000000"/>
                </a:solidFill>
              </a:rPr>
              <a:t> </a:t>
            </a:r>
            <a:r>
              <a:rPr lang="en-US" sz="2400" dirty="0" err="1">
                <a:solidFill>
                  <a:srgbClr val="000000"/>
                </a:solidFill>
              </a:rPr>
              <a:t>por</a:t>
            </a:r>
            <a:r>
              <a:rPr lang="en-US" sz="2400" dirty="0">
                <a:solidFill>
                  <a:srgbClr val="000000"/>
                </a:solidFill>
              </a:rPr>
              <a:t>  </a:t>
            </a:r>
            <a:r>
              <a:rPr lang="en-US" sz="2400" dirty="0" err="1">
                <a:solidFill>
                  <a:srgbClr val="000000"/>
                </a:solidFill>
              </a:rPr>
              <a:t>mais</a:t>
            </a:r>
            <a:r>
              <a:rPr lang="en-US" sz="2400" dirty="0">
                <a:solidFill>
                  <a:srgbClr val="000000"/>
                </a:solidFill>
              </a:rPr>
              <a:t> de 60% das emissões globais de gases de efeito estufa e entre 50 e 80% do uso total de recursos (</a:t>
            </a:r>
            <a:r>
              <a:rPr lang="en-US" sz="2400" dirty="0">
                <a:solidFill>
                  <a:srgbClr val="000000"/>
                </a:solidFill>
                <a:hlinkClick r:id="rId4">
                  <a:extLst>
                    <a:ext uri="{A12FA001-AC4F-418D-AE19-62706E023703}">
                      <ahyp:hlinkClr xmlns:ahyp="http://schemas.microsoft.com/office/drawing/2018/hyperlinkcolor" val="tx"/>
                    </a:ext>
                  </a:extLst>
                </a:hlinkClick>
              </a:rPr>
              <a:t>Ivanova et al., 2016</a:t>
            </a:r>
            <a:r>
              <a:rPr lang="en-US" sz="2400" dirty="0">
                <a:solidFill>
                  <a:srgbClr val="000000"/>
                </a:solidFill>
              </a:rPr>
              <a:t>).</a:t>
            </a:r>
          </a:p>
          <a:p>
            <a:pPr marL="0" indent="0" algn="just" rtl="0">
              <a:spcBef>
                <a:spcPts val="600"/>
              </a:spcBef>
              <a:buNone/>
            </a:pPr>
            <a:r>
              <a:rPr lang="en-US" sz="2400" dirty="0">
                <a:solidFill>
                  <a:srgbClr val="000000"/>
                </a:solidFill>
              </a:rPr>
              <a:t>Assim, tornar os padrões </a:t>
            </a:r>
            <a:r>
              <a:rPr lang="en-US" sz="2400" dirty="0" err="1">
                <a:solidFill>
                  <a:srgbClr val="000000"/>
                </a:solidFill>
              </a:rPr>
              <a:t>alimentares</a:t>
            </a:r>
            <a:r>
              <a:rPr lang="en-US" sz="2400" dirty="0">
                <a:solidFill>
                  <a:srgbClr val="000000"/>
                </a:solidFill>
              </a:rPr>
              <a:t> das </a:t>
            </a:r>
            <a:r>
              <a:rPr lang="en-US" sz="2400" dirty="0" err="1">
                <a:solidFill>
                  <a:srgbClr val="000000"/>
                </a:solidFill>
              </a:rPr>
              <a:t>populações</a:t>
            </a:r>
            <a:r>
              <a:rPr lang="en-US" sz="2400" dirty="0">
                <a:solidFill>
                  <a:srgbClr val="000000"/>
                </a:solidFill>
              </a:rPr>
              <a:t> </a:t>
            </a:r>
            <a:r>
              <a:rPr lang="en-US" sz="2400" dirty="0" err="1">
                <a:solidFill>
                  <a:srgbClr val="000000"/>
                </a:solidFill>
              </a:rPr>
              <a:t>mais</a:t>
            </a:r>
            <a:r>
              <a:rPr lang="en-US" sz="2400" dirty="0">
                <a:solidFill>
                  <a:srgbClr val="000000"/>
                </a:solidFill>
              </a:rPr>
              <a:t> ambientalmente </a:t>
            </a:r>
            <a:r>
              <a:rPr lang="en-US" sz="2400" dirty="0" err="1">
                <a:solidFill>
                  <a:srgbClr val="000000"/>
                </a:solidFill>
              </a:rPr>
              <a:t>sustentáveis</a:t>
            </a:r>
            <a:r>
              <a:rPr lang="en-US" sz="2400" dirty="0">
                <a:solidFill>
                  <a:srgbClr val="000000"/>
                </a:solidFill>
              </a:rPr>
              <a:t> é de extrema </a:t>
            </a:r>
            <a:r>
              <a:rPr lang="en-US" sz="2400" dirty="0" err="1">
                <a:solidFill>
                  <a:srgbClr val="000000"/>
                </a:solidFill>
              </a:rPr>
              <a:t>importância</a:t>
            </a:r>
            <a:r>
              <a:rPr lang="en-US" sz="2400" dirty="0">
                <a:solidFill>
                  <a:srgbClr val="000000"/>
                </a:solidFill>
              </a:rPr>
              <a:t> (</a:t>
            </a:r>
            <a:r>
              <a:rPr lang="en-US" sz="2400" dirty="0" err="1">
                <a:solidFill>
                  <a:srgbClr val="000000"/>
                </a:solidFill>
                <a:hlinkClick r:id="rId5">
                  <a:extLst>
                    <a:ext uri="{A12FA001-AC4F-418D-AE19-62706E023703}">
                      <ahyp:hlinkClr xmlns:ahyp="http://schemas.microsoft.com/office/drawing/2018/hyperlinkcolor" val="tx"/>
                    </a:ext>
                  </a:extLst>
                </a:hlinkClick>
              </a:rPr>
              <a:t>Springmann</a:t>
            </a:r>
            <a:r>
              <a:rPr lang="en-US" sz="2400" dirty="0">
                <a:solidFill>
                  <a:srgbClr val="000000"/>
                </a:solidFill>
                <a:hlinkClick r:id="rId5">
                  <a:extLst>
                    <a:ext uri="{A12FA001-AC4F-418D-AE19-62706E023703}">
                      <ahyp:hlinkClr xmlns:ahyp="http://schemas.microsoft.com/office/drawing/2018/hyperlinkcolor" val="tx"/>
                    </a:ext>
                  </a:extLst>
                </a:hlinkClick>
              </a:rPr>
              <a:t> et al., 2016</a:t>
            </a:r>
            <a:r>
              <a:rPr lang="en-US" sz="2400" dirty="0">
                <a:solidFill>
                  <a:srgbClr val="000000"/>
                </a:solidFill>
              </a:rPr>
              <a:t>; </a:t>
            </a:r>
            <a:r>
              <a:rPr lang="en-US" sz="2400" dirty="0">
                <a:solidFill>
                  <a:srgbClr val="000000"/>
                </a:solidFill>
                <a:hlinkClick r:id="rId6">
                  <a:extLst>
                    <a:ext uri="{A12FA001-AC4F-418D-AE19-62706E023703}">
                      <ahyp:hlinkClr xmlns:ahyp="http://schemas.microsoft.com/office/drawing/2018/hyperlinkcolor" val="tx"/>
                    </a:ext>
                  </a:extLst>
                </a:hlinkClick>
              </a:rPr>
              <a:t>Hartmann &amp; Siegrist, 2017</a:t>
            </a:r>
            <a:r>
              <a:rPr lang="en-US" sz="2400" dirty="0">
                <a:solidFill>
                  <a:srgbClr val="000000"/>
                </a:solidFill>
              </a:rPr>
              <a:t>; </a:t>
            </a:r>
            <a:r>
              <a:rPr lang="en-US" sz="2400" dirty="0">
                <a:solidFill>
                  <a:srgbClr val="000000"/>
                </a:solidFill>
                <a:hlinkClick r:id="rId7">
                  <a:extLst>
                    <a:ext uri="{A12FA001-AC4F-418D-AE19-62706E023703}">
                      <ahyp:hlinkClr xmlns:ahyp="http://schemas.microsoft.com/office/drawing/2018/hyperlinkcolor" val="tx"/>
                    </a:ext>
                  </a:extLst>
                </a:hlinkClick>
              </a:rPr>
              <a:t>Magrini et al., 2018</a:t>
            </a:r>
            <a:r>
              <a:rPr lang="en-US" sz="2400" dirty="0">
                <a:solidFill>
                  <a:srgbClr val="000000"/>
                </a:solidFill>
              </a:rPr>
              <a:t>; </a:t>
            </a:r>
            <a:r>
              <a:rPr lang="en-US" sz="2400" u="sng" dirty="0">
                <a:solidFill>
                  <a:srgbClr val="000000"/>
                </a:solidFill>
              </a:rPr>
              <a:t>Hedin et al.</a:t>
            </a:r>
            <a:r>
              <a:rPr lang="en-US" sz="2400" u="sng" dirty="0">
                <a:solidFill>
                  <a:srgbClr val="000000"/>
                </a:solidFill>
                <a:hlinkClick r:id="rId8">
                  <a:extLst>
                    <a:ext uri="{A12FA001-AC4F-418D-AE19-62706E023703}">
                      <ahyp:hlinkClr xmlns:ahyp="http://schemas.microsoft.com/office/drawing/2018/hyperlinkcolor" val="tx"/>
                    </a:ext>
                  </a:extLst>
                </a:hlinkClick>
              </a:rPr>
              <a:t>, </a:t>
            </a:r>
            <a:r>
              <a:rPr lang="en-US" sz="2400" dirty="0">
                <a:solidFill>
                  <a:srgbClr val="000000"/>
                </a:solidFill>
                <a:hlinkClick r:id="rId8">
                  <a:extLst>
                    <a:ext uri="{A12FA001-AC4F-418D-AE19-62706E023703}">
                      <ahyp:hlinkClr xmlns:ahyp="http://schemas.microsoft.com/office/drawing/2018/hyperlinkcolor" val="tx"/>
                    </a:ext>
                  </a:extLst>
                </a:hlinkClick>
              </a:rPr>
              <a:t>2019</a:t>
            </a:r>
            <a:r>
              <a:rPr lang="en-US" sz="2400" dirty="0">
                <a:solidFill>
                  <a:srgbClr val="000000"/>
                </a:solidFill>
              </a:rPr>
              <a:t>).</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9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ct val="0"/>
              </a:spcBef>
              <a:spcAft>
                <a:spcPts val="600"/>
              </a:spcAft>
              <a:buNone/>
            </a:pPr>
            <a:r>
              <a:rPr lang="en-US" sz="4100" b="1" dirty="0">
                <a:solidFill>
                  <a:srgbClr val="000000"/>
                </a:solidFill>
                <a:ea typeface="+mj-ea"/>
                <a:cs typeface="+mj-cs"/>
              </a:rPr>
              <a:t>Uma estratégia de escolha e consequência...</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385704"/>
            <a:ext cx="671748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en-US" sz="2400" dirty="0">
                <a:solidFill>
                  <a:srgbClr val="000000"/>
                </a:solidFill>
              </a:rPr>
              <a:t>Particularmente em </a:t>
            </a:r>
            <a:r>
              <a:rPr lang="en-US" sz="2400" dirty="0" err="1">
                <a:solidFill>
                  <a:srgbClr val="000000"/>
                </a:solidFill>
              </a:rPr>
              <a:t>países</a:t>
            </a:r>
            <a:r>
              <a:rPr lang="en-US" sz="2400" dirty="0">
                <a:solidFill>
                  <a:srgbClr val="000000"/>
                </a:solidFill>
              </a:rPr>
              <a:t> </a:t>
            </a:r>
            <a:r>
              <a:rPr lang="en-US" sz="2400" dirty="0" err="1">
                <a:solidFill>
                  <a:srgbClr val="000000"/>
                </a:solidFill>
              </a:rPr>
              <a:t>ricos</a:t>
            </a:r>
            <a:r>
              <a:rPr lang="en-US" sz="2400" dirty="0">
                <a:solidFill>
                  <a:srgbClr val="000000"/>
                </a:solidFill>
              </a:rPr>
              <a:t>, </a:t>
            </a:r>
            <a:r>
              <a:rPr lang="en-US" sz="2400" dirty="0" err="1">
                <a:solidFill>
                  <a:srgbClr val="000000"/>
                </a:solidFill>
              </a:rPr>
              <a:t>transformar</a:t>
            </a:r>
            <a:r>
              <a:rPr lang="en-US" sz="2400" dirty="0">
                <a:solidFill>
                  <a:srgbClr val="000000"/>
                </a:solidFill>
              </a:rPr>
              <a:t> o </a:t>
            </a:r>
            <a:r>
              <a:rPr lang="en-US" sz="2400" dirty="0" err="1">
                <a:solidFill>
                  <a:srgbClr val="000000"/>
                </a:solidFill>
              </a:rPr>
              <a:t>consumo</a:t>
            </a:r>
            <a:r>
              <a:rPr lang="en-US" sz="2400" dirty="0">
                <a:solidFill>
                  <a:srgbClr val="000000"/>
                </a:solidFill>
              </a:rPr>
              <a:t> </a:t>
            </a:r>
            <a:r>
              <a:rPr lang="en-US" sz="2400" dirty="0" err="1">
                <a:solidFill>
                  <a:srgbClr val="000000"/>
                </a:solidFill>
              </a:rPr>
              <a:t>alimentar</a:t>
            </a:r>
            <a:r>
              <a:rPr lang="en-US" sz="2400" dirty="0">
                <a:solidFill>
                  <a:srgbClr val="000000"/>
                </a:solidFill>
              </a:rPr>
              <a:t> é </a:t>
            </a:r>
            <a:r>
              <a:rPr lang="en-US" sz="2400" dirty="0" err="1">
                <a:solidFill>
                  <a:srgbClr val="000000"/>
                </a:solidFill>
              </a:rPr>
              <a:t>considerado</a:t>
            </a:r>
            <a:r>
              <a:rPr lang="en-US" sz="2400" dirty="0">
                <a:solidFill>
                  <a:srgbClr val="000000"/>
                </a:solidFill>
              </a:rPr>
              <a:t> uma condição essencial para atingir as metas globais de sustentabilidade (</a:t>
            </a:r>
            <a:r>
              <a:rPr lang="en-US" sz="2400" dirty="0">
                <a:solidFill>
                  <a:srgbClr val="000000"/>
                </a:solidFill>
                <a:hlinkClick r:id="rId3">
                  <a:extLst>
                    <a:ext uri="{A12FA001-AC4F-418D-AE19-62706E023703}">
                      <ahyp:hlinkClr xmlns:ahyp="http://schemas.microsoft.com/office/drawing/2018/hyperlinkcolor" val="tx"/>
                    </a:ext>
                  </a:extLst>
                </a:hlinkClick>
              </a:rPr>
              <a:t>ONU, 2016</a:t>
            </a:r>
            <a:r>
              <a:rPr lang="en-US" sz="2400" dirty="0">
                <a:solidFill>
                  <a:srgbClr val="000000"/>
                </a:solidFill>
              </a:rPr>
              <a:t>).</a:t>
            </a:r>
          </a:p>
          <a:p>
            <a:pPr marL="0" indent="0" algn="just">
              <a:buNone/>
            </a:pPr>
            <a:r>
              <a:rPr lang="en-US" sz="2400" dirty="0">
                <a:solidFill>
                  <a:srgbClr val="000000"/>
                </a:solidFill>
              </a:rPr>
              <a:t>Este facto leva à crença de que é </a:t>
            </a:r>
            <a:r>
              <a:rPr lang="en-US" sz="2400" dirty="0" err="1">
                <a:solidFill>
                  <a:srgbClr val="000000"/>
                </a:solidFill>
              </a:rPr>
              <a:t>necessário</a:t>
            </a:r>
            <a:r>
              <a:rPr lang="en-US" sz="2400" dirty="0">
                <a:solidFill>
                  <a:srgbClr val="000000"/>
                </a:solidFill>
              </a:rPr>
              <a:t> </a:t>
            </a:r>
            <a:r>
              <a:rPr lang="en-US" sz="2400" dirty="0" err="1">
                <a:solidFill>
                  <a:srgbClr val="000000"/>
                </a:solidFill>
              </a:rPr>
              <a:t>promover</a:t>
            </a:r>
            <a:r>
              <a:rPr lang="en-US" sz="2400" dirty="0">
                <a:solidFill>
                  <a:srgbClr val="000000"/>
                </a:solidFill>
              </a:rPr>
              <a:t> </a:t>
            </a:r>
            <a:r>
              <a:rPr lang="en-US" sz="2400" dirty="0" err="1">
                <a:solidFill>
                  <a:srgbClr val="000000"/>
                </a:solidFill>
              </a:rPr>
              <a:t>diferentes</a:t>
            </a:r>
            <a:r>
              <a:rPr lang="en-US" sz="2400" dirty="0">
                <a:solidFill>
                  <a:srgbClr val="000000"/>
                </a:solidFill>
              </a:rPr>
              <a:t> </a:t>
            </a:r>
            <a:r>
              <a:rPr lang="en-US" sz="2400" dirty="0" err="1">
                <a:solidFill>
                  <a:srgbClr val="000000"/>
                </a:solidFill>
              </a:rPr>
              <a:t>estratégias</a:t>
            </a:r>
            <a:r>
              <a:rPr lang="en-US" sz="2400" dirty="0">
                <a:solidFill>
                  <a:srgbClr val="000000"/>
                </a:solidFill>
              </a:rPr>
              <a:t> </a:t>
            </a:r>
            <a:r>
              <a:rPr lang="en-US" sz="2400" dirty="0" err="1">
                <a:solidFill>
                  <a:srgbClr val="000000"/>
                </a:solidFill>
              </a:rPr>
              <a:t>comportamentais</a:t>
            </a:r>
            <a:r>
              <a:rPr lang="en-US" sz="2400" dirty="0">
                <a:solidFill>
                  <a:srgbClr val="000000"/>
                </a:solidFill>
              </a:rPr>
              <a:t> que </a:t>
            </a:r>
            <a:r>
              <a:rPr lang="en-US" sz="2400" dirty="0" err="1">
                <a:solidFill>
                  <a:srgbClr val="000000"/>
                </a:solidFill>
              </a:rPr>
              <a:t>induzam</a:t>
            </a:r>
            <a:r>
              <a:rPr lang="en-US" sz="2400" dirty="0">
                <a:solidFill>
                  <a:srgbClr val="000000"/>
                </a:solidFill>
              </a:rPr>
              <a:t> de forma </a:t>
            </a:r>
            <a:r>
              <a:rPr lang="en-US" sz="2400" dirty="0" err="1">
                <a:solidFill>
                  <a:srgbClr val="000000"/>
                </a:solidFill>
              </a:rPr>
              <a:t>crescente</a:t>
            </a:r>
            <a:r>
              <a:rPr lang="en-US" sz="2400" dirty="0">
                <a:solidFill>
                  <a:srgbClr val="000000"/>
                </a:solidFill>
              </a:rPr>
              <a:t> o consumo de </a:t>
            </a:r>
            <a:r>
              <a:rPr lang="en-US" sz="2400" dirty="0" err="1">
                <a:solidFill>
                  <a:srgbClr val="000000"/>
                </a:solidFill>
              </a:rPr>
              <a:t>alimentos</a:t>
            </a:r>
            <a:r>
              <a:rPr lang="en-US" sz="2400" dirty="0">
                <a:solidFill>
                  <a:srgbClr val="000000"/>
                </a:solidFill>
              </a:rPr>
              <a:t> </a:t>
            </a:r>
            <a:r>
              <a:rPr lang="en-US" sz="2400" dirty="0" err="1">
                <a:solidFill>
                  <a:srgbClr val="000000"/>
                </a:solidFill>
              </a:rPr>
              <a:t>mais</a:t>
            </a:r>
            <a:r>
              <a:rPr lang="en-US" sz="2400" dirty="0">
                <a:solidFill>
                  <a:srgbClr val="000000"/>
                </a:solidFill>
              </a:rPr>
              <a:t> </a:t>
            </a:r>
            <a:r>
              <a:rPr lang="en-US" sz="2400" dirty="0" err="1">
                <a:solidFill>
                  <a:srgbClr val="000000"/>
                </a:solidFill>
              </a:rPr>
              <a:t>ambientalmente</a:t>
            </a:r>
            <a:r>
              <a:rPr lang="en-US" sz="2400" dirty="0">
                <a:solidFill>
                  <a:srgbClr val="000000"/>
                </a:solidFill>
              </a:rPr>
              <a:t> </a:t>
            </a:r>
            <a:r>
              <a:rPr lang="en-US" sz="2400" dirty="0" err="1">
                <a:solidFill>
                  <a:srgbClr val="000000"/>
                </a:solidFill>
              </a:rPr>
              <a:t>sustentáveis</a:t>
            </a:r>
            <a:r>
              <a:rPr lang="en-US" sz="2400" dirty="0">
                <a:solidFill>
                  <a:srgbClr val="000000"/>
                </a:solidFill>
              </a:rPr>
              <a:t>.</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5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316FF-DAC9-43DE-6E64-BF4B05CAECDC}"/>
              </a:ext>
            </a:extLst>
          </p:cNvPr>
          <p:cNvSpPr>
            <a:spLocks noGrp="1"/>
          </p:cNvSpPr>
          <p:nvPr>
            <p:ph type="body" sz="quarter" idx="16"/>
          </p:nvPr>
        </p:nvSpPr>
        <p:spPr/>
        <p:txBody>
          <a:bodyPr/>
          <a:lstStyle/>
          <a:p>
            <a:pPr algn="l" rtl="0"/>
            <a:r>
              <a:rPr lang="en-IE" dirty="0"/>
              <a:t>A Emergência Climática - ODS</a:t>
            </a:r>
          </a:p>
          <a:p>
            <a:pPr algn="l" rtl="0"/>
            <a:endParaRPr lang="en-IE" dirty="0"/>
          </a:p>
        </p:txBody>
      </p:sp>
      <p:sp>
        <p:nvSpPr>
          <p:cNvPr id="3" name="Text Placeholder 2">
            <a:extLst>
              <a:ext uri="{FF2B5EF4-FFF2-40B4-BE49-F238E27FC236}">
                <a16:creationId xmlns:a16="http://schemas.microsoft.com/office/drawing/2014/main" id="{CBBE5621-55EE-7267-E860-48AC9FFD2737}"/>
              </a:ext>
            </a:extLst>
          </p:cNvPr>
          <p:cNvSpPr>
            <a:spLocks noGrp="1"/>
          </p:cNvSpPr>
          <p:nvPr>
            <p:ph type="body" sz="quarter" idx="17"/>
          </p:nvPr>
        </p:nvSpPr>
        <p:spPr/>
        <p:txBody>
          <a:bodyPr/>
          <a:lstStyle/>
          <a:p>
            <a:pPr algn="l" rtl="0"/>
            <a:r>
              <a:rPr lang="en-IE"/>
              <a:t>03</a:t>
            </a:r>
          </a:p>
        </p:txBody>
      </p:sp>
    </p:spTree>
    <p:extLst>
      <p:ext uri="{BB962C8B-B14F-4D97-AF65-F5344CB8AC3E}">
        <p14:creationId xmlns:p14="http://schemas.microsoft.com/office/powerpoint/2010/main" val="192332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aobab trees">
            <a:extLst>
              <a:ext uri="{FF2B5EF4-FFF2-40B4-BE49-F238E27FC236}">
                <a16:creationId xmlns:a16="http://schemas.microsoft.com/office/drawing/2014/main" id="{D10CB255-80B0-AC75-A14B-FDFF79EA46F5}"/>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791855" y="1452563"/>
            <a:ext cx="4400145" cy="4656137"/>
          </a:xfrm>
        </p:spPr>
      </p:pic>
      <p:sp>
        <p:nvSpPr>
          <p:cNvPr id="7" name="Text Placeholder 6">
            <a:extLst>
              <a:ext uri="{FF2B5EF4-FFF2-40B4-BE49-F238E27FC236}">
                <a16:creationId xmlns:a16="http://schemas.microsoft.com/office/drawing/2014/main" id="{8C4C4E5D-B0F3-5E2D-FB2A-6028AB370239}"/>
              </a:ext>
            </a:extLst>
          </p:cNvPr>
          <p:cNvSpPr>
            <a:spLocks noGrp="1"/>
          </p:cNvSpPr>
          <p:nvPr>
            <p:ph type="body" sz="quarter" idx="18"/>
          </p:nvPr>
        </p:nvSpPr>
        <p:spPr>
          <a:xfrm>
            <a:off x="506540" y="475066"/>
            <a:ext cx="7381415" cy="5775009"/>
          </a:xfrm>
          <a:solidFill>
            <a:srgbClr val="B3DDDC"/>
          </a:solidFill>
        </p:spPr>
        <p:txBody>
          <a:bodyPr/>
          <a:lstStyle/>
          <a:p>
            <a:pPr marL="108000" algn="just" rtl="0">
              <a:spcBef>
                <a:spcPts val="500"/>
              </a:spcBef>
            </a:pPr>
            <a:r>
              <a:rPr lang="en-US" sz="2300" dirty="0"/>
              <a:t>O </a:t>
            </a:r>
            <a:r>
              <a:rPr lang="en-US" sz="2300" dirty="0" err="1"/>
              <a:t>Fórum</a:t>
            </a:r>
            <a:r>
              <a:rPr lang="en-US" sz="2300" dirty="0"/>
              <a:t> </a:t>
            </a:r>
            <a:r>
              <a:rPr lang="en-US" sz="2300" dirty="0" err="1"/>
              <a:t>Económico</a:t>
            </a:r>
            <a:r>
              <a:rPr lang="en-US" sz="2300" dirty="0"/>
              <a:t> Mundial </a:t>
            </a:r>
            <a:r>
              <a:rPr lang="en-US" sz="2300" dirty="0" err="1"/>
              <a:t>refere</a:t>
            </a:r>
            <a:r>
              <a:rPr lang="en-US" sz="2300" dirty="0"/>
              <a:t> que e</a:t>
            </a:r>
            <a:r>
              <a:rPr lang="en-GB" sz="2300" dirty="0"/>
              <a:t>m 2015, os sistemas alimentares globais foram responsáveis ​​por cerca de 25% a 42% - ou cerca de um terço - de todas as emissões globais de gases de efeito estufa (GEE)</a:t>
            </a:r>
            <a:r>
              <a:rPr lang="en-US" sz="2300" dirty="0"/>
              <a:t>.</a:t>
            </a:r>
            <a:r>
              <a:rPr lang="en-US" sz="2300" b="1" dirty="0">
                <a:solidFill>
                  <a:schemeClr val="bg1"/>
                </a:solidFill>
                <a:highlight>
                  <a:srgbClr val="F79037"/>
                </a:highlight>
                <a:hlinkClick r:id="rId4">
                  <a:extLst>
                    <a:ext uri="{A12FA001-AC4F-418D-AE19-62706E023703}">
                      <ahyp:hlinkClr xmlns:ahyp="http://schemas.microsoft.com/office/drawing/2018/hyperlinkcolor" val="tx"/>
                    </a:ext>
                  </a:extLst>
                </a:hlinkClick>
              </a:rPr>
              <a:t>Fonte</a:t>
            </a:r>
            <a:endParaRPr lang="en-GB" sz="2300" dirty="0">
              <a:solidFill>
                <a:schemeClr val="bg1"/>
              </a:solidFill>
              <a:highlight>
                <a:srgbClr val="F79037"/>
              </a:highlight>
            </a:endParaRPr>
          </a:p>
          <a:p>
            <a:pPr marL="108000" algn="just" rtl="0">
              <a:spcBef>
                <a:spcPts val="500"/>
              </a:spcBef>
            </a:pPr>
            <a:r>
              <a:rPr lang="en-US" sz="2300" dirty="0"/>
              <a:t>As mudanças climáticas </a:t>
            </a:r>
            <a:r>
              <a:rPr lang="en-US" sz="2300" dirty="0" err="1"/>
              <a:t>estão</a:t>
            </a:r>
            <a:r>
              <a:rPr lang="en-US" sz="2300" dirty="0"/>
              <a:t> a </a:t>
            </a:r>
            <a:r>
              <a:rPr lang="en-US" sz="2300" dirty="0" err="1"/>
              <a:t>afetar</a:t>
            </a:r>
            <a:r>
              <a:rPr lang="en-US" sz="2300" dirty="0"/>
              <a:t> todos os países do mundo. </a:t>
            </a:r>
            <a:r>
              <a:rPr lang="en-US" sz="2300" dirty="0" err="1"/>
              <a:t>Estão</a:t>
            </a:r>
            <a:r>
              <a:rPr lang="en-US" sz="2300" dirty="0"/>
              <a:t> a </a:t>
            </a:r>
            <a:r>
              <a:rPr lang="en-US" sz="2300" dirty="0" err="1"/>
              <a:t>prejudicar</a:t>
            </a:r>
            <a:r>
              <a:rPr lang="en-US" sz="2300" dirty="0"/>
              <a:t> as economias nacionais e a </a:t>
            </a:r>
            <a:r>
              <a:rPr lang="en-US" sz="2300" dirty="0" err="1"/>
              <a:t>afetar</a:t>
            </a:r>
            <a:r>
              <a:rPr lang="en-US" sz="2300" dirty="0"/>
              <a:t> a </a:t>
            </a:r>
            <a:r>
              <a:rPr lang="en-US" sz="2300" dirty="0" err="1"/>
              <a:t>vida</a:t>
            </a:r>
            <a:r>
              <a:rPr lang="en-US" sz="2300" dirty="0"/>
              <a:t> e </a:t>
            </a:r>
            <a:r>
              <a:rPr lang="en-US" sz="2300" dirty="0" err="1"/>
              <a:t>os</a:t>
            </a:r>
            <a:r>
              <a:rPr lang="en-US" sz="2300" dirty="0"/>
              <a:t> </a:t>
            </a:r>
            <a:r>
              <a:rPr lang="en-US" sz="2300" dirty="0" err="1"/>
              <a:t>meios</a:t>
            </a:r>
            <a:r>
              <a:rPr lang="en-US" sz="2300" dirty="0"/>
              <a:t> de subsistência, </a:t>
            </a:r>
            <a:r>
              <a:rPr lang="en-US" sz="2300" dirty="0" err="1"/>
              <a:t>especialmente</a:t>
            </a:r>
            <a:r>
              <a:rPr lang="en-US" sz="2300" dirty="0"/>
              <a:t> dos mais vulneráveis.</a:t>
            </a:r>
          </a:p>
          <a:p>
            <a:pPr marL="108000" algn="just" rtl="0">
              <a:spcBef>
                <a:spcPts val="500"/>
              </a:spcBef>
            </a:pPr>
            <a:r>
              <a:rPr lang="en-US" sz="2300" dirty="0"/>
              <a:t>Os padrões climáticos </a:t>
            </a:r>
            <a:r>
              <a:rPr lang="en-US" sz="2300" dirty="0" err="1"/>
              <a:t>estão</a:t>
            </a:r>
            <a:r>
              <a:rPr lang="en-US" sz="2300" dirty="0"/>
              <a:t> a mudar, o nível do mar </a:t>
            </a:r>
            <a:r>
              <a:rPr lang="en-US" sz="2300" dirty="0" err="1"/>
              <a:t>está</a:t>
            </a:r>
            <a:r>
              <a:rPr lang="en-US" sz="2300" dirty="0"/>
              <a:t> a </a:t>
            </a:r>
            <a:r>
              <a:rPr lang="en-US" sz="2300" dirty="0" err="1"/>
              <a:t>subir</a:t>
            </a:r>
            <a:r>
              <a:rPr lang="en-US" sz="2300" dirty="0"/>
              <a:t> e os eventos climáticos </a:t>
            </a:r>
            <a:r>
              <a:rPr lang="en-US" sz="2300" dirty="0" err="1"/>
              <a:t>estão</a:t>
            </a:r>
            <a:r>
              <a:rPr lang="en-US" sz="2300" dirty="0"/>
              <a:t> a se </a:t>
            </a:r>
            <a:r>
              <a:rPr lang="en-US" sz="2300" dirty="0" err="1"/>
              <a:t>tornar</a:t>
            </a:r>
            <a:r>
              <a:rPr lang="en-US" sz="2300" dirty="0"/>
              <a:t> mais extremos, </a:t>
            </a:r>
            <a:r>
              <a:rPr lang="en-US" sz="2300" dirty="0" err="1"/>
              <a:t>tendo</a:t>
            </a:r>
            <a:r>
              <a:rPr lang="en-US" sz="2300" dirty="0"/>
              <a:t> </a:t>
            </a:r>
            <a:r>
              <a:rPr lang="en-US" sz="2300" dirty="0" err="1"/>
              <a:t>sido</a:t>
            </a:r>
            <a:r>
              <a:rPr lang="en-US" sz="2300" dirty="0"/>
              <a:t> </a:t>
            </a:r>
            <a:r>
              <a:rPr lang="en-US" sz="2300" dirty="0" err="1"/>
              <a:t>afetadas</a:t>
            </a:r>
            <a:r>
              <a:rPr lang="en-US" sz="2300" dirty="0"/>
              <a:t> </a:t>
            </a:r>
            <a:r>
              <a:rPr lang="en-US" sz="2300" dirty="0" err="1"/>
              <a:t>mais</a:t>
            </a:r>
            <a:r>
              <a:rPr lang="en-US" sz="2300" dirty="0"/>
              <a:t> de 39 milhões de pessoas em 2018.</a:t>
            </a:r>
          </a:p>
          <a:p>
            <a:pPr marL="108000" algn="just" rtl="0">
              <a:spcBef>
                <a:spcPts val="500"/>
              </a:spcBef>
            </a:pPr>
            <a:r>
              <a:rPr lang="en-US" sz="2300" dirty="0"/>
              <a:t>A </a:t>
            </a:r>
            <a:r>
              <a:rPr lang="en-US" sz="2300" dirty="0" err="1"/>
              <a:t>década</a:t>
            </a:r>
            <a:r>
              <a:rPr lang="en-US" sz="2300" dirty="0"/>
              <a:t> de 2010-2019 foi a </a:t>
            </a:r>
            <a:r>
              <a:rPr lang="en-US" sz="2300" dirty="0" err="1"/>
              <a:t>mais</a:t>
            </a:r>
            <a:r>
              <a:rPr lang="en-US" sz="2300" dirty="0"/>
              <a:t> </a:t>
            </a:r>
            <a:r>
              <a:rPr lang="en-US" sz="2300" dirty="0" err="1"/>
              <a:t>quente</a:t>
            </a:r>
            <a:r>
              <a:rPr lang="en-US" sz="2300" dirty="0"/>
              <a:t> </a:t>
            </a:r>
            <a:r>
              <a:rPr lang="en-US" sz="2300" dirty="0" err="1"/>
              <a:t>alguma</a:t>
            </a:r>
            <a:r>
              <a:rPr lang="en-US" sz="2300" dirty="0"/>
              <a:t> </a:t>
            </a:r>
            <a:r>
              <a:rPr lang="en-US" sz="2300" dirty="0" err="1"/>
              <a:t>vez</a:t>
            </a:r>
            <a:r>
              <a:rPr lang="en-US" sz="2300" dirty="0"/>
              <a:t> </a:t>
            </a:r>
            <a:r>
              <a:rPr lang="en-US" sz="2300" dirty="0" err="1"/>
              <a:t>registada</a:t>
            </a:r>
            <a:r>
              <a:rPr lang="en-US" sz="2300" dirty="0"/>
              <a:t>, </a:t>
            </a:r>
            <a:r>
              <a:rPr lang="en-US" sz="2300" dirty="0" err="1"/>
              <a:t>tendo</a:t>
            </a:r>
            <a:r>
              <a:rPr lang="en-US" sz="2300" dirty="0"/>
              <a:t> </a:t>
            </a:r>
            <a:r>
              <a:rPr lang="en-US" sz="2300" dirty="0" err="1"/>
              <a:t>originado</a:t>
            </a:r>
            <a:r>
              <a:rPr lang="en-US" sz="2300" dirty="0"/>
              <a:t> </a:t>
            </a:r>
            <a:r>
              <a:rPr lang="en-US" sz="2300" dirty="0" err="1"/>
              <a:t>grandes</a:t>
            </a:r>
            <a:r>
              <a:rPr lang="en-US" sz="2300" dirty="0"/>
              <a:t> incêndios florestais, furacões, secas, inundações e outros desastres climáticos em todos os continentes, </a:t>
            </a:r>
            <a:r>
              <a:rPr lang="en-US" sz="2300" dirty="0" err="1"/>
              <a:t>trazendo</a:t>
            </a:r>
            <a:r>
              <a:rPr lang="en-US" sz="2300" dirty="0"/>
              <a:t> </a:t>
            </a:r>
            <a:r>
              <a:rPr lang="en-US" sz="2300" dirty="0" err="1"/>
              <a:t>igualmente</a:t>
            </a:r>
            <a:r>
              <a:rPr lang="en-US" sz="2300" dirty="0"/>
              <a:t> </a:t>
            </a:r>
            <a:r>
              <a:rPr lang="en-US" sz="2300" dirty="0" err="1"/>
              <a:t>desafios</a:t>
            </a:r>
            <a:r>
              <a:rPr lang="en-US" sz="2300" dirty="0"/>
              <a:t> à segurança alimentar e aos preços.</a:t>
            </a:r>
            <a:endParaRPr lang="en-IE" sz="2300" dirty="0"/>
          </a:p>
        </p:txBody>
      </p:sp>
    </p:spTree>
    <p:extLst>
      <p:ext uri="{BB962C8B-B14F-4D97-AF65-F5344CB8AC3E}">
        <p14:creationId xmlns:p14="http://schemas.microsoft.com/office/powerpoint/2010/main" val="150344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basket&#10;&#10;Description automatically generated with low confidence">
            <a:extLst>
              <a:ext uri="{FF2B5EF4-FFF2-40B4-BE49-F238E27FC236}">
                <a16:creationId xmlns:a16="http://schemas.microsoft.com/office/drawing/2014/main" id="{8A4870BF-92DD-7799-59B6-E282160F6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912202" y="1260506"/>
            <a:ext cx="2444127" cy="4336988"/>
          </a:xfrm>
        </p:spPr>
      </p:pic>
      <p:sp>
        <p:nvSpPr>
          <p:cNvPr id="3" name="Text Placeholder 2">
            <a:extLst>
              <a:ext uri="{FF2B5EF4-FFF2-40B4-BE49-F238E27FC236}">
                <a16:creationId xmlns:a16="http://schemas.microsoft.com/office/drawing/2014/main" id="{F803436B-31B8-D84D-B5A2-61B5F1E70AF9}"/>
              </a:ext>
            </a:extLst>
          </p:cNvPr>
          <p:cNvSpPr>
            <a:spLocks noGrp="1"/>
          </p:cNvSpPr>
          <p:nvPr>
            <p:ph type="body" sz="quarter" idx="18"/>
          </p:nvPr>
        </p:nvSpPr>
        <p:spPr>
          <a:xfrm>
            <a:off x="622249" y="1071327"/>
            <a:ext cx="8003958" cy="4454245"/>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200" b="0" i="0" u="none" strike="noStrike" kern="1200" cap="none" spc="0" normalizeH="0" baseline="0" noProof="0" dirty="0">
                <a:ln>
                  <a:noFill/>
                </a:ln>
                <a:solidFill>
                  <a:prstClr val="black"/>
                </a:solidFill>
                <a:effectLst/>
                <a:uLnTx/>
                <a:uFillTx/>
                <a:latin typeface="Calibri" panose="020F0502020204030204"/>
                <a:ea typeface="+mn-ea"/>
                <a:cs typeface="+mn-cs"/>
              </a:rPr>
              <a:t>Ao longo deste curso, </a:t>
            </a:r>
            <a:r>
              <a:rPr lang="pt-PT" sz="2200" dirty="0">
                <a:solidFill>
                  <a:prstClr val="black"/>
                </a:solidFill>
                <a:latin typeface="Calibri" panose="020F0502020204030204"/>
              </a:rPr>
              <a:t>diversas </a:t>
            </a:r>
            <a:r>
              <a:rPr lang="pt-PT" sz="2200" b="1" dirty="0">
                <a:solidFill>
                  <a:prstClr val="black"/>
                </a:solidFill>
                <a:latin typeface="Calibri" panose="020F0502020204030204"/>
              </a:rPr>
              <a:t>Q</a:t>
            </a:r>
            <a:r>
              <a:rPr kumimoji="0" lang="pt-PT" sz="2200" b="1" i="0" u="none" strike="noStrike" kern="1200" cap="none" spc="0" normalizeH="0" baseline="0" noProof="0" dirty="0" err="1">
                <a:ln>
                  <a:noFill/>
                </a:ln>
                <a:solidFill>
                  <a:prstClr val="black"/>
                </a:solidFill>
                <a:effectLst/>
                <a:uLnTx/>
                <a:uFillTx/>
                <a:latin typeface="Calibri" panose="020F0502020204030204"/>
                <a:ea typeface="+mn-ea"/>
                <a:cs typeface="+mn-cs"/>
              </a:rPr>
              <a:t>uestões</a:t>
            </a:r>
            <a:r>
              <a:rPr kumimoji="0" lang="pt-PT" sz="2200" b="1" i="0" u="none" strike="noStrike" kern="1200" cap="none" spc="0" normalizeH="0" baseline="0" noProof="0" dirty="0">
                <a:ln>
                  <a:noFill/>
                </a:ln>
                <a:solidFill>
                  <a:prstClr val="black"/>
                </a:solidFill>
                <a:effectLst/>
                <a:uLnTx/>
                <a:uFillTx/>
                <a:latin typeface="Calibri" panose="020F0502020204030204"/>
                <a:ea typeface="+mn-ea"/>
                <a:cs typeface="+mn-cs"/>
              </a:rPr>
              <a:t> Éticas ao nível do Ecossistema </a:t>
            </a:r>
            <a:r>
              <a:rPr lang="pt-PT" sz="2200" b="1" dirty="0">
                <a:solidFill>
                  <a:prstClr val="black"/>
                </a:solidFill>
                <a:latin typeface="Calibri" panose="020F0502020204030204"/>
              </a:rPr>
              <a:t>A</a:t>
            </a:r>
            <a:r>
              <a:rPr kumimoji="0" lang="pt-PT" sz="2200" b="1" i="0" u="none" strike="noStrike" kern="1200" cap="none" spc="0" normalizeH="0" baseline="0" noProof="0" dirty="0" err="1">
                <a:ln>
                  <a:noFill/>
                </a:ln>
                <a:solidFill>
                  <a:prstClr val="black"/>
                </a:solidFill>
                <a:effectLst/>
                <a:uLnTx/>
                <a:uFillTx/>
                <a:latin typeface="Calibri" panose="020F0502020204030204"/>
                <a:ea typeface="+mn-ea"/>
                <a:cs typeface="+mn-cs"/>
              </a:rPr>
              <a:t>limentar</a:t>
            </a:r>
            <a:r>
              <a:rPr kumimoji="0" lang="pt-PT"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t-PT" sz="2200" b="0" i="0" u="none" strike="noStrike" kern="1200" cap="none" spc="0" normalizeH="0" baseline="0" noProof="0" dirty="0">
                <a:ln>
                  <a:noFill/>
                </a:ln>
                <a:solidFill>
                  <a:prstClr val="black"/>
                </a:solidFill>
                <a:effectLst/>
                <a:uLnTx/>
                <a:uFillTx/>
                <a:latin typeface="Calibri" panose="020F0502020204030204"/>
                <a:ea typeface="+mn-ea"/>
                <a:cs typeface="+mn-cs"/>
              </a:rPr>
              <a:t>serão analisadas, bem como formas como os educadores podem ajudar os seus educandos, futuros empreendedores e PMEs da área alimentar a fazerem mudanças com o objetivo de melhorar o Planeta - Pessoas - </a:t>
            </a:r>
            <a:r>
              <a:rPr lang="pt-PT" sz="2200" dirty="0">
                <a:solidFill>
                  <a:prstClr val="black"/>
                </a:solidFill>
                <a:latin typeface="Calibri" panose="020F0502020204030204"/>
              </a:rPr>
              <a:t>Proveito</a:t>
            </a:r>
            <a:r>
              <a:rPr kumimoji="0" lang="pt-PT"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2300" b="0" i="0" u="none" strike="noStrike" kern="1200" cap="none" spc="0" normalizeH="0" baseline="0" noProof="0" dirty="0">
                <a:ln>
                  <a:noFill/>
                </a:ln>
                <a:solidFill>
                  <a:prstClr val="black"/>
                </a:solidFill>
                <a:effectLst/>
                <a:uLnTx/>
                <a:uFillTx/>
                <a:latin typeface="Calibri" panose="020F0502020204030204"/>
                <a:ea typeface="+mn-ea"/>
                <a:cs typeface="+mn-cs"/>
              </a:rPr>
              <a:t>Este curso é o primeiro programa de aprendizagem de acesso aberto sobre empreendedorismo de alimentos éticos, que inclui 6 módulos para serem usados em sala de aula como parte de planos de estudo já existentes ou como um programa separado. Os educadores são incentivados a adaptar e desenvolver o presente trabalho e a usar as outras ferramentas de aprendizagem do curso, as quais podem ser consultadas em </a:t>
            </a:r>
            <a:r>
              <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000" b="1" dirty="0">
                <a:solidFill>
                  <a:srgbClr val="F79037"/>
                </a:solidFill>
                <a:hlinkClick r:id="rId3">
                  <a:extLst>
                    <a:ext uri="{A12FA001-AC4F-418D-AE19-62706E023703}">
                      <ahyp:hlinkClr xmlns:ahyp="http://schemas.microsoft.com/office/drawing/2018/hyperlinkcolor" val="tx"/>
                    </a:ext>
                  </a:extLst>
                </a:hlinkClick>
              </a:rPr>
              <a:t>Resources - Ethical Food Entrepreneurship (ethical-food.eu)</a:t>
            </a:r>
            <a:endParaRPr lang="en-IE" sz="2000" b="1" dirty="0">
              <a:solidFill>
                <a:srgbClr val="F79037"/>
              </a:solidFill>
            </a:endParaRPr>
          </a:p>
        </p:txBody>
      </p:sp>
      <p:sp>
        <p:nvSpPr>
          <p:cNvPr id="4" name="Text Placeholder 3">
            <a:extLst>
              <a:ext uri="{FF2B5EF4-FFF2-40B4-BE49-F238E27FC236}">
                <a16:creationId xmlns:a16="http://schemas.microsoft.com/office/drawing/2014/main" id="{AE2BF8E2-33A1-1C41-9375-F4B5E3A9C2BD}"/>
              </a:ext>
            </a:extLst>
          </p:cNvPr>
          <p:cNvSpPr>
            <a:spLocks noGrp="1"/>
          </p:cNvSpPr>
          <p:nvPr>
            <p:ph type="body" sz="quarter" idx="16"/>
          </p:nvPr>
        </p:nvSpPr>
        <p:spPr>
          <a:xfrm>
            <a:off x="1" y="429768"/>
            <a:ext cx="8003958" cy="629504"/>
          </a:xfrm>
          <a:solidFill>
            <a:srgbClr val="F79037"/>
          </a:solidFill>
        </p:spPr>
        <p:txBody>
          <a:bodyPr/>
          <a:lstStyle/>
          <a:p>
            <a:pPr marL="396000"/>
            <a:r>
              <a:rPr lang="en-IE" b="1" dirty="0"/>
              <a:t>Este </a:t>
            </a:r>
            <a:r>
              <a:rPr lang="en-IE" b="1" dirty="0" err="1"/>
              <a:t>Curso</a:t>
            </a:r>
            <a:r>
              <a:rPr lang="en-IE" b="1" dirty="0"/>
              <a:t>…o que se </a:t>
            </a:r>
            <a:r>
              <a:rPr lang="en-IE" b="1" dirty="0" err="1"/>
              <a:t>espera</a:t>
            </a:r>
            <a:endParaRPr lang="en-IE" b="1" dirty="0"/>
          </a:p>
        </p:txBody>
      </p:sp>
      <p:sp>
        <p:nvSpPr>
          <p:cNvPr id="5" name="TextBox 4">
            <a:extLst>
              <a:ext uri="{FF2B5EF4-FFF2-40B4-BE49-F238E27FC236}">
                <a16:creationId xmlns:a16="http://schemas.microsoft.com/office/drawing/2014/main" id="{5BFC45B7-04DE-BF73-F5E5-0300341371BA}"/>
              </a:ext>
            </a:extLst>
          </p:cNvPr>
          <p:cNvSpPr txBox="1"/>
          <p:nvPr/>
        </p:nvSpPr>
        <p:spPr>
          <a:xfrm>
            <a:off x="91440" y="5867946"/>
            <a:ext cx="4805680" cy="7232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NOTA: </a:t>
            </a:r>
            <a:r>
              <a:rPr kumimoji="0" lang="pt-PT" sz="1350" b="1" i="0" u="none" strike="noStrike" kern="1200" cap="none" spc="0" normalizeH="0" baseline="0" noProof="0" dirty="0">
                <a:ln>
                  <a:noFill/>
                </a:ln>
                <a:solidFill>
                  <a:prstClr val="black"/>
                </a:solidFill>
                <a:effectLst/>
                <a:uLnTx/>
                <a:uFillTx/>
                <a:latin typeface="Calibri" panose="020F0502020204030204"/>
                <a:ea typeface="+mn-ea"/>
                <a:cs typeface="+mn-cs"/>
              </a:rPr>
              <a:t>O curso é apoiado por um Guia do Educador e um Compêndio de Boas Práticas onde a ética e as teorias éticas relacionadas com o sistema alimentar são discutidas em detalhe.</a:t>
            </a: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51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57AAF-429C-2C2F-F9A6-888D44AA914B}"/>
              </a:ext>
            </a:extLst>
          </p:cNvPr>
          <p:cNvSpPr>
            <a:spLocks noGrp="1"/>
          </p:cNvSpPr>
          <p:nvPr>
            <p:ph type="body" sz="quarter" idx="18"/>
          </p:nvPr>
        </p:nvSpPr>
        <p:spPr>
          <a:xfrm>
            <a:off x="680353" y="1012426"/>
            <a:ext cx="11164452" cy="5489648"/>
          </a:xfrm>
        </p:spPr>
        <p:txBody>
          <a:bodyPr/>
          <a:lstStyle/>
          <a:p>
            <a:pPr algn="just" rtl="0">
              <a:spcBef>
                <a:spcPts val="600"/>
              </a:spcBef>
            </a:pPr>
            <a:r>
              <a:rPr lang="en-US" b="1" dirty="0"/>
              <a:t>A </a:t>
            </a:r>
            <a:r>
              <a:rPr lang="en-US" b="1" dirty="0" err="1"/>
              <a:t>ciência</a:t>
            </a:r>
            <a:r>
              <a:rPr lang="en-US" b="1" dirty="0"/>
              <a:t> das </a:t>
            </a:r>
            <a:r>
              <a:rPr lang="en-US" b="1" dirty="0" err="1"/>
              <a:t>alterações</a:t>
            </a:r>
            <a:r>
              <a:rPr lang="en-US" b="1" dirty="0"/>
              <a:t> </a:t>
            </a:r>
            <a:r>
              <a:rPr lang="en-US" b="1" dirty="0" err="1"/>
              <a:t>climáticas</a:t>
            </a:r>
            <a:r>
              <a:rPr lang="en-US" b="1" dirty="0"/>
              <a:t> é </a:t>
            </a:r>
            <a:r>
              <a:rPr lang="en-US" b="1" dirty="0" err="1"/>
              <a:t>bem</a:t>
            </a:r>
            <a:r>
              <a:rPr lang="en-US" b="1" dirty="0"/>
              <a:t> </a:t>
            </a:r>
            <a:r>
              <a:rPr lang="en-US" b="1" dirty="0" err="1"/>
              <a:t>conhecida</a:t>
            </a:r>
            <a:r>
              <a:rPr lang="en-US" b="1" dirty="0"/>
              <a:t>:</a:t>
            </a:r>
          </a:p>
          <a:p>
            <a:pPr marL="342900" indent="-342900" algn="just" rtl="0">
              <a:spcBef>
                <a:spcPts val="600"/>
              </a:spcBef>
              <a:buFont typeface="Arial" panose="020B0604020202020204" pitchFamily="34" charset="0"/>
              <a:buChar char="•"/>
            </a:pPr>
            <a:r>
              <a:rPr lang="en-US" dirty="0"/>
              <a:t>As </a:t>
            </a:r>
            <a:r>
              <a:rPr lang="en-US" dirty="0" err="1"/>
              <a:t>mudanças</a:t>
            </a:r>
            <a:r>
              <a:rPr lang="en-US" dirty="0"/>
              <a:t> </a:t>
            </a:r>
            <a:r>
              <a:rPr lang="en-US" dirty="0" err="1"/>
              <a:t>climáticas</a:t>
            </a:r>
            <a:r>
              <a:rPr lang="en-US" dirty="0"/>
              <a:t> </a:t>
            </a:r>
            <a:r>
              <a:rPr lang="en-US" dirty="0" err="1"/>
              <a:t>são</a:t>
            </a:r>
            <a:r>
              <a:rPr lang="en-US" dirty="0"/>
              <a:t> reais e a </a:t>
            </a:r>
            <a:r>
              <a:rPr lang="en-US" dirty="0" err="1"/>
              <a:t>atividade</a:t>
            </a:r>
            <a:r>
              <a:rPr lang="en-US" dirty="0"/>
              <a:t> </a:t>
            </a:r>
            <a:r>
              <a:rPr lang="en-US" dirty="0" err="1"/>
              <a:t>humana</a:t>
            </a:r>
            <a:r>
              <a:rPr lang="en-US" dirty="0"/>
              <a:t> é a </a:t>
            </a:r>
            <a:r>
              <a:rPr lang="en-US" dirty="0" err="1"/>
              <a:t>sua</a:t>
            </a:r>
            <a:r>
              <a:rPr lang="en-US" dirty="0"/>
              <a:t> principal causa (</a:t>
            </a:r>
            <a:r>
              <a:rPr lang="en-US" dirty="0">
                <a:solidFill>
                  <a:srgbClr val="F79037"/>
                </a:solidFill>
                <a:hlinkClick r:id="rId2">
                  <a:extLst>
                    <a:ext uri="{A12FA001-AC4F-418D-AE19-62706E023703}">
                      <ahyp:hlinkClr xmlns:ahyp="http://schemas.microsoft.com/office/drawing/2018/hyperlinkcolor" val="tx"/>
                    </a:ext>
                  </a:extLst>
                </a:hlinkClick>
              </a:rPr>
              <a:t>IPCC</a:t>
            </a:r>
            <a:r>
              <a:rPr lang="en-US" dirty="0"/>
              <a:t>).</a:t>
            </a:r>
          </a:p>
          <a:p>
            <a:pPr marL="342900" indent="-342900" algn="just" rtl="0">
              <a:spcBef>
                <a:spcPts val="600"/>
              </a:spcBef>
              <a:buFont typeface="Arial" panose="020B0604020202020204" pitchFamily="34" charset="0"/>
              <a:buChar char="•"/>
            </a:pPr>
            <a:r>
              <a:rPr lang="en-US" dirty="0"/>
              <a:t>A concentração de gases de efeito estufa na atmosfera terrestre está </a:t>
            </a:r>
            <a:r>
              <a:rPr lang="en-US" dirty="0" err="1"/>
              <a:t>diretamente</a:t>
            </a:r>
            <a:r>
              <a:rPr lang="en-US" dirty="0"/>
              <a:t> </a:t>
            </a:r>
            <a:r>
              <a:rPr lang="en-US" dirty="0" err="1"/>
              <a:t>relacionada</a:t>
            </a:r>
            <a:r>
              <a:rPr lang="en-US" dirty="0"/>
              <a:t> com a temperatura média global da Terra (IPCC).</a:t>
            </a:r>
          </a:p>
          <a:p>
            <a:pPr marL="342900" indent="-342900" algn="just" rtl="0">
              <a:spcBef>
                <a:spcPts val="600"/>
              </a:spcBef>
              <a:buFont typeface="Arial" panose="020B0604020202020204" pitchFamily="34" charset="0"/>
              <a:buChar char="•"/>
            </a:pPr>
            <a:r>
              <a:rPr lang="en-US" dirty="0"/>
              <a:t>A concentração vem </a:t>
            </a:r>
            <a:r>
              <a:rPr lang="en-US" dirty="0" err="1"/>
              <a:t>aumentando</a:t>
            </a:r>
            <a:r>
              <a:rPr lang="en-US" dirty="0"/>
              <a:t> </a:t>
            </a:r>
            <a:r>
              <a:rPr lang="en-US" dirty="0" err="1"/>
              <a:t>constantemente</a:t>
            </a:r>
            <a:r>
              <a:rPr lang="en-US" dirty="0"/>
              <a:t> e com ela as </a:t>
            </a:r>
            <a:r>
              <a:rPr lang="en-US" dirty="0" err="1"/>
              <a:t>temperaturas</a:t>
            </a:r>
            <a:r>
              <a:rPr lang="en-US" dirty="0"/>
              <a:t> </a:t>
            </a:r>
            <a:r>
              <a:rPr lang="en-US" dirty="0" err="1"/>
              <a:t>médias</a:t>
            </a:r>
            <a:r>
              <a:rPr lang="en-US" dirty="0"/>
              <a:t> </a:t>
            </a:r>
            <a:r>
              <a:rPr lang="en-US" dirty="0" err="1"/>
              <a:t>globais</a:t>
            </a:r>
            <a:r>
              <a:rPr lang="en-US" dirty="0"/>
              <a:t>, desde a época da </a:t>
            </a:r>
            <a:r>
              <a:rPr lang="en-US" dirty="0" err="1"/>
              <a:t>Revolução</a:t>
            </a:r>
            <a:r>
              <a:rPr lang="en-US" dirty="0"/>
              <a:t> Industrial (IPCC).</a:t>
            </a:r>
          </a:p>
          <a:p>
            <a:pPr marL="342900" indent="-342900" algn="just" rtl="0">
              <a:spcBef>
                <a:spcPts val="600"/>
              </a:spcBef>
              <a:buFont typeface="Arial" panose="020B0604020202020204" pitchFamily="34" charset="0"/>
              <a:buChar char="•"/>
            </a:pPr>
            <a:r>
              <a:rPr lang="en-US" dirty="0"/>
              <a:t>O </a:t>
            </a:r>
            <a:r>
              <a:rPr lang="en-US" dirty="0" err="1"/>
              <a:t>mais</a:t>
            </a:r>
            <a:r>
              <a:rPr lang="en-US" dirty="0"/>
              <a:t> </a:t>
            </a:r>
            <a:r>
              <a:rPr lang="en-US" dirty="0" err="1"/>
              <a:t>abundante</a:t>
            </a:r>
            <a:r>
              <a:rPr lang="en-US" dirty="0"/>
              <a:t> </a:t>
            </a:r>
            <a:r>
              <a:rPr lang="en-US" dirty="0" err="1"/>
              <a:t>gás</a:t>
            </a:r>
            <a:r>
              <a:rPr lang="en-US" dirty="0"/>
              <a:t> de </a:t>
            </a:r>
            <a:r>
              <a:rPr lang="en-US" dirty="0" err="1"/>
              <a:t>efeito</a:t>
            </a:r>
            <a:r>
              <a:rPr lang="en-US" dirty="0"/>
              <a:t> estufa, responsável por cerca de dois terços dos gases de efeito estufa, o dióxido de carbono (CO</a:t>
            </a:r>
            <a:r>
              <a:rPr lang="en-US" baseline="-25000" dirty="0"/>
              <a:t>2</a:t>
            </a:r>
            <a:r>
              <a:rPr lang="en-US" dirty="0"/>
              <a:t>), é, em </a:t>
            </a:r>
            <a:r>
              <a:rPr lang="en-US" dirty="0" err="1"/>
              <a:t>grande</a:t>
            </a:r>
            <a:r>
              <a:rPr lang="en-US" dirty="0"/>
              <a:t> </a:t>
            </a:r>
            <a:r>
              <a:rPr lang="en-US" dirty="0" err="1"/>
              <a:t>parte</a:t>
            </a:r>
            <a:r>
              <a:rPr lang="en-US" dirty="0"/>
              <a:t>, </a:t>
            </a:r>
            <a:r>
              <a:rPr lang="en-US" dirty="0" err="1"/>
              <a:t>produto</a:t>
            </a:r>
            <a:r>
              <a:rPr lang="en-US" dirty="0"/>
              <a:t> da queima de </a:t>
            </a:r>
            <a:r>
              <a:rPr lang="en-US" dirty="0" err="1"/>
              <a:t>combustíveis</a:t>
            </a:r>
            <a:r>
              <a:rPr lang="en-US" dirty="0"/>
              <a:t> </a:t>
            </a:r>
            <a:r>
              <a:rPr lang="en-US" dirty="0" err="1"/>
              <a:t>fósseis</a:t>
            </a:r>
            <a:r>
              <a:rPr lang="en-US" dirty="0"/>
              <a:t> (IPCC).</a:t>
            </a:r>
          </a:p>
          <a:p>
            <a:pPr marL="342900" indent="-342900" algn="just" rtl="0">
              <a:spcBef>
                <a:spcPts val="600"/>
              </a:spcBef>
              <a:buFont typeface="Arial" panose="020B0604020202020204" pitchFamily="34" charset="0"/>
              <a:buChar char="•"/>
            </a:pPr>
            <a:r>
              <a:rPr lang="en-US" dirty="0"/>
              <a:t>O metano, o principal componente do gás natural, é responsável por mais de 25% do </a:t>
            </a:r>
            <a:r>
              <a:rPr lang="en-US" dirty="0" err="1"/>
              <a:t>aquecimento</a:t>
            </a:r>
            <a:r>
              <a:rPr lang="en-US" dirty="0"/>
              <a:t> global. É um </a:t>
            </a:r>
            <a:r>
              <a:rPr lang="en-US" dirty="0" err="1"/>
              <a:t>poderoso</a:t>
            </a:r>
            <a:r>
              <a:rPr lang="en-US" dirty="0"/>
              <a:t> </a:t>
            </a:r>
            <a:r>
              <a:rPr lang="en-US" dirty="0" err="1"/>
              <a:t>poluente</a:t>
            </a:r>
            <a:r>
              <a:rPr lang="en-US" dirty="0"/>
              <a:t>, com um potencial de aquecimento global mais de 80 </a:t>
            </a:r>
            <a:r>
              <a:rPr lang="en-US" dirty="0" err="1"/>
              <a:t>vezes</a:t>
            </a:r>
            <a:r>
              <a:rPr lang="en-US" dirty="0"/>
              <a:t> superior ao do CO</a:t>
            </a:r>
            <a:r>
              <a:rPr lang="en-US" baseline="-25000" dirty="0"/>
              <a:t>2</a:t>
            </a:r>
            <a:r>
              <a:rPr lang="en-US" dirty="0"/>
              <a:t>,</a:t>
            </a:r>
            <a:r>
              <a:rPr lang="en-US" baseline="-25000" dirty="0"/>
              <a:t> </a:t>
            </a:r>
            <a:r>
              <a:rPr lang="en-US" dirty="0" err="1"/>
              <a:t>durante</a:t>
            </a:r>
            <a:r>
              <a:rPr lang="en-US" dirty="0"/>
              <a:t> os 20 </a:t>
            </a:r>
            <a:r>
              <a:rPr lang="en-US" dirty="0" err="1"/>
              <a:t>anos</a:t>
            </a:r>
            <a:r>
              <a:rPr lang="en-US" dirty="0"/>
              <a:t> </a:t>
            </a:r>
            <a:r>
              <a:rPr lang="en-US" dirty="0" err="1"/>
              <a:t>ocorridos</a:t>
            </a:r>
            <a:r>
              <a:rPr lang="en-US" dirty="0"/>
              <a:t> </a:t>
            </a:r>
            <a:r>
              <a:rPr lang="en-US" dirty="0" err="1"/>
              <a:t>após</a:t>
            </a:r>
            <a:r>
              <a:rPr lang="en-US" dirty="0"/>
              <a:t> a </a:t>
            </a:r>
            <a:r>
              <a:rPr lang="en-US" dirty="0" err="1"/>
              <a:t>sua</a:t>
            </a:r>
            <a:r>
              <a:rPr lang="en-US" dirty="0"/>
              <a:t> </a:t>
            </a:r>
            <a:r>
              <a:rPr lang="en-US" dirty="0" err="1"/>
              <a:t>emissão</a:t>
            </a:r>
            <a:r>
              <a:rPr lang="en-US" dirty="0"/>
              <a:t> para a </a:t>
            </a:r>
            <a:r>
              <a:rPr lang="en-US" dirty="0" err="1"/>
              <a:t>atmosfera</a:t>
            </a:r>
            <a:r>
              <a:rPr lang="en-US" dirty="0"/>
              <a:t> (</a:t>
            </a:r>
            <a:r>
              <a:rPr lang="en-US" dirty="0">
                <a:solidFill>
                  <a:srgbClr val="F79037"/>
                </a:solidFill>
                <a:hlinkClick r:id="rId3">
                  <a:extLst>
                    <a:ext uri="{A12FA001-AC4F-418D-AE19-62706E023703}">
                      <ahyp:hlinkClr xmlns:ahyp="http://schemas.microsoft.com/office/drawing/2018/hyperlinkcolor" val="tx"/>
                    </a:ext>
                  </a:extLst>
                </a:hlinkClick>
              </a:rPr>
              <a:t>Ficha informativa sobre emissões de metano, </a:t>
            </a:r>
            <a:r>
              <a:rPr lang="en-US" dirty="0">
                <a:solidFill>
                  <a:srgbClr val="F79037"/>
                </a:solidFill>
              </a:rPr>
              <a:t>UNEP</a:t>
            </a:r>
            <a:r>
              <a:rPr lang="en-US" dirty="0"/>
              <a:t>).</a:t>
            </a:r>
            <a:endParaRPr lang="en-IE" dirty="0"/>
          </a:p>
        </p:txBody>
      </p:sp>
      <p:sp>
        <p:nvSpPr>
          <p:cNvPr id="3" name="Text Placeholder 2">
            <a:extLst>
              <a:ext uri="{FF2B5EF4-FFF2-40B4-BE49-F238E27FC236}">
                <a16:creationId xmlns:a16="http://schemas.microsoft.com/office/drawing/2014/main" id="{A3B1BBD3-7556-747D-B7B9-EB4F1F0EFB64}"/>
              </a:ext>
            </a:extLst>
          </p:cNvPr>
          <p:cNvSpPr>
            <a:spLocks noGrp="1"/>
          </p:cNvSpPr>
          <p:nvPr>
            <p:ph type="body" sz="quarter" idx="16"/>
          </p:nvPr>
        </p:nvSpPr>
        <p:spPr>
          <a:xfrm>
            <a:off x="539676" y="426264"/>
            <a:ext cx="10595237" cy="803654"/>
          </a:xfrm>
        </p:spPr>
        <p:txBody>
          <a:bodyPr/>
          <a:lstStyle/>
          <a:p>
            <a:pPr algn="l" rtl="0"/>
            <a:r>
              <a:rPr lang="en-US" b="1" dirty="0"/>
              <a:t>O que é </a:t>
            </a:r>
            <a:r>
              <a:rPr lang="en-US" b="1" dirty="0" err="1"/>
              <a:t>necessário</a:t>
            </a:r>
            <a:r>
              <a:rPr lang="en-US" b="1" dirty="0"/>
              <a:t> saber sobre a Emergência Climática</a:t>
            </a:r>
            <a:endParaRPr lang="en-IE" b="1" dirty="0"/>
          </a:p>
        </p:txBody>
      </p:sp>
      <p:sp>
        <p:nvSpPr>
          <p:cNvPr id="5" name="TextBox 4">
            <a:extLst>
              <a:ext uri="{FF2B5EF4-FFF2-40B4-BE49-F238E27FC236}">
                <a16:creationId xmlns:a16="http://schemas.microsoft.com/office/drawing/2014/main" id="{132070DE-CC90-3D86-16BF-8EDF03AD2439}"/>
              </a:ext>
            </a:extLst>
          </p:cNvPr>
          <p:cNvSpPr txBox="1"/>
          <p:nvPr/>
        </p:nvSpPr>
        <p:spPr>
          <a:xfrm>
            <a:off x="214009" y="6026445"/>
            <a:ext cx="6507804" cy="584775"/>
          </a:xfrm>
          <a:prstGeom prst="rect">
            <a:avLst/>
          </a:prstGeom>
          <a:noFill/>
        </p:spPr>
        <p:txBody>
          <a:bodyPr wrap="square">
            <a:spAutoFit/>
          </a:bodyPr>
          <a:lstStyle/>
          <a:p>
            <a:r>
              <a:rPr lang="en-US" sz="1600" b="1" i="0" dirty="0">
                <a:solidFill>
                  <a:srgbClr val="1E1E1E"/>
                </a:solidFill>
                <a:effectLst/>
              </a:rPr>
              <a:t>OBSERVAÇÃO: </a:t>
            </a:r>
            <a:r>
              <a:rPr lang="en-US" sz="1600" b="0" i="0" dirty="0">
                <a:solidFill>
                  <a:srgbClr val="1E1E1E"/>
                </a:solidFill>
                <a:effectLst/>
              </a:rPr>
              <a:t>IPCC </a:t>
            </a:r>
            <a:r>
              <a:rPr lang="en-US" sz="1600" b="0" i="1" dirty="0">
                <a:solidFill>
                  <a:srgbClr val="1E1E1E"/>
                </a:solidFill>
                <a:effectLst/>
              </a:rPr>
              <a:t>= Intergovernmental Panel on Climate Change</a:t>
            </a:r>
          </a:p>
          <a:p>
            <a:r>
              <a:rPr lang="en-US" sz="1600" dirty="0">
                <a:solidFill>
                  <a:srgbClr val="1E1E1E"/>
                </a:solidFill>
              </a:rPr>
              <a:t>	       UNEP = </a:t>
            </a:r>
            <a:r>
              <a:rPr lang="en-US" sz="1600" i="1" dirty="0">
                <a:solidFill>
                  <a:srgbClr val="1E1E1E"/>
                </a:solidFill>
              </a:rPr>
              <a:t>United Nations Environment </a:t>
            </a:r>
            <a:r>
              <a:rPr lang="en-US" sz="1600" i="1" dirty="0" err="1">
                <a:solidFill>
                  <a:srgbClr val="1E1E1E"/>
                </a:solidFill>
              </a:rPr>
              <a:t>Programme</a:t>
            </a:r>
            <a:r>
              <a:rPr lang="en-US" sz="1600" b="0" i="1" dirty="0">
                <a:solidFill>
                  <a:srgbClr val="1E1E1E"/>
                </a:solidFill>
                <a:effectLst/>
              </a:rPr>
              <a:t> </a:t>
            </a:r>
            <a:endParaRPr lang="en-IE" sz="1600" i="1" dirty="0"/>
          </a:p>
        </p:txBody>
      </p:sp>
    </p:spTree>
    <p:extLst>
      <p:ext uri="{BB962C8B-B14F-4D97-AF65-F5344CB8AC3E}">
        <p14:creationId xmlns:p14="http://schemas.microsoft.com/office/powerpoint/2010/main" val="371139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D12DF-17D7-6434-F688-E8B224CF0B70}"/>
              </a:ext>
            </a:extLst>
          </p:cNvPr>
          <p:cNvSpPr>
            <a:spLocks noGrp="1"/>
          </p:cNvSpPr>
          <p:nvPr>
            <p:ph type="body" sz="quarter" idx="18"/>
          </p:nvPr>
        </p:nvSpPr>
        <p:spPr>
          <a:xfrm>
            <a:off x="798380" y="1646869"/>
            <a:ext cx="11040182" cy="3849918"/>
          </a:xfrm>
        </p:spPr>
        <p:txBody>
          <a:bodyPr/>
          <a:lstStyle/>
          <a:p>
            <a:pPr marL="342900" indent="-342900" algn="just" rtl="0">
              <a:buFont typeface="Arial" panose="020B0604020202020204" pitchFamily="34" charset="0"/>
              <a:buChar char="•"/>
            </a:pPr>
            <a:r>
              <a:rPr lang="en-US" dirty="0"/>
              <a:t>De 1880 a 2012, a temperatura média global aumentou 0,85°C. Em </a:t>
            </a:r>
            <a:r>
              <a:rPr lang="en-US" dirty="0" err="1"/>
              <a:t>perspetiva</a:t>
            </a:r>
            <a:r>
              <a:rPr lang="en-US" dirty="0"/>
              <a:t>, </a:t>
            </a:r>
            <a:r>
              <a:rPr lang="en-US" dirty="0" err="1"/>
              <a:t>por</a:t>
            </a:r>
            <a:r>
              <a:rPr lang="en-US" dirty="0"/>
              <a:t> </a:t>
            </a:r>
            <a:r>
              <a:rPr lang="en-US" dirty="0" err="1"/>
              <a:t>cada</a:t>
            </a:r>
            <a:r>
              <a:rPr lang="en-US" dirty="0"/>
              <a:t> </a:t>
            </a:r>
            <a:r>
              <a:rPr lang="en-US" dirty="0" err="1"/>
              <a:t>grau</a:t>
            </a:r>
            <a:r>
              <a:rPr lang="en-US" dirty="0"/>
              <a:t> de aumento de temperatura, a produção de </a:t>
            </a:r>
            <a:r>
              <a:rPr lang="en-US" dirty="0" err="1"/>
              <a:t>grão</a:t>
            </a:r>
            <a:r>
              <a:rPr lang="en-US" dirty="0"/>
              <a:t> diminui em cerca de 5% (40 </a:t>
            </a:r>
            <a:r>
              <a:rPr lang="en-US" dirty="0" err="1"/>
              <a:t>megatoneladas</a:t>
            </a:r>
            <a:r>
              <a:rPr lang="en-US" dirty="0"/>
              <a:t> por ano entre 1981 e 2002).</a:t>
            </a:r>
          </a:p>
          <a:p>
            <a:pPr marL="342900" indent="-342900" algn="just" rtl="0">
              <a:buFont typeface="Arial" panose="020B0604020202020204" pitchFamily="34" charset="0"/>
              <a:buChar char="•"/>
            </a:pPr>
            <a:r>
              <a:rPr lang="en-US" dirty="0"/>
              <a:t>Os oceanos aqueceram, as quantidades de neve e gelo diminuíram e o nível do mar aumentou. De 1901 a 2010, o nível médio global do mar subiu 19 cm. A extensão do </a:t>
            </a:r>
            <a:r>
              <a:rPr lang="en-US" dirty="0" err="1"/>
              <a:t>gelo</a:t>
            </a:r>
            <a:r>
              <a:rPr lang="en-US" dirty="0"/>
              <a:t> no </a:t>
            </a:r>
            <a:r>
              <a:rPr lang="en-US" dirty="0" err="1"/>
              <a:t>Ártico</a:t>
            </a:r>
            <a:r>
              <a:rPr lang="en-US" dirty="0"/>
              <a:t> encolheu a cada década sucessiva desde 1979, com 1,07 </a:t>
            </a:r>
            <a:r>
              <a:rPr lang="en-US" dirty="0" err="1"/>
              <a:t>milhões</a:t>
            </a:r>
            <a:r>
              <a:rPr lang="en-US" dirty="0"/>
              <a:t> de km² de perda de gelo a </a:t>
            </a:r>
            <a:r>
              <a:rPr lang="en-US" dirty="0" err="1"/>
              <a:t>cada</a:t>
            </a:r>
            <a:r>
              <a:rPr lang="en-US" dirty="0"/>
              <a:t> </a:t>
            </a:r>
            <a:r>
              <a:rPr lang="en-US" dirty="0" err="1"/>
              <a:t>década</a:t>
            </a:r>
            <a:r>
              <a:rPr lang="en-US" dirty="0"/>
              <a:t>.</a:t>
            </a:r>
          </a:p>
          <a:p>
            <a:pPr marL="342900" indent="-342900" algn="just" rtl="0">
              <a:buFont typeface="Arial" panose="020B0604020202020204" pitchFamily="34" charset="0"/>
              <a:buChar char="•"/>
            </a:pPr>
            <a:r>
              <a:rPr lang="en-US" dirty="0"/>
              <a:t>Tendo em </a:t>
            </a:r>
            <a:r>
              <a:rPr lang="en-US" dirty="0" err="1"/>
              <a:t>conta</a:t>
            </a:r>
            <a:r>
              <a:rPr lang="en-US" dirty="0"/>
              <a:t> as concentrações atuais e as emissões contínuas de gases de efeito estufa (GEEs), é provável que, </a:t>
            </a:r>
            <a:r>
              <a:rPr lang="en-US" dirty="0" err="1"/>
              <a:t>até</a:t>
            </a:r>
            <a:r>
              <a:rPr lang="en-US" dirty="0"/>
              <a:t> ao final deste século, o aumento da temperatura global </a:t>
            </a:r>
            <a:r>
              <a:rPr lang="en-US" dirty="0" err="1"/>
              <a:t>exceda</a:t>
            </a:r>
            <a:r>
              <a:rPr lang="en-US" dirty="0"/>
              <a:t> 1,5 °C. As emissões globais de dióxido de </a:t>
            </a:r>
            <a:r>
              <a:rPr lang="en-US" dirty="0" err="1"/>
              <a:t>carbono</a:t>
            </a:r>
            <a:r>
              <a:rPr lang="en-US" dirty="0"/>
              <a:t> </a:t>
            </a:r>
            <a:r>
              <a:rPr lang="en-US" dirty="0" err="1"/>
              <a:t>aumentaram</a:t>
            </a:r>
            <a:r>
              <a:rPr lang="en-US" dirty="0"/>
              <a:t>, </a:t>
            </a:r>
            <a:r>
              <a:rPr lang="en-US" dirty="0" err="1"/>
              <a:t>aproximadamente</a:t>
            </a:r>
            <a:r>
              <a:rPr lang="en-US" dirty="0"/>
              <a:t>, </a:t>
            </a:r>
            <a:r>
              <a:rPr lang="en-US" dirty="0" err="1"/>
              <a:t>em</a:t>
            </a:r>
            <a:r>
              <a:rPr lang="en-US" dirty="0"/>
              <a:t> 50% desde 1990 (de </a:t>
            </a:r>
            <a:r>
              <a:rPr lang="en-US" dirty="0" err="1"/>
              <a:t>referir</a:t>
            </a:r>
            <a:r>
              <a:rPr lang="en-US" dirty="0"/>
              <a:t> que as emissões cresceram mais rapidamente entre 2000 e 2010 do que em cada uma das três décadas </a:t>
            </a:r>
            <a:r>
              <a:rPr lang="en-US" dirty="0" err="1"/>
              <a:t>anteriores</a:t>
            </a:r>
            <a:r>
              <a:rPr lang="en-US" dirty="0"/>
              <a:t>).</a:t>
            </a:r>
          </a:p>
          <a:p>
            <a:pPr algn="just" rtl="0"/>
            <a:r>
              <a:rPr lang="en-US" dirty="0"/>
              <a:t> </a:t>
            </a:r>
            <a:endParaRPr lang="en-IE" dirty="0"/>
          </a:p>
        </p:txBody>
      </p:sp>
      <p:sp>
        <p:nvSpPr>
          <p:cNvPr id="3" name="Text Placeholder 2">
            <a:extLst>
              <a:ext uri="{FF2B5EF4-FFF2-40B4-BE49-F238E27FC236}">
                <a16:creationId xmlns:a16="http://schemas.microsoft.com/office/drawing/2014/main" id="{7670ABF4-9790-3EC5-DBDE-CC2C76EEBCD3}"/>
              </a:ext>
            </a:extLst>
          </p:cNvPr>
          <p:cNvSpPr>
            <a:spLocks noGrp="1"/>
          </p:cNvSpPr>
          <p:nvPr>
            <p:ph type="body" sz="quarter" idx="16"/>
          </p:nvPr>
        </p:nvSpPr>
        <p:spPr>
          <a:xfrm>
            <a:off x="798381" y="560551"/>
            <a:ext cx="10826172" cy="803654"/>
          </a:xfrm>
        </p:spPr>
        <p:txBody>
          <a:bodyPr/>
          <a:lstStyle/>
          <a:p>
            <a:pPr algn="l" rtl="0"/>
            <a:r>
              <a:rPr lang="en-US" b="1" dirty="0"/>
              <a:t>Graças ao Painel Intergovernamental sobre Mudanças Climáticas (IPCC), sabe-se que:</a:t>
            </a:r>
          </a:p>
          <a:p>
            <a:pPr algn="l" rtl="0"/>
            <a:endParaRPr lang="en-IE" b="1" dirty="0"/>
          </a:p>
        </p:txBody>
      </p:sp>
    </p:spTree>
    <p:extLst>
      <p:ext uri="{BB962C8B-B14F-4D97-AF65-F5344CB8AC3E}">
        <p14:creationId xmlns:p14="http://schemas.microsoft.com/office/powerpoint/2010/main" val="356917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20CF-C3B4-ED79-5409-F41A5BA49055}"/>
              </a:ext>
            </a:extLst>
          </p:cNvPr>
          <p:cNvSpPr>
            <a:spLocks noGrp="1"/>
          </p:cNvSpPr>
          <p:nvPr>
            <p:ph type="body" sz="quarter" idx="18"/>
          </p:nvPr>
        </p:nvSpPr>
        <p:spPr>
          <a:xfrm>
            <a:off x="798380" y="1885284"/>
            <a:ext cx="10595237" cy="3849918"/>
          </a:xfrm>
        </p:spPr>
        <p:txBody>
          <a:bodyPr/>
          <a:lstStyle/>
          <a:p>
            <a:pPr algn="l" rtl="0"/>
            <a:r>
              <a:rPr lang="en-IE" dirty="0">
                <a:solidFill>
                  <a:srgbClr val="F79037"/>
                </a:solidFill>
                <a:effectLst>
                  <a:outerShdw blurRad="38100" dist="38100" dir="2700000" algn="tl">
                    <a:srgbClr val="000000">
                      <a:alpha val="43137"/>
                    </a:srgbClr>
                  </a:outerShdw>
                </a:effectLst>
              </a:rPr>
              <a:t>Em </a:t>
            </a:r>
            <a:r>
              <a:rPr lang="en-IE" dirty="0" err="1">
                <a:solidFill>
                  <a:srgbClr val="F79037"/>
                </a:solidFill>
                <a:effectLst>
                  <a:outerShdw blurRad="38100" dist="38100" dir="2700000" algn="tl">
                    <a:srgbClr val="000000">
                      <a:alpha val="43137"/>
                    </a:srgbClr>
                  </a:outerShdw>
                </a:effectLst>
              </a:rPr>
              <a:t>baixo</a:t>
            </a:r>
            <a:r>
              <a:rPr lang="en-IE" dirty="0">
                <a:solidFill>
                  <a:srgbClr val="F79037"/>
                </a:solidFill>
                <a:effectLst>
                  <a:outerShdw blurRad="38100" dist="38100" dir="2700000" algn="tl">
                    <a:srgbClr val="000000">
                      <a:alpha val="43137"/>
                    </a:srgbClr>
                  </a:outerShdw>
                </a:effectLst>
              </a:rPr>
              <a:t> estão </a:t>
            </a:r>
            <a:r>
              <a:rPr lang="en-IE" dirty="0" err="1">
                <a:solidFill>
                  <a:srgbClr val="F79037"/>
                </a:solidFill>
                <a:effectLst>
                  <a:outerShdw blurRad="38100" dist="38100" dir="2700000" algn="tl">
                    <a:srgbClr val="000000">
                      <a:alpha val="43137"/>
                    </a:srgbClr>
                  </a:outerShdw>
                </a:effectLst>
              </a:rPr>
              <a:t>apenas</a:t>
            </a:r>
            <a:r>
              <a:rPr lang="en-IE" dirty="0">
                <a:solidFill>
                  <a:srgbClr val="F79037"/>
                </a:solidFill>
                <a:effectLst>
                  <a:outerShdw blurRad="38100" dist="38100" dir="2700000" algn="tl">
                    <a:srgbClr val="000000">
                      <a:alpha val="43137"/>
                    </a:srgbClr>
                  </a:outerShdw>
                </a:effectLst>
              </a:rPr>
              <a:t> </a:t>
            </a:r>
            <a:r>
              <a:rPr lang="en-IE" dirty="0" err="1">
                <a:solidFill>
                  <a:srgbClr val="F79037"/>
                </a:solidFill>
                <a:effectLst>
                  <a:outerShdw blurRad="38100" dist="38100" dir="2700000" algn="tl">
                    <a:srgbClr val="000000">
                      <a:alpha val="43137"/>
                    </a:srgbClr>
                  </a:outerShdw>
                </a:effectLst>
              </a:rPr>
              <a:t>indicadas</a:t>
            </a:r>
            <a:r>
              <a:rPr lang="en-IE" dirty="0">
                <a:solidFill>
                  <a:srgbClr val="F79037"/>
                </a:solidFill>
                <a:effectLst>
                  <a:outerShdw blurRad="38100" dist="38100" dir="2700000" algn="tl">
                    <a:srgbClr val="000000">
                      <a:alpha val="43137"/>
                    </a:srgbClr>
                  </a:outerShdw>
                </a:effectLst>
              </a:rPr>
              <a:t> </a:t>
            </a:r>
            <a:r>
              <a:rPr lang="en-IE" dirty="0" err="1">
                <a:solidFill>
                  <a:srgbClr val="F79037"/>
                </a:solidFill>
                <a:effectLst>
                  <a:outerShdw blurRad="38100" dist="38100" dir="2700000" algn="tl">
                    <a:srgbClr val="000000">
                      <a:alpha val="43137"/>
                    </a:srgbClr>
                  </a:outerShdw>
                </a:effectLst>
              </a:rPr>
              <a:t>algumas</a:t>
            </a:r>
            <a:r>
              <a:rPr lang="en-IE" dirty="0">
                <a:solidFill>
                  <a:srgbClr val="F79037"/>
                </a:solidFill>
                <a:effectLst>
                  <a:outerShdw blurRad="38100" dist="38100" dir="2700000" algn="tl">
                    <a:srgbClr val="000000">
                      <a:alpha val="43137"/>
                    </a:srgbClr>
                  </a:outerShdw>
                </a:effectLst>
              </a:rPr>
              <a:t> das </a:t>
            </a:r>
            <a:r>
              <a:rPr lang="en-IE" dirty="0" err="1">
                <a:solidFill>
                  <a:srgbClr val="F79037"/>
                </a:solidFill>
                <a:effectLst>
                  <a:outerShdw blurRad="38100" dist="38100" dir="2700000" algn="tl">
                    <a:srgbClr val="000000">
                      <a:alpha val="43137"/>
                    </a:srgbClr>
                  </a:outerShdw>
                </a:effectLst>
              </a:rPr>
              <a:t>formas</a:t>
            </a:r>
            <a:r>
              <a:rPr lang="en-IE" dirty="0">
                <a:solidFill>
                  <a:srgbClr val="F79037"/>
                </a:solidFill>
                <a:effectLst>
                  <a:outerShdw blurRad="38100" dist="38100" dir="2700000" algn="tl">
                    <a:srgbClr val="000000">
                      <a:alpha val="43137"/>
                    </a:srgbClr>
                  </a:outerShdw>
                </a:effectLst>
              </a:rPr>
              <a:t> pelas </a:t>
            </a:r>
            <a:r>
              <a:rPr lang="en-IE" dirty="0" err="1">
                <a:solidFill>
                  <a:srgbClr val="F79037"/>
                </a:solidFill>
                <a:effectLst>
                  <a:outerShdw blurRad="38100" dist="38100" dir="2700000" algn="tl">
                    <a:srgbClr val="000000">
                      <a:alpha val="43137"/>
                    </a:srgbClr>
                  </a:outerShdw>
                </a:effectLst>
              </a:rPr>
              <a:t>quais</a:t>
            </a:r>
            <a:r>
              <a:rPr lang="en-IE" dirty="0">
                <a:solidFill>
                  <a:srgbClr val="F79037"/>
                </a:solidFill>
                <a:effectLst>
                  <a:outerShdw blurRad="38100" dist="38100" dir="2700000" algn="tl">
                    <a:srgbClr val="000000">
                      <a:alpha val="43137"/>
                    </a:srgbClr>
                  </a:outerShdw>
                </a:effectLst>
              </a:rPr>
              <a:t> a </a:t>
            </a:r>
            <a:r>
              <a:rPr lang="en-IE" dirty="0" err="1">
                <a:solidFill>
                  <a:srgbClr val="F79037"/>
                </a:solidFill>
                <a:effectLst>
                  <a:outerShdw blurRad="38100" dist="38100" dir="2700000" algn="tl">
                    <a:srgbClr val="000000">
                      <a:alpha val="43137"/>
                    </a:srgbClr>
                  </a:outerShdw>
                </a:effectLst>
              </a:rPr>
              <a:t>produção</a:t>
            </a:r>
            <a:r>
              <a:rPr lang="en-IE" dirty="0">
                <a:solidFill>
                  <a:srgbClr val="F79037"/>
                </a:solidFill>
                <a:effectLst>
                  <a:outerShdw blurRad="38100" dist="38100" dir="2700000" algn="tl">
                    <a:srgbClr val="000000">
                      <a:alpha val="43137"/>
                    </a:srgbClr>
                  </a:outerShdw>
                </a:effectLst>
              </a:rPr>
              <a:t> </a:t>
            </a:r>
            <a:r>
              <a:rPr lang="en-IE" dirty="0" err="1">
                <a:solidFill>
                  <a:srgbClr val="F79037"/>
                </a:solidFill>
                <a:effectLst>
                  <a:outerShdw blurRad="38100" dist="38100" dir="2700000" algn="tl">
                    <a:srgbClr val="000000">
                      <a:alpha val="43137"/>
                    </a:srgbClr>
                  </a:outerShdw>
                </a:effectLst>
              </a:rPr>
              <a:t>alimentar</a:t>
            </a:r>
            <a:r>
              <a:rPr lang="en-IE" dirty="0">
                <a:solidFill>
                  <a:srgbClr val="F79037"/>
                </a:solidFill>
                <a:effectLst>
                  <a:outerShdw blurRad="38100" dist="38100" dir="2700000" algn="tl">
                    <a:srgbClr val="000000">
                      <a:alpha val="43137"/>
                    </a:srgbClr>
                  </a:outerShdw>
                </a:effectLst>
              </a:rPr>
              <a:t> </a:t>
            </a:r>
            <a:r>
              <a:rPr lang="en-IE" dirty="0" err="1">
                <a:solidFill>
                  <a:srgbClr val="F79037"/>
                </a:solidFill>
                <a:effectLst>
                  <a:outerShdw blurRad="38100" dist="38100" dir="2700000" algn="tl">
                    <a:srgbClr val="000000">
                      <a:alpha val="43137"/>
                    </a:srgbClr>
                  </a:outerShdw>
                </a:effectLst>
              </a:rPr>
              <a:t>contribui</a:t>
            </a:r>
            <a:r>
              <a:rPr lang="en-IE" dirty="0">
                <a:solidFill>
                  <a:srgbClr val="F79037"/>
                </a:solidFill>
                <a:effectLst>
                  <a:outerShdw blurRad="38100" dist="38100" dir="2700000" algn="tl">
                    <a:srgbClr val="000000">
                      <a:alpha val="43137"/>
                    </a:srgbClr>
                  </a:outerShdw>
                </a:effectLst>
              </a:rPr>
              <a:t> para </a:t>
            </a:r>
            <a:r>
              <a:rPr lang="en-IE" dirty="0" err="1">
                <a:solidFill>
                  <a:srgbClr val="F79037"/>
                </a:solidFill>
                <a:effectLst>
                  <a:outerShdw blurRad="38100" dist="38100" dir="2700000" algn="tl">
                    <a:srgbClr val="000000">
                      <a:alpha val="43137"/>
                    </a:srgbClr>
                  </a:outerShdw>
                </a:effectLst>
              </a:rPr>
              <a:t>essa</a:t>
            </a:r>
            <a:r>
              <a:rPr lang="en-IE" dirty="0">
                <a:solidFill>
                  <a:srgbClr val="F79037"/>
                </a:solidFill>
                <a:effectLst>
                  <a:outerShdw blurRad="38100" dist="38100" dir="2700000" algn="tl">
                    <a:srgbClr val="000000">
                      <a:alpha val="43137"/>
                    </a:srgbClr>
                  </a:outerShdw>
                </a:effectLst>
              </a:rPr>
              <a:t> </a:t>
            </a:r>
            <a:r>
              <a:rPr lang="en-IE" dirty="0" err="1">
                <a:solidFill>
                  <a:srgbClr val="F79037"/>
                </a:solidFill>
                <a:effectLst>
                  <a:outerShdw blurRad="38100" dist="38100" dir="2700000" algn="tl">
                    <a:srgbClr val="000000">
                      <a:alpha val="43137"/>
                    </a:srgbClr>
                  </a:outerShdw>
                </a:effectLst>
              </a:rPr>
              <a:t>ocorrência</a:t>
            </a:r>
            <a:r>
              <a:rPr lang="en-IE" dirty="0">
                <a:solidFill>
                  <a:srgbClr val="F79037"/>
                </a:solidFill>
                <a:effectLst>
                  <a:outerShdw blurRad="38100" dist="38100" dir="2700000" algn="tl">
                    <a:srgbClr val="000000">
                      <a:alpha val="43137"/>
                    </a:srgbClr>
                  </a:outerShdw>
                </a:effectLst>
              </a:rPr>
              <a:t>:</a:t>
            </a:r>
          </a:p>
        </p:txBody>
      </p:sp>
      <p:sp>
        <p:nvSpPr>
          <p:cNvPr id="3" name="Text Placeholder 2">
            <a:extLst>
              <a:ext uri="{FF2B5EF4-FFF2-40B4-BE49-F238E27FC236}">
                <a16:creationId xmlns:a16="http://schemas.microsoft.com/office/drawing/2014/main" id="{13F3933B-30FD-2362-9276-F2943B9C4814}"/>
              </a:ext>
            </a:extLst>
          </p:cNvPr>
          <p:cNvSpPr>
            <a:spLocks noGrp="1"/>
          </p:cNvSpPr>
          <p:nvPr>
            <p:ph type="body" sz="quarter" idx="16"/>
          </p:nvPr>
        </p:nvSpPr>
        <p:spPr>
          <a:xfrm>
            <a:off x="798380" y="636914"/>
            <a:ext cx="9404398" cy="803654"/>
          </a:xfrm>
        </p:spPr>
        <p:txBody>
          <a:bodyPr/>
          <a:lstStyle/>
          <a:p>
            <a:pPr algn="l" rtl="0"/>
            <a:r>
              <a:rPr lang="en-IE" dirty="0"/>
              <a:t>A </a:t>
            </a:r>
            <a:r>
              <a:rPr lang="en-IE" dirty="0" err="1"/>
              <a:t>produção</a:t>
            </a:r>
            <a:r>
              <a:rPr lang="en-IE" dirty="0"/>
              <a:t> </a:t>
            </a:r>
            <a:r>
              <a:rPr lang="en-IE" dirty="0" err="1"/>
              <a:t>alimentar</a:t>
            </a:r>
            <a:r>
              <a:rPr lang="en-IE" dirty="0"/>
              <a:t> é um dos </a:t>
            </a:r>
            <a:r>
              <a:rPr lang="en-IE" dirty="0" err="1"/>
              <a:t>principais</a:t>
            </a:r>
            <a:r>
              <a:rPr lang="en-IE" dirty="0"/>
              <a:t> </a:t>
            </a:r>
            <a:r>
              <a:rPr lang="en-IE" dirty="0" err="1"/>
              <a:t>fatores</a:t>
            </a:r>
            <a:r>
              <a:rPr lang="en-IE" dirty="0"/>
              <a:t> para </a:t>
            </a:r>
            <a:r>
              <a:rPr lang="en-IE" dirty="0" err="1"/>
              <a:t>ocorrerem</a:t>
            </a:r>
            <a:r>
              <a:rPr lang="en-IE" dirty="0"/>
              <a:t> as mudanças climáticas…</a:t>
            </a:r>
          </a:p>
        </p:txBody>
      </p:sp>
      <p:sp>
        <p:nvSpPr>
          <p:cNvPr id="5" name="Rectangle: Folded Corner 4">
            <a:extLst>
              <a:ext uri="{FF2B5EF4-FFF2-40B4-BE49-F238E27FC236}">
                <a16:creationId xmlns:a16="http://schemas.microsoft.com/office/drawing/2014/main" id="{A3C86316-4C7B-DE53-3755-D6737E60BBE4}"/>
              </a:ext>
            </a:extLst>
          </p:cNvPr>
          <p:cNvSpPr/>
          <p:nvPr/>
        </p:nvSpPr>
        <p:spPr>
          <a:xfrm>
            <a:off x="886042" y="2631227"/>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1. </a:t>
            </a:r>
            <a:r>
              <a:rPr lang="en-IE" sz="2000" b="1" dirty="0" err="1">
                <a:solidFill>
                  <a:schemeClr val="bg2"/>
                </a:solidFill>
              </a:rPr>
              <a:t>Mudanças</a:t>
            </a:r>
            <a:r>
              <a:rPr lang="en-IE" sz="2000" b="1" dirty="0">
                <a:solidFill>
                  <a:schemeClr val="bg2"/>
                </a:solidFill>
              </a:rPr>
              <a:t> ao </a:t>
            </a:r>
            <a:r>
              <a:rPr lang="en-IE" sz="2000" b="1" dirty="0" err="1">
                <a:solidFill>
                  <a:schemeClr val="bg2"/>
                </a:solidFill>
              </a:rPr>
              <a:t>nível</a:t>
            </a:r>
            <a:r>
              <a:rPr lang="en-IE" sz="2000" b="1" dirty="0">
                <a:solidFill>
                  <a:schemeClr val="bg2"/>
                </a:solidFill>
              </a:rPr>
              <a:t> do uso da terra</a:t>
            </a:r>
          </a:p>
        </p:txBody>
      </p:sp>
      <p:sp>
        <p:nvSpPr>
          <p:cNvPr id="6" name="Rectangle: Folded Corner 5">
            <a:extLst>
              <a:ext uri="{FF2B5EF4-FFF2-40B4-BE49-F238E27FC236}">
                <a16:creationId xmlns:a16="http://schemas.microsoft.com/office/drawing/2014/main" id="{0AAB3081-24D7-E65C-F403-0CCF52AC2C34}"/>
              </a:ext>
            </a:extLst>
          </p:cNvPr>
          <p:cNvSpPr/>
          <p:nvPr/>
        </p:nvSpPr>
        <p:spPr>
          <a:xfrm>
            <a:off x="3046405"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2. </a:t>
            </a:r>
            <a:r>
              <a:rPr lang="en-IE" sz="2000" b="1" dirty="0" err="1">
                <a:solidFill>
                  <a:schemeClr val="bg2"/>
                </a:solidFill>
              </a:rPr>
              <a:t>Práticas</a:t>
            </a:r>
            <a:r>
              <a:rPr lang="en-IE" sz="2000" b="1" dirty="0">
                <a:solidFill>
                  <a:schemeClr val="bg2"/>
                </a:solidFill>
              </a:rPr>
              <a:t> </a:t>
            </a:r>
            <a:r>
              <a:rPr lang="en-IE" sz="2000" b="1" dirty="0" err="1">
                <a:solidFill>
                  <a:schemeClr val="bg2"/>
                </a:solidFill>
              </a:rPr>
              <a:t>agrícolas</a:t>
            </a:r>
            <a:endParaRPr lang="en-IE" sz="2000" b="1" dirty="0">
              <a:solidFill>
                <a:schemeClr val="bg2"/>
              </a:solidFill>
            </a:endParaRPr>
          </a:p>
        </p:txBody>
      </p:sp>
      <p:sp>
        <p:nvSpPr>
          <p:cNvPr id="7" name="Rectangle: Folded Corner 6">
            <a:extLst>
              <a:ext uri="{FF2B5EF4-FFF2-40B4-BE49-F238E27FC236}">
                <a16:creationId xmlns:a16="http://schemas.microsoft.com/office/drawing/2014/main" id="{1C3AC767-99A6-C0B9-3A11-58F437251B41}"/>
              </a:ext>
            </a:extLst>
          </p:cNvPr>
          <p:cNvSpPr/>
          <p:nvPr/>
        </p:nvSpPr>
        <p:spPr>
          <a:xfrm>
            <a:off x="5206768" y="2631228"/>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3. Uso de energia</a:t>
            </a:r>
          </a:p>
        </p:txBody>
      </p:sp>
      <p:sp>
        <p:nvSpPr>
          <p:cNvPr id="8" name="Rectangle: Folded Corner 7">
            <a:extLst>
              <a:ext uri="{FF2B5EF4-FFF2-40B4-BE49-F238E27FC236}">
                <a16:creationId xmlns:a16="http://schemas.microsoft.com/office/drawing/2014/main" id="{9AD59E62-C609-75DD-5E52-DB6EFEE27918}"/>
              </a:ext>
            </a:extLst>
          </p:cNvPr>
          <p:cNvSpPr/>
          <p:nvPr/>
        </p:nvSpPr>
        <p:spPr>
          <a:xfrm>
            <a:off x="7367131" y="2631229"/>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4. </a:t>
            </a:r>
            <a:r>
              <a:rPr lang="en-IE" sz="2000" b="1" dirty="0" err="1">
                <a:solidFill>
                  <a:schemeClr val="bg2"/>
                </a:solidFill>
              </a:rPr>
              <a:t>Desperdício</a:t>
            </a:r>
            <a:r>
              <a:rPr lang="en-IE" sz="2000" b="1" dirty="0">
                <a:solidFill>
                  <a:schemeClr val="bg2"/>
                </a:solidFill>
              </a:rPr>
              <a:t> </a:t>
            </a:r>
            <a:r>
              <a:rPr lang="en-IE" sz="2000" b="1" dirty="0" err="1">
                <a:solidFill>
                  <a:schemeClr val="bg2"/>
                </a:solidFill>
              </a:rPr>
              <a:t>alimentar</a:t>
            </a:r>
            <a:endParaRPr lang="en-IE" sz="2000" b="1" dirty="0">
              <a:solidFill>
                <a:schemeClr val="bg2"/>
              </a:solidFill>
            </a:endParaRPr>
          </a:p>
        </p:txBody>
      </p:sp>
      <p:sp>
        <p:nvSpPr>
          <p:cNvPr id="9" name="Rectangle: Folded Corner 8">
            <a:extLst>
              <a:ext uri="{FF2B5EF4-FFF2-40B4-BE49-F238E27FC236}">
                <a16:creationId xmlns:a16="http://schemas.microsoft.com/office/drawing/2014/main" id="{6B37EF92-4405-33E7-7870-D7B62820E0F9}"/>
              </a:ext>
            </a:extLst>
          </p:cNvPr>
          <p:cNvSpPr/>
          <p:nvPr/>
        </p:nvSpPr>
        <p:spPr>
          <a:xfrm>
            <a:off x="9527494"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2"/>
                </a:solidFill>
              </a:rPr>
              <a:t>5. Produção de carne</a:t>
            </a:r>
          </a:p>
        </p:txBody>
      </p:sp>
      <p:pic>
        <p:nvPicPr>
          <p:cNvPr id="4" name="Picture 3">
            <a:extLst>
              <a:ext uri="{FF2B5EF4-FFF2-40B4-BE49-F238E27FC236}">
                <a16:creationId xmlns:a16="http://schemas.microsoft.com/office/drawing/2014/main" id="{A64729F7-E617-1567-A7D0-936B88EDBFBD}"/>
              </a:ext>
            </a:extLst>
          </p:cNvPr>
          <p:cNvPicPr>
            <a:picLocks noChangeAspect="1"/>
          </p:cNvPicPr>
          <p:nvPr/>
        </p:nvPicPr>
        <p:blipFill>
          <a:blip r:embed="rId2"/>
          <a:stretch>
            <a:fillRect/>
          </a:stretch>
        </p:blipFill>
        <p:spPr>
          <a:xfrm>
            <a:off x="10360288" y="695722"/>
            <a:ext cx="1033329" cy="1103783"/>
          </a:xfrm>
          <a:prstGeom prst="rect">
            <a:avLst/>
          </a:prstGeom>
        </p:spPr>
      </p:pic>
    </p:spTree>
    <p:extLst>
      <p:ext uri="{BB962C8B-B14F-4D97-AF65-F5344CB8AC3E}">
        <p14:creationId xmlns:p14="http://schemas.microsoft.com/office/powerpoint/2010/main" val="84732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C53F7-0192-8C88-E4FE-2573DD78C77A}"/>
              </a:ext>
            </a:extLst>
          </p:cNvPr>
          <p:cNvSpPr>
            <a:spLocks noGrp="1"/>
          </p:cNvSpPr>
          <p:nvPr>
            <p:ph type="body" sz="quarter" idx="18"/>
          </p:nvPr>
        </p:nvSpPr>
        <p:spPr>
          <a:xfrm>
            <a:off x="735719" y="1548894"/>
            <a:ext cx="5646737" cy="3025975"/>
          </a:xfrm>
        </p:spPr>
        <p:txBody>
          <a:bodyPr/>
          <a:lstStyle/>
          <a:p>
            <a:pPr algn="just" rtl="0">
              <a:spcBef>
                <a:spcPts val="600"/>
              </a:spcBef>
            </a:pPr>
            <a:r>
              <a:rPr lang="en-US" sz="2380" dirty="0"/>
              <a:t>A conversão de florestas e outros ecossistemas naturais em terras agrícolas contribui para cerca de 10% das emissões de GEE por meio da </a:t>
            </a:r>
            <a:r>
              <a:rPr lang="en-US" sz="2380" dirty="0" err="1"/>
              <a:t>libertação</a:t>
            </a:r>
            <a:r>
              <a:rPr lang="en-US" sz="2380" dirty="0"/>
              <a:t> de carbono armazenado na vegetação e no solo.</a:t>
            </a:r>
          </a:p>
          <a:p>
            <a:pPr algn="just" rtl="0">
              <a:spcBef>
                <a:spcPts val="600"/>
              </a:spcBef>
            </a:pPr>
            <a:r>
              <a:rPr lang="en-US" sz="2380" dirty="0"/>
              <a:t>Quase metade da terra global </a:t>
            </a:r>
            <a:r>
              <a:rPr lang="en-US" sz="2380" dirty="0" err="1"/>
              <a:t>desflorestada</a:t>
            </a:r>
            <a:r>
              <a:rPr lang="en-US" sz="2380" dirty="0"/>
              <a:t> (florestas queimadas para limpar a terra) é </a:t>
            </a:r>
            <a:r>
              <a:rPr lang="en-US" sz="2380" dirty="0" err="1"/>
              <a:t>usada</a:t>
            </a:r>
            <a:r>
              <a:rPr lang="en-US" sz="2380" dirty="0"/>
              <a:t> para criar </a:t>
            </a:r>
            <a:r>
              <a:rPr lang="en-US" sz="2380" dirty="0" err="1"/>
              <a:t>gado</a:t>
            </a:r>
            <a:r>
              <a:rPr lang="en-US" sz="2380" dirty="0"/>
              <a:t> </a:t>
            </a:r>
            <a:r>
              <a:rPr lang="en-US" sz="2380" dirty="0" err="1"/>
              <a:t>ou</a:t>
            </a:r>
            <a:r>
              <a:rPr lang="en-US" sz="2380" dirty="0"/>
              <a:t> para cultivar – particularmente soja – para alimentar animais como galinhas, porcos e </a:t>
            </a:r>
            <a:r>
              <a:rPr lang="en-US" sz="2380" dirty="0" err="1"/>
              <a:t>peixes</a:t>
            </a:r>
            <a:r>
              <a:rPr lang="en-US" sz="2380" dirty="0"/>
              <a:t>. As florestas tropicais também </a:t>
            </a:r>
            <a:r>
              <a:rPr lang="en-US" sz="2380" dirty="0" err="1"/>
              <a:t>estão</a:t>
            </a:r>
            <a:r>
              <a:rPr lang="en-US" sz="2380" dirty="0"/>
              <a:t> a ser destruídas para produzir óleo de palma e 	</a:t>
            </a:r>
            <a:r>
              <a:rPr lang="en-US" sz="2380" dirty="0" err="1"/>
              <a:t>cacau</a:t>
            </a:r>
            <a:r>
              <a:rPr lang="en-US" sz="2380" dirty="0"/>
              <a:t> de forma </a:t>
            </a:r>
            <a:r>
              <a:rPr lang="en-US" sz="2380" dirty="0" err="1"/>
              <a:t>insustentável</a:t>
            </a:r>
            <a:r>
              <a:rPr lang="en-US" sz="2380" dirty="0"/>
              <a:t>.</a:t>
            </a:r>
          </a:p>
          <a:p>
            <a:pPr algn="just" rtl="0">
              <a:spcBef>
                <a:spcPts val="600"/>
              </a:spcBef>
            </a:pPr>
            <a:r>
              <a:rPr lang="en-US" sz="2380" dirty="0"/>
              <a:t> </a:t>
            </a:r>
            <a:endParaRPr lang="en-IE" sz="2380" dirty="0"/>
          </a:p>
        </p:txBody>
      </p:sp>
      <p:sp>
        <p:nvSpPr>
          <p:cNvPr id="3" name="Text Placeholder 2">
            <a:extLst>
              <a:ext uri="{FF2B5EF4-FFF2-40B4-BE49-F238E27FC236}">
                <a16:creationId xmlns:a16="http://schemas.microsoft.com/office/drawing/2014/main" id="{294C4403-80FE-A56A-C76E-EC6D264C900B}"/>
              </a:ext>
            </a:extLst>
          </p:cNvPr>
          <p:cNvSpPr>
            <a:spLocks noGrp="1"/>
          </p:cNvSpPr>
          <p:nvPr>
            <p:ph type="body" sz="quarter" idx="16"/>
          </p:nvPr>
        </p:nvSpPr>
        <p:spPr>
          <a:xfrm>
            <a:off x="673769" y="558455"/>
            <a:ext cx="5422231" cy="992652"/>
          </a:xfrm>
        </p:spPr>
        <p:txBody>
          <a:bodyPr/>
          <a:lstStyle/>
          <a:p>
            <a:pPr algn="l" rtl="0"/>
            <a:r>
              <a:rPr lang="en-IE" dirty="0"/>
              <a:t>1. </a:t>
            </a:r>
            <a:r>
              <a:rPr lang="en-IE" dirty="0" err="1"/>
              <a:t>Mudanças</a:t>
            </a:r>
            <a:r>
              <a:rPr lang="en-IE" dirty="0"/>
              <a:t> ao </a:t>
            </a:r>
            <a:r>
              <a:rPr lang="en-IE" dirty="0" err="1"/>
              <a:t>nível</a:t>
            </a:r>
            <a:r>
              <a:rPr lang="en-IE" dirty="0"/>
              <a:t> do  uso da terra</a:t>
            </a:r>
          </a:p>
        </p:txBody>
      </p:sp>
      <p:pic>
        <p:nvPicPr>
          <p:cNvPr id="6" name="Picture Placeholder 5" descr="A group of trees in a field  Description automatically generated with low confidence">
            <a:extLst>
              <a:ext uri="{FF2B5EF4-FFF2-40B4-BE49-F238E27FC236}">
                <a16:creationId xmlns:a16="http://schemas.microsoft.com/office/drawing/2014/main" id="{D762DA58-7064-DE5D-9D9B-1ABD1800E6F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D4CEC01-2A28-3AC6-70D1-A6324B78825F}"/>
              </a:ext>
            </a:extLst>
          </p:cNvPr>
          <p:cNvSpPr txBox="1"/>
          <p:nvPr/>
        </p:nvSpPr>
        <p:spPr>
          <a:xfrm>
            <a:off x="5646738" y="5719984"/>
            <a:ext cx="1540042" cy="369332"/>
          </a:xfrm>
          <a:prstGeom prst="rect">
            <a:avLst/>
          </a:prstGeom>
          <a:noFill/>
        </p:spPr>
        <p:txBody>
          <a:bodyPr wrap="square" rtlCol="0">
            <a:spAutoFit/>
          </a:bodyPr>
          <a:lstStyle/>
          <a:p>
            <a:pPr algn="l" rtl="0"/>
            <a:r>
              <a:rPr lang="en-IE" b="1" dirty="0">
                <a:solidFill>
                  <a:srgbClr val="F79037"/>
                </a:solidFill>
                <a:hlinkClick r:id="rId3">
                  <a:extLst>
                    <a:ext uri="{A12FA001-AC4F-418D-AE19-62706E023703}">
                      <ahyp:hlinkClr xmlns:ahyp="http://schemas.microsoft.com/office/drawing/2018/hyperlinkcolor" val="tx"/>
                    </a:ext>
                  </a:extLst>
                </a:hlinkClick>
              </a:rPr>
              <a:t>Fonte</a:t>
            </a:r>
            <a:endParaRPr lang="en-IE" b="1" dirty="0">
              <a:solidFill>
                <a:srgbClr val="F79037"/>
              </a:solidFill>
            </a:endParaRPr>
          </a:p>
        </p:txBody>
      </p:sp>
    </p:spTree>
    <p:extLst>
      <p:ext uri="{BB962C8B-B14F-4D97-AF65-F5344CB8AC3E}">
        <p14:creationId xmlns:p14="http://schemas.microsoft.com/office/powerpoint/2010/main" val="82458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F869-5DF8-F6E0-33B8-2F1F408A8CF2}"/>
              </a:ext>
            </a:extLst>
          </p:cNvPr>
          <p:cNvSpPr>
            <a:spLocks noGrp="1"/>
          </p:cNvSpPr>
          <p:nvPr>
            <p:ph type="body" sz="quarter" idx="18"/>
          </p:nvPr>
        </p:nvSpPr>
        <p:spPr>
          <a:xfrm>
            <a:off x="750990" y="1313997"/>
            <a:ext cx="5646906" cy="3025975"/>
          </a:xfrm>
        </p:spPr>
        <p:txBody>
          <a:bodyPr/>
          <a:lstStyle/>
          <a:p>
            <a:pPr algn="just" rtl="0"/>
            <a:r>
              <a:rPr lang="en-US" dirty="0"/>
              <a:t>As práticas agrícolas intensificaram-se continuamente desde a Revolução Industrial, trazendo enormes </a:t>
            </a:r>
            <a:r>
              <a:rPr lang="en-US" dirty="0" err="1"/>
              <a:t>aumentos</a:t>
            </a:r>
            <a:r>
              <a:rPr lang="en-US" dirty="0"/>
              <a:t> </a:t>
            </a:r>
            <a:r>
              <a:rPr lang="en-US" dirty="0" err="1"/>
              <a:t>na</a:t>
            </a:r>
            <a:r>
              <a:rPr lang="en-US" dirty="0"/>
              <a:t> </a:t>
            </a:r>
            <a:r>
              <a:rPr lang="en-US" dirty="0" err="1"/>
              <a:t>produtividade</a:t>
            </a:r>
            <a:r>
              <a:rPr lang="en-US" dirty="0"/>
              <a:t>. No entanto, </a:t>
            </a:r>
            <a:r>
              <a:rPr lang="en-US" b="0" i="0" dirty="0" err="1">
                <a:solidFill>
                  <a:srgbClr val="121212"/>
                </a:solidFill>
                <a:effectLst/>
                <a:latin typeface="GeographEditWeb"/>
              </a:rPr>
              <a:t>muitas</a:t>
            </a:r>
            <a:r>
              <a:rPr lang="en-US" b="0" i="0" dirty="0">
                <a:solidFill>
                  <a:srgbClr val="121212"/>
                </a:solidFill>
                <a:effectLst/>
                <a:latin typeface="GeographEditWeb"/>
              </a:rPr>
              <a:t> das técnicas e </a:t>
            </a:r>
            <a:r>
              <a:rPr lang="en-US" b="0" i="0" dirty="0" err="1">
                <a:solidFill>
                  <a:srgbClr val="121212"/>
                </a:solidFill>
                <a:effectLst/>
                <a:latin typeface="GeographEditWeb"/>
              </a:rPr>
              <a:t>práticas</a:t>
            </a:r>
            <a:r>
              <a:rPr lang="en-US" b="0" i="0" dirty="0">
                <a:solidFill>
                  <a:srgbClr val="121212"/>
                </a:solidFill>
                <a:effectLst/>
                <a:latin typeface="GeographEditWeb"/>
              </a:rPr>
              <a:t> </a:t>
            </a:r>
            <a:r>
              <a:rPr lang="en-US" b="0" i="0" dirty="0" err="1">
                <a:solidFill>
                  <a:srgbClr val="121212"/>
                </a:solidFill>
                <a:effectLst/>
                <a:latin typeface="GeographEditWeb"/>
              </a:rPr>
              <a:t>agrícolas</a:t>
            </a:r>
            <a:r>
              <a:rPr lang="en-US" b="0" i="0" dirty="0">
                <a:solidFill>
                  <a:srgbClr val="121212"/>
                </a:solidFill>
                <a:effectLst/>
                <a:latin typeface="GeographEditWeb"/>
              </a:rPr>
              <a:t> que </a:t>
            </a:r>
            <a:r>
              <a:rPr lang="en-US" b="0" i="0" dirty="0" err="1">
                <a:solidFill>
                  <a:srgbClr val="121212"/>
                </a:solidFill>
                <a:effectLst/>
                <a:latin typeface="GeographEditWeb"/>
              </a:rPr>
              <a:t>os</a:t>
            </a:r>
            <a:r>
              <a:rPr lang="en-US" b="0" i="0" dirty="0">
                <a:solidFill>
                  <a:srgbClr val="121212"/>
                </a:solidFill>
                <a:effectLst/>
                <a:latin typeface="GeographEditWeb"/>
              </a:rPr>
              <a:t> </a:t>
            </a:r>
            <a:r>
              <a:rPr lang="en-US" b="0" i="0" dirty="0" err="1">
                <a:solidFill>
                  <a:srgbClr val="121212"/>
                </a:solidFill>
                <a:effectLst/>
                <a:latin typeface="GeographEditWeb"/>
              </a:rPr>
              <a:t>agricultores</a:t>
            </a:r>
            <a:r>
              <a:rPr lang="en-US" b="0" i="0" dirty="0">
                <a:solidFill>
                  <a:srgbClr val="121212"/>
                </a:solidFill>
                <a:effectLst/>
                <a:latin typeface="GeographEditWeb"/>
              </a:rPr>
              <a:t> </a:t>
            </a:r>
            <a:r>
              <a:rPr lang="en-US" b="0" i="0" dirty="0" err="1">
                <a:solidFill>
                  <a:srgbClr val="121212"/>
                </a:solidFill>
                <a:effectLst/>
                <a:latin typeface="GeographEditWeb"/>
              </a:rPr>
              <a:t>utilizam</a:t>
            </a:r>
            <a:r>
              <a:rPr lang="en-US" b="0" i="0" dirty="0">
                <a:solidFill>
                  <a:srgbClr val="121212"/>
                </a:solidFill>
                <a:effectLst/>
                <a:latin typeface="GeographEditWeb"/>
              </a:rPr>
              <a:t> para aumentar a produção também prejudicam o meio ambiente. O </a:t>
            </a:r>
            <a:r>
              <a:rPr lang="en-US" dirty="0" err="1"/>
              <a:t>uso</a:t>
            </a:r>
            <a:r>
              <a:rPr lang="en-US" dirty="0"/>
              <a:t> de fertilizantes sintéticos, a </a:t>
            </a:r>
            <a:r>
              <a:rPr lang="en-US" dirty="0" err="1"/>
              <a:t>gestão</a:t>
            </a:r>
            <a:r>
              <a:rPr lang="en-US" dirty="0"/>
              <a:t> do </a:t>
            </a:r>
            <a:r>
              <a:rPr lang="en-US" dirty="0" err="1"/>
              <a:t>estrume</a:t>
            </a:r>
            <a:r>
              <a:rPr lang="en-US" dirty="0"/>
              <a:t> e a </a:t>
            </a:r>
            <a:r>
              <a:rPr lang="en-US" dirty="0" err="1"/>
              <a:t>preparação</a:t>
            </a:r>
            <a:r>
              <a:rPr lang="en-US" dirty="0"/>
              <a:t> do solo contribuem para as emissões de óxido nitroso, um potente GEE. As emissões de metano </a:t>
            </a:r>
            <a:r>
              <a:rPr lang="en-US" dirty="0" err="1"/>
              <a:t>também</a:t>
            </a:r>
            <a:r>
              <a:rPr lang="en-US" dirty="0"/>
              <a:t> </a:t>
            </a:r>
            <a:r>
              <a:rPr lang="en-US" dirty="0" err="1"/>
              <a:t>ocorrem</a:t>
            </a:r>
            <a:r>
              <a:rPr lang="en-US" dirty="0"/>
              <a:t> a </a:t>
            </a:r>
            <a:r>
              <a:rPr lang="en-US" dirty="0" err="1"/>
              <a:t>partir</a:t>
            </a:r>
            <a:r>
              <a:rPr lang="en-US" dirty="0"/>
              <a:t> do 	</a:t>
            </a:r>
            <a:r>
              <a:rPr lang="en-US" dirty="0" err="1"/>
              <a:t>estrume</a:t>
            </a:r>
            <a:r>
              <a:rPr lang="en-US" dirty="0"/>
              <a:t> e da fermentação entérica.</a:t>
            </a:r>
            <a:endParaRPr lang="en-IE" dirty="0"/>
          </a:p>
        </p:txBody>
      </p:sp>
      <p:sp>
        <p:nvSpPr>
          <p:cNvPr id="3" name="Text Placeholder 2">
            <a:extLst>
              <a:ext uri="{FF2B5EF4-FFF2-40B4-BE49-F238E27FC236}">
                <a16:creationId xmlns:a16="http://schemas.microsoft.com/office/drawing/2014/main" id="{76E121C8-F09E-1B08-172E-BF354471EF71}"/>
              </a:ext>
            </a:extLst>
          </p:cNvPr>
          <p:cNvSpPr>
            <a:spLocks noGrp="1"/>
          </p:cNvSpPr>
          <p:nvPr>
            <p:ph type="body" sz="quarter" idx="16"/>
          </p:nvPr>
        </p:nvSpPr>
        <p:spPr>
          <a:xfrm>
            <a:off x="655740" y="617072"/>
            <a:ext cx="4990998" cy="992652"/>
          </a:xfrm>
        </p:spPr>
        <p:txBody>
          <a:bodyPr/>
          <a:lstStyle/>
          <a:p>
            <a:pPr algn="l" rtl="0"/>
            <a:r>
              <a:rPr lang="en-IE" dirty="0"/>
              <a:t>2. </a:t>
            </a:r>
            <a:r>
              <a:rPr lang="en-IE" dirty="0" err="1"/>
              <a:t>Práticas</a:t>
            </a:r>
            <a:r>
              <a:rPr lang="en-IE" dirty="0"/>
              <a:t> </a:t>
            </a:r>
            <a:r>
              <a:rPr lang="en-IE" dirty="0" err="1"/>
              <a:t>agrícolas</a:t>
            </a:r>
            <a:endParaRPr lang="en-IE" dirty="0"/>
          </a:p>
        </p:txBody>
      </p:sp>
      <p:sp>
        <p:nvSpPr>
          <p:cNvPr id="5" name="Speech Bubble: Rectangle with Corners Rounded 4">
            <a:extLst>
              <a:ext uri="{FF2B5EF4-FFF2-40B4-BE49-F238E27FC236}">
                <a16:creationId xmlns:a16="http://schemas.microsoft.com/office/drawing/2014/main" id="{253E1675-58E3-09AE-82B7-49C50494115C}"/>
              </a:ext>
            </a:extLst>
          </p:cNvPr>
          <p:cNvSpPr/>
          <p:nvPr/>
        </p:nvSpPr>
        <p:spPr>
          <a:xfrm>
            <a:off x="7143957" y="1554519"/>
            <a:ext cx="4870580" cy="4183808"/>
          </a:xfrm>
          <a:prstGeom prst="wedgeRoundRectCallout">
            <a:avLst>
              <a:gd name="adj1" fmla="val -66428"/>
              <a:gd name="adj2" fmla="val 7921"/>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0" i="0" dirty="0">
                <a:solidFill>
                  <a:srgbClr val="121212"/>
                </a:solidFill>
                <a:effectLst/>
              </a:rPr>
              <a:t>SABIA QUE…Em todo o mundo, a agricultura é responsável por 70% do </a:t>
            </a:r>
            <a:r>
              <a:rPr lang="en-US" sz="2400" b="0" i="0" dirty="0" err="1">
                <a:solidFill>
                  <a:srgbClr val="121212"/>
                </a:solidFill>
                <a:effectLst/>
              </a:rPr>
              <a:t>consumo</a:t>
            </a:r>
            <a:r>
              <a:rPr lang="en-US" sz="2400" b="0" i="0" dirty="0">
                <a:solidFill>
                  <a:srgbClr val="121212"/>
                </a:solidFill>
                <a:effectLst/>
              </a:rPr>
              <a:t> de água doce. Grande parte dessa água é redirecionada para as terras de cultivo por meio de esquemas de irrigação de vários </a:t>
            </a:r>
            <a:r>
              <a:rPr lang="en-US" sz="2400" b="0" i="0" dirty="0" err="1">
                <a:solidFill>
                  <a:srgbClr val="121212"/>
                </a:solidFill>
                <a:effectLst/>
              </a:rPr>
              <a:t>tipos</a:t>
            </a:r>
            <a:r>
              <a:rPr lang="en-US" sz="2400" b="0" i="0" dirty="0">
                <a:solidFill>
                  <a:srgbClr val="121212"/>
                </a:solidFill>
                <a:effectLst/>
              </a:rPr>
              <a:t>. </a:t>
            </a:r>
            <a:r>
              <a:rPr lang="en-US" sz="2000" b="0" i="0" dirty="0">
                <a:solidFill>
                  <a:srgbClr val="F79037"/>
                </a:solidFill>
                <a:effectLst/>
                <a:hlinkClick r:id="rId2">
                  <a:extLst>
                    <a:ext uri="{A12FA001-AC4F-418D-AE19-62706E023703}">
                      <ahyp:hlinkClr xmlns:ahyp="http://schemas.microsoft.com/office/drawing/2018/hyperlinkcolor" val="tx"/>
                    </a:ext>
                  </a:extLst>
                </a:hlinkClick>
              </a:rPr>
              <a:t>Fonte</a:t>
            </a:r>
            <a:endParaRPr lang="en-IE" sz="2000" dirty="0">
              <a:solidFill>
                <a:srgbClr val="F79037"/>
              </a:solidFill>
            </a:endParaRPr>
          </a:p>
        </p:txBody>
      </p:sp>
      <p:grpSp>
        <p:nvGrpSpPr>
          <p:cNvPr id="6" name="Group 5">
            <a:extLst>
              <a:ext uri="{FF2B5EF4-FFF2-40B4-BE49-F238E27FC236}">
                <a16:creationId xmlns:a16="http://schemas.microsoft.com/office/drawing/2014/main" id="{FB3C6E1F-743A-B800-B855-135DDFBF7FD8}"/>
              </a:ext>
            </a:extLst>
          </p:cNvPr>
          <p:cNvGrpSpPr/>
          <p:nvPr/>
        </p:nvGrpSpPr>
        <p:grpSpPr>
          <a:xfrm>
            <a:off x="7143957" y="1725267"/>
            <a:ext cx="542444" cy="654260"/>
            <a:chOff x="8736336" y="773976"/>
            <a:chExt cx="925001" cy="925018"/>
          </a:xfrm>
        </p:grpSpPr>
        <p:grpSp>
          <p:nvGrpSpPr>
            <p:cNvPr id="7" name="Graphic 2">
              <a:extLst>
                <a:ext uri="{FF2B5EF4-FFF2-40B4-BE49-F238E27FC236}">
                  <a16:creationId xmlns:a16="http://schemas.microsoft.com/office/drawing/2014/main" id="{C1A310E2-E8CF-380C-7488-7367236A94EE}"/>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9B8F215B-EA6B-7DDA-04F7-5E187B61132A}"/>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11" name="Freeform 528">
                <a:extLst>
                  <a:ext uri="{FF2B5EF4-FFF2-40B4-BE49-F238E27FC236}">
                    <a16:creationId xmlns:a16="http://schemas.microsoft.com/office/drawing/2014/main" id="{8A50116A-5969-385F-3F02-B24101E6547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12" name="Freeform 529">
                <a:extLst>
                  <a:ext uri="{FF2B5EF4-FFF2-40B4-BE49-F238E27FC236}">
                    <a16:creationId xmlns:a16="http://schemas.microsoft.com/office/drawing/2014/main" id="{5498FE42-1ABC-A744-8693-A435810C0F30}"/>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530">
                <a:extLst>
                  <a:ext uri="{FF2B5EF4-FFF2-40B4-BE49-F238E27FC236}">
                    <a16:creationId xmlns:a16="http://schemas.microsoft.com/office/drawing/2014/main" id="{8E89C2D9-E874-D4F3-B5E4-859011A88D8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14" name="Freeform 531">
                <a:extLst>
                  <a:ext uri="{FF2B5EF4-FFF2-40B4-BE49-F238E27FC236}">
                    <a16:creationId xmlns:a16="http://schemas.microsoft.com/office/drawing/2014/main" id="{3A801AC1-F7B8-F5B5-8D02-F5FC306ABF7D}"/>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532">
                <a:extLst>
                  <a:ext uri="{FF2B5EF4-FFF2-40B4-BE49-F238E27FC236}">
                    <a16:creationId xmlns:a16="http://schemas.microsoft.com/office/drawing/2014/main" id="{5807DAC7-7917-69AD-6E47-DB1647DE3623}"/>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16" name="Freeform 533">
                <a:extLst>
                  <a:ext uri="{FF2B5EF4-FFF2-40B4-BE49-F238E27FC236}">
                    <a16:creationId xmlns:a16="http://schemas.microsoft.com/office/drawing/2014/main" id="{67117A2E-563B-BCBC-5358-C19E1B431CD3}"/>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8" name="Freeform 525">
              <a:extLst>
                <a:ext uri="{FF2B5EF4-FFF2-40B4-BE49-F238E27FC236}">
                  <a16:creationId xmlns:a16="http://schemas.microsoft.com/office/drawing/2014/main" id="{6CD40E0A-9F9B-721C-4EB3-36C66F45E16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chemeClr val="bg2"/>
            </a:solidFill>
            <a:ln w="9028" cap="flat">
              <a:noFill/>
              <a:prstDash val="solid"/>
              <a:miter/>
            </a:ln>
          </p:spPr>
          <p:txBody>
            <a:bodyPr rtlCol="0" anchor="ctr"/>
            <a:lstStyle/>
            <a:p>
              <a:pPr algn="l" rtl="0"/>
              <a:endParaRPr lang="en-US" dirty="0"/>
            </a:p>
          </p:txBody>
        </p:sp>
        <p:sp>
          <p:nvSpPr>
            <p:cNvPr id="9" name="Freeform 526">
              <a:extLst>
                <a:ext uri="{FF2B5EF4-FFF2-40B4-BE49-F238E27FC236}">
                  <a16:creationId xmlns:a16="http://schemas.microsoft.com/office/drawing/2014/main" id="{8EEC48F4-455A-5A21-0C0E-D926304A530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chemeClr val="bg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659158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997D1-1FBD-C459-5310-AA1D25E7262C}"/>
              </a:ext>
            </a:extLst>
          </p:cNvPr>
          <p:cNvSpPr>
            <a:spLocks noGrp="1"/>
          </p:cNvSpPr>
          <p:nvPr>
            <p:ph type="body" sz="quarter" idx="18"/>
          </p:nvPr>
        </p:nvSpPr>
        <p:spPr>
          <a:xfrm>
            <a:off x="720078" y="1280420"/>
            <a:ext cx="5646736" cy="4976097"/>
          </a:xfrm>
        </p:spPr>
        <p:txBody>
          <a:bodyPr/>
          <a:lstStyle/>
          <a:p>
            <a:pPr algn="just" rtl="0">
              <a:spcBef>
                <a:spcPts val="600"/>
              </a:spcBef>
            </a:pPr>
            <a:r>
              <a:rPr lang="en-US" b="0" i="0" dirty="0">
                <a:effectLst/>
              </a:rPr>
              <a:t>A </a:t>
            </a:r>
            <a:r>
              <a:rPr lang="en-US" b="0" i="0" dirty="0" err="1">
                <a:effectLst/>
              </a:rPr>
              <a:t>produção</a:t>
            </a:r>
            <a:r>
              <a:rPr lang="en-US" b="0" i="0" dirty="0">
                <a:effectLst/>
              </a:rPr>
              <a:t> </a:t>
            </a:r>
            <a:r>
              <a:rPr lang="en-US" b="0" i="0" dirty="0" err="1">
                <a:effectLst/>
              </a:rPr>
              <a:t>alimentar</a:t>
            </a:r>
            <a:r>
              <a:rPr lang="en-US" b="0" i="0" dirty="0">
                <a:effectLst/>
              </a:rPr>
              <a:t> </a:t>
            </a:r>
            <a:r>
              <a:rPr lang="en-US" b="0" i="0" dirty="0" err="1">
                <a:effectLst/>
              </a:rPr>
              <a:t>requer</a:t>
            </a:r>
            <a:r>
              <a:rPr lang="en-US" b="0" i="0" dirty="0">
                <a:effectLst/>
              </a:rPr>
              <a:t> quantidades significativas de energia para a </a:t>
            </a:r>
            <a:r>
              <a:rPr lang="en-US" b="0" i="0" dirty="0" err="1">
                <a:effectLst/>
              </a:rPr>
              <a:t>irrigação</a:t>
            </a:r>
            <a:r>
              <a:rPr lang="en-US" b="0" i="0" dirty="0">
                <a:effectLst/>
              </a:rPr>
              <a:t>, transporte e processamento. O uso de combustíveis fósseis para geração de energia é uma fonte significativa de emissões de GEE.</a:t>
            </a:r>
          </a:p>
          <a:p>
            <a:pPr algn="just" rtl="0">
              <a:spcBef>
                <a:spcPts val="600"/>
              </a:spcBef>
            </a:pPr>
            <a:r>
              <a:rPr lang="en-US" dirty="0"/>
              <a:t>Reduzir as emissões associadas à </a:t>
            </a:r>
            <a:r>
              <a:rPr lang="en-US" dirty="0" err="1"/>
              <a:t>produção</a:t>
            </a:r>
            <a:r>
              <a:rPr lang="en-US" dirty="0"/>
              <a:t> </a:t>
            </a:r>
            <a:r>
              <a:rPr lang="en-US" dirty="0" err="1"/>
              <a:t>alimentar</a:t>
            </a:r>
            <a:r>
              <a:rPr lang="en-US" dirty="0"/>
              <a:t> exigirá uma combinação de estratégias, incluindo maior eficiência energética, uso de fontes de energia renováveis ​​e </a:t>
            </a:r>
            <a:r>
              <a:rPr lang="en-US" dirty="0" err="1"/>
              <a:t>redução</a:t>
            </a:r>
            <a:r>
              <a:rPr lang="en-US" dirty="0"/>
              <a:t> da </a:t>
            </a:r>
            <a:r>
              <a:rPr lang="en-US" dirty="0" err="1"/>
              <a:t>procura</a:t>
            </a:r>
            <a:r>
              <a:rPr lang="en-US" dirty="0"/>
              <a:t> </a:t>
            </a:r>
            <a:r>
              <a:rPr lang="en-US" dirty="0" err="1"/>
              <a:t>geral</a:t>
            </a:r>
            <a:r>
              <a:rPr lang="en-US" dirty="0"/>
              <a:t> de práticas de produção de </a:t>
            </a:r>
            <a:r>
              <a:rPr lang="en-US" dirty="0" err="1"/>
              <a:t>alimentos</a:t>
            </a:r>
            <a:r>
              <a:rPr lang="en-US" dirty="0"/>
              <a:t> que 	</a:t>
            </a:r>
            <a:r>
              <a:rPr lang="en-US" dirty="0" err="1"/>
              <a:t>recorram</a:t>
            </a:r>
            <a:r>
              <a:rPr lang="en-US" dirty="0"/>
              <a:t> ao </a:t>
            </a:r>
            <a:r>
              <a:rPr lang="en-US" dirty="0" err="1"/>
              <a:t>uso</a:t>
            </a:r>
            <a:r>
              <a:rPr lang="en-US" dirty="0"/>
              <a:t> intensivo de 		</a:t>
            </a:r>
            <a:r>
              <a:rPr lang="en-US" dirty="0" err="1"/>
              <a:t>energia</a:t>
            </a:r>
            <a:r>
              <a:rPr lang="en-US" dirty="0"/>
              <a:t>.</a:t>
            </a:r>
            <a:endParaRPr lang="en-IE" dirty="0"/>
          </a:p>
        </p:txBody>
      </p:sp>
      <p:sp>
        <p:nvSpPr>
          <p:cNvPr id="3" name="Text Placeholder 2">
            <a:extLst>
              <a:ext uri="{FF2B5EF4-FFF2-40B4-BE49-F238E27FC236}">
                <a16:creationId xmlns:a16="http://schemas.microsoft.com/office/drawing/2014/main" id="{E1451C92-A5E6-0A3A-F7B1-8A5509D2730A}"/>
              </a:ext>
            </a:extLst>
          </p:cNvPr>
          <p:cNvSpPr>
            <a:spLocks noGrp="1"/>
          </p:cNvSpPr>
          <p:nvPr>
            <p:ph type="body" sz="quarter" idx="16"/>
          </p:nvPr>
        </p:nvSpPr>
        <p:spPr>
          <a:xfrm>
            <a:off x="669758" y="577421"/>
            <a:ext cx="4990998" cy="992652"/>
          </a:xfrm>
        </p:spPr>
        <p:txBody>
          <a:bodyPr/>
          <a:lstStyle/>
          <a:p>
            <a:pPr algn="l" rtl="0"/>
            <a:r>
              <a:rPr lang="en-IE" dirty="0"/>
              <a:t>3. </a:t>
            </a:r>
            <a:r>
              <a:rPr lang="en-IE" dirty="0" err="1"/>
              <a:t>Uso</a:t>
            </a:r>
            <a:r>
              <a:rPr lang="en-IE" dirty="0"/>
              <a:t> de </a:t>
            </a:r>
            <a:r>
              <a:rPr lang="en-IE" dirty="0" err="1"/>
              <a:t>energia</a:t>
            </a:r>
            <a:r>
              <a:rPr lang="en-IE" dirty="0"/>
              <a:t> </a:t>
            </a:r>
          </a:p>
        </p:txBody>
      </p:sp>
      <p:pic>
        <p:nvPicPr>
          <p:cNvPr id="6" name="Picture Placeholder 5" descr="Smoke from factory">
            <a:extLst>
              <a:ext uri="{FF2B5EF4-FFF2-40B4-BE49-F238E27FC236}">
                <a16:creationId xmlns:a16="http://schemas.microsoft.com/office/drawing/2014/main" id="{14F2A097-2A6D-0BA8-B507-E44F37C761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7227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D1CB0-AD81-41CD-5AAB-45E47166C2EE}"/>
              </a:ext>
            </a:extLst>
          </p:cNvPr>
          <p:cNvSpPr>
            <a:spLocks noGrp="1"/>
          </p:cNvSpPr>
          <p:nvPr>
            <p:ph type="body" sz="quarter" idx="18"/>
          </p:nvPr>
        </p:nvSpPr>
        <p:spPr>
          <a:xfrm>
            <a:off x="809535" y="1256285"/>
            <a:ext cx="5493111" cy="4852415"/>
          </a:xfrm>
        </p:spPr>
        <p:txBody>
          <a:bodyPr/>
          <a:lstStyle/>
          <a:p>
            <a:pPr algn="just" rtl="0"/>
            <a:r>
              <a:rPr lang="en-US" dirty="0" err="1"/>
              <a:t>Quando</a:t>
            </a:r>
            <a:r>
              <a:rPr lang="en-US" dirty="0"/>
              <a:t> </a:t>
            </a:r>
            <a:r>
              <a:rPr lang="en-US" dirty="0" err="1"/>
              <a:t>os</a:t>
            </a:r>
            <a:r>
              <a:rPr lang="en-US" dirty="0"/>
              <a:t> </a:t>
            </a:r>
            <a:r>
              <a:rPr lang="en-US" dirty="0" err="1"/>
              <a:t>alimentos</a:t>
            </a:r>
            <a:r>
              <a:rPr lang="en-US" dirty="0"/>
              <a:t> </a:t>
            </a:r>
            <a:r>
              <a:rPr lang="en-US" dirty="0" err="1"/>
              <a:t>são</a:t>
            </a:r>
            <a:r>
              <a:rPr lang="en-US" dirty="0"/>
              <a:t> </a:t>
            </a:r>
            <a:r>
              <a:rPr lang="en-US" dirty="0" err="1"/>
              <a:t>desperdiçados</a:t>
            </a:r>
            <a:r>
              <a:rPr lang="en-US" dirty="0"/>
              <a:t>, todos os recursos </a:t>
            </a:r>
            <a:r>
              <a:rPr lang="en-US" dirty="0" err="1"/>
              <a:t>utilizados</a:t>
            </a:r>
            <a:r>
              <a:rPr lang="en-US" dirty="0"/>
              <a:t> </a:t>
            </a:r>
            <a:r>
              <a:rPr lang="en-US" dirty="0" err="1"/>
              <a:t>na</a:t>
            </a:r>
            <a:r>
              <a:rPr lang="en-US" dirty="0"/>
              <a:t> sua produção, incluindo energia, água, terra e </a:t>
            </a:r>
            <a:r>
              <a:rPr lang="en-US" dirty="0" err="1"/>
              <a:t>fertilizantes</a:t>
            </a:r>
            <a:r>
              <a:rPr lang="en-US" dirty="0"/>
              <a:t>, </a:t>
            </a:r>
            <a:r>
              <a:rPr lang="en-US" dirty="0" err="1"/>
              <a:t>também</a:t>
            </a:r>
            <a:r>
              <a:rPr lang="en-US" dirty="0"/>
              <a:t> </a:t>
            </a:r>
            <a:r>
              <a:rPr lang="en-US" dirty="0" err="1"/>
              <a:t>foram</a:t>
            </a:r>
            <a:r>
              <a:rPr lang="en-US" dirty="0"/>
              <a:t> </a:t>
            </a:r>
            <a:r>
              <a:rPr lang="en-US" dirty="0" err="1"/>
              <a:t>desperdiçados</a:t>
            </a:r>
            <a:r>
              <a:rPr lang="en-US" dirty="0"/>
              <a:t>. À medida que </a:t>
            </a:r>
            <a:r>
              <a:rPr lang="en-US" dirty="0" err="1"/>
              <a:t>esses</a:t>
            </a:r>
            <a:r>
              <a:rPr lang="en-US" dirty="0"/>
              <a:t> </a:t>
            </a:r>
            <a:r>
              <a:rPr lang="en-US" dirty="0" err="1"/>
              <a:t>alimentos</a:t>
            </a:r>
            <a:r>
              <a:rPr lang="en-US" dirty="0"/>
              <a:t> se </a:t>
            </a:r>
            <a:r>
              <a:rPr lang="en-US" dirty="0" err="1"/>
              <a:t>decompõem</a:t>
            </a:r>
            <a:r>
              <a:rPr lang="en-US" dirty="0"/>
              <a:t>, </a:t>
            </a:r>
            <a:r>
              <a:rPr lang="en-US" dirty="0" err="1"/>
              <a:t>há</a:t>
            </a:r>
            <a:r>
              <a:rPr lang="en-US" dirty="0"/>
              <a:t> </a:t>
            </a:r>
            <a:r>
              <a:rPr lang="en-US" dirty="0" err="1"/>
              <a:t>emissão</a:t>
            </a:r>
            <a:r>
              <a:rPr lang="en-US" dirty="0"/>
              <a:t> de </a:t>
            </a:r>
            <a:r>
              <a:rPr lang="en-US" dirty="0" err="1"/>
              <a:t>metano</a:t>
            </a:r>
            <a:r>
              <a:rPr lang="en-US" dirty="0"/>
              <a:t> e outros gases de efeito estufa para a </a:t>
            </a:r>
            <a:r>
              <a:rPr lang="en-US" dirty="0" err="1"/>
              <a:t>atmosfera</a:t>
            </a:r>
            <a:r>
              <a:rPr lang="en-US" dirty="0"/>
              <a:t>. Além disso, o </a:t>
            </a:r>
            <a:r>
              <a:rPr lang="en-US" dirty="0" err="1"/>
              <a:t>desperdício</a:t>
            </a:r>
            <a:r>
              <a:rPr lang="en-US" dirty="0"/>
              <a:t> </a:t>
            </a:r>
            <a:r>
              <a:rPr lang="en-US" dirty="0" err="1"/>
              <a:t>alimentar</a:t>
            </a:r>
            <a:r>
              <a:rPr lang="en-US" dirty="0"/>
              <a:t> gera emissões adicionais de GEE ao </a:t>
            </a:r>
            <a:r>
              <a:rPr lang="en-US" dirty="0" err="1"/>
              <a:t>nível</a:t>
            </a:r>
            <a:r>
              <a:rPr lang="en-US" dirty="0"/>
              <a:t> do transporte e de outros usos de energia associados à produção e </a:t>
            </a:r>
            <a:r>
              <a:rPr lang="en-US" dirty="0" err="1"/>
              <a:t>eliminação</a:t>
            </a:r>
            <a:r>
              <a:rPr lang="en-US" dirty="0"/>
              <a:t> de alimentos, contribuindo assim para as </a:t>
            </a:r>
            <a:r>
              <a:rPr lang="en-US" dirty="0" err="1"/>
              <a:t>mudanças</a:t>
            </a:r>
            <a:r>
              <a:rPr lang="en-US" dirty="0"/>
              <a:t> 	</a:t>
            </a:r>
            <a:r>
              <a:rPr lang="en-US" dirty="0" err="1"/>
              <a:t>climáticas</a:t>
            </a:r>
            <a:r>
              <a:rPr lang="en-US" dirty="0"/>
              <a:t>.</a:t>
            </a:r>
            <a:endParaRPr lang="en-IE" dirty="0"/>
          </a:p>
        </p:txBody>
      </p:sp>
      <p:sp>
        <p:nvSpPr>
          <p:cNvPr id="3" name="Text Placeholder 2">
            <a:extLst>
              <a:ext uri="{FF2B5EF4-FFF2-40B4-BE49-F238E27FC236}">
                <a16:creationId xmlns:a16="http://schemas.microsoft.com/office/drawing/2014/main" id="{6D3EEC9E-268E-8B34-8D70-971D9B06C0C4}"/>
              </a:ext>
            </a:extLst>
          </p:cNvPr>
          <p:cNvSpPr>
            <a:spLocks noGrp="1"/>
          </p:cNvSpPr>
          <p:nvPr>
            <p:ph type="body" sz="quarter" idx="16"/>
          </p:nvPr>
        </p:nvSpPr>
        <p:spPr>
          <a:xfrm>
            <a:off x="809535" y="582267"/>
            <a:ext cx="4990998" cy="992652"/>
          </a:xfrm>
        </p:spPr>
        <p:txBody>
          <a:bodyPr/>
          <a:lstStyle/>
          <a:p>
            <a:pPr algn="l" rtl="0"/>
            <a:r>
              <a:rPr lang="en-IE" dirty="0"/>
              <a:t>4. </a:t>
            </a:r>
            <a:r>
              <a:rPr lang="en-IE" dirty="0" err="1"/>
              <a:t>Desperdício</a:t>
            </a:r>
            <a:r>
              <a:rPr lang="en-IE" dirty="0"/>
              <a:t> </a:t>
            </a:r>
            <a:r>
              <a:rPr lang="en-IE" dirty="0" err="1"/>
              <a:t>alimentar</a:t>
            </a:r>
            <a:endParaRPr lang="en-IE" dirty="0"/>
          </a:p>
        </p:txBody>
      </p:sp>
      <p:pic>
        <p:nvPicPr>
          <p:cNvPr id="10" name="Picture Placeholder 9">
            <a:extLst>
              <a:ext uri="{FF2B5EF4-FFF2-40B4-BE49-F238E27FC236}">
                <a16:creationId xmlns:a16="http://schemas.microsoft.com/office/drawing/2014/main" id="{6C5CCB0B-2930-2770-06F4-97985A6C5B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2152653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E29D5-F391-EF6C-2806-A2688DADC5B2}"/>
              </a:ext>
            </a:extLst>
          </p:cNvPr>
          <p:cNvSpPr>
            <a:spLocks noGrp="1"/>
          </p:cNvSpPr>
          <p:nvPr>
            <p:ph type="body" sz="quarter" idx="18"/>
          </p:nvPr>
        </p:nvSpPr>
        <p:spPr>
          <a:xfrm>
            <a:off x="898357" y="1202981"/>
            <a:ext cx="5646737" cy="3025975"/>
          </a:xfrm>
        </p:spPr>
        <p:txBody>
          <a:bodyPr/>
          <a:lstStyle/>
          <a:p>
            <a:pPr algn="just" rtl="0"/>
            <a:r>
              <a:rPr lang="en-US" sz="2380" dirty="0"/>
              <a:t>A produção de carne é particularmente intensiva em recursos, exigindo grandes quantidades de água, terra e ração (às vezes é </a:t>
            </a:r>
            <a:r>
              <a:rPr lang="en-US" sz="2380" dirty="0" err="1"/>
              <a:t>necessário</a:t>
            </a:r>
            <a:r>
              <a:rPr lang="en-US" sz="2380" dirty="0"/>
              <a:t> mudar o uso da terra para </a:t>
            </a:r>
            <a:r>
              <a:rPr lang="en-US" sz="2380" dirty="0" err="1"/>
              <a:t>pastagens</a:t>
            </a:r>
            <a:r>
              <a:rPr lang="en-US" sz="2380" dirty="0"/>
              <a:t> ou forragens). A produção pecuária é responsável por uma proporção significativa das emissões globais de GEE, em grande parte por meio de emissões de metano da fermentação entérica e da má </a:t>
            </a:r>
            <a:r>
              <a:rPr lang="en-US" sz="2380" dirty="0" err="1"/>
              <a:t>gestão</a:t>
            </a:r>
            <a:r>
              <a:rPr lang="en-US" sz="2380" dirty="0"/>
              <a:t> do </a:t>
            </a:r>
            <a:r>
              <a:rPr lang="en-US" sz="2380" dirty="0" err="1"/>
              <a:t>estrume</a:t>
            </a:r>
            <a:r>
              <a:rPr lang="en-US" sz="2380" dirty="0"/>
              <a:t>. A produção de carne também requer quantidades significativas de </a:t>
            </a:r>
            <a:r>
              <a:rPr lang="en-US" sz="2380" dirty="0" err="1"/>
              <a:t>energia</a:t>
            </a:r>
            <a:r>
              <a:rPr lang="en-US" sz="2380" dirty="0"/>
              <a:t> ao </a:t>
            </a:r>
            <a:r>
              <a:rPr lang="en-US" sz="2380" dirty="0" err="1"/>
              <a:t>nível</a:t>
            </a:r>
            <a:r>
              <a:rPr lang="en-US" sz="2380" dirty="0"/>
              <a:t> do transporte, processamento e refrigeração. Os combustíveis fósseis são </a:t>
            </a:r>
            <a:r>
              <a:rPr lang="en-US" sz="2380" dirty="0" err="1"/>
              <a:t>normalmente</a:t>
            </a:r>
            <a:r>
              <a:rPr lang="en-US" sz="2380" dirty="0"/>
              <a:t> 	</a:t>
            </a:r>
            <a:r>
              <a:rPr lang="en-US" sz="2380" dirty="0" err="1"/>
              <a:t>usados</a:t>
            </a:r>
            <a:r>
              <a:rPr lang="en-US" sz="2380" dirty="0"/>
              <a:t> ​​para gerar essa energia.</a:t>
            </a:r>
            <a:endParaRPr lang="en-IE" sz="2380" dirty="0"/>
          </a:p>
        </p:txBody>
      </p:sp>
      <p:sp>
        <p:nvSpPr>
          <p:cNvPr id="3" name="Text Placeholder 2">
            <a:extLst>
              <a:ext uri="{FF2B5EF4-FFF2-40B4-BE49-F238E27FC236}">
                <a16:creationId xmlns:a16="http://schemas.microsoft.com/office/drawing/2014/main" id="{8DD4702F-DACA-66E4-87FA-B2C9F52B3241}"/>
              </a:ext>
            </a:extLst>
          </p:cNvPr>
          <p:cNvSpPr>
            <a:spLocks noGrp="1"/>
          </p:cNvSpPr>
          <p:nvPr>
            <p:ph type="body" sz="quarter" idx="16"/>
          </p:nvPr>
        </p:nvSpPr>
        <p:spPr>
          <a:xfrm>
            <a:off x="768267" y="598415"/>
            <a:ext cx="4990998" cy="992652"/>
          </a:xfrm>
        </p:spPr>
        <p:txBody>
          <a:bodyPr/>
          <a:lstStyle/>
          <a:p>
            <a:pPr algn="l" rtl="0"/>
            <a:r>
              <a:rPr lang="en-IE" dirty="0"/>
              <a:t>5. Produção de Carne</a:t>
            </a:r>
          </a:p>
        </p:txBody>
      </p:sp>
      <p:pic>
        <p:nvPicPr>
          <p:cNvPr id="6" name="Picture Placeholder 5" descr="Cows eating from trough">
            <a:extLst>
              <a:ext uri="{FF2B5EF4-FFF2-40B4-BE49-F238E27FC236}">
                <a16:creationId xmlns:a16="http://schemas.microsoft.com/office/drawing/2014/main" id="{BC243DC6-A505-8F1E-17AB-3E58968213A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6499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80549-B50B-AAB8-8DA4-C302EFDA1577}"/>
              </a:ext>
            </a:extLst>
          </p:cNvPr>
          <p:cNvSpPr>
            <a:spLocks noGrp="1"/>
          </p:cNvSpPr>
          <p:nvPr>
            <p:ph type="body" sz="quarter" idx="18"/>
          </p:nvPr>
        </p:nvSpPr>
        <p:spPr>
          <a:xfrm>
            <a:off x="939571" y="1172559"/>
            <a:ext cx="6893498" cy="3810769"/>
          </a:xfrm>
        </p:spPr>
        <p:txBody>
          <a:bodyPr/>
          <a:lstStyle/>
          <a:p>
            <a:pPr rtl="0"/>
            <a:r>
              <a:rPr lang="en-US" dirty="0"/>
              <a:t>Se </a:t>
            </a:r>
            <a:r>
              <a:rPr lang="en-US" dirty="0" err="1"/>
              <a:t>não</a:t>
            </a:r>
            <a:r>
              <a:rPr lang="en-US" dirty="0"/>
              <a:t> </a:t>
            </a:r>
            <a:r>
              <a:rPr lang="en-US" dirty="0" err="1"/>
              <a:t>ocorrerem</a:t>
            </a:r>
            <a:r>
              <a:rPr lang="en-US" dirty="0"/>
              <a:t> </a:t>
            </a:r>
            <a:r>
              <a:rPr lang="en-US" dirty="0" err="1"/>
              <a:t>mudanças</a:t>
            </a:r>
            <a:r>
              <a:rPr lang="en-US" dirty="0"/>
              <a:t>, as </a:t>
            </a:r>
            <a:r>
              <a:rPr lang="en-US" dirty="0" err="1"/>
              <a:t>alterações</a:t>
            </a:r>
            <a:r>
              <a:rPr lang="en-US" dirty="0"/>
              <a:t> climáticas farão com que as temperaturas médias globais </a:t>
            </a:r>
            <a:r>
              <a:rPr lang="en-US" dirty="0" err="1"/>
              <a:t>aumentem</a:t>
            </a:r>
            <a:r>
              <a:rPr lang="en-US" dirty="0"/>
              <a:t> </a:t>
            </a:r>
            <a:r>
              <a:rPr lang="en-US" dirty="0" err="1"/>
              <a:t>além</a:t>
            </a:r>
            <a:r>
              <a:rPr lang="en-US" dirty="0"/>
              <a:t> de 3 °C, o que </a:t>
            </a:r>
            <a:r>
              <a:rPr lang="en-US" dirty="0" err="1"/>
              <a:t>afetará</a:t>
            </a:r>
            <a:r>
              <a:rPr lang="en-US" dirty="0"/>
              <a:t> adversamente todos os ecossistemas. </a:t>
            </a:r>
            <a:r>
              <a:rPr lang="en-US" dirty="0" err="1"/>
              <a:t>Já</a:t>
            </a:r>
            <a:r>
              <a:rPr lang="en-US" dirty="0"/>
              <a:t> se </a:t>
            </a:r>
            <a:r>
              <a:rPr lang="en-US" dirty="0" err="1"/>
              <a:t>pode</a:t>
            </a:r>
            <a:r>
              <a:rPr lang="en-US" dirty="0"/>
              <a:t> </a:t>
            </a:r>
            <a:r>
              <a:rPr lang="en-US" dirty="0" err="1"/>
              <a:t>ver</a:t>
            </a:r>
            <a:r>
              <a:rPr lang="en-US" dirty="0"/>
              <a:t> </a:t>
            </a:r>
            <a:r>
              <a:rPr lang="en-US" dirty="0" err="1"/>
              <a:t>como</a:t>
            </a:r>
            <a:r>
              <a:rPr lang="en-US" dirty="0"/>
              <a:t> as </a:t>
            </a:r>
            <a:r>
              <a:rPr lang="en-US" dirty="0" err="1"/>
              <a:t>mudanças</a:t>
            </a:r>
            <a:r>
              <a:rPr lang="en-US" dirty="0"/>
              <a:t> </a:t>
            </a:r>
            <a:r>
              <a:rPr lang="en-US" dirty="0" err="1"/>
              <a:t>climáticas</a:t>
            </a:r>
            <a:r>
              <a:rPr lang="en-US" dirty="0"/>
              <a:t> </a:t>
            </a:r>
            <a:r>
              <a:rPr lang="en-US" dirty="0" err="1"/>
              <a:t>podem</a:t>
            </a:r>
            <a:r>
              <a:rPr lang="en-US" dirty="0"/>
              <a:t> </a:t>
            </a:r>
            <a:r>
              <a:rPr lang="en-US" dirty="0" err="1"/>
              <a:t>originar</a:t>
            </a:r>
            <a:r>
              <a:rPr lang="en-US" dirty="0"/>
              <a:t> </a:t>
            </a:r>
            <a:r>
              <a:rPr lang="en-US" dirty="0" err="1"/>
              <a:t>tempestades</a:t>
            </a:r>
            <a:r>
              <a:rPr lang="en-US" dirty="0"/>
              <a:t> e desastres, e </a:t>
            </a:r>
            <a:r>
              <a:rPr lang="en-US" dirty="0" err="1"/>
              <a:t>acarretar</a:t>
            </a:r>
            <a:r>
              <a:rPr lang="en-US" dirty="0"/>
              <a:t> </a:t>
            </a:r>
            <a:r>
              <a:rPr lang="en-US" dirty="0" err="1"/>
              <a:t>ameaças</a:t>
            </a:r>
            <a:r>
              <a:rPr lang="en-US" dirty="0"/>
              <a:t> </a:t>
            </a:r>
            <a:r>
              <a:rPr lang="en-US" dirty="0" err="1"/>
              <a:t>como</a:t>
            </a:r>
            <a:r>
              <a:rPr lang="en-US" dirty="0"/>
              <a:t> a </a:t>
            </a:r>
            <a:r>
              <a:rPr lang="en-US" dirty="0" err="1"/>
              <a:t>escassez</a:t>
            </a:r>
            <a:r>
              <a:rPr lang="en-US" dirty="0"/>
              <a:t> de alimentos e água, que podem levar a </a:t>
            </a:r>
            <a:r>
              <a:rPr lang="en-US" dirty="0" err="1"/>
              <a:t>conflitos</a:t>
            </a:r>
            <a:r>
              <a:rPr lang="en-US" dirty="0"/>
              <a:t> graves.</a:t>
            </a:r>
          </a:p>
          <a:p>
            <a:pPr rtl="0"/>
            <a:r>
              <a:rPr lang="en-US" dirty="0"/>
              <a:t>Não </a:t>
            </a:r>
            <a:r>
              <a:rPr lang="en-US" dirty="0" err="1"/>
              <a:t>fazer</a:t>
            </a:r>
            <a:r>
              <a:rPr lang="en-US" dirty="0"/>
              <a:t> nada </a:t>
            </a:r>
            <a:r>
              <a:rPr lang="en-US" dirty="0" err="1"/>
              <a:t>acarretará</a:t>
            </a:r>
            <a:r>
              <a:rPr lang="en-US" dirty="0"/>
              <a:t> </a:t>
            </a:r>
            <a:r>
              <a:rPr lang="en-US" dirty="0" err="1"/>
              <a:t>maiores</a:t>
            </a:r>
            <a:r>
              <a:rPr lang="en-US" dirty="0"/>
              <a:t> custos do que se </a:t>
            </a:r>
            <a:r>
              <a:rPr lang="en-US" dirty="0" err="1"/>
              <a:t>agirmos</a:t>
            </a:r>
            <a:r>
              <a:rPr lang="en-US" dirty="0"/>
              <a:t> agora. </a:t>
            </a:r>
            <a:r>
              <a:rPr lang="en-US" dirty="0" err="1"/>
              <a:t>Há</a:t>
            </a:r>
            <a:r>
              <a:rPr lang="en-US" dirty="0"/>
              <a:t> a oportunidade de se </a:t>
            </a:r>
            <a:r>
              <a:rPr lang="en-US" dirty="0" err="1"/>
              <a:t>realizarem</a:t>
            </a:r>
            <a:r>
              <a:rPr lang="en-US" dirty="0"/>
              <a:t> ações que </a:t>
            </a:r>
            <a:r>
              <a:rPr lang="en-US" dirty="0" err="1"/>
              <a:t>levarão</a:t>
            </a:r>
            <a:r>
              <a:rPr lang="en-US" dirty="0"/>
              <a:t> à </a:t>
            </a:r>
            <a:r>
              <a:rPr lang="en-US" dirty="0" err="1"/>
              <a:t>criação</a:t>
            </a:r>
            <a:r>
              <a:rPr lang="en-US" dirty="0"/>
              <a:t> de mais empregos, </a:t>
            </a:r>
            <a:r>
              <a:rPr lang="en-US" dirty="0" err="1"/>
              <a:t>maior</a:t>
            </a:r>
            <a:r>
              <a:rPr lang="en-US" dirty="0"/>
              <a:t> prosperidade e uma vida melhor para todos, ao mesmo tempo que se </a:t>
            </a:r>
            <a:r>
              <a:rPr lang="en-US" dirty="0" err="1"/>
              <a:t>reduzem</a:t>
            </a:r>
            <a:r>
              <a:rPr lang="en-US" dirty="0"/>
              <a:t> as emissões de gases de efeito estufa e se </a:t>
            </a:r>
            <a:r>
              <a:rPr lang="en-US" dirty="0" err="1"/>
              <a:t>promove</a:t>
            </a:r>
            <a:r>
              <a:rPr lang="en-US" dirty="0"/>
              <a:t> a </a:t>
            </a:r>
            <a:r>
              <a:rPr lang="en-US" dirty="0" err="1"/>
              <a:t>resiliência</a:t>
            </a:r>
            <a:r>
              <a:rPr lang="en-US" dirty="0"/>
              <a:t> </a:t>
            </a:r>
            <a:r>
              <a:rPr lang="en-US" dirty="0" err="1"/>
              <a:t>climática</a:t>
            </a:r>
            <a:r>
              <a:rPr lang="en-US" dirty="0"/>
              <a:t>. 						</a:t>
            </a:r>
            <a:r>
              <a:rPr lang="en-US" dirty="0">
                <a:solidFill>
                  <a:schemeClr val="bg1"/>
                </a:solidFill>
                <a:highlight>
                  <a:srgbClr val="F79037"/>
                </a:highlight>
                <a:hlinkClick r:id="rId2">
                  <a:extLst>
                    <a:ext uri="{A12FA001-AC4F-418D-AE19-62706E023703}">
                      <ahyp:hlinkClr xmlns:ahyp="http://schemas.microsoft.com/office/drawing/2018/hyperlinkcolor" val="tx"/>
                    </a:ext>
                  </a:extLst>
                </a:hlinkClick>
              </a:rPr>
              <a:t>Fonte</a:t>
            </a:r>
            <a:r>
              <a:rPr lang="en-US" dirty="0">
                <a:solidFill>
                  <a:srgbClr val="87A66E"/>
                </a:solidFill>
                <a:hlinkClick r:id="rId2">
                  <a:extLst>
                    <a:ext uri="{A12FA001-AC4F-418D-AE19-62706E023703}">
                      <ahyp:hlinkClr xmlns:ahyp="http://schemas.microsoft.com/office/drawing/2018/hyperlinkcolor" val="tx"/>
                    </a:ext>
                  </a:extLst>
                </a:hlinkClick>
              </a:rPr>
              <a:t> </a:t>
            </a:r>
            <a:endParaRPr lang="en-IE" dirty="0"/>
          </a:p>
        </p:txBody>
      </p:sp>
      <p:sp>
        <p:nvSpPr>
          <p:cNvPr id="3" name="Text Placeholder 2">
            <a:extLst>
              <a:ext uri="{FF2B5EF4-FFF2-40B4-BE49-F238E27FC236}">
                <a16:creationId xmlns:a16="http://schemas.microsoft.com/office/drawing/2014/main" id="{C23B21CF-7276-722F-06B0-A0B9EB7DA904}"/>
              </a:ext>
            </a:extLst>
          </p:cNvPr>
          <p:cNvSpPr>
            <a:spLocks noGrp="1"/>
          </p:cNvSpPr>
          <p:nvPr>
            <p:ph type="body" sz="quarter" idx="16"/>
          </p:nvPr>
        </p:nvSpPr>
        <p:spPr>
          <a:xfrm>
            <a:off x="712678" y="676233"/>
            <a:ext cx="7347284" cy="992652"/>
          </a:xfrm>
        </p:spPr>
        <p:txBody>
          <a:bodyPr/>
          <a:lstStyle/>
          <a:p>
            <a:pPr algn="l" rtl="0"/>
            <a:r>
              <a:rPr lang="en-US" dirty="0"/>
              <a:t>O que </a:t>
            </a:r>
            <a:r>
              <a:rPr lang="en-US" dirty="0" err="1"/>
              <a:t>acontecerá</a:t>
            </a:r>
            <a:r>
              <a:rPr lang="en-US" dirty="0"/>
              <a:t> se </a:t>
            </a:r>
            <a:r>
              <a:rPr lang="en-US" dirty="0" err="1"/>
              <a:t>não</a:t>
            </a:r>
            <a:r>
              <a:rPr lang="en-US" dirty="0"/>
              <a:t> se </a:t>
            </a:r>
            <a:r>
              <a:rPr lang="en-US" dirty="0" err="1"/>
              <a:t>agir</a:t>
            </a:r>
            <a:r>
              <a:rPr lang="en-US" dirty="0"/>
              <a:t>?</a:t>
            </a:r>
            <a:endParaRPr lang="en-IE" dirty="0"/>
          </a:p>
        </p:txBody>
      </p:sp>
      <p:pic>
        <p:nvPicPr>
          <p:cNvPr id="6" name="Picture Placeholder 5" descr="Modern living room flooded with floating objects">
            <a:extLst>
              <a:ext uri="{FF2B5EF4-FFF2-40B4-BE49-F238E27FC236}">
                <a16:creationId xmlns:a16="http://schemas.microsoft.com/office/drawing/2014/main" id="{2605B42B-7771-6CE6-D7B9-7FE86017962D}"/>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47901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39ECF-1BB4-0DA7-077D-7F3EC19A3B5C}"/>
              </a:ext>
            </a:extLst>
          </p:cNvPr>
          <p:cNvSpPr>
            <a:spLocks noGrp="1"/>
          </p:cNvSpPr>
          <p:nvPr>
            <p:ph type="body" sz="quarter" idx="18"/>
          </p:nvPr>
        </p:nvSpPr>
        <p:spPr>
          <a:xfrm>
            <a:off x="779726" y="3123627"/>
            <a:ext cx="4867011" cy="3025975"/>
          </a:xfrm>
        </p:spPr>
        <p:txBody>
          <a:bodyPr/>
          <a:lstStyle/>
          <a:p>
            <a:pPr algn="l" rtl="0"/>
            <a:r>
              <a:rPr lang="en-US" dirty="0"/>
              <a:t>O </a:t>
            </a:r>
            <a:r>
              <a:rPr lang="en-US" dirty="0" err="1"/>
              <a:t>mundo</a:t>
            </a:r>
            <a:r>
              <a:rPr lang="en-US" dirty="0"/>
              <a:t> </a:t>
            </a:r>
            <a:r>
              <a:rPr lang="en-US" dirty="0" err="1"/>
              <a:t>sofrerá</a:t>
            </a:r>
            <a:r>
              <a:rPr lang="en-US" dirty="0"/>
              <a:t> sérios impactos climáticos a 1,5°C. Mas depois disso fica muito pior. A diferença entre 1,5 °C e 2 °C é…</a:t>
            </a:r>
            <a:endParaRPr lang="en-IE" dirty="0"/>
          </a:p>
        </p:txBody>
      </p:sp>
      <p:sp>
        <p:nvSpPr>
          <p:cNvPr id="3" name="Text Placeholder 2">
            <a:extLst>
              <a:ext uri="{FF2B5EF4-FFF2-40B4-BE49-F238E27FC236}">
                <a16:creationId xmlns:a16="http://schemas.microsoft.com/office/drawing/2014/main" id="{8D84B59E-032A-C221-52C9-6453DB65980D}"/>
              </a:ext>
            </a:extLst>
          </p:cNvPr>
          <p:cNvSpPr>
            <a:spLocks noGrp="1"/>
          </p:cNvSpPr>
          <p:nvPr>
            <p:ph type="body" sz="quarter" idx="16"/>
          </p:nvPr>
        </p:nvSpPr>
        <p:spPr>
          <a:xfrm>
            <a:off x="898358" y="890242"/>
            <a:ext cx="3449906" cy="992652"/>
          </a:xfrm>
        </p:spPr>
        <p:txBody>
          <a:bodyPr/>
          <a:lstStyle/>
          <a:p>
            <a:pPr algn="l" rtl="0"/>
            <a:r>
              <a:rPr lang="en-IE" sz="8000" b="1" dirty="0"/>
              <a:t>1,5˚C</a:t>
            </a:r>
          </a:p>
        </p:txBody>
      </p:sp>
      <p:sp>
        <p:nvSpPr>
          <p:cNvPr id="5" name="TextBox 4">
            <a:extLst>
              <a:ext uri="{FF2B5EF4-FFF2-40B4-BE49-F238E27FC236}">
                <a16:creationId xmlns:a16="http://schemas.microsoft.com/office/drawing/2014/main" id="{35C9FE66-FE8A-E34D-5B3B-D2A57C482908}"/>
              </a:ext>
            </a:extLst>
          </p:cNvPr>
          <p:cNvSpPr txBox="1"/>
          <p:nvPr/>
        </p:nvSpPr>
        <p:spPr>
          <a:xfrm>
            <a:off x="779727" y="2202317"/>
            <a:ext cx="5765538" cy="1200329"/>
          </a:xfrm>
          <a:prstGeom prst="rect">
            <a:avLst/>
          </a:prstGeom>
          <a:noFill/>
        </p:spPr>
        <p:txBody>
          <a:bodyPr wrap="square" rtlCol="0">
            <a:spAutoFit/>
          </a:bodyPr>
          <a:lstStyle/>
          <a:p>
            <a:pPr algn="l" rtl="0"/>
            <a:r>
              <a:rPr lang="en-IE" sz="3600" dirty="0">
                <a:solidFill>
                  <a:srgbClr val="000000"/>
                </a:solidFill>
              </a:rPr>
              <a:t>Por que 1,5˚ é </a:t>
            </a:r>
            <a:r>
              <a:rPr lang="en-IE" sz="3600" dirty="0" err="1">
                <a:solidFill>
                  <a:srgbClr val="000000"/>
                </a:solidFill>
              </a:rPr>
              <a:t>importante</a:t>
            </a:r>
            <a:r>
              <a:rPr lang="en-IE" sz="3600" dirty="0">
                <a:solidFill>
                  <a:srgbClr val="000000"/>
                </a:solidFill>
              </a:rPr>
              <a:t>?</a:t>
            </a:r>
          </a:p>
          <a:p>
            <a:pPr algn="l" rtl="0"/>
            <a:endParaRPr lang="en-IE" sz="3600" dirty="0">
              <a:solidFill>
                <a:srgbClr val="000000"/>
              </a:solidFill>
            </a:endParaRPr>
          </a:p>
        </p:txBody>
      </p:sp>
      <p:sp>
        <p:nvSpPr>
          <p:cNvPr id="7" name="TextBox 6">
            <a:extLst>
              <a:ext uri="{FF2B5EF4-FFF2-40B4-BE49-F238E27FC236}">
                <a16:creationId xmlns:a16="http://schemas.microsoft.com/office/drawing/2014/main" id="{89D500B0-A530-2B26-70A2-7D0F6C131E1F}"/>
              </a:ext>
            </a:extLst>
          </p:cNvPr>
          <p:cNvSpPr txBox="1"/>
          <p:nvPr/>
        </p:nvSpPr>
        <p:spPr>
          <a:xfrm>
            <a:off x="6087894" y="1170987"/>
            <a:ext cx="6104106" cy="5493812"/>
          </a:xfrm>
          <a:prstGeom prst="rect">
            <a:avLst/>
          </a:prstGeom>
          <a:solidFill>
            <a:srgbClr val="F79037"/>
          </a:solidFill>
        </p:spPr>
        <p:txBody>
          <a:bodyPr wrap="square">
            <a:spAutoFit/>
          </a:bodyPr>
          <a:lstStyle/>
          <a:p>
            <a:pPr algn="just" rtl="0">
              <a:spcBef>
                <a:spcPts val="600"/>
              </a:spcBef>
            </a:pPr>
            <a:endParaRPr lang="en-US" sz="900" b="0" i="0" dirty="0">
              <a:solidFill>
                <a:srgbClr val="000000"/>
              </a:solidFill>
              <a:effectLst/>
            </a:endParaRPr>
          </a:p>
          <a:p>
            <a:pPr marL="285750" indent="-285750" algn="just" rtl="0">
              <a:spcBef>
                <a:spcPts val="600"/>
              </a:spcBef>
              <a:buFont typeface="Arial" panose="020B0604020202020204" pitchFamily="34" charset="0"/>
              <a:buChar char="•"/>
            </a:pPr>
            <a:r>
              <a:rPr lang="en-US" sz="2400" dirty="0">
                <a:solidFill>
                  <a:srgbClr val="000000"/>
                </a:solidFill>
              </a:rPr>
              <a:t>A</a:t>
            </a:r>
            <a:r>
              <a:rPr lang="en-US" sz="2400" b="0" i="0" dirty="0">
                <a:solidFill>
                  <a:srgbClr val="000000"/>
                </a:solidFill>
                <a:effectLst/>
              </a:rPr>
              <a:t> diferença entre 70% ou 99% ao </a:t>
            </a:r>
            <a:r>
              <a:rPr lang="en-US" sz="2400" b="0" i="0" dirty="0" err="1">
                <a:solidFill>
                  <a:srgbClr val="000000"/>
                </a:solidFill>
                <a:effectLst/>
              </a:rPr>
              <a:t>nível</a:t>
            </a:r>
            <a:r>
              <a:rPr lang="en-US" sz="2400" b="0" i="0" dirty="0">
                <a:solidFill>
                  <a:srgbClr val="000000"/>
                </a:solidFill>
                <a:effectLst/>
              </a:rPr>
              <a:t> da </a:t>
            </a:r>
            <a:r>
              <a:rPr lang="en-US" sz="2400" b="0" i="0" dirty="0" err="1">
                <a:solidFill>
                  <a:srgbClr val="000000"/>
                </a:solidFill>
                <a:effectLst/>
              </a:rPr>
              <a:t>morte</a:t>
            </a:r>
            <a:r>
              <a:rPr lang="en-US" sz="2400" b="0" i="0" dirty="0">
                <a:solidFill>
                  <a:srgbClr val="000000"/>
                </a:solidFill>
                <a:effectLst/>
              </a:rPr>
              <a:t> de recifes de coral.</a:t>
            </a:r>
          </a:p>
          <a:p>
            <a:pPr marL="285750" indent="-285750" algn="just" rtl="0">
              <a:spcBef>
                <a:spcPts val="600"/>
              </a:spcBef>
              <a:buFont typeface="Arial" panose="020B0604020202020204" pitchFamily="34" charset="0"/>
              <a:buChar char="•"/>
            </a:pPr>
            <a:r>
              <a:rPr lang="en-US" sz="2400" dirty="0" err="1">
                <a:solidFill>
                  <a:srgbClr val="000000"/>
                </a:solidFill>
              </a:rPr>
              <a:t>Duplicar</a:t>
            </a:r>
            <a:r>
              <a:rPr lang="en-US" sz="2400" dirty="0">
                <a:solidFill>
                  <a:srgbClr val="000000"/>
                </a:solidFill>
              </a:rPr>
              <a:t> </a:t>
            </a:r>
            <a:r>
              <a:rPr lang="en-US" sz="2400" b="0" i="0" dirty="0">
                <a:solidFill>
                  <a:srgbClr val="000000"/>
                </a:solidFill>
                <a:effectLst/>
              </a:rPr>
              <a:t>a probabilidade de insetos, polinizadores vitais, perderem </a:t>
            </a:r>
            <a:r>
              <a:rPr lang="en-US" sz="2400" b="0" i="0" dirty="0" err="1">
                <a:solidFill>
                  <a:srgbClr val="000000"/>
                </a:solidFill>
                <a:effectLst/>
              </a:rPr>
              <a:t>metade</a:t>
            </a:r>
            <a:r>
              <a:rPr lang="en-US" sz="2400" b="0" i="0" dirty="0">
                <a:solidFill>
                  <a:srgbClr val="000000"/>
                </a:solidFill>
                <a:effectLst/>
              </a:rPr>
              <a:t> do seu habitat.</a:t>
            </a:r>
          </a:p>
          <a:p>
            <a:pPr marL="285750" indent="-285750" algn="just" rtl="0">
              <a:spcBef>
                <a:spcPts val="600"/>
              </a:spcBef>
              <a:buFont typeface="Arial" panose="020B0604020202020204" pitchFamily="34" charset="0"/>
              <a:buChar char="•"/>
            </a:pPr>
            <a:r>
              <a:rPr lang="en-US" sz="2400" dirty="0" err="1">
                <a:solidFill>
                  <a:srgbClr val="000000"/>
                </a:solidFill>
              </a:rPr>
              <a:t>V</a:t>
            </a:r>
            <a:r>
              <a:rPr lang="en-US" sz="2400" b="0" i="0" dirty="0" err="1">
                <a:solidFill>
                  <a:srgbClr val="000000"/>
                </a:solidFill>
                <a:effectLst/>
              </a:rPr>
              <a:t>erões</a:t>
            </a:r>
            <a:r>
              <a:rPr lang="en-US" sz="2400" b="0" i="0" dirty="0">
                <a:solidFill>
                  <a:srgbClr val="000000"/>
                </a:solidFill>
                <a:effectLst/>
              </a:rPr>
              <a:t> com </a:t>
            </a:r>
            <a:r>
              <a:rPr lang="en-US" sz="2400" b="0" i="0" dirty="0" err="1">
                <a:solidFill>
                  <a:srgbClr val="000000"/>
                </a:solidFill>
                <a:effectLst/>
              </a:rPr>
              <a:t>menos</a:t>
            </a:r>
            <a:r>
              <a:rPr lang="en-US" sz="2400" b="0" i="0" dirty="0">
                <a:solidFill>
                  <a:srgbClr val="000000"/>
                </a:solidFill>
                <a:effectLst/>
              </a:rPr>
              <a:t> gelo no Oceano Ártico uma vez por século ou uma vez por década.</a:t>
            </a:r>
          </a:p>
          <a:p>
            <a:pPr marL="285750" indent="-285750" algn="just" rtl="0">
              <a:spcBef>
                <a:spcPts val="600"/>
              </a:spcBef>
              <a:buFont typeface="Arial" panose="020B0604020202020204" pitchFamily="34" charset="0"/>
              <a:buChar char="•"/>
            </a:pPr>
            <a:r>
              <a:rPr lang="en-US" sz="2400" dirty="0">
                <a:solidFill>
                  <a:srgbClr val="000000"/>
                </a:solidFill>
              </a:rPr>
              <a:t>Um</a:t>
            </a:r>
            <a:r>
              <a:rPr lang="en-US" sz="2400" b="0" i="0" dirty="0">
                <a:solidFill>
                  <a:srgbClr val="000000"/>
                </a:solidFill>
                <a:effectLst/>
              </a:rPr>
              <a:t> metro </a:t>
            </a:r>
            <a:r>
              <a:rPr lang="en-US" sz="2400" b="0" i="0" dirty="0" err="1">
                <a:solidFill>
                  <a:srgbClr val="000000"/>
                </a:solidFill>
                <a:effectLst/>
              </a:rPr>
              <a:t>adicionado</a:t>
            </a:r>
            <a:r>
              <a:rPr lang="en-US" sz="2400" b="0" i="0" dirty="0">
                <a:solidFill>
                  <a:srgbClr val="000000"/>
                </a:solidFill>
                <a:effectLst/>
              </a:rPr>
              <a:t> ao nível do mar.</a:t>
            </a:r>
          </a:p>
          <a:p>
            <a:pPr marL="285750" indent="-285750" algn="just" rtl="0">
              <a:spcBef>
                <a:spcPts val="600"/>
              </a:spcBef>
              <a:buFont typeface="Arial" panose="020B0604020202020204" pitchFamily="34" charset="0"/>
              <a:buChar char="•"/>
            </a:pPr>
            <a:r>
              <a:rPr lang="en-US" sz="2400" dirty="0">
                <a:solidFill>
                  <a:srgbClr val="000000"/>
                </a:solidFill>
              </a:rPr>
              <a:t>Seis</a:t>
            </a:r>
            <a:r>
              <a:rPr lang="en-US" sz="2400" b="0" i="0" dirty="0">
                <a:solidFill>
                  <a:srgbClr val="000000"/>
                </a:solidFill>
                <a:effectLst/>
              </a:rPr>
              <a:t> milhões ou 16 milhões afetados pelo aumento do nível do mar nas áreas costeiras </a:t>
            </a:r>
            <a:r>
              <a:rPr lang="en-US" sz="2400" b="0" i="0" dirty="0" err="1">
                <a:solidFill>
                  <a:srgbClr val="000000"/>
                </a:solidFill>
                <a:effectLst/>
              </a:rPr>
              <a:t>até</a:t>
            </a:r>
            <a:r>
              <a:rPr lang="en-US" sz="2400" b="0" i="0" dirty="0">
                <a:solidFill>
                  <a:srgbClr val="000000"/>
                </a:solidFill>
                <a:effectLst/>
              </a:rPr>
              <a:t> ao final deste século.</a:t>
            </a:r>
            <a:endParaRPr lang="en-US" sz="900" b="0" i="0" dirty="0">
              <a:solidFill>
                <a:srgbClr val="000000"/>
              </a:solidFill>
              <a:effectLst/>
            </a:endParaRPr>
          </a:p>
          <a:p>
            <a:pPr algn="just" rtl="0">
              <a:spcBef>
                <a:spcPts val="600"/>
              </a:spcBef>
            </a:pPr>
            <a:r>
              <a:rPr lang="en-US" sz="2400" b="0" i="0" dirty="0">
                <a:solidFill>
                  <a:srgbClr val="000000"/>
                </a:solidFill>
                <a:effectLst/>
              </a:rPr>
              <a:t>Fonte: </a:t>
            </a:r>
            <a:r>
              <a:rPr lang="en-US" sz="2400" b="0" i="0" u="none" strike="noStrike" dirty="0" err="1">
                <a:solidFill>
                  <a:srgbClr val="B2DDDC"/>
                </a:solidFill>
                <a:effectLst/>
                <a:hlinkClick r:id="rId2">
                  <a:extLst>
                    <a:ext uri="{A12FA001-AC4F-418D-AE19-62706E023703}">
                      <ahyp:hlinkClr xmlns:ahyp="http://schemas.microsoft.com/office/drawing/2018/hyperlinkcolor" val="tx"/>
                    </a:ext>
                  </a:extLst>
                </a:hlinkClick>
              </a:rPr>
              <a:t>Painel</a:t>
            </a:r>
            <a:r>
              <a:rPr lang="en-US" sz="2400" b="0" i="0" u="none" strike="noStrike" dirty="0">
                <a:solidFill>
                  <a:srgbClr val="B2DDDC"/>
                </a:solidFill>
                <a:effectLst/>
                <a:hlinkClick r:id="rId2">
                  <a:extLst>
                    <a:ext uri="{A12FA001-AC4F-418D-AE19-62706E023703}">
                      <ahyp:hlinkClr xmlns:ahyp="http://schemas.microsoft.com/office/drawing/2018/hyperlinkcolor" val="tx"/>
                    </a:ext>
                  </a:extLst>
                </a:hlinkClick>
              </a:rPr>
              <a:t> Intergovernamental sobre Mudanças Climáticas (IPCC)</a:t>
            </a:r>
            <a:endParaRPr lang="en-US" sz="2400" b="0" i="0" dirty="0">
              <a:solidFill>
                <a:srgbClr val="B2DDDC"/>
              </a:solidFill>
              <a:effectLst/>
            </a:endParaRPr>
          </a:p>
        </p:txBody>
      </p:sp>
      <p:pic>
        <p:nvPicPr>
          <p:cNvPr id="9" name="Graphic 8" descr="Thermometer with solid fill">
            <a:extLst>
              <a:ext uri="{FF2B5EF4-FFF2-40B4-BE49-F238E27FC236}">
                <a16:creationId xmlns:a16="http://schemas.microsoft.com/office/drawing/2014/main" id="{7174B88C-99F4-C04F-751E-DA74EB517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5020" y="968494"/>
            <a:ext cx="914400" cy="914400"/>
          </a:xfrm>
          <a:prstGeom prst="rect">
            <a:avLst/>
          </a:prstGeom>
        </p:spPr>
      </p:pic>
    </p:spTree>
    <p:extLst>
      <p:ext uri="{BB962C8B-B14F-4D97-AF65-F5344CB8AC3E}">
        <p14:creationId xmlns:p14="http://schemas.microsoft.com/office/powerpoint/2010/main" val="27927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a:xfrm>
            <a:off x="5891164" y="454475"/>
            <a:ext cx="700387" cy="689518"/>
          </a:xfrm>
        </p:spPr>
        <p:txBody>
          <a:bodyPr/>
          <a:lstStyle/>
          <a:p>
            <a:r>
              <a:rPr lang="en-IE" b="1" dirty="0">
                <a:solidFill>
                  <a:srgbClr val="F79037"/>
                </a:solidFill>
              </a:rPr>
              <a:t>01</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r>
              <a:rPr lang="en-IE" b="1" dirty="0">
                <a:solidFill>
                  <a:srgbClr val="F79037"/>
                </a:solidFill>
              </a:rPr>
              <a:t>02</a:t>
            </a:r>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r>
              <a:rPr lang="en-IE" b="1" dirty="0">
                <a:solidFill>
                  <a:srgbClr val="F79037"/>
                </a:solidFill>
              </a:rPr>
              <a:t>03</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r>
              <a:rPr lang="en-IE" b="1" dirty="0">
                <a:solidFill>
                  <a:srgbClr val="F79037"/>
                </a:solidFill>
              </a:rPr>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632345" y="3160224"/>
            <a:ext cx="5948081" cy="689519"/>
          </a:xfrm>
        </p:spPr>
        <p:txBody>
          <a:bodyPr/>
          <a:lstStyle/>
          <a:p>
            <a:r>
              <a:rPr kumimoji="0" lang="en-US" sz="2300" b="1" i="0" u="none" strike="noStrike" kern="1200" cap="none" spc="0" normalizeH="0" baseline="0" noProof="0" dirty="0" err="1">
                <a:ln>
                  <a:noFill/>
                </a:ln>
                <a:solidFill>
                  <a:prstClr val="black"/>
                </a:solidFill>
                <a:effectLst/>
                <a:uLnTx/>
                <a:uFillTx/>
                <a:latin typeface="Calibri" panose="020F0502020204030204"/>
                <a:ea typeface="+mn-ea"/>
                <a:cs typeface="+mn-cs"/>
              </a:rPr>
              <a:t>Alimentação</a:t>
            </a: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2300" b="1" i="0" u="none" strike="noStrike" kern="1200" cap="none" spc="0" normalizeH="0" baseline="0" noProof="0" dirty="0" err="1">
                <a:ln>
                  <a:noFill/>
                </a:ln>
                <a:solidFill>
                  <a:prstClr val="black"/>
                </a:solidFill>
                <a:effectLst/>
                <a:uLnTx/>
                <a:uFillTx/>
                <a:latin typeface="Calibri" panose="020F0502020204030204"/>
                <a:ea typeface="+mn-ea"/>
                <a:cs typeface="+mn-cs"/>
              </a:rPr>
              <a:t>Pobreza</a:t>
            </a:r>
            <a:endPar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r>
              <a:rPr lang="en-IE" b="1" dirty="0">
                <a:solidFill>
                  <a:srgbClr val="F79037"/>
                </a:solidFill>
              </a:rPr>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610643" y="4075211"/>
            <a:ext cx="5972733" cy="689519"/>
          </a:xfrm>
        </p:spPr>
        <p:txBody>
          <a:bodyPr/>
          <a:lstStyle/>
          <a:p>
            <a:r>
              <a:rPr lang="pt-PT" sz="2300" b="1" dirty="0"/>
              <a:t>Comércio Justo &amp; Justiça Social</a:t>
            </a:r>
            <a:endParaRPr lang="en-US" sz="2300" b="1" dirty="0"/>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111760" y="396219"/>
            <a:ext cx="4796789" cy="720752"/>
          </a:xfrm>
        </p:spPr>
        <p:txBody>
          <a:bodyPr/>
          <a:lstStyle/>
          <a:p>
            <a:r>
              <a:rPr lang="en-US" sz="2700" b="1" dirty="0"/>
              <a:t>A </a:t>
            </a:r>
            <a:r>
              <a:rPr lang="en-US" sz="2700" b="1" dirty="0" err="1"/>
              <a:t>Necessidade</a:t>
            </a:r>
            <a:r>
              <a:rPr lang="en-US" sz="2700" b="1" dirty="0"/>
              <a:t> &amp; o </a:t>
            </a:r>
            <a:r>
              <a:rPr lang="en-US" sz="2700" b="1" dirty="0" err="1"/>
              <a:t>Impacto</a:t>
            </a:r>
            <a:r>
              <a:rPr lang="en-US" sz="2700" b="1" dirty="0"/>
              <a:t> de um </a:t>
            </a:r>
            <a:r>
              <a:rPr lang="en-US" sz="2700" b="1" dirty="0" err="1"/>
              <a:t>Negócio</a:t>
            </a:r>
            <a:r>
              <a:rPr lang="en-US" sz="2700" b="1" dirty="0"/>
              <a:t> de Alimentos </a:t>
            </a:r>
            <a:r>
              <a:rPr lang="en-US" sz="2700" b="1" dirty="0" err="1"/>
              <a:t>Éticos</a:t>
            </a:r>
            <a:endParaRPr lang="en-US" sz="2700" b="1" dirty="0"/>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r>
              <a:rPr lang="en-IE" b="1" dirty="0">
                <a:solidFill>
                  <a:srgbClr val="F79037"/>
                </a:solidFill>
              </a:rPr>
              <a:t>06</a:t>
            </a:r>
          </a:p>
        </p:txBody>
      </p:sp>
      <p:sp>
        <p:nvSpPr>
          <p:cNvPr id="15" name="Text Placeholder 14">
            <a:extLst>
              <a:ext uri="{FF2B5EF4-FFF2-40B4-BE49-F238E27FC236}">
                <a16:creationId xmlns:a16="http://schemas.microsoft.com/office/drawing/2014/main" id="{3F8C3C8B-11B1-C23A-B71F-AFA23A7C15B1}"/>
              </a:ext>
            </a:extLst>
          </p:cNvPr>
          <p:cNvSpPr>
            <a:spLocks noGrp="1"/>
          </p:cNvSpPr>
          <p:nvPr>
            <p:ph type="body" sz="quarter" idx="38"/>
          </p:nvPr>
        </p:nvSpPr>
        <p:spPr>
          <a:xfrm>
            <a:off x="6610998" y="5024930"/>
            <a:ext cx="5861837" cy="689519"/>
          </a:xfrm>
        </p:spPr>
        <p:txBody>
          <a:bodyPr/>
          <a:lstStyle/>
          <a:p>
            <a:r>
              <a:rPr lang="pt-PT" sz="2300" b="1" dirty="0"/>
              <a:t>A Ligação entre Alimentação &amp; Saúde</a:t>
            </a:r>
            <a:endParaRPr lang="en-US" sz="2300" b="1" dirty="0"/>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702953" y="1329808"/>
            <a:ext cx="5041923" cy="4672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14">
            <a:extLst>
              <a:ext uri="{FF2B5EF4-FFF2-40B4-BE49-F238E27FC236}">
                <a16:creationId xmlns:a16="http://schemas.microsoft.com/office/drawing/2014/main" id="{2C97268C-8BEF-0671-048D-A27F5A651BB0}"/>
              </a:ext>
            </a:extLst>
          </p:cNvPr>
          <p:cNvSpPr txBox="1">
            <a:spLocks noGrp="1"/>
          </p:cNvSpPr>
          <p:nvPr>
            <p:ph type="body" sz="quarter" idx="14"/>
          </p:nvPr>
        </p:nvSpPr>
        <p:spPr>
          <a:xfrm>
            <a:off x="6632346" y="415363"/>
            <a:ext cx="5561630"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dirty="0"/>
              <a:t>O que é um </a:t>
            </a:r>
            <a:r>
              <a:rPr lang="en-US" sz="2300" b="1" dirty="0" err="1"/>
              <a:t>Alimento</a:t>
            </a:r>
            <a:r>
              <a:rPr lang="en-US" sz="2300" b="1" dirty="0"/>
              <a:t> </a:t>
            </a:r>
            <a:r>
              <a:rPr lang="en-US" sz="2300" b="1" dirty="0" err="1"/>
              <a:t>Ético</a:t>
            </a:r>
            <a:r>
              <a:rPr lang="en-US" sz="2300" b="1" dirty="0"/>
              <a:t>?</a:t>
            </a:r>
          </a:p>
        </p:txBody>
      </p:sp>
      <p:sp>
        <p:nvSpPr>
          <p:cNvPr id="23" name="Text Placeholder 19">
            <a:extLst>
              <a:ext uri="{FF2B5EF4-FFF2-40B4-BE49-F238E27FC236}">
                <a16:creationId xmlns:a16="http://schemas.microsoft.com/office/drawing/2014/main" id="{A29B9998-B943-C2D4-82A3-E455854A4C22}"/>
              </a:ext>
            </a:extLst>
          </p:cNvPr>
          <p:cNvSpPr txBox="1">
            <a:spLocks noGrp="1"/>
          </p:cNvSpPr>
          <p:nvPr>
            <p:ph type="body" sz="quarter" idx="30"/>
          </p:nvPr>
        </p:nvSpPr>
        <p:spPr>
          <a:xfrm>
            <a:off x="6632346" y="1425088"/>
            <a:ext cx="5559654" cy="69056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2300" b="1" dirty="0"/>
              <a:t>Ética Alimentar, Consequências das Escolhas</a:t>
            </a:r>
            <a:endParaRPr lang="en-US" sz="2300" b="1" dirty="0"/>
          </a:p>
        </p:txBody>
      </p:sp>
      <p:sp>
        <p:nvSpPr>
          <p:cNvPr id="25" name="Text Placeholder 21">
            <a:extLst>
              <a:ext uri="{FF2B5EF4-FFF2-40B4-BE49-F238E27FC236}">
                <a16:creationId xmlns:a16="http://schemas.microsoft.com/office/drawing/2014/main" id="{FFB7B2BF-CAEB-BA3F-B6EE-3FE483374FB6}"/>
              </a:ext>
            </a:extLst>
          </p:cNvPr>
          <p:cNvSpPr txBox="1">
            <a:spLocks noGrp="1"/>
          </p:cNvSpPr>
          <p:nvPr>
            <p:ph type="body" sz="quarter" idx="32"/>
          </p:nvPr>
        </p:nvSpPr>
        <p:spPr>
          <a:xfrm>
            <a:off x="6610775" y="2245751"/>
            <a:ext cx="5561630"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dirty="0"/>
              <a:t>A </a:t>
            </a:r>
            <a:r>
              <a:rPr lang="en-US" sz="2300" b="1" dirty="0" err="1"/>
              <a:t>Emergência</a:t>
            </a:r>
            <a:r>
              <a:rPr lang="en-US" sz="2300" b="1" dirty="0"/>
              <a:t> </a:t>
            </a:r>
            <a:r>
              <a:rPr lang="en-US" sz="2300" b="1" dirty="0" err="1"/>
              <a:t>Climática</a:t>
            </a:r>
            <a:r>
              <a:rPr lang="en-US" sz="2300" b="1" dirty="0"/>
              <a:t> - ODSs</a:t>
            </a:r>
          </a:p>
        </p:txBody>
      </p:sp>
      <p:sp>
        <p:nvSpPr>
          <p:cNvPr id="26" name="Text Placeholder 13">
            <a:extLst>
              <a:ext uri="{FF2B5EF4-FFF2-40B4-BE49-F238E27FC236}">
                <a16:creationId xmlns:a16="http://schemas.microsoft.com/office/drawing/2014/main" id="{053BAF9D-5439-BDA2-D332-A41F634B967C}"/>
              </a:ext>
            </a:extLst>
          </p:cNvPr>
          <p:cNvSpPr txBox="1">
            <a:spLocks/>
          </p:cNvSpPr>
          <p:nvPr/>
        </p:nvSpPr>
        <p:spPr>
          <a:xfrm>
            <a:off x="5889560" y="597598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F79037"/>
                </a:solidFill>
              </a:rPr>
              <a:t>07</a:t>
            </a:r>
          </a:p>
        </p:txBody>
      </p:sp>
      <p:sp>
        <p:nvSpPr>
          <p:cNvPr id="27" name="Text Placeholder 14">
            <a:extLst>
              <a:ext uri="{FF2B5EF4-FFF2-40B4-BE49-F238E27FC236}">
                <a16:creationId xmlns:a16="http://schemas.microsoft.com/office/drawing/2014/main" id="{2E995EE6-6DDD-0293-25B3-74B5EF3E837A}"/>
              </a:ext>
            </a:extLst>
          </p:cNvPr>
          <p:cNvSpPr txBox="1">
            <a:spLocks/>
          </p:cNvSpPr>
          <p:nvPr/>
        </p:nvSpPr>
        <p:spPr>
          <a:xfrm>
            <a:off x="6632346" y="5974649"/>
            <a:ext cx="586183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dirty="0" err="1"/>
              <a:t>Sustentabilidade</a:t>
            </a:r>
            <a:r>
              <a:rPr lang="en-US" sz="2300" b="1" dirty="0"/>
              <a:t> &amp; </a:t>
            </a:r>
            <a:r>
              <a:rPr lang="en-US" sz="2300" b="1" dirty="0" err="1"/>
              <a:t>Resiliência</a:t>
            </a:r>
            <a:endParaRPr lang="en-US" sz="2300" b="1" dirty="0"/>
          </a:p>
        </p:txBody>
      </p:sp>
      <p:sp>
        <p:nvSpPr>
          <p:cNvPr id="3" name="TextBox 2">
            <a:extLst>
              <a:ext uri="{FF2B5EF4-FFF2-40B4-BE49-F238E27FC236}">
                <a16:creationId xmlns:a16="http://schemas.microsoft.com/office/drawing/2014/main" id="{1C9BF922-EAD8-43BF-D2FA-1D1B09B03BC3}"/>
              </a:ext>
            </a:extLst>
          </p:cNvPr>
          <p:cNvSpPr txBox="1"/>
          <p:nvPr/>
        </p:nvSpPr>
        <p:spPr>
          <a:xfrm>
            <a:off x="661797" y="1329763"/>
            <a:ext cx="5041924" cy="4893647"/>
          </a:xfrm>
          <a:prstGeom prst="rect">
            <a:avLst/>
          </a:prstGeom>
          <a:noFill/>
        </p:spPr>
        <p:txBody>
          <a:bodyPr wrap="square" rtlCol="0">
            <a:spAutoFit/>
          </a:bodyPr>
          <a:lstStyle/>
          <a:p>
            <a:pPr algn="ctr"/>
            <a:r>
              <a:rPr lang="pt-PT" sz="2400" dirty="0">
                <a:solidFill>
                  <a:srgbClr val="000000"/>
                </a:solidFill>
              </a:rPr>
              <a:t>A ética alimentar é um assunto complexo, pois é multifacetado. Neste módulo é apresentado o que é considerado um alimento ético, de modo a que os educandos possam entender como ao fazer as escolhas corretas, as empresas alimentares podem ser mais éticas e terem impacto na ação climática, pobreza, justiça social e saúde das pessoas e do planeta, levando assim à criação de empresas alimentares mais sustentáveis e resilientes.</a:t>
            </a:r>
            <a:endParaRPr lang="en-IE" sz="2400" dirty="0">
              <a:solidFill>
                <a:srgbClr val="000000"/>
              </a:solidFill>
            </a:endParaRPr>
          </a:p>
        </p:txBody>
      </p:sp>
    </p:spTree>
    <p:extLst>
      <p:ext uri="{BB962C8B-B14F-4D97-AF65-F5344CB8AC3E}">
        <p14:creationId xmlns:p14="http://schemas.microsoft.com/office/powerpoint/2010/main" val="452119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027B9-0B75-826E-EE53-ED8895785FF6}"/>
              </a:ext>
            </a:extLst>
          </p:cNvPr>
          <p:cNvSpPr>
            <a:spLocks noGrp="1"/>
          </p:cNvSpPr>
          <p:nvPr>
            <p:ph type="body" sz="quarter" idx="18"/>
          </p:nvPr>
        </p:nvSpPr>
        <p:spPr>
          <a:xfrm>
            <a:off x="3413557" y="1708687"/>
            <a:ext cx="8628433" cy="3440624"/>
          </a:xfrm>
        </p:spPr>
        <p:txBody>
          <a:bodyPr/>
          <a:lstStyle/>
          <a:p>
            <a:pPr algn="just" rtl="0">
              <a:lnSpc>
                <a:spcPct val="80000"/>
              </a:lnSpc>
              <a:spcBef>
                <a:spcPts val="600"/>
              </a:spcBef>
            </a:pPr>
            <a:r>
              <a:rPr lang="en-US" b="1" i="0" u="sng" dirty="0">
                <a:solidFill>
                  <a:srgbClr val="F79037"/>
                </a:solidFill>
                <a:effectLst/>
                <a:hlinkClick r:id="rId2">
                  <a:extLst>
                    <a:ext uri="{A12FA001-AC4F-418D-AE19-62706E023703}">
                      <ahyp:hlinkClr xmlns:ahyp="http://schemas.microsoft.com/office/drawing/2018/hyperlinkcolor" val="tx"/>
                    </a:ext>
                  </a:extLst>
                </a:hlinkClick>
              </a:rPr>
              <a:t>A Agenda 2030 para o Desenvolvimento Sustentável,</a:t>
            </a:r>
            <a:r>
              <a:rPr lang="en-US" b="1" i="0" dirty="0">
                <a:solidFill>
                  <a:srgbClr val="F79037"/>
                </a:solidFill>
                <a:effectLst/>
              </a:rPr>
              <a:t> </a:t>
            </a:r>
            <a:r>
              <a:rPr lang="en-US" b="0" i="0" dirty="0" err="1">
                <a:effectLst/>
              </a:rPr>
              <a:t>adotada</a:t>
            </a:r>
            <a:r>
              <a:rPr lang="en-US" b="0" i="0" dirty="0">
                <a:effectLst/>
              </a:rPr>
              <a:t> por todos os Estados Membros das Nações Unidas em 2015, fornece um plano compartilhado para a paz e prosperidade para as pessoas e para o planeta, agora e no futuro. </a:t>
            </a:r>
            <a:r>
              <a:rPr lang="en-US" dirty="0"/>
              <a:t>No</a:t>
            </a:r>
            <a:r>
              <a:rPr lang="en-US" b="0" i="0" dirty="0">
                <a:effectLst/>
              </a:rPr>
              <a:t> seu cerne estão os 17 Objetivos de Desenvolvimento Sustentável (ODS) </a:t>
            </a:r>
            <a:r>
              <a:rPr lang="en-IE" dirty="0"/>
              <a:t>para transformar o nosso mundo. Eles </a:t>
            </a:r>
            <a:r>
              <a:rPr lang="en-IE" dirty="0" err="1"/>
              <a:t>são</a:t>
            </a:r>
            <a:r>
              <a:rPr lang="en-IE" dirty="0"/>
              <a:t> um </a:t>
            </a:r>
            <a:r>
              <a:rPr lang="en-US" dirty="0" err="1"/>
              <a:t>apelo</a:t>
            </a:r>
            <a:r>
              <a:rPr lang="en-US" dirty="0"/>
              <a:t> à ação de todos os países – pobres, ricos e de </a:t>
            </a:r>
            <a:r>
              <a:rPr lang="en-US" dirty="0" err="1"/>
              <a:t>rendimentos</a:t>
            </a:r>
            <a:r>
              <a:rPr lang="en-US" dirty="0"/>
              <a:t> </a:t>
            </a:r>
            <a:r>
              <a:rPr lang="en-US" dirty="0" err="1"/>
              <a:t>médios</a:t>
            </a:r>
            <a:r>
              <a:rPr lang="en-US" dirty="0"/>
              <a:t> – </a:t>
            </a:r>
            <a:r>
              <a:rPr lang="en-US" b="1" dirty="0"/>
              <a:t>para se </a:t>
            </a:r>
            <a:r>
              <a:rPr lang="en-US" b="1" dirty="0" err="1"/>
              <a:t>promover</a:t>
            </a:r>
            <a:r>
              <a:rPr lang="en-US" b="1" dirty="0"/>
              <a:t> a prosperidade </a:t>
            </a:r>
            <a:r>
              <a:rPr lang="en-US" b="1" dirty="0" err="1"/>
              <a:t>enquanto</a:t>
            </a:r>
            <a:r>
              <a:rPr lang="en-US" b="1" dirty="0"/>
              <a:t> se protege o planeta</a:t>
            </a:r>
            <a:r>
              <a:rPr lang="en-US" dirty="0"/>
              <a:t>. Eles </a:t>
            </a:r>
            <a:r>
              <a:rPr lang="en-US" dirty="0" err="1"/>
              <a:t>reconhecem</a:t>
            </a:r>
            <a:r>
              <a:rPr lang="en-US" dirty="0"/>
              <a:t> que acabar com a pobreza deve andar de mãos dadas com estratégias que construam o </a:t>
            </a:r>
            <a:r>
              <a:rPr lang="en-US" dirty="0" err="1"/>
              <a:t>crescimento</a:t>
            </a:r>
            <a:r>
              <a:rPr lang="en-US" dirty="0"/>
              <a:t> </a:t>
            </a:r>
            <a:r>
              <a:rPr lang="en-US" dirty="0" err="1"/>
              <a:t>económico</a:t>
            </a:r>
            <a:r>
              <a:rPr lang="en-US" dirty="0"/>
              <a:t> e atendam a uma série de necessidades sociais, </a:t>
            </a:r>
            <a:r>
              <a:rPr lang="en-US" dirty="0" err="1"/>
              <a:t>incluindo</a:t>
            </a:r>
            <a:r>
              <a:rPr lang="en-US" dirty="0"/>
              <a:t> a educação, saúde, proteção social e oportunidades de emprego, ao mesmo tempo em que se </a:t>
            </a:r>
            <a:r>
              <a:rPr lang="en-US" dirty="0" err="1"/>
              <a:t>combatem</a:t>
            </a:r>
            <a:r>
              <a:rPr lang="en-US" dirty="0"/>
              <a:t> as mudanças climáticas e se </a:t>
            </a:r>
            <a:r>
              <a:rPr lang="en-US" dirty="0" err="1"/>
              <a:t>promove</a:t>
            </a:r>
            <a:r>
              <a:rPr lang="en-US" dirty="0"/>
              <a:t> a proteção ambiental.</a:t>
            </a:r>
            <a:endParaRPr lang="en-IE" dirty="0"/>
          </a:p>
        </p:txBody>
      </p:sp>
      <p:sp>
        <p:nvSpPr>
          <p:cNvPr id="3" name="Text Placeholder 2">
            <a:extLst>
              <a:ext uri="{FF2B5EF4-FFF2-40B4-BE49-F238E27FC236}">
                <a16:creationId xmlns:a16="http://schemas.microsoft.com/office/drawing/2014/main" id="{48CB0DC6-2448-CCC3-0BD7-CC7E7E842161}"/>
              </a:ext>
            </a:extLst>
          </p:cNvPr>
          <p:cNvSpPr>
            <a:spLocks noGrp="1"/>
          </p:cNvSpPr>
          <p:nvPr>
            <p:ph type="body" sz="quarter" idx="16"/>
          </p:nvPr>
        </p:nvSpPr>
        <p:spPr>
          <a:xfrm>
            <a:off x="626931" y="437070"/>
            <a:ext cx="10595237" cy="803654"/>
          </a:xfrm>
        </p:spPr>
        <p:txBody>
          <a:bodyPr/>
          <a:lstStyle/>
          <a:p>
            <a:pPr algn="l" rtl="0"/>
            <a:r>
              <a:rPr lang="en-IE" dirty="0"/>
              <a:t>Os Objetivos de Desenvolvimento Sustentável (ODS)…</a:t>
            </a:r>
          </a:p>
        </p:txBody>
      </p:sp>
      <p:pic>
        <p:nvPicPr>
          <p:cNvPr id="3074" name="Picture 2">
            <a:extLst>
              <a:ext uri="{FF2B5EF4-FFF2-40B4-BE49-F238E27FC236}">
                <a16:creationId xmlns:a16="http://schemas.microsoft.com/office/drawing/2014/main" id="{6CC5948F-32BF-6D5C-EEC5-9151A2682A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937" y="2289647"/>
            <a:ext cx="2654797" cy="22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10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8145A-F668-F1B5-5BE2-54B0C58D33E8}"/>
              </a:ext>
            </a:extLst>
          </p:cNvPr>
          <p:cNvPicPr>
            <a:picLocks noChangeAspect="1"/>
          </p:cNvPicPr>
          <p:nvPr/>
        </p:nvPicPr>
        <p:blipFill>
          <a:blip r:embed="rId2"/>
          <a:stretch>
            <a:fillRect/>
          </a:stretch>
        </p:blipFill>
        <p:spPr>
          <a:xfrm>
            <a:off x="643467" y="743628"/>
            <a:ext cx="10905066" cy="5370742"/>
          </a:xfrm>
          <a:prstGeom prst="rect">
            <a:avLst/>
          </a:prstGeom>
        </p:spPr>
      </p:pic>
    </p:spTree>
    <p:extLst>
      <p:ext uri="{BB962C8B-B14F-4D97-AF65-F5344CB8AC3E}">
        <p14:creationId xmlns:p14="http://schemas.microsoft.com/office/powerpoint/2010/main" val="4194956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168D-6825-F99E-6A98-0CFE017AE171}"/>
              </a:ext>
            </a:extLst>
          </p:cNvPr>
          <p:cNvSpPr>
            <a:spLocks noGrp="1"/>
          </p:cNvSpPr>
          <p:nvPr>
            <p:ph type="body" sz="quarter" idx="18"/>
          </p:nvPr>
        </p:nvSpPr>
        <p:spPr>
          <a:xfrm>
            <a:off x="1024932" y="1896812"/>
            <a:ext cx="6534448" cy="3839952"/>
          </a:xfrm>
        </p:spPr>
        <p:txBody>
          <a:bodyPr/>
          <a:lstStyle/>
          <a:p>
            <a:pPr algn="just" rtl="0"/>
            <a:r>
              <a:rPr lang="en-US" dirty="0"/>
              <a:t>A Agenda 2030 para o Desenvolvimento </a:t>
            </a:r>
            <a:r>
              <a:rPr lang="en-US" dirty="0" err="1"/>
              <a:t>Sustentável</a:t>
            </a:r>
            <a:r>
              <a:rPr lang="en-US" dirty="0"/>
              <a:t> centra-se </a:t>
            </a:r>
            <a:r>
              <a:rPr lang="en-US" dirty="0" err="1"/>
              <a:t>em</a:t>
            </a:r>
            <a:r>
              <a:rPr lang="en-US" dirty="0"/>
              <a:t> </a:t>
            </a:r>
            <a:r>
              <a:rPr lang="en-US" b="1" dirty="0"/>
              <a:t>17 </a:t>
            </a:r>
            <a:r>
              <a:rPr lang="en-US" b="1" dirty="0" err="1"/>
              <a:t>objetivos</a:t>
            </a:r>
            <a:r>
              <a:rPr lang="en-US" b="1" dirty="0"/>
              <a:t> </a:t>
            </a:r>
            <a:r>
              <a:rPr lang="en-US" b="1" dirty="0" err="1"/>
              <a:t>globais</a:t>
            </a:r>
            <a:r>
              <a:rPr lang="en-US" b="1" dirty="0"/>
              <a:t> </a:t>
            </a:r>
            <a:r>
              <a:rPr lang="en-US" dirty="0"/>
              <a:t>(</a:t>
            </a:r>
            <a:r>
              <a:rPr lang="en-US" dirty="0">
                <a:solidFill>
                  <a:srgbClr val="F79037"/>
                </a:solidFill>
                <a:hlinkClick r:id="rId2">
                  <a:extLst>
                    <a:ext uri="{A12FA001-AC4F-418D-AE19-62706E023703}">
                      <ahyp:hlinkClr xmlns:ahyp="http://schemas.microsoft.com/office/drawing/2018/hyperlinkcolor" val="tx"/>
                    </a:ext>
                  </a:extLst>
                </a:hlinkClick>
              </a:rPr>
              <a:t>Nações Unidas, 2015</a:t>
            </a:r>
            <a:r>
              <a:rPr lang="en-US" dirty="0"/>
              <a:t>).</a:t>
            </a:r>
          </a:p>
          <a:p>
            <a:pPr algn="just" rtl="0"/>
            <a:r>
              <a:rPr lang="en-US" dirty="0"/>
              <a:t>O sistema alimentar está ligado a muitos desses </a:t>
            </a:r>
            <a:r>
              <a:rPr lang="en-US" dirty="0" err="1"/>
              <a:t>objetivos</a:t>
            </a:r>
            <a:r>
              <a:rPr lang="en-US" dirty="0"/>
              <a:t>. </a:t>
            </a:r>
            <a:r>
              <a:rPr lang="en-US" b="1" dirty="0" err="1"/>
              <a:t>Os</a:t>
            </a:r>
            <a:r>
              <a:rPr lang="en-US" b="1" dirty="0"/>
              <a:t> padrões de produção e consumo de alimentos estão entre os </a:t>
            </a:r>
            <a:r>
              <a:rPr lang="en-US" b="1" dirty="0" err="1"/>
              <a:t>principais</a:t>
            </a:r>
            <a:r>
              <a:rPr lang="en-US" b="1" dirty="0"/>
              <a:t> </a:t>
            </a:r>
            <a:r>
              <a:rPr lang="en-US" b="1" dirty="0" err="1"/>
              <a:t>promotores</a:t>
            </a:r>
            <a:r>
              <a:rPr lang="en-US" b="1" dirty="0"/>
              <a:t> dos problemas ambientais globais, tais </a:t>
            </a:r>
            <a:r>
              <a:rPr lang="en-US" b="1" dirty="0" err="1"/>
              <a:t>como</a:t>
            </a:r>
            <a:r>
              <a:rPr lang="en-US" b="1" dirty="0"/>
              <a:t> perda de biodiversidade, esgotamento do solo, degradação da paisagem e </a:t>
            </a:r>
            <a:r>
              <a:rPr lang="en-US" b="1" dirty="0" err="1"/>
              <a:t>escassez</a:t>
            </a:r>
            <a:r>
              <a:rPr lang="en-US" b="1" dirty="0"/>
              <a:t> de </a:t>
            </a:r>
            <a:r>
              <a:rPr lang="en-US" b="1" dirty="0" err="1"/>
              <a:t>água</a:t>
            </a:r>
            <a:r>
              <a:rPr lang="en-US" b="1" dirty="0"/>
              <a:t> </a:t>
            </a:r>
            <a:r>
              <a:rPr lang="en-US" dirty="0"/>
              <a:t>(</a:t>
            </a:r>
            <a:r>
              <a:rPr lang="en-US" dirty="0">
                <a:solidFill>
                  <a:srgbClr val="F79037"/>
                </a:solidFill>
                <a:hlinkClick r:id="rId3">
                  <a:extLst>
                    <a:ext uri="{A12FA001-AC4F-418D-AE19-62706E023703}">
                      <ahyp:hlinkClr xmlns:ahyp="http://schemas.microsoft.com/office/drawing/2018/hyperlinkcolor" val="tx"/>
                    </a:ext>
                  </a:extLst>
                </a:hlinkClick>
              </a:rPr>
              <a:t>Galli et al., 2017</a:t>
            </a:r>
            <a:r>
              <a:rPr lang="en-US" dirty="0">
                <a:solidFill>
                  <a:srgbClr val="F79037"/>
                </a:solidFill>
              </a:rPr>
              <a:t>, </a:t>
            </a:r>
            <a:r>
              <a:rPr lang="en-US" dirty="0">
                <a:solidFill>
                  <a:srgbClr val="F79037"/>
                </a:solidFill>
                <a:hlinkClick r:id="rId4">
                  <a:extLst>
                    <a:ext uri="{A12FA001-AC4F-418D-AE19-62706E023703}">
                      <ahyp:hlinkClr xmlns:ahyp="http://schemas.microsoft.com/office/drawing/2018/hyperlinkcolor" val="tx"/>
                    </a:ext>
                  </a:extLst>
                </a:hlinkClick>
              </a:rPr>
              <a:t>Capone et al., 2019</a:t>
            </a:r>
            <a:r>
              <a:rPr lang="en-US" dirty="0"/>
              <a:t>).</a:t>
            </a:r>
            <a:endParaRPr lang="en-IE" dirty="0"/>
          </a:p>
        </p:txBody>
      </p:sp>
      <p:sp>
        <p:nvSpPr>
          <p:cNvPr id="3" name="Text Placeholder 2">
            <a:extLst>
              <a:ext uri="{FF2B5EF4-FFF2-40B4-BE49-F238E27FC236}">
                <a16:creationId xmlns:a16="http://schemas.microsoft.com/office/drawing/2014/main" id="{D0F02AAD-11CA-A483-D3B0-2F0AF8E88BC0}"/>
              </a:ext>
            </a:extLst>
          </p:cNvPr>
          <p:cNvSpPr>
            <a:spLocks noGrp="1"/>
          </p:cNvSpPr>
          <p:nvPr>
            <p:ph type="body" sz="quarter" idx="16"/>
          </p:nvPr>
        </p:nvSpPr>
        <p:spPr>
          <a:xfrm>
            <a:off x="665882" y="890242"/>
            <a:ext cx="4990998" cy="992652"/>
          </a:xfrm>
        </p:spPr>
        <p:txBody>
          <a:bodyPr/>
          <a:lstStyle/>
          <a:p>
            <a:pPr algn="l" rtl="0"/>
            <a:r>
              <a:rPr lang="en-IE" b="1" u="sng" dirty="0"/>
              <a:t>Alimentos e os ODS</a:t>
            </a:r>
          </a:p>
        </p:txBody>
      </p:sp>
      <p:pic>
        <p:nvPicPr>
          <p:cNvPr id="6" name="Picture Placeholder 5" descr="Plant in the ground">
            <a:extLst>
              <a:ext uri="{FF2B5EF4-FFF2-40B4-BE49-F238E27FC236}">
                <a16:creationId xmlns:a16="http://schemas.microsoft.com/office/drawing/2014/main" id="{0FF72111-58FC-2F78-8A5C-79309BE2F66C}"/>
              </a:ext>
            </a:extLst>
          </p:cNvPr>
          <p:cNvPicPr>
            <a:picLocks noGrp="1" noChangeAspect="1"/>
          </p:cNvPicPr>
          <p:nvPr>
            <p:ph type="pic" sz="quarter" idx="42"/>
          </p:nvPr>
        </p:nvPicPr>
        <p:blipFill rotWithShape="1">
          <a:blip r:embed="rId5" cstate="screen">
            <a:extLst>
              <a:ext uri="{28A0092B-C50C-407E-A947-70E740481C1C}">
                <a14:useLocalDpi xmlns:a14="http://schemas.microsoft.com/office/drawing/2010/main"/>
              </a:ext>
            </a:extLst>
          </a:blip>
          <a:srcRect/>
          <a:stretch/>
        </p:blipFill>
        <p:spPr>
          <a:xfrm>
            <a:off x="7791855" y="1452563"/>
            <a:ext cx="4400145" cy="4656137"/>
          </a:xfrm>
        </p:spPr>
      </p:pic>
      <p:pic>
        <p:nvPicPr>
          <p:cNvPr id="1026" name="Picture 2" descr="See the source image">
            <a:extLst>
              <a:ext uri="{FF2B5EF4-FFF2-40B4-BE49-F238E27FC236}">
                <a16:creationId xmlns:a16="http://schemas.microsoft.com/office/drawing/2014/main" id="{810C267D-BA56-1007-BB1F-5A2AEFEF21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6069" y="616950"/>
            <a:ext cx="1279862" cy="12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07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2" y="1186761"/>
            <a:ext cx="7052553" cy="3616216"/>
          </a:xfrm>
        </p:spPr>
        <p:txBody>
          <a:bodyPr/>
          <a:lstStyle/>
          <a:p>
            <a:pPr algn="just" rtl="0">
              <a:lnSpc>
                <a:spcPct val="80000"/>
              </a:lnSpc>
              <a:spcBef>
                <a:spcPts val="500"/>
              </a:spcBef>
            </a:pPr>
            <a:r>
              <a:rPr lang="en-US" b="1" i="1" dirty="0"/>
              <a:t>Acabar com a fome, alcançar a segurança alimentar e melhorar a nutrição e promover a agricultura sustentável</a:t>
            </a:r>
          </a:p>
          <a:p>
            <a:pPr algn="just" rtl="0">
              <a:lnSpc>
                <a:spcPct val="80000"/>
              </a:lnSpc>
              <a:spcBef>
                <a:spcPts val="500"/>
              </a:spcBef>
            </a:pPr>
            <a:r>
              <a:rPr lang="en-US" sz="2300" dirty="0" err="1"/>
              <a:t>Atualmente</a:t>
            </a:r>
            <a:r>
              <a:rPr lang="en-US" sz="2300" dirty="0"/>
              <a:t> </a:t>
            </a:r>
            <a:r>
              <a:rPr lang="en-US" sz="2300" dirty="0" err="1"/>
              <a:t>há</a:t>
            </a:r>
            <a:r>
              <a:rPr lang="en-US" sz="2300" dirty="0"/>
              <a:t> comida, mais do que </a:t>
            </a:r>
            <a:r>
              <a:rPr lang="en-US" sz="2300" dirty="0" err="1"/>
              <a:t>suficiente</a:t>
            </a:r>
            <a:r>
              <a:rPr lang="en-US" sz="2300" dirty="0"/>
              <a:t>, para </a:t>
            </a:r>
            <a:r>
              <a:rPr lang="en-US" sz="2300" dirty="0" err="1"/>
              <a:t>alimentar</a:t>
            </a:r>
            <a:r>
              <a:rPr lang="en-US" sz="2300" dirty="0"/>
              <a:t> </a:t>
            </a:r>
            <a:r>
              <a:rPr lang="en-US" sz="2300" dirty="0" err="1"/>
              <a:t>toda</a:t>
            </a:r>
            <a:r>
              <a:rPr lang="en-US" sz="2300" dirty="0"/>
              <a:t> a </a:t>
            </a:r>
            <a:r>
              <a:rPr lang="en-US" sz="2300" dirty="0" err="1"/>
              <a:t>população</a:t>
            </a:r>
            <a:r>
              <a:rPr lang="en-US" sz="2300" dirty="0"/>
              <a:t>. No entanto, 828 milhões de pessoas permanecem cronicamente desnutridas.</a:t>
            </a:r>
          </a:p>
          <a:p>
            <a:pPr algn="just" rtl="0">
              <a:lnSpc>
                <a:spcPct val="80000"/>
              </a:lnSpc>
              <a:spcBef>
                <a:spcPts val="500"/>
              </a:spcBef>
            </a:pPr>
            <a:r>
              <a:rPr lang="en-US" sz="2300" dirty="0"/>
              <a:t>A </a:t>
            </a:r>
            <a:r>
              <a:rPr lang="en-US" sz="2300" dirty="0" err="1"/>
              <a:t>desnutrição</a:t>
            </a:r>
            <a:r>
              <a:rPr lang="en-US" sz="2300" dirty="0"/>
              <a:t> </a:t>
            </a:r>
            <a:r>
              <a:rPr lang="en-US" sz="2300" dirty="0" err="1"/>
              <a:t>tem</a:t>
            </a:r>
            <a:r>
              <a:rPr lang="en-US" sz="2300" dirty="0"/>
              <a:t> um </a:t>
            </a:r>
            <a:r>
              <a:rPr lang="en-US" sz="2300" dirty="0" err="1"/>
              <a:t>preço</a:t>
            </a:r>
            <a:r>
              <a:rPr lang="en-US" sz="2300" dirty="0"/>
              <a:t> </a:t>
            </a:r>
            <a:r>
              <a:rPr lang="en-US" sz="2300" dirty="0" err="1"/>
              <a:t>muito</a:t>
            </a:r>
            <a:r>
              <a:rPr lang="en-US" sz="2300" dirty="0"/>
              <a:t> alto em países desenvolvidos e em desenvolvimento. Por outro </a:t>
            </a:r>
            <a:r>
              <a:rPr lang="en-US" sz="2300" dirty="0" err="1"/>
              <a:t>lado</a:t>
            </a:r>
            <a:r>
              <a:rPr lang="en-US" sz="2300" dirty="0"/>
              <a:t>, mais de dois bilhões de </a:t>
            </a:r>
            <a:r>
              <a:rPr lang="en-US" sz="2300" dirty="0" err="1"/>
              <a:t>pessoas</a:t>
            </a:r>
            <a:r>
              <a:rPr lang="en-US" sz="2300" dirty="0"/>
              <a:t> </a:t>
            </a:r>
            <a:r>
              <a:rPr lang="en-US" sz="2300" dirty="0" err="1"/>
              <a:t>são</a:t>
            </a:r>
            <a:r>
              <a:rPr lang="en-US" sz="2300" dirty="0"/>
              <a:t> obesas </a:t>
            </a:r>
            <a:r>
              <a:rPr lang="en-US" sz="2300" dirty="0" err="1"/>
              <a:t>ou</a:t>
            </a:r>
            <a:r>
              <a:rPr lang="en-US" sz="2300" dirty="0"/>
              <a:t> </a:t>
            </a:r>
            <a:r>
              <a:rPr lang="en-US" sz="2300" dirty="0" err="1"/>
              <a:t>têm</a:t>
            </a:r>
            <a:r>
              <a:rPr lang="en-US" sz="2300" dirty="0"/>
              <a:t> </a:t>
            </a:r>
            <a:r>
              <a:rPr lang="en-US" sz="2300" dirty="0" err="1"/>
              <a:t>excesso</a:t>
            </a:r>
            <a:r>
              <a:rPr lang="en-US" sz="2300" dirty="0"/>
              <a:t> de peso. As consequências são graves para a saúde pública, para a riqueza nacional e para a qualidade de vida. O impacto das mudanças climáticas na agricultura agrava a </a:t>
            </a:r>
            <a:r>
              <a:rPr lang="en-US" sz="2300" dirty="0" err="1"/>
              <a:t>situação</a:t>
            </a:r>
            <a:r>
              <a:rPr lang="en-US" sz="2300" dirty="0"/>
              <a:t>. </a:t>
            </a:r>
            <a:r>
              <a:rPr lang="en-US" sz="2300" dirty="0">
                <a:solidFill>
                  <a:srgbClr val="F79037"/>
                </a:solidFill>
                <a:hlinkClick r:id="rId3">
                  <a:extLst>
                    <a:ext uri="{A12FA001-AC4F-418D-AE19-62706E023703}">
                      <ahyp:hlinkClr xmlns:ahyp="http://schemas.microsoft.com/office/drawing/2018/hyperlinkcolor" val="tx"/>
                    </a:ext>
                  </a:extLst>
                </a:hlinkClick>
              </a:rPr>
              <a:t>FAO</a:t>
            </a:r>
            <a:endParaRPr lang="en-IE" sz="2300"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2" y="478386"/>
            <a:ext cx="6064454" cy="992652"/>
          </a:xfrm>
        </p:spPr>
        <p:txBody>
          <a:bodyPr/>
          <a:lstStyle/>
          <a:p>
            <a:pPr algn="l" rtl="0"/>
            <a:r>
              <a:rPr lang="en-IE" b="1" u="sng" dirty="0" err="1"/>
              <a:t>Objetivo</a:t>
            </a:r>
            <a:r>
              <a:rPr lang="en-IE" b="1" u="sng" dirty="0"/>
              <a:t> 2 </a:t>
            </a:r>
            <a:r>
              <a:rPr lang="en-IE" u="sng" dirty="0"/>
              <a:t>– </a:t>
            </a:r>
            <a:r>
              <a:rPr lang="en-IE" u="sng" dirty="0" err="1"/>
              <a:t>Erradicar</a:t>
            </a:r>
            <a:r>
              <a:rPr lang="en-IE" u="sng" dirty="0"/>
              <a:t> a </a:t>
            </a:r>
            <a:r>
              <a:rPr lang="en-IE" u="sng" dirty="0" err="1"/>
              <a:t>Fome</a:t>
            </a:r>
            <a:endParaRPr lang="en-IE" u="sng" dirty="0"/>
          </a:p>
        </p:txBody>
      </p:sp>
      <p:pic>
        <p:nvPicPr>
          <p:cNvPr id="10" name="Picture Placeholder 9">
            <a:extLst>
              <a:ext uri="{FF2B5EF4-FFF2-40B4-BE49-F238E27FC236}">
                <a16:creationId xmlns:a16="http://schemas.microsoft.com/office/drawing/2014/main" id="{050F6047-D2A6-3ABC-F958-4E7A492B9323}"/>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23634992-AA8F-3E3C-8735-3B24CA244354}"/>
              </a:ext>
            </a:extLst>
          </p:cNvPr>
          <p:cNvSpPr txBox="1"/>
          <p:nvPr/>
        </p:nvSpPr>
        <p:spPr>
          <a:xfrm>
            <a:off x="1306286" y="5083856"/>
            <a:ext cx="6405547" cy="1015663"/>
          </a:xfrm>
          <a:prstGeom prst="rect">
            <a:avLst/>
          </a:prstGeom>
          <a:noFill/>
        </p:spPr>
        <p:txBody>
          <a:bodyPr wrap="square">
            <a:spAutoFit/>
          </a:bodyPr>
          <a:lstStyle/>
          <a:p>
            <a:pPr algn="r" rtl="0"/>
            <a:r>
              <a:rPr lang="en-US" sz="2000" b="1" dirty="0">
                <a:solidFill>
                  <a:srgbClr val="D3A029"/>
                </a:solidFill>
              </a:rPr>
              <a:t>O aumento da produtividade agrícola e a produção sustentável de alimentos são cruciais para ajudar a aliviar os </a:t>
            </a:r>
            <a:r>
              <a:rPr lang="en-US" sz="2000" b="1" dirty="0" err="1">
                <a:solidFill>
                  <a:srgbClr val="D3A029"/>
                </a:solidFill>
              </a:rPr>
              <a:t>perigos</a:t>
            </a:r>
            <a:r>
              <a:rPr lang="en-US" sz="2000" b="1" dirty="0">
                <a:solidFill>
                  <a:srgbClr val="D3A029"/>
                </a:solidFill>
              </a:rPr>
              <a:t> </a:t>
            </a:r>
            <a:r>
              <a:rPr lang="en-US" sz="2000" b="1" dirty="0" err="1">
                <a:solidFill>
                  <a:srgbClr val="D3A029"/>
                </a:solidFill>
              </a:rPr>
              <a:t>associados</a:t>
            </a:r>
            <a:r>
              <a:rPr lang="en-US" sz="2000" b="1" dirty="0">
                <a:solidFill>
                  <a:srgbClr val="D3A029"/>
                </a:solidFill>
              </a:rPr>
              <a:t> à fome.</a:t>
            </a:r>
          </a:p>
        </p:txBody>
      </p:sp>
    </p:spTree>
    <p:extLst>
      <p:ext uri="{BB962C8B-B14F-4D97-AF65-F5344CB8AC3E}">
        <p14:creationId xmlns:p14="http://schemas.microsoft.com/office/powerpoint/2010/main" val="4134959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38A11-D8C5-CE26-CEF0-CFF61C882ED9}"/>
              </a:ext>
            </a:extLst>
          </p:cNvPr>
          <p:cNvSpPr>
            <a:spLocks noGrp="1"/>
          </p:cNvSpPr>
          <p:nvPr>
            <p:ph type="body" sz="quarter" idx="18"/>
          </p:nvPr>
        </p:nvSpPr>
        <p:spPr>
          <a:xfrm>
            <a:off x="898357" y="1452563"/>
            <a:ext cx="6621123" cy="4157823"/>
          </a:xfrm>
        </p:spPr>
        <p:txBody>
          <a:bodyPr/>
          <a:lstStyle/>
          <a:p>
            <a:pPr algn="just" rtl="0"/>
            <a:r>
              <a:rPr lang="en-US" dirty="0"/>
              <a:t>Garantir uma vida saudável e promover o bem-estar em todas as idades é essencial para o desenvolvimento sustentável.</a:t>
            </a:r>
          </a:p>
          <a:p>
            <a:pPr algn="just" rtl="0"/>
            <a:r>
              <a:rPr lang="en-US" dirty="0"/>
              <a:t>O mundo ainda </a:t>
            </a:r>
            <a:r>
              <a:rPr lang="en-US" dirty="0" err="1"/>
              <a:t>está</a:t>
            </a:r>
            <a:r>
              <a:rPr lang="en-US" dirty="0"/>
              <a:t> a lidar com uma crise de saúde global diferente de qualquer outra - a COVID-19 resultou na disseminação do sofrimento </a:t>
            </a:r>
            <a:r>
              <a:rPr lang="en-US" dirty="0" err="1"/>
              <a:t>humano</a:t>
            </a:r>
            <a:r>
              <a:rPr lang="en-US" dirty="0"/>
              <a:t>, </a:t>
            </a:r>
            <a:r>
              <a:rPr lang="en-US" dirty="0" err="1"/>
              <a:t>destabilizou</a:t>
            </a:r>
            <a:r>
              <a:rPr lang="en-US" dirty="0"/>
              <a:t> a economia global e </a:t>
            </a:r>
            <a:r>
              <a:rPr lang="en-US" dirty="0" err="1"/>
              <a:t>alterou</a:t>
            </a:r>
            <a:r>
              <a:rPr lang="en-US" dirty="0"/>
              <a:t> a vida de bilhões de pessoas em todo o mundo.</a:t>
            </a:r>
          </a:p>
          <a:p>
            <a:pPr algn="just" rtl="0">
              <a:spcBef>
                <a:spcPts val="600"/>
              </a:spcBef>
            </a:pPr>
            <a:r>
              <a:rPr lang="en-US" sz="2300" b="1" dirty="0" err="1">
                <a:solidFill>
                  <a:srgbClr val="279B48"/>
                </a:solidFill>
              </a:rPr>
              <a:t>Os</a:t>
            </a:r>
            <a:r>
              <a:rPr lang="en-US" sz="2300" b="1" dirty="0">
                <a:solidFill>
                  <a:srgbClr val="279B48"/>
                </a:solidFill>
              </a:rPr>
              <a:t> </a:t>
            </a:r>
            <a:r>
              <a:rPr lang="en-US" sz="2300" b="1" dirty="0" err="1">
                <a:solidFill>
                  <a:srgbClr val="279B48"/>
                </a:solidFill>
              </a:rPr>
              <a:t>produtores</a:t>
            </a:r>
            <a:r>
              <a:rPr lang="en-US" sz="2300" b="1" dirty="0">
                <a:solidFill>
                  <a:srgbClr val="279B48"/>
                </a:solidFill>
              </a:rPr>
              <a:t> de </a:t>
            </a:r>
            <a:r>
              <a:rPr lang="en-US" sz="2300" b="1" dirty="0" err="1">
                <a:solidFill>
                  <a:srgbClr val="279B48"/>
                </a:solidFill>
              </a:rPr>
              <a:t>alimentos</a:t>
            </a:r>
            <a:r>
              <a:rPr lang="en-US" sz="2300" b="1" dirty="0">
                <a:solidFill>
                  <a:srgbClr val="279B48"/>
                </a:solidFill>
              </a:rPr>
              <a:t> </a:t>
            </a:r>
            <a:r>
              <a:rPr lang="en-US" sz="2300" b="1" dirty="0" err="1">
                <a:solidFill>
                  <a:srgbClr val="279B48"/>
                </a:solidFill>
              </a:rPr>
              <a:t>podem</a:t>
            </a:r>
            <a:r>
              <a:rPr lang="en-US" sz="2300" b="1" dirty="0">
                <a:solidFill>
                  <a:srgbClr val="279B48"/>
                </a:solidFill>
              </a:rPr>
              <a:t> </a:t>
            </a:r>
            <a:r>
              <a:rPr lang="en-US" sz="2300" b="1" dirty="0" err="1">
                <a:solidFill>
                  <a:srgbClr val="279B48"/>
                </a:solidFill>
              </a:rPr>
              <a:t>fazer</a:t>
            </a:r>
            <a:r>
              <a:rPr lang="en-US" sz="2300" b="1" dirty="0">
                <a:solidFill>
                  <a:srgbClr val="279B48"/>
                </a:solidFill>
              </a:rPr>
              <a:t> a </a:t>
            </a:r>
            <a:r>
              <a:rPr lang="en-US" sz="2300" b="1" dirty="0" err="1">
                <a:solidFill>
                  <a:srgbClr val="279B48"/>
                </a:solidFill>
              </a:rPr>
              <a:t>sua</a:t>
            </a:r>
            <a:r>
              <a:rPr lang="en-US" sz="2300" b="1" dirty="0">
                <a:solidFill>
                  <a:srgbClr val="279B48"/>
                </a:solidFill>
              </a:rPr>
              <a:t> </a:t>
            </a:r>
            <a:r>
              <a:rPr lang="en-US" sz="2300" b="1" dirty="0" err="1">
                <a:solidFill>
                  <a:srgbClr val="279B48"/>
                </a:solidFill>
              </a:rPr>
              <a:t>parte</a:t>
            </a:r>
            <a:r>
              <a:rPr lang="en-US" sz="2300" b="1" dirty="0">
                <a:solidFill>
                  <a:srgbClr val="279B48"/>
                </a:solidFill>
              </a:rPr>
              <a:t>, </a:t>
            </a:r>
            <a:r>
              <a:rPr lang="en-US" sz="2300" b="1" dirty="0" err="1">
                <a:solidFill>
                  <a:srgbClr val="279B48"/>
                </a:solidFill>
              </a:rPr>
              <a:t>tendo</a:t>
            </a:r>
            <a:r>
              <a:rPr lang="en-US" sz="2300" b="1" dirty="0">
                <a:solidFill>
                  <a:srgbClr val="279B48"/>
                </a:solidFill>
              </a:rPr>
              <a:t> </a:t>
            </a:r>
            <a:r>
              <a:rPr lang="en-US" sz="2300" b="1" dirty="0" err="1">
                <a:solidFill>
                  <a:srgbClr val="279B48"/>
                </a:solidFill>
              </a:rPr>
              <a:t>em</a:t>
            </a:r>
            <a:r>
              <a:rPr lang="en-US" sz="2300" b="1" dirty="0">
                <a:solidFill>
                  <a:srgbClr val="279B48"/>
                </a:solidFill>
              </a:rPr>
              <a:t> </a:t>
            </a:r>
            <a:r>
              <a:rPr lang="en-US" sz="2300" b="1" dirty="0" err="1">
                <a:solidFill>
                  <a:srgbClr val="279B48"/>
                </a:solidFill>
              </a:rPr>
              <a:t>conta</a:t>
            </a:r>
            <a:r>
              <a:rPr lang="en-US" sz="2300" b="1" dirty="0">
                <a:solidFill>
                  <a:srgbClr val="279B48"/>
                </a:solidFill>
              </a:rPr>
              <a:t> os benefícios para a </a:t>
            </a:r>
            <a:r>
              <a:rPr lang="en-US" sz="2300" b="1" dirty="0" err="1">
                <a:solidFill>
                  <a:srgbClr val="279B48"/>
                </a:solidFill>
              </a:rPr>
              <a:t>saúde</a:t>
            </a:r>
            <a:r>
              <a:rPr lang="en-US" sz="2300" b="1" dirty="0">
                <a:solidFill>
                  <a:srgbClr val="279B48"/>
                </a:solidFill>
              </a:rPr>
              <a:t> que </a:t>
            </a:r>
            <a:r>
              <a:rPr lang="en-US" sz="2300" b="1" dirty="0" err="1">
                <a:solidFill>
                  <a:srgbClr val="279B48"/>
                </a:solidFill>
              </a:rPr>
              <a:t>os</a:t>
            </a:r>
            <a:r>
              <a:rPr lang="en-US" sz="2300" b="1" dirty="0">
                <a:solidFill>
                  <a:srgbClr val="279B48"/>
                </a:solidFill>
              </a:rPr>
              <a:t> seus </a:t>
            </a:r>
            <a:r>
              <a:rPr lang="en-US" sz="2300" b="1" dirty="0" err="1">
                <a:solidFill>
                  <a:srgbClr val="279B48"/>
                </a:solidFill>
              </a:rPr>
              <a:t>produtos</a:t>
            </a:r>
            <a:r>
              <a:rPr lang="en-US" sz="2300" b="1" dirty="0">
                <a:solidFill>
                  <a:srgbClr val="279B48"/>
                </a:solidFill>
              </a:rPr>
              <a:t> </a:t>
            </a:r>
            <a:r>
              <a:rPr lang="en-US" sz="2300" b="1" dirty="0" err="1">
                <a:solidFill>
                  <a:srgbClr val="279B48"/>
                </a:solidFill>
              </a:rPr>
              <a:t>podem</a:t>
            </a:r>
            <a:r>
              <a:rPr lang="en-US" sz="2300" b="1" dirty="0">
                <a:solidFill>
                  <a:srgbClr val="279B48"/>
                </a:solidFill>
              </a:rPr>
              <a:t> </a:t>
            </a:r>
            <a:r>
              <a:rPr lang="en-US" sz="2300" b="1" dirty="0" err="1">
                <a:solidFill>
                  <a:srgbClr val="279B48"/>
                </a:solidFill>
              </a:rPr>
              <a:t>causar</a:t>
            </a:r>
            <a:r>
              <a:rPr lang="en-US" sz="2300" b="1" dirty="0">
                <a:solidFill>
                  <a:srgbClr val="279B48"/>
                </a:solidFill>
              </a:rPr>
              <a:t> e apoiando a saúde e o bem-estar da comunidade em geral.</a:t>
            </a:r>
          </a:p>
          <a:p>
            <a:pPr algn="just" rtl="0"/>
            <a:endParaRPr lang="en-IE" dirty="0"/>
          </a:p>
        </p:txBody>
      </p:sp>
      <p:sp>
        <p:nvSpPr>
          <p:cNvPr id="3" name="Text Placeholder 2">
            <a:extLst>
              <a:ext uri="{FF2B5EF4-FFF2-40B4-BE49-F238E27FC236}">
                <a16:creationId xmlns:a16="http://schemas.microsoft.com/office/drawing/2014/main" id="{D1195069-8753-CC69-2773-288544FDEC55}"/>
              </a:ext>
            </a:extLst>
          </p:cNvPr>
          <p:cNvSpPr>
            <a:spLocks noGrp="1"/>
          </p:cNvSpPr>
          <p:nvPr>
            <p:ph type="body" sz="quarter" idx="16"/>
          </p:nvPr>
        </p:nvSpPr>
        <p:spPr>
          <a:xfrm>
            <a:off x="781625" y="751288"/>
            <a:ext cx="6737855" cy="992652"/>
          </a:xfrm>
        </p:spPr>
        <p:txBody>
          <a:bodyPr/>
          <a:lstStyle/>
          <a:p>
            <a:pPr algn="just" rtl="0"/>
            <a:r>
              <a:rPr lang="en-IE" b="1" u="sng" dirty="0" err="1"/>
              <a:t>Objetivo</a:t>
            </a:r>
            <a:r>
              <a:rPr lang="en-IE" b="1" u="sng" dirty="0"/>
              <a:t> 3 </a:t>
            </a:r>
            <a:r>
              <a:rPr lang="en-IE" u="sng" dirty="0"/>
              <a:t>– </a:t>
            </a:r>
            <a:r>
              <a:rPr lang="en-IE" u="sng" dirty="0" err="1"/>
              <a:t>Saúde</a:t>
            </a:r>
            <a:r>
              <a:rPr lang="en-IE" u="sng" dirty="0"/>
              <a:t> de Qualidade</a:t>
            </a:r>
          </a:p>
        </p:txBody>
      </p:sp>
      <p:pic>
        <p:nvPicPr>
          <p:cNvPr id="10" name="Picture Placeholder 9">
            <a:extLst>
              <a:ext uri="{FF2B5EF4-FFF2-40B4-BE49-F238E27FC236}">
                <a16:creationId xmlns:a16="http://schemas.microsoft.com/office/drawing/2014/main" id="{BCB82E25-7814-7F3D-B801-E6F97D3BE3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83840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54110" y="1367192"/>
            <a:ext cx="6937745" cy="4123615"/>
          </a:xfrm>
        </p:spPr>
        <p:txBody>
          <a:bodyPr/>
          <a:lstStyle/>
          <a:p>
            <a:pPr algn="just" rtl="0">
              <a:spcBef>
                <a:spcPts val="500"/>
              </a:spcBef>
            </a:pPr>
            <a:r>
              <a:rPr lang="en-US" sz="2300" dirty="0"/>
              <a:t>Como </a:t>
            </a:r>
            <a:r>
              <a:rPr lang="en-US" sz="2300" dirty="0" err="1"/>
              <a:t>sendo</a:t>
            </a:r>
            <a:r>
              <a:rPr lang="en-US" sz="2300" dirty="0"/>
              <a:t> um setor intensivo </a:t>
            </a:r>
            <a:r>
              <a:rPr lang="en-US" sz="2300" dirty="0" err="1"/>
              <a:t>em</a:t>
            </a:r>
            <a:r>
              <a:rPr lang="en-US" sz="2300" dirty="0"/>
              <a:t> </a:t>
            </a:r>
            <a:r>
              <a:rPr lang="en-US" sz="2300" dirty="0" err="1"/>
              <a:t>termos</a:t>
            </a:r>
            <a:r>
              <a:rPr lang="en-US" sz="2300" dirty="0"/>
              <a:t> </a:t>
            </a:r>
            <a:r>
              <a:rPr lang="en-US" sz="2300" dirty="0" err="1"/>
              <a:t>energéticos</a:t>
            </a:r>
            <a:r>
              <a:rPr lang="en-US" sz="2300" dirty="0"/>
              <a:t>, o </a:t>
            </a:r>
            <a:r>
              <a:rPr lang="en-US" sz="2300" dirty="0" err="1"/>
              <a:t>setor</a:t>
            </a:r>
            <a:r>
              <a:rPr lang="en-US" sz="2300" dirty="0"/>
              <a:t> </a:t>
            </a:r>
            <a:r>
              <a:rPr lang="en-US" sz="2300" dirty="0" err="1"/>
              <a:t>alimentar</a:t>
            </a:r>
            <a:r>
              <a:rPr lang="en-US" sz="2300" dirty="0"/>
              <a:t> </a:t>
            </a:r>
            <a:r>
              <a:rPr lang="en-US" sz="2300" dirty="0" err="1"/>
              <a:t>pode</a:t>
            </a:r>
            <a:r>
              <a:rPr lang="en-US" sz="2300" dirty="0"/>
              <a:t> acelerar a mudança para o </a:t>
            </a:r>
            <a:r>
              <a:rPr lang="en-US" sz="2300" dirty="0" err="1"/>
              <a:t>aumento</a:t>
            </a:r>
            <a:r>
              <a:rPr lang="en-US" sz="2300" dirty="0"/>
              <a:t> da </a:t>
            </a:r>
            <a:r>
              <a:rPr lang="en-US" sz="2300" dirty="0" err="1"/>
              <a:t>participação</a:t>
            </a:r>
            <a:r>
              <a:rPr lang="en-US" sz="2300" dirty="0"/>
              <a:t> da </a:t>
            </a:r>
            <a:r>
              <a:rPr lang="en-US" sz="2300" dirty="0" err="1"/>
              <a:t>energia</a:t>
            </a:r>
            <a:r>
              <a:rPr lang="en-US" sz="2300" dirty="0"/>
              <a:t> </a:t>
            </a:r>
            <a:r>
              <a:rPr lang="en-US" sz="2300" dirty="0" err="1"/>
              <a:t>renovável</a:t>
            </a:r>
            <a:r>
              <a:rPr lang="en-US" sz="2300" dirty="0"/>
              <a:t> no mix </a:t>
            </a:r>
            <a:r>
              <a:rPr lang="en-US" sz="2300" dirty="0" err="1"/>
              <a:t>energético</a:t>
            </a:r>
            <a:r>
              <a:rPr lang="en-US" sz="2300" dirty="0"/>
              <a:t> global.</a:t>
            </a:r>
          </a:p>
          <a:p>
            <a:pPr algn="just" rtl="0">
              <a:spcBef>
                <a:spcPts val="500"/>
              </a:spcBef>
            </a:pPr>
            <a:r>
              <a:rPr lang="en-US" sz="2300" b="1" dirty="0">
                <a:solidFill>
                  <a:srgbClr val="FDB713"/>
                </a:solidFill>
                <a:effectLst>
                  <a:outerShdw blurRad="38100" dist="38100" dir="2700000" algn="tl">
                    <a:srgbClr val="000000">
                      <a:alpha val="43137"/>
                    </a:srgbClr>
                  </a:outerShdw>
                </a:effectLst>
              </a:rPr>
              <a:t>Ao promover investimentos em fontes de </a:t>
            </a:r>
            <a:r>
              <a:rPr lang="en-US" sz="2300" b="1" dirty="0" err="1">
                <a:solidFill>
                  <a:srgbClr val="FDB713"/>
                </a:solidFill>
                <a:effectLst>
                  <a:outerShdw blurRad="38100" dist="38100" dir="2700000" algn="tl">
                    <a:srgbClr val="000000">
                      <a:alpha val="43137"/>
                    </a:srgbClr>
                  </a:outerShdw>
                </a:effectLst>
              </a:rPr>
              <a:t>energia</a:t>
            </a:r>
            <a:r>
              <a:rPr lang="en-US" sz="2300" b="1" dirty="0">
                <a:solidFill>
                  <a:srgbClr val="FDB713"/>
                </a:solidFill>
                <a:effectLst>
                  <a:outerShdw blurRad="38100" dist="38100" dir="2700000" algn="tl">
                    <a:srgbClr val="000000">
                      <a:alpha val="43137"/>
                    </a:srgbClr>
                  </a:outerShdw>
                </a:effectLst>
              </a:rPr>
              <a:t> </a:t>
            </a:r>
            <a:r>
              <a:rPr lang="en-US" sz="2300" b="1" dirty="0" err="1">
                <a:solidFill>
                  <a:srgbClr val="FDB713"/>
                </a:solidFill>
                <a:effectLst>
                  <a:outerShdw blurRad="38100" dist="38100" dir="2700000" algn="tl">
                    <a:srgbClr val="000000">
                      <a:alpha val="43137"/>
                    </a:srgbClr>
                  </a:outerShdw>
                </a:effectLst>
              </a:rPr>
              <a:t>limpas</a:t>
            </a:r>
            <a:r>
              <a:rPr lang="en-US" sz="2300" b="1" dirty="0">
                <a:solidFill>
                  <a:srgbClr val="FDB713"/>
                </a:solidFill>
                <a:effectLst>
                  <a:outerShdw blurRad="38100" dist="38100" dir="2700000" algn="tl">
                    <a:srgbClr val="000000">
                      <a:alpha val="43137"/>
                    </a:srgbClr>
                  </a:outerShdw>
                </a:effectLst>
              </a:rPr>
              <a:t>, os </a:t>
            </a:r>
            <a:r>
              <a:rPr lang="en-US" sz="2300" b="1" dirty="0" err="1">
                <a:solidFill>
                  <a:srgbClr val="FDB713"/>
                </a:solidFill>
                <a:effectLst>
                  <a:outerShdw blurRad="38100" dist="38100" dir="2700000" algn="tl">
                    <a:srgbClr val="000000">
                      <a:alpha val="43137"/>
                    </a:srgbClr>
                  </a:outerShdw>
                </a:effectLst>
              </a:rPr>
              <a:t>atores</a:t>
            </a:r>
            <a:r>
              <a:rPr lang="en-US" sz="2300" b="1" dirty="0">
                <a:solidFill>
                  <a:srgbClr val="FDB713"/>
                </a:solidFill>
                <a:effectLst>
                  <a:outerShdw blurRad="38100" dist="38100" dir="2700000" algn="tl">
                    <a:srgbClr val="000000">
                      <a:alpha val="43137"/>
                    </a:srgbClr>
                  </a:outerShdw>
                </a:effectLst>
              </a:rPr>
              <a:t> </a:t>
            </a:r>
            <a:r>
              <a:rPr lang="en-US" sz="2300" b="1" dirty="0" err="1">
                <a:solidFill>
                  <a:srgbClr val="FDB713"/>
                </a:solidFill>
                <a:effectLst>
                  <a:outerShdw blurRad="38100" dist="38100" dir="2700000" algn="tl">
                    <a:srgbClr val="000000">
                      <a:alpha val="43137"/>
                    </a:srgbClr>
                  </a:outerShdw>
                </a:effectLst>
              </a:rPr>
              <a:t>relacionados</a:t>
            </a:r>
            <a:r>
              <a:rPr lang="en-US" sz="2300" b="1" dirty="0">
                <a:solidFill>
                  <a:srgbClr val="FDB713"/>
                </a:solidFill>
                <a:effectLst>
                  <a:outerShdw blurRad="38100" dist="38100" dir="2700000" algn="tl">
                    <a:srgbClr val="000000">
                      <a:alpha val="43137"/>
                    </a:srgbClr>
                  </a:outerShdw>
                </a:effectLst>
              </a:rPr>
              <a:t> com a </a:t>
            </a:r>
            <a:r>
              <a:rPr lang="en-US" sz="2300" b="1" dirty="0" err="1">
                <a:solidFill>
                  <a:srgbClr val="FDB713"/>
                </a:solidFill>
                <a:effectLst>
                  <a:outerShdw blurRad="38100" dist="38100" dir="2700000" algn="tl">
                    <a:srgbClr val="000000">
                      <a:alpha val="43137"/>
                    </a:srgbClr>
                  </a:outerShdw>
                </a:effectLst>
              </a:rPr>
              <a:t>produção</a:t>
            </a:r>
            <a:r>
              <a:rPr lang="en-US" sz="2300" b="1" dirty="0">
                <a:solidFill>
                  <a:srgbClr val="FDB713"/>
                </a:solidFill>
                <a:effectLst>
                  <a:outerShdw blurRad="38100" dist="38100" dir="2700000" algn="tl">
                    <a:srgbClr val="000000">
                      <a:alpha val="43137"/>
                    </a:srgbClr>
                  </a:outerShdw>
                </a:effectLst>
              </a:rPr>
              <a:t> de </a:t>
            </a:r>
            <a:r>
              <a:rPr lang="en-US" sz="2300" b="1" dirty="0" err="1">
                <a:solidFill>
                  <a:srgbClr val="FDB713"/>
                </a:solidFill>
                <a:effectLst>
                  <a:outerShdw blurRad="38100" dist="38100" dir="2700000" algn="tl">
                    <a:srgbClr val="000000">
                      <a:alpha val="43137"/>
                    </a:srgbClr>
                  </a:outerShdw>
                </a:effectLst>
              </a:rPr>
              <a:t>alimentos</a:t>
            </a:r>
            <a:r>
              <a:rPr lang="en-US" sz="2300" b="1" dirty="0">
                <a:solidFill>
                  <a:srgbClr val="FDB713"/>
                </a:solidFill>
                <a:effectLst>
                  <a:outerShdw blurRad="38100" dist="38100" dir="2700000" algn="tl">
                    <a:srgbClr val="000000">
                      <a:alpha val="43137"/>
                    </a:srgbClr>
                  </a:outerShdw>
                </a:effectLst>
              </a:rPr>
              <a:t> podem ajudar a reduzir os gases de efeito estufa, mitigar as mudanças climáticas e contribuir para o acesso à energia para todos.</a:t>
            </a:r>
          </a:p>
          <a:p>
            <a:pPr algn="just" rtl="0">
              <a:spcBef>
                <a:spcPts val="500"/>
              </a:spcBef>
            </a:pPr>
            <a:r>
              <a:rPr lang="en-US" sz="2300" dirty="0"/>
              <a:t>O mundo está progredindo em direção ao </a:t>
            </a:r>
            <a:r>
              <a:rPr lang="en-US" sz="2300" dirty="0" err="1"/>
              <a:t>Objetivo</a:t>
            </a:r>
            <a:r>
              <a:rPr lang="en-US" sz="2300" dirty="0"/>
              <a:t> 7. </a:t>
            </a:r>
            <a:r>
              <a:rPr lang="en-US" sz="2300" dirty="0" err="1"/>
              <a:t>Contudo</a:t>
            </a:r>
            <a:r>
              <a:rPr lang="en-US" sz="2300" dirty="0"/>
              <a:t>, é </a:t>
            </a:r>
            <a:r>
              <a:rPr lang="en-US" sz="2300" dirty="0" err="1"/>
              <a:t>necessário</a:t>
            </a:r>
            <a:r>
              <a:rPr lang="en-US" sz="2300" dirty="0"/>
              <a:t> </a:t>
            </a:r>
            <a:r>
              <a:rPr lang="en-US" sz="2300" dirty="0" err="1"/>
              <a:t>melhorar</a:t>
            </a:r>
            <a:r>
              <a:rPr lang="en-US" sz="2300" dirty="0"/>
              <a:t> o acesso a combustíveis e tecnologias limpas e seguras para </a:t>
            </a:r>
            <a:r>
              <a:rPr lang="en-US" sz="2300" dirty="0" err="1"/>
              <a:t>processar</a:t>
            </a:r>
            <a:r>
              <a:rPr lang="en-US" sz="2300" dirty="0"/>
              <a:t> e </a:t>
            </a:r>
            <a:r>
              <a:rPr lang="en-US" sz="2300" dirty="0" err="1"/>
              <a:t>distribuir</a:t>
            </a:r>
            <a:r>
              <a:rPr lang="en-US" sz="2300" dirty="0"/>
              <a:t> </a:t>
            </a:r>
            <a:r>
              <a:rPr lang="en-US" sz="2300" dirty="0" err="1"/>
              <a:t>alimentos</a:t>
            </a:r>
            <a:r>
              <a:rPr lang="en-US" sz="2300" dirty="0"/>
              <a:t> para 3 bilhões de pessoas, e </a:t>
            </a:r>
            <a:r>
              <a:rPr lang="en-US" sz="2300" dirty="0" err="1"/>
              <a:t>expandir</a:t>
            </a:r>
            <a:r>
              <a:rPr lang="en-US" sz="2300" dirty="0"/>
              <a:t> o uso de 	</a:t>
            </a:r>
            <a:r>
              <a:rPr lang="en-US" sz="2300" dirty="0" err="1"/>
              <a:t>energia</a:t>
            </a:r>
            <a:r>
              <a:rPr lang="en-US" sz="2300" dirty="0"/>
              <a:t> </a:t>
            </a:r>
            <a:r>
              <a:rPr lang="en-US" sz="2300" dirty="0" err="1"/>
              <a:t>renovável</a:t>
            </a:r>
            <a:r>
              <a:rPr lang="en-US" sz="2300" dirty="0"/>
              <a:t>, além do setor elétrico.</a:t>
            </a:r>
          </a:p>
          <a:p>
            <a:pPr algn="just" rtl="0">
              <a:spcBef>
                <a:spcPts val="500"/>
              </a:spcBef>
            </a:pPr>
            <a:endParaRPr lang="en-IE" sz="2300"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542757" y="388838"/>
            <a:ext cx="7195055" cy="992652"/>
          </a:xfrm>
        </p:spPr>
        <p:txBody>
          <a:bodyPr/>
          <a:lstStyle/>
          <a:p>
            <a:pPr algn="l" rtl="0"/>
            <a:r>
              <a:rPr lang="en-IE" b="1" u="sng" dirty="0" err="1"/>
              <a:t>Objetivo</a:t>
            </a:r>
            <a:r>
              <a:rPr lang="en-IE" b="1" u="sng" dirty="0"/>
              <a:t> 7 – </a:t>
            </a:r>
            <a:r>
              <a:rPr lang="en-IE" u="sng" dirty="0" err="1"/>
              <a:t>Energias</a:t>
            </a:r>
            <a:r>
              <a:rPr lang="en-IE" u="sng" dirty="0"/>
              <a:t> </a:t>
            </a:r>
            <a:r>
              <a:rPr lang="en-IE" u="sng" dirty="0" err="1"/>
              <a:t>Renováveis</a:t>
            </a:r>
            <a:r>
              <a:rPr lang="en-IE" u="sng" dirty="0"/>
              <a:t> e </a:t>
            </a:r>
            <a:r>
              <a:rPr lang="en-IE" u="sng" dirty="0" err="1"/>
              <a:t>Acessíveis</a:t>
            </a:r>
            <a:endParaRPr lang="en-IE" b="1" u="sng" dirty="0"/>
          </a:p>
        </p:txBody>
      </p:sp>
      <p:pic>
        <p:nvPicPr>
          <p:cNvPr id="7" name="Picture Placeholder 6">
            <a:extLst>
              <a:ext uri="{FF2B5EF4-FFF2-40B4-BE49-F238E27FC236}">
                <a16:creationId xmlns:a16="http://schemas.microsoft.com/office/drawing/2014/main" id="{D1478BB9-76A0-5F29-B2F1-B2DFFF51EEB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6311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1" y="1611115"/>
            <a:ext cx="7052553" cy="3824306"/>
          </a:xfrm>
        </p:spPr>
        <p:txBody>
          <a:bodyPr/>
          <a:lstStyle/>
          <a:p>
            <a:pPr algn="just" rtl="0"/>
            <a:r>
              <a:rPr lang="en-US" sz="2300" dirty="0"/>
              <a:t>A ciência é absolutamente clara de que </a:t>
            </a:r>
            <a:r>
              <a:rPr lang="en-US" sz="2300" dirty="0" err="1"/>
              <a:t>estamos</a:t>
            </a:r>
            <a:r>
              <a:rPr lang="en-US" sz="2300" dirty="0"/>
              <a:t> a </a:t>
            </a:r>
            <a:r>
              <a:rPr lang="en-US" sz="2300" dirty="0" err="1"/>
              <a:t>colocar</a:t>
            </a:r>
            <a:r>
              <a:rPr lang="en-US" sz="2300" dirty="0"/>
              <a:t> extrema pressão no </a:t>
            </a:r>
            <a:r>
              <a:rPr lang="en-US" sz="2300" dirty="0" err="1"/>
              <a:t>planeta</a:t>
            </a:r>
            <a:r>
              <a:rPr lang="en-US" sz="2300" dirty="0"/>
              <a:t> e </a:t>
            </a:r>
            <a:r>
              <a:rPr lang="en-US" sz="2300" b="1" dirty="0" err="1">
                <a:solidFill>
                  <a:srgbClr val="BF8B2E"/>
                </a:solidFill>
              </a:rPr>
              <a:t>precisamos</a:t>
            </a:r>
            <a:r>
              <a:rPr lang="en-US" sz="2300" b="1" dirty="0">
                <a:solidFill>
                  <a:srgbClr val="BF8B2E"/>
                </a:solidFill>
              </a:rPr>
              <a:t> </a:t>
            </a:r>
            <a:r>
              <a:rPr lang="en-US" sz="2300" b="1" dirty="0" err="1">
                <a:solidFill>
                  <a:srgbClr val="BF8B2E"/>
                </a:solidFill>
              </a:rPr>
              <a:t>urgentemente</a:t>
            </a:r>
            <a:r>
              <a:rPr lang="en-US" sz="2300" b="1" dirty="0">
                <a:solidFill>
                  <a:srgbClr val="BF8B2E"/>
                </a:solidFill>
              </a:rPr>
              <a:t> de </a:t>
            </a:r>
            <a:r>
              <a:rPr lang="en-US" sz="2300" b="1" dirty="0" err="1">
                <a:solidFill>
                  <a:srgbClr val="BF8B2E"/>
                </a:solidFill>
              </a:rPr>
              <a:t>reduzir</a:t>
            </a:r>
            <a:r>
              <a:rPr lang="en-US" sz="2300" b="1" dirty="0">
                <a:solidFill>
                  <a:srgbClr val="BF8B2E"/>
                </a:solidFill>
              </a:rPr>
              <a:t> a </a:t>
            </a:r>
            <a:r>
              <a:rPr lang="en-US" sz="2300" b="1" dirty="0" err="1">
                <a:solidFill>
                  <a:srgbClr val="BF8B2E"/>
                </a:solidFill>
              </a:rPr>
              <a:t>nossa</a:t>
            </a:r>
            <a:r>
              <a:rPr lang="en-US" sz="2300" b="1" dirty="0">
                <a:solidFill>
                  <a:srgbClr val="BF8B2E"/>
                </a:solidFill>
              </a:rPr>
              <a:t> pegada ecológica, mudando a forma como produzimos e consumimos bens e recursos.</a:t>
            </a:r>
          </a:p>
          <a:p>
            <a:pPr algn="just" rtl="0"/>
            <a:r>
              <a:rPr lang="en-US" sz="2300" dirty="0" err="1"/>
              <a:t>Há</a:t>
            </a:r>
            <a:r>
              <a:rPr lang="en-US" sz="2300" dirty="0"/>
              <a:t> décadas, os cientistas vêm explicando como a humanidade </a:t>
            </a:r>
            <a:r>
              <a:rPr lang="en-US" sz="2300" dirty="0" err="1"/>
              <a:t>está</a:t>
            </a:r>
            <a:r>
              <a:rPr lang="en-US" sz="2300" dirty="0"/>
              <a:t> a </a:t>
            </a:r>
            <a:r>
              <a:rPr lang="en-US" sz="2300" dirty="0" err="1"/>
              <a:t>gerir</a:t>
            </a:r>
            <a:r>
              <a:rPr lang="en-US" sz="2300" dirty="0"/>
              <a:t> as </a:t>
            </a:r>
            <a:r>
              <a:rPr lang="en-US" sz="2300" b="1" dirty="0" err="1"/>
              <a:t>três</a:t>
            </a:r>
            <a:r>
              <a:rPr lang="en-US" sz="2300" b="1" dirty="0"/>
              <a:t> crises planetárias: a crise climática, a crise da biodiversidade e da </a:t>
            </a:r>
            <a:r>
              <a:rPr lang="en-US" sz="2300" b="1" dirty="0" err="1"/>
              <a:t>natureza</a:t>
            </a:r>
            <a:r>
              <a:rPr lang="en-US" sz="2300" b="1" dirty="0"/>
              <a:t>, e a crise da poluição e do lixo.</a:t>
            </a:r>
          </a:p>
          <a:p>
            <a:pPr algn="just" rtl="0"/>
            <a:r>
              <a:rPr lang="en-US" sz="2300" dirty="0"/>
              <a:t>A </a:t>
            </a:r>
            <a:r>
              <a:rPr lang="en-US" sz="2300" dirty="0" err="1"/>
              <a:t>excessiva</a:t>
            </a:r>
            <a:r>
              <a:rPr lang="en-US" sz="2300" dirty="0"/>
              <a:t> </a:t>
            </a:r>
            <a:r>
              <a:rPr lang="en-US" sz="2300" dirty="0" err="1"/>
              <a:t>extração</a:t>
            </a:r>
            <a:r>
              <a:rPr lang="en-US" sz="2300" dirty="0"/>
              <a:t> de recursos da Terra </a:t>
            </a:r>
            <a:r>
              <a:rPr lang="en-US" sz="2300" dirty="0" err="1"/>
              <a:t>está</a:t>
            </a:r>
            <a:r>
              <a:rPr lang="en-US" sz="2300" dirty="0"/>
              <a:t> a </a:t>
            </a:r>
            <a:r>
              <a:rPr lang="en-US" sz="2300" dirty="0" err="1"/>
              <a:t>causar</a:t>
            </a:r>
            <a:r>
              <a:rPr lang="en-US" sz="2300" dirty="0"/>
              <a:t> um impacto devastador no mundo natural, </a:t>
            </a:r>
            <a:r>
              <a:rPr lang="en-US" sz="2300" dirty="0" err="1"/>
              <a:t>originando</a:t>
            </a:r>
            <a:r>
              <a:rPr lang="en-US" sz="2300" dirty="0"/>
              <a:t> </a:t>
            </a:r>
            <a:r>
              <a:rPr lang="en-US" sz="2300" dirty="0" err="1"/>
              <a:t>mudanças</a:t>
            </a:r>
            <a:r>
              <a:rPr lang="en-US" sz="2300" dirty="0"/>
              <a:t> </a:t>
            </a:r>
            <a:r>
              <a:rPr lang="en-US" sz="2300" dirty="0" err="1"/>
              <a:t>climáticas</a:t>
            </a:r>
            <a:r>
              <a:rPr lang="en-US" sz="2300" dirty="0"/>
              <a:t>, destruindo a natureza e 	</a:t>
            </a:r>
            <a:r>
              <a:rPr lang="en-US" sz="2300" dirty="0" err="1"/>
              <a:t>aumentando</a:t>
            </a:r>
            <a:r>
              <a:rPr lang="en-US" sz="2300" dirty="0"/>
              <a:t> os níveis de </a:t>
            </a:r>
            <a:r>
              <a:rPr lang="en-US" sz="2300" dirty="0" err="1"/>
              <a:t>poluição</a:t>
            </a:r>
            <a:r>
              <a:rPr lang="en-US" sz="2300" dirty="0"/>
              <a:t>. </a:t>
            </a:r>
            <a:r>
              <a:rPr lang="en-US" sz="2300" dirty="0">
                <a:solidFill>
                  <a:srgbClr val="F79037"/>
                </a:solidFill>
                <a:hlinkClick r:id="rId2">
                  <a:extLst>
                    <a:ext uri="{A12FA001-AC4F-418D-AE19-62706E023703}">
                      <ahyp:hlinkClr xmlns:ahyp="http://schemas.microsoft.com/office/drawing/2018/hyperlinkcolor" val="tx"/>
                    </a:ext>
                  </a:extLst>
                </a:hlinkClick>
              </a:rPr>
              <a:t>SDG 12 Hub</a:t>
            </a:r>
            <a:endParaRPr lang="en-IE" sz="2300"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05779"/>
            <a:ext cx="6780179" cy="992652"/>
          </a:xfrm>
        </p:spPr>
        <p:txBody>
          <a:bodyPr/>
          <a:lstStyle/>
          <a:p>
            <a:pPr algn="l" rtl="0"/>
            <a:r>
              <a:rPr lang="en-IE" b="1" u="sng" dirty="0" err="1"/>
              <a:t>Objetivo</a:t>
            </a:r>
            <a:r>
              <a:rPr lang="en-IE" b="1" u="sng" dirty="0"/>
              <a:t> 12 </a:t>
            </a:r>
            <a:r>
              <a:rPr lang="en-IE" u="sng" dirty="0"/>
              <a:t>– </a:t>
            </a:r>
            <a:r>
              <a:rPr lang="en-IE" u="sng" dirty="0" err="1"/>
              <a:t>Produção</a:t>
            </a:r>
            <a:r>
              <a:rPr lang="en-IE" u="sng" dirty="0"/>
              <a:t> &amp; </a:t>
            </a:r>
            <a:r>
              <a:rPr lang="en-IE" u="sng" dirty="0" err="1"/>
              <a:t>Consumo</a:t>
            </a:r>
            <a:r>
              <a:rPr lang="en-IE" u="sng" dirty="0"/>
              <a:t> </a:t>
            </a:r>
            <a:r>
              <a:rPr lang="en-IE" u="sng" dirty="0" err="1"/>
              <a:t>Sustentáveis</a:t>
            </a:r>
            <a:endParaRPr lang="en-IE" u="sng" dirty="0"/>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9250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879436" y="1171246"/>
            <a:ext cx="6670058" cy="4203017"/>
          </a:xfrm>
        </p:spPr>
        <p:txBody>
          <a:bodyPr/>
          <a:lstStyle/>
          <a:p>
            <a:pPr algn="just" rtl="0">
              <a:lnSpc>
                <a:spcPct val="80000"/>
              </a:lnSpc>
              <a:spcBef>
                <a:spcPts val="600"/>
              </a:spcBef>
            </a:pPr>
            <a:r>
              <a:rPr lang="en-US" sz="2300" dirty="0"/>
              <a:t>A gestão </a:t>
            </a:r>
            <a:r>
              <a:rPr lang="en-US" sz="2300" dirty="0" err="1"/>
              <a:t>eficiente</a:t>
            </a:r>
            <a:r>
              <a:rPr lang="en-US" sz="2300" dirty="0"/>
              <a:t> dos recursos naturais compartilhados e a forma </a:t>
            </a:r>
            <a:r>
              <a:rPr lang="en-US" sz="2300" dirty="0" err="1"/>
              <a:t>como</a:t>
            </a:r>
            <a:r>
              <a:rPr lang="en-US" sz="2300" dirty="0"/>
              <a:t> se </a:t>
            </a:r>
            <a:r>
              <a:rPr lang="en-US" sz="2300" dirty="0" err="1"/>
              <a:t>tratam</a:t>
            </a:r>
            <a:r>
              <a:rPr lang="en-US" sz="2300" dirty="0"/>
              <a:t> </a:t>
            </a:r>
            <a:r>
              <a:rPr lang="en-US" sz="2300" dirty="0" err="1"/>
              <a:t>os</a:t>
            </a:r>
            <a:r>
              <a:rPr lang="en-US" sz="2300" dirty="0"/>
              <a:t> resíduos tóxicos e poluentes são metas importantes para atingir esse objetivo. Incentivar indústrias, empresas e consumidores a reciclar e reduzir o desperdício é igualmente importante, assim como apoiar os países em desenvolvimento a adotar padrões de consumo mais sustentáveis ​​até 2030. </a:t>
            </a:r>
            <a:r>
              <a:rPr lang="en-US" sz="2300" dirty="0">
                <a:solidFill>
                  <a:srgbClr val="F79037"/>
                </a:solidFill>
                <a:hlinkClick r:id="rId2">
                  <a:extLst>
                    <a:ext uri="{A12FA001-AC4F-418D-AE19-62706E023703}">
                      <ahyp:hlinkClr xmlns:ahyp="http://schemas.microsoft.com/office/drawing/2018/hyperlinkcolor" val="tx"/>
                    </a:ext>
                  </a:extLst>
                </a:hlinkClick>
              </a:rPr>
              <a:t>UND</a:t>
            </a:r>
            <a:r>
              <a:rPr lang="en-US" sz="2300" dirty="0">
                <a:solidFill>
                  <a:srgbClr val="F79037"/>
                </a:solidFill>
              </a:rPr>
              <a:t>P</a:t>
            </a:r>
          </a:p>
          <a:p>
            <a:pPr algn="just" rtl="0">
              <a:lnSpc>
                <a:spcPct val="80000"/>
              </a:lnSpc>
              <a:spcBef>
                <a:spcPts val="600"/>
              </a:spcBef>
            </a:pPr>
            <a:r>
              <a:rPr lang="en-US" sz="2300" b="1" dirty="0">
                <a:solidFill>
                  <a:srgbClr val="BF8B2E"/>
                </a:solidFill>
              </a:rPr>
              <a:t>O </a:t>
            </a:r>
            <a:r>
              <a:rPr lang="en-US" sz="2300" b="1" dirty="0" err="1">
                <a:solidFill>
                  <a:srgbClr val="BF8B2E"/>
                </a:solidFill>
              </a:rPr>
              <a:t>setor</a:t>
            </a:r>
            <a:r>
              <a:rPr lang="en-US" sz="2300" b="1" dirty="0">
                <a:solidFill>
                  <a:srgbClr val="BF8B2E"/>
                </a:solidFill>
              </a:rPr>
              <a:t> </a:t>
            </a:r>
            <a:r>
              <a:rPr lang="en-US" sz="2300" b="1" dirty="0" err="1">
                <a:solidFill>
                  <a:srgbClr val="BF8B2E"/>
                </a:solidFill>
              </a:rPr>
              <a:t>alimentar</a:t>
            </a:r>
            <a:r>
              <a:rPr lang="en-US" sz="2300" b="1" dirty="0">
                <a:solidFill>
                  <a:srgbClr val="BF8B2E"/>
                </a:solidFill>
              </a:rPr>
              <a:t> </a:t>
            </a:r>
            <a:r>
              <a:rPr lang="en-US" sz="2300" b="1" dirty="0" err="1">
                <a:solidFill>
                  <a:srgbClr val="BF8B2E"/>
                </a:solidFill>
              </a:rPr>
              <a:t>precisa</a:t>
            </a:r>
            <a:r>
              <a:rPr lang="en-US" sz="2300" b="1" dirty="0">
                <a:solidFill>
                  <a:srgbClr val="BF8B2E"/>
                </a:solidFill>
              </a:rPr>
              <a:t> de </a:t>
            </a:r>
            <a:r>
              <a:rPr lang="en-US" sz="2300" b="1" dirty="0" err="1">
                <a:solidFill>
                  <a:srgbClr val="BF8B2E"/>
                </a:solidFill>
              </a:rPr>
              <a:t>adotar</a:t>
            </a:r>
            <a:r>
              <a:rPr lang="en-US" sz="2300" b="1" dirty="0">
                <a:solidFill>
                  <a:srgbClr val="BF8B2E"/>
                </a:solidFill>
              </a:rPr>
              <a:t> modos sustentáveis ​​de consumo e produção, acelerando a mudança para a sustentabilidade. Ferramentas para </a:t>
            </a:r>
            <a:r>
              <a:rPr lang="en-US" sz="2300" b="1" dirty="0" err="1">
                <a:solidFill>
                  <a:srgbClr val="BF8B2E"/>
                </a:solidFill>
              </a:rPr>
              <a:t>monitorizar</a:t>
            </a:r>
            <a:r>
              <a:rPr lang="en-US" sz="2300" b="1" dirty="0">
                <a:solidFill>
                  <a:srgbClr val="BF8B2E"/>
                </a:solidFill>
              </a:rPr>
              <a:t> os impactos da produção de alimentos, incluindo energia, água, resíduos e criação de empregos, resultarão em melhores </a:t>
            </a:r>
            <a:r>
              <a:rPr lang="en-US" sz="2300" b="1" dirty="0" err="1">
                <a:solidFill>
                  <a:srgbClr val="BF8B2E"/>
                </a:solidFill>
              </a:rPr>
              <a:t>resultados</a:t>
            </a:r>
            <a:r>
              <a:rPr lang="en-US" sz="2300" b="1" dirty="0">
                <a:solidFill>
                  <a:srgbClr val="BF8B2E"/>
                </a:solidFill>
              </a:rPr>
              <a:t> </a:t>
            </a:r>
            <a:r>
              <a:rPr lang="en-US" sz="2300" b="1" dirty="0" err="1">
                <a:solidFill>
                  <a:srgbClr val="BF8B2E"/>
                </a:solidFill>
              </a:rPr>
              <a:t>económicos</a:t>
            </a:r>
            <a:r>
              <a:rPr lang="en-US" sz="2300" b="1" dirty="0">
                <a:solidFill>
                  <a:srgbClr val="BF8B2E"/>
                </a:solidFill>
              </a:rPr>
              <a:t>, sociais e ambientais.</a:t>
            </a: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824376" y="524195"/>
            <a:ext cx="6780179" cy="992652"/>
          </a:xfrm>
        </p:spPr>
        <p:txBody>
          <a:bodyPr/>
          <a:lstStyle/>
          <a:p>
            <a:pPr algn="l" rtl="0"/>
            <a:r>
              <a:rPr lang="en-IE" b="1" u="sng" dirty="0" err="1"/>
              <a:t>Objetivo</a:t>
            </a:r>
            <a:r>
              <a:rPr lang="en-IE" b="1" u="sng" dirty="0"/>
              <a:t> 12 </a:t>
            </a:r>
            <a:r>
              <a:rPr lang="en-IE" u="sng" dirty="0"/>
              <a:t>- </a:t>
            </a:r>
            <a:r>
              <a:rPr lang="en-IE" u="sng" dirty="0" err="1"/>
              <a:t>continuação</a:t>
            </a:r>
            <a:r>
              <a:rPr lang="en-IE" u="sng" dirty="0"/>
              <a:t>…</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31855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94303" y="1367192"/>
            <a:ext cx="6770470" cy="4123615"/>
          </a:xfrm>
        </p:spPr>
        <p:txBody>
          <a:bodyPr/>
          <a:lstStyle/>
          <a:p>
            <a:pPr algn="just" rtl="0">
              <a:lnSpc>
                <a:spcPct val="80000"/>
              </a:lnSpc>
              <a:spcBef>
                <a:spcPts val="600"/>
              </a:spcBef>
            </a:pPr>
            <a:r>
              <a:rPr lang="en-US" sz="2300" dirty="0"/>
              <a:t>As </a:t>
            </a:r>
            <a:r>
              <a:rPr lang="en-US" sz="2300" dirty="0" err="1"/>
              <a:t>mudanças</a:t>
            </a:r>
            <a:r>
              <a:rPr lang="en-US" sz="2300" dirty="0"/>
              <a:t> </a:t>
            </a:r>
            <a:r>
              <a:rPr lang="en-US" sz="2300" dirty="0" err="1"/>
              <a:t>climáticas</a:t>
            </a:r>
            <a:r>
              <a:rPr lang="en-US" sz="2300" dirty="0"/>
              <a:t> </a:t>
            </a:r>
            <a:r>
              <a:rPr lang="en-US" sz="2300" dirty="0" err="1"/>
              <a:t>estão</a:t>
            </a:r>
            <a:r>
              <a:rPr lang="en-US" sz="2300" dirty="0"/>
              <a:t> a </a:t>
            </a:r>
            <a:r>
              <a:rPr lang="en-US" sz="2300" dirty="0" err="1"/>
              <a:t>afetar</a:t>
            </a:r>
            <a:r>
              <a:rPr lang="en-US" sz="2300" dirty="0"/>
              <a:t> todos os países em todos os continentes. </a:t>
            </a:r>
            <a:r>
              <a:rPr lang="en-US" sz="2300" dirty="0" err="1"/>
              <a:t>Está</a:t>
            </a:r>
            <a:r>
              <a:rPr lang="en-US" sz="2300" dirty="0"/>
              <a:t> a </a:t>
            </a:r>
            <a:r>
              <a:rPr lang="en-US" sz="2300" dirty="0" err="1"/>
              <a:t>causar</a:t>
            </a:r>
            <a:r>
              <a:rPr lang="en-US" sz="2300" dirty="0"/>
              <a:t> </a:t>
            </a:r>
            <a:r>
              <a:rPr lang="en-US" sz="2300" dirty="0" err="1"/>
              <a:t>problemas</a:t>
            </a:r>
            <a:r>
              <a:rPr lang="en-US" sz="2300" dirty="0"/>
              <a:t> ao </a:t>
            </a:r>
            <a:r>
              <a:rPr lang="en-US" sz="2300" dirty="0" err="1"/>
              <a:t>nível</a:t>
            </a:r>
            <a:r>
              <a:rPr lang="en-US" sz="2300" dirty="0"/>
              <a:t> das economias nacionais e a </a:t>
            </a:r>
            <a:r>
              <a:rPr lang="en-US" sz="2300" dirty="0" err="1"/>
              <a:t>afetar</a:t>
            </a:r>
            <a:r>
              <a:rPr lang="en-US" sz="2300" dirty="0"/>
              <a:t> vidas. Os padrões climáticos </a:t>
            </a:r>
            <a:r>
              <a:rPr lang="en-US" sz="2300" dirty="0" err="1"/>
              <a:t>estão</a:t>
            </a:r>
            <a:r>
              <a:rPr lang="en-US" sz="2300" dirty="0"/>
              <a:t> a mudar, o nível do mar </a:t>
            </a:r>
            <a:r>
              <a:rPr lang="en-US" sz="2300" dirty="0" err="1"/>
              <a:t>está</a:t>
            </a:r>
            <a:r>
              <a:rPr lang="en-US" sz="2300" dirty="0"/>
              <a:t> a </a:t>
            </a:r>
            <a:r>
              <a:rPr lang="en-US" sz="2300" dirty="0" err="1"/>
              <a:t>subir</a:t>
            </a:r>
            <a:r>
              <a:rPr lang="en-US" sz="2300" dirty="0"/>
              <a:t> e os eventos climáticos </a:t>
            </a:r>
            <a:r>
              <a:rPr lang="en-US" sz="2300" dirty="0" err="1"/>
              <a:t>estão</a:t>
            </a:r>
            <a:r>
              <a:rPr lang="en-US" sz="2300" dirty="0"/>
              <a:t> a se </a:t>
            </a:r>
            <a:r>
              <a:rPr lang="en-US" sz="2300" dirty="0" err="1"/>
              <a:t>tornar</a:t>
            </a:r>
            <a:r>
              <a:rPr lang="en-US" sz="2300" dirty="0"/>
              <a:t> mais extremos.</a:t>
            </a:r>
          </a:p>
          <a:p>
            <a:pPr algn="just" rtl="0">
              <a:lnSpc>
                <a:spcPct val="80000"/>
              </a:lnSpc>
              <a:spcBef>
                <a:spcPts val="600"/>
              </a:spcBef>
            </a:pPr>
            <a:r>
              <a:rPr lang="en-US" sz="2200" b="1" dirty="0">
                <a:solidFill>
                  <a:srgbClr val="4D7737"/>
                </a:solidFill>
              </a:rPr>
              <a:t>As partes interessadas do </a:t>
            </a:r>
            <a:r>
              <a:rPr lang="en-US" sz="2200" b="1" dirty="0" err="1">
                <a:solidFill>
                  <a:srgbClr val="4D7737"/>
                </a:solidFill>
              </a:rPr>
              <a:t>setor</a:t>
            </a:r>
            <a:r>
              <a:rPr lang="en-US" sz="2200" b="1" dirty="0">
                <a:solidFill>
                  <a:srgbClr val="4D7737"/>
                </a:solidFill>
              </a:rPr>
              <a:t> </a:t>
            </a:r>
            <a:r>
              <a:rPr lang="en-US" sz="2200" b="1" dirty="0" err="1">
                <a:solidFill>
                  <a:srgbClr val="4D7737"/>
                </a:solidFill>
              </a:rPr>
              <a:t>alimentar</a:t>
            </a:r>
            <a:r>
              <a:rPr lang="en-US" sz="2200" b="1" dirty="0">
                <a:solidFill>
                  <a:srgbClr val="4D7737"/>
                </a:solidFill>
              </a:rPr>
              <a:t> devem desempenhar um papel de liderança na resposta global às mudanças climáticas. </a:t>
            </a:r>
            <a:r>
              <a:rPr lang="en-US" sz="2200" b="1" dirty="0" err="1">
                <a:solidFill>
                  <a:srgbClr val="4D7737"/>
                </a:solidFill>
              </a:rPr>
              <a:t>Devem</a:t>
            </a:r>
            <a:r>
              <a:rPr lang="en-US" sz="2200" b="1" dirty="0">
                <a:solidFill>
                  <a:srgbClr val="4D7737"/>
                </a:solidFill>
              </a:rPr>
              <a:t> </a:t>
            </a:r>
            <a:r>
              <a:rPr lang="en-US" sz="2200" b="1" dirty="0" err="1">
                <a:solidFill>
                  <a:srgbClr val="4D7737"/>
                </a:solidFill>
              </a:rPr>
              <a:t>reduzir</a:t>
            </a:r>
            <a:r>
              <a:rPr lang="en-US" sz="2200" b="1" dirty="0">
                <a:solidFill>
                  <a:srgbClr val="4D7737"/>
                </a:solidFill>
              </a:rPr>
              <a:t> a </a:t>
            </a:r>
            <a:r>
              <a:rPr lang="en-US" sz="2200" b="1" dirty="0" err="1">
                <a:solidFill>
                  <a:srgbClr val="4D7737"/>
                </a:solidFill>
              </a:rPr>
              <a:t>sua</a:t>
            </a:r>
            <a:r>
              <a:rPr lang="en-US" sz="2200" b="1" dirty="0">
                <a:solidFill>
                  <a:srgbClr val="4D7737"/>
                </a:solidFill>
              </a:rPr>
              <a:t> pegada de carbono, por exemplo, por meio de </a:t>
            </a:r>
            <a:r>
              <a:rPr lang="en-US" sz="2200" b="1" dirty="0" err="1">
                <a:solidFill>
                  <a:srgbClr val="4D7737"/>
                </a:solidFill>
              </a:rPr>
              <a:t>cadeias</a:t>
            </a:r>
            <a:r>
              <a:rPr lang="en-US" sz="2200" b="1" dirty="0">
                <a:solidFill>
                  <a:srgbClr val="4D7737"/>
                </a:solidFill>
              </a:rPr>
              <a:t> </a:t>
            </a:r>
            <a:r>
              <a:rPr lang="en-US" sz="2200" b="1" dirty="0" err="1">
                <a:solidFill>
                  <a:srgbClr val="4D7737"/>
                </a:solidFill>
              </a:rPr>
              <a:t>curtas</a:t>
            </a:r>
            <a:r>
              <a:rPr lang="en-US" sz="2200" b="1" dirty="0">
                <a:solidFill>
                  <a:srgbClr val="4D7737"/>
                </a:solidFill>
              </a:rPr>
              <a:t> de </a:t>
            </a:r>
            <a:r>
              <a:rPr lang="en-US" sz="2200" b="1" dirty="0" err="1">
                <a:solidFill>
                  <a:srgbClr val="4D7737"/>
                </a:solidFill>
              </a:rPr>
              <a:t>abastecimento</a:t>
            </a:r>
            <a:r>
              <a:rPr lang="en-US" sz="2200" b="1" dirty="0">
                <a:solidFill>
                  <a:srgbClr val="4D7737"/>
                </a:solidFill>
              </a:rPr>
              <a:t>, </a:t>
            </a:r>
            <a:r>
              <a:rPr lang="en-US" sz="2200" b="1" dirty="0" err="1">
                <a:solidFill>
                  <a:srgbClr val="4D7737"/>
                </a:solidFill>
              </a:rPr>
              <a:t>redução</a:t>
            </a:r>
            <a:r>
              <a:rPr lang="en-US" sz="2200" b="1" dirty="0">
                <a:solidFill>
                  <a:srgbClr val="4D7737"/>
                </a:solidFill>
              </a:rPr>
              <a:t> ao </a:t>
            </a:r>
            <a:r>
              <a:rPr lang="en-US" sz="2200" b="1" dirty="0" err="1">
                <a:solidFill>
                  <a:srgbClr val="4D7737"/>
                </a:solidFill>
              </a:rPr>
              <a:t>nível</a:t>
            </a:r>
            <a:r>
              <a:rPr lang="en-US" sz="2200" b="1" dirty="0">
                <a:solidFill>
                  <a:srgbClr val="4D7737"/>
                </a:solidFill>
              </a:rPr>
              <a:t> do </a:t>
            </a:r>
            <a:r>
              <a:rPr lang="en-US" sz="2200" b="1" dirty="0" err="1">
                <a:solidFill>
                  <a:srgbClr val="4D7737"/>
                </a:solidFill>
              </a:rPr>
              <a:t>desperdício</a:t>
            </a:r>
            <a:r>
              <a:rPr lang="en-US" sz="2200" b="1" dirty="0">
                <a:solidFill>
                  <a:srgbClr val="4D7737"/>
                </a:solidFill>
              </a:rPr>
              <a:t> e </a:t>
            </a:r>
            <a:r>
              <a:rPr lang="en-US" sz="2200" b="1" dirty="0" err="1">
                <a:solidFill>
                  <a:srgbClr val="4D7737"/>
                </a:solidFill>
              </a:rPr>
              <a:t>aplicação</a:t>
            </a:r>
            <a:r>
              <a:rPr lang="en-US" sz="2200" b="1" dirty="0">
                <a:solidFill>
                  <a:srgbClr val="4D7737"/>
                </a:solidFill>
              </a:rPr>
              <a:t> de </a:t>
            </a:r>
            <a:r>
              <a:rPr lang="en-US" sz="2200" b="1" dirty="0" err="1">
                <a:solidFill>
                  <a:srgbClr val="4D7737"/>
                </a:solidFill>
              </a:rPr>
              <a:t>práticas</a:t>
            </a:r>
            <a:r>
              <a:rPr lang="en-US" sz="2200" b="1" dirty="0">
                <a:solidFill>
                  <a:srgbClr val="4D7737"/>
                </a:solidFill>
              </a:rPr>
              <a:t> </a:t>
            </a:r>
            <a:r>
              <a:rPr lang="en-US" sz="2200" b="1" dirty="0" err="1">
                <a:solidFill>
                  <a:srgbClr val="4D7737"/>
                </a:solidFill>
              </a:rPr>
              <a:t>mais</a:t>
            </a:r>
            <a:r>
              <a:rPr lang="en-US" sz="2200" b="1" dirty="0">
                <a:solidFill>
                  <a:srgbClr val="4D7737"/>
                </a:solidFill>
              </a:rPr>
              <a:t> </a:t>
            </a:r>
            <a:r>
              <a:rPr lang="en-US" sz="2200" b="1" dirty="0" err="1">
                <a:solidFill>
                  <a:srgbClr val="4D7737"/>
                </a:solidFill>
              </a:rPr>
              <a:t>limpas</a:t>
            </a:r>
            <a:r>
              <a:rPr lang="en-US" sz="2200" b="1" dirty="0">
                <a:solidFill>
                  <a:srgbClr val="4D7737"/>
                </a:solidFill>
              </a:rPr>
              <a:t>. As </a:t>
            </a:r>
            <a:r>
              <a:rPr lang="en-US" sz="2200" b="1" dirty="0" err="1">
                <a:solidFill>
                  <a:srgbClr val="4D7737"/>
                </a:solidFill>
              </a:rPr>
              <a:t>empresas</a:t>
            </a:r>
            <a:r>
              <a:rPr lang="en-US" sz="2200" b="1" dirty="0">
                <a:solidFill>
                  <a:srgbClr val="4D7737"/>
                </a:solidFill>
              </a:rPr>
              <a:t> </a:t>
            </a:r>
            <a:r>
              <a:rPr lang="en-US" sz="2200" b="1" dirty="0" err="1">
                <a:solidFill>
                  <a:srgbClr val="4D7737"/>
                </a:solidFill>
              </a:rPr>
              <a:t>alimentares</a:t>
            </a:r>
            <a:r>
              <a:rPr lang="en-US" sz="2200" b="1" dirty="0">
                <a:solidFill>
                  <a:srgbClr val="4D7737"/>
                </a:solidFill>
              </a:rPr>
              <a:t> </a:t>
            </a:r>
            <a:r>
              <a:rPr lang="en-US" sz="2200" b="1" dirty="0" err="1">
                <a:solidFill>
                  <a:srgbClr val="4D7737"/>
                </a:solidFill>
              </a:rPr>
              <a:t>podem</a:t>
            </a:r>
            <a:r>
              <a:rPr lang="en-US" sz="2200" b="1" dirty="0">
                <a:solidFill>
                  <a:srgbClr val="4D7737"/>
                </a:solidFill>
              </a:rPr>
              <a:t> </a:t>
            </a:r>
            <a:r>
              <a:rPr lang="en-US" sz="2200" b="1" dirty="0" err="1">
                <a:solidFill>
                  <a:srgbClr val="4D7737"/>
                </a:solidFill>
              </a:rPr>
              <a:t>beneficiar</a:t>
            </a:r>
            <a:r>
              <a:rPr lang="en-US" sz="2200" b="1" dirty="0">
                <a:solidFill>
                  <a:srgbClr val="4D7737"/>
                </a:solidFill>
              </a:rPr>
              <a:t> da </a:t>
            </a:r>
            <a:r>
              <a:rPr lang="en-US" sz="2200" b="1" dirty="0" err="1">
                <a:solidFill>
                  <a:srgbClr val="4D7737"/>
                </a:solidFill>
              </a:rPr>
              <a:t>economia</a:t>
            </a:r>
            <a:r>
              <a:rPr lang="en-US" sz="2200" b="1" dirty="0">
                <a:solidFill>
                  <a:srgbClr val="4D7737"/>
                </a:solidFill>
              </a:rPr>
              <a:t> de baixo carbono e ajudar a enfrentar um dos desafios mais prementes do nosso tempo.</a:t>
            </a:r>
          </a:p>
          <a:p>
            <a:pPr algn="just" rtl="0">
              <a:lnSpc>
                <a:spcPct val="80000"/>
              </a:lnSpc>
              <a:spcBef>
                <a:spcPts val="600"/>
              </a:spcBef>
            </a:pPr>
            <a:endParaRPr lang="en-IE" sz="2300"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619933" y="580424"/>
            <a:ext cx="6523846" cy="992652"/>
          </a:xfrm>
        </p:spPr>
        <p:txBody>
          <a:bodyPr/>
          <a:lstStyle/>
          <a:p>
            <a:pPr algn="l" rtl="0"/>
            <a:r>
              <a:rPr lang="en-IE" b="1" u="sng" dirty="0" err="1"/>
              <a:t>Objetivo</a:t>
            </a:r>
            <a:r>
              <a:rPr lang="en-IE" b="1" u="sng" dirty="0"/>
              <a:t> 13 – </a:t>
            </a:r>
            <a:r>
              <a:rPr lang="en-IE" u="sng" dirty="0" err="1"/>
              <a:t>Ação</a:t>
            </a:r>
            <a:r>
              <a:rPr lang="en-IE" u="sng" dirty="0"/>
              <a:t> Climática</a:t>
            </a:r>
            <a:endParaRPr lang="en-IE" b="1" u="sng" dirty="0"/>
          </a:p>
        </p:txBody>
      </p:sp>
      <p:pic>
        <p:nvPicPr>
          <p:cNvPr id="10" name="Picture Placeholder 9">
            <a:extLst>
              <a:ext uri="{FF2B5EF4-FFF2-40B4-BE49-F238E27FC236}">
                <a16:creationId xmlns:a16="http://schemas.microsoft.com/office/drawing/2014/main" id="{DD68DBEB-4A8A-F8E6-6532-67509B958D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61771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F1380-6A9F-8D10-F738-69683E9D7F95}"/>
              </a:ext>
            </a:extLst>
          </p:cNvPr>
          <p:cNvSpPr>
            <a:spLocks noGrp="1"/>
          </p:cNvSpPr>
          <p:nvPr>
            <p:ph type="body" sz="quarter" idx="16"/>
          </p:nvPr>
        </p:nvSpPr>
        <p:spPr/>
        <p:txBody>
          <a:bodyPr/>
          <a:lstStyle/>
          <a:p>
            <a:pPr algn="l" rtl="0"/>
            <a:r>
              <a:rPr lang="en-IE" dirty="0" err="1"/>
              <a:t>Alimentação</a:t>
            </a:r>
            <a:r>
              <a:rPr lang="en-IE" dirty="0"/>
              <a:t> &amp; Pobreza</a:t>
            </a:r>
          </a:p>
          <a:p>
            <a:pPr algn="l" rtl="0"/>
            <a:endParaRPr lang="en-IE" dirty="0"/>
          </a:p>
        </p:txBody>
      </p:sp>
      <p:sp>
        <p:nvSpPr>
          <p:cNvPr id="3" name="Text Placeholder 2">
            <a:extLst>
              <a:ext uri="{FF2B5EF4-FFF2-40B4-BE49-F238E27FC236}">
                <a16:creationId xmlns:a16="http://schemas.microsoft.com/office/drawing/2014/main" id="{4D1426B5-B41B-1998-847D-B5FE3B33340B}"/>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81277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O que é um </a:t>
            </a:r>
            <a:r>
              <a:rPr lang="en-US" dirty="0" err="1"/>
              <a:t>Alimento</a:t>
            </a:r>
            <a:r>
              <a:rPr lang="en-US" dirty="0"/>
              <a:t> </a:t>
            </a:r>
            <a:r>
              <a:rPr lang="en-US" dirty="0" err="1"/>
              <a:t>Ético</a:t>
            </a:r>
            <a:r>
              <a:rPr lang="en-US" dirty="0"/>
              <a: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4F106-E962-3416-EC66-62C7053701D8}"/>
              </a:ext>
            </a:extLst>
          </p:cNvPr>
          <p:cNvSpPr>
            <a:spLocks noGrp="1"/>
          </p:cNvSpPr>
          <p:nvPr>
            <p:ph type="body" sz="quarter" idx="18"/>
          </p:nvPr>
        </p:nvSpPr>
        <p:spPr>
          <a:xfrm>
            <a:off x="898358" y="1916012"/>
            <a:ext cx="5197642" cy="3025975"/>
          </a:xfrm>
        </p:spPr>
        <p:txBody>
          <a:bodyPr/>
          <a:lstStyle/>
          <a:p>
            <a:pPr algn="just" rtl="0"/>
            <a:r>
              <a:rPr lang="en-US" dirty="0"/>
              <a:t>A ligação entre alimentação e pobreza é </a:t>
            </a:r>
            <a:r>
              <a:rPr lang="en-US" dirty="0" err="1"/>
              <a:t>muito</a:t>
            </a:r>
            <a:r>
              <a:rPr lang="en-US" dirty="0"/>
              <a:t> </a:t>
            </a:r>
            <a:r>
              <a:rPr lang="en-US" dirty="0" err="1"/>
              <a:t>importante</a:t>
            </a:r>
            <a:r>
              <a:rPr lang="en-US" dirty="0"/>
              <a:t>, e abordar ambas as questões é fundamental para alcançar o desenvolvimento sustentável. Os ODS 1 &amp; 2 reconhecem essa interdependência e exigem uma ação integrada e coordenada para abordar as </a:t>
            </a:r>
            <a:r>
              <a:rPr lang="en-US" dirty="0" err="1"/>
              <a:t>causas</a:t>
            </a:r>
            <a:r>
              <a:rPr lang="en-US" dirty="0"/>
              <a:t> que </a:t>
            </a:r>
            <a:r>
              <a:rPr lang="en-US" dirty="0" err="1"/>
              <a:t>originam</a:t>
            </a:r>
            <a:r>
              <a:rPr lang="en-US" dirty="0"/>
              <a:t> a </a:t>
            </a:r>
            <a:r>
              <a:rPr lang="en-US" dirty="0" err="1"/>
              <a:t>pobreza</a:t>
            </a:r>
            <a:r>
              <a:rPr lang="en-US" dirty="0"/>
              <a:t> e a insegurança alimentar.</a:t>
            </a:r>
            <a:endParaRPr lang="en-IE" dirty="0"/>
          </a:p>
        </p:txBody>
      </p:sp>
      <p:sp>
        <p:nvSpPr>
          <p:cNvPr id="3" name="Text Placeholder 2">
            <a:extLst>
              <a:ext uri="{FF2B5EF4-FFF2-40B4-BE49-F238E27FC236}">
                <a16:creationId xmlns:a16="http://schemas.microsoft.com/office/drawing/2014/main" id="{913AD5B8-4DE4-8E88-009A-23789140597F}"/>
              </a:ext>
            </a:extLst>
          </p:cNvPr>
          <p:cNvSpPr>
            <a:spLocks noGrp="1"/>
          </p:cNvSpPr>
          <p:nvPr>
            <p:ph type="body" sz="quarter" idx="16"/>
          </p:nvPr>
        </p:nvSpPr>
        <p:spPr>
          <a:xfrm>
            <a:off x="898356" y="684968"/>
            <a:ext cx="5197643" cy="992652"/>
          </a:xfrm>
        </p:spPr>
        <p:txBody>
          <a:bodyPr/>
          <a:lstStyle/>
          <a:p>
            <a:pPr algn="l" rtl="0"/>
            <a:r>
              <a:rPr lang="en-IE" b="1" dirty="0"/>
              <a:t>Como a Alimentação e a Pobreza </a:t>
            </a:r>
            <a:r>
              <a:rPr lang="en-IE" b="1" dirty="0" err="1"/>
              <a:t>estão</a:t>
            </a:r>
            <a:r>
              <a:rPr lang="en-IE" b="1" dirty="0"/>
              <a:t> </a:t>
            </a:r>
            <a:r>
              <a:rPr lang="en-IE" b="1" dirty="0" err="1"/>
              <a:t>ligadas</a:t>
            </a:r>
            <a:r>
              <a:rPr lang="en-IE" b="1" dirty="0"/>
              <a:t> …</a:t>
            </a:r>
          </a:p>
        </p:txBody>
      </p:sp>
      <p:pic>
        <p:nvPicPr>
          <p:cNvPr id="6" name="Picture Placeholder 5" descr="Plate with crumbs">
            <a:extLst>
              <a:ext uri="{FF2B5EF4-FFF2-40B4-BE49-F238E27FC236}">
                <a16:creationId xmlns:a16="http://schemas.microsoft.com/office/drawing/2014/main" id="{08F5CCA9-5E23-6480-8B96-BC30B6654C5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49C067CC-947B-C038-C7EC-9CDE36D1D9C1}"/>
              </a:ext>
            </a:extLst>
          </p:cNvPr>
          <p:cNvSpPr/>
          <p:nvPr/>
        </p:nvSpPr>
        <p:spPr>
          <a:xfrm>
            <a:off x="4842589" y="4599993"/>
            <a:ext cx="3872204" cy="1744824"/>
          </a:xfrm>
          <a:prstGeom prst="wedgeRoundRectCallout">
            <a:avLst>
              <a:gd name="adj1" fmla="val -106300"/>
              <a:gd name="adj2" fmla="val -41717"/>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err="1">
                <a:solidFill>
                  <a:schemeClr val="tx1">
                    <a:lumMod val="75000"/>
                  </a:schemeClr>
                </a:solidFill>
              </a:rPr>
              <a:t>Insegurança</a:t>
            </a:r>
            <a:r>
              <a:rPr lang="en-US" b="1" dirty="0">
                <a:solidFill>
                  <a:schemeClr val="tx1">
                    <a:lumMod val="75000"/>
                  </a:schemeClr>
                </a:solidFill>
              </a:rPr>
              <a:t> </a:t>
            </a:r>
            <a:r>
              <a:rPr lang="en-US" b="1" dirty="0" err="1">
                <a:solidFill>
                  <a:schemeClr val="tx1">
                    <a:lumMod val="75000"/>
                  </a:schemeClr>
                </a:solidFill>
              </a:rPr>
              <a:t>alimentar</a:t>
            </a:r>
            <a:r>
              <a:rPr lang="en-US" b="1" dirty="0">
                <a:solidFill>
                  <a:schemeClr val="tx1">
                    <a:lumMod val="75000"/>
                  </a:schemeClr>
                </a:solidFill>
              </a:rPr>
              <a:t> </a:t>
            </a:r>
            <a:r>
              <a:rPr lang="en-US" dirty="0">
                <a:solidFill>
                  <a:schemeClr val="tx1">
                    <a:lumMod val="75000"/>
                  </a:schemeClr>
                </a:solidFill>
              </a:rPr>
              <a:t>é o estado de vida sem acesso confiável a alimentos nutritivos e acessíveis, muitas vezes afetando a qualidade da dieta e levando à desnutrição e à obesidade.</a:t>
            </a:r>
            <a:endParaRPr lang="en-IE" dirty="0">
              <a:solidFill>
                <a:schemeClr val="tx1">
                  <a:lumMod val="75000"/>
                </a:schemeClr>
              </a:solidFill>
            </a:endParaRPr>
          </a:p>
        </p:txBody>
      </p:sp>
    </p:spTree>
    <p:extLst>
      <p:ext uri="{BB962C8B-B14F-4D97-AF65-F5344CB8AC3E}">
        <p14:creationId xmlns:p14="http://schemas.microsoft.com/office/powerpoint/2010/main" val="731185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DECA9-4EFE-BD04-1F81-A74891D5DDEA}"/>
              </a:ext>
            </a:extLst>
          </p:cNvPr>
          <p:cNvSpPr>
            <a:spLocks noGrp="1"/>
          </p:cNvSpPr>
          <p:nvPr>
            <p:ph type="body" sz="quarter" idx="18"/>
          </p:nvPr>
        </p:nvSpPr>
        <p:spPr>
          <a:xfrm>
            <a:off x="668287" y="1379395"/>
            <a:ext cx="5761857" cy="3025975"/>
          </a:xfrm>
        </p:spPr>
        <p:txBody>
          <a:bodyPr/>
          <a:lstStyle/>
          <a:p>
            <a:pPr algn="just" rtl="0"/>
            <a:r>
              <a:rPr lang="en-US" sz="2300" dirty="0"/>
              <a:t>O ODS 1 </a:t>
            </a:r>
            <a:r>
              <a:rPr lang="en-US" sz="2300" dirty="0" err="1"/>
              <a:t>pretende</a:t>
            </a:r>
            <a:r>
              <a:rPr lang="en-US" sz="2300" dirty="0"/>
              <a:t> acabar com a pobreza em todas as suas formas, o que inclui abordar a questão da insegurança alimentar. A </a:t>
            </a:r>
            <a:r>
              <a:rPr lang="en-US" sz="2300" dirty="0" err="1"/>
              <a:t>pobreza</a:t>
            </a:r>
            <a:r>
              <a:rPr lang="en-US" sz="2300" dirty="0"/>
              <a:t> tanto </a:t>
            </a:r>
            <a:r>
              <a:rPr lang="en-US" sz="2300" dirty="0" err="1"/>
              <a:t>pode</a:t>
            </a:r>
            <a:r>
              <a:rPr lang="en-US" sz="2300" dirty="0"/>
              <a:t> ser a causa, </a:t>
            </a:r>
            <a:r>
              <a:rPr lang="en-US" sz="2300" dirty="0" err="1"/>
              <a:t>como</a:t>
            </a:r>
            <a:r>
              <a:rPr lang="en-US" sz="2300" dirty="0"/>
              <a:t> a consequência da insegurança alimentar. A falta de acesso a alimentos nutritivos e suficientes pode levar à desnutrição, problemas de saúde e redução da produtividade, fatores que podem contribuir para a pobreza. Ao mesmo tempo, a pobreza pode limitar a capacidade das </a:t>
            </a:r>
            <a:r>
              <a:rPr lang="en-US" sz="2300" dirty="0" err="1"/>
              <a:t>pessoas</a:t>
            </a:r>
            <a:r>
              <a:rPr lang="en-US" sz="2300" dirty="0"/>
              <a:t> de comprar ou produzir alimentos suficientes para atender às suas necessidades, perpetuando o ciclo de insegurança alimentar.</a:t>
            </a:r>
            <a:endParaRPr lang="en-IE" sz="2300" dirty="0"/>
          </a:p>
        </p:txBody>
      </p:sp>
      <p:sp>
        <p:nvSpPr>
          <p:cNvPr id="3" name="Text Placeholder 2">
            <a:extLst>
              <a:ext uri="{FF2B5EF4-FFF2-40B4-BE49-F238E27FC236}">
                <a16:creationId xmlns:a16="http://schemas.microsoft.com/office/drawing/2014/main" id="{2E004C99-2C98-4C95-23B2-5DC1BBBDF975}"/>
              </a:ext>
            </a:extLst>
          </p:cNvPr>
          <p:cNvSpPr>
            <a:spLocks noGrp="1"/>
          </p:cNvSpPr>
          <p:nvPr>
            <p:ph type="body" sz="quarter" idx="16"/>
          </p:nvPr>
        </p:nvSpPr>
        <p:spPr>
          <a:xfrm>
            <a:off x="597949" y="579623"/>
            <a:ext cx="6106876" cy="992652"/>
          </a:xfrm>
        </p:spPr>
        <p:txBody>
          <a:bodyPr/>
          <a:lstStyle/>
          <a:p>
            <a:pPr algn="l" rtl="0"/>
            <a:r>
              <a:rPr lang="en-IE" b="1" dirty="0" err="1"/>
              <a:t>Objetivo</a:t>
            </a:r>
            <a:r>
              <a:rPr lang="en-IE" b="1" dirty="0"/>
              <a:t> 1: </a:t>
            </a:r>
            <a:r>
              <a:rPr lang="en-IE" sz="3400" dirty="0" err="1"/>
              <a:t>Erradicar</a:t>
            </a:r>
            <a:r>
              <a:rPr lang="en-IE" sz="3400" dirty="0"/>
              <a:t> a </a:t>
            </a:r>
            <a:r>
              <a:rPr lang="en-IE" sz="3400" dirty="0" err="1"/>
              <a:t>Pobreza</a:t>
            </a:r>
            <a:endParaRPr lang="en-IE" sz="3400" dirty="0"/>
          </a:p>
        </p:txBody>
      </p:sp>
      <p:pic>
        <p:nvPicPr>
          <p:cNvPr id="18" name="Picture Placeholder 17" descr="Text  Description automatically generated">
            <a:extLst>
              <a:ext uri="{FF2B5EF4-FFF2-40B4-BE49-F238E27FC236}">
                <a16:creationId xmlns:a16="http://schemas.microsoft.com/office/drawing/2014/main" id="{DF5419AC-D05F-97D0-96FD-F2EA942886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386568"/>
            <a:ext cx="5646737" cy="4656137"/>
          </a:xfrm>
        </p:spPr>
      </p:pic>
    </p:spTree>
    <p:extLst>
      <p:ext uri="{BB962C8B-B14F-4D97-AF65-F5344CB8AC3E}">
        <p14:creationId xmlns:p14="http://schemas.microsoft.com/office/powerpoint/2010/main" val="1069234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C9AAE-CE00-609F-82B3-CB4ECBD29377}"/>
              </a:ext>
            </a:extLst>
          </p:cNvPr>
          <p:cNvSpPr>
            <a:spLocks noGrp="1"/>
          </p:cNvSpPr>
          <p:nvPr>
            <p:ph type="body" sz="quarter" idx="18"/>
          </p:nvPr>
        </p:nvSpPr>
        <p:spPr>
          <a:xfrm>
            <a:off x="954594" y="1708688"/>
            <a:ext cx="11237406" cy="3440624"/>
          </a:xfrm>
        </p:spPr>
        <p:txBody>
          <a:bodyPr/>
          <a:lstStyle/>
          <a:p>
            <a:pPr rtl="0">
              <a:lnSpc>
                <a:spcPct val="80000"/>
              </a:lnSpc>
              <a:spcBef>
                <a:spcPts val="600"/>
              </a:spcBef>
            </a:pPr>
            <a:r>
              <a:rPr lang="en-US" sz="2200" dirty="0"/>
              <a:t>O Objetivo 2 dos ODS </a:t>
            </a:r>
            <a:r>
              <a:rPr lang="en-US" sz="2200" dirty="0" err="1"/>
              <a:t>pretende</a:t>
            </a:r>
            <a:r>
              <a:rPr lang="en-US" sz="2200" dirty="0"/>
              <a:t> </a:t>
            </a:r>
            <a:r>
              <a:rPr lang="en-US" sz="2200" dirty="0" err="1"/>
              <a:t>abordar</a:t>
            </a:r>
            <a:r>
              <a:rPr lang="en-US" sz="2200" dirty="0"/>
              <a:t> o desafio global da fome e da </a:t>
            </a:r>
            <a:r>
              <a:rPr lang="en-US" sz="2200" dirty="0" err="1"/>
              <a:t>desnutrição</a:t>
            </a:r>
            <a:r>
              <a:rPr lang="en-US" sz="2200" dirty="0"/>
              <a:t>, que </a:t>
            </a:r>
            <a:r>
              <a:rPr lang="en-US" sz="2200" dirty="0" err="1"/>
              <a:t>afetam</a:t>
            </a:r>
            <a:r>
              <a:rPr lang="en-US" sz="2200" dirty="0"/>
              <a:t> desproporcionalmente as pessoas que vivem na pobreza. Embora </a:t>
            </a:r>
            <a:r>
              <a:rPr lang="en-US" sz="2200" dirty="0" err="1"/>
              <a:t>atualmente</a:t>
            </a:r>
            <a:r>
              <a:rPr lang="en-US" sz="2200" dirty="0"/>
              <a:t> </a:t>
            </a:r>
            <a:r>
              <a:rPr lang="en-US" sz="2200" dirty="0" err="1"/>
              <a:t>sejam</a:t>
            </a:r>
            <a:r>
              <a:rPr lang="en-US" sz="2200" dirty="0"/>
              <a:t> </a:t>
            </a:r>
            <a:r>
              <a:rPr lang="en-US" sz="2200" dirty="0" err="1"/>
              <a:t>produzidos</a:t>
            </a:r>
            <a:r>
              <a:rPr lang="en-US" sz="2200" dirty="0"/>
              <a:t> </a:t>
            </a:r>
            <a:r>
              <a:rPr lang="en-US" sz="2200" dirty="0" err="1"/>
              <a:t>alimentos</a:t>
            </a:r>
            <a:r>
              <a:rPr lang="en-US" sz="2200" dirty="0"/>
              <a:t> </a:t>
            </a:r>
            <a:r>
              <a:rPr lang="en-US" sz="2200" dirty="0" err="1"/>
              <a:t>em</a:t>
            </a:r>
            <a:r>
              <a:rPr lang="en-US" sz="2200" dirty="0"/>
              <a:t> </a:t>
            </a:r>
            <a:r>
              <a:rPr lang="en-US" sz="2200" dirty="0" err="1"/>
              <a:t>quantidade</a:t>
            </a:r>
            <a:r>
              <a:rPr lang="en-US" sz="2200" dirty="0"/>
              <a:t> para </a:t>
            </a:r>
            <a:r>
              <a:rPr lang="en-US" sz="2200" dirty="0" err="1"/>
              <a:t>alimentar</a:t>
            </a:r>
            <a:r>
              <a:rPr lang="en-US" sz="2200" dirty="0"/>
              <a:t> </a:t>
            </a:r>
            <a:r>
              <a:rPr lang="en-US" sz="2200" dirty="0" err="1"/>
              <a:t>toda</a:t>
            </a:r>
            <a:r>
              <a:rPr lang="en-US" sz="2200" dirty="0"/>
              <a:t> a </a:t>
            </a:r>
            <a:r>
              <a:rPr lang="en-US" sz="2200" dirty="0" err="1"/>
              <a:t>população</a:t>
            </a:r>
            <a:r>
              <a:rPr lang="en-US" sz="2200" dirty="0"/>
              <a:t>, a questão da insegurança alimentar </a:t>
            </a:r>
            <a:r>
              <a:rPr lang="en-US" sz="2200" dirty="0" err="1"/>
              <a:t>não</a:t>
            </a:r>
            <a:r>
              <a:rPr lang="en-US" sz="2200" dirty="0"/>
              <a:t> se centra </a:t>
            </a:r>
            <a:r>
              <a:rPr lang="en-US" sz="2200" dirty="0" err="1"/>
              <a:t>apenas</a:t>
            </a:r>
            <a:r>
              <a:rPr lang="en-US" sz="2200" dirty="0"/>
              <a:t> </a:t>
            </a:r>
            <a:r>
              <a:rPr lang="en-US" sz="2200" dirty="0" err="1"/>
              <a:t>na</a:t>
            </a:r>
            <a:r>
              <a:rPr lang="en-US" sz="2200" dirty="0"/>
              <a:t> disponibilidade de alimentos, mas também sobre o </a:t>
            </a:r>
            <a:r>
              <a:rPr lang="en-US" sz="2200" dirty="0" err="1"/>
              <a:t>seu</a:t>
            </a:r>
            <a:r>
              <a:rPr lang="en-US" sz="2200" dirty="0"/>
              <a:t> </a:t>
            </a:r>
            <a:r>
              <a:rPr lang="en-US" sz="2200" dirty="0" err="1"/>
              <a:t>acesso</a:t>
            </a:r>
            <a:r>
              <a:rPr lang="en-US" sz="2200" dirty="0"/>
              <a:t> e </a:t>
            </a:r>
            <a:r>
              <a:rPr lang="en-US" sz="2200" dirty="0" err="1"/>
              <a:t>capacidade</a:t>
            </a:r>
            <a:r>
              <a:rPr lang="en-US" sz="2200" dirty="0"/>
              <a:t> de </a:t>
            </a:r>
            <a:r>
              <a:rPr lang="en-US" sz="2200" dirty="0" err="1"/>
              <a:t>os</a:t>
            </a:r>
            <a:r>
              <a:rPr lang="en-US" sz="2200" dirty="0"/>
              <a:t> </a:t>
            </a:r>
            <a:r>
              <a:rPr lang="en-US" sz="2200" dirty="0" err="1"/>
              <a:t>adquirir</a:t>
            </a:r>
            <a:r>
              <a:rPr lang="en-US" sz="2200" dirty="0"/>
              <a:t>. </a:t>
            </a:r>
            <a:r>
              <a:rPr lang="en-US" sz="2200" dirty="0" err="1"/>
              <a:t>Conforme</a:t>
            </a:r>
            <a:r>
              <a:rPr lang="en-US" sz="2200" dirty="0"/>
              <a:t> </a:t>
            </a:r>
            <a:r>
              <a:rPr lang="en-US" sz="2200" dirty="0" err="1"/>
              <a:t>mencionado</a:t>
            </a:r>
            <a:r>
              <a:rPr lang="en-US" sz="2200" dirty="0"/>
              <a:t> </a:t>
            </a:r>
            <a:r>
              <a:rPr lang="en-US" sz="2200" dirty="0" err="1"/>
              <a:t>anteriormente</a:t>
            </a:r>
            <a:r>
              <a:rPr lang="en-US" sz="2200" dirty="0"/>
              <a:t>, as pessoas que vivem na pobreza podem não ter recursos para comprar ou produzir alimentos suficientes e </a:t>
            </a:r>
            <a:r>
              <a:rPr lang="en-US" sz="2200" dirty="0" err="1"/>
              <a:t>nutritivos</a:t>
            </a:r>
            <a:r>
              <a:rPr lang="en-US" sz="2200" dirty="0"/>
              <a:t> que </a:t>
            </a:r>
            <a:r>
              <a:rPr lang="en-US" sz="2200" dirty="0" err="1"/>
              <a:t>atendam</a:t>
            </a:r>
            <a:r>
              <a:rPr lang="en-US" sz="2200" dirty="0"/>
              <a:t> às suas necessidades.</a:t>
            </a:r>
          </a:p>
          <a:p>
            <a:pPr rtl="0">
              <a:lnSpc>
                <a:spcPct val="80000"/>
              </a:lnSpc>
              <a:spcBef>
                <a:spcPts val="600"/>
              </a:spcBef>
            </a:pPr>
            <a:r>
              <a:rPr lang="en-US" sz="2200" dirty="0" err="1"/>
              <a:t>Adicionalmente</a:t>
            </a:r>
            <a:r>
              <a:rPr lang="en-US" sz="2200" dirty="0"/>
              <a:t>, o sistema alimentar nem sempre </a:t>
            </a:r>
            <a:r>
              <a:rPr lang="en-US" sz="2200" dirty="0" err="1"/>
              <a:t>está</a:t>
            </a:r>
            <a:r>
              <a:rPr lang="en-US" sz="2200" dirty="0"/>
              <a:t> projetado para </a:t>
            </a:r>
            <a:r>
              <a:rPr lang="en-US" sz="2200" dirty="0" err="1"/>
              <a:t>promover</a:t>
            </a:r>
            <a:r>
              <a:rPr lang="en-US" sz="2200" dirty="0"/>
              <a:t> </a:t>
            </a:r>
            <a:r>
              <a:rPr lang="en-US" sz="2200" dirty="0" err="1"/>
              <a:t>uma</a:t>
            </a:r>
            <a:r>
              <a:rPr lang="en-US" sz="2200" dirty="0"/>
              <a:t> agricultura sustentável, o que </a:t>
            </a:r>
            <a:r>
              <a:rPr lang="en-US" sz="2200" dirty="0" err="1"/>
              <a:t>pode</a:t>
            </a:r>
            <a:r>
              <a:rPr lang="en-US" sz="2200" dirty="0"/>
              <a:t> </a:t>
            </a:r>
            <a:r>
              <a:rPr lang="en-US" sz="2200" dirty="0" err="1"/>
              <a:t>trazer</a:t>
            </a:r>
            <a:r>
              <a:rPr lang="en-US" sz="2200" dirty="0"/>
              <a:t> mais desafios para as pessoas que vivem na pobreza. Práticas agrícolas insustentáveis, como o uso excessivo de fertilizantes químicos e pesticidas, podem levar à degradação dos solos e </a:t>
            </a:r>
            <a:r>
              <a:rPr lang="en-US" sz="2200" dirty="0" err="1"/>
              <a:t>reduzir</a:t>
            </a:r>
            <a:r>
              <a:rPr lang="en-US" sz="2200" dirty="0"/>
              <a:t> a </a:t>
            </a:r>
            <a:r>
              <a:rPr lang="en-US" sz="2200" dirty="0" err="1"/>
              <a:t>produtividade</a:t>
            </a:r>
            <a:r>
              <a:rPr lang="en-US" sz="2200" dirty="0"/>
              <a:t>, tornando mais difícil para os </a:t>
            </a:r>
            <a:r>
              <a:rPr lang="en-US" sz="2200" dirty="0" err="1"/>
              <a:t>agricultores</a:t>
            </a:r>
            <a:r>
              <a:rPr lang="en-US" sz="2200" dirty="0"/>
              <a:t> </a:t>
            </a:r>
            <a:r>
              <a:rPr lang="en-US" sz="2200" dirty="0" err="1"/>
              <a:t>produzirem</a:t>
            </a:r>
            <a:r>
              <a:rPr lang="en-US" sz="2200" dirty="0"/>
              <a:t> alimentos suficientes. As </a:t>
            </a:r>
            <a:r>
              <a:rPr lang="en-US" sz="2200" dirty="0" err="1"/>
              <a:t>mudanças</a:t>
            </a:r>
            <a:r>
              <a:rPr lang="en-US" sz="2200" dirty="0"/>
              <a:t> </a:t>
            </a:r>
            <a:r>
              <a:rPr lang="en-US" sz="2200" dirty="0" err="1"/>
              <a:t>climáticas</a:t>
            </a:r>
            <a:r>
              <a:rPr lang="en-US" sz="2200" dirty="0"/>
              <a:t> </a:t>
            </a:r>
            <a:r>
              <a:rPr lang="en-US" sz="2200" dirty="0" err="1"/>
              <a:t>também</a:t>
            </a:r>
            <a:r>
              <a:rPr lang="en-US" sz="2200" dirty="0"/>
              <a:t> </a:t>
            </a:r>
            <a:r>
              <a:rPr lang="en-US" sz="2200" dirty="0" err="1"/>
              <a:t>representam</a:t>
            </a:r>
            <a:r>
              <a:rPr lang="en-US" sz="2200" dirty="0"/>
              <a:t> uma ameaça significativa à segurança alimentar, pois a mudança dos padrões climáticos e a </a:t>
            </a:r>
            <a:r>
              <a:rPr lang="en-US" sz="2200" dirty="0" err="1"/>
              <a:t>ocorrência</a:t>
            </a:r>
            <a:r>
              <a:rPr lang="en-US" sz="2200" dirty="0"/>
              <a:t> de </a:t>
            </a:r>
            <a:r>
              <a:rPr lang="en-US" sz="2200" dirty="0" err="1"/>
              <a:t>eventos</a:t>
            </a:r>
            <a:r>
              <a:rPr lang="en-US" sz="2200" dirty="0"/>
              <a:t> climáticos extremos podem afetar a produção agrícola/disponibilidade de alimentos.</a:t>
            </a:r>
            <a:endParaRPr lang="en-IE" sz="2200" dirty="0"/>
          </a:p>
        </p:txBody>
      </p:sp>
      <p:sp>
        <p:nvSpPr>
          <p:cNvPr id="3" name="Text Placeholder 2">
            <a:extLst>
              <a:ext uri="{FF2B5EF4-FFF2-40B4-BE49-F238E27FC236}">
                <a16:creationId xmlns:a16="http://schemas.microsoft.com/office/drawing/2014/main" id="{F0995F99-84D9-CECA-85D2-31BAFBE9EB15}"/>
              </a:ext>
            </a:extLst>
          </p:cNvPr>
          <p:cNvSpPr>
            <a:spLocks noGrp="1"/>
          </p:cNvSpPr>
          <p:nvPr>
            <p:ph type="body" sz="quarter" idx="16"/>
          </p:nvPr>
        </p:nvSpPr>
        <p:spPr/>
        <p:txBody>
          <a:bodyPr/>
          <a:lstStyle/>
          <a:p>
            <a:pPr algn="l" rtl="0"/>
            <a:r>
              <a:rPr lang="en-IE" b="1" dirty="0" err="1"/>
              <a:t>Fome</a:t>
            </a:r>
            <a:r>
              <a:rPr lang="en-IE" b="1" dirty="0"/>
              <a:t> &amp; Pobreza</a:t>
            </a:r>
          </a:p>
        </p:txBody>
      </p:sp>
      <p:pic>
        <p:nvPicPr>
          <p:cNvPr id="4" name="Picture 3">
            <a:extLst>
              <a:ext uri="{FF2B5EF4-FFF2-40B4-BE49-F238E27FC236}">
                <a16:creationId xmlns:a16="http://schemas.microsoft.com/office/drawing/2014/main" id="{A7535D2F-E6D4-D0EB-6986-5E4EC33F0B17}"/>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20891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F63322D-1D86-7563-A8DF-4090D4067EFF}"/>
              </a:ext>
            </a:extLst>
          </p:cNvPr>
          <p:cNvSpPr/>
          <p:nvPr/>
        </p:nvSpPr>
        <p:spPr>
          <a:xfrm>
            <a:off x="511445" y="453836"/>
            <a:ext cx="5251220"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l" rtl="0"/>
            <a:endParaRPr lang="en-US" b="0" i="0" dirty="0">
              <a:latin typeface="Calibri" panose="020F0502020204030204" pitchFamily="34" charset="0"/>
            </a:endParaRPr>
          </a:p>
        </p:txBody>
      </p:sp>
      <p:sp>
        <p:nvSpPr>
          <p:cNvPr id="5" name="Text Placeholder 1">
            <a:extLst>
              <a:ext uri="{FF2B5EF4-FFF2-40B4-BE49-F238E27FC236}">
                <a16:creationId xmlns:a16="http://schemas.microsoft.com/office/drawing/2014/main" id="{9BB0CA75-F1AE-3497-E337-4A43D0B15DC0}"/>
              </a:ext>
            </a:extLst>
          </p:cNvPr>
          <p:cNvSpPr txBox="1">
            <a:spLocks/>
          </p:cNvSpPr>
          <p:nvPr/>
        </p:nvSpPr>
        <p:spPr>
          <a:xfrm>
            <a:off x="801664" y="1326014"/>
            <a:ext cx="4659338" cy="347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spcBef>
                <a:spcPts val="600"/>
              </a:spcBef>
              <a:buNone/>
            </a:pPr>
            <a:r>
              <a:rPr lang="en-US" sz="2400" dirty="0">
                <a:solidFill>
                  <a:srgbClr val="000000"/>
                </a:solidFill>
              </a:rPr>
              <a:t>A </a:t>
            </a:r>
            <a:r>
              <a:rPr lang="en-US" sz="2400" dirty="0" err="1">
                <a:solidFill>
                  <a:srgbClr val="000000"/>
                </a:solidFill>
              </a:rPr>
              <a:t>má</a:t>
            </a:r>
            <a:r>
              <a:rPr lang="en-US" sz="2400" dirty="0">
                <a:solidFill>
                  <a:srgbClr val="000000"/>
                </a:solidFill>
              </a:rPr>
              <a:t> </a:t>
            </a:r>
            <a:r>
              <a:rPr lang="en-US" sz="2400" dirty="0" err="1">
                <a:solidFill>
                  <a:srgbClr val="000000"/>
                </a:solidFill>
              </a:rPr>
              <a:t>nutrição</a:t>
            </a:r>
            <a:r>
              <a:rPr lang="en-US" sz="2400" dirty="0">
                <a:solidFill>
                  <a:srgbClr val="000000"/>
                </a:solidFill>
              </a:rPr>
              <a:t> é outro desafio significativo, que </a:t>
            </a:r>
            <a:r>
              <a:rPr lang="en-US" sz="2400" dirty="0" err="1">
                <a:solidFill>
                  <a:srgbClr val="000000"/>
                </a:solidFill>
              </a:rPr>
              <a:t>afeta</a:t>
            </a:r>
            <a:r>
              <a:rPr lang="en-US" sz="2400" dirty="0">
                <a:solidFill>
                  <a:srgbClr val="000000"/>
                </a:solidFill>
              </a:rPr>
              <a:t> não apenas aqueles que sofrem de </a:t>
            </a:r>
            <a:r>
              <a:rPr lang="en-US" sz="2400" dirty="0" err="1">
                <a:solidFill>
                  <a:srgbClr val="000000"/>
                </a:solidFill>
              </a:rPr>
              <a:t>má</a:t>
            </a:r>
            <a:r>
              <a:rPr lang="en-US" sz="2400" dirty="0">
                <a:solidFill>
                  <a:srgbClr val="000000"/>
                </a:solidFill>
              </a:rPr>
              <a:t> </a:t>
            </a:r>
            <a:r>
              <a:rPr lang="en-US" sz="2400" dirty="0" err="1">
                <a:solidFill>
                  <a:srgbClr val="000000"/>
                </a:solidFill>
              </a:rPr>
              <a:t>nutrição</a:t>
            </a:r>
            <a:r>
              <a:rPr lang="en-US" sz="2400" dirty="0">
                <a:solidFill>
                  <a:srgbClr val="000000"/>
                </a:solidFill>
              </a:rPr>
              <a:t> </a:t>
            </a:r>
            <a:r>
              <a:rPr lang="en-US" sz="2400" dirty="0" err="1">
                <a:solidFill>
                  <a:srgbClr val="000000"/>
                </a:solidFill>
              </a:rPr>
              <a:t>crónica</a:t>
            </a:r>
            <a:r>
              <a:rPr lang="en-US" sz="2400" dirty="0">
                <a:solidFill>
                  <a:srgbClr val="000000"/>
                </a:solidFill>
              </a:rPr>
              <a:t>, mas também aqueles que </a:t>
            </a:r>
            <a:r>
              <a:rPr lang="en-US" sz="2400" dirty="0" err="1">
                <a:solidFill>
                  <a:srgbClr val="000000"/>
                </a:solidFill>
              </a:rPr>
              <a:t>têm</a:t>
            </a:r>
            <a:r>
              <a:rPr lang="en-US" sz="2400" dirty="0">
                <a:solidFill>
                  <a:srgbClr val="000000"/>
                </a:solidFill>
              </a:rPr>
              <a:t> dietas de baixa qualidade, com </a:t>
            </a:r>
            <a:r>
              <a:rPr lang="en-US" sz="2400" dirty="0" err="1">
                <a:solidFill>
                  <a:srgbClr val="000000"/>
                </a:solidFill>
              </a:rPr>
              <a:t>carências</a:t>
            </a:r>
            <a:r>
              <a:rPr lang="en-US" sz="2400" dirty="0">
                <a:solidFill>
                  <a:srgbClr val="000000"/>
                </a:solidFill>
              </a:rPr>
              <a:t> ao </a:t>
            </a:r>
            <a:r>
              <a:rPr lang="en-US" sz="2400" dirty="0" err="1">
                <a:solidFill>
                  <a:srgbClr val="000000"/>
                </a:solidFill>
              </a:rPr>
              <a:t>nível</a:t>
            </a:r>
            <a:r>
              <a:rPr lang="en-US" sz="2400" dirty="0">
                <a:solidFill>
                  <a:srgbClr val="000000"/>
                </a:solidFill>
              </a:rPr>
              <a:t> de </a:t>
            </a:r>
            <a:r>
              <a:rPr lang="en-US" sz="2400" dirty="0" err="1">
                <a:solidFill>
                  <a:srgbClr val="000000"/>
                </a:solidFill>
              </a:rPr>
              <a:t>nutrientes</a:t>
            </a:r>
            <a:r>
              <a:rPr lang="en-US" sz="2400" dirty="0">
                <a:solidFill>
                  <a:srgbClr val="000000"/>
                </a:solidFill>
              </a:rPr>
              <a:t> essenciais.</a:t>
            </a:r>
          </a:p>
          <a:p>
            <a:pPr marL="0" indent="0" algn="just" rtl="0">
              <a:spcBef>
                <a:spcPts val="600"/>
              </a:spcBef>
              <a:buNone/>
            </a:pPr>
            <a:r>
              <a:rPr lang="en-US" sz="2400" dirty="0">
                <a:solidFill>
                  <a:srgbClr val="000000"/>
                </a:solidFill>
              </a:rPr>
              <a:t>A </a:t>
            </a:r>
            <a:r>
              <a:rPr lang="en-US" sz="2400" dirty="0" err="1">
                <a:solidFill>
                  <a:srgbClr val="000000"/>
                </a:solidFill>
              </a:rPr>
              <a:t>má</a:t>
            </a:r>
            <a:r>
              <a:rPr lang="en-US" sz="2400" dirty="0">
                <a:solidFill>
                  <a:srgbClr val="000000"/>
                </a:solidFill>
              </a:rPr>
              <a:t> </a:t>
            </a:r>
            <a:r>
              <a:rPr lang="en-US" sz="2400" dirty="0" err="1">
                <a:solidFill>
                  <a:srgbClr val="000000"/>
                </a:solidFill>
              </a:rPr>
              <a:t>nutrição</a:t>
            </a:r>
            <a:r>
              <a:rPr lang="en-US" sz="2400" dirty="0">
                <a:solidFill>
                  <a:srgbClr val="000000"/>
                </a:solidFill>
              </a:rPr>
              <a:t> pode levar a nanismo, definhamento e outros problemas de saúde, que podem aprofundar ainda mais a pobreza e prejudicar o </a:t>
            </a:r>
            <a:r>
              <a:rPr lang="en-US" sz="2400" dirty="0" err="1">
                <a:solidFill>
                  <a:srgbClr val="000000"/>
                </a:solidFill>
              </a:rPr>
              <a:t>desenvolvimento</a:t>
            </a:r>
            <a:r>
              <a:rPr lang="en-US" sz="2400" dirty="0">
                <a:solidFill>
                  <a:srgbClr val="000000"/>
                </a:solidFill>
              </a:rPr>
              <a:t> </a:t>
            </a:r>
            <a:r>
              <a:rPr lang="en-US" sz="2400" dirty="0" err="1">
                <a:solidFill>
                  <a:srgbClr val="000000"/>
                </a:solidFill>
              </a:rPr>
              <a:t>económico</a:t>
            </a:r>
            <a:r>
              <a:rPr lang="en-US" sz="2400" dirty="0">
                <a:solidFill>
                  <a:srgbClr val="000000"/>
                </a:solidFill>
              </a:rPr>
              <a:t>.</a:t>
            </a:r>
          </a:p>
          <a:p>
            <a:pPr marL="0" indent="0" algn="just" rtl="0">
              <a:spcBef>
                <a:spcPts val="600"/>
              </a:spcBef>
              <a:buNone/>
            </a:pPr>
            <a:endParaRPr lang="en-IE" sz="2400" dirty="0">
              <a:solidFill>
                <a:srgbClr val="000000"/>
              </a:solidFill>
            </a:endParaRPr>
          </a:p>
        </p:txBody>
      </p:sp>
      <p:sp>
        <p:nvSpPr>
          <p:cNvPr id="6" name="Text Placeholder 2">
            <a:extLst>
              <a:ext uri="{FF2B5EF4-FFF2-40B4-BE49-F238E27FC236}">
                <a16:creationId xmlns:a16="http://schemas.microsoft.com/office/drawing/2014/main" id="{62A40C92-BF93-23CD-0284-A375C86FBA76}"/>
              </a:ext>
            </a:extLst>
          </p:cNvPr>
          <p:cNvSpPr txBox="1">
            <a:spLocks/>
          </p:cNvSpPr>
          <p:nvPr/>
        </p:nvSpPr>
        <p:spPr>
          <a:xfrm>
            <a:off x="635834" y="699390"/>
            <a:ext cx="4990998" cy="992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err="1">
                <a:solidFill>
                  <a:srgbClr val="000000"/>
                </a:solidFill>
              </a:rPr>
              <a:t>Má</a:t>
            </a:r>
            <a:r>
              <a:rPr lang="en-IE" sz="3600" b="1" dirty="0">
                <a:solidFill>
                  <a:srgbClr val="000000"/>
                </a:solidFill>
              </a:rPr>
              <a:t> </a:t>
            </a:r>
            <a:r>
              <a:rPr lang="en-IE" sz="3600" b="1" dirty="0" err="1">
                <a:solidFill>
                  <a:srgbClr val="000000"/>
                </a:solidFill>
              </a:rPr>
              <a:t>nutrição</a:t>
            </a:r>
            <a:endParaRPr lang="en-IE" sz="3600" b="1" dirty="0">
              <a:solidFill>
                <a:srgbClr val="000000"/>
              </a:solidFill>
            </a:endParaRPr>
          </a:p>
        </p:txBody>
      </p:sp>
      <p:sp>
        <p:nvSpPr>
          <p:cNvPr id="8" name="Speech Bubble: Rectangle with Corners Rounded 6">
            <a:extLst>
              <a:ext uri="{FF2B5EF4-FFF2-40B4-BE49-F238E27FC236}">
                <a16:creationId xmlns:a16="http://schemas.microsoft.com/office/drawing/2014/main" id="{AEB0B3D7-97FD-C7CB-3ACF-E5E2D8A7FC02}"/>
              </a:ext>
            </a:extLst>
          </p:cNvPr>
          <p:cNvSpPr/>
          <p:nvPr/>
        </p:nvSpPr>
        <p:spPr>
          <a:xfrm>
            <a:off x="2801769" y="5613650"/>
            <a:ext cx="5318466" cy="1212711"/>
          </a:xfrm>
          <a:prstGeom prst="wedgeRoundRectCallout">
            <a:avLst>
              <a:gd name="adj1" fmla="val -43196"/>
              <a:gd name="adj2" fmla="val -66690"/>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rgbClr val="000000"/>
                </a:solidFill>
              </a:rPr>
              <a:t>Estima-se que aproximadamente 100 milhões de pessoas </a:t>
            </a:r>
            <a:r>
              <a:rPr lang="en-US" dirty="0" err="1">
                <a:solidFill>
                  <a:srgbClr val="000000"/>
                </a:solidFill>
              </a:rPr>
              <a:t>na</a:t>
            </a:r>
            <a:r>
              <a:rPr lang="en-US" dirty="0">
                <a:solidFill>
                  <a:srgbClr val="000000"/>
                </a:solidFill>
              </a:rPr>
              <a:t> Europa e Ásia Central estejam expostas à insegurança alimentar moderada ou grave.</a:t>
            </a:r>
            <a:r>
              <a:rPr lang="en-US" dirty="0">
                <a:solidFill>
                  <a:srgbClr val="000000"/>
                </a:solidFill>
                <a:hlinkClick r:id="rId2">
                  <a:extLst>
                    <a:ext uri="{A12FA001-AC4F-418D-AE19-62706E023703}">
                      <ahyp:hlinkClr xmlns:ahyp="http://schemas.microsoft.com/office/drawing/2018/hyperlinkcolor" val="tx"/>
                    </a:ext>
                  </a:extLst>
                </a:hlinkClick>
              </a:rPr>
              <a:t>Fonte</a:t>
            </a:r>
            <a:endParaRPr lang="en-IE" dirty="0">
              <a:solidFill>
                <a:srgbClr val="000000"/>
              </a:solidFill>
            </a:endParaRPr>
          </a:p>
        </p:txBody>
      </p:sp>
      <p:grpSp>
        <p:nvGrpSpPr>
          <p:cNvPr id="11" name="Graphic 9">
            <a:extLst>
              <a:ext uri="{FF2B5EF4-FFF2-40B4-BE49-F238E27FC236}">
                <a16:creationId xmlns:a16="http://schemas.microsoft.com/office/drawing/2014/main" id="{CA42EB4F-989A-6C65-0EAC-AF92E0B76459}"/>
              </a:ext>
            </a:extLst>
          </p:cNvPr>
          <p:cNvGrpSpPr/>
          <p:nvPr/>
        </p:nvGrpSpPr>
        <p:grpSpPr>
          <a:xfrm>
            <a:off x="5914705" y="1692977"/>
            <a:ext cx="5617090" cy="3409119"/>
            <a:chOff x="5424757" y="1647637"/>
            <a:chExt cx="6765712" cy="4106239"/>
          </a:xfrm>
        </p:grpSpPr>
        <p:sp>
          <p:nvSpPr>
            <p:cNvPr id="12" name="TextBox 11">
              <a:extLst>
                <a:ext uri="{FF2B5EF4-FFF2-40B4-BE49-F238E27FC236}">
                  <a16:creationId xmlns:a16="http://schemas.microsoft.com/office/drawing/2014/main" id="{375F923F-64E7-B62B-FA0B-B3CA59DE1063}"/>
                </a:ext>
              </a:extLst>
            </p:cNvPr>
            <p:cNvSpPr txBox="1"/>
            <p:nvPr/>
          </p:nvSpPr>
          <p:spPr>
            <a:xfrm>
              <a:off x="6356379" y="4215563"/>
              <a:ext cx="662650" cy="630212"/>
            </a:xfrm>
            <a:prstGeom prst="rect">
              <a:avLst/>
            </a:prstGeom>
            <a:noFill/>
          </p:spPr>
          <p:txBody>
            <a:bodyPr wrap="none" rtlCol="0">
              <a:spAutoFit/>
            </a:bodyPr>
            <a:lstStyle/>
            <a:p>
              <a:pPr algn="l" rtl="0"/>
              <a:r>
                <a:rPr lang="en-US" sz="2800" b="1" spc="0" baseline="0">
                  <a:ln/>
                  <a:solidFill>
                    <a:srgbClr val="000000"/>
                  </a:solidFill>
                  <a:latin typeface="Calibri" panose="020F0502020204030204" pitchFamily="34" charset="0"/>
                  <a:cs typeface="Calibri" panose="020F0502020204030204" pitchFamily="34" charset="0"/>
                  <a:sym typeface="MyriadPro-Bold"/>
                  <a:rtl val="0"/>
                </a:rPr>
                <a:t>03</a:t>
              </a:r>
            </a:p>
          </p:txBody>
        </p:sp>
        <p:sp>
          <p:nvSpPr>
            <p:cNvPr id="13" name="Freeform 12">
              <a:extLst>
                <a:ext uri="{FF2B5EF4-FFF2-40B4-BE49-F238E27FC236}">
                  <a16:creationId xmlns:a16="http://schemas.microsoft.com/office/drawing/2014/main" id="{479E7083-E184-9BB0-9028-B6F0970860B0}"/>
                </a:ext>
              </a:extLst>
            </p:cNvPr>
            <p:cNvSpPr/>
            <p:nvPr/>
          </p:nvSpPr>
          <p:spPr>
            <a:xfrm>
              <a:off x="7082660" y="4549517"/>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212A15F-A84D-3E36-5B24-68A62101B8B8}"/>
                </a:ext>
              </a:extLst>
            </p:cNvPr>
            <p:cNvSpPr/>
            <p:nvPr/>
          </p:nvSpPr>
          <p:spPr>
            <a:xfrm>
              <a:off x="7030349" y="4497219"/>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EF9FC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044ED21-BC33-0749-D87A-A1B6471EC2FE}"/>
                </a:ext>
              </a:extLst>
            </p:cNvPr>
            <p:cNvSpPr txBox="1"/>
            <p:nvPr/>
          </p:nvSpPr>
          <p:spPr>
            <a:xfrm>
              <a:off x="5424757" y="4680981"/>
              <a:ext cx="1885637" cy="852640"/>
            </a:xfrm>
            <a:prstGeom prst="rect">
              <a:avLst/>
            </a:prstGeom>
            <a:noFill/>
          </p:spPr>
          <p:txBody>
            <a:bodyPr wrap="square" rtlCol="0">
              <a:spAutoFit/>
            </a:bodyPr>
            <a:lstStyle/>
            <a:p>
              <a:pPr algn="l" rtl="0">
                <a:lnSpc>
                  <a:spcPts val="1600"/>
                </a:lnSpc>
              </a:pPr>
              <a:r>
                <a:rPr lang="en-US" sz="1500" spc="0" baseline="0" dirty="0" err="1">
                  <a:ln/>
                  <a:solidFill>
                    <a:srgbClr val="000000"/>
                  </a:solidFill>
                  <a:latin typeface="Calibri" panose="020F0502020204030204" pitchFamily="34" charset="0"/>
                  <a:cs typeface="Calibri" panose="020F0502020204030204" pitchFamily="34" charset="0"/>
                  <a:sym typeface="MyriadPro-Regular"/>
                  <a:rtl val="0"/>
                </a:rPr>
                <a:t>Inadequado</a:t>
              </a: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 </a:t>
              </a:r>
              <a:r>
                <a:rPr lang="en-US" sz="1500" spc="0" baseline="0" dirty="0" err="1">
                  <a:ln/>
                  <a:solidFill>
                    <a:srgbClr val="000000"/>
                  </a:solidFill>
                  <a:latin typeface="Calibri" panose="020F0502020204030204" pitchFamily="34" charset="0"/>
                  <a:cs typeface="Calibri" panose="020F0502020204030204" pitchFamily="34" charset="0"/>
                  <a:sym typeface="MyriadPro-Regular"/>
                  <a:rtl val="0"/>
                </a:rPr>
                <a:t>desenvolvimento</a:t>
              </a:r>
              <a:r>
                <a:rPr lang="en-US" sz="1500" dirty="0">
                  <a:ln/>
                  <a:solidFill>
                    <a:srgbClr val="000000"/>
                  </a:solidFill>
                  <a:latin typeface="Calibri" panose="020F0502020204030204" pitchFamily="34" charset="0"/>
                  <a:cs typeface="Calibri" panose="020F0502020204030204" pitchFamily="34" charset="0"/>
                  <a:sym typeface="MyriadPro-Regular"/>
                  <a:rtl val="0"/>
                </a:rPr>
                <a:t> </a:t>
              </a:r>
              <a:r>
                <a:rPr lang="en-US" sz="1500" dirty="0" err="1">
                  <a:ln/>
                  <a:solidFill>
                    <a:srgbClr val="000000"/>
                  </a:solidFill>
                  <a:latin typeface="Calibri" panose="020F0502020204030204" pitchFamily="34" charset="0"/>
                  <a:cs typeface="Calibri" panose="020F0502020204030204" pitchFamily="34" charset="0"/>
                  <a:sym typeface="MyriadPro-Regular"/>
                  <a:rtl val="0"/>
                </a:rPr>
                <a:t>físico</a:t>
              </a:r>
              <a:r>
                <a:rPr lang="en-US" sz="1500" dirty="0">
                  <a:ln/>
                  <a:solidFill>
                    <a:srgbClr val="000000"/>
                  </a:solidFill>
                  <a:latin typeface="Calibri" panose="020F0502020204030204" pitchFamily="34" charset="0"/>
                  <a:cs typeface="Calibri" panose="020F0502020204030204" pitchFamily="34" charset="0"/>
                  <a:sym typeface="MyriadPro-Regular"/>
                  <a:rtl val="0"/>
                </a:rPr>
                <a:t> e </a:t>
              </a:r>
              <a:r>
                <a:rPr lang="en-US" sz="1500" dirty="0" err="1">
                  <a:ln/>
                  <a:solidFill>
                    <a:srgbClr val="000000"/>
                  </a:solidFill>
                  <a:latin typeface="Calibri" panose="020F0502020204030204" pitchFamily="34" charset="0"/>
                  <a:cs typeface="Calibri" panose="020F0502020204030204" pitchFamily="34" charset="0"/>
                  <a:sym typeface="MyriadPro-Regular"/>
                  <a:rtl val="0"/>
                </a:rPr>
                <a:t>cognitivo</a:t>
              </a:r>
              <a:endParaRPr lang="en-US" sz="15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nvGrpSpPr>
            <p:cNvPr id="18" name="Graphic 9">
              <a:extLst>
                <a:ext uri="{FF2B5EF4-FFF2-40B4-BE49-F238E27FC236}">
                  <a16:creationId xmlns:a16="http://schemas.microsoft.com/office/drawing/2014/main" id="{E4C455D5-3FE1-F083-95AF-EF4553D99E22}"/>
                </a:ext>
              </a:extLst>
            </p:cNvPr>
            <p:cNvGrpSpPr/>
            <p:nvPr/>
          </p:nvGrpSpPr>
          <p:grpSpPr>
            <a:xfrm>
              <a:off x="5654124" y="1702593"/>
              <a:ext cx="2333907" cy="1035499"/>
              <a:chOff x="5654124" y="1702593"/>
              <a:chExt cx="2333907" cy="1035499"/>
            </a:xfrm>
          </p:grpSpPr>
          <p:sp>
            <p:nvSpPr>
              <p:cNvPr id="19" name="TextBox 18">
                <a:extLst>
                  <a:ext uri="{FF2B5EF4-FFF2-40B4-BE49-F238E27FC236}">
                    <a16:creationId xmlns:a16="http://schemas.microsoft.com/office/drawing/2014/main" id="{74A3EAAF-A7CA-E889-E392-8F1C62014DB0}"/>
                  </a:ext>
                </a:extLst>
              </p:cNvPr>
              <p:cNvSpPr txBox="1"/>
              <p:nvPr/>
            </p:nvSpPr>
            <p:spPr>
              <a:xfrm>
                <a:off x="6383230" y="1702593"/>
                <a:ext cx="662650" cy="630212"/>
              </a:xfrm>
              <a:prstGeom prst="rect">
                <a:avLst/>
              </a:prstGeom>
              <a:noFill/>
            </p:spPr>
            <p:txBody>
              <a:bodyPr wrap="none" rtlCol="0">
                <a:spAutoFit/>
              </a:bodyPr>
              <a:lstStyle/>
              <a:p>
                <a:pPr algn="l" rtl="0"/>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20" name="Freeform 19">
                <a:extLst>
                  <a:ext uri="{FF2B5EF4-FFF2-40B4-BE49-F238E27FC236}">
                    <a16:creationId xmlns:a16="http://schemas.microsoft.com/office/drawing/2014/main" id="{F74F838D-4C50-CE1E-82B0-D70284472615}"/>
                  </a:ext>
                </a:extLst>
              </p:cNvPr>
              <p:cNvSpPr/>
              <p:nvPr/>
            </p:nvSpPr>
            <p:spPr>
              <a:xfrm>
                <a:off x="7109486" y="2036521"/>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062BB05-F63E-8296-0185-8F844BB5970C}"/>
                  </a:ext>
                </a:extLst>
              </p:cNvPr>
              <p:cNvSpPr/>
              <p:nvPr/>
            </p:nvSpPr>
            <p:spPr>
              <a:xfrm>
                <a:off x="7057175" y="1984223"/>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9C66AA"/>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AEFA033C-C316-C5CA-7FF5-278E6360FE9B}"/>
                  </a:ext>
                </a:extLst>
              </p:cNvPr>
              <p:cNvSpPr txBox="1"/>
              <p:nvPr/>
            </p:nvSpPr>
            <p:spPr>
              <a:xfrm>
                <a:off x="5654124" y="2132594"/>
                <a:ext cx="1543247" cy="605498"/>
              </a:xfrm>
              <a:prstGeom prst="rect">
                <a:avLst/>
              </a:prstGeom>
              <a:noFill/>
            </p:spPr>
            <p:txBody>
              <a:bodyPr wrap="none" rtlCol="0">
                <a:spAutoFit/>
              </a:bodyPr>
              <a:lstStyle/>
              <a:p>
                <a:pPr algn="l" rtl="0">
                  <a:lnSpc>
                    <a:spcPts val="1600"/>
                  </a:lnSpc>
                </a:pPr>
                <a:r>
                  <a:rPr lang="en-US" sz="1500" spc="0" baseline="0" dirty="0" err="1">
                    <a:ln/>
                    <a:solidFill>
                      <a:srgbClr val="000000"/>
                    </a:solidFill>
                    <a:latin typeface="Calibri" panose="020F0502020204030204" pitchFamily="34" charset="0"/>
                    <a:cs typeface="Calibri" panose="020F0502020204030204" pitchFamily="34" charset="0"/>
                    <a:sym typeface="MyriadPro-Regular"/>
                    <a:rtl val="0"/>
                  </a:rPr>
                  <a:t>Baixa</a:t>
                </a:r>
                <a:endParaRPr lang="en-US" sz="1500" spc="0" baseline="0" dirty="0">
                  <a:ln/>
                  <a:solidFill>
                    <a:srgbClr val="000000"/>
                  </a:solidFill>
                  <a:latin typeface="Calibri" panose="020F0502020204030204" pitchFamily="34" charset="0"/>
                  <a:cs typeface="Calibri" panose="020F0502020204030204" pitchFamily="34" charset="0"/>
                  <a:sym typeface="MyriadPro-Regular"/>
                  <a:rtl val="0"/>
                </a:endParaRP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Produtividade</a:t>
                </a:r>
              </a:p>
            </p:txBody>
          </p:sp>
        </p:grpSp>
        <p:sp>
          <p:nvSpPr>
            <p:cNvPr id="24" name="TextBox 23">
              <a:extLst>
                <a:ext uri="{FF2B5EF4-FFF2-40B4-BE49-F238E27FC236}">
                  <a16:creationId xmlns:a16="http://schemas.microsoft.com/office/drawing/2014/main" id="{1628907A-99EE-6A77-FE9B-8D9869449DD7}"/>
                </a:ext>
              </a:extLst>
            </p:cNvPr>
            <p:cNvSpPr txBox="1"/>
            <p:nvPr/>
          </p:nvSpPr>
          <p:spPr>
            <a:xfrm>
              <a:off x="11049963" y="4226130"/>
              <a:ext cx="662650" cy="630212"/>
            </a:xfrm>
            <a:prstGeom prst="rect">
              <a:avLst/>
            </a:prstGeom>
            <a:noFill/>
          </p:spPr>
          <p:txBody>
            <a:bodyPr wrap="none" rtlCol="0">
              <a:spAutoFit/>
            </a:bodyPr>
            <a:lstStyle/>
            <a:p>
              <a:pPr algn="l" rtl="0"/>
              <a:r>
                <a:rPr lang="en-US" sz="2800" b="1" spc="0" baseline="0">
                  <a:ln/>
                  <a:solidFill>
                    <a:srgbClr val="000000"/>
                  </a:solidFill>
                  <a:latin typeface="Calibri" panose="020F0502020204030204" pitchFamily="34" charset="0"/>
                  <a:cs typeface="Calibri" panose="020F0502020204030204" pitchFamily="34" charset="0"/>
                  <a:sym typeface="MyriadPro-Bold"/>
                  <a:rtl val="0"/>
                </a:rPr>
                <a:t>02</a:t>
              </a:r>
            </a:p>
          </p:txBody>
        </p:sp>
        <p:sp>
          <p:nvSpPr>
            <p:cNvPr id="25" name="Freeform 24">
              <a:extLst>
                <a:ext uri="{FF2B5EF4-FFF2-40B4-BE49-F238E27FC236}">
                  <a16:creationId xmlns:a16="http://schemas.microsoft.com/office/drawing/2014/main" id="{39D58108-E5CE-BF95-7BF8-60E40FEA7F65}"/>
                </a:ext>
              </a:extLst>
            </p:cNvPr>
            <p:cNvSpPr/>
            <p:nvPr/>
          </p:nvSpPr>
          <p:spPr>
            <a:xfrm>
              <a:off x="10122024" y="4560245"/>
              <a:ext cx="879886" cy="13409"/>
            </a:xfrm>
            <a:custGeom>
              <a:avLst/>
              <a:gdLst>
                <a:gd name="connsiteX0" fmla="*/ 0 w 879886"/>
                <a:gd name="connsiteY0" fmla="*/ 0 h 13409"/>
                <a:gd name="connsiteX1" fmla="*/ 879886 w 879886"/>
                <a:gd name="connsiteY1" fmla="*/ 0 h 13409"/>
              </a:gdLst>
              <a:ahLst/>
              <a:cxnLst>
                <a:cxn ang="0">
                  <a:pos x="connsiteX0" y="connsiteY0"/>
                </a:cxn>
                <a:cxn ang="0">
                  <a:pos x="connsiteX1" y="connsiteY1"/>
                </a:cxn>
              </a:cxnLst>
              <a:rect l="l" t="t" r="r" b="b"/>
              <a:pathLst>
                <a:path w="879886" h="13409">
                  <a:moveTo>
                    <a:pt x="0" y="0"/>
                  </a:moveTo>
                  <a:lnTo>
                    <a:pt x="879886"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0DE1B711-742A-AE05-D3DA-654757998B94}"/>
                </a:ext>
              </a:extLst>
            </p:cNvPr>
            <p:cNvSpPr/>
            <p:nvPr/>
          </p:nvSpPr>
          <p:spPr>
            <a:xfrm>
              <a:off x="10949600" y="4507947"/>
              <a:ext cx="104620" cy="104596"/>
            </a:xfrm>
            <a:custGeom>
              <a:avLst/>
              <a:gdLst>
                <a:gd name="connsiteX0" fmla="*/ 104621 w 104620"/>
                <a:gd name="connsiteY0" fmla="*/ 52298 h 104596"/>
                <a:gd name="connsiteX1" fmla="*/ 52311 w 104620"/>
                <a:gd name="connsiteY1" fmla="*/ 104597 h 104596"/>
                <a:gd name="connsiteX2" fmla="*/ 0 w 104620"/>
                <a:gd name="connsiteY2" fmla="*/ 52298 h 104596"/>
                <a:gd name="connsiteX3" fmla="*/ 52311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1" y="104597"/>
                    <a:pt x="52311" y="104597"/>
                  </a:cubicBezTo>
                  <a:cubicBezTo>
                    <a:pt x="23421" y="104597"/>
                    <a:pt x="0" y="81182"/>
                    <a:pt x="0" y="52298"/>
                  </a:cubicBezTo>
                  <a:cubicBezTo>
                    <a:pt x="0" y="23415"/>
                    <a:pt x="23421" y="0"/>
                    <a:pt x="52311" y="0"/>
                  </a:cubicBezTo>
                  <a:cubicBezTo>
                    <a:pt x="81201" y="0"/>
                    <a:pt x="104621" y="23415"/>
                    <a:pt x="104621" y="52298"/>
                  </a:cubicBezTo>
                  <a:close/>
                </a:path>
              </a:pathLst>
            </a:custGeom>
            <a:solidFill>
              <a:srgbClr val="F7903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5700AE2-EA6A-BDD7-B3A8-A8B4A4B12EE2}"/>
                </a:ext>
              </a:extLst>
            </p:cNvPr>
            <p:cNvSpPr txBox="1"/>
            <p:nvPr/>
          </p:nvSpPr>
          <p:spPr>
            <a:xfrm>
              <a:off x="10511586" y="4654095"/>
              <a:ext cx="1678883" cy="1099781"/>
            </a:xfrm>
            <a:prstGeom prst="rect">
              <a:avLst/>
            </a:prstGeom>
            <a:noFill/>
          </p:spPr>
          <p:txBody>
            <a:bodyPr wrap="square" rtlCol="0">
              <a:spAutoFit/>
            </a:bodyPr>
            <a:lstStyle/>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Insegurança alimentar,</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fome e</a:t>
              </a:r>
            </a:p>
            <a:p>
              <a:pPr algn="l" rtl="0">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desnutrição</a:t>
              </a:r>
            </a:p>
          </p:txBody>
        </p:sp>
        <p:sp>
          <p:nvSpPr>
            <p:cNvPr id="30" name="TextBox 29">
              <a:extLst>
                <a:ext uri="{FF2B5EF4-FFF2-40B4-BE49-F238E27FC236}">
                  <a16:creationId xmlns:a16="http://schemas.microsoft.com/office/drawing/2014/main" id="{B5CE872B-AE1A-227B-06AA-977E2476AD08}"/>
                </a:ext>
              </a:extLst>
            </p:cNvPr>
            <p:cNvSpPr txBox="1"/>
            <p:nvPr/>
          </p:nvSpPr>
          <p:spPr>
            <a:xfrm>
              <a:off x="11034161" y="1705544"/>
              <a:ext cx="662650" cy="630212"/>
            </a:xfrm>
            <a:prstGeom prst="rect">
              <a:avLst/>
            </a:prstGeom>
            <a:noFill/>
          </p:spPr>
          <p:txBody>
            <a:bodyPr wrap="none" rtlCol="0">
              <a:spAutoFit/>
            </a:bodyPr>
            <a:lstStyle/>
            <a:p>
              <a:pPr algn="l" rtl="0"/>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01</a:t>
              </a:r>
            </a:p>
          </p:txBody>
        </p:sp>
        <p:sp>
          <p:nvSpPr>
            <p:cNvPr id="31" name="Freeform 30">
              <a:extLst>
                <a:ext uri="{FF2B5EF4-FFF2-40B4-BE49-F238E27FC236}">
                  <a16:creationId xmlns:a16="http://schemas.microsoft.com/office/drawing/2014/main" id="{F3874571-E694-24C3-4CD4-651C00FCB87D}"/>
                </a:ext>
              </a:extLst>
            </p:cNvPr>
            <p:cNvSpPr/>
            <p:nvPr/>
          </p:nvSpPr>
          <p:spPr>
            <a:xfrm>
              <a:off x="10105928" y="2039203"/>
              <a:ext cx="879886" cy="13409"/>
            </a:xfrm>
            <a:custGeom>
              <a:avLst/>
              <a:gdLst>
                <a:gd name="connsiteX0" fmla="*/ 0 w 879886"/>
                <a:gd name="connsiteY0" fmla="*/ 0 h 13409"/>
                <a:gd name="connsiteX1" fmla="*/ 879887 w 879886"/>
                <a:gd name="connsiteY1" fmla="*/ 0 h 13409"/>
              </a:gdLst>
              <a:ahLst/>
              <a:cxnLst>
                <a:cxn ang="0">
                  <a:pos x="connsiteX0" y="connsiteY0"/>
                </a:cxn>
                <a:cxn ang="0">
                  <a:pos x="connsiteX1" y="connsiteY1"/>
                </a:cxn>
              </a:cxnLst>
              <a:rect l="l" t="t" r="r" b="b"/>
              <a:pathLst>
                <a:path w="879886" h="13409">
                  <a:moveTo>
                    <a:pt x="0" y="0"/>
                  </a:moveTo>
                  <a:lnTo>
                    <a:pt x="879887" y="0"/>
                  </a:lnTo>
                </a:path>
              </a:pathLst>
            </a:custGeom>
            <a:ln w="13399" cap="flat">
              <a:solidFill>
                <a:srgbClr val="000000"/>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ED46DA3-7162-2CDD-4787-8C97C913CF7C}"/>
                </a:ext>
              </a:extLst>
            </p:cNvPr>
            <p:cNvSpPr/>
            <p:nvPr/>
          </p:nvSpPr>
          <p:spPr>
            <a:xfrm>
              <a:off x="10933505" y="1986905"/>
              <a:ext cx="104620" cy="104596"/>
            </a:xfrm>
            <a:custGeom>
              <a:avLst/>
              <a:gdLst>
                <a:gd name="connsiteX0" fmla="*/ 104621 w 104620"/>
                <a:gd name="connsiteY0" fmla="*/ 52298 h 104596"/>
                <a:gd name="connsiteX1" fmla="*/ 52310 w 104620"/>
                <a:gd name="connsiteY1" fmla="*/ 104597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7"/>
                    <a:pt x="52310" y="104597"/>
                  </a:cubicBezTo>
                  <a:cubicBezTo>
                    <a:pt x="23420" y="104597"/>
                    <a:pt x="0" y="81182"/>
                    <a:pt x="0" y="52298"/>
                  </a:cubicBezTo>
                  <a:cubicBezTo>
                    <a:pt x="0" y="23415"/>
                    <a:pt x="23420" y="0"/>
                    <a:pt x="52310" y="0"/>
                  </a:cubicBezTo>
                  <a:cubicBezTo>
                    <a:pt x="81200" y="0"/>
                    <a:pt x="104621" y="23415"/>
                    <a:pt x="104621" y="52298"/>
                  </a:cubicBezTo>
                  <a:close/>
                </a:path>
              </a:pathLst>
            </a:custGeom>
            <a:solidFill>
              <a:srgbClr val="B3DDDC"/>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C1C76EF-2344-1B86-13A4-11D5E6A4754F}"/>
                </a:ext>
              </a:extLst>
            </p:cNvPr>
            <p:cNvSpPr txBox="1"/>
            <p:nvPr/>
          </p:nvSpPr>
          <p:spPr>
            <a:xfrm>
              <a:off x="11081485" y="2170949"/>
              <a:ext cx="938599" cy="389248"/>
            </a:xfrm>
            <a:prstGeom prst="rect">
              <a:avLst/>
            </a:prstGeom>
            <a:noFill/>
          </p:spPr>
          <p:txBody>
            <a:bodyPr wrap="none" rtlCol="0">
              <a:spAutoFit/>
            </a:bodyPr>
            <a:lstStyle/>
            <a:p>
              <a:pPr algn="l" rtl="0"/>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Pobreza</a:t>
              </a:r>
            </a:p>
          </p:txBody>
        </p:sp>
        <p:grpSp>
          <p:nvGrpSpPr>
            <p:cNvPr id="34" name="Graphic 9">
              <a:extLst>
                <a:ext uri="{FF2B5EF4-FFF2-40B4-BE49-F238E27FC236}">
                  <a16:creationId xmlns:a16="http://schemas.microsoft.com/office/drawing/2014/main" id="{70072860-26A8-1412-3361-B34E7A7DD402}"/>
                </a:ext>
              </a:extLst>
            </p:cNvPr>
            <p:cNvGrpSpPr/>
            <p:nvPr/>
          </p:nvGrpSpPr>
          <p:grpSpPr>
            <a:xfrm>
              <a:off x="7403228" y="1647637"/>
              <a:ext cx="1832202" cy="1610375"/>
              <a:chOff x="7403228" y="1647637"/>
              <a:chExt cx="1832202" cy="1610375"/>
            </a:xfrm>
          </p:grpSpPr>
          <p:sp>
            <p:nvSpPr>
              <p:cNvPr id="35" name="Freeform 34">
                <a:extLst>
                  <a:ext uri="{FF2B5EF4-FFF2-40B4-BE49-F238E27FC236}">
                    <a16:creationId xmlns:a16="http://schemas.microsoft.com/office/drawing/2014/main" id="{3C73E90D-49D0-6E3A-BF93-77633F0F38CD}"/>
                  </a:ext>
                </a:extLst>
              </p:cNvPr>
              <p:cNvSpPr/>
              <p:nvPr/>
            </p:nvSpPr>
            <p:spPr>
              <a:xfrm>
                <a:off x="7644660" y="1875103"/>
                <a:ext cx="1590770" cy="1382909"/>
              </a:xfrm>
              <a:custGeom>
                <a:avLst/>
                <a:gdLst>
                  <a:gd name="connsiteX0" fmla="*/ 1590771 w 1590770"/>
                  <a:gd name="connsiteY0" fmla="*/ 11229 h 1382909"/>
                  <a:gd name="connsiteX1" fmla="*/ 1588088 w 1590770"/>
                  <a:gd name="connsiteY1" fmla="*/ 23298 h 1382909"/>
                  <a:gd name="connsiteX2" fmla="*/ 1411038 w 1590770"/>
                  <a:gd name="connsiteY2" fmla="*/ 228468 h 1382909"/>
                  <a:gd name="connsiteX3" fmla="*/ 1400307 w 1590770"/>
                  <a:gd name="connsiteY3" fmla="*/ 233831 h 1382909"/>
                  <a:gd name="connsiteX4" fmla="*/ 218630 w 1590770"/>
                  <a:gd name="connsiteY4" fmla="*/ 1368301 h 1382909"/>
                  <a:gd name="connsiteX5" fmla="*/ 209241 w 1590770"/>
                  <a:gd name="connsiteY5" fmla="*/ 1381710 h 1382909"/>
                  <a:gd name="connsiteX6" fmla="*/ 194487 w 1590770"/>
                  <a:gd name="connsiteY6" fmla="*/ 1379028 h 1382909"/>
                  <a:gd name="connsiteX7" fmla="*/ 26826 w 1590770"/>
                  <a:gd name="connsiteY7" fmla="*/ 1234203 h 1382909"/>
                  <a:gd name="connsiteX8" fmla="*/ 0 w 1590770"/>
                  <a:gd name="connsiteY8" fmla="*/ 1223475 h 1382909"/>
                  <a:gd name="connsiteX9" fmla="*/ 1590771 w 1590770"/>
                  <a:gd name="connsiteY9" fmla="*/ 11229 h 138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770" h="1382909">
                    <a:moveTo>
                      <a:pt x="1590771" y="11229"/>
                    </a:moveTo>
                    <a:cubicBezTo>
                      <a:pt x="1590771" y="15252"/>
                      <a:pt x="1590771" y="19275"/>
                      <a:pt x="1588088" y="23298"/>
                    </a:cubicBezTo>
                    <a:lnTo>
                      <a:pt x="1411038" y="228468"/>
                    </a:lnTo>
                    <a:cubicBezTo>
                      <a:pt x="1408355" y="231150"/>
                      <a:pt x="1404331" y="233831"/>
                      <a:pt x="1400307" y="233831"/>
                    </a:cubicBezTo>
                    <a:cubicBezTo>
                      <a:pt x="769901" y="240536"/>
                      <a:pt x="250821" y="738040"/>
                      <a:pt x="218630" y="1368301"/>
                    </a:cubicBezTo>
                    <a:cubicBezTo>
                      <a:pt x="218630" y="1373664"/>
                      <a:pt x="214606" y="1379028"/>
                      <a:pt x="209241" y="1381710"/>
                    </a:cubicBezTo>
                    <a:cubicBezTo>
                      <a:pt x="206559" y="1383051"/>
                      <a:pt x="199852" y="1384392"/>
                      <a:pt x="194487" y="1379028"/>
                    </a:cubicBezTo>
                    <a:lnTo>
                      <a:pt x="26826" y="1234203"/>
                    </a:lnTo>
                    <a:cubicBezTo>
                      <a:pt x="18778" y="1227498"/>
                      <a:pt x="9389" y="1223475"/>
                      <a:pt x="0" y="1223475"/>
                    </a:cubicBezTo>
                    <a:cubicBezTo>
                      <a:pt x="112668" y="451070"/>
                      <a:pt x="820870" y="-85322"/>
                      <a:pt x="1590771" y="11229"/>
                    </a:cubicBezTo>
                    <a:close/>
                  </a:path>
                </a:pathLst>
              </a:custGeom>
              <a:solidFill>
                <a:srgbClr val="83548F"/>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045513FD-2718-6358-B61A-526FC151F0A0}"/>
                  </a:ext>
                </a:extLst>
              </p:cNvPr>
              <p:cNvSpPr/>
              <p:nvPr/>
            </p:nvSpPr>
            <p:spPr>
              <a:xfrm>
                <a:off x="7403228" y="1647637"/>
                <a:ext cx="1832202" cy="1609702"/>
              </a:xfrm>
              <a:custGeom>
                <a:avLst/>
                <a:gdLst>
                  <a:gd name="connsiteX0" fmla="*/ 1832203 w 1832202"/>
                  <a:gd name="connsiteY0" fmla="*/ 238694 h 1609702"/>
                  <a:gd name="connsiteX1" fmla="*/ 241432 w 1832202"/>
                  <a:gd name="connsiteY1" fmla="*/ 1449599 h 1609702"/>
                  <a:gd name="connsiteX2" fmla="*/ 213265 w 1832202"/>
                  <a:gd name="connsiteY2" fmla="*/ 1458986 h 1609702"/>
                  <a:gd name="connsiteX3" fmla="*/ 24143 w 1832202"/>
                  <a:gd name="connsiteY3" fmla="*/ 1606494 h 1609702"/>
                  <a:gd name="connsiteX4" fmla="*/ 8048 w 1832202"/>
                  <a:gd name="connsiteY4" fmla="*/ 1607835 h 1609702"/>
                  <a:gd name="connsiteX5" fmla="*/ 0 w 1832202"/>
                  <a:gd name="connsiteY5" fmla="*/ 1594425 h 1609702"/>
                  <a:gd name="connsiteX6" fmla="*/ 498960 w 1832202"/>
                  <a:gd name="connsiteY6" fmla="*/ 468002 h 1609702"/>
                  <a:gd name="connsiteX7" fmla="*/ 1640398 w 1832202"/>
                  <a:gd name="connsiteY7" fmla="*/ 0 h 1609702"/>
                  <a:gd name="connsiteX8" fmla="*/ 1652470 w 1832202"/>
                  <a:gd name="connsiteY8" fmla="*/ 5364 h 1609702"/>
                  <a:gd name="connsiteX9" fmla="*/ 1829520 w 1832202"/>
                  <a:gd name="connsiteY9" fmla="*/ 231989 h 1609702"/>
                  <a:gd name="connsiteX10" fmla="*/ 1832203 w 1832202"/>
                  <a:gd name="connsiteY10" fmla="*/ 238694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2202" h="1609702">
                    <a:moveTo>
                      <a:pt x="1832203" y="238694"/>
                    </a:moveTo>
                    <a:cubicBezTo>
                      <a:pt x="1062302" y="142144"/>
                      <a:pt x="354101" y="678536"/>
                      <a:pt x="241432" y="1449599"/>
                    </a:cubicBezTo>
                    <a:cubicBezTo>
                      <a:pt x="232043" y="1449599"/>
                      <a:pt x="221313" y="1452281"/>
                      <a:pt x="213265" y="1458986"/>
                    </a:cubicBezTo>
                    <a:lnTo>
                      <a:pt x="24143" y="1606494"/>
                    </a:lnTo>
                    <a:cubicBezTo>
                      <a:pt x="17437" y="1611858"/>
                      <a:pt x="10730" y="1609176"/>
                      <a:pt x="8048" y="1607835"/>
                    </a:cubicBezTo>
                    <a:cubicBezTo>
                      <a:pt x="5365" y="1606494"/>
                      <a:pt x="0" y="1602471"/>
                      <a:pt x="0" y="1594425"/>
                    </a:cubicBezTo>
                    <a:cubicBezTo>
                      <a:pt x="16095" y="1150561"/>
                      <a:pt x="203876" y="754972"/>
                      <a:pt x="498960" y="468002"/>
                    </a:cubicBezTo>
                    <a:cubicBezTo>
                      <a:pt x="794044" y="181032"/>
                      <a:pt x="1196431" y="4023"/>
                      <a:pt x="1640398" y="0"/>
                    </a:cubicBezTo>
                    <a:cubicBezTo>
                      <a:pt x="1644422" y="0"/>
                      <a:pt x="1649787" y="2682"/>
                      <a:pt x="1652470" y="5364"/>
                    </a:cubicBezTo>
                    <a:lnTo>
                      <a:pt x="1829520" y="231989"/>
                    </a:lnTo>
                    <a:cubicBezTo>
                      <a:pt x="1830861" y="233330"/>
                      <a:pt x="1832203" y="236013"/>
                      <a:pt x="1832203" y="238694"/>
                    </a:cubicBezTo>
                    <a:close/>
                  </a:path>
                </a:pathLst>
              </a:custGeom>
              <a:solidFill>
                <a:srgbClr val="9C66AA"/>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7" name="Graphic 9">
              <a:extLst>
                <a:ext uri="{FF2B5EF4-FFF2-40B4-BE49-F238E27FC236}">
                  <a16:creationId xmlns:a16="http://schemas.microsoft.com/office/drawing/2014/main" id="{38C762E7-658D-B5A1-E274-BB5786D4FCD3}"/>
                </a:ext>
              </a:extLst>
            </p:cNvPr>
            <p:cNvGrpSpPr/>
            <p:nvPr/>
          </p:nvGrpSpPr>
          <p:grpSpPr>
            <a:xfrm>
              <a:off x="9102785" y="1648978"/>
              <a:ext cx="1610747" cy="1831778"/>
              <a:chOff x="9102785" y="1648978"/>
              <a:chExt cx="1610747" cy="1831778"/>
            </a:xfrm>
          </p:grpSpPr>
          <p:sp>
            <p:nvSpPr>
              <p:cNvPr id="38" name="Freeform 37">
                <a:extLst>
                  <a:ext uri="{FF2B5EF4-FFF2-40B4-BE49-F238E27FC236}">
                    <a16:creationId xmlns:a16="http://schemas.microsoft.com/office/drawing/2014/main" id="{27F6D965-883E-177C-7854-5256701AC6F6}"/>
                  </a:ext>
                </a:extLst>
              </p:cNvPr>
              <p:cNvSpPr/>
              <p:nvPr/>
            </p:nvSpPr>
            <p:spPr>
              <a:xfrm>
                <a:off x="9102785" y="1889014"/>
                <a:ext cx="1383229" cy="1591743"/>
              </a:xfrm>
              <a:custGeom>
                <a:avLst/>
                <a:gdLst>
                  <a:gd name="connsiteX0" fmla="*/ 1371998 w 1383229"/>
                  <a:gd name="connsiteY0" fmla="*/ 1591743 h 1591743"/>
                  <a:gd name="connsiteX1" fmla="*/ 1359927 w 1383229"/>
                  <a:gd name="connsiteY1" fmla="*/ 1587720 h 1591743"/>
                  <a:gd name="connsiteX2" fmla="*/ 1154709 w 1383229"/>
                  <a:gd name="connsiteY2" fmla="*/ 1410711 h 1591743"/>
                  <a:gd name="connsiteX3" fmla="*/ 1149344 w 1383229"/>
                  <a:gd name="connsiteY3" fmla="*/ 1399983 h 1591743"/>
                  <a:gd name="connsiteX4" fmla="*/ 14612 w 1383229"/>
                  <a:gd name="connsiteY4" fmla="*/ 218580 h 1591743"/>
                  <a:gd name="connsiteX5" fmla="*/ 1199 w 1383229"/>
                  <a:gd name="connsiteY5" fmla="*/ 209193 h 1591743"/>
                  <a:gd name="connsiteX6" fmla="*/ 3882 w 1383229"/>
                  <a:gd name="connsiteY6" fmla="*/ 194442 h 1591743"/>
                  <a:gd name="connsiteX7" fmla="*/ 148741 w 1383229"/>
                  <a:gd name="connsiteY7" fmla="*/ 26820 h 1591743"/>
                  <a:gd name="connsiteX8" fmla="*/ 159472 w 1383229"/>
                  <a:gd name="connsiteY8" fmla="*/ 0 h 1591743"/>
                  <a:gd name="connsiteX9" fmla="*/ 1371998 w 1383229"/>
                  <a:gd name="connsiteY9" fmla="*/ 1591743 h 159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229" h="1591743">
                    <a:moveTo>
                      <a:pt x="1371998" y="1591743"/>
                    </a:moveTo>
                    <a:cubicBezTo>
                      <a:pt x="1367975" y="1591743"/>
                      <a:pt x="1363951" y="1591743"/>
                      <a:pt x="1359927" y="1587720"/>
                    </a:cubicBezTo>
                    <a:lnTo>
                      <a:pt x="1154709" y="1410711"/>
                    </a:lnTo>
                    <a:cubicBezTo>
                      <a:pt x="1152027" y="1408029"/>
                      <a:pt x="1149344" y="1404006"/>
                      <a:pt x="1149344" y="1399983"/>
                    </a:cubicBezTo>
                    <a:cubicBezTo>
                      <a:pt x="1142638" y="769722"/>
                      <a:pt x="643678" y="250763"/>
                      <a:pt x="14612" y="218580"/>
                    </a:cubicBezTo>
                    <a:cubicBezTo>
                      <a:pt x="9247" y="218580"/>
                      <a:pt x="3882" y="214557"/>
                      <a:pt x="1199" y="209193"/>
                    </a:cubicBezTo>
                    <a:cubicBezTo>
                      <a:pt x="-142" y="206511"/>
                      <a:pt x="-1483" y="199806"/>
                      <a:pt x="3882" y="194442"/>
                    </a:cubicBezTo>
                    <a:lnTo>
                      <a:pt x="148741" y="26820"/>
                    </a:lnTo>
                    <a:cubicBezTo>
                      <a:pt x="155448" y="18774"/>
                      <a:pt x="159472" y="9387"/>
                      <a:pt x="159472" y="0"/>
                    </a:cubicBezTo>
                    <a:cubicBezTo>
                      <a:pt x="932055" y="113983"/>
                      <a:pt x="1468572" y="822020"/>
                      <a:pt x="1371998" y="1591743"/>
                    </a:cubicBezTo>
                    <a:close/>
                  </a:path>
                </a:pathLst>
              </a:custGeom>
              <a:solidFill>
                <a:srgbClr val="95B8B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68C7D5A9-60BB-D07F-76C6-812FF2B6B8F6}"/>
                  </a:ext>
                </a:extLst>
              </p:cNvPr>
              <p:cNvSpPr/>
              <p:nvPr/>
            </p:nvSpPr>
            <p:spPr>
              <a:xfrm>
                <a:off x="9103457" y="1648978"/>
                <a:ext cx="1610075" cy="1831778"/>
              </a:xfrm>
              <a:custGeom>
                <a:avLst/>
                <a:gdLst>
                  <a:gd name="connsiteX0" fmla="*/ 1610076 w 1610075"/>
                  <a:gd name="connsiteY0" fmla="*/ 1640018 h 1831778"/>
                  <a:gd name="connsiteX1" fmla="*/ 1604710 w 1610075"/>
                  <a:gd name="connsiteY1" fmla="*/ 1652087 h 1831778"/>
                  <a:gd name="connsiteX2" fmla="*/ 1378032 w 1610075"/>
                  <a:gd name="connsiteY2" fmla="*/ 1829096 h 1831778"/>
                  <a:gd name="connsiteX3" fmla="*/ 1371326 w 1610075"/>
                  <a:gd name="connsiteY3" fmla="*/ 1831779 h 1831778"/>
                  <a:gd name="connsiteX4" fmla="*/ 160141 w 1610075"/>
                  <a:gd name="connsiteY4" fmla="*/ 241376 h 1831778"/>
                  <a:gd name="connsiteX5" fmla="*/ 150752 w 1610075"/>
                  <a:gd name="connsiteY5" fmla="*/ 213216 h 1831778"/>
                  <a:gd name="connsiteX6" fmla="*/ 3210 w 1610075"/>
                  <a:gd name="connsiteY6" fmla="*/ 24137 h 1831778"/>
                  <a:gd name="connsiteX7" fmla="*/ 1868 w 1610075"/>
                  <a:gd name="connsiteY7" fmla="*/ 8046 h 1831778"/>
                  <a:gd name="connsiteX8" fmla="*/ 15281 w 1610075"/>
                  <a:gd name="connsiteY8" fmla="*/ 0 h 1831778"/>
                  <a:gd name="connsiteX9" fmla="*/ 1610076 w 1610075"/>
                  <a:gd name="connsiteY9" fmla="*/ 1640018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10076" y="1640018"/>
                    </a:moveTo>
                    <a:cubicBezTo>
                      <a:pt x="1610076" y="1644041"/>
                      <a:pt x="1607393" y="1649405"/>
                      <a:pt x="1604710" y="1652087"/>
                    </a:cubicBezTo>
                    <a:lnTo>
                      <a:pt x="1378032" y="1829096"/>
                    </a:lnTo>
                    <a:cubicBezTo>
                      <a:pt x="1375350" y="1830438"/>
                      <a:pt x="1374009" y="1831779"/>
                      <a:pt x="1371326" y="1831779"/>
                    </a:cubicBezTo>
                    <a:cubicBezTo>
                      <a:pt x="1467899" y="1062056"/>
                      <a:pt x="931383" y="354019"/>
                      <a:pt x="160141" y="241376"/>
                    </a:cubicBezTo>
                    <a:cubicBezTo>
                      <a:pt x="160141" y="230648"/>
                      <a:pt x="157458" y="221262"/>
                      <a:pt x="150752" y="213216"/>
                    </a:cubicBezTo>
                    <a:lnTo>
                      <a:pt x="3210" y="24137"/>
                    </a:lnTo>
                    <a:cubicBezTo>
                      <a:pt x="-2155" y="17433"/>
                      <a:pt x="527" y="10728"/>
                      <a:pt x="1868" y="8046"/>
                    </a:cubicBezTo>
                    <a:cubicBezTo>
                      <a:pt x="3210" y="5364"/>
                      <a:pt x="7233" y="0"/>
                      <a:pt x="15281" y="0"/>
                    </a:cubicBezTo>
                    <a:cubicBezTo>
                      <a:pt x="901874" y="32183"/>
                      <a:pt x="1603369" y="752290"/>
                      <a:pt x="1610076" y="1640018"/>
                    </a:cubicBezTo>
                    <a:close/>
                  </a:path>
                </a:pathLst>
              </a:custGeom>
              <a:solidFill>
                <a:srgbClr val="B3DDDC"/>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40" name="Graphic 9">
              <a:extLst>
                <a:ext uri="{FF2B5EF4-FFF2-40B4-BE49-F238E27FC236}">
                  <a16:creationId xmlns:a16="http://schemas.microsoft.com/office/drawing/2014/main" id="{B3438667-8B52-0D74-E93B-B5B1DDD05A90}"/>
                </a:ext>
              </a:extLst>
            </p:cNvPr>
            <p:cNvGrpSpPr/>
            <p:nvPr/>
          </p:nvGrpSpPr>
          <p:grpSpPr>
            <a:xfrm>
              <a:off x="8879989" y="3348814"/>
              <a:ext cx="1832378" cy="1609702"/>
              <a:chOff x="8879989" y="3348814"/>
              <a:chExt cx="1832378" cy="1609702"/>
            </a:xfrm>
          </p:grpSpPr>
          <p:sp>
            <p:nvSpPr>
              <p:cNvPr id="41" name="Freeform 40">
                <a:extLst>
                  <a:ext uri="{FF2B5EF4-FFF2-40B4-BE49-F238E27FC236}">
                    <a16:creationId xmlns:a16="http://schemas.microsoft.com/office/drawing/2014/main" id="{D4C8CC1D-3E31-0822-8049-5DE66275BB7C}"/>
                  </a:ext>
                </a:extLst>
              </p:cNvPr>
              <p:cNvSpPr/>
              <p:nvPr/>
            </p:nvSpPr>
            <p:spPr>
              <a:xfrm>
                <a:off x="8879989" y="3349340"/>
                <a:ext cx="1590770" cy="1383029"/>
              </a:xfrm>
              <a:custGeom>
                <a:avLst/>
                <a:gdLst>
                  <a:gd name="connsiteX0" fmla="*/ 1590771 w 1590770"/>
                  <a:gd name="connsiteY0" fmla="*/ 160918 h 1383029"/>
                  <a:gd name="connsiteX1" fmla="*/ 0 w 1590770"/>
                  <a:gd name="connsiteY1" fmla="*/ 1371823 h 1383029"/>
                  <a:gd name="connsiteX2" fmla="*/ 2682 w 1590770"/>
                  <a:gd name="connsiteY2" fmla="*/ 1359754 h 1383029"/>
                  <a:gd name="connsiteX3" fmla="*/ 179733 w 1590770"/>
                  <a:gd name="connsiteY3" fmla="*/ 1154584 h 1383029"/>
                  <a:gd name="connsiteX4" fmla="*/ 190463 w 1590770"/>
                  <a:gd name="connsiteY4" fmla="*/ 1149220 h 1383029"/>
                  <a:gd name="connsiteX5" fmla="*/ 1372140 w 1590770"/>
                  <a:gd name="connsiteY5" fmla="*/ 14751 h 1383029"/>
                  <a:gd name="connsiteX6" fmla="*/ 1381529 w 1590770"/>
                  <a:gd name="connsiteY6" fmla="*/ 1341 h 1383029"/>
                  <a:gd name="connsiteX7" fmla="*/ 1386894 w 1590770"/>
                  <a:gd name="connsiteY7" fmla="*/ 0 h 1383029"/>
                  <a:gd name="connsiteX8" fmla="*/ 1396283 w 1590770"/>
                  <a:gd name="connsiteY8" fmla="*/ 4023 h 1383029"/>
                  <a:gd name="connsiteX9" fmla="*/ 1563945 w 1590770"/>
                  <a:gd name="connsiteY9" fmla="*/ 148849 h 1383029"/>
                  <a:gd name="connsiteX10" fmla="*/ 1590771 w 1590770"/>
                  <a:gd name="connsiteY10" fmla="*/ 160918 h 13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70" h="1383029">
                    <a:moveTo>
                      <a:pt x="1590771" y="160918"/>
                    </a:moveTo>
                    <a:cubicBezTo>
                      <a:pt x="1478102" y="930640"/>
                      <a:pt x="769901" y="1468373"/>
                      <a:pt x="0" y="1371823"/>
                    </a:cubicBezTo>
                    <a:cubicBezTo>
                      <a:pt x="0" y="1367799"/>
                      <a:pt x="0" y="1363777"/>
                      <a:pt x="2682" y="1359754"/>
                    </a:cubicBezTo>
                    <a:lnTo>
                      <a:pt x="179733" y="1154584"/>
                    </a:lnTo>
                    <a:cubicBezTo>
                      <a:pt x="182416" y="1151902"/>
                      <a:pt x="186439" y="1149220"/>
                      <a:pt x="190463" y="1149220"/>
                    </a:cubicBezTo>
                    <a:cubicBezTo>
                      <a:pt x="820870" y="1142515"/>
                      <a:pt x="1339949" y="643670"/>
                      <a:pt x="1372140" y="14751"/>
                    </a:cubicBezTo>
                    <a:cubicBezTo>
                      <a:pt x="1372140" y="9387"/>
                      <a:pt x="1376164" y="4023"/>
                      <a:pt x="1381529" y="1341"/>
                    </a:cubicBezTo>
                    <a:cubicBezTo>
                      <a:pt x="1382871" y="1341"/>
                      <a:pt x="1384212" y="0"/>
                      <a:pt x="1386894" y="0"/>
                    </a:cubicBezTo>
                    <a:cubicBezTo>
                      <a:pt x="1389577" y="0"/>
                      <a:pt x="1392259" y="1341"/>
                      <a:pt x="1396283" y="4023"/>
                    </a:cubicBezTo>
                    <a:lnTo>
                      <a:pt x="1563945" y="148849"/>
                    </a:lnTo>
                    <a:cubicBezTo>
                      <a:pt x="1571992" y="156895"/>
                      <a:pt x="1581381" y="159577"/>
                      <a:pt x="1590771" y="160918"/>
                    </a:cubicBezTo>
                    <a:close/>
                  </a:path>
                </a:pathLst>
              </a:custGeom>
              <a:solidFill>
                <a:srgbClr val="CC782D"/>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CABB4A32-18C8-90CA-9A54-4B70CF038402}"/>
                  </a:ext>
                </a:extLst>
              </p:cNvPr>
              <p:cNvSpPr/>
              <p:nvPr/>
            </p:nvSpPr>
            <p:spPr>
              <a:xfrm>
                <a:off x="8879989" y="3348814"/>
                <a:ext cx="1832378" cy="1609702"/>
              </a:xfrm>
              <a:custGeom>
                <a:avLst/>
                <a:gdLst>
                  <a:gd name="connsiteX0" fmla="*/ 1832203 w 1832378"/>
                  <a:gd name="connsiteY0" fmla="*/ 15278 h 1609702"/>
                  <a:gd name="connsiteX1" fmla="*/ 191804 w 1832378"/>
                  <a:gd name="connsiteY1" fmla="*/ 1609703 h 1609702"/>
                  <a:gd name="connsiteX2" fmla="*/ 179733 w 1832378"/>
                  <a:gd name="connsiteY2" fmla="*/ 1604339 h 1609702"/>
                  <a:gd name="connsiteX3" fmla="*/ 2682 w 1832378"/>
                  <a:gd name="connsiteY3" fmla="*/ 1377713 h 1609702"/>
                  <a:gd name="connsiteX4" fmla="*/ 0 w 1832378"/>
                  <a:gd name="connsiteY4" fmla="*/ 1371008 h 1609702"/>
                  <a:gd name="connsiteX5" fmla="*/ 1590771 w 1832378"/>
                  <a:gd name="connsiteY5" fmla="*/ 160103 h 1609702"/>
                  <a:gd name="connsiteX6" fmla="*/ 1618937 w 1832378"/>
                  <a:gd name="connsiteY6" fmla="*/ 150717 h 1609702"/>
                  <a:gd name="connsiteX7" fmla="*/ 1808059 w 1832378"/>
                  <a:gd name="connsiteY7" fmla="*/ 3209 h 1609702"/>
                  <a:gd name="connsiteX8" fmla="*/ 1824155 w 1832378"/>
                  <a:gd name="connsiteY8" fmla="*/ 1868 h 1609702"/>
                  <a:gd name="connsiteX9" fmla="*/ 1832203 w 1832378"/>
                  <a:gd name="connsiteY9" fmla="*/ 15278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378" h="1609702">
                    <a:moveTo>
                      <a:pt x="1832203" y="15278"/>
                    </a:moveTo>
                    <a:cubicBezTo>
                      <a:pt x="1800012" y="901665"/>
                      <a:pt x="1079739" y="1601657"/>
                      <a:pt x="191804" y="1609703"/>
                    </a:cubicBezTo>
                    <a:cubicBezTo>
                      <a:pt x="187781" y="1609703"/>
                      <a:pt x="182416" y="1607021"/>
                      <a:pt x="179733" y="1604339"/>
                    </a:cubicBezTo>
                    <a:lnTo>
                      <a:pt x="2682" y="1377713"/>
                    </a:lnTo>
                    <a:cubicBezTo>
                      <a:pt x="1341" y="1375031"/>
                      <a:pt x="0" y="1373690"/>
                      <a:pt x="0" y="1371008"/>
                    </a:cubicBezTo>
                    <a:cubicBezTo>
                      <a:pt x="769901" y="1467559"/>
                      <a:pt x="1478102" y="929826"/>
                      <a:pt x="1590771" y="160103"/>
                    </a:cubicBezTo>
                    <a:cubicBezTo>
                      <a:pt x="1600159" y="160103"/>
                      <a:pt x="1610890" y="157422"/>
                      <a:pt x="1618937" y="150717"/>
                    </a:cubicBezTo>
                    <a:lnTo>
                      <a:pt x="1808059" y="3209"/>
                    </a:lnTo>
                    <a:cubicBezTo>
                      <a:pt x="1814766" y="-2155"/>
                      <a:pt x="1821472" y="527"/>
                      <a:pt x="1824155" y="1868"/>
                    </a:cubicBezTo>
                    <a:cubicBezTo>
                      <a:pt x="1826837" y="3209"/>
                      <a:pt x="1833544" y="7232"/>
                      <a:pt x="1832203" y="15278"/>
                    </a:cubicBezTo>
                    <a:close/>
                  </a:path>
                </a:pathLst>
              </a:custGeom>
              <a:solidFill>
                <a:srgbClr val="F79038"/>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43" name="Graphic 9">
              <a:extLst>
                <a:ext uri="{FF2B5EF4-FFF2-40B4-BE49-F238E27FC236}">
                  <a16:creationId xmlns:a16="http://schemas.microsoft.com/office/drawing/2014/main" id="{FC7D41B4-E1E5-9442-2440-E29337881BFB}"/>
                </a:ext>
              </a:extLst>
            </p:cNvPr>
            <p:cNvGrpSpPr/>
            <p:nvPr/>
          </p:nvGrpSpPr>
          <p:grpSpPr>
            <a:xfrm>
              <a:off x="7401887" y="3125397"/>
              <a:ext cx="1610075" cy="1831778"/>
              <a:chOff x="7401887" y="3125397"/>
              <a:chExt cx="1610075" cy="1831778"/>
            </a:xfrm>
          </p:grpSpPr>
          <p:sp>
            <p:nvSpPr>
              <p:cNvPr id="44" name="Freeform 43">
                <a:extLst>
                  <a:ext uri="{FF2B5EF4-FFF2-40B4-BE49-F238E27FC236}">
                    <a16:creationId xmlns:a16="http://schemas.microsoft.com/office/drawing/2014/main" id="{61991CBE-FFB3-A1A6-EFC5-28BEC167226F}"/>
                  </a:ext>
                </a:extLst>
              </p:cNvPr>
              <p:cNvSpPr/>
              <p:nvPr/>
            </p:nvSpPr>
            <p:spPr>
              <a:xfrm>
                <a:off x="7628086" y="3125397"/>
                <a:ext cx="1382157" cy="1590401"/>
              </a:xfrm>
              <a:custGeom>
                <a:avLst/>
                <a:gdLst>
                  <a:gd name="connsiteX0" fmla="*/ 1377984 w 1382157"/>
                  <a:gd name="connsiteY0" fmla="*/ 1395960 h 1590401"/>
                  <a:gd name="connsiteX1" fmla="*/ 1233125 w 1382157"/>
                  <a:gd name="connsiteY1" fmla="*/ 1563582 h 1590401"/>
                  <a:gd name="connsiteX2" fmla="*/ 1222395 w 1382157"/>
                  <a:gd name="connsiteY2" fmla="*/ 1590402 h 1590401"/>
                  <a:gd name="connsiteX3" fmla="*/ 11209 w 1382157"/>
                  <a:gd name="connsiteY3" fmla="*/ 0 h 1590401"/>
                  <a:gd name="connsiteX4" fmla="*/ 13892 w 1382157"/>
                  <a:gd name="connsiteY4" fmla="*/ 0 h 1590401"/>
                  <a:gd name="connsiteX5" fmla="*/ 23281 w 1382157"/>
                  <a:gd name="connsiteY5" fmla="*/ 4023 h 1590401"/>
                  <a:gd name="connsiteX6" fmla="*/ 228498 w 1382157"/>
                  <a:gd name="connsiteY6" fmla="*/ 181032 h 1590401"/>
                  <a:gd name="connsiteX7" fmla="*/ 233864 w 1382157"/>
                  <a:gd name="connsiteY7" fmla="*/ 191760 h 1590401"/>
                  <a:gd name="connsiteX8" fmla="*/ 1368595 w 1382157"/>
                  <a:gd name="connsiteY8" fmla="*/ 1373163 h 1590401"/>
                  <a:gd name="connsiteX9" fmla="*/ 1382008 w 1382157"/>
                  <a:gd name="connsiteY9" fmla="*/ 1382550 h 1590401"/>
                  <a:gd name="connsiteX10" fmla="*/ 1377984 w 1382157"/>
                  <a:gd name="connsiteY10" fmla="*/ 1395960 h 159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157" h="1590401">
                    <a:moveTo>
                      <a:pt x="1377984" y="1395960"/>
                    </a:moveTo>
                    <a:lnTo>
                      <a:pt x="1233125" y="1563582"/>
                    </a:lnTo>
                    <a:cubicBezTo>
                      <a:pt x="1226419" y="1571628"/>
                      <a:pt x="1222395" y="1581015"/>
                      <a:pt x="1222395" y="1590402"/>
                    </a:cubicBezTo>
                    <a:cubicBezTo>
                      <a:pt x="452494" y="1477760"/>
                      <a:pt x="-85364" y="769722"/>
                      <a:pt x="11209" y="0"/>
                    </a:cubicBezTo>
                    <a:cubicBezTo>
                      <a:pt x="12551" y="0"/>
                      <a:pt x="12551" y="0"/>
                      <a:pt x="13892" y="0"/>
                    </a:cubicBezTo>
                    <a:cubicBezTo>
                      <a:pt x="17916" y="0"/>
                      <a:pt x="20598" y="1341"/>
                      <a:pt x="23281" y="4023"/>
                    </a:cubicBezTo>
                    <a:lnTo>
                      <a:pt x="228498" y="181032"/>
                    </a:lnTo>
                    <a:cubicBezTo>
                      <a:pt x="231181" y="183714"/>
                      <a:pt x="233864" y="187737"/>
                      <a:pt x="233864" y="191760"/>
                    </a:cubicBezTo>
                    <a:cubicBezTo>
                      <a:pt x="240570" y="822020"/>
                      <a:pt x="738189" y="1340980"/>
                      <a:pt x="1368595" y="1373163"/>
                    </a:cubicBezTo>
                    <a:cubicBezTo>
                      <a:pt x="1373961" y="1373163"/>
                      <a:pt x="1379326" y="1377186"/>
                      <a:pt x="1382008" y="1382550"/>
                    </a:cubicBezTo>
                    <a:cubicBezTo>
                      <a:pt x="1382008" y="1383891"/>
                      <a:pt x="1383349" y="1389255"/>
                      <a:pt x="1377984" y="1395960"/>
                    </a:cubicBezTo>
                    <a:close/>
                  </a:path>
                </a:pathLst>
              </a:custGeom>
              <a:solidFill>
                <a:srgbClr val="C584A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27B7B06-55A0-643E-9ABB-8619A0CFA4D2}"/>
                  </a:ext>
                </a:extLst>
              </p:cNvPr>
              <p:cNvSpPr/>
              <p:nvPr/>
            </p:nvSpPr>
            <p:spPr>
              <a:xfrm>
                <a:off x="7401887" y="3125397"/>
                <a:ext cx="1610075" cy="1831778"/>
              </a:xfrm>
              <a:custGeom>
                <a:avLst/>
                <a:gdLst>
                  <a:gd name="connsiteX0" fmla="*/ 1608207 w 1610075"/>
                  <a:gd name="connsiteY0" fmla="*/ 1823733 h 1831778"/>
                  <a:gd name="connsiteX1" fmla="*/ 1594794 w 1610075"/>
                  <a:gd name="connsiteY1" fmla="*/ 1831778 h 1831778"/>
                  <a:gd name="connsiteX2" fmla="*/ 0 w 1610075"/>
                  <a:gd name="connsiteY2" fmla="*/ 191760 h 1831778"/>
                  <a:gd name="connsiteX3" fmla="*/ 5365 w 1610075"/>
                  <a:gd name="connsiteY3" fmla="*/ 179691 h 1831778"/>
                  <a:gd name="connsiteX4" fmla="*/ 232043 w 1610075"/>
                  <a:gd name="connsiteY4" fmla="*/ 2682 h 1831778"/>
                  <a:gd name="connsiteX5" fmla="*/ 238750 w 1610075"/>
                  <a:gd name="connsiteY5" fmla="*/ 0 h 1831778"/>
                  <a:gd name="connsiteX6" fmla="*/ 1449935 w 1610075"/>
                  <a:gd name="connsiteY6" fmla="*/ 1590402 h 1831778"/>
                  <a:gd name="connsiteX7" fmla="*/ 1459324 w 1610075"/>
                  <a:gd name="connsiteY7" fmla="*/ 1618562 h 1831778"/>
                  <a:gd name="connsiteX8" fmla="*/ 1606866 w 1610075"/>
                  <a:gd name="connsiteY8" fmla="*/ 1807641 h 1831778"/>
                  <a:gd name="connsiteX9" fmla="*/ 1608207 w 1610075"/>
                  <a:gd name="connsiteY9" fmla="*/ 1823733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08207" y="1823733"/>
                    </a:moveTo>
                    <a:cubicBezTo>
                      <a:pt x="1606866" y="1826415"/>
                      <a:pt x="1602842" y="1831778"/>
                      <a:pt x="1594794" y="1831778"/>
                    </a:cubicBezTo>
                    <a:cubicBezTo>
                      <a:pt x="708201" y="1799595"/>
                      <a:pt x="8048" y="1079489"/>
                      <a:pt x="0" y="191760"/>
                    </a:cubicBezTo>
                    <a:cubicBezTo>
                      <a:pt x="0" y="187737"/>
                      <a:pt x="2683" y="182373"/>
                      <a:pt x="5365" y="179691"/>
                    </a:cubicBezTo>
                    <a:lnTo>
                      <a:pt x="232043" y="2682"/>
                    </a:lnTo>
                    <a:cubicBezTo>
                      <a:pt x="234726" y="1341"/>
                      <a:pt x="236067" y="0"/>
                      <a:pt x="238750" y="0"/>
                    </a:cubicBezTo>
                    <a:cubicBezTo>
                      <a:pt x="142177" y="769722"/>
                      <a:pt x="678693" y="1477760"/>
                      <a:pt x="1449935" y="1590402"/>
                    </a:cubicBezTo>
                    <a:cubicBezTo>
                      <a:pt x="1449935" y="1599789"/>
                      <a:pt x="1452618" y="1610516"/>
                      <a:pt x="1459324" y="1618562"/>
                    </a:cubicBezTo>
                    <a:lnTo>
                      <a:pt x="1606866" y="1807641"/>
                    </a:lnTo>
                    <a:cubicBezTo>
                      <a:pt x="1612231" y="1815686"/>
                      <a:pt x="1609549" y="1822391"/>
                      <a:pt x="1608207" y="1823733"/>
                    </a:cubicBezTo>
                    <a:close/>
                  </a:path>
                </a:pathLst>
              </a:custGeom>
              <a:solidFill>
                <a:srgbClr val="EF9FC1"/>
              </a:solidFill>
              <a:ln w="13399"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9306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11599-703E-9A36-E157-0F0AD964CA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563" y="787845"/>
            <a:ext cx="7657821" cy="5571067"/>
          </a:xfrm>
          <a:prstGeom prst="rect">
            <a:avLst/>
          </a:prstGeom>
          <a:noFill/>
        </p:spPr>
      </p:pic>
      <p:pic>
        <p:nvPicPr>
          <p:cNvPr id="4" name="Online Media 3" title="The State of Food Security and Nutrition in the World 2020">
            <a:hlinkClick r:id="" action="ppaction://media"/>
            <a:extLst>
              <a:ext uri="{FF2B5EF4-FFF2-40B4-BE49-F238E27FC236}">
                <a16:creationId xmlns:a16="http://schemas.microsoft.com/office/drawing/2014/main" id="{05F7F02A-6538-1262-1AFC-B7D79991BA13}"/>
              </a:ext>
            </a:extLst>
          </p:cNvPr>
          <p:cNvPicPr>
            <a:picLocks noRot="1" noChangeAspect="1"/>
          </p:cNvPicPr>
          <p:nvPr>
            <a:videoFile r:link="rId1"/>
          </p:nvPr>
        </p:nvPicPr>
        <p:blipFill>
          <a:blip r:embed="rId4"/>
          <a:stretch>
            <a:fillRect/>
          </a:stretch>
        </p:blipFill>
        <p:spPr>
          <a:xfrm>
            <a:off x="4648718" y="1324947"/>
            <a:ext cx="5638046" cy="3502737"/>
          </a:xfrm>
          <a:prstGeom prst="rect">
            <a:avLst/>
          </a:prstGeom>
        </p:spPr>
      </p:pic>
      <p:sp>
        <p:nvSpPr>
          <p:cNvPr id="5" name="TextBox 4">
            <a:extLst>
              <a:ext uri="{FF2B5EF4-FFF2-40B4-BE49-F238E27FC236}">
                <a16:creationId xmlns:a16="http://schemas.microsoft.com/office/drawing/2014/main" id="{89A10535-76A4-FEF4-C347-1D5C25A70F09}"/>
              </a:ext>
            </a:extLst>
          </p:cNvPr>
          <p:cNvSpPr txBox="1"/>
          <p:nvPr/>
        </p:nvSpPr>
        <p:spPr>
          <a:xfrm>
            <a:off x="811763" y="1334278"/>
            <a:ext cx="3125755" cy="2677656"/>
          </a:xfrm>
          <a:prstGeom prst="rect">
            <a:avLst/>
          </a:prstGeom>
          <a:noFill/>
        </p:spPr>
        <p:txBody>
          <a:bodyPr wrap="square" rtlCol="0">
            <a:spAutoFit/>
          </a:bodyPr>
          <a:lstStyle/>
          <a:p>
            <a:pPr algn="l" rtl="0"/>
            <a:r>
              <a:rPr lang="en-IE" sz="2400" dirty="0">
                <a:solidFill>
                  <a:srgbClr val="000000"/>
                </a:solidFill>
              </a:rPr>
              <a:t>Este pequeno vídeo da FAO das Nações </a:t>
            </a:r>
            <a:r>
              <a:rPr lang="en-IE" sz="2400" dirty="0" err="1">
                <a:solidFill>
                  <a:srgbClr val="000000"/>
                </a:solidFill>
              </a:rPr>
              <a:t>Unidas</a:t>
            </a:r>
            <a:r>
              <a:rPr lang="en-IE" sz="2400" dirty="0">
                <a:solidFill>
                  <a:srgbClr val="000000"/>
                </a:solidFill>
              </a:rPr>
              <a:t> </a:t>
            </a:r>
            <a:r>
              <a:rPr lang="en-IE" sz="2400" dirty="0" err="1">
                <a:solidFill>
                  <a:srgbClr val="000000"/>
                </a:solidFill>
              </a:rPr>
              <a:t>apresenta</a:t>
            </a:r>
            <a:r>
              <a:rPr lang="en-IE" sz="2400" dirty="0">
                <a:solidFill>
                  <a:srgbClr val="000000"/>
                </a:solidFill>
              </a:rPr>
              <a:t>, de forma </a:t>
            </a:r>
            <a:r>
              <a:rPr lang="en-IE" sz="2400" dirty="0" err="1">
                <a:solidFill>
                  <a:srgbClr val="000000"/>
                </a:solidFill>
              </a:rPr>
              <a:t>resumida</a:t>
            </a:r>
            <a:r>
              <a:rPr lang="en-IE" sz="2400" dirty="0">
                <a:solidFill>
                  <a:srgbClr val="000000"/>
                </a:solidFill>
              </a:rPr>
              <a:t>, o </a:t>
            </a:r>
            <a:r>
              <a:rPr lang="en-IE" sz="2400" dirty="0" err="1">
                <a:solidFill>
                  <a:srgbClr val="000000"/>
                </a:solidFill>
              </a:rPr>
              <a:t>estado</a:t>
            </a:r>
            <a:r>
              <a:rPr lang="en-IE" sz="2400" dirty="0">
                <a:solidFill>
                  <a:srgbClr val="000000"/>
                </a:solidFill>
              </a:rPr>
              <a:t> da Segurança Alimentar e Nutricional no Mundo </a:t>
            </a:r>
            <a:r>
              <a:rPr lang="en-IE" sz="2400" dirty="0" err="1">
                <a:solidFill>
                  <a:srgbClr val="000000"/>
                </a:solidFill>
              </a:rPr>
              <a:t>em</a:t>
            </a:r>
            <a:r>
              <a:rPr lang="en-IE" sz="2400" dirty="0">
                <a:solidFill>
                  <a:srgbClr val="000000"/>
                </a:solidFill>
              </a:rPr>
              <a:t> 2020</a:t>
            </a:r>
          </a:p>
        </p:txBody>
      </p:sp>
      <p:sp>
        <p:nvSpPr>
          <p:cNvPr id="7" name="TextBox 6">
            <a:extLst>
              <a:ext uri="{FF2B5EF4-FFF2-40B4-BE49-F238E27FC236}">
                <a16:creationId xmlns:a16="http://schemas.microsoft.com/office/drawing/2014/main" id="{021E0976-0198-7F19-33BE-6C03E6B3DC65}"/>
              </a:ext>
            </a:extLst>
          </p:cNvPr>
          <p:cNvSpPr txBox="1"/>
          <p:nvPr/>
        </p:nvSpPr>
        <p:spPr>
          <a:xfrm>
            <a:off x="4784272" y="5965668"/>
            <a:ext cx="6823010" cy="338554"/>
          </a:xfrm>
          <a:prstGeom prst="rect">
            <a:avLst/>
          </a:prstGeom>
          <a:noFill/>
        </p:spPr>
        <p:txBody>
          <a:bodyPr wrap="square">
            <a:spAutoFit/>
          </a:bodyPr>
          <a:lstStyle/>
          <a:p>
            <a:pPr algn="l" rtl="0"/>
            <a:r>
              <a:rPr lang="en-US" sz="1600" dirty="0">
                <a:solidFill>
                  <a:srgbClr val="F79037"/>
                </a:solidFill>
                <a:hlinkClick r:id="rId5">
                  <a:extLst>
                    <a:ext uri="{A12FA001-AC4F-418D-AE19-62706E023703}">
                      <ahyp:hlinkClr xmlns:ahyp="http://schemas.microsoft.com/office/drawing/2018/hyperlinkcolor" val="tx"/>
                    </a:ext>
                  </a:extLst>
                </a:hlinkClick>
              </a:rPr>
              <a:t>O Estado da Segurança Alimentar e Nutricional no Mundo 2020 - YouTube</a:t>
            </a:r>
            <a:endParaRPr lang="en-IE" sz="1600" dirty="0">
              <a:solidFill>
                <a:srgbClr val="F79037"/>
              </a:solidFill>
            </a:endParaRPr>
          </a:p>
        </p:txBody>
      </p:sp>
      <p:grpSp>
        <p:nvGrpSpPr>
          <p:cNvPr id="8" name="Graphic 4">
            <a:extLst>
              <a:ext uri="{FF2B5EF4-FFF2-40B4-BE49-F238E27FC236}">
                <a16:creationId xmlns:a16="http://schemas.microsoft.com/office/drawing/2014/main" id="{7797D3C7-B834-5136-BC50-59E4432ECC09}"/>
              </a:ext>
            </a:extLst>
          </p:cNvPr>
          <p:cNvGrpSpPr/>
          <p:nvPr/>
        </p:nvGrpSpPr>
        <p:grpSpPr>
          <a:xfrm>
            <a:off x="10902346" y="2593957"/>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C835BBD-3A93-33A5-0656-804BCE49227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A8E70EF7-AAC8-936B-BD05-CB43EBF687B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7F193D12-60DC-D224-484E-24A5CB1E509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DB298D81-9E2F-C747-8211-A38BBAF824FE}"/>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9E867D04-1B2C-B599-93EA-B807947A23A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1275CB47-18FD-65B1-3381-0DA4045DB54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58C2B5C4-32D1-5F10-4F4E-7B070D0BCC7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277414B2-5C18-1B8F-999E-993E814586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B034ADC2-64BA-4202-FC9F-56D0D00983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AF411F-AED2-F761-DB48-A897E4362A2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76BFA7DA-88C9-8ECD-06D1-E56BB647615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1544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3B5D1-1276-CCC2-0633-F3858DC69786}"/>
              </a:ext>
            </a:extLst>
          </p:cNvPr>
          <p:cNvSpPr>
            <a:spLocks noGrp="1"/>
          </p:cNvSpPr>
          <p:nvPr>
            <p:ph type="body" sz="quarter" idx="16"/>
          </p:nvPr>
        </p:nvSpPr>
        <p:spPr/>
        <p:txBody>
          <a:bodyPr/>
          <a:lstStyle/>
          <a:p>
            <a:pPr algn="l" rtl="0"/>
            <a:r>
              <a:rPr lang="en-IE" dirty="0"/>
              <a:t>Comércio Justo &amp; Justiça Social</a:t>
            </a:r>
          </a:p>
          <a:p>
            <a:pPr algn="l" rtl="0"/>
            <a:endParaRPr lang="en-IE" dirty="0"/>
          </a:p>
        </p:txBody>
      </p:sp>
      <p:sp>
        <p:nvSpPr>
          <p:cNvPr id="3" name="Text Placeholder 2">
            <a:extLst>
              <a:ext uri="{FF2B5EF4-FFF2-40B4-BE49-F238E27FC236}">
                <a16:creationId xmlns:a16="http://schemas.microsoft.com/office/drawing/2014/main" id="{4C34727F-D9F3-26AB-FE03-CF09241DD6C5}"/>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1581839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651E9-12B2-B829-FA51-1D3DC3EACB95}"/>
              </a:ext>
            </a:extLst>
          </p:cNvPr>
          <p:cNvSpPr>
            <a:spLocks noGrp="1"/>
          </p:cNvSpPr>
          <p:nvPr>
            <p:ph type="body" sz="quarter" idx="18"/>
          </p:nvPr>
        </p:nvSpPr>
        <p:spPr>
          <a:xfrm>
            <a:off x="1418253" y="1254138"/>
            <a:ext cx="8560634" cy="3849918"/>
          </a:xfrm>
        </p:spPr>
        <p:txBody>
          <a:bodyPr/>
          <a:lstStyle/>
          <a:p>
            <a:pPr algn="ctr" rtl="0"/>
            <a:r>
              <a:rPr lang="en-US" sz="2800" i="1" dirty="0" err="1"/>
              <a:t>Operadores</a:t>
            </a:r>
            <a:r>
              <a:rPr lang="en-US" sz="2800" i="1" dirty="0"/>
              <a:t> agrícolas e </a:t>
            </a:r>
            <a:r>
              <a:rPr lang="en-US" sz="2800" i="1" dirty="0" err="1"/>
              <a:t>alimentares</a:t>
            </a:r>
            <a:r>
              <a:rPr lang="en-US" sz="2800" i="1" dirty="0"/>
              <a:t> </a:t>
            </a:r>
            <a:r>
              <a:rPr lang="en-US" sz="2800" i="1" dirty="0" err="1"/>
              <a:t>realizam</a:t>
            </a:r>
            <a:r>
              <a:rPr lang="en-US" sz="2800" i="1" dirty="0"/>
              <a:t> trabalhos difíceis e às vezes perigosos </a:t>
            </a:r>
            <a:r>
              <a:rPr lang="en-US" sz="2800" i="1" dirty="0" err="1"/>
              <a:t>por</a:t>
            </a:r>
            <a:r>
              <a:rPr lang="en-US" sz="2800" i="1" dirty="0"/>
              <a:t> um </a:t>
            </a:r>
            <a:r>
              <a:rPr lang="en-US" sz="2800" i="1" dirty="0" err="1"/>
              <a:t>baixo</a:t>
            </a:r>
            <a:r>
              <a:rPr lang="en-US" sz="2800" i="1" dirty="0"/>
              <a:t> </a:t>
            </a:r>
            <a:r>
              <a:rPr lang="en-US" sz="2800" i="1" dirty="0" err="1"/>
              <a:t>salário</a:t>
            </a:r>
            <a:r>
              <a:rPr lang="en-US" sz="2800" i="1" dirty="0"/>
              <a:t>. O </a:t>
            </a:r>
            <a:r>
              <a:rPr lang="en-US" sz="2800" i="1" dirty="0" err="1"/>
              <a:t>seu</a:t>
            </a:r>
            <a:r>
              <a:rPr lang="en-US" sz="2800" i="1" dirty="0"/>
              <a:t> trabalho não é </a:t>
            </a:r>
            <a:r>
              <a:rPr lang="en-US" sz="2800" i="1" dirty="0" err="1"/>
              <a:t>muito</a:t>
            </a:r>
            <a:r>
              <a:rPr lang="en-US" sz="2800" i="1" dirty="0"/>
              <a:t> valorizado na sociedade e eles são mais propensos do que outros trabalhadores a se verem incapazes de </a:t>
            </a:r>
            <a:r>
              <a:rPr lang="en-US" sz="2800" i="1" dirty="0" err="1"/>
              <a:t>comprarem</a:t>
            </a:r>
            <a:r>
              <a:rPr lang="en-US" sz="2800" i="1" dirty="0"/>
              <a:t> alimentos saudáveis ​​e nutritivos. </a:t>
            </a:r>
            <a:r>
              <a:rPr lang="en-US" sz="2800" i="1" dirty="0" err="1"/>
              <a:t>Alguns</a:t>
            </a:r>
            <a:r>
              <a:rPr lang="en-US" sz="2800" i="1" dirty="0"/>
              <a:t> </a:t>
            </a:r>
            <a:r>
              <a:rPr lang="en-US" sz="2800" i="1" dirty="0" err="1"/>
              <a:t>operadores</a:t>
            </a:r>
            <a:r>
              <a:rPr lang="en-US" sz="2800" i="1" dirty="0"/>
              <a:t> que </a:t>
            </a:r>
            <a:r>
              <a:rPr lang="en-US" sz="2800" i="1" dirty="0" err="1"/>
              <a:t>trabalham</a:t>
            </a:r>
            <a:r>
              <a:rPr lang="en-US" sz="2800" i="1" dirty="0"/>
              <a:t> </a:t>
            </a:r>
            <a:r>
              <a:rPr lang="en-US" sz="2800" i="1" dirty="0" err="1"/>
              <a:t>na</a:t>
            </a:r>
            <a:r>
              <a:rPr lang="en-US" sz="2800" i="1" dirty="0"/>
              <a:t> </a:t>
            </a:r>
            <a:r>
              <a:rPr lang="en-US" sz="2800" i="1" dirty="0" err="1"/>
              <a:t>área</a:t>
            </a:r>
            <a:r>
              <a:rPr lang="en-US" sz="2800" i="1" dirty="0"/>
              <a:t> </a:t>
            </a:r>
            <a:r>
              <a:rPr lang="en-US" sz="2800" i="1" dirty="0" err="1"/>
              <a:t>alimentar</a:t>
            </a:r>
            <a:r>
              <a:rPr lang="en-US" sz="2800" i="1" dirty="0"/>
              <a:t> e </a:t>
            </a:r>
            <a:r>
              <a:rPr lang="en-US" sz="2800" i="1" dirty="0" err="1"/>
              <a:t>na</a:t>
            </a:r>
            <a:r>
              <a:rPr lang="en-US" sz="2800" i="1" dirty="0"/>
              <a:t> agricultura </a:t>
            </a:r>
            <a:r>
              <a:rPr lang="en-US" sz="2800" i="1" dirty="0" err="1"/>
              <a:t>são</a:t>
            </a:r>
            <a:r>
              <a:rPr lang="en-US" sz="2800" i="1" dirty="0"/>
              <a:t> </a:t>
            </a:r>
            <a:r>
              <a:rPr lang="en-US" sz="2800" i="1" dirty="0" err="1"/>
              <a:t>protegidos</a:t>
            </a:r>
            <a:r>
              <a:rPr lang="en-US" sz="2800" i="1" dirty="0"/>
              <a:t> pela certificação de </a:t>
            </a:r>
            <a:r>
              <a:rPr lang="en-US" sz="2800" i="1" dirty="0" err="1"/>
              <a:t>comércio</a:t>
            </a:r>
            <a:r>
              <a:rPr lang="en-US" sz="2800" i="1" dirty="0"/>
              <a:t> </a:t>
            </a:r>
            <a:r>
              <a:rPr lang="en-US" sz="2800" i="1" dirty="0" err="1"/>
              <a:t>justo</a:t>
            </a:r>
            <a:r>
              <a:rPr lang="en-US" sz="2800" i="1" dirty="0"/>
              <a:t> (fair trade), mas certamente todos os trabalhadores devem ser pagos de forma justa e </a:t>
            </a:r>
            <a:r>
              <a:rPr lang="en-US" sz="2800" i="1" dirty="0" err="1"/>
              <a:t>serem</a:t>
            </a:r>
            <a:r>
              <a:rPr lang="en-US" sz="2800" i="1" dirty="0"/>
              <a:t> </a:t>
            </a:r>
            <a:r>
              <a:rPr lang="en-US" sz="2800" i="1" dirty="0" err="1"/>
              <a:t>bem</a:t>
            </a:r>
            <a:r>
              <a:rPr lang="en-US" sz="2800" i="1" dirty="0"/>
              <a:t> tratados.</a:t>
            </a:r>
            <a:endParaRPr lang="en-IE" sz="2800" i="1" dirty="0"/>
          </a:p>
        </p:txBody>
      </p:sp>
      <p:sp>
        <p:nvSpPr>
          <p:cNvPr id="5" name="AutoShape 4" descr="Food Ethics Council">
            <a:extLst>
              <a:ext uri="{FF2B5EF4-FFF2-40B4-BE49-F238E27FC236}">
                <a16:creationId xmlns:a16="http://schemas.microsoft.com/office/drawing/2014/main" id="{4A75A565-FBA1-73EF-0D02-476A8656A7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pic>
        <p:nvPicPr>
          <p:cNvPr id="7" name="Picture 6">
            <a:extLst>
              <a:ext uri="{FF2B5EF4-FFF2-40B4-BE49-F238E27FC236}">
                <a16:creationId xmlns:a16="http://schemas.microsoft.com/office/drawing/2014/main" id="{820A4583-1B0E-0843-6E25-19897B590A31}"/>
              </a:ext>
            </a:extLst>
          </p:cNvPr>
          <p:cNvPicPr>
            <a:picLocks noChangeAspect="1"/>
          </p:cNvPicPr>
          <p:nvPr/>
        </p:nvPicPr>
        <p:blipFill>
          <a:blip r:embed="rId2"/>
          <a:stretch>
            <a:fillRect/>
          </a:stretch>
        </p:blipFill>
        <p:spPr>
          <a:xfrm>
            <a:off x="8101049" y="5351552"/>
            <a:ext cx="3816546" cy="876345"/>
          </a:xfrm>
          <a:prstGeom prst="rect">
            <a:avLst/>
          </a:prstGeom>
        </p:spPr>
      </p:pic>
      <p:sp>
        <p:nvSpPr>
          <p:cNvPr id="8" name="TextBox 7">
            <a:extLst>
              <a:ext uri="{FF2B5EF4-FFF2-40B4-BE49-F238E27FC236}">
                <a16:creationId xmlns:a16="http://schemas.microsoft.com/office/drawing/2014/main" id="{E194A208-376F-4808-3C6D-430202290349}"/>
              </a:ext>
            </a:extLst>
          </p:cNvPr>
          <p:cNvSpPr txBox="1"/>
          <p:nvPr/>
        </p:nvSpPr>
        <p:spPr>
          <a:xfrm>
            <a:off x="455482" y="-299901"/>
            <a:ext cx="485192" cy="4708981"/>
          </a:xfrm>
          <a:prstGeom prst="rect">
            <a:avLst/>
          </a:prstGeom>
          <a:noFill/>
        </p:spPr>
        <p:txBody>
          <a:bodyPr wrap="square" rtlCol="0">
            <a:spAutoFit/>
          </a:bodyPr>
          <a:lstStyle/>
          <a:p>
            <a:pPr algn="l" rtl="0"/>
            <a:r>
              <a:rPr lang="en-IE" sz="30000" dirty="0">
                <a:solidFill>
                  <a:srgbClr val="F1A0C2"/>
                </a:solidFill>
                <a:latin typeface="Angsana New" panose="02020603050405020304" pitchFamily="18" charset="-34"/>
                <a:cs typeface="Angsana New" panose="02020603050405020304" pitchFamily="18" charset="-34"/>
              </a:rPr>
              <a:t>“</a:t>
            </a:r>
          </a:p>
        </p:txBody>
      </p:sp>
      <p:sp>
        <p:nvSpPr>
          <p:cNvPr id="9" name="TextBox 8">
            <a:extLst>
              <a:ext uri="{FF2B5EF4-FFF2-40B4-BE49-F238E27FC236}">
                <a16:creationId xmlns:a16="http://schemas.microsoft.com/office/drawing/2014/main" id="{FB3D13C3-B83C-44CC-82BB-C8D781F49ED7}"/>
              </a:ext>
            </a:extLst>
          </p:cNvPr>
          <p:cNvSpPr txBox="1"/>
          <p:nvPr/>
        </p:nvSpPr>
        <p:spPr>
          <a:xfrm rot="10800000">
            <a:off x="10542198" y="1589148"/>
            <a:ext cx="485192" cy="4708981"/>
          </a:xfrm>
          <a:prstGeom prst="rect">
            <a:avLst/>
          </a:prstGeom>
          <a:noFill/>
        </p:spPr>
        <p:txBody>
          <a:bodyPr wrap="square" rtlCol="0">
            <a:spAutoFit/>
          </a:bodyPr>
          <a:lstStyle/>
          <a:p>
            <a:pPr algn="l" rtl="0"/>
            <a:r>
              <a:rPr lang="en-IE" sz="30000" dirty="0">
                <a:solidFill>
                  <a:srgbClr val="F1A0C2"/>
                </a:solidFill>
                <a:latin typeface="Angsana New" panose="02020603050405020304" pitchFamily="18" charset="-34"/>
                <a:cs typeface="Angsana New" panose="02020603050405020304" pitchFamily="18" charset="-34"/>
              </a:rPr>
              <a:t>“</a:t>
            </a:r>
          </a:p>
        </p:txBody>
      </p:sp>
    </p:spTree>
    <p:extLst>
      <p:ext uri="{BB962C8B-B14F-4D97-AF65-F5344CB8AC3E}">
        <p14:creationId xmlns:p14="http://schemas.microsoft.com/office/powerpoint/2010/main" val="2549128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E266C-DA93-48A7-98C4-3FD7C2F6AD99}"/>
              </a:ext>
            </a:extLst>
          </p:cNvPr>
          <p:cNvSpPr>
            <a:spLocks noGrp="1"/>
          </p:cNvSpPr>
          <p:nvPr>
            <p:ph type="body" sz="quarter" idx="18"/>
          </p:nvPr>
        </p:nvSpPr>
        <p:spPr>
          <a:xfrm>
            <a:off x="964642" y="1709146"/>
            <a:ext cx="11046544" cy="3440624"/>
          </a:xfrm>
        </p:spPr>
        <p:txBody>
          <a:bodyPr/>
          <a:lstStyle/>
          <a:p>
            <a:pPr algn="just" rtl="0"/>
            <a:r>
              <a:rPr lang="en-US" b="1" dirty="0"/>
              <a:t>Os sistemas alimentares sustentáveis ​​protegem e melhoram o meio ambiente e fornecem às pessoas alimentos nutritivos e culturalmente aceitáveis</a:t>
            </a:r>
            <a:r>
              <a:rPr lang="en-US" dirty="0"/>
              <a:t>. Eles também garantem que </a:t>
            </a:r>
            <a:r>
              <a:rPr lang="en-US" dirty="0" err="1"/>
              <a:t>os</a:t>
            </a:r>
            <a:r>
              <a:rPr lang="en-US" dirty="0"/>
              <a:t> </a:t>
            </a:r>
            <a:r>
              <a:rPr lang="en-US" dirty="0" err="1"/>
              <a:t>operadores</a:t>
            </a:r>
            <a:r>
              <a:rPr lang="en-US" dirty="0"/>
              <a:t> que cultivam e </a:t>
            </a:r>
            <a:r>
              <a:rPr lang="en-US" dirty="0" err="1"/>
              <a:t>vendem</a:t>
            </a:r>
            <a:r>
              <a:rPr lang="en-US" dirty="0"/>
              <a:t> </a:t>
            </a:r>
            <a:r>
              <a:rPr lang="en-US" dirty="0" err="1"/>
              <a:t>os</a:t>
            </a:r>
            <a:r>
              <a:rPr lang="en-US" dirty="0"/>
              <a:t> alimentos </a:t>
            </a:r>
            <a:r>
              <a:rPr lang="en-US" dirty="0" err="1"/>
              <a:t>sejam</a:t>
            </a:r>
            <a:r>
              <a:rPr lang="en-US" dirty="0"/>
              <a:t> </a:t>
            </a:r>
            <a:r>
              <a:rPr lang="en-US" dirty="0" err="1"/>
              <a:t>tratados</a:t>
            </a:r>
            <a:r>
              <a:rPr lang="en-US" dirty="0"/>
              <a:t> </a:t>
            </a:r>
            <a:r>
              <a:rPr lang="en-US" dirty="0" err="1"/>
              <a:t>decentemente</a:t>
            </a:r>
            <a:r>
              <a:rPr lang="en-US" dirty="0"/>
              <a:t> e </a:t>
            </a:r>
            <a:r>
              <a:rPr lang="en-US" dirty="0" err="1"/>
              <a:t>pagos</a:t>
            </a:r>
            <a:r>
              <a:rPr lang="en-US" dirty="0"/>
              <a:t> de forma justa.</a:t>
            </a:r>
          </a:p>
          <a:p>
            <a:pPr algn="just" rtl="0"/>
            <a:r>
              <a:rPr lang="en-US" dirty="0" err="1"/>
              <a:t>Os</a:t>
            </a:r>
            <a:r>
              <a:rPr lang="en-US" dirty="0"/>
              <a:t> </a:t>
            </a:r>
            <a:r>
              <a:rPr lang="en-US" dirty="0" err="1"/>
              <a:t>trabalhadores</a:t>
            </a:r>
            <a:r>
              <a:rPr lang="en-US" dirty="0"/>
              <a:t> </a:t>
            </a:r>
            <a:r>
              <a:rPr lang="en-US" dirty="0" err="1"/>
              <a:t>na</a:t>
            </a:r>
            <a:r>
              <a:rPr lang="en-US" dirty="0"/>
              <a:t> </a:t>
            </a:r>
            <a:r>
              <a:rPr lang="en-US" dirty="0" err="1"/>
              <a:t>indústria</a:t>
            </a:r>
            <a:r>
              <a:rPr lang="en-US" dirty="0"/>
              <a:t> sofrem alguns dos piores </a:t>
            </a:r>
            <a:r>
              <a:rPr lang="en-US" dirty="0" err="1"/>
              <a:t>abusos</a:t>
            </a:r>
            <a:r>
              <a:rPr lang="en-US" dirty="0"/>
              <a:t> </a:t>
            </a:r>
            <a:r>
              <a:rPr lang="en-US" dirty="0" err="1"/>
              <a:t>documentados</a:t>
            </a:r>
            <a:r>
              <a:rPr lang="en-US" dirty="0"/>
              <a:t> ao </a:t>
            </a:r>
            <a:r>
              <a:rPr lang="en-US" dirty="0" err="1"/>
              <a:t>nível</a:t>
            </a:r>
            <a:r>
              <a:rPr lang="en-US" dirty="0"/>
              <a:t> dos </a:t>
            </a:r>
            <a:r>
              <a:rPr lang="en-US" dirty="0" err="1"/>
              <a:t>direitos</a:t>
            </a:r>
            <a:r>
              <a:rPr lang="en-US" dirty="0"/>
              <a:t> do </a:t>
            </a:r>
            <a:r>
              <a:rPr lang="en-US" dirty="0" err="1"/>
              <a:t>trabalho</a:t>
            </a:r>
            <a:r>
              <a:rPr lang="en-US" dirty="0"/>
              <a:t>. </a:t>
            </a:r>
            <a:r>
              <a:rPr lang="en-US" dirty="0" err="1"/>
              <a:t>Muitas</a:t>
            </a:r>
            <a:r>
              <a:rPr lang="en-US" dirty="0"/>
              <a:t> </a:t>
            </a:r>
            <a:r>
              <a:rPr lang="en-US" dirty="0" err="1"/>
              <a:t>vezes</a:t>
            </a:r>
            <a:r>
              <a:rPr lang="en-US" dirty="0"/>
              <a:t> </a:t>
            </a:r>
            <a:r>
              <a:rPr lang="en-US" dirty="0" err="1"/>
              <a:t>realizam</a:t>
            </a:r>
            <a:r>
              <a:rPr lang="en-US" dirty="0"/>
              <a:t> </a:t>
            </a:r>
            <a:r>
              <a:rPr lang="en-US" dirty="0" err="1"/>
              <a:t>trabalhos</a:t>
            </a:r>
            <a:r>
              <a:rPr lang="en-US" dirty="0"/>
              <a:t> difíceis, perigosos e mal pagos, </a:t>
            </a:r>
            <a:r>
              <a:rPr lang="en-US" dirty="0" err="1"/>
              <a:t>estando</a:t>
            </a:r>
            <a:r>
              <a:rPr lang="en-US" dirty="0"/>
              <a:t> no extremo da pobreza. Ao </a:t>
            </a:r>
            <a:r>
              <a:rPr lang="en-US" dirty="0" err="1"/>
              <a:t>nível</a:t>
            </a:r>
            <a:r>
              <a:rPr lang="en-US" dirty="0"/>
              <a:t> da agricultura, o poder no sistema alimentar mudou para as corporações que controlam as tecnologias e o acesso ao mercado de que os agricultores precisam. Esse desequilíbrio significa que os agricultores não podem exigir um preço </a:t>
            </a:r>
            <a:r>
              <a:rPr lang="en-US" dirty="0" err="1"/>
              <a:t>justo</a:t>
            </a:r>
            <a:r>
              <a:rPr lang="en-US" dirty="0"/>
              <a:t> </a:t>
            </a:r>
            <a:r>
              <a:rPr lang="en-US" dirty="0" err="1"/>
              <a:t>pelos</a:t>
            </a:r>
            <a:r>
              <a:rPr lang="en-US" dirty="0"/>
              <a:t> seus produtos e afeta os produtores de </a:t>
            </a:r>
            <a:r>
              <a:rPr lang="en-US" dirty="0" err="1"/>
              <a:t>alimentos</a:t>
            </a:r>
            <a:r>
              <a:rPr lang="en-US" dirty="0"/>
              <a:t>, tanto no </a:t>
            </a:r>
            <a:r>
              <a:rPr lang="en-US" dirty="0" err="1"/>
              <a:t>mundo</a:t>
            </a:r>
            <a:r>
              <a:rPr lang="en-US" dirty="0"/>
              <a:t> </a:t>
            </a:r>
            <a:r>
              <a:rPr lang="en-US" dirty="0" err="1"/>
              <a:t>desenvolvido</a:t>
            </a:r>
            <a:r>
              <a:rPr lang="en-US" dirty="0"/>
              <a:t>, quanto no mundo em desenvolvimento.</a:t>
            </a:r>
            <a:endParaRPr lang="en-IE" dirty="0"/>
          </a:p>
        </p:txBody>
      </p:sp>
      <p:sp>
        <p:nvSpPr>
          <p:cNvPr id="3" name="Text Placeholder 2">
            <a:extLst>
              <a:ext uri="{FF2B5EF4-FFF2-40B4-BE49-F238E27FC236}">
                <a16:creationId xmlns:a16="http://schemas.microsoft.com/office/drawing/2014/main" id="{9257BC79-A8B3-A9C3-7DB4-5F48B59E84E3}"/>
              </a:ext>
            </a:extLst>
          </p:cNvPr>
          <p:cNvSpPr>
            <a:spLocks noGrp="1"/>
          </p:cNvSpPr>
          <p:nvPr>
            <p:ph type="body" sz="quarter" idx="16"/>
          </p:nvPr>
        </p:nvSpPr>
        <p:spPr>
          <a:xfrm>
            <a:off x="798381" y="319976"/>
            <a:ext cx="10595237" cy="803654"/>
          </a:xfrm>
        </p:spPr>
        <p:txBody>
          <a:bodyPr/>
          <a:lstStyle/>
          <a:p>
            <a:pPr algn="l" rtl="0"/>
            <a:r>
              <a:rPr lang="en-IE" b="1" dirty="0" err="1"/>
              <a:t>Porque</a:t>
            </a:r>
            <a:r>
              <a:rPr lang="en-IE" b="1" dirty="0"/>
              <a:t> os Sistemas Alimentares Sustentáveis ​​são essenciais…</a:t>
            </a:r>
          </a:p>
        </p:txBody>
      </p:sp>
      <p:sp>
        <p:nvSpPr>
          <p:cNvPr id="4" name="TextBox 3">
            <a:extLst>
              <a:ext uri="{FF2B5EF4-FFF2-40B4-BE49-F238E27FC236}">
                <a16:creationId xmlns:a16="http://schemas.microsoft.com/office/drawing/2014/main" id="{40E06903-0BB7-CA9C-5430-C43897E92907}"/>
              </a:ext>
            </a:extLst>
          </p:cNvPr>
          <p:cNvSpPr txBox="1"/>
          <p:nvPr/>
        </p:nvSpPr>
        <p:spPr>
          <a:xfrm>
            <a:off x="11073459" y="5610159"/>
            <a:ext cx="1875453" cy="461665"/>
          </a:xfrm>
          <a:prstGeom prst="rect">
            <a:avLst/>
          </a:prstGeom>
          <a:noFill/>
        </p:spPr>
        <p:txBody>
          <a:bodyPr wrap="square" rtlCol="0">
            <a:spAutoFit/>
          </a:bodyPr>
          <a:lstStyle/>
          <a:p>
            <a:pPr algn="l" rtl="0"/>
            <a:r>
              <a:rPr lang="en-IE" sz="2400" dirty="0">
                <a:solidFill>
                  <a:schemeClr val="bg1"/>
                </a:solidFill>
                <a:highlight>
                  <a:srgbClr val="F79037"/>
                </a:highlight>
                <a:hlinkClick r:id="rId2">
                  <a:extLst>
                    <a:ext uri="{A12FA001-AC4F-418D-AE19-62706E023703}">
                      <ahyp:hlinkClr xmlns:ahyp="http://schemas.microsoft.com/office/drawing/2018/hyperlinkcolor" val="tx"/>
                    </a:ext>
                  </a:extLst>
                </a:hlinkClick>
              </a:rPr>
              <a:t>Fonte</a:t>
            </a:r>
            <a:endParaRPr lang="en-IE" sz="2400" dirty="0">
              <a:solidFill>
                <a:schemeClr val="bg1"/>
              </a:solidFill>
              <a:highlight>
                <a:srgbClr val="F79037"/>
              </a:highlight>
            </a:endParaRPr>
          </a:p>
        </p:txBody>
      </p:sp>
      <p:pic>
        <p:nvPicPr>
          <p:cNvPr id="5" name="Picture 4">
            <a:extLst>
              <a:ext uri="{FF2B5EF4-FFF2-40B4-BE49-F238E27FC236}">
                <a16:creationId xmlns:a16="http://schemas.microsoft.com/office/drawing/2014/main" id="{9BCEFCCA-FE31-EBC0-1934-5EBC90E4DCA9}"/>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051488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30305-64D4-CD12-93DF-0A2C63988529}"/>
              </a:ext>
            </a:extLst>
          </p:cNvPr>
          <p:cNvSpPr>
            <a:spLocks noGrp="1"/>
          </p:cNvSpPr>
          <p:nvPr>
            <p:ph type="body" sz="quarter" idx="18"/>
          </p:nvPr>
        </p:nvSpPr>
        <p:spPr>
          <a:xfrm>
            <a:off x="984739" y="1879499"/>
            <a:ext cx="10817817" cy="3440624"/>
          </a:xfrm>
        </p:spPr>
        <p:txBody>
          <a:bodyPr/>
          <a:lstStyle/>
          <a:p>
            <a:pPr algn="just" rtl="0"/>
            <a:r>
              <a:rPr lang="en-US" dirty="0"/>
              <a:t>O </a:t>
            </a:r>
            <a:r>
              <a:rPr lang="en-US" dirty="0" err="1"/>
              <a:t>Comércio</a:t>
            </a:r>
            <a:r>
              <a:rPr lang="en-US" dirty="0"/>
              <a:t> Justo (</a:t>
            </a:r>
            <a:r>
              <a:rPr lang="en-US" i="1" dirty="0"/>
              <a:t>Fair trade</a:t>
            </a:r>
            <a:r>
              <a:rPr lang="en-US" dirty="0"/>
              <a:t>) é um</a:t>
            </a:r>
            <a:r>
              <a:rPr lang="en-US" b="1" dirty="0"/>
              <a:t> sistema de </a:t>
            </a:r>
            <a:r>
              <a:rPr lang="en-US" b="1" dirty="0" err="1"/>
              <a:t>certificação</a:t>
            </a:r>
            <a:r>
              <a:rPr lang="en-US" b="1" dirty="0"/>
              <a:t> </a:t>
            </a:r>
            <a:r>
              <a:rPr lang="en-US" dirty="0" err="1"/>
              <a:t>concebido</a:t>
            </a:r>
            <a:r>
              <a:rPr lang="en-US" dirty="0"/>
              <a:t> para garantir que os agricultores e trabalhadores que produzem alimentos e outros </a:t>
            </a:r>
            <a:r>
              <a:rPr lang="en-US" dirty="0" err="1"/>
              <a:t>produtos</a:t>
            </a:r>
            <a:r>
              <a:rPr lang="en-US" dirty="0"/>
              <a:t> </a:t>
            </a:r>
            <a:r>
              <a:rPr lang="en-US" dirty="0" err="1"/>
              <a:t>nos</a:t>
            </a:r>
            <a:r>
              <a:rPr lang="en-US" dirty="0"/>
              <a:t> países em </a:t>
            </a:r>
            <a:r>
              <a:rPr lang="en-US" dirty="0" err="1"/>
              <a:t>desenvolvimento</a:t>
            </a:r>
            <a:r>
              <a:rPr lang="en-US" dirty="0"/>
              <a:t> </a:t>
            </a:r>
            <a:r>
              <a:rPr lang="en-US" dirty="0" err="1"/>
              <a:t>aufiram</a:t>
            </a:r>
            <a:r>
              <a:rPr lang="en-US" dirty="0"/>
              <a:t> preços justos e </a:t>
            </a:r>
            <a:r>
              <a:rPr lang="en-US" dirty="0" err="1"/>
              <a:t>tenham</a:t>
            </a:r>
            <a:r>
              <a:rPr lang="en-US" dirty="0"/>
              <a:t> </a:t>
            </a:r>
            <a:r>
              <a:rPr lang="en-US" dirty="0" err="1"/>
              <a:t>condições</a:t>
            </a:r>
            <a:r>
              <a:rPr lang="en-US" dirty="0"/>
              <a:t> de trabalho decentes.</a:t>
            </a:r>
          </a:p>
          <a:p>
            <a:pPr algn="just" rtl="0"/>
            <a:r>
              <a:rPr lang="en-US" dirty="0"/>
              <a:t>O sistema </a:t>
            </a:r>
            <a:r>
              <a:rPr lang="en-US" i="1" dirty="0"/>
              <a:t>Fairtrade</a:t>
            </a:r>
            <a:r>
              <a:rPr lang="en-US" dirty="0"/>
              <a:t> </a:t>
            </a:r>
            <a:r>
              <a:rPr lang="en-US" dirty="0" err="1"/>
              <a:t>implica</a:t>
            </a:r>
            <a:r>
              <a:rPr lang="en-US" dirty="0"/>
              <a:t> o </a:t>
            </a:r>
            <a:r>
              <a:rPr lang="en-US" dirty="0" err="1"/>
              <a:t>estabelecimento</a:t>
            </a:r>
            <a:r>
              <a:rPr lang="en-US" dirty="0"/>
              <a:t> de um preço mínimo para o produto, que visa cobrir o custo da produção sustentável e proporcionar um salário digno aos produtores.</a:t>
            </a:r>
          </a:p>
          <a:p>
            <a:pPr algn="just" rtl="0"/>
            <a:r>
              <a:rPr lang="en-US" dirty="0"/>
              <a:t>Além disso, a certificação </a:t>
            </a:r>
            <a:r>
              <a:rPr lang="en-US" i="1" dirty="0"/>
              <a:t>Fairtrade</a:t>
            </a:r>
            <a:r>
              <a:rPr lang="en-US" dirty="0"/>
              <a:t> exige que os produtores cumpram certos padrões ambientais e sociais, como o uso de práticas agrícolas sustentáveis, proibindo o </a:t>
            </a:r>
            <a:r>
              <a:rPr lang="en-US" dirty="0" err="1"/>
              <a:t>trabalho</a:t>
            </a:r>
            <a:r>
              <a:rPr lang="en-US" dirty="0"/>
              <a:t> </a:t>
            </a:r>
            <a:r>
              <a:rPr lang="en-US" dirty="0" err="1"/>
              <a:t>forçado</a:t>
            </a:r>
            <a:r>
              <a:rPr lang="en-US" dirty="0"/>
              <a:t> </a:t>
            </a:r>
            <a:r>
              <a:rPr lang="en-US" dirty="0" err="1"/>
              <a:t>ou</a:t>
            </a:r>
            <a:r>
              <a:rPr lang="en-US" dirty="0"/>
              <a:t> </a:t>
            </a:r>
            <a:r>
              <a:rPr lang="en-US" dirty="0" err="1"/>
              <a:t>infantil</a:t>
            </a:r>
            <a:r>
              <a:rPr lang="en-US" dirty="0"/>
              <a:t>, e </a:t>
            </a:r>
            <a:r>
              <a:rPr lang="en-US" dirty="0" err="1"/>
              <a:t>promovendo</a:t>
            </a:r>
            <a:r>
              <a:rPr lang="en-US" dirty="0"/>
              <a:t> a equidade de </a:t>
            </a:r>
            <a:r>
              <a:rPr lang="en-US" dirty="0" err="1"/>
              <a:t>género</a:t>
            </a:r>
            <a:r>
              <a:rPr lang="en-US" dirty="0"/>
              <a:t>.</a:t>
            </a:r>
            <a:endParaRPr lang="en-IE" dirty="0"/>
          </a:p>
        </p:txBody>
      </p:sp>
      <p:sp>
        <p:nvSpPr>
          <p:cNvPr id="3" name="Text Placeholder 2">
            <a:extLst>
              <a:ext uri="{FF2B5EF4-FFF2-40B4-BE49-F238E27FC236}">
                <a16:creationId xmlns:a16="http://schemas.microsoft.com/office/drawing/2014/main" id="{3B39D850-8961-23F8-F996-5A20FE3E2478}"/>
              </a:ext>
            </a:extLst>
          </p:cNvPr>
          <p:cNvSpPr>
            <a:spLocks noGrp="1"/>
          </p:cNvSpPr>
          <p:nvPr>
            <p:ph type="body" sz="quarter" idx="16"/>
          </p:nvPr>
        </p:nvSpPr>
        <p:spPr>
          <a:xfrm>
            <a:off x="612401" y="443960"/>
            <a:ext cx="10595237" cy="803654"/>
          </a:xfrm>
        </p:spPr>
        <p:txBody>
          <a:bodyPr/>
          <a:lstStyle/>
          <a:p>
            <a:pPr algn="l" rtl="0"/>
            <a:r>
              <a:rPr lang="en-IE" b="1" dirty="0"/>
              <a:t>O que é o </a:t>
            </a:r>
            <a:r>
              <a:rPr lang="en-IE" b="1" dirty="0" err="1"/>
              <a:t>Comércio</a:t>
            </a:r>
            <a:r>
              <a:rPr lang="en-IE" b="1" dirty="0"/>
              <a:t> Justo?</a:t>
            </a:r>
          </a:p>
        </p:txBody>
      </p:sp>
      <p:pic>
        <p:nvPicPr>
          <p:cNvPr id="7170" name="Picture 2" descr="Fairtrade Foundation logo">
            <a:extLst>
              <a:ext uri="{FF2B5EF4-FFF2-40B4-BE49-F238E27FC236}">
                <a16:creationId xmlns:a16="http://schemas.microsoft.com/office/drawing/2014/main" id="{4C950A43-EAD9-51BB-0643-2800FD21DF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198" y="0"/>
            <a:ext cx="1177841" cy="12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3140C-C955-E2DB-D7FD-AC3DDC7F0A19}"/>
              </a:ext>
            </a:extLst>
          </p:cNvPr>
          <p:cNvSpPr>
            <a:spLocks noGrp="1"/>
          </p:cNvSpPr>
          <p:nvPr>
            <p:ph type="body" sz="quarter" idx="18"/>
          </p:nvPr>
        </p:nvSpPr>
        <p:spPr>
          <a:xfrm>
            <a:off x="824222" y="1328081"/>
            <a:ext cx="6799398" cy="3436353"/>
          </a:xfrm>
        </p:spPr>
        <p:txBody>
          <a:bodyPr/>
          <a:lstStyle/>
          <a:p>
            <a:pPr algn="just" rtl="0">
              <a:spcBef>
                <a:spcPts val="600"/>
              </a:spcBef>
            </a:pPr>
            <a:r>
              <a:rPr lang="en-US" sz="2350" dirty="0"/>
              <a:t>O</a:t>
            </a:r>
            <a:r>
              <a:rPr lang="en-US" sz="2350" i="1" dirty="0"/>
              <a:t> </a:t>
            </a:r>
            <a:r>
              <a:rPr lang="en-US" sz="2350" dirty="0" err="1"/>
              <a:t>comércio</a:t>
            </a:r>
            <a:r>
              <a:rPr lang="en-US" sz="2350" dirty="0"/>
              <a:t> </a:t>
            </a:r>
            <a:r>
              <a:rPr lang="en-US" sz="2350" dirty="0" err="1"/>
              <a:t>justo</a:t>
            </a:r>
            <a:r>
              <a:rPr lang="en-US" sz="2350" dirty="0"/>
              <a:t> não é uma solução milagrosa para os desafios que os sistemas alimentares enfrentam hoje. Embora o </a:t>
            </a:r>
            <a:r>
              <a:rPr lang="en-US" sz="2350" dirty="0" err="1"/>
              <a:t>comércio</a:t>
            </a:r>
            <a:r>
              <a:rPr lang="en-US" sz="2350" dirty="0"/>
              <a:t> </a:t>
            </a:r>
            <a:r>
              <a:rPr lang="en-US" sz="2350" dirty="0" err="1"/>
              <a:t>justo</a:t>
            </a:r>
            <a:r>
              <a:rPr lang="en-US" sz="2350" dirty="0"/>
              <a:t> possa ajudar a resolver alguns dos problemas mais prementes enfrentados pelos pequenos agricultores e trabalhadores, é apenas uma parte de um conjunto mais amplo de </a:t>
            </a:r>
            <a:r>
              <a:rPr lang="en-US" sz="2350" dirty="0" err="1"/>
              <a:t>iniciativas</a:t>
            </a:r>
            <a:r>
              <a:rPr lang="en-US" sz="2350" dirty="0"/>
              <a:t> que </a:t>
            </a:r>
            <a:r>
              <a:rPr lang="en-US" sz="2350" dirty="0" err="1"/>
              <a:t>são</a:t>
            </a:r>
            <a:r>
              <a:rPr lang="en-US" sz="2350" dirty="0"/>
              <a:t> </a:t>
            </a:r>
            <a:r>
              <a:rPr lang="en-US" sz="2350" dirty="0" err="1"/>
              <a:t>necessárias</a:t>
            </a:r>
            <a:r>
              <a:rPr lang="en-US" sz="2350" dirty="0"/>
              <a:t> para construir sistemas alimentares mais equitativos e sustentáveis.</a:t>
            </a:r>
          </a:p>
          <a:p>
            <a:pPr algn="just" rtl="0">
              <a:spcBef>
                <a:spcPts val="600"/>
              </a:spcBef>
            </a:pPr>
            <a:r>
              <a:rPr lang="en-US" sz="2350" dirty="0"/>
              <a:t>Outras iniciativas </a:t>
            </a:r>
            <a:r>
              <a:rPr lang="en-US" sz="2350" dirty="0" err="1"/>
              <a:t>podem</a:t>
            </a:r>
            <a:r>
              <a:rPr lang="en-US" sz="2350" dirty="0"/>
              <a:t> </a:t>
            </a:r>
            <a:r>
              <a:rPr lang="en-US" sz="2350" dirty="0" err="1"/>
              <a:t>incluir</a:t>
            </a:r>
            <a:r>
              <a:rPr lang="en-US" sz="2350" dirty="0"/>
              <a:t> </a:t>
            </a:r>
            <a:r>
              <a:rPr lang="en-US" sz="2350" b="1" dirty="0" err="1"/>
              <a:t>melhorar</a:t>
            </a:r>
            <a:r>
              <a:rPr lang="en-US" sz="2350" b="1" dirty="0"/>
              <a:t> o acesso aos mercados e ao </a:t>
            </a:r>
            <a:r>
              <a:rPr lang="en-US" sz="2350" b="1" dirty="0" err="1"/>
              <a:t>financiamento</a:t>
            </a:r>
            <a:r>
              <a:rPr lang="en-US" sz="2350" b="1" dirty="0"/>
              <a:t> </a:t>
            </a:r>
            <a:r>
              <a:rPr lang="en-US" sz="2350" dirty="0"/>
              <a:t>para pequenos produtores, </a:t>
            </a:r>
            <a:r>
              <a:rPr lang="en-US" sz="2350" b="1" dirty="0" err="1"/>
              <a:t>apoiar</a:t>
            </a:r>
            <a:r>
              <a:rPr lang="en-US" sz="2350" dirty="0"/>
              <a:t> </a:t>
            </a:r>
            <a:r>
              <a:rPr lang="en-US" sz="2350" b="1" dirty="0" err="1"/>
              <a:t>práticas</a:t>
            </a:r>
            <a:r>
              <a:rPr lang="en-US" sz="2350" b="1" dirty="0"/>
              <a:t> </a:t>
            </a:r>
            <a:r>
              <a:rPr lang="en-US" sz="2350" b="1" dirty="0" err="1"/>
              <a:t>agrícolas</a:t>
            </a:r>
            <a:r>
              <a:rPr lang="en-US" sz="2350" b="1" dirty="0"/>
              <a:t> </a:t>
            </a:r>
            <a:r>
              <a:rPr lang="en-US" sz="2350" b="1" dirty="0" err="1"/>
              <a:t>regenerativas</a:t>
            </a:r>
            <a:r>
              <a:rPr lang="en-US" sz="2350" dirty="0"/>
              <a:t>, e </a:t>
            </a:r>
            <a:r>
              <a:rPr lang="en-US" sz="2350" b="1" dirty="0" err="1"/>
              <a:t>promover</a:t>
            </a:r>
            <a:r>
              <a:rPr lang="en-US" sz="2350" b="1" dirty="0"/>
              <a:t> políticas que apoiem o comércio justo e   	</a:t>
            </a:r>
            <a:r>
              <a:rPr lang="en-US" sz="2350" b="1" dirty="0" err="1"/>
              <a:t>sustentável</a:t>
            </a:r>
            <a:r>
              <a:rPr lang="en-US" sz="2350" dirty="0"/>
              <a:t>.</a:t>
            </a:r>
            <a:endParaRPr lang="en-IE" sz="2350" dirty="0"/>
          </a:p>
        </p:txBody>
      </p:sp>
      <p:sp>
        <p:nvSpPr>
          <p:cNvPr id="3" name="Text Placeholder 2">
            <a:extLst>
              <a:ext uri="{FF2B5EF4-FFF2-40B4-BE49-F238E27FC236}">
                <a16:creationId xmlns:a16="http://schemas.microsoft.com/office/drawing/2014/main" id="{4430BD1D-DFC6-BD51-1147-984DB53D1851}"/>
              </a:ext>
            </a:extLst>
          </p:cNvPr>
          <p:cNvSpPr>
            <a:spLocks noGrp="1"/>
          </p:cNvSpPr>
          <p:nvPr>
            <p:ph type="body" sz="quarter" idx="16"/>
          </p:nvPr>
        </p:nvSpPr>
        <p:spPr>
          <a:xfrm>
            <a:off x="693867" y="600588"/>
            <a:ext cx="5765913" cy="992652"/>
          </a:xfrm>
        </p:spPr>
        <p:txBody>
          <a:bodyPr/>
          <a:lstStyle/>
          <a:p>
            <a:pPr algn="l" rtl="0"/>
            <a:r>
              <a:rPr lang="en-IE" b="1" dirty="0"/>
              <a:t>O que mais pode ser feito?</a:t>
            </a:r>
          </a:p>
        </p:txBody>
      </p:sp>
      <p:pic>
        <p:nvPicPr>
          <p:cNvPr id="6" name="Picture Placeholder 5" descr="Person picking tomatoes">
            <a:extLst>
              <a:ext uri="{FF2B5EF4-FFF2-40B4-BE49-F238E27FC236}">
                <a16:creationId xmlns:a16="http://schemas.microsoft.com/office/drawing/2014/main" id="{32DA1ADD-E563-94B2-8854-B7C544136A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47865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091C6-B864-654A-6678-F753AD723D25}"/>
              </a:ext>
            </a:extLst>
          </p:cNvPr>
          <p:cNvSpPr>
            <a:spLocks noGrp="1"/>
          </p:cNvSpPr>
          <p:nvPr>
            <p:ph type="body" sz="quarter" idx="18"/>
          </p:nvPr>
        </p:nvSpPr>
        <p:spPr>
          <a:xfrm>
            <a:off x="898526" y="1141249"/>
            <a:ext cx="5646737" cy="2808152"/>
          </a:xfrm>
        </p:spPr>
        <p:txBody>
          <a:bodyPr/>
          <a:lstStyle/>
          <a:p>
            <a:pPr rtl="0"/>
            <a:r>
              <a:rPr lang="en-IE" dirty="0"/>
              <a:t>O sistema alimentar é uma estrutura complexa e dinâmica com várias </a:t>
            </a:r>
            <a:r>
              <a:rPr lang="en-IE" dirty="0" err="1"/>
              <a:t>partes</a:t>
            </a:r>
            <a:r>
              <a:rPr lang="en-IE" dirty="0"/>
              <a:t> </a:t>
            </a:r>
            <a:r>
              <a:rPr lang="en-IE" dirty="0" err="1"/>
              <a:t>envolvidas</a:t>
            </a:r>
            <a:r>
              <a:rPr lang="en-IE" dirty="0"/>
              <a:t>, tanto diretamente (agricultores, </a:t>
            </a:r>
            <a:r>
              <a:rPr lang="en-IE" dirty="0" err="1"/>
              <a:t>transformadores</a:t>
            </a:r>
            <a:r>
              <a:rPr lang="en-IE" dirty="0"/>
              <a:t>, serviços de </a:t>
            </a:r>
            <a:r>
              <a:rPr lang="en-IE" dirty="0" err="1"/>
              <a:t>alimentação</a:t>
            </a:r>
            <a:r>
              <a:rPr lang="en-IE" dirty="0"/>
              <a:t>, etc.) quanto indiretamente (legisladores, consumidores, </a:t>
            </a:r>
            <a:r>
              <a:rPr lang="en-IE" dirty="0" err="1"/>
              <a:t>agentes</a:t>
            </a:r>
            <a:r>
              <a:rPr lang="en-IE" dirty="0"/>
              <a:t> do marketing, </a:t>
            </a:r>
            <a:r>
              <a:rPr lang="en-IE" dirty="0" err="1"/>
              <a:t>logística</a:t>
            </a:r>
            <a:r>
              <a:rPr lang="en-IE" dirty="0"/>
              <a:t>, etc.).</a:t>
            </a:r>
          </a:p>
          <a:p>
            <a:pPr rtl="0"/>
            <a:r>
              <a:rPr lang="en-IE" dirty="0"/>
              <a:t>Existem preocupações éticas presentes em cada </a:t>
            </a:r>
            <a:r>
              <a:rPr lang="en-IE" dirty="0" err="1"/>
              <a:t>etapa</a:t>
            </a:r>
            <a:r>
              <a:rPr lang="en-IE" dirty="0"/>
              <a:t> do </a:t>
            </a:r>
            <a:r>
              <a:rPr lang="en-IE" dirty="0" err="1"/>
              <a:t>sistema</a:t>
            </a:r>
            <a:r>
              <a:rPr lang="en-IE" dirty="0"/>
              <a:t> </a:t>
            </a:r>
            <a:r>
              <a:rPr lang="en-IE" dirty="0" err="1"/>
              <a:t>alimentar</a:t>
            </a:r>
            <a:r>
              <a:rPr lang="en-IE" dirty="0"/>
              <a:t>, </a:t>
            </a:r>
            <a:r>
              <a:rPr lang="en-US" dirty="0" err="1"/>
              <a:t>incluindo</a:t>
            </a:r>
            <a:r>
              <a:rPr lang="en-US" dirty="0"/>
              <a:t> a </a:t>
            </a:r>
            <a:r>
              <a:rPr lang="en-US" dirty="0" err="1"/>
              <a:t>gestão</a:t>
            </a:r>
            <a:r>
              <a:rPr lang="en-US" dirty="0"/>
              <a:t> e a economia da </a:t>
            </a:r>
            <a:r>
              <a:rPr lang="en-US" dirty="0" err="1"/>
              <a:t>produção</a:t>
            </a:r>
            <a:r>
              <a:rPr lang="en-US" dirty="0"/>
              <a:t> </a:t>
            </a:r>
            <a:r>
              <a:rPr lang="en-US" dirty="0" err="1"/>
              <a:t>alimentar</a:t>
            </a:r>
            <a:r>
              <a:rPr lang="en-US" dirty="0"/>
              <a:t>, a sua sustentabilidade, o grau em que se </a:t>
            </a:r>
            <a:r>
              <a:rPr lang="en-US" dirty="0" err="1"/>
              <a:t>desperdiça</a:t>
            </a:r>
            <a:r>
              <a:rPr lang="en-US" dirty="0"/>
              <a:t> alimentos, como a produção de alimentos afeta o ambiente natural e o impacto dos alimentos na saúde.</a:t>
            </a:r>
            <a:r>
              <a:rPr lang="en-IE" dirty="0"/>
              <a:t> </a:t>
            </a:r>
          </a:p>
        </p:txBody>
      </p:sp>
      <p:sp>
        <p:nvSpPr>
          <p:cNvPr id="3" name="Text Placeholder 2">
            <a:extLst>
              <a:ext uri="{FF2B5EF4-FFF2-40B4-BE49-F238E27FC236}">
                <a16:creationId xmlns:a16="http://schemas.microsoft.com/office/drawing/2014/main" id="{B319A8B8-BDAD-721E-BD6A-1D874DF74A73}"/>
              </a:ext>
            </a:extLst>
          </p:cNvPr>
          <p:cNvSpPr>
            <a:spLocks noGrp="1"/>
          </p:cNvSpPr>
          <p:nvPr>
            <p:ph type="body" sz="quarter" idx="16"/>
          </p:nvPr>
        </p:nvSpPr>
        <p:spPr>
          <a:xfrm>
            <a:off x="771164" y="560816"/>
            <a:ext cx="5485509" cy="992652"/>
          </a:xfrm>
        </p:spPr>
        <p:txBody>
          <a:bodyPr/>
          <a:lstStyle/>
          <a:p>
            <a:pPr algn="l" rtl="0"/>
            <a:r>
              <a:rPr lang="en-IE" b="1" dirty="0"/>
              <a:t>O Sistema Alimentar</a:t>
            </a:r>
          </a:p>
        </p:txBody>
      </p:sp>
      <p:pic>
        <p:nvPicPr>
          <p:cNvPr id="6" name="Picture Placeholder 5" descr="Child drawing the earth">
            <a:extLst>
              <a:ext uri="{FF2B5EF4-FFF2-40B4-BE49-F238E27FC236}">
                <a16:creationId xmlns:a16="http://schemas.microsoft.com/office/drawing/2014/main" id="{8A068948-24F0-14A6-22CA-F0AFD62B6D3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46084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mountain, grass, outdoor, people  Description automatically generated">
            <a:extLst>
              <a:ext uri="{FF2B5EF4-FFF2-40B4-BE49-F238E27FC236}">
                <a16:creationId xmlns:a16="http://schemas.microsoft.com/office/drawing/2014/main" id="{2249346D-F0A6-74B1-4A14-19AC2FB1528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1524" y="1832156"/>
            <a:ext cx="1723877" cy="1723877"/>
          </a:xfrm>
        </p:spPr>
      </p:pic>
      <p:pic>
        <p:nvPicPr>
          <p:cNvPr id="19" name="Picture Placeholder 18" descr="A picture containing outdoor, grass, sky, person  Description automatically generated">
            <a:extLst>
              <a:ext uri="{FF2B5EF4-FFF2-40B4-BE49-F238E27FC236}">
                <a16:creationId xmlns:a16="http://schemas.microsoft.com/office/drawing/2014/main" id="{A7943C96-090E-10BD-7021-05F34399683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966237" y="1832156"/>
            <a:ext cx="1723877" cy="1723877"/>
          </a:xfrm>
        </p:spPr>
      </p:pic>
      <p:pic>
        <p:nvPicPr>
          <p:cNvPr id="21" name="Picture Placeholder 20" descr="A picture containing outdoor, person, rock, stone  Description automatically generated">
            <a:extLst>
              <a:ext uri="{FF2B5EF4-FFF2-40B4-BE49-F238E27FC236}">
                <a16:creationId xmlns:a16="http://schemas.microsoft.com/office/drawing/2014/main" id="{A38A7549-1200-7038-0ACD-CF5E964EF4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5237313" y="1837247"/>
            <a:ext cx="1723877" cy="1723877"/>
          </a:xfrm>
        </p:spPr>
      </p:pic>
      <p:pic>
        <p:nvPicPr>
          <p:cNvPr id="23" name="Picture Placeholder 22" descr="Text  Description automatically generated">
            <a:extLst>
              <a:ext uri="{FF2B5EF4-FFF2-40B4-BE49-F238E27FC236}">
                <a16:creationId xmlns:a16="http://schemas.microsoft.com/office/drawing/2014/main" id="{392DCDE7-75CB-9E34-91A3-FCC5DD4B2D5E}"/>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xfrm>
            <a:off x="7619350" y="1856547"/>
            <a:ext cx="1723877" cy="1723877"/>
          </a:xfrm>
        </p:spPr>
      </p:pic>
      <p:sp>
        <p:nvSpPr>
          <p:cNvPr id="6" name="Text Placeholder 5">
            <a:extLst>
              <a:ext uri="{FF2B5EF4-FFF2-40B4-BE49-F238E27FC236}">
                <a16:creationId xmlns:a16="http://schemas.microsoft.com/office/drawing/2014/main" id="{2960F4D6-F4D2-98E0-BDCC-6889B773BBC4}"/>
              </a:ext>
            </a:extLst>
          </p:cNvPr>
          <p:cNvSpPr>
            <a:spLocks noGrp="1"/>
          </p:cNvSpPr>
          <p:nvPr>
            <p:ph type="body" sz="quarter" idx="18"/>
          </p:nvPr>
        </p:nvSpPr>
        <p:spPr>
          <a:xfrm>
            <a:off x="117465" y="4251686"/>
            <a:ext cx="2478618" cy="1237497"/>
          </a:xfrm>
        </p:spPr>
        <p:txBody>
          <a:bodyPr/>
          <a:lstStyle/>
          <a:p>
            <a:pPr algn="ctr" rtl="0"/>
            <a:r>
              <a:rPr lang="en-US" sz="1600" dirty="0" err="1">
                <a:solidFill>
                  <a:srgbClr val="000000"/>
                </a:solidFill>
              </a:rPr>
              <a:t>Muitos</a:t>
            </a:r>
            <a:r>
              <a:rPr lang="en-US" sz="1600" dirty="0">
                <a:solidFill>
                  <a:srgbClr val="000000"/>
                </a:solidFill>
              </a:rPr>
              <a:t> </a:t>
            </a:r>
            <a:r>
              <a:rPr lang="en-US" sz="1600" dirty="0" err="1">
                <a:solidFill>
                  <a:srgbClr val="000000"/>
                </a:solidFill>
              </a:rPr>
              <a:t>operadores</a:t>
            </a:r>
            <a:r>
              <a:rPr lang="en-US" sz="1600" dirty="0">
                <a:solidFill>
                  <a:srgbClr val="000000"/>
                </a:solidFill>
              </a:rPr>
              <a:t> da </a:t>
            </a:r>
            <a:r>
              <a:rPr lang="en-US" sz="1600" dirty="0" err="1">
                <a:solidFill>
                  <a:srgbClr val="000000"/>
                </a:solidFill>
              </a:rPr>
              <a:t>área</a:t>
            </a:r>
            <a:r>
              <a:rPr lang="en-US" sz="1600" dirty="0">
                <a:solidFill>
                  <a:srgbClr val="000000"/>
                </a:solidFill>
              </a:rPr>
              <a:t> </a:t>
            </a:r>
            <a:r>
              <a:rPr lang="en-US" sz="1600" dirty="0" err="1">
                <a:solidFill>
                  <a:srgbClr val="000000"/>
                </a:solidFill>
              </a:rPr>
              <a:t>alimentar</a:t>
            </a:r>
            <a:r>
              <a:rPr lang="en-US" sz="1600" dirty="0">
                <a:solidFill>
                  <a:srgbClr val="000000"/>
                </a:solidFill>
              </a:rPr>
              <a:t>, particularmente aqueles em países em desenvolvimento, podem receber salários baixos, trabalhar longas horas e ter acesso limitado a direitos e proteções básicos.</a:t>
            </a:r>
            <a:endParaRPr lang="en-IE" sz="1600" dirty="0">
              <a:solidFill>
                <a:srgbClr val="000000"/>
              </a:solidFill>
            </a:endParaRPr>
          </a:p>
        </p:txBody>
      </p:sp>
      <p:sp>
        <p:nvSpPr>
          <p:cNvPr id="7" name="Text Placeholder 6">
            <a:extLst>
              <a:ext uri="{FF2B5EF4-FFF2-40B4-BE49-F238E27FC236}">
                <a16:creationId xmlns:a16="http://schemas.microsoft.com/office/drawing/2014/main" id="{FB230B86-71DC-10E1-5945-748E32FB91DF}"/>
              </a:ext>
            </a:extLst>
          </p:cNvPr>
          <p:cNvSpPr>
            <a:spLocks noGrp="1"/>
          </p:cNvSpPr>
          <p:nvPr>
            <p:ph type="body" sz="quarter" idx="16"/>
          </p:nvPr>
        </p:nvSpPr>
        <p:spPr>
          <a:xfrm>
            <a:off x="306244" y="3580424"/>
            <a:ext cx="2289838" cy="344705"/>
          </a:xfrm>
        </p:spPr>
        <p:txBody>
          <a:bodyPr/>
          <a:lstStyle/>
          <a:p>
            <a:pPr algn="ctr" rtl="0"/>
            <a:r>
              <a:rPr lang="en-IE" sz="2000" b="1" dirty="0">
                <a:solidFill>
                  <a:srgbClr val="000000"/>
                </a:solidFill>
              </a:rPr>
              <a:t>Exploração de trabalhadores:</a:t>
            </a:r>
          </a:p>
        </p:txBody>
      </p:sp>
      <p:sp>
        <p:nvSpPr>
          <p:cNvPr id="8" name="Text Placeholder 7">
            <a:extLst>
              <a:ext uri="{FF2B5EF4-FFF2-40B4-BE49-F238E27FC236}">
                <a16:creationId xmlns:a16="http://schemas.microsoft.com/office/drawing/2014/main" id="{E5B7277B-7434-1038-2512-6C9AC0AEE06F}"/>
              </a:ext>
            </a:extLst>
          </p:cNvPr>
          <p:cNvSpPr>
            <a:spLocks noGrp="1"/>
          </p:cNvSpPr>
          <p:nvPr>
            <p:ph type="body" sz="quarter" idx="19"/>
          </p:nvPr>
        </p:nvSpPr>
        <p:spPr>
          <a:xfrm>
            <a:off x="2588415" y="4244490"/>
            <a:ext cx="2403801" cy="1237497"/>
          </a:xfrm>
        </p:spPr>
        <p:txBody>
          <a:bodyPr/>
          <a:lstStyle/>
          <a:p>
            <a:pPr algn="ctr" rtl="0"/>
            <a:r>
              <a:rPr lang="en-US" sz="1600" dirty="0">
                <a:solidFill>
                  <a:srgbClr val="000000"/>
                </a:solidFill>
              </a:rPr>
              <a:t>Em alguns casos, a produção de alimentos em larga escala pode </a:t>
            </a:r>
            <a:r>
              <a:rPr lang="en-US" sz="1600" dirty="0" err="1">
                <a:solidFill>
                  <a:srgbClr val="000000"/>
                </a:solidFill>
              </a:rPr>
              <a:t>resultar</a:t>
            </a:r>
            <a:r>
              <a:rPr lang="en-US" sz="1600" dirty="0">
                <a:solidFill>
                  <a:srgbClr val="000000"/>
                </a:solidFill>
              </a:rPr>
              <a:t> </a:t>
            </a:r>
            <a:r>
              <a:rPr lang="en-US" sz="1600" dirty="0" err="1">
                <a:solidFill>
                  <a:srgbClr val="000000"/>
                </a:solidFill>
              </a:rPr>
              <a:t>na</a:t>
            </a:r>
            <a:r>
              <a:rPr lang="en-US" sz="1600" dirty="0">
                <a:solidFill>
                  <a:srgbClr val="000000"/>
                </a:solidFill>
              </a:rPr>
              <a:t> </a:t>
            </a:r>
            <a:r>
              <a:rPr lang="en-US" sz="1600" dirty="0" err="1">
                <a:solidFill>
                  <a:srgbClr val="000000"/>
                </a:solidFill>
              </a:rPr>
              <a:t>deslocação</a:t>
            </a:r>
            <a:r>
              <a:rPr lang="en-US" sz="1600" dirty="0">
                <a:solidFill>
                  <a:srgbClr val="000000"/>
                </a:solidFill>
              </a:rPr>
              <a:t> de comunidades locais ou na aquisição </a:t>
            </a:r>
            <a:r>
              <a:rPr lang="en-US" sz="1600" dirty="0" err="1">
                <a:solidFill>
                  <a:srgbClr val="000000"/>
                </a:solidFill>
              </a:rPr>
              <a:t>forçada</a:t>
            </a:r>
            <a:r>
              <a:rPr lang="en-US" sz="1600" dirty="0">
                <a:solidFill>
                  <a:srgbClr val="000000"/>
                </a:solidFill>
              </a:rPr>
              <a:t> de terras, muitas vezes sem compensação ou consulta </a:t>
            </a:r>
            <a:r>
              <a:rPr lang="en-US" sz="1600" dirty="0" err="1">
                <a:solidFill>
                  <a:srgbClr val="000000"/>
                </a:solidFill>
              </a:rPr>
              <a:t>adequada</a:t>
            </a:r>
            <a:r>
              <a:rPr lang="en-US" sz="1600" dirty="0">
                <a:solidFill>
                  <a:srgbClr val="000000"/>
                </a:solidFill>
              </a:rPr>
              <a:t>.</a:t>
            </a:r>
            <a:endParaRPr lang="en-IE" sz="1600" dirty="0">
              <a:solidFill>
                <a:srgbClr val="000000"/>
              </a:solidFill>
            </a:endParaRPr>
          </a:p>
        </p:txBody>
      </p:sp>
      <p:sp>
        <p:nvSpPr>
          <p:cNvPr id="9" name="Text Placeholder 8">
            <a:extLst>
              <a:ext uri="{FF2B5EF4-FFF2-40B4-BE49-F238E27FC236}">
                <a16:creationId xmlns:a16="http://schemas.microsoft.com/office/drawing/2014/main" id="{270FA122-704A-E016-A7BD-AB18FA3183B7}"/>
              </a:ext>
            </a:extLst>
          </p:cNvPr>
          <p:cNvSpPr>
            <a:spLocks noGrp="1"/>
          </p:cNvSpPr>
          <p:nvPr>
            <p:ph type="body" sz="quarter" idx="20"/>
          </p:nvPr>
        </p:nvSpPr>
        <p:spPr>
          <a:xfrm>
            <a:off x="2712879" y="3571031"/>
            <a:ext cx="2289838" cy="344705"/>
          </a:xfrm>
        </p:spPr>
        <p:txBody>
          <a:bodyPr/>
          <a:lstStyle/>
          <a:p>
            <a:pPr algn="ctr" rtl="0"/>
            <a:r>
              <a:rPr lang="en-IE" sz="2000" b="1" dirty="0" err="1">
                <a:solidFill>
                  <a:srgbClr val="000000"/>
                </a:solidFill>
              </a:rPr>
              <a:t>Aquisição</a:t>
            </a:r>
            <a:r>
              <a:rPr lang="en-IE" sz="2000" b="1" dirty="0">
                <a:solidFill>
                  <a:srgbClr val="000000"/>
                </a:solidFill>
              </a:rPr>
              <a:t> </a:t>
            </a:r>
            <a:r>
              <a:rPr lang="en-IE" sz="2000" b="1" dirty="0" err="1">
                <a:solidFill>
                  <a:srgbClr val="000000"/>
                </a:solidFill>
              </a:rPr>
              <a:t>forçada</a:t>
            </a:r>
            <a:r>
              <a:rPr lang="en-IE" sz="2000" b="1" dirty="0">
                <a:solidFill>
                  <a:srgbClr val="000000"/>
                </a:solidFill>
              </a:rPr>
              <a:t> de </a:t>
            </a:r>
            <a:r>
              <a:rPr lang="en-IE" sz="2000" b="1" dirty="0" err="1">
                <a:solidFill>
                  <a:srgbClr val="000000"/>
                </a:solidFill>
              </a:rPr>
              <a:t>terrras</a:t>
            </a:r>
            <a:r>
              <a:rPr lang="en-IE" sz="2000" b="1" dirty="0">
                <a:solidFill>
                  <a:srgbClr val="000000"/>
                </a:solidFill>
              </a:rPr>
              <a:t>:</a:t>
            </a:r>
          </a:p>
        </p:txBody>
      </p:sp>
      <p:sp>
        <p:nvSpPr>
          <p:cNvPr id="10" name="Text Placeholder 9">
            <a:extLst>
              <a:ext uri="{FF2B5EF4-FFF2-40B4-BE49-F238E27FC236}">
                <a16:creationId xmlns:a16="http://schemas.microsoft.com/office/drawing/2014/main" id="{63840AB3-6DA0-2AD2-48C0-15F8D69464E5}"/>
              </a:ext>
            </a:extLst>
          </p:cNvPr>
          <p:cNvSpPr>
            <a:spLocks noGrp="1"/>
          </p:cNvSpPr>
          <p:nvPr>
            <p:ph type="body" sz="quarter" idx="21"/>
          </p:nvPr>
        </p:nvSpPr>
        <p:spPr>
          <a:xfrm>
            <a:off x="4992216" y="4239933"/>
            <a:ext cx="2362525" cy="1237497"/>
          </a:xfrm>
        </p:spPr>
        <p:txBody>
          <a:bodyPr/>
          <a:lstStyle/>
          <a:p>
            <a:pPr algn="ctr" rtl="0"/>
            <a:r>
              <a:rPr lang="en-US" sz="1600" dirty="0">
                <a:solidFill>
                  <a:srgbClr val="000000"/>
                </a:solidFill>
              </a:rPr>
              <a:t>Pequenos agricultores e produtores podem não ter acesso aos recursos e </a:t>
            </a:r>
            <a:r>
              <a:rPr lang="en-US" sz="1600" dirty="0" err="1">
                <a:solidFill>
                  <a:srgbClr val="000000"/>
                </a:solidFill>
              </a:rPr>
              <a:t>apoios</a:t>
            </a:r>
            <a:r>
              <a:rPr lang="en-US" sz="1600" dirty="0">
                <a:solidFill>
                  <a:srgbClr val="000000"/>
                </a:solidFill>
              </a:rPr>
              <a:t> de que </a:t>
            </a:r>
            <a:r>
              <a:rPr lang="en-US" sz="1600" dirty="0" err="1">
                <a:solidFill>
                  <a:srgbClr val="000000"/>
                </a:solidFill>
              </a:rPr>
              <a:t>necessitam</a:t>
            </a:r>
            <a:r>
              <a:rPr lang="en-US" sz="1600" dirty="0">
                <a:solidFill>
                  <a:srgbClr val="000000"/>
                </a:solidFill>
              </a:rPr>
              <a:t> para serem competitivos, como suprimentos, financiamento, tecnologia e acesso ao mercado.</a:t>
            </a:r>
            <a:endParaRPr lang="en-IE" sz="1600" dirty="0">
              <a:solidFill>
                <a:srgbClr val="000000"/>
              </a:solidFill>
            </a:endParaRPr>
          </a:p>
        </p:txBody>
      </p:sp>
      <p:sp>
        <p:nvSpPr>
          <p:cNvPr id="11" name="Text Placeholder 10">
            <a:extLst>
              <a:ext uri="{FF2B5EF4-FFF2-40B4-BE49-F238E27FC236}">
                <a16:creationId xmlns:a16="http://schemas.microsoft.com/office/drawing/2014/main" id="{9F94DA3C-1F65-5E3B-581E-61202EDBBCC6}"/>
              </a:ext>
            </a:extLst>
          </p:cNvPr>
          <p:cNvSpPr>
            <a:spLocks noGrp="1"/>
          </p:cNvSpPr>
          <p:nvPr>
            <p:ph type="body" sz="quarter" idx="22"/>
          </p:nvPr>
        </p:nvSpPr>
        <p:spPr>
          <a:xfrm>
            <a:off x="4992216" y="3575335"/>
            <a:ext cx="2289838" cy="344705"/>
          </a:xfrm>
        </p:spPr>
        <p:txBody>
          <a:bodyPr/>
          <a:lstStyle/>
          <a:p>
            <a:pPr algn="ctr" rtl="0"/>
            <a:r>
              <a:rPr lang="en-IE" sz="2000" b="1" dirty="0">
                <a:solidFill>
                  <a:srgbClr val="000000"/>
                </a:solidFill>
              </a:rPr>
              <a:t>Acesso desigual aos recursos:</a:t>
            </a:r>
          </a:p>
        </p:txBody>
      </p:sp>
      <p:sp>
        <p:nvSpPr>
          <p:cNvPr id="12" name="Text Placeholder 11">
            <a:extLst>
              <a:ext uri="{FF2B5EF4-FFF2-40B4-BE49-F238E27FC236}">
                <a16:creationId xmlns:a16="http://schemas.microsoft.com/office/drawing/2014/main" id="{EB55FD25-2942-B78D-35D8-F9C1FE46D8F6}"/>
              </a:ext>
            </a:extLst>
          </p:cNvPr>
          <p:cNvSpPr>
            <a:spLocks noGrp="1"/>
          </p:cNvSpPr>
          <p:nvPr>
            <p:ph type="body" sz="quarter" idx="23"/>
          </p:nvPr>
        </p:nvSpPr>
        <p:spPr>
          <a:xfrm>
            <a:off x="7425674" y="4267537"/>
            <a:ext cx="2403801" cy="1237497"/>
          </a:xfrm>
        </p:spPr>
        <p:txBody>
          <a:bodyPr/>
          <a:lstStyle/>
          <a:p>
            <a:pPr algn="ctr" rtl="0"/>
            <a:r>
              <a:rPr lang="en-US" sz="1600" dirty="0">
                <a:solidFill>
                  <a:srgbClr val="000000"/>
                </a:solidFill>
              </a:rPr>
              <a:t>Mulheres, indígenas e outros </a:t>
            </a:r>
            <a:r>
              <a:rPr lang="en-US" sz="1600" dirty="0" err="1">
                <a:solidFill>
                  <a:srgbClr val="000000"/>
                </a:solidFill>
              </a:rPr>
              <a:t>grupos</a:t>
            </a:r>
            <a:r>
              <a:rPr lang="en-US" sz="1600" dirty="0">
                <a:solidFill>
                  <a:srgbClr val="000000"/>
                </a:solidFill>
              </a:rPr>
              <a:t> </a:t>
            </a:r>
            <a:r>
              <a:rPr lang="en-US" sz="1600" dirty="0" err="1">
                <a:solidFill>
                  <a:srgbClr val="000000"/>
                </a:solidFill>
              </a:rPr>
              <a:t>marginalizados</a:t>
            </a:r>
            <a:r>
              <a:rPr lang="en-US" sz="1600" dirty="0">
                <a:solidFill>
                  <a:srgbClr val="000000"/>
                </a:solidFill>
              </a:rPr>
              <a:t> podem enfrentar discriminação no sistema de </a:t>
            </a:r>
            <a:r>
              <a:rPr lang="en-US" sz="1600" dirty="0" err="1">
                <a:solidFill>
                  <a:srgbClr val="000000"/>
                </a:solidFill>
              </a:rPr>
              <a:t>produção</a:t>
            </a:r>
            <a:r>
              <a:rPr lang="en-US" sz="1600" dirty="0">
                <a:solidFill>
                  <a:srgbClr val="000000"/>
                </a:solidFill>
              </a:rPr>
              <a:t> </a:t>
            </a:r>
            <a:r>
              <a:rPr lang="en-US" sz="1600" dirty="0" err="1">
                <a:solidFill>
                  <a:srgbClr val="000000"/>
                </a:solidFill>
              </a:rPr>
              <a:t>alimentar</a:t>
            </a:r>
            <a:r>
              <a:rPr lang="en-US" sz="1600" dirty="0">
                <a:solidFill>
                  <a:srgbClr val="000000"/>
                </a:solidFill>
              </a:rPr>
              <a:t>, incluindo acesso limitado à terra, crédito e </a:t>
            </a:r>
            <a:r>
              <a:rPr lang="en-US" sz="1600" dirty="0" err="1">
                <a:solidFill>
                  <a:srgbClr val="000000"/>
                </a:solidFill>
              </a:rPr>
              <a:t>formação</a:t>
            </a:r>
            <a:r>
              <a:rPr lang="en-US" sz="1600" dirty="0">
                <a:solidFill>
                  <a:srgbClr val="000000"/>
                </a:solidFill>
              </a:rPr>
              <a:t>.</a:t>
            </a:r>
            <a:endParaRPr lang="en-IE" sz="1600" dirty="0">
              <a:solidFill>
                <a:srgbClr val="000000"/>
              </a:solidFill>
            </a:endParaRPr>
          </a:p>
        </p:txBody>
      </p:sp>
      <p:sp>
        <p:nvSpPr>
          <p:cNvPr id="13" name="Text Placeholder 12">
            <a:extLst>
              <a:ext uri="{FF2B5EF4-FFF2-40B4-BE49-F238E27FC236}">
                <a16:creationId xmlns:a16="http://schemas.microsoft.com/office/drawing/2014/main" id="{FACA2AC8-27E4-AF59-6C5A-826DE115CBCD}"/>
              </a:ext>
            </a:extLst>
          </p:cNvPr>
          <p:cNvSpPr>
            <a:spLocks noGrp="1"/>
          </p:cNvSpPr>
          <p:nvPr>
            <p:ph type="body" sz="quarter" idx="24"/>
          </p:nvPr>
        </p:nvSpPr>
        <p:spPr>
          <a:xfrm>
            <a:off x="7425673" y="3585244"/>
            <a:ext cx="2289838" cy="344705"/>
          </a:xfrm>
        </p:spPr>
        <p:txBody>
          <a:bodyPr/>
          <a:lstStyle/>
          <a:p>
            <a:pPr algn="ctr" rtl="0"/>
            <a:r>
              <a:rPr lang="en-IE" sz="2000" b="1" dirty="0">
                <a:solidFill>
                  <a:srgbClr val="000000"/>
                </a:solidFill>
              </a:rPr>
              <a:t>Discriminação e marginalização:</a:t>
            </a:r>
          </a:p>
        </p:txBody>
      </p:sp>
      <p:sp>
        <p:nvSpPr>
          <p:cNvPr id="15" name="TextBox 14">
            <a:extLst>
              <a:ext uri="{FF2B5EF4-FFF2-40B4-BE49-F238E27FC236}">
                <a16:creationId xmlns:a16="http://schemas.microsoft.com/office/drawing/2014/main" id="{BC498671-CD0E-894D-BC2F-3FE2994F52DB}"/>
              </a:ext>
            </a:extLst>
          </p:cNvPr>
          <p:cNvSpPr txBox="1"/>
          <p:nvPr/>
        </p:nvSpPr>
        <p:spPr>
          <a:xfrm>
            <a:off x="1" y="381296"/>
            <a:ext cx="11840704" cy="1200329"/>
          </a:xfrm>
          <a:prstGeom prst="rect">
            <a:avLst/>
          </a:prstGeom>
          <a:solidFill>
            <a:srgbClr val="F79037"/>
          </a:solidFill>
        </p:spPr>
        <p:txBody>
          <a:bodyPr wrap="square">
            <a:spAutoFit/>
          </a:bodyPr>
          <a:lstStyle/>
          <a:p>
            <a:pPr marL="468000" algn="l" rtl="0"/>
            <a:r>
              <a:rPr lang="en-US" sz="3600" b="0" i="0" dirty="0">
                <a:solidFill>
                  <a:schemeClr val="bg1"/>
                </a:solidFill>
                <a:effectLst/>
              </a:rPr>
              <a:t>Existem muitos problemas no sistema de </a:t>
            </a:r>
            <a:r>
              <a:rPr lang="en-US" sz="3600" b="0" i="0" dirty="0" err="1">
                <a:solidFill>
                  <a:schemeClr val="bg1"/>
                </a:solidFill>
                <a:effectLst/>
              </a:rPr>
              <a:t>produção</a:t>
            </a:r>
            <a:r>
              <a:rPr lang="en-US" sz="3600" b="0" i="0" dirty="0">
                <a:solidFill>
                  <a:schemeClr val="bg1"/>
                </a:solidFill>
                <a:effectLst/>
              </a:rPr>
              <a:t> </a:t>
            </a:r>
            <a:r>
              <a:rPr lang="en-US" sz="3600" b="0" i="0" dirty="0" err="1">
                <a:solidFill>
                  <a:schemeClr val="bg1"/>
                </a:solidFill>
                <a:effectLst/>
              </a:rPr>
              <a:t>alimentar</a:t>
            </a:r>
            <a:r>
              <a:rPr lang="en-US" sz="3600" b="0" i="0" dirty="0">
                <a:solidFill>
                  <a:schemeClr val="bg1"/>
                </a:solidFill>
                <a:effectLst/>
              </a:rPr>
              <a:t> que podem </a:t>
            </a:r>
            <a:r>
              <a:rPr lang="en-US" sz="3600" b="0" i="0" dirty="0" err="1">
                <a:solidFill>
                  <a:schemeClr val="bg1"/>
                </a:solidFill>
                <a:effectLst/>
              </a:rPr>
              <a:t>levar</a:t>
            </a:r>
            <a:r>
              <a:rPr lang="en-US" sz="3600" b="0" i="0" dirty="0">
                <a:solidFill>
                  <a:schemeClr val="bg1"/>
                </a:solidFill>
                <a:effectLst/>
              </a:rPr>
              <a:t> à </a:t>
            </a:r>
            <a:r>
              <a:rPr lang="en-US" sz="3600" b="1" i="0" dirty="0">
                <a:solidFill>
                  <a:schemeClr val="bg1"/>
                </a:solidFill>
                <a:effectLst/>
              </a:rPr>
              <a:t>INJUSTIÇA SOCIAL</a:t>
            </a:r>
            <a:r>
              <a:rPr lang="en-US" sz="3600" b="0" i="0" dirty="0">
                <a:solidFill>
                  <a:schemeClr val="bg1"/>
                </a:solidFill>
                <a:effectLst/>
              </a:rPr>
              <a:t>, </a:t>
            </a:r>
            <a:r>
              <a:rPr lang="en-US" sz="3600" b="0" i="0" dirty="0" err="1">
                <a:solidFill>
                  <a:schemeClr val="bg1"/>
                </a:solidFill>
                <a:effectLst/>
              </a:rPr>
              <a:t>incluindo</a:t>
            </a:r>
            <a:r>
              <a:rPr lang="en-US" sz="3600" b="0" i="0" dirty="0">
                <a:solidFill>
                  <a:schemeClr val="bg1"/>
                </a:solidFill>
                <a:effectLst/>
              </a:rPr>
              <a:t>:</a:t>
            </a:r>
            <a:endParaRPr lang="en-IE" sz="3600" dirty="0">
              <a:solidFill>
                <a:schemeClr val="bg1"/>
              </a:solidFill>
            </a:endParaRPr>
          </a:p>
        </p:txBody>
      </p:sp>
      <p:pic>
        <p:nvPicPr>
          <p:cNvPr id="24" name="Picture Placeholder 22">
            <a:extLst>
              <a:ext uri="{FF2B5EF4-FFF2-40B4-BE49-F238E27FC236}">
                <a16:creationId xmlns:a16="http://schemas.microsoft.com/office/drawing/2014/main" id="{22C360BD-E841-A8E3-EAFD-C599C4571E3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981875" y="1851458"/>
            <a:ext cx="1723877" cy="1723877"/>
          </a:xfrm>
          <a:prstGeom prst="ellipse">
            <a:avLst/>
          </a:prstGeom>
        </p:spPr>
      </p:pic>
      <p:sp>
        <p:nvSpPr>
          <p:cNvPr id="25" name="Text Placeholder 11">
            <a:extLst>
              <a:ext uri="{FF2B5EF4-FFF2-40B4-BE49-F238E27FC236}">
                <a16:creationId xmlns:a16="http://schemas.microsoft.com/office/drawing/2014/main" id="{2BDEB2A8-8F7E-F2A7-EBFE-AEF0AE16D6D0}"/>
              </a:ext>
            </a:extLst>
          </p:cNvPr>
          <p:cNvSpPr txBox="1">
            <a:spLocks/>
          </p:cNvSpPr>
          <p:nvPr/>
        </p:nvSpPr>
        <p:spPr>
          <a:xfrm>
            <a:off x="9829475" y="4262448"/>
            <a:ext cx="2362525"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sz="1600" dirty="0">
                <a:solidFill>
                  <a:srgbClr val="000000"/>
                </a:solidFill>
              </a:rPr>
              <a:t>O </a:t>
            </a:r>
            <a:r>
              <a:rPr lang="en-US" sz="1600" dirty="0" err="1">
                <a:solidFill>
                  <a:srgbClr val="000000"/>
                </a:solidFill>
              </a:rPr>
              <a:t>desperdício</a:t>
            </a:r>
            <a:r>
              <a:rPr lang="en-US" sz="1600" dirty="0">
                <a:solidFill>
                  <a:srgbClr val="000000"/>
                </a:solidFill>
              </a:rPr>
              <a:t> </a:t>
            </a:r>
            <a:r>
              <a:rPr lang="en-US" sz="1600" dirty="0" err="1">
                <a:solidFill>
                  <a:srgbClr val="000000"/>
                </a:solidFill>
              </a:rPr>
              <a:t>alimentar</a:t>
            </a:r>
            <a:r>
              <a:rPr lang="en-US" sz="1600" dirty="0">
                <a:solidFill>
                  <a:srgbClr val="000000"/>
                </a:solidFill>
              </a:rPr>
              <a:t> pode exacerbar a injustiça social ao contribuir para a perda de recursos valiosos e </a:t>
            </a:r>
            <a:r>
              <a:rPr lang="en-US" sz="1600" dirty="0" err="1">
                <a:solidFill>
                  <a:srgbClr val="000000"/>
                </a:solidFill>
              </a:rPr>
              <a:t>aumentar</a:t>
            </a:r>
            <a:r>
              <a:rPr lang="en-US" sz="1600" dirty="0">
                <a:solidFill>
                  <a:srgbClr val="000000"/>
                </a:solidFill>
              </a:rPr>
              <a:t> a insegurança alimentar, </a:t>
            </a:r>
            <a:r>
              <a:rPr lang="en-US" sz="1600" dirty="0" err="1">
                <a:solidFill>
                  <a:srgbClr val="000000"/>
                </a:solidFill>
              </a:rPr>
              <a:t>principalmente</a:t>
            </a:r>
            <a:r>
              <a:rPr lang="en-US" sz="1600" dirty="0">
                <a:solidFill>
                  <a:srgbClr val="000000"/>
                </a:solidFill>
              </a:rPr>
              <a:t> </a:t>
            </a:r>
            <a:r>
              <a:rPr lang="en-US" sz="1600" dirty="0" err="1">
                <a:solidFill>
                  <a:srgbClr val="000000"/>
                </a:solidFill>
              </a:rPr>
              <a:t>em</a:t>
            </a:r>
            <a:r>
              <a:rPr lang="en-US" sz="1600" dirty="0">
                <a:solidFill>
                  <a:srgbClr val="000000"/>
                </a:solidFill>
              </a:rPr>
              <a:t> </a:t>
            </a:r>
            <a:r>
              <a:rPr lang="en-US" sz="1600" dirty="0" err="1">
                <a:solidFill>
                  <a:srgbClr val="000000"/>
                </a:solidFill>
              </a:rPr>
              <a:t>populações</a:t>
            </a:r>
            <a:r>
              <a:rPr lang="en-US" sz="1600" dirty="0">
                <a:solidFill>
                  <a:srgbClr val="000000"/>
                </a:solidFill>
              </a:rPr>
              <a:t> vulneráveis.</a:t>
            </a:r>
            <a:endParaRPr lang="en-IE" sz="1600" dirty="0">
              <a:solidFill>
                <a:srgbClr val="000000"/>
              </a:solidFill>
            </a:endParaRPr>
          </a:p>
        </p:txBody>
      </p:sp>
      <p:sp>
        <p:nvSpPr>
          <p:cNvPr id="26" name="Text Placeholder 12">
            <a:extLst>
              <a:ext uri="{FF2B5EF4-FFF2-40B4-BE49-F238E27FC236}">
                <a16:creationId xmlns:a16="http://schemas.microsoft.com/office/drawing/2014/main" id="{F966E6C4-4BEA-F269-8271-5920513ECA2C}"/>
              </a:ext>
            </a:extLst>
          </p:cNvPr>
          <p:cNvSpPr txBox="1">
            <a:spLocks/>
          </p:cNvSpPr>
          <p:nvPr/>
        </p:nvSpPr>
        <p:spPr>
          <a:xfrm>
            <a:off x="9788198" y="3580155"/>
            <a:ext cx="2289838" cy="3447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IE" sz="2000" b="1" dirty="0" err="1">
                <a:solidFill>
                  <a:srgbClr val="000000"/>
                </a:solidFill>
              </a:rPr>
              <a:t>Desperdício</a:t>
            </a:r>
            <a:r>
              <a:rPr lang="en-IE" sz="2000" b="1" dirty="0">
                <a:solidFill>
                  <a:srgbClr val="000000"/>
                </a:solidFill>
              </a:rPr>
              <a:t> </a:t>
            </a:r>
            <a:r>
              <a:rPr lang="en-IE" sz="2000" b="1" dirty="0" err="1">
                <a:solidFill>
                  <a:srgbClr val="000000"/>
                </a:solidFill>
              </a:rPr>
              <a:t>alimentar</a:t>
            </a:r>
            <a:r>
              <a:rPr lang="en-IE" sz="2000" b="1" dirty="0">
                <a:solidFill>
                  <a:srgbClr val="000000"/>
                </a:solidFill>
              </a:rPr>
              <a:t>:</a:t>
            </a:r>
          </a:p>
        </p:txBody>
      </p:sp>
    </p:spTree>
    <p:extLst>
      <p:ext uri="{BB962C8B-B14F-4D97-AF65-F5344CB8AC3E}">
        <p14:creationId xmlns:p14="http://schemas.microsoft.com/office/powerpoint/2010/main" val="1393017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93F63-C670-4008-7550-9A53A1B9D20D}"/>
              </a:ext>
            </a:extLst>
          </p:cNvPr>
          <p:cNvSpPr>
            <a:spLocks noGrp="1"/>
          </p:cNvSpPr>
          <p:nvPr>
            <p:ph type="body" sz="quarter" idx="18"/>
          </p:nvPr>
        </p:nvSpPr>
        <p:spPr>
          <a:xfrm>
            <a:off x="722180" y="1446426"/>
            <a:ext cx="10595237" cy="3849918"/>
          </a:xfrm>
        </p:spPr>
        <p:txBody>
          <a:bodyPr/>
          <a:lstStyle/>
          <a:p>
            <a:pPr algn="just" rtl="0">
              <a:spcBef>
                <a:spcPts val="600"/>
              </a:spcBef>
            </a:pPr>
            <a:r>
              <a:rPr lang="en-US" dirty="0" err="1"/>
              <a:t>Conforme</a:t>
            </a:r>
            <a:r>
              <a:rPr lang="en-US" dirty="0"/>
              <a:t> </a:t>
            </a:r>
            <a:r>
              <a:rPr lang="en-US" dirty="0" err="1"/>
              <a:t>referido</a:t>
            </a:r>
            <a:r>
              <a:rPr lang="en-US" dirty="0"/>
              <a:t> </a:t>
            </a:r>
            <a:r>
              <a:rPr lang="en-US" dirty="0" err="1"/>
              <a:t>anteriormente</a:t>
            </a:r>
            <a:r>
              <a:rPr lang="en-US" dirty="0"/>
              <a:t>, as questões de justiça social em relação à </a:t>
            </a:r>
            <a:r>
              <a:rPr lang="en-US" dirty="0" err="1"/>
              <a:t>produção</a:t>
            </a:r>
            <a:r>
              <a:rPr lang="en-US" dirty="0"/>
              <a:t> </a:t>
            </a:r>
            <a:r>
              <a:rPr lang="en-US" dirty="0" err="1"/>
              <a:t>alimentar</a:t>
            </a:r>
            <a:r>
              <a:rPr lang="en-US" dirty="0"/>
              <a:t> </a:t>
            </a:r>
            <a:r>
              <a:rPr lang="en-US" dirty="0" err="1"/>
              <a:t>não</a:t>
            </a:r>
            <a:r>
              <a:rPr lang="en-US" dirty="0"/>
              <a:t> se </a:t>
            </a:r>
            <a:r>
              <a:rPr lang="en-US" dirty="0" err="1"/>
              <a:t>cingem</a:t>
            </a:r>
            <a:r>
              <a:rPr lang="en-US" dirty="0"/>
              <a:t> ao </a:t>
            </a:r>
            <a:r>
              <a:rPr lang="en-US" dirty="0" err="1"/>
              <a:t>comércio</a:t>
            </a:r>
            <a:r>
              <a:rPr lang="en-US" dirty="0"/>
              <a:t> justo. Em qualquer país (rico e pobre), as condições dos trabalhadores agrícolas e dos agricultores podem ou não ser (adequadamente) protegidas por vários tipos de </a:t>
            </a:r>
            <a:r>
              <a:rPr lang="en-US" dirty="0" err="1"/>
              <a:t>legislação</a:t>
            </a:r>
            <a:r>
              <a:rPr lang="en-US" dirty="0"/>
              <a:t>, </a:t>
            </a:r>
            <a:r>
              <a:rPr lang="en-US" dirty="0" err="1"/>
              <a:t>como</a:t>
            </a:r>
            <a:r>
              <a:rPr lang="en-US" dirty="0"/>
              <a:t> </a:t>
            </a:r>
            <a:r>
              <a:rPr lang="en-US" dirty="0" err="1"/>
              <a:t>por</a:t>
            </a:r>
            <a:r>
              <a:rPr lang="en-US" dirty="0"/>
              <a:t> exemplo, ao </a:t>
            </a:r>
            <a:r>
              <a:rPr lang="en-US" dirty="0" err="1"/>
              <a:t>nível</a:t>
            </a:r>
            <a:r>
              <a:rPr lang="en-US" dirty="0"/>
              <a:t> da </a:t>
            </a:r>
            <a:r>
              <a:rPr lang="en-US" dirty="0" err="1"/>
              <a:t>segurança</a:t>
            </a:r>
            <a:r>
              <a:rPr lang="en-US" dirty="0"/>
              <a:t> (incluindo </a:t>
            </a:r>
            <a:r>
              <a:rPr lang="en-US" dirty="0" err="1"/>
              <a:t>segurança</a:t>
            </a:r>
            <a:r>
              <a:rPr lang="en-US" dirty="0"/>
              <a:t> </a:t>
            </a:r>
            <a:r>
              <a:rPr lang="en-US" dirty="0" err="1"/>
              <a:t>na</a:t>
            </a:r>
            <a:r>
              <a:rPr lang="en-US" dirty="0"/>
              <a:t> </a:t>
            </a:r>
            <a:r>
              <a:rPr lang="en-US" dirty="0" err="1"/>
              <a:t>aplicação</a:t>
            </a:r>
            <a:r>
              <a:rPr lang="en-US" dirty="0"/>
              <a:t> de pesticidas) e condições de trabalho.</a:t>
            </a:r>
          </a:p>
          <a:p>
            <a:pPr algn="just" rtl="0">
              <a:spcBef>
                <a:spcPts val="600"/>
              </a:spcBef>
            </a:pPr>
            <a:r>
              <a:rPr lang="en-US" b="1" dirty="0" err="1">
                <a:solidFill>
                  <a:srgbClr val="F79037"/>
                </a:solidFill>
              </a:rPr>
              <a:t>Considerando</a:t>
            </a:r>
            <a:r>
              <a:rPr lang="en-US" b="1" dirty="0">
                <a:solidFill>
                  <a:srgbClr val="F79037"/>
                </a:solidFill>
              </a:rPr>
              <a:t> a </a:t>
            </a:r>
            <a:r>
              <a:rPr lang="en-US" b="1" dirty="0" err="1">
                <a:solidFill>
                  <a:srgbClr val="F79037"/>
                </a:solidFill>
              </a:rPr>
              <a:t>justiça</a:t>
            </a:r>
            <a:r>
              <a:rPr lang="en-US" b="1" dirty="0">
                <a:solidFill>
                  <a:srgbClr val="F79037"/>
                </a:solidFill>
              </a:rPr>
              <a:t> social </a:t>
            </a:r>
            <a:r>
              <a:rPr lang="en-US" dirty="0"/>
              <a:t>ao </a:t>
            </a:r>
            <a:r>
              <a:rPr lang="en-US" dirty="0" err="1"/>
              <a:t>nível</a:t>
            </a:r>
            <a:r>
              <a:rPr lang="en-US" dirty="0"/>
              <a:t> da </a:t>
            </a:r>
            <a:r>
              <a:rPr lang="en-US" dirty="0" err="1"/>
              <a:t>produção</a:t>
            </a:r>
            <a:r>
              <a:rPr lang="en-US" dirty="0"/>
              <a:t> </a:t>
            </a:r>
            <a:r>
              <a:rPr lang="en-US" dirty="0" err="1"/>
              <a:t>alimentar</a:t>
            </a:r>
            <a:r>
              <a:rPr lang="en-US" dirty="0"/>
              <a:t>, é </a:t>
            </a:r>
            <a:r>
              <a:rPr lang="en-US" dirty="0" err="1"/>
              <a:t>necessário</a:t>
            </a:r>
            <a:r>
              <a:rPr lang="en-US" dirty="0"/>
              <a:t> </a:t>
            </a:r>
            <a:r>
              <a:rPr lang="en-US" dirty="0" err="1"/>
              <a:t>ter</a:t>
            </a:r>
            <a:r>
              <a:rPr lang="en-US" dirty="0"/>
              <a:t> em </a:t>
            </a:r>
            <a:r>
              <a:rPr lang="en-US" dirty="0" err="1"/>
              <a:t>consideração</a:t>
            </a:r>
            <a:r>
              <a:rPr lang="en-US" dirty="0"/>
              <a:t> </a:t>
            </a:r>
            <a:r>
              <a:rPr lang="en-US" dirty="0" err="1"/>
              <a:t>uma</a:t>
            </a:r>
            <a:r>
              <a:rPr lang="en-US" dirty="0"/>
              <a:t> série de abordagens, </a:t>
            </a:r>
            <a:r>
              <a:rPr lang="en-US" dirty="0" err="1"/>
              <a:t>incluindo</a:t>
            </a:r>
            <a:r>
              <a:rPr lang="en-US" dirty="0"/>
              <a:t> o </a:t>
            </a:r>
            <a:r>
              <a:rPr lang="en-US" b="1" dirty="0" err="1"/>
              <a:t>reforço</a:t>
            </a:r>
            <a:r>
              <a:rPr lang="en-US" b="1" dirty="0"/>
              <a:t> das </a:t>
            </a:r>
            <a:r>
              <a:rPr lang="en-US" b="1" dirty="0" err="1"/>
              <a:t>proteções</a:t>
            </a:r>
            <a:r>
              <a:rPr lang="en-US" b="1" dirty="0"/>
              <a:t> ao </a:t>
            </a:r>
            <a:r>
              <a:rPr lang="en-US" b="1" dirty="0" err="1"/>
              <a:t>nível</a:t>
            </a:r>
            <a:r>
              <a:rPr lang="en-US" b="1" dirty="0"/>
              <a:t> </a:t>
            </a:r>
            <a:r>
              <a:rPr lang="en-US" b="1" dirty="0" err="1"/>
              <a:t>laboral</a:t>
            </a:r>
            <a:r>
              <a:rPr lang="en-US" b="1" dirty="0"/>
              <a:t>, </a:t>
            </a:r>
            <a:r>
              <a:rPr lang="en-US" b="1" dirty="0" err="1"/>
              <a:t>apoio</a:t>
            </a:r>
            <a:r>
              <a:rPr lang="en-US" b="1" dirty="0"/>
              <a:t> aos pequenos produtores, </a:t>
            </a:r>
            <a:r>
              <a:rPr lang="en-US" b="1" dirty="0" err="1"/>
              <a:t>promoção</a:t>
            </a:r>
            <a:r>
              <a:rPr lang="en-US" b="1" dirty="0"/>
              <a:t> da posse equitativa da terra e </a:t>
            </a:r>
            <a:r>
              <a:rPr lang="en-US" b="1" dirty="0" err="1"/>
              <a:t>redução</a:t>
            </a:r>
            <a:r>
              <a:rPr lang="en-US" b="1" dirty="0"/>
              <a:t> do </a:t>
            </a:r>
            <a:r>
              <a:rPr lang="en-US" b="1" dirty="0" err="1"/>
              <a:t>desperdício</a:t>
            </a:r>
            <a:r>
              <a:rPr lang="en-US" b="1" dirty="0"/>
              <a:t> </a:t>
            </a:r>
            <a:r>
              <a:rPr lang="en-US" b="1" dirty="0" err="1"/>
              <a:t>alimentar</a:t>
            </a:r>
            <a:r>
              <a:rPr lang="en-US" dirty="0"/>
              <a:t>. </a:t>
            </a:r>
            <a:r>
              <a:rPr lang="en-US" dirty="0" err="1"/>
              <a:t>Também</a:t>
            </a:r>
            <a:r>
              <a:rPr lang="en-US" dirty="0"/>
              <a:t> </a:t>
            </a:r>
            <a:r>
              <a:rPr lang="en-US" dirty="0" err="1"/>
              <a:t>requer</a:t>
            </a:r>
            <a:r>
              <a:rPr lang="en-US" dirty="0"/>
              <a:t> o </a:t>
            </a:r>
            <a:r>
              <a:rPr lang="en-US" dirty="0" err="1"/>
              <a:t>reconhecimento</a:t>
            </a:r>
            <a:r>
              <a:rPr lang="en-US" dirty="0"/>
              <a:t> de </a:t>
            </a:r>
            <a:r>
              <a:rPr lang="en-US" dirty="0" err="1"/>
              <a:t>fatores</a:t>
            </a:r>
            <a:r>
              <a:rPr lang="en-US" dirty="0"/>
              <a:t> </a:t>
            </a:r>
            <a:r>
              <a:rPr lang="en-US" dirty="0" err="1"/>
              <a:t>sociais</a:t>
            </a:r>
            <a:r>
              <a:rPr lang="en-US" dirty="0"/>
              <a:t>, </a:t>
            </a:r>
            <a:r>
              <a:rPr lang="en-US" dirty="0" err="1"/>
              <a:t>económicos</a:t>
            </a:r>
            <a:r>
              <a:rPr lang="en-US" dirty="0"/>
              <a:t> e </a:t>
            </a:r>
            <a:r>
              <a:rPr lang="en-US" dirty="0" err="1"/>
              <a:t>políticos</a:t>
            </a:r>
            <a:r>
              <a:rPr lang="en-US" dirty="0"/>
              <a:t> </a:t>
            </a:r>
            <a:r>
              <a:rPr lang="en-US" dirty="0" err="1"/>
              <a:t>complexos</a:t>
            </a:r>
            <a:r>
              <a:rPr lang="en-US" dirty="0"/>
              <a:t> que moldam os sistemas alimentares e se </a:t>
            </a:r>
            <a:r>
              <a:rPr lang="en-US" dirty="0" err="1"/>
              <a:t>trabalhe</a:t>
            </a:r>
            <a:r>
              <a:rPr lang="en-US" dirty="0"/>
              <a:t> para abordar essas questões subjacentes, a fim de construir um sistema alimentar mais justo e sustentável para todos.</a:t>
            </a:r>
            <a:endParaRPr lang="en-IE" dirty="0"/>
          </a:p>
        </p:txBody>
      </p:sp>
      <p:sp>
        <p:nvSpPr>
          <p:cNvPr id="3" name="Text Placeholder 2">
            <a:extLst>
              <a:ext uri="{FF2B5EF4-FFF2-40B4-BE49-F238E27FC236}">
                <a16:creationId xmlns:a16="http://schemas.microsoft.com/office/drawing/2014/main" id="{B8FE0E94-579F-DC1D-56B8-E2276442A8B6}"/>
              </a:ext>
            </a:extLst>
          </p:cNvPr>
          <p:cNvSpPr>
            <a:spLocks noGrp="1"/>
          </p:cNvSpPr>
          <p:nvPr>
            <p:ph type="body" sz="quarter" idx="16"/>
          </p:nvPr>
        </p:nvSpPr>
        <p:spPr/>
        <p:txBody>
          <a:bodyPr/>
          <a:lstStyle/>
          <a:p>
            <a:pPr algn="l" rtl="0"/>
            <a:r>
              <a:rPr lang="en-IE" b="1" dirty="0"/>
              <a:t>Justiça social…</a:t>
            </a:r>
          </a:p>
        </p:txBody>
      </p:sp>
      <p:pic>
        <p:nvPicPr>
          <p:cNvPr id="4" name="Picture 3">
            <a:extLst>
              <a:ext uri="{FF2B5EF4-FFF2-40B4-BE49-F238E27FC236}">
                <a16:creationId xmlns:a16="http://schemas.microsoft.com/office/drawing/2014/main" id="{B75D0E5D-CD3D-2CEB-784C-CA30F214E96F}"/>
              </a:ext>
            </a:extLst>
          </p:cNvPr>
          <p:cNvPicPr>
            <a:picLocks noChangeAspect="1"/>
          </p:cNvPicPr>
          <p:nvPr/>
        </p:nvPicPr>
        <p:blipFill>
          <a:blip r:embed="rId2"/>
          <a:stretch>
            <a:fillRect/>
          </a:stretch>
        </p:blipFill>
        <p:spPr>
          <a:xfrm>
            <a:off x="10604661" y="342643"/>
            <a:ext cx="1033329" cy="1103783"/>
          </a:xfrm>
          <a:prstGeom prst="rect">
            <a:avLst/>
          </a:prstGeom>
        </p:spPr>
      </p:pic>
    </p:spTree>
    <p:extLst>
      <p:ext uri="{BB962C8B-B14F-4D97-AF65-F5344CB8AC3E}">
        <p14:creationId xmlns:p14="http://schemas.microsoft.com/office/powerpoint/2010/main" val="246301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A5B04-0C3F-DD04-1007-BE688D95730B}"/>
              </a:ext>
            </a:extLst>
          </p:cNvPr>
          <p:cNvSpPr>
            <a:spLocks noGrp="1"/>
          </p:cNvSpPr>
          <p:nvPr>
            <p:ph type="body" sz="quarter" idx="16"/>
          </p:nvPr>
        </p:nvSpPr>
        <p:spPr/>
        <p:txBody>
          <a:bodyPr/>
          <a:lstStyle/>
          <a:p>
            <a:pPr algn="l" rtl="0"/>
            <a:r>
              <a:rPr lang="en-US" dirty="0"/>
              <a:t>A ligação entre </a:t>
            </a:r>
            <a:r>
              <a:rPr lang="en-US" dirty="0" err="1"/>
              <a:t>Alimentação</a:t>
            </a:r>
            <a:r>
              <a:rPr lang="en-US" dirty="0"/>
              <a:t> &amp; </a:t>
            </a:r>
            <a:r>
              <a:rPr lang="en-US" dirty="0" err="1"/>
              <a:t>Saúde</a:t>
            </a:r>
            <a:endParaRPr lang="en-US" dirty="0"/>
          </a:p>
          <a:p>
            <a:pPr algn="l" rtl="0"/>
            <a:endParaRPr lang="en-IE" dirty="0"/>
          </a:p>
        </p:txBody>
      </p:sp>
      <p:sp>
        <p:nvSpPr>
          <p:cNvPr id="3" name="Text Placeholder 2">
            <a:extLst>
              <a:ext uri="{FF2B5EF4-FFF2-40B4-BE49-F238E27FC236}">
                <a16:creationId xmlns:a16="http://schemas.microsoft.com/office/drawing/2014/main" id="{74FB61CE-5ED9-AAC4-06EA-2102B87BDF80}"/>
              </a:ext>
            </a:extLst>
          </p:cNvPr>
          <p:cNvSpPr>
            <a:spLocks noGrp="1"/>
          </p:cNvSpPr>
          <p:nvPr>
            <p:ph type="body" sz="quarter" idx="17"/>
          </p:nvPr>
        </p:nvSpPr>
        <p:spPr/>
        <p:txBody>
          <a:bodyPr/>
          <a:lstStyle/>
          <a:p>
            <a:pPr algn="l" rtl="0"/>
            <a:r>
              <a:rPr lang="en-IE" dirty="0"/>
              <a:t>06</a:t>
            </a:r>
          </a:p>
        </p:txBody>
      </p:sp>
    </p:spTree>
    <p:extLst>
      <p:ext uri="{BB962C8B-B14F-4D97-AF65-F5344CB8AC3E}">
        <p14:creationId xmlns:p14="http://schemas.microsoft.com/office/powerpoint/2010/main" val="2780532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C1D4F-B6F3-AF74-E6DB-D41EF6F9BF2A}"/>
              </a:ext>
            </a:extLst>
          </p:cNvPr>
          <p:cNvSpPr>
            <a:spLocks noGrp="1"/>
          </p:cNvSpPr>
          <p:nvPr>
            <p:ph type="body" sz="quarter" idx="18"/>
          </p:nvPr>
        </p:nvSpPr>
        <p:spPr>
          <a:xfrm>
            <a:off x="758873" y="1522155"/>
            <a:ext cx="6631447" cy="4274211"/>
          </a:xfrm>
        </p:spPr>
        <p:txBody>
          <a:bodyPr/>
          <a:lstStyle/>
          <a:p>
            <a:pPr algn="just" rtl="0"/>
            <a:r>
              <a:rPr lang="en-US" dirty="0"/>
              <a:t>A ligação entre alimentação e saúde é complexa e multifacetada, e há muitos fatores que podem </a:t>
            </a:r>
            <a:r>
              <a:rPr lang="en-US" dirty="0" err="1"/>
              <a:t>influenciar</a:t>
            </a:r>
            <a:r>
              <a:rPr lang="en-US" dirty="0"/>
              <a:t> </a:t>
            </a:r>
            <a:r>
              <a:rPr lang="en-US" dirty="0" err="1"/>
              <a:t>os</a:t>
            </a:r>
            <a:r>
              <a:rPr lang="en-US" dirty="0"/>
              <a:t> </a:t>
            </a:r>
            <a:r>
              <a:rPr lang="en-US" dirty="0" err="1"/>
              <a:t>resultados</a:t>
            </a:r>
            <a:r>
              <a:rPr lang="en-US" dirty="0"/>
              <a:t> ao </a:t>
            </a:r>
            <a:r>
              <a:rPr lang="en-US" dirty="0" err="1"/>
              <a:t>nível</a:t>
            </a:r>
            <a:r>
              <a:rPr lang="en-US" dirty="0"/>
              <a:t> da saúde, </a:t>
            </a:r>
            <a:r>
              <a:rPr lang="en-US" dirty="0" err="1"/>
              <a:t>incluindo</a:t>
            </a:r>
            <a:r>
              <a:rPr lang="en-US" dirty="0"/>
              <a:t> a </a:t>
            </a:r>
            <a:r>
              <a:rPr lang="en-US" b="1" dirty="0" err="1"/>
              <a:t>genética</a:t>
            </a:r>
            <a:r>
              <a:rPr lang="en-US" dirty="0"/>
              <a:t>, </a:t>
            </a:r>
            <a:r>
              <a:rPr lang="en-US" b="1" dirty="0" err="1"/>
              <a:t>ambiente</a:t>
            </a:r>
            <a:r>
              <a:rPr lang="en-US" dirty="0"/>
              <a:t>, e </a:t>
            </a:r>
            <a:r>
              <a:rPr lang="en-US" b="1" dirty="0" err="1"/>
              <a:t>estilo</a:t>
            </a:r>
            <a:r>
              <a:rPr lang="en-US" b="1" dirty="0"/>
              <a:t> de </a:t>
            </a:r>
            <a:r>
              <a:rPr lang="en-US" b="1" dirty="0" err="1"/>
              <a:t>vida</a:t>
            </a:r>
            <a:r>
              <a:rPr lang="en-US" b="1" dirty="0"/>
              <a:t>, </a:t>
            </a:r>
            <a:r>
              <a:rPr lang="en-US" dirty="0" err="1"/>
              <a:t>além</a:t>
            </a:r>
            <a:r>
              <a:rPr lang="en-US" dirty="0"/>
              <a:t> da dieta.</a:t>
            </a:r>
          </a:p>
          <a:p>
            <a:pPr algn="just" rtl="0"/>
            <a:r>
              <a:rPr lang="en-US" dirty="0"/>
              <a:t>No entanto, </a:t>
            </a:r>
            <a:r>
              <a:rPr lang="en-US" dirty="0" err="1"/>
              <a:t>como</a:t>
            </a:r>
            <a:r>
              <a:rPr lang="en-US" dirty="0"/>
              <a:t> </a:t>
            </a:r>
            <a:r>
              <a:rPr lang="en-US" dirty="0" err="1"/>
              <a:t>referido</a:t>
            </a:r>
            <a:r>
              <a:rPr lang="en-US" dirty="0"/>
              <a:t> </a:t>
            </a:r>
            <a:r>
              <a:rPr lang="en-US" dirty="0" err="1"/>
              <a:t>até</a:t>
            </a:r>
            <a:r>
              <a:rPr lang="en-US" dirty="0"/>
              <a:t> agora, do ponto de vista ético, existe uma clara ligação entre alimentação e </a:t>
            </a:r>
            <a:r>
              <a:rPr lang="en-US" dirty="0" err="1"/>
              <a:t>saúde</a:t>
            </a:r>
            <a:r>
              <a:rPr lang="en-US" dirty="0"/>
              <a:t>. As </a:t>
            </a:r>
            <a:r>
              <a:rPr lang="en-US" dirty="0" err="1"/>
              <a:t>escolhas</a:t>
            </a:r>
            <a:r>
              <a:rPr lang="en-US" dirty="0"/>
              <a:t> alimentares têm um </a:t>
            </a:r>
            <a:r>
              <a:rPr lang="en-US" dirty="0" err="1"/>
              <a:t>impacto</a:t>
            </a:r>
            <a:r>
              <a:rPr lang="en-US" dirty="0"/>
              <a:t> </a:t>
            </a:r>
            <a:r>
              <a:rPr lang="en-US" dirty="0" err="1"/>
              <a:t>direto</a:t>
            </a:r>
            <a:r>
              <a:rPr lang="en-US" dirty="0"/>
              <a:t>, não </a:t>
            </a:r>
            <a:r>
              <a:rPr lang="en-US" dirty="0" err="1"/>
              <a:t>apenas</a:t>
            </a:r>
            <a:r>
              <a:rPr lang="en-US" dirty="0"/>
              <a:t> </a:t>
            </a:r>
            <a:r>
              <a:rPr lang="en-US" dirty="0" err="1"/>
              <a:t>na</a:t>
            </a:r>
            <a:r>
              <a:rPr lang="en-US" dirty="0"/>
              <a:t> </a:t>
            </a:r>
            <a:r>
              <a:rPr lang="en-US" dirty="0" err="1"/>
              <a:t>saúde</a:t>
            </a:r>
            <a:r>
              <a:rPr lang="en-US" dirty="0"/>
              <a:t> e </a:t>
            </a:r>
            <a:r>
              <a:rPr lang="en-US" dirty="0" err="1"/>
              <a:t>bem-estar</a:t>
            </a:r>
            <a:r>
              <a:rPr lang="en-US" dirty="0"/>
              <a:t> do </a:t>
            </a:r>
            <a:r>
              <a:rPr lang="en-US" dirty="0" err="1"/>
              <a:t>próprio</a:t>
            </a:r>
            <a:r>
              <a:rPr lang="en-US" dirty="0"/>
              <a:t>, mas também na saúde e bem-estar do planeta e de outros seres vivos.</a:t>
            </a:r>
            <a:endParaRPr lang="en-IE" dirty="0"/>
          </a:p>
        </p:txBody>
      </p:sp>
      <p:sp>
        <p:nvSpPr>
          <p:cNvPr id="3" name="Text Placeholder 2">
            <a:extLst>
              <a:ext uri="{FF2B5EF4-FFF2-40B4-BE49-F238E27FC236}">
                <a16:creationId xmlns:a16="http://schemas.microsoft.com/office/drawing/2014/main" id="{4A712911-C733-DF0B-35C5-AF2AEB232BB4}"/>
              </a:ext>
            </a:extLst>
          </p:cNvPr>
          <p:cNvSpPr>
            <a:spLocks noGrp="1"/>
          </p:cNvSpPr>
          <p:nvPr>
            <p:ph type="body" sz="quarter" idx="16"/>
          </p:nvPr>
        </p:nvSpPr>
        <p:spPr>
          <a:xfrm>
            <a:off x="758873" y="897834"/>
            <a:ext cx="4990998" cy="992652"/>
          </a:xfrm>
        </p:spPr>
        <p:txBody>
          <a:bodyPr/>
          <a:lstStyle/>
          <a:p>
            <a:pPr algn="l" rtl="0"/>
            <a:r>
              <a:rPr lang="en-IE" dirty="0"/>
              <a:t>Alimentos &amp; Saúde</a:t>
            </a:r>
          </a:p>
        </p:txBody>
      </p:sp>
      <p:pic>
        <p:nvPicPr>
          <p:cNvPr id="6" name="Picture Placeholder 5" descr="A bowl of food  Description automatically generated with low confidence">
            <a:extLst>
              <a:ext uri="{FF2B5EF4-FFF2-40B4-BE49-F238E27FC236}">
                <a16:creationId xmlns:a16="http://schemas.microsoft.com/office/drawing/2014/main" id="{3864483B-DEEB-4813-6501-6F0FCBEB878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l="1974" r="1974"/>
          <a:stretch>
            <a:fillRect/>
          </a:stretch>
        </p:blipFill>
        <p:spPr/>
      </p:pic>
    </p:spTree>
    <p:extLst>
      <p:ext uri="{BB962C8B-B14F-4D97-AF65-F5344CB8AC3E}">
        <p14:creationId xmlns:p14="http://schemas.microsoft.com/office/powerpoint/2010/main" val="1122579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A1D7B-B27B-CF39-C588-3C79239290C6}"/>
              </a:ext>
            </a:extLst>
          </p:cNvPr>
          <p:cNvSpPr>
            <a:spLocks noGrp="1"/>
          </p:cNvSpPr>
          <p:nvPr>
            <p:ph type="body" idx="1"/>
          </p:nvPr>
        </p:nvSpPr>
        <p:spPr>
          <a:xfrm>
            <a:off x="-6671" y="170156"/>
            <a:ext cx="10386617" cy="1194318"/>
          </a:xfrm>
        </p:spPr>
        <p:txBody>
          <a:bodyPr>
            <a:noAutofit/>
          </a:bodyPr>
          <a:lstStyle/>
          <a:p>
            <a:pPr marL="324000" indent="0" rtl="0"/>
            <a:r>
              <a:rPr lang="en-US" sz="3000" dirty="0">
                <a:solidFill>
                  <a:srgbClr val="000000"/>
                </a:solidFill>
              </a:rPr>
              <a:t>Um </a:t>
            </a:r>
            <a:r>
              <a:rPr lang="en-US" sz="3000" dirty="0" err="1">
                <a:solidFill>
                  <a:srgbClr val="000000"/>
                </a:solidFill>
              </a:rPr>
              <a:t>empreendedor</a:t>
            </a:r>
            <a:r>
              <a:rPr lang="en-US" sz="3000" dirty="0">
                <a:solidFill>
                  <a:srgbClr val="000000"/>
                </a:solidFill>
              </a:rPr>
              <a:t> </a:t>
            </a:r>
            <a:r>
              <a:rPr lang="en-US" sz="3000" dirty="0" err="1">
                <a:solidFill>
                  <a:srgbClr val="000000"/>
                </a:solidFill>
              </a:rPr>
              <a:t>alimentar</a:t>
            </a:r>
            <a:r>
              <a:rPr lang="en-US" sz="3000" dirty="0">
                <a:solidFill>
                  <a:srgbClr val="000000"/>
                </a:solidFill>
              </a:rPr>
              <a:t> </a:t>
            </a:r>
            <a:r>
              <a:rPr lang="en-US" sz="3000" dirty="0" err="1">
                <a:solidFill>
                  <a:srgbClr val="000000"/>
                </a:solidFill>
              </a:rPr>
              <a:t>deve</a:t>
            </a:r>
            <a:r>
              <a:rPr lang="en-US" sz="3000" dirty="0">
                <a:solidFill>
                  <a:srgbClr val="000000"/>
                </a:solidFill>
              </a:rPr>
              <a:t> reconhecer o vínculo entre alimentação e </a:t>
            </a:r>
            <a:r>
              <a:rPr lang="en-US" sz="3000" dirty="0" err="1">
                <a:solidFill>
                  <a:srgbClr val="000000"/>
                </a:solidFill>
              </a:rPr>
              <a:t>saúde</a:t>
            </a:r>
            <a:r>
              <a:rPr lang="en-US" sz="3000" dirty="0">
                <a:solidFill>
                  <a:srgbClr val="000000"/>
                </a:solidFill>
              </a:rPr>
              <a:t>, </a:t>
            </a:r>
            <a:r>
              <a:rPr lang="en-US" sz="3000" dirty="0" err="1">
                <a:solidFill>
                  <a:srgbClr val="000000"/>
                </a:solidFill>
              </a:rPr>
              <a:t>sendo</a:t>
            </a:r>
            <a:r>
              <a:rPr lang="en-US" sz="3000" dirty="0">
                <a:solidFill>
                  <a:srgbClr val="000000"/>
                </a:solidFill>
              </a:rPr>
              <a:t> a base para a construção de um negócio de alimentos sustentável e ético.</a:t>
            </a:r>
          </a:p>
          <a:p>
            <a:pPr marL="324000" indent="0" rtl="0"/>
            <a:r>
              <a:rPr lang="en-US" sz="3000" b="1" dirty="0">
                <a:solidFill>
                  <a:srgbClr val="000000"/>
                </a:solidFill>
              </a:rPr>
              <a:t>Aqui estão algumas </a:t>
            </a:r>
            <a:r>
              <a:rPr lang="en-US" sz="3000" b="1" dirty="0" err="1">
                <a:solidFill>
                  <a:srgbClr val="000000"/>
                </a:solidFill>
              </a:rPr>
              <a:t>maneiras</a:t>
            </a:r>
            <a:r>
              <a:rPr lang="en-US" sz="3000" b="1" dirty="0">
                <a:solidFill>
                  <a:srgbClr val="000000"/>
                </a:solidFill>
              </a:rPr>
              <a:t> de o </a:t>
            </a:r>
            <a:r>
              <a:rPr lang="en-US" sz="3000" b="1" dirty="0" err="1">
                <a:solidFill>
                  <a:srgbClr val="000000"/>
                </a:solidFill>
              </a:rPr>
              <a:t>conseguir</a:t>
            </a:r>
            <a:r>
              <a:rPr lang="en-US" sz="3000" b="1" dirty="0">
                <a:solidFill>
                  <a:srgbClr val="000000"/>
                </a:solidFill>
              </a:rPr>
              <a:t>:</a:t>
            </a:r>
            <a:endParaRPr lang="en-IE" sz="3000" b="1" dirty="0">
              <a:solidFill>
                <a:srgbClr val="000000"/>
              </a:solidFill>
            </a:endParaRPr>
          </a:p>
        </p:txBody>
      </p:sp>
      <p:sp>
        <p:nvSpPr>
          <p:cNvPr id="3" name="Text Placeholder 2">
            <a:extLst>
              <a:ext uri="{FF2B5EF4-FFF2-40B4-BE49-F238E27FC236}">
                <a16:creationId xmlns:a16="http://schemas.microsoft.com/office/drawing/2014/main" id="{160B8126-9ECC-C363-F44F-FA18D7D978F2}"/>
              </a:ext>
            </a:extLst>
          </p:cNvPr>
          <p:cNvSpPr>
            <a:spLocks noGrp="1"/>
          </p:cNvSpPr>
          <p:nvPr>
            <p:ph type="body" idx="2"/>
          </p:nvPr>
        </p:nvSpPr>
        <p:spPr>
          <a:xfrm>
            <a:off x="423284" y="3597325"/>
            <a:ext cx="1971606" cy="977531"/>
          </a:xfrm>
        </p:spPr>
        <p:txBody>
          <a:bodyPr/>
          <a:lstStyle/>
          <a:p>
            <a:pPr marL="0" indent="0" rtl="0"/>
            <a:r>
              <a:rPr lang="en-US" sz="2000" dirty="0" err="1">
                <a:solidFill>
                  <a:srgbClr val="000000"/>
                </a:solidFill>
              </a:rPr>
              <a:t>Enfatizar</a:t>
            </a:r>
            <a:r>
              <a:rPr lang="en-US" sz="2000" dirty="0">
                <a:solidFill>
                  <a:srgbClr val="000000"/>
                </a:solidFill>
              </a:rPr>
              <a:t> o valor </a:t>
            </a:r>
            <a:r>
              <a:rPr lang="en-US" sz="2000" dirty="0" err="1">
                <a:solidFill>
                  <a:srgbClr val="000000"/>
                </a:solidFill>
              </a:rPr>
              <a:t>nutricional</a:t>
            </a:r>
            <a:r>
              <a:rPr lang="en-US" sz="2000" dirty="0">
                <a:solidFill>
                  <a:srgbClr val="000000"/>
                </a:solidFill>
              </a:rPr>
              <a:t> dos </a:t>
            </a:r>
            <a:r>
              <a:rPr lang="en-US" sz="2000" dirty="0" err="1">
                <a:solidFill>
                  <a:srgbClr val="000000"/>
                </a:solidFill>
              </a:rPr>
              <a:t>produtos</a:t>
            </a:r>
            <a:endParaRPr lang="en-IE" sz="2000" dirty="0">
              <a:solidFill>
                <a:srgbClr val="000000"/>
              </a:solidFill>
            </a:endParaRPr>
          </a:p>
        </p:txBody>
      </p:sp>
      <p:sp>
        <p:nvSpPr>
          <p:cNvPr id="6" name="Text Placeholder 5">
            <a:extLst>
              <a:ext uri="{FF2B5EF4-FFF2-40B4-BE49-F238E27FC236}">
                <a16:creationId xmlns:a16="http://schemas.microsoft.com/office/drawing/2014/main" id="{4CB131E2-6ADD-FF85-6761-0B10E3C0276F}"/>
              </a:ext>
            </a:extLst>
          </p:cNvPr>
          <p:cNvSpPr>
            <a:spLocks noGrp="1"/>
          </p:cNvSpPr>
          <p:nvPr>
            <p:ph type="body" idx="10"/>
          </p:nvPr>
        </p:nvSpPr>
        <p:spPr>
          <a:xfrm>
            <a:off x="3189015" y="2674303"/>
            <a:ext cx="586612" cy="597538"/>
          </a:xfrm>
        </p:spPr>
        <p:txBody>
          <a:bodyPr/>
          <a:lstStyle/>
          <a:p>
            <a:pPr rtl="0"/>
            <a:r>
              <a:rPr lang="en-IE" dirty="0">
                <a:solidFill>
                  <a:srgbClr val="B2DDDC"/>
                </a:solidFill>
              </a:rPr>
              <a:t>2</a:t>
            </a:r>
          </a:p>
        </p:txBody>
      </p:sp>
      <p:sp>
        <p:nvSpPr>
          <p:cNvPr id="7" name="Text Placeholder 6">
            <a:extLst>
              <a:ext uri="{FF2B5EF4-FFF2-40B4-BE49-F238E27FC236}">
                <a16:creationId xmlns:a16="http://schemas.microsoft.com/office/drawing/2014/main" id="{BBA075B8-05C8-5D93-A49C-C184B1F10C71}"/>
              </a:ext>
            </a:extLst>
          </p:cNvPr>
          <p:cNvSpPr>
            <a:spLocks noGrp="1"/>
          </p:cNvSpPr>
          <p:nvPr>
            <p:ph type="body" idx="11"/>
          </p:nvPr>
        </p:nvSpPr>
        <p:spPr>
          <a:xfrm>
            <a:off x="5498757" y="2594503"/>
            <a:ext cx="586612" cy="597538"/>
          </a:xfrm>
        </p:spPr>
        <p:txBody>
          <a:bodyPr/>
          <a:lstStyle/>
          <a:p>
            <a:pPr algn="l" rtl="0"/>
            <a:r>
              <a:rPr lang="en-IE" dirty="0">
                <a:solidFill>
                  <a:srgbClr val="F1A0C2"/>
                </a:solidFill>
              </a:rPr>
              <a:t>3</a:t>
            </a:r>
          </a:p>
        </p:txBody>
      </p:sp>
      <p:sp>
        <p:nvSpPr>
          <p:cNvPr id="9" name="Text Placeholder 8">
            <a:extLst>
              <a:ext uri="{FF2B5EF4-FFF2-40B4-BE49-F238E27FC236}">
                <a16:creationId xmlns:a16="http://schemas.microsoft.com/office/drawing/2014/main" id="{FA44AC62-9DC6-976E-DCD4-FBBB59E33AA3}"/>
              </a:ext>
            </a:extLst>
          </p:cNvPr>
          <p:cNvSpPr>
            <a:spLocks noGrp="1"/>
          </p:cNvSpPr>
          <p:nvPr>
            <p:ph type="body" idx="13"/>
          </p:nvPr>
        </p:nvSpPr>
        <p:spPr>
          <a:xfrm>
            <a:off x="799182" y="2734403"/>
            <a:ext cx="586612" cy="597538"/>
          </a:xfrm>
        </p:spPr>
        <p:txBody>
          <a:bodyPr/>
          <a:lstStyle/>
          <a:p>
            <a:pPr rtl="0"/>
            <a:r>
              <a:rPr lang="en-IE" dirty="0">
                <a:solidFill>
                  <a:srgbClr val="F79037"/>
                </a:solidFill>
              </a:rPr>
              <a:t>1</a:t>
            </a:r>
          </a:p>
        </p:txBody>
      </p:sp>
      <p:sp>
        <p:nvSpPr>
          <p:cNvPr id="11" name="Text Placeholder 10">
            <a:extLst>
              <a:ext uri="{FF2B5EF4-FFF2-40B4-BE49-F238E27FC236}">
                <a16:creationId xmlns:a16="http://schemas.microsoft.com/office/drawing/2014/main" id="{4F24376C-9954-C54D-8A48-7B04DF73F8D8}"/>
              </a:ext>
            </a:extLst>
          </p:cNvPr>
          <p:cNvSpPr>
            <a:spLocks noGrp="1"/>
          </p:cNvSpPr>
          <p:nvPr>
            <p:ph type="body" idx="15"/>
          </p:nvPr>
        </p:nvSpPr>
        <p:spPr>
          <a:xfrm>
            <a:off x="10066334" y="2598692"/>
            <a:ext cx="586612" cy="597538"/>
          </a:xfrm>
        </p:spPr>
        <p:txBody>
          <a:bodyPr/>
          <a:lstStyle/>
          <a:p>
            <a:pPr algn="l" rtl="0"/>
            <a:r>
              <a:rPr lang="en-IE" dirty="0">
                <a:solidFill>
                  <a:srgbClr val="B2DDDC"/>
                </a:solidFill>
              </a:rPr>
              <a:t>5</a:t>
            </a:r>
          </a:p>
        </p:txBody>
      </p:sp>
      <p:sp>
        <p:nvSpPr>
          <p:cNvPr id="12" name="Text Placeholder 11">
            <a:extLst>
              <a:ext uri="{FF2B5EF4-FFF2-40B4-BE49-F238E27FC236}">
                <a16:creationId xmlns:a16="http://schemas.microsoft.com/office/drawing/2014/main" id="{57F60898-309F-8BFD-1283-2A9A3B7B941C}"/>
              </a:ext>
            </a:extLst>
          </p:cNvPr>
          <p:cNvSpPr>
            <a:spLocks noGrp="1"/>
          </p:cNvSpPr>
          <p:nvPr>
            <p:ph type="body" idx="6"/>
          </p:nvPr>
        </p:nvSpPr>
        <p:spPr>
          <a:xfrm>
            <a:off x="7723240" y="2581105"/>
            <a:ext cx="586612" cy="597538"/>
          </a:xfrm>
        </p:spPr>
        <p:txBody>
          <a:bodyPr/>
          <a:lstStyle/>
          <a:p>
            <a:pPr algn="l" rtl="0"/>
            <a:r>
              <a:rPr lang="en-IE" dirty="0">
                <a:solidFill>
                  <a:srgbClr val="F79037"/>
                </a:solidFill>
              </a:rPr>
              <a:t>4</a:t>
            </a:r>
          </a:p>
        </p:txBody>
      </p:sp>
      <p:sp>
        <p:nvSpPr>
          <p:cNvPr id="13" name="Text Placeholder 2">
            <a:extLst>
              <a:ext uri="{FF2B5EF4-FFF2-40B4-BE49-F238E27FC236}">
                <a16:creationId xmlns:a16="http://schemas.microsoft.com/office/drawing/2014/main" id="{31CA8FA2-051A-9513-12A8-5FE459024DF1}"/>
              </a:ext>
            </a:extLst>
          </p:cNvPr>
          <p:cNvSpPr txBox="1">
            <a:spLocks/>
          </p:cNvSpPr>
          <p:nvPr/>
        </p:nvSpPr>
        <p:spPr>
          <a:xfrm>
            <a:off x="9693817" y="3556204"/>
            <a:ext cx="2163238"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Promover hábitos alimentares saudáveis</a:t>
            </a:r>
            <a:endParaRPr lang="en-IE" sz="2000" dirty="0">
              <a:solidFill>
                <a:srgbClr val="000000"/>
              </a:solidFill>
            </a:endParaRPr>
          </a:p>
        </p:txBody>
      </p:sp>
      <p:sp>
        <p:nvSpPr>
          <p:cNvPr id="14" name="Text Placeholder 2">
            <a:extLst>
              <a:ext uri="{FF2B5EF4-FFF2-40B4-BE49-F238E27FC236}">
                <a16:creationId xmlns:a16="http://schemas.microsoft.com/office/drawing/2014/main" id="{86F797E9-521C-AB1F-6E74-31E11F00AE9B}"/>
              </a:ext>
            </a:extLst>
          </p:cNvPr>
          <p:cNvSpPr txBox="1">
            <a:spLocks/>
          </p:cNvSpPr>
          <p:nvPr/>
        </p:nvSpPr>
        <p:spPr>
          <a:xfrm>
            <a:off x="7538783" y="3597325"/>
            <a:ext cx="1850314"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err="1">
                <a:solidFill>
                  <a:srgbClr val="000000"/>
                </a:solidFill>
              </a:rPr>
              <a:t>Oferecer</a:t>
            </a:r>
            <a:r>
              <a:rPr lang="en-US" sz="2000" dirty="0">
                <a:solidFill>
                  <a:srgbClr val="000000"/>
                </a:solidFill>
              </a:rPr>
              <a:t> uma variedade de opções dietéticas</a:t>
            </a:r>
            <a:endParaRPr lang="en-IE" sz="2000" dirty="0">
              <a:solidFill>
                <a:srgbClr val="000000"/>
              </a:solidFill>
            </a:endParaRPr>
          </a:p>
        </p:txBody>
      </p:sp>
      <p:sp>
        <p:nvSpPr>
          <p:cNvPr id="15" name="Text Placeholder 2">
            <a:extLst>
              <a:ext uri="{FF2B5EF4-FFF2-40B4-BE49-F238E27FC236}">
                <a16:creationId xmlns:a16="http://schemas.microsoft.com/office/drawing/2014/main" id="{FA34453E-6925-A009-45BE-803C90F8C163}"/>
              </a:ext>
            </a:extLst>
          </p:cNvPr>
          <p:cNvSpPr txBox="1">
            <a:spLocks/>
          </p:cNvSpPr>
          <p:nvPr/>
        </p:nvSpPr>
        <p:spPr>
          <a:xfrm>
            <a:off x="5169027" y="3556205"/>
            <a:ext cx="1971607"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err="1">
                <a:solidFill>
                  <a:srgbClr val="000000"/>
                </a:solidFill>
              </a:rPr>
              <a:t>Apoiar</a:t>
            </a:r>
            <a:r>
              <a:rPr lang="en-US" sz="2000" dirty="0">
                <a:solidFill>
                  <a:srgbClr val="000000"/>
                </a:solidFill>
              </a:rPr>
              <a:t> a agricultura local e a </a:t>
            </a:r>
            <a:r>
              <a:rPr lang="en-US" sz="2000" dirty="0" err="1">
                <a:solidFill>
                  <a:srgbClr val="000000"/>
                </a:solidFill>
              </a:rPr>
              <a:t>produção</a:t>
            </a:r>
            <a:r>
              <a:rPr lang="en-US" sz="2000" dirty="0">
                <a:solidFill>
                  <a:srgbClr val="000000"/>
                </a:solidFill>
              </a:rPr>
              <a:t> </a:t>
            </a:r>
            <a:r>
              <a:rPr lang="en-US" sz="2000" dirty="0" err="1">
                <a:solidFill>
                  <a:srgbClr val="000000"/>
                </a:solidFill>
              </a:rPr>
              <a:t>biológica</a:t>
            </a:r>
            <a:endParaRPr lang="en-IE" sz="2000" dirty="0">
              <a:solidFill>
                <a:srgbClr val="000000"/>
              </a:solidFill>
            </a:endParaRPr>
          </a:p>
        </p:txBody>
      </p:sp>
      <p:sp>
        <p:nvSpPr>
          <p:cNvPr id="16" name="Text Placeholder 2">
            <a:extLst>
              <a:ext uri="{FF2B5EF4-FFF2-40B4-BE49-F238E27FC236}">
                <a16:creationId xmlns:a16="http://schemas.microsoft.com/office/drawing/2014/main" id="{5A4A12E5-B8CB-17FD-8C2B-4FE3E6B2550D}"/>
              </a:ext>
            </a:extLst>
          </p:cNvPr>
          <p:cNvSpPr txBox="1">
            <a:spLocks/>
          </p:cNvSpPr>
          <p:nvPr/>
        </p:nvSpPr>
        <p:spPr>
          <a:xfrm>
            <a:off x="2750308" y="3429000"/>
            <a:ext cx="2126982"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000" dirty="0">
                <a:solidFill>
                  <a:srgbClr val="000000"/>
                </a:solidFill>
              </a:rPr>
              <a:t>Usar ingredientes sustentáveis ​​e de alta qualidade</a:t>
            </a:r>
            <a:endParaRPr lang="en-IE" sz="2000" dirty="0">
              <a:solidFill>
                <a:srgbClr val="000000"/>
              </a:solidFill>
            </a:endParaRPr>
          </a:p>
        </p:txBody>
      </p:sp>
    </p:spTree>
    <p:extLst>
      <p:ext uri="{BB962C8B-B14F-4D97-AF65-F5344CB8AC3E}">
        <p14:creationId xmlns:p14="http://schemas.microsoft.com/office/powerpoint/2010/main" val="2689637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9F833-8740-A6A3-F504-3E001DE88A01}"/>
              </a:ext>
            </a:extLst>
          </p:cNvPr>
          <p:cNvSpPr>
            <a:spLocks noGrp="1"/>
          </p:cNvSpPr>
          <p:nvPr>
            <p:ph type="body" sz="quarter" idx="18"/>
          </p:nvPr>
        </p:nvSpPr>
        <p:spPr>
          <a:xfrm>
            <a:off x="716705" y="1842401"/>
            <a:ext cx="5458407" cy="3660288"/>
          </a:xfrm>
        </p:spPr>
        <p:txBody>
          <a:bodyPr/>
          <a:lstStyle/>
          <a:p>
            <a:pPr algn="l" rtl="0"/>
            <a:r>
              <a:rPr lang="en-US" dirty="0" err="1"/>
              <a:t>Garantir</a:t>
            </a:r>
            <a:r>
              <a:rPr lang="en-US" dirty="0"/>
              <a:t> que </a:t>
            </a:r>
            <a:r>
              <a:rPr lang="en-US" dirty="0" err="1"/>
              <a:t>os</a:t>
            </a:r>
            <a:r>
              <a:rPr lang="en-US" dirty="0"/>
              <a:t> </a:t>
            </a:r>
            <a:r>
              <a:rPr lang="en-US" dirty="0" err="1"/>
              <a:t>produtos</a:t>
            </a:r>
            <a:r>
              <a:rPr lang="en-US" dirty="0"/>
              <a:t> </a:t>
            </a:r>
            <a:r>
              <a:rPr lang="en-US" dirty="0" err="1"/>
              <a:t>elaborados</a:t>
            </a:r>
            <a:r>
              <a:rPr lang="en-US" dirty="0"/>
              <a:t> </a:t>
            </a:r>
            <a:r>
              <a:rPr lang="en-US" dirty="0" err="1"/>
              <a:t>sejam</a:t>
            </a:r>
            <a:r>
              <a:rPr lang="en-US" dirty="0"/>
              <a:t> </a:t>
            </a:r>
            <a:r>
              <a:rPr lang="en-US" b="1" dirty="0" err="1"/>
              <a:t>nutritivos</a:t>
            </a:r>
            <a:r>
              <a:rPr lang="en-US" b="1" dirty="0"/>
              <a:t> </a:t>
            </a:r>
            <a:r>
              <a:rPr lang="en-US" dirty="0"/>
              <a:t>e fornecer aos </a:t>
            </a:r>
            <a:r>
              <a:rPr lang="en-US" dirty="0" err="1"/>
              <a:t>clientes</a:t>
            </a:r>
            <a:r>
              <a:rPr lang="en-US" dirty="0"/>
              <a:t> a </a:t>
            </a:r>
            <a:r>
              <a:rPr lang="en-US" b="1" dirty="0" err="1"/>
              <a:t>informação</a:t>
            </a:r>
            <a:r>
              <a:rPr lang="en-US" b="1" dirty="0"/>
              <a:t> </a:t>
            </a:r>
            <a:r>
              <a:rPr lang="en-US" dirty="0"/>
              <a:t>que </a:t>
            </a:r>
            <a:r>
              <a:rPr lang="en-US" dirty="0" err="1"/>
              <a:t>eles</a:t>
            </a:r>
            <a:r>
              <a:rPr lang="en-US" dirty="0"/>
              <a:t> </a:t>
            </a:r>
            <a:r>
              <a:rPr lang="en-US" dirty="0" err="1"/>
              <a:t>precisam</a:t>
            </a:r>
            <a:r>
              <a:rPr lang="en-US" dirty="0"/>
              <a:t> de </a:t>
            </a:r>
            <a:r>
              <a:rPr lang="en-US" dirty="0" err="1"/>
              <a:t>ter</a:t>
            </a:r>
            <a:r>
              <a:rPr lang="en-US" dirty="0"/>
              <a:t> para </a:t>
            </a:r>
            <a:r>
              <a:rPr lang="en-US" dirty="0" err="1"/>
              <a:t>fazerem</a:t>
            </a:r>
            <a:r>
              <a:rPr lang="en-US" dirty="0"/>
              <a:t> </a:t>
            </a:r>
            <a:r>
              <a:rPr lang="en-US" dirty="0" err="1"/>
              <a:t>escolhas</a:t>
            </a:r>
            <a:r>
              <a:rPr lang="en-US" dirty="0"/>
              <a:t> informadas </a:t>
            </a:r>
            <a:r>
              <a:rPr lang="en-US" dirty="0" err="1"/>
              <a:t>sobre</a:t>
            </a:r>
            <a:r>
              <a:rPr lang="en-US" dirty="0"/>
              <a:t> a </a:t>
            </a:r>
            <a:r>
              <a:rPr lang="en-US" dirty="0" err="1"/>
              <a:t>sua</a:t>
            </a:r>
            <a:r>
              <a:rPr lang="en-US" dirty="0"/>
              <a:t> dieta.</a:t>
            </a:r>
          </a:p>
          <a:p>
            <a:pPr algn="l" rtl="0"/>
            <a:r>
              <a:rPr lang="en-US" dirty="0"/>
              <a:t>Deve-se </a:t>
            </a:r>
            <a:r>
              <a:rPr lang="en-US" dirty="0" err="1"/>
              <a:t>destacar</a:t>
            </a:r>
            <a:r>
              <a:rPr lang="en-US" dirty="0"/>
              <a:t> os principais nutrientes e benefícios para a </a:t>
            </a:r>
            <a:r>
              <a:rPr lang="en-US" dirty="0" err="1"/>
              <a:t>saúde</a:t>
            </a:r>
            <a:r>
              <a:rPr lang="en-US" dirty="0"/>
              <a:t> </a:t>
            </a:r>
            <a:r>
              <a:rPr lang="en-US" dirty="0" err="1"/>
              <a:t>associados</a:t>
            </a:r>
            <a:r>
              <a:rPr lang="en-US" dirty="0"/>
              <a:t> aos </a:t>
            </a:r>
            <a:r>
              <a:rPr lang="en-US" dirty="0" err="1"/>
              <a:t>produtos</a:t>
            </a:r>
            <a:r>
              <a:rPr lang="en-US" dirty="0"/>
              <a:t> em causa, </a:t>
            </a:r>
            <a:r>
              <a:rPr lang="en-US" dirty="0" err="1"/>
              <a:t>na</a:t>
            </a:r>
            <a:r>
              <a:rPr lang="en-US" dirty="0"/>
              <a:t> </a:t>
            </a:r>
            <a:r>
              <a:rPr lang="en-US" dirty="0" err="1"/>
              <a:t>embalagem</a:t>
            </a:r>
            <a:r>
              <a:rPr lang="en-US" dirty="0"/>
              <a:t>, site e materiais de marketing.</a:t>
            </a:r>
          </a:p>
          <a:p>
            <a:pPr algn="ctr" rtl="0"/>
            <a:r>
              <a:rPr lang="en-GB" sz="2300" b="1" dirty="0">
                <a:solidFill>
                  <a:srgbClr val="F79037"/>
                </a:solidFill>
                <a:hlinkClick r:id="rId2">
                  <a:extLst>
                    <a:ext uri="{A12FA001-AC4F-418D-AE19-62706E023703}">
                      <ahyp:hlinkClr xmlns:ahyp="http://schemas.microsoft.com/office/drawing/2018/hyperlinkcolor" val="tx"/>
                    </a:ext>
                  </a:extLst>
                </a:hlinkClick>
              </a:rPr>
              <a:t>EXEMPLO – GOOD4U Nossa História | Sobre a Good4U – Good4U Online</a:t>
            </a:r>
            <a:endParaRPr lang="en-US" sz="2300" b="1" dirty="0">
              <a:solidFill>
                <a:srgbClr val="F79037"/>
              </a:solidFill>
            </a:endParaRPr>
          </a:p>
          <a:p>
            <a:pPr algn="l" rtl="0"/>
            <a:endParaRPr lang="en-IE" dirty="0"/>
          </a:p>
        </p:txBody>
      </p:sp>
      <p:sp>
        <p:nvSpPr>
          <p:cNvPr id="3" name="Text Placeholder 2">
            <a:extLst>
              <a:ext uri="{FF2B5EF4-FFF2-40B4-BE49-F238E27FC236}">
                <a16:creationId xmlns:a16="http://schemas.microsoft.com/office/drawing/2014/main" id="{E5DC1E8B-8B6E-6997-5137-F6FA1F736DA8}"/>
              </a:ext>
            </a:extLst>
          </p:cNvPr>
          <p:cNvSpPr>
            <a:spLocks noGrp="1"/>
          </p:cNvSpPr>
          <p:nvPr>
            <p:ph type="body" sz="quarter" idx="16"/>
          </p:nvPr>
        </p:nvSpPr>
        <p:spPr>
          <a:xfrm>
            <a:off x="743055" y="751288"/>
            <a:ext cx="5527115" cy="992652"/>
          </a:xfrm>
        </p:spPr>
        <p:txBody>
          <a:bodyPr/>
          <a:lstStyle/>
          <a:p>
            <a:pPr algn="l" rtl="0"/>
            <a:r>
              <a:rPr lang="en-IE" dirty="0"/>
              <a:t>1.</a:t>
            </a:r>
            <a:r>
              <a:rPr lang="pt-PT" dirty="0"/>
              <a:t> Enfatizar o valor nutricional dos produtos</a:t>
            </a:r>
            <a:endParaRPr lang="en-IE" dirty="0"/>
          </a:p>
        </p:txBody>
      </p:sp>
      <p:pic>
        <p:nvPicPr>
          <p:cNvPr id="6" name="Picture Placeholder 5" descr="A picture containing calendar  Description automatically generated">
            <a:extLst>
              <a:ext uri="{FF2B5EF4-FFF2-40B4-BE49-F238E27FC236}">
                <a16:creationId xmlns:a16="http://schemas.microsoft.com/office/drawing/2014/main" id="{65313E52-4661-255C-EB0B-FCBE26939AEA}"/>
              </a:ext>
            </a:extLst>
          </p:cNvPr>
          <p:cNvPicPr>
            <a:picLocks noGrp="1" noChangeAspect="1"/>
          </p:cNvPicPr>
          <p:nvPr>
            <p:ph type="pic" sz="quarter" idx="42"/>
          </p:nvPr>
        </p:nvPicPr>
        <p:blipFill rotWithShape="1">
          <a:blip r:embed="rId3"/>
          <a:srcRect/>
          <a:stretch/>
        </p:blipFill>
        <p:spPr>
          <a:xfrm>
            <a:off x="6529918" y="1251338"/>
            <a:ext cx="5646737" cy="4656137"/>
          </a:xfrm>
        </p:spPr>
      </p:pic>
      <p:grpSp>
        <p:nvGrpSpPr>
          <p:cNvPr id="4" name="Graphic 4">
            <a:extLst>
              <a:ext uri="{FF2B5EF4-FFF2-40B4-BE49-F238E27FC236}">
                <a16:creationId xmlns:a16="http://schemas.microsoft.com/office/drawing/2014/main" id="{0D1AD249-F104-CD81-829C-8B707D95D26A}"/>
              </a:ext>
            </a:extLst>
          </p:cNvPr>
          <p:cNvGrpSpPr/>
          <p:nvPr/>
        </p:nvGrpSpPr>
        <p:grpSpPr>
          <a:xfrm>
            <a:off x="5676397" y="5210842"/>
            <a:ext cx="540676" cy="897858"/>
            <a:chOff x="9129274" y="2719113"/>
            <a:chExt cx="717139" cy="1386497"/>
          </a:xfrm>
          <a:solidFill>
            <a:srgbClr val="F79037"/>
          </a:solidFill>
        </p:grpSpPr>
        <p:grpSp>
          <p:nvGrpSpPr>
            <p:cNvPr id="5" name="Graphic 4">
              <a:extLst>
                <a:ext uri="{FF2B5EF4-FFF2-40B4-BE49-F238E27FC236}">
                  <a16:creationId xmlns:a16="http://schemas.microsoft.com/office/drawing/2014/main" id="{29E3DF79-43E3-9DE8-3D1E-89B9EE2656F8}"/>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90622BDF-A9AA-96A9-A143-261C074EEDB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6" name="Freeform 19">
                <a:extLst>
                  <a:ext uri="{FF2B5EF4-FFF2-40B4-BE49-F238E27FC236}">
                    <a16:creationId xmlns:a16="http://schemas.microsoft.com/office/drawing/2014/main" id="{B80E304B-719E-9C09-9CC1-5348EA4ABE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7" name="Graphic 4">
              <a:extLst>
                <a:ext uri="{FF2B5EF4-FFF2-40B4-BE49-F238E27FC236}">
                  <a16:creationId xmlns:a16="http://schemas.microsoft.com/office/drawing/2014/main" id="{959D629B-7B6E-70B7-2048-7680F64BA2EA}"/>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AF18F737-AB9B-27E5-5157-A8FD53E871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9" name="Freeform 22">
                <a:extLst>
                  <a:ext uri="{FF2B5EF4-FFF2-40B4-BE49-F238E27FC236}">
                    <a16:creationId xmlns:a16="http://schemas.microsoft.com/office/drawing/2014/main" id="{751EF375-8E47-0736-F31A-A2EB385433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0" name="Freeform 23">
                <a:extLst>
                  <a:ext uri="{FF2B5EF4-FFF2-40B4-BE49-F238E27FC236}">
                    <a16:creationId xmlns:a16="http://schemas.microsoft.com/office/drawing/2014/main" id="{8D72CA5F-AA57-E7EA-CFD0-3E422101CFC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1" name="Freeform 24">
                <a:extLst>
                  <a:ext uri="{FF2B5EF4-FFF2-40B4-BE49-F238E27FC236}">
                    <a16:creationId xmlns:a16="http://schemas.microsoft.com/office/drawing/2014/main" id="{103650A8-3C57-253A-D93B-3F49A3C36DF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2" name="Freeform 25">
                <a:extLst>
                  <a:ext uri="{FF2B5EF4-FFF2-40B4-BE49-F238E27FC236}">
                    <a16:creationId xmlns:a16="http://schemas.microsoft.com/office/drawing/2014/main" id="{F74DE65B-B346-D998-559E-0862B968C2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3" name="Freeform 26">
                <a:extLst>
                  <a:ext uri="{FF2B5EF4-FFF2-40B4-BE49-F238E27FC236}">
                    <a16:creationId xmlns:a16="http://schemas.microsoft.com/office/drawing/2014/main" id="{B7189EC1-0970-45D2-AF4B-6C2207A1478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4" name="Freeform 27">
                <a:extLst>
                  <a:ext uri="{FF2B5EF4-FFF2-40B4-BE49-F238E27FC236}">
                    <a16:creationId xmlns:a16="http://schemas.microsoft.com/office/drawing/2014/main" id="{51FD5C21-8742-0621-5F1F-09B7E4A169F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3341174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1868B38-E454-C1C2-371F-84BB9201650F}"/>
              </a:ext>
            </a:extLst>
          </p:cNvPr>
          <p:cNvSpPr>
            <a:spLocks noGrp="1"/>
          </p:cNvSpPr>
          <p:nvPr>
            <p:ph type="pic" sz="quarter" idx="10"/>
          </p:nvPr>
        </p:nvSpPr>
        <p:spPr/>
        <p:txBody>
          <a:bodyPr/>
          <a:lstStyle/>
          <a:p>
            <a:endParaRPr lang="pt-PT"/>
          </a:p>
        </p:txBody>
      </p:sp>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909635" y="1296071"/>
            <a:ext cx="5511201" cy="3902057"/>
          </a:xfrm>
        </p:spPr>
        <p:txBody>
          <a:bodyPr/>
          <a:lstStyle/>
          <a:p>
            <a:pPr algn="just" rtl="0"/>
            <a:r>
              <a:rPr lang="en-IE" dirty="0" err="1">
                <a:hlinkClick r:id="rId2">
                  <a:extLst>
                    <a:ext uri="{A12FA001-AC4F-418D-AE19-62706E023703}">
                      <ahyp:hlinkClr xmlns:ahyp="http://schemas.microsoft.com/office/drawing/2018/hyperlinkcolor" val="tx"/>
                    </a:ext>
                  </a:extLst>
                </a:hlinkClick>
              </a:rPr>
              <a:t>Procurar</a:t>
            </a:r>
            <a:r>
              <a:rPr lang="en-IE" dirty="0">
                <a:hlinkClick r:id="rId2">
                  <a:extLst>
                    <a:ext uri="{A12FA001-AC4F-418D-AE19-62706E023703}">
                      <ahyp:hlinkClr xmlns:ahyp="http://schemas.microsoft.com/office/drawing/2018/hyperlinkcolor" val="tx"/>
                    </a:ext>
                  </a:extLst>
                </a:hlinkClick>
              </a:rPr>
              <a:t> no </a:t>
            </a:r>
            <a:r>
              <a:rPr lang="en-IE" dirty="0">
                <a:solidFill>
                  <a:srgbClr val="F79037"/>
                </a:solidFill>
                <a:hlinkClick r:id="rId2">
                  <a:extLst>
                    <a:ext uri="{A12FA001-AC4F-418D-AE19-62706E023703}">
                      <ahyp:hlinkClr xmlns:ahyp="http://schemas.microsoft.com/office/drawing/2018/hyperlinkcolor" val="tx"/>
                    </a:ext>
                  </a:extLst>
                </a:hlinkClick>
              </a:rPr>
              <a:t>Manual de Boas </a:t>
            </a:r>
            <a:r>
              <a:rPr lang="en-IE" dirty="0" err="1">
                <a:solidFill>
                  <a:srgbClr val="F79037"/>
                </a:solidFill>
                <a:hlinkClick r:id="rId2">
                  <a:extLst>
                    <a:ext uri="{A12FA001-AC4F-418D-AE19-62706E023703}">
                      <ahyp:hlinkClr xmlns:ahyp="http://schemas.microsoft.com/office/drawing/2018/hyperlinkcolor" val="tx"/>
                    </a:ext>
                  </a:extLst>
                </a:hlinkClick>
              </a:rPr>
              <a:t>Práticas</a:t>
            </a:r>
            <a:r>
              <a:rPr lang="en-IE" dirty="0"/>
              <a:t> exemplos de empresas que enfatizam o benefício </a:t>
            </a:r>
            <a:r>
              <a:rPr lang="en-IE" dirty="0" err="1"/>
              <a:t>nutricional</a:t>
            </a:r>
            <a:r>
              <a:rPr lang="en-IE" dirty="0"/>
              <a:t> dos </a:t>
            </a:r>
            <a:r>
              <a:rPr lang="en-IE" dirty="0" err="1"/>
              <a:t>seus</a:t>
            </a:r>
            <a:r>
              <a:rPr lang="en-IE" dirty="0"/>
              <a:t> </a:t>
            </a:r>
            <a:r>
              <a:rPr lang="en-IE" dirty="0" err="1"/>
              <a:t>produtos</a:t>
            </a:r>
            <a:r>
              <a:rPr lang="en-IE" dirty="0"/>
              <a:t> e operam informando o consumidor.</a:t>
            </a:r>
          </a:p>
          <a:p>
            <a:pPr algn="just" rtl="0"/>
            <a:r>
              <a:rPr lang="en-IE" dirty="0">
                <a:solidFill>
                  <a:srgbClr val="F79037"/>
                </a:solidFill>
                <a:hlinkClick r:id="rId3">
                  <a:extLst>
                    <a:ext uri="{A12FA001-AC4F-418D-AE19-62706E023703}">
                      <ahyp:hlinkClr xmlns:ahyp="http://schemas.microsoft.com/office/drawing/2018/hyperlinkcolor" val="tx"/>
                    </a:ext>
                  </a:extLst>
                </a:hlinkClick>
              </a:rPr>
              <a:t>Camile</a:t>
            </a:r>
            <a:r>
              <a:rPr lang="en-IE" dirty="0">
                <a:solidFill>
                  <a:srgbClr val="F79037"/>
                </a:solidFill>
              </a:rPr>
              <a:t> </a:t>
            </a:r>
            <a:r>
              <a:rPr lang="en-IE" dirty="0"/>
              <a:t>é um desses exemplos. Camile é uma rede de restaurantes na Irlanda. </a:t>
            </a:r>
            <a:r>
              <a:rPr lang="en-IE" dirty="0" err="1"/>
              <a:t>Foi</a:t>
            </a:r>
            <a:r>
              <a:rPr lang="en-IE" dirty="0"/>
              <a:t> o v</a:t>
            </a:r>
            <a:r>
              <a:rPr lang="en-GB" dirty="0" err="1"/>
              <a:t>encedor</a:t>
            </a:r>
            <a:r>
              <a:rPr lang="en-GB" dirty="0"/>
              <a:t> do </a:t>
            </a:r>
            <a:r>
              <a:rPr lang="en-GB" dirty="0" err="1"/>
              <a:t>prémio</a:t>
            </a:r>
            <a:r>
              <a:rPr lang="en-GB" dirty="0"/>
              <a:t> do </a:t>
            </a:r>
            <a:r>
              <a:rPr lang="en-GB" dirty="0" err="1"/>
              <a:t>Restaurante</a:t>
            </a:r>
            <a:r>
              <a:rPr lang="en-GB" dirty="0"/>
              <a:t> </a:t>
            </a:r>
            <a:r>
              <a:rPr lang="en-GB" dirty="0" err="1"/>
              <a:t>mais</a:t>
            </a:r>
            <a:r>
              <a:rPr lang="en-GB" dirty="0"/>
              <a:t> </a:t>
            </a:r>
            <a:r>
              <a:rPr lang="en-GB" dirty="0" err="1"/>
              <a:t>Sustentável</a:t>
            </a:r>
            <a:r>
              <a:rPr lang="en-GB" dirty="0"/>
              <a:t>. </a:t>
            </a:r>
            <a:r>
              <a:rPr lang="en-GB" dirty="0" err="1"/>
              <a:t>Oferece</a:t>
            </a:r>
            <a:r>
              <a:rPr lang="en-GB" dirty="0"/>
              <a:t> o primeiro menu com contagem de carbono da Irlanda </a:t>
            </a:r>
            <a:r>
              <a:rPr lang="en-IE" dirty="0"/>
              <a:t>#camileconsciente</a:t>
            </a:r>
            <a:r>
              <a:rPr lang="en-GB" dirty="0"/>
              <a:t> </a:t>
            </a:r>
          </a:p>
          <a:p>
            <a:pPr algn="just" rtl="0"/>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PARA OBTER MAIS INFORMAÇÃO </a:t>
            </a:r>
          </a:p>
          <a:p>
            <a:pPr algn="just" rtl="0"/>
            <a:r>
              <a:rPr lang="en-IE" dirty="0">
                <a:solidFill>
                  <a:srgbClr val="F79037"/>
                </a:solidFill>
                <a:hlinkClick r:id="rId4">
                  <a:extLst>
                    <a:ext uri="{A12FA001-AC4F-418D-AE19-62706E023703}">
                      <ahyp:hlinkClr xmlns:ahyp="http://schemas.microsoft.com/office/drawing/2018/hyperlinkcolor" val="tx"/>
                    </a:ext>
                  </a:extLst>
                </a:hlinkClick>
              </a:rPr>
              <a:t>Camile Práticas de Sustentabilidade</a:t>
            </a:r>
            <a:endParaRPr lang="en-IE" dirty="0">
              <a:solidFill>
                <a:srgbClr val="F79037"/>
              </a:solidFill>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623117"/>
            <a:ext cx="4990998" cy="611283"/>
          </a:xfrm>
        </p:spPr>
        <p:txBody>
          <a:bodyPr/>
          <a:lstStyle/>
          <a:p>
            <a:pPr algn="l" rtl="0"/>
            <a:r>
              <a:rPr lang="en-IE" dirty="0">
                <a:highlight>
                  <a:srgbClr val="F79037"/>
                </a:highlight>
              </a:rPr>
              <a:t>Inspire-se…</a:t>
            </a:r>
          </a:p>
        </p:txBody>
      </p:sp>
      <p:pic>
        <p:nvPicPr>
          <p:cNvPr id="5" name="Picture 4">
            <a:extLst>
              <a:ext uri="{FF2B5EF4-FFF2-40B4-BE49-F238E27FC236}">
                <a16:creationId xmlns:a16="http://schemas.microsoft.com/office/drawing/2014/main" id="{C980031E-EBDE-AFF0-C365-060713436BB4}"/>
              </a:ext>
            </a:extLst>
          </p:cNvPr>
          <p:cNvPicPr>
            <a:picLocks noChangeAspect="1"/>
          </p:cNvPicPr>
          <p:nvPr/>
        </p:nvPicPr>
        <p:blipFill>
          <a:blip r:embed="rId5"/>
          <a:srcRect/>
          <a:stretch/>
        </p:blipFill>
        <p:spPr>
          <a:xfrm>
            <a:off x="8837126" y="1234400"/>
            <a:ext cx="2631980" cy="4376905"/>
          </a:xfrm>
          <a:prstGeom prst="rect">
            <a:avLst/>
          </a:prstGeom>
          <a:ln>
            <a:solidFill>
              <a:srgbClr val="11496E"/>
            </a:solidFill>
          </a:ln>
        </p:spPr>
      </p:pic>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526859" y="493987"/>
            <a:ext cx="1871243" cy="2636131"/>
          </a:xfrm>
          <a:prstGeom prst="rect">
            <a:avLst/>
          </a:prstGeom>
          <a:ln>
            <a:solidFill>
              <a:srgbClr val="11496E"/>
            </a:solidFill>
          </a:ln>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740617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F297E-F24B-59D5-2739-BDC249F79199}"/>
              </a:ext>
            </a:extLst>
          </p:cNvPr>
          <p:cNvSpPr>
            <a:spLocks noGrp="1"/>
          </p:cNvSpPr>
          <p:nvPr>
            <p:ph type="body" sz="quarter" idx="18"/>
          </p:nvPr>
        </p:nvSpPr>
        <p:spPr>
          <a:xfrm>
            <a:off x="924448" y="1766898"/>
            <a:ext cx="5438253" cy="3025975"/>
          </a:xfrm>
        </p:spPr>
        <p:txBody>
          <a:bodyPr/>
          <a:lstStyle/>
          <a:p>
            <a:pPr algn="just" rtl="0">
              <a:lnSpc>
                <a:spcPct val="80000"/>
              </a:lnSpc>
            </a:pPr>
            <a:r>
              <a:rPr lang="en-US" dirty="0"/>
              <a:t>Ao produzir ou processar alimentos para </a:t>
            </a:r>
            <a:r>
              <a:rPr lang="en-US" dirty="0" err="1"/>
              <a:t>elaborar</a:t>
            </a:r>
            <a:r>
              <a:rPr lang="en-US" dirty="0"/>
              <a:t> o </a:t>
            </a:r>
            <a:r>
              <a:rPr lang="en-US" dirty="0" err="1"/>
              <a:t>produto</a:t>
            </a:r>
            <a:r>
              <a:rPr lang="en-US" dirty="0"/>
              <a:t> final, </a:t>
            </a:r>
            <a:r>
              <a:rPr lang="en-US" dirty="0" err="1"/>
              <a:t>devem</a:t>
            </a:r>
            <a:r>
              <a:rPr lang="en-US" dirty="0"/>
              <a:t> ser sempre </a:t>
            </a:r>
            <a:r>
              <a:rPr lang="en-US" dirty="0" err="1"/>
              <a:t>escolhidos</a:t>
            </a:r>
            <a:r>
              <a:rPr lang="en-US" dirty="0"/>
              <a:t> ingredientes de origem sustentável e livres de produtos químicos ou </a:t>
            </a:r>
            <a:r>
              <a:rPr lang="en-US" dirty="0" err="1"/>
              <a:t>aditivos</a:t>
            </a:r>
            <a:r>
              <a:rPr lang="en-US" dirty="0"/>
              <a:t> </a:t>
            </a:r>
            <a:r>
              <a:rPr lang="en-US" dirty="0" err="1"/>
              <a:t>nocivos</a:t>
            </a:r>
            <a:r>
              <a:rPr lang="en-US" dirty="0"/>
              <a:t>. Este facto não apenas melhorará o valor </a:t>
            </a:r>
            <a:r>
              <a:rPr lang="en-US" dirty="0" err="1"/>
              <a:t>nutricional</a:t>
            </a:r>
            <a:r>
              <a:rPr lang="en-US" dirty="0"/>
              <a:t> dos produtos, mas também reduzirá o impacto </a:t>
            </a:r>
            <a:r>
              <a:rPr lang="en-US" dirty="0" err="1"/>
              <a:t>ambiental</a:t>
            </a:r>
            <a:r>
              <a:rPr lang="en-US" dirty="0"/>
              <a:t> da </a:t>
            </a:r>
            <a:r>
              <a:rPr lang="en-US" dirty="0" err="1"/>
              <a:t>empresa</a:t>
            </a:r>
            <a:r>
              <a:rPr lang="en-US" dirty="0"/>
              <a:t>. </a:t>
            </a:r>
            <a:r>
              <a:rPr lang="en-US" dirty="0" err="1"/>
              <a:t>Atualmente</a:t>
            </a:r>
            <a:r>
              <a:rPr lang="en-US" dirty="0"/>
              <a:t> </a:t>
            </a:r>
            <a:r>
              <a:rPr lang="en-US" dirty="0" err="1"/>
              <a:t>os</a:t>
            </a:r>
            <a:r>
              <a:rPr lang="en-US" dirty="0"/>
              <a:t> </a:t>
            </a:r>
            <a:r>
              <a:rPr lang="en-US" dirty="0" err="1"/>
              <a:t>códigos</a:t>
            </a:r>
            <a:r>
              <a:rPr lang="en-US" dirty="0"/>
              <a:t> QR </a:t>
            </a:r>
            <a:r>
              <a:rPr lang="en-US" dirty="0" err="1"/>
              <a:t>estão</a:t>
            </a:r>
            <a:r>
              <a:rPr lang="en-US" dirty="0"/>
              <a:t> a ser usados ​​pelos produtores de alimentos para </a:t>
            </a:r>
            <a:r>
              <a:rPr lang="en-US" dirty="0" err="1"/>
              <a:t>oferecer</a:t>
            </a:r>
            <a:r>
              <a:rPr lang="en-US" dirty="0"/>
              <a:t> </a:t>
            </a:r>
            <a:r>
              <a:rPr lang="en-US" dirty="0" err="1"/>
              <a:t>transparência</a:t>
            </a:r>
            <a:r>
              <a:rPr lang="en-US" dirty="0"/>
              <a:t> aos </a:t>
            </a:r>
            <a:r>
              <a:rPr lang="en-US" dirty="0" err="1"/>
              <a:t>consumidores</a:t>
            </a:r>
            <a:r>
              <a:rPr lang="en-US" dirty="0"/>
              <a:t> sobre a origem dos </a:t>
            </a:r>
            <a:r>
              <a:rPr lang="en-US" dirty="0" err="1"/>
              <a:t>alimentos</a:t>
            </a:r>
            <a:r>
              <a:rPr lang="en-US" dirty="0"/>
              <a:t> </a:t>
            </a:r>
            <a:r>
              <a:rPr lang="en-US" dirty="0" err="1"/>
              <a:t>por</a:t>
            </a:r>
            <a:r>
              <a:rPr lang="en-US" dirty="0"/>
              <a:t> estes </a:t>
            </a:r>
            <a:r>
              <a:rPr lang="en-US" dirty="0" err="1"/>
              <a:t>consumidos</a:t>
            </a:r>
            <a:r>
              <a:rPr lang="en-US" dirty="0"/>
              <a:t>.</a:t>
            </a:r>
            <a:endParaRPr lang="en-IE" dirty="0"/>
          </a:p>
        </p:txBody>
      </p:sp>
      <p:sp>
        <p:nvSpPr>
          <p:cNvPr id="3" name="Text Placeholder 2">
            <a:extLst>
              <a:ext uri="{FF2B5EF4-FFF2-40B4-BE49-F238E27FC236}">
                <a16:creationId xmlns:a16="http://schemas.microsoft.com/office/drawing/2014/main" id="{7500A971-F907-BC73-BEDA-E57CEF4ABD71}"/>
              </a:ext>
            </a:extLst>
          </p:cNvPr>
          <p:cNvSpPr>
            <a:spLocks noGrp="1"/>
          </p:cNvSpPr>
          <p:nvPr>
            <p:ph type="body" sz="quarter" idx="16"/>
          </p:nvPr>
        </p:nvSpPr>
        <p:spPr>
          <a:xfrm>
            <a:off x="506798" y="633569"/>
            <a:ext cx="6192253" cy="992652"/>
          </a:xfrm>
        </p:spPr>
        <p:txBody>
          <a:bodyPr/>
          <a:lstStyle/>
          <a:p>
            <a:pPr algn="l" rtl="0"/>
            <a:r>
              <a:rPr lang="en-IE" dirty="0"/>
              <a:t>2. </a:t>
            </a:r>
            <a:r>
              <a:rPr lang="pt-PT" dirty="0"/>
              <a:t>Usar ingredientes sustentáveis ​​e de alta qualidade</a:t>
            </a:r>
          </a:p>
          <a:p>
            <a:pPr algn="l" rtl="0"/>
            <a:endParaRPr lang="en-IE" dirty="0"/>
          </a:p>
        </p:txBody>
      </p:sp>
      <p:pic>
        <p:nvPicPr>
          <p:cNvPr id="6" name="Picture Placeholder 5" descr="Strawberries in a basket">
            <a:extLst>
              <a:ext uri="{FF2B5EF4-FFF2-40B4-BE49-F238E27FC236}">
                <a16:creationId xmlns:a16="http://schemas.microsoft.com/office/drawing/2014/main" id="{086E92E5-11D9-6069-C4A2-6FC02D525F7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9532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hlinkClick r:id="rId2"/>
            <a:extLst>
              <a:ext uri="{FF2B5EF4-FFF2-40B4-BE49-F238E27FC236}">
                <a16:creationId xmlns:a16="http://schemas.microsoft.com/office/drawing/2014/main" id="{1CF7F0CF-D01A-8DBF-0077-5F51A37D586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878822" y="1246695"/>
            <a:ext cx="2553912" cy="4336988"/>
          </a:xfrm>
          <a:ln>
            <a:solidFill>
              <a:srgbClr val="11496E"/>
            </a:solidFill>
          </a:ln>
        </p:spPr>
      </p:pic>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918085"/>
            <a:ext cx="5680030" cy="3291086"/>
          </a:xfrm>
        </p:spPr>
        <p:txBody>
          <a:bodyPr/>
          <a:lstStyle/>
          <a:p>
            <a:pPr algn="just" rtl="0"/>
            <a:r>
              <a:rPr lang="en-IE" dirty="0" err="1">
                <a:hlinkClick r:id="rId2">
                  <a:extLst>
                    <a:ext uri="{A12FA001-AC4F-418D-AE19-62706E023703}">
                      <ahyp:hlinkClr xmlns:ahyp="http://schemas.microsoft.com/office/drawing/2018/hyperlinkcolor" val="tx"/>
                    </a:ext>
                  </a:extLst>
                </a:hlinkClick>
              </a:rPr>
              <a:t>Procurar</a:t>
            </a:r>
            <a:r>
              <a:rPr lang="en-IE" dirty="0">
                <a:hlinkClick r:id="rId2">
                  <a:extLst>
                    <a:ext uri="{A12FA001-AC4F-418D-AE19-62706E023703}">
                      <ahyp:hlinkClr xmlns:ahyp="http://schemas.microsoft.com/office/drawing/2018/hyperlinkcolor" val="tx"/>
                    </a:ext>
                  </a:extLst>
                </a:hlinkClick>
              </a:rPr>
              <a:t> no </a:t>
            </a:r>
            <a:r>
              <a:rPr lang="en-IE" dirty="0">
                <a:solidFill>
                  <a:srgbClr val="F79037"/>
                </a:solidFill>
                <a:hlinkClick r:id="rId2">
                  <a:extLst>
                    <a:ext uri="{A12FA001-AC4F-418D-AE19-62706E023703}">
                      <ahyp:hlinkClr xmlns:ahyp="http://schemas.microsoft.com/office/drawing/2018/hyperlinkcolor" val="tx"/>
                    </a:ext>
                  </a:extLst>
                </a:hlinkClick>
              </a:rPr>
              <a:t>Manual de Boas Práticas</a:t>
            </a:r>
            <a:r>
              <a:rPr lang="en-IE" dirty="0"/>
              <a:t> </a:t>
            </a:r>
          </a:p>
          <a:p>
            <a:pPr algn="just" rtl="0"/>
            <a:endParaRPr lang="en-IE" sz="1500" dirty="0">
              <a:solidFill>
                <a:srgbClr val="F79037"/>
              </a:solidFill>
              <a:hlinkClick r:id="rId4">
                <a:extLst>
                  <a:ext uri="{A12FA001-AC4F-418D-AE19-62706E023703}">
                    <ahyp:hlinkClr xmlns:ahyp="http://schemas.microsoft.com/office/drawing/2018/hyperlinkcolor" val="tx"/>
                  </a:ext>
                </a:extLst>
              </a:hlinkClick>
            </a:endParaRPr>
          </a:p>
          <a:p>
            <a:pPr algn="just" rtl="0"/>
            <a:r>
              <a:rPr lang="en-IE" dirty="0">
                <a:solidFill>
                  <a:srgbClr val="F79037"/>
                </a:solidFill>
                <a:hlinkClick r:id="rId4">
                  <a:extLst>
                    <a:ext uri="{A12FA001-AC4F-418D-AE19-62706E023703}">
                      <ahyp:hlinkClr xmlns:ahyp="http://schemas.microsoft.com/office/drawing/2018/hyperlinkcolor" val="tx"/>
                    </a:ext>
                  </a:extLst>
                </a:hlinkClick>
              </a:rPr>
              <a:t>Pepe Aromas</a:t>
            </a:r>
            <a:r>
              <a:rPr lang="en-IE" dirty="0">
                <a:solidFill>
                  <a:srgbClr val="F79037"/>
                </a:solidFill>
              </a:rPr>
              <a:t> </a:t>
            </a:r>
            <a:r>
              <a:rPr lang="en-IE" dirty="0"/>
              <a:t>de Portugal é </a:t>
            </a:r>
            <a:r>
              <a:rPr lang="en-IE" dirty="0" err="1"/>
              <a:t>uma</a:t>
            </a:r>
            <a:r>
              <a:rPr lang="en-IE" dirty="0"/>
              <a:t> </a:t>
            </a:r>
            <a:r>
              <a:rPr lang="en-IE" dirty="0" err="1"/>
              <a:t>empresa</a:t>
            </a:r>
            <a:r>
              <a:rPr lang="en-IE" dirty="0"/>
              <a:t> </a:t>
            </a:r>
            <a:r>
              <a:rPr lang="en-IE" dirty="0" err="1"/>
              <a:t>inspiradora</a:t>
            </a:r>
            <a:r>
              <a:rPr lang="en-IE" dirty="0"/>
              <a:t>. </a:t>
            </a:r>
            <a:r>
              <a:rPr lang="en-IE" dirty="0" err="1"/>
              <a:t>Cultivam</a:t>
            </a:r>
            <a:r>
              <a:rPr lang="en-IE" dirty="0"/>
              <a:t> e colhem frutas e </a:t>
            </a:r>
            <a:r>
              <a:rPr lang="en-IE" dirty="0" err="1"/>
              <a:t>azeitonas</a:t>
            </a:r>
            <a:r>
              <a:rPr lang="en-IE" dirty="0"/>
              <a:t> </a:t>
            </a:r>
            <a:r>
              <a:rPr lang="en-IE" dirty="0" err="1"/>
              <a:t>produzidas</a:t>
            </a:r>
            <a:r>
              <a:rPr lang="en-IE" dirty="0"/>
              <a:t> de forma </a:t>
            </a:r>
            <a:r>
              <a:rPr lang="en-IE" dirty="0" err="1"/>
              <a:t>sustentável</a:t>
            </a:r>
            <a:r>
              <a:rPr lang="en-IE" dirty="0"/>
              <a:t> e em modo </a:t>
            </a:r>
            <a:r>
              <a:rPr lang="en-IE" dirty="0" err="1"/>
              <a:t>biológico</a:t>
            </a:r>
            <a:r>
              <a:rPr lang="en-IE" dirty="0"/>
              <a:t> para </a:t>
            </a:r>
            <a:r>
              <a:rPr lang="en-IE" dirty="0" err="1"/>
              <a:t>elaborar</a:t>
            </a:r>
            <a:r>
              <a:rPr lang="en-IE" dirty="0"/>
              <a:t> todos os seus </a:t>
            </a:r>
            <a:r>
              <a:rPr lang="en-IE" dirty="0" err="1"/>
              <a:t>produtos</a:t>
            </a:r>
            <a:r>
              <a:rPr lang="en-IE" dirty="0"/>
              <a:t>. </a:t>
            </a:r>
            <a:r>
              <a:rPr lang="en-IE" dirty="0" err="1"/>
              <a:t>Os</a:t>
            </a:r>
            <a:r>
              <a:rPr lang="en-IE" dirty="0"/>
              <a:t> s</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eus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métodos e práticas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agrícolas</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certificados</a:t>
            </a:r>
            <a:r>
              <a:rPr lang="en-US" dirty="0">
                <a:solidFill>
                  <a:prstClr val="black"/>
                </a:solidFill>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demonstram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seu</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respeito pelo meio ambiente e pela biodiversidade.</a:t>
            </a:r>
          </a:p>
          <a:p>
            <a:pPr algn="just"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pPr algn="l" rtl="0"/>
            <a:r>
              <a:rPr lang="en-IE" dirty="0">
                <a:highlight>
                  <a:srgbClr val="F79037"/>
                </a:highlight>
              </a:rPr>
              <a:t>Inspire-se …</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2301" y="493987"/>
            <a:ext cx="18803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spTree>
    <p:extLst>
      <p:ext uri="{BB962C8B-B14F-4D97-AF65-F5344CB8AC3E}">
        <p14:creationId xmlns:p14="http://schemas.microsoft.com/office/powerpoint/2010/main" val="2536809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E783E-3A25-38E6-597A-AF394921E741}"/>
              </a:ext>
            </a:extLst>
          </p:cNvPr>
          <p:cNvSpPr>
            <a:spLocks noGrp="1"/>
          </p:cNvSpPr>
          <p:nvPr>
            <p:ph type="body" sz="quarter" idx="18"/>
          </p:nvPr>
        </p:nvSpPr>
        <p:spPr>
          <a:xfrm>
            <a:off x="763059" y="1949132"/>
            <a:ext cx="5782204" cy="3025975"/>
          </a:xfrm>
        </p:spPr>
        <p:txBody>
          <a:bodyPr/>
          <a:lstStyle/>
          <a:p>
            <a:pPr algn="just" rtl="0"/>
            <a:r>
              <a:rPr lang="en-IE" dirty="0"/>
              <a:t>Com o </a:t>
            </a:r>
            <a:r>
              <a:rPr lang="en-IE" dirty="0" err="1"/>
              <a:t>intuito</a:t>
            </a:r>
            <a:r>
              <a:rPr lang="en-IE" dirty="0"/>
              <a:t> de </a:t>
            </a:r>
            <a:r>
              <a:rPr lang="en-IE" dirty="0" err="1"/>
              <a:t>criar</a:t>
            </a:r>
            <a:r>
              <a:rPr lang="en-IE" dirty="0"/>
              <a:t> produtos mais saudáveis, </a:t>
            </a:r>
            <a:r>
              <a:rPr lang="en-IE" dirty="0" err="1"/>
              <a:t>devem</a:t>
            </a:r>
            <a:r>
              <a:rPr lang="en-IE" dirty="0"/>
              <a:t> ser </a:t>
            </a:r>
            <a:r>
              <a:rPr lang="en-IE" dirty="0" err="1"/>
              <a:t>feitos</a:t>
            </a:r>
            <a:r>
              <a:rPr lang="en-IE" dirty="0"/>
              <a:t> </a:t>
            </a:r>
            <a:r>
              <a:rPr lang="en-IE" dirty="0" err="1"/>
              <a:t>esforços</a:t>
            </a:r>
            <a:r>
              <a:rPr lang="en-IE" dirty="0"/>
              <a:t> para c</a:t>
            </a:r>
            <a:r>
              <a:rPr lang="en-US" dirty="0" err="1"/>
              <a:t>olaborar</a:t>
            </a:r>
            <a:r>
              <a:rPr lang="en-US" dirty="0"/>
              <a:t> com agricultores e produtores locais para </a:t>
            </a:r>
            <a:r>
              <a:rPr lang="en-US" dirty="0" err="1"/>
              <a:t>obter</a:t>
            </a:r>
            <a:r>
              <a:rPr lang="en-US" dirty="0"/>
              <a:t> </a:t>
            </a:r>
            <a:r>
              <a:rPr lang="en-US" dirty="0" err="1"/>
              <a:t>matérias-primas</a:t>
            </a:r>
            <a:r>
              <a:rPr lang="en-US" dirty="0"/>
              <a:t> </a:t>
            </a:r>
            <a:r>
              <a:rPr lang="en-US" dirty="0" err="1"/>
              <a:t>biológicas</a:t>
            </a:r>
            <a:r>
              <a:rPr lang="en-US" dirty="0"/>
              <a:t> e de alta qualidade para </a:t>
            </a:r>
            <a:r>
              <a:rPr lang="en-US" dirty="0" err="1"/>
              <a:t>elaborar</a:t>
            </a:r>
            <a:r>
              <a:rPr lang="en-US" dirty="0"/>
              <a:t> </a:t>
            </a:r>
            <a:r>
              <a:rPr lang="en-US" dirty="0" err="1"/>
              <a:t>os</a:t>
            </a:r>
            <a:r>
              <a:rPr lang="en-US" dirty="0"/>
              <a:t> </a:t>
            </a:r>
            <a:r>
              <a:rPr lang="en-US" dirty="0" err="1"/>
              <a:t>produtos</a:t>
            </a:r>
            <a:r>
              <a:rPr lang="en-US" dirty="0"/>
              <a:t>. Isso não </a:t>
            </a:r>
            <a:r>
              <a:rPr lang="en-US" dirty="0" err="1"/>
              <a:t>apenas</a:t>
            </a:r>
            <a:r>
              <a:rPr lang="en-US" dirty="0"/>
              <a:t> </a:t>
            </a:r>
            <a:r>
              <a:rPr lang="en-US" dirty="0" err="1"/>
              <a:t>permite</a:t>
            </a:r>
            <a:r>
              <a:rPr lang="en-US" dirty="0"/>
              <a:t> </a:t>
            </a:r>
            <a:r>
              <a:rPr lang="en-US" dirty="0" err="1"/>
              <a:t>apoiar</a:t>
            </a:r>
            <a:r>
              <a:rPr lang="en-US" dirty="0"/>
              <a:t> a agricultura e a biodiversidade locais, mas também pode garantir que </a:t>
            </a:r>
            <a:r>
              <a:rPr lang="en-US" dirty="0" err="1"/>
              <a:t>os</a:t>
            </a:r>
            <a:r>
              <a:rPr lang="en-US" dirty="0"/>
              <a:t> </a:t>
            </a:r>
            <a:r>
              <a:rPr lang="en-US" dirty="0" err="1"/>
              <a:t>produtos</a:t>
            </a:r>
            <a:r>
              <a:rPr lang="en-US" dirty="0"/>
              <a:t> </a:t>
            </a:r>
            <a:r>
              <a:rPr lang="en-US" dirty="0" err="1"/>
              <a:t>não</a:t>
            </a:r>
            <a:r>
              <a:rPr lang="en-US" dirty="0"/>
              <a:t> </a:t>
            </a:r>
            <a:r>
              <a:rPr lang="en-US" dirty="0" err="1"/>
              <a:t>contenham</a:t>
            </a:r>
            <a:r>
              <a:rPr lang="en-US" dirty="0"/>
              <a:t> </a:t>
            </a:r>
            <a:r>
              <a:rPr lang="en-US" dirty="0" err="1"/>
              <a:t>produtos</a:t>
            </a:r>
            <a:r>
              <a:rPr lang="en-US" dirty="0"/>
              <a:t> químicos e aditivos nocivos. É fundamental </a:t>
            </a:r>
            <a:r>
              <a:rPr lang="en-US" dirty="0" err="1"/>
              <a:t>construir</a:t>
            </a:r>
            <a:r>
              <a:rPr lang="en-US" dirty="0"/>
              <a:t> uma cadeia de </a:t>
            </a:r>
            <a:r>
              <a:rPr lang="en-US" dirty="0" err="1"/>
              <a:t>abastecimento</a:t>
            </a:r>
            <a:r>
              <a:rPr lang="en-US" dirty="0"/>
              <a:t> </a:t>
            </a:r>
            <a:r>
              <a:rPr lang="en-US" dirty="0" err="1"/>
              <a:t>segura</a:t>
            </a:r>
            <a:r>
              <a:rPr lang="en-US" dirty="0"/>
              <a:t> e </a:t>
            </a:r>
            <a:r>
              <a:rPr lang="en-US" dirty="0" err="1"/>
              <a:t>saudável</a:t>
            </a:r>
            <a:r>
              <a:rPr lang="en-US" dirty="0"/>
              <a:t>.</a:t>
            </a:r>
            <a:endParaRPr lang="en-IE" dirty="0"/>
          </a:p>
        </p:txBody>
      </p:sp>
      <p:sp>
        <p:nvSpPr>
          <p:cNvPr id="3" name="Text Placeholder 2">
            <a:extLst>
              <a:ext uri="{FF2B5EF4-FFF2-40B4-BE49-F238E27FC236}">
                <a16:creationId xmlns:a16="http://schemas.microsoft.com/office/drawing/2014/main" id="{CE4E1073-D4E2-4AFE-7420-877755277BF9}"/>
              </a:ext>
            </a:extLst>
          </p:cNvPr>
          <p:cNvSpPr>
            <a:spLocks noGrp="1"/>
          </p:cNvSpPr>
          <p:nvPr>
            <p:ph type="body" sz="quarter" idx="16"/>
          </p:nvPr>
        </p:nvSpPr>
        <p:spPr>
          <a:xfrm>
            <a:off x="712091" y="708196"/>
            <a:ext cx="5383909" cy="992652"/>
          </a:xfrm>
        </p:spPr>
        <p:txBody>
          <a:bodyPr/>
          <a:lstStyle/>
          <a:p>
            <a:pPr marL="439738" indent="-439738" algn="l" rtl="0"/>
            <a:r>
              <a:rPr lang="en-IE" dirty="0"/>
              <a:t>3. </a:t>
            </a:r>
            <a:r>
              <a:rPr lang="pt-PT" dirty="0"/>
              <a:t>Apoiar a agricultura local e a produção biológica</a:t>
            </a:r>
          </a:p>
          <a:p>
            <a:pPr algn="l" rtl="0"/>
            <a:endParaRPr lang="en-IE" dirty="0"/>
          </a:p>
        </p:txBody>
      </p:sp>
      <p:pic>
        <p:nvPicPr>
          <p:cNvPr id="6" name="Picture Placeholder 5" descr="Young man standing by tractor">
            <a:extLst>
              <a:ext uri="{FF2B5EF4-FFF2-40B4-BE49-F238E27FC236}">
                <a16:creationId xmlns:a16="http://schemas.microsoft.com/office/drawing/2014/main" id="{9309430D-D4E9-614E-A723-05027AE27E3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048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73E5C-D068-27C4-14D9-209E4343EA65}"/>
              </a:ext>
            </a:extLst>
          </p:cNvPr>
          <p:cNvSpPr>
            <a:spLocks noGrp="1"/>
          </p:cNvSpPr>
          <p:nvPr>
            <p:ph type="body" sz="quarter" idx="18"/>
          </p:nvPr>
        </p:nvSpPr>
        <p:spPr>
          <a:xfrm>
            <a:off x="862903" y="2095322"/>
            <a:ext cx="5498815" cy="3025975"/>
          </a:xfrm>
        </p:spPr>
        <p:txBody>
          <a:bodyPr/>
          <a:lstStyle/>
          <a:p>
            <a:pPr algn="just" rtl="0"/>
            <a:r>
              <a:rPr lang="en-US" b="1" dirty="0" err="1"/>
              <a:t>É</a:t>
            </a:r>
            <a:r>
              <a:rPr lang="en-US" b="1" i="0" dirty="0" err="1">
                <a:effectLst/>
              </a:rPr>
              <a:t>tica</a:t>
            </a:r>
            <a:r>
              <a:rPr lang="en-US" b="1" i="0" dirty="0">
                <a:effectLst/>
              </a:rPr>
              <a:t> </a:t>
            </a:r>
            <a:r>
              <a:rPr lang="en-US" b="1" i="0" dirty="0" err="1">
                <a:effectLst/>
              </a:rPr>
              <a:t>alimentar</a:t>
            </a:r>
            <a:r>
              <a:rPr lang="en-US" b="1" i="0" dirty="0">
                <a:effectLst/>
              </a:rPr>
              <a:t> </a:t>
            </a:r>
            <a:r>
              <a:rPr lang="en-US" b="0" i="0" dirty="0" err="1">
                <a:effectLst/>
              </a:rPr>
              <a:t>ou</a:t>
            </a:r>
            <a:r>
              <a:rPr lang="en-US" b="0" i="0" dirty="0">
                <a:effectLst/>
              </a:rPr>
              <a:t> </a:t>
            </a:r>
            <a:r>
              <a:rPr lang="en-US" b="1" i="0" dirty="0" err="1">
                <a:effectLst/>
              </a:rPr>
              <a:t>alimentação</a:t>
            </a:r>
            <a:r>
              <a:rPr lang="en-US" b="1" i="0" dirty="0">
                <a:effectLst/>
              </a:rPr>
              <a:t> </a:t>
            </a:r>
            <a:r>
              <a:rPr lang="en-US" b="1" i="0" dirty="0" err="1">
                <a:effectLst/>
              </a:rPr>
              <a:t>ética</a:t>
            </a:r>
            <a:r>
              <a:rPr lang="en-US" b="1" i="0" dirty="0">
                <a:effectLst/>
              </a:rPr>
              <a:t> </a:t>
            </a:r>
            <a:r>
              <a:rPr lang="en-US" b="0" i="0" dirty="0" err="1">
                <a:effectLst/>
              </a:rPr>
              <a:t>pode</a:t>
            </a:r>
            <a:r>
              <a:rPr lang="en-US" b="0" i="0" dirty="0">
                <a:effectLst/>
              </a:rPr>
              <a:t> ser </a:t>
            </a:r>
            <a:r>
              <a:rPr lang="en-US" b="0" i="0" dirty="0" err="1">
                <a:effectLst/>
              </a:rPr>
              <a:t>definida</a:t>
            </a:r>
            <a:r>
              <a:rPr lang="en-US" b="0" i="0" dirty="0">
                <a:effectLst/>
              </a:rPr>
              <a:t> como sendo</a:t>
            </a:r>
          </a:p>
          <a:p>
            <a:pPr algn="just" rtl="0"/>
            <a:r>
              <a:rPr lang="en-US" b="1" i="1" dirty="0">
                <a:effectLst/>
              </a:rPr>
              <a:t>“sobre os princípios que ditam o que conta como tratamento aceitável de outros em relação à comida”</a:t>
            </a:r>
            <a:r>
              <a:rPr lang="en-US" b="1" i="0" dirty="0">
                <a:effectLst/>
              </a:rPr>
              <a:t> </a:t>
            </a:r>
          </a:p>
          <a:p>
            <a:pPr algn="just" rtl="0"/>
            <a:r>
              <a:rPr lang="en-US" b="0" i="0" dirty="0">
                <a:effectLst/>
              </a:rPr>
              <a:t>(</a:t>
            </a:r>
            <a:r>
              <a:rPr lang="en-US" dirty="0"/>
              <a:t>F</a:t>
            </a:r>
            <a:r>
              <a:rPr lang="en-US" b="0" i="0" dirty="0">
                <a:effectLst/>
              </a:rPr>
              <a:t>onte:</a:t>
            </a:r>
            <a:r>
              <a:rPr lang="en-US" b="1" i="0" dirty="0">
                <a:solidFill>
                  <a:srgbClr val="F79037"/>
                </a:solidFill>
                <a:effectLst/>
                <a:hlinkClick r:id="rId2">
                  <a:extLst>
                    <a:ext uri="{A12FA001-AC4F-418D-AE19-62706E023703}">
                      <ahyp:hlinkClr xmlns:ahyp="http://schemas.microsoft.com/office/drawing/2018/hyperlinkcolor" val="tx"/>
                    </a:ext>
                  </a:extLst>
                </a:hlinkClick>
              </a:rPr>
              <a:t> The Food Ethics Council</a:t>
            </a:r>
            <a:r>
              <a:rPr lang="en-US" b="0" i="0" dirty="0">
                <a:effectLst/>
              </a:rPr>
              <a:t>).</a:t>
            </a:r>
          </a:p>
          <a:p>
            <a:pPr algn="just" rtl="0"/>
            <a:r>
              <a:rPr lang="en-US" dirty="0"/>
              <a:t>Nesta definição, “outros” inclui humanos, animais não humanos e o planeta.</a:t>
            </a:r>
            <a:endParaRPr lang="en-IE" dirty="0"/>
          </a:p>
        </p:txBody>
      </p:sp>
      <p:sp>
        <p:nvSpPr>
          <p:cNvPr id="3" name="Text Placeholder 2">
            <a:extLst>
              <a:ext uri="{FF2B5EF4-FFF2-40B4-BE49-F238E27FC236}">
                <a16:creationId xmlns:a16="http://schemas.microsoft.com/office/drawing/2014/main" id="{B2EFA1D6-A2C5-3F2A-6D85-DCDBCFC861C6}"/>
              </a:ext>
            </a:extLst>
          </p:cNvPr>
          <p:cNvSpPr>
            <a:spLocks noGrp="1"/>
          </p:cNvSpPr>
          <p:nvPr>
            <p:ph type="body" sz="quarter" idx="16"/>
          </p:nvPr>
        </p:nvSpPr>
        <p:spPr>
          <a:xfrm>
            <a:off x="655740" y="875492"/>
            <a:ext cx="4990998" cy="992652"/>
          </a:xfrm>
        </p:spPr>
        <p:txBody>
          <a:bodyPr/>
          <a:lstStyle/>
          <a:p>
            <a:pPr algn="l" rtl="0"/>
            <a:r>
              <a:rPr lang="en-IE" b="1" dirty="0"/>
              <a:t>O Contexto da Ética Alimentar…</a:t>
            </a:r>
          </a:p>
        </p:txBody>
      </p:sp>
      <p:pic>
        <p:nvPicPr>
          <p:cNvPr id="6" name="Picture Placeholder 5" descr="Young girl lifting up earth">
            <a:extLst>
              <a:ext uri="{FF2B5EF4-FFF2-40B4-BE49-F238E27FC236}">
                <a16:creationId xmlns:a16="http://schemas.microsoft.com/office/drawing/2014/main" id="{E6409644-3042-968C-FABC-65EC7C7FB464}"/>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91DE8D11-BF09-D4E8-8A61-55B4A19F886F}"/>
              </a:ext>
            </a:extLst>
          </p:cNvPr>
          <p:cNvGrpSpPr/>
          <p:nvPr/>
        </p:nvGrpSpPr>
        <p:grpSpPr>
          <a:xfrm>
            <a:off x="4508968" y="606550"/>
            <a:ext cx="1183081" cy="1090091"/>
            <a:chOff x="5297313" y="4260296"/>
            <a:chExt cx="2997029" cy="2761463"/>
          </a:xfrm>
        </p:grpSpPr>
        <p:sp>
          <p:nvSpPr>
            <p:cNvPr id="8" name="Freeform 587">
              <a:extLst>
                <a:ext uri="{FF2B5EF4-FFF2-40B4-BE49-F238E27FC236}">
                  <a16:creationId xmlns:a16="http://schemas.microsoft.com/office/drawing/2014/main" id="{487669AA-0C92-3F10-BC86-5A5BCE960CBE}"/>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9" name="Graphic 500">
              <a:extLst>
                <a:ext uri="{FF2B5EF4-FFF2-40B4-BE49-F238E27FC236}">
                  <a16:creationId xmlns:a16="http://schemas.microsoft.com/office/drawing/2014/main" id="{B06CB3C3-BFA5-4979-DAD0-BE5C96E11654}"/>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B100428A-DC41-BC7E-38BE-4BB36118B2B0}"/>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1" name="Freeform 590">
                <a:extLst>
                  <a:ext uri="{FF2B5EF4-FFF2-40B4-BE49-F238E27FC236}">
                    <a16:creationId xmlns:a16="http://schemas.microsoft.com/office/drawing/2014/main" id="{828F2113-FE89-9908-0463-1669EEB01FA5}"/>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2" name="Freeform 591">
                <a:extLst>
                  <a:ext uri="{FF2B5EF4-FFF2-40B4-BE49-F238E27FC236}">
                    <a16:creationId xmlns:a16="http://schemas.microsoft.com/office/drawing/2014/main" id="{396BE3E7-0C9E-20AB-4713-C389EB69523C}"/>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221043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95420" y="1427019"/>
            <a:ext cx="5603939" cy="3291086"/>
          </a:xfrm>
        </p:spPr>
        <p:txBody>
          <a:bodyPr/>
          <a:lstStyle/>
          <a:p>
            <a:pPr algn="just" rtl="0"/>
            <a:r>
              <a:rPr lang="en-IE" dirty="0" err="1"/>
              <a:t>Procurar</a:t>
            </a:r>
            <a:r>
              <a:rPr lang="en-IE" dirty="0"/>
              <a:t> no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Práticas</a:t>
            </a:r>
            <a:r>
              <a:rPr lang="en-IE" dirty="0"/>
              <a:t> </a:t>
            </a:r>
          </a:p>
          <a:p>
            <a:pPr algn="just" rtl="0"/>
            <a:r>
              <a:rPr lang="en-IE" dirty="0">
                <a:hlinkClick r:id="rId3">
                  <a:extLst>
                    <a:ext uri="{A12FA001-AC4F-418D-AE19-62706E023703}">
                      <ahyp:hlinkClr xmlns:ahyp="http://schemas.microsoft.com/office/drawing/2018/hyperlinkcolor" val="tx"/>
                    </a:ext>
                  </a:extLst>
                </a:hlinkClick>
              </a:rPr>
              <a:t>A </a:t>
            </a:r>
            <a:r>
              <a:rPr lang="en-IE" dirty="0" err="1">
                <a:solidFill>
                  <a:srgbClr val="F79037"/>
                </a:solidFill>
                <a:hlinkClick r:id="rId3">
                  <a:extLst>
                    <a:ext uri="{A12FA001-AC4F-418D-AE19-62706E023703}">
                      <ahyp:hlinkClr xmlns:ahyp="http://schemas.microsoft.com/office/drawing/2018/hyperlinkcolor" val="tx"/>
                    </a:ext>
                  </a:extLst>
                </a:hlinkClick>
              </a:rPr>
              <a:t>Valio</a:t>
            </a:r>
            <a:r>
              <a:rPr lang="en-IE" dirty="0">
                <a:solidFill>
                  <a:srgbClr val="F79037"/>
                </a:solidFill>
              </a:rPr>
              <a:t> </a:t>
            </a:r>
            <a:r>
              <a:rPr lang="en-IE" dirty="0" err="1"/>
              <a:t>foi</a:t>
            </a:r>
            <a:r>
              <a:rPr lang="en-IE" dirty="0"/>
              <a:t> </a:t>
            </a:r>
            <a:r>
              <a:rPr lang="en-IE" dirty="0" err="1"/>
              <a:t>escolhida</a:t>
            </a:r>
            <a:r>
              <a:rPr lang="en-IE" dirty="0"/>
              <a:t> </a:t>
            </a:r>
            <a:r>
              <a:rPr lang="en-IE" dirty="0" err="1"/>
              <a:t>como</a:t>
            </a:r>
            <a:r>
              <a:rPr lang="en-IE" dirty="0"/>
              <a:t> </a:t>
            </a:r>
            <a:r>
              <a:rPr lang="en-IE" dirty="0" err="1"/>
              <a:t>exemplo</a:t>
            </a:r>
            <a:r>
              <a:rPr lang="en-IE" dirty="0"/>
              <a:t> de boas práticas, pois não apenas apoia a agricultura local, mas também opera por meio de uma abordagem cooperativa e, portanto, os agricultores são os proprietários.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just" rtl="0"/>
            <a:r>
              <a:rPr lang="en-US" dirty="0"/>
              <a:t>A empresa conhece a origem das matérias-primas que utiliza e espera que </a:t>
            </a:r>
            <a:r>
              <a:rPr lang="en-US" dirty="0" err="1"/>
              <a:t>os</a:t>
            </a:r>
            <a:r>
              <a:rPr lang="en-US" dirty="0"/>
              <a:t> </a:t>
            </a:r>
            <a:r>
              <a:rPr lang="en-US" dirty="0" err="1"/>
              <a:t>seus</a:t>
            </a:r>
            <a:r>
              <a:rPr lang="en-US" dirty="0"/>
              <a:t> fornecedores se comprometam com formas responsáveis ​​de trabalhar.</a:t>
            </a:r>
          </a:p>
          <a:p>
            <a:pPr algn="just" rtl="0"/>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795420" y="853856"/>
            <a:ext cx="4990998" cy="992652"/>
          </a:xfrm>
        </p:spPr>
        <p:txBody>
          <a:bodyPr/>
          <a:lstStyle/>
          <a:p>
            <a:pPr algn="l" rtl="0"/>
            <a:r>
              <a:rPr lang="en-IE" dirty="0">
                <a:highlight>
                  <a:srgbClr val="F79037"/>
                </a:highlight>
              </a:rPr>
              <a:t>Inspire-se …</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a:srcRect/>
          <a:stretch/>
        </p:blipFill>
        <p:spPr>
          <a:xfrm>
            <a:off x="6522748" y="493987"/>
            <a:ext cx="1879464"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885086" y="1246695"/>
            <a:ext cx="2471243" cy="4336988"/>
          </a:xfrm>
          <a:ln>
            <a:solidFill>
              <a:srgbClr val="11496E"/>
            </a:solidFill>
          </a:ln>
        </p:spPr>
      </p:pic>
    </p:spTree>
    <p:extLst>
      <p:ext uri="{BB962C8B-B14F-4D97-AF65-F5344CB8AC3E}">
        <p14:creationId xmlns:p14="http://schemas.microsoft.com/office/powerpoint/2010/main" val="4206502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9F5F0-FB93-DFD1-CC3C-F15D4DFF6D22}"/>
              </a:ext>
            </a:extLst>
          </p:cNvPr>
          <p:cNvSpPr>
            <a:spLocks noGrp="1"/>
          </p:cNvSpPr>
          <p:nvPr>
            <p:ph type="body" sz="quarter" idx="18"/>
          </p:nvPr>
        </p:nvSpPr>
        <p:spPr>
          <a:xfrm>
            <a:off x="898358" y="1970027"/>
            <a:ext cx="5012249" cy="3887200"/>
          </a:xfrm>
        </p:spPr>
        <p:txBody>
          <a:bodyPr/>
          <a:lstStyle/>
          <a:p>
            <a:pPr algn="just" rtl="0"/>
            <a:r>
              <a:rPr lang="en-US" dirty="0"/>
              <a:t>Para ser um </a:t>
            </a:r>
            <a:r>
              <a:rPr lang="en-US" dirty="0" err="1"/>
              <a:t>empreendedor</a:t>
            </a:r>
            <a:r>
              <a:rPr lang="en-US" dirty="0"/>
              <a:t> de </a:t>
            </a:r>
            <a:r>
              <a:rPr lang="en-US" dirty="0" err="1"/>
              <a:t>alimentos</a:t>
            </a:r>
            <a:r>
              <a:rPr lang="en-US" dirty="0"/>
              <a:t> </a:t>
            </a:r>
            <a:r>
              <a:rPr lang="en-US" dirty="0" err="1"/>
              <a:t>éticos</a:t>
            </a:r>
            <a:r>
              <a:rPr lang="en-US" dirty="0"/>
              <a:t>, é </a:t>
            </a:r>
            <a:r>
              <a:rPr lang="en-US" dirty="0" err="1"/>
              <a:t>necessário</a:t>
            </a:r>
            <a:r>
              <a:rPr lang="en-US" dirty="0"/>
              <a:t> </a:t>
            </a:r>
            <a:r>
              <a:rPr lang="en-US" dirty="0" err="1"/>
              <a:t>reconhecer</a:t>
            </a:r>
            <a:r>
              <a:rPr lang="en-US" dirty="0"/>
              <a:t> que </a:t>
            </a:r>
            <a:r>
              <a:rPr lang="en-US" dirty="0" err="1"/>
              <a:t>os</a:t>
            </a:r>
            <a:r>
              <a:rPr lang="en-US" dirty="0"/>
              <a:t> </a:t>
            </a:r>
            <a:r>
              <a:rPr lang="en-US" dirty="0" err="1"/>
              <a:t>consumidores</a:t>
            </a:r>
            <a:r>
              <a:rPr lang="en-US" dirty="0"/>
              <a:t> têm diversas necessidades e preferências alimentares e, portanto, deve contribuir para a </a:t>
            </a:r>
            <a:r>
              <a:rPr lang="en-US" dirty="0" err="1"/>
              <a:t>criação</a:t>
            </a:r>
            <a:r>
              <a:rPr lang="en-US" dirty="0"/>
              <a:t> de </a:t>
            </a:r>
            <a:r>
              <a:rPr lang="en-US" dirty="0" err="1"/>
              <a:t>uma</a:t>
            </a:r>
            <a:r>
              <a:rPr lang="en-US" dirty="0"/>
              <a:t> variedade de opções para </a:t>
            </a:r>
            <a:r>
              <a:rPr lang="en-US" dirty="0" err="1"/>
              <a:t>ir</a:t>
            </a:r>
            <a:r>
              <a:rPr lang="en-US" dirty="0"/>
              <a:t> de </a:t>
            </a:r>
            <a:r>
              <a:rPr lang="en-US" dirty="0" err="1"/>
              <a:t>encontro</a:t>
            </a:r>
            <a:r>
              <a:rPr lang="en-US" dirty="0"/>
              <a:t> a diferentes dietas e estilos de vida. Isso pode incluir opções vegetarianas, veganas, sem glúten e outras.</a:t>
            </a:r>
            <a:endParaRPr lang="en-IE" dirty="0"/>
          </a:p>
        </p:txBody>
      </p:sp>
      <p:sp>
        <p:nvSpPr>
          <p:cNvPr id="3" name="Text Placeholder 2">
            <a:extLst>
              <a:ext uri="{FF2B5EF4-FFF2-40B4-BE49-F238E27FC236}">
                <a16:creationId xmlns:a16="http://schemas.microsoft.com/office/drawing/2014/main" id="{496F5A6B-3441-95DC-12A8-88B9F7C39E7A}"/>
              </a:ext>
            </a:extLst>
          </p:cNvPr>
          <p:cNvSpPr>
            <a:spLocks noGrp="1"/>
          </p:cNvSpPr>
          <p:nvPr>
            <p:ph type="body" sz="quarter" idx="16"/>
          </p:nvPr>
        </p:nvSpPr>
        <p:spPr>
          <a:xfrm>
            <a:off x="898358" y="749565"/>
            <a:ext cx="5197642" cy="992652"/>
          </a:xfrm>
        </p:spPr>
        <p:txBody>
          <a:bodyPr/>
          <a:lstStyle/>
          <a:p>
            <a:pPr algn="l" rtl="0"/>
            <a:r>
              <a:rPr lang="en-IE" dirty="0"/>
              <a:t>4. </a:t>
            </a:r>
            <a:r>
              <a:rPr lang="pt-PT" dirty="0"/>
              <a:t>Oferecer uma variedade de opções dietéticas</a:t>
            </a:r>
          </a:p>
          <a:p>
            <a:pPr algn="l" rtl="0"/>
            <a:endParaRPr lang="en-IE" dirty="0"/>
          </a:p>
        </p:txBody>
      </p:sp>
      <p:pic>
        <p:nvPicPr>
          <p:cNvPr id="6" name="Picture Placeholder 5" descr="Fresh green vegetables">
            <a:extLst>
              <a:ext uri="{FF2B5EF4-FFF2-40B4-BE49-F238E27FC236}">
                <a16:creationId xmlns:a16="http://schemas.microsoft.com/office/drawing/2014/main" id="{2383F633-043B-E9F2-EA4D-A12888ADF11F}"/>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86989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785323" y="1918085"/>
            <a:ext cx="5451484" cy="3291086"/>
          </a:xfrm>
        </p:spPr>
        <p:txBody>
          <a:bodyPr/>
          <a:lstStyle/>
          <a:p>
            <a:pPr algn="just" rtl="0"/>
            <a:r>
              <a:rPr lang="en-IE" dirty="0" err="1"/>
              <a:t>Procurar</a:t>
            </a:r>
            <a:r>
              <a:rPr lang="en-IE" dirty="0"/>
              <a:t> no </a:t>
            </a:r>
            <a:r>
              <a:rPr lang="en-IE" dirty="0" err="1">
                <a:solidFill>
                  <a:srgbClr val="F79037"/>
                </a:solidFill>
                <a:hlinkClick r:id="rId2">
                  <a:extLst>
                    <a:ext uri="{A12FA001-AC4F-418D-AE19-62706E023703}">
                      <ahyp:hlinkClr xmlns:ahyp="http://schemas.microsoft.com/office/drawing/2018/hyperlinkcolor" val="tx"/>
                    </a:ext>
                  </a:extLst>
                </a:hlinkClick>
              </a:rPr>
              <a:t>Compêndio</a:t>
            </a:r>
            <a:r>
              <a:rPr lang="en-IE" dirty="0">
                <a:solidFill>
                  <a:srgbClr val="F79037"/>
                </a:solidFill>
                <a:hlinkClick r:id="rId2">
                  <a:extLst>
                    <a:ext uri="{A12FA001-AC4F-418D-AE19-62706E023703}">
                      <ahyp:hlinkClr xmlns:ahyp="http://schemas.microsoft.com/office/drawing/2018/hyperlinkcolor" val="tx"/>
                    </a:ext>
                  </a:extLst>
                </a:hlinkClick>
              </a:rPr>
              <a:t> de Boas Práticas</a:t>
            </a:r>
            <a:r>
              <a:rPr lang="en-IE" dirty="0"/>
              <a:t> </a:t>
            </a:r>
          </a:p>
          <a:p>
            <a:pPr algn="just" rtl="0"/>
            <a:endParaRPr lang="en-IE" sz="1500" dirty="0">
              <a:solidFill>
                <a:srgbClr val="F79037"/>
              </a:solidFill>
              <a:hlinkClick r:id="rId3">
                <a:extLst>
                  <a:ext uri="{A12FA001-AC4F-418D-AE19-62706E023703}">
                    <ahyp:hlinkClr xmlns:ahyp="http://schemas.microsoft.com/office/drawing/2018/hyperlinkcolor" val="tx"/>
                  </a:ext>
                </a:extLst>
              </a:hlinkClick>
            </a:endParaRPr>
          </a:p>
          <a:p>
            <a:pPr algn="just" rtl="0"/>
            <a:r>
              <a:rPr lang="en-IE" dirty="0">
                <a:solidFill>
                  <a:srgbClr val="F79037"/>
                </a:solidFill>
                <a:hlinkClick r:id="rId4">
                  <a:extLst>
                    <a:ext uri="{A12FA001-AC4F-418D-AE19-62706E023703}">
                      <ahyp:hlinkClr xmlns:ahyp="http://schemas.microsoft.com/office/drawing/2018/hyperlinkcolor" val="tx"/>
                    </a:ext>
                  </a:extLst>
                </a:hlinkClick>
              </a:rPr>
              <a:t>My Goodness, </a:t>
            </a:r>
            <a:r>
              <a:rPr lang="en-IE" dirty="0" err="1"/>
              <a:t>como</a:t>
            </a:r>
            <a:r>
              <a:rPr lang="en-IE" dirty="0"/>
              <a:t> o nome indica tem tudo a ver com o </a:t>
            </a:r>
            <a:r>
              <a:rPr lang="en-IE" dirty="0" err="1"/>
              <a:t>bem-estar</a:t>
            </a:r>
            <a:r>
              <a:rPr lang="en-IE" dirty="0"/>
              <a:t> e saúde do </a:t>
            </a:r>
            <a:r>
              <a:rPr lang="en-IE" dirty="0" err="1"/>
              <a:t>consumidor</a:t>
            </a:r>
            <a:r>
              <a:rPr lang="en-IE" dirty="0"/>
              <a:t>. </a:t>
            </a:r>
            <a:r>
              <a:rPr lang="en-US" dirty="0" err="1"/>
              <a:t>Especializaram</a:t>
            </a:r>
            <a:r>
              <a:rPr lang="en-US" dirty="0"/>
              <a:t>-se </a:t>
            </a:r>
            <a:r>
              <a:rPr lang="en-US" dirty="0" err="1"/>
              <a:t>em</a:t>
            </a:r>
            <a:r>
              <a:rPr lang="en-US" dirty="0"/>
              <a:t> </a:t>
            </a:r>
            <a:r>
              <a:rPr lang="en-US" dirty="0" err="1"/>
              <a:t>produtos</a:t>
            </a:r>
            <a:r>
              <a:rPr lang="en-US" dirty="0"/>
              <a:t> </a:t>
            </a:r>
            <a:r>
              <a:rPr lang="en-US" dirty="0" err="1"/>
              <a:t>alimentares</a:t>
            </a:r>
            <a:r>
              <a:rPr lang="en-US" dirty="0"/>
              <a:t> veganos, crus, sem açúcar, sem glúten e fermentados.</a:t>
            </a:r>
          </a:p>
          <a:p>
            <a:pPr algn="just" rtl="0"/>
            <a:r>
              <a:rPr lang="en-US" dirty="0"/>
              <a:t>O slogan da My Goodness é “</a:t>
            </a:r>
            <a:r>
              <a:rPr lang="pt-PT" dirty="0"/>
              <a:t>comida para nos fazer sentir bem</a:t>
            </a:r>
            <a:r>
              <a:rPr lang="en-US" dirty="0"/>
              <a:t>”.</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711358" y="928759"/>
            <a:ext cx="4990998" cy="992652"/>
          </a:xfrm>
        </p:spPr>
        <p:txBody>
          <a:bodyPr/>
          <a:lstStyle/>
          <a:p>
            <a:pPr algn="l" rtl="0"/>
            <a:r>
              <a:rPr lang="en-IE" dirty="0">
                <a:highlight>
                  <a:srgbClr val="F79037"/>
                </a:highlight>
              </a:rPr>
              <a:t>Inspire-se …</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a:srcRect/>
          <a:stretch/>
        </p:blipFill>
        <p:spPr>
          <a:xfrm>
            <a:off x="6522748" y="493987"/>
            <a:ext cx="1879464"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3FE07-3CBB-9D24-7A8C-4FD6C5262126}"/>
              </a:ext>
            </a:extLst>
          </p:cNvPr>
          <p:cNvSpPr>
            <a:spLocks noGrp="1"/>
          </p:cNvSpPr>
          <p:nvPr>
            <p:ph type="body" sz="quarter" idx="18"/>
          </p:nvPr>
        </p:nvSpPr>
        <p:spPr>
          <a:xfrm>
            <a:off x="762890" y="1636536"/>
            <a:ext cx="5646736" cy="3025975"/>
          </a:xfrm>
        </p:spPr>
        <p:txBody>
          <a:bodyPr/>
          <a:lstStyle/>
          <a:p>
            <a:pPr algn="just" rtl="0">
              <a:spcBef>
                <a:spcPts val="600"/>
              </a:spcBef>
            </a:pPr>
            <a:r>
              <a:rPr lang="en-US" dirty="0"/>
              <a:t>É </a:t>
            </a:r>
            <a:r>
              <a:rPr lang="en-US" dirty="0" err="1"/>
              <a:t>importante</a:t>
            </a:r>
            <a:r>
              <a:rPr lang="en-US" dirty="0"/>
              <a:t> </a:t>
            </a:r>
            <a:r>
              <a:rPr lang="en-US" dirty="0" err="1"/>
              <a:t>educar</a:t>
            </a:r>
            <a:r>
              <a:rPr lang="en-US" dirty="0"/>
              <a:t> </a:t>
            </a:r>
            <a:r>
              <a:rPr lang="en-US" dirty="0" err="1"/>
              <a:t>os</a:t>
            </a:r>
            <a:r>
              <a:rPr lang="en-US" dirty="0"/>
              <a:t> </a:t>
            </a:r>
            <a:r>
              <a:rPr lang="en-US" dirty="0" err="1"/>
              <a:t>consumidores</a:t>
            </a:r>
            <a:r>
              <a:rPr lang="en-US" dirty="0"/>
              <a:t> a </a:t>
            </a:r>
            <a:r>
              <a:rPr lang="en-US" dirty="0" err="1"/>
              <a:t>terem</a:t>
            </a:r>
            <a:r>
              <a:rPr lang="en-US" dirty="0"/>
              <a:t> hábitos alimentares saudáveis ​​e a </a:t>
            </a:r>
            <a:r>
              <a:rPr lang="en-US" dirty="0" err="1"/>
              <a:t>incentivá-los</a:t>
            </a:r>
            <a:r>
              <a:rPr lang="en-US" dirty="0"/>
              <a:t> a fazer escolhas informadas </a:t>
            </a:r>
            <a:r>
              <a:rPr lang="en-US" dirty="0" err="1"/>
              <a:t>sobre</a:t>
            </a:r>
            <a:r>
              <a:rPr lang="en-US" dirty="0"/>
              <a:t> a </a:t>
            </a:r>
            <a:r>
              <a:rPr lang="en-US" dirty="0" err="1"/>
              <a:t>sua</a:t>
            </a:r>
            <a:r>
              <a:rPr lang="en-US" dirty="0"/>
              <a:t> dieta.</a:t>
            </a:r>
          </a:p>
          <a:p>
            <a:pPr algn="just" rtl="0">
              <a:spcBef>
                <a:spcPts val="600"/>
              </a:spcBef>
            </a:pPr>
            <a:r>
              <a:rPr lang="en-US" dirty="0"/>
              <a:t>Isso </a:t>
            </a:r>
            <a:r>
              <a:rPr lang="en-US" dirty="0" err="1"/>
              <a:t>pode</a:t>
            </a:r>
            <a:r>
              <a:rPr lang="en-US" dirty="0"/>
              <a:t> </a:t>
            </a:r>
            <a:r>
              <a:rPr lang="en-US" dirty="0" err="1"/>
              <a:t>passar</a:t>
            </a:r>
            <a:r>
              <a:rPr lang="en-US" dirty="0"/>
              <a:t> pela </a:t>
            </a:r>
            <a:r>
              <a:rPr lang="en-US" dirty="0" err="1"/>
              <a:t>sugestão</a:t>
            </a:r>
            <a:r>
              <a:rPr lang="en-US" dirty="0"/>
              <a:t> de receitas, dicas de nutrição, vídeos de demonstração e outros recursos para </a:t>
            </a:r>
            <a:r>
              <a:rPr lang="en-US" dirty="0" err="1"/>
              <a:t>ajudar</a:t>
            </a:r>
            <a:r>
              <a:rPr lang="en-US" dirty="0"/>
              <a:t> </a:t>
            </a:r>
            <a:r>
              <a:rPr lang="en-US" dirty="0" err="1"/>
              <a:t>os</a:t>
            </a:r>
            <a:r>
              <a:rPr lang="en-US" dirty="0"/>
              <a:t> </a:t>
            </a:r>
            <a:r>
              <a:rPr lang="en-US" dirty="0" err="1"/>
              <a:t>consumidores</a:t>
            </a:r>
            <a:r>
              <a:rPr lang="en-US" dirty="0"/>
              <a:t> a </a:t>
            </a:r>
            <a:r>
              <a:rPr lang="en-US" dirty="0" err="1"/>
              <a:t>fazerem</a:t>
            </a:r>
            <a:r>
              <a:rPr lang="en-US" dirty="0"/>
              <a:t> escolhas alimentares mais saudáveis ​​por </a:t>
            </a:r>
            <a:r>
              <a:rPr lang="en-US" dirty="0" err="1"/>
              <a:t>meio</a:t>
            </a:r>
            <a:r>
              <a:rPr lang="en-US" dirty="0"/>
              <a:t> do site da </a:t>
            </a:r>
            <a:r>
              <a:rPr lang="en-US" dirty="0" err="1"/>
              <a:t>empresa</a:t>
            </a:r>
            <a:r>
              <a:rPr lang="en-US" dirty="0"/>
              <a:t>, embalagens, canais de </a:t>
            </a:r>
            <a:r>
              <a:rPr lang="en-US" dirty="0" err="1"/>
              <a:t>comunicação</a:t>
            </a:r>
            <a:r>
              <a:rPr lang="en-US" dirty="0"/>
              <a:t> social ou podcasts. Atingir o 	</a:t>
            </a:r>
            <a:r>
              <a:rPr lang="en-US" dirty="0" err="1"/>
              <a:t>consumidor</a:t>
            </a:r>
            <a:r>
              <a:rPr lang="en-US" dirty="0"/>
              <a:t> nunca foi </a:t>
            </a:r>
            <a:r>
              <a:rPr lang="en-US" dirty="0" err="1"/>
              <a:t>tão</a:t>
            </a:r>
            <a:r>
              <a:rPr lang="en-US" dirty="0"/>
              <a:t> </a:t>
            </a:r>
            <a:r>
              <a:rPr lang="en-US" dirty="0" err="1"/>
              <a:t>fácil</a:t>
            </a:r>
            <a:r>
              <a:rPr lang="en-US" dirty="0"/>
              <a:t>!</a:t>
            </a:r>
            <a:endParaRPr lang="en-IE" dirty="0"/>
          </a:p>
        </p:txBody>
      </p:sp>
      <p:sp>
        <p:nvSpPr>
          <p:cNvPr id="3" name="Text Placeholder 2">
            <a:extLst>
              <a:ext uri="{FF2B5EF4-FFF2-40B4-BE49-F238E27FC236}">
                <a16:creationId xmlns:a16="http://schemas.microsoft.com/office/drawing/2014/main" id="{CAB6AC24-E61D-363F-5472-11D7E433A5F6}"/>
              </a:ext>
            </a:extLst>
          </p:cNvPr>
          <p:cNvSpPr>
            <a:spLocks noGrp="1"/>
          </p:cNvSpPr>
          <p:nvPr>
            <p:ph type="body" sz="quarter" idx="16"/>
          </p:nvPr>
        </p:nvSpPr>
        <p:spPr>
          <a:xfrm>
            <a:off x="655740" y="541088"/>
            <a:ext cx="4990998" cy="992652"/>
          </a:xfrm>
        </p:spPr>
        <p:txBody>
          <a:bodyPr/>
          <a:lstStyle/>
          <a:p>
            <a:pPr marL="423863" indent="-423863" algn="l" rtl="0"/>
            <a:r>
              <a:rPr lang="en-IE" dirty="0"/>
              <a:t>5. </a:t>
            </a:r>
            <a:r>
              <a:rPr lang="en-IE" dirty="0" err="1"/>
              <a:t>Promover</a:t>
            </a:r>
            <a:r>
              <a:rPr lang="en-IE" dirty="0"/>
              <a:t> </a:t>
            </a:r>
            <a:r>
              <a:rPr lang="en-IE" dirty="0" err="1"/>
              <a:t>hábitos</a:t>
            </a:r>
            <a:r>
              <a:rPr lang="en-IE" dirty="0"/>
              <a:t> </a:t>
            </a:r>
            <a:r>
              <a:rPr lang="en-IE" dirty="0" err="1"/>
              <a:t>alimentares</a:t>
            </a:r>
            <a:r>
              <a:rPr lang="en-IE" dirty="0"/>
              <a:t> </a:t>
            </a:r>
            <a:r>
              <a:rPr lang="en-IE" dirty="0" err="1"/>
              <a:t>saudáveis</a:t>
            </a:r>
            <a:endParaRPr lang="en-IE" dirty="0"/>
          </a:p>
          <a:p>
            <a:pPr algn="l" rtl="0"/>
            <a:endParaRPr lang="en-IE" dirty="0"/>
          </a:p>
        </p:txBody>
      </p:sp>
      <p:pic>
        <p:nvPicPr>
          <p:cNvPr id="6" name="Picture Placeholder 5" descr="Hashtag and @ notification icons">
            <a:extLst>
              <a:ext uri="{FF2B5EF4-FFF2-40B4-BE49-F238E27FC236}">
                <a16:creationId xmlns:a16="http://schemas.microsoft.com/office/drawing/2014/main" id="{F6D12C5E-2880-3D7A-CDE4-64C45DC7835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13214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6E9B4-E6EB-04D3-73D9-E817772C798E}"/>
              </a:ext>
            </a:extLst>
          </p:cNvPr>
          <p:cNvSpPr>
            <a:spLocks noGrp="1"/>
          </p:cNvSpPr>
          <p:nvPr>
            <p:ph type="body" sz="quarter" idx="18"/>
          </p:nvPr>
        </p:nvSpPr>
        <p:spPr>
          <a:xfrm>
            <a:off x="933215" y="1494951"/>
            <a:ext cx="3537021" cy="3291086"/>
          </a:xfrm>
        </p:spPr>
        <p:txBody>
          <a:bodyPr/>
          <a:lstStyle/>
          <a:p>
            <a:pPr algn="just" rtl="0"/>
            <a:r>
              <a:rPr lang="en-IE" dirty="0">
                <a:hlinkClick r:id="rId2">
                  <a:extLst>
                    <a:ext uri="{A12FA001-AC4F-418D-AE19-62706E023703}">
                      <ahyp:hlinkClr xmlns:ahyp="http://schemas.microsoft.com/office/drawing/2018/hyperlinkcolor" val="tx"/>
                    </a:ext>
                  </a:extLst>
                </a:hlinkClick>
              </a:rPr>
              <a:t>A </a:t>
            </a:r>
            <a:r>
              <a:rPr lang="en-IE" dirty="0">
                <a:solidFill>
                  <a:srgbClr val="F79037"/>
                </a:solidFill>
                <a:hlinkClick r:id="rId2">
                  <a:extLst>
                    <a:ext uri="{A12FA001-AC4F-418D-AE19-62706E023703}">
                      <ahyp:hlinkClr xmlns:ahyp="http://schemas.microsoft.com/office/drawing/2018/hyperlinkcolor" val="tx"/>
                    </a:ext>
                  </a:extLst>
                </a:hlinkClick>
              </a:rPr>
              <a:t>Helsinki Mills</a:t>
            </a:r>
            <a:r>
              <a:rPr lang="en-IE" dirty="0"/>
              <a:t>, outro dos </a:t>
            </a:r>
            <a:r>
              <a:rPr lang="en-IE" dirty="0" err="1"/>
              <a:t>estudos</a:t>
            </a:r>
            <a:r>
              <a:rPr lang="en-IE" dirty="0"/>
              <a:t> de caso de boas práticas, promove uma alimentação saudável simplesmente fornecendo uma variedade de receitas </a:t>
            </a:r>
            <a:r>
              <a:rPr lang="en-IE" dirty="0" err="1"/>
              <a:t>saudáveis</a:t>
            </a:r>
            <a:r>
              <a:rPr lang="en-IE" dirty="0"/>
              <a:t> ​​no seu site. As </a:t>
            </a:r>
            <a:r>
              <a:rPr lang="en-IE" dirty="0" err="1"/>
              <a:t>suas</a:t>
            </a:r>
            <a:r>
              <a:rPr lang="en-IE" dirty="0"/>
              <a:t> imagens atraentes são de alto impacto e motivam os consumidores a experimentar pratos saudáveis.</a:t>
            </a:r>
          </a:p>
        </p:txBody>
      </p:sp>
      <p:pic>
        <p:nvPicPr>
          <p:cNvPr id="6" name="Picture Placeholder 5">
            <a:extLst>
              <a:ext uri="{FF2B5EF4-FFF2-40B4-BE49-F238E27FC236}">
                <a16:creationId xmlns:a16="http://schemas.microsoft.com/office/drawing/2014/main" id="{23D89C14-32D9-19E9-986A-2701C7E9730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72406"/>
            <a:ext cx="5130800" cy="3913188"/>
          </a:xfrm>
        </p:spPr>
      </p:pic>
      <p:sp>
        <p:nvSpPr>
          <p:cNvPr id="7" name="Text Placeholder 3">
            <a:extLst>
              <a:ext uri="{FF2B5EF4-FFF2-40B4-BE49-F238E27FC236}">
                <a16:creationId xmlns:a16="http://schemas.microsoft.com/office/drawing/2014/main" id="{10040A6A-1EA3-CEFF-F3EA-9BF1AF28A157}"/>
              </a:ext>
            </a:extLst>
          </p:cNvPr>
          <p:cNvSpPr txBox="1">
            <a:spLocks/>
          </p:cNvSpPr>
          <p:nvPr/>
        </p:nvSpPr>
        <p:spPr>
          <a:xfrm>
            <a:off x="720095" y="914649"/>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highlight>
                  <a:srgbClr val="F79037"/>
                </a:highlight>
              </a:rPr>
              <a:t>Inspire-se …</a:t>
            </a:r>
          </a:p>
        </p:txBody>
      </p:sp>
      <p:pic>
        <p:nvPicPr>
          <p:cNvPr id="8" name="Picture 7">
            <a:hlinkClick r:id="rId4"/>
            <a:extLst>
              <a:ext uri="{FF2B5EF4-FFF2-40B4-BE49-F238E27FC236}">
                <a16:creationId xmlns:a16="http://schemas.microsoft.com/office/drawing/2014/main" id="{5F76224B-6980-B8DF-7764-7C5B845BDD0F}"/>
              </a:ext>
            </a:extLst>
          </p:cNvPr>
          <p:cNvPicPr>
            <a:picLocks noChangeAspect="1"/>
          </p:cNvPicPr>
          <p:nvPr/>
        </p:nvPicPr>
        <p:blipFill>
          <a:blip r:embed="rId5"/>
          <a:srcRect/>
          <a:stretch/>
        </p:blipFill>
        <p:spPr>
          <a:xfrm>
            <a:off x="4886936" y="792869"/>
            <a:ext cx="1879464" cy="2636131"/>
          </a:xfrm>
          <a:prstGeom prst="rect">
            <a:avLst/>
          </a:prstGeom>
        </p:spPr>
      </p:pic>
    </p:spTree>
    <p:extLst>
      <p:ext uri="{BB962C8B-B14F-4D97-AF65-F5344CB8AC3E}">
        <p14:creationId xmlns:p14="http://schemas.microsoft.com/office/powerpoint/2010/main" val="2426225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8069E-236F-0EC8-BC57-CEA3062C32BF}"/>
              </a:ext>
            </a:extLst>
          </p:cNvPr>
          <p:cNvSpPr>
            <a:spLocks noGrp="1"/>
          </p:cNvSpPr>
          <p:nvPr>
            <p:ph type="body" sz="quarter" idx="16"/>
          </p:nvPr>
        </p:nvSpPr>
        <p:spPr/>
        <p:txBody>
          <a:bodyPr/>
          <a:lstStyle/>
          <a:p>
            <a:pPr algn="l" rtl="0"/>
            <a:r>
              <a:rPr lang="en-IE" dirty="0" err="1"/>
              <a:t>Sustentabilidade</a:t>
            </a:r>
            <a:r>
              <a:rPr lang="en-IE" dirty="0"/>
              <a:t> &amp; Resiliência</a:t>
            </a:r>
          </a:p>
          <a:p>
            <a:pPr algn="l" rtl="0"/>
            <a:endParaRPr lang="en-IE" dirty="0"/>
          </a:p>
        </p:txBody>
      </p:sp>
      <p:sp>
        <p:nvSpPr>
          <p:cNvPr id="3" name="Text Placeholder 2">
            <a:extLst>
              <a:ext uri="{FF2B5EF4-FFF2-40B4-BE49-F238E27FC236}">
                <a16:creationId xmlns:a16="http://schemas.microsoft.com/office/drawing/2014/main" id="{36F3DFDA-6A9E-5D29-6BBE-890BECD02A3E}"/>
              </a:ext>
            </a:extLst>
          </p:cNvPr>
          <p:cNvSpPr>
            <a:spLocks noGrp="1"/>
          </p:cNvSpPr>
          <p:nvPr>
            <p:ph type="body" sz="quarter" idx="17"/>
          </p:nvPr>
        </p:nvSpPr>
        <p:spPr/>
        <p:txBody>
          <a:bodyPr/>
          <a:lstStyle/>
          <a:p>
            <a:pPr algn="l" rtl="0"/>
            <a:r>
              <a:rPr lang="en-IE" dirty="0"/>
              <a:t>07</a:t>
            </a:r>
          </a:p>
        </p:txBody>
      </p:sp>
    </p:spTree>
    <p:extLst>
      <p:ext uri="{BB962C8B-B14F-4D97-AF65-F5344CB8AC3E}">
        <p14:creationId xmlns:p14="http://schemas.microsoft.com/office/powerpoint/2010/main" val="1643396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C1035892-6ADA-F964-7D1A-B9D91BC9C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1747" y="5008317"/>
            <a:ext cx="2715779" cy="1218924"/>
          </a:xfrm>
          <a:prstGeom prst="rect">
            <a:avLst/>
          </a:prstGeom>
        </p:spPr>
      </p:pic>
      <p:pic>
        <p:nvPicPr>
          <p:cNvPr id="7" name="Picture 6">
            <a:hlinkClick r:id="rId4"/>
            <a:extLst>
              <a:ext uri="{FF2B5EF4-FFF2-40B4-BE49-F238E27FC236}">
                <a16:creationId xmlns:a16="http://schemas.microsoft.com/office/drawing/2014/main" id="{4B5D10DD-6121-50A8-4573-720F2391B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2750" y="5215299"/>
            <a:ext cx="1758547" cy="789392"/>
          </a:xfrm>
          <a:prstGeom prst="rect">
            <a:avLst/>
          </a:prstGeom>
        </p:spPr>
      </p:pic>
      <p:sp>
        <p:nvSpPr>
          <p:cNvPr id="8" name="TextBox 7">
            <a:extLst>
              <a:ext uri="{FF2B5EF4-FFF2-40B4-BE49-F238E27FC236}">
                <a16:creationId xmlns:a16="http://schemas.microsoft.com/office/drawing/2014/main" id="{FD34C08C-409D-22B3-F145-5EF45B6FF79B}"/>
              </a:ext>
            </a:extLst>
          </p:cNvPr>
          <p:cNvSpPr txBox="1"/>
          <p:nvPr/>
        </p:nvSpPr>
        <p:spPr>
          <a:xfrm>
            <a:off x="333524" y="922059"/>
            <a:ext cx="7550142" cy="5219378"/>
          </a:xfrm>
          <a:prstGeom prst="rect">
            <a:avLst/>
          </a:prstGeom>
          <a:noFill/>
        </p:spPr>
        <p:txBody>
          <a:bodyPr wrap="square" rtlCol="0">
            <a:spAutoFit/>
          </a:bodyPr>
          <a:lstStyle/>
          <a:p>
            <a:pPr>
              <a:spcBef>
                <a:spcPts val="500"/>
              </a:spcBef>
            </a:pPr>
            <a:r>
              <a:rPr lang="en-US" sz="2350" dirty="0" err="1">
                <a:solidFill>
                  <a:srgbClr val="000000"/>
                </a:solidFill>
              </a:rPr>
              <a:t>Conforme</a:t>
            </a:r>
            <a:r>
              <a:rPr lang="en-US" sz="2350" dirty="0">
                <a:solidFill>
                  <a:srgbClr val="000000"/>
                </a:solidFill>
              </a:rPr>
              <a:t> </a:t>
            </a:r>
            <a:r>
              <a:rPr lang="en-US" sz="2350" dirty="0" err="1">
                <a:solidFill>
                  <a:srgbClr val="000000"/>
                </a:solidFill>
              </a:rPr>
              <a:t>foi</a:t>
            </a:r>
            <a:r>
              <a:rPr lang="en-US" sz="2350" dirty="0">
                <a:solidFill>
                  <a:srgbClr val="000000"/>
                </a:solidFill>
              </a:rPr>
              <a:t> </a:t>
            </a:r>
            <a:r>
              <a:rPr lang="en-US" sz="2350" dirty="0" err="1">
                <a:solidFill>
                  <a:srgbClr val="000000"/>
                </a:solidFill>
              </a:rPr>
              <a:t>explorado</a:t>
            </a:r>
            <a:r>
              <a:rPr lang="en-US" sz="2350" dirty="0">
                <a:solidFill>
                  <a:srgbClr val="000000"/>
                </a:solidFill>
              </a:rPr>
              <a:t> no </a:t>
            </a:r>
            <a:r>
              <a:rPr lang="en-US" sz="2350" dirty="0" err="1">
                <a:solidFill>
                  <a:srgbClr val="000000"/>
                </a:solidFill>
              </a:rPr>
              <a:t>presente</a:t>
            </a:r>
            <a:r>
              <a:rPr lang="en-US" sz="2350" dirty="0">
                <a:solidFill>
                  <a:srgbClr val="000000"/>
                </a:solidFill>
              </a:rPr>
              <a:t> </a:t>
            </a:r>
            <a:r>
              <a:rPr lang="en-US" sz="2350" dirty="0" err="1">
                <a:solidFill>
                  <a:srgbClr val="000000"/>
                </a:solidFill>
              </a:rPr>
              <a:t>módulo</a:t>
            </a:r>
            <a:r>
              <a:rPr lang="en-US" sz="2350" dirty="0">
                <a:solidFill>
                  <a:srgbClr val="000000"/>
                </a:solidFill>
              </a:rPr>
              <a:t>, as </a:t>
            </a:r>
            <a:r>
              <a:rPr lang="en-US" sz="2350" dirty="0" err="1">
                <a:solidFill>
                  <a:srgbClr val="000000"/>
                </a:solidFill>
              </a:rPr>
              <a:t>empresas</a:t>
            </a:r>
            <a:r>
              <a:rPr lang="en-US" sz="2350" dirty="0">
                <a:solidFill>
                  <a:srgbClr val="000000"/>
                </a:solidFill>
              </a:rPr>
              <a:t> </a:t>
            </a:r>
            <a:r>
              <a:rPr lang="en-US" sz="2350" dirty="0" err="1">
                <a:solidFill>
                  <a:srgbClr val="000000"/>
                </a:solidFill>
              </a:rPr>
              <a:t>alimentares</a:t>
            </a:r>
            <a:r>
              <a:rPr lang="en-US" sz="2350" dirty="0">
                <a:solidFill>
                  <a:srgbClr val="000000"/>
                </a:solidFill>
              </a:rPr>
              <a:t> </a:t>
            </a:r>
            <a:r>
              <a:rPr lang="en-US" sz="2350" dirty="0" err="1">
                <a:solidFill>
                  <a:srgbClr val="000000"/>
                </a:solidFill>
              </a:rPr>
              <a:t>estão</a:t>
            </a:r>
            <a:r>
              <a:rPr lang="en-US" sz="2350" dirty="0">
                <a:solidFill>
                  <a:srgbClr val="000000"/>
                </a:solidFill>
              </a:rPr>
              <a:t> a </a:t>
            </a:r>
            <a:r>
              <a:rPr lang="en-US" sz="2350" dirty="0" err="1">
                <a:solidFill>
                  <a:srgbClr val="000000"/>
                </a:solidFill>
              </a:rPr>
              <a:t>reconhecer</a:t>
            </a:r>
            <a:r>
              <a:rPr lang="en-US" sz="2350" dirty="0">
                <a:solidFill>
                  <a:srgbClr val="000000"/>
                </a:solidFill>
              </a:rPr>
              <a:t> cada vez mais a magnitude da crise que </a:t>
            </a:r>
            <a:r>
              <a:rPr lang="en-US" sz="2350" dirty="0" err="1">
                <a:solidFill>
                  <a:srgbClr val="000000"/>
                </a:solidFill>
              </a:rPr>
              <a:t>está</a:t>
            </a:r>
            <a:r>
              <a:rPr lang="en-US" sz="2350" dirty="0">
                <a:solidFill>
                  <a:srgbClr val="000000"/>
                </a:solidFill>
              </a:rPr>
              <a:t> a </a:t>
            </a:r>
            <a:r>
              <a:rPr lang="en-US" sz="2350" dirty="0" err="1">
                <a:solidFill>
                  <a:srgbClr val="000000"/>
                </a:solidFill>
              </a:rPr>
              <a:t>afetar</a:t>
            </a:r>
            <a:r>
              <a:rPr lang="en-US" sz="2350" dirty="0">
                <a:solidFill>
                  <a:srgbClr val="000000"/>
                </a:solidFill>
              </a:rPr>
              <a:t> </a:t>
            </a:r>
            <a:r>
              <a:rPr lang="en-US" sz="2350" dirty="0" err="1">
                <a:solidFill>
                  <a:srgbClr val="000000"/>
                </a:solidFill>
              </a:rPr>
              <a:t>os</a:t>
            </a:r>
            <a:r>
              <a:rPr lang="en-US" sz="2350" dirty="0">
                <a:solidFill>
                  <a:srgbClr val="000000"/>
                </a:solidFill>
              </a:rPr>
              <a:t> sistemas alimentares e a </a:t>
            </a:r>
            <a:r>
              <a:rPr lang="en-US" sz="2350" dirty="0" err="1">
                <a:solidFill>
                  <a:srgbClr val="000000"/>
                </a:solidFill>
              </a:rPr>
              <a:t>necessidade</a:t>
            </a:r>
            <a:r>
              <a:rPr lang="en-US" sz="2350" dirty="0">
                <a:solidFill>
                  <a:srgbClr val="000000"/>
                </a:solidFill>
              </a:rPr>
              <a:t> de </a:t>
            </a:r>
            <a:r>
              <a:rPr lang="en-US" sz="2350" dirty="0" err="1">
                <a:solidFill>
                  <a:srgbClr val="000000"/>
                </a:solidFill>
              </a:rPr>
              <a:t>fazer</a:t>
            </a:r>
            <a:r>
              <a:rPr lang="en-US" sz="2350" dirty="0">
                <a:solidFill>
                  <a:srgbClr val="000000"/>
                </a:solidFill>
              </a:rPr>
              <a:t> </a:t>
            </a:r>
            <a:r>
              <a:rPr lang="en-US" sz="2350" dirty="0" err="1">
                <a:solidFill>
                  <a:srgbClr val="000000"/>
                </a:solidFill>
              </a:rPr>
              <a:t>parte</a:t>
            </a:r>
            <a:r>
              <a:rPr lang="en-US" sz="2350" dirty="0">
                <a:solidFill>
                  <a:srgbClr val="000000"/>
                </a:solidFill>
              </a:rPr>
              <a:t> da </a:t>
            </a:r>
            <a:r>
              <a:rPr lang="en-US" sz="2350" dirty="0" err="1">
                <a:solidFill>
                  <a:srgbClr val="000000"/>
                </a:solidFill>
              </a:rPr>
              <a:t>solução</a:t>
            </a:r>
            <a:r>
              <a:rPr lang="en-US" sz="2350" dirty="0">
                <a:solidFill>
                  <a:srgbClr val="000000"/>
                </a:solidFill>
              </a:rPr>
              <a:t> </a:t>
            </a:r>
            <a:r>
              <a:rPr lang="en-US" sz="2350" dirty="0" err="1">
                <a:solidFill>
                  <a:srgbClr val="000000"/>
                </a:solidFill>
              </a:rPr>
              <a:t>através</a:t>
            </a:r>
            <a:r>
              <a:rPr lang="en-US" sz="2350" dirty="0">
                <a:solidFill>
                  <a:srgbClr val="000000"/>
                </a:solidFill>
              </a:rPr>
              <a:t> da </a:t>
            </a:r>
            <a:r>
              <a:rPr lang="en-US" sz="2350" dirty="0" err="1">
                <a:solidFill>
                  <a:srgbClr val="000000"/>
                </a:solidFill>
              </a:rPr>
              <a:t>sua</a:t>
            </a:r>
            <a:r>
              <a:rPr lang="en-US" sz="2350" dirty="0">
                <a:solidFill>
                  <a:srgbClr val="000000"/>
                </a:solidFill>
              </a:rPr>
              <a:t> </a:t>
            </a:r>
            <a:r>
              <a:rPr lang="en-US" sz="2350" b="1" dirty="0" err="1">
                <a:solidFill>
                  <a:srgbClr val="000000"/>
                </a:solidFill>
              </a:rPr>
              <a:t>participação</a:t>
            </a:r>
            <a:r>
              <a:rPr lang="en-US" sz="2350" b="1" dirty="0">
                <a:solidFill>
                  <a:srgbClr val="000000"/>
                </a:solidFill>
              </a:rPr>
              <a:t> </a:t>
            </a:r>
            <a:r>
              <a:rPr lang="en-US" sz="2350" b="1" dirty="0" err="1">
                <a:solidFill>
                  <a:srgbClr val="000000"/>
                </a:solidFill>
              </a:rPr>
              <a:t>ativa</a:t>
            </a:r>
            <a:r>
              <a:rPr lang="en-US" sz="2350" dirty="0">
                <a:solidFill>
                  <a:srgbClr val="000000"/>
                </a:solidFill>
              </a:rPr>
              <a:t>. </a:t>
            </a:r>
            <a:r>
              <a:rPr lang="en-IE" sz="2350" dirty="0">
                <a:solidFill>
                  <a:srgbClr val="000000"/>
                </a:solidFill>
              </a:rPr>
              <a:t>A Rede de Soluções de Desenvolvimento Sustentável para a ONU e o Centro de Investimentos </a:t>
            </a:r>
            <a:r>
              <a:rPr lang="en-IE" sz="2350" dirty="0" err="1">
                <a:solidFill>
                  <a:srgbClr val="000000"/>
                </a:solidFill>
              </a:rPr>
              <a:t>Sustentáveis</a:t>
            </a:r>
            <a:r>
              <a:rPr lang="en-IE" sz="2350" dirty="0">
                <a:solidFill>
                  <a:srgbClr val="000000"/>
                </a:solidFill>
              </a:rPr>
              <a:t> da </a:t>
            </a:r>
            <a:r>
              <a:rPr lang="en-IE" sz="2350" dirty="0" err="1">
                <a:solidFill>
                  <a:srgbClr val="000000"/>
                </a:solidFill>
              </a:rPr>
              <a:t>Colômbia</a:t>
            </a:r>
            <a:r>
              <a:rPr lang="en-IE" sz="2350" dirty="0">
                <a:solidFill>
                  <a:srgbClr val="000000"/>
                </a:solidFill>
              </a:rPr>
              <a:t>, </a:t>
            </a:r>
            <a:r>
              <a:rPr lang="en-IE" sz="2350" dirty="0" err="1">
                <a:solidFill>
                  <a:srgbClr val="000000"/>
                </a:solidFill>
              </a:rPr>
              <a:t>criou</a:t>
            </a:r>
            <a:r>
              <a:rPr lang="en-IE" sz="2350" dirty="0">
                <a:solidFill>
                  <a:srgbClr val="000000"/>
                </a:solidFill>
              </a:rPr>
              <a:t> um </a:t>
            </a:r>
            <a:r>
              <a:rPr lang="en-IE" sz="2350" b="1" dirty="0">
                <a:solidFill>
                  <a:srgbClr val="000000"/>
                </a:solidFill>
                <a:hlinkClick r:id="rId6">
                  <a:extLst>
                    <a:ext uri="{A12FA001-AC4F-418D-AE19-62706E023703}">
                      <ahyp:hlinkClr xmlns:ahyp="http://schemas.microsoft.com/office/drawing/2018/hyperlinkcolor" val="tx"/>
                    </a:ext>
                  </a:extLst>
                </a:hlinkClick>
              </a:rPr>
              <a:t>Manual para </a:t>
            </a:r>
            <a:r>
              <a:rPr lang="en-IE" sz="2350" b="1" dirty="0" err="1">
                <a:solidFill>
                  <a:srgbClr val="000000"/>
                </a:solidFill>
                <a:hlinkClick r:id="rId6">
                  <a:extLst>
                    <a:ext uri="{A12FA001-AC4F-418D-AE19-62706E023703}">
                      <ahyp:hlinkClr xmlns:ahyp="http://schemas.microsoft.com/office/drawing/2018/hyperlinkcolor" val="tx"/>
                    </a:ext>
                  </a:extLst>
                </a:hlinkClick>
              </a:rPr>
              <a:t>empresas</a:t>
            </a:r>
            <a:r>
              <a:rPr lang="en-IE" sz="2350" b="1" dirty="0">
                <a:solidFill>
                  <a:srgbClr val="000000"/>
                </a:solidFill>
                <a:hlinkClick r:id="rId6">
                  <a:extLst>
                    <a:ext uri="{A12FA001-AC4F-418D-AE19-62706E023703}">
                      <ahyp:hlinkClr xmlns:ahyp="http://schemas.microsoft.com/office/drawing/2018/hyperlinkcolor" val="tx"/>
                    </a:ext>
                  </a:extLst>
                </a:hlinkClick>
              </a:rPr>
              <a:t> </a:t>
            </a:r>
            <a:r>
              <a:rPr lang="en-IE" sz="2350" b="1" dirty="0" err="1">
                <a:solidFill>
                  <a:srgbClr val="000000"/>
                </a:solidFill>
                <a:hlinkClick r:id="rId6">
                  <a:extLst>
                    <a:ext uri="{A12FA001-AC4F-418D-AE19-62706E023703}">
                      <ahyp:hlinkClr xmlns:ahyp="http://schemas.microsoft.com/office/drawing/2018/hyperlinkcolor" val="tx"/>
                    </a:ext>
                  </a:extLst>
                </a:hlinkClick>
              </a:rPr>
              <a:t>alimentares</a:t>
            </a:r>
            <a:r>
              <a:rPr lang="en-IE" sz="2350" b="1" dirty="0">
                <a:solidFill>
                  <a:srgbClr val="000000"/>
                </a:solidFill>
                <a:hlinkClick r:id="rId6">
                  <a:extLst>
                    <a:ext uri="{A12FA001-AC4F-418D-AE19-62706E023703}">
                      <ahyp:hlinkClr xmlns:ahyp="http://schemas.microsoft.com/office/drawing/2018/hyperlinkcolor" val="tx"/>
                    </a:ext>
                  </a:extLst>
                </a:hlinkClick>
              </a:rPr>
              <a:t> alinhadas aos ODS</a:t>
            </a:r>
            <a:r>
              <a:rPr lang="en-IE" sz="2350" dirty="0">
                <a:solidFill>
                  <a:srgbClr val="000000"/>
                </a:solidFill>
              </a:rPr>
              <a:t> </a:t>
            </a:r>
            <a:r>
              <a:rPr lang="en-US" sz="2350" dirty="0">
                <a:solidFill>
                  <a:srgbClr val="000000"/>
                </a:solidFill>
              </a:rPr>
              <a:t>para </a:t>
            </a:r>
            <a:r>
              <a:rPr lang="en-US" sz="2350" dirty="0" err="1">
                <a:solidFill>
                  <a:srgbClr val="000000"/>
                </a:solidFill>
              </a:rPr>
              <a:t>ajudar</a:t>
            </a:r>
            <a:r>
              <a:rPr lang="en-US" sz="2350" dirty="0">
                <a:solidFill>
                  <a:srgbClr val="000000"/>
                </a:solidFill>
              </a:rPr>
              <a:t> as </a:t>
            </a:r>
            <a:r>
              <a:rPr lang="en-US" sz="2350" dirty="0" err="1">
                <a:solidFill>
                  <a:srgbClr val="000000"/>
                </a:solidFill>
              </a:rPr>
              <a:t>mesmas</a:t>
            </a:r>
            <a:r>
              <a:rPr lang="en-US" sz="2350" dirty="0">
                <a:solidFill>
                  <a:srgbClr val="000000"/>
                </a:solidFill>
              </a:rPr>
              <a:t> a </a:t>
            </a:r>
            <a:r>
              <a:rPr lang="en-US" sz="2350" dirty="0" err="1">
                <a:solidFill>
                  <a:srgbClr val="000000"/>
                </a:solidFill>
              </a:rPr>
              <a:t>entender</a:t>
            </a:r>
            <a:r>
              <a:rPr lang="en-US" sz="2350" dirty="0">
                <a:solidFill>
                  <a:srgbClr val="000000"/>
                </a:solidFill>
              </a:rPr>
              <a:t> o seu papel nessa transformação, a </a:t>
            </a:r>
            <a:r>
              <a:rPr lang="en-US" sz="2350" dirty="0" err="1">
                <a:solidFill>
                  <a:srgbClr val="000000"/>
                </a:solidFill>
              </a:rPr>
              <a:t>ajustar</a:t>
            </a:r>
            <a:r>
              <a:rPr lang="en-US" sz="2350" dirty="0">
                <a:solidFill>
                  <a:srgbClr val="000000"/>
                </a:solidFill>
              </a:rPr>
              <a:t> as </a:t>
            </a:r>
            <a:r>
              <a:rPr lang="en-US" sz="2350" dirty="0" err="1">
                <a:solidFill>
                  <a:srgbClr val="000000"/>
                </a:solidFill>
              </a:rPr>
              <a:t>suas</a:t>
            </a:r>
            <a:r>
              <a:rPr lang="en-US" sz="2350" dirty="0">
                <a:solidFill>
                  <a:srgbClr val="000000"/>
                </a:solidFill>
              </a:rPr>
              <a:t> políticas e práticas internas e a </a:t>
            </a:r>
            <a:r>
              <a:rPr lang="en-US" sz="2350" dirty="0" err="1">
                <a:solidFill>
                  <a:srgbClr val="000000"/>
                </a:solidFill>
              </a:rPr>
              <a:t>relatar</a:t>
            </a:r>
            <a:r>
              <a:rPr lang="en-US" sz="2350" dirty="0">
                <a:solidFill>
                  <a:srgbClr val="000000"/>
                </a:solidFill>
              </a:rPr>
              <a:t> as suas </a:t>
            </a:r>
            <a:r>
              <a:rPr lang="en-US" sz="2350" dirty="0" err="1">
                <a:solidFill>
                  <a:srgbClr val="000000"/>
                </a:solidFill>
              </a:rPr>
              <a:t>ações</a:t>
            </a:r>
            <a:r>
              <a:rPr lang="en-US" sz="2350" dirty="0">
                <a:solidFill>
                  <a:srgbClr val="000000"/>
                </a:solidFill>
              </a:rPr>
              <a:t>.</a:t>
            </a:r>
          </a:p>
          <a:p>
            <a:pPr rtl="0">
              <a:spcBef>
                <a:spcPts val="500"/>
              </a:spcBef>
            </a:pPr>
            <a:r>
              <a:rPr lang="en-US" sz="2350" dirty="0">
                <a:solidFill>
                  <a:srgbClr val="000000"/>
                </a:solidFill>
              </a:rPr>
              <a:t>A rede ajuda as empresas de processamento de alimentos, investidores e outras partes interessadas a </a:t>
            </a:r>
            <a:r>
              <a:rPr lang="en-US" sz="2350" dirty="0" err="1">
                <a:solidFill>
                  <a:srgbClr val="000000"/>
                </a:solidFill>
              </a:rPr>
              <a:t>melhor</a:t>
            </a:r>
            <a:r>
              <a:rPr lang="en-US" sz="2350" dirty="0">
                <a:solidFill>
                  <a:srgbClr val="000000"/>
                </a:solidFill>
              </a:rPr>
              <a:t> </a:t>
            </a:r>
            <a:r>
              <a:rPr lang="en-US" sz="2350" dirty="0" err="1">
                <a:solidFill>
                  <a:srgbClr val="000000"/>
                </a:solidFill>
              </a:rPr>
              <a:t>entender</a:t>
            </a:r>
            <a:r>
              <a:rPr lang="en-US" sz="2350" dirty="0">
                <a:solidFill>
                  <a:srgbClr val="000000"/>
                </a:solidFill>
              </a:rPr>
              <a:t> </a:t>
            </a:r>
            <a:r>
              <a:rPr lang="en-US" sz="2350" b="1" dirty="0" err="1">
                <a:solidFill>
                  <a:srgbClr val="000000"/>
                </a:solidFill>
              </a:rPr>
              <a:t>como</a:t>
            </a:r>
            <a:r>
              <a:rPr lang="en-US" sz="2350" b="1" dirty="0">
                <a:solidFill>
                  <a:srgbClr val="000000"/>
                </a:solidFill>
              </a:rPr>
              <a:t> o </a:t>
            </a:r>
            <a:r>
              <a:rPr lang="en-US" sz="2350" b="1" dirty="0" err="1">
                <a:solidFill>
                  <a:srgbClr val="000000"/>
                </a:solidFill>
              </a:rPr>
              <a:t>setor</a:t>
            </a:r>
            <a:r>
              <a:rPr lang="en-US" sz="2350" b="1" dirty="0">
                <a:solidFill>
                  <a:srgbClr val="000000"/>
                </a:solidFill>
              </a:rPr>
              <a:t> </a:t>
            </a:r>
            <a:r>
              <a:rPr lang="en-US" sz="2350" b="1" dirty="0" err="1">
                <a:solidFill>
                  <a:srgbClr val="000000"/>
                </a:solidFill>
              </a:rPr>
              <a:t>alimentar</a:t>
            </a:r>
            <a:r>
              <a:rPr lang="en-US" sz="2350" b="1" dirty="0">
                <a:solidFill>
                  <a:srgbClr val="000000"/>
                </a:solidFill>
              </a:rPr>
              <a:t> </a:t>
            </a:r>
            <a:r>
              <a:rPr lang="en-US" sz="2350" b="1" dirty="0" err="1">
                <a:solidFill>
                  <a:srgbClr val="000000"/>
                </a:solidFill>
              </a:rPr>
              <a:t>pode</a:t>
            </a:r>
            <a:r>
              <a:rPr lang="en-US" sz="2350" b="1" dirty="0">
                <a:solidFill>
                  <a:srgbClr val="000000"/>
                </a:solidFill>
              </a:rPr>
              <a:t> e </a:t>
            </a:r>
            <a:r>
              <a:rPr lang="en-US" sz="2350" b="1" dirty="0" err="1">
                <a:solidFill>
                  <a:srgbClr val="000000"/>
                </a:solidFill>
              </a:rPr>
              <a:t>deve</a:t>
            </a:r>
            <a:r>
              <a:rPr lang="en-US" sz="2350" b="1" dirty="0">
                <a:solidFill>
                  <a:srgbClr val="000000"/>
                </a:solidFill>
              </a:rPr>
              <a:t>-se alinhar aos ODS</a:t>
            </a:r>
            <a:r>
              <a:rPr lang="en-US" sz="2350" dirty="0">
                <a:solidFill>
                  <a:srgbClr val="000000"/>
                </a:solidFill>
              </a:rPr>
              <a:t>. </a:t>
            </a:r>
            <a:r>
              <a:rPr lang="pt-PT" sz="2350" dirty="0">
                <a:solidFill>
                  <a:srgbClr val="000000"/>
                </a:solidFill>
              </a:rPr>
              <a:t>Baseia-se </a:t>
            </a:r>
            <a:r>
              <a:rPr lang="en-IE" sz="2350" dirty="0" err="1">
                <a:solidFill>
                  <a:srgbClr val="000000"/>
                </a:solidFill>
              </a:rPr>
              <a:t>em</a:t>
            </a:r>
            <a:r>
              <a:rPr lang="en-IE" sz="2350" dirty="0">
                <a:solidFill>
                  <a:srgbClr val="000000"/>
                </a:solidFill>
              </a:rPr>
              <a:t> 4 pilares que se </a:t>
            </a:r>
            <a:r>
              <a:rPr lang="en-IE" sz="2350" dirty="0" err="1">
                <a:solidFill>
                  <a:srgbClr val="000000"/>
                </a:solidFill>
              </a:rPr>
              <a:t>passam</a:t>
            </a:r>
            <a:r>
              <a:rPr lang="en-IE" sz="2350" dirty="0">
                <a:solidFill>
                  <a:srgbClr val="000000"/>
                </a:solidFill>
              </a:rPr>
              <a:t> a </a:t>
            </a:r>
            <a:r>
              <a:rPr lang="en-IE" sz="2350" dirty="0" err="1">
                <a:solidFill>
                  <a:srgbClr val="000000"/>
                </a:solidFill>
              </a:rPr>
              <a:t>explicar</a:t>
            </a:r>
            <a:r>
              <a:rPr lang="en-IE" sz="2350" dirty="0">
                <a:solidFill>
                  <a:srgbClr val="000000"/>
                </a:solidFill>
              </a:rPr>
              <a:t>…</a:t>
            </a:r>
          </a:p>
        </p:txBody>
      </p:sp>
      <p:pic>
        <p:nvPicPr>
          <p:cNvPr id="10" name="Picture 9">
            <a:hlinkClick r:id="rId6"/>
            <a:extLst>
              <a:ext uri="{FF2B5EF4-FFF2-40B4-BE49-F238E27FC236}">
                <a16:creationId xmlns:a16="http://schemas.microsoft.com/office/drawing/2014/main" id="{31659558-2D8D-EA93-43B4-C52BCB5681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91119" y="1055639"/>
            <a:ext cx="3030553" cy="3917788"/>
          </a:xfrm>
          <a:prstGeom prst="rect">
            <a:avLst/>
          </a:prstGeom>
          <a:ln>
            <a:solidFill>
              <a:srgbClr val="000000"/>
            </a:solidFill>
          </a:ln>
        </p:spPr>
      </p:pic>
      <p:grpSp>
        <p:nvGrpSpPr>
          <p:cNvPr id="11" name="Graphic 4">
            <a:extLst>
              <a:ext uri="{FF2B5EF4-FFF2-40B4-BE49-F238E27FC236}">
                <a16:creationId xmlns:a16="http://schemas.microsoft.com/office/drawing/2014/main" id="{75571B92-3D38-A434-AFDF-A80F49A6299A}"/>
              </a:ext>
            </a:extLst>
          </p:cNvPr>
          <p:cNvGrpSpPr/>
          <p:nvPr/>
        </p:nvGrpSpPr>
        <p:grpSpPr>
          <a:xfrm>
            <a:off x="11369713" y="769356"/>
            <a:ext cx="622606" cy="1211408"/>
            <a:chOff x="9129274" y="2719113"/>
            <a:chExt cx="717139" cy="1386497"/>
          </a:xfrm>
          <a:solidFill>
            <a:srgbClr val="F79037"/>
          </a:solidFill>
        </p:grpSpPr>
        <p:grpSp>
          <p:nvGrpSpPr>
            <p:cNvPr id="12" name="Graphic 4">
              <a:extLst>
                <a:ext uri="{FF2B5EF4-FFF2-40B4-BE49-F238E27FC236}">
                  <a16:creationId xmlns:a16="http://schemas.microsoft.com/office/drawing/2014/main" id="{17882612-B37E-484C-02C0-C92129CD25DB}"/>
                </a:ext>
              </a:extLst>
            </p:cNvPr>
            <p:cNvGrpSpPr/>
            <p:nvPr/>
          </p:nvGrpSpPr>
          <p:grpSpPr>
            <a:xfrm>
              <a:off x="9159507" y="2719113"/>
              <a:ext cx="446280" cy="440141"/>
              <a:chOff x="9159507" y="2719113"/>
              <a:chExt cx="446280" cy="440141"/>
            </a:xfrm>
            <a:grpFill/>
          </p:grpSpPr>
          <p:sp>
            <p:nvSpPr>
              <p:cNvPr id="21" name="Freeform 18">
                <a:extLst>
                  <a:ext uri="{FF2B5EF4-FFF2-40B4-BE49-F238E27FC236}">
                    <a16:creationId xmlns:a16="http://schemas.microsoft.com/office/drawing/2014/main" id="{45313B24-A3ED-8405-5B4F-94812CE124F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algn="l" rtl="0"/>
                <a:endParaRPr lang="en-US" sz="1799"/>
              </a:p>
            </p:txBody>
          </p:sp>
          <p:sp>
            <p:nvSpPr>
              <p:cNvPr id="22" name="Freeform 19">
                <a:extLst>
                  <a:ext uri="{FF2B5EF4-FFF2-40B4-BE49-F238E27FC236}">
                    <a16:creationId xmlns:a16="http://schemas.microsoft.com/office/drawing/2014/main" id="{FE116826-AA1C-E75E-9D0A-5C4BE8A0C0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algn="l" rtl="0"/>
                <a:endParaRPr lang="en-US" sz="1799"/>
              </a:p>
            </p:txBody>
          </p:sp>
        </p:grpSp>
        <p:grpSp>
          <p:nvGrpSpPr>
            <p:cNvPr id="13" name="Graphic 4">
              <a:extLst>
                <a:ext uri="{FF2B5EF4-FFF2-40B4-BE49-F238E27FC236}">
                  <a16:creationId xmlns:a16="http://schemas.microsoft.com/office/drawing/2014/main" id="{466C4174-4D45-8397-F390-3B34C4C0A28B}"/>
                </a:ext>
              </a:extLst>
            </p:cNvPr>
            <p:cNvGrpSpPr/>
            <p:nvPr/>
          </p:nvGrpSpPr>
          <p:grpSpPr>
            <a:xfrm>
              <a:off x="9129274" y="2893887"/>
              <a:ext cx="717139" cy="1211724"/>
              <a:chOff x="9129274" y="2893887"/>
              <a:chExt cx="717139" cy="1211724"/>
            </a:xfrm>
            <a:grpFill/>
          </p:grpSpPr>
          <p:sp>
            <p:nvSpPr>
              <p:cNvPr id="14" name="Freeform 21">
                <a:extLst>
                  <a:ext uri="{FF2B5EF4-FFF2-40B4-BE49-F238E27FC236}">
                    <a16:creationId xmlns:a16="http://schemas.microsoft.com/office/drawing/2014/main" id="{035EED05-8152-F4F0-0327-62641A672B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algn="l" rtl="0"/>
                <a:endParaRPr lang="en-US" sz="1799"/>
              </a:p>
            </p:txBody>
          </p:sp>
          <p:sp>
            <p:nvSpPr>
              <p:cNvPr id="15" name="Freeform 22">
                <a:extLst>
                  <a:ext uri="{FF2B5EF4-FFF2-40B4-BE49-F238E27FC236}">
                    <a16:creationId xmlns:a16="http://schemas.microsoft.com/office/drawing/2014/main" id="{043C702C-B622-4869-6688-F05025F096C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algn="l" rtl="0"/>
                <a:endParaRPr lang="en-US" sz="1799"/>
              </a:p>
            </p:txBody>
          </p:sp>
          <p:sp>
            <p:nvSpPr>
              <p:cNvPr id="16" name="Freeform 23">
                <a:extLst>
                  <a:ext uri="{FF2B5EF4-FFF2-40B4-BE49-F238E27FC236}">
                    <a16:creationId xmlns:a16="http://schemas.microsoft.com/office/drawing/2014/main" id="{211EE373-416E-9AE1-E898-C8834230563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algn="l" rtl="0"/>
                <a:endParaRPr lang="en-US" sz="1799"/>
              </a:p>
            </p:txBody>
          </p:sp>
          <p:sp>
            <p:nvSpPr>
              <p:cNvPr id="17" name="Freeform 24">
                <a:extLst>
                  <a:ext uri="{FF2B5EF4-FFF2-40B4-BE49-F238E27FC236}">
                    <a16:creationId xmlns:a16="http://schemas.microsoft.com/office/drawing/2014/main" id="{AF413DF4-02EB-8044-59D7-D062ABDB0F4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algn="l" rtl="0"/>
                <a:endParaRPr lang="en-US" sz="1799"/>
              </a:p>
            </p:txBody>
          </p:sp>
          <p:sp>
            <p:nvSpPr>
              <p:cNvPr id="18" name="Freeform 25">
                <a:extLst>
                  <a:ext uri="{FF2B5EF4-FFF2-40B4-BE49-F238E27FC236}">
                    <a16:creationId xmlns:a16="http://schemas.microsoft.com/office/drawing/2014/main" id="{D8F0EC0D-9E1C-71EC-814B-A3E0C1CF19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algn="l" rtl="0"/>
                <a:endParaRPr lang="en-US" sz="1799"/>
              </a:p>
            </p:txBody>
          </p:sp>
          <p:sp>
            <p:nvSpPr>
              <p:cNvPr id="19" name="Freeform 26">
                <a:extLst>
                  <a:ext uri="{FF2B5EF4-FFF2-40B4-BE49-F238E27FC236}">
                    <a16:creationId xmlns:a16="http://schemas.microsoft.com/office/drawing/2014/main" id="{08619835-53FB-49D3-1E85-B7FB316F2E0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algn="l" rtl="0"/>
                <a:endParaRPr lang="en-US" sz="1799"/>
              </a:p>
            </p:txBody>
          </p:sp>
          <p:sp>
            <p:nvSpPr>
              <p:cNvPr id="20" name="Freeform 27">
                <a:extLst>
                  <a:ext uri="{FF2B5EF4-FFF2-40B4-BE49-F238E27FC236}">
                    <a16:creationId xmlns:a16="http://schemas.microsoft.com/office/drawing/2014/main" id="{22D91CF5-BD85-0A6B-9045-F91EDFE7BAA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algn="l" rtl="0"/>
                <a:endParaRPr lang="en-US" sz="1799" dirty="0"/>
              </a:p>
            </p:txBody>
          </p:sp>
        </p:grpSp>
      </p:grpSp>
      <p:sp>
        <p:nvSpPr>
          <p:cNvPr id="3" name="TextBox 2">
            <a:extLst>
              <a:ext uri="{FF2B5EF4-FFF2-40B4-BE49-F238E27FC236}">
                <a16:creationId xmlns:a16="http://schemas.microsoft.com/office/drawing/2014/main" id="{2866B312-3C23-3500-289F-07FD60A3505B}"/>
              </a:ext>
            </a:extLst>
          </p:cNvPr>
          <p:cNvSpPr txBox="1"/>
          <p:nvPr/>
        </p:nvSpPr>
        <p:spPr>
          <a:xfrm>
            <a:off x="201353" y="169753"/>
            <a:ext cx="9005777" cy="584775"/>
          </a:xfrm>
          <a:prstGeom prst="rect">
            <a:avLst/>
          </a:prstGeom>
          <a:noFill/>
        </p:spPr>
        <p:txBody>
          <a:bodyPr wrap="square">
            <a:spAutoFit/>
          </a:bodyPr>
          <a:lstStyle/>
          <a:p>
            <a:pPr algn="l" rtl="0"/>
            <a:r>
              <a:rPr lang="en-US" sz="3200" b="1" dirty="0">
                <a:solidFill>
                  <a:schemeClr val="bg1"/>
                </a:solidFill>
                <a:highlight>
                  <a:srgbClr val="F79037"/>
                </a:highlight>
              </a:rPr>
              <a:t>Como se </a:t>
            </a:r>
            <a:r>
              <a:rPr lang="en-US" sz="3200" b="1" dirty="0" err="1">
                <a:solidFill>
                  <a:schemeClr val="bg1"/>
                </a:solidFill>
                <a:highlight>
                  <a:srgbClr val="F79037"/>
                </a:highlight>
              </a:rPr>
              <a:t>pode</a:t>
            </a:r>
            <a:r>
              <a:rPr lang="en-US" sz="3200" b="1" dirty="0">
                <a:solidFill>
                  <a:schemeClr val="bg1"/>
                </a:solidFill>
                <a:highlight>
                  <a:srgbClr val="F79037"/>
                </a:highlight>
              </a:rPr>
              <a:t> </a:t>
            </a:r>
            <a:r>
              <a:rPr lang="en-US" sz="3200" b="1" dirty="0" err="1">
                <a:solidFill>
                  <a:schemeClr val="bg1"/>
                </a:solidFill>
                <a:highlight>
                  <a:srgbClr val="F79037"/>
                </a:highlight>
              </a:rPr>
              <a:t>tornar</a:t>
            </a:r>
            <a:r>
              <a:rPr lang="en-US" sz="3200" b="1" dirty="0">
                <a:solidFill>
                  <a:schemeClr val="bg1"/>
                </a:solidFill>
                <a:highlight>
                  <a:srgbClr val="F79037"/>
                </a:highlight>
              </a:rPr>
              <a:t> parte da solução?</a:t>
            </a:r>
          </a:p>
        </p:txBody>
      </p:sp>
    </p:spTree>
    <p:extLst>
      <p:ext uri="{BB962C8B-B14F-4D97-AF65-F5344CB8AC3E}">
        <p14:creationId xmlns:p14="http://schemas.microsoft.com/office/powerpoint/2010/main" val="928120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70C60B-7AA6-336C-AD83-6249AB2C2E89}"/>
              </a:ext>
            </a:extLst>
          </p:cNvPr>
          <p:cNvSpPr>
            <a:spLocks noGrp="1"/>
          </p:cNvSpPr>
          <p:nvPr>
            <p:ph type="body" sz="quarter" idx="16"/>
          </p:nvPr>
        </p:nvSpPr>
        <p:spPr/>
        <p:txBody>
          <a:bodyPr/>
          <a:lstStyle/>
          <a:p>
            <a:pPr algn="l" rtl="0"/>
            <a:r>
              <a:rPr lang="en-IE" dirty="0"/>
              <a:t>A Rede é baseada em quatro Pilares:</a:t>
            </a:r>
          </a:p>
        </p:txBody>
      </p:sp>
      <p:pic>
        <p:nvPicPr>
          <p:cNvPr id="1026" name="Picture 2" descr="pillar 1">
            <a:extLst>
              <a:ext uri="{FF2B5EF4-FFF2-40B4-BE49-F238E27FC236}">
                <a16:creationId xmlns:a16="http://schemas.microsoft.com/office/drawing/2014/main" id="{B836743A-11EC-F62F-F0E9-E6323C9D64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361" y="2127379"/>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lar 2">
            <a:extLst>
              <a:ext uri="{FF2B5EF4-FFF2-40B4-BE49-F238E27FC236}">
                <a16:creationId xmlns:a16="http://schemas.microsoft.com/office/drawing/2014/main" id="{161DB23B-4A75-D98A-74C0-65128E3AD1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2060556"/>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lar 3">
            <a:extLst>
              <a:ext uri="{FF2B5EF4-FFF2-40B4-BE49-F238E27FC236}">
                <a16:creationId xmlns:a16="http://schemas.microsoft.com/office/drawing/2014/main" id="{E991B994-493A-8DB2-2FBE-9B9E6BA774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839" y="2060557"/>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llar 4">
            <a:extLst>
              <a:ext uri="{FF2B5EF4-FFF2-40B4-BE49-F238E27FC236}">
                <a16:creationId xmlns:a16="http://schemas.microsoft.com/office/drawing/2014/main" id="{9186306C-24BB-69A6-C6E1-1B6C9AEA4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2078" y="2060556"/>
            <a:ext cx="2742239" cy="2736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6AAA28-A03C-BA55-EA50-20379D69148A}"/>
              </a:ext>
            </a:extLst>
          </p:cNvPr>
          <p:cNvSpPr txBox="1"/>
          <p:nvPr/>
        </p:nvSpPr>
        <p:spPr>
          <a:xfrm>
            <a:off x="1362270" y="4077477"/>
            <a:ext cx="877078" cy="430887"/>
          </a:xfrm>
          <a:prstGeom prst="rect">
            <a:avLst/>
          </a:prstGeom>
          <a:solidFill>
            <a:srgbClr val="00A79D"/>
          </a:solidFill>
        </p:spPr>
        <p:txBody>
          <a:bodyPr wrap="square" rtlCol="0">
            <a:spAutoFit/>
          </a:bodyPr>
          <a:lstStyle/>
          <a:p>
            <a:pPr algn="l" rtl="0"/>
            <a:r>
              <a:rPr lang="en-IE" sz="1100" b="1" dirty="0">
                <a:solidFill>
                  <a:schemeClr val="bg2"/>
                </a:solidFill>
              </a:rPr>
              <a:t>PRODUTOS BENÉFICOS</a:t>
            </a:r>
          </a:p>
        </p:txBody>
      </p:sp>
      <p:sp>
        <p:nvSpPr>
          <p:cNvPr id="5" name="TextBox 4">
            <a:extLst>
              <a:ext uri="{FF2B5EF4-FFF2-40B4-BE49-F238E27FC236}">
                <a16:creationId xmlns:a16="http://schemas.microsoft.com/office/drawing/2014/main" id="{132F0936-5645-7C84-E00B-EA786A3E6FDD}"/>
              </a:ext>
            </a:extLst>
          </p:cNvPr>
          <p:cNvSpPr txBox="1"/>
          <p:nvPr/>
        </p:nvSpPr>
        <p:spPr>
          <a:xfrm>
            <a:off x="4104507" y="4014433"/>
            <a:ext cx="1064651" cy="430887"/>
          </a:xfrm>
          <a:prstGeom prst="rect">
            <a:avLst/>
          </a:prstGeom>
          <a:solidFill>
            <a:srgbClr val="688AAF"/>
          </a:solidFill>
        </p:spPr>
        <p:txBody>
          <a:bodyPr wrap="square" rtlCol="0">
            <a:spAutoFit/>
          </a:bodyPr>
          <a:lstStyle/>
          <a:p>
            <a:pPr algn="l" rtl="0"/>
            <a:r>
              <a:rPr lang="en-IE" sz="1100" b="1" dirty="0">
                <a:solidFill>
                  <a:schemeClr val="bg2"/>
                </a:solidFill>
              </a:rPr>
              <a:t>OPERAÇÕES SUSTENTÁVEIS</a:t>
            </a:r>
          </a:p>
        </p:txBody>
      </p:sp>
      <p:sp>
        <p:nvSpPr>
          <p:cNvPr id="6" name="TextBox 5">
            <a:extLst>
              <a:ext uri="{FF2B5EF4-FFF2-40B4-BE49-F238E27FC236}">
                <a16:creationId xmlns:a16="http://schemas.microsoft.com/office/drawing/2014/main" id="{2A699CB6-7FEF-E0F5-7A1D-1E7FA964690B}"/>
              </a:ext>
            </a:extLst>
          </p:cNvPr>
          <p:cNvSpPr txBox="1"/>
          <p:nvPr/>
        </p:nvSpPr>
        <p:spPr>
          <a:xfrm>
            <a:off x="6716117" y="4023518"/>
            <a:ext cx="1319463" cy="430887"/>
          </a:xfrm>
          <a:prstGeom prst="rect">
            <a:avLst/>
          </a:prstGeom>
          <a:solidFill>
            <a:srgbClr val="25588D"/>
          </a:solidFill>
        </p:spPr>
        <p:txBody>
          <a:bodyPr wrap="square" rtlCol="0">
            <a:spAutoFit/>
          </a:bodyPr>
          <a:lstStyle/>
          <a:p>
            <a:pPr algn="l" rtl="0"/>
            <a:r>
              <a:rPr lang="en-IE" sz="1100" b="1" dirty="0">
                <a:solidFill>
                  <a:schemeClr val="bg2"/>
                </a:solidFill>
              </a:rPr>
              <a:t>CADEIAS DE VALOR SUSTENTÁVEIS</a:t>
            </a:r>
          </a:p>
        </p:txBody>
      </p:sp>
      <p:sp>
        <p:nvSpPr>
          <p:cNvPr id="7" name="TextBox 6">
            <a:extLst>
              <a:ext uri="{FF2B5EF4-FFF2-40B4-BE49-F238E27FC236}">
                <a16:creationId xmlns:a16="http://schemas.microsoft.com/office/drawing/2014/main" id="{750BAB2E-8EDC-4148-53BC-5A188F73A52E}"/>
              </a:ext>
            </a:extLst>
          </p:cNvPr>
          <p:cNvSpPr txBox="1"/>
          <p:nvPr/>
        </p:nvSpPr>
        <p:spPr>
          <a:xfrm>
            <a:off x="9588985" y="4014432"/>
            <a:ext cx="1319463" cy="430887"/>
          </a:xfrm>
          <a:prstGeom prst="rect">
            <a:avLst/>
          </a:prstGeom>
          <a:solidFill>
            <a:srgbClr val="EF4136"/>
          </a:solidFill>
        </p:spPr>
        <p:txBody>
          <a:bodyPr wrap="square" rtlCol="0">
            <a:spAutoFit/>
          </a:bodyPr>
          <a:lstStyle/>
          <a:p>
            <a:pPr algn="l" rtl="0"/>
            <a:r>
              <a:rPr lang="en-IE" sz="1100" b="1" dirty="0">
                <a:solidFill>
                  <a:schemeClr val="bg2"/>
                </a:solidFill>
              </a:rPr>
              <a:t>BOA CIDADANIA CORPORATIVA</a:t>
            </a:r>
          </a:p>
        </p:txBody>
      </p:sp>
    </p:spTree>
    <p:extLst>
      <p:ext uri="{BB962C8B-B14F-4D97-AF65-F5344CB8AC3E}">
        <p14:creationId xmlns:p14="http://schemas.microsoft.com/office/powerpoint/2010/main" val="42790525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564D0-872A-7BD8-8321-6203E022826C}"/>
              </a:ext>
            </a:extLst>
          </p:cNvPr>
          <p:cNvSpPr>
            <a:spLocks noGrp="1"/>
          </p:cNvSpPr>
          <p:nvPr>
            <p:ph type="body" sz="quarter" idx="18"/>
          </p:nvPr>
        </p:nvSpPr>
        <p:spPr>
          <a:xfrm>
            <a:off x="894303" y="1282218"/>
            <a:ext cx="5503208" cy="4854817"/>
          </a:xfrm>
        </p:spPr>
        <p:txBody>
          <a:bodyPr/>
          <a:lstStyle/>
          <a:p>
            <a:pPr algn="just" rtl="0">
              <a:spcBef>
                <a:spcPts val="600"/>
              </a:spcBef>
            </a:pPr>
            <a:r>
              <a:rPr lang="en-US" dirty="0"/>
              <a:t>De que forma os produtos e as estratégias das </a:t>
            </a:r>
            <a:r>
              <a:rPr lang="en-US" dirty="0" err="1"/>
              <a:t>empresas</a:t>
            </a:r>
            <a:r>
              <a:rPr lang="en-US" dirty="0"/>
              <a:t> </a:t>
            </a:r>
            <a:r>
              <a:rPr lang="en-US" dirty="0" err="1"/>
              <a:t>alimentares</a:t>
            </a:r>
            <a:r>
              <a:rPr lang="en-US" dirty="0"/>
              <a:t> </a:t>
            </a:r>
            <a:r>
              <a:rPr lang="en-US" dirty="0" err="1"/>
              <a:t>estão</a:t>
            </a:r>
            <a:r>
              <a:rPr lang="en-US" dirty="0"/>
              <a:t> a </a:t>
            </a:r>
            <a:r>
              <a:rPr lang="en-US" dirty="0" err="1"/>
              <a:t>impulsionar</a:t>
            </a:r>
            <a:r>
              <a:rPr lang="en-US" dirty="0"/>
              <a:t> </a:t>
            </a:r>
            <a:r>
              <a:rPr lang="en-US" dirty="0" err="1"/>
              <a:t>dietas</a:t>
            </a:r>
            <a:r>
              <a:rPr lang="en-US" dirty="0"/>
              <a:t> </a:t>
            </a:r>
            <a:r>
              <a:rPr lang="en-US" b="1" dirty="0" err="1"/>
              <a:t>mais</a:t>
            </a:r>
            <a:r>
              <a:rPr lang="en-US" b="1" dirty="0"/>
              <a:t> </a:t>
            </a:r>
            <a:r>
              <a:rPr lang="en-US" b="1" dirty="0" err="1"/>
              <a:t>saudáveis</a:t>
            </a:r>
            <a:r>
              <a:rPr lang="en-US" b="1" dirty="0"/>
              <a:t> e </a:t>
            </a:r>
            <a:r>
              <a:rPr lang="en-US" b="1" dirty="0" err="1"/>
              <a:t>sustentáveis</a:t>
            </a:r>
            <a:r>
              <a:rPr lang="en-US" b="1" dirty="0"/>
              <a:t> </a:t>
            </a:r>
            <a:r>
              <a:rPr lang="en-US" dirty="0"/>
              <a:t>entre consumidores e comunidades?</a:t>
            </a:r>
          </a:p>
          <a:p>
            <a:pPr marL="342900" indent="-342900" algn="just" rtl="0">
              <a:spcBef>
                <a:spcPts val="600"/>
              </a:spcBef>
              <a:buFont typeface="Arial" panose="020B0604020202020204" pitchFamily="34" charset="0"/>
              <a:buChar char="•"/>
            </a:pPr>
            <a:r>
              <a:rPr lang="en-US" dirty="0" err="1"/>
              <a:t>Os</a:t>
            </a:r>
            <a:r>
              <a:rPr lang="en-US" dirty="0"/>
              <a:t> </a:t>
            </a:r>
            <a:r>
              <a:rPr lang="en-US" dirty="0" err="1"/>
              <a:t>produtos</a:t>
            </a:r>
            <a:r>
              <a:rPr lang="en-US" dirty="0"/>
              <a:t> </a:t>
            </a:r>
            <a:r>
              <a:rPr lang="en-US" dirty="0" err="1"/>
              <a:t>alimentares</a:t>
            </a:r>
            <a:r>
              <a:rPr lang="en-US" dirty="0"/>
              <a:t> são saudáveis?</a:t>
            </a:r>
          </a:p>
          <a:p>
            <a:pPr marL="342900" indent="-342900" algn="just" rtl="0">
              <a:spcBef>
                <a:spcPts val="600"/>
              </a:spcBef>
              <a:buFont typeface="Arial" panose="020B0604020202020204" pitchFamily="34" charset="0"/>
              <a:buChar char="•"/>
            </a:pPr>
            <a:r>
              <a:rPr lang="en-US" dirty="0"/>
              <a:t>O marketing dos </a:t>
            </a:r>
            <a:r>
              <a:rPr lang="en-US" dirty="0" err="1"/>
              <a:t>produtos</a:t>
            </a:r>
            <a:r>
              <a:rPr lang="en-US" dirty="0"/>
              <a:t> promove a saúde?</a:t>
            </a:r>
          </a:p>
          <a:p>
            <a:pPr marL="342900" indent="-342900" algn="just" rtl="0">
              <a:spcBef>
                <a:spcPts val="600"/>
              </a:spcBef>
              <a:buFont typeface="Arial" panose="020B0604020202020204" pitchFamily="34" charset="0"/>
              <a:buChar char="•"/>
            </a:pPr>
            <a:r>
              <a:rPr lang="en-US" dirty="0"/>
              <a:t>O </a:t>
            </a:r>
            <a:r>
              <a:rPr lang="en-US" dirty="0" err="1"/>
              <a:t>uso</a:t>
            </a:r>
            <a:r>
              <a:rPr lang="en-US" dirty="0"/>
              <a:t> dos </a:t>
            </a:r>
            <a:r>
              <a:rPr lang="en-US" dirty="0" err="1"/>
              <a:t>produtos</a:t>
            </a:r>
            <a:r>
              <a:rPr lang="en-US" dirty="0"/>
              <a:t> </a:t>
            </a:r>
            <a:r>
              <a:rPr lang="en-US" dirty="0" err="1"/>
              <a:t>conduz</a:t>
            </a:r>
            <a:r>
              <a:rPr lang="en-US" dirty="0"/>
              <a:t> ao bem-estar?</a:t>
            </a:r>
          </a:p>
          <a:p>
            <a:pPr marL="342900" indent="-342900" algn="just" rtl="0">
              <a:spcBef>
                <a:spcPts val="600"/>
              </a:spcBef>
              <a:buFont typeface="Arial" panose="020B0604020202020204" pitchFamily="34" charset="0"/>
              <a:buChar char="•"/>
            </a:pPr>
            <a:r>
              <a:rPr lang="en-US" dirty="0"/>
              <a:t>A sua produção apoia a segurança alimentar para a </a:t>
            </a:r>
            <a:r>
              <a:rPr lang="en-US" dirty="0" err="1"/>
              <a:t>criação</a:t>
            </a:r>
            <a:r>
              <a:rPr lang="en-US" dirty="0"/>
              <a:t> de comunidades resilientes?</a:t>
            </a:r>
            <a:endParaRPr lang="en-IE" dirty="0"/>
          </a:p>
        </p:txBody>
      </p:sp>
      <p:sp>
        <p:nvSpPr>
          <p:cNvPr id="3" name="Text Placeholder 2">
            <a:extLst>
              <a:ext uri="{FF2B5EF4-FFF2-40B4-BE49-F238E27FC236}">
                <a16:creationId xmlns:a16="http://schemas.microsoft.com/office/drawing/2014/main" id="{212ADC9B-663B-7B2A-D86E-0A717F82BDCD}"/>
              </a:ext>
            </a:extLst>
          </p:cNvPr>
          <p:cNvSpPr>
            <a:spLocks noGrp="1"/>
          </p:cNvSpPr>
          <p:nvPr>
            <p:ph type="body" sz="quarter" idx="16"/>
          </p:nvPr>
        </p:nvSpPr>
        <p:spPr>
          <a:xfrm>
            <a:off x="513229" y="568186"/>
            <a:ext cx="5646736" cy="992652"/>
          </a:xfrm>
        </p:spPr>
        <p:txBody>
          <a:bodyPr/>
          <a:lstStyle/>
          <a:p>
            <a:pPr marL="1541463" indent="-1541463" algn="l" rtl="0"/>
            <a:r>
              <a:rPr lang="en-IE" b="1" dirty="0"/>
              <a:t>Pilar 1 - Produtos Benéficos</a:t>
            </a:r>
          </a:p>
        </p:txBody>
      </p:sp>
      <p:pic>
        <p:nvPicPr>
          <p:cNvPr id="2050" name="Picture 2" descr="pillar 1">
            <a:extLst>
              <a:ext uri="{FF2B5EF4-FFF2-40B4-BE49-F238E27FC236}">
                <a16:creationId xmlns:a16="http://schemas.microsoft.com/office/drawing/2014/main" id="{95CD89F2-28A0-4336-C7B3-F45AA05CD5BE}"/>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9F079-0145-6114-A634-50A90767E967}"/>
              </a:ext>
            </a:extLst>
          </p:cNvPr>
          <p:cNvSpPr txBox="1"/>
          <p:nvPr/>
        </p:nvSpPr>
        <p:spPr>
          <a:xfrm>
            <a:off x="7455159" y="4910589"/>
            <a:ext cx="1772816" cy="707886"/>
          </a:xfrm>
          <a:prstGeom prst="rect">
            <a:avLst/>
          </a:prstGeom>
          <a:solidFill>
            <a:srgbClr val="00A79D"/>
          </a:solidFill>
        </p:spPr>
        <p:txBody>
          <a:bodyPr wrap="square" rtlCol="0">
            <a:spAutoFit/>
          </a:bodyPr>
          <a:lstStyle/>
          <a:p>
            <a:pPr algn="l" rtl="0"/>
            <a:r>
              <a:rPr lang="en-IE" sz="1950" b="1" dirty="0">
                <a:solidFill>
                  <a:schemeClr val="bg2"/>
                </a:solidFill>
              </a:rPr>
              <a:t>PRODUTOS BENÉFICOS</a:t>
            </a:r>
          </a:p>
        </p:txBody>
      </p:sp>
    </p:spTree>
    <p:extLst>
      <p:ext uri="{BB962C8B-B14F-4D97-AF65-F5344CB8AC3E}">
        <p14:creationId xmlns:p14="http://schemas.microsoft.com/office/powerpoint/2010/main" val="21354083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BD353-9F79-9C3F-C517-DC9BD32C4291}"/>
              </a:ext>
            </a:extLst>
          </p:cNvPr>
          <p:cNvSpPr>
            <a:spLocks noGrp="1"/>
          </p:cNvSpPr>
          <p:nvPr>
            <p:ph type="body" sz="quarter" idx="18"/>
          </p:nvPr>
        </p:nvSpPr>
        <p:spPr>
          <a:xfrm>
            <a:off x="898357" y="2005913"/>
            <a:ext cx="5119888" cy="3025975"/>
          </a:xfrm>
        </p:spPr>
        <p:txBody>
          <a:bodyPr/>
          <a:lstStyle/>
          <a:p>
            <a:pPr algn="just" rtl="0"/>
            <a:r>
              <a:rPr lang="en-US" dirty="0"/>
              <a:t>Quais são os impactos ambientais e sociais das </a:t>
            </a:r>
            <a:r>
              <a:rPr lang="en-US" dirty="0" err="1"/>
              <a:t>operações</a:t>
            </a:r>
            <a:r>
              <a:rPr lang="en-US" dirty="0"/>
              <a:t> das </a:t>
            </a:r>
            <a:r>
              <a:rPr lang="en-US" dirty="0" err="1"/>
              <a:t>empresas</a:t>
            </a:r>
            <a:r>
              <a:rPr lang="en-US" dirty="0"/>
              <a:t> </a:t>
            </a:r>
            <a:r>
              <a:rPr lang="en-US" dirty="0" err="1"/>
              <a:t>alimentares</a:t>
            </a:r>
            <a:r>
              <a:rPr lang="en-US" dirty="0"/>
              <a:t>?</a:t>
            </a:r>
          </a:p>
          <a:p>
            <a:pPr algn="just" rtl="0"/>
            <a:r>
              <a:rPr lang="en-US" dirty="0"/>
              <a:t>Como se </a:t>
            </a:r>
            <a:r>
              <a:rPr lang="en-US" dirty="0" err="1"/>
              <a:t>previne</a:t>
            </a:r>
            <a:r>
              <a:rPr lang="en-US" dirty="0"/>
              <a:t>, </a:t>
            </a:r>
            <a:r>
              <a:rPr lang="en-US" dirty="0" err="1"/>
              <a:t>mitiga</a:t>
            </a:r>
            <a:r>
              <a:rPr lang="en-US" dirty="0"/>
              <a:t> e </a:t>
            </a:r>
            <a:r>
              <a:rPr lang="en-US" dirty="0" err="1"/>
              <a:t>remedia</a:t>
            </a:r>
            <a:r>
              <a:rPr lang="en-US" dirty="0"/>
              <a:t> os impactos na vida e no ambiente local dos trabalhadores, comunidades e ecossistemas?</a:t>
            </a:r>
            <a:endParaRPr lang="en-IE" dirty="0"/>
          </a:p>
        </p:txBody>
      </p:sp>
      <p:sp>
        <p:nvSpPr>
          <p:cNvPr id="3" name="Text Placeholder 2">
            <a:extLst>
              <a:ext uri="{FF2B5EF4-FFF2-40B4-BE49-F238E27FC236}">
                <a16:creationId xmlns:a16="http://schemas.microsoft.com/office/drawing/2014/main" id="{95092559-E921-79B8-2F62-561ABD72C2E2}"/>
              </a:ext>
            </a:extLst>
          </p:cNvPr>
          <p:cNvSpPr>
            <a:spLocks noGrp="1"/>
          </p:cNvSpPr>
          <p:nvPr>
            <p:ph type="body" sz="quarter" idx="16"/>
          </p:nvPr>
        </p:nvSpPr>
        <p:spPr>
          <a:xfrm>
            <a:off x="517357" y="598888"/>
            <a:ext cx="5915194" cy="992652"/>
          </a:xfrm>
        </p:spPr>
        <p:txBody>
          <a:bodyPr/>
          <a:lstStyle/>
          <a:p>
            <a:pPr marL="1524000" indent="-1524000" algn="l" rtl="0"/>
            <a:r>
              <a:rPr lang="en-IE" b="1" dirty="0"/>
              <a:t>Pilar 2 - Operações Sustentáveis</a:t>
            </a:r>
          </a:p>
        </p:txBody>
      </p:sp>
      <p:pic>
        <p:nvPicPr>
          <p:cNvPr id="3074" name="Picture 2" descr="pillar 2">
            <a:extLst>
              <a:ext uri="{FF2B5EF4-FFF2-40B4-BE49-F238E27FC236}">
                <a16:creationId xmlns:a16="http://schemas.microsoft.com/office/drawing/2014/main" id="{2D963426-5D58-CEE5-F956-20FABE275095}"/>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BCC93-9278-D373-DAED-ED8BCE5489D8}"/>
              </a:ext>
            </a:extLst>
          </p:cNvPr>
          <p:cNvSpPr txBox="1"/>
          <p:nvPr/>
        </p:nvSpPr>
        <p:spPr>
          <a:xfrm>
            <a:off x="7454892" y="4910172"/>
            <a:ext cx="1997017" cy="692497"/>
          </a:xfrm>
          <a:prstGeom prst="rect">
            <a:avLst/>
          </a:prstGeom>
          <a:solidFill>
            <a:srgbClr val="688AAF"/>
          </a:solidFill>
        </p:spPr>
        <p:txBody>
          <a:bodyPr wrap="square" rtlCol="0">
            <a:spAutoFit/>
          </a:bodyPr>
          <a:lstStyle/>
          <a:p>
            <a:pPr algn="l" rtl="0"/>
            <a:r>
              <a:rPr lang="en-IE" sz="1950" b="1" dirty="0">
                <a:solidFill>
                  <a:schemeClr val="bg2"/>
                </a:solidFill>
              </a:rPr>
              <a:t>OPERAÇÕES SUSTENTÁVEIS</a:t>
            </a:r>
          </a:p>
        </p:txBody>
      </p:sp>
    </p:spTree>
    <p:extLst>
      <p:ext uri="{BB962C8B-B14F-4D97-AF65-F5344CB8AC3E}">
        <p14:creationId xmlns:p14="http://schemas.microsoft.com/office/powerpoint/2010/main" val="313936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pPr algn="l" rtl="0"/>
            <a:r>
              <a:rPr lang="en-IE" b="1" dirty="0"/>
              <a:t>O Contexto da Ética Alimentar</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pPr algn="just" rtl="0"/>
            <a:r>
              <a:rPr lang="en-US" dirty="0"/>
              <a:t>A definição do Dicionário Oxford para “ética” é “</a:t>
            </a:r>
            <a:r>
              <a:rPr lang="en-US" b="1" dirty="0"/>
              <a:t>os princípios morais que </a:t>
            </a:r>
            <a:r>
              <a:rPr lang="en-US" b="1" dirty="0" err="1"/>
              <a:t>regem</a:t>
            </a:r>
            <a:r>
              <a:rPr lang="en-US" b="1" dirty="0"/>
              <a:t> o </a:t>
            </a:r>
            <a:r>
              <a:rPr lang="en-US" b="1" dirty="0" err="1"/>
              <a:t>comportamento</a:t>
            </a:r>
            <a:r>
              <a:rPr lang="en-US" b="1" dirty="0"/>
              <a:t> de </a:t>
            </a:r>
            <a:r>
              <a:rPr lang="en-US" b="1" dirty="0" err="1"/>
              <a:t>uma</a:t>
            </a:r>
            <a:r>
              <a:rPr lang="en-US" b="1" dirty="0"/>
              <a:t> </a:t>
            </a:r>
            <a:r>
              <a:rPr lang="en-US" b="1" dirty="0" err="1"/>
              <a:t>pessoa</a:t>
            </a:r>
            <a:r>
              <a:rPr lang="en-US" b="1" dirty="0"/>
              <a:t> </a:t>
            </a:r>
            <a:r>
              <a:rPr lang="en-US" b="1" dirty="0" err="1"/>
              <a:t>ou</a:t>
            </a:r>
            <a:r>
              <a:rPr lang="en-US" b="1" dirty="0"/>
              <a:t> a condução de uma atividade”.</a:t>
            </a:r>
          </a:p>
          <a:p>
            <a:pPr algn="just" rtl="0"/>
            <a:r>
              <a:rPr lang="en-US" dirty="0"/>
              <a:t>Como humanos, nos preocupamos com a ética para </a:t>
            </a:r>
            <a:r>
              <a:rPr lang="en-US" dirty="0" err="1"/>
              <a:t>definir</a:t>
            </a:r>
            <a:r>
              <a:rPr lang="en-US" dirty="0"/>
              <a:t> </a:t>
            </a:r>
            <a:r>
              <a:rPr lang="en-US" dirty="0" err="1"/>
              <a:t>os</a:t>
            </a:r>
            <a:r>
              <a:rPr lang="en-US" dirty="0"/>
              <a:t> </a:t>
            </a:r>
            <a:r>
              <a:rPr lang="en-US" dirty="0" err="1"/>
              <a:t>nossos</a:t>
            </a:r>
            <a:r>
              <a:rPr lang="en-US" dirty="0"/>
              <a:t> direitos e responsabilidades e mapear os critérios do que é moralmente certo ou errado na vida.</a:t>
            </a:r>
          </a:p>
          <a:p>
            <a:pPr algn="just" rtl="0"/>
            <a:r>
              <a:rPr lang="en-US" dirty="0"/>
              <a:t>No âmbito do setor alimentar, o</a:t>
            </a:r>
            <a:r>
              <a:rPr lang="en-US" dirty="0">
                <a:solidFill>
                  <a:srgbClr val="F79037"/>
                </a:solidFill>
              </a:rPr>
              <a:t> </a:t>
            </a:r>
            <a:r>
              <a:rPr lang="en-US" dirty="0">
                <a:solidFill>
                  <a:srgbClr val="F79037"/>
                </a:solidFill>
                <a:hlinkClick r:id="rId2">
                  <a:extLst>
                    <a:ext uri="{A12FA001-AC4F-418D-AE19-62706E023703}">
                      <ahyp:hlinkClr xmlns:ahyp="http://schemas.microsoft.com/office/drawing/2018/hyperlinkcolor" val="tx"/>
                    </a:ext>
                  </a:extLst>
                </a:hlinkClick>
              </a:rPr>
              <a:t>Food Ethics Council</a:t>
            </a:r>
            <a:r>
              <a:rPr lang="en-US" dirty="0">
                <a:solidFill>
                  <a:srgbClr val="F79037"/>
                </a:solidFill>
              </a:rPr>
              <a:t> </a:t>
            </a:r>
            <a:r>
              <a:rPr lang="en-US" dirty="0" err="1"/>
              <a:t>diz</a:t>
            </a:r>
            <a:r>
              <a:rPr lang="en-US" dirty="0"/>
              <a:t> que “as </a:t>
            </a:r>
            <a:r>
              <a:rPr lang="en-US" dirty="0" err="1"/>
              <a:t>nossas</a:t>
            </a:r>
            <a:r>
              <a:rPr lang="en-US" dirty="0"/>
              <a:t> escolhas éticas são </a:t>
            </a:r>
            <a:r>
              <a:rPr lang="en-US" dirty="0" err="1"/>
              <a:t>definidas</a:t>
            </a:r>
            <a:r>
              <a:rPr lang="en-US" dirty="0"/>
              <a:t> </a:t>
            </a:r>
            <a:r>
              <a:rPr lang="en-US" dirty="0" err="1"/>
              <a:t>pelos</a:t>
            </a:r>
            <a:r>
              <a:rPr lang="en-US" dirty="0"/>
              <a:t> </a:t>
            </a:r>
            <a:r>
              <a:rPr lang="en-US" dirty="0" err="1"/>
              <a:t>nossos</a:t>
            </a:r>
            <a:r>
              <a:rPr lang="en-US" dirty="0"/>
              <a:t> valores (o que pensamos ser bom) e princípios (o que pensamos ser certo) a fim de </a:t>
            </a:r>
            <a:r>
              <a:rPr lang="en-US" dirty="0" err="1"/>
              <a:t>redirecionar</a:t>
            </a:r>
            <a:r>
              <a:rPr lang="en-US" dirty="0"/>
              <a:t> o </a:t>
            </a:r>
            <a:r>
              <a:rPr lang="en-US" dirty="0" err="1"/>
              <a:t>nosso</a:t>
            </a:r>
            <a:r>
              <a:rPr lang="en-US" dirty="0"/>
              <a:t> pensamento”.</a:t>
            </a:r>
          </a:p>
          <a:p>
            <a:pPr algn="just" rtl="0"/>
            <a:r>
              <a:rPr lang="en-US" b="1" dirty="0"/>
              <a:t>Em outras palavras, a ética </a:t>
            </a:r>
            <a:r>
              <a:rPr lang="en-US" b="1" dirty="0" err="1"/>
              <a:t>alimentar</a:t>
            </a:r>
            <a:r>
              <a:rPr lang="en-US" b="1" dirty="0"/>
              <a:t> </a:t>
            </a:r>
            <a:r>
              <a:rPr lang="en-US" b="1" dirty="0" err="1"/>
              <a:t>corresponde</a:t>
            </a:r>
            <a:r>
              <a:rPr lang="en-US" b="1" dirty="0"/>
              <a:t> a fazer escolhas que acreditamos serem boas e corretas em relação aos alimentos que produzimos ou </a:t>
            </a:r>
            <a:r>
              <a:rPr lang="en-US" b="1" dirty="0" err="1"/>
              <a:t>comemos</a:t>
            </a:r>
            <a:r>
              <a:rPr lang="en-US" b="1" dirty="0"/>
              <a:t>. </a:t>
            </a:r>
            <a:r>
              <a:rPr lang="en-US" dirty="0"/>
              <a:t>Mas, também é importante considerar para </a:t>
            </a:r>
            <a:r>
              <a:rPr lang="en-US" dirty="0" err="1"/>
              <a:t>quem</a:t>
            </a:r>
            <a:r>
              <a:rPr lang="en-US" dirty="0"/>
              <a:t> </a:t>
            </a:r>
            <a:r>
              <a:rPr lang="en-US" dirty="0" err="1"/>
              <a:t>os</a:t>
            </a:r>
            <a:r>
              <a:rPr lang="en-US" dirty="0"/>
              <a:t> </a:t>
            </a:r>
            <a:r>
              <a:rPr lang="en-US" dirty="0" err="1"/>
              <a:t>alimentos</a:t>
            </a:r>
            <a:r>
              <a:rPr lang="en-US" dirty="0"/>
              <a:t> são bons e certos.</a:t>
            </a:r>
            <a:endParaRPr lang="en-IE"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sp>
        <p:nvSpPr>
          <p:cNvPr id="12" name="TextBox 11">
            <a:extLst>
              <a:ext uri="{FF2B5EF4-FFF2-40B4-BE49-F238E27FC236}">
                <a16:creationId xmlns:a16="http://schemas.microsoft.com/office/drawing/2014/main" id="{D6E7D5BC-23EE-595A-D748-E31E9DFECD32}"/>
              </a:ext>
            </a:extLst>
          </p:cNvPr>
          <p:cNvSpPr txBox="1"/>
          <p:nvPr/>
        </p:nvSpPr>
        <p:spPr>
          <a:xfrm>
            <a:off x="5840" y="6136849"/>
            <a:ext cx="6559873" cy="400110"/>
          </a:xfrm>
          <a:prstGeom prst="rect">
            <a:avLst/>
          </a:prstGeom>
          <a:noFill/>
        </p:spPr>
        <p:txBody>
          <a:bodyPr wrap="none" rtlCol="0">
            <a:spAutoFit/>
          </a:bodyPr>
          <a:lstStyle/>
          <a:p>
            <a:pPr algn="l" rtl="0"/>
            <a:r>
              <a:rPr lang="en-IE" sz="2000" dirty="0">
                <a:solidFill>
                  <a:srgbClr val="000000"/>
                </a:solidFill>
              </a:rPr>
              <a:t>Para </a:t>
            </a:r>
            <a:r>
              <a:rPr lang="en-IE" sz="2000" dirty="0" err="1">
                <a:solidFill>
                  <a:srgbClr val="000000"/>
                </a:solidFill>
              </a:rPr>
              <a:t>entender</a:t>
            </a:r>
            <a:r>
              <a:rPr lang="en-IE" sz="2000" dirty="0">
                <a:solidFill>
                  <a:srgbClr val="000000"/>
                </a:solidFill>
              </a:rPr>
              <a:t> a </a:t>
            </a:r>
            <a:r>
              <a:rPr lang="en-IE" sz="2000" b="1" dirty="0" err="1">
                <a:solidFill>
                  <a:srgbClr val="000000"/>
                </a:solidFill>
              </a:rPr>
              <a:t>Matriz</a:t>
            </a:r>
            <a:r>
              <a:rPr lang="en-IE" sz="2000" b="1" dirty="0">
                <a:solidFill>
                  <a:srgbClr val="000000"/>
                </a:solidFill>
              </a:rPr>
              <a:t> </a:t>
            </a:r>
            <a:r>
              <a:rPr lang="en-IE" sz="2000" b="1" dirty="0" err="1">
                <a:solidFill>
                  <a:srgbClr val="000000"/>
                </a:solidFill>
              </a:rPr>
              <a:t>Ética</a:t>
            </a:r>
            <a:r>
              <a:rPr lang="en-IE" sz="2000" b="1" dirty="0">
                <a:solidFill>
                  <a:srgbClr val="000000"/>
                </a:solidFill>
              </a:rPr>
              <a:t>, </a:t>
            </a:r>
            <a:r>
              <a:rPr lang="en-IE" sz="2000" dirty="0" err="1">
                <a:solidFill>
                  <a:srgbClr val="000000"/>
                </a:solidFill>
              </a:rPr>
              <a:t>consultar</a:t>
            </a:r>
            <a:r>
              <a:rPr lang="en-IE" sz="2000" dirty="0">
                <a:solidFill>
                  <a:srgbClr val="000000"/>
                </a:solidFill>
              </a:rPr>
              <a:t> o </a:t>
            </a:r>
            <a:r>
              <a:rPr lang="en-IE" sz="2000" dirty="0" err="1">
                <a:solidFill>
                  <a:srgbClr val="000000"/>
                </a:solidFill>
                <a:hlinkClick r:id="rId3">
                  <a:extLst>
                    <a:ext uri="{A12FA001-AC4F-418D-AE19-62706E023703}">
                      <ahyp:hlinkClr xmlns:ahyp="http://schemas.microsoft.com/office/drawing/2018/hyperlinkcolor" val="tx"/>
                    </a:ext>
                  </a:extLst>
                </a:hlinkClick>
              </a:rPr>
              <a:t>Guia</a:t>
            </a:r>
            <a:r>
              <a:rPr lang="en-IE" sz="2000" dirty="0">
                <a:solidFill>
                  <a:srgbClr val="000000"/>
                </a:solidFill>
                <a:hlinkClick r:id="rId3">
                  <a:extLst>
                    <a:ext uri="{A12FA001-AC4F-418D-AE19-62706E023703}">
                      <ahyp:hlinkClr xmlns:ahyp="http://schemas.microsoft.com/office/drawing/2018/hyperlinkcolor" val="tx"/>
                    </a:ext>
                  </a:extLst>
                </a:hlinkClick>
              </a:rPr>
              <a:t> do EDUCADOR</a:t>
            </a:r>
            <a:endParaRPr lang="en-IE" sz="2000" dirty="0">
              <a:solidFill>
                <a:srgbClr val="000000"/>
              </a:solidFill>
            </a:endParaRPr>
          </a:p>
        </p:txBody>
      </p:sp>
    </p:spTree>
    <p:extLst>
      <p:ext uri="{BB962C8B-B14F-4D97-AF65-F5344CB8AC3E}">
        <p14:creationId xmlns:p14="http://schemas.microsoft.com/office/powerpoint/2010/main" val="3956880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5CB28-3743-F587-FF0B-948A331893AD}"/>
              </a:ext>
            </a:extLst>
          </p:cNvPr>
          <p:cNvSpPr>
            <a:spLocks noGrp="1"/>
          </p:cNvSpPr>
          <p:nvPr>
            <p:ph type="body" sz="quarter" idx="18"/>
          </p:nvPr>
        </p:nvSpPr>
        <p:spPr>
          <a:xfrm>
            <a:off x="898526" y="1383574"/>
            <a:ext cx="5601469" cy="3828239"/>
          </a:xfrm>
        </p:spPr>
        <p:txBody>
          <a:bodyPr/>
          <a:lstStyle/>
          <a:p>
            <a:pPr algn="just" rtl="0">
              <a:spcBef>
                <a:spcPts val="500"/>
              </a:spcBef>
            </a:pPr>
            <a:r>
              <a:rPr lang="en-US" sz="2300" dirty="0"/>
              <a:t>As </a:t>
            </a:r>
            <a:r>
              <a:rPr lang="en-US" sz="2300" dirty="0" err="1"/>
              <a:t>empresas</a:t>
            </a:r>
            <a:r>
              <a:rPr lang="en-US" sz="2300" dirty="0"/>
              <a:t> </a:t>
            </a:r>
            <a:r>
              <a:rPr lang="en-US" sz="2300" dirty="0" err="1"/>
              <a:t>alimentares</a:t>
            </a:r>
            <a:r>
              <a:rPr lang="en-US" sz="2300" dirty="0"/>
              <a:t> </a:t>
            </a:r>
            <a:r>
              <a:rPr lang="en-US" sz="2300" dirty="0" err="1"/>
              <a:t>estão</a:t>
            </a:r>
            <a:r>
              <a:rPr lang="en-US" sz="2300" dirty="0"/>
              <a:t> a </a:t>
            </a:r>
            <a:r>
              <a:rPr lang="en-US" sz="2300" dirty="0" err="1"/>
              <a:t>impulsionar</a:t>
            </a:r>
            <a:r>
              <a:rPr lang="en-US" sz="2300" dirty="0"/>
              <a:t> o desenvolvimento </a:t>
            </a:r>
            <a:r>
              <a:rPr lang="en-US" sz="2300" dirty="0" err="1"/>
              <a:t>sustentável</a:t>
            </a:r>
            <a:r>
              <a:rPr lang="en-US" sz="2300" dirty="0"/>
              <a:t> dos </a:t>
            </a:r>
            <a:r>
              <a:rPr lang="en-US" sz="2300" dirty="0" err="1"/>
              <a:t>trabalhadores</a:t>
            </a:r>
            <a:r>
              <a:rPr lang="en-US" sz="2300" dirty="0"/>
              <a:t>, produtores e </a:t>
            </a:r>
            <a:r>
              <a:rPr lang="en-US" sz="2300" dirty="0" err="1"/>
              <a:t>comunidade</a:t>
            </a:r>
            <a:r>
              <a:rPr lang="en-US" sz="2300" dirty="0"/>
              <a:t>, </a:t>
            </a:r>
            <a:r>
              <a:rPr lang="en-US" sz="2300" dirty="0" err="1"/>
              <a:t>tendo</a:t>
            </a:r>
            <a:r>
              <a:rPr lang="en-US" sz="2300" dirty="0"/>
              <a:t> </a:t>
            </a:r>
            <a:r>
              <a:rPr lang="en-US" sz="2300" dirty="0" err="1"/>
              <a:t>em</a:t>
            </a:r>
            <a:r>
              <a:rPr lang="en-US" sz="2300" dirty="0"/>
              <a:t> </a:t>
            </a:r>
            <a:r>
              <a:rPr lang="en-US" sz="2300" dirty="0" err="1"/>
              <a:t>conta</a:t>
            </a:r>
            <a:r>
              <a:rPr lang="en-US" sz="2300" dirty="0"/>
              <a:t> as suas cadeias de valor e </a:t>
            </a:r>
            <a:r>
              <a:rPr lang="en-US" sz="2300" dirty="0" err="1"/>
              <a:t>os</a:t>
            </a:r>
            <a:r>
              <a:rPr lang="en-US" sz="2300" dirty="0"/>
              <a:t> ecossistemas onde operam?</a:t>
            </a:r>
          </a:p>
          <a:p>
            <a:pPr algn="just" rtl="0">
              <a:spcBef>
                <a:spcPts val="500"/>
              </a:spcBef>
            </a:pPr>
            <a:r>
              <a:rPr lang="en-US" sz="2300" dirty="0"/>
              <a:t>Como se </a:t>
            </a:r>
            <a:r>
              <a:rPr lang="en-US" sz="2300" dirty="0" err="1"/>
              <a:t>pode</a:t>
            </a:r>
            <a:r>
              <a:rPr lang="en-US" sz="2300" dirty="0"/>
              <a:t> </a:t>
            </a:r>
            <a:r>
              <a:rPr lang="en-US" sz="2300" dirty="0" err="1"/>
              <a:t>prevenir</a:t>
            </a:r>
            <a:r>
              <a:rPr lang="en-US" sz="2300" dirty="0"/>
              <a:t> e </a:t>
            </a:r>
            <a:r>
              <a:rPr lang="en-US" sz="2300" dirty="0" err="1"/>
              <a:t>mitigar</a:t>
            </a:r>
            <a:r>
              <a:rPr lang="en-US" sz="2300" dirty="0"/>
              <a:t> </a:t>
            </a:r>
            <a:r>
              <a:rPr lang="en-US" sz="2300" dirty="0" err="1"/>
              <a:t>os</a:t>
            </a:r>
            <a:r>
              <a:rPr lang="en-US" sz="2300" dirty="0"/>
              <a:t> </a:t>
            </a:r>
            <a:r>
              <a:rPr lang="en-US" sz="2300" dirty="0" err="1"/>
              <a:t>impactos</a:t>
            </a:r>
            <a:r>
              <a:rPr lang="en-US" sz="2300" dirty="0"/>
              <a:t> </a:t>
            </a:r>
            <a:r>
              <a:rPr lang="en-US" sz="2300" dirty="0" err="1"/>
              <a:t>nas</a:t>
            </a:r>
            <a:r>
              <a:rPr lang="en-US" sz="2300" dirty="0"/>
              <a:t> cadeias de valor das </a:t>
            </a:r>
            <a:r>
              <a:rPr lang="en-US" sz="2300" dirty="0" err="1"/>
              <a:t>empresas</a:t>
            </a:r>
            <a:r>
              <a:rPr lang="en-US" sz="2300" dirty="0"/>
              <a:t> </a:t>
            </a:r>
            <a:r>
              <a:rPr lang="en-US" sz="2300" dirty="0" err="1"/>
              <a:t>através</a:t>
            </a:r>
            <a:r>
              <a:rPr lang="en-US" sz="2300" dirty="0"/>
              <a:t> da </a:t>
            </a:r>
            <a:r>
              <a:rPr lang="en-US" sz="2300" dirty="0" err="1"/>
              <a:t>mudança</a:t>
            </a:r>
            <a:r>
              <a:rPr lang="en-US" sz="2300" dirty="0"/>
              <a:t> das suas próprias práticas de </a:t>
            </a:r>
            <a:r>
              <a:rPr lang="en-US" sz="2300" dirty="0" err="1"/>
              <a:t>negócio</a:t>
            </a:r>
            <a:r>
              <a:rPr lang="en-US" sz="2300" dirty="0"/>
              <a:t>?</a:t>
            </a:r>
          </a:p>
          <a:p>
            <a:pPr algn="just" rtl="0">
              <a:spcBef>
                <a:spcPts val="500"/>
              </a:spcBef>
            </a:pPr>
            <a:r>
              <a:rPr lang="en-US" sz="2300" dirty="0"/>
              <a:t>Como se </a:t>
            </a:r>
            <a:r>
              <a:rPr lang="en-US" sz="2300" dirty="0" err="1"/>
              <a:t>pode</a:t>
            </a:r>
            <a:r>
              <a:rPr lang="en-US" sz="2300" dirty="0"/>
              <a:t> </a:t>
            </a:r>
            <a:r>
              <a:rPr lang="en-US" sz="2300" dirty="0" err="1"/>
              <a:t>colaborar</a:t>
            </a:r>
            <a:r>
              <a:rPr lang="en-US" sz="2300" dirty="0"/>
              <a:t> com empresas parceiras, governos e outros </a:t>
            </a:r>
            <a:r>
              <a:rPr lang="en-US" sz="2300" dirty="0" err="1"/>
              <a:t>elementos</a:t>
            </a:r>
            <a:r>
              <a:rPr lang="en-US" sz="2300" dirty="0"/>
              <a:t> para promover e garantir mais </a:t>
            </a:r>
            <a:r>
              <a:rPr lang="en-US" sz="2300" dirty="0" err="1"/>
              <a:t>práticas</a:t>
            </a:r>
            <a:r>
              <a:rPr lang="en-US" sz="2300" dirty="0"/>
              <a:t> que </a:t>
            </a:r>
            <a:r>
              <a:rPr lang="en-US" sz="2300" dirty="0" err="1"/>
              <a:t>respeitem</a:t>
            </a:r>
            <a:r>
              <a:rPr lang="en-US" sz="2300" dirty="0"/>
              <a:t> </a:t>
            </a:r>
            <a:r>
              <a:rPr lang="en-US" sz="2300" dirty="0" err="1"/>
              <a:t>os</a:t>
            </a:r>
            <a:r>
              <a:rPr lang="en-US" sz="2300" dirty="0"/>
              <a:t> direitos e </a:t>
            </a:r>
            <a:r>
              <a:rPr lang="en-US" sz="2300" dirty="0" err="1"/>
              <a:t>sejam</a:t>
            </a:r>
            <a:r>
              <a:rPr lang="en-US" sz="2300" dirty="0"/>
              <a:t> 	</a:t>
            </a:r>
            <a:r>
              <a:rPr lang="en-US" sz="2300" dirty="0" err="1"/>
              <a:t>ambientalmente</a:t>
            </a:r>
            <a:r>
              <a:rPr lang="en-US" sz="2300" dirty="0"/>
              <a:t> sustentáveis?</a:t>
            </a:r>
            <a:endParaRPr lang="en-IE" sz="2300" dirty="0"/>
          </a:p>
        </p:txBody>
      </p:sp>
      <p:sp>
        <p:nvSpPr>
          <p:cNvPr id="3" name="Text Placeholder 2">
            <a:extLst>
              <a:ext uri="{FF2B5EF4-FFF2-40B4-BE49-F238E27FC236}">
                <a16:creationId xmlns:a16="http://schemas.microsoft.com/office/drawing/2014/main" id="{9AE16837-D550-60B9-BF21-EA54ADFDFBD2}"/>
              </a:ext>
            </a:extLst>
          </p:cNvPr>
          <p:cNvSpPr>
            <a:spLocks noGrp="1"/>
          </p:cNvSpPr>
          <p:nvPr>
            <p:ph type="body" sz="quarter" idx="16"/>
          </p:nvPr>
        </p:nvSpPr>
        <p:spPr>
          <a:xfrm>
            <a:off x="582363" y="459911"/>
            <a:ext cx="4990998" cy="992652"/>
          </a:xfrm>
        </p:spPr>
        <p:txBody>
          <a:bodyPr/>
          <a:lstStyle/>
          <a:p>
            <a:pPr marL="1608138" indent="-1608138" algn="l" rtl="0"/>
            <a:r>
              <a:rPr lang="en-IE" b="1" dirty="0"/>
              <a:t>Pilar 3 – Cadeias de Valor Sustentáveis</a:t>
            </a:r>
          </a:p>
        </p:txBody>
      </p:sp>
      <p:pic>
        <p:nvPicPr>
          <p:cNvPr id="4098" name="Picture 2" descr="pillar 3">
            <a:extLst>
              <a:ext uri="{FF2B5EF4-FFF2-40B4-BE49-F238E27FC236}">
                <a16:creationId xmlns:a16="http://schemas.microsoft.com/office/drawing/2014/main" id="{BD2242FD-7628-5BA6-8B3A-7CFAB3C1A94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96D4F-16D3-666B-167E-D3CDE4BBBA7F}"/>
              </a:ext>
            </a:extLst>
          </p:cNvPr>
          <p:cNvSpPr txBox="1"/>
          <p:nvPr/>
        </p:nvSpPr>
        <p:spPr>
          <a:xfrm>
            <a:off x="7471897" y="4906877"/>
            <a:ext cx="2275004" cy="692497"/>
          </a:xfrm>
          <a:prstGeom prst="rect">
            <a:avLst/>
          </a:prstGeom>
          <a:solidFill>
            <a:srgbClr val="25588D"/>
          </a:solidFill>
        </p:spPr>
        <p:txBody>
          <a:bodyPr wrap="square" rtlCol="0">
            <a:spAutoFit/>
          </a:bodyPr>
          <a:lstStyle/>
          <a:p>
            <a:pPr algn="l" rtl="0"/>
            <a:r>
              <a:rPr lang="en-IE" sz="1950" b="1" dirty="0">
                <a:solidFill>
                  <a:schemeClr val="bg2"/>
                </a:solidFill>
              </a:rPr>
              <a:t>CADEIAS DE VALOR SUSTENTÁVEIS</a:t>
            </a:r>
          </a:p>
        </p:txBody>
      </p:sp>
    </p:spTree>
    <p:extLst>
      <p:ext uri="{BB962C8B-B14F-4D97-AF65-F5344CB8AC3E}">
        <p14:creationId xmlns:p14="http://schemas.microsoft.com/office/powerpoint/2010/main" val="1521531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7EE07-A18B-CC24-9598-ABE424BAC1F3}"/>
              </a:ext>
            </a:extLst>
          </p:cNvPr>
          <p:cNvSpPr>
            <a:spLocks noGrp="1"/>
          </p:cNvSpPr>
          <p:nvPr>
            <p:ph type="body" sz="quarter" idx="18"/>
          </p:nvPr>
        </p:nvSpPr>
        <p:spPr>
          <a:xfrm>
            <a:off x="904352" y="1418927"/>
            <a:ext cx="5421802" cy="3800247"/>
          </a:xfrm>
        </p:spPr>
        <p:txBody>
          <a:bodyPr/>
          <a:lstStyle/>
          <a:p>
            <a:pPr algn="just" rtl="0"/>
            <a:r>
              <a:rPr lang="en-US" dirty="0"/>
              <a:t>Como </a:t>
            </a:r>
            <a:r>
              <a:rPr lang="en-US" dirty="0" err="1"/>
              <a:t>são</a:t>
            </a:r>
            <a:r>
              <a:rPr lang="en-US" dirty="0"/>
              <a:t> as </a:t>
            </a:r>
            <a:r>
              <a:rPr lang="en-US" dirty="0" err="1"/>
              <a:t>empresas</a:t>
            </a:r>
            <a:r>
              <a:rPr lang="en-US" dirty="0"/>
              <a:t> </a:t>
            </a:r>
            <a:r>
              <a:rPr lang="en-US" dirty="0" err="1"/>
              <a:t>geridas</a:t>
            </a:r>
            <a:r>
              <a:rPr lang="en-US" dirty="0"/>
              <a:t>? Que impacto as empresas </a:t>
            </a:r>
            <a:r>
              <a:rPr lang="en-US" dirty="0" err="1"/>
              <a:t>estão</a:t>
            </a:r>
            <a:r>
              <a:rPr lang="en-US" dirty="0"/>
              <a:t> a </a:t>
            </a:r>
            <a:r>
              <a:rPr lang="en-US" dirty="0" err="1"/>
              <a:t>causar</a:t>
            </a:r>
            <a:r>
              <a:rPr lang="en-US" dirty="0"/>
              <a:t> </a:t>
            </a:r>
            <a:r>
              <a:rPr lang="en-US" dirty="0" err="1"/>
              <a:t>nas</a:t>
            </a:r>
            <a:r>
              <a:rPr lang="en-US" dirty="0"/>
              <a:t> </a:t>
            </a:r>
            <a:r>
              <a:rPr lang="en-US" dirty="0" err="1"/>
              <a:t>sociedades</a:t>
            </a:r>
            <a:r>
              <a:rPr lang="en-US" dirty="0"/>
              <a:t> como resultado de como elas se envolvem com os sistemas jurídicos e as regras que regem as corporações?</a:t>
            </a:r>
          </a:p>
          <a:p>
            <a:pPr algn="just" rtl="0"/>
            <a:r>
              <a:rPr lang="en-US" dirty="0" err="1"/>
              <a:t>Estão</a:t>
            </a:r>
            <a:r>
              <a:rPr lang="en-US" dirty="0"/>
              <a:t> as </a:t>
            </a:r>
            <a:r>
              <a:rPr lang="en-US" dirty="0" err="1"/>
              <a:t>estratégias</a:t>
            </a:r>
            <a:r>
              <a:rPr lang="en-US" dirty="0"/>
              <a:t> das </a:t>
            </a:r>
            <a:r>
              <a:rPr lang="en-US" dirty="0" err="1"/>
              <a:t>empresas</a:t>
            </a:r>
            <a:r>
              <a:rPr lang="en-US" dirty="0"/>
              <a:t> a </a:t>
            </a:r>
            <a:r>
              <a:rPr lang="en-US" dirty="0" err="1"/>
              <a:t>contribuir</a:t>
            </a:r>
            <a:r>
              <a:rPr lang="en-US" dirty="0"/>
              <a:t> para os bens sociais e o bem-estar da sociedade?</a:t>
            </a:r>
          </a:p>
          <a:p>
            <a:pPr algn="just" rtl="0"/>
            <a:r>
              <a:rPr lang="en-US" dirty="0" err="1"/>
              <a:t>Estão</a:t>
            </a:r>
            <a:r>
              <a:rPr lang="en-US" dirty="0"/>
              <a:t> as </a:t>
            </a:r>
            <a:r>
              <a:rPr lang="en-US" dirty="0" err="1"/>
              <a:t>empresas</a:t>
            </a:r>
            <a:r>
              <a:rPr lang="en-US" dirty="0"/>
              <a:t> a </a:t>
            </a:r>
            <a:r>
              <a:rPr lang="en-US" dirty="0" err="1"/>
              <a:t>apoiar</a:t>
            </a:r>
            <a:r>
              <a:rPr lang="en-US" dirty="0"/>
              <a:t> a elaboração e implantação efetiva de leis e políticas que promovam o desenvolvimento sustentável?</a:t>
            </a:r>
            <a:endParaRPr lang="en-IE" dirty="0"/>
          </a:p>
        </p:txBody>
      </p:sp>
      <p:sp>
        <p:nvSpPr>
          <p:cNvPr id="3" name="Text Placeholder 2">
            <a:extLst>
              <a:ext uri="{FF2B5EF4-FFF2-40B4-BE49-F238E27FC236}">
                <a16:creationId xmlns:a16="http://schemas.microsoft.com/office/drawing/2014/main" id="{C9209A61-1005-7374-27FB-54CB4B7DDB82}"/>
              </a:ext>
            </a:extLst>
          </p:cNvPr>
          <p:cNvSpPr>
            <a:spLocks noGrp="1"/>
          </p:cNvSpPr>
          <p:nvPr>
            <p:ph type="body" sz="quarter" idx="16"/>
          </p:nvPr>
        </p:nvSpPr>
        <p:spPr>
          <a:xfrm>
            <a:off x="458089" y="429245"/>
            <a:ext cx="4990998" cy="992652"/>
          </a:xfrm>
        </p:spPr>
        <p:txBody>
          <a:bodyPr/>
          <a:lstStyle/>
          <a:p>
            <a:pPr marL="1608138" indent="-1608138" algn="l" rtl="0"/>
            <a:r>
              <a:rPr lang="en-US" b="1" dirty="0"/>
              <a:t>Pilar 4 – Boa Cidadania Corporativa</a:t>
            </a:r>
            <a:endParaRPr lang="en-IE" b="1" dirty="0"/>
          </a:p>
        </p:txBody>
      </p:sp>
      <p:pic>
        <p:nvPicPr>
          <p:cNvPr id="5122" name="Picture 2" descr="pillar 4">
            <a:extLst>
              <a:ext uri="{FF2B5EF4-FFF2-40B4-BE49-F238E27FC236}">
                <a16:creationId xmlns:a16="http://schemas.microsoft.com/office/drawing/2014/main" id="{A319C9DD-D265-E477-7A8A-F6022CE8DF5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B64B44-57E8-3045-3260-6C2A4A97F5C4}"/>
              </a:ext>
            </a:extLst>
          </p:cNvPr>
          <p:cNvSpPr txBox="1"/>
          <p:nvPr/>
        </p:nvSpPr>
        <p:spPr>
          <a:xfrm>
            <a:off x="7539136" y="4815252"/>
            <a:ext cx="2668554" cy="692497"/>
          </a:xfrm>
          <a:prstGeom prst="rect">
            <a:avLst/>
          </a:prstGeom>
          <a:solidFill>
            <a:srgbClr val="EF4136"/>
          </a:solidFill>
        </p:spPr>
        <p:txBody>
          <a:bodyPr wrap="square" rtlCol="0">
            <a:spAutoFit/>
          </a:bodyPr>
          <a:lstStyle/>
          <a:p>
            <a:pPr algn="l" rtl="0"/>
            <a:r>
              <a:rPr lang="en-IE" sz="1950" b="1" dirty="0">
                <a:solidFill>
                  <a:schemeClr val="bg2"/>
                </a:solidFill>
              </a:rPr>
              <a:t>BOA CIDADANIA CORPORATIVA</a:t>
            </a:r>
          </a:p>
        </p:txBody>
      </p:sp>
    </p:spTree>
    <p:extLst>
      <p:ext uri="{BB962C8B-B14F-4D97-AF65-F5344CB8AC3E}">
        <p14:creationId xmlns:p14="http://schemas.microsoft.com/office/powerpoint/2010/main" val="2435807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6790F-C2BA-5BF5-66B3-A0D6D79EA989}"/>
              </a:ext>
            </a:extLst>
          </p:cNvPr>
          <p:cNvSpPr txBox="1"/>
          <p:nvPr/>
        </p:nvSpPr>
        <p:spPr>
          <a:xfrm>
            <a:off x="830424" y="457200"/>
            <a:ext cx="8994711" cy="646331"/>
          </a:xfrm>
          <a:prstGeom prst="rect">
            <a:avLst/>
          </a:prstGeom>
          <a:solidFill>
            <a:srgbClr val="F79037"/>
          </a:solidFill>
        </p:spPr>
        <p:txBody>
          <a:bodyPr wrap="square" rtlCol="0">
            <a:spAutoFit/>
          </a:bodyPr>
          <a:lstStyle/>
          <a:p>
            <a:pPr algn="l" rtl="0"/>
            <a:r>
              <a:rPr lang="en-IE" sz="3600" dirty="0">
                <a:solidFill>
                  <a:srgbClr val="000000"/>
                </a:solidFill>
              </a:rPr>
              <a:t>Leitura adicional…</a:t>
            </a:r>
          </a:p>
        </p:txBody>
      </p:sp>
      <p:sp>
        <p:nvSpPr>
          <p:cNvPr id="4" name="TextBox 1">
            <a:extLst>
              <a:ext uri="{FF2B5EF4-FFF2-40B4-BE49-F238E27FC236}">
                <a16:creationId xmlns:a16="http://schemas.microsoft.com/office/drawing/2014/main" id="{08C90ACA-F52E-03A0-C3FD-F9C57F7F3BDF}"/>
              </a:ext>
            </a:extLst>
          </p:cNvPr>
          <p:cNvSpPr txBox="1"/>
          <p:nvPr/>
        </p:nvSpPr>
        <p:spPr>
          <a:xfrm>
            <a:off x="682557" y="1951672"/>
            <a:ext cx="10826885"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000000"/>
                </a:solidFill>
              </a:rPr>
              <a:t>Korthals</a:t>
            </a:r>
            <a:r>
              <a:rPr lang="en-US" dirty="0">
                <a:solidFill>
                  <a:srgbClr val="000000"/>
                </a:solidFill>
              </a:rPr>
              <a:t>, </a:t>
            </a:r>
            <a:r>
              <a:rPr lang="en-US" dirty="0" err="1">
                <a:solidFill>
                  <a:srgbClr val="000000"/>
                </a:solidFill>
              </a:rPr>
              <a:t>Michiel</a:t>
            </a:r>
            <a:r>
              <a:rPr lang="en-US" dirty="0">
                <a:solidFill>
                  <a:srgbClr val="000000"/>
                </a:solidFill>
              </a:rPr>
              <a:t>. (2006). Ethics of Food Production and Consumption. Understanding Consumers of Food Products. 10.1533/9781845692506.5.624. </a:t>
            </a:r>
            <a:r>
              <a:rPr lang="en-US" dirty="0">
                <a:solidFill>
                  <a:srgbClr val="000000"/>
                </a:solidFill>
                <a:hlinkClick r:id="rId2">
                  <a:extLst>
                    <a:ext uri="{A12FA001-AC4F-418D-AE19-62706E023703}">
                      <ahyp:hlinkClr xmlns:ahyp="http://schemas.microsoft.com/office/drawing/2018/hyperlinkcolor" val="tx"/>
                    </a:ext>
                  </a:extLst>
                </a:hlinkClick>
              </a:rPr>
              <a:t>Link</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hlinkClick r:id="rId3">
                  <a:extLst>
                    <a:ext uri="{A12FA001-AC4F-418D-AE19-62706E023703}">
                      <ahyp:hlinkClr xmlns:ahyp="http://schemas.microsoft.com/office/drawing/2018/hyperlinkcolor" val="tx"/>
                    </a:ext>
                  </a:extLst>
                </a:hlinkClick>
              </a:rPr>
              <a:t>Revisiting global food production and consumption patterns by developing resilient food systems for local communities – ScienceDirect</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IE" dirty="0">
                <a:solidFill>
                  <a:srgbClr val="000000"/>
                </a:solidFill>
                <a:hlinkClick r:id="rId4">
                  <a:extLst>
                    <a:ext uri="{A12FA001-AC4F-418D-AE19-62706E023703}">
                      <ahyp:hlinkClr xmlns:ahyp="http://schemas.microsoft.com/office/drawing/2018/hyperlinkcolor" val="tx"/>
                    </a:ext>
                  </a:extLst>
                </a:hlinkClick>
              </a:rPr>
              <a:t>2010-Ethics-A-toolkit-for-food-businesses.pdf</a:t>
            </a:r>
            <a:endParaRPr lang="en-IE" dirty="0">
              <a:solidFill>
                <a:srgbClr val="000000"/>
              </a:solidFill>
            </a:endParaRPr>
          </a:p>
          <a:p>
            <a:pPr marL="285750" indent="-285750">
              <a:buFont typeface="Arial" panose="020B0604020202020204" pitchFamily="34" charset="0"/>
              <a:buChar char="•"/>
            </a:pPr>
            <a:endParaRPr lang="en-IE" dirty="0">
              <a:solidFill>
                <a:srgbClr val="000000"/>
              </a:solidFill>
            </a:endParaRPr>
          </a:p>
          <a:p>
            <a:pPr marL="285750" indent="-285750">
              <a:buFont typeface="Arial" panose="020B0604020202020204" pitchFamily="34" charset="0"/>
              <a:buChar char="•"/>
            </a:pPr>
            <a:r>
              <a:rPr lang="en-US" dirty="0">
                <a:solidFill>
                  <a:srgbClr val="000000"/>
                </a:solidFill>
                <a:hlinkClick r:id="rId5">
                  <a:extLst>
                    <a:ext uri="{A12FA001-AC4F-418D-AE19-62706E023703}">
                      <ahyp:hlinkClr xmlns:ahyp="http://schemas.microsoft.com/office/drawing/2018/hyperlinkcolor" val="tx"/>
                    </a:ext>
                  </a:extLst>
                </a:hlinkClick>
              </a:rPr>
              <a:t>EU sets out legally binding food waste targets from processing to household (foodnavigator.com)</a:t>
            </a:r>
            <a:endParaRPr lang="en-IE" dirty="0">
              <a:solidFill>
                <a:srgbClr val="000000"/>
              </a:solidFill>
            </a:endParaRPr>
          </a:p>
        </p:txBody>
      </p:sp>
    </p:spTree>
    <p:extLst>
      <p:ext uri="{BB962C8B-B14F-4D97-AF65-F5344CB8AC3E}">
        <p14:creationId xmlns:p14="http://schemas.microsoft.com/office/powerpoint/2010/main" val="28430035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14659" y="2120521"/>
            <a:ext cx="10855725" cy="2224216"/>
          </a:xfrm>
        </p:spPr>
        <p:txBody>
          <a:bodyPr>
            <a:normAutofit fontScale="77500" lnSpcReduction="20000"/>
          </a:bodyPr>
          <a:lstStyle/>
          <a:p>
            <a:pPr algn="just" rtl="0">
              <a:lnSpc>
                <a:spcPct val="120000"/>
              </a:lnSpc>
            </a:pPr>
            <a:r>
              <a:rPr lang="en-US" sz="4600" dirty="0"/>
              <a:t>O </a:t>
            </a:r>
            <a:r>
              <a:rPr lang="en-US" sz="4600" dirty="0" err="1"/>
              <a:t>Módulo</a:t>
            </a:r>
            <a:r>
              <a:rPr lang="en-US" sz="4600" dirty="0"/>
              <a:t> 1 </a:t>
            </a:r>
            <a:r>
              <a:rPr lang="en-US" sz="4600" dirty="0" err="1"/>
              <a:t>terminou</a:t>
            </a:r>
            <a:r>
              <a:rPr lang="en-US" sz="4600" dirty="0"/>
              <a:t>.</a:t>
            </a:r>
          </a:p>
          <a:p>
            <a:pPr algn="just" rtl="0">
              <a:lnSpc>
                <a:spcPct val="120000"/>
              </a:lnSpc>
            </a:pPr>
            <a:r>
              <a:rPr lang="en-US" sz="3600" dirty="0"/>
              <a:t>Agora, se pretender </a:t>
            </a:r>
            <a:r>
              <a:rPr lang="en-US" sz="3600" dirty="0" err="1"/>
              <a:t>continuar</a:t>
            </a:r>
            <a:r>
              <a:rPr lang="en-US" sz="3600" dirty="0"/>
              <a:t> a sua jornada para um </a:t>
            </a:r>
            <a:r>
              <a:rPr lang="en-US" sz="3600" b="1" dirty="0" err="1"/>
              <a:t>Empreendedorismo</a:t>
            </a:r>
            <a:r>
              <a:rPr lang="en-US" sz="3600" b="1" dirty="0"/>
              <a:t> de Alimentos </a:t>
            </a:r>
            <a:r>
              <a:rPr lang="en-US" sz="3600" b="1" dirty="0" err="1"/>
              <a:t>Éticos</a:t>
            </a:r>
            <a:r>
              <a:rPr lang="en-US" sz="3600" b="1" dirty="0"/>
              <a:t>, </a:t>
            </a:r>
            <a:r>
              <a:rPr lang="en-US" sz="3600" dirty="0" err="1"/>
              <a:t>consulte</a:t>
            </a:r>
            <a:r>
              <a:rPr lang="en-US" sz="3600" b="1" dirty="0"/>
              <a:t> </a:t>
            </a:r>
            <a:r>
              <a:rPr lang="en-US" sz="3600" dirty="0"/>
              <a:t>o Módulo 2, </a:t>
            </a:r>
            <a:r>
              <a:rPr lang="en-US" sz="3600" dirty="0" err="1"/>
              <a:t>onde</a:t>
            </a:r>
            <a:r>
              <a:rPr lang="en-US" sz="3600" dirty="0"/>
              <a:t> </a:t>
            </a:r>
            <a:r>
              <a:rPr lang="en-US" sz="3600" dirty="0" err="1"/>
              <a:t>serão</a:t>
            </a:r>
            <a:r>
              <a:rPr lang="en-US" sz="3600" dirty="0"/>
              <a:t> </a:t>
            </a:r>
            <a:r>
              <a:rPr lang="en-US" sz="3600" dirty="0" err="1"/>
              <a:t>discutidas</a:t>
            </a:r>
            <a:r>
              <a:rPr lang="en-US" sz="3600" dirty="0"/>
              <a:t> as etapas críticas no desenvolvimento de uma empresa.</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hlinkClick r:id="rId3"/>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hlinkClick r:id="rId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5"/>
              <a:extLst>
                <a:ext uri="{FF2B5EF4-FFF2-40B4-BE49-F238E27FC236}">
                  <a16:creationId xmlns:a16="http://schemas.microsoft.com/office/drawing/2014/main" id="{12A458C2-5E00-384C-AEE9-611D13F54E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D3AF0-E721-4CCA-84F1-51E110CD7EE5}">
  <ds:schemaRefs>
    <ds:schemaRef ds:uri="http://schemas.microsoft.com/sharepoint/v3/contenttype/forms"/>
  </ds:schemaRefs>
</ds:datastoreItem>
</file>

<file path=customXml/itemProps2.xml><?xml version="1.0" encoding="utf-8"?>
<ds:datastoreItem xmlns:ds="http://schemas.openxmlformats.org/officeDocument/2006/customXml" ds:itemID="{252904BD-6E60-4124-AD77-4577B68E6840}">
  <ds:schemaRefs>
    <ds:schemaRef ds:uri="http://schemas.microsoft.com/office/2006/documentManagement/types"/>
    <ds:schemaRef ds:uri="http://purl.org/dc/terms/"/>
    <ds:schemaRef ds:uri="b368c81d-2a3c-4b2e-8f20-ebff1d13c98d"/>
    <ds:schemaRef ds:uri="http://purl.org/dc/elements/1.1/"/>
    <ds:schemaRef ds:uri="http://schemas.openxmlformats.org/package/2006/metadata/core-properties"/>
    <ds:schemaRef ds:uri="d8d94d33-0f46-420b-ad84-827e2691e374"/>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7EDC595-68CA-4582-BCFA-E43A68AC53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52531</TotalTime>
  <Words>9339</Words>
  <Application>Microsoft Office PowerPoint</Application>
  <PresentationFormat>Widescreen</PresentationFormat>
  <Paragraphs>446</Paragraphs>
  <Slides>93</Slides>
  <Notes>11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93</vt:i4>
      </vt:variant>
    </vt:vector>
  </HeadingPairs>
  <TitlesOfParts>
    <vt:vector size="105" baseType="lpstr">
      <vt:lpstr>Angsana New</vt:lpstr>
      <vt:lpstr>Arial</vt:lpstr>
      <vt:lpstr>Arial Black</vt:lpstr>
      <vt:lpstr>Bradley Hand ITC</vt:lpstr>
      <vt:lpstr>Calibri</vt:lpstr>
      <vt:lpstr>GeographEditWeb</vt:lpstr>
      <vt:lpstr>Lato Heavy</vt:lpstr>
      <vt:lpstr>Lato Light</vt:lpstr>
      <vt:lpstr>Montserrat Light</vt:lpstr>
      <vt:lpstr>Signika Negative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243</cp:revision>
  <dcterms:created xsi:type="dcterms:W3CDTF">2020-10-14T13:32:04Z</dcterms:created>
  <dcterms:modified xsi:type="dcterms:W3CDTF">2024-02-01T11:48:42Z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