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97"/>
  </p:notesMasterIdLst>
  <p:sldIdLst>
    <p:sldId id="4289" r:id="rId5"/>
    <p:sldId id="4401" r:id="rId6"/>
    <p:sldId id="4457" r:id="rId7"/>
    <p:sldId id="4400" r:id="rId8"/>
    <p:sldId id="4349" r:id="rId9"/>
    <p:sldId id="4323" r:id="rId10"/>
    <p:sldId id="4355" r:id="rId11"/>
    <p:sldId id="4357" r:id="rId12"/>
    <p:sldId id="4361" r:id="rId13"/>
    <p:sldId id="4385" r:id="rId14"/>
    <p:sldId id="4454" r:id="rId15"/>
    <p:sldId id="4453" r:id="rId16"/>
    <p:sldId id="4455" r:id="rId17"/>
    <p:sldId id="268" r:id="rId18"/>
    <p:sldId id="4389" r:id="rId19"/>
    <p:sldId id="4390" r:id="rId20"/>
    <p:sldId id="4391" r:id="rId21"/>
    <p:sldId id="4392" r:id="rId22"/>
    <p:sldId id="4456" r:id="rId23"/>
    <p:sldId id="4393" r:id="rId24"/>
    <p:sldId id="4356" r:id="rId25"/>
    <p:sldId id="4342" r:id="rId26"/>
    <p:sldId id="4387" r:id="rId27"/>
    <p:sldId id="4386" r:id="rId28"/>
    <p:sldId id="4362" r:id="rId29"/>
    <p:sldId id="4364" r:id="rId30"/>
    <p:sldId id="4407" r:id="rId31"/>
    <p:sldId id="4365" r:id="rId32"/>
    <p:sldId id="4402" r:id="rId33"/>
    <p:sldId id="4366" r:id="rId34"/>
    <p:sldId id="4409" r:id="rId35"/>
    <p:sldId id="4369" r:id="rId36"/>
    <p:sldId id="4368" r:id="rId37"/>
    <p:sldId id="4370" r:id="rId38"/>
    <p:sldId id="4367" r:id="rId39"/>
    <p:sldId id="4410" r:id="rId40"/>
    <p:sldId id="4350" r:id="rId41"/>
    <p:sldId id="4372" r:id="rId42"/>
    <p:sldId id="4378" r:id="rId43"/>
    <p:sldId id="4373" r:id="rId44"/>
    <p:sldId id="4383" r:id="rId45"/>
    <p:sldId id="4411" r:id="rId46"/>
    <p:sldId id="4412" r:id="rId47"/>
    <p:sldId id="4413" r:id="rId48"/>
    <p:sldId id="4414" r:id="rId49"/>
    <p:sldId id="4415" r:id="rId50"/>
    <p:sldId id="4374" r:id="rId51"/>
    <p:sldId id="4381" r:id="rId52"/>
    <p:sldId id="4375" r:id="rId53"/>
    <p:sldId id="4376" r:id="rId54"/>
    <p:sldId id="4377" r:id="rId55"/>
    <p:sldId id="4394" r:id="rId56"/>
    <p:sldId id="4397" r:id="rId57"/>
    <p:sldId id="4399" r:id="rId58"/>
    <p:sldId id="4395" r:id="rId59"/>
    <p:sldId id="4396" r:id="rId60"/>
    <p:sldId id="4398" r:id="rId61"/>
    <p:sldId id="4351" r:id="rId62"/>
    <p:sldId id="4416" r:id="rId63"/>
    <p:sldId id="4417" r:id="rId64"/>
    <p:sldId id="4418" r:id="rId65"/>
    <p:sldId id="4452" r:id="rId66"/>
    <p:sldId id="4421" r:id="rId67"/>
    <p:sldId id="4352" r:id="rId68"/>
    <p:sldId id="4429" r:id="rId69"/>
    <p:sldId id="4430" r:id="rId70"/>
    <p:sldId id="4422" r:id="rId71"/>
    <p:sldId id="4432" r:id="rId72"/>
    <p:sldId id="4434" r:id="rId73"/>
    <p:sldId id="4431" r:id="rId74"/>
    <p:sldId id="4353" r:id="rId75"/>
    <p:sldId id="4435" r:id="rId76"/>
    <p:sldId id="4438" r:id="rId77"/>
    <p:sldId id="4439" r:id="rId78"/>
    <p:sldId id="4441" r:id="rId79"/>
    <p:sldId id="4442" r:id="rId80"/>
    <p:sldId id="4443" r:id="rId81"/>
    <p:sldId id="4444" r:id="rId82"/>
    <p:sldId id="4445" r:id="rId83"/>
    <p:sldId id="4448" r:id="rId84"/>
    <p:sldId id="4449" r:id="rId85"/>
    <p:sldId id="4450" r:id="rId86"/>
    <p:sldId id="4451" r:id="rId87"/>
    <p:sldId id="4354" r:id="rId88"/>
    <p:sldId id="4428" r:id="rId89"/>
    <p:sldId id="4423" r:id="rId90"/>
    <p:sldId id="4424" r:id="rId91"/>
    <p:sldId id="4425" r:id="rId92"/>
    <p:sldId id="4426" r:id="rId93"/>
    <p:sldId id="4427" r:id="rId94"/>
    <p:sldId id="4388" r:id="rId95"/>
    <p:sldId id="4263"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3A646A2A-5463-31BB-24B8-887E45DDAF69}" name="Orla Casey" initials="OC" userId="S::orla@momentumconsulting.ie::ee9f56f0-43a2-47ae-a5b8-d4a7d2f5cec3" providerId="AD"/>
  <p188:author id="{F0460CB2-DCB2-818A-2E5E-1B9965E7DE81}" name="Evla MUTLU" initials="EM"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DDDC"/>
    <a:srgbClr val="F79037"/>
    <a:srgbClr val="F1A0C2"/>
    <a:srgbClr val="11496E"/>
    <a:srgbClr val="00A79D"/>
    <a:srgbClr val="EF4136"/>
    <a:srgbClr val="25588D"/>
    <a:srgbClr val="688AAF"/>
    <a:srgbClr val="4D77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9DD1E-A3FB-4D0C-BA38-6878CDA39075}" v="92" dt="2023-08-24T07:21:14.198"/>
    <p1510:client id="{22F9F527-2E33-46B9-B927-06121669EF21}" v="18" dt="2023-10-30T17:40:06.209"/>
    <p1510:client id="{2D7B5C44-3599-4083-958B-0BB232D8C95B}" v="2" dt="2023-11-01T19:46:50.762"/>
    <p1510:client id="{2FE97A20-23E4-41C1-BAE7-9AF60E560DC7}" v="84" dt="2023-09-21T13:22:01.581"/>
    <p1510:client id="{47B9DF7E-828C-40C7-93A6-E944578C2A93}" v="57" dt="2023-11-01T18:07:37.289"/>
    <p1510:client id="{6ECEFD06-58CD-4AA9-9913-CD7C92850E64}" v="16" dt="2023-11-01T19:44:56.939"/>
    <p1510:client id="{7AF45B7C-A727-4F33-BD07-02628BF3FB7A}" v="295" dt="2023-10-27T09:27:41.215"/>
    <p1510:client id="{7CDAE8BF-F081-4D45-8272-0A0FFC23A6A8}" v="727" dt="2023-09-13T15:23:04.136"/>
    <p1510:client id="{8157315D-368A-4380-9C6F-B4D73C5749DD}" v="3999" dt="2023-10-27T16:34:01.701"/>
    <p1510:client id="{9CD7F1EA-3733-4B92-A27F-3D103BFF493A}" v="8" dt="2023-08-23T12:32:35.454"/>
    <p1510:client id="{A4FF10E6-9197-4724-B3A4-251EF096A8C8}" v="741" dt="2023-08-23T14:06:16.301"/>
    <p1510:client id="{ABCB7645-21B5-4440-B17B-ED9AB47EEBD4}" v="1139" dt="2023-09-13T14:12:14.925"/>
    <p1510:client id="{B5F7B6B2-53BB-4708-ABF0-E067969EC9F8}" v="487" dt="2023-08-24T06:35:28.237"/>
    <p1510:client id="{BA2986D6-5824-41F0-85BE-89C62E8F0725}" v="179" dt="2023-11-01T19:58:49.036"/>
    <p1510:client id="{BA4C6D3E-D0B2-4953-BD5C-C6884B4552F2}" v="57" dt="2023-11-01T19:24:23.184"/>
    <p1510:client id="{CE37997C-D247-4EBF-BA75-F791E2F3A1BE}" v="93" dt="2023-08-23T19:12:42.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7" d="100"/>
          <a:sy n="27" d="100"/>
        </p:scale>
        <p:origin x="4428"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52</a:t>
            </a:fld>
            <a:endParaRPr lang="en-US"/>
          </a:p>
        </p:txBody>
      </p:sp>
    </p:spTree>
    <p:extLst>
      <p:ext uri="{BB962C8B-B14F-4D97-AF65-F5344CB8AC3E}">
        <p14:creationId xmlns:p14="http://schemas.microsoft.com/office/powerpoint/2010/main" val="49989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92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5</a:t>
            </a:fld>
            <a:endParaRPr lang="en-US"/>
          </a:p>
        </p:txBody>
      </p:sp>
    </p:spTree>
    <p:extLst>
      <p:ext uri="{BB962C8B-B14F-4D97-AF65-F5344CB8AC3E}">
        <p14:creationId xmlns:p14="http://schemas.microsoft.com/office/powerpoint/2010/main" val="406455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6</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7</a:t>
            </a:fld>
            <a:endParaRPr lang="en-US"/>
          </a:p>
        </p:txBody>
      </p:sp>
    </p:spTree>
    <p:extLst>
      <p:ext uri="{BB962C8B-B14F-4D97-AF65-F5344CB8AC3E}">
        <p14:creationId xmlns:p14="http://schemas.microsoft.com/office/powerpoint/2010/main" val="2012794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algn="l" rtl="0"/>
            <a:fld id="{B10E75A7-B0F9-5642-96AB-06237E68FE07}" type="slidenum">
              <a:rPr lang="en-US" altLang="en-US">
                <a:solidFill>
                  <a:srgbClr val="000000"/>
                </a:solidFill>
                <a:latin typeface="Times New Roman" charset="0"/>
              </a:rPr>
              <a:pPr algn="l" rtl="0"/>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pPr algn="l" rtl="0"/>
            <a:endParaRPr lang="en-US" altLang="en-US">
              <a:latin typeface="Times New Roman" charset="0"/>
            </a:endParaRPr>
          </a:p>
        </p:txBody>
      </p:sp>
    </p:spTree>
    <p:extLst>
      <p:ext uri="{BB962C8B-B14F-4D97-AF65-F5344CB8AC3E}">
        <p14:creationId xmlns:p14="http://schemas.microsoft.com/office/powerpoint/2010/main" val="391436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22</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35</a:t>
            </a:fld>
            <a:endParaRPr lang="en-US"/>
          </a:p>
        </p:txBody>
      </p:sp>
    </p:spTree>
    <p:extLst>
      <p:ext uri="{BB962C8B-B14F-4D97-AF65-F5344CB8AC3E}">
        <p14:creationId xmlns:p14="http://schemas.microsoft.com/office/powerpoint/2010/main" val="417003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36</a:t>
            </a:fld>
            <a:endParaRPr lang="en-US"/>
          </a:p>
        </p:txBody>
      </p:sp>
    </p:spTree>
    <p:extLst>
      <p:ext uri="{BB962C8B-B14F-4D97-AF65-F5344CB8AC3E}">
        <p14:creationId xmlns:p14="http://schemas.microsoft.com/office/powerpoint/2010/main" val="30478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38</a:t>
            </a:fld>
            <a:endParaRPr lang="en-US"/>
          </a:p>
        </p:txBody>
      </p:sp>
    </p:spTree>
    <p:extLst>
      <p:ext uri="{BB962C8B-B14F-4D97-AF65-F5344CB8AC3E}">
        <p14:creationId xmlns:p14="http://schemas.microsoft.com/office/powerpoint/2010/main" val="127191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862322"/>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ETHICAL FOOD ENTREPRENEURSHIP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2" name="Text Box 5">
            <a:extLst>
              <a:ext uri="{FF2B5EF4-FFF2-40B4-BE49-F238E27FC236}">
                <a16:creationId xmlns:a16="http://schemas.microsoft.com/office/drawing/2014/main" id="{02E90343-EAE5-AC48-BE2D-AA66334653EE}"/>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p>
        </p:txBody>
      </p:sp>
      <p:cxnSp>
        <p:nvCxnSpPr>
          <p:cNvPr id="13" name="Straight Connector 12">
            <a:extLst>
              <a:ext uri="{FF2B5EF4-FFF2-40B4-BE49-F238E27FC236}">
                <a16:creationId xmlns:a16="http://schemas.microsoft.com/office/drawing/2014/main" id="{A65BDE9C-80A7-FC47-9866-FDA140807E8F}"/>
              </a:ext>
            </a:extLst>
          </p:cNvPr>
          <p:cNvCxnSpPr>
            <a:cxnSpLocks/>
            <a:endCxn id="12" idx="1"/>
          </p:cNvCxnSpPr>
          <p:nvPr userDrawn="1"/>
        </p:nvCxnSpPr>
        <p:spPr>
          <a:xfrm>
            <a:off x="0" y="6469196"/>
            <a:ext cx="9522213"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16" name="Freeform 15">
            <a:extLst>
              <a:ext uri="{FF2B5EF4-FFF2-40B4-BE49-F238E27FC236}">
                <a16:creationId xmlns:a16="http://schemas.microsoft.com/office/drawing/2014/main" id="{48CF3E65-FBD2-974A-AEBA-D5CF3F91D12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566783"/>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58412"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B2DEDD"/>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DE61051-A858-B246-96EF-A9C870BC59A8}"/>
              </a:ext>
            </a:extLst>
          </p:cNvPr>
          <p:cNvGrpSpPr/>
          <p:nvPr userDrawn="1"/>
        </p:nvGrpSpPr>
        <p:grpSpPr>
          <a:xfrm>
            <a:off x="661208" y="3925766"/>
            <a:ext cx="2391959" cy="2427301"/>
            <a:chOff x="690225" y="4499263"/>
            <a:chExt cx="1499146" cy="1521296"/>
          </a:xfrm>
        </p:grpSpPr>
        <p:sp>
          <p:nvSpPr>
            <p:cNvPr id="13" name="Freeform 12">
              <a:extLst>
                <a:ext uri="{FF2B5EF4-FFF2-40B4-BE49-F238E27FC236}">
                  <a16:creationId xmlns:a16="http://schemas.microsoft.com/office/drawing/2014/main" id="{AF37075F-EE53-DD43-B1A2-8080A07F4243}"/>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3AD44D73-A4EF-E642-BF9A-BFB81FD019B2}"/>
                </a:ext>
              </a:extLst>
            </p:cNvPr>
            <p:cNvGrpSpPr/>
            <p:nvPr/>
          </p:nvGrpSpPr>
          <p:grpSpPr>
            <a:xfrm>
              <a:off x="879521" y="4954417"/>
              <a:ext cx="306297" cy="518817"/>
              <a:chOff x="879521" y="4954417"/>
              <a:chExt cx="306297" cy="518817"/>
            </a:xfrm>
            <a:solidFill>
              <a:srgbClr val="F1A0C2"/>
            </a:solidFill>
          </p:grpSpPr>
          <p:sp>
            <p:nvSpPr>
              <p:cNvPr id="39" name="Freeform 38">
                <a:extLst>
                  <a:ext uri="{FF2B5EF4-FFF2-40B4-BE49-F238E27FC236}">
                    <a16:creationId xmlns:a16="http://schemas.microsoft.com/office/drawing/2014/main" id="{53838A8B-CA4A-F345-AC4E-08DFF86E941F}"/>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294E190-A5B9-D041-9215-3B30AB95AF6E}"/>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C3C03-77C4-3246-891A-FDBCAF6AE0E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9D77D77-14D5-A34C-9BCC-D1E2D2312E11}"/>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3A1489B-8AC7-F246-B831-A1EFA3CF0E9E}"/>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EBD194C2-E4F5-2C43-9FB8-5CBE2A980A36}"/>
                </a:ext>
              </a:extLst>
            </p:cNvPr>
            <p:cNvGrpSpPr/>
            <p:nvPr/>
          </p:nvGrpSpPr>
          <p:grpSpPr>
            <a:xfrm>
              <a:off x="1305674" y="4681705"/>
              <a:ext cx="305346" cy="518817"/>
              <a:chOff x="1305674" y="4681705"/>
              <a:chExt cx="305346" cy="518817"/>
            </a:xfrm>
            <a:solidFill>
              <a:srgbClr val="F1A0C2"/>
            </a:solidFill>
          </p:grpSpPr>
          <p:sp>
            <p:nvSpPr>
              <p:cNvPr id="34" name="Freeform 33">
                <a:extLst>
                  <a:ext uri="{FF2B5EF4-FFF2-40B4-BE49-F238E27FC236}">
                    <a16:creationId xmlns:a16="http://schemas.microsoft.com/office/drawing/2014/main" id="{A6CDE80F-09B1-144B-9572-0FBE6E51DB8F}"/>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74F6D7-EC44-E948-AE55-9E605291DFE1}"/>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7B1881-C0F4-B045-8AE9-3C80FD55EB7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1A85788-3BC9-5646-9149-C07F88BC81A5}"/>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438889-9EEF-2A4F-AC95-DD74967EC4D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C21F0A6E-E140-394C-BAA7-2ADED6112B08}"/>
                </a:ext>
              </a:extLst>
            </p:cNvPr>
            <p:cNvGrpSpPr/>
            <p:nvPr/>
          </p:nvGrpSpPr>
          <p:grpSpPr>
            <a:xfrm>
              <a:off x="1725169" y="4951566"/>
              <a:ext cx="306297" cy="518817"/>
              <a:chOff x="1725169" y="4951566"/>
              <a:chExt cx="306297" cy="518817"/>
            </a:xfrm>
            <a:solidFill>
              <a:srgbClr val="F1A0C2"/>
            </a:solidFill>
          </p:grpSpPr>
          <p:sp>
            <p:nvSpPr>
              <p:cNvPr id="29" name="Freeform 28">
                <a:extLst>
                  <a:ext uri="{FF2B5EF4-FFF2-40B4-BE49-F238E27FC236}">
                    <a16:creationId xmlns:a16="http://schemas.microsoft.com/office/drawing/2014/main" id="{1F06A2E2-6692-9B41-9308-0ADBE2C42BA7}"/>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291781-4585-4443-BEC0-9A2ECCA6E357}"/>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1D0C2F0-3F7C-3F4C-AF0B-325ED6DC0A97}"/>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6CD45C-5BF2-A540-9F8F-4E93DE0311DE}"/>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D49B27-32D9-A54F-BD63-A126B9C7EAFB}"/>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E4D65D7B-0076-104B-84CD-DA2FB49AB306}"/>
                </a:ext>
              </a:extLst>
            </p:cNvPr>
            <p:cNvGrpSpPr/>
            <p:nvPr/>
          </p:nvGrpSpPr>
          <p:grpSpPr>
            <a:xfrm>
              <a:off x="690225" y="4499263"/>
              <a:ext cx="1499146" cy="1498491"/>
              <a:chOff x="690225" y="4499263"/>
              <a:chExt cx="1499146" cy="1498491"/>
            </a:xfrm>
            <a:solidFill>
              <a:srgbClr val="000000"/>
            </a:solidFill>
          </p:grpSpPr>
          <p:grpSp>
            <p:nvGrpSpPr>
              <p:cNvPr id="18" name="Graphic 2">
                <a:extLst>
                  <a:ext uri="{FF2B5EF4-FFF2-40B4-BE49-F238E27FC236}">
                    <a16:creationId xmlns:a16="http://schemas.microsoft.com/office/drawing/2014/main" id="{DE9DEAB5-7310-5F45-8EB5-25F5F88E0D87}"/>
                  </a:ext>
                </a:extLst>
              </p:cNvPr>
              <p:cNvGrpSpPr/>
              <p:nvPr userDrawn="1"/>
            </p:nvGrpSpPr>
            <p:grpSpPr>
              <a:xfrm>
                <a:off x="690225" y="4499263"/>
                <a:ext cx="1499146" cy="1498491"/>
                <a:chOff x="690225" y="4499263"/>
                <a:chExt cx="1499146" cy="1498491"/>
              </a:xfrm>
              <a:solidFill>
                <a:srgbClr val="000000"/>
              </a:solidFill>
            </p:grpSpPr>
            <p:sp>
              <p:nvSpPr>
                <p:cNvPr id="27" name="Freeform 26">
                  <a:extLst>
                    <a:ext uri="{FF2B5EF4-FFF2-40B4-BE49-F238E27FC236}">
                      <a16:creationId xmlns:a16="http://schemas.microsoft.com/office/drawing/2014/main" id="{FC425B52-DAEC-7C46-955E-F28D71D22239}"/>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61D2BC-850C-9F45-8E21-27A20AA7F14B}"/>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C5449AD1-A88B-974B-9985-BC8CE0F6AD0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A47AB86-2035-894E-A17A-36B413CE2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253ED84-ADC7-424C-94CE-2805CB964E72}"/>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a:t>01</a:t>
            </a:r>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58412"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B2DEDD"/>
          </a:solidFill>
          <a:ln w="24491"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DE61051-A858-B246-96EF-A9C870BC59A8}"/>
              </a:ext>
            </a:extLst>
          </p:cNvPr>
          <p:cNvGrpSpPr/>
          <p:nvPr userDrawn="1"/>
        </p:nvGrpSpPr>
        <p:grpSpPr>
          <a:xfrm>
            <a:off x="661208" y="3925766"/>
            <a:ext cx="2391959" cy="2427301"/>
            <a:chOff x="690225" y="4499263"/>
            <a:chExt cx="1499146" cy="1521296"/>
          </a:xfrm>
        </p:grpSpPr>
        <p:sp>
          <p:nvSpPr>
            <p:cNvPr id="13" name="Freeform 12">
              <a:extLst>
                <a:ext uri="{FF2B5EF4-FFF2-40B4-BE49-F238E27FC236}">
                  <a16:creationId xmlns:a16="http://schemas.microsoft.com/office/drawing/2014/main" id="{AF37075F-EE53-DD43-B1A2-8080A07F4243}"/>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3AD44D73-A4EF-E642-BF9A-BFB81FD019B2}"/>
                </a:ext>
              </a:extLst>
            </p:cNvPr>
            <p:cNvGrpSpPr/>
            <p:nvPr/>
          </p:nvGrpSpPr>
          <p:grpSpPr>
            <a:xfrm>
              <a:off x="879521" y="4954417"/>
              <a:ext cx="306297" cy="518817"/>
              <a:chOff x="879521" y="4954417"/>
              <a:chExt cx="306297" cy="518817"/>
            </a:xfrm>
            <a:solidFill>
              <a:srgbClr val="F1A0C2"/>
            </a:solidFill>
          </p:grpSpPr>
          <p:sp>
            <p:nvSpPr>
              <p:cNvPr id="39" name="Freeform 38">
                <a:extLst>
                  <a:ext uri="{FF2B5EF4-FFF2-40B4-BE49-F238E27FC236}">
                    <a16:creationId xmlns:a16="http://schemas.microsoft.com/office/drawing/2014/main" id="{53838A8B-CA4A-F345-AC4E-08DFF86E941F}"/>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294E190-A5B9-D041-9215-3B30AB95AF6E}"/>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C3C03-77C4-3246-891A-FDBCAF6AE0E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9D77D77-14D5-A34C-9BCC-D1E2D2312E11}"/>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3A1489B-8AC7-F246-B831-A1EFA3CF0E9E}"/>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EBD194C2-E4F5-2C43-9FB8-5CBE2A980A36}"/>
                </a:ext>
              </a:extLst>
            </p:cNvPr>
            <p:cNvGrpSpPr/>
            <p:nvPr/>
          </p:nvGrpSpPr>
          <p:grpSpPr>
            <a:xfrm>
              <a:off x="1305674" y="4681705"/>
              <a:ext cx="305346" cy="518817"/>
              <a:chOff x="1305674" y="4681705"/>
              <a:chExt cx="305346" cy="518817"/>
            </a:xfrm>
            <a:solidFill>
              <a:srgbClr val="F1A0C2"/>
            </a:solidFill>
          </p:grpSpPr>
          <p:sp>
            <p:nvSpPr>
              <p:cNvPr id="34" name="Freeform 33">
                <a:extLst>
                  <a:ext uri="{FF2B5EF4-FFF2-40B4-BE49-F238E27FC236}">
                    <a16:creationId xmlns:a16="http://schemas.microsoft.com/office/drawing/2014/main" id="{A6CDE80F-09B1-144B-9572-0FBE6E51DB8F}"/>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74F6D7-EC44-E948-AE55-9E605291DFE1}"/>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7B1881-C0F4-B045-8AE9-3C80FD55EB7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1A85788-3BC9-5646-9149-C07F88BC81A5}"/>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438889-9EEF-2A4F-AC95-DD74967EC4D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C21F0A6E-E140-394C-BAA7-2ADED6112B08}"/>
                </a:ext>
              </a:extLst>
            </p:cNvPr>
            <p:cNvGrpSpPr/>
            <p:nvPr/>
          </p:nvGrpSpPr>
          <p:grpSpPr>
            <a:xfrm>
              <a:off x="1725169" y="4951566"/>
              <a:ext cx="306297" cy="518817"/>
              <a:chOff x="1725169" y="4951566"/>
              <a:chExt cx="306297" cy="518817"/>
            </a:xfrm>
            <a:solidFill>
              <a:srgbClr val="F1A0C2"/>
            </a:solidFill>
          </p:grpSpPr>
          <p:sp>
            <p:nvSpPr>
              <p:cNvPr id="29" name="Freeform 28">
                <a:extLst>
                  <a:ext uri="{FF2B5EF4-FFF2-40B4-BE49-F238E27FC236}">
                    <a16:creationId xmlns:a16="http://schemas.microsoft.com/office/drawing/2014/main" id="{1F06A2E2-6692-9B41-9308-0ADBE2C42BA7}"/>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291781-4585-4443-BEC0-9A2ECCA6E357}"/>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1D0C2F0-3F7C-3F4C-AF0B-325ED6DC0A97}"/>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6CD45C-5BF2-A540-9F8F-4E93DE0311DE}"/>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D49B27-32D9-A54F-BD63-A126B9C7EAFB}"/>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E4D65D7B-0076-104B-84CD-DA2FB49AB306}"/>
                </a:ext>
              </a:extLst>
            </p:cNvPr>
            <p:cNvGrpSpPr/>
            <p:nvPr/>
          </p:nvGrpSpPr>
          <p:grpSpPr>
            <a:xfrm>
              <a:off x="690225" y="4499263"/>
              <a:ext cx="1499146" cy="1498491"/>
              <a:chOff x="690225" y="4499263"/>
              <a:chExt cx="1499146" cy="1498491"/>
            </a:xfrm>
            <a:solidFill>
              <a:srgbClr val="000000"/>
            </a:solidFill>
          </p:grpSpPr>
          <p:grpSp>
            <p:nvGrpSpPr>
              <p:cNvPr id="18" name="Graphic 2">
                <a:extLst>
                  <a:ext uri="{FF2B5EF4-FFF2-40B4-BE49-F238E27FC236}">
                    <a16:creationId xmlns:a16="http://schemas.microsoft.com/office/drawing/2014/main" id="{DE9DEAB5-7310-5F45-8EB5-25F5F88E0D87}"/>
                  </a:ext>
                </a:extLst>
              </p:cNvPr>
              <p:cNvGrpSpPr/>
              <p:nvPr userDrawn="1"/>
            </p:nvGrpSpPr>
            <p:grpSpPr>
              <a:xfrm>
                <a:off x="690225" y="4499263"/>
                <a:ext cx="1499146" cy="1498491"/>
                <a:chOff x="690225" y="4499263"/>
                <a:chExt cx="1499146" cy="1498491"/>
              </a:xfrm>
              <a:solidFill>
                <a:srgbClr val="000000"/>
              </a:solidFill>
            </p:grpSpPr>
            <p:sp>
              <p:nvSpPr>
                <p:cNvPr id="27" name="Freeform 26">
                  <a:extLst>
                    <a:ext uri="{FF2B5EF4-FFF2-40B4-BE49-F238E27FC236}">
                      <a16:creationId xmlns:a16="http://schemas.microsoft.com/office/drawing/2014/main" id="{FC425B52-DAEC-7C46-955E-F28D71D22239}"/>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61D2BC-850C-9F45-8E21-27A20AA7F14B}"/>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C5449AD1-A88B-974B-9985-BC8CE0F6AD0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A47AB86-2035-894E-A17A-36B413CE2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253ED84-ADC7-424C-94CE-2805CB964E72}"/>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Tree>
    <p:extLst>
      <p:ext uri="{BB962C8B-B14F-4D97-AF65-F5344CB8AC3E}">
        <p14:creationId xmlns:p14="http://schemas.microsoft.com/office/powerpoint/2010/main" val="886121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238448"/>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72406"/>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59101" y="5112067"/>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39148" y="4448190"/>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DF379896-DE07-CD40-A54B-EE1A1292ABB4}"/>
              </a:ext>
            </a:extLst>
          </p:cNvPr>
          <p:cNvGrpSpPr/>
          <p:nvPr userDrawn="1"/>
        </p:nvGrpSpPr>
        <p:grpSpPr>
          <a:xfrm>
            <a:off x="6570304" y="364051"/>
            <a:ext cx="4746350" cy="1292874"/>
            <a:chOff x="606516" y="4401391"/>
            <a:chExt cx="6216321" cy="1693284"/>
          </a:xfrm>
        </p:grpSpPr>
        <p:grpSp>
          <p:nvGrpSpPr>
            <p:cNvPr id="69" name="Graphic 2">
              <a:extLst>
                <a:ext uri="{FF2B5EF4-FFF2-40B4-BE49-F238E27FC236}">
                  <a16:creationId xmlns:a16="http://schemas.microsoft.com/office/drawing/2014/main" id="{B19D9810-DB8B-6140-B61E-242FDC1BE2C3}"/>
                </a:ext>
              </a:extLst>
            </p:cNvPr>
            <p:cNvGrpSpPr/>
            <p:nvPr/>
          </p:nvGrpSpPr>
          <p:grpSpPr>
            <a:xfrm>
              <a:off x="2615525" y="4709261"/>
              <a:ext cx="4207312" cy="1153561"/>
              <a:chOff x="2615525" y="4709261"/>
              <a:chExt cx="4207312" cy="1153561"/>
            </a:xfrm>
          </p:grpSpPr>
          <p:sp>
            <p:nvSpPr>
              <p:cNvPr id="99" name="Freeform 98">
                <a:extLst>
                  <a:ext uri="{FF2B5EF4-FFF2-40B4-BE49-F238E27FC236}">
                    <a16:creationId xmlns:a16="http://schemas.microsoft.com/office/drawing/2014/main" id="{03161BE7-EB8A-D04B-81F9-6D2DC19904D8}"/>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1FA9F80-1192-6048-9291-640080F3B54D}"/>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D3D09C00-8BA5-2947-8513-8FFB774EFA5F}"/>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02" name="Graphic 2">
                <a:extLst>
                  <a:ext uri="{FF2B5EF4-FFF2-40B4-BE49-F238E27FC236}">
                    <a16:creationId xmlns:a16="http://schemas.microsoft.com/office/drawing/2014/main" id="{1216A090-86D6-9545-B89D-00FF2B13CB84}"/>
                  </a:ext>
                </a:extLst>
              </p:cNvPr>
              <p:cNvGrpSpPr/>
              <p:nvPr/>
            </p:nvGrpSpPr>
            <p:grpSpPr>
              <a:xfrm>
                <a:off x="2615525" y="4709261"/>
                <a:ext cx="4196848" cy="677503"/>
                <a:chOff x="2615525" y="4709261"/>
                <a:chExt cx="4196848" cy="677503"/>
              </a:xfrm>
              <a:solidFill>
                <a:srgbClr val="000000"/>
              </a:solidFill>
            </p:grpSpPr>
            <p:sp>
              <p:nvSpPr>
                <p:cNvPr id="120" name="Freeform 119">
                  <a:extLst>
                    <a:ext uri="{FF2B5EF4-FFF2-40B4-BE49-F238E27FC236}">
                      <a16:creationId xmlns:a16="http://schemas.microsoft.com/office/drawing/2014/main" id="{57BB27B7-61D8-6647-AFDC-05430930BE57}"/>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68C4EEC-AAF4-0248-94CE-B272F2202FA2}"/>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6DF38EE-D012-EF4F-B7A3-C6C530A44DA9}"/>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302165BA-7C60-584E-B49F-65EDAAFDF00D}"/>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9AB120-1BF5-8843-942C-6CC6BE2FA439}"/>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F2B9E0-F329-FF4A-8C02-06B5551037FC}"/>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558CF210-DE09-814B-B7EB-568C04219816}"/>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1219B62-97F9-5A4F-A787-2B1CCAF4117B}"/>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E58858B8-F8B8-1B42-A158-11ECE6DFA4E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688F2C3-6A13-2D45-BA62-3C7EE84CD75E}"/>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B65C9C-3A0C-4E43-8465-B95D45F73A25}"/>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03" name="Graphic 2">
                <a:extLst>
                  <a:ext uri="{FF2B5EF4-FFF2-40B4-BE49-F238E27FC236}">
                    <a16:creationId xmlns:a16="http://schemas.microsoft.com/office/drawing/2014/main" id="{E68270AD-5F3E-A74E-A83E-9467EF7AB7D3}"/>
                  </a:ext>
                </a:extLst>
              </p:cNvPr>
              <p:cNvGrpSpPr/>
              <p:nvPr/>
            </p:nvGrpSpPr>
            <p:grpSpPr>
              <a:xfrm>
                <a:off x="2629793" y="5482737"/>
                <a:ext cx="4193044" cy="380086"/>
                <a:chOff x="2629793" y="5482737"/>
                <a:chExt cx="4193044" cy="380086"/>
              </a:xfrm>
              <a:solidFill>
                <a:srgbClr val="000000"/>
              </a:solidFill>
            </p:grpSpPr>
            <p:sp>
              <p:nvSpPr>
                <p:cNvPr id="104" name="Freeform 103">
                  <a:extLst>
                    <a:ext uri="{FF2B5EF4-FFF2-40B4-BE49-F238E27FC236}">
                      <a16:creationId xmlns:a16="http://schemas.microsoft.com/office/drawing/2014/main" id="{D71112D5-D977-D14C-A142-BB51F1BEB8EE}"/>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D2E919-94C4-CD47-A63F-9B5B15267F7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81FEC2D-A683-AC43-BBAD-31ACF9BE764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0014171-4DBD-BD44-8BBE-B17DC087F561}"/>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21D6A415-B5BB-ED45-9996-ADA87CDD000E}"/>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477432A-B7C2-034D-BD50-D651C1DAB216}"/>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459B85B-974A-D54D-8E79-4A13871E8F1A}"/>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6EBC9D-B5CF-F842-977A-0F5AF629B266}"/>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5AB50D4B-9EAC-C84D-A1B3-0BA3E69A1EA1}"/>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5D001AC8-9850-1E45-ACB2-B05C3324E26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8CBD89E0-BD39-CA4E-9156-2B57A0BCDB12}"/>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CB55ED1-0FA2-9E4C-B492-2BD384879821}"/>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E1A2B1C-9159-DC49-BA70-8EDE40077C0A}"/>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23D78EB-DDB1-5642-99F6-0E2F368CE511}"/>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AB288D9-857F-2148-ABCE-7DAA8C6EDF63}"/>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86B75261-192C-1E45-85C5-8E0ACEB4FDAF}"/>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70" name="Graphic 2">
              <a:extLst>
                <a:ext uri="{FF2B5EF4-FFF2-40B4-BE49-F238E27FC236}">
                  <a16:creationId xmlns:a16="http://schemas.microsoft.com/office/drawing/2014/main" id="{15FE7EA4-C430-0D4D-84C1-3CC7E27C0AB3}"/>
                </a:ext>
              </a:extLst>
            </p:cNvPr>
            <p:cNvGrpSpPr/>
            <p:nvPr/>
          </p:nvGrpSpPr>
          <p:grpSpPr>
            <a:xfrm>
              <a:off x="606516" y="4401391"/>
              <a:ext cx="1666563" cy="1693284"/>
              <a:chOff x="606516" y="4401391"/>
              <a:chExt cx="1666563" cy="1693284"/>
            </a:xfrm>
          </p:grpSpPr>
          <p:grpSp>
            <p:nvGrpSpPr>
              <p:cNvPr id="71" name="Graphic 2">
                <a:extLst>
                  <a:ext uri="{FF2B5EF4-FFF2-40B4-BE49-F238E27FC236}">
                    <a16:creationId xmlns:a16="http://schemas.microsoft.com/office/drawing/2014/main" id="{FB51A6A2-6E23-B24B-BE3A-5C562192A902}"/>
                  </a:ext>
                </a:extLst>
              </p:cNvPr>
              <p:cNvGrpSpPr/>
              <p:nvPr/>
            </p:nvGrpSpPr>
            <p:grpSpPr>
              <a:xfrm>
                <a:off x="606516" y="4401391"/>
                <a:ext cx="1666563" cy="1693284"/>
                <a:chOff x="606516" y="4401391"/>
                <a:chExt cx="1666563" cy="1693284"/>
              </a:xfrm>
            </p:grpSpPr>
            <p:sp>
              <p:nvSpPr>
                <p:cNvPr id="97" name="Freeform 96">
                  <a:extLst>
                    <a:ext uri="{FF2B5EF4-FFF2-40B4-BE49-F238E27FC236}">
                      <a16:creationId xmlns:a16="http://schemas.microsoft.com/office/drawing/2014/main" id="{C8A73FE5-54A5-0044-843C-BE1D579F62FC}"/>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17B95556-58D3-C646-940A-E5C2B3E5ED2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72" name="Graphic 2">
                <a:extLst>
                  <a:ext uri="{FF2B5EF4-FFF2-40B4-BE49-F238E27FC236}">
                    <a16:creationId xmlns:a16="http://schemas.microsoft.com/office/drawing/2014/main" id="{C4CA668A-3F01-3E43-A808-024BA189FBE9}"/>
                  </a:ext>
                </a:extLst>
              </p:cNvPr>
              <p:cNvGrpSpPr/>
              <p:nvPr/>
            </p:nvGrpSpPr>
            <p:grpSpPr>
              <a:xfrm>
                <a:off x="879521" y="4954417"/>
                <a:ext cx="306297" cy="518817"/>
                <a:chOff x="879521" y="4954417"/>
                <a:chExt cx="306297" cy="518817"/>
              </a:xfrm>
              <a:solidFill>
                <a:srgbClr val="F1A0C2"/>
              </a:solidFill>
            </p:grpSpPr>
            <p:sp>
              <p:nvSpPr>
                <p:cNvPr id="92" name="Freeform 91">
                  <a:extLst>
                    <a:ext uri="{FF2B5EF4-FFF2-40B4-BE49-F238E27FC236}">
                      <a16:creationId xmlns:a16="http://schemas.microsoft.com/office/drawing/2014/main" id="{5FCB7D0F-B8E5-C245-A543-008FC778E79C}"/>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ACA5265-0C68-E344-AC77-3B6E37CE2689}"/>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F722FBD2-2E21-204E-9583-4506FF1CB88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1E4348C-D4FA-2B49-B35E-56FDC11F45A4}"/>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92C37A4-5C17-AA4A-94F5-51222FD0223C}"/>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73" name="Graphic 2">
                <a:extLst>
                  <a:ext uri="{FF2B5EF4-FFF2-40B4-BE49-F238E27FC236}">
                    <a16:creationId xmlns:a16="http://schemas.microsoft.com/office/drawing/2014/main" id="{1F2416C2-F242-5C4C-8FED-28B187B4B81E}"/>
                  </a:ext>
                </a:extLst>
              </p:cNvPr>
              <p:cNvGrpSpPr/>
              <p:nvPr/>
            </p:nvGrpSpPr>
            <p:grpSpPr>
              <a:xfrm>
                <a:off x="1305674" y="4681705"/>
                <a:ext cx="305346" cy="518817"/>
                <a:chOff x="1305674" y="4681705"/>
                <a:chExt cx="305346" cy="518817"/>
              </a:xfrm>
              <a:solidFill>
                <a:srgbClr val="F1A0C2"/>
              </a:solidFill>
            </p:grpSpPr>
            <p:sp>
              <p:nvSpPr>
                <p:cNvPr id="87" name="Freeform 86">
                  <a:extLst>
                    <a:ext uri="{FF2B5EF4-FFF2-40B4-BE49-F238E27FC236}">
                      <a16:creationId xmlns:a16="http://schemas.microsoft.com/office/drawing/2014/main" id="{2C68CF0D-96DB-B34B-9163-9010A93CF1AA}"/>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EA2B0A3-CF2B-734B-B413-C7A926BD7166}"/>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11C1A64E-84C6-F54C-A72C-442B0C986972}"/>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7E7DBFC-34B1-C14A-A2A1-C3BAE80F740D}"/>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A6A41DA-DE55-C948-A1FB-718A5EFCC60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88D5F5C3-F694-5946-A546-E21A55368758}"/>
                  </a:ext>
                </a:extLst>
              </p:cNvPr>
              <p:cNvGrpSpPr/>
              <p:nvPr/>
            </p:nvGrpSpPr>
            <p:grpSpPr>
              <a:xfrm>
                <a:off x="1725169" y="4951566"/>
                <a:ext cx="306297" cy="518817"/>
                <a:chOff x="1725169" y="4951566"/>
                <a:chExt cx="306297" cy="518817"/>
              </a:xfrm>
              <a:solidFill>
                <a:srgbClr val="F1A0C2"/>
              </a:solidFill>
            </p:grpSpPr>
            <p:sp>
              <p:nvSpPr>
                <p:cNvPr id="82" name="Freeform 81">
                  <a:extLst>
                    <a:ext uri="{FF2B5EF4-FFF2-40B4-BE49-F238E27FC236}">
                      <a16:creationId xmlns:a16="http://schemas.microsoft.com/office/drawing/2014/main" id="{E8E83C71-5EA7-2449-9107-2D2A05ACE05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0F611C4D-8446-F84E-AA16-F6DEF03BD3FC}"/>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FC08F099-3FC8-5644-962E-F4BABE44187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F37F383-66C9-D54B-B41F-4D2A89C8B86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F87BC40-2763-D444-B048-47D079AC561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75" name="Graphic 2">
                <a:extLst>
                  <a:ext uri="{FF2B5EF4-FFF2-40B4-BE49-F238E27FC236}">
                    <a16:creationId xmlns:a16="http://schemas.microsoft.com/office/drawing/2014/main" id="{F97AF121-7836-AD40-BCB2-FBAEF73C59AB}"/>
                  </a:ext>
                </a:extLst>
              </p:cNvPr>
              <p:cNvGrpSpPr/>
              <p:nvPr/>
            </p:nvGrpSpPr>
            <p:grpSpPr>
              <a:xfrm>
                <a:off x="690225" y="4499263"/>
                <a:ext cx="1499146" cy="1498490"/>
                <a:chOff x="690225" y="4499263"/>
                <a:chExt cx="1499146" cy="1498490"/>
              </a:xfrm>
              <a:solidFill>
                <a:srgbClr val="000000"/>
              </a:solidFill>
            </p:grpSpPr>
            <p:grpSp>
              <p:nvGrpSpPr>
                <p:cNvPr id="76" name="Graphic 2">
                  <a:extLst>
                    <a:ext uri="{FF2B5EF4-FFF2-40B4-BE49-F238E27FC236}">
                      <a16:creationId xmlns:a16="http://schemas.microsoft.com/office/drawing/2014/main" id="{32905275-1B3A-A744-A998-6214AD001532}"/>
                    </a:ext>
                  </a:extLst>
                </p:cNvPr>
                <p:cNvGrpSpPr/>
                <p:nvPr/>
              </p:nvGrpSpPr>
              <p:grpSpPr>
                <a:xfrm>
                  <a:off x="690225" y="4499263"/>
                  <a:ext cx="1499146" cy="1498490"/>
                  <a:chOff x="690225" y="4499263"/>
                  <a:chExt cx="1499146" cy="1498490"/>
                </a:xfrm>
                <a:solidFill>
                  <a:srgbClr val="000000"/>
                </a:solidFill>
              </p:grpSpPr>
              <p:sp>
                <p:nvSpPr>
                  <p:cNvPr id="80" name="Freeform 79">
                    <a:extLst>
                      <a:ext uri="{FF2B5EF4-FFF2-40B4-BE49-F238E27FC236}">
                        <a16:creationId xmlns:a16="http://schemas.microsoft.com/office/drawing/2014/main" id="{44603E32-5762-CE4E-B89F-D951DEEE9AAB}"/>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6E37D24-7C74-8F45-8721-E68F48399FFE}"/>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D0866BF0-D48A-EF47-B113-C1258A00C73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D9D9933-6326-0C47-ACF8-BFEA439DF0EA}"/>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4F1F5A7-8413-FC41-BA3D-E64661182D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83112" y="4039100"/>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83112" y="3229524"/>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a:t>Thank You</a:t>
            </a:r>
          </a:p>
        </p:txBody>
      </p:sp>
      <p:pic>
        <p:nvPicPr>
          <p:cNvPr id="2" name="Picture 1">
            <a:extLst>
              <a:ext uri="{FF2B5EF4-FFF2-40B4-BE49-F238E27FC236}">
                <a16:creationId xmlns:a16="http://schemas.microsoft.com/office/drawing/2014/main" id="{F74AC844-833E-729D-060A-3EBBC597E67A}"/>
              </a:ext>
            </a:extLst>
          </p:cNvPr>
          <p:cNvPicPr>
            <a:picLocks noChangeAspect="1"/>
          </p:cNvPicPr>
          <p:nvPr userDrawn="1"/>
        </p:nvPicPr>
        <p:blipFill>
          <a:blip r:embed="rId2"/>
          <a:stretch>
            <a:fillRect/>
          </a:stretch>
        </p:blipFill>
        <p:spPr>
          <a:xfrm>
            <a:off x="983112" y="6082550"/>
            <a:ext cx="2136485" cy="434245"/>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84017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41179" y="41482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76476" y="41482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marL="0" indent="0">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62882" y="132980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98179" y="132980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69461" y="224479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04758" y="224479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91164" y="315978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26461" y="315978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69461" y="407477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04758" y="407477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841179" y="392880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841179" y="303950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841179" y="215871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814742" y="120222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 name="Text Placeholder 25">
            <a:extLst>
              <a:ext uri="{FF2B5EF4-FFF2-40B4-BE49-F238E27FC236}">
                <a16:creationId xmlns:a16="http://schemas.microsoft.com/office/drawing/2014/main" id="{9F31686E-50B2-359F-B51A-54363BD9F8BE}"/>
              </a:ext>
            </a:extLst>
          </p:cNvPr>
          <p:cNvSpPr>
            <a:spLocks noGrp="1"/>
          </p:cNvSpPr>
          <p:nvPr>
            <p:ph type="body" sz="quarter" idx="37" hasCustomPrompt="1"/>
          </p:nvPr>
        </p:nvSpPr>
        <p:spPr>
          <a:xfrm>
            <a:off x="5869816" y="502448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3" name="Text Placeholder 25">
            <a:extLst>
              <a:ext uri="{FF2B5EF4-FFF2-40B4-BE49-F238E27FC236}">
                <a16:creationId xmlns:a16="http://schemas.microsoft.com/office/drawing/2014/main" id="{7630DBAB-0A41-7043-7DF7-76F3BF1D34B4}"/>
              </a:ext>
            </a:extLst>
          </p:cNvPr>
          <p:cNvSpPr>
            <a:spLocks noGrp="1"/>
          </p:cNvSpPr>
          <p:nvPr>
            <p:ph type="body" sz="quarter" idx="38" hasCustomPrompt="1"/>
          </p:nvPr>
        </p:nvSpPr>
        <p:spPr>
          <a:xfrm>
            <a:off x="6705113" y="502448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xxx</a:t>
            </a:r>
          </a:p>
        </p:txBody>
      </p:sp>
      <p:cxnSp>
        <p:nvCxnSpPr>
          <p:cNvPr id="4" name="Straight Connector 3">
            <a:extLst>
              <a:ext uri="{FF2B5EF4-FFF2-40B4-BE49-F238E27FC236}">
                <a16:creationId xmlns:a16="http://schemas.microsoft.com/office/drawing/2014/main" id="{3CECD775-8A5A-78C9-9481-DCC0ED2759D4}"/>
              </a:ext>
            </a:extLst>
          </p:cNvPr>
          <p:cNvCxnSpPr>
            <a:cxnSpLocks/>
          </p:cNvCxnSpPr>
          <p:nvPr userDrawn="1"/>
        </p:nvCxnSpPr>
        <p:spPr>
          <a:xfrm flipH="1">
            <a:off x="5841179" y="4878519"/>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72928022-B815-558F-1DE2-5252EC89763E}"/>
              </a:ext>
            </a:extLst>
          </p:cNvPr>
          <p:cNvSpPr>
            <a:spLocks noGrp="1"/>
          </p:cNvSpPr>
          <p:nvPr>
            <p:ph type="body" sz="quarter" idx="39" hasCustomPrompt="1"/>
          </p:nvPr>
        </p:nvSpPr>
        <p:spPr>
          <a:xfrm>
            <a:off x="5876287" y="5991984"/>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6" name="Text Placeholder 25">
            <a:extLst>
              <a:ext uri="{FF2B5EF4-FFF2-40B4-BE49-F238E27FC236}">
                <a16:creationId xmlns:a16="http://schemas.microsoft.com/office/drawing/2014/main" id="{ACFA1026-5B7D-72AC-308E-1702F98B1753}"/>
              </a:ext>
            </a:extLst>
          </p:cNvPr>
          <p:cNvSpPr>
            <a:spLocks noGrp="1"/>
          </p:cNvSpPr>
          <p:nvPr>
            <p:ph type="body" sz="quarter" idx="40" hasCustomPrompt="1"/>
          </p:nvPr>
        </p:nvSpPr>
        <p:spPr>
          <a:xfrm>
            <a:off x="6711584" y="599198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xxx</a:t>
            </a:r>
          </a:p>
        </p:txBody>
      </p:sp>
      <p:cxnSp>
        <p:nvCxnSpPr>
          <p:cNvPr id="7" name="Straight Connector 6">
            <a:extLst>
              <a:ext uri="{FF2B5EF4-FFF2-40B4-BE49-F238E27FC236}">
                <a16:creationId xmlns:a16="http://schemas.microsoft.com/office/drawing/2014/main" id="{87354D78-1D5D-57D0-3A63-72DA7072ACAF}"/>
              </a:ext>
            </a:extLst>
          </p:cNvPr>
          <p:cNvCxnSpPr>
            <a:cxnSpLocks/>
          </p:cNvCxnSpPr>
          <p:nvPr userDrawn="1"/>
        </p:nvCxnSpPr>
        <p:spPr>
          <a:xfrm flipH="1">
            <a:off x="5841179" y="584601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90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 point number graph with icons " preserve="1" userDrawn="1">
  <p:cSld name="1_4 point number graph with icons ">
    <p:spTree>
      <p:nvGrpSpPr>
        <p:cNvPr id="1" name="Shape 28"/>
        <p:cNvGrpSpPr/>
        <p:nvPr/>
      </p:nvGrpSpPr>
      <p:grpSpPr>
        <a:xfrm>
          <a:off x="0" y="0"/>
          <a:ext cx="0" cy="0"/>
          <a:chOff x="0" y="0"/>
          <a:chExt cx="0" cy="0"/>
        </a:xfrm>
      </p:grpSpPr>
      <p:sp>
        <p:nvSpPr>
          <p:cNvPr id="29" name="Google Shape;29;p39"/>
          <p:cNvSpPr/>
          <p:nvPr/>
        </p:nvSpPr>
        <p:spPr>
          <a:xfrm>
            <a:off x="495393" y="1126972"/>
            <a:ext cx="2948198" cy="45719"/>
          </a:xfrm>
          <a:prstGeom prst="rect">
            <a:avLst/>
          </a:prstGeom>
          <a:solidFill>
            <a:srgbClr val="000000"/>
          </a:solidFill>
          <a:ln w="19050">
            <a:solidFill>
              <a:srgbClr val="00000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ontserrat Light"/>
              <a:ea typeface="Montserrat Light"/>
              <a:cs typeface="Montserrat Light"/>
              <a:sym typeface="Montserrat Light"/>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1719186" y="2110577"/>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790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4591578" y="2104350"/>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B2DD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7446955" y="2104350"/>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1A0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1921182" y="354775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4829575" y="352273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7655245" y="3530127"/>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2191311" y="219886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40;p39"/>
          <p:cNvSpPr/>
          <p:nvPr/>
        </p:nvSpPr>
        <p:spPr>
          <a:xfrm>
            <a:off x="5067208" y="2211104"/>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637A8D"/>
              </a:solidFill>
              <a:latin typeface="Arial"/>
              <a:ea typeface="Arial"/>
              <a:cs typeface="Arial"/>
              <a:sym typeface="Arial"/>
            </a:endParaRPr>
          </a:p>
        </p:txBody>
      </p:sp>
      <p:sp>
        <p:nvSpPr>
          <p:cNvPr id="41" name="Google Shape;41;p39"/>
          <p:cNvSpPr/>
          <p:nvPr/>
        </p:nvSpPr>
        <p:spPr>
          <a:xfrm>
            <a:off x="7932846" y="221402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2377238" y="235879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body" idx="7"/>
          </p:nvPr>
        </p:nvSpPr>
        <p:spPr>
          <a:xfrm>
            <a:off x="5271011" y="2355167"/>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body" idx="8"/>
          </p:nvPr>
        </p:nvSpPr>
        <p:spPr>
          <a:xfrm>
            <a:off x="8115268" y="2371451"/>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 name="Picture 2">
            <a:extLst>
              <a:ext uri="{FF2B5EF4-FFF2-40B4-BE49-F238E27FC236}">
                <a16:creationId xmlns:a16="http://schemas.microsoft.com/office/drawing/2014/main" id="{C7C83C13-5E48-6A69-7139-4595FFFE68A0}"/>
              </a:ext>
            </a:extLst>
          </p:cNvPr>
          <p:cNvPicPr>
            <a:picLocks noChangeAspect="1"/>
          </p:cNvPicPr>
          <p:nvPr userDrawn="1"/>
        </p:nvPicPr>
        <p:blipFill>
          <a:blip r:embed="rId2"/>
          <a:stretch>
            <a:fillRect/>
          </a:stretch>
        </p:blipFill>
        <p:spPr>
          <a:xfrm>
            <a:off x="10135155" y="253301"/>
            <a:ext cx="1314300" cy="1403911"/>
          </a:xfrm>
          <a:prstGeom prst="rect">
            <a:avLst/>
          </a:prstGeom>
        </p:spPr>
      </p:pic>
    </p:spTree>
    <p:extLst>
      <p:ext uri="{BB962C8B-B14F-4D97-AF65-F5344CB8AC3E}">
        <p14:creationId xmlns:p14="http://schemas.microsoft.com/office/powerpoint/2010/main" val="307348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 point number graph with icons " preserve="1" userDrawn="1">
  <p:cSld name="1_4 point number graph with icons ">
    <p:spTree>
      <p:nvGrpSpPr>
        <p:cNvPr id="1" name="Shape 28"/>
        <p:cNvGrpSpPr/>
        <p:nvPr/>
      </p:nvGrpSpPr>
      <p:grpSpPr>
        <a:xfrm>
          <a:off x="0" y="0"/>
          <a:ext cx="0" cy="0"/>
          <a:chOff x="0" y="0"/>
          <a:chExt cx="0" cy="0"/>
        </a:xfrm>
      </p:grpSpPr>
      <p:sp>
        <p:nvSpPr>
          <p:cNvPr id="29" name="Google Shape;29;p39"/>
          <p:cNvSpPr/>
          <p:nvPr/>
        </p:nvSpPr>
        <p:spPr>
          <a:xfrm>
            <a:off x="495393" y="1126972"/>
            <a:ext cx="2948198" cy="45719"/>
          </a:xfrm>
          <a:prstGeom prst="rect">
            <a:avLst/>
          </a:prstGeom>
          <a:solidFill>
            <a:srgbClr val="000000"/>
          </a:solidFill>
          <a:ln w="19050">
            <a:solidFill>
              <a:srgbClr val="00000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ontserrat Light"/>
              <a:ea typeface="Montserrat Light"/>
              <a:cs typeface="Montserrat Light"/>
              <a:sym typeface="Montserrat Light"/>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1546698" y="1851756"/>
            <a:ext cx="2836590" cy="3713222"/>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790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4419090" y="1851756"/>
            <a:ext cx="2836590" cy="3713222"/>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B2DD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7333288" y="1851756"/>
            <a:ext cx="2836590" cy="3713222"/>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1A0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1921182" y="354775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4829575" y="352273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7655245" y="3530127"/>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2080943" y="2018834"/>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40;p39"/>
          <p:cNvSpPr/>
          <p:nvPr/>
        </p:nvSpPr>
        <p:spPr>
          <a:xfrm>
            <a:off x="4982846" y="2018834"/>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637A8D"/>
              </a:solidFill>
              <a:latin typeface="Arial"/>
              <a:ea typeface="Arial"/>
              <a:cs typeface="Arial"/>
              <a:sym typeface="Arial"/>
            </a:endParaRPr>
          </a:p>
        </p:txBody>
      </p:sp>
      <p:sp>
        <p:nvSpPr>
          <p:cNvPr id="41" name="Google Shape;41;p39"/>
          <p:cNvSpPr/>
          <p:nvPr/>
        </p:nvSpPr>
        <p:spPr>
          <a:xfrm>
            <a:off x="7913220" y="2013176"/>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2377238" y="235879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body" idx="7"/>
          </p:nvPr>
        </p:nvSpPr>
        <p:spPr>
          <a:xfrm>
            <a:off x="5271011" y="2355167"/>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body" idx="8"/>
          </p:nvPr>
        </p:nvSpPr>
        <p:spPr>
          <a:xfrm>
            <a:off x="8115268" y="2371451"/>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 name="Picture 2">
            <a:extLst>
              <a:ext uri="{FF2B5EF4-FFF2-40B4-BE49-F238E27FC236}">
                <a16:creationId xmlns:a16="http://schemas.microsoft.com/office/drawing/2014/main" id="{C7C83C13-5E48-6A69-7139-4595FFFE68A0}"/>
              </a:ext>
            </a:extLst>
          </p:cNvPr>
          <p:cNvPicPr>
            <a:picLocks noChangeAspect="1"/>
          </p:cNvPicPr>
          <p:nvPr userDrawn="1"/>
        </p:nvPicPr>
        <p:blipFill>
          <a:blip r:embed="rId2"/>
          <a:stretch>
            <a:fillRect/>
          </a:stretch>
        </p:blipFill>
        <p:spPr>
          <a:xfrm>
            <a:off x="10135155" y="253301"/>
            <a:ext cx="1314300" cy="1403911"/>
          </a:xfrm>
          <a:prstGeom prst="rect">
            <a:avLst/>
          </a:prstGeom>
        </p:spPr>
      </p:pic>
    </p:spTree>
    <p:extLst>
      <p:ext uri="{BB962C8B-B14F-4D97-AF65-F5344CB8AC3E}">
        <p14:creationId xmlns:p14="http://schemas.microsoft.com/office/powerpoint/2010/main" val="251971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 point number graph with icons " preserve="1" userDrawn="1">
  <p:cSld name="1_4 point number graph with icons ">
    <p:spTree>
      <p:nvGrpSpPr>
        <p:cNvPr id="1" name="Shape 28"/>
        <p:cNvGrpSpPr/>
        <p:nvPr/>
      </p:nvGrpSpPr>
      <p:grpSpPr>
        <a:xfrm>
          <a:off x="0" y="0"/>
          <a:ext cx="0" cy="0"/>
          <a:chOff x="0" y="0"/>
          <a:chExt cx="0" cy="0"/>
        </a:xfrm>
      </p:grpSpPr>
      <p:sp>
        <p:nvSpPr>
          <p:cNvPr id="11" name="Google Shape;39;p39">
            <a:extLst>
              <a:ext uri="{FF2B5EF4-FFF2-40B4-BE49-F238E27FC236}">
                <a16:creationId xmlns:a16="http://schemas.microsoft.com/office/drawing/2014/main" id="{C5613DC0-58DD-103C-C822-65AF6D5DDF4F}"/>
              </a:ext>
            </a:extLst>
          </p:cNvPr>
          <p:cNvSpPr/>
          <p:nvPr userDrawn="1"/>
        </p:nvSpPr>
        <p:spPr>
          <a:xfrm>
            <a:off x="7846737" y="2708905"/>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7351291" y="2545386"/>
            <a:ext cx="2240952" cy="3019591"/>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790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2710124" y="2545386"/>
            <a:ext cx="2240952" cy="3019591"/>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B2DD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5028398" y="2545386"/>
            <a:ext cx="2240952" cy="3019591"/>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1A0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520057" y="3772306"/>
            <a:ext cx="1766146" cy="97753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2948802" y="3898545"/>
            <a:ext cx="1766146" cy="97753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5234198" y="3754675"/>
            <a:ext cx="1766146" cy="97753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737189" y="2639012"/>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C7C83C13-5E48-6A69-7139-4595FFFE68A0}"/>
              </a:ext>
            </a:extLst>
          </p:cNvPr>
          <p:cNvPicPr>
            <a:picLocks noChangeAspect="1"/>
          </p:cNvPicPr>
          <p:nvPr userDrawn="1"/>
        </p:nvPicPr>
        <p:blipFill>
          <a:blip r:embed="rId2"/>
          <a:stretch>
            <a:fillRect/>
          </a:stretch>
        </p:blipFill>
        <p:spPr>
          <a:xfrm>
            <a:off x="10135155" y="253301"/>
            <a:ext cx="1314300" cy="1403911"/>
          </a:xfrm>
          <a:prstGeom prst="rect">
            <a:avLst/>
          </a:prstGeom>
        </p:spPr>
      </p:pic>
      <p:sp>
        <p:nvSpPr>
          <p:cNvPr id="2" name="Google Shape;39;p39">
            <a:extLst>
              <a:ext uri="{FF2B5EF4-FFF2-40B4-BE49-F238E27FC236}">
                <a16:creationId xmlns:a16="http://schemas.microsoft.com/office/drawing/2014/main" id="{2BD9AF64-FA48-71E6-FB22-C4523B3ABBAE}"/>
              </a:ext>
            </a:extLst>
          </p:cNvPr>
          <p:cNvSpPr/>
          <p:nvPr userDrawn="1"/>
        </p:nvSpPr>
        <p:spPr>
          <a:xfrm>
            <a:off x="3240226" y="2773881"/>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43;p39">
            <a:extLst>
              <a:ext uri="{FF2B5EF4-FFF2-40B4-BE49-F238E27FC236}">
                <a16:creationId xmlns:a16="http://schemas.microsoft.com/office/drawing/2014/main" id="{BD978EFE-954F-7964-5FD4-E5847E804D56}"/>
              </a:ext>
            </a:extLst>
          </p:cNvPr>
          <p:cNvSpPr txBox="1">
            <a:spLocks noGrp="1"/>
          </p:cNvSpPr>
          <p:nvPr>
            <p:ph type="body" idx="10"/>
          </p:nvPr>
        </p:nvSpPr>
        <p:spPr>
          <a:xfrm>
            <a:off x="3266674" y="2791412"/>
            <a:ext cx="586612" cy="5975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39;p39">
            <a:extLst>
              <a:ext uri="{FF2B5EF4-FFF2-40B4-BE49-F238E27FC236}">
                <a16:creationId xmlns:a16="http://schemas.microsoft.com/office/drawing/2014/main" id="{DA560E23-A31E-F867-7AAA-C0160A886B51}"/>
              </a:ext>
            </a:extLst>
          </p:cNvPr>
          <p:cNvSpPr/>
          <p:nvPr userDrawn="1"/>
        </p:nvSpPr>
        <p:spPr>
          <a:xfrm>
            <a:off x="5570671" y="2659817"/>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43;p39">
            <a:extLst>
              <a:ext uri="{FF2B5EF4-FFF2-40B4-BE49-F238E27FC236}">
                <a16:creationId xmlns:a16="http://schemas.microsoft.com/office/drawing/2014/main" id="{7BB664EE-B651-A2BD-F155-5708653443FB}"/>
              </a:ext>
            </a:extLst>
          </p:cNvPr>
          <p:cNvSpPr txBox="1">
            <a:spLocks noGrp="1"/>
          </p:cNvSpPr>
          <p:nvPr>
            <p:ph type="body" idx="11"/>
          </p:nvPr>
        </p:nvSpPr>
        <p:spPr>
          <a:xfrm>
            <a:off x="5633786" y="2659817"/>
            <a:ext cx="586612" cy="5975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 name="Google Shape;31;p39">
            <a:extLst>
              <a:ext uri="{FF2B5EF4-FFF2-40B4-BE49-F238E27FC236}">
                <a16:creationId xmlns:a16="http://schemas.microsoft.com/office/drawing/2014/main" id="{6C87A1F8-EAB6-D748-AB32-B15F0FB7448C}"/>
              </a:ext>
            </a:extLst>
          </p:cNvPr>
          <p:cNvSpPr/>
          <p:nvPr userDrawn="1"/>
        </p:nvSpPr>
        <p:spPr>
          <a:xfrm>
            <a:off x="425892" y="2545386"/>
            <a:ext cx="2240952" cy="3019591"/>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790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35;p39">
            <a:extLst>
              <a:ext uri="{FF2B5EF4-FFF2-40B4-BE49-F238E27FC236}">
                <a16:creationId xmlns:a16="http://schemas.microsoft.com/office/drawing/2014/main" id="{39CC7FF3-8E15-CEF2-5C71-842877359CC9}"/>
              </a:ext>
            </a:extLst>
          </p:cNvPr>
          <p:cNvSpPr txBox="1">
            <a:spLocks noGrp="1"/>
          </p:cNvSpPr>
          <p:nvPr>
            <p:ph type="body" idx="12"/>
          </p:nvPr>
        </p:nvSpPr>
        <p:spPr>
          <a:xfrm>
            <a:off x="672457" y="3924706"/>
            <a:ext cx="1766146" cy="97753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39;p39">
            <a:extLst>
              <a:ext uri="{FF2B5EF4-FFF2-40B4-BE49-F238E27FC236}">
                <a16:creationId xmlns:a16="http://schemas.microsoft.com/office/drawing/2014/main" id="{15ADA7C9-E9C7-7367-3891-05B4784B22B2}"/>
              </a:ext>
            </a:extLst>
          </p:cNvPr>
          <p:cNvSpPr/>
          <p:nvPr userDrawn="1"/>
        </p:nvSpPr>
        <p:spPr>
          <a:xfrm>
            <a:off x="889589" y="2791412"/>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 name="Google Shape;43;p39">
            <a:extLst>
              <a:ext uri="{FF2B5EF4-FFF2-40B4-BE49-F238E27FC236}">
                <a16:creationId xmlns:a16="http://schemas.microsoft.com/office/drawing/2014/main" id="{E22F65C6-18BB-5F92-EC3C-E7F912B65CEE}"/>
              </a:ext>
            </a:extLst>
          </p:cNvPr>
          <p:cNvSpPr txBox="1">
            <a:spLocks noGrp="1"/>
          </p:cNvSpPr>
          <p:nvPr>
            <p:ph type="body" idx="13"/>
          </p:nvPr>
        </p:nvSpPr>
        <p:spPr>
          <a:xfrm>
            <a:off x="952704" y="2791412"/>
            <a:ext cx="586612" cy="5975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 name="Google Shape;32;p39">
            <a:extLst>
              <a:ext uri="{FF2B5EF4-FFF2-40B4-BE49-F238E27FC236}">
                <a16:creationId xmlns:a16="http://schemas.microsoft.com/office/drawing/2014/main" id="{29D51E88-540D-E311-BEAF-62ED997A4FFE}"/>
              </a:ext>
            </a:extLst>
          </p:cNvPr>
          <p:cNvSpPr/>
          <p:nvPr userDrawn="1"/>
        </p:nvSpPr>
        <p:spPr>
          <a:xfrm>
            <a:off x="9674184" y="2541149"/>
            <a:ext cx="2240952" cy="3019591"/>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B2DD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36;p39">
            <a:extLst>
              <a:ext uri="{FF2B5EF4-FFF2-40B4-BE49-F238E27FC236}">
                <a16:creationId xmlns:a16="http://schemas.microsoft.com/office/drawing/2014/main" id="{479251B8-9254-C10D-BA60-2700982219C9}"/>
              </a:ext>
            </a:extLst>
          </p:cNvPr>
          <p:cNvSpPr txBox="1">
            <a:spLocks noGrp="1"/>
          </p:cNvSpPr>
          <p:nvPr>
            <p:ph type="body" idx="14"/>
          </p:nvPr>
        </p:nvSpPr>
        <p:spPr>
          <a:xfrm>
            <a:off x="9901722" y="3779877"/>
            <a:ext cx="1766146" cy="97753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39;p39">
            <a:extLst>
              <a:ext uri="{FF2B5EF4-FFF2-40B4-BE49-F238E27FC236}">
                <a16:creationId xmlns:a16="http://schemas.microsoft.com/office/drawing/2014/main" id="{8C6FB33C-AA21-0DD5-8474-C792741E2E88}"/>
              </a:ext>
            </a:extLst>
          </p:cNvPr>
          <p:cNvSpPr/>
          <p:nvPr userDrawn="1"/>
        </p:nvSpPr>
        <p:spPr>
          <a:xfrm>
            <a:off x="10193146" y="2655213"/>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43;p39">
            <a:extLst>
              <a:ext uri="{FF2B5EF4-FFF2-40B4-BE49-F238E27FC236}">
                <a16:creationId xmlns:a16="http://schemas.microsoft.com/office/drawing/2014/main" id="{452BEE42-73B3-630A-3582-E1B0C41E6B8F}"/>
              </a:ext>
            </a:extLst>
          </p:cNvPr>
          <p:cNvSpPr txBox="1">
            <a:spLocks noGrp="1"/>
          </p:cNvSpPr>
          <p:nvPr>
            <p:ph type="body" idx="15"/>
          </p:nvPr>
        </p:nvSpPr>
        <p:spPr>
          <a:xfrm>
            <a:off x="10219594" y="2672744"/>
            <a:ext cx="586612" cy="5975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 name="Google Shape;39;p39">
            <a:extLst>
              <a:ext uri="{FF2B5EF4-FFF2-40B4-BE49-F238E27FC236}">
                <a16:creationId xmlns:a16="http://schemas.microsoft.com/office/drawing/2014/main" id="{37FE0317-4A82-7A8F-D0B8-95069D0A50AE}"/>
              </a:ext>
            </a:extLst>
          </p:cNvPr>
          <p:cNvSpPr/>
          <p:nvPr userDrawn="1"/>
        </p:nvSpPr>
        <p:spPr>
          <a:xfrm>
            <a:off x="7846737" y="2679965"/>
            <a:ext cx="649727" cy="673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7909852" y="2734403"/>
            <a:ext cx="586612" cy="5975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39134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40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B8A7486-943B-EC94-BEF5-DA25793F651D}"/>
              </a:ext>
            </a:extLst>
          </p:cNvPr>
          <p:cNvSpPr>
            <a:spLocks noGrp="1"/>
          </p:cNvSpPr>
          <p:nvPr>
            <p:ph type="pic" sz="quarter" idx="10"/>
          </p:nvPr>
        </p:nvSpPr>
        <p:spPr>
          <a:xfrm>
            <a:off x="1179684" y="2043172"/>
            <a:ext cx="1723877" cy="1723877"/>
          </a:xfrm>
          <a:prstGeom prst="ellipse">
            <a:avLst/>
          </a:prstGeom>
        </p:spPr>
      </p:sp>
      <p:sp>
        <p:nvSpPr>
          <p:cNvPr id="3" name="Picture Placeholder 2">
            <a:extLst>
              <a:ext uri="{FF2B5EF4-FFF2-40B4-BE49-F238E27FC236}">
                <a16:creationId xmlns:a16="http://schemas.microsoft.com/office/drawing/2014/main" id="{62162883-41D9-96ED-FA3A-8993E6C0AFF8}"/>
              </a:ext>
            </a:extLst>
          </p:cNvPr>
          <p:cNvSpPr>
            <a:spLocks noGrp="1"/>
          </p:cNvSpPr>
          <p:nvPr>
            <p:ph type="pic" sz="quarter" idx="11"/>
          </p:nvPr>
        </p:nvSpPr>
        <p:spPr>
          <a:xfrm>
            <a:off x="3867471" y="2052565"/>
            <a:ext cx="1723877" cy="1723877"/>
          </a:xfrm>
          <a:prstGeom prst="ellipse">
            <a:avLst/>
          </a:prstGeom>
        </p:spPr>
      </p:sp>
      <p:sp>
        <p:nvSpPr>
          <p:cNvPr id="4" name="Picture Placeholder 3">
            <a:extLst>
              <a:ext uri="{FF2B5EF4-FFF2-40B4-BE49-F238E27FC236}">
                <a16:creationId xmlns:a16="http://schemas.microsoft.com/office/drawing/2014/main" id="{FB690E3C-EC5F-38E0-DFF9-A0F0811F569B}"/>
              </a:ext>
            </a:extLst>
          </p:cNvPr>
          <p:cNvSpPr>
            <a:spLocks noGrp="1"/>
          </p:cNvSpPr>
          <p:nvPr>
            <p:ph type="pic" sz="quarter" idx="12"/>
          </p:nvPr>
        </p:nvSpPr>
        <p:spPr>
          <a:xfrm>
            <a:off x="6543647" y="2048263"/>
            <a:ext cx="1723877" cy="1723877"/>
          </a:xfrm>
          <a:prstGeom prst="ellipse">
            <a:avLst/>
          </a:prstGeom>
        </p:spPr>
      </p:sp>
      <p:sp>
        <p:nvSpPr>
          <p:cNvPr id="5" name="Picture Placeholder 4">
            <a:extLst>
              <a:ext uri="{FF2B5EF4-FFF2-40B4-BE49-F238E27FC236}">
                <a16:creationId xmlns:a16="http://schemas.microsoft.com/office/drawing/2014/main" id="{7D65BDEB-C3F2-1165-B1F3-4BE363171190}"/>
              </a:ext>
            </a:extLst>
          </p:cNvPr>
          <p:cNvSpPr>
            <a:spLocks noGrp="1"/>
          </p:cNvSpPr>
          <p:nvPr>
            <p:ph type="pic" sz="quarter" idx="13"/>
          </p:nvPr>
        </p:nvSpPr>
        <p:spPr>
          <a:xfrm>
            <a:off x="9231434" y="2057654"/>
            <a:ext cx="1723877" cy="1723877"/>
          </a:xfrm>
          <a:prstGeom prst="ellipse">
            <a:avLst/>
          </a:prstGeom>
        </p:spPr>
      </p:sp>
      <p:sp>
        <p:nvSpPr>
          <p:cNvPr id="6" name="Text Placeholder 5">
            <a:extLst>
              <a:ext uri="{FF2B5EF4-FFF2-40B4-BE49-F238E27FC236}">
                <a16:creationId xmlns:a16="http://schemas.microsoft.com/office/drawing/2014/main" id="{F63B972C-33BA-C71A-9E29-C866EBD98444}"/>
              </a:ext>
            </a:extLst>
          </p:cNvPr>
          <p:cNvSpPr>
            <a:spLocks noGrp="1"/>
          </p:cNvSpPr>
          <p:nvPr>
            <p:ph type="body" sz="quarter" idx="18"/>
          </p:nvPr>
        </p:nvSpPr>
        <p:spPr>
          <a:xfrm>
            <a:off x="864405" y="4462702"/>
            <a:ext cx="2289837" cy="1237497"/>
          </a:xfrm>
          <a:prstGeom prst="rect">
            <a:avLst/>
          </a:prstGeom>
        </p:spPr>
        <p:txBody>
          <a:bodyPr/>
          <a:lstStyle>
            <a:lvl1pPr marL="0" indent="0">
              <a:buNone/>
              <a:defRPr sz="2000"/>
            </a:lvl1pPr>
          </a:lstStyle>
          <a:p>
            <a:endParaRPr lang="en-IE"/>
          </a:p>
        </p:txBody>
      </p:sp>
      <p:sp>
        <p:nvSpPr>
          <p:cNvPr id="7" name="Text Placeholder 6">
            <a:extLst>
              <a:ext uri="{FF2B5EF4-FFF2-40B4-BE49-F238E27FC236}">
                <a16:creationId xmlns:a16="http://schemas.microsoft.com/office/drawing/2014/main" id="{37E412F8-63D4-BE88-44D8-D8C8C9F116C5}"/>
              </a:ext>
            </a:extLst>
          </p:cNvPr>
          <p:cNvSpPr>
            <a:spLocks noGrp="1"/>
          </p:cNvSpPr>
          <p:nvPr>
            <p:ph type="body" sz="quarter" idx="16"/>
          </p:nvPr>
        </p:nvSpPr>
        <p:spPr>
          <a:xfrm>
            <a:off x="864404" y="3931189"/>
            <a:ext cx="2289838" cy="344705"/>
          </a:xfrm>
          <a:prstGeom prst="rect">
            <a:avLst/>
          </a:prstGeom>
        </p:spPr>
        <p:txBody>
          <a:bodyPr/>
          <a:lstStyle>
            <a:lvl1pPr marL="0" indent="0">
              <a:buNone/>
              <a:defRPr/>
            </a:lvl1pPr>
          </a:lstStyle>
          <a:p>
            <a:endParaRPr lang="en-IE"/>
          </a:p>
        </p:txBody>
      </p:sp>
      <p:sp>
        <p:nvSpPr>
          <p:cNvPr id="8" name="Text Placeholder 7">
            <a:extLst>
              <a:ext uri="{FF2B5EF4-FFF2-40B4-BE49-F238E27FC236}">
                <a16:creationId xmlns:a16="http://schemas.microsoft.com/office/drawing/2014/main" id="{226F5645-9D44-1E28-17D2-D8D7C19860C5}"/>
              </a:ext>
            </a:extLst>
          </p:cNvPr>
          <p:cNvSpPr>
            <a:spLocks noGrp="1"/>
          </p:cNvSpPr>
          <p:nvPr>
            <p:ph type="body" sz="quarter" idx="19"/>
          </p:nvPr>
        </p:nvSpPr>
        <p:spPr>
          <a:xfrm>
            <a:off x="3603613" y="4480397"/>
            <a:ext cx="2289837" cy="1237497"/>
          </a:xfrm>
          <a:prstGeom prst="rect">
            <a:avLst/>
          </a:prstGeom>
        </p:spPr>
        <p:txBody>
          <a:bodyPr/>
          <a:lstStyle>
            <a:lvl1pPr marL="0" indent="0">
              <a:buNone/>
              <a:defRPr sz="2000"/>
            </a:lvl1pPr>
          </a:lstStyle>
          <a:p>
            <a:endParaRPr lang="en-IE"/>
          </a:p>
        </p:txBody>
      </p:sp>
      <p:sp>
        <p:nvSpPr>
          <p:cNvPr id="9" name="Text Placeholder 8">
            <a:extLst>
              <a:ext uri="{FF2B5EF4-FFF2-40B4-BE49-F238E27FC236}">
                <a16:creationId xmlns:a16="http://schemas.microsoft.com/office/drawing/2014/main" id="{7B6D6083-3018-30AE-A828-85B69A476A79}"/>
              </a:ext>
            </a:extLst>
          </p:cNvPr>
          <p:cNvSpPr>
            <a:spLocks noGrp="1"/>
          </p:cNvSpPr>
          <p:nvPr>
            <p:ph type="body" sz="quarter" idx="20"/>
          </p:nvPr>
        </p:nvSpPr>
        <p:spPr>
          <a:xfrm>
            <a:off x="3603612" y="3948884"/>
            <a:ext cx="2289838" cy="344705"/>
          </a:xfrm>
          <a:prstGeom prst="rect">
            <a:avLst/>
          </a:prstGeom>
        </p:spPr>
        <p:txBody>
          <a:bodyPr/>
          <a:lstStyle>
            <a:lvl1pPr marL="0" indent="0">
              <a:buNone/>
              <a:defRPr/>
            </a:lvl1pPr>
          </a:lstStyle>
          <a:p>
            <a:endParaRPr lang="en-IE"/>
          </a:p>
        </p:txBody>
      </p:sp>
      <p:sp>
        <p:nvSpPr>
          <p:cNvPr id="10" name="Text Placeholder 9">
            <a:extLst>
              <a:ext uri="{FF2B5EF4-FFF2-40B4-BE49-F238E27FC236}">
                <a16:creationId xmlns:a16="http://schemas.microsoft.com/office/drawing/2014/main" id="{4EFBE423-B121-55C4-4A14-B4CD4B55E469}"/>
              </a:ext>
            </a:extLst>
          </p:cNvPr>
          <p:cNvSpPr>
            <a:spLocks noGrp="1"/>
          </p:cNvSpPr>
          <p:nvPr>
            <p:ph type="body" sz="quarter" idx="21"/>
          </p:nvPr>
        </p:nvSpPr>
        <p:spPr>
          <a:xfrm>
            <a:off x="6298550" y="4450949"/>
            <a:ext cx="2289837" cy="1237497"/>
          </a:xfrm>
          <a:prstGeom prst="rect">
            <a:avLst/>
          </a:prstGeom>
        </p:spPr>
        <p:txBody>
          <a:bodyPr/>
          <a:lstStyle>
            <a:lvl1pPr marL="0" indent="0">
              <a:buNone/>
              <a:defRPr sz="2000"/>
            </a:lvl1pPr>
          </a:lstStyle>
          <a:p>
            <a:endParaRPr lang="en-IE"/>
          </a:p>
        </p:txBody>
      </p:sp>
      <p:sp>
        <p:nvSpPr>
          <p:cNvPr id="11" name="Text Placeholder 10">
            <a:extLst>
              <a:ext uri="{FF2B5EF4-FFF2-40B4-BE49-F238E27FC236}">
                <a16:creationId xmlns:a16="http://schemas.microsoft.com/office/drawing/2014/main" id="{34406189-1CD6-2CD6-4D04-F00F19BDD800}"/>
              </a:ext>
            </a:extLst>
          </p:cNvPr>
          <p:cNvSpPr>
            <a:spLocks noGrp="1"/>
          </p:cNvSpPr>
          <p:nvPr>
            <p:ph type="body" sz="quarter" idx="22"/>
          </p:nvPr>
        </p:nvSpPr>
        <p:spPr>
          <a:xfrm>
            <a:off x="6298549" y="3919436"/>
            <a:ext cx="2289838" cy="344705"/>
          </a:xfrm>
          <a:prstGeom prst="rect">
            <a:avLst/>
          </a:prstGeom>
        </p:spPr>
        <p:txBody>
          <a:bodyPr/>
          <a:lstStyle>
            <a:lvl1pPr marL="0" indent="0">
              <a:buNone/>
              <a:defRPr/>
            </a:lvl1pPr>
          </a:lstStyle>
          <a:p>
            <a:endParaRPr lang="en-IE"/>
          </a:p>
        </p:txBody>
      </p:sp>
      <p:sp>
        <p:nvSpPr>
          <p:cNvPr id="12" name="Text Placeholder 11">
            <a:extLst>
              <a:ext uri="{FF2B5EF4-FFF2-40B4-BE49-F238E27FC236}">
                <a16:creationId xmlns:a16="http://schemas.microsoft.com/office/drawing/2014/main" id="{9B2DF601-EAAA-C09A-96EB-E66AFE7183B1}"/>
              </a:ext>
            </a:extLst>
          </p:cNvPr>
          <p:cNvSpPr>
            <a:spLocks noGrp="1"/>
          </p:cNvSpPr>
          <p:nvPr>
            <p:ph type="body" sz="quarter" idx="23"/>
          </p:nvPr>
        </p:nvSpPr>
        <p:spPr>
          <a:xfrm>
            <a:off x="9037758" y="4468644"/>
            <a:ext cx="2289837" cy="1237497"/>
          </a:xfrm>
          <a:prstGeom prst="rect">
            <a:avLst/>
          </a:prstGeom>
        </p:spPr>
        <p:txBody>
          <a:bodyPr/>
          <a:lstStyle>
            <a:lvl1pPr marL="0" indent="0">
              <a:buNone/>
              <a:defRPr sz="2000"/>
            </a:lvl1pPr>
          </a:lstStyle>
          <a:p>
            <a:endParaRPr lang="en-IE"/>
          </a:p>
        </p:txBody>
      </p:sp>
      <p:sp>
        <p:nvSpPr>
          <p:cNvPr id="13" name="Text Placeholder 12">
            <a:extLst>
              <a:ext uri="{FF2B5EF4-FFF2-40B4-BE49-F238E27FC236}">
                <a16:creationId xmlns:a16="http://schemas.microsoft.com/office/drawing/2014/main" id="{9401C548-8E20-557A-46A3-8DA85C27ED1A}"/>
              </a:ext>
            </a:extLst>
          </p:cNvPr>
          <p:cNvSpPr>
            <a:spLocks noGrp="1"/>
          </p:cNvSpPr>
          <p:nvPr>
            <p:ph type="body" sz="quarter" idx="24"/>
          </p:nvPr>
        </p:nvSpPr>
        <p:spPr>
          <a:xfrm>
            <a:off x="9037757" y="3937131"/>
            <a:ext cx="2289838" cy="344705"/>
          </a:xfrm>
          <a:prstGeom prst="rect">
            <a:avLst/>
          </a:prstGeom>
        </p:spPr>
        <p:txBody>
          <a:bodyPr/>
          <a:lstStyle>
            <a:lvl1pPr marL="0" indent="0">
              <a:buNone/>
              <a:defRPr/>
            </a:lvl1pPr>
          </a:lstStyle>
          <a:p>
            <a:endParaRPr lang="en-IE"/>
          </a:p>
        </p:txBody>
      </p:sp>
    </p:spTree>
    <p:extLst>
      <p:ext uri="{BB962C8B-B14F-4D97-AF65-F5344CB8AC3E}">
        <p14:creationId xmlns:p14="http://schemas.microsoft.com/office/powerpoint/2010/main" val="230393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a:t>Cover Design 1</a:t>
            </a:r>
          </a:p>
        </p:txBody>
      </p:sp>
      <p:sp>
        <p:nvSpPr>
          <p:cNvPr id="11" name="Freeform 10">
            <a:extLst>
              <a:ext uri="{FF2B5EF4-FFF2-40B4-BE49-F238E27FC236}">
                <a16:creationId xmlns:a16="http://schemas.microsoft.com/office/drawing/2014/main" id="{3190C77F-5C14-4245-8905-EEBA12BC5201}"/>
              </a:ext>
            </a:extLst>
          </p:cNvPr>
          <p:cNvSpPr/>
          <p:nvPr userDrawn="1"/>
        </p:nvSpPr>
        <p:spPr>
          <a:xfrm>
            <a:off x="-101725" y="4631620"/>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grpSp>
        <p:nvGrpSpPr>
          <p:cNvPr id="26" name="Graphic 2">
            <a:extLst>
              <a:ext uri="{FF2B5EF4-FFF2-40B4-BE49-F238E27FC236}">
                <a16:creationId xmlns:a16="http://schemas.microsoft.com/office/drawing/2014/main" id="{D72EF1D5-C584-5B44-A109-490CCAF75C99}"/>
              </a:ext>
            </a:extLst>
          </p:cNvPr>
          <p:cNvGrpSpPr/>
          <p:nvPr userDrawn="1"/>
        </p:nvGrpSpPr>
        <p:grpSpPr>
          <a:xfrm>
            <a:off x="1557740" y="2097367"/>
            <a:ext cx="2150127" cy="2181896"/>
            <a:chOff x="690225" y="4499263"/>
            <a:chExt cx="1499146" cy="1521296"/>
          </a:xfrm>
        </p:grpSpPr>
        <p:sp>
          <p:nvSpPr>
            <p:cNvPr id="27" name="Freeform 26">
              <a:extLst>
                <a:ext uri="{FF2B5EF4-FFF2-40B4-BE49-F238E27FC236}">
                  <a16:creationId xmlns:a16="http://schemas.microsoft.com/office/drawing/2014/main" id="{927A00B1-FF3E-D945-AE3A-E24BE6CE567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248C0423-49EF-0D4B-836D-3BE424BC24C4}"/>
                </a:ext>
              </a:extLst>
            </p:cNvPr>
            <p:cNvGrpSpPr/>
            <p:nvPr/>
          </p:nvGrpSpPr>
          <p:grpSpPr>
            <a:xfrm>
              <a:off x="879521" y="4954417"/>
              <a:ext cx="306297" cy="518817"/>
              <a:chOff x="879521" y="4954417"/>
              <a:chExt cx="306297" cy="518817"/>
            </a:xfrm>
            <a:solidFill>
              <a:srgbClr val="F1A0C2"/>
            </a:solidFill>
          </p:grpSpPr>
          <p:sp>
            <p:nvSpPr>
              <p:cNvPr id="48" name="Freeform 47">
                <a:extLst>
                  <a:ext uri="{FF2B5EF4-FFF2-40B4-BE49-F238E27FC236}">
                    <a16:creationId xmlns:a16="http://schemas.microsoft.com/office/drawing/2014/main" id="{690AC7F8-A0BD-D649-A7D9-B546F8D2CBA0}"/>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75A6AFD-08D8-874A-A3A6-73E5C295342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202C4DB-632A-7B44-AC10-192233F7F4F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926A859-2C70-674D-BA12-9858254D6B07}"/>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04D13E7-4A91-F24C-A8EA-3ED0CDC2B326}"/>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D60508AF-CD0B-974F-B61A-C87C8D068FF7}"/>
                </a:ext>
              </a:extLst>
            </p:cNvPr>
            <p:cNvGrpSpPr/>
            <p:nvPr/>
          </p:nvGrpSpPr>
          <p:grpSpPr>
            <a:xfrm>
              <a:off x="1305674" y="4681705"/>
              <a:ext cx="305346" cy="518817"/>
              <a:chOff x="1305674" y="4681705"/>
              <a:chExt cx="305346" cy="518817"/>
            </a:xfrm>
            <a:solidFill>
              <a:srgbClr val="F1A0C2"/>
            </a:solidFill>
          </p:grpSpPr>
          <p:sp>
            <p:nvSpPr>
              <p:cNvPr id="43" name="Freeform 42">
                <a:extLst>
                  <a:ext uri="{FF2B5EF4-FFF2-40B4-BE49-F238E27FC236}">
                    <a16:creationId xmlns:a16="http://schemas.microsoft.com/office/drawing/2014/main" id="{4EDFB2F4-03B2-0A47-A5B4-444D776BC46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CD74E20-020B-894A-B278-A43F42BFA616}"/>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6A10A7F-F0AD-F14F-A3C4-FFD9B4E6B50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9AA173-D93F-E249-9473-69241F61A37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50E4A3C-46A0-9A40-AA59-32CF235D6E3C}"/>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C0B6094C-4ECF-B248-8D89-5290F2D6A104}"/>
                </a:ext>
              </a:extLst>
            </p:cNvPr>
            <p:cNvGrpSpPr/>
            <p:nvPr/>
          </p:nvGrpSpPr>
          <p:grpSpPr>
            <a:xfrm>
              <a:off x="1725169" y="4951566"/>
              <a:ext cx="306297" cy="518817"/>
              <a:chOff x="1725169" y="4951566"/>
              <a:chExt cx="306297" cy="518817"/>
            </a:xfrm>
            <a:solidFill>
              <a:srgbClr val="F1A0C2"/>
            </a:solidFill>
          </p:grpSpPr>
          <p:sp>
            <p:nvSpPr>
              <p:cNvPr id="38" name="Freeform 37">
                <a:extLst>
                  <a:ext uri="{FF2B5EF4-FFF2-40B4-BE49-F238E27FC236}">
                    <a16:creationId xmlns:a16="http://schemas.microsoft.com/office/drawing/2014/main" id="{B662A464-E7D8-B64F-AA8D-C37FD1C898B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33F3D4-B28F-E243-81D7-06582C9325F1}"/>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8041592-C434-7B44-ADDC-37FE0523BD44}"/>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F44F9E8-E18D-4740-86F1-5E6AEDE84A9A}"/>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8F46203-A1FE-F74F-8B58-97743133EB4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E6992A21-25AB-4B4A-8397-0D47EED37528}"/>
                </a:ext>
              </a:extLst>
            </p:cNvPr>
            <p:cNvGrpSpPr/>
            <p:nvPr/>
          </p:nvGrpSpPr>
          <p:grpSpPr>
            <a:xfrm>
              <a:off x="690225" y="4499263"/>
              <a:ext cx="1499146" cy="1498490"/>
              <a:chOff x="690225" y="4499263"/>
              <a:chExt cx="1499146" cy="1498490"/>
            </a:xfrm>
            <a:solidFill>
              <a:srgbClr val="000000"/>
            </a:solidFill>
          </p:grpSpPr>
          <p:grpSp>
            <p:nvGrpSpPr>
              <p:cNvPr id="32" name="Graphic 2">
                <a:extLst>
                  <a:ext uri="{FF2B5EF4-FFF2-40B4-BE49-F238E27FC236}">
                    <a16:creationId xmlns:a16="http://schemas.microsoft.com/office/drawing/2014/main" id="{51FE5B77-725D-454A-86F4-B63C06D4FF36}"/>
                  </a:ext>
                </a:extLst>
              </p:cNvPr>
              <p:cNvGrpSpPr/>
              <p:nvPr/>
            </p:nvGrpSpPr>
            <p:grpSpPr>
              <a:xfrm>
                <a:off x="690225" y="4499263"/>
                <a:ext cx="1499146" cy="1498490"/>
                <a:chOff x="690225" y="4499263"/>
                <a:chExt cx="1499146" cy="1498490"/>
              </a:xfrm>
              <a:solidFill>
                <a:srgbClr val="000000"/>
              </a:solidFill>
            </p:grpSpPr>
            <p:sp>
              <p:nvSpPr>
                <p:cNvPr id="36" name="Freeform 35">
                  <a:extLst>
                    <a:ext uri="{FF2B5EF4-FFF2-40B4-BE49-F238E27FC236}">
                      <a16:creationId xmlns:a16="http://schemas.microsoft.com/office/drawing/2014/main" id="{83BE0905-724B-5346-A185-003C2A5F90E7}"/>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ABE121F-56DA-F44D-A578-212F976CF9EF}"/>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E7865D4B-AFC6-4E46-8C01-0667AEB91F9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EFF9903-5A9D-2642-8416-742E6AF9B949}"/>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7EB5B00-08DF-7348-92B5-CD501FEF0652}"/>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53" name="Group 52">
            <a:extLst>
              <a:ext uri="{FF2B5EF4-FFF2-40B4-BE49-F238E27FC236}">
                <a16:creationId xmlns:a16="http://schemas.microsoft.com/office/drawing/2014/main" id="{199FCC51-486D-C749-ADFC-311748C5AD0A}"/>
              </a:ext>
            </a:extLst>
          </p:cNvPr>
          <p:cNvGrpSpPr/>
          <p:nvPr userDrawn="1"/>
        </p:nvGrpSpPr>
        <p:grpSpPr>
          <a:xfrm>
            <a:off x="7823313" y="5385580"/>
            <a:ext cx="3806691" cy="1036917"/>
            <a:chOff x="606516" y="4401391"/>
            <a:chExt cx="6216321" cy="1693284"/>
          </a:xfrm>
        </p:grpSpPr>
        <p:grpSp>
          <p:nvGrpSpPr>
            <p:cNvPr id="54" name="Graphic 2">
              <a:extLst>
                <a:ext uri="{FF2B5EF4-FFF2-40B4-BE49-F238E27FC236}">
                  <a16:creationId xmlns:a16="http://schemas.microsoft.com/office/drawing/2014/main" id="{77CA998A-C27B-7448-A840-9077F3D90DB3}"/>
                </a:ext>
              </a:extLst>
            </p:cNvPr>
            <p:cNvGrpSpPr/>
            <p:nvPr/>
          </p:nvGrpSpPr>
          <p:grpSpPr>
            <a:xfrm>
              <a:off x="2615525" y="4709261"/>
              <a:ext cx="4207312" cy="1153561"/>
              <a:chOff x="2615525" y="4709261"/>
              <a:chExt cx="4207312" cy="1153561"/>
            </a:xfrm>
          </p:grpSpPr>
          <p:sp>
            <p:nvSpPr>
              <p:cNvPr id="84" name="Freeform 83">
                <a:extLst>
                  <a:ext uri="{FF2B5EF4-FFF2-40B4-BE49-F238E27FC236}">
                    <a16:creationId xmlns:a16="http://schemas.microsoft.com/office/drawing/2014/main" id="{E845689B-CE84-764F-8A31-28468DAA820F}"/>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65A3A0B-AA21-4F4C-8DBB-A4B260A68847}"/>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36E82D-30BE-E24B-96AD-C67FA3D09A06}"/>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87" name="Graphic 2">
                <a:extLst>
                  <a:ext uri="{FF2B5EF4-FFF2-40B4-BE49-F238E27FC236}">
                    <a16:creationId xmlns:a16="http://schemas.microsoft.com/office/drawing/2014/main" id="{EE8F697F-87AB-FE41-B1EB-CB051F4A311D}"/>
                  </a:ext>
                </a:extLst>
              </p:cNvPr>
              <p:cNvGrpSpPr/>
              <p:nvPr/>
            </p:nvGrpSpPr>
            <p:grpSpPr>
              <a:xfrm>
                <a:off x="2615525" y="4709261"/>
                <a:ext cx="4196848" cy="677503"/>
                <a:chOff x="2615525" y="4709261"/>
                <a:chExt cx="4196848" cy="677503"/>
              </a:xfrm>
              <a:solidFill>
                <a:srgbClr val="000000"/>
              </a:solidFill>
            </p:grpSpPr>
            <p:sp>
              <p:nvSpPr>
                <p:cNvPr id="105" name="Freeform 104">
                  <a:extLst>
                    <a:ext uri="{FF2B5EF4-FFF2-40B4-BE49-F238E27FC236}">
                      <a16:creationId xmlns:a16="http://schemas.microsoft.com/office/drawing/2014/main" id="{08D6A3DD-54D0-F34A-9256-BCF5C7831B8F}"/>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C4EC802-93E6-D445-89C6-C173746430E1}"/>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159274-CC2B-004A-A27E-D6829E3EAB8C}"/>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865DACA-8415-F847-AD70-D6068398DEB3}"/>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AAF6361-97B7-B241-999B-13CF7A6288E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B8834C-995B-5049-BACA-AE6BE43CD64B}"/>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8942C3C-CF56-D04A-91B0-E791FBAC9141}"/>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44AD794-B3A5-4E4E-8B23-31D82ABA04C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05693A1-91C7-7148-BF15-557079768DD8}"/>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CF5B9AC-43FC-564C-B391-3D41BCAD3D67}"/>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15E132A-0A3B-4D47-BE47-9A02AAAE40B8}"/>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88" name="Graphic 2">
                <a:extLst>
                  <a:ext uri="{FF2B5EF4-FFF2-40B4-BE49-F238E27FC236}">
                    <a16:creationId xmlns:a16="http://schemas.microsoft.com/office/drawing/2014/main" id="{80C0CD93-6288-504D-823F-4C4E35738739}"/>
                  </a:ext>
                </a:extLst>
              </p:cNvPr>
              <p:cNvGrpSpPr/>
              <p:nvPr/>
            </p:nvGrpSpPr>
            <p:grpSpPr>
              <a:xfrm>
                <a:off x="2629793" y="5482737"/>
                <a:ext cx="4193044" cy="380086"/>
                <a:chOff x="2629793" y="5482737"/>
                <a:chExt cx="4193044" cy="380086"/>
              </a:xfrm>
              <a:solidFill>
                <a:srgbClr val="000000"/>
              </a:solidFill>
            </p:grpSpPr>
            <p:sp>
              <p:nvSpPr>
                <p:cNvPr id="89" name="Freeform 88">
                  <a:extLst>
                    <a:ext uri="{FF2B5EF4-FFF2-40B4-BE49-F238E27FC236}">
                      <a16:creationId xmlns:a16="http://schemas.microsoft.com/office/drawing/2014/main" id="{EC968763-5D27-BC45-B83E-DD75F8455E72}"/>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5AFF32E-751E-0D49-8EF4-1F467F32DDE2}"/>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FAEEB0A-B862-6A40-8274-AEE56E27E5F2}"/>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E5BFF6-6214-344D-979B-B3F9724DBA97}"/>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55ADBB83-6C73-924B-B7C6-597B045D9B64}"/>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A6C35AB-099E-E547-B865-043AE2857036}"/>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301AAD1E-0DA4-A444-8D2F-0277C9EFA8C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F0014028-A3C4-D54A-8936-660E0E35B99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0CC4F374-631E-6C4C-9173-E8252070A9DD}"/>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BA09A080-9AA6-B34B-8752-38D6EE8C2038}"/>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09CAE1D1-A69E-3D46-8F66-77959E8860A3}"/>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FCCB8372-62E3-7F47-A406-CFD915FAF1FB}"/>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C4C1609-7245-F143-A0B9-0AD645E1505E}"/>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42FC6C5E-F7F7-7846-999F-B228288E208E}"/>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EAFBF3A-2D19-2044-8FA2-CC17B4764C3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0947BF5A-B2EC-E048-8BC7-CEEEE7A83737}"/>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55" name="Graphic 2">
              <a:extLst>
                <a:ext uri="{FF2B5EF4-FFF2-40B4-BE49-F238E27FC236}">
                  <a16:creationId xmlns:a16="http://schemas.microsoft.com/office/drawing/2014/main" id="{20310C9A-8ED0-9E40-8C61-124D776A6AB3}"/>
                </a:ext>
              </a:extLst>
            </p:cNvPr>
            <p:cNvGrpSpPr/>
            <p:nvPr/>
          </p:nvGrpSpPr>
          <p:grpSpPr>
            <a:xfrm>
              <a:off x="606516" y="4401391"/>
              <a:ext cx="1666563" cy="1693284"/>
              <a:chOff x="606516" y="4401391"/>
              <a:chExt cx="1666563" cy="1693284"/>
            </a:xfrm>
          </p:grpSpPr>
          <p:grpSp>
            <p:nvGrpSpPr>
              <p:cNvPr id="56" name="Graphic 2">
                <a:extLst>
                  <a:ext uri="{FF2B5EF4-FFF2-40B4-BE49-F238E27FC236}">
                    <a16:creationId xmlns:a16="http://schemas.microsoft.com/office/drawing/2014/main" id="{344AC79C-D70E-5246-BD66-87BB590F2688}"/>
                  </a:ext>
                </a:extLst>
              </p:cNvPr>
              <p:cNvGrpSpPr/>
              <p:nvPr/>
            </p:nvGrpSpPr>
            <p:grpSpPr>
              <a:xfrm>
                <a:off x="606516" y="4401391"/>
                <a:ext cx="1666563" cy="1693284"/>
                <a:chOff x="606516" y="4401391"/>
                <a:chExt cx="1666563" cy="1693284"/>
              </a:xfrm>
            </p:grpSpPr>
            <p:sp>
              <p:nvSpPr>
                <p:cNvPr id="82" name="Freeform 81">
                  <a:extLst>
                    <a:ext uri="{FF2B5EF4-FFF2-40B4-BE49-F238E27FC236}">
                      <a16:creationId xmlns:a16="http://schemas.microsoft.com/office/drawing/2014/main" id="{31D23053-4B34-9242-A8FC-897905A82B11}"/>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1F7E071-309D-384E-9623-D735923573BB}"/>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0AAA17E0-1EAD-8342-841A-6D46D6DE82AC}"/>
                  </a:ext>
                </a:extLst>
              </p:cNvPr>
              <p:cNvGrpSpPr/>
              <p:nvPr/>
            </p:nvGrpSpPr>
            <p:grpSpPr>
              <a:xfrm>
                <a:off x="879521" y="4954417"/>
                <a:ext cx="306297" cy="518817"/>
                <a:chOff x="879521" y="4954417"/>
                <a:chExt cx="306297" cy="518817"/>
              </a:xfrm>
              <a:solidFill>
                <a:srgbClr val="F1A0C2"/>
              </a:solidFill>
            </p:grpSpPr>
            <p:sp>
              <p:nvSpPr>
                <p:cNvPr id="77" name="Freeform 76">
                  <a:extLst>
                    <a:ext uri="{FF2B5EF4-FFF2-40B4-BE49-F238E27FC236}">
                      <a16:creationId xmlns:a16="http://schemas.microsoft.com/office/drawing/2014/main" id="{A3D14610-3530-E643-A490-2BB7397AFA48}"/>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2221B0D9-CF36-924C-B01C-CC4A222A3B6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F06079A-DF69-6A4A-9D56-950A79CB51B0}"/>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BFBBB8DB-5343-5F48-BA3A-E5AACB3DB37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4E0ED68-7699-3049-B44D-98ED90330ACC}"/>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1CF80815-4361-5C4F-AA76-30372A44D2F4}"/>
                  </a:ext>
                </a:extLst>
              </p:cNvPr>
              <p:cNvGrpSpPr/>
              <p:nvPr/>
            </p:nvGrpSpPr>
            <p:grpSpPr>
              <a:xfrm>
                <a:off x="1305674" y="4681705"/>
                <a:ext cx="305346" cy="518817"/>
                <a:chOff x="1305674" y="4681705"/>
                <a:chExt cx="305346" cy="518817"/>
              </a:xfrm>
              <a:solidFill>
                <a:srgbClr val="F1A0C2"/>
              </a:solidFill>
            </p:grpSpPr>
            <p:sp>
              <p:nvSpPr>
                <p:cNvPr id="72" name="Freeform 71">
                  <a:extLst>
                    <a:ext uri="{FF2B5EF4-FFF2-40B4-BE49-F238E27FC236}">
                      <a16:creationId xmlns:a16="http://schemas.microsoft.com/office/drawing/2014/main" id="{60695F70-3555-7F48-AE95-74EB0326D67E}"/>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F304BE8-60A4-CB4A-8D1D-BFB22EE8713F}"/>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664369D-E95E-2C4E-A96C-BFDDDD0C25F3}"/>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4A7CB2E-E11F-0541-9A16-A13E7BEC2D3D}"/>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318E833-362A-CC47-99C4-B03FD77968A9}"/>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59AA3EC0-5657-9D44-9B19-1564B2217B09}"/>
                  </a:ext>
                </a:extLst>
              </p:cNvPr>
              <p:cNvGrpSpPr/>
              <p:nvPr/>
            </p:nvGrpSpPr>
            <p:grpSpPr>
              <a:xfrm>
                <a:off x="1725169" y="4951566"/>
                <a:ext cx="306297" cy="518817"/>
                <a:chOff x="1725169" y="4951566"/>
                <a:chExt cx="306297" cy="518817"/>
              </a:xfrm>
              <a:solidFill>
                <a:srgbClr val="F1A0C2"/>
              </a:solidFill>
            </p:grpSpPr>
            <p:sp>
              <p:nvSpPr>
                <p:cNvPr id="67" name="Freeform 66">
                  <a:extLst>
                    <a:ext uri="{FF2B5EF4-FFF2-40B4-BE49-F238E27FC236}">
                      <a16:creationId xmlns:a16="http://schemas.microsoft.com/office/drawing/2014/main" id="{F94FD5AE-AA2C-744A-B277-5B9D823437A0}"/>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BFB328-3E56-B44F-B68B-1DAE1FD7746A}"/>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3BA90DD-68EF-A743-A10F-D2FB877C3FF7}"/>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1288708-5D98-E742-AEFD-0FAC0FF35279}"/>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B7C8A39-E096-564E-BF6C-4A291D43CDD8}"/>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F67F1A4D-8181-4A41-B080-A8F617BB8BF3}"/>
                  </a:ext>
                </a:extLst>
              </p:cNvPr>
              <p:cNvGrpSpPr/>
              <p:nvPr/>
            </p:nvGrpSpPr>
            <p:grpSpPr>
              <a:xfrm>
                <a:off x="690225" y="4499263"/>
                <a:ext cx="1499146" cy="1498490"/>
                <a:chOff x="690225" y="4499263"/>
                <a:chExt cx="1499146" cy="1498490"/>
              </a:xfrm>
              <a:solidFill>
                <a:srgbClr val="000000"/>
              </a:solidFill>
            </p:grpSpPr>
            <p:grpSp>
              <p:nvGrpSpPr>
                <p:cNvPr id="61" name="Graphic 2">
                  <a:extLst>
                    <a:ext uri="{FF2B5EF4-FFF2-40B4-BE49-F238E27FC236}">
                      <a16:creationId xmlns:a16="http://schemas.microsoft.com/office/drawing/2014/main" id="{6E78382E-682A-BA43-9B05-31594EA3CA53}"/>
                    </a:ext>
                  </a:extLst>
                </p:cNvPr>
                <p:cNvGrpSpPr/>
                <p:nvPr/>
              </p:nvGrpSpPr>
              <p:grpSpPr>
                <a:xfrm>
                  <a:off x="690225" y="4499263"/>
                  <a:ext cx="1499146" cy="1498490"/>
                  <a:chOff x="690225" y="4499263"/>
                  <a:chExt cx="1499146" cy="1498490"/>
                </a:xfrm>
                <a:solidFill>
                  <a:srgbClr val="000000"/>
                </a:solidFill>
              </p:grpSpPr>
              <p:sp>
                <p:nvSpPr>
                  <p:cNvPr id="65" name="Freeform 64">
                    <a:extLst>
                      <a:ext uri="{FF2B5EF4-FFF2-40B4-BE49-F238E27FC236}">
                        <a16:creationId xmlns:a16="http://schemas.microsoft.com/office/drawing/2014/main" id="{ED093D29-D9A1-9144-8818-E092F9E60396}"/>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E8CD84-2E19-C144-8218-2A410B836CFB}"/>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9F8104AA-3AC1-9F4F-8497-ED1B7E778F6C}"/>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65AB9290-7667-FA46-A6FF-54966016FCA9}"/>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596CF6D-B3CC-5041-B3BA-2D5FBFE1CFD4}"/>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3" name="Rectangle 2">
            <a:extLst>
              <a:ext uri="{FF2B5EF4-FFF2-40B4-BE49-F238E27FC236}">
                <a16:creationId xmlns:a16="http://schemas.microsoft.com/office/drawing/2014/main" id="{611DADE0-F3C9-3101-F80F-B32C356437D8}"/>
              </a:ext>
            </a:extLst>
          </p:cNvPr>
          <p:cNvSpPr/>
          <p:nvPr userDrawn="1"/>
        </p:nvSpPr>
        <p:spPr>
          <a:xfrm>
            <a:off x="2577015" y="5721529"/>
            <a:ext cx="5048950" cy="58477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p:txBody>
      </p:sp>
      <p:pic>
        <p:nvPicPr>
          <p:cNvPr id="4" name="Picture 3">
            <a:extLst>
              <a:ext uri="{FF2B5EF4-FFF2-40B4-BE49-F238E27FC236}">
                <a16:creationId xmlns:a16="http://schemas.microsoft.com/office/drawing/2014/main" id="{C9AB053E-2E05-A635-7D17-4548FF706803}"/>
              </a:ext>
            </a:extLst>
          </p:cNvPr>
          <p:cNvPicPr>
            <a:picLocks noChangeAspect="1"/>
          </p:cNvPicPr>
          <p:nvPr userDrawn="1"/>
        </p:nvPicPr>
        <p:blipFill>
          <a:blip r:embed="rId2"/>
          <a:stretch>
            <a:fillRect/>
          </a:stretch>
        </p:blipFill>
        <p:spPr>
          <a:xfrm>
            <a:off x="482882" y="5787417"/>
            <a:ext cx="2136485" cy="434245"/>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742632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7791854" y="1139750"/>
            <a:ext cx="4400146"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7791855" y="1452563"/>
            <a:ext cx="4400145"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04239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0" y="6469196"/>
            <a:ext cx="9522213"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5" r:id="rId9"/>
    <p:sldLayoutId id="2147483879" r:id="rId10"/>
    <p:sldLayoutId id="2147483878" r:id="rId11"/>
    <p:sldLayoutId id="2147483861" r:id="rId12"/>
    <p:sldLayoutId id="2147483887" r:id="rId13"/>
    <p:sldLayoutId id="2147483833" r:id="rId14"/>
    <p:sldLayoutId id="2147483847" r:id="rId15"/>
    <p:sldLayoutId id="2147483853" r:id="rId16"/>
    <p:sldLayoutId id="2147483881" r:id="rId17"/>
    <p:sldLayoutId id="2147483883" r:id="rId18"/>
    <p:sldLayoutId id="2147483884" r:id="rId19"/>
    <p:sldLayoutId id="2147483889" r:id="rId20"/>
    <p:sldLayoutId id="2147483886" r:id="rId21"/>
    <p:sldLayoutId id="214748388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explore.kerry.com/22eu-sustainable-nutrition-in-foodservice-ebook-download.html?&amp;utm_medium=website&amp;utm_source=kerrydigest&amp;utm_campaign=23eu-sustainable-nutrition-in-foodservice&amp;utm_term=23eu&amp;businesscategorysource=foodservice&amp;utm_content=kerry-digest-eat-drink-think&amp;leadsource=website&amp;campaignsource=kerrydigest-website-23eu-sustainable-nutrition-in-foodservice--23eu--" TargetMode="External"/><Relationship Id="rId2" Type="http://schemas.openxmlformats.org/officeDocument/2006/relationships/hyperlink" Target="https://foodnewsinternational.com/2021/07/08/europe-consumers-value-sustainable-wellbeing-nutrition-when-buying-food-and-drink-finds-kerrys-study/" TargetMode="Externa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hyperlink" Target="https://smartproteinproject.eu/consumer-attitudes-plant-based-food-repor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ifst.onlinelibrary.wiley.com/doi/full/10.1002/fsat.3401_11.x"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buzz.ie/lifestyle/one-best-coffee-roasteries-ireland-29819284" TargetMode="Externa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hbr.org/2019/05/how-to-design-an-ethical-organization"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4.xml"/><Relationship Id="rId1" Type="http://schemas.openxmlformats.org/officeDocument/2006/relationships/video" Target="https://player.vimeo.com/video/272330915?h=0ce090e1d0&amp;app_id=122963" TargetMode="External"/><Relationship Id="rId4" Type="http://schemas.openxmlformats.org/officeDocument/2006/relationships/hyperlink" Target="https://vimeo.com/272330915"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www.researchgate.net/publication/40110417_Ethics_of_Food_Production_and_Consumption/citation/download"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rchgate.net/publication/40110417_Ethics_of_Food_Production_and_Consumption/citation/download" TargetMode="External"/><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www.futureoffood.ox.ac.uk/what-food-syste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linkedin.com/in/polly-ericksen-99433849" TargetMode="Externa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link.springer.com/referenceworkentry/10.1007/978-3-642-28036-8_258" TargetMode="External"/><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hyperlink" Target="https://www.frontiersin.org/articles/10.3389/fpsyg.2020.01603/full#B122" TargetMode="External"/><Relationship Id="rId3" Type="http://schemas.openxmlformats.org/officeDocument/2006/relationships/hyperlink" Target="https://www.frontiersin.org/articles/10.3389/fpsyg.2020.01603/full#B189" TargetMode="External"/><Relationship Id="rId7" Type="http://schemas.openxmlformats.org/officeDocument/2006/relationships/hyperlink" Target="https://www.frontiersin.org/articles/10.3389/fpsyg.2020.01603/full#B16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rontiersin.org/articles/10.3389/fpsyg.2020.01603/full#B119" TargetMode="External"/><Relationship Id="rId5" Type="http://schemas.openxmlformats.org/officeDocument/2006/relationships/hyperlink" Target="https://www.frontiersin.org/articles/10.3389/fpsyg.2020.01603/full#B239" TargetMode="External"/><Relationship Id="rId4" Type="http://schemas.openxmlformats.org/officeDocument/2006/relationships/hyperlink" Target="https://www.frontiersin.org/articles/10.3389/fpsyg.2020.01603/full#B130" TargetMode="External"/><Relationship Id="rId9"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hyperlink" Target="https://www.frontiersin.org/articles/10.3389/fpsyg.2020.01603/full#B25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weforum.org/agenda/2021/04/study-food-systems-drive-an-estimated-one-third-of-greenhouse-gas-emissions/"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hyperlink" Target="https://www.unep.org/resources/factsheet/methane-emissions" TargetMode="External"/><Relationship Id="rId2" Type="http://schemas.openxmlformats.org/officeDocument/2006/relationships/hyperlink" Target="https://www.ipcc.ch/"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ethical-food.eu/resources/" TargetMode="External"/><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ww.wwf.org.uk/food/deforestation-and-food-your-questions-answered" TargetMode="External"/><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https://education.nationalgeographic.org/resource/environmental-impacts-agricultural-modifications/"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un.org/sustainabledevelopment/wp-content/uploads/2019/07/13_Why-It-Matters-2020.pdf"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pcc.ch/sr15/" TargetMode="Externa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dgs.un.org/2030agenda"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sciencedirect.com/science/article/pii/S0048969716323816" TargetMode="External"/><Relationship Id="rId2" Type="http://schemas.openxmlformats.org/officeDocument/2006/relationships/hyperlink" Target="https://www.undp.org/sustainable-development-goals#:~:text=The%20Sustainable%20Development%20Goals%20%28SDGs%29%2C%20also%20known%20as,by%202030%20all%20people%20enjoy%20peace%20and%20prosperity." TargetMode="Externa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hyperlink" Target="https://www.sciencedirect.com/science/article/pii/B978008100596521977X"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fao.org/sustainable-development-goals/goals/goal-2/en/"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sdg12hub.org/sdg-12-hub/what-is-sdg-12" TargetMode="Externa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undp.org/sustainable-development-goals#responsible-consumption-and-production"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hyperlink" Target="http://fao.org/news/story/en/item/1255716/icod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video" Target="https://www.youtube.com/embed/64KLuGzGxEQ?feature=oembed" TargetMode="External"/><Relationship Id="rId5" Type="http://schemas.openxmlformats.org/officeDocument/2006/relationships/hyperlink" Target="https://www.youtube.com/watch?v=64KLuGzGxEQ&amp;t=198s" TargetMode="Externa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oodethicscouncil.org/theme/fair-trade-social-justice/" TargetMode="Externa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ood4u.co/pages/our-story" TargetMode="Externa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s://www.camile.ie/" TargetMode="External"/><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camile.ie/sustainability"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hyperlink" Target="https://www.pepearomas.com/?lang=en"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58.png"/><Relationship Id="rId4" Type="http://schemas.openxmlformats.org/officeDocument/2006/relationships/hyperlink" Target="http://www.valio.f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hyperlink" Target="https://www.mygoodnessfood.com/"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helsinkimills.fi/recipe-category/meals/" TargetMode="Externa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hyperlink" Target="https://www.unsdsn.org/" TargetMode="External"/><Relationship Id="rId1" Type="http://schemas.openxmlformats.org/officeDocument/2006/relationships/slideLayout" Target="../slideLayouts/slideLayout2.xml"/><Relationship Id="rId6" Type="http://schemas.openxmlformats.org/officeDocument/2006/relationships/hyperlink" Target="https://ccsi.columbia.edu/sites/default/files/content/docs/19%20CCSI%20Four%20pillars%20full%20report%20rhr.pdf" TargetMode="External"/><Relationship Id="rId5" Type="http://schemas.openxmlformats.org/officeDocument/2006/relationships/image" Target="../media/image69.png"/><Relationship Id="rId4" Type="http://schemas.openxmlformats.org/officeDocument/2006/relationships/hyperlink" Target="https://ccsi.columbia.edu/"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0.xml"/><Relationship Id="rId5" Type="http://schemas.openxmlformats.org/officeDocument/2006/relationships/image" Target="../media/image74.jpeg"/><Relationship Id="rId4" Type="http://schemas.openxmlformats.org/officeDocument/2006/relationships/image" Target="../media/image73.jpeg"/></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ethical-food.eu/educators-guide/" TargetMode="External"/><Relationship Id="rId2" Type="http://schemas.openxmlformats.org/officeDocument/2006/relationships/hyperlink" Target="https://www.foodethicscouncil.org/resource/what-is-food-ethics/" TargetMode="Externa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hyperlink" Target="https://www.sciencedirect.com/science/article/abs/pii/S026483772200237X" TargetMode="External"/><Relationship Id="rId2" Type="http://schemas.openxmlformats.org/officeDocument/2006/relationships/hyperlink" Target="https://www.researchgate.net/publication/40110417_Ethics_of_Food_Production_and_Consumption/citation/download" TargetMode="External"/><Relationship Id="rId1" Type="http://schemas.openxmlformats.org/officeDocument/2006/relationships/slideLayout" Target="../slideLayouts/slideLayout2.xml"/><Relationship Id="rId5" Type="http://schemas.openxmlformats.org/officeDocument/2006/relationships/hyperlink" Target="https://www.foodnavigator.com/Article/2023/07/10/eu-sets-out-legally-binding-food-waste-targets-from-processing-to-household" TargetMode="External"/><Relationship Id="rId4" Type="http://schemas.openxmlformats.org/officeDocument/2006/relationships/hyperlink" Target="file:///C:\Users\paula\Dropbox\My%20PC%20(LAPTOP-4I5H51FU)\Documents\EFE\PR3\2010-Ethics-A-toolkit-for-food-businesses.pdf"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twitter.com/EthicalFoodEnt1" TargetMode="External"/><Relationship Id="rId7" Type="http://schemas.openxmlformats.org/officeDocument/2006/relationships/image" Target="../media/image80.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hyperlink" Target="https://ethical-food.eu/" TargetMode="External"/><Relationship Id="rId4" Type="http://schemas.openxmlformats.org/officeDocument/2006/relationships/hyperlink" Target="https://www.facebook.com/efe.erasmus.proj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551156" y="1720714"/>
            <a:ext cx="6225702" cy="697353"/>
          </a:xfrm>
        </p:spPr>
        <p:txBody>
          <a:bodyPr lIns="91440" tIns="45720" rIns="91440" bIns="45720" anchor="t">
            <a:noAutofit/>
          </a:bodyPr>
          <a:lstStyle/>
          <a:p>
            <a:pPr algn="l" rtl="0"/>
            <a:r>
              <a:rPr lang="en-US" b="0" err="1"/>
              <a:t>Etik</a:t>
            </a:r>
            <a:r>
              <a:rPr lang="en-US" b="0"/>
              <a:t> </a:t>
            </a:r>
            <a:r>
              <a:rPr lang="en-US" b="0" err="1"/>
              <a:t>Gıda</a:t>
            </a:r>
            <a:r>
              <a:rPr lang="en-US" b="0"/>
              <a:t> </a:t>
            </a:r>
            <a:r>
              <a:rPr lang="en-US" b="0" err="1"/>
              <a:t>Girişimciliği</a:t>
            </a:r>
            <a:r>
              <a:rPr lang="en-US" b="0"/>
              <a:t> </a:t>
            </a:r>
            <a:r>
              <a:rPr lang="en-US" b="0" err="1"/>
              <a:t>İhtiyacı</a:t>
            </a:r>
            <a:r>
              <a:rPr lang="en-US" b="0"/>
              <a:t> </a:t>
            </a:r>
            <a:r>
              <a:rPr lang="en-US" b="0" err="1"/>
              <a:t>ve</a:t>
            </a:r>
            <a:r>
              <a:rPr lang="en-US" b="0"/>
              <a:t> Etkisi</a:t>
            </a:r>
          </a:p>
        </p:txBody>
      </p:sp>
      <p:sp>
        <p:nvSpPr>
          <p:cNvPr id="2" name="Text Placeholder 8">
            <a:extLst>
              <a:ext uri="{FF2B5EF4-FFF2-40B4-BE49-F238E27FC236}">
                <a16:creationId xmlns:a16="http://schemas.microsoft.com/office/drawing/2014/main" id="{9FA7DBFE-D716-60F0-9229-AF26CE2DFE0A}"/>
              </a:ext>
            </a:extLst>
          </p:cNvPr>
          <p:cNvSpPr txBox="1">
            <a:spLocks/>
          </p:cNvSpPr>
          <p:nvPr/>
        </p:nvSpPr>
        <p:spPr>
          <a:xfrm>
            <a:off x="4551156" y="889463"/>
            <a:ext cx="3346578"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4800" b="1"/>
              <a:t>MODÜL 1</a:t>
            </a:r>
          </a:p>
        </p:txBody>
      </p:sp>
      <p:sp>
        <p:nvSpPr>
          <p:cNvPr id="4" name="TextBox 3">
            <a:extLst>
              <a:ext uri="{FF2B5EF4-FFF2-40B4-BE49-F238E27FC236}">
                <a16:creationId xmlns:a16="http://schemas.microsoft.com/office/drawing/2014/main" id="{F509B527-6C6C-C6F7-6BD5-1C70BC0CEA59}"/>
              </a:ext>
            </a:extLst>
          </p:cNvPr>
          <p:cNvSpPr txBox="1"/>
          <p:nvPr/>
        </p:nvSpPr>
        <p:spPr>
          <a:xfrm>
            <a:off x="954748" y="4788609"/>
            <a:ext cx="10708527" cy="400110"/>
          </a:xfrm>
          <a:prstGeom prst="rect">
            <a:avLst/>
          </a:prstGeom>
          <a:noFill/>
        </p:spPr>
        <p:txBody>
          <a:bodyPr wrap="square">
            <a:spAutoFit/>
          </a:bodyPr>
          <a:lstStyle/>
          <a:p>
            <a:pPr algn="l" rtl="0"/>
            <a:r>
              <a:rPr lang="en-GB" sz="2000" b="1">
                <a:solidFill>
                  <a:srgbClr val="000000"/>
                </a:solidFill>
              </a:rPr>
              <a:t>Etik Gıda Girişimciliği (EFE) Programı</a:t>
            </a:r>
            <a:endParaRPr lang="en-IE" sz="2000">
              <a:solidFill>
                <a:srgbClr val="000000"/>
              </a:solidFill>
            </a:endParaRPr>
          </a:p>
        </p:txBody>
      </p:sp>
    </p:spTree>
    <p:extLst>
      <p:ext uri="{BB962C8B-B14F-4D97-AF65-F5344CB8AC3E}">
        <p14:creationId xmlns:p14="http://schemas.microsoft.com/office/powerpoint/2010/main" val="7643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E38B8B-3702-433B-AB5C-9B193196A5D3}"/>
              </a:ext>
            </a:extLst>
          </p:cNvPr>
          <p:cNvSpPr>
            <a:spLocks noGrp="1"/>
          </p:cNvSpPr>
          <p:nvPr>
            <p:ph type="body" sz="quarter" idx="18"/>
          </p:nvPr>
        </p:nvSpPr>
        <p:spPr>
          <a:xfrm>
            <a:off x="892139" y="1418154"/>
            <a:ext cx="5538477" cy="4690113"/>
          </a:xfrm>
        </p:spPr>
        <p:txBody>
          <a:bodyPr lIns="91440" tIns="45720" rIns="91440" bIns="45720" anchor="t"/>
          <a:lstStyle/>
          <a:p>
            <a:r>
              <a:rPr lang="en-US" dirty="0" err="1"/>
              <a:t>Etik</a:t>
            </a:r>
            <a:r>
              <a:rPr lang="en-US" dirty="0"/>
              <a:t> </a:t>
            </a:r>
            <a:r>
              <a:rPr lang="en-US" dirty="0" err="1"/>
              <a:t>olmak</a:t>
            </a:r>
            <a:r>
              <a:rPr lang="en-US" dirty="0"/>
              <a:t> </a:t>
            </a:r>
            <a:r>
              <a:rPr lang="en-US" dirty="0" err="1"/>
              <a:t>artık</a:t>
            </a:r>
            <a:r>
              <a:rPr lang="en-US" dirty="0"/>
              <a:t> </a:t>
            </a:r>
            <a:r>
              <a:rPr lang="en-US" dirty="0" err="1"/>
              <a:t>bir</a:t>
            </a:r>
            <a:r>
              <a:rPr lang="en-US" dirty="0"/>
              <a:t> </a:t>
            </a:r>
            <a:r>
              <a:rPr lang="en-US" dirty="0" err="1"/>
              <a:t>işletmeyi</a:t>
            </a:r>
            <a:r>
              <a:rPr lang="en-US" dirty="0"/>
              <a:t> </a:t>
            </a:r>
            <a:r>
              <a:rPr lang="en-US" dirty="0" err="1"/>
              <a:t>yönetmenin</a:t>
            </a:r>
            <a:r>
              <a:rPr lang="en-US" dirty="0"/>
              <a:t> </a:t>
            </a:r>
            <a:r>
              <a:rPr lang="en-US" dirty="0" err="1"/>
              <a:t>önemli</a:t>
            </a:r>
            <a:r>
              <a:rPr lang="en-US" dirty="0"/>
              <a:t> </a:t>
            </a:r>
            <a:r>
              <a:rPr lang="en-US" dirty="0" err="1"/>
              <a:t>bir</a:t>
            </a:r>
            <a:r>
              <a:rPr lang="en-US" dirty="0"/>
              <a:t> </a:t>
            </a:r>
            <a:r>
              <a:rPr lang="en-US" dirty="0" err="1"/>
              <a:t>parçası</a:t>
            </a:r>
            <a:r>
              <a:rPr lang="en-US" dirty="0"/>
              <a:t> </a:t>
            </a:r>
            <a:r>
              <a:rPr lang="en-US" dirty="0" err="1"/>
              <a:t>haline</a:t>
            </a:r>
            <a:r>
              <a:rPr lang="en-US" dirty="0"/>
              <a:t> </a:t>
            </a:r>
            <a:r>
              <a:rPr lang="en-US" dirty="0" err="1"/>
              <a:t>gelmiştir</a:t>
            </a:r>
            <a:r>
              <a:rPr lang="en-US" dirty="0"/>
              <a:t> </a:t>
            </a:r>
            <a:r>
              <a:rPr lang="en-US" dirty="0" err="1"/>
              <a:t>ve</a:t>
            </a:r>
            <a:r>
              <a:rPr lang="en-US" dirty="0"/>
              <a:t> </a:t>
            </a:r>
            <a:r>
              <a:rPr lang="en-US" dirty="0" err="1"/>
              <a:t>özellikle</a:t>
            </a:r>
            <a:r>
              <a:rPr lang="en-US" dirty="0"/>
              <a:t> </a:t>
            </a:r>
            <a:r>
              <a:rPr lang="en-US" dirty="0" err="1"/>
              <a:t>gıda</a:t>
            </a:r>
            <a:r>
              <a:rPr lang="en-US" dirty="0"/>
              <a:t> </a:t>
            </a:r>
            <a:r>
              <a:rPr lang="en-US" dirty="0" err="1"/>
              <a:t>sektöründe</a:t>
            </a:r>
            <a:r>
              <a:rPr lang="en-US" dirty="0"/>
              <a:t> de </a:t>
            </a:r>
            <a:r>
              <a:rPr lang="en-US" dirty="0" err="1"/>
              <a:t>değer</a:t>
            </a:r>
            <a:r>
              <a:rPr lang="en-US" dirty="0"/>
              <a:t> </a:t>
            </a:r>
            <a:r>
              <a:rPr lang="en-US" dirty="0" err="1"/>
              <a:t>görmeye</a:t>
            </a:r>
            <a:r>
              <a:rPr lang="en-US" dirty="0"/>
              <a:t> </a:t>
            </a:r>
            <a:r>
              <a:rPr lang="en-US" dirty="0" err="1"/>
              <a:t>başlamıştır</a:t>
            </a:r>
            <a:r>
              <a:rPr lang="en-US" dirty="0"/>
              <a:t>.</a:t>
            </a:r>
            <a:endParaRPr lang="en-US" dirty="0">
              <a:cs typeface="Calibri"/>
            </a:endParaRPr>
          </a:p>
          <a:p>
            <a:r>
              <a:rPr lang="en-US" dirty="0" err="1"/>
              <a:t>Etik</a:t>
            </a:r>
            <a:r>
              <a:rPr lang="en-US" dirty="0"/>
              <a:t>, </a:t>
            </a:r>
            <a:r>
              <a:rPr lang="en-US" dirty="0" err="1"/>
              <a:t>bir</a:t>
            </a:r>
            <a:r>
              <a:rPr lang="en-US" dirty="0"/>
              <a:t> dizi </a:t>
            </a:r>
            <a:r>
              <a:rPr lang="en-US" dirty="0" err="1"/>
              <a:t>değerin</a:t>
            </a:r>
            <a:r>
              <a:rPr lang="en-US" dirty="0"/>
              <a:t> </a:t>
            </a:r>
            <a:r>
              <a:rPr lang="en-US" dirty="0" err="1"/>
              <a:t>ötesinde</a:t>
            </a:r>
            <a:r>
              <a:rPr lang="en-US" dirty="0"/>
              <a:t>, </a:t>
            </a:r>
            <a:r>
              <a:rPr lang="en-US" b="1" dirty="0" err="1"/>
              <a:t>bir</a:t>
            </a:r>
            <a:r>
              <a:rPr lang="en-US" b="1" dirty="0"/>
              <a:t> </a:t>
            </a:r>
            <a:r>
              <a:rPr lang="en-US" b="1" dirty="0" err="1"/>
              <a:t>kültürdür</a:t>
            </a:r>
            <a:r>
              <a:rPr lang="en-US" b="1" dirty="0"/>
              <a:t>, </a:t>
            </a:r>
            <a:r>
              <a:rPr lang="en-US" dirty="0"/>
              <a:t>her </a:t>
            </a:r>
            <a:r>
              <a:rPr lang="en-US" dirty="0" err="1"/>
              <a:t>dengeli</a:t>
            </a:r>
            <a:r>
              <a:rPr lang="en-US" dirty="0"/>
              <a:t> </a:t>
            </a:r>
            <a:r>
              <a:rPr lang="en-US" dirty="0" err="1"/>
              <a:t>gıda</a:t>
            </a:r>
            <a:r>
              <a:rPr lang="en-US" dirty="0"/>
              <a:t> </a:t>
            </a:r>
            <a:r>
              <a:rPr lang="en-US" dirty="0" err="1"/>
              <a:t>şirketinin</a:t>
            </a:r>
            <a:r>
              <a:rPr lang="en-US" dirty="0"/>
              <a:t> </a:t>
            </a:r>
            <a:r>
              <a:rPr lang="en-US" dirty="0" err="1"/>
              <a:t>yapması</a:t>
            </a:r>
            <a:r>
              <a:rPr lang="en-US" dirty="0"/>
              <a:t> </a:t>
            </a:r>
            <a:r>
              <a:rPr lang="en-US" dirty="0" err="1"/>
              <a:t>gereken</a:t>
            </a:r>
            <a:r>
              <a:rPr lang="en-US" dirty="0"/>
              <a:t>, </a:t>
            </a:r>
            <a:r>
              <a:rPr lang="en-US" dirty="0" err="1"/>
              <a:t>çevreden</a:t>
            </a:r>
            <a:r>
              <a:rPr lang="en-US" dirty="0"/>
              <a:t> </a:t>
            </a:r>
            <a:r>
              <a:rPr lang="en-US" dirty="0" err="1"/>
              <a:t>almanın</a:t>
            </a:r>
            <a:r>
              <a:rPr lang="en-US" dirty="0"/>
              <a:t> </a:t>
            </a:r>
            <a:r>
              <a:rPr lang="en-US" dirty="0" err="1"/>
              <a:t>yanı</a:t>
            </a:r>
            <a:r>
              <a:rPr lang="en-US" dirty="0"/>
              <a:t> </a:t>
            </a:r>
            <a:r>
              <a:rPr lang="en-US" dirty="0" err="1"/>
              <a:t>sıra</a:t>
            </a:r>
            <a:r>
              <a:rPr lang="en-US" dirty="0"/>
              <a:t> </a:t>
            </a:r>
            <a:r>
              <a:rPr lang="en-US" dirty="0" err="1"/>
              <a:t>çevreye</a:t>
            </a:r>
            <a:r>
              <a:rPr lang="en-US" dirty="0"/>
              <a:t> </a:t>
            </a:r>
            <a:r>
              <a:rPr lang="en-US" dirty="0" err="1"/>
              <a:t>verme</a:t>
            </a:r>
            <a:r>
              <a:rPr lang="en-US" dirty="0"/>
              <a:t> </a:t>
            </a:r>
            <a:r>
              <a:rPr lang="en-US" dirty="0" err="1"/>
              <a:t>eylemidir</a:t>
            </a:r>
            <a:r>
              <a:rPr lang="en-US" dirty="0"/>
              <a:t>.</a:t>
            </a:r>
            <a:endParaRPr lang="en-US" dirty="0">
              <a:cs typeface="Calibri"/>
            </a:endParaRPr>
          </a:p>
          <a:p>
            <a:r>
              <a:rPr lang="en-US" dirty="0"/>
              <a:t>Bir </a:t>
            </a:r>
            <a:r>
              <a:rPr lang="en-US" dirty="0" err="1"/>
              <a:t>şirketin</a:t>
            </a:r>
            <a:r>
              <a:rPr lang="en-US" dirty="0"/>
              <a:t> </a:t>
            </a:r>
            <a:r>
              <a:rPr lang="en-US" dirty="0" err="1"/>
              <a:t>etik</a:t>
            </a:r>
            <a:r>
              <a:rPr lang="en-US" dirty="0"/>
              <a:t> </a:t>
            </a:r>
            <a:r>
              <a:rPr lang="en-US" dirty="0" err="1"/>
              <a:t>kuralları</a:t>
            </a:r>
            <a:r>
              <a:rPr lang="en-US" dirty="0"/>
              <a:t> </a:t>
            </a:r>
            <a:r>
              <a:rPr lang="en-US" dirty="0" err="1"/>
              <a:t>uygulayabileceği</a:t>
            </a:r>
            <a:r>
              <a:rPr lang="en-US" dirty="0"/>
              <a:t> </a:t>
            </a:r>
            <a:r>
              <a:rPr lang="en-US" dirty="0" err="1"/>
              <a:t>pek</a:t>
            </a:r>
            <a:r>
              <a:rPr lang="en-US" dirty="0"/>
              <a:t> </a:t>
            </a:r>
            <a:r>
              <a:rPr lang="en-US" dirty="0" err="1"/>
              <a:t>çok</a:t>
            </a:r>
            <a:r>
              <a:rPr lang="en-US" dirty="0"/>
              <a:t> </a:t>
            </a:r>
            <a:r>
              <a:rPr lang="en-US" dirty="0" err="1"/>
              <a:t>yol</a:t>
            </a:r>
            <a:r>
              <a:rPr lang="en-US" dirty="0"/>
              <a:t> </a:t>
            </a:r>
            <a:r>
              <a:rPr lang="en-US" dirty="0" err="1"/>
              <a:t>vardır</a:t>
            </a:r>
            <a:r>
              <a:rPr lang="en-US" dirty="0"/>
              <a:t>. </a:t>
            </a:r>
            <a:r>
              <a:rPr lang="en-US" dirty="0" err="1"/>
              <a:t>Önce</a:t>
            </a:r>
            <a:r>
              <a:rPr lang="en-US" dirty="0"/>
              <a:t> </a:t>
            </a:r>
            <a:r>
              <a:rPr lang="en-US" dirty="0" err="1"/>
              <a:t>etik</a:t>
            </a:r>
            <a:r>
              <a:rPr lang="en-US" dirty="0"/>
              <a:t> </a:t>
            </a:r>
            <a:r>
              <a:rPr lang="en-US" dirty="0" err="1"/>
              <a:t>gıda</a:t>
            </a:r>
            <a:r>
              <a:rPr lang="en-US" dirty="0"/>
              <a:t> </a:t>
            </a:r>
            <a:r>
              <a:rPr lang="en-US" dirty="0" err="1"/>
              <a:t>örneklerine</a:t>
            </a:r>
            <a:r>
              <a:rPr lang="en-US" dirty="0"/>
              <a:t> (</a:t>
            </a:r>
            <a:r>
              <a:rPr lang="en-US" dirty="0" err="1"/>
              <a:t>slayt</a:t>
            </a:r>
            <a:r>
              <a:rPr lang="en-US" dirty="0"/>
              <a:t> 11-12), </a:t>
            </a:r>
            <a:r>
              <a:rPr lang="en-US" dirty="0" err="1"/>
              <a:t>daha</a:t>
            </a:r>
            <a:r>
              <a:rPr lang="en-US" dirty="0"/>
              <a:t> </a:t>
            </a:r>
            <a:r>
              <a:rPr lang="en-US" dirty="0" err="1"/>
              <a:t>sonra</a:t>
            </a:r>
            <a:r>
              <a:rPr lang="en-US" dirty="0"/>
              <a:t> da 5 </a:t>
            </a:r>
            <a:r>
              <a:rPr lang="en-US" dirty="0" err="1"/>
              <a:t>genel</a:t>
            </a:r>
            <a:r>
              <a:rPr lang="en-US" dirty="0"/>
              <a:t> </a:t>
            </a:r>
            <a:r>
              <a:rPr lang="en-US" dirty="0" err="1"/>
              <a:t>yöntemden</a:t>
            </a:r>
            <a:r>
              <a:rPr lang="en-US" dirty="0"/>
              <a:t> </a:t>
            </a:r>
            <a:r>
              <a:rPr lang="en-US" dirty="0" err="1"/>
              <a:t>başlayalım</a:t>
            </a:r>
            <a:r>
              <a:rPr lang="en-US" dirty="0"/>
              <a:t> (</a:t>
            </a:r>
            <a:r>
              <a:rPr lang="en-US" dirty="0" err="1"/>
              <a:t>slayt</a:t>
            </a:r>
            <a:r>
              <a:rPr lang="en-US" dirty="0"/>
              <a:t> 14).</a:t>
            </a:r>
            <a:endParaRPr lang="en-IE" dirty="0">
              <a:cs typeface="Calibri" panose="020F0502020204030204"/>
            </a:endParaRPr>
          </a:p>
        </p:txBody>
      </p:sp>
      <p:sp>
        <p:nvSpPr>
          <p:cNvPr id="3" name="Text Placeholder 2">
            <a:extLst>
              <a:ext uri="{FF2B5EF4-FFF2-40B4-BE49-F238E27FC236}">
                <a16:creationId xmlns:a16="http://schemas.microsoft.com/office/drawing/2014/main" id="{E32FE569-2631-417D-CD78-62285B9CA04B}"/>
              </a:ext>
            </a:extLst>
          </p:cNvPr>
          <p:cNvSpPr>
            <a:spLocks noGrp="1"/>
          </p:cNvSpPr>
          <p:nvPr>
            <p:ph type="body" sz="quarter" idx="16"/>
          </p:nvPr>
        </p:nvSpPr>
        <p:spPr>
          <a:xfrm>
            <a:off x="892139" y="749733"/>
            <a:ext cx="4990998" cy="992652"/>
          </a:xfrm>
        </p:spPr>
        <p:txBody>
          <a:bodyPr/>
          <a:lstStyle/>
          <a:p>
            <a:pPr algn="l" rtl="0"/>
            <a:r>
              <a:rPr lang="en-IE" b="1" dirty="0" err="1"/>
              <a:t>Etik</a:t>
            </a:r>
            <a:r>
              <a:rPr lang="en-IE" b="1" dirty="0"/>
              <a:t> </a:t>
            </a:r>
            <a:r>
              <a:rPr lang="en-IE" b="1" dirty="0" err="1"/>
              <a:t>Gıda</a:t>
            </a:r>
            <a:r>
              <a:rPr lang="en-IE" b="1" dirty="0"/>
              <a:t> </a:t>
            </a:r>
            <a:r>
              <a:rPr lang="en-IE" b="1" dirty="0" err="1"/>
              <a:t>Üretimi</a:t>
            </a:r>
            <a:endParaRPr lang="en-IE" b="1" dirty="0"/>
          </a:p>
        </p:txBody>
      </p:sp>
      <p:pic>
        <p:nvPicPr>
          <p:cNvPr id="6" name="Picture Placeholder 5" descr="Person watering in garden">
            <a:extLst>
              <a:ext uri="{FF2B5EF4-FFF2-40B4-BE49-F238E27FC236}">
                <a16:creationId xmlns:a16="http://schemas.microsoft.com/office/drawing/2014/main" id="{656C91F4-9DB8-3605-7E80-68605819A9F7}"/>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367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890419-8B12-57E7-63F9-5B6E4FA02B52}"/>
              </a:ext>
            </a:extLst>
          </p:cNvPr>
          <p:cNvSpPr>
            <a:spLocks noGrp="1"/>
          </p:cNvSpPr>
          <p:nvPr>
            <p:ph type="body" sz="quarter" idx="16"/>
          </p:nvPr>
        </p:nvSpPr>
        <p:spPr/>
        <p:txBody>
          <a:bodyPr lIns="91440" tIns="45720" rIns="91440" bIns="45720" anchor="t">
            <a:noAutofit/>
          </a:bodyPr>
          <a:lstStyle/>
          <a:p>
            <a:pPr algn="l" rtl="0"/>
            <a:r>
              <a:rPr lang="en-IE" b="1" err="1"/>
              <a:t>Etik</a:t>
            </a:r>
            <a:r>
              <a:rPr lang="en-IE" b="1"/>
              <a:t> </a:t>
            </a:r>
            <a:r>
              <a:rPr lang="en-IE" b="1" err="1"/>
              <a:t>gıda</a:t>
            </a:r>
            <a:r>
              <a:rPr lang="en-IE" b="1"/>
              <a:t> </a:t>
            </a:r>
            <a:r>
              <a:rPr lang="en-IE" b="1" err="1"/>
              <a:t>örnekleri</a:t>
            </a:r>
            <a:endParaRPr lang="en-IE" b="1" err="1">
              <a:cs typeface="Calibri"/>
            </a:endParaRPr>
          </a:p>
        </p:txBody>
      </p:sp>
      <p:sp>
        <p:nvSpPr>
          <p:cNvPr id="4" name="Text Placeholder 1">
            <a:extLst>
              <a:ext uri="{FF2B5EF4-FFF2-40B4-BE49-F238E27FC236}">
                <a16:creationId xmlns:a16="http://schemas.microsoft.com/office/drawing/2014/main" id="{8AB2D0FC-9A2C-EF13-EC86-CD4D8863AC49}"/>
              </a:ext>
            </a:extLst>
          </p:cNvPr>
          <p:cNvSpPr>
            <a:spLocks noGrp="1"/>
          </p:cNvSpPr>
          <p:nvPr>
            <p:ph type="body" sz="quarter" idx="18"/>
          </p:nvPr>
        </p:nvSpPr>
        <p:spPr>
          <a:xfrm>
            <a:off x="1031965" y="1717702"/>
            <a:ext cx="11042522" cy="4237147"/>
          </a:xfrm>
        </p:spPr>
        <p:txBody>
          <a:bodyPr lIns="91440" tIns="45720" rIns="91440" bIns="45720" anchor="t"/>
          <a:lstStyle/>
          <a:p>
            <a:pPr marL="342900" indent="-342900">
              <a:buFont typeface="Arial" panose="020B0604020202020204" pitchFamily="34" charset="0"/>
              <a:buChar char="•"/>
            </a:pPr>
            <a:r>
              <a:rPr lang="en-GB" b="1" dirty="0" err="1">
                <a:highlight>
                  <a:srgbClr val="F79037"/>
                </a:highlight>
              </a:rPr>
              <a:t>Sürdürülebilir</a:t>
            </a:r>
            <a:r>
              <a:rPr lang="en-GB" b="1" dirty="0">
                <a:highlight>
                  <a:srgbClr val="F79037"/>
                </a:highlight>
              </a:rPr>
              <a:t> </a:t>
            </a:r>
            <a:r>
              <a:rPr lang="en-GB" b="1" dirty="0" err="1">
                <a:highlight>
                  <a:srgbClr val="F79037"/>
                </a:highlight>
              </a:rPr>
              <a:t>tarım</a:t>
            </a:r>
            <a:r>
              <a:rPr lang="en-GB" b="1" dirty="0">
                <a:highlight>
                  <a:srgbClr val="F79037"/>
                </a:highlight>
              </a:rPr>
              <a:t> </a:t>
            </a:r>
            <a:r>
              <a:rPr lang="en-GB" b="1" dirty="0" err="1">
                <a:highlight>
                  <a:srgbClr val="F79037"/>
                </a:highlight>
              </a:rPr>
              <a:t>ve</a:t>
            </a:r>
            <a:r>
              <a:rPr lang="en-GB" b="1" dirty="0">
                <a:highlight>
                  <a:srgbClr val="F79037"/>
                </a:highlight>
              </a:rPr>
              <a:t> </a:t>
            </a:r>
            <a:r>
              <a:rPr lang="en-GB" b="1" dirty="0" err="1">
                <a:highlight>
                  <a:srgbClr val="F79037"/>
                </a:highlight>
              </a:rPr>
              <a:t>balıkçılık</a:t>
            </a:r>
            <a:r>
              <a:rPr lang="en-GB" b="1" dirty="0">
                <a:highlight>
                  <a:srgbClr val="F79037"/>
                </a:highlight>
              </a:rPr>
              <a:t> </a:t>
            </a:r>
            <a:r>
              <a:rPr lang="en-GB" b="1" dirty="0" err="1">
                <a:highlight>
                  <a:srgbClr val="F79037"/>
                </a:highlight>
              </a:rPr>
              <a:t>uygulamaları</a:t>
            </a:r>
            <a:r>
              <a:rPr lang="en-GB" b="1" dirty="0">
                <a:highlight>
                  <a:srgbClr val="F79037"/>
                </a:highlight>
              </a:rPr>
              <a:t>: </a:t>
            </a:r>
            <a:r>
              <a:rPr lang="en-GB" dirty="0" err="1"/>
              <a:t>Doğal</a:t>
            </a:r>
            <a:r>
              <a:rPr lang="en-GB" dirty="0"/>
              <a:t> </a:t>
            </a:r>
            <a:r>
              <a:rPr lang="en-GB" dirty="0" err="1"/>
              <a:t>kaynakları</a:t>
            </a:r>
            <a:r>
              <a:rPr lang="en-GB" dirty="0"/>
              <a:t> </a:t>
            </a:r>
            <a:r>
              <a:rPr lang="en-GB" dirty="0" err="1"/>
              <a:t>tüketmek</a:t>
            </a:r>
            <a:r>
              <a:rPr lang="en-GB" dirty="0"/>
              <a:t> </a:t>
            </a:r>
            <a:r>
              <a:rPr lang="en-GB" dirty="0" err="1"/>
              <a:t>yerine</a:t>
            </a:r>
            <a:r>
              <a:rPr lang="en-GB" dirty="0"/>
              <a:t> </a:t>
            </a:r>
            <a:r>
              <a:rPr lang="en-GB" dirty="0" err="1"/>
              <a:t>üretkenliği</a:t>
            </a:r>
            <a:r>
              <a:rPr lang="en-GB" dirty="0"/>
              <a:t> </a:t>
            </a:r>
            <a:r>
              <a:rPr lang="en-GB" dirty="0" err="1"/>
              <a:t>artırmak</a:t>
            </a:r>
            <a:r>
              <a:rPr lang="en-GB" dirty="0"/>
              <a:t> </a:t>
            </a:r>
            <a:r>
              <a:rPr lang="en-GB" dirty="0" err="1"/>
              <a:t>ve</a:t>
            </a:r>
            <a:r>
              <a:rPr lang="en-GB" dirty="0"/>
              <a:t> </a:t>
            </a:r>
            <a:r>
              <a:rPr lang="en-GB" dirty="0" err="1"/>
              <a:t>korumakla</a:t>
            </a:r>
            <a:r>
              <a:rPr lang="en-GB" dirty="0"/>
              <a:t>; </a:t>
            </a:r>
            <a:r>
              <a:rPr lang="en-GB" dirty="0" err="1"/>
              <a:t>diğer</a:t>
            </a:r>
            <a:r>
              <a:rPr lang="en-GB" dirty="0"/>
              <a:t> </a:t>
            </a:r>
            <a:r>
              <a:rPr lang="en-GB" dirty="0" err="1"/>
              <a:t>taraftan</a:t>
            </a:r>
            <a:r>
              <a:rPr lang="en-GB" dirty="0"/>
              <a:t> </a:t>
            </a:r>
            <a:r>
              <a:rPr lang="en-GB" dirty="0" err="1"/>
              <a:t>pestisitlerin</a:t>
            </a:r>
            <a:r>
              <a:rPr lang="en-GB" dirty="0"/>
              <a:t> </a:t>
            </a:r>
            <a:r>
              <a:rPr lang="en-GB" dirty="0" err="1"/>
              <a:t>aşırı</a:t>
            </a:r>
            <a:r>
              <a:rPr lang="en-GB" dirty="0"/>
              <a:t> </a:t>
            </a:r>
            <a:r>
              <a:rPr lang="en-GB" dirty="0" err="1"/>
              <a:t>kullanımı</a:t>
            </a:r>
            <a:r>
              <a:rPr lang="en-GB" dirty="0"/>
              <a:t>, </a:t>
            </a:r>
            <a:r>
              <a:rPr lang="en-GB" dirty="0" err="1"/>
              <a:t>ormanların</a:t>
            </a:r>
            <a:r>
              <a:rPr lang="en-GB" dirty="0"/>
              <a:t> </a:t>
            </a:r>
            <a:r>
              <a:rPr lang="en-GB" dirty="0" err="1"/>
              <a:t>tarım</a:t>
            </a:r>
            <a:r>
              <a:rPr lang="en-GB" dirty="0"/>
              <a:t> </a:t>
            </a:r>
            <a:r>
              <a:rPr lang="en-GB" dirty="0" err="1"/>
              <a:t>için</a:t>
            </a:r>
            <a:r>
              <a:rPr lang="en-GB" dirty="0"/>
              <a:t> yok </a:t>
            </a:r>
            <a:r>
              <a:rPr lang="en-GB" dirty="0" err="1"/>
              <a:t>edilmesi</a:t>
            </a:r>
            <a:r>
              <a:rPr lang="en-GB" dirty="0"/>
              <a:t> </a:t>
            </a:r>
            <a:r>
              <a:rPr lang="en-GB" dirty="0" err="1"/>
              <a:t>veya</a:t>
            </a:r>
            <a:r>
              <a:rPr lang="en-GB" dirty="0"/>
              <a:t> </a:t>
            </a:r>
            <a:r>
              <a:rPr lang="en-GB" dirty="0" err="1"/>
              <a:t>aşırı</a:t>
            </a:r>
            <a:r>
              <a:rPr lang="en-GB" dirty="0"/>
              <a:t> </a:t>
            </a:r>
            <a:r>
              <a:rPr lang="en-GB" dirty="0" err="1"/>
              <a:t>avlanma</a:t>
            </a:r>
            <a:r>
              <a:rPr lang="en-GB" dirty="0"/>
              <a:t> </a:t>
            </a:r>
            <a:r>
              <a:rPr lang="en-GB" dirty="0" err="1"/>
              <a:t>gibi</a:t>
            </a:r>
            <a:r>
              <a:rPr lang="en-GB" dirty="0"/>
              <a:t> </a:t>
            </a:r>
            <a:r>
              <a:rPr lang="en-GB" dirty="0" err="1"/>
              <a:t>çevreye</a:t>
            </a:r>
            <a:r>
              <a:rPr lang="en-GB" dirty="0"/>
              <a:t> </a:t>
            </a:r>
            <a:r>
              <a:rPr lang="en-GB" dirty="0" err="1"/>
              <a:t>zarar</a:t>
            </a:r>
            <a:r>
              <a:rPr lang="en-GB" dirty="0"/>
              <a:t> </a:t>
            </a:r>
            <a:r>
              <a:rPr lang="en-GB" dirty="0" err="1"/>
              <a:t>veren</a:t>
            </a:r>
            <a:r>
              <a:rPr lang="en-GB" dirty="0"/>
              <a:t> </a:t>
            </a:r>
            <a:r>
              <a:rPr lang="en-GB" dirty="0" err="1"/>
              <a:t>uygulamalardan</a:t>
            </a:r>
            <a:r>
              <a:rPr lang="en-GB" dirty="0"/>
              <a:t> </a:t>
            </a:r>
            <a:r>
              <a:rPr lang="en-GB" dirty="0" err="1"/>
              <a:t>kaçınmak</a:t>
            </a:r>
            <a:r>
              <a:rPr lang="en-GB" dirty="0"/>
              <a:t>.</a:t>
            </a:r>
            <a:endParaRPr lang="en-GB" dirty="0">
              <a:cs typeface="Calibri"/>
            </a:endParaRPr>
          </a:p>
          <a:p>
            <a:pPr marL="342900" indent="-342900">
              <a:buFont typeface="Arial" panose="020B0604020202020204" pitchFamily="34" charset="0"/>
              <a:buChar char="•"/>
            </a:pPr>
            <a:r>
              <a:rPr lang="en-GB" b="1" dirty="0" err="1">
                <a:highlight>
                  <a:srgbClr val="F79037"/>
                </a:highlight>
              </a:rPr>
              <a:t>Ticaret</a:t>
            </a:r>
            <a:r>
              <a:rPr lang="en-GB" b="1" dirty="0">
                <a:highlight>
                  <a:srgbClr val="F79037"/>
                </a:highlight>
              </a:rPr>
              <a:t> </a:t>
            </a:r>
            <a:r>
              <a:rPr lang="en-GB" b="1" dirty="0" err="1">
                <a:highlight>
                  <a:srgbClr val="F79037"/>
                </a:highlight>
              </a:rPr>
              <a:t>Fuarı:</a:t>
            </a:r>
            <a:r>
              <a:rPr lang="en-GB" dirty="0" err="1"/>
              <a:t>Gelişmekte</a:t>
            </a:r>
            <a:r>
              <a:rPr lang="en-GB" dirty="0"/>
              <a:t> </a:t>
            </a:r>
            <a:r>
              <a:rPr lang="en-GB" dirty="0" err="1"/>
              <a:t>olan</a:t>
            </a:r>
            <a:r>
              <a:rPr lang="en-GB" dirty="0"/>
              <a:t> </a:t>
            </a:r>
            <a:r>
              <a:rPr lang="en-GB" dirty="0" err="1"/>
              <a:t>ülkelerdeki</a:t>
            </a:r>
            <a:r>
              <a:rPr lang="en-GB" dirty="0"/>
              <a:t> </a:t>
            </a:r>
            <a:r>
              <a:rPr lang="en-GB" dirty="0" err="1"/>
              <a:t>üreticilere</a:t>
            </a:r>
            <a:r>
              <a:rPr lang="en-GB" dirty="0"/>
              <a:t> </a:t>
            </a:r>
            <a:r>
              <a:rPr lang="en-GB" dirty="0" err="1"/>
              <a:t>çalışmaları</a:t>
            </a:r>
            <a:r>
              <a:rPr lang="en-GB" dirty="0"/>
              <a:t> </a:t>
            </a:r>
            <a:r>
              <a:rPr lang="en-GB" dirty="0" err="1"/>
              <a:t>için</a:t>
            </a:r>
            <a:r>
              <a:rPr lang="en-GB" dirty="0"/>
              <a:t> </a:t>
            </a:r>
            <a:r>
              <a:rPr lang="en-GB" dirty="0" err="1"/>
              <a:t>adil</a:t>
            </a:r>
            <a:r>
              <a:rPr lang="en-GB" dirty="0"/>
              <a:t> </a:t>
            </a:r>
            <a:r>
              <a:rPr lang="en-GB" dirty="0" err="1"/>
              <a:t>bir</a:t>
            </a:r>
            <a:r>
              <a:rPr lang="en-GB" dirty="0"/>
              <a:t> </a:t>
            </a:r>
            <a:r>
              <a:rPr lang="en-GB" dirty="0" err="1"/>
              <a:t>ücret</a:t>
            </a:r>
            <a:r>
              <a:rPr lang="en-GB" dirty="0"/>
              <a:t> </a:t>
            </a:r>
            <a:r>
              <a:rPr lang="en-GB" dirty="0" err="1"/>
              <a:t>ödenmesi</a:t>
            </a:r>
            <a:r>
              <a:rPr lang="en-GB" dirty="0"/>
              <a:t> </a:t>
            </a:r>
            <a:r>
              <a:rPr lang="en-GB" dirty="0" err="1"/>
              <a:t>sağlanarak</a:t>
            </a:r>
            <a:r>
              <a:rPr lang="en-GB" dirty="0"/>
              <a:t>, </a:t>
            </a:r>
            <a:r>
              <a:rPr lang="en-GB" dirty="0" err="1"/>
              <a:t>bu</a:t>
            </a:r>
            <a:r>
              <a:rPr lang="en-GB" dirty="0"/>
              <a:t> </a:t>
            </a:r>
            <a:r>
              <a:rPr lang="en-GB" dirty="0" err="1"/>
              <a:t>bölgelerde</a:t>
            </a:r>
            <a:r>
              <a:rPr lang="en-GB" dirty="0"/>
              <a:t> </a:t>
            </a:r>
            <a:r>
              <a:rPr lang="en-GB" dirty="0" err="1"/>
              <a:t>makul</a:t>
            </a:r>
            <a:r>
              <a:rPr lang="en-GB" dirty="0"/>
              <a:t> </a:t>
            </a:r>
            <a:r>
              <a:rPr lang="en-GB" dirty="0" err="1"/>
              <a:t>bir</a:t>
            </a:r>
            <a:r>
              <a:rPr lang="en-GB" dirty="0"/>
              <a:t> </a:t>
            </a:r>
            <a:r>
              <a:rPr lang="en-GB" dirty="0" err="1"/>
              <a:t>yaşam</a:t>
            </a:r>
            <a:r>
              <a:rPr lang="en-GB" dirty="0"/>
              <a:t> </a:t>
            </a:r>
            <a:r>
              <a:rPr lang="en-GB" dirty="0" err="1"/>
              <a:t>standardına</a:t>
            </a:r>
            <a:r>
              <a:rPr lang="en-GB" dirty="0"/>
              <a:t> </a:t>
            </a:r>
            <a:r>
              <a:rPr lang="en-GB" dirty="0" err="1"/>
              <a:t>sahip</a:t>
            </a:r>
            <a:r>
              <a:rPr lang="en-GB" dirty="0"/>
              <a:t> </a:t>
            </a:r>
            <a:r>
              <a:rPr lang="en-GB" dirty="0" err="1"/>
              <a:t>olmalarını</a:t>
            </a:r>
            <a:r>
              <a:rPr lang="en-GB" dirty="0"/>
              <a:t> </a:t>
            </a:r>
            <a:r>
              <a:rPr lang="en-GB" dirty="0" err="1"/>
              <a:t>ve</a:t>
            </a:r>
            <a:r>
              <a:rPr lang="en-GB" dirty="0"/>
              <a:t> </a:t>
            </a:r>
            <a:r>
              <a:rPr lang="en-GB" dirty="0" err="1"/>
              <a:t>ekonomik</a:t>
            </a:r>
            <a:r>
              <a:rPr lang="en-GB" dirty="0"/>
              <a:t> </a:t>
            </a:r>
            <a:r>
              <a:rPr lang="en-GB" dirty="0" err="1"/>
              <a:t>büyümeyi</a:t>
            </a:r>
            <a:r>
              <a:rPr lang="en-GB" dirty="0"/>
              <a:t> </a:t>
            </a:r>
            <a:r>
              <a:rPr lang="en-GB" dirty="0" err="1"/>
              <a:t>teşvik</a:t>
            </a:r>
            <a:r>
              <a:rPr lang="en-GB" dirty="0"/>
              <a:t> </a:t>
            </a:r>
            <a:r>
              <a:rPr lang="en-GB" dirty="0" err="1"/>
              <a:t>etmek</a:t>
            </a:r>
            <a:r>
              <a:rPr lang="en-GB" dirty="0"/>
              <a:t>.</a:t>
            </a:r>
            <a:endParaRPr lang="en-GB" dirty="0">
              <a:cs typeface="Calibri"/>
            </a:endParaRPr>
          </a:p>
          <a:p>
            <a:pPr marL="342900" indent="-342900">
              <a:buFont typeface="Arial" panose="020B0604020202020204" pitchFamily="34" charset="0"/>
              <a:buChar char="•"/>
            </a:pPr>
            <a:r>
              <a:rPr lang="en-GB" b="1" dirty="0" err="1">
                <a:highlight>
                  <a:srgbClr val="F79037"/>
                </a:highlight>
              </a:rPr>
              <a:t>Hayvan</a:t>
            </a:r>
            <a:r>
              <a:rPr lang="en-GB" b="1" dirty="0">
                <a:highlight>
                  <a:srgbClr val="F79037"/>
                </a:highlight>
              </a:rPr>
              <a:t> </a:t>
            </a:r>
            <a:r>
              <a:rPr lang="en-GB" b="1" dirty="0" err="1">
                <a:highlight>
                  <a:srgbClr val="F79037"/>
                </a:highlight>
              </a:rPr>
              <a:t>refahı:</a:t>
            </a:r>
            <a:r>
              <a:rPr lang="en-GB" dirty="0" err="1"/>
              <a:t>Hayvanlara</a:t>
            </a:r>
            <a:r>
              <a:rPr lang="en-GB" dirty="0"/>
              <a:t> </a:t>
            </a:r>
            <a:r>
              <a:rPr lang="en-GB" dirty="0" err="1"/>
              <a:t>insancıl</a:t>
            </a:r>
            <a:r>
              <a:rPr lang="en-GB" dirty="0"/>
              <a:t> </a:t>
            </a:r>
            <a:r>
              <a:rPr lang="en-GB" dirty="0" err="1"/>
              <a:t>muame</a:t>
            </a:r>
            <a:r>
              <a:rPr lang="en-GB" dirty="0"/>
              <a:t> </a:t>
            </a:r>
            <a:r>
              <a:rPr lang="en-GB" dirty="0" err="1"/>
              <a:t>etmek</a:t>
            </a:r>
            <a:r>
              <a:rPr lang="en-GB" dirty="0"/>
              <a:t>, </a:t>
            </a:r>
            <a:r>
              <a:rPr lang="en-GB" dirty="0" err="1"/>
              <a:t>şiddet</a:t>
            </a:r>
            <a:r>
              <a:rPr lang="en-GB" dirty="0"/>
              <a:t> </a:t>
            </a:r>
            <a:r>
              <a:rPr lang="en-GB" dirty="0" err="1"/>
              <a:t>içeren</a:t>
            </a:r>
            <a:r>
              <a:rPr lang="en-GB" dirty="0"/>
              <a:t> </a:t>
            </a:r>
            <a:r>
              <a:rPr lang="en-GB" dirty="0" err="1"/>
              <a:t>uygulamalardan</a:t>
            </a:r>
            <a:r>
              <a:rPr lang="en-GB" dirty="0"/>
              <a:t> </a:t>
            </a:r>
            <a:r>
              <a:rPr lang="en-GB" dirty="0" err="1"/>
              <a:t>kaçınmak</a:t>
            </a:r>
            <a:r>
              <a:rPr lang="en-GB" dirty="0"/>
              <a:t> </a:t>
            </a:r>
            <a:r>
              <a:rPr lang="en-GB" dirty="0" err="1"/>
              <a:t>ve</a:t>
            </a:r>
            <a:r>
              <a:rPr lang="en-GB" dirty="0"/>
              <a:t> </a:t>
            </a:r>
            <a:r>
              <a:rPr lang="en-GB" dirty="0" err="1"/>
              <a:t>serbest</a:t>
            </a:r>
            <a:r>
              <a:rPr lang="en-GB" dirty="0"/>
              <a:t> </a:t>
            </a:r>
            <a:r>
              <a:rPr lang="en-GB" dirty="0" err="1"/>
              <a:t>dolaşan</a:t>
            </a:r>
            <a:r>
              <a:rPr lang="en-GB" dirty="0"/>
              <a:t> </a:t>
            </a:r>
            <a:r>
              <a:rPr lang="en-GB" dirty="0" err="1"/>
              <a:t>veya</a:t>
            </a:r>
            <a:r>
              <a:rPr lang="en-GB" dirty="0"/>
              <a:t> </a:t>
            </a:r>
            <a:r>
              <a:rPr lang="en-GB" dirty="0" err="1"/>
              <a:t>organik</a:t>
            </a:r>
            <a:r>
              <a:rPr lang="en-GB" dirty="0"/>
              <a:t> </a:t>
            </a:r>
            <a:r>
              <a:rPr lang="en-GB" dirty="0" err="1"/>
              <a:t>hayvan</a:t>
            </a:r>
            <a:r>
              <a:rPr lang="en-GB" dirty="0"/>
              <a:t> </a:t>
            </a:r>
            <a:r>
              <a:rPr lang="en-GB" dirty="0" err="1"/>
              <a:t>çiftçiliğini</a:t>
            </a:r>
            <a:r>
              <a:rPr lang="en-GB" dirty="0"/>
              <a:t> </a:t>
            </a:r>
            <a:r>
              <a:rPr lang="en-GB" dirty="0" err="1"/>
              <a:t>teşvik</a:t>
            </a:r>
            <a:r>
              <a:rPr lang="en-GB" dirty="0"/>
              <a:t> </a:t>
            </a:r>
            <a:r>
              <a:rPr lang="en-GB" dirty="0" err="1"/>
              <a:t>etmek</a:t>
            </a:r>
            <a:r>
              <a:rPr lang="en-GB" dirty="0"/>
              <a:t>.</a:t>
            </a:r>
            <a:endParaRPr lang="en-GB" dirty="0">
              <a:cs typeface="Calibri"/>
            </a:endParaRPr>
          </a:p>
          <a:p>
            <a:pPr algn="l" rtl="0"/>
            <a:endParaRPr lang="en-GB" dirty="0"/>
          </a:p>
        </p:txBody>
      </p:sp>
      <p:grpSp>
        <p:nvGrpSpPr>
          <p:cNvPr id="5" name="Group 4">
            <a:extLst>
              <a:ext uri="{FF2B5EF4-FFF2-40B4-BE49-F238E27FC236}">
                <a16:creationId xmlns:a16="http://schemas.microsoft.com/office/drawing/2014/main" id="{BE3F7A95-0605-2846-2E83-AD853F338F20}"/>
              </a:ext>
            </a:extLst>
          </p:cNvPr>
          <p:cNvGrpSpPr/>
          <p:nvPr/>
        </p:nvGrpSpPr>
        <p:grpSpPr>
          <a:xfrm>
            <a:off x="9266424" y="228662"/>
            <a:ext cx="1183081" cy="1090091"/>
            <a:chOff x="5297313" y="4260296"/>
            <a:chExt cx="2997029" cy="2761463"/>
          </a:xfrm>
        </p:grpSpPr>
        <p:sp>
          <p:nvSpPr>
            <p:cNvPr id="6" name="Freeform 587">
              <a:extLst>
                <a:ext uri="{FF2B5EF4-FFF2-40B4-BE49-F238E27FC236}">
                  <a16:creationId xmlns:a16="http://schemas.microsoft.com/office/drawing/2014/main" id="{42352423-4BBF-761B-50AE-A4591435BBB9}"/>
                </a:ext>
              </a:extLst>
            </p:cNvPr>
            <p:cNvSpPr/>
            <p:nvPr/>
          </p:nvSpPr>
          <p:spPr>
            <a:xfrm>
              <a:off x="6126228" y="4440508"/>
              <a:ext cx="1489301" cy="1405043"/>
            </a:xfrm>
            <a:custGeom>
              <a:avLst/>
              <a:gdLst>
                <a:gd name="connsiteX0" fmla="*/ 5711 w 1489301"/>
                <a:gd name="connsiteY0" fmla="*/ 403362 h 1405043"/>
                <a:gd name="connsiteX1" fmla="*/ 260779 w 1489301"/>
                <a:gd name="connsiteY1" fmla="*/ 26383 h 1405043"/>
                <a:gd name="connsiteX2" fmla="*/ 698582 w 1489301"/>
                <a:gd name="connsiteY2" fmla="*/ 134907 h 1405043"/>
                <a:gd name="connsiteX3" fmla="*/ 703340 w 1489301"/>
                <a:gd name="connsiteY3" fmla="*/ 140619 h 1405043"/>
                <a:gd name="connsiteX4" fmla="*/ 789949 w 1489301"/>
                <a:gd name="connsiteY4" fmla="*/ 141571 h 1405043"/>
                <a:gd name="connsiteX5" fmla="*/ 973636 w 1489301"/>
                <a:gd name="connsiteY5" fmla="*/ 18767 h 1405043"/>
                <a:gd name="connsiteX6" fmla="*/ 1476158 w 1489301"/>
                <a:gd name="connsiteY6" fmla="*/ 295790 h 1405043"/>
                <a:gd name="connsiteX7" fmla="*/ 1441895 w 1489301"/>
                <a:gd name="connsiteY7" fmla="*/ 626122 h 1405043"/>
                <a:gd name="connsiteX8" fmla="*/ 1161130 w 1489301"/>
                <a:gd name="connsiteY8" fmla="*/ 1046891 h 1405043"/>
                <a:gd name="connsiteX9" fmla="*/ 769011 w 1489301"/>
                <a:gd name="connsiteY9" fmla="*/ 1395311 h 1405043"/>
                <a:gd name="connsiteX10" fmla="*/ 730941 w 1489301"/>
                <a:gd name="connsiteY10" fmla="*/ 1399119 h 1405043"/>
                <a:gd name="connsiteX11" fmla="*/ 206529 w 1489301"/>
                <a:gd name="connsiteY11" fmla="*/ 894577 h 1405043"/>
                <a:gd name="connsiteX12" fmla="*/ 35215 w 1489301"/>
                <a:gd name="connsiteY12" fmla="*/ 573764 h 1405043"/>
                <a:gd name="connsiteX13" fmla="*/ 0 w 1489301"/>
                <a:gd name="connsiteY13" fmla="*/ 404314 h 1405043"/>
                <a:gd name="connsiteX14" fmla="*/ 5711 w 1489301"/>
                <a:gd name="connsiteY14" fmla="*/ 403362 h 140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01" h="1405043">
                  <a:moveTo>
                    <a:pt x="5711" y="403362"/>
                  </a:moveTo>
                  <a:cubicBezTo>
                    <a:pt x="2855" y="236768"/>
                    <a:pt x="103741" y="87309"/>
                    <a:pt x="260779" y="26383"/>
                  </a:cubicBezTo>
                  <a:cubicBezTo>
                    <a:pt x="413058" y="-32639"/>
                    <a:pt x="589131" y="11152"/>
                    <a:pt x="698582" y="134907"/>
                  </a:cubicBezTo>
                  <a:cubicBezTo>
                    <a:pt x="700485" y="136811"/>
                    <a:pt x="701437" y="138715"/>
                    <a:pt x="703340" y="140619"/>
                  </a:cubicBezTo>
                  <a:cubicBezTo>
                    <a:pt x="734748" y="176794"/>
                    <a:pt x="759493" y="176794"/>
                    <a:pt x="789949" y="141571"/>
                  </a:cubicBezTo>
                  <a:cubicBezTo>
                    <a:pt x="839440" y="83501"/>
                    <a:pt x="901303" y="43519"/>
                    <a:pt x="973636" y="18767"/>
                  </a:cubicBezTo>
                  <a:cubicBezTo>
                    <a:pt x="1185876" y="-50726"/>
                    <a:pt x="1422860" y="79693"/>
                    <a:pt x="1476158" y="295790"/>
                  </a:cubicBezTo>
                  <a:cubicBezTo>
                    <a:pt x="1504711" y="410026"/>
                    <a:pt x="1483772" y="519502"/>
                    <a:pt x="1441895" y="626122"/>
                  </a:cubicBezTo>
                  <a:cubicBezTo>
                    <a:pt x="1379080" y="787004"/>
                    <a:pt x="1276292" y="921232"/>
                    <a:pt x="1161130" y="1046891"/>
                  </a:cubicBezTo>
                  <a:cubicBezTo>
                    <a:pt x="1042162" y="1176359"/>
                    <a:pt x="909869" y="1290595"/>
                    <a:pt x="769011" y="1395311"/>
                  </a:cubicBezTo>
                  <a:cubicBezTo>
                    <a:pt x="756638" y="1404831"/>
                    <a:pt x="746169" y="1409590"/>
                    <a:pt x="730941" y="1399119"/>
                  </a:cubicBezTo>
                  <a:cubicBezTo>
                    <a:pt x="534881" y="1252516"/>
                    <a:pt x="354050" y="1090682"/>
                    <a:pt x="206529" y="894577"/>
                  </a:cubicBezTo>
                  <a:cubicBezTo>
                    <a:pt x="132293" y="796524"/>
                    <a:pt x="69477" y="691808"/>
                    <a:pt x="35215" y="573764"/>
                  </a:cubicBezTo>
                  <a:cubicBezTo>
                    <a:pt x="19035" y="518550"/>
                    <a:pt x="11421" y="461432"/>
                    <a:pt x="0" y="404314"/>
                  </a:cubicBezTo>
                  <a:cubicBezTo>
                    <a:pt x="1904" y="403362"/>
                    <a:pt x="3807" y="403362"/>
                    <a:pt x="5711" y="403362"/>
                  </a:cubicBezTo>
                  <a:close/>
                </a:path>
              </a:pathLst>
            </a:custGeom>
            <a:solidFill>
              <a:srgbClr val="F1A0C2"/>
            </a:solidFill>
            <a:ln w="9514" cap="flat">
              <a:noFill/>
              <a:prstDash val="solid"/>
              <a:miter/>
            </a:ln>
          </p:spPr>
          <p:txBody>
            <a:bodyPr rtlCol="0" anchor="ctr"/>
            <a:lstStyle/>
            <a:p>
              <a:pPr algn="l" rtl="0"/>
              <a:endParaRPr lang="en-US"/>
            </a:p>
          </p:txBody>
        </p:sp>
        <p:grpSp>
          <p:nvGrpSpPr>
            <p:cNvPr id="7" name="Graphic 500">
              <a:extLst>
                <a:ext uri="{FF2B5EF4-FFF2-40B4-BE49-F238E27FC236}">
                  <a16:creationId xmlns:a16="http://schemas.microsoft.com/office/drawing/2014/main" id="{F45D3DD9-B397-738C-6956-A22213402DD5}"/>
                </a:ext>
              </a:extLst>
            </p:cNvPr>
            <p:cNvGrpSpPr/>
            <p:nvPr/>
          </p:nvGrpSpPr>
          <p:grpSpPr>
            <a:xfrm>
              <a:off x="5297313" y="4260296"/>
              <a:ext cx="2997029" cy="2761463"/>
              <a:chOff x="6245479" y="2229503"/>
              <a:chExt cx="2997029" cy="2761463"/>
            </a:xfrm>
            <a:solidFill>
              <a:srgbClr val="000000"/>
            </a:solidFill>
          </p:grpSpPr>
          <p:sp>
            <p:nvSpPr>
              <p:cNvPr id="8" name="Freeform 589">
                <a:extLst>
                  <a:ext uri="{FF2B5EF4-FFF2-40B4-BE49-F238E27FC236}">
                    <a16:creationId xmlns:a16="http://schemas.microsoft.com/office/drawing/2014/main" id="{6F2CAC1E-C46E-FD81-4E8B-C03B37239A72}"/>
                  </a:ext>
                </a:extLst>
              </p:cNvPr>
              <p:cNvSpPr/>
              <p:nvPr/>
            </p:nvSpPr>
            <p:spPr>
              <a:xfrm>
                <a:off x="7886515" y="3011002"/>
                <a:ext cx="1355993" cy="1979963"/>
              </a:xfrm>
              <a:custGeom>
                <a:avLst/>
                <a:gdLst>
                  <a:gd name="connsiteX0" fmla="*/ 134867 w 1355993"/>
                  <a:gd name="connsiteY0" fmla="*/ 1802156 h 1979963"/>
                  <a:gd name="connsiteX1" fmla="*/ 133915 w 1355993"/>
                  <a:gd name="connsiteY1" fmla="*/ 1681257 h 1979963"/>
                  <a:gd name="connsiteX2" fmla="*/ 121542 w 1355993"/>
                  <a:gd name="connsiteY2" fmla="*/ 1646986 h 1979963"/>
                  <a:gd name="connsiteX3" fmla="*/ 160564 w 1355993"/>
                  <a:gd name="connsiteY3" fmla="*/ 974897 h 1979963"/>
                  <a:gd name="connsiteX4" fmla="*/ 296663 w 1355993"/>
                  <a:gd name="connsiteY4" fmla="*/ 871133 h 1979963"/>
                  <a:gd name="connsiteX5" fmla="*/ 527938 w 1355993"/>
                  <a:gd name="connsiteY5" fmla="*/ 704539 h 1979963"/>
                  <a:gd name="connsiteX6" fmla="*/ 657375 w 1355993"/>
                  <a:gd name="connsiteY6" fmla="*/ 648373 h 1979963"/>
                  <a:gd name="connsiteX7" fmla="*/ 688783 w 1355993"/>
                  <a:gd name="connsiteY7" fmla="*/ 615054 h 1979963"/>
                  <a:gd name="connsiteX8" fmla="*/ 795378 w 1355993"/>
                  <a:gd name="connsiteY8" fmla="*/ 289482 h 1979963"/>
                  <a:gd name="connsiteX9" fmla="*/ 1019039 w 1355993"/>
                  <a:gd name="connsiteY9" fmla="*/ 122887 h 1979963"/>
                  <a:gd name="connsiteX10" fmla="*/ 1054253 w 1355993"/>
                  <a:gd name="connsiteY10" fmla="*/ 103848 h 1979963"/>
                  <a:gd name="connsiteX11" fmla="*/ 1316935 w 1355993"/>
                  <a:gd name="connsiteY11" fmla="*/ 5796 h 1979963"/>
                  <a:gd name="connsiteX12" fmla="*/ 1355005 w 1355993"/>
                  <a:gd name="connsiteY12" fmla="*/ 63865 h 1979963"/>
                  <a:gd name="connsiteX13" fmla="*/ 1305514 w 1355993"/>
                  <a:gd name="connsiteY13" fmla="*/ 405622 h 1979963"/>
                  <a:gd name="connsiteX14" fmla="*/ 1243651 w 1355993"/>
                  <a:gd name="connsiteY14" fmla="*/ 836862 h 1979963"/>
                  <a:gd name="connsiteX15" fmla="*/ 1096130 w 1355993"/>
                  <a:gd name="connsiteY15" fmla="*/ 1128164 h 1979963"/>
                  <a:gd name="connsiteX16" fmla="*/ 683073 w 1355993"/>
                  <a:gd name="connsiteY16" fmla="*/ 1526086 h 1979963"/>
                  <a:gd name="connsiteX17" fmla="*/ 668796 w 1355993"/>
                  <a:gd name="connsiteY17" fmla="*/ 1577492 h 1979963"/>
                  <a:gd name="connsiteX18" fmla="*/ 760164 w 1355993"/>
                  <a:gd name="connsiteY18" fmla="*/ 1914488 h 1979963"/>
                  <a:gd name="connsiteX19" fmla="*/ 762067 w 1355993"/>
                  <a:gd name="connsiteY19" fmla="*/ 1921152 h 1979963"/>
                  <a:gd name="connsiteX20" fmla="*/ 734466 w 1355993"/>
                  <a:gd name="connsiteY20" fmla="*/ 1978270 h 1979963"/>
                  <a:gd name="connsiteX21" fmla="*/ 681169 w 1355993"/>
                  <a:gd name="connsiteY21" fmla="*/ 1943999 h 1979963"/>
                  <a:gd name="connsiteX22" fmla="*/ 616450 w 1355993"/>
                  <a:gd name="connsiteY22" fmla="*/ 1707912 h 1979963"/>
                  <a:gd name="connsiteX23" fmla="*/ 575525 w 1355993"/>
                  <a:gd name="connsiteY23" fmla="*/ 1558453 h 1979963"/>
                  <a:gd name="connsiteX24" fmla="*/ 595512 w 1355993"/>
                  <a:gd name="connsiteY24" fmla="*/ 1490863 h 1979963"/>
                  <a:gd name="connsiteX25" fmla="*/ 953368 w 1355993"/>
                  <a:gd name="connsiteY25" fmla="*/ 1145299 h 1979963"/>
                  <a:gd name="connsiteX26" fmla="*/ 1054253 w 1355993"/>
                  <a:gd name="connsiteY26" fmla="*/ 1047247 h 1979963"/>
                  <a:gd name="connsiteX27" fmla="*/ 1157993 w 1355993"/>
                  <a:gd name="connsiteY27" fmla="*/ 830198 h 1979963"/>
                  <a:gd name="connsiteX28" fmla="*/ 1220809 w 1355993"/>
                  <a:gd name="connsiteY28" fmla="*/ 392294 h 1979963"/>
                  <a:gd name="connsiteX29" fmla="*/ 1261734 w 1355993"/>
                  <a:gd name="connsiteY29" fmla="*/ 114320 h 1979963"/>
                  <a:gd name="connsiteX30" fmla="*/ 1233182 w 1355993"/>
                  <a:gd name="connsiteY30" fmla="*/ 85761 h 1979963"/>
                  <a:gd name="connsiteX31" fmla="*/ 1112310 w 1355993"/>
                  <a:gd name="connsiteY31" fmla="*/ 180005 h 1979963"/>
                  <a:gd name="connsiteX32" fmla="*/ 949561 w 1355993"/>
                  <a:gd name="connsiteY32" fmla="*/ 689308 h 1979963"/>
                  <a:gd name="connsiteX33" fmla="*/ 926719 w 1355993"/>
                  <a:gd name="connsiteY33" fmla="*/ 761657 h 1979963"/>
                  <a:gd name="connsiteX34" fmla="*/ 902926 w 1355993"/>
                  <a:gd name="connsiteY34" fmla="*/ 798784 h 1979963"/>
                  <a:gd name="connsiteX35" fmla="*/ 503192 w 1355993"/>
                  <a:gd name="connsiteY35" fmla="*/ 1132924 h 1979963"/>
                  <a:gd name="connsiteX36" fmla="*/ 482254 w 1355993"/>
                  <a:gd name="connsiteY36" fmla="*/ 1148155 h 1979963"/>
                  <a:gd name="connsiteX37" fmla="*/ 429908 w 1355993"/>
                  <a:gd name="connsiteY37" fmla="*/ 1140540 h 1979963"/>
                  <a:gd name="connsiteX38" fmla="*/ 428956 w 1355993"/>
                  <a:gd name="connsiteY38" fmla="*/ 1086278 h 1979963"/>
                  <a:gd name="connsiteX39" fmla="*/ 449895 w 1355993"/>
                  <a:gd name="connsiteY39" fmla="*/ 1067238 h 1979963"/>
                  <a:gd name="connsiteX40" fmla="*/ 788716 w 1355993"/>
                  <a:gd name="connsiteY40" fmla="*/ 782600 h 1979963"/>
                  <a:gd name="connsiteX41" fmla="*/ 781102 w 1355993"/>
                  <a:gd name="connsiteY41" fmla="*/ 741666 h 1979963"/>
                  <a:gd name="connsiteX42" fmla="*/ 595512 w 1355993"/>
                  <a:gd name="connsiteY42" fmla="*/ 760705 h 1979963"/>
                  <a:gd name="connsiteX43" fmla="*/ 236704 w 1355993"/>
                  <a:gd name="connsiteY43" fmla="*/ 1019640 h 1979963"/>
                  <a:gd name="connsiteX44" fmla="*/ 157709 w 1355993"/>
                  <a:gd name="connsiteY44" fmla="*/ 1554645 h 1979963"/>
                  <a:gd name="connsiteX45" fmla="*/ 186261 w 1355993"/>
                  <a:gd name="connsiteY45" fmla="*/ 1587012 h 1979963"/>
                  <a:gd name="connsiteX46" fmla="*/ 220524 w 1355993"/>
                  <a:gd name="connsiteY46" fmla="*/ 1670785 h 1979963"/>
                  <a:gd name="connsiteX47" fmla="*/ 219572 w 1355993"/>
                  <a:gd name="connsiteY47" fmla="*/ 1908777 h 1979963"/>
                  <a:gd name="connsiteX48" fmla="*/ 219572 w 1355993"/>
                  <a:gd name="connsiteY48" fmla="*/ 1932576 h 1979963"/>
                  <a:gd name="connsiteX49" fmla="*/ 177695 w 1355993"/>
                  <a:gd name="connsiteY49" fmla="*/ 1978270 h 1979963"/>
                  <a:gd name="connsiteX50" fmla="*/ 134867 w 1355993"/>
                  <a:gd name="connsiteY50" fmla="*/ 1930672 h 1979963"/>
                  <a:gd name="connsiteX51" fmla="*/ 134867 w 1355993"/>
                  <a:gd name="connsiteY51" fmla="*/ 1802156 h 1979963"/>
                  <a:gd name="connsiteX52" fmla="*/ 134867 w 1355993"/>
                  <a:gd name="connsiteY52" fmla="*/ 1802156 h 1979963"/>
                  <a:gd name="connsiteX53" fmla="*/ 1009521 w 1355993"/>
                  <a:gd name="connsiteY53" fmla="*/ 207612 h 1979963"/>
                  <a:gd name="connsiteX54" fmla="*/ 970499 w 1355993"/>
                  <a:gd name="connsiteY54" fmla="*/ 215228 h 1979963"/>
                  <a:gd name="connsiteX55" fmla="*/ 881036 w 1355993"/>
                  <a:gd name="connsiteY55" fmla="*/ 303761 h 1979963"/>
                  <a:gd name="connsiteX56" fmla="*/ 778247 w 1355993"/>
                  <a:gd name="connsiteY56" fmla="*/ 616958 h 1979963"/>
                  <a:gd name="connsiteX57" fmla="*/ 800137 w 1355993"/>
                  <a:gd name="connsiteY57" fmla="*/ 657893 h 1979963"/>
                  <a:gd name="connsiteX58" fmla="*/ 830593 w 1355993"/>
                  <a:gd name="connsiteY58" fmla="*/ 670268 h 1979963"/>
                  <a:gd name="connsiteX59" fmla="*/ 870566 w 1355993"/>
                  <a:gd name="connsiteY59" fmla="*/ 653133 h 1979963"/>
                  <a:gd name="connsiteX60" fmla="*/ 975258 w 1355993"/>
                  <a:gd name="connsiteY60" fmla="*/ 319945 h 1979963"/>
                  <a:gd name="connsiteX61" fmla="*/ 1009521 w 1355993"/>
                  <a:gd name="connsiteY61" fmla="*/ 207612 h 19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993" h="1979963">
                    <a:moveTo>
                      <a:pt x="134867" y="1802156"/>
                    </a:moveTo>
                    <a:cubicBezTo>
                      <a:pt x="134867" y="1762174"/>
                      <a:pt x="135819" y="1721239"/>
                      <a:pt x="133915" y="1681257"/>
                    </a:cubicBezTo>
                    <a:cubicBezTo>
                      <a:pt x="133915" y="1669833"/>
                      <a:pt x="130108" y="1654601"/>
                      <a:pt x="121542" y="1646986"/>
                    </a:cubicBezTo>
                    <a:cubicBezTo>
                      <a:pt x="-54530" y="1466112"/>
                      <a:pt x="-37399" y="1150059"/>
                      <a:pt x="160564" y="974897"/>
                    </a:cubicBezTo>
                    <a:cubicBezTo>
                      <a:pt x="203392" y="936819"/>
                      <a:pt x="250980" y="905404"/>
                      <a:pt x="296663" y="871133"/>
                    </a:cubicBezTo>
                    <a:cubicBezTo>
                      <a:pt x="373755" y="814967"/>
                      <a:pt x="450846" y="759753"/>
                      <a:pt x="527938" y="704539"/>
                    </a:cubicBezTo>
                    <a:cubicBezTo>
                      <a:pt x="566959" y="675980"/>
                      <a:pt x="608836" y="654085"/>
                      <a:pt x="657375" y="648373"/>
                    </a:cubicBezTo>
                    <a:cubicBezTo>
                      <a:pt x="678314" y="645517"/>
                      <a:pt x="684024" y="631238"/>
                      <a:pt x="688783" y="615054"/>
                    </a:cubicBezTo>
                    <a:cubicBezTo>
                      <a:pt x="723998" y="506530"/>
                      <a:pt x="759212" y="398006"/>
                      <a:pt x="795378" y="289482"/>
                    </a:cubicBezTo>
                    <a:cubicBezTo>
                      <a:pt x="828690" y="185717"/>
                      <a:pt x="910539" y="124792"/>
                      <a:pt x="1019039" y="122887"/>
                    </a:cubicBezTo>
                    <a:cubicBezTo>
                      <a:pt x="1035219" y="122887"/>
                      <a:pt x="1044736" y="117176"/>
                      <a:pt x="1054253" y="103848"/>
                    </a:cubicBezTo>
                    <a:cubicBezTo>
                      <a:pt x="1119924" y="13411"/>
                      <a:pt x="1210339" y="-13244"/>
                      <a:pt x="1316935" y="5796"/>
                    </a:cubicBezTo>
                    <a:cubicBezTo>
                      <a:pt x="1347391" y="11507"/>
                      <a:pt x="1359764" y="31499"/>
                      <a:pt x="1355005" y="63865"/>
                    </a:cubicBezTo>
                    <a:cubicBezTo>
                      <a:pt x="1338825" y="178101"/>
                      <a:pt x="1321694" y="291386"/>
                      <a:pt x="1305514" y="405622"/>
                    </a:cubicBezTo>
                    <a:cubicBezTo>
                      <a:pt x="1284576" y="549368"/>
                      <a:pt x="1263638" y="693115"/>
                      <a:pt x="1243651" y="836862"/>
                    </a:cubicBezTo>
                    <a:cubicBezTo>
                      <a:pt x="1227471" y="951098"/>
                      <a:pt x="1179883" y="1048199"/>
                      <a:pt x="1096130" y="1128164"/>
                    </a:cubicBezTo>
                    <a:cubicBezTo>
                      <a:pt x="958127" y="1260487"/>
                      <a:pt x="821076" y="1393763"/>
                      <a:pt x="683073" y="1526086"/>
                    </a:cubicBezTo>
                    <a:cubicBezTo>
                      <a:pt x="666893" y="1541317"/>
                      <a:pt x="662134" y="1555597"/>
                      <a:pt x="668796" y="1577492"/>
                    </a:cubicBezTo>
                    <a:cubicBezTo>
                      <a:pt x="700204" y="1689824"/>
                      <a:pt x="729708" y="1802156"/>
                      <a:pt x="760164" y="1914488"/>
                    </a:cubicBezTo>
                    <a:cubicBezTo>
                      <a:pt x="761115" y="1916392"/>
                      <a:pt x="761115" y="1919248"/>
                      <a:pt x="762067" y="1921152"/>
                    </a:cubicBezTo>
                    <a:cubicBezTo>
                      <a:pt x="768730" y="1949711"/>
                      <a:pt x="758260" y="1971606"/>
                      <a:pt x="734466" y="1978270"/>
                    </a:cubicBezTo>
                    <a:cubicBezTo>
                      <a:pt x="711625" y="1984934"/>
                      <a:pt x="688783" y="1971606"/>
                      <a:pt x="681169" y="1943999"/>
                    </a:cubicBezTo>
                    <a:cubicBezTo>
                      <a:pt x="659279" y="1864986"/>
                      <a:pt x="637388" y="1786925"/>
                      <a:pt x="616450" y="1707912"/>
                    </a:cubicBezTo>
                    <a:cubicBezTo>
                      <a:pt x="603126" y="1658409"/>
                      <a:pt x="590753" y="1607955"/>
                      <a:pt x="575525" y="1558453"/>
                    </a:cubicBezTo>
                    <a:cubicBezTo>
                      <a:pt x="566959" y="1529894"/>
                      <a:pt x="575525" y="1509903"/>
                      <a:pt x="595512" y="1490863"/>
                    </a:cubicBezTo>
                    <a:cubicBezTo>
                      <a:pt x="715432" y="1375675"/>
                      <a:pt x="834400" y="1260487"/>
                      <a:pt x="953368" y="1145299"/>
                    </a:cubicBezTo>
                    <a:cubicBezTo>
                      <a:pt x="986679" y="1112933"/>
                      <a:pt x="1020942" y="1080566"/>
                      <a:pt x="1054253" y="1047247"/>
                    </a:cubicBezTo>
                    <a:cubicBezTo>
                      <a:pt x="1114213" y="987273"/>
                      <a:pt x="1146572" y="913020"/>
                      <a:pt x="1157993" y="830198"/>
                    </a:cubicBezTo>
                    <a:cubicBezTo>
                      <a:pt x="1178932" y="684548"/>
                      <a:pt x="1199870" y="537945"/>
                      <a:pt x="1220809" y="392294"/>
                    </a:cubicBezTo>
                    <a:cubicBezTo>
                      <a:pt x="1234133" y="299953"/>
                      <a:pt x="1248409" y="207612"/>
                      <a:pt x="1261734" y="114320"/>
                    </a:cubicBezTo>
                    <a:cubicBezTo>
                      <a:pt x="1265541" y="85761"/>
                      <a:pt x="1261734" y="81953"/>
                      <a:pt x="1233182" y="85761"/>
                    </a:cubicBezTo>
                    <a:cubicBezTo>
                      <a:pt x="1175125" y="94328"/>
                      <a:pt x="1131345" y="122887"/>
                      <a:pt x="1112310" y="180005"/>
                    </a:cubicBezTo>
                    <a:cubicBezTo>
                      <a:pt x="1057109" y="349455"/>
                      <a:pt x="1003810" y="519858"/>
                      <a:pt x="949561" y="689308"/>
                    </a:cubicBezTo>
                    <a:cubicBezTo>
                      <a:pt x="941947" y="713107"/>
                      <a:pt x="936237" y="738810"/>
                      <a:pt x="926719" y="761657"/>
                    </a:cubicBezTo>
                    <a:cubicBezTo>
                      <a:pt x="921961" y="774984"/>
                      <a:pt x="913395" y="789264"/>
                      <a:pt x="902926" y="798784"/>
                    </a:cubicBezTo>
                    <a:cubicBezTo>
                      <a:pt x="770633" y="911116"/>
                      <a:pt x="636437" y="1021544"/>
                      <a:pt x="503192" y="1132924"/>
                    </a:cubicBezTo>
                    <a:cubicBezTo>
                      <a:pt x="496530" y="1138636"/>
                      <a:pt x="489868" y="1144347"/>
                      <a:pt x="482254" y="1148155"/>
                    </a:cubicBezTo>
                    <a:cubicBezTo>
                      <a:pt x="463219" y="1157675"/>
                      <a:pt x="445136" y="1155771"/>
                      <a:pt x="429908" y="1140540"/>
                    </a:cubicBezTo>
                    <a:cubicBezTo>
                      <a:pt x="415632" y="1125308"/>
                      <a:pt x="414680" y="1102461"/>
                      <a:pt x="428956" y="1086278"/>
                    </a:cubicBezTo>
                    <a:cubicBezTo>
                      <a:pt x="434667" y="1078662"/>
                      <a:pt x="442280" y="1072950"/>
                      <a:pt x="449895" y="1067238"/>
                    </a:cubicBezTo>
                    <a:cubicBezTo>
                      <a:pt x="563152" y="972042"/>
                      <a:pt x="676410" y="877797"/>
                      <a:pt x="788716" y="782600"/>
                    </a:cubicBezTo>
                    <a:cubicBezTo>
                      <a:pt x="815365" y="759753"/>
                      <a:pt x="815365" y="754993"/>
                      <a:pt x="781102" y="741666"/>
                    </a:cubicBezTo>
                    <a:cubicBezTo>
                      <a:pt x="715432" y="715962"/>
                      <a:pt x="652617" y="720722"/>
                      <a:pt x="595512" y="760705"/>
                    </a:cubicBezTo>
                    <a:cubicBezTo>
                      <a:pt x="474640" y="845430"/>
                      <a:pt x="353768" y="930155"/>
                      <a:pt x="236704" y="1019640"/>
                    </a:cubicBezTo>
                    <a:cubicBezTo>
                      <a:pt x="71099" y="1147203"/>
                      <a:pt x="36837" y="1395667"/>
                      <a:pt x="157709" y="1554645"/>
                    </a:cubicBezTo>
                    <a:cubicBezTo>
                      <a:pt x="166274" y="1566069"/>
                      <a:pt x="174840" y="1578444"/>
                      <a:pt x="186261" y="1587012"/>
                    </a:cubicBezTo>
                    <a:cubicBezTo>
                      <a:pt x="214813" y="1608907"/>
                      <a:pt x="221476" y="1636514"/>
                      <a:pt x="220524" y="1670785"/>
                    </a:cubicBezTo>
                    <a:cubicBezTo>
                      <a:pt x="218620" y="1749798"/>
                      <a:pt x="219572" y="1829763"/>
                      <a:pt x="219572" y="1908777"/>
                    </a:cubicBezTo>
                    <a:cubicBezTo>
                      <a:pt x="219572" y="1916392"/>
                      <a:pt x="219572" y="1924960"/>
                      <a:pt x="219572" y="1932576"/>
                    </a:cubicBezTo>
                    <a:cubicBezTo>
                      <a:pt x="217669" y="1960183"/>
                      <a:pt x="201489" y="1978270"/>
                      <a:pt x="177695" y="1978270"/>
                    </a:cubicBezTo>
                    <a:cubicBezTo>
                      <a:pt x="153902" y="1978270"/>
                      <a:pt x="135819" y="1960183"/>
                      <a:pt x="134867" y="1930672"/>
                    </a:cubicBezTo>
                    <a:cubicBezTo>
                      <a:pt x="133915" y="1888785"/>
                      <a:pt x="134867" y="1845947"/>
                      <a:pt x="134867" y="1802156"/>
                    </a:cubicBezTo>
                    <a:cubicBezTo>
                      <a:pt x="134867" y="1802156"/>
                      <a:pt x="134867" y="1802156"/>
                      <a:pt x="134867" y="1802156"/>
                    </a:cubicBezTo>
                    <a:close/>
                    <a:moveTo>
                      <a:pt x="1009521" y="207612"/>
                    </a:moveTo>
                    <a:cubicBezTo>
                      <a:pt x="991438" y="210469"/>
                      <a:pt x="980969" y="211420"/>
                      <a:pt x="970499" y="215228"/>
                    </a:cubicBezTo>
                    <a:cubicBezTo>
                      <a:pt x="926719" y="231412"/>
                      <a:pt x="896263" y="259971"/>
                      <a:pt x="881036" y="303761"/>
                    </a:cubicBezTo>
                    <a:cubicBezTo>
                      <a:pt x="845821" y="408477"/>
                      <a:pt x="811558" y="513194"/>
                      <a:pt x="778247" y="616958"/>
                    </a:cubicBezTo>
                    <a:cubicBezTo>
                      <a:pt x="768730" y="647421"/>
                      <a:pt x="768730" y="647421"/>
                      <a:pt x="800137" y="657893"/>
                    </a:cubicBezTo>
                    <a:cubicBezTo>
                      <a:pt x="810606" y="661701"/>
                      <a:pt x="821076" y="665508"/>
                      <a:pt x="830593" y="670268"/>
                    </a:cubicBezTo>
                    <a:cubicBezTo>
                      <a:pt x="860097" y="684548"/>
                      <a:pt x="860097" y="684548"/>
                      <a:pt x="870566" y="653133"/>
                    </a:cubicBezTo>
                    <a:cubicBezTo>
                      <a:pt x="905781" y="541753"/>
                      <a:pt x="940044" y="431325"/>
                      <a:pt x="975258" y="319945"/>
                    </a:cubicBezTo>
                    <a:cubicBezTo>
                      <a:pt x="986679" y="285674"/>
                      <a:pt x="997149" y="250451"/>
                      <a:pt x="1009521" y="207612"/>
                    </a:cubicBezTo>
                    <a:close/>
                  </a:path>
                </a:pathLst>
              </a:custGeom>
              <a:solidFill>
                <a:srgbClr val="000000"/>
              </a:solidFill>
              <a:ln w="9514" cap="flat">
                <a:noFill/>
                <a:prstDash val="solid"/>
                <a:miter/>
              </a:ln>
            </p:spPr>
            <p:txBody>
              <a:bodyPr rtlCol="0" anchor="ctr"/>
              <a:lstStyle/>
              <a:p>
                <a:pPr algn="l" rtl="0"/>
                <a:endParaRPr lang="en-US"/>
              </a:p>
            </p:txBody>
          </p:sp>
          <p:sp>
            <p:nvSpPr>
              <p:cNvPr id="9" name="Freeform 590">
                <a:extLst>
                  <a:ext uri="{FF2B5EF4-FFF2-40B4-BE49-F238E27FC236}">
                    <a16:creationId xmlns:a16="http://schemas.microsoft.com/office/drawing/2014/main" id="{9FBBCB81-4294-BAC4-63F4-134E760B2038}"/>
                  </a:ext>
                </a:extLst>
              </p:cNvPr>
              <p:cNvSpPr/>
              <p:nvPr/>
            </p:nvSpPr>
            <p:spPr>
              <a:xfrm>
                <a:off x="6245479" y="3010602"/>
                <a:ext cx="1355268" cy="1980046"/>
              </a:xfrm>
              <a:custGeom>
                <a:avLst/>
                <a:gdLst>
                  <a:gd name="connsiteX0" fmla="*/ 1140136 w 1355268"/>
                  <a:gd name="connsiteY0" fmla="*/ 1789229 h 1980046"/>
                  <a:gd name="connsiteX1" fmla="*/ 1141087 w 1355268"/>
                  <a:gd name="connsiteY1" fmla="*/ 1651194 h 1980046"/>
                  <a:gd name="connsiteX2" fmla="*/ 1161074 w 1355268"/>
                  <a:gd name="connsiteY2" fmla="*/ 1603595 h 1980046"/>
                  <a:gd name="connsiteX3" fmla="*/ 1123005 w 1355268"/>
                  <a:gd name="connsiteY3" fmla="*/ 1021944 h 1980046"/>
                  <a:gd name="connsiteX4" fmla="*/ 764196 w 1355268"/>
                  <a:gd name="connsiteY4" fmla="*/ 763009 h 1980046"/>
                  <a:gd name="connsiteX5" fmla="*/ 571944 w 1355268"/>
                  <a:gd name="connsiteY5" fmla="*/ 745874 h 1980046"/>
                  <a:gd name="connsiteX6" fmla="*/ 567185 w 1355268"/>
                  <a:gd name="connsiteY6" fmla="*/ 780144 h 1980046"/>
                  <a:gd name="connsiteX7" fmla="*/ 907910 w 1355268"/>
                  <a:gd name="connsiteY7" fmla="*/ 1065734 h 1980046"/>
                  <a:gd name="connsiteX8" fmla="*/ 925993 w 1355268"/>
                  <a:gd name="connsiteY8" fmla="*/ 1080966 h 1980046"/>
                  <a:gd name="connsiteX9" fmla="*/ 930752 w 1355268"/>
                  <a:gd name="connsiteY9" fmla="*/ 1140940 h 1980046"/>
                  <a:gd name="connsiteX10" fmla="*/ 870792 w 1355268"/>
                  <a:gd name="connsiteY10" fmla="*/ 1145699 h 1980046"/>
                  <a:gd name="connsiteX11" fmla="*/ 786086 w 1355268"/>
                  <a:gd name="connsiteY11" fmla="*/ 1076206 h 1980046"/>
                  <a:gd name="connsiteX12" fmla="*/ 455831 w 1355268"/>
                  <a:gd name="connsiteY12" fmla="*/ 800136 h 1980046"/>
                  <a:gd name="connsiteX13" fmla="*/ 431085 w 1355268"/>
                  <a:gd name="connsiteY13" fmla="*/ 761105 h 1980046"/>
                  <a:gd name="connsiteX14" fmla="*/ 262626 w 1355268"/>
                  <a:gd name="connsiteY14" fmla="*/ 220388 h 1980046"/>
                  <a:gd name="connsiteX15" fmla="*/ 155079 w 1355268"/>
                  <a:gd name="connsiteY15" fmla="*/ 93777 h 1980046"/>
                  <a:gd name="connsiteX16" fmla="*/ 143658 w 1355268"/>
                  <a:gd name="connsiteY16" fmla="*/ 89969 h 1980046"/>
                  <a:gd name="connsiteX17" fmla="*/ 98926 w 1355268"/>
                  <a:gd name="connsiteY17" fmla="*/ 130903 h 1980046"/>
                  <a:gd name="connsiteX18" fmla="*/ 161741 w 1355268"/>
                  <a:gd name="connsiteY18" fmla="*/ 564048 h 1980046"/>
                  <a:gd name="connsiteX19" fmla="*/ 205521 w 1355268"/>
                  <a:gd name="connsiteY19" fmla="*/ 855350 h 1980046"/>
                  <a:gd name="connsiteX20" fmla="*/ 323538 w 1355268"/>
                  <a:gd name="connsiteY20" fmla="*/ 1067638 h 1980046"/>
                  <a:gd name="connsiteX21" fmla="*/ 718513 w 1355268"/>
                  <a:gd name="connsiteY21" fmla="*/ 1449377 h 1980046"/>
                  <a:gd name="connsiteX22" fmla="*/ 768004 w 1355268"/>
                  <a:gd name="connsiteY22" fmla="*/ 1496975 h 1980046"/>
                  <a:gd name="connsiteX23" fmla="*/ 783231 w 1355268"/>
                  <a:gd name="connsiteY23" fmla="*/ 1555045 h 1980046"/>
                  <a:gd name="connsiteX24" fmla="*/ 682346 w 1355268"/>
                  <a:gd name="connsiteY24" fmla="*/ 1927264 h 1980046"/>
                  <a:gd name="connsiteX25" fmla="*/ 675684 w 1355268"/>
                  <a:gd name="connsiteY25" fmla="*/ 1947255 h 1980046"/>
                  <a:gd name="connsiteX26" fmla="*/ 625241 w 1355268"/>
                  <a:gd name="connsiteY26" fmla="*/ 1978670 h 1980046"/>
                  <a:gd name="connsiteX27" fmla="*/ 594786 w 1355268"/>
                  <a:gd name="connsiteY27" fmla="*/ 1925360 h 1980046"/>
                  <a:gd name="connsiteX28" fmla="*/ 630952 w 1355268"/>
                  <a:gd name="connsiteY28" fmla="*/ 1787325 h 1980046"/>
                  <a:gd name="connsiteX29" fmla="*/ 690912 w 1355268"/>
                  <a:gd name="connsiteY29" fmla="*/ 1567421 h 1980046"/>
                  <a:gd name="connsiteX30" fmla="*/ 676636 w 1355268"/>
                  <a:gd name="connsiteY30" fmla="*/ 1528390 h 1980046"/>
                  <a:gd name="connsiteX31" fmla="*/ 272144 w 1355268"/>
                  <a:gd name="connsiteY31" fmla="*/ 1139036 h 1980046"/>
                  <a:gd name="connsiteX32" fmla="*/ 110347 w 1355268"/>
                  <a:gd name="connsiteY32" fmla="*/ 817271 h 1980046"/>
                  <a:gd name="connsiteX33" fmla="*/ 29448 w 1355268"/>
                  <a:gd name="connsiteY33" fmla="*/ 259419 h 1980046"/>
                  <a:gd name="connsiteX34" fmla="*/ 896 w 1355268"/>
                  <a:gd name="connsiteY34" fmla="*/ 61410 h 1980046"/>
                  <a:gd name="connsiteX35" fmla="*/ 41821 w 1355268"/>
                  <a:gd name="connsiteY35" fmla="*/ 5244 h 1980046"/>
                  <a:gd name="connsiteX36" fmla="*/ 303551 w 1355268"/>
                  <a:gd name="connsiteY36" fmla="*/ 105200 h 1980046"/>
                  <a:gd name="connsiteX37" fmla="*/ 334007 w 1355268"/>
                  <a:gd name="connsiteY37" fmla="*/ 121383 h 1980046"/>
                  <a:gd name="connsiteX38" fmla="*/ 560523 w 1355268"/>
                  <a:gd name="connsiteY38" fmla="*/ 291786 h 1980046"/>
                  <a:gd name="connsiteX39" fmla="*/ 665215 w 1355268"/>
                  <a:gd name="connsiteY39" fmla="*/ 612598 h 1980046"/>
                  <a:gd name="connsiteX40" fmla="*/ 707092 w 1355268"/>
                  <a:gd name="connsiteY40" fmla="*/ 650677 h 1980046"/>
                  <a:gd name="connsiteX41" fmla="*/ 816542 w 1355268"/>
                  <a:gd name="connsiteY41" fmla="*/ 699227 h 1980046"/>
                  <a:gd name="connsiteX42" fmla="*/ 1162026 w 1355268"/>
                  <a:gd name="connsiteY42" fmla="*/ 947691 h 1980046"/>
                  <a:gd name="connsiteX43" fmla="*/ 1300981 w 1355268"/>
                  <a:gd name="connsiteY43" fmla="*/ 1553141 h 1980046"/>
                  <a:gd name="connsiteX44" fmla="*/ 1238166 w 1355268"/>
                  <a:gd name="connsiteY44" fmla="*/ 1641674 h 1980046"/>
                  <a:gd name="connsiteX45" fmla="*/ 1221986 w 1355268"/>
                  <a:gd name="connsiteY45" fmla="*/ 1683560 h 1980046"/>
                  <a:gd name="connsiteX46" fmla="*/ 1221034 w 1355268"/>
                  <a:gd name="connsiteY46" fmla="*/ 1913936 h 1980046"/>
                  <a:gd name="connsiteX47" fmla="*/ 1220083 w 1355268"/>
                  <a:gd name="connsiteY47" fmla="*/ 1939639 h 1980046"/>
                  <a:gd name="connsiteX48" fmla="*/ 1177254 w 1355268"/>
                  <a:gd name="connsiteY48" fmla="*/ 1979622 h 1980046"/>
                  <a:gd name="connsiteX49" fmla="*/ 1136329 w 1355268"/>
                  <a:gd name="connsiteY49" fmla="*/ 1937736 h 1980046"/>
                  <a:gd name="connsiteX50" fmla="*/ 1140136 w 1355268"/>
                  <a:gd name="connsiteY50" fmla="*/ 1789229 h 1980046"/>
                  <a:gd name="connsiteX51" fmla="*/ 1140136 w 1355268"/>
                  <a:gd name="connsiteY51" fmla="*/ 1789229 h 1980046"/>
                  <a:gd name="connsiteX52" fmla="*/ 352090 w 1355268"/>
                  <a:gd name="connsiteY52" fmla="*/ 208965 h 1980046"/>
                  <a:gd name="connsiteX53" fmla="*/ 357801 w 1355268"/>
                  <a:gd name="connsiteY53" fmla="*/ 236571 h 1980046"/>
                  <a:gd name="connsiteX54" fmla="*/ 391112 w 1355268"/>
                  <a:gd name="connsiteY54" fmla="*/ 343192 h 1980046"/>
                  <a:gd name="connsiteX55" fmla="*/ 491045 w 1355268"/>
                  <a:gd name="connsiteY55" fmla="*/ 663053 h 1980046"/>
                  <a:gd name="connsiteX56" fmla="*/ 521501 w 1355268"/>
                  <a:gd name="connsiteY56" fmla="*/ 676380 h 1980046"/>
                  <a:gd name="connsiteX57" fmla="*/ 570040 w 1355268"/>
                  <a:gd name="connsiteY57" fmla="*/ 656389 h 1980046"/>
                  <a:gd name="connsiteX58" fmla="*/ 585268 w 1355268"/>
                  <a:gd name="connsiteY58" fmla="*/ 628782 h 1980046"/>
                  <a:gd name="connsiteX59" fmla="*/ 478673 w 1355268"/>
                  <a:gd name="connsiteY59" fmla="*/ 306065 h 1980046"/>
                  <a:gd name="connsiteX60" fmla="*/ 390160 w 1355268"/>
                  <a:gd name="connsiteY60" fmla="*/ 216580 h 1980046"/>
                  <a:gd name="connsiteX61" fmla="*/ 352090 w 1355268"/>
                  <a:gd name="connsiteY61" fmla="*/ 208965 h 198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268" h="1980046">
                    <a:moveTo>
                      <a:pt x="1140136" y="1789229"/>
                    </a:moveTo>
                    <a:cubicBezTo>
                      <a:pt x="1140136" y="1743535"/>
                      <a:pt x="1138232" y="1696888"/>
                      <a:pt x="1141087" y="1651194"/>
                    </a:cubicBezTo>
                    <a:cubicBezTo>
                      <a:pt x="1142040" y="1635010"/>
                      <a:pt x="1149653" y="1614067"/>
                      <a:pt x="1161074" y="1603595"/>
                    </a:cubicBezTo>
                    <a:cubicBezTo>
                      <a:pt x="1325726" y="1453185"/>
                      <a:pt x="1308595" y="1165691"/>
                      <a:pt x="1123005" y="1021944"/>
                    </a:cubicBezTo>
                    <a:cubicBezTo>
                      <a:pt x="1005940" y="931507"/>
                      <a:pt x="885068" y="847734"/>
                      <a:pt x="764196" y="763009"/>
                    </a:cubicBezTo>
                    <a:cubicBezTo>
                      <a:pt x="704236" y="721122"/>
                      <a:pt x="638566" y="718267"/>
                      <a:pt x="571944" y="745874"/>
                    </a:cubicBezTo>
                    <a:cubicBezTo>
                      <a:pt x="547198" y="756345"/>
                      <a:pt x="547198" y="763009"/>
                      <a:pt x="567185" y="780144"/>
                    </a:cubicBezTo>
                    <a:cubicBezTo>
                      <a:pt x="680443" y="875341"/>
                      <a:pt x="794652" y="970538"/>
                      <a:pt x="907910" y="1065734"/>
                    </a:cubicBezTo>
                    <a:cubicBezTo>
                      <a:pt x="913621" y="1070494"/>
                      <a:pt x="920283" y="1076206"/>
                      <a:pt x="925993" y="1080966"/>
                    </a:cubicBezTo>
                    <a:cubicBezTo>
                      <a:pt x="945028" y="1100005"/>
                      <a:pt x="946932" y="1122852"/>
                      <a:pt x="930752" y="1140940"/>
                    </a:cubicBezTo>
                    <a:cubicBezTo>
                      <a:pt x="916476" y="1158075"/>
                      <a:pt x="890778" y="1160931"/>
                      <a:pt x="870792" y="1145699"/>
                    </a:cubicBezTo>
                    <a:cubicBezTo>
                      <a:pt x="842240" y="1122852"/>
                      <a:pt x="814639" y="1099053"/>
                      <a:pt x="786086" y="1076206"/>
                    </a:cubicBezTo>
                    <a:cubicBezTo>
                      <a:pt x="675684" y="983865"/>
                      <a:pt x="565282" y="892476"/>
                      <a:pt x="455831" y="800136"/>
                    </a:cubicBezTo>
                    <a:cubicBezTo>
                      <a:pt x="444410" y="790616"/>
                      <a:pt x="435844" y="775385"/>
                      <a:pt x="431085" y="761105"/>
                    </a:cubicBezTo>
                    <a:cubicBezTo>
                      <a:pt x="373981" y="581183"/>
                      <a:pt x="317828" y="401262"/>
                      <a:pt x="262626" y="220388"/>
                    </a:cubicBezTo>
                    <a:cubicBezTo>
                      <a:pt x="244543" y="162318"/>
                      <a:pt x="216942" y="113768"/>
                      <a:pt x="155079" y="93777"/>
                    </a:cubicBezTo>
                    <a:cubicBezTo>
                      <a:pt x="151272" y="92825"/>
                      <a:pt x="147465" y="90921"/>
                      <a:pt x="143658" y="89969"/>
                    </a:cubicBezTo>
                    <a:cubicBezTo>
                      <a:pt x="97974" y="78545"/>
                      <a:pt x="92264" y="84257"/>
                      <a:pt x="98926" y="130903"/>
                    </a:cubicBezTo>
                    <a:cubicBezTo>
                      <a:pt x="120816" y="275602"/>
                      <a:pt x="140803" y="419349"/>
                      <a:pt x="161741" y="564048"/>
                    </a:cubicBezTo>
                    <a:cubicBezTo>
                      <a:pt x="176017" y="661149"/>
                      <a:pt x="189342" y="758249"/>
                      <a:pt x="205521" y="855350"/>
                    </a:cubicBezTo>
                    <a:cubicBezTo>
                      <a:pt x="218846" y="940075"/>
                      <a:pt x="261675" y="1008616"/>
                      <a:pt x="323538" y="1067638"/>
                    </a:cubicBezTo>
                    <a:cubicBezTo>
                      <a:pt x="455831" y="1194250"/>
                      <a:pt x="587172" y="1321813"/>
                      <a:pt x="718513" y="1449377"/>
                    </a:cubicBezTo>
                    <a:cubicBezTo>
                      <a:pt x="734692" y="1465560"/>
                      <a:pt x="751824" y="1481744"/>
                      <a:pt x="768004" y="1496975"/>
                    </a:cubicBezTo>
                    <a:cubicBezTo>
                      <a:pt x="785135" y="1513159"/>
                      <a:pt x="789894" y="1531246"/>
                      <a:pt x="783231" y="1555045"/>
                    </a:cubicBezTo>
                    <a:cubicBezTo>
                      <a:pt x="748969" y="1678801"/>
                      <a:pt x="715657" y="1802556"/>
                      <a:pt x="682346" y="1927264"/>
                    </a:cubicBezTo>
                    <a:cubicBezTo>
                      <a:pt x="680443" y="1933928"/>
                      <a:pt x="678539" y="1940591"/>
                      <a:pt x="675684" y="1947255"/>
                    </a:cubicBezTo>
                    <a:cubicBezTo>
                      <a:pt x="667118" y="1972006"/>
                      <a:pt x="646180" y="1984382"/>
                      <a:pt x="625241" y="1978670"/>
                    </a:cubicBezTo>
                    <a:cubicBezTo>
                      <a:pt x="601448" y="1972006"/>
                      <a:pt x="588123" y="1951063"/>
                      <a:pt x="594786" y="1925360"/>
                    </a:cubicBezTo>
                    <a:cubicBezTo>
                      <a:pt x="606206" y="1879666"/>
                      <a:pt x="618579" y="1833019"/>
                      <a:pt x="630952" y="1787325"/>
                    </a:cubicBezTo>
                    <a:cubicBezTo>
                      <a:pt x="650939" y="1714023"/>
                      <a:pt x="669974" y="1640722"/>
                      <a:pt x="690912" y="1567421"/>
                    </a:cubicBezTo>
                    <a:cubicBezTo>
                      <a:pt x="695671" y="1549333"/>
                      <a:pt x="688057" y="1539813"/>
                      <a:pt x="676636" y="1528390"/>
                    </a:cubicBezTo>
                    <a:cubicBezTo>
                      <a:pt x="541488" y="1398923"/>
                      <a:pt x="408243" y="1267551"/>
                      <a:pt x="272144" y="1139036"/>
                    </a:cubicBezTo>
                    <a:cubicBezTo>
                      <a:pt x="178873" y="1050503"/>
                      <a:pt x="127478" y="944834"/>
                      <a:pt x="110347" y="817271"/>
                    </a:cubicBezTo>
                    <a:cubicBezTo>
                      <a:pt x="86553" y="630686"/>
                      <a:pt x="57049" y="445052"/>
                      <a:pt x="29448" y="259419"/>
                    </a:cubicBezTo>
                    <a:cubicBezTo>
                      <a:pt x="19931" y="193733"/>
                      <a:pt x="9462" y="128047"/>
                      <a:pt x="896" y="61410"/>
                    </a:cubicBezTo>
                    <a:cubicBezTo>
                      <a:pt x="-3863" y="29995"/>
                      <a:pt x="10413" y="10955"/>
                      <a:pt x="41821" y="5244"/>
                    </a:cubicBezTo>
                    <a:cubicBezTo>
                      <a:pt x="148417" y="-12844"/>
                      <a:pt x="237881" y="14763"/>
                      <a:pt x="303551" y="105200"/>
                    </a:cubicBezTo>
                    <a:cubicBezTo>
                      <a:pt x="310213" y="113768"/>
                      <a:pt x="323538" y="121383"/>
                      <a:pt x="334007" y="121383"/>
                    </a:cubicBezTo>
                    <a:cubicBezTo>
                      <a:pt x="447265" y="126143"/>
                      <a:pt x="525308" y="184213"/>
                      <a:pt x="560523" y="291786"/>
                    </a:cubicBezTo>
                    <a:cubicBezTo>
                      <a:pt x="595737" y="398406"/>
                      <a:pt x="630952" y="505978"/>
                      <a:pt x="665215" y="612598"/>
                    </a:cubicBezTo>
                    <a:cubicBezTo>
                      <a:pt x="671877" y="635445"/>
                      <a:pt x="684250" y="643061"/>
                      <a:pt x="707092" y="650677"/>
                    </a:cubicBezTo>
                    <a:cubicBezTo>
                      <a:pt x="745161" y="662101"/>
                      <a:pt x="784183" y="676380"/>
                      <a:pt x="816542" y="699227"/>
                    </a:cubicBezTo>
                    <a:cubicBezTo>
                      <a:pt x="933607" y="780144"/>
                      <a:pt x="1048769" y="862014"/>
                      <a:pt x="1162026" y="947691"/>
                    </a:cubicBezTo>
                    <a:cubicBezTo>
                      <a:pt x="1349520" y="1088581"/>
                      <a:pt x="1410432" y="1354180"/>
                      <a:pt x="1300981" y="1553141"/>
                    </a:cubicBezTo>
                    <a:cubicBezTo>
                      <a:pt x="1283849" y="1584556"/>
                      <a:pt x="1258153" y="1612163"/>
                      <a:pt x="1238166" y="1641674"/>
                    </a:cubicBezTo>
                    <a:cubicBezTo>
                      <a:pt x="1229600" y="1654049"/>
                      <a:pt x="1221986" y="1669281"/>
                      <a:pt x="1221986" y="1683560"/>
                    </a:cubicBezTo>
                    <a:cubicBezTo>
                      <a:pt x="1220083" y="1760670"/>
                      <a:pt x="1221034" y="1837779"/>
                      <a:pt x="1221034" y="1913936"/>
                    </a:cubicBezTo>
                    <a:cubicBezTo>
                      <a:pt x="1221034" y="1922504"/>
                      <a:pt x="1221034" y="1931072"/>
                      <a:pt x="1220083" y="1939639"/>
                    </a:cubicBezTo>
                    <a:cubicBezTo>
                      <a:pt x="1216276" y="1963439"/>
                      <a:pt x="1199144" y="1979622"/>
                      <a:pt x="1177254" y="1979622"/>
                    </a:cubicBezTo>
                    <a:cubicBezTo>
                      <a:pt x="1155364" y="1978670"/>
                      <a:pt x="1137281" y="1962487"/>
                      <a:pt x="1136329" y="1937736"/>
                    </a:cubicBezTo>
                    <a:cubicBezTo>
                      <a:pt x="1139184" y="1889185"/>
                      <a:pt x="1140136" y="1838731"/>
                      <a:pt x="1140136" y="1789229"/>
                    </a:cubicBezTo>
                    <a:cubicBezTo>
                      <a:pt x="1140136" y="1789229"/>
                      <a:pt x="1140136" y="1789229"/>
                      <a:pt x="1140136" y="1789229"/>
                    </a:cubicBezTo>
                    <a:close/>
                    <a:moveTo>
                      <a:pt x="352090" y="208965"/>
                    </a:moveTo>
                    <a:cubicBezTo>
                      <a:pt x="354946" y="222292"/>
                      <a:pt x="355897" y="229908"/>
                      <a:pt x="357801" y="236571"/>
                    </a:cubicBezTo>
                    <a:cubicBezTo>
                      <a:pt x="368270" y="271794"/>
                      <a:pt x="379691" y="307969"/>
                      <a:pt x="391112" y="343192"/>
                    </a:cubicBezTo>
                    <a:cubicBezTo>
                      <a:pt x="424423" y="449812"/>
                      <a:pt x="457734" y="556432"/>
                      <a:pt x="491045" y="663053"/>
                    </a:cubicBezTo>
                    <a:cubicBezTo>
                      <a:pt x="496756" y="681140"/>
                      <a:pt x="504370" y="685900"/>
                      <a:pt x="521501" y="676380"/>
                    </a:cubicBezTo>
                    <a:cubicBezTo>
                      <a:pt x="536729" y="667812"/>
                      <a:pt x="552909" y="662101"/>
                      <a:pt x="570040" y="656389"/>
                    </a:cubicBezTo>
                    <a:cubicBezTo>
                      <a:pt x="584316" y="651629"/>
                      <a:pt x="590027" y="644965"/>
                      <a:pt x="585268" y="628782"/>
                    </a:cubicBezTo>
                    <a:cubicBezTo>
                      <a:pt x="549102" y="521209"/>
                      <a:pt x="514839" y="413637"/>
                      <a:pt x="478673" y="306065"/>
                    </a:cubicBezTo>
                    <a:cubicBezTo>
                      <a:pt x="464396" y="262275"/>
                      <a:pt x="433940" y="231812"/>
                      <a:pt x="390160" y="216580"/>
                    </a:cubicBezTo>
                    <a:cubicBezTo>
                      <a:pt x="379691" y="211820"/>
                      <a:pt x="368270" y="211820"/>
                      <a:pt x="352090" y="208965"/>
                    </a:cubicBezTo>
                    <a:close/>
                  </a:path>
                </a:pathLst>
              </a:custGeom>
              <a:solidFill>
                <a:srgbClr val="000000"/>
              </a:solidFill>
              <a:ln w="9514" cap="flat">
                <a:noFill/>
                <a:prstDash val="solid"/>
                <a:miter/>
              </a:ln>
            </p:spPr>
            <p:txBody>
              <a:bodyPr rtlCol="0" anchor="ctr"/>
              <a:lstStyle/>
              <a:p>
                <a:pPr algn="l" rtl="0"/>
                <a:endParaRPr lang="en-US"/>
              </a:p>
            </p:txBody>
          </p:sp>
          <p:sp>
            <p:nvSpPr>
              <p:cNvPr id="10" name="Freeform 591">
                <a:extLst>
                  <a:ext uri="{FF2B5EF4-FFF2-40B4-BE49-F238E27FC236}">
                    <a16:creationId xmlns:a16="http://schemas.microsoft.com/office/drawing/2014/main" id="{4AF7E08C-48AE-EE08-3638-B9F9FBB5D44F}"/>
                  </a:ext>
                </a:extLst>
              </p:cNvPr>
              <p:cNvSpPr/>
              <p:nvPr/>
            </p:nvSpPr>
            <p:spPr>
              <a:xfrm>
                <a:off x="6916393" y="2229503"/>
                <a:ext cx="1657477" cy="1593611"/>
              </a:xfrm>
              <a:custGeom>
                <a:avLst/>
                <a:gdLst>
                  <a:gd name="connsiteX0" fmla="*/ 501581 w 1657477"/>
                  <a:gd name="connsiteY0" fmla="*/ 19 h 1593611"/>
                  <a:gd name="connsiteX1" fmla="*/ 809947 w 1657477"/>
                  <a:gd name="connsiteY1" fmla="*/ 127583 h 1593611"/>
                  <a:gd name="connsiteX2" fmla="*/ 848969 w 1657477"/>
                  <a:gd name="connsiteY2" fmla="*/ 128535 h 1593611"/>
                  <a:gd name="connsiteX3" fmla="*/ 1638918 w 1657477"/>
                  <a:gd name="connsiteY3" fmla="*/ 353199 h 1593611"/>
                  <a:gd name="connsiteX4" fmla="*/ 1628448 w 1657477"/>
                  <a:gd name="connsiteY4" fmla="*/ 670204 h 1593611"/>
                  <a:gd name="connsiteX5" fmla="*/ 1363863 w 1657477"/>
                  <a:gd name="connsiteY5" fmla="*/ 1128100 h 1593611"/>
                  <a:gd name="connsiteX6" fmla="*/ 870859 w 1657477"/>
                  <a:gd name="connsiteY6" fmla="*/ 1573620 h 1593611"/>
                  <a:gd name="connsiteX7" fmla="*/ 788057 w 1657477"/>
                  <a:gd name="connsiteY7" fmla="*/ 1573620 h 1593611"/>
                  <a:gd name="connsiteX8" fmla="*/ 218913 w 1657477"/>
                  <a:gd name="connsiteY8" fmla="*/ 1033855 h 1593611"/>
                  <a:gd name="connsiteX9" fmla="*/ 19046 w 1657477"/>
                  <a:gd name="connsiteY9" fmla="*/ 636885 h 1593611"/>
                  <a:gd name="connsiteX10" fmla="*/ 195119 w 1657477"/>
                  <a:gd name="connsiteY10" fmla="*/ 96168 h 1593611"/>
                  <a:gd name="connsiteX11" fmla="*/ 501581 w 1657477"/>
                  <a:gd name="connsiteY11" fmla="*/ 19 h 1593611"/>
                  <a:gd name="connsiteX12" fmla="*/ 87572 w 1657477"/>
                  <a:gd name="connsiteY12" fmla="*/ 487426 h 1593611"/>
                  <a:gd name="connsiteX13" fmla="*/ 81861 w 1657477"/>
                  <a:gd name="connsiteY13" fmla="*/ 488378 h 1593611"/>
                  <a:gd name="connsiteX14" fmla="*/ 117076 w 1657477"/>
                  <a:gd name="connsiteY14" fmla="*/ 657828 h 1593611"/>
                  <a:gd name="connsiteX15" fmla="*/ 288390 w 1657477"/>
                  <a:gd name="connsiteY15" fmla="*/ 978641 h 1593611"/>
                  <a:gd name="connsiteX16" fmla="*/ 812802 w 1657477"/>
                  <a:gd name="connsiteY16" fmla="*/ 1483183 h 1593611"/>
                  <a:gd name="connsiteX17" fmla="*/ 850872 w 1657477"/>
                  <a:gd name="connsiteY17" fmla="*/ 1479375 h 1593611"/>
                  <a:gd name="connsiteX18" fmla="*/ 1242991 w 1657477"/>
                  <a:gd name="connsiteY18" fmla="*/ 1130955 h 1593611"/>
                  <a:gd name="connsiteX19" fmla="*/ 1523756 w 1657477"/>
                  <a:gd name="connsiteY19" fmla="*/ 710186 h 1593611"/>
                  <a:gd name="connsiteX20" fmla="*/ 1558019 w 1657477"/>
                  <a:gd name="connsiteY20" fmla="*/ 379854 h 1593611"/>
                  <a:gd name="connsiteX21" fmla="*/ 1055497 w 1657477"/>
                  <a:gd name="connsiteY21" fmla="*/ 102832 h 1593611"/>
                  <a:gd name="connsiteX22" fmla="*/ 871810 w 1657477"/>
                  <a:gd name="connsiteY22" fmla="*/ 225635 h 1593611"/>
                  <a:gd name="connsiteX23" fmla="*/ 785202 w 1657477"/>
                  <a:gd name="connsiteY23" fmla="*/ 224683 h 1593611"/>
                  <a:gd name="connsiteX24" fmla="*/ 780443 w 1657477"/>
                  <a:gd name="connsiteY24" fmla="*/ 218972 h 1593611"/>
                  <a:gd name="connsiteX25" fmla="*/ 342640 w 1657477"/>
                  <a:gd name="connsiteY25" fmla="*/ 110447 h 1593611"/>
                  <a:gd name="connsiteX26" fmla="*/ 87572 w 1657477"/>
                  <a:gd name="connsiteY26" fmla="*/ 487426 h 15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7477" h="1593611">
                    <a:moveTo>
                      <a:pt x="501581" y="19"/>
                    </a:moveTo>
                    <a:cubicBezTo>
                      <a:pt x="609129" y="1923"/>
                      <a:pt x="718579" y="42858"/>
                      <a:pt x="809947" y="127583"/>
                    </a:cubicBezTo>
                    <a:cubicBezTo>
                      <a:pt x="824223" y="140910"/>
                      <a:pt x="833740" y="141862"/>
                      <a:pt x="848969" y="128535"/>
                    </a:cubicBezTo>
                    <a:cubicBezTo>
                      <a:pt x="1116409" y="-115169"/>
                      <a:pt x="1538985" y="4779"/>
                      <a:pt x="1638918" y="353199"/>
                    </a:cubicBezTo>
                    <a:cubicBezTo>
                      <a:pt x="1669373" y="459819"/>
                      <a:pt x="1659856" y="565487"/>
                      <a:pt x="1628448" y="670204"/>
                    </a:cubicBezTo>
                    <a:cubicBezTo>
                      <a:pt x="1578006" y="844414"/>
                      <a:pt x="1479024" y="991016"/>
                      <a:pt x="1363863" y="1128100"/>
                    </a:cubicBezTo>
                    <a:cubicBezTo>
                      <a:pt x="1219198" y="1298501"/>
                      <a:pt x="1052642" y="1444153"/>
                      <a:pt x="870859" y="1573620"/>
                    </a:cubicBezTo>
                    <a:cubicBezTo>
                      <a:pt x="833740" y="1600275"/>
                      <a:pt x="824223" y="1600275"/>
                      <a:pt x="788057" y="1573620"/>
                    </a:cubicBezTo>
                    <a:cubicBezTo>
                      <a:pt x="573914" y="1419401"/>
                      <a:pt x="378806" y="1246143"/>
                      <a:pt x="218913" y="1033855"/>
                    </a:cubicBezTo>
                    <a:cubicBezTo>
                      <a:pt x="128497" y="913907"/>
                      <a:pt x="57116" y="783488"/>
                      <a:pt x="19046" y="636885"/>
                    </a:cubicBezTo>
                    <a:cubicBezTo>
                      <a:pt x="-36155" y="425548"/>
                      <a:pt x="30467" y="220875"/>
                      <a:pt x="195119" y="96168"/>
                    </a:cubicBezTo>
                    <a:cubicBezTo>
                      <a:pt x="277921" y="33338"/>
                      <a:pt x="382613" y="-933"/>
                      <a:pt x="501581" y="19"/>
                    </a:cubicBezTo>
                    <a:close/>
                    <a:moveTo>
                      <a:pt x="87572" y="487426"/>
                    </a:moveTo>
                    <a:cubicBezTo>
                      <a:pt x="85668" y="487426"/>
                      <a:pt x="83765" y="488378"/>
                      <a:pt x="81861" y="488378"/>
                    </a:cubicBezTo>
                    <a:cubicBezTo>
                      <a:pt x="93282" y="544544"/>
                      <a:pt x="100896" y="602614"/>
                      <a:pt x="117076" y="657828"/>
                    </a:cubicBezTo>
                    <a:cubicBezTo>
                      <a:pt x="151339" y="776824"/>
                      <a:pt x="215106" y="880588"/>
                      <a:pt x="288390" y="978641"/>
                    </a:cubicBezTo>
                    <a:cubicBezTo>
                      <a:pt x="435911" y="1174746"/>
                      <a:pt x="616743" y="1336580"/>
                      <a:pt x="812802" y="1483183"/>
                    </a:cubicBezTo>
                    <a:cubicBezTo>
                      <a:pt x="828030" y="1494607"/>
                      <a:pt x="838499" y="1488895"/>
                      <a:pt x="850872" y="1479375"/>
                    </a:cubicBezTo>
                    <a:cubicBezTo>
                      <a:pt x="991731" y="1374659"/>
                      <a:pt x="1124023" y="1259471"/>
                      <a:pt x="1242991" y="1130955"/>
                    </a:cubicBezTo>
                    <a:cubicBezTo>
                      <a:pt x="1359104" y="1005296"/>
                      <a:pt x="1461893" y="871069"/>
                      <a:pt x="1523756" y="710186"/>
                    </a:cubicBezTo>
                    <a:cubicBezTo>
                      <a:pt x="1565633" y="603566"/>
                      <a:pt x="1586572" y="494090"/>
                      <a:pt x="1558019" y="379854"/>
                    </a:cubicBezTo>
                    <a:cubicBezTo>
                      <a:pt x="1504721" y="163758"/>
                      <a:pt x="1267737" y="32386"/>
                      <a:pt x="1055497" y="102832"/>
                    </a:cubicBezTo>
                    <a:cubicBezTo>
                      <a:pt x="983165" y="126631"/>
                      <a:pt x="921301" y="167565"/>
                      <a:pt x="871810" y="225635"/>
                    </a:cubicBezTo>
                    <a:cubicBezTo>
                      <a:pt x="841354" y="260858"/>
                      <a:pt x="816609" y="260858"/>
                      <a:pt x="785202" y="224683"/>
                    </a:cubicBezTo>
                    <a:cubicBezTo>
                      <a:pt x="783298" y="222779"/>
                      <a:pt x="782347" y="220875"/>
                      <a:pt x="780443" y="218972"/>
                    </a:cubicBezTo>
                    <a:cubicBezTo>
                      <a:pt x="670992" y="95216"/>
                      <a:pt x="493967" y="50474"/>
                      <a:pt x="342640" y="110447"/>
                    </a:cubicBezTo>
                    <a:cubicBezTo>
                      <a:pt x="185602" y="172325"/>
                      <a:pt x="84716" y="320832"/>
                      <a:pt x="87572" y="487426"/>
                    </a:cubicBezTo>
                    <a:close/>
                  </a:path>
                </a:pathLst>
              </a:custGeom>
              <a:solidFill>
                <a:srgbClr val="000000"/>
              </a:solidFill>
              <a:ln w="951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06246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890419-8B12-57E7-63F9-5B6E4FA02B52}"/>
              </a:ext>
            </a:extLst>
          </p:cNvPr>
          <p:cNvSpPr>
            <a:spLocks noGrp="1"/>
          </p:cNvSpPr>
          <p:nvPr>
            <p:ph type="body" sz="quarter" idx="16"/>
          </p:nvPr>
        </p:nvSpPr>
        <p:spPr/>
        <p:txBody>
          <a:bodyPr lIns="91440" tIns="45720" rIns="91440" bIns="45720" anchor="t">
            <a:noAutofit/>
          </a:bodyPr>
          <a:lstStyle/>
          <a:p>
            <a:r>
              <a:rPr lang="en-IE" b="1" err="1"/>
              <a:t>Etik</a:t>
            </a:r>
            <a:r>
              <a:rPr lang="en-IE" b="1"/>
              <a:t> </a:t>
            </a:r>
            <a:r>
              <a:rPr lang="en-IE" b="1" err="1"/>
              <a:t>gıda</a:t>
            </a:r>
            <a:r>
              <a:rPr lang="en-IE" b="1"/>
              <a:t> </a:t>
            </a:r>
            <a:r>
              <a:rPr lang="en-IE" b="1" err="1"/>
              <a:t>örnekleri</a:t>
            </a:r>
            <a:endParaRPr lang="tr-TR" err="1"/>
          </a:p>
        </p:txBody>
      </p:sp>
      <p:sp>
        <p:nvSpPr>
          <p:cNvPr id="4" name="Text Placeholder 1">
            <a:extLst>
              <a:ext uri="{FF2B5EF4-FFF2-40B4-BE49-F238E27FC236}">
                <a16:creationId xmlns:a16="http://schemas.microsoft.com/office/drawing/2014/main" id="{8AB2D0FC-9A2C-EF13-EC86-CD4D8863AC49}"/>
              </a:ext>
            </a:extLst>
          </p:cNvPr>
          <p:cNvSpPr>
            <a:spLocks noGrp="1"/>
          </p:cNvSpPr>
          <p:nvPr>
            <p:ph type="body" sz="quarter" idx="18"/>
          </p:nvPr>
        </p:nvSpPr>
        <p:spPr>
          <a:xfrm>
            <a:off x="1031965" y="1820119"/>
            <a:ext cx="11042522" cy="3440112"/>
          </a:xfrm>
        </p:spPr>
        <p:txBody>
          <a:bodyPr lIns="91440" tIns="45720" rIns="91440" bIns="45720" anchor="t"/>
          <a:lstStyle/>
          <a:p>
            <a:pPr marL="342900" indent="-342900">
              <a:buFont typeface="Arial" panose="020B0604020202020204" pitchFamily="34" charset="0"/>
              <a:buChar char="•"/>
            </a:pPr>
            <a:r>
              <a:rPr lang="en-GB" b="1" dirty="0" err="1">
                <a:highlight>
                  <a:srgbClr val="F79037"/>
                </a:highlight>
              </a:rPr>
              <a:t>Azaltılmış</a:t>
            </a:r>
            <a:r>
              <a:rPr lang="en-GB" b="1" dirty="0">
                <a:highlight>
                  <a:srgbClr val="F79037"/>
                </a:highlight>
              </a:rPr>
              <a:t> </a:t>
            </a:r>
            <a:r>
              <a:rPr lang="en-GB" b="1" dirty="0" err="1">
                <a:highlight>
                  <a:srgbClr val="F79037"/>
                </a:highlight>
              </a:rPr>
              <a:t>gıda</a:t>
            </a:r>
            <a:r>
              <a:rPr lang="en-GB" b="1" dirty="0">
                <a:highlight>
                  <a:srgbClr val="F79037"/>
                </a:highlight>
              </a:rPr>
              <a:t> </a:t>
            </a:r>
            <a:r>
              <a:rPr lang="en-GB" b="1" dirty="0" err="1">
                <a:highlight>
                  <a:srgbClr val="F79037"/>
                </a:highlight>
              </a:rPr>
              <a:t>israfı</a:t>
            </a:r>
            <a:r>
              <a:rPr lang="en-GB" dirty="0">
                <a:highlight>
                  <a:srgbClr val="F79037"/>
                </a:highlight>
              </a:rPr>
              <a:t>: </a:t>
            </a:r>
            <a:r>
              <a:rPr lang="en-GB" dirty="0" err="1"/>
              <a:t>Üretim</a:t>
            </a:r>
            <a:r>
              <a:rPr lang="en-GB" dirty="0"/>
              <a:t> </a:t>
            </a:r>
            <a:r>
              <a:rPr lang="en-GB" dirty="0" err="1"/>
              <a:t>ve</a:t>
            </a:r>
            <a:r>
              <a:rPr lang="en-GB" dirty="0"/>
              <a:t> </a:t>
            </a:r>
            <a:r>
              <a:rPr lang="en-GB" dirty="0" err="1"/>
              <a:t>işlemeden</a:t>
            </a:r>
            <a:r>
              <a:rPr lang="en-GB" dirty="0"/>
              <a:t>, </a:t>
            </a:r>
            <a:r>
              <a:rPr lang="en-GB" dirty="0" err="1"/>
              <a:t>dağıtım</a:t>
            </a:r>
            <a:r>
              <a:rPr lang="en-GB" dirty="0"/>
              <a:t> </a:t>
            </a:r>
            <a:r>
              <a:rPr lang="en-GB" dirty="0" err="1"/>
              <a:t>ve</a:t>
            </a:r>
            <a:r>
              <a:rPr lang="en-GB" dirty="0"/>
              <a:t> </a:t>
            </a:r>
            <a:r>
              <a:rPr lang="en-GB" dirty="0" err="1"/>
              <a:t>tüketime</a:t>
            </a:r>
            <a:r>
              <a:rPr lang="en-GB" dirty="0"/>
              <a:t> </a:t>
            </a:r>
            <a:r>
              <a:rPr lang="en-GB" dirty="0" err="1"/>
              <a:t>kadar</a:t>
            </a:r>
            <a:r>
              <a:rPr lang="en-GB" dirty="0"/>
              <a:t> </a:t>
            </a:r>
            <a:r>
              <a:rPr lang="en-GB" dirty="0" err="1"/>
              <a:t>gıda</a:t>
            </a:r>
            <a:r>
              <a:rPr lang="en-GB" dirty="0"/>
              <a:t> </a:t>
            </a:r>
            <a:r>
              <a:rPr lang="en-GB" dirty="0" err="1"/>
              <a:t>sisteminin</a:t>
            </a:r>
            <a:r>
              <a:rPr lang="en-GB" dirty="0"/>
              <a:t> her </a:t>
            </a:r>
            <a:r>
              <a:rPr lang="en-GB" dirty="0" err="1"/>
              <a:t>aşamasında</a:t>
            </a:r>
            <a:r>
              <a:rPr lang="en-GB" dirty="0"/>
              <a:t> </a:t>
            </a:r>
            <a:r>
              <a:rPr lang="en-GB" dirty="0" err="1"/>
              <a:t>gıda</a:t>
            </a:r>
            <a:r>
              <a:rPr lang="en-GB" dirty="0"/>
              <a:t> </a:t>
            </a:r>
            <a:r>
              <a:rPr lang="en-GB" dirty="0" err="1"/>
              <a:t>israfını</a:t>
            </a:r>
            <a:r>
              <a:rPr lang="en-GB" dirty="0"/>
              <a:t> </a:t>
            </a:r>
            <a:r>
              <a:rPr lang="en-GB" dirty="0" err="1"/>
              <a:t>azaltmak</a:t>
            </a:r>
            <a:r>
              <a:rPr lang="en-GB" dirty="0"/>
              <a:t> </a:t>
            </a:r>
            <a:r>
              <a:rPr lang="en-GB" dirty="0" err="1"/>
              <a:t>için</a:t>
            </a:r>
            <a:r>
              <a:rPr lang="en-GB" dirty="0"/>
              <a:t> </a:t>
            </a:r>
            <a:r>
              <a:rPr lang="en-GB" dirty="0" err="1"/>
              <a:t>önlemler</a:t>
            </a:r>
            <a:r>
              <a:rPr lang="en-GB" dirty="0"/>
              <a:t> </a:t>
            </a:r>
            <a:r>
              <a:rPr lang="en-GB" dirty="0" err="1"/>
              <a:t>almak</a:t>
            </a:r>
            <a:r>
              <a:rPr lang="en-GB" dirty="0"/>
              <a:t>.</a:t>
            </a:r>
            <a:endParaRPr lang="en-GB" dirty="0">
              <a:cs typeface="Calibri"/>
            </a:endParaRPr>
          </a:p>
          <a:p>
            <a:pPr marL="342900" indent="-342900">
              <a:buFont typeface="Arial" panose="020B0604020202020204" pitchFamily="34" charset="0"/>
              <a:buChar char="•"/>
            </a:pPr>
            <a:r>
              <a:rPr lang="en-GB" b="1" dirty="0" err="1">
                <a:highlight>
                  <a:srgbClr val="F79037"/>
                </a:highlight>
              </a:rPr>
              <a:t>Yerel</a:t>
            </a:r>
            <a:r>
              <a:rPr lang="en-GB" b="1" dirty="0">
                <a:highlight>
                  <a:srgbClr val="F79037"/>
                </a:highlight>
              </a:rPr>
              <a:t> </a:t>
            </a:r>
            <a:r>
              <a:rPr lang="en-GB" b="1" dirty="0" err="1">
                <a:highlight>
                  <a:srgbClr val="F79037"/>
                </a:highlight>
              </a:rPr>
              <a:t>ve</a:t>
            </a:r>
            <a:r>
              <a:rPr lang="en-GB" b="1" dirty="0">
                <a:highlight>
                  <a:srgbClr val="F79037"/>
                </a:highlight>
              </a:rPr>
              <a:t> </a:t>
            </a:r>
            <a:r>
              <a:rPr lang="en-GB" b="1" dirty="0" err="1">
                <a:highlight>
                  <a:srgbClr val="F79037"/>
                </a:highlight>
              </a:rPr>
              <a:t>mevsimlik</a:t>
            </a:r>
            <a:r>
              <a:rPr lang="en-GB" b="1" dirty="0">
                <a:highlight>
                  <a:srgbClr val="F79037"/>
                </a:highlight>
              </a:rPr>
              <a:t> </a:t>
            </a:r>
            <a:r>
              <a:rPr lang="en-GB" b="1" dirty="0" err="1">
                <a:highlight>
                  <a:srgbClr val="F79037"/>
                </a:highlight>
              </a:rPr>
              <a:t>ürünler</a:t>
            </a:r>
            <a:r>
              <a:rPr lang="en-GB" dirty="0" err="1">
                <a:highlight>
                  <a:srgbClr val="F79037"/>
                </a:highlight>
              </a:rPr>
              <a:t>:</a:t>
            </a:r>
            <a:r>
              <a:rPr lang="en-GB" dirty="0" err="1"/>
              <a:t>Yerel</a:t>
            </a:r>
            <a:r>
              <a:rPr lang="en-GB" dirty="0"/>
              <a:t> </a:t>
            </a:r>
            <a:r>
              <a:rPr lang="en-GB" dirty="0" err="1"/>
              <a:t>çiftçileri</a:t>
            </a:r>
            <a:r>
              <a:rPr lang="en-GB" dirty="0"/>
              <a:t> </a:t>
            </a:r>
            <a:r>
              <a:rPr lang="en-GB" dirty="0" err="1"/>
              <a:t>desteklemek</a:t>
            </a:r>
            <a:r>
              <a:rPr lang="en-GB" dirty="0"/>
              <a:t> </a:t>
            </a:r>
            <a:r>
              <a:rPr lang="en-GB" dirty="0" err="1"/>
              <a:t>ve</a:t>
            </a:r>
            <a:r>
              <a:rPr lang="en-GB" dirty="0"/>
              <a:t> </a:t>
            </a:r>
            <a:r>
              <a:rPr lang="en-GB" dirty="0" err="1"/>
              <a:t>mevsimlik</a:t>
            </a:r>
            <a:r>
              <a:rPr lang="en-GB" dirty="0"/>
              <a:t> </a:t>
            </a:r>
            <a:r>
              <a:rPr lang="en-GB" dirty="0" err="1"/>
              <a:t>ürünleri</a:t>
            </a:r>
            <a:r>
              <a:rPr lang="en-GB" dirty="0"/>
              <a:t> </a:t>
            </a:r>
            <a:r>
              <a:rPr lang="en-GB" dirty="0" err="1"/>
              <a:t>tüketmek</a:t>
            </a:r>
            <a:r>
              <a:rPr lang="en-GB" dirty="0"/>
              <a:t>, </a:t>
            </a:r>
            <a:r>
              <a:rPr lang="en-GB" dirty="0" err="1"/>
              <a:t>gıdanın</a:t>
            </a:r>
            <a:r>
              <a:rPr lang="en-GB" dirty="0"/>
              <a:t> </a:t>
            </a:r>
            <a:r>
              <a:rPr lang="en-GB" dirty="0" err="1"/>
              <a:t>taşınmasına</a:t>
            </a:r>
            <a:r>
              <a:rPr lang="en-GB" dirty="0"/>
              <a:t> </a:t>
            </a:r>
            <a:r>
              <a:rPr lang="en-GB" dirty="0" err="1"/>
              <a:t>ilişkili</a:t>
            </a:r>
            <a:r>
              <a:rPr lang="en-GB" dirty="0"/>
              <a:t> </a:t>
            </a:r>
            <a:r>
              <a:rPr lang="en-GB" dirty="0" err="1"/>
              <a:t>karbon</a:t>
            </a:r>
            <a:r>
              <a:rPr lang="en-GB" dirty="0"/>
              <a:t> </a:t>
            </a:r>
            <a:r>
              <a:rPr lang="en-GB" dirty="0" err="1"/>
              <a:t>ayak</a:t>
            </a:r>
            <a:r>
              <a:rPr lang="en-GB" dirty="0"/>
              <a:t> </a:t>
            </a:r>
            <a:r>
              <a:rPr lang="en-GB" dirty="0" err="1"/>
              <a:t>izini</a:t>
            </a:r>
            <a:r>
              <a:rPr lang="en-GB" dirty="0"/>
              <a:t> </a:t>
            </a:r>
            <a:r>
              <a:rPr lang="en-GB" dirty="0" err="1"/>
              <a:t>azaltmak</a:t>
            </a:r>
            <a:r>
              <a:rPr lang="en-GB" dirty="0"/>
              <a:t> vb.</a:t>
            </a:r>
          </a:p>
          <a:p>
            <a:pPr marL="342900" indent="-342900" algn="l" rtl="0">
              <a:buFont typeface="Arial" panose="020B0604020202020204" pitchFamily="34" charset="0"/>
              <a:buChar char="•"/>
            </a:pPr>
            <a:r>
              <a:rPr lang="en-GB" b="1" dirty="0" err="1">
                <a:highlight>
                  <a:srgbClr val="F79037"/>
                </a:highlight>
              </a:rPr>
              <a:t>Sosyal</a:t>
            </a:r>
            <a:r>
              <a:rPr lang="en-GB" b="1" dirty="0">
                <a:highlight>
                  <a:srgbClr val="F79037"/>
                </a:highlight>
              </a:rPr>
              <a:t> </a:t>
            </a:r>
            <a:r>
              <a:rPr lang="en-GB" b="1" dirty="0" err="1">
                <a:highlight>
                  <a:srgbClr val="F79037"/>
                </a:highlight>
              </a:rPr>
              <a:t>etki</a:t>
            </a:r>
            <a:r>
              <a:rPr lang="en-GB" b="1" dirty="0">
                <a:highlight>
                  <a:srgbClr val="F79037"/>
                </a:highlight>
              </a:rPr>
              <a:t> </a:t>
            </a:r>
            <a:r>
              <a:rPr lang="en-GB" b="1" dirty="0" err="1">
                <a:highlight>
                  <a:srgbClr val="F79037"/>
                </a:highlight>
              </a:rPr>
              <a:t>ve</a:t>
            </a:r>
            <a:r>
              <a:rPr lang="en-GB" b="1" dirty="0">
                <a:highlight>
                  <a:srgbClr val="F79037"/>
                </a:highlight>
              </a:rPr>
              <a:t> </a:t>
            </a:r>
            <a:r>
              <a:rPr lang="en-GB" b="1" dirty="0" err="1">
                <a:highlight>
                  <a:srgbClr val="F79037"/>
                </a:highlight>
              </a:rPr>
              <a:t>topluluk</a:t>
            </a:r>
            <a:r>
              <a:rPr lang="en-GB" b="1" dirty="0">
                <a:highlight>
                  <a:srgbClr val="F79037"/>
                </a:highlight>
              </a:rPr>
              <a:t> </a:t>
            </a:r>
            <a:r>
              <a:rPr lang="en-GB" b="1" dirty="0" err="1">
                <a:highlight>
                  <a:srgbClr val="F79037"/>
                </a:highlight>
              </a:rPr>
              <a:t>katılımı</a:t>
            </a:r>
            <a:r>
              <a:rPr lang="en-GB" dirty="0" err="1">
                <a:highlight>
                  <a:srgbClr val="F79037"/>
                </a:highlight>
              </a:rPr>
              <a:t>:</a:t>
            </a:r>
            <a:r>
              <a:rPr lang="en-GB" dirty="0" err="1"/>
              <a:t>Etik</a:t>
            </a:r>
            <a:r>
              <a:rPr lang="en-GB" dirty="0"/>
              <a:t> </a:t>
            </a:r>
            <a:r>
              <a:rPr lang="en-GB" dirty="0" err="1"/>
              <a:t>gıda</a:t>
            </a:r>
            <a:r>
              <a:rPr lang="en-GB" dirty="0"/>
              <a:t> </a:t>
            </a:r>
            <a:r>
              <a:rPr lang="en-GB" dirty="0" err="1"/>
              <a:t>işletmelerinin</a:t>
            </a:r>
            <a:r>
              <a:rPr lang="en-GB" dirty="0"/>
              <a:t> </a:t>
            </a:r>
            <a:r>
              <a:rPr lang="en-GB" dirty="0" err="1"/>
              <a:t>genellikle</a:t>
            </a:r>
            <a:r>
              <a:rPr lang="en-GB" dirty="0"/>
              <a:t> </a:t>
            </a:r>
            <a:r>
              <a:rPr lang="en-GB" dirty="0" err="1"/>
              <a:t>yerel</a:t>
            </a:r>
            <a:r>
              <a:rPr lang="en-GB" dirty="0"/>
              <a:t> </a:t>
            </a:r>
            <a:r>
              <a:rPr lang="en-GB" dirty="0" err="1"/>
              <a:t>ekonomilere</a:t>
            </a:r>
            <a:r>
              <a:rPr lang="en-GB" dirty="0"/>
              <a:t> </a:t>
            </a:r>
            <a:r>
              <a:rPr lang="en-GB" dirty="0" err="1"/>
              <a:t>ve</a:t>
            </a:r>
            <a:r>
              <a:rPr lang="en-GB" dirty="0"/>
              <a:t> </a:t>
            </a:r>
            <a:r>
              <a:rPr lang="en-GB" dirty="0" err="1"/>
              <a:t>toplum</a:t>
            </a:r>
            <a:r>
              <a:rPr lang="en-GB" dirty="0"/>
              <a:t> </a:t>
            </a:r>
            <a:r>
              <a:rPr lang="en-GB" dirty="0" err="1"/>
              <a:t>refahına</a:t>
            </a:r>
            <a:r>
              <a:rPr lang="en-GB" dirty="0"/>
              <a:t> </a:t>
            </a:r>
            <a:r>
              <a:rPr lang="en-GB" dirty="0" err="1"/>
              <a:t>katkıda</a:t>
            </a:r>
            <a:r>
              <a:rPr lang="en-GB" dirty="0"/>
              <a:t> </a:t>
            </a:r>
            <a:r>
              <a:rPr lang="en-GB" dirty="0" err="1"/>
              <a:t>bulunan</a:t>
            </a:r>
            <a:r>
              <a:rPr lang="en-GB" dirty="0"/>
              <a:t> </a:t>
            </a:r>
            <a:r>
              <a:rPr lang="en-GB" dirty="0" err="1"/>
              <a:t>güçlü</a:t>
            </a:r>
            <a:r>
              <a:rPr lang="en-GB" dirty="0"/>
              <a:t> </a:t>
            </a:r>
            <a:r>
              <a:rPr lang="en-GB" dirty="0" err="1"/>
              <a:t>bir</a:t>
            </a:r>
            <a:r>
              <a:rPr lang="en-GB" dirty="0"/>
              <a:t> </a:t>
            </a:r>
            <a:r>
              <a:rPr lang="en-GB" dirty="0" err="1"/>
              <a:t>sosyal</a:t>
            </a:r>
            <a:r>
              <a:rPr lang="en-GB" dirty="0"/>
              <a:t> </a:t>
            </a:r>
            <a:r>
              <a:rPr lang="en-GB" dirty="0" err="1"/>
              <a:t>etkisi</a:t>
            </a:r>
            <a:r>
              <a:rPr lang="en-GB" dirty="0"/>
              <a:t> </a:t>
            </a:r>
            <a:r>
              <a:rPr lang="en-GB" dirty="0" err="1"/>
              <a:t>vardır</a:t>
            </a:r>
            <a:r>
              <a:rPr lang="en-GB" dirty="0"/>
              <a:t>. </a:t>
            </a:r>
            <a:r>
              <a:rPr lang="en-GB" dirty="0" err="1"/>
              <a:t>Genellikle</a:t>
            </a:r>
            <a:r>
              <a:rPr lang="en-GB" dirty="0"/>
              <a:t> </a:t>
            </a:r>
            <a:r>
              <a:rPr lang="en-GB" dirty="0" err="1"/>
              <a:t>adalet</a:t>
            </a:r>
            <a:r>
              <a:rPr lang="en-GB" dirty="0"/>
              <a:t> </a:t>
            </a:r>
            <a:r>
              <a:rPr lang="en-GB" dirty="0" err="1"/>
              <a:t>ve</a:t>
            </a:r>
            <a:r>
              <a:rPr lang="en-GB" dirty="0"/>
              <a:t> </a:t>
            </a:r>
            <a:r>
              <a:rPr lang="en-GB" dirty="0" err="1"/>
              <a:t>hakkaniyete</a:t>
            </a:r>
            <a:r>
              <a:rPr lang="en-GB" dirty="0"/>
              <a:t> </a:t>
            </a:r>
            <a:r>
              <a:rPr lang="en-GB" dirty="0" err="1"/>
              <a:t>öncelik</a:t>
            </a:r>
            <a:r>
              <a:rPr lang="en-GB" dirty="0"/>
              <a:t> </a:t>
            </a:r>
            <a:r>
              <a:rPr lang="en-GB" dirty="0" err="1"/>
              <a:t>verirler</a:t>
            </a:r>
            <a:r>
              <a:rPr lang="en-GB" dirty="0"/>
              <a:t>.</a:t>
            </a:r>
          </a:p>
          <a:p>
            <a:pPr algn="l" rtl="0"/>
            <a:endParaRPr lang="en-GB" sz="1200" b="1" dirty="0"/>
          </a:p>
          <a:p>
            <a:pPr algn="ctr"/>
            <a:r>
              <a:rPr lang="en-GB" b="1" dirty="0" err="1"/>
              <a:t>Etik</a:t>
            </a:r>
            <a:r>
              <a:rPr lang="en-GB" b="1" dirty="0"/>
              <a:t> </a:t>
            </a:r>
            <a:r>
              <a:rPr lang="en-GB" b="1" dirty="0" err="1"/>
              <a:t>gıda</a:t>
            </a:r>
            <a:r>
              <a:rPr lang="en-GB" b="1" dirty="0"/>
              <a:t> </a:t>
            </a:r>
            <a:r>
              <a:rPr lang="en-GB" b="1" dirty="0" err="1"/>
              <a:t>girişimciliği</a:t>
            </a:r>
            <a:r>
              <a:rPr lang="en-GB" b="1" dirty="0"/>
              <a:t>, </a:t>
            </a:r>
            <a:r>
              <a:rPr lang="en-GB" b="1" dirty="0" err="1"/>
              <a:t>kişisel</a:t>
            </a:r>
            <a:r>
              <a:rPr lang="en-GB" b="1" dirty="0"/>
              <a:t> </a:t>
            </a:r>
            <a:r>
              <a:rPr lang="en-GB" b="1" dirty="0" err="1"/>
              <a:t>değerlerin</a:t>
            </a:r>
            <a:r>
              <a:rPr lang="en-GB" b="1" dirty="0"/>
              <a:t> </a:t>
            </a:r>
            <a:r>
              <a:rPr lang="en-GB" b="1" dirty="0" err="1"/>
              <a:t>ve</a:t>
            </a:r>
            <a:r>
              <a:rPr lang="en-GB" b="1" dirty="0"/>
              <a:t> </a:t>
            </a:r>
            <a:r>
              <a:rPr lang="en-GB" b="1" dirty="0" err="1"/>
              <a:t>etiğin</a:t>
            </a:r>
            <a:r>
              <a:rPr lang="en-GB" b="1" dirty="0"/>
              <a:t> </a:t>
            </a:r>
            <a:r>
              <a:rPr lang="en-GB" b="1" dirty="0" err="1"/>
              <a:t>işletmenin</a:t>
            </a:r>
            <a:r>
              <a:rPr lang="en-GB" b="1" dirty="0"/>
              <a:t> </a:t>
            </a:r>
            <a:r>
              <a:rPr lang="en-GB" b="1" dirty="0" err="1"/>
              <a:t>kararlarını</a:t>
            </a:r>
            <a:r>
              <a:rPr lang="en-GB" b="1" dirty="0"/>
              <a:t> </a:t>
            </a:r>
            <a:r>
              <a:rPr lang="en-GB" b="1" dirty="0" err="1"/>
              <a:t>şekillendirdiği</a:t>
            </a:r>
            <a:r>
              <a:rPr lang="en-GB" b="1" dirty="0"/>
              <a:t>, </a:t>
            </a:r>
            <a:r>
              <a:rPr lang="en-GB" b="1" dirty="0" err="1"/>
              <a:t>değerle</a:t>
            </a:r>
            <a:r>
              <a:rPr lang="en-GB" b="1" dirty="0"/>
              <a:t> </a:t>
            </a:r>
            <a:r>
              <a:rPr lang="en-GB" b="1" dirty="0" err="1"/>
              <a:t>dayalı</a:t>
            </a:r>
            <a:r>
              <a:rPr lang="en-GB" b="1" dirty="0"/>
              <a:t> </a:t>
            </a:r>
            <a:r>
              <a:rPr lang="en-GB" b="1" dirty="0" err="1"/>
              <a:t>karar</a:t>
            </a:r>
            <a:r>
              <a:rPr lang="en-GB" b="1" dirty="0"/>
              <a:t> </a:t>
            </a:r>
            <a:r>
              <a:rPr lang="en-GB" b="1" dirty="0" err="1"/>
              <a:t>vermeyle</a:t>
            </a:r>
            <a:r>
              <a:rPr lang="en-GB" b="1" dirty="0"/>
              <a:t> </a:t>
            </a:r>
            <a:r>
              <a:rPr lang="en-GB" b="1" dirty="0" err="1"/>
              <a:t>ilişkilidir</a:t>
            </a:r>
            <a:r>
              <a:rPr lang="en-GB" b="1" dirty="0"/>
              <a:t>.</a:t>
            </a:r>
            <a:endParaRPr lang="en-IE" b="1" dirty="0">
              <a:cs typeface="Calibri" panose="020F0502020204030204"/>
            </a:endParaRPr>
          </a:p>
          <a:p>
            <a:pPr marL="342900" indent="-342900" algn="l" rtl="0">
              <a:buFont typeface="Arial" panose="020B0604020202020204" pitchFamily="34" charset="0"/>
              <a:buChar char="•"/>
            </a:pPr>
            <a:endParaRPr lang="en-GB" dirty="0"/>
          </a:p>
          <a:p>
            <a:pPr algn="l" rtl="0"/>
            <a:endParaRPr lang="en-GB" dirty="0"/>
          </a:p>
          <a:p>
            <a:pPr marL="342900" indent="-342900" algn="l" rtl="0">
              <a:buFont typeface="Arial" panose="020B0604020202020204" pitchFamily="34" charset="0"/>
              <a:buChar char="•"/>
            </a:pPr>
            <a:endParaRPr lang="en-GB" dirty="0"/>
          </a:p>
        </p:txBody>
      </p:sp>
      <p:grpSp>
        <p:nvGrpSpPr>
          <p:cNvPr id="5" name="Group 4">
            <a:extLst>
              <a:ext uri="{FF2B5EF4-FFF2-40B4-BE49-F238E27FC236}">
                <a16:creationId xmlns:a16="http://schemas.microsoft.com/office/drawing/2014/main" id="{BE3F7A95-0605-2846-2E83-AD853F338F20}"/>
              </a:ext>
            </a:extLst>
          </p:cNvPr>
          <p:cNvGrpSpPr/>
          <p:nvPr/>
        </p:nvGrpSpPr>
        <p:grpSpPr>
          <a:xfrm>
            <a:off x="9266424" y="228662"/>
            <a:ext cx="1183081" cy="1090091"/>
            <a:chOff x="5297313" y="4260296"/>
            <a:chExt cx="2997029" cy="2761463"/>
          </a:xfrm>
        </p:grpSpPr>
        <p:sp>
          <p:nvSpPr>
            <p:cNvPr id="6" name="Freeform 587">
              <a:extLst>
                <a:ext uri="{FF2B5EF4-FFF2-40B4-BE49-F238E27FC236}">
                  <a16:creationId xmlns:a16="http://schemas.microsoft.com/office/drawing/2014/main" id="{42352423-4BBF-761B-50AE-A4591435BBB9}"/>
                </a:ext>
              </a:extLst>
            </p:cNvPr>
            <p:cNvSpPr/>
            <p:nvPr/>
          </p:nvSpPr>
          <p:spPr>
            <a:xfrm>
              <a:off x="6126228" y="4440508"/>
              <a:ext cx="1489301" cy="1405043"/>
            </a:xfrm>
            <a:custGeom>
              <a:avLst/>
              <a:gdLst>
                <a:gd name="connsiteX0" fmla="*/ 5711 w 1489301"/>
                <a:gd name="connsiteY0" fmla="*/ 403362 h 1405043"/>
                <a:gd name="connsiteX1" fmla="*/ 260779 w 1489301"/>
                <a:gd name="connsiteY1" fmla="*/ 26383 h 1405043"/>
                <a:gd name="connsiteX2" fmla="*/ 698582 w 1489301"/>
                <a:gd name="connsiteY2" fmla="*/ 134907 h 1405043"/>
                <a:gd name="connsiteX3" fmla="*/ 703340 w 1489301"/>
                <a:gd name="connsiteY3" fmla="*/ 140619 h 1405043"/>
                <a:gd name="connsiteX4" fmla="*/ 789949 w 1489301"/>
                <a:gd name="connsiteY4" fmla="*/ 141571 h 1405043"/>
                <a:gd name="connsiteX5" fmla="*/ 973636 w 1489301"/>
                <a:gd name="connsiteY5" fmla="*/ 18767 h 1405043"/>
                <a:gd name="connsiteX6" fmla="*/ 1476158 w 1489301"/>
                <a:gd name="connsiteY6" fmla="*/ 295790 h 1405043"/>
                <a:gd name="connsiteX7" fmla="*/ 1441895 w 1489301"/>
                <a:gd name="connsiteY7" fmla="*/ 626122 h 1405043"/>
                <a:gd name="connsiteX8" fmla="*/ 1161130 w 1489301"/>
                <a:gd name="connsiteY8" fmla="*/ 1046891 h 1405043"/>
                <a:gd name="connsiteX9" fmla="*/ 769011 w 1489301"/>
                <a:gd name="connsiteY9" fmla="*/ 1395311 h 1405043"/>
                <a:gd name="connsiteX10" fmla="*/ 730941 w 1489301"/>
                <a:gd name="connsiteY10" fmla="*/ 1399119 h 1405043"/>
                <a:gd name="connsiteX11" fmla="*/ 206529 w 1489301"/>
                <a:gd name="connsiteY11" fmla="*/ 894577 h 1405043"/>
                <a:gd name="connsiteX12" fmla="*/ 35215 w 1489301"/>
                <a:gd name="connsiteY12" fmla="*/ 573764 h 1405043"/>
                <a:gd name="connsiteX13" fmla="*/ 0 w 1489301"/>
                <a:gd name="connsiteY13" fmla="*/ 404314 h 1405043"/>
                <a:gd name="connsiteX14" fmla="*/ 5711 w 1489301"/>
                <a:gd name="connsiteY14" fmla="*/ 403362 h 140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01" h="1405043">
                  <a:moveTo>
                    <a:pt x="5711" y="403362"/>
                  </a:moveTo>
                  <a:cubicBezTo>
                    <a:pt x="2855" y="236768"/>
                    <a:pt x="103741" y="87309"/>
                    <a:pt x="260779" y="26383"/>
                  </a:cubicBezTo>
                  <a:cubicBezTo>
                    <a:pt x="413058" y="-32639"/>
                    <a:pt x="589131" y="11152"/>
                    <a:pt x="698582" y="134907"/>
                  </a:cubicBezTo>
                  <a:cubicBezTo>
                    <a:pt x="700485" y="136811"/>
                    <a:pt x="701437" y="138715"/>
                    <a:pt x="703340" y="140619"/>
                  </a:cubicBezTo>
                  <a:cubicBezTo>
                    <a:pt x="734748" y="176794"/>
                    <a:pt x="759493" y="176794"/>
                    <a:pt x="789949" y="141571"/>
                  </a:cubicBezTo>
                  <a:cubicBezTo>
                    <a:pt x="839440" y="83501"/>
                    <a:pt x="901303" y="43519"/>
                    <a:pt x="973636" y="18767"/>
                  </a:cubicBezTo>
                  <a:cubicBezTo>
                    <a:pt x="1185876" y="-50726"/>
                    <a:pt x="1422860" y="79693"/>
                    <a:pt x="1476158" y="295790"/>
                  </a:cubicBezTo>
                  <a:cubicBezTo>
                    <a:pt x="1504711" y="410026"/>
                    <a:pt x="1483772" y="519502"/>
                    <a:pt x="1441895" y="626122"/>
                  </a:cubicBezTo>
                  <a:cubicBezTo>
                    <a:pt x="1379080" y="787004"/>
                    <a:pt x="1276292" y="921232"/>
                    <a:pt x="1161130" y="1046891"/>
                  </a:cubicBezTo>
                  <a:cubicBezTo>
                    <a:pt x="1042162" y="1176359"/>
                    <a:pt x="909869" y="1290595"/>
                    <a:pt x="769011" y="1395311"/>
                  </a:cubicBezTo>
                  <a:cubicBezTo>
                    <a:pt x="756638" y="1404831"/>
                    <a:pt x="746169" y="1409590"/>
                    <a:pt x="730941" y="1399119"/>
                  </a:cubicBezTo>
                  <a:cubicBezTo>
                    <a:pt x="534881" y="1252516"/>
                    <a:pt x="354050" y="1090682"/>
                    <a:pt x="206529" y="894577"/>
                  </a:cubicBezTo>
                  <a:cubicBezTo>
                    <a:pt x="132293" y="796524"/>
                    <a:pt x="69477" y="691808"/>
                    <a:pt x="35215" y="573764"/>
                  </a:cubicBezTo>
                  <a:cubicBezTo>
                    <a:pt x="19035" y="518550"/>
                    <a:pt x="11421" y="461432"/>
                    <a:pt x="0" y="404314"/>
                  </a:cubicBezTo>
                  <a:cubicBezTo>
                    <a:pt x="1904" y="403362"/>
                    <a:pt x="3807" y="403362"/>
                    <a:pt x="5711" y="403362"/>
                  </a:cubicBezTo>
                  <a:close/>
                </a:path>
              </a:pathLst>
            </a:custGeom>
            <a:solidFill>
              <a:srgbClr val="F1A0C2"/>
            </a:solidFill>
            <a:ln w="9514" cap="flat">
              <a:noFill/>
              <a:prstDash val="solid"/>
              <a:miter/>
            </a:ln>
          </p:spPr>
          <p:txBody>
            <a:bodyPr rtlCol="0" anchor="ctr"/>
            <a:lstStyle/>
            <a:p>
              <a:pPr algn="l" rtl="0"/>
              <a:endParaRPr lang="en-US"/>
            </a:p>
          </p:txBody>
        </p:sp>
        <p:grpSp>
          <p:nvGrpSpPr>
            <p:cNvPr id="7" name="Graphic 500">
              <a:extLst>
                <a:ext uri="{FF2B5EF4-FFF2-40B4-BE49-F238E27FC236}">
                  <a16:creationId xmlns:a16="http://schemas.microsoft.com/office/drawing/2014/main" id="{F45D3DD9-B397-738C-6956-A22213402DD5}"/>
                </a:ext>
              </a:extLst>
            </p:cNvPr>
            <p:cNvGrpSpPr/>
            <p:nvPr/>
          </p:nvGrpSpPr>
          <p:grpSpPr>
            <a:xfrm>
              <a:off x="5297313" y="4260296"/>
              <a:ext cx="2997029" cy="2761463"/>
              <a:chOff x="6245479" y="2229503"/>
              <a:chExt cx="2997029" cy="2761463"/>
            </a:xfrm>
            <a:solidFill>
              <a:srgbClr val="000000"/>
            </a:solidFill>
          </p:grpSpPr>
          <p:sp>
            <p:nvSpPr>
              <p:cNvPr id="8" name="Freeform 589">
                <a:extLst>
                  <a:ext uri="{FF2B5EF4-FFF2-40B4-BE49-F238E27FC236}">
                    <a16:creationId xmlns:a16="http://schemas.microsoft.com/office/drawing/2014/main" id="{6F2CAC1E-C46E-FD81-4E8B-C03B37239A72}"/>
                  </a:ext>
                </a:extLst>
              </p:cNvPr>
              <p:cNvSpPr/>
              <p:nvPr/>
            </p:nvSpPr>
            <p:spPr>
              <a:xfrm>
                <a:off x="7886515" y="3011002"/>
                <a:ext cx="1355993" cy="1979963"/>
              </a:xfrm>
              <a:custGeom>
                <a:avLst/>
                <a:gdLst>
                  <a:gd name="connsiteX0" fmla="*/ 134867 w 1355993"/>
                  <a:gd name="connsiteY0" fmla="*/ 1802156 h 1979963"/>
                  <a:gd name="connsiteX1" fmla="*/ 133915 w 1355993"/>
                  <a:gd name="connsiteY1" fmla="*/ 1681257 h 1979963"/>
                  <a:gd name="connsiteX2" fmla="*/ 121542 w 1355993"/>
                  <a:gd name="connsiteY2" fmla="*/ 1646986 h 1979963"/>
                  <a:gd name="connsiteX3" fmla="*/ 160564 w 1355993"/>
                  <a:gd name="connsiteY3" fmla="*/ 974897 h 1979963"/>
                  <a:gd name="connsiteX4" fmla="*/ 296663 w 1355993"/>
                  <a:gd name="connsiteY4" fmla="*/ 871133 h 1979963"/>
                  <a:gd name="connsiteX5" fmla="*/ 527938 w 1355993"/>
                  <a:gd name="connsiteY5" fmla="*/ 704539 h 1979963"/>
                  <a:gd name="connsiteX6" fmla="*/ 657375 w 1355993"/>
                  <a:gd name="connsiteY6" fmla="*/ 648373 h 1979963"/>
                  <a:gd name="connsiteX7" fmla="*/ 688783 w 1355993"/>
                  <a:gd name="connsiteY7" fmla="*/ 615054 h 1979963"/>
                  <a:gd name="connsiteX8" fmla="*/ 795378 w 1355993"/>
                  <a:gd name="connsiteY8" fmla="*/ 289482 h 1979963"/>
                  <a:gd name="connsiteX9" fmla="*/ 1019039 w 1355993"/>
                  <a:gd name="connsiteY9" fmla="*/ 122887 h 1979963"/>
                  <a:gd name="connsiteX10" fmla="*/ 1054253 w 1355993"/>
                  <a:gd name="connsiteY10" fmla="*/ 103848 h 1979963"/>
                  <a:gd name="connsiteX11" fmla="*/ 1316935 w 1355993"/>
                  <a:gd name="connsiteY11" fmla="*/ 5796 h 1979963"/>
                  <a:gd name="connsiteX12" fmla="*/ 1355005 w 1355993"/>
                  <a:gd name="connsiteY12" fmla="*/ 63865 h 1979963"/>
                  <a:gd name="connsiteX13" fmla="*/ 1305514 w 1355993"/>
                  <a:gd name="connsiteY13" fmla="*/ 405622 h 1979963"/>
                  <a:gd name="connsiteX14" fmla="*/ 1243651 w 1355993"/>
                  <a:gd name="connsiteY14" fmla="*/ 836862 h 1979963"/>
                  <a:gd name="connsiteX15" fmla="*/ 1096130 w 1355993"/>
                  <a:gd name="connsiteY15" fmla="*/ 1128164 h 1979963"/>
                  <a:gd name="connsiteX16" fmla="*/ 683073 w 1355993"/>
                  <a:gd name="connsiteY16" fmla="*/ 1526086 h 1979963"/>
                  <a:gd name="connsiteX17" fmla="*/ 668796 w 1355993"/>
                  <a:gd name="connsiteY17" fmla="*/ 1577492 h 1979963"/>
                  <a:gd name="connsiteX18" fmla="*/ 760164 w 1355993"/>
                  <a:gd name="connsiteY18" fmla="*/ 1914488 h 1979963"/>
                  <a:gd name="connsiteX19" fmla="*/ 762067 w 1355993"/>
                  <a:gd name="connsiteY19" fmla="*/ 1921152 h 1979963"/>
                  <a:gd name="connsiteX20" fmla="*/ 734466 w 1355993"/>
                  <a:gd name="connsiteY20" fmla="*/ 1978270 h 1979963"/>
                  <a:gd name="connsiteX21" fmla="*/ 681169 w 1355993"/>
                  <a:gd name="connsiteY21" fmla="*/ 1943999 h 1979963"/>
                  <a:gd name="connsiteX22" fmla="*/ 616450 w 1355993"/>
                  <a:gd name="connsiteY22" fmla="*/ 1707912 h 1979963"/>
                  <a:gd name="connsiteX23" fmla="*/ 575525 w 1355993"/>
                  <a:gd name="connsiteY23" fmla="*/ 1558453 h 1979963"/>
                  <a:gd name="connsiteX24" fmla="*/ 595512 w 1355993"/>
                  <a:gd name="connsiteY24" fmla="*/ 1490863 h 1979963"/>
                  <a:gd name="connsiteX25" fmla="*/ 953368 w 1355993"/>
                  <a:gd name="connsiteY25" fmla="*/ 1145299 h 1979963"/>
                  <a:gd name="connsiteX26" fmla="*/ 1054253 w 1355993"/>
                  <a:gd name="connsiteY26" fmla="*/ 1047247 h 1979963"/>
                  <a:gd name="connsiteX27" fmla="*/ 1157993 w 1355993"/>
                  <a:gd name="connsiteY27" fmla="*/ 830198 h 1979963"/>
                  <a:gd name="connsiteX28" fmla="*/ 1220809 w 1355993"/>
                  <a:gd name="connsiteY28" fmla="*/ 392294 h 1979963"/>
                  <a:gd name="connsiteX29" fmla="*/ 1261734 w 1355993"/>
                  <a:gd name="connsiteY29" fmla="*/ 114320 h 1979963"/>
                  <a:gd name="connsiteX30" fmla="*/ 1233182 w 1355993"/>
                  <a:gd name="connsiteY30" fmla="*/ 85761 h 1979963"/>
                  <a:gd name="connsiteX31" fmla="*/ 1112310 w 1355993"/>
                  <a:gd name="connsiteY31" fmla="*/ 180005 h 1979963"/>
                  <a:gd name="connsiteX32" fmla="*/ 949561 w 1355993"/>
                  <a:gd name="connsiteY32" fmla="*/ 689308 h 1979963"/>
                  <a:gd name="connsiteX33" fmla="*/ 926719 w 1355993"/>
                  <a:gd name="connsiteY33" fmla="*/ 761657 h 1979963"/>
                  <a:gd name="connsiteX34" fmla="*/ 902926 w 1355993"/>
                  <a:gd name="connsiteY34" fmla="*/ 798784 h 1979963"/>
                  <a:gd name="connsiteX35" fmla="*/ 503192 w 1355993"/>
                  <a:gd name="connsiteY35" fmla="*/ 1132924 h 1979963"/>
                  <a:gd name="connsiteX36" fmla="*/ 482254 w 1355993"/>
                  <a:gd name="connsiteY36" fmla="*/ 1148155 h 1979963"/>
                  <a:gd name="connsiteX37" fmla="*/ 429908 w 1355993"/>
                  <a:gd name="connsiteY37" fmla="*/ 1140540 h 1979963"/>
                  <a:gd name="connsiteX38" fmla="*/ 428956 w 1355993"/>
                  <a:gd name="connsiteY38" fmla="*/ 1086278 h 1979963"/>
                  <a:gd name="connsiteX39" fmla="*/ 449895 w 1355993"/>
                  <a:gd name="connsiteY39" fmla="*/ 1067238 h 1979963"/>
                  <a:gd name="connsiteX40" fmla="*/ 788716 w 1355993"/>
                  <a:gd name="connsiteY40" fmla="*/ 782600 h 1979963"/>
                  <a:gd name="connsiteX41" fmla="*/ 781102 w 1355993"/>
                  <a:gd name="connsiteY41" fmla="*/ 741666 h 1979963"/>
                  <a:gd name="connsiteX42" fmla="*/ 595512 w 1355993"/>
                  <a:gd name="connsiteY42" fmla="*/ 760705 h 1979963"/>
                  <a:gd name="connsiteX43" fmla="*/ 236704 w 1355993"/>
                  <a:gd name="connsiteY43" fmla="*/ 1019640 h 1979963"/>
                  <a:gd name="connsiteX44" fmla="*/ 157709 w 1355993"/>
                  <a:gd name="connsiteY44" fmla="*/ 1554645 h 1979963"/>
                  <a:gd name="connsiteX45" fmla="*/ 186261 w 1355993"/>
                  <a:gd name="connsiteY45" fmla="*/ 1587012 h 1979963"/>
                  <a:gd name="connsiteX46" fmla="*/ 220524 w 1355993"/>
                  <a:gd name="connsiteY46" fmla="*/ 1670785 h 1979963"/>
                  <a:gd name="connsiteX47" fmla="*/ 219572 w 1355993"/>
                  <a:gd name="connsiteY47" fmla="*/ 1908777 h 1979963"/>
                  <a:gd name="connsiteX48" fmla="*/ 219572 w 1355993"/>
                  <a:gd name="connsiteY48" fmla="*/ 1932576 h 1979963"/>
                  <a:gd name="connsiteX49" fmla="*/ 177695 w 1355993"/>
                  <a:gd name="connsiteY49" fmla="*/ 1978270 h 1979963"/>
                  <a:gd name="connsiteX50" fmla="*/ 134867 w 1355993"/>
                  <a:gd name="connsiteY50" fmla="*/ 1930672 h 1979963"/>
                  <a:gd name="connsiteX51" fmla="*/ 134867 w 1355993"/>
                  <a:gd name="connsiteY51" fmla="*/ 1802156 h 1979963"/>
                  <a:gd name="connsiteX52" fmla="*/ 134867 w 1355993"/>
                  <a:gd name="connsiteY52" fmla="*/ 1802156 h 1979963"/>
                  <a:gd name="connsiteX53" fmla="*/ 1009521 w 1355993"/>
                  <a:gd name="connsiteY53" fmla="*/ 207612 h 1979963"/>
                  <a:gd name="connsiteX54" fmla="*/ 970499 w 1355993"/>
                  <a:gd name="connsiteY54" fmla="*/ 215228 h 1979963"/>
                  <a:gd name="connsiteX55" fmla="*/ 881036 w 1355993"/>
                  <a:gd name="connsiteY55" fmla="*/ 303761 h 1979963"/>
                  <a:gd name="connsiteX56" fmla="*/ 778247 w 1355993"/>
                  <a:gd name="connsiteY56" fmla="*/ 616958 h 1979963"/>
                  <a:gd name="connsiteX57" fmla="*/ 800137 w 1355993"/>
                  <a:gd name="connsiteY57" fmla="*/ 657893 h 1979963"/>
                  <a:gd name="connsiteX58" fmla="*/ 830593 w 1355993"/>
                  <a:gd name="connsiteY58" fmla="*/ 670268 h 1979963"/>
                  <a:gd name="connsiteX59" fmla="*/ 870566 w 1355993"/>
                  <a:gd name="connsiteY59" fmla="*/ 653133 h 1979963"/>
                  <a:gd name="connsiteX60" fmla="*/ 975258 w 1355993"/>
                  <a:gd name="connsiteY60" fmla="*/ 319945 h 1979963"/>
                  <a:gd name="connsiteX61" fmla="*/ 1009521 w 1355993"/>
                  <a:gd name="connsiteY61" fmla="*/ 207612 h 19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993" h="1979963">
                    <a:moveTo>
                      <a:pt x="134867" y="1802156"/>
                    </a:moveTo>
                    <a:cubicBezTo>
                      <a:pt x="134867" y="1762174"/>
                      <a:pt x="135819" y="1721239"/>
                      <a:pt x="133915" y="1681257"/>
                    </a:cubicBezTo>
                    <a:cubicBezTo>
                      <a:pt x="133915" y="1669833"/>
                      <a:pt x="130108" y="1654601"/>
                      <a:pt x="121542" y="1646986"/>
                    </a:cubicBezTo>
                    <a:cubicBezTo>
                      <a:pt x="-54530" y="1466112"/>
                      <a:pt x="-37399" y="1150059"/>
                      <a:pt x="160564" y="974897"/>
                    </a:cubicBezTo>
                    <a:cubicBezTo>
                      <a:pt x="203392" y="936819"/>
                      <a:pt x="250980" y="905404"/>
                      <a:pt x="296663" y="871133"/>
                    </a:cubicBezTo>
                    <a:cubicBezTo>
                      <a:pt x="373755" y="814967"/>
                      <a:pt x="450846" y="759753"/>
                      <a:pt x="527938" y="704539"/>
                    </a:cubicBezTo>
                    <a:cubicBezTo>
                      <a:pt x="566959" y="675980"/>
                      <a:pt x="608836" y="654085"/>
                      <a:pt x="657375" y="648373"/>
                    </a:cubicBezTo>
                    <a:cubicBezTo>
                      <a:pt x="678314" y="645517"/>
                      <a:pt x="684024" y="631238"/>
                      <a:pt x="688783" y="615054"/>
                    </a:cubicBezTo>
                    <a:cubicBezTo>
                      <a:pt x="723998" y="506530"/>
                      <a:pt x="759212" y="398006"/>
                      <a:pt x="795378" y="289482"/>
                    </a:cubicBezTo>
                    <a:cubicBezTo>
                      <a:pt x="828690" y="185717"/>
                      <a:pt x="910539" y="124792"/>
                      <a:pt x="1019039" y="122887"/>
                    </a:cubicBezTo>
                    <a:cubicBezTo>
                      <a:pt x="1035219" y="122887"/>
                      <a:pt x="1044736" y="117176"/>
                      <a:pt x="1054253" y="103848"/>
                    </a:cubicBezTo>
                    <a:cubicBezTo>
                      <a:pt x="1119924" y="13411"/>
                      <a:pt x="1210339" y="-13244"/>
                      <a:pt x="1316935" y="5796"/>
                    </a:cubicBezTo>
                    <a:cubicBezTo>
                      <a:pt x="1347391" y="11507"/>
                      <a:pt x="1359764" y="31499"/>
                      <a:pt x="1355005" y="63865"/>
                    </a:cubicBezTo>
                    <a:cubicBezTo>
                      <a:pt x="1338825" y="178101"/>
                      <a:pt x="1321694" y="291386"/>
                      <a:pt x="1305514" y="405622"/>
                    </a:cubicBezTo>
                    <a:cubicBezTo>
                      <a:pt x="1284576" y="549368"/>
                      <a:pt x="1263638" y="693115"/>
                      <a:pt x="1243651" y="836862"/>
                    </a:cubicBezTo>
                    <a:cubicBezTo>
                      <a:pt x="1227471" y="951098"/>
                      <a:pt x="1179883" y="1048199"/>
                      <a:pt x="1096130" y="1128164"/>
                    </a:cubicBezTo>
                    <a:cubicBezTo>
                      <a:pt x="958127" y="1260487"/>
                      <a:pt x="821076" y="1393763"/>
                      <a:pt x="683073" y="1526086"/>
                    </a:cubicBezTo>
                    <a:cubicBezTo>
                      <a:pt x="666893" y="1541317"/>
                      <a:pt x="662134" y="1555597"/>
                      <a:pt x="668796" y="1577492"/>
                    </a:cubicBezTo>
                    <a:cubicBezTo>
                      <a:pt x="700204" y="1689824"/>
                      <a:pt x="729708" y="1802156"/>
                      <a:pt x="760164" y="1914488"/>
                    </a:cubicBezTo>
                    <a:cubicBezTo>
                      <a:pt x="761115" y="1916392"/>
                      <a:pt x="761115" y="1919248"/>
                      <a:pt x="762067" y="1921152"/>
                    </a:cubicBezTo>
                    <a:cubicBezTo>
                      <a:pt x="768730" y="1949711"/>
                      <a:pt x="758260" y="1971606"/>
                      <a:pt x="734466" y="1978270"/>
                    </a:cubicBezTo>
                    <a:cubicBezTo>
                      <a:pt x="711625" y="1984934"/>
                      <a:pt x="688783" y="1971606"/>
                      <a:pt x="681169" y="1943999"/>
                    </a:cubicBezTo>
                    <a:cubicBezTo>
                      <a:pt x="659279" y="1864986"/>
                      <a:pt x="637388" y="1786925"/>
                      <a:pt x="616450" y="1707912"/>
                    </a:cubicBezTo>
                    <a:cubicBezTo>
                      <a:pt x="603126" y="1658409"/>
                      <a:pt x="590753" y="1607955"/>
                      <a:pt x="575525" y="1558453"/>
                    </a:cubicBezTo>
                    <a:cubicBezTo>
                      <a:pt x="566959" y="1529894"/>
                      <a:pt x="575525" y="1509903"/>
                      <a:pt x="595512" y="1490863"/>
                    </a:cubicBezTo>
                    <a:cubicBezTo>
                      <a:pt x="715432" y="1375675"/>
                      <a:pt x="834400" y="1260487"/>
                      <a:pt x="953368" y="1145299"/>
                    </a:cubicBezTo>
                    <a:cubicBezTo>
                      <a:pt x="986679" y="1112933"/>
                      <a:pt x="1020942" y="1080566"/>
                      <a:pt x="1054253" y="1047247"/>
                    </a:cubicBezTo>
                    <a:cubicBezTo>
                      <a:pt x="1114213" y="987273"/>
                      <a:pt x="1146572" y="913020"/>
                      <a:pt x="1157993" y="830198"/>
                    </a:cubicBezTo>
                    <a:cubicBezTo>
                      <a:pt x="1178932" y="684548"/>
                      <a:pt x="1199870" y="537945"/>
                      <a:pt x="1220809" y="392294"/>
                    </a:cubicBezTo>
                    <a:cubicBezTo>
                      <a:pt x="1234133" y="299953"/>
                      <a:pt x="1248409" y="207612"/>
                      <a:pt x="1261734" y="114320"/>
                    </a:cubicBezTo>
                    <a:cubicBezTo>
                      <a:pt x="1265541" y="85761"/>
                      <a:pt x="1261734" y="81953"/>
                      <a:pt x="1233182" y="85761"/>
                    </a:cubicBezTo>
                    <a:cubicBezTo>
                      <a:pt x="1175125" y="94328"/>
                      <a:pt x="1131345" y="122887"/>
                      <a:pt x="1112310" y="180005"/>
                    </a:cubicBezTo>
                    <a:cubicBezTo>
                      <a:pt x="1057109" y="349455"/>
                      <a:pt x="1003810" y="519858"/>
                      <a:pt x="949561" y="689308"/>
                    </a:cubicBezTo>
                    <a:cubicBezTo>
                      <a:pt x="941947" y="713107"/>
                      <a:pt x="936237" y="738810"/>
                      <a:pt x="926719" y="761657"/>
                    </a:cubicBezTo>
                    <a:cubicBezTo>
                      <a:pt x="921961" y="774984"/>
                      <a:pt x="913395" y="789264"/>
                      <a:pt x="902926" y="798784"/>
                    </a:cubicBezTo>
                    <a:cubicBezTo>
                      <a:pt x="770633" y="911116"/>
                      <a:pt x="636437" y="1021544"/>
                      <a:pt x="503192" y="1132924"/>
                    </a:cubicBezTo>
                    <a:cubicBezTo>
                      <a:pt x="496530" y="1138636"/>
                      <a:pt x="489868" y="1144347"/>
                      <a:pt x="482254" y="1148155"/>
                    </a:cubicBezTo>
                    <a:cubicBezTo>
                      <a:pt x="463219" y="1157675"/>
                      <a:pt x="445136" y="1155771"/>
                      <a:pt x="429908" y="1140540"/>
                    </a:cubicBezTo>
                    <a:cubicBezTo>
                      <a:pt x="415632" y="1125308"/>
                      <a:pt x="414680" y="1102461"/>
                      <a:pt x="428956" y="1086278"/>
                    </a:cubicBezTo>
                    <a:cubicBezTo>
                      <a:pt x="434667" y="1078662"/>
                      <a:pt x="442280" y="1072950"/>
                      <a:pt x="449895" y="1067238"/>
                    </a:cubicBezTo>
                    <a:cubicBezTo>
                      <a:pt x="563152" y="972042"/>
                      <a:pt x="676410" y="877797"/>
                      <a:pt x="788716" y="782600"/>
                    </a:cubicBezTo>
                    <a:cubicBezTo>
                      <a:pt x="815365" y="759753"/>
                      <a:pt x="815365" y="754993"/>
                      <a:pt x="781102" y="741666"/>
                    </a:cubicBezTo>
                    <a:cubicBezTo>
                      <a:pt x="715432" y="715962"/>
                      <a:pt x="652617" y="720722"/>
                      <a:pt x="595512" y="760705"/>
                    </a:cubicBezTo>
                    <a:cubicBezTo>
                      <a:pt x="474640" y="845430"/>
                      <a:pt x="353768" y="930155"/>
                      <a:pt x="236704" y="1019640"/>
                    </a:cubicBezTo>
                    <a:cubicBezTo>
                      <a:pt x="71099" y="1147203"/>
                      <a:pt x="36837" y="1395667"/>
                      <a:pt x="157709" y="1554645"/>
                    </a:cubicBezTo>
                    <a:cubicBezTo>
                      <a:pt x="166274" y="1566069"/>
                      <a:pt x="174840" y="1578444"/>
                      <a:pt x="186261" y="1587012"/>
                    </a:cubicBezTo>
                    <a:cubicBezTo>
                      <a:pt x="214813" y="1608907"/>
                      <a:pt x="221476" y="1636514"/>
                      <a:pt x="220524" y="1670785"/>
                    </a:cubicBezTo>
                    <a:cubicBezTo>
                      <a:pt x="218620" y="1749798"/>
                      <a:pt x="219572" y="1829763"/>
                      <a:pt x="219572" y="1908777"/>
                    </a:cubicBezTo>
                    <a:cubicBezTo>
                      <a:pt x="219572" y="1916392"/>
                      <a:pt x="219572" y="1924960"/>
                      <a:pt x="219572" y="1932576"/>
                    </a:cubicBezTo>
                    <a:cubicBezTo>
                      <a:pt x="217669" y="1960183"/>
                      <a:pt x="201489" y="1978270"/>
                      <a:pt x="177695" y="1978270"/>
                    </a:cubicBezTo>
                    <a:cubicBezTo>
                      <a:pt x="153902" y="1978270"/>
                      <a:pt x="135819" y="1960183"/>
                      <a:pt x="134867" y="1930672"/>
                    </a:cubicBezTo>
                    <a:cubicBezTo>
                      <a:pt x="133915" y="1888785"/>
                      <a:pt x="134867" y="1845947"/>
                      <a:pt x="134867" y="1802156"/>
                    </a:cubicBezTo>
                    <a:cubicBezTo>
                      <a:pt x="134867" y="1802156"/>
                      <a:pt x="134867" y="1802156"/>
                      <a:pt x="134867" y="1802156"/>
                    </a:cubicBezTo>
                    <a:close/>
                    <a:moveTo>
                      <a:pt x="1009521" y="207612"/>
                    </a:moveTo>
                    <a:cubicBezTo>
                      <a:pt x="991438" y="210469"/>
                      <a:pt x="980969" y="211420"/>
                      <a:pt x="970499" y="215228"/>
                    </a:cubicBezTo>
                    <a:cubicBezTo>
                      <a:pt x="926719" y="231412"/>
                      <a:pt x="896263" y="259971"/>
                      <a:pt x="881036" y="303761"/>
                    </a:cubicBezTo>
                    <a:cubicBezTo>
                      <a:pt x="845821" y="408477"/>
                      <a:pt x="811558" y="513194"/>
                      <a:pt x="778247" y="616958"/>
                    </a:cubicBezTo>
                    <a:cubicBezTo>
                      <a:pt x="768730" y="647421"/>
                      <a:pt x="768730" y="647421"/>
                      <a:pt x="800137" y="657893"/>
                    </a:cubicBezTo>
                    <a:cubicBezTo>
                      <a:pt x="810606" y="661701"/>
                      <a:pt x="821076" y="665508"/>
                      <a:pt x="830593" y="670268"/>
                    </a:cubicBezTo>
                    <a:cubicBezTo>
                      <a:pt x="860097" y="684548"/>
                      <a:pt x="860097" y="684548"/>
                      <a:pt x="870566" y="653133"/>
                    </a:cubicBezTo>
                    <a:cubicBezTo>
                      <a:pt x="905781" y="541753"/>
                      <a:pt x="940044" y="431325"/>
                      <a:pt x="975258" y="319945"/>
                    </a:cubicBezTo>
                    <a:cubicBezTo>
                      <a:pt x="986679" y="285674"/>
                      <a:pt x="997149" y="250451"/>
                      <a:pt x="1009521" y="207612"/>
                    </a:cubicBezTo>
                    <a:close/>
                  </a:path>
                </a:pathLst>
              </a:custGeom>
              <a:solidFill>
                <a:srgbClr val="000000"/>
              </a:solidFill>
              <a:ln w="9514" cap="flat">
                <a:noFill/>
                <a:prstDash val="solid"/>
                <a:miter/>
              </a:ln>
            </p:spPr>
            <p:txBody>
              <a:bodyPr rtlCol="0" anchor="ctr"/>
              <a:lstStyle/>
              <a:p>
                <a:pPr algn="l" rtl="0"/>
                <a:endParaRPr lang="en-US"/>
              </a:p>
            </p:txBody>
          </p:sp>
          <p:sp>
            <p:nvSpPr>
              <p:cNvPr id="9" name="Freeform 590">
                <a:extLst>
                  <a:ext uri="{FF2B5EF4-FFF2-40B4-BE49-F238E27FC236}">
                    <a16:creationId xmlns:a16="http://schemas.microsoft.com/office/drawing/2014/main" id="{9FBBCB81-4294-BAC4-63F4-134E760B2038}"/>
                  </a:ext>
                </a:extLst>
              </p:cNvPr>
              <p:cNvSpPr/>
              <p:nvPr/>
            </p:nvSpPr>
            <p:spPr>
              <a:xfrm>
                <a:off x="6245479" y="3010602"/>
                <a:ext cx="1355268" cy="1980046"/>
              </a:xfrm>
              <a:custGeom>
                <a:avLst/>
                <a:gdLst>
                  <a:gd name="connsiteX0" fmla="*/ 1140136 w 1355268"/>
                  <a:gd name="connsiteY0" fmla="*/ 1789229 h 1980046"/>
                  <a:gd name="connsiteX1" fmla="*/ 1141087 w 1355268"/>
                  <a:gd name="connsiteY1" fmla="*/ 1651194 h 1980046"/>
                  <a:gd name="connsiteX2" fmla="*/ 1161074 w 1355268"/>
                  <a:gd name="connsiteY2" fmla="*/ 1603595 h 1980046"/>
                  <a:gd name="connsiteX3" fmla="*/ 1123005 w 1355268"/>
                  <a:gd name="connsiteY3" fmla="*/ 1021944 h 1980046"/>
                  <a:gd name="connsiteX4" fmla="*/ 764196 w 1355268"/>
                  <a:gd name="connsiteY4" fmla="*/ 763009 h 1980046"/>
                  <a:gd name="connsiteX5" fmla="*/ 571944 w 1355268"/>
                  <a:gd name="connsiteY5" fmla="*/ 745874 h 1980046"/>
                  <a:gd name="connsiteX6" fmla="*/ 567185 w 1355268"/>
                  <a:gd name="connsiteY6" fmla="*/ 780144 h 1980046"/>
                  <a:gd name="connsiteX7" fmla="*/ 907910 w 1355268"/>
                  <a:gd name="connsiteY7" fmla="*/ 1065734 h 1980046"/>
                  <a:gd name="connsiteX8" fmla="*/ 925993 w 1355268"/>
                  <a:gd name="connsiteY8" fmla="*/ 1080966 h 1980046"/>
                  <a:gd name="connsiteX9" fmla="*/ 930752 w 1355268"/>
                  <a:gd name="connsiteY9" fmla="*/ 1140940 h 1980046"/>
                  <a:gd name="connsiteX10" fmla="*/ 870792 w 1355268"/>
                  <a:gd name="connsiteY10" fmla="*/ 1145699 h 1980046"/>
                  <a:gd name="connsiteX11" fmla="*/ 786086 w 1355268"/>
                  <a:gd name="connsiteY11" fmla="*/ 1076206 h 1980046"/>
                  <a:gd name="connsiteX12" fmla="*/ 455831 w 1355268"/>
                  <a:gd name="connsiteY12" fmla="*/ 800136 h 1980046"/>
                  <a:gd name="connsiteX13" fmla="*/ 431085 w 1355268"/>
                  <a:gd name="connsiteY13" fmla="*/ 761105 h 1980046"/>
                  <a:gd name="connsiteX14" fmla="*/ 262626 w 1355268"/>
                  <a:gd name="connsiteY14" fmla="*/ 220388 h 1980046"/>
                  <a:gd name="connsiteX15" fmla="*/ 155079 w 1355268"/>
                  <a:gd name="connsiteY15" fmla="*/ 93777 h 1980046"/>
                  <a:gd name="connsiteX16" fmla="*/ 143658 w 1355268"/>
                  <a:gd name="connsiteY16" fmla="*/ 89969 h 1980046"/>
                  <a:gd name="connsiteX17" fmla="*/ 98926 w 1355268"/>
                  <a:gd name="connsiteY17" fmla="*/ 130903 h 1980046"/>
                  <a:gd name="connsiteX18" fmla="*/ 161741 w 1355268"/>
                  <a:gd name="connsiteY18" fmla="*/ 564048 h 1980046"/>
                  <a:gd name="connsiteX19" fmla="*/ 205521 w 1355268"/>
                  <a:gd name="connsiteY19" fmla="*/ 855350 h 1980046"/>
                  <a:gd name="connsiteX20" fmla="*/ 323538 w 1355268"/>
                  <a:gd name="connsiteY20" fmla="*/ 1067638 h 1980046"/>
                  <a:gd name="connsiteX21" fmla="*/ 718513 w 1355268"/>
                  <a:gd name="connsiteY21" fmla="*/ 1449377 h 1980046"/>
                  <a:gd name="connsiteX22" fmla="*/ 768004 w 1355268"/>
                  <a:gd name="connsiteY22" fmla="*/ 1496975 h 1980046"/>
                  <a:gd name="connsiteX23" fmla="*/ 783231 w 1355268"/>
                  <a:gd name="connsiteY23" fmla="*/ 1555045 h 1980046"/>
                  <a:gd name="connsiteX24" fmla="*/ 682346 w 1355268"/>
                  <a:gd name="connsiteY24" fmla="*/ 1927264 h 1980046"/>
                  <a:gd name="connsiteX25" fmla="*/ 675684 w 1355268"/>
                  <a:gd name="connsiteY25" fmla="*/ 1947255 h 1980046"/>
                  <a:gd name="connsiteX26" fmla="*/ 625241 w 1355268"/>
                  <a:gd name="connsiteY26" fmla="*/ 1978670 h 1980046"/>
                  <a:gd name="connsiteX27" fmla="*/ 594786 w 1355268"/>
                  <a:gd name="connsiteY27" fmla="*/ 1925360 h 1980046"/>
                  <a:gd name="connsiteX28" fmla="*/ 630952 w 1355268"/>
                  <a:gd name="connsiteY28" fmla="*/ 1787325 h 1980046"/>
                  <a:gd name="connsiteX29" fmla="*/ 690912 w 1355268"/>
                  <a:gd name="connsiteY29" fmla="*/ 1567421 h 1980046"/>
                  <a:gd name="connsiteX30" fmla="*/ 676636 w 1355268"/>
                  <a:gd name="connsiteY30" fmla="*/ 1528390 h 1980046"/>
                  <a:gd name="connsiteX31" fmla="*/ 272144 w 1355268"/>
                  <a:gd name="connsiteY31" fmla="*/ 1139036 h 1980046"/>
                  <a:gd name="connsiteX32" fmla="*/ 110347 w 1355268"/>
                  <a:gd name="connsiteY32" fmla="*/ 817271 h 1980046"/>
                  <a:gd name="connsiteX33" fmla="*/ 29448 w 1355268"/>
                  <a:gd name="connsiteY33" fmla="*/ 259419 h 1980046"/>
                  <a:gd name="connsiteX34" fmla="*/ 896 w 1355268"/>
                  <a:gd name="connsiteY34" fmla="*/ 61410 h 1980046"/>
                  <a:gd name="connsiteX35" fmla="*/ 41821 w 1355268"/>
                  <a:gd name="connsiteY35" fmla="*/ 5244 h 1980046"/>
                  <a:gd name="connsiteX36" fmla="*/ 303551 w 1355268"/>
                  <a:gd name="connsiteY36" fmla="*/ 105200 h 1980046"/>
                  <a:gd name="connsiteX37" fmla="*/ 334007 w 1355268"/>
                  <a:gd name="connsiteY37" fmla="*/ 121383 h 1980046"/>
                  <a:gd name="connsiteX38" fmla="*/ 560523 w 1355268"/>
                  <a:gd name="connsiteY38" fmla="*/ 291786 h 1980046"/>
                  <a:gd name="connsiteX39" fmla="*/ 665215 w 1355268"/>
                  <a:gd name="connsiteY39" fmla="*/ 612598 h 1980046"/>
                  <a:gd name="connsiteX40" fmla="*/ 707092 w 1355268"/>
                  <a:gd name="connsiteY40" fmla="*/ 650677 h 1980046"/>
                  <a:gd name="connsiteX41" fmla="*/ 816542 w 1355268"/>
                  <a:gd name="connsiteY41" fmla="*/ 699227 h 1980046"/>
                  <a:gd name="connsiteX42" fmla="*/ 1162026 w 1355268"/>
                  <a:gd name="connsiteY42" fmla="*/ 947691 h 1980046"/>
                  <a:gd name="connsiteX43" fmla="*/ 1300981 w 1355268"/>
                  <a:gd name="connsiteY43" fmla="*/ 1553141 h 1980046"/>
                  <a:gd name="connsiteX44" fmla="*/ 1238166 w 1355268"/>
                  <a:gd name="connsiteY44" fmla="*/ 1641674 h 1980046"/>
                  <a:gd name="connsiteX45" fmla="*/ 1221986 w 1355268"/>
                  <a:gd name="connsiteY45" fmla="*/ 1683560 h 1980046"/>
                  <a:gd name="connsiteX46" fmla="*/ 1221034 w 1355268"/>
                  <a:gd name="connsiteY46" fmla="*/ 1913936 h 1980046"/>
                  <a:gd name="connsiteX47" fmla="*/ 1220083 w 1355268"/>
                  <a:gd name="connsiteY47" fmla="*/ 1939639 h 1980046"/>
                  <a:gd name="connsiteX48" fmla="*/ 1177254 w 1355268"/>
                  <a:gd name="connsiteY48" fmla="*/ 1979622 h 1980046"/>
                  <a:gd name="connsiteX49" fmla="*/ 1136329 w 1355268"/>
                  <a:gd name="connsiteY49" fmla="*/ 1937736 h 1980046"/>
                  <a:gd name="connsiteX50" fmla="*/ 1140136 w 1355268"/>
                  <a:gd name="connsiteY50" fmla="*/ 1789229 h 1980046"/>
                  <a:gd name="connsiteX51" fmla="*/ 1140136 w 1355268"/>
                  <a:gd name="connsiteY51" fmla="*/ 1789229 h 1980046"/>
                  <a:gd name="connsiteX52" fmla="*/ 352090 w 1355268"/>
                  <a:gd name="connsiteY52" fmla="*/ 208965 h 1980046"/>
                  <a:gd name="connsiteX53" fmla="*/ 357801 w 1355268"/>
                  <a:gd name="connsiteY53" fmla="*/ 236571 h 1980046"/>
                  <a:gd name="connsiteX54" fmla="*/ 391112 w 1355268"/>
                  <a:gd name="connsiteY54" fmla="*/ 343192 h 1980046"/>
                  <a:gd name="connsiteX55" fmla="*/ 491045 w 1355268"/>
                  <a:gd name="connsiteY55" fmla="*/ 663053 h 1980046"/>
                  <a:gd name="connsiteX56" fmla="*/ 521501 w 1355268"/>
                  <a:gd name="connsiteY56" fmla="*/ 676380 h 1980046"/>
                  <a:gd name="connsiteX57" fmla="*/ 570040 w 1355268"/>
                  <a:gd name="connsiteY57" fmla="*/ 656389 h 1980046"/>
                  <a:gd name="connsiteX58" fmla="*/ 585268 w 1355268"/>
                  <a:gd name="connsiteY58" fmla="*/ 628782 h 1980046"/>
                  <a:gd name="connsiteX59" fmla="*/ 478673 w 1355268"/>
                  <a:gd name="connsiteY59" fmla="*/ 306065 h 1980046"/>
                  <a:gd name="connsiteX60" fmla="*/ 390160 w 1355268"/>
                  <a:gd name="connsiteY60" fmla="*/ 216580 h 1980046"/>
                  <a:gd name="connsiteX61" fmla="*/ 352090 w 1355268"/>
                  <a:gd name="connsiteY61" fmla="*/ 208965 h 198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268" h="1980046">
                    <a:moveTo>
                      <a:pt x="1140136" y="1789229"/>
                    </a:moveTo>
                    <a:cubicBezTo>
                      <a:pt x="1140136" y="1743535"/>
                      <a:pt x="1138232" y="1696888"/>
                      <a:pt x="1141087" y="1651194"/>
                    </a:cubicBezTo>
                    <a:cubicBezTo>
                      <a:pt x="1142040" y="1635010"/>
                      <a:pt x="1149653" y="1614067"/>
                      <a:pt x="1161074" y="1603595"/>
                    </a:cubicBezTo>
                    <a:cubicBezTo>
                      <a:pt x="1325726" y="1453185"/>
                      <a:pt x="1308595" y="1165691"/>
                      <a:pt x="1123005" y="1021944"/>
                    </a:cubicBezTo>
                    <a:cubicBezTo>
                      <a:pt x="1005940" y="931507"/>
                      <a:pt x="885068" y="847734"/>
                      <a:pt x="764196" y="763009"/>
                    </a:cubicBezTo>
                    <a:cubicBezTo>
                      <a:pt x="704236" y="721122"/>
                      <a:pt x="638566" y="718267"/>
                      <a:pt x="571944" y="745874"/>
                    </a:cubicBezTo>
                    <a:cubicBezTo>
                      <a:pt x="547198" y="756345"/>
                      <a:pt x="547198" y="763009"/>
                      <a:pt x="567185" y="780144"/>
                    </a:cubicBezTo>
                    <a:cubicBezTo>
                      <a:pt x="680443" y="875341"/>
                      <a:pt x="794652" y="970538"/>
                      <a:pt x="907910" y="1065734"/>
                    </a:cubicBezTo>
                    <a:cubicBezTo>
                      <a:pt x="913621" y="1070494"/>
                      <a:pt x="920283" y="1076206"/>
                      <a:pt x="925993" y="1080966"/>
                    </a:cubicBezTo>
                    <a:cubicBezTo>
                      <a:pt x="945028" y="1100005"/>
                      <a:pt x="946932" y="1122852"/>
                      <a:pt x="930752" y="1140940"/>
                    </a:cubicBezTo>
                    <a:cubicBezTo>
                      <a:pt x="916476" y="1158075"/>
                      <a:pt x="890778" y="1160931"/>
                      <a:pt x="870792" y="1145699"/>
                    </a:cubicBezTo>
                    <a:cubicBezTo>
                      <a:pt x="842240" y="1122852"/>
                      <a:pt x="814639" y="1099053"/>
                      <a:pt x="786086" y="1076206"/>
                    </a:cubicBezTo>
                    <a:cubicBezTo>
                      <a:pt x="675684" y="983865"/>
                      <a:pt x="565282" y="892476"/>
                      <a:pt x="455831" y="800136"/>
                    </a:cubicBezTo>
                    <a:cubicBezTo>
                      <a:pt x="444410" y="790616"/>
                      <a:pt x="435844" y="775385"/>
                      <a:pt x="431085" y="761105"/>
                    </a:cubicBezTo>
                    <a:cubicBezTo>
                      <a:pt x="373981" y="581183"/>
                      <a:pt x="317828" y="401262"/>
                      <a:pt x="262626" y="220388"/>
                    </a:cubicBezTo>
                    <a:cubicBezTo>
                      <a:pt x="244543" y="162318"/>
                      <a:pt x="216942" y="113768"/>
                      <a:pt x="155079" y="93777"/>
                    </a:cubicBezTo>
                    <a:cubicBezTo>
                      <a:pt x="151272" y="92825"/>
                      <a:pt x="147465" y="90921"/>
                      <a:pt x="143658" y="89969"/>
                    </a:cubicBezTo>
                    <a:cubicBezTo>
                      <a:pt x="97974" y="78545"/>
                      <a:pt x="92264" y="84257"/>
                      <a:pt x="98926" y="130903"/>
                    </a:cubicBezTo>
                    <a:cubicBezTo>
                      <a:pt x="120816" y="275602"/>
                      <a:pt x="140803" y="419349"/>
                      <a:pt x="161741" y="564048"/>
                    </a:cubicBezTo>
                    <a:cubicBezTo>
                      <a:pt x="176017" y="661149"/>
                      <a:pt x="189342" y="758249"/>
                      <a:pt x="205521" y="855350"/>
                    </a:cubicBezTo>
                    <a:cubicBezTo>
                      <a:pt x="218846" y="940075"/>
                      <a:pt x="261675" y="1008616"/>
                      <a:pt x="323538" y="1067638"/>
                    </a:cubicBezTo>
                    <a:cubicBezTo>
                      <a:pt x="455831" y="1194250"/>
                      <a:pt x="587172" y="1321813"/>
                      <a:pt x="718513" y="1449377"/>
                    </a:cubicBezTo>
                    <a:cubicBezTo>
                      <a:pt x="734692" y="1465560"/>
                      <a:pt x="751824" y="1481744"/>
                      <a:pt x="768004" y="1496975"/>
                    </a:cubicBezTo>
                    <a:cubicBezTo>
                      <a:pt x="785135" y="1513159"/>
                      <a:pt x="789894" y="1531246"/>
                      <a:pt x="783231" y="1555045"/>
                    </a:cubicBezTo>
                    <a:cubicBezTo>
                      <a:pt x="748969" y="1678801"/>
                      <a:pt x="715657" y="1802556"/>
                      <a:pt x="682346" y="1927264"/>
                    </a:cubicBezTo>
                    <a:cubicBezTo>
                      <a:pt x="680443" y="1933928"/>
                      <a:pt x="678539" y="1940591"/>
                      <a:pt x="675684" y="1947255"/>
                    </a:cubicBezTo>
                    <a:cubicBezTo>
                      <a:pt x="667118" y="1972006"/>
                      <a:pt x="646180" y="1984382"/>
                      <a:pt x="625241" y="1978670"/>
                    </a:cubicBezTo>
                    <a:cubicBezTo>
                      <a:pt x="601448" y="1972006"/>
                      <a:pt x="588123" y="1951063"/>
                      <a:pt x="594786" y="1925360"/>
                    </a:cubicBezTo>
                    <a:cubicBezTo>
                      <a:pt x="606206" y="1879666"/>
                      <a:pt x="618579" y="1833019"/>
                      <a:pt x="630952" y="1787325"/>
                    </a:cubicBezTo>
                    <a:cubicBezTo>
                      <a:pt x="650939" y="1714023"/>
                      <a:pt x="669974" y="1640722"/>
                      <a:pt x="690912" y="1567421"/>
                    </a:cubicBezTo>
                    <a:cubicBezTo>
                      <a:pt x="695671" y="1549333"/>
                      <a:pt x="688057" y="1539813"/>
                      <a:pt x="676636" y="1528390"/>
                    </a:cubicBezTo>
                    <a:cubicBezTo>
                      <a:pt x="541488" y="1398923"/>
                      <a:pt x="408243" y="1267551"/>
                      <a:pt x="272144" y="1139036"/>
                    </a:cubicBezTo>
                    <a:cubicBezTo>
                      <a:pt x="178873" y="1050503"/>
                      <a:pt x="127478" y="944834"/>
                      <a:pt x="110347" y="817271"/>
                    </a:cubicBezTo>
                    <a:cubicBezTo>
                      <a:pt x="86553" y="630686"/>
                      <a:pt x="57049" y="445052"/>
                      <a:pt x="29448" y="259419"/>
                    </a:cubicBezTo>
                    <a:cubicBezTo>
                      <a:pt x="19931" y="193733"/>
                      <a:pt x="9462" y="128047"/>
                      <a:pt x="896" y="61410"/>
                    </a:cubicBezTo>
                    <a:cubicBezTo>
                      <a:pt x="-3863" y="29995"/>
                      <a:pt x="10413" y="10955"/>
                      <a:pt x="41821" y="5244"/>
                    </a:cubicBezTo>
                    <a:cubicBezTo>
                      <a:pt x="148417" y="-12844"/>
                      <a:pt x="237881" y="14763"/>
                      <a:pt x="303551" y="105200"/>
                    </a:cubicBezTo>
                    <a:cubicBezTo>
                      <a:pt x="310213" y="113768"/>
                      <a:pt x="323538" y="121383"/>
                      <a:pt x="334007" y="121383"/>
                    </a:cubicBezTo>
                    <a:cubicBezTo>
                      <a:pt x="447265" y="126143"/>
                      <a:pt x="525308" y="184213"/>
                      <a:pt x="560523" y="291786"/>
                    </a:cubicBezTo>
                    <a:cubicBezTo>
                      <a:pt x="595737" y="398406"/>
                      <a:pt x="630952" y="505978"/>
                      <a:pt x="665215" y="612598"/>
                    </a:cubicBezTo>
                    <a:cubicBezTo>
                      <a:pt x="671877" y="635445"/>
                      <a:pt x="684250" y="643061"/>
                      <a:pt x="707092" y="650677"/>
                    </a:cubicBezTo>
                    <a:cubicBezTo>
                      <a:pt x="745161" y="662101"/>
                      <a:pt x="784183" y="676380"/>
                      <a:pt x="816542" y="699227"/>
                    </a:cubicBezTo>
                    <a:cubicBezTo>
                      <a:pt x="933607" y="780144"/>
                      <a:pt x="1048769" y="862014"/>
                      <a:pt x="1162026" y="947691"/>
                    </a:cubicBezTo>
                    <a:cubicBezTo>
                      <a:pt x="1349520" y="1088581"/>
                      <a:pt x="1410432" y="1354180"/>
                      <a:pt x="1300981" y="1553141"/>
                    </a:cubicBezTo>
                    <a:cubicBezTo>
                      <a:pt x="1283849" y="1584556"/>
                      <a:pt x="1258153" y="1612163"/>
                      <a:pt x="1238166" y="1641674"/>
                    </a:cubicBezTo>
                    <a:cubicBezTo>
                      <a:pt x="1229600" y="1654049"/>
                      <a:pt x="1221986" y="1669281"/>
                      <a:pt x="1221986" y="1683560"/>
                    </a:cubicBezTo>
                    <a:cubicBezTo>
                      <a:pt x="1220083" y="1760670"/>
                      <a:pt x="1221034" y="1837779"/>
                      <a:pt x="1221034" y="1913936"/>
                    </a:cubicBezTo>
                    <a:cubicBezTo>
                      <a:pt x="1221034" y="1922504"/>
                      <a:pt x="1221034" y="1931072"/>
                      <a:pt x="1220083" y="1939639"/>
                    </a:cubicBezTo>
                    <a:cubicBezTo>
                      <a:pt x="1216276" y="1963439"/>
                      <a:pt x="1199144" y="1979622"/>
                      <a:pt x="1177254" y="1979622"/>
                    </a:cubicBezTo>
                    <a:cubicBezTo>
                      <a:pt x="1155364" y="1978670"/>
                      <a:pt x="1137281" y="1962487"/>
                      <a:pt x="1136329" y="1937736"/>
                    </a:cubicBezTo>
                    <a:cubicBezTo>
                      <a:pt x="1139184" y="1889185"/>
                      <a:pt x="1140136" y="1838731"/>
                      <a:pt x="1140136" y="1789229"/>
                    </a:cubicBezTo>
                    <a:cubicBezTo>
                      <a:pt x="1140136" y="1789229"/>
                      <a:pt x="1140136" y="1789229"/>
                      <a:pt x="1140136" y="1789229"/>
                    </a:cubicBezTo>
                    <a:close/>
                    <a:moveTo>
                      <a:pt x="352090" y="208965"/>
                    </a:moveTo>
                    <a:cubicBezTo>
                      <a:pt x="354946" y="222292"/>
                      <a:pt x="355897" y="229908"/>
                      <a:pt x="357801" y="236571"/>
                    </a:cubicBezTo>
                    <a:cubicBezTo>
                      <a:pt x="368270" y="271794"/>
                      <a:pt x="379691" y="307969"/>
                      <a:pt x="391112" y="343192"/>
                    </a:cubicBezTo>
                    <a:cubicBezTo>
                      <a:pt x="424423" y="449812"/>
                      <a:pt x="457734" y="556432"/>
                      <a:pt x="491045" y="663053"/>
                    </a:cubicBezTo>
                    <a:cubicBezTo>
                      <a:pt x="496756" y="681140"/>
                      <a:pt x="504370" y="685900"/>
                      <a:pt x="521501" y="676380"/>
                    </a:cubicBezTo>
                    <a:cubicBezTo>
                      <a:pt x="536729" y="667812"/>
                      <a:pt x="552909" y="662101"/>
                      <a:pt x="570040" y="656389"/>
                    </a:cubicBezTo>
                    <a:cubicBezTo>
                      <a:pt x="584316" y="651629"/>
                      <a:pt x="590027" y="644965"/>
                      <a:pt x="585268" y="628782"/>
                    </a:cubicBezTo>
                    <a:cubicBezTo>
                      <a:pt x="549102" y="521209"/>
                      <a:pt x="514839" y="413637"/>
                      <a:pt x="478673" y="306065"/>
                    </a:cubicBezTo>
                    <a:cubicBezTo>
                      <a:pt x="464396" y="262275"/>
                      <a:pt x="433940" y="231812"/>
                      <a:pt x="390160" y="216580"/>
                    </a:cubicBezTo>
                    <a:cubicBezTo>
                      <a:pt x="379691" y="211820"/>
                      <a:pt x="368270" y="211820"/>
                      <a:pt x="352090" y="208965"/>
                    </a:cubicBezTo>
                    <a:close/>
                  </a:path>
                </a:pathLst>
              </a:custGeom>
              <a:solidFill>
                <a:srgbClr val="000000"/>
              </a:solidFill>
              <a:ln w="9514" cap="flat">
                <a:noFill/>
                <a:prstDash val="solid"/>
                <a:miter/>
              </a:ln>
            </p:spPr>
            <p:txBody>
              <a:bodyPr rtlCol="0" anchor="ctr"/>
              <a:lstStyle/>
              <a:p>
                <a:pPr algn="l" rtl="0"/>
                <a:endParaRPr lang="en-US"/>
              </a:p>
            </p:txBody>
          </p:sp>
          <p:sp>
            <p:nvSpPr>
              <p:cNvPr id="10" name="Freeform 591">
                <a:extLst>
                  <a:ext uri="{FF2B5EF4-FFF2-40B4-BE49-F238E27FC236}">
                    <a16:creationId xmlns:a16="http://schemas.microsoft.com/office/drawing/2014/main" id="{4AF7E08C-48AE-EE08-3638-B9F9FBB5D44F}"/>
                  </a:ext>
                </a:extLst>
              </p:cNvPr>
              <p:cNvSpPr/>
              <p:nvPr/>
            </p:nvSpPr>
            <p:spPr>
              <a:xfrm>
                <a:off x="6916393" y="2229503"/>
                <a:ext cx="1657477" cy="1593611"/>
              </a:xfrm>
              <a:custGeom>
                <a:avLst/>
                <a:gdLst>
                  <a:gd name="connsiteX0" fmla="*/ 501581 w 1657477"/>
                  <a:gd name="connsiteY0" fmla="*/ 19 h 1593611"/>
                  <a:gd name="connsiteX1" fmla="*/ 809947 w 1657477"/>
                  <a:gd name="connsiteY1" fmla="*/ 127583 h 1593611"/>
                  <a:gd name="connsiteX2" fmla="*/ 848969 w 1657477"/>
                  <a:gd name="connsiteY2" fmla="*/ 128535 h 1593611"/>
                  <a:gd name="connsiteX3" fmla="*/ 1638918 w 1657477"/>
                  <a:gd name="connsiteY3" fmla="*/ 353199 h 1593611"/>
                  <a:gd name="connsiteX4" fmla="*/ 1628448 w 1657477"/>
                  <a:gd name="connsiteY4" fmla="*/ 670204 h 1593611"/>
                  <a:gd name="connsiteX5" fmla="*/ 1363863 w 1657477"/>
                  <a:gd name="connsiteY5" fmla="*/ 1128100 h 1593611"/>
                  <a:gd name="connsiteX6" fmla="*/ 870859 w 1657477"/>
                  <a:gd name="connsiteY6" fmla="*/ 1573620 h 1593611"/>
                  <a:gd name="connsiteX7" fmla="*/ 788057 w 1657477"/>
                  <a:gd name="connsiteY7" fmla="*/ 1573620 h 1593611"/>
                  <a:gd name="connsiteX8" fmla="*/ 218913 w 1657477"/>
                  <a:gd name="connsiteY8" fmla="*/ 1033855 h 1593611"/>
                  <a:gd name="connsiteX9" fmla="*/ 19046 w 1657477"/>
                  <a:gd name="connsiteY9" fmla="*/ 636885 h 1593611"/>
                  <a:gd name="connsiteX10" fmla="*/ 195119 w 1657477"/>
                  <a:gd name="connsiteY10" fmla="*/ 96168 h 1593611"/>
                  <a:gd name="connsiteX11" fmla="*/ 501581 w 1657477"/>
                  <a:gd name="connsiteY11" fmla="*/ 19 h 1593611"/>
                  <a:gd name="connsiteX12" fmla="*/ 87572 w 1657477"/>
                  <a:gd name="connsiteY12" fmla="*/ 487426 h 1593611"/>
                  <a:gd name="connsiteX13" fmla="*/ 81861 w 1657477"/>
                  <a:gd name="connsiteY13" fmla="*/ 488378 h 1593611"/>
                  <a:gd name="connsiteX14" fmla="*/ 117076 w 1657477"/>
                  <a:gd name="connsiteY14" fmla="*/ 657828 h 1593611"/>
                  <a:gd name="connsiteX15" fmla="*/ 288390 w 1657477"/>
                  <a:gd name="connsiteY15" fmla="*/ 978641 h 1593611"/>
                  <a:gd name="connsiteX16" fmla="*/ 812802 w 1657477"/>
                  <a:gd name="connsiteY16" fmla="*/ 1483183 h 1593611"/>
                  <a:gd name="connsiteX17" fmla="*/ 850872 w 1657477"/>
                  <a:gd name="connsiteY17" fmla="*/ 1479375 h 1593611"/>
                  <a:gd name="connsiteX18" fmla="*/ 1242991 w 1657477"/>
                  <a:gd name="connsiteY18" fmla="*/ 1130955 h 1593611"/>
                  <a:gd name="connsiteX19" fmla="*/ 1523756 w 1657477"/>
                  <a:gd name="connsiteY19" fmla="*/ 710186 h 1593611"/>
                  <a:gd name="connsiteX20" fmla="*/ 1558019 w 1657477"/>
                  <a:gd name="connsiteY20" fmla="*/ 379854 h 1593611"/>
                  <a:gd name="connsiteX21" fmla="*/ 1055497 w 1657477"/>
                  <a:gd name="connsiteY21" fmla="*/ 102832 h 1593611"/>
                  <a:gd name="connsiteX22" fmla="*/ 871810 w 1657477"/>
                  <a:gd name="connsiteY22" fmla="*/ 225635 h 1593611"/>
                  <a:gd name="connsiteX23" fmla="*/ 785202 w 1657477"/>
                  <a:gd name="connsiteY23" fmla="*/ 224683 h 1593611"/>
                  <a:gd name="connsiteX24" fmla="*/ 780443 w 1657477"/>
                  <a:gd name="connsiteY24" fmla="*/ 218972 h 1593611"/>
                  <a:gd name="connsiteX25" fmla="*/ 342640 w 1657477"/>
                  <a:gd name="connsiteY25" fmla="*/ 110447 h 1593611"/>
                  <a:gd name="connsiteX26" fmla="*/ 87572 w 1657477"/>
                  <a:gd name="connsiteY26" fmla="*/ 487426 h 15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7477" h="1593611">
                    <a:moveTo>
                      <a:pt x="501581" y="19"/>
                    </a:moveTo>
                    <a:cubicBezTo>
                      <a:pt x="609129" y="1923"/>
                      <a:pt x="718579" y="42858"/>
                      <a:pt x="809947" y="127583"/>
                    </a:cubicBezTo>
                    <a:cubicBezTo>
                      <a:pt x="824223" y="140910"/>
                      <a:pt x="833740" y="141862"/>
                      <a:pt x="848969" y="128535"/>
                    </a:cubicBezTo>
                    <a:cubicBezTo>
                      <a:pt x="1116409" y="-115169"/>
                      <a:pt x="1538985" y="4779"/>
                      <a:pt x="1638918" y="353199"/>
                    </a:cubicBezTo>
                    <a:cubicBezTo>
                      <a:pt x="1669373" y="459819"/>
                      <a:pt x="1659856" y="565487"/>
                      <a:pt x="1628448" y="670204"/>
                    </a:cubicBezTo>
                    <a:cubicBezTo>
                      <a:pt x="1578006" y="844414"/>
                      <a:pt x="1479024" y="991016"/>
                      <a:pt x="1363863" y="1128100"/>
                    </a:cubicBezTo>
                    <a:cubicBezTo>
                      <a:pt x="1219198" y="1298501"/>
                      <a:pt x="1052642" y="1444153"/>
                      <a:pt x="870859" y="1573620"/>
                    </a:cubicBezTo>
                    <a:cubicBezTo>
                      <a:pt x="833740" y="1600275"/>
                      <a:pt x="824223" y="1600275"/>
                      <a:pt x="788057" y="1573620"/>
                    </a:cubicBezTo>
                    <a:cubicBezTo>
                      <a:pt x="573914" y="1419401"/>
                      <a:pt x="378806" y="1246143"/>
                      <a:pt x="218913" y="1033855"/>
                    </a:cubicBezTo>
                    <a:cubicBezTo>
                      <a:pt x="128497" y="913907"/>
                      <a:pt x="57116" y="783488"/>
                      <a:pt x="19046" y="636885"/>
                    </a:cubicBezTo>
                    <a:cubicBezTo>
                      <a:pt x="-36155" y="425548"/>
                      <a:pt x="30467" y="220875"/>
                      <a:pt x="195119" y="96168"/>
                    </a:cubicBezTo>
                    <a:cubicBezTo>
                      <a:pt x="277921" y="33338"/>
                      <a:pt x="382613" y="-933"/>
                      <a:pt x="501581" y="19"/>
                    </a:cubicBezTo>
                    <a:close/>
                    <a:moveTo>
                      <a:pt x="87572" y="487426"/>
                    </a:moveTo>
                    <a:cubicBezTo>
                      <a:pt x="85668" y="487426"/>
                      <a:pt x="83765" y="488378"/>
                      <a:pt x="81861" y="488378"/>
                    </a:cubicBezTo>
                    <a:cubicBezTo>
                      <a:pt x="93282" y="544544"/>
                      <a:pt x="100896" y="602614"/>
                      <a:pt x="117076" y="657828"/>
                    </a:cubicBezTo>
                    <a:cubicBezTo>
                      <a:pt x="151339" y="776824"/>
                      <a:pt x="215106" y="880588"/>
                      <a:pt x="288390" y="978641"/>
                    </a:cubicBezTo>
                    <a:cubicBezTo>
                      <a:pt x="435911" y="1174746"/>
                      <a:pt x="616743" y="1336580"/>
                      <a:pt x="812802" y="1483183"/>
                    </a:cubicBezTo>
                    <a:cubicBezTo>
                      <a:pt x="828030" y="1494607"/>
                      <a:pt x="838499" y="1488895"/>
                      <a:pt x="850872" y="1479375"/>
                    </a:cubicBezTo>
                    <a:cubicBezTo>
                      <a:pt x="991731" y="1374659"/>
                      <a:pt x="1124023" y="1259471"/>
                      <a:pt x="1242991" y="1130955"/>
                    </a:cubicBezTo>
                    <a:cubicBezTo>
                      <a:pt x="1359104" y="1005296"/>
                      <a:pt x="1461893" y="871069"/>
                      <a:pt x="1523756" y="710186"/>
                    </a:cubicBezTo>
                    <a:cubicBezTo>
                      <a:pt x="1565633" y="603566"/>
                      <a:pt x="1586572" y="494090"/>
                      <a:pt x="1558019" y="379854"/>
                    </a:cubicBezTo>
                    <a:cubicBezTo>
                      <a:pt x="1504721" y="163758"/>
                      <a:pt x="1267737" y="32386"/>
                      <a:pt x="1055497" y="102832"/>
                    </a:cubicBezTo>
                    <a:cubicBezTo>
                      <a:pt x="983165" y="126631"/>
                      <a:pt x="921301" y="167565"/>
                      <a:pt x="871810" y="225635"/>
                    </a:cubicBezTo>
                    <a:cubicBezTo>
                      <a:pt x="841354" y="260858"/>
                      <a:pt x="816609" y="260858"/>
                      <a:pt x="785202" y="224683"/>
                    </a:cubicBezTo>
                    <a:cubicBezTo>
                      <a:pt x="783298" y="222779"/>
                      <a:pt x="782347" y="220875"/>
                      <a:pt x="780443" y="218972"/>
                    </a:cubicBezTo>
                    <a:cubicBezTo>
                      <a:pt x="670992" y="95216"/>
                      <a:pt x="493967" y="50474"/>
                      <a:pt x="342640" y="110447"/>
                    </a:cubicBezTo>
                    <a:cubicBezTo>
                      <a:pt x="185602" y="172325"/>
                      <a:pt x="84716" y="320832"/>
                      <a:pt x="87572" y="487426"/>
                    </a:cubicBezTo>
                    <a:close/>
                  </a:path>
                </a:pathLst>
              </a:custGeom>
              <a:solidFill>
                <a:srgbClr val="000000"/>
              </a:solidFill>
              <a:ln w="951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921767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890419-8B12-57E7-63F9-5B6E4FA02B52}"/>
              </a:ext>
            </a:extLst>
          </p:cNvPr>
          <p:cNvSpPr>
            <a:spLocks noGrp="1"/>
          </p:cNvSpPr>
          <p:nvPr>
            <p:ph type="body" sz="quarter" idx="16"/>
          </p:nvPr>
        </p:nvSpPr>
        <p:spPr/>
        <p:txBody>
          <a:bodyPr/>
          <a:lstStyle/>
          <a:p>
            <a:pPr algn="l" rtl="0"/>
            <a:r>
              <a:rPr lang="en-IE" b="1"/>
              <a:t>Etik gıdanın büyümesini sağlayan nedir?</a:t>
            </a:r>
          </a:p>
        </p:txBody>
      </p:sp>
      <p:sp>
        <p:nvSpPr>
          <p:cNvPr id="4" name="Text Placeholder 1">
            <a:extLst>
              <a:ext uri="{FF2B5EF4-FFF2-40B4-BE49-F238E27FC236}">
                <a16:creationId xmlns:a16="http://schemas.microsoft.com/office/drawing/2014/main" id="{8AB2D0FC-9A2C-EF13-EC86-CD4D8863AC49}"/>
              </a:ext>
            </a:extLst>
          </p:cNvPr>
          <p:cNvSpPr>
            <a:spLocks noGrp="1"/>
          </p:cNvSpPr>
          <p:nvPr>
            <p:ph type="body" sz="quarter" idx="18"/>
          </p:nvPr>
        </p:nvSpPr>
        <p:spPr>
          <a:xfrm>
            <a:off x="798380" y="1642956"/>
            <a:ext cx="11249075" cy="3440112"/>
          </a:xfrm>
        </p:spPr>
        <p:txBody>
          <a:bodyPr lIns="91440" tIns="45720" rIns="91440" bIns="45720" anchor="t"/>
          <a:lstStyle/>
          <a:p>
            <a:pPr marL="457200" indent="-457200" algn="l" rtl="0">
              <a:buAutoNum type="arabicParenR"/>
            </a:pPr>
            <a:r>
              <a:rPr lang="en-GB" b="1" err="1"/>
              <a:t>Tüketiciler</a:t>
            </a:r>
            <a:r>
              <a:rPr lang="en-GB"/>
              <a:t>- </a:t>
            </a:r>
            <a:r>
              <a:rPr lang="en-GB" err="1"/>
              <a:t>tüketiciler</a:t>
            </a:r>
            <a:r>
              <a:rPr lang="en-GB"/>
              <a:t> </a:t>
            </a:r>
            <a:r>
              <a:rPr lang="en-GB" err="1"/>
              <a:t>çevresel</a:t>
            </a:r>
            <a:r>
              <a:rPr lang="en-GB"/>
              <a:t> ve sosyal konularda daha eğitimli hale geldikçe, etik gıda ürünlerine olan talep artmaktadır.</a:t>
            </a:r>
          </a:p>
          <a:p>
            <a:pPr marL="457200" indent="-457200" algn="l" rtl="0">
              <a:buAutoNum type="arabicParenR"/>
            </a:pPr>
            <a:r>
              <a:rPr lang="en-GB" b="1" err="1"/>
              <a:t>Farklılaşma</a:t>
            </a:r>
            <a:r>
              <a:rPr lang="en-GB"/>
              <a:t>- </a:t>
            </a:r>
            <a:r>
              <a:rPr lang="en-GB" err="1"/>
              <a:t>etik</a:t>
            </a:r>
            <a:r>
              <a:rPr lang="en-GB"/>
              <a:t> </a:t>
            </a:r>
            <a:r>
              <a:rPr lang="en-GB" err="1"/>
              <a:t>gıda</a:t>
            </a:r>
            <a:r>
              <a:rPr lang="en-GB"/>
              <a:t> </a:t>
            </a:r>
            <a:r>
              <a:rPr lang="en-GB" err="1"/>
              <a:t>üreten</a:t>
            </a:r>
            <a:r>
              <a:rPr lang="en-GB"/>
              <a:t> </a:t>
            </a:r>
            <a:r>
              <a:rPr lang="en-GB" err="1"/>
              <a:t>şirketler</a:t>
            </a:r>
            <a:r>
              <a:rPr lang="en-GB"/>
              <a:t>, </a:t>
            </a:r>
            <a:r>
              <a:rPr lang="en-GB" err="1"/>
              <a:t>bu</a:t>
            </a:r>
            <a:r>
              <a:rPr lang="en-GB"/>
              <a:t> </a:t>
            </a:r>
            <a:r>
              <a:rPr lang="en-GB" err="1"/>
              <a:t>uygulamaları</a:t>
            </a:r>
            <a:r>
              <a:rPr lang="en-GB"/>
              <a:t> </a:t>
            </a:r>
            <a:r>
              <a:rPr lang="en-GB" err="1"/>
              <a:t>takip</a:t>
            </a:r>
            <a:r>
              <a:rPr lang="en-GB"/>
              <a:t> </a:t>
            </a:r>
            <a:r>
              <a:rPr lang="en-GB" err="1"/>
              <a:t>etmeyen</a:t>
            </a:r>
            <a:r>
              <a:rPr lang="en-GB"/>
              <a:t> </a:t>
            </a:r>
            <a:r>
              <a:rPr lang="en-GB" err="1"/>
              <a:t>işletmelere</a:t>
            </a:r>
            <a:r>
              <a:rPr lang="en-GB"/>
              <a:t> </a:t>
            </a:r>
            <a:r>
              <a:rPr lang="en-GB" err="1"/>
              <a:t>karşı</a:t>
            </a:r>
            <a:r>
              <a:rPr lang="en-GB"/>
              <a:t> </a:t>
            </a:r>
            <a:r>
              <a:rPr lang="en-GB" err="1"/>
              <a:t>rekabet</a:t>
            </a:r>
            <a:r>
              <a:rPr lang="en-GB"/>
              <a:t> </a:t>
            </a:r>
            <a:r>
              <a:rPr lang="en-GB" err="1"/>
              <a:t>avantajı</a:t>
            </a:r>
            <a:r>
              <a:rPr lang="en-GB"/>
              <a:t> </a:t>
            </a:r>
            <a:r>
              <a:rPr lang="en-GB" err="1"/>
              <a:t>elde</a:t>
            </a:r>
            <a:r>
              <a:rPr lang="en-GB"/>
              <a:t> </a:t>
            </a:r>
            <a:r>
              <a:rPr lang="en-GB" err="1"/>
              <a:t>ederek</a:t>
            </a:r>
            <a:r>
              <a:rPr lang="en-GB"/>
              <a:t> </a:t>
            </a:r>
            <a:r>
              <a:rPr lang="en-GB" err="1"/>
              <a:t>pazarda</a:t>
            </a:r>
            <a:r>
              <a:rPr lang="en-GB"/>
              <a:t> </a:t>
            </a:r>
            <a:r>
              <a:rPr lang="en-GB" err="1"/>
              <a:t>kendilerini</a:t>
            </a:r>
            <a:r>
              <a:rPr lang="en-GB"/>
              <a:t> </a:t>
            </a:r>
            <a:r>
              <a:rPr lang="en-GB" err="1"/>
              <a:t>farklılaştırabilirler</a:t>
            </a:r>
            <a:r>
              <a:rPr lang="en-GB"/>
              <a:t>.</a:t>
            </a:r>
            <a:endParaRPr lang="en-GB">
              <a:cs typeface="Calibri"/>
            </a:endParaRPr>
          </a:p>
          <a:p>
            <a:pPr marL="457200" indent="-457200">
              <a:buAutoNum type="arabicParenR"/>
            </a:pPr>
            <a:r>
              <a:rPr lang="en-GB" b="1" err="1"/>
              <a:t>Sürdürülebilirlik</a:t>
            </a:r>
            <a:r>
              <a:rPr lang="en-GB" b="1"/>
              <a:t> </a:t>
            </a:r>
            <a:r>
              <a:rPr lang="en-GB" b="1" err="1"/>
              <a:t>trendleri</a:t>
            </a:r>
            <a:r>
              <a:rPr lang="en-GB"/>
              <a:t>– </a:t>
            </a:r>
            <a:r>
              <a:rPr lang="en-GB" err="1"/>
              <a:t>sürdürülebilirliğin</a:t>
            </a:r>
            <a:r>
              <a:rPr lang="en-GB"/>
              <a:t> </a:t>
            </a:r>
            <a:r>
              <a:rPr lang="en-GB" err="1"/>
              <a:t>gıda</a:t>
            </a:r>
            <a:r>
              <a:rPr lang="en-GB"/>
              <a:t> </a:t>
            </a:r>
            <a:r>
              <a:rPr lang="en-GB" err="1"/>
              <a:t>dahil</a:t>
            </a:r>
            <a:r>
              <a:rPr lang="en-GB"/>
              <a:t> </a:t>
            </a:r>
            <a:r>
              <a:rPr lang="en-GB" err="1"/>
              <a:t>olmak</a:t>
            </a:r>
            <a:r>
              <a:rPr lang="en-GB"/>
              <a:t> </a:t>
            </a:r>
            <a:r>
              <a:rPr lang="en-GB" err="1"/>
              <a:t>üzere</a:t>
            </a:r>
            <a:r>
              <a:rPr lang="en-GB"/>
              <a:t> </a:t>
            </a:r>
            <a:r>
              <a:rPr lang="en-GB" err="1"/>
              <a:t>birçok</a:t>
            </a:r>
            <a:r>
              <a:rPr lang="en-GB"/>
              <a:t> </a:t>
            </a:r>
            <a:r>
              <a:rPr lang="en-GB" err="1"/>
              <a:t>sektörde</a:t>
            </a:r>
            <a:r>
              <a:rPr lang="en-GB"/>
              <a:t> </a:t>
            </a:r>
            <a:r>
              <a:rPr lang="en-GB" err="1"/>
              <a:t>büyüyen</a:t>
            </a:r>
            <a:r>
              <a:rPr lang="en-GB"/>
              <a:t> </a:t>
            </a:r>
            <a:r>
              <a:rPr lang="en-GB" err="1"/>
              <a:t>bir</a:t>
            </a:r>
            <a:r>
              <a:rPr lang="en-GB"/>
              <a:t> trend </a:t>
            </a:r>
            <a:r>
              <a:rPr lang="en-GB" err="1"/>
              <a:t>olduğunu</a:t>
            </a:r>
            <a:r>
              <a:rPr lang="en-GB"/>
              <a:t> </a:t>
            </a:r>
            <a:r>
              <a:rPr lang="en-GB" err="1"/>
              <a:t>biliyoruz</a:t>
            </a:r>
            <a:r>
              <a:rPr lang="en-GB"/>
              <a:t>.</a:t>
            </a:r>
            <a:endParaRPr lang="en-GB">
              <a:cs typeface="Calibri"/>
            </a:endParaRPr>
          </a:p>
          <a:p>
            <a:pPr marL="457200" indent="-457200" algn="l" rtl="0">
              <a:buAutoNum type="arabicParenR"/>
            </a:pPr>
            <a:r>
              <a:rPr lang="en-GB" b="1" err="1"/>
              <a:t>Sağlık</a:t>
            </a:r>
            <a:r>
              <a:rPr lang="en-GB" b="1"/>
              <a:t> </a:t>
            </a:r>
            <a:r>
              <a:rPr lang="en-GB" b="1" err="1"/>
              <a:t>Bilinci</a:t>
            </a:r>
            <a:r>
              <a:rPr lang="en-GB"/>
              <a:t>– </a:t>
            </a:r>
            <a:r>
              <a:rPr lang="en-GB" err="1"/>
              <a:t>sağlık</a:t>
            </a:r>
            <a:r>
              <a:rPr lang="en-GB"/>
              <a:t> </a:t>
            </a:r>
            <a:r>
              <a:rPr lang="en-GB" err="1"/>
              <a:t>konusunda</a:t>
            </a:r>
            <a:r>
              <a:rPr lang="en-GB"/>
              <a:t> </a:t>
            </a:r>
            <a:r>
              <a:rPr lang="en-GB" err="1"/>
              <a:t>daha</a:t>
            </a:r>
            <a:r>
              <a:rPr lang="en-GB"/>
              <a:t> </a:t>
            </a:r>
            <a:r>
              <a:rPr lang="en-GB" err="1"/>
              <a:t>bilinçli</a:t>
            </a:r>
            <a:r>
              <a:rPr lang="en-GB"/>
              <a:t> hale </a:t>
            </a:r>
            <a:r>
              <a:rPr lang="en-GB" err="1"/>
              <a:t>geldikçe</a:t>
            </a:r>
            <a:r>
              <a:rPr lang="en-GB"/>
              <a:t>, </a:t>
            </a:r>
            <a:r>
              <a:rPr lang="en-GB" err="1"/>
              <a:t>organik</a:t>
            </a:r>
            <a:r>
              <a:rPr lang="en-GB"/>
              <a:t>, </a:t>
            </a:r>
            <a:r>
              <a:rPr lang="en-GB" err="1"/>
              <a:t>serbest</a:t>
            </a:r>
            <a:r>
              <a:rPr lang="en-GB"/>
              <a:t> </a:t>
            </a:r>
            <a:r>
              <a:rPr lang="en-GB" err="1"/>
              <a:t>gezinen</a:t>
            </a:r>
            <a:r>
              <a:rPr lang="en-GB"/>
              <a:t> </a:t>
            </a:r>
            <a:r>
              <a:rPr lang="en-GB" err="1"/>
              <a:t>ve</a:t>
            </a:r>
            <a:r>
              <a:rPr lang="en-GB"/>
              <a:t> </a:t>
            </a:r>
            <a:r>
              <a:rPr lang="en-GB" err="1"/>
              <a:t>yerel</a:t>
            </a:r>
            <a:r>
              <a:rPr lang="en-GB"/>
              <a:t> </a:t>
            </a:r>
            <a:r>
              <a:rPr lang="en-GB" err="1"/>
              <a:t>kaynaklı</a:t>
            </a:r>
            <a:r>
              <a:rPr lang="en-GB"/>
              <a:t> </a:t>
            </a:r>
            <a:r>
              <a:rPr lang="en-GB" err="1"/>
              <a:t>gıdalara</a:t>
            </a:r>
            <a:r>
              <a:rPr lang="en-GB"/>
              <a:t> </a:t>
            </a:r>
            <a:r>
              <a:rPr lang="en-GB" err="1"/>
              <a:t>yönelik</a:t>
            </a:r>
            <a:r>
              <a:rPr lang="en-GB"/>
              <a:t> </a:t>
            </a:r>
            <a:r>
              <a:rPr lang="en-GB" err="1"/>
              <a:t>artan</a:t>
            </a:r>
            <a:r>
              <a:rPr lang="en-GB"/>
              <a:t> </a:t>
            </a:r>
            <a:r>
              <a:rPr lang="en-GB" err="1"/>
              <a:t>bir</a:t>
            </a:r>
            <a:r>
              <a:rPr lang="en-GB"/>
              <a:t> </a:t>
            </a:r>
            <a:r>
              <a:rPr lang="en-GB" err="1"/>
              <a:t>talep</a:t>
            </a:r>
            <a:r>
              <a:rPr lang="en-GB"/>
              <a:t> </a:t>
            </a:r>
            <a:r>
              <a:rPr lang="en-GB" err="1"/>
              <a:t>vardır</a:t>
            </a:r>
            <a:r>
              <a:rPr lang="en-GB"/>
              <a:t>.</a:t>
            </a:r>
            <a:endParaRPr lang="en-GB">
              <a:cs typeface="Calibri"/>
            </a:endParaRPr>
          </a:p>
          <a:p>
            <a:pPr marL="457200" indent="-457200" algn="l" rtl="0">
              <a:buAutoNum type="arabicParenR"/>
            </a:pPr>
            <a:r>
              <a:rPr lang="en-GB" b="1"/>
              <a:t>Kurumsal Sosyal Sorumluluk</a:t>
            </a:r>
            <a:r>
              <a:rPr lang="en-GB"/>
              <a:t>(KSS): Etik gıda, bir şirketin itibarını artırabilecek ve uzun vadeli başarısına katkıda bulunabilecek olan KSS girişimleriyle uyumludur.</a:t>
            </a:r>
          </a:p>
          <a:p>
            <a:pPr algn="l" rtl="0"/>
            <a:endParaRPr lang="en-GB"/>
          </a:p>
          <a:p>
            <a:pPr marL="342900" indent="-342900" algn="l" rtl="0">
              <a:buFont typeface="Arial" panose="020B0604020202020204" pitchFamily="34" charset="0"/>
              <a:buChar char="•"/>
            </a:pPr>
            <a:endParaRPr lang="en-GB"/>
          </a:p>
        </p:txBody>
      </p:sp>
      <p:grpSp>
        <p:nvGrpSpPr>
          <p:cNvPr id="5" name="Group 4">
            <a:extLst>
              <a:ext uri="{FF2B5EF4-FFF2-40B4-BE49-F238E27FC236}">
                <a16:creationId xmlns:a16="http://schemas.microsoft.com/office/drawing/2014/main" id="{BE3F7A95-0605-2846-2E83-AD853F338F20}"/>
              </a:ext>
            </a:extLst>
          </p:cNvPr>
          <p:cNvGrpSpPr/>
          <p:nvPr/>
        </p:nvGrpSpPr>
        <p:grpSpPr>
          <a:xfrm>
            <a:off x="9266424" y="228662"/>
            <a:ext cx="1183081" cy="1090091"/>
            <a:chOff x="5297313" y="4260296"/>
            <a:chExt cx="2997029" cy="2761463"/>
          </a:xfrm>
        </p:grpSpPr>
        <p:sp>
          <p:nvSpPr>
            <p:cNvPr id="6" name="Freeform 587">
              <a:extLst>
                <a:ext uri="{FF2B5EF4-FFF2-40B4-BE49-F238E27FC236}">
                  <a16:creationId xmlns:a16="http://schemas.microsoft.com/office/drawing/2014/main" id="{42352423-4BBF-761B-50AE-A4591435BBB9}"/>
                </a:ext>
              </a:extLst>
            </p:cNvPr>
            <p:cNvSpPr/>
            <p:nvPr/>
          </p:nvSpPr>
          <p:spPr>
            <a:xfrm>
              <a:off x="6126228" y="4440508"/>
              <a:ext cx="1489301" cy="1405043"/>
            </a:xfrm>
            <a:custGeom>
              <a:avLst/>
              <a:gdLst>
                <a:gd name="connsiteX0" fmla="*/ 5711 w 1489301"/>
                <a:gd name="connsiteY0" fmla="*/ 403362 h 1405043"/>
                <a:gd name="connsiteX1" fmla="*/ 260779 w 1489301"/>
                <a:gd name="connsiteY1" fmla="*/ 26383 h 1405043"/>
                <a:gd name="connsiteX2" fmla="*/ 698582 w 1489301"/>
                <a:gd name="connsiteY2" fmla="*/ 134907 h 1405043"/>
                <a:gd name="connsiteX3" fmla="*/ 703340 w 1489301"/>
                <a:gd name="connsiteY3" fmla="*/ 140619 h 1405043"/>
                <a:gd name="connsiteX4" fmla="*/ 789949 w 1489301"/>
                <a:gd name="connsiteY4" fmla="*/ 141571 h 1405043"/>
                <a:gd name="connsiteX5" fmla="*/ 973636 w 1489301"/>
                <a:gd name="connsiteY5" fmla="*/ 18767 h 1405043"/>
                <a:gd name="connsiteX6" fmla="*/ 1476158 w 1489301"/>
                <a:gd name="connsiteY6" fmla="*/ 295790 h 1405043"/>
                <a:gd name="connsiteX7" fmla="*/ 1441895 w 1489301"/>
                <a:gd name="connsiteY7" fmla="*/ 626122 h 1405043"/>
                <a:gd name="connsiteX8" fmla="*/ 1161130 w 1489301"/>
                <a:gd name="connsiteY8" fmla="*/ 1046891 h 1405043"/>
                <a:gd name="connsiteX9" fmla="*/ 769011 w 1489301"/>
                <a:gd name="connsiteY9" fmla="*/ 1395311 h 1405043"/>
                <a:gd name="connsiteX10" fmla="*/ 730941 w 1489301"/>
                <a:gd name="connsiteY10" fmla="*/ 1399119 h 1405043"/>
                <a:gd name="connsiteX11" fmla="*/ 206529 w 1489301"/>
                <a:gd name="connsiteY11" fmla="*/ 894577 h 1405043"/>
                <a:gd name="connsiteX12" fmla="*/ 35215 w 1489301"/>
                <a:gd name="connsiteY12" fmla="*/ 573764 h 1405043"/>
                <a:gd name="connsiteX13" fmla="*/ 0 w 1489301"/>
                <a:gd name="connsiteY13" fmla="*/ 404314 h 1405043"/>
                <a:gd name="connsiteX14" fmla="*/ 5711 w 1489301"/>
                <a:gd name="connsiteY14" fmla="*/ 403362 h 140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01" h="1405043">
                  <a:moveTo>
                    <a:pt x="5711" y="403362"/>
                  </a:moveTo>
                  <a:cubicBezTo>
                    <a:pt x="2855" y="236768"/>
                    <a:pt x="103741" y="87309"/>
                    <a:pt x="260779" y="26383"/>
                  </a:cubicBezTo>
                  <a:cubicBezTo>
                    <a:pt x="413058" y="-32639"/>
                    <a:pt x="589131" y="11152"/>
                    <a:pt x="698582" y="134907"/>
                  </a:cubicBezTo>
                  <a:cubicBezTo>
                    <a:pt x="700485" y="136811"/>
                    <a:pt x="701437" y="138715"/>
                    <a:pt x="703340" y="140619"/>
                  </a:cubicBezTo>
                  <a:cubicBezTo>
                    <a:pt x="734748" y="176794"/>
                    <a:pt x="759493" y="176794"/>
                    <a:pt x="789949" y="141571"/>
                  </a:cubicBezTo>
                  <a:cubicBezTo>
                    <a:pt x="839440" y="83501"/>
                    <a:pt x="901303" y="43519"/>
                    <a:pt x="973636" y="18767"/>
                  </a:cubicBezTo>
                  <a:cubicBezTo>
                    <a:pt x="1185876" y="-50726"/>
                    <a:pt x="1422860" y="79693"/>
                    <a:pt x="1476158" y="295790"/>
                  </a:cubicBezTo>
                  <a:cubicBezTo>
                    <a:pt x="1504711" y="410026"/>
                    <a:pt x="1483772" y="519502"/>
                    <a:pt x="1441895" y="626122"/>
                  </a:cubicBezTo>
                  <a:cubicBezTo>
                    <a:pt x="1379080" y="787004"/>
                    <a:pt x="1276292" y="921232"/>
                    <a:pt x="1161130" y="1046891"/>
                  </a:cubicBezTo>
                  <a:cubicBezTo>
                    <a:pt x="1042162" y="1176359"/>
                    <a:pt x="909869" y="1290595"/>
                    <a:pt x="769011" y="1395311"/>
                  </a:cubicBezTo>
                  <a:cubicBezTo>
                    <a:pt x="756638" y="1404831"/>
                    <a:pt x="746169" y="1409590"/>
                    <a:pt x="730941" y="1399119"/>
                  </a:cubicBezTo>
                  <a:cubicBezTo>
                    <a:pt x="534881" y="1252516"/>
                    <a:pt x="354050" y="1090682"/>
                    <a:pt x="206529" y="894577"/>
                  </a:cubicBezTo>
                  <a:cubicBezTo>
                    <a:pt x="132293" y="796524"/>
                    <a:pt x="69477" y="691808"/>
                    <a:pt x="35215" y="573764"/>
                  </a:cubicBezTo>
                  <a:cubicBezTo>
                    <a:pt x="19035" y="518550"/>
                    <a:pt x="11421" y="461432"/>
                    <a:pt x="0" y="404314"/>
                  </a:cubicBezTo>
                  <a:cubicBezTo>
                    <a:pt x="1904" y="403362"/>
                    <a:pt x="3807" y="403362"/>
                    <a:pt x="5711" y="403362"/>
                  </a:cubicBezTo>
                  <a:close/>
                </a:path>
              </a:pathLst>
            </a:custGeom>
            <a:solidFill>
              <a:srgbClr val="F1A0C2"/>
            </a:solidFill>
            <a:ln w="9514" cap="flat">
              <a:noFill/>
              <a:prstDash val="solid"/>
              <a:miter/>
            </a:ln>
          </p:spPr>
          <p:txBody>
            <a:bodyPr rtlCol="0" anchor="ctr"/>
            <a:lstStyle/>
            <a:p>
              <a:pPr algn="l" rtl="0"/>
              <a:endParaRPr lang="en-US"/>
            </a:p>
          </p:txBody>
        </p:sp>
        <p:grpSp>
          <p:nvGrpSpPr>
            <p:cNvPr id="7" name="Graphic 500">
              <a:extLst>
                <a:ext uri="{FF2B5EF4-FFF2-40B4-BE49-F238E27FC236}">
                  <a16:creationId xmlns:a16="http://schemas.microsoft.com/office/drawing/2014/main" id="{F45D3DD9-B397-738C-6956-A22213402DD5}"/>
                </a:ext>
              </a:extLst>
            </p:cNvPr>
            <p:cNvGrpSpPr/>
            <p:nvPr/>
          </p:nvGrpSpPr>
          <p:grpSpPr>
            <a:xfrm>
              <a:off x="5297313" y="4260296"/>
              <a:ext cx="2997029" cy="2761463"/>
              <a:chOff x="6245479" y="2229503"/>
              <a:chExt cx="2997029" cy="2761463"/>
            </a:xfrm>
            <a:solidFill>
              <a:srgbClr val="000000"/>
            </a:solidFill>
          </p:grpSpPr>
          <p:sp>
            <p:nvSpPr>
              <p:cNvPr id="8" name="Freeform 589">
                <a:extLst>
                  <a:ext uri="{FF2B5EF4-FFF2-40B4-BE49-F238E27FC236}">
                    <a16:creationId xmlns:a16="http://schemas.microsoft.com/office/drawing/2014/main" id="{6F2CAC1E-C46E-FD81-4E8B-C03B37239A72}"/>
                  </a:ext>
                </a:extLst>
              </p:cNvPr>
              <p:cNvSpPr/>
              <p:nvPr/>
            </p:nvSpPr>
            <p:spPr>
              <a:xfrm>
                <a:off x="7886515" y="3011002"/>
                <a:ext cx="1355993" cy="1979963"/>
              </a:xfrm>
              <a:custGeom>
                <a:avLst/>
                <a:gdLst>
                  <a:gd name="connsiteX0" fmla="*/ 134867 w 1355993"/>
                  <a:gd name="connsiteY0" fmla="*/ 1802156 h 1979963"/>
                  <a:gd name="connsiteX1" fmla="*/ 133915 w 1355993"/>
                  <a:gd name="connsiteY1" fmla="*/ 1681257 h 1979963"/>
                  <a:gd name="connsiteX2" fmla="*/ 121542 w 1355993"/>
                  <a:gd name="connsiteY2" fmla="*/ 1646986 h 1979963"/>
                  <a:gd name="connsiteX3" fmla="*/ 160564 w 1355993"/>
                  <a:gd name="connsiteY3" fmla="*/ 974897 h 1979963"/>
                  <a:gd name="connsiteX4" fmla="*/ 296663 w 1355993"/>
                  <a:gd name="connsiteY4" fmla="*/ 871133 h 1979963"/>
                  <a:gd name="connsiteX5" fmla="*/ 527938 w 1355993"/>
                  <a:gd name="connsiteY5" fmla="*/ 704539 h 1979963"/>
                  <a:gd name="connsiteX6" fmla="*/ 657375 w 1355993"/>
                  <a:gd name="connsiteY6" fmla="*/ 648373 h 1979963"/>
                  <a:gd name="connsiteX7" fmla="*/ 688783 w 1355993"/>
                  <a:gd name="connsiteY7" fmla="*/ 615054 h 1979963"/>
                  <a:gd name="connsiteX8" fmla="*/ 795378 w 1355993"/>
                  <a:gd name="connsiteY8" fmla="*/ 289482 h 1979963"/>
                  <a:gd name="connsiteX9" fmla="*/ 1019039 w 1355993"/>
                  <a:gd name="connsiteY9" fmla="*/ 122887 h 1979963"/>
                  <a:gd name="connsiteX10" fmla="*/ 1054253 w 1355993"/>
                  <a:gd name="connsiteY10" fmla="*/ 103848 h 1979963"/>
                  <a:gd name="connsiteX11" fmla="*/ 1316935 w 1355993"/>
                  <a:gd name="connsiteY11" fmla="*/ 5796 h 1979963"/>
                  <a:gd name="connsiteX12" fmla="*/ 1355005 w 1355993"/>
                  <a:gd name="connsiteY12" fmla="*/ 63865 h 1979963"/>
                  <a:gd name="connsiteX13" fmla="*/ 1305514 w 1355993"/>
                  <a:gd name="connsiteY13" fmla="*/ 405622 h 1979963"/>
                  <a:gd name="connsiteX14" fmla="*/ 1243651 w 1355993"/>
                  <a:gd name="connsiteY14" fmla="*/ 836862 h 1979963"/>
                  <a:gd name="connsiteX15" fmla="*/ 1096130 w 1355993"/>
                  <a:gd name="connsiteY15" fmla="*/ 1128164 h 1979963"/>
                  <a:gd name="connsiteX16" fmla="*/ 683073 w 1355993"/>
                  <a:gd name="connsiteY16" fmla="*/ 1526086 h 1979963"/>
                  <a:gd name="connsiteX17" fmla="*/ 668796 w 1355993"/>
                  <a:gd name="connsiteY17" fmla="*/ 1577492 h 1979963"/>
                  <a:gd name="connsiteX18" fmla="*/ 760164 w 1355993"/>
                  <a:gd name="connsiteY18" fmla="*/ 1914488 h 1979963"/>
                  <a:gd name="connsiteX19" fmla="*/ 762067 w 1355993"/>
                  <a:gd name="connsiteY19" fmla="*/ 1921152 h 1979963"/>
                  <a:gd name="connsiteX20" fmla="*/ 734466 w 1355993"/>
                  <a:gd name="connsiteY20" fmla="*/ 1978270 h 1979963"/>
                  <a:gd name="connsiteX21" fmla="*/ 681169 w 1355993"/>
                  <a:gd name="connsiteY21" fmla="*/ 1943999 h 1979963"/>
                  <a:gd name="connsiteX22" fmla="*/ 616450 w 1355993"/>
                  <a:gd name="connsiteY22" fmla="*/ 1707912 h 1979963"/>
                  <a:gd name="connsiteX23" fmla="*/ 575525 w 1355993"/>
                  <a:gd name="connsiteY23" fmla="*/ 1558453 h 1979963"/>
                  <a:gd name="connsiteX24" fmla="*/ 595512 w 1355993"/>
                  <a:gd name="connsiteY24" fmla="*/ 1490863 h 1979963"/>
                  <a:gd name="connsiteX25" fmla="*/ 953368 w 1355993"/>
                  <a:gd name="connsiteY25" fmla="*/ 1145299 h 1979963"/>
                  <a:gd name="connsiteX26" fmla="*/ 1054253 w 1355993"/>
                  <a:gd name="connsiteY26" fmla="*/ 1047247 h 1979963"/>
                  <a:gd name="connsiteX27" fmla="*/ 1157993 w 1355993"/>
                  <a:gd name="connsiteY27" fmla="*/ 830198 h 1979963"/>
                  <a:gd name="connsiteX28" fmla="*/ 1220809 w 1355993"/>
                  <a:gd name="connsiteY28" fmla="*/ 392294 h 1979963"/>
                  <a:gd name="connsiteX29" fmla="*/ 1261734 w 1355993"/>
                  <a:gd name="connsiteY29" fmla="*/ 114320 h 1979963"/>
                  <a:gd name="connsiteX30" fmla="*/ 1233182 w 1355993"/>
                  <a:gd name="connsiteY30" fmla="*/ 85761 h 1979963"/>
                  <a:gd name="connsiteX31" fmla="*/ 1112310 w 1355993"/>
                  <a:gd name="connsiteY31" fmla="*/ 180005 h 1979963"/>
                  <a:gd name="connsiteX32" fmla="*/ 949561 w 1355993"/>
                  <a:gd name="connsiteY32" fmla="*/ 689308 h 1979963"/>
                  <a:gd name="connsiteX33" fmla="*/ 926719 w 1355993"/>
                  <a:gd name="connsiteY33" fmla="*/ 761657 h 1979963"/>
                  <a:gd name="connsiteX34" fmla="*/ 902926 w 1355993"/>
                  <a:gd name="connsiteY34" fmla="*/ 798784 h 1979963"/>
                  <a:gd name="connsiteX35" fmla="*/ 503192 w 1355993"/>
                  <a:gd name="connsiteY35" fmla="*/ 1132924 h 1979963"/>
                  <a:gd name="connsiteX36" fmla="*/ 482254 w 1355993"/>
                  <a:gd name="connsiteY36" fmla="*/ 1148155 h 1979963"/>
                  <a:gd name="connsiteX37" fmla="*/ 429908 w 1355993"/>
                  <a:gd name="connsiteY37" fmla="*/ 1140540 h 1979963"/>
                  <a:gd name="connsiteX38" fmla="*/ 428956 w 1355993"/>
                  <a:gd name="connsiteY38" fmla="*/ 1086278 h 1979963"/>
                  <a:gd name="connsiteX39" fmla="*/ 449895 w 1355993"/>
                  <a:gd name="connsiteY39" fmla="*/ 1067238 h 1979963"/>
                  <a:gd name="connsiteX40" fmla="*/ 788716 w 1355993"/>
                  <a:gd name="connsiteY40" fmla="*/ 782600 h 1979963"/>
                  <a:gd name="connsiteX41" fmla="*/ 781102 w 1355993"/>
                  <a:gd name="connsiteY41" fmla="*/ 741666 h 1979963"/>
                  <a:gd name="connsiteX42" fmla="*/ 595512 w 1355993"/>
                  <a:gd name="connsiteY42" fmla="*/ 760705 h 1979963"/>
                  <a:gd name="connsiteX43" fmla="*/ 236704 w 1355993"/>
                  <a:gd name="connsiteY43" fmla="*/ 1019640 h 1979963"/>
                  <a:gd name="connsiteX44" fmla="*/ 157709 w 1355993"/>
                  <a:gd name="connsiteY44" fmla="*/ 1554645 h 1979963"/>
                  <a:gd name="connsiteX45" fmla="*/ 186261 w 1355993"/>
                  <a:gd name="connsiteY45" fmla="*/ 1587012 h 1979963"/>
                  <a:gd name="connsiteX46" fmla="*/ 220524 w 1355993"/>
                  <a:gd name="connsiteY46" fmla="*/ 1670785 h 1979963"/>
                  <a:gd name="connsiteX47" fmla="*/ 219572 w 1355993"/>
                  <a:gd name="connsiteY47" fmla="*/ 1908777 h 1979963"/>
                  <a:gd name="connsiteX48" fmla="*/ 219572 w 1355993"/>
                  <a:gd name="connsiteY48" fmla="*/ 1932576 h 1979963"/>
                  <a:gd name="connsiteX49" fmla="*/ 177695 w 1355993"/>
                  <a:gd name="connsiteY49" fmla="*/ 1978270 h 1979963"/>
                  <a:gd name="connsiteX50" fmla="*/ 134867 w 1355993"/>
                  <a:gd name="connsiteY50" fmla="*/ 1930672 h 1979963"/>
                  <a:gd name="connsiteX51" fmla="*/ 134867 w 1355993"/>
                  <a:gd name="connsiteY51" fmla="*/ 1802156 h 1979963"/>
                  <a:gd name="connsiteX52" fmla="*/ 134867 w 1355993"/>
                  <a:gd name="connsiteY52" fmla="*/ 1802156 h 1979963"/>
                  <a:gd name="connsiteX53" fmla="*/ 1009521 w 1355993"/>
                  <a:gd name="connsiteY53" fmla="*/ 207612 h 1979963"/>
                  <a:gd name="connsiteX54" fmla="*/ 970499 w 1355993"/>
                  <a:gd name="connsiteY54" fmla="*/ 215228 h 1979963"/>
                  <a:gd name="connsiteX55" fmla="*/ 881036 w 1355993"/>
                  <a:gd name="connsiteY55" fmla="*/ 303761 h 1979963"/>
                  <a:gd name="connsiteX56" fmla="*/ 778247 w 1355993"/>
                  <a:gd name="connsiteY56" fmla="*/ 616958 h 1979963"/>
                  <a:gd name="connsiteX57" fmla="*/ 800137 w 1355993"/>
                  <a:gd name="connsiteY57" fmla="*/ 657893 h 1979963"/>
                  <a:gd name="connsiteX58" fmla="*/ 830593 w 1355993"/>
                  <a:gd name="connsiteY58" fmla="*/ 670268 h 1979963"/>
                  <a:gd name="connsiteX59" fmla="*/ 870566 w 1355993"/>
                  <a:gd name="connsiteY59" fmla="*/ 653133 h 1979963"/>
                  <a:gd name="connsiteX60" fmla="*/ 975258 w 1355993"/>
                  <a:gd name="connsiteY60" fmla="*/ 319945 h 1979963"/>
                  <a:gd name="connsiteX61" fmla="*/ 1009521 w 1355993"/>
                  <a:gd name="connsiteY61" fmla="*/ 207612 h 19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993" h="1979963">
                    <a:moveTo>
                      <a:pt x="134867" y="1802156"/>
                    </a:moveTo>
                    <a:cubicBezTo>
                      <a:pt x="134867" y="1762174"/>
                      <a:pt x="135819" y="1721239"/>
                      <a:pt x="133915" y="1681257"/>
                    </a:cubicBezTo>
                    <a:cubicBezTo>
                      <a:pt x="133915" y="1669833"/>
                      <a:pt x="130108" y="1654601"/>
                      <a:pt x="121542" y="1646986"/>
                    </a:cubicBezTo>
                    <a:cubicBezTo>
                      <a:pt x="-54530" y="1466112"/>
                      <a:pt x="-37399" y="1150059"/>
                      <a:pt x="160564" y="974897"/>
                    </a:cubicBezTo>
                    <a:cubicBezTo>
                      <a:pt x="203392" y="936819"/>
                      <a:pt x="250980" y="905404"/>
                      <a:pt x="296663" y="871133"/>
                    </a:cubicBezTo>
                    <a:cubicBezTo>
                      <a:pt x="373755" y="814967"/>
                      <a:pt x="450846" y="759753"/>
                      <a:pt x="527938" y="704539"/>
                    </a:cubicBezTo>
                    <a:cubicBezTo>
                      <a:pt x="566959" y="675980"/>
                      <a:pt x="608836" y="654085"/>
                      <a:pt x="657375" y="648373"/>
                    </a:cubicBezTo>
                    <a:cubicBezTo>
                      <a:pt x="678314" y="645517"/>
                      <a:pt x="684024" y="631238"/>
                      <a:pt x="688783" y="615054"/>
                    </a:cubicBezTo>
                    <a:cubicBezTo>
                      <a:pt x="723998" y="506530"/>
                      <a:pt x="759212" y="398006"/>
                      <a:pt x="795378" y="289482"/>
                    </a:cubicBezTo>
                    <a:cubicBezTo>
                      <a:pt x="828690" y="185717"/>
                      <a:pt x="910539" y="124792"/>
                      <a:pt x="1019039" y="122887"/>
                    </a:cubicBezTo>
                    <a:cubicBezTo>
                      <a:pt x="1035219" y="122887"/>
                      <a:pt x="1044736" y="117176"/>
                      <a:pt x="1054253" y="103848"/>
                    </a:cubicBezTo>
                    <a:cubicBezTo>
                      <a:pt x="1119924" y="13411"/>
                      <a:pt x="1210339" y="-13244"/>
                      <a:pt x="1316935" y="5796"/>
                    </a:cubicBezTo>
                    <a:cubicBezTo>
                      <a:pt x="1347391" y="11507"/>
                      <a:pt x="1359764" y="31499"/>
                      <a:pt x="1355005" y="63865"/>
                    </a:cubicBezTo>
                    <a:cubicBezTo>
                      <a:pt x="1338825" y="178101"/>
                      <a:pt x="1321694" y="291386"/>
                      <a:pt x="1305514" y="405622"/>
                    </a:cubicBezTo>
                    <a:cubicBezTo>
                      <a:pt x="1284576" y="549368"/>
                      <a:pt x="1263638" y="693115"/>
                      <a:pt x="1243651" y="836862"/>
                    </a:cubicBezTo>
                    <a:cubicBezTo>
                      <a:pt x="1227471" y="951098"/>
                      <a:pt x="1179883" y="1048199"/>
                      <a:pt x="1096130" y="1128164"/>
                    </a:cubicBezTo>
                    <a:cubicBezTo>
                      <a:pt x="958127" y="1260487"/>
                      <a:pt x="821076" y="1393763"/>
                      <a:pt x="683073" y="1526086"/>
                    </a:cubicBezTo>
                    <a:cubicBezTo>
                      <a:pt x="666893" y="1541317"/>
                      <a:pt x="662134" y="1555597"/>
                      <a:pt x="668796" y="1577492"/>
                    </a:cubicBezTo>
                    <a:cubicBezTo>
                      <a:pt x="700204" y="1689824"/>
                      <a:pt x="729708" y="1802156"/>
                      <a:pt x="760164" y="1914488"/>
                    </a:cubicBezTo>
                    <a:cubicBezTo>
                      <a:pt x="761115" y="1916392"/>
                      <a:pt x="761115" y="1919248"/>
                      <a:pt x="762067" y="1921152"/>
                    </a:cubicBezTo>
                    <a:cubicBezTo>
                      <a:pt x="768730" y="1949711"/>
                      <a:pt x="758260" y="1971606"/>
                      <a:pt x="734466" y="1978270"/>
                    </a:cubicBezTo>
                    <a:cubicBezTo>
                      <a:pt x="711625" y="1984934"/>
                      <a:pt x="688783" y="1971606"/>
                      <a:pt x="681169" y="1943999"/>
                    </a:cubicBezTo>
                    <a:cubicBezTo>
                      <a:pt x="659279" y="1864986"/>
                      <a:pt x="637388" y="1786925"/>
                      <a:pt x="616450" y="1707912"/>
                    </a:cubicBezTo>
                    <a:cubicBezTo>
                      <a:pt x="603126" y="1658409"/>
                      <a:pt x="590753" y="1607955"/>
                      <a:pt x="575525" y="1558453"/>
                    </a:cubicBezTo>
                    <a:cubicBezTo>
                      <a:pt x="566959" y="1529894"/>
                      <a:pt x="575525" y="1509903"/>
                      <a:pt x="595512" y="1490863"/>
                    </a:cubicBezTo>
                    <a:cubicBezTo>
                      <a:pt x="715432" y="1375675"/>
                      <a:pt x="834400" y="1260487"/>
                      <a:pt x="953368" y="1145299"/>
                    </a:cubicBezTo>
                    <a:cubicBezTo>
                      <a:pt x="986679" y="1112933"/>
                      <a:pt x="1020942" y="1080566"/>
                      <a:pt x="1054253" y="1047247"/>
                    </a:cubicBezTo>
                    <a:cubicBezTo>
                      <a:pt x="1114213" y="987273"/>
                      <a:pt x="1146572" y="913020"/>
                      <a:pt x="1157993" y="830198"/>
                    </a:cubicBezTo>
                    <a:cubicBezTo>
                      <a:pt x="1178932" y="684548"/>
                      <a:pt x="1199870" y="537945"/>
                      <a:pt x="1220809" y="392294"/>
                    </a:cubicBezTo>
                    <a:cubicBezTo>
                      <a:pt x="1234133" y="299953"/>
                      <a:pt x="1248409" y="207612"/>
                      <a:pt x="1261734" y="114320"/>
                    </a:cubicBezTo>
                    <a:cubicBezTo>
                      <a:pt x="1265541" y="85761"/>
                      <a:pt x="1261734" y="81953"/>
                      <a:pt x="1233182" y="85761"/>
                    </a:cubicBezTo>
                    <a:cubicBezTo>
                      <a:pt x="1175125" y="94328"/>
                      <a:pt x="1131345" y="122887"/>
                      <a:pt x="1112310" y="180005"/>
                    </a:cubicBezTo>
                    <a:cubicBezTo>
                      <a:pt x="1057109" y="349455"/>
                      <a:pt x="1003810" y="519858"/>
                      <a:pt x="949561" y="689308"/>
                    </a:cubicBezTo>
                    <a:cubicBezTo>
                      <a:pt x="941947" y="713107"/>
                      <a:pt x="936237" y="738810"/>
                      <a:pt x="926719" y="761657"/>
                    </a:cubicBezTo>
                    <a:cubicBezTo>
                      <a:pt x="921961" y="774984"/>
                      <a:pt x="913395" y="789264"/>
                      <a:pt x="902926" y="798784"/>
                    </a:cubicBezTo>
                    <a:cubicBezTo>
                      <a:pt x="770633" y="911116"/>
                      <a:pt x="636437" y="1021544"/>
                      <a:pt x="503192" y="1132924"/>
                    </a:cubicBezTo>
                    <a:cubicBezTo>
                      <a:pt x="496530" y="1138636"/>
                      <a:pt x="489868" y="1144347"/>
                      <a:pt x="482254" y="1148155"/>
                    </a:cubicBezTo>
                    <a:cubicBezTo>
                      <a:pt x="463219" y="1157675"/>
                      <a:pt x="445136" y="1155771"/>
                      <a:pt x="429908" y="1140540"/>
                    </a:cubicBezTo>
                    <a:cubicBezTo>
                      <a:pt x="415632" y="1125308"/>
                      <a:pt x="414680" y="1102461"/>
                      <a:pt x="428956" y="1086278"/>
                    </a:cubicBezTo>
                    <a:cubicBezTo>
                      <a:pt x="434667" y="1078662"/>
                      <a:pt x="442280" y="1072950"/>
                      <a:pt x="449895" y="1067238"/>
                    </a:cubicBezTo>
                    <a:cubicBezTo>
                      <a:pt x="563152" y="972042"/>
                      <a:pt x="676410" y="877797"/>
                      <a:pt x="788716" y="782600"/>
                    </a:cubicBezTo>
                    <a:cubicBezTo>
                      <a:pt x="815365" y="759753"/>
                      <a:pt x="815365" y="754993"/>
                      <a:pt x="781102" y="741666"/>
                    </a:cubicBezTo>
                    <a:cubicBezTo>
                      <a:pt x="715432" y="715962"/>
                      <a:pt x="652617" y="720722"/>
                      <a:pt x="595512" y="760705"/>
                    </a:cubicBezTo>
                    <a:cubicBezTo>
                      <a:pt x="474640" y="845430"/>
                      <a:pt x="353768" y="930155"/>
                      <a:pt x="236704" y="1019640"/>
                    </a:cubicBezTo>
                    <a:cubicBezTo>
                      <a:pt x="71099" y="1147203"/>
                      <a:pt x="36837" y="1395667"/>
                      <a:pt x="157709" y="1554645"/>
                    </a:cubicBezTo>
                    <a:cubicBezTo>
                      <a:pt x="166274" y="1566069"/>
                      <a:pt x="174840" y="1578444"/>
                      <a:pt x="186261" y="1587012"/>
                    </a:cubicBezTo>
                    <a:cubicBezTo>
                      <a:pt x="214813" y="1608907"/>
                      <a:pt x="221476" y="1636514"/>
                      <a:pt x="220524" y="1670785"/>
                    </a:cubicBezTo>
                    <a:cubicBezTo>
                      <a:pt x="218620" y="1749798"/>
                      <a:pt x="219572" y="1829763"/>
                      <a:pt x="219572" y="1908777"/>
                    </a:cubicBezTo>
                    <a:cubicBezTo>
                      <a:pt x="219572" y="1916392"/>
                      <a:pt x="219572" y="1924960"/>
                      <a:pt x="219572" y="1932576"/>
                    </a:cubicBezTo>
                    <a:cubicBezTo>
                      <a:pt x="217669" y="1960183"/>
                      <a:pt x="201489" y="1978270"/>
                      <a:pt x="177695" y="1978270"/>
                    </a:cubicBezTo>
                    <a:cubicBezTo>
                      <a:pt x="153902" y="1978270"/>
                      <a:pt x="135819" y="1960183"/>
                      <a:pt x="134867" y="1930672"/>
                    </a:cubicBezTo>
                    <a:cubicBezTo>
                      <a:pt x="133915" y="1888785"/>
                      <a:pt x="134867" y="1845947"/>
                      <a:pt x="134867" y="1802156"/>
                    </a:cubicBezTo>
                    <a:cubicBezTo>
                      <a:pt x="134867" y="1802156"/>
                      <a:pt x="134867" y="1802156"/>
                      <a:pt x="134867" y="1802156"/>
                    </a:cubicBezTo>
                    <a:close/>
                    <a:moveTo>
                      <a:pt x="1009521" y="207612"/>
                    </a:moveTo>
                    <a:cubicBezTo>
                      <a:pt x="991438" y="210469"/>
                      <a:pt x="980969" y="211420"/>
                      <a:pt x="970499" y="215228"/>
                    </a:cubicBezTo>
                    <a:cubicBezTo>
                      <a:pt x="926719" y="231412"/>
                      <a:pt x="896263" y="259971"/>
                      <a:pt x="881036" y="303761"/>
                    </a:cubicBezTo>
                    <a:cubicBezTo>
                      <a:pt x="845821" y="408477"/>
                      <a:pt x="811558" y="513194"/>
                      <a:pt x="778247" y="616958"/>
                    </a:cubicBezTo>
                    <a:cubicBezTo>
                      <a:pt x="768730" y="647421"/>
                      <a:pt x="768730" y="647421"/>
                      <a:pt x="800137" y="657893"/>
                    </a:cubicBezTo>
                    <a:cubicBezTo>
                      <a:pt x="810606" y="661701"/>
                      <a:pt x="821076" y="665508"/>
                      <a:pt x="830593" y="670268"/>
                    </a:cubicBezTo>
                    <a:cubicBezTo>
                      <a:pt x="860097" y="684548"/>
                      <a:pt x="860097" y="684548"/>
                      <a:pt x="870566" y="653133"/>
                    </a:cubicBezTo>
                    <a:cubicBezTo>
                      <a:pt x="905781" y="541753"/>
                      <a:pt x="940044" y="431325"/>
                      <a:pt x="975258" y="319945"/>
                    </a:cubicBezTo>
                    <a:cubicBezTo>
                      <a:pt x="986679" y="285674"/>
                      <a:pt x="997149" y="250451"/>
                      <a:pt x="1009521" y="207612"/>
                    </a:cubicBezTo>
                    <a:close/>
                  </a:path>
                </a:pathLst>
              </a:custGeom>
              <a:solidFill>
                <a:srgbClr val="000000"/>
              </a:solidFill>
              <a:ln w="9514" cap="flat">
                <a:noFill/>
                <a:prstDash val="solid"/>
                <a:miter/>
              </a:ln>
            </p:spPr>
            <p:txBody>
              <a:bodyPr rtlCol="0" anchor="ctr"/>
              <a:lstStyle/>
              <a:p>
                <a:pPr algn="l" rtl="0"/>
                <a:endParaRPr lang="en-US"/>
              </a:p>
            </p:txBody>
          </p:sp>
          <p:sp>
            <p:nvSpPr>
              <p:cNvPr id="9" name="Freeform 590">
                <a:extLst>
                  <a:ext uri="{FF2B5EF4-FFF2-40B4-BE49-F238E27FC236}">
                    <a16:creationId xmlns:a16="http://schemas.microsoft.com/office/drawing/2014/main" id="{9FBBCB81-4294-BAC4-63F4-134E760B2038}"/>
                  </a:ext>
                </a:extLst>
              </p:cNvPr>
              <p:cNvSpPr/>
              <p:nvPr/>
            </p:nvSpPr>
            <p:spPr>
              <a:xfrm>
                <a:off x="6245479" y="3010602"/>
                <a:ext cx="1355268" cy="1980046"/>
              </a:xfrm>
              <a:custGeom>
                <a:avLst/>
                <a:gdLst>
                  <a:gd name="connsiteX0" fmla="*/ 1140136 w 1355268"/>
                  <a:gd name="connsiteY0" fmla="*/ 1789229 h 1980046"/>
                  <a:gd name="connsiteX1" fmla="*/ 1141087 w 1355268"/>
                  <a:gd name="connsiteY1" fmla="*/ 1651194 h 1980046"/>
                  <a:gd name="connsiteX2" fmla="*/ 1161074 w 1355268"/>
                  <a:gd name="connsiteY2" fmla="*/ 1603595 h 1980046"/>
                  <a:gd name="connsiteX3" fmla="*/ 1123005 w 1355268"/>
                  <a:gd name="connsiteY3" fmla="*/ 1021944 h 1980046"/>
                  <a:gd name="connsiteX4" fmla="*/ 764196 w 1355268"/>
                  <a:gd name="connsiteY4" fmla="*/ 763009 h 1980046"/>
                  <a:gd name="connsiteX5" fmla="*/ 571944 w 1355268"/>
                  <a:gd name="connsiteY5" fmla="*/ 745874 h 1980046"/>
                  <a:gd name="connsiteX6" fmla="*/ 567185 w 1355268"/>
                  <a:gd name="connsiteY6" fmla="*/ 780144 h 1980046"/>
                  <a:gd name="connsiteX7" fmla="*/ 907910 w 1355268"/>
                  <a:gd name="connsiteY7" fmla="*/ 1065734 h 1980046"/>
                  <a:gd name="connsiteX8" fmla="*/ 925993 w 1355268"/>
                  <a:gd name="connsiteY8" fmla="*/ 1080966 h 1980046"/>
                  <a:gd name="connsiteX9" fmla="*/ 930752 w 1355268"/>
                  <a:gd name="connsiteY9" fmla="*/ 1140940 h 1980046"/>
                  <a:gd name="connsiteX10" fmla="*/ 870792 w 1355268"/>
                  <a:gd name="connsiteY10" fmla="*/ 1145699 h 1980046"/>
                  <a:gd name="connsiteX11" fmla="*/ 786086 w 1355268"/>
                  <a:gd name="connsiteY11" fmla="*/ 1076206 h 1980046"/>
                  <a:gd name="connsiteX12" fmla="*/ 455831 w 1355268"/>
                  <a:gd name="connsiteY12" fmla="*/ 800136 h 1980046"/>
                  <a:gd name="connsiteX13" fmla="*/ 431085 w 1355268"/>
                  <a:gd name="connsiteY13" fmla="*/ 761105 h 1980046"/>
                  <a:gd name="connsiteX14" fmla="*/ 262626 w 1355268"/>
                  <a:gd name="connsiteY14" fmla="*/ 220388 h 1980046"/>
                  <a:gd name="connsiteX15" fmla="*/ 155079 w 1355268"/>
                  <a:gd name="connsiteY15" fmla="*/ 93777 h 1980046"/>
                  <a:gd name="connsiteX16" fmla="*/ 143658 w 1355268"/>
                  <a:gd name="connsiteY16" fmla="*/ 89969 h 1980046"/>
                  <a:gd name="connsiteX17" fmla="*/ 98926 w 1355268"/>
                  <a:gd name="connsiteY17" fmla="*/ 130903 h 1980046"/>
                  <a:gd name="connsiteX18" fmla="*/ 161741 w 1355268"/>
                  <a:gd name="connsiteY18" fmla="*/ 564048 h 1980046"/>
                  <a:gd name="connsiteX19" fmla="*/ 205521 w 1355268"/>
                  <a:gd name="connsiteY19" fmla="*/ 855350 h 1980046"/>
                  <a:gd name="connsiteX20" fmla="*/ 323538 w 1355268"/>
                  <a:gd name="connsiteY20" fmla="*/ 1067638 h 1980046"/>
                  <a:gd name="connsiteX21" fmla="*/ 718513 w 1355268"/>
                  <a:gd name="connsiteY21" fmla="*/ 1449377 h 1980046"/>
                  <a:gd name="connsiteX22" fmla="*/ 768004 w 1355268"/>
                  <a:gd name="connsiteY22" fmla="*/ 1496975 h 1980046"/>
                  <a:gd name="connsiteX23" fmla="*/ 783231 w 1355268"/>
                  <a:gd name="connsiteY23" fmla="*/ 1555045 h 1980046"/>
                  <a:gd name="connsiteX24" fmla="*/ 682346 w 1355268"/>
                  <a:gd name="connsiteY24" fmla="*/ 1927264 h 1980046"/>
                  <a:gd name="connsiteX25" fmla="*/ 675684 w 1355268"/>
                  <a:gd name="connsiteY25" fmla="*/ 1947255 h 1980046"/>
                  <a:gd name="connsiteX26" fmla="*/ 625241 w 1355268"/>
                  <a:gd name="connsiteY26" fmla="*/ 1978670 h 1980046"/>
                  <a:gd name="connsiteX27" fmla="*/ 594786 w 1355268"/>
                  <a:gd name="connsiteY27" fmla="*/ 1925360 h 1980046"/>
                  <a:gd name="connsiteX28" fmla="*/ 630952 w 1355268"/>
                  <a:gd name="connsiteY28" fmla="*/ 1787325 h 1980046"/>
                  <a:gd name="connsiteX29" fmla="*/ 690912 w 1355268"/>
                  <a:gd name="connsiteY29" fmla="*/ 1567421 h 1980046"/>
                  <a:gd name="connsiteX30" fmla="*/ 676636 w 1355268"/>
                  <a:gd name="connsiteY30" fmla="*/ 1528390 h 1980046"/>
                  <a:gd name="connsiteX31" fmla="*/ 272144 w 1355268"/>
                  <a:gd name="connsiteY31" fmla="*/ 1139036 h 1980046"/>
                  <a:gd name="connsiteX32" fmla="*/ 110347 w 1355268"/>
                  <a:gd name="connsiteY32" fmla="*/ 817271 h 1980046"/>
                  <a:gd name="connsiteX33" fmla="*/ 29448 w 1355268"/>
                  <a:gd name="connsiteY33" fmla="*/ 259419 h 1980046"/>
                  <a:gd name="connsiteX34" fmla="*/ 896 w 1355268"/>
                  <a:gd name="connsiteY34" fmla="*/ 61410 h 1980046"/>
                  <a:gd name="connsiteX35" fmla="*/ 41821 w 1355268"/>
                  <a:gd name="connsiteY35" fmla="*/ 5244 h 1980046"/>
                  <a:gd name="connsiteX36" fmla="*/ 303551 w 1355268"/>
                  <a:gd name="connsiteY36" fmla="*/ 105200 h 1980046"/>
                  <a:gd name="connsiteX37" fmla="*/ 334007 w 1355268"/>
                  <a:gd name="connsiteY37" fmla="*/ 121383 h 1980046"/>
                  <a:gd name="connsiteX38" fmla="*/ 560523 w 1355268"/>
                  <a:gd name="connsiteY38" fmla="*/ 291786 h 1980046"/>
                  <a:gd name="connsiteX39" fmla="*/ 665215 w 1355268"/>
                  <a:gd name="connsiteY39" fmla="*/ 612598 h 1980046"/>
                  <a:gd name="connsiteX40" fmla="*/ 707092 w 1355268"/>
                  <a:gd name="connsiteY40" fmla="*/ 650677 h 1980046"/>
                  <a:gd name="connsiteX41" fmla="*/ 816542 w 1355268"/>
                  <a:gd name="connsiteY41" fmla="*/ 699227 h 1980046"/>
                  <a:gd name="connsiteX42" fmla="*/ 1162026 w 1355268"/>
                  <a:gd name="connsiteY42" fmla="*/ 947691 h 1980046"/>
                  <a:gd name="connsiteX43" fmla="*/ 1300981 w 1355268"/>
                  <a:gd name="connsiteY43" fmla="*/ 1553141 h 1980046"/>
                  <a:gd name="connsiteX44" fmla="*/ 1238166 w 1355268"/>
                  <a:gd name="connsiteY44" fmla="*/ 1641674 h 1980046"/>
                  <a:gd name="connsiteX45" fmla="*/ 1221986 w 1355268"/>
                  <a:gd name="connsiteY45" fmla="*/ 1683560 h 1980046"/>
                  <a:gd name="connsiteX46" fmla="*/ 1221034 w 1355268"/>
                  <a:gd name="connsiteY46" fmla="*/ 1913936 h 1980046"/>
                  <a:gd name="connsiteX47" fmla="*/ 1220083 w 1355268"/>
                  <a:gd name="connsiteY47" fmla="*/ 1939639 h 1980046"/>
                  <a:gd name="connsiteX48" fmla="*/ 1177254 w 1355268"/>
                  <a:gd name="connsiteY48" fmla="*/ 1979622 h 1980046"/>
                  <a:gd name="connsiteX49" fmla="*/ 1136329 w 1355268"/>
                  <a:gd name="connsiteY49" fmla="*/ 1937736 h 1980046"/>
                  <a:gd name="connsiteX50" fmla="*/ 1140136 w 1355268"/>
                  <a:gd name="connsiteY50" fmla="*/ 1789229 h 1980046"/>
                  <a:gd name="connsiteX51" fmla="*/ 1140136 w 1355268"/>
                  <a:gd name="connsiteY51" fmla="*/ 1789229 h 1980046"/>
                  <a:gd name="connsiteX52" fmla="*/ 352090 w 1355268"/>
                  <a:gd name="connsiteY52" fmla="*/ 208965 h 1980046"/>
                  <a:gd name="connsiteX53" fmla="*/ 357801 w 1355268"/>
                  <a:gd name="connsiteY53" fmla="*/ 236571 h 1980046"/>
                  <a:gd name="connsiteX54" fmla="*/ 391112 w 1355268"/>
                  <a:gd name="connsiteY54" fmla="*/ 343192 h 1980046"/>
                  <a:gd name="connsiteX55" fmla="*/ 491045 w 1355268"/>
                  <a:gd name="connsiteY55" fmla="*/ 663053 h 1980046"/>
                  <a:gd name="connsiteX56" fmla="*/ 521501 w 1355268"/>
                  <a:gd name="connsiteY56" fmla="*/ 676380 h 1980046"/>
                  <a:gd name="connsiteX57" fmla="*/ 570040 w 1355268"/>
                  <a:gd name="connsiteY57" fmla="*/ 656389 h 1980046"/>
                  <a:gd name="connsiteX58" fmla="*/ 585268 w 1355268"/>
                  <a:gd name="connsiteY58" fmla="*/ 628782 h 1980046"/>
                  <a:gd name="connsiteX59" fmla="*/ 478673 w 1355268"/>
                  <a:gd name="connsiteY59" fmla="*/ 306065 h 1980046"/>
                  <a:gd name="connsiteX60" fmla="*/ 390160 w 1355268"/>
                  <a:gd name="connsiteY60" fmla="*/ 216580 h 1980046"/>
                  <a:gd name="connsiteX61" fmla="*/ 352090 w 1355268"/>
                  <a:gd name="connsiteY61" fmla="*/ 208965 h 198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268" h="1980046">
                    <a:moveTo>
                      <a:pt x="1140136" y="1789229"/>
                    </a:moveTo>
                    <a:cubicBezTo>
                      <a:pt x="1140136" y="1743535"/>
                      <a:pt x="1138232" y="1696888"/>
                      <a:pt x="1141087" y="1651194"/>
                    </a:cubicBezTo>
                    <a:cubicBezTo>
                      <a:pt x="1142040" y="1635010"/>
                      <a:pt x="1149653" y="1614067"/>
                      <a:pt x="1161074" y="1603595"/>
                    </a:cubicBezTo>
                    <a:cubicBezTo>
                      <a:pt x="1325726" y="1453185"/>
                      <a:pt x="1308595" y="1165691"/>
                      <a:pt x="1123005" y="1021944"/>
                    </a:cubicBezTo>
                    <a:cubicBezTo>
                      <a:pt x="1005940" y="931507"/>
                      <a:pt x="885068" y="847734"/>
                      <a:pt x="764196" y="763009"/>
                    </a:cubicBezTo>
                    <a:cubicBezTo>
                      <a:pt x="704236" y="721122"/>
                      <a:pt x="638566" y="718267"/>
                      <a:pt x="571944" y="745874"/>
                    </a:cubicBezTo>
                    <a:cubicBezTo>
                      <a:pt x="547198" y="756345"/>
                      <a:pt x="547198" y="763009"/>
                      <a:pt x="567185" y="780144"/>
                    </a:cubicBezTo>
                    <a:cubicBezTo>
                      <a:pt x="680443" y="875341"/>
                      <a:pt x="794652" y="970538"/>
                      <a:pt x="907910" y="1065734"/>
                    </a:cubicBezTo>
                    <a:cubicBezTo>
                      <a:pt x="913621" y="1070494"/>
                      <a:pt x="920283" y="1076206"/>
                      <a:pt x="925993" y="1080966"/>
                    </a:cubicBezTo>
                    <a:cubicBezTo>
                      <a:pt x="945028" y="1100005"/>
                      <a:pt x="946932" y="1122852"/>
                      <a:pt x="930752" y="1140940"/>
                    </a:cubicBezTo>
                    <a:cubicBezTo>
                      <a:pt x="916476" y="1158075"/>
                      <a:pt x="890778" y="1160931"/>
                      <a:pt x="870792" y="1145699"/>
                    </a:cubicBezTo>
                    <a:cubicBezTo>
                      <a:pt x="842240" y="1122852"/>
                      <a:pt x="814639" y="1099053"/>
                      <a:pt x="786086" y="1076206"/>
                    </a:cubicBezTo>
                    <a:cubicBezTo>
                      <a:pt x="675684" y="983865"/>
                      <a:pt x="565282" y="892476"/>
                      <a:pt x="455831" y="800136"/>
                    </a:cubicBezTo>
                    <a:cubicBezTo>
                      <a:pt x="444410" y="790616"/>
                      <a:pt x="435844" y="775385"/>
                      <a:pt x="431085" y="761105"/>
                    </a:cubicBezTo>
                    <a:cubicBezTo>
                      <a:pt x="373981" y="581183"/>
                      <a:pt x="317828" y="401262"/>
                      <a:pt x="262626" y="220388"/>
                    </a:cubicBezTo>
                    <a:cubicBezTo>
                      <a:pt x="244543" y="162318"/>
                      <a:pt x="216942" y="113768"/>
                      <a:pt x="155079" y="93777"/>
                    </a:cubicBezTo>
                    <a:cubicBezTo>
                      <a:pt x="151272" y="92825"/>
                      <a:pt x="147465" y="90921"/>
                      <a:pt x="143658" y="89969"/>
                    </a:cubicBezTo>
                    <a:cubicBezTo>
                      <a:pt x="97974" y="78545"/>
                      <a:pt x="92264" y="84257"/>
                      <a:pt x="98926" y="130903"/>
                    </a:cubicBezTo>
                    <a:cubicBezTo>
                      <a:pt x="120816" y="275602"/>
                      <a:pt x="140803" y="419349"/>
                      <a:pt x="161741" y="564048"/>
                    </a:cubicBezTo>
                    <a:cubicBezTo>
                      <a:pt x="176017" y="661149"/>
                      <a:pt x="189342" y="758249"/>
                      <a:pt x="205521" y="855350"/>
                    </a:cubicBezTo>
                    <a:cubicBezTo>
                      <a:pt x="218846" y="940075"/>
                      <a:pt x="261675" y="1008616"/>
                      <a:pt x="323538" y="1067638"/>
                    </a:cubicBezTo>
                    <a:cubicBezTo>
                      <a:pt x="455831" y="1194250"/>
                      <a:pt x="587172" y="1321813"/>
                      <a:pt x="718513" y="1449377"/>
                    </a:cubicBezTo>
                    <a:cubicBezTo>
                      <a:pt x="734692" y="1465560"/>
                      <a:pt x="751824" y="1481744"/>
                      <a:pt x="768004" y="1496975"/>
                    </a:cubicBezTo>
                    <a:cubicBezTo>
                      <a:pt x="785135" y="1513159"/>
                      <a:pt x="789894" y="1531246"/>
                      <a:pt x="783231" y="1555045"/>
                    </a:cubicBezTo>
                    <a:cubicBezTo>
                      <a:pt x="748969" y="1678801"/>
                      <a:pt x="715657" y="1802556"/>
                      <a:pt x="682346" y="1927264"/>
                    </a:cubicBezTo>
                    <a:cubicBezTo>
                      <a:pt x="680443" y="1933928"/>
                      <a:pt x="678539" y="1940591"/>
                      <a:pt x="675684" y="1947255"/>
                    </a:cubicBezTo>
                    <a:cubicBezTo>
                      <a:pt x="667118" y="1972006"/>
                      <a:pt x="646180" y="1984382"/>
                      <a:pt x="625241" y="1978670"/>
                    </a:cubicBezTo>
                    <a:cubicBezTo>
                      <a:pt x="601448" y="1972006"/>
                      <a:pt x="588123" y="1951063"/>
                      <a:pt x="594786" y="1925360"/>
                    </a:cubicBezTo>
                    <a:cubicBezTo>
                      <a:pt x="606206" y="1879666"/>
                      <a:pt x="618579" y="1833019"/>
                      <a:pt x="630952" y="1787325"/>
                    </a:cubicBezTo>
                    <a:cubicBezTo>
                      <a:pt x="650939" y="1714023"/>
                      <a:pt x="669974" y="1640722"/>
                      <a:pt x="690912" y="1567421"/>
                    </a:cubicBezTo>
                    <a:cubicBezTo>
                      <a:pt x="695671" y="1549333"/>
                      <a:pt x="688057" y="1539813"/>
                      <a:pt x="676636" y="1528390"/>
                    </a:cubicBezTo>
                    <a:cubicBezTo>
                      <a:pt x="541488" y="1398923"/>
                      <a:pt x="408243" y="1267551"/>
                      <a:pt x="272144" y="1139036"/>
                    </a:cubicBezTo>
                    <a:cubicBezTo>
                      <a:pt x="178873" y="1050503"/>
                      <a:pt x="127478" y="944834"/>
                      <a:pt x="110347" y="817271"/>
                    </a:cubicBezTo>
                    <a:cubicBezTo>
                      <a:pt x="86553" y="630686"/>
                      <a:pt x="57049" y="445052"/>
                      <a:pt x="29448" y="259419"/>
                    </a:cubicBezTo>
                    <a:cubicBezTo>
                      <a:pt x="19931" y="193733"/>
                      <a:pt x="9462" y="128047"/>
                      <a:pt x="896" y="61410"/>
                    </a:cubicBezTo>
                    <a:cubicBezTo>
                      <a:pt x="-3863" y="29995"/>
                      <a:pt x="10413" y="10955"/>
                      <a:pt x="41821" y="5244"/>
                    </a:cubicBezTo>
                    <a:cubicBezTo>
                      <a:pt x="148417" y="-12844"/>
                      <a:pt x="237881" y="14763"/>
                      <a:pt x="303551" y="105200"/>
                    </a:cubicBezTo>
                    <a:cubicBezTo>
                      <a:pt x="310213" y="113768"/>
                      <a:pt x="323538" y="121383"/>
                      <a:pt x="334007" y="121383"/>
                    </a:cubicBezTo>
                    <a:cubicBezTo>
                      <a:pt x="447265" y="126143"/>
                      <a:pt x="525308" y="184213"/>
                      <a:pt x="560523" y="291786"/>
                    </a:cubicBezTo>
                    <a:cubicBezTo>
                      <a:pt x="595737" y="398406"/>
                      <a:pt x="630952" y="505978"/>
                      <a:pt x="665215" y="612598"/>
                    </a:cubicBezTo>
                    <a:cubicBezTo>
                      <a:pt x="671877" y="635445"/>
                      <a:pt x="684250" y="643061"/>
                      <a:pt x="707092" y="650677"/>
                    </a:cubicBezTo>
                    <a:cubicBezTo>
                      <a:pt x="745161" y="662101"/>
                      <a:pt x="784183" y="676380"/>
                      <a:pt x="816542" y="699227"/>
                    </a:cubicBezTo>
                    <a:cubicBezTo>
                      <a:pt x="933607" y="780144"/>
                      <a:pt x="1048769" y="862014"/>
                      <a:pt x="1162026" y="947691"/>
                    </a:cubicBezTo>
                    <a:cubicBezTo>
                      <a:pt x="1349520" y="1088581"/>
                      <a:pt x="1410432" y="1354180"/>
                      <a:pt x="1300981" y="1553141"/>
                    </a:cubicBezTo>
                    <a:cubicBezTo>
                      <a:pt x="1283849" y="1584556"/>
                      <a:pt x="1258153" y="1612163"/>
                      <a:pt x="1238166" y="1641674"/>
                    </a:cubicBezTo>
                    <a:cubicBezTo>
                      <a:pt x="1229600" y="1654049"/>
                      <a:pt x="1221986" y="1669281"/>
                      <a:pt x="1221986" y="1683560"/>
                    </a:cubicBezTo>
                    <a:cubicBezTo>
                      <a:pt x="1220083" y="1760670"/>
                      <a:pt x="1221034" y="1837779"/>
                      <a:pt x="1221034" y="1913936"/>
                    </a:cubicBezTo>
                    <a:cubicBezTo>
                      <a:pt x="1221034" y="1922504"/>
                      <a:pt x="1221034" y="1931072"/>
                      <a:pt x="1220083" y="1939639"/>
                    </a:cubicBezTo>
                    <a:cubicBezTo>
                      <a:pt x="1216276" y="1963439"/>
                      <a:pt x="1199144" y="1979622"/>
                      <a:pt x="1177254" y="1979622"/>
                    </a:cubicBezTo>
                    <a:cubicBezTo>
                      <a:pt x="1155364" y="1978670"/>
                      <a:pt x="1137281" y="1962487"/>
                      <a:pt x="1136329" y="1937736"/>
                    </a:cubicBezTo>
                    <a:cubicBezTo>
                      <a:pt x="1139184" y="1889185"/>
                      <a:pt x="1140136" y="1838731"/>
                      <a:pt x="1140136" y="1789229"/>
                    </a:cubicBezTo>
                    <a:cubicBezTo>
                      <a:pt x="1140136" y="1789229"/>
                      <a:pt x="1140136" y="1789229"/>
                      <a:pt x="1140136" y="1789229"/>
                    </a:cubicBezTo>
                    <a:close/>
                    <a:moveTo>
                      <a:pt x="352090" y="208965"/>
                    </a:moveTo>
                    <a:cubicBezTo>
                      <a:pt x="354946" y="222292"/>
                      <a:pt x="355897" y="229908"/>
                      <a:pt x="357801" y="236571"/>
                    </a:cubicBezTo>
                    <a:cubicBezTo>
                      <a:pt x="368270" y="271794"/>
                      <a:pt x="379691" y="307969"/>
                      <a:pt x="391112" y="343192"/>
                    </a:cubicBezTo>
                    <a:cubicBezTo>
                      <a:pt x="424423" y="449812"/>
                      <a:pt x="457734" y="556432"/>
                      <a:pt x="491045" y="663053"/>
                    </a:cubicBezTo>
                    <a:cubicBezTo>
                      <a:pt x="496756" y="681140"/>
                      <a:pt x="504370" y="685900"/>
                      <a:pt x="521501" y="676380"/>
                    </a:cubicBezTo>
                    <a:cubicBezTo>
                      <a:pt x="536729" y="667812"/>
                      <a:pt x="552909" y="662101"/>
                      <a:pt x="570040" y="656389"/>
                    </a:cubicBezTo>
                    <a:cubicBezTo>
                      <a:pt x="584316" y="651629"/>
                      <a:pt x="590027" y="644965"/>
                      <a:pt x="585268" y="628782"/>
                    </a:cubicBezTo>
                    <a:cubicBezTo>
                      <a:pt x="549102" y="521209"/>
                      <a:pt x="514839" y="413637"/>
                      <a:pt x="478673" y="306065"/>
                    </a:cubicBezTo>
                    <a:cubicBezTo>
                      <a:pt x="464396" y="262275"/>
                      <a:pt x="433940" y="231812"/>
                      <a:pt x="390160" y="216580"/>
                    </a:cubicBezTo>
                    <a:cubicBezTo>
                      <a:pt x="379691" y="211820"/>
                      <a:pt x="368270" y="211820"/>
                      <a:pt x="352090" y="208965"/>
                    </a:cubicBezTo>
                    <a:close/>
                  </a:path>
                </a:pathLst>
              </a:custGeom>
              <a:solidFill>
                <a:srgbClr val="000000"/>
              </a:solidFill>
              <a:ln w="9514" cap="flat">
                <a:noFill/>
                <a:prstDash val="solid"/>
                <a:miter/>
              </a:ln>
            </p:spPr>
            <p:txBody>
              <a:bodyPr rtlCol="0" anchor="ctr"/>
              <a:lstStyle/>
              <a:p>
                <a:pPr algn="l" rtl="0"/>
                <a:endParaRPr lang="en-US"/>
              </a:p>
            </p:txBody>
          </p:sp>
          <p:sp>
            <p:nvSpPr>
              <p:cNvPr id="10" name="Freeform 591">
                <a:extLst>
                  <a:ext uri="{FF2B5EF4-FFF2-40B4-BE49-F238E27FC236}">
                    <a16:creationId xmlns:a16="http://schemas.microsoft.com/office/drawing/2014/main" id="{4AF7E08C-48AE-EE08-3638-B9F9FBB5D44F}"/>
                  </a:ext>
                </a:extLst>
              </p:cNvPr>
              <p:cNvSpPr/>
              <p:nvPr/>
            </p:nvSpPr>
            <p:spPr>
              <a:xfrm>
                <a:off x="6916393" y="2229503"/>
                <a:ext cx="1657477" cy="1593611"/>
              </a:xfrm>
              <a:custGeom>
                <a:avLst/>
                <a:gdLst>
                  <a:gd name="connsiteX0" fmla="*/ 501581 w 1657477"/>
                  <a:gd name="connsiteY0" fmla="*/ 19 h 1593611"/>
                  <a:gd name="connsiteX1" fmla="*/ 809947 w 1657477"/>
                  <a:gd name="connsiteY1" fmla="*/ 127583 h 1593611"/>
                  <a:gd name="connsiteX2" fmla="*/ 848969 w 1657477"/>
                  <a:gd name="connsiteY2" fmla="*/ 128535 h 1593611"/>
                  <a:gd name="connsiteX3" fmla="*/ 1638918 w 1657477"/>
                  <a:gd name="connsiteY3" fmla="*/ 353199 h 1593611"/>
                  <a:gd name="connsiteX4" fmla="*/ 1628448 w 1657477"/>
                  <a:gd name="connsiteY4" fmla="*/ 670204 h 1593611"/>
                  <a:gd name="connsiteX5" fmla="*/ 1363863 w 1657477"/>
                  <a:gd name="connsiteY5" fmla="*/ 1128100 h 1593611"/>
                  <a:gd name="connsiteX6" fmla="*/ 870859 w 1657477"/>
                  <a:gd name="connsiteY6" fmla="*/ 1573620 h 1593611"/>
                  <a:gd name="connsiteX7" fmla="*/ 788057 w 1657477"/>
                  <a:gd name="connsiteY7" fmla="*/ 1573620 h 1593611"/>
                  <a:gd name="connsiteX8" fmla="*/ 218913 w 1657477"/>
                  <a:gd name="connsiteY8" fmla="*/ 1033855 h 1593611"/>
                  <a:gd name="connsiteX9" fmla="*/ 19046 w 1657477"/>
                  <a:gd name="connsiteY9" fmla="*/ 636885 h 1593611"/>
                  <a:gd name="connsiteX10" fmla="*/ 195119 w 1657477"/>
                  <a:gd name="connsiteY10" fmla="*/ 96168 h 1593611"/>
                  <a:gd name="connsiteX11" fmla="*/ 501581 w 1657477"/>
                  <a:gd name="connsiteY11" fmla="*/ 19 h 1593611"/>
                  <a:gd name="connsiteX12" fmla="*/ 87572 w 1657477"/>
                  <a:gd name="connsiteY12" fmla="*/ 487426 h 1593611"/>
                  <a:gd name="connsiteX13" fmla="*/ 81861 w 1657477"/>
                  <a:gd name="connsiteY13" fmla="*/ 488378 h 1593611"/>
                  <a:gd name="connsiteX14" fmla="*/ 117076 w 1657477"/>
                  <a:gd name="connsiteY14" fmla="*/ 657828 h 1593611"/>
                  <a:gd name="connsiteX15" fmla="*/ 288390 w 1657477"/>
                  <a:gd name="connsiteY15" fmla="*/ 978641 h 1593611"/>
                  <a:gd name="connsiteX16" fmla="*/ 812802 w 1657477"/>
                  <a:gd name="connsiteY16" fmla="*/ 1483183 h 1593611"/>
                  <a:gd name="connsiteX17" fmla="*/ 850872 w 1657477"/>
                  <a:gd name="connsiteY17" fmla="*/ 1479375 h 1593611"/>
                  <a:gd name="connsiteX18" fmla="*/ 1242991 w 1657477"/>
                  <a:gd name="connsiteY18" fmla="*/ 1130955 h 1593611"/>
                  <a:gd name="connsiteX19" fmla="*/ 1523756 w 1657477"/>
                  <a:gd name="connsiteY19" fmla="*/ 710186 h 1593611"/>
                  <a:gd name="connsiteX20" fmla="*/ 1558019 w 1657477"/>
                  <a:gd name="connsiteY20" fmla="*/ 379854 h 1593611"/>
                  <a:gd name="connsiteX21" fmla="*/ 1055497 w 1657477"/>
                  <a:gd name="connsiteY21" fmla="*/ 102832 h 1593611"/>
                  <a:gd name="connsiteX22" fmla="*/ 871810 w 1657477"/>
                  <a:gd name="connsiteY22" fmla="*/ 225635 h 1593611"/>
                  <a:gd name="connsiteX23" fmla="*/ 785202 w 1657477"/>
                  <a:gd name="connsiteY23" fmla="*/ 224683 h 1593611"/>
                  <a:gd name="connsiteX24" fmla="*/ 780443 w 1657477"/>
                  <a:gd name="connsiteY24" fmla="*/ 218972 h 1593611"/>
                  <a:gd name="connsiteX25" fmla="*/ 342640 w 1657477"/>
                  <a:gd name="connsiteY25" fmla="*/ 110447 h 1593611"/>
                  <a:gd name="connsiteX26" fmla="*/ 87572 w 1657477"/>
                  <a:gd name="connsiteY26" fmla="*/ 487426 h 15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7477" h="1593611">
                    <a:moveTo>
                      <a:pt x="501581" y="19"/>
                    </a:moveTo>
                    <a:cubicBezTo>
                      <a:pt x="609129" y="1923"/>
                      <a:pt x="718579" y="42858"/>
                      <a:pt x="809947" y="127583"/>
                    </a:cubicBezTo>
                    <a:cubicBezTo>
                      <a:pt x="824223" y="140910"/>
                      <a:pt x="833740" y="141862"/>
                      <a:pt x="848969" y="128535"/>
                    </a:cubicBezTo>
                    <a:cubicBezTo>
                      <a:pt x="1116409" y="-115169"/>
                      <a:pt x="1538985" y="4779"/>
                      <a:pt x="1638918" y="353199"/>
                    </a:cubicBezTo>
                    <a:cubicBezTo>
                      <a:pt x="1669373" y="459819"/>
                      <a:pt x="1659856" y="565487"/>
                      <a:pt x="1628448" y="670204"/>
                    </a:cubicBezTo>
                    <a:cubicBezTo>
                      <a:pt x="1578006" y="844414"/>
                      <a:pt x="1479024" y="991016"/>
                      <a:pt x="1363863" y="1128100"/>
                    </a:cubicBezTo>
                    <a:cubicBezTo>
                      <a:pt x="1219198" y="1298501"/>
                      <a:pt x="1052642" y="1444153"/>
                      <a:pt x="870859" y="1573620"/>
                    </a:cubicBezTo>
                    <a:cubicBezTo>
                      <a:pt x="833740" y="1600275"/>
                      <a:pt x="824223" y="1600275"/>
                      <a:pt x="788057" y="1573620"/>
                    </a:cubicBezTo>
                    <a:cubicBezTo>
                      <a:pt x="573914" y="1419401"/>
                      <a:pt x="378806" y="1246143"/>
                      <a:pt x="218913" y="1033855"/>
                    </a:cubicBezTo>
                    <a:cubicBezTo>
                      <a:pt x="128497" y="913907"/>
                      <a:pt x="57116" y="783488"/>
                      <a:pt x="19046" y="636885"/>
                    </a:cubicBezTo>
                    <a:cubicBezTo>
                      <a:pt x="-36155" y="425548"/>
                      <a:pt x="30467" y="220875"/>
                      <a:pt x="195119" y="96168"/>
                    </a:cubicBezTo>
                    <a:cubicBezTo>
                      <a:pt x="277921" y="33338"/>
                      <a:pt x="382613" y="-933"/>
                      <a:pt x="501581" y="19"/>
                    </a:cubicBezTo>
                    <a:close/>
                    <a:moveTo>
                      <a:pt x="87572" y="487426"/>
                    </a:moveTo>
                    <a:cubicBezTo>
                      <a:pt x="85668" y="487426"/>
                      <a:pt x="83765" y="488378"/>
                      <a:pt x="81861" y="488378"/>
                    </a:cubicBezTo>
                    <a:cubicBezTo>
                      <a:pt x="93282" y="544544"/>
                      <a:pt x="100896" y="602614"/>
                      <a:pt x="117076" y="657828"/>
                    </a:cubicBezTo>
                    <a:cubicBezTo>
                      <a:pt x="151339" y="776824"/>
                      <a:pt x="215106" y="880588"/>
                      <a:pt x="288390" y="978641"/>
                    </a:cubicBezTo>
                    <a:cubicBezTo>
                      <a:pt x="435911" y="1174746"/>
                      <a:pt x="616743" y="1336580"/>
                      <a:pt x="812802" y="1483183"/>
                    </a:cubicBezTo>
                    <a:cubicBezTo>
                      <a:pt x="828030" y="1494607"/>
                      <a:pt x="838499" y="1488895"/>
                      <a:pt x="850872" y="1479375"/>
                    </a:cubicBezTo>
                    <a:cubicBezTo>
                      <a:pt x="991731" y="1374659"/>
                      <a:pt x="1124023" y="1259471"/>
                      <a:pt x="1242991" y="1130955"/>
                    </a:cubicBezTo>
                    <a:cubicBezTo>
                      <a:pt x="1359104" y="1005296"/>
                      <a:pt x="1461893" y="871069"/>
                      <a:pt x="1523756" y="710186"/>
                    </a:cubicBezTo>
                    <a:cubicBezTo>
                      <a:pt x="1565633" y="603566"/>
                      <a:pt x="1586572" y="494090"/>
                      <a:pt x="1558019" y="379854"/>
                    </a:cubicBezTo>
                    <a:cubicBezTo>
                      <a:pt x="1504721" y="163758"/>
                      <a:pt x="1267737" y="32386"/>
                      <a:pt x="1055497" y="102832"/>
                    </a:cubicBezTo>
                    <a:cubicBezTo>
                      <a:pt x="983165" y="126631"/>
                      <a:pt x="921301" y="167565"/>
                      <a:pt x="871810" y="225635"/>
                    </a:cubicBezTo>
                    <a:cubicBezTo>
                      <a:pt x="841354" y="260858"/>
                      <a:pt x="816609" y="260858"/>
                      <a:pt x="785202" y="224683"/>
                    </a:cubicBezTo>
                    <a:cubicBezTo>
                      <a:pt x="783298" y="222779"/>
                      <a:pt x="782347" y="220875"/>
                      <a:pt x="780443" y="218972"/>
                    </a:cubicBezTo>
                    <a:cubicBezTo>
                      <a:pt x="670992" y="95216"/>
                      <a:pt x="493967" y="50474"/>
                      <a:pt x="342640" y="110447"/>
                    </a:cubicBezTo>
                    <a:cubicBezTo>
                      <a:pt x="185602" y="172325"/>
                      <a:pt x="84716" y="320832"/>
                      <a:pt x="87572" y="487426"/>
                    </a:cubicBezTo>
                    <a:close/>
                  </a:path>
                </a:pathLst>
              </a:custGeom>
              <a:solidFill>
                <a:srgbClr val="000000"/>
              </a:solidFill>
              <a:ln w="951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52687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adroTexto 238">
            <a:extLst>
              <a:ext uri="{FF2B5EF4-FFF2-40B4-BE49-F238E27FC236}">
                <a16:creationId xmlns:a16="http://schemas.microsoft.com/office/drawing/2014/main" id="{C2603471-2B08-9D4B-94B8-905133A8960D}"/>
              </a:ext>
            </a:extLst>
          </p:cNvPr>
          <p:cNvSpPr txBox="1"/>
          <p:nvPr/>
        </p:nvSpPr>
        <p:spPr>
          <a:xfrm>
            <a:off x="136186" y="195601"/>
            <a:ext cx="11779365" cy="1446550"/>
          </a:xfrm>
          <a:prstGeom prst="rect">
            <a:avLst/>
          </a:prstGeom>
          <a:noFill/>
        </p:spPr>
        <p:txBody>
          <a:bodyPr wrap="square" lIns="91440" tIns="45720" rIns="91440" bIns="45720" rtlCol="0" anchor="t">
            <a:spAutoFit/>
          </a:bodyPr>
          <a:lstStyle/>
          <a:p>
            <a:pPr algn="ctr"/>
            <a:r>
              <a:rPr lang="en-US" sz="4400" b="1" dirty="0" err="1">
                <a:solidFill>
                  <a:srgbClr val="000000"/>
                </a:solidFill>
                <a:latin typeface="Lato Heavy"/>
                <a:ea typeface="Lato Heavy" charset="0"/>
                <a:cs typeface="Lato Heavy" charset="0"/>
              </a:rPr>
              <a:t>Gıda</a:t>
            </a:r>
            <a:r>
              <a:rPr lang="en-US" sz="4400" b="1" dirty="0">
                <a:solidFill>
                  <a:srgbClr val="000000"/>
                </a:solidFill>
                <a:latin typeface="Lato Heavy"/>
                <a:ea typeface="Lato Heavy" charset="0"/>
                <a:cs typeface="Lato Heavy" charset="0"/>
              </a:rPr>
              <a:t> </a:t>
            </a:r>
            <a:r>
              <a:rPr lang="en-US" sz="4400" b="1" dirty="0" err="1">
                <a:solidFill>
                  <a:srgbClr val="000000"/>
                </a:solidFill>
                <a:latin typeface="Lato Heavy"/>
                <a:ea typeface="Lato Heavy" charset="0"/>
                <a:cs typeface="Lato Heavy" charset="0"/>
              </a:rPr>
              <a:t>İşletmelerinin</a:t>
            </a:r>
            <a:r>
              <a:rPr lang="en-US" sz="4400" b="1" dirty="0">
                <a:solidFill>
                  <a:srgbClr val="000000"/>
                </a:solidFill>
                <a:latin typeface="Lato Heavy"/>
                <a:ea typeface="Lato Heavy" charset="0"/>
                <a:cs typeface="Lato Heavy" charset="0"/>
              </a:rPr>
              <a:t> </a:t>
            </a:r>
            <a:r>
              <a:rPr lang="en-US" sz="4400" b="1" dirty="0" err="1">
                <a:solidFill>
                  <a:srgbClr val="000000"/>
                </a:solidFill>
                <a:latin typeface="Lato Heavy"/>
                <a:ea typeface="Lato Heavy" charset="0"/>
                <a:cs typeface="Lato Heavy" charset="0"/>
              </a:rPr>
              <a:t>daha</a:t>
            </a:r>
            <a:r>
              <a:rPr lang="en-US" sz="4400" b="1" dirty="0">
                <a:solidFill>
                  <a:srgbClr val="000000"/>
                </a:solidFill>
                <a:latin typeface="Lato Heavy"/>
                <a:ea typeface="Lato Heavy" charset="0"/>
                <a:cs typeface="Lato Heavy" charset="0"/>
              </a:rPr>
              <a:t> ETİK </a:t>
            </a:r>
            <a:r>
              <a:rPr lang="en-US" sz="4400" b="1" dirty="0" err="1">
                <a:solidFill>
                  <a:srgbClr val="000000"/>
                </a:solidFill>
                <a:latin typeface="Lato Heavy"/>
                <a:ea typeface="Lato Heavy" charset="0"/>
                <a:cs typeface="Lato Heavy" charset="0"/>
              </a:rPr>
              <a:t>olmak</a:t>
            </a:r>
            <a:r>
              <a:rPr lang="en-US" sz="4400" b="1" dirty="0">
                <a:solidFill>
                  <a:srgbClr val="000000"/>
                </a:solidFill>
                <a:latin typeface="Lato Heavy"/>
                <a:ea typeface="Lato Heavy" charset="0"/>
                <a:cs typeface="Lato Heavy" charset="0"/>
              </a:rPr>
              <a:t> </a:t>
            </a:r>
            <a:r>
              <a:rPr lang="en-US" sz="4400" b="1" dirty="0" err="1">
                <a:solidFill>
                  <a:srgbClr val="000000"/>
                </a:solidFill>
                <a:latin typeface="Lato Heavy"/>
                <a:ea typeface="Lato Heavy" charset="0"/>
                <a:cs typeface="Lato Heavy" charset="0"/>
              </a:rPr>
              <a:t>için</a:t>
            </a:r>
            <a:r>
              <a:rPr lang="en-US" sz="4400" b="1" dirty="0">
                <a:solidFill>
                  <a:srgbClr val="000000"/>
                </a:solidFill>
                <a:latin typeface="Lato Heavy"/>
                <a:ea typeface="Lato Heavy" charset="0"/>
                <a:cs typeface="Lato Heavy" charset="0"/>
              </a:rPr>
              <a:t> </a:t>
            </a:r>
            <a:r>
              <a:rPr lang="en-US" sz="4400" b="1" dirty="0" err="1">
                <a:solidFill>
                  <a:srgbClr val="000000"/>
                </a:solidFill>
                <a:latin typeface="Lato Heavy"/>
                <a:ea typeface="Lato Heavy" charset="0"/>
                <a:cs typeface="Lato Heavy" charset="0"/>
              </a:rPr>
              <a:t>üzerinde</a:t>
            </a:r>
            <a:r>
              <a:rPr lang="en-US" sz="4400" b="1" dirty="0">
                <a:solidFill>
                  <a:srgbClr val="000000"/>
                </a:solidFill>
                <a:latin typeface="Lato Heavy"/>
                <a:ea typeface="Lato Heavy" charset="0"/>
                <a:cs typeface="Lato Heavy" charset="0"/>
              </a:rPr>
              <a:t> </a:t>
            </a:r>
            <a:r>
              <a:rPr lang="en-US" sz="4400" b="1" dirty="0" err="1">
                <a:solidFill>
                  <a:srgbClr val="000000"/>
                </a:solidFill>
                <a:latin typeface="Lato Heavy"/>
                <a:ea typeface="Lato Heavy" charset="0"/>
                <a:cs typeface="Lato Heavy" charset="0"/>
              </a:rPr>
              <a:t>çalışabilecekleri</a:t>
            </a:r>
            <a:r>
              <a:rPr lang="en-US" sz="4400" b="1" dirty="0">
                <a:solidFill>
                  <a:srgbClr val="000000"/>
                </a:solidFill>
                <a:latin typeface="Lato Heavy"/>
                <a:ea typeface="Lato Heavy" charset="0"/>
                <a:cs typeface="Lato Heavy" charset="0"/>
              </a:rPr>
              <a:t> 5 </a:t>
            </a:r>
            <a:r>
              <a:rPr lang="en-US" sz="4400" b="1" dirty="0" err="1">
                <a:solidFill>
                  <a:srgbClr val="000000"/>
                </a:solidFill>
                <a:latin typeface="Lato Heavy"/>
                <a:ea typeface="Lato Heavy" charset="0"/>
                <a:cs typeface="Lato Heavy" charset="0"/>
              </a:rPr>
              <a:t>genel</a:t>
            </a:r>
            <a:r>
              <a:rPr lang="en-US" sz="4400" b="1" dirty="0">
                <a:solidFill>
                  <a:srgbClr val="000000"/>
                </a:solidFill>
                <a:latin typeface="Lato Heavy"/>
                <a:ea typeface="Lato Heavy" charset="0"/>
                <a:cs typeface="Lato Heavy" charset="0"/>
              </a:rPr>
              <a:t> </a:t>
            </a:r>
            <a:r>
              <a:rPr lang="en-US" sz="4400" b="1" dirty="0" err="1">
                <a:solidFill>
                  <a:srgbClr val="000000"/>
                </a:solidFill>
                <a:latin typeface="Lato Heavy"/>
                <a:ea typeface="Lato Heavy" charset="0"/>
                <a:cs typeface="Lato Heavy" charset="0"/>
              </a:rPr>
              <a:t>yöntem</a:t>
            </a:r>
            <a:endParaRPr lang="en-US" sz="4400" b="1" dirty="0">
              <a:solidFill>
                <a:srgbClr val="000000"/>
              </a:solidFill>
              <a:latin typeface="Lato Heavy"/>
              <a:ea typeface="Lato Heavy" charset="0"/>
              <a:cs typeface="Lato Heavy" charset="0"/>
            </a:endParaRPr>
          </a:p>
        </p:txBody>
      </p:sp>
      <p:sp>
        <p:nvSpPr>
          <p:cNvPr id="68" name="Freeform 161">
            <a:extLst>
              <a:ext uri="{FF2B5EF4-FFF2-40B4-BE49-F238E27FC236}">
                <a16:creationId xmlns:a16="http://schemas.microsoft.com/office/drawing/2014/main" id="{A9BF4319-4426-7845-9AC7-3F20CDF73E1F}"/>
              </a:ext>
            </a:extLst>
          </p:cNvPr>
          <p:cNvSpPr>
            <a:spLocks noChangeArrowheads="1"/>
          </p:cNvSpPr>
          <p:nvPr/>
        </p:nvSpPr>
        <p:spPr bwMode="auto">
          <a:xfrm>
            <a:off x="271853"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3 w 4001"/>
              <a:gd name="T23" fmla="*/ 119 h 3459"/>
              <a:gd name="T24" fmla="*/ 1913 w 4001"/>
              <a:gd name="T25" fmla="*/ 119 h 3459"/>
              <a:gd name="T26" fmla="*/ 1806 w 4001"/>
              <a:gd name="T27" fmla="*/ 82 h 3459"/>
              <a:gd name="T28" fmla="*/ 1806 w 4001"/>
              <a:gd name="T29" fmla="*/ 82 h 3459"/>
              <a:gd name="T30" fmla="*/ 1183 w 4001"/>
              <a:gd name="T31" fmla="*/ 31 h 3459"/>
              <a:gd name="T32" fmla="*/ 1183 w 4001"/>
              <a:gd name="T33" fmla="*/ 31 h 3459"/>
              <a:gd name="T34" fmla="*/ 71 w 4001"/>
              <a:gd name="T35" fmla="*/ 933 h 3459"/>
              <a:gd name="T36" fmla="*/ 71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2 w 4001"/>
              <a:gd name="T63" fmla="*/ 3171 h 3459"/>
              <a:gd name="T64" fmla="*/ 3162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50"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9" y="131"/>
                  <a:pt x="1913" y="119"/>
                </a:cubicBezTo>
                <a:lnTo>
                  <a:pt x="1913" y="119"/>
                </a:lnTo>
                <a:cubicBezTo>
                  <a:pt x="1878" y="103"/>
                  <a:pt x="1842" y="89"/>
                  <a:pt x="1806" y="82"/>
                </a:cubicBezTo>
                <a:lnTo>
                  <a:pt x="1806" y="82"/>
                </a:lnTo>
                <a:cubicBezTo>
                  <a:pt x="1624" y="39"/>
                  <a:pt x="1365" y="17"/>
                  <a:pt x="1183" y="31"/>
                </a:cubicBezTo>
                <a:lnTo>
                  <a:pt x="1183" y="31"/>
                </a:lnTo>
                <a:cubicBezTo>
                  <a:pt x="666" y="71"/>
                  <a:pt x="216" y="436"/>
                  <a:pt x="71" y="933"/>
                </a:cubicBezTo>
                <a:lnTo>
                  <a:pt x="71" y="933"/>
                </a:lnTo>
                <a:cubicBezTo>
                  <a:pt x="0" y="1174"/>
                  <a:pt x="13" y="1418"/>
                  <a:pt x="49" y="1661"/>
                </a:cubicBezTo>
                <a:lnTo>
                  <a:pt x="49" y="1661"/>
                </a:lnTo>
                <a:cubicBezTo>
                  <a:pt x="136"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7" y="3458"/>
                  <a:pt x="2914" y="3400"/>
                  <a:pt x="3162" y="3171"/>
                </a:cubicBezTo>
                <a:lnTo>
                  <a:pt x="3162" y="3171"/>
                </a:lnTo>
                <a:cubicBezTo>
                  <a:pt x="3577" y="2787"/>
                  <a:pt x="3834" y="2311"/>
                  <a:pt x="3939" y="1755"/>
                </a:cubicBezTo>
                <a:lnTo>
                  <a:pt x="3939" y="1755"/>
                </a:lnTo>
                <a:cubicBezTo>
                  <a:pt x="3979" y="1546"/>
                  <a:pt x="4000" y="1334"/>
                  <a:pt x="3974" y="1124"/>
                </a:cubicBezTo>
              </a:path>
            </a:pathLst>
          </a:custGeom>
          <a:solidFill>
            <a:srgbClr val="B2DDDC"/>
          </a:solidFill>
          <a:ln>
            <a:noFill/>
          </a:ln>
          <a:effectLst/>
        </p:spPr>
        <p:txBody>
          <a:bodyPr wrap="none" anchor="ctr"/>
          <a:lstStyle/>
          <a:p>
            <a:pPr algn="l" rtl="0"/>
            <a:endParaRPr lang="en-US" sz="900">
              <a:solidFill>
                <a:srgbClr val="000000"/>
              </a:solidFill>
            </a:endParaRPr>
          </a:p>
        </p:txBody>
      </p:sp>
      <p:sp>
        <p:nvSpPr>
          <p:cNvPr id="69" name="Freeform 162">
            <a:extLst>
              <a:ext uri="{FF2B5EF4-FFF2-40B4-BE49-F238E27FC236}">
                <a16:creationId xmlns:a16="http://schemas.microsoft.com/office/drawing/2014/main" id="{83785551-BA25-6F46-811F-6A9E88DB3BE3}"/>
              </a:ext>
            </a:extLst>
          </p:cNvPr>
          <p:cNvSpPr>
            <a:spLocks noChangeArrowheads="1"/>
          </p:cNvSpPr>
          <p:nvPr/>
        </p:nvSpPr>
        <p:spPr bwMode="auto">
          <a:xfrm>
            <a:off x="13341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a:noFill/>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0" name="Freeform 163">
            <a:extLst>
              <a:ext uri="{FF2B5EF4-FFF2-40B4-BE49-F238E27FC236}">
                <a16:creationId xmlns:a16="http://schemas.microsoft.com/office/drawing/2014/main" id="{89B4E6DB-DDFA-8541-90A9-3943F8856DC7}"/>
              </a:ext>
            </a:extLst>
          </p:cNvPr>
          <p:cNvSpPr>
            <a:spLocks noChangeArrowheads="1"/>
          </p:cNvSpPr>
          <p:nvPr/>
        </p:nvSpPr>
        <p:spPr bwMode="auto">
          <a:xfrm>
            <a:off x="13341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rgbClr val="B2DDDC"/>
          </a:solidFill>
          <a:ln w="18360" cap="flat">
            <a:solidFill>
              <a:srgbClr val="FFFFFF"/>
            </a:solidFill>
            <a:round/>
            <a:headEnd/>
            <a:tailEnd/>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1" name="Freeform 164">
            <a:extLst>
              <a:ext uri="{FF2B5EF4-FFF2-40B4-BE49-F238E27FC236}">
                <a16:creationId xmlns:a16="http://schemas.microsoft.com/office/drawing/2014/main" id="{B8767509-CF3F-B34E-8860-8E7A368B917D}"/>
              </a:ext>
            </a:extLst>
          </p:cNvPr>
          <p:cNvSpPr>
            <a:spLocks noChangeArrowheads="1"/>
          </p:cNvSpPr>
          <p:nvPr/>
        </p:nvSpPr>
        <p:spPr bwMode="auto">
          <a:xfrm>
            <a:off x="2628823" y="2927232"/>
            <a:ext cx="2194749" cy="1897114"/>
          </a:xfrm>
          <a:custGeom>
            <a:avLst/>
            <a:gdLst>
              <a:gd name="T0" fmla="*/ 3974 w 4001"/>
              <a:gd name="T1" fmla="*/ 1124 h 3459"/>
              <a:gd name="T2" fmla="*/ 3974 w 4001"/>
              <a:gd name="T3" fmla="*/ 1124 h 3459"/>
              <a:gd name="T4" fmla="*/ 3045 w 4001"/>
              <a:gd name="T5" fmla="*/ 68 h 3459"/>
              <a:gd name="T6" fmla="*/ 3045 w 4001"/>
              <a:gd name="T7" fmla="*/ 68 h 3459"/>
              <a:gd name="T8" fmla="*/ 2290 w 4001"/>
              <a:gd name="T9" fmla="*/ 66 h 3459"/>
              <a:gd name="T10" fmla="*/ 2290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8 w 4001"/>
              <a:gd name="T39" fmla="*/ 1661 h 3459"/>
              <a:gd name="T40" fmla="*/ 48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8 w 4001"/>
              <a:gd name="T55" fmla="*/ 3324 h 3459"/>
              <a:gd name="T56" fmla="*/ 2078 w 4001"/>
              <a:gd name="T57" fmla="*/ 3324 h 3459"/>
              <a:gd name="T58" fmla="*/ 2290 w 4001"/>
              <a:gd name="T59" fmla="*/ 3378 h 3459"/>
              <a:gd name="T60" fmla="*/ 2290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5" y="68"/>
                </a:cubicBezTo>
                <a:lnTo>
                  <a:pt x="3045" y="68"/>
                </a:lnTo>
                <a:cubicBezTo>
                  <a:pt x="2794" y="0"/>
                  <a:pt x="2542" y="22"/>
                  <a:pt x="2290" y="66"/>
                </a:cubicBezTo>
                <a:lnTo>
                  <a:pt x="2290" y="66"/>
                </a:lnTo>
                <a:cubicBezTo>
                  <a:pt x="2236" y="75"/>
                  <a:pt x="2212" y="87"/>
                  <a:pt x="2152" y="98"/>
                </a:cubicBezTo>
                <a:lnTo>
                  <a:pt x="2152" y="98"/>
                </a:lnTo>
                <a:lnTo>
                  <a:pt x="2152" y="98"/>
                </a:lnTo>
                <a:cubicBezTo>
                  <a:pt x="2112" y="117"/>
                  <a:pt x="2041" y="133"/>
                  <a:pt x="1998" y="135"/>
                </a:cubicBezTo>
                <a:lnTo>
                  <a:pt x="1998" y="135"/>
                </a:lnTo>
                <a:cubicBezTo>
                  <a:pt x="1967" y="137"/>
                  <a:pt x="1938" y="131"/>
                  <a:pt x="1912" y="119"/>
                </a:cubicBezTo>
                <a:lnTo>
                  <a:pt x="1912" y="119"/>
                </a:lnTo>
                <a:cubicBezTo>
                  <a:pt x="1877" y="103"/>
                  <a:pt x="1842" y="89"/>
                  <a:pt x="1805" y="82"/>
                </a:cubicBezTo>
                <a:lnTo>
                  <a:pt x="1805" y="82"/>
                </a:lnTo>
                <a:cubicBezTo>
                  <a:pt x="1623" y="39"/>
                  <a:pt x="1364" y="17"/>
                  <a:pt x="1182" y="31"/>
                </a:cubicBezTo>
                <a:lnTo>
                  <a:pt x="1182" y="31"/>
                </a:lnTo>
                <a:cubicBezTo>
                  <a:pt x="665" y="71"/>
                  <a:pt x="216" y="436"/>
                  <a:pt x="70" y="933"/>
                </a:cubicBezTo>
                <a:lnTo>
                  <a:pt x="70" y="933"/>
                </a:lnTo>
                <a:cubicBezTo>
                  <a:pt x="0" y="1174"/>
                  <a:pt x="12" y="1418"/>
                  <a:pt x="48" y="1661"/>
                </a:cubicBezTo>
                <a:lnTo>
                  <a:pt x="48" y="1661"/>
                </a:lnTo>
                <a:cubicBezTo>
                  <a:pt x="135" y="2232"/>
                  <a:pt x="382" y="2723"/>
                  <a:pt x="792" y="3132"/>
                </a:cubicBezTo>
                <a:lnTo>
                  <a:pt x="792" y="3132"/>
                </a:lnTo>
                <a:cubicBezTo>
                  <a:pt x="983" y="3322"/>
                  <a:pt x="1215" y="3416"/>
                  <a:pt x="1486" y="3411"/>
                </a:cubicBezTo>
                <a:lnTo>
                  <a:pt x="1486" y="3411"/>
                </a:lnTo>
                <a:cubicBezTo>
                  <a:pt x="1638" y="3409"/>
                  <a:pt x="1778" y="3359"/>
                  <a:pt x="1923" y="3324"/>
                </a:cubicBezTo>
                <a:lnTo>
                  <a:pt x="1923" y="3324"/>
                </a:lnTo>
                <a:cubicBezTo>
                  <a:pt x="1977" y="3310"/>
                  <a:pt x="2026" y="3307"/>
                  <a:pt x="2078" y="3324"/>
                </a:cubicBezTo>
                <a:lnTo>
                  <a:pt x="2078" y="3324"/>
                </a:lnTo>
                <a:cubicBezTo>
                  <a:pt x="2148" y="3345"/>
                  <a:pt x="2219" y="3361"/>
                  <a:pt x="2290" y="3378"/>
                </a:cubicBezTo>
                <a:lnTo>
                  <a:pt x="2290" y="3378"/>
                </a:lnTo>
                <a:cubicBezTo>
                  <a:pt x="2616" y="3458"/>
                  <a:pt x="2913" y="3400"/>
                  <a:pt x="3161" y="3171"/>
                </a:cubicBezTo>
                <a:lnTo>
                  <a:pt x="3161" y="3171"/>
                </a:lnTo>
                <a:cubicBezTo>
                  <a:pt x="3577" y="2787"/>
                  <a:pt x="3834" y="2311"/>
                  <a:pt x="3939" y="1755"/>
                </a:cubicBezTo>
                <a:lnTo>
                  <a:pt x="3939" y="1755"/>
                </a:lnTo>
                <a:cubicBezTo>
                  <a:pt x="3978" y="1546"/>
                  <a:pt x="4000" y="1334"/>
                  <a:pt x="3974" y="1124"/>
                </a:cubicBezTo>
              </a:path>
            </a:pathLst>
          </a:custGeom>
          <a:solidFill>
            <a:srgbClr val="F79037"/>
          </a:solidFill>
          <a:ln>
            <a:noFill/>
          </a:ln>
          <a:effectLst/>
        </p:spPr>
        <p:txBody>
          <a:bodyPr wrap="none" anchor="ctr"/>
          <a:lstStyle/>
          <a:p>
            <a:pPr algn="l" rtl="0"/>
            <a:endParaRPr lang="en-US" sz="900">
              <a:solidFill>
                <a:srgbClr val="000000"/>
              </a:solidFill>
            </a:endParaRPr>
          </a:p>
        </p:txBody>
      </p:sp>
      <p:sp>
        <p:nvSpPr>
          <p:cNvPr id="72" name="Freeform 165">
            <a:extLst>
              <a:ext uri="{FF2B5EF4-FFF2-40B4-BE49-F238E27FC236}">
                <a16:creationId xmlns:a16="http://schemas.microsoft.com/office/drawing/2014/main" id="{BD4EA698-E349-3544-A26F-4EEAFEB484A3}"/>
              </a:ext>
            </a:extLst>
          </p:cNvPr>
          <p:cNvSpPr>
            <a:spLocks noChangeArrowheads="1"/>
          </p:cNvSpPr>
          <p:nvPr/>
        </p:nvSpPr>
        <p:spPr bwMode="auto">
          <a:xfrm>
            <a:off x="7348332"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6" y="68"/>
                </a:cubicBezTo>
                <a:lnTo>
                  <a:pt x="3046" y="68"/>
                </a:lnTo>
                <a:cubicBezTo>
                  <a:pt x="2794" y="0"/>
                  <a:pt x="2543" y="22"/>
                  <a:pt x="2291" y="66"/>
                </a:cubicBezTo>
                <a:lnTo>
                  <a:pt x="2291" y="66"/>
                </a:lnTo>
                <a:cubicBezTo>
                  <a:pt x="2236" y="75"/>
                  <a:pt x="2212" y="87"/>
                  <a:pt x="2152" y="98"/>
                </a:cubicBezTo>
                <a:lnTo>
                  <a:pt x="2152" y="98"/>
                </a:lnTo>
                <a:lnTo>
                  <a:pt x="2152" y="98"/>
                </a:lnTo>
                <a:cubicBezTo>
                  <a:pt x="2112" y="117"/>
                  <a:pt x="2042" y="133"/>
                  <a:pt x="1998" y="135"/>
                </a:cubicBezTo>
                <a:lnTo>
                  <a:pt x="1998" y="135"/>
                </a:lnTo>
                <a:cubicBezTo>
                  <a:pt x="1967" y="137"/>
                  <a:pt x="1938" y="131"/>
                  <a:pt x="1912" y="119"/>
                </a:cubicBezTo>
                <a:lnTo>
                  <a:pt x="1912" y="119"/>
                </a:lnTo>
                <a:cubicBezTo>
                  <a:pt x="1878" y="103"/>
                  <a:pt x="1842" y="89"/>
                  <a:pt x="1805" y="82"/>
                </a:cubicBezTo>
                <a:lnTo>
                  <a:pt x="1805" y="82"/>
                </a:lnTo>
                <a:cubicBezTo>
                  <a:pt x="1623" y="39"/>
                  <a:pt x="1365" y="17"/>
                  <a:pt x="1182" y="31"/>
                </a:cubicBezTo>
                <a:lnTo>
                  <a:pt x="1182" y="31"/>
                </a:lnTo>
                <a:cubicBezTo>
                  <a:pt x="666" y="71"/>
                  <a:pt x="216" y="436"/>
                  <a:pt x="70" y="933"/>
                </a:cubicBezTo>
                <a:lnTo>
                  <a:pt x="70" y="933"/>
                </a:lnTo>
                <a:cubicBezTo>
                  <a:pt x="0" y="1174"/>
                  <a:pt x="12" y="1418"/>
                  <a:pt x="49" y="1661"/>
                </a:cubicBezTo>
                <a:lnTo>
                  <a:pt x="49" y="1661"/>
                </a:lnTo>
                <a:cubicBezTo>
                  <a:pt x="135" y="2232"/>
                  <a:pt x="382" y="2723"/>
                  <a:pt x="792" y="3132"/>
                </a:cubicBezTo>
                <a:lnTo>
                  <a:pt x="792" y="3132"/>
                </a:lnTo>
                <a:cubicBezTo>
                  <a:pt x="983" y="3322"/>
                  <a:pt x="1215" y="3416"/>
                  <a:pt x="1486" y="3411"/>
                </a:cubicBezTo>
                <a:lnTo>
                  <a:pt x="1486" y="3411"/>
                </a:lnTo>
                <a:cubicBezTo>
                  <a:pt x="1638" y="3409"/>
                  <a:pt x="1779" y="3359"/>
                  <a:pt x="1923" y="3324"/>
                </a:cubicBezTo>
                <a:lnTo>
                  <a:pt x="1923" y="3324"/>
                </a:lnTo>
                <a:cubicBezTo>
                  <a:pt x="1977" y="3310"/>
                  <a:pt x="2026" y="3307"/>
                  <a:pt x="2079" y="3324"/>
                </a:cubicBezTo>
                <a:lnTo>
                  <a:pt x="2079" y="3324"/>
                </a:lnTo>
                <a:cubicBezTo>
                  <a:pt x="2148"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9" y="1546"/>
                  <a:pt x="4000" y="1334"/>
                  <a:pt x="3974" y="1124"/>
                </a:cubicBezTo>
              </a:path>
            </a:pathLst>
          </a:custGeom>
          <a:solidFill>
            <a:srgbClr val="F1A0C2"/>
          </a:solidFill>
          <a:ln>
            <a:noFill/>
          </a:ln>
          <a:effectLst/>
        </p:spPr>
        <p:txBody>
          <a:bodyPr wrap="none" anchor="ctr"/>
          <a:lstStyle/>
          <a:p>
            <a:pPr algn="l" rtl="0"/>
            <a:endParaRPr lang="en-US" sz="900">
              <a:solidFill>
                <a:srgbClr val="000000"/>
              </a:solidFill>
            </a:endParaRPr>
          </a:p>
        </p:txBody>
      </p:sp>
      <p:sp>
        <p:nvSpPr>
          <p:cNvPr id="73" name="Freeform 166">
            <a:extLst>
              <a:ext uri="{FF2B5EF4-FFF2-40B4-BE49-F238E27FC236}">
                <a16:creationId xmlns:a16="http://schemas.microsoft.com/office/drawing/2014/main" id="{57A84B93-F43A-C24A-BADB-4A55ABF73B8A}"/>
              </a:ext>
            </a:extLst>
          </p:cNvPr>
          <p:cNvSpPr>
            <a:spLocks noChangeArrowheads="1"/>
          </p:cNvSpPr>
          <p:nvPr/>
        </p:nvSpPr>
        <p:spPr bwMode="auto">
          <a:xfrm>
            <a:off x="9720802" y="2927232"/>
            <a:ext cx="2194749" cy="1897114"/>
          </a:xfrm>
          <a:custGeom>
            <a:avLst/>
            <a:gdLst>
              <a:gd name="T0" fmla="*/ 3973 w 4001"/>
              <a:gd name="T1" fmla="*/ 1124 h 3459"/>
              <a:gd name="T2" fmla="*/ 3973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6 w 4001"/>
              <a:gd name="T27" fmla="*/ 82 h 3459"/>
              <a:gd name="T28" fmla="*/ 1806 w 4001"/>
              <a:gd name="T29" fmla="*/ 82 h 3459"/>
              <a:gd name="T30" fmla="*/ 1183 w 4001"/>
              <a:gd name="T31" fmla="*/ 31 h 3459"/>
              <a:gd name="T32" fmla="*/ 1183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3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3" y="1124"/>
                </a:moveTo>
                <a:lnTo>
                  <a:pt x="3973" y="1124"/>
                </a:lnTo>
                <a:cubicBezTo>
                  <a:pt x="3909" y="607"/>
                  <a:pt x="3549"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8" y="131"/>
                  <a:pt x="1912" y="119"/>
                </a:cubicBezTo>
                <a:lnTo>
                  <a:pt x="1912" y="119"/>
                </a:lnTo>
                <a:cubicBezTo>
                  <a:pt x="1878" y="103"/>
                  <a:pt x="1842" y="89"/>
                  <a:pt x="1806" y="82"/>
                </a:cubicBezTo>
                <a:lnTo>
                  <a:pt x="1806" y="82"/>
                </a:lnTo>
                <a:cubicBezTo>
                  <a:pt x="1623" y="39"/>
                  <a:pt x="1365" y="17"/>
                  <a:pt x="1183" y="31"/>
                </a:cubicBezTo>
                <a:lnTo>
                  <a:pt x="1183" y="31"/>
                </a:lnTo>
                <a:cubicBezTo>
                  <a:pt x="666" y="71"/>
                  <a:pt x="216" y="436"/>
                  <a:pt x="70" y="933"/>
                </a:cubicBezTo>
                <a:lnTo>
                  <a:pt x="70" y="933"/>
                </a:lnTo>
                <a:cubicBezTo>
                  <a:pt x="0" y="1174"/>
                  <a:pt x="12" y="1418"/>
                  <a:pt x="49" y="1661"/>
                </a:cubicBezTo>
                <a:lnTo>
                  <a:pt x="49" y="1661"/>
                </a:lnTo>
                <a:cubicBezTo>
                  <a:pt x="135"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8" y="1546"/>
                  <a:pt x="4000" y="1334"/>
                  <a:pt x="3973" y="1124"/>
                </a:cubicBezTo>
              </a:path>
            </a:pathLst>
          </a:custGeom>
          <a:solidFill>
            <a:schemeClr val="accent4"/>
          </a:solidFill>
          <a:ln>
            <a:noFill/>
          </a:ln>
          <a:effectLst/>
        </p:spPr>
        <p:txBody>
          <a:bodyPr wrap="none" anchor="ctr"/>
          <a:lstStyle/>
          <a:p>
            <a:pPr algn="l" rtl="0"/>
            <a:endParaRPr lang="en-US" sz="900">
              <a:solidFill>
                <a:srgbClr val="000000"/>
              </a:solidFill>
            </a:endParaRPr>
          </a:p>
        </p:txBody>
      </p:sp>
      <p:sp>
        <p:nvSpPr>
          <p:cNvPr id="74" name="Freeform 167">
            <a:extLst>
              <a:ext uri="{FF2B5EF4-FFF2-40B4-BE49-F238E27FC236}">
                <a16:creationId xmlns:a16="http://schemas.microsoft.com/office/drawing/2014/main" id="{158565B1-42B8-5C4C-9790-E2DE99F6E50E}"/>
              </a:ext>
            </a:extLst>
          </p:cNvPr>
          <p:cNvSpPr>
            <a:spLocks noChangeArrowheads="1"/>
          </p:cNvSpPr>
          <p:nvPr/>
        </p:nvSpPr>
        <p:spPr bwMode="auto">
          <a:xfrm>
            <a:off x="3727407"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a:noFill/>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5" name="Freeform 168">
            <a:extLst>
              <a:ext uri="{FF2B5EF4-FFF2-40B4-BE49-F238E27FC236}">
                <a16:creationId xmlns:a16="http://schemas.microsoft.com/office/drawing/2014/main" id="{02143FC4-5F14-8640-AB5B-6889461F4EA4}"/>
              </a:ext>
            </a:extLst>
          </p:cNvPr>
          <p:cNvSpPr>
            <a:spLocks noChangeArrowheads="1"/>
          </p:cNvSpPr>
          <p:nvPr/>
        </p:nvSpPr>
        <p:spPr bwMode="auto">
          <a:xfrm>
            <a:off x="3727407"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rgbClr val="F79037"/>
          </a:solidFill>
          <a:ln w="18360" cap="flat">
            <a:solidFill>
              <a:srgbClr val="FFFFFF"/>
            </a:solidFill>
            <a:round/>
            <a:headEnd/>
            <a:tailEnd/>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6" name="Freeform 169">
            <a:extLst>
              <a:ext uri="{FF2B5EF4-FFF2-40B4-BE49-F238E27FC236}">
                <a16:creationId xmlns:a16="http://schemas.microsoft.com/office/drawing/2014/main" id="{CA9C22B7-B229-F24D-84A1-CB74C6527951}"/>
              </a:ext>
            </a:extLst>
          </p:cNvPr>
          <p:cNvSpPr>
            <a:spLocks noChangeArrowheads="1"/>
          </p:cNvSpPr>
          <p:nvPr/>
        </p:nvSpPr>
        <p:spPr bwMode="auto">
          <a:xfrm>
            <a:off x="84832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chemeClr val="accent3"/>
          </a:solidFill>
          <a:ln>
            <a:noFill/>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7" name="Freeform 170">
            <a:extLst>
              <a:ext uri="{FF2B5EF4-FFF2-40B4-BE49-F238E27FC236}">
                <a16:creationId xmlns:a16="http://schemas.microsoft.com/office/drawing/2014/main" id="{8CDD766A-11F7-9140-8145-D32FCD51ED76}"/>
              </a:ext>
            </a:extLst>
          </p:cNvPr>
          <p:cNvSpPr>
            <a:spLocks noChangeArrowheads="1"/>
          </p:cNvSpPr>
          <p:nvPr/>
        </p:nvSpPr>
        <p:spPr bwMode="auto">
          <a:xfrm>
            <a:off x="84832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rgbClr val="F1A0C2"/>
          </a:solidFill>
          <a:ln w="18360" cap="flat">
            <a:solidFill>
              <a:srgbClr val="FFFFFF"/>
            </a:solidFill>
            <a:round/>
            <a:headEnd/>
            <a:tailEnd/>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8" name="Freeform 171">
            <a:extLst>
              <a:ext uri="{FF2B5EF4-FFF2-40B4-BE49-F238E27FC236}">
                <a16:creationId xmlns:a16="http://schemas.microsoft.com/office/drawing/2014/main" id="{22B0E485-AE14-5B44-903E-3BF559BD8D68}"/>
              </a:ext>
            </a:extLst>
          </p:cNvPr>
          <p:cNvSpPr>
            <a:spLocks noChangeArrowheads="1"/>
          </p:cNvSpPr>
          <p:nvPr/>
        </p:nvSpPr>
        <p:spPr bwMode="auto">
          <a:xfrm>
            <a:off x="10894400"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chemeClr val="accent4"/>
          </a:solidFill>
          <a:ln>
            <a:noFill/>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79" name="Freeform 172">
            <a:extLst>
              <a:ext uri="{FF2B5EF4-FFF2-40B4-BE49-F238E27FC236}">
                <a16:creationId xmlns:a16="http://schemas.microsoft.com/office/drawing/2014/main" id="{A1F49DF1-096A-9D40-8B00-0B4541456179}"/>
              </a:ext>
            </a:extLst>
          </p:cNvPr>
          <p:cNvSpPr>
            <a:spLocks noChangeArrowheads="1"/>
          </p:cNvSpPr>
          <p:nvPr/>
        </p:nvSpPr>
        <p:spPr bwMode="auto">
          <a:xfrm>
            <a:off x="10894400"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chemeClr val="accent4"/>
          </a:solidFill>
          <a:ln w="18360" cap="flat">
            <a:solidFill>
              <a:srgbClr val="FFFFFF"/>
            </a:solidFill>
            <a:round/>
            <a:headEnd/>
            <a:tailEnd/>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270" name="CuadroTexto 4">
            <a:extLst>
              <a:ext uri="{FF2B5EF4-FFF2-40B4-BE49-F238E27FC236}">
                <a16:creationId xmlns:a16="http://schemas.microsoft.com/office/drawing/2014/main" id="{6B4FEFA9-7547-C042-8E73-5852931BA376}"/>
              </a:ext>
            </a:extLst>
          </p:cNvPr>
          <p:cNvSpPr txBox="1"/>
          <p:nvPr/>
        </p:nvSpPr>
        <p:spPr>
          <a:xfrm>
            <a:off x="1372275" y="2576768"/>
            <a:ext cx="688463" cy="523220"/>
          </a:xfrm>
          <a:prstGeom prst="rect">
            <a:avLst/>
          </a:prstGeom>
          <a:noFill/>
        </p:spPr>
        <p:txBody>
          <a:bodyPr wrap="square" rtlCol="0">
            <a:spAutoFit/>
          </a:bodyPr>
          <a:lstStyle/>
          <a:p>
            <a:pPr algn="ctr" rtl="0"/>
            <a:r>
              <a:rPr lang="en-US" sz="2800">
                <a:solidFill>
                  <a:srgbClr val="000000"/>
                </a:solidFill>
                <a:latin typeface="Arial Black" panose="020B0A04020102020204" pitchFamily="34" charset="0"/>
                <a:ea typeface="Lato Semibold" panose="020F0502020204030203" pitchFamily="34" charset="0"/>
                <a:cs typeface="Lato Semibold" panose="020F0502020204030203" pitchFamily="34" charset="0"/>
              </a:rPr>
              <a:t>1</a:t>
            </a:r>
          </a:p>
        </p:txBody>
      </p:sp>
      <p:sp>
        <p:nvSpPr>
          <p:cNvPr id="271" name="CuadroTexto 4">
            <a:extLst>
              <a:ext uri="{FF2B5EF4-FFF2-40B4-BE49-F238E27FC236}">
                <a16:creationId xmlns:a16="http://schemas.microsoft.com/office/drawing/2014/main" id="{999FCB39-CDA1-D94A-BF2C-F0CAEA8CD266}"/>
              </a:ext>
            </a:extLst>
          </p:cNvPr>
          <p:cNvSpPr txBox="1"/>
          <p:nvPr/>
        </p:nvSpPr>
        <p:spPr>
          <a:xfrm>
            <a:off x="3781728" y="2576768"/>
            <a:ext cx="688463" cy="523220"/>
          </a:xfrm>
          <a:prstGeom prst="rect">
            <a:avLst/>
          </a:prstGeom>
          <a:noFill/>
        </p:spPr>
        <p:txBody>
          <a:bodyPr wrap="square" rtlCol="0">
            <a:spAutoFit/>
          </a:bodyPr>
          <a:lstStyle/>
          <a:p>
            <a:pPr algn="ctr" rtl="0"/>
            <a:r>
              <a:rPr lang="en-US" sz="2800">
                <a:solidFill>
                  <a:srgbClr val="000000"/>
                </a:solidFill>
                <a:latin typeface="Arial Black" panose="020B0A04020102020204" pitchFamily="34" charset="0"/>
                <a:ea typeface="Lato Semibold" panose="020F0502020204030203" pitchFamily="34" charset="0"/>
                <a:cs typeface="Lato Semibold" panose="020F0502020204030203" pitchFamily="34" charset="0"/>
              </a:rPr>
              <a:t>2</a:t>
            </a:r>
          </a:p>
        </p:txBody>
      </p:sp>
      <p:sp>
        <p:nvSpPr>
          <p:cNvPr id="272" name="CuadroTexto 4">
            <a:extLst>
              <a:ext uri="{FF2B5EF4-FFF2-40B4-BE49-F238E27FC236}">
                <a16:creationId xmlns:a16="http://schemas.microsoft.com/office/drawing/2014/main" id="{02FE9622-1B6E-0F41-956F-F92C1342699A}"/>
              </a:ext>
            </a:extLst>
          </p:cNvPr>
          <p:cNvSpPr txBox="1"/>
          <p:nvPr/>
        </p:nvSpPr>
        <p:spPr>
          <a:xfrm>
            <a:off x="8521960" y="2576768"/>
            <a:ext cx="688463" cy="523220"/>
          </a:xfrm>
          <a:prstGeom prst="rect">
            <a:avLst/>
          </a:prstGeom>
          <a:noFill/>
        </p:spPr>
        <p:txBody>
          <a:bodyPr wrap="square" rtlCol="0">
            <a:spAutoFit/>
          </a:bodyPr>
          <a:lstStyle/>
          <a:p>
            <a:pPr algn="ctr" rtl="0"/>
            <a:r>
              <a:rPr lang="en-US" sz="2800">
                <a:solidFill>
                  <a:srgbClr val="000000"/>
                </a:solidFill>
                <a:latin typeface="Arial Black" panose="020B0A04020102020204" pitchFamily="34" charset="0"/>
                <a:ea typeface="Lato Semibold" panose="020F0502020204030203" pitchFamily="34" charset="0"/>
                <a:cs typeface="Lato Semibold" panose="020F0502020204030203" pitchFamily="34" charset="0"/>
              </a:rPr>
              <a:t>4</a:t>
            </a:r>
          </a:p>
        </p:txBody>
      </p:sp>
      <p:sp>
        <p:nvSpPr>
          <p:cNvPr id="273" name="CuadroTexto 4">
            <a:extLst>
              <a:ext uri="{FF2B5EF4-FFF2-40B4-BE49-F238E27FC236}">
                <a16:creationId xmlns:a16="http://schemas.microsoft.com/office/drawing/2014/main" id="{CDD73ED0-139D-C94A-8C63-B262DD190F73}"/>
              </a:ext>
            </a:extLst>
          </p:cNvPr>
          <p:cNvSpPr txBox="1"/>
          <p:nvPr/>
        </p:nvSpPr>
        <p:spPr>
          <a:xfrm>
            <a:off x="10933148" y="2576768"/>
            <a:ext cx="688463" cy="523220"/>
          </a:xfrm>
          <a:prstGeom prst="rect">
            <a:avLst/>
          </a:prstGeom>
          <a:noFill/>
        </p:spPr>
        <p:txBody>
          <a:bodyPr wrap="square" rtlCol="0">
            <a:spAutoFit/>
          </a:bodyPr>
          <a:lstStyle/>
          <a:p>
            <a:pPr algn="ctr" rtl="0"/>
            <a:r>
              <a:rPr lang="en-US" sz="2800">
                <a:solidFill>
                  <a:srgbClr val="000000"/>
                </a:solidFill>
                <a:latin typeface="Arial Black" panose="020B0A04020102020204" pitchFamily="34" charset="0"/>
                <a:ea typeface="Lato Semibold" panose="020F0502020204030203" pitchFamily="34" charset="0"/>
                <a:cs typeface="Lato Semibold" panose="020F0502020204030203" pitchFamily="34" charset="0"/>
              </a:rPr>
              <a:t>5</a:t>
            </a:r>
          </a:p>
        </p:txBody>
      </p:sp>
      <p:sp>
        <p:nvSpPr>
          <p:cNvPr id="275" name="CuadroTexto 4">
            <a:extLst>
              <a:ext uri="{FF2B5EF4-FFF2-40B4-BE49-F238E27FC236}">
                <a16:creationId xmlns:a16="http://schemas.microsoft.com/office/drawing/2014/main" id="{6DFAEA21-5DC5-3445-94D3-B662D80B3B18}"/>
              </a:ext>
            </a:extLst>
          </p:cNvPr>
          <p:cNvSpPr txBox="1"/>
          <p:nvPr/>
        </p:nvSpPr>
        <p:spPr>
          <a:xfrm>
            <a:off x="561814" y="3288186"/>
            <a:ext cx="1620921" cy="1015663"/>
          </a:xfrm>
          <a:prstGeom prst="rect">
            <a:avLst/>
          </a:prstGeom>
          <a:noFill/>
        </p:spPr>
        <p:txBody>
          <a:bodyPr wrap="square" lIns="91440" tIns="45720" rIns="91440" bIns="45720" rtlCol="0" anchor="t">
            <a:spAutoFit/>
          </a:bodyPr>
          <a:lstStyle/>
          <a:p>
            <a:pPr algn="ctr"/>
            <a:r>
              <a:rPr lang="en-US" sz="2000" b="1" err="1">
                <a:solidFill>
                  <a:srgbClr val="000000"/>
                </a:solidFill>
                <a:ea typeface="Lato Light"/>
                <a:cs typeface="Lato Light"/>
              </a:rPr>
              <a:t>Ürünlerinizi</a:t>
            </a:r>
            <a:r>
              <a:rPr lang="en-US" sz="2000" b="1">
                <a:solidFill>
                  <a:srgbClr val="000000"/>
                </a:solidFill>
                <a:ea typeface="Lato Light"/>
                <a:cs typeface="Lato Light"/>
              </a:rPr>
              <a:t> </a:t>
            </a:r>
            <a:r>
              <a:rPr lang="en-US" sz="2000" b="1" err="1">
                <a:solidFill>
                  <a:srgbClr val="000000"/>
                </a:solidFill>
                <a:ea typeface="Lato Light"/>
                <a:cs typeface="Lato Light"/>
              </a:rPr>
              <a:t>Etik</a:t>
            </a:r>
            <a:r>
              <a:rPr lang="en-US" sz="2000" b="1">
                <a:solidFill>
                  <a:srgbClr val="000000"/>
                </a:solidFill>
                <a:ea typeface="Lato Light"/>
                <a:cs typeface="Lato Light"/>
              </a:rPr>
              <a:t> </a:t>
            </a:r>
            <a:r>
              <a:rPr lang="en-US" sz="2000" b="1" err="1">
                <a:solidFill>
                  <a:srgbClr val="000000"/>
                </a:solidFill>
                <a:ea typeface="Lato Light"/>
                <a:cs typeface="Lato Light"/>
              </a:rPr>
              <a:t>yollarla</a:t>
            </a:r>
            <a:r>
              <a:rPr lang="en-US" sz="2000" b="1">
                <a:solidFill>
                  <a:srgbClr val="000000"/>
                </a:solidFill>
                <a:ea typeface="Lato Light"/>
                <a:cs typeface="Lato Light"/>
              </a:rPr>
              <a:t> </a:t>
            </a:r>
            <a:r>
              <a:rPr lang="en-US" sz="2000" b="1" err="1">
                <a:solidFill>
                  <a:srgbClr val="000000"/>
                </a:solidFill>
                <a:ea typeface="Lato Light"/>
                <a:cs typeface="Lato Light"/>
              </a:rPr>
              <a:t>üretin</a:t>
            </a:r>
            <a:endParaRPr lang="en-US" sz="2000" b="1">
              <a:solidFill>
                <a:srgbClr val="000000"/>
              </a:solidFill>
              <a:ea typeface="Lato Light"/>
              <a:cs typeface="Lato Light"/>
            </a:endParaRPr>
          </a:p>
        </p:txBody>
      </p:sp>
      <p:sp>
        <p:nvSpPr>
          <p:cNvPr id="279" name="CuadroTexto 4">
            <a:extLst>
              <a:ext uri="{FF2B5EF4-FFF2-40B4-BE49-F238E27FC236}">
                <a16:creationId xmlns:a16="http://schemas.microsoft.com/office/drawing/2014/main" id="{C70741A6-1ADF-F943-8EB2-F1AAF5A2A387}"/>
              </a:ext>
            </a:extLst>
          </p:cNvPr>
          <p:cNvSpPr txBox="1"/>
          <p:nvPr/>
        </p:nvSpPr>
        <p:spPr>
          <a:xfrm>
            <a:off x="2708372" y="3065516"/>
            <a:ext cx="2062411" cy="1631216"/>
          </a:xfrm>
          <a:prstGeom prst="rect">
            <a:avLst/>
          </a:prstGeom>
          <a:noFill/>
        </p:spPr>
        <p:txBody>
          <a:bodyPr wrap="square" lIns="91440" tIns="45720" rIns="91440" bIns="45720" rtlCol="0" anchor="t">
            <a:spAutoFit/>
          </a:bodyPr>
          <a:lstStyle/>
          <a:p>
            <a:pPr algn="ctr" rtl="0"/>
            <a:r>
              <a:rPr lang="en-US" sz="2000" b="1">
                <a:solidFill>
                  <a:srgbClr val="000000"/>
                </a:solidFill>
                <a:ea typeface="Lato Light"/>
                <a:cs typeface="Lato Light"/>
              </a:rPr>
              <a:t>Müşteriyi onlar için neyin önemli olduğu konusunda dinleyin</a:t>
            </a:r>
          </a:p>
        </p:txBody>
      </p:sp>
      <p:sp>
        <p:nvSpPr>
          <p:cNvPr id="282" name="CuadroTexto 4">
            <a:extLst>
              <a:ext uri="{FF2B5EF4-FFF2-40B4-BE49-F238E27FC236}">
                <a16:creationId xmlns:a16="http://schemas.microsoft.com/office/drawing/2014/main" id="{7199065E-3649-0E40-BF93-BDE8841C63CE}"/>
              </a:ext>
            </a:extLst>
          </p:cNvPr>
          <p:cNvSpPr txBox="1"/>
          <p:nvPr/>
        </p:nvSpPr>
        <p:spPr>
          <a:xfrm>
            <a:off x="7581568" y="3385664"/>
            <a:ext cx="1803290" cy="707886"/>
          </a:xfrm>
          <a:prstGeom prst="rect">
            <a:avLst/>
          </a:prstGeom>
          <a:noFill/>
        </p:spPr>
        <p:txBody>
          <a:bodyPr wrap="square" lIns="91440" tIns="45720" rIns="91440" bIns="45720" rtlCol="0" anchor="t">
            <a:spAutoFit/>
          </a:bodyPr>
          <a:lstStyle/>
          <a:p>
            <a:pPr algn="ctr" rtl="0"/>
            <a:r>
              <a:rPr lang="en-US" sz="2000" b="1" dirty="0" err="1">
                <a:solidFill>
                  <a:srgbClr val="000000"/>
                </a:solidFill>
                <a:ea typeface="Lato Light"/>
                <a:cs typeface="Lato Light"/>
              </a:rPr>
              <a:t>Topluma</a:t>
            </a:r>
            <a:r>
              <a:rPr lang="en-US" sz="2000" b="1" dirty="0">
                <a:solidFill>
                  <a:srgbClr val="000000"/>
                </a:solidFill>
                <a:ea typeface="Lato Light"/>
                <a:cs typeface="Lato Light"/>
              </a:rPr>
              <a:t> Geri Verin</a:t>
            </a:r>
          </a:p>
        </p:txBody>
      </p:sp>
      <p:sp>
        <p:nvSpPr>
          <p:cNvPr id="285" name="CuadroTexto 4">
            <a:extLst>
              <a:ext uri="{FF2B5EF4-FFF2-40B4-BE49-F238E27FC236}">
                <a16:creationId xmlns:a16="http://schemas.microsoft.com/office/drawing/2014/main" id="{48AE8D52-8CE4-E04C-9E9E-53A9AC8D5A90}"/>
              </a:ext>
            </a:extLst>
          </p:cNvPr>
          <p:cNvSpPr txBox="1"/>
          <p:nvPr/>
        </p:nvSpPr>
        <p:spPr>
          <a:xfrm>
            <a:off x="10011322" y="3288186"/>
            <a:ext cx="1620921" cy="1015663"/>
          </a:xfrm>
          <a:prstGeom prst="rect">
            <a:avLst/>
          </a:prstGeom>
          <a:noFill/>
        </p:spPr>
        <p:txBody>
          <a:bodyPr wrap="square" lIns="91440" tIns="45720" rIns="91440" bIns="45720" rtlCol="0" anchor="t">
            <a:spAutoFit/>
          </a:bodyPr>
          <a:lstStyle/>
          <a:p>
            <a:pPr algn="ctr" rtl="0"/>
            <a:r>
              <a:rPr lang="en-US" sz="2000" b="1">
                <a:solidFill>
                  <a:srgbClr val="000000"/>
                </a:solidFill>
                <a:ea typeface="Lato Light"/>
                <a:cs typeface="Lato Light"/>
              </a:rPr>
              <a:t>Bir Etik Kültürü Yaratın</a:t>
            </a:r>
          </a:p>
        </p:txBody>
      </p:sp>
      <p:sp>
        <p:nvSpPr>
          <p:cNvPr id="2" name="Freeform 164">
            <a:extLst>
              <a:ext uri="{FF2B5EF4-FFF2-40B4-BE49-F238E27FC236}">
                <a16:creationId xmlns:a16="http://schemas.microsoft.com/office/drawing/2014/main" id="{B4F06596-B607-DEDE-C9C6-FF13A74892D6}"/>
              </a:ext>
            </a:extLst>
          </p:cNvPr>
          <p:cNvSpPr>
            <a:spLocks noChangeArrowheads="1"/>
          </p:cNvSpPr>
          <p:nvPr/>
        </p:nvSpPr>
        <p:spPr bwMode="auto">
          <a:xfrm>
            <a:off x="4979190" y="2927232"/>
            <a:ext cx="2194749" cy="1897114"/>
          </a:xfrm>
          <a:custGeom>
            <a:avLst/>
            <a:gdLst>
              <a:gd name="T0" fmla="*/ 3974 w 4001"/>
              <a:gd name="T1" fmla="*/ 1124 h 3459"/>
              <a:gd name="T2" fmla="*/ 3974 w 4001"/>
              <a:gd name="T3" fmla="*/ 1124 h 3459"/>
              <a:gd name="T4" fmla="*/ 3045 w 4001"/>
              <a:gd name="T5" fmla="*/ 68 h 3459"/>
              <a:gd name="T6" fmla="*/ 3045 w 4001"/>
              <a:gd name="T7" fmla="*/ 68 h 3459"/>
              <a:gd name="T8" fmla="*/ 2290 w 4001"/>
              <a:gd name="T9" fmla="*/ 66 h 3459"/>
              <a:gd name="T10" fmla="*/ 2290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8 w 4001"/>
              <a:gd name="T39" fmla="*/ 1661 h 3459"/>
              <a:gd name="T40" fmla="*/ 48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8 w 4001"/>
              <a:gd name="T55" fmla="*/ 3324 h 3459"/>
              <a:gd name="T56" fmla="*/ 2078 w 4001"/>
              <a:gd name="T57" fmla="*/ 3324 h 3459"/>
              <a:gd name="T58" fmla="*/ 2290 w 4001"/>
              <a:gd name="T59" fmla="*/ 3378 h 3459"/>
              <a:gd name="T60" fmla="*/ 2290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5" y="68"/>
                </a:cubicBezTo>
                <a:lnTo>
                  <a:pt x="3045" y="68"/>
                </a:lnTo>
                <a:cubicBezTo>
                  <a:pt x="2794" y="0"/>
                  <a:pt x="2542" y="22"/>
                  <a:pt x="2290" y="66"/>
                </a:cubicBezTo>
                <a:lnTo>
                  <a:pt x="2290" y="66"/>
                </a:lnTo>
                <a:cubicBezTo>
                  <a:pt x="2236" y="75"/>
                  <a:pt x="2212" y="87"/>
                  <a:pt x="2152" y="98"/>
                </a:cubicBezTo>
                <a:lnTo>
                  <a:pt x="2152" y="98"/>
                </a:lnTo>
                <a:lnTo>
                  <a:pt x="2152" y="98"/>
                </a:lnTo>
                <a:cubicBezTo>
                  <a:pt x="2112" y="117"/>
                  <a:pt x="2041" y="133"/>
                  <a:pt x="1998" y="135"/>
                </a:cubicBezTo>
                <a:lnTo>
                  <a:pt x="1998" y="135"/>
                </a:lnTo>
                <a:cubicBezTo>
                  <a:pt x="1967" y="137"/>
                  <a:pt x="1938" y="131"/>
                  <a:pt x="1912" y="119"/>
                </a:cubicBezTo>
                <a:lnTo>
                  <a:pt x="1912" y="119"/>
                </a:lnTo>
                <a:cubicBezTo>
                  <a:pt x="1877" y="103"/>
                  <a:pt x="1842" y="89"/>
                  <a:pt x="1805" y="82"/>
                </a:cubicBezTo>
                <a:lnTo>
                  <a:pt x="1805" y="82"/>
                </a:lnTo>
                <a:cubicBezTo>
                  <a:pt x="1623" y="39"/>
                  <a:pt x="1364" y="17"/>
                  <a:pt x="1182" y="31"/>
                </a:cubicBezTo>
                <a:lnTo>
                  <a:pt x="1182" y="31"/>
                </a:lnTo>
                <a:cubicBezTo>
                  <a:pt x="665" y="71"/>
                  <a:pt x="216" y="436"/>
                  <a:pt x="70" y="933"/>
                </a:cubicBezTo>
                <a:lnTo>
                  <a:pt x="70" y="933"/>
                </a:lnTo>
                <a:cubicBezTo>
                  <a:pt x="0" y="1174"/>
                  <a:pt x="12" y="1418"/>
                  <a:pt x="48" y="1661"/>
                </a:cubicBezTo>
                <a:lnTo>
                  <a:pt x="48" y="1661"/>
                </a:lnTo>
                <a:cubicBezTo>
                  <a:pt x="135" y="2232"/>
                  <a:pt x="382" y="2723"/>
                  <a:pt x="792" y="3132"/>
                </a:cubicBezTo>
                <a:lnTo>
                  <a:pt x="792" y="3132"/>
                </a:lnTo>
                <a:cubicBezTo>
                  <a:pt x="983" y="3322"/>
                  <a:pt x="1215" y="3416"/>
                  <a:pt x="1486" y="3411"/>
                </a:cubicBezTo>
                <a:lnTo>
                  <a:pt x="1486" y="3411"/>
                </a:lnTo>
                <a:cubicBezTo>
                  <a:pt x="1638" y="3409"/>
                  <a:pt x="1778" y="3359"/>
                  <a:pt x="1923" y="3324"/>
                </a:cubicBezTo>
                <a:lnTo>
                  <a:pt x="1923" y="3324"/>
                </a:lnTo>
                <a:cubicBezTo>
                  <a:pt x="1977" y="3310"/>
                  <a:pt x="2026" y="3307"/>
                  <a:pt x="2078" y="3324"/>
                </a:cubicBezTo>
                <a:lnTo>
                  <a:pt x="2078" y="3324"/>
                </a:lnTo>
                <a:cubicBezTo>
                  <a:pt x="2148" y="3345"/>
                  <a:pt x="2219" y="3361"/>
                  <a:pt x="2290" y="3378"/>
                </a:cubicBezTo>
                <a:lnTo>
                  <a:pt x="2290" y="3378"/>
                </a:lnTo>
                <a:cubicBezTo>
                  <a:pt x="2616" y="3458"/>
                  <a:pt x="2913" y="3400"/>
                  <a:pt x="3161" y="3171"/>
                </a:cubicBezTo>
                <a:lnTo>
                  <a:pt x="3161" y="3171"/>
                </a:lnTo>
                <a:cubicBezTo>
                  <a:pt x="3577" y="2787"/>
                  <a:pt x="3834" y="2311"/>
                  <a:pt x="3939" y="1755"/>
                </a:cubicBezTo>
                <a:lnTo>
                  <a:pt x="3939" y="1755"/>
                </a:lnTo>
                <a:cubicBezTo>
                  <a:pt x="3978" y="1546"/>
                  <a:pt x="4000" y="1334"/>
                  <a:pt x="3974" y="1124"/>
                </a:cubicBezTo>
              </a:path>
            </a:pathLst>
          </a:custGeom>
          <a:solidFill>
            <a:schemeClr val="accent2"/>
          </a:solidFill>
          <a:ln>
            <a:noFill/>
          </a:ln>
          <a:effectLst/>
        </p:spPr>
        <p:txBody>
          <a:bodyPr wrap="none" anchor="ctr"/>
          <a:lstStyle/>
          <a:p>
            <a:pPr algn="l" rtl="0"/>
            <a:endParaRPr lang="en-US" sz="900">
              <a:solidFill>
                <a:srgbClr val="000000"/>
              </a:solidFill>
            </a:endParaRPr>
          </a:p>
        </p:txBody>
      </p:sp>
      <p:sp>
        <p:nvSpPr>
          <p:cNvPr id="3" name="Freeform 167">
            <a:extLst>
              <a:ext uri="{FF2B5EF4-FFF2-40B4-BE49-F238E27FC236}">
                <a16:creationId xmlns:a16="http://schemas.microsoft.com/office/drawing/2014/main" id="{E231A667-8A8C-33F2-B1D4-6A923CE7CA84}"/>
              </a:ext>
            </a:extLst>
          </p:cNvPr>
          <p:cNvSpPr>
            <a:spLocks noChangeArrowheads="1"/>
          </p:cNvSpPr>
          <p:nvPr/>
        </p:nvSpPr>
        <p:spPr bwMode="auto">
          <a:xfrm>
            <a:off x="607777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a:noFill/>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4" name="Freeform 168">
            <a:extLst>
              <a:ext uri="{FF2B5EF4-FFF2-40B4-BE49-F238E27FC236}">
                <a16:creationId xmlns:a16="http://schemas.microsoft.com/office/drawing/2014/main" id="{E7CF9FED-6AEB-2091-76F1-37AC1979E263}"/>
              </a:ext>
            </a:extLst>
          </p:cNvPr>
          <p:cNvSpPr>
            <a:spLocks noChangeArrowheads="1"/>
          </p:cNvSpPr>
          <p:nvPr/>
        </p:nvSpPr>
        <p:spPr bwMode="auto">
          <a:xfrm>
            <a:off x="607777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w="18360" cap="flat">
            <a:solidFill>
              <a:srgbClr val="FFFFFF"/>
            </a:solidFill>
            <a:round/>
            <a:headEnd/>
            <a:tailEnd/>
          </a:ln>
          <a:effectLst/>
        </p:spPr>
        <p:txBody>
          <a:bodyPr wrap="none" anchor="ctr"/>
          <a:lstStyle/>
          <a:p>
            <a:pPr algn="l" rtl="0"/>
            <a:endParaRPr lang="en-US" sz="2800">
              <a:solidFill>
                <a:srgbClr val="000000"/>
              </a:solidFill>
              <a:latin typeface="Arial Black" panose="020B0A04020102020204" pitchFamily="34" charset="0"/>
            </a:endParaRPr>
          </a:p>
        </p:txBody>
      </p:sp>
      <p:sp>
        <p:nvSpPr>
          <p:cNvPr id="5" name="CuadroTexto 4">
            <a:extLst>
              <a:ext uri="{FF2B5EF4-FFF2-40B4-BE49-F238E27FC236}">
                <a16:creationId xmlns:a16="http://schemas.microsoft.com/office/drawing/2014/main" id="{5409B928-50FF-0089-83DB-728503168343}"/>
              </a:ext>
            </a:extLst>
          </p:cNvPr>
          <p:cNvSpPr txBox="1"/>
          <p:nvPr/>
        </p:nvSpPr>
        <p:spPr>
          <a:xfrm>
            <a:off x="6132095" y="2576768"/>
            <a:ext cx="688463" cy="523220"/>
          </a:xfrm>
          <a:prstGeom prst="rect">
            <a:avLst/>
          </a:prstGeom>
          <a:noFill/>
        </p:spPr>
        <p:txBody>
          <a:bodyPr wrap="square" rtlCol="0">
            <a:spAutoFit/>
          </a:bodyPr>
          <a:lstStyle/>
          <a:p>
            <a:pPr algn="ctr" rtl="0"/>
            <a:r>
              <a:rPr lang="en-US" sz="2800">
                <a:solidFill>
                  <a:srgbClr val="000000"/>
                </a:solidFill>
                <a:latin typeface="Arial Black" panose="020B0A04020102020204" pitchFamily="34" charset="0"/>
                <a:ea typeface="Lato Semibold" panose="020F0502020204030203" pitchFamily="34" charset="0"/>
                <a:cs typeface="Lato Semibold" panose="020F0502020204030203" pitchFamily="34" charset="0"/>
              </a:rPr>
              <a:t>3</a:t>
            </a:r>
          </a:p>
        </p:txBody>
      </p:sp>
      <p:sp>
        <p:nvSpPr>
          <p:cNvPr id="7" name="CuadroTexto 4">
            <a:extLst>
              <a:ext uri="{FF2B5EF4-FFF2-40B4-BE49-F238E27FC236}">
                <a16:creationId xmlns:a16="http://schemas.microsoft.com/office/drawing/2014/main" id="{C62071BA-7F98-29C9-57CA-3F5D9A8A0FC0}"/>
              </a:ext>
            </a:extLst>
          </p:cNvPr>
          <p:cNvSpPr txBox="1"/>
          <p:nvPr/>
        </p:nvSpPr>
        <p:spPr>
          <a:xfrm>
            <a:off x="5321634" y="3385664"/>
            <a:ext cx="1620921" cy="707886"/>
          </a:xfrm>
          <a:prstGeom prst="rect">
            <a:avLst/>
          </a:prstGeom>
          <a:noFill/>
        </p:spPr>
        <p:txBody>
          <a:bodyPr wrap="square" lIns="91440" tIns="45720" rIns="91440" bIns="45720" rtlCol="0" anchor="t">
            <a:spAutoFit/>
          </a:bodyPr>
          <a:lstStyle/>
          <a:p>
            <a:pPr algn="ctr" rtl="0"/>
            <a:r>
              <a:rPr lang="en-US" sz="2000" b="1" dirty="0" err="1">
                <a:solidFill>
                  <a:srgbClr val="000000"/>
                </a:solidFill>
                <a:ea typeface="Lato Light"/>
                <a:cs typeface="Lato Light"/>
              </a:rPr>
              <a:t>Değerlerinize</a:t>
            </a:r>
            <a:r>
              <a:rPr lang="en-US" sz="2000" b="1" dirty="0">
                <a:solidFill>
                  <a:srgbClr val="000000"/>
                </a:solidFill>
                <a:ea typeface="Lato Light"/>
                <a:cs typeface="Lato Light"/>
              </a:rPr>
              <a:t> </a:t>
            </a:r>
            <a:r>
              <a:rPr lang="en-US" sz="2000" b="1" dirty="0" err="1">
                <a:solidFill>
                  <a:srgbClr val="000000"/>
                </a:solidFill>
                <a:ea typeface="Lato Light"/>
                <a:cs typeface="Lato Light"/>
              </a:rPr>
              <a:t>Bağlı</a:t>
            </a:r>
            <a:r>
              <a:rPr lang="en-US" sz="2000" b="1" dirty="0">
                <a:solidFill>
                  <a:srgbClr val="000000"/>
                </a:solidFill>
                <a:ea typeface="Lato Light"/>
                <a:cs typeface="Lato Light"/>
              </a:rPr>
              <a:t> </a:t>
            </a:r>
            <a:r>
              <a:rPr lang="en-US" sz="2000" b="1" dirty="0" err="1">
                <a:solidFill>
                  <a:srgbClr val="000000"/>
                </a:solidFill>
                <a:ea typeface="Lato Light"/>
                <a:cs typeface="Lato Light"/>
              </a:rPr>
              <a:t>Kalın</a:t>
            </a:r>
            <a:endParaRPr lang="en-US" sz="2000" b="1" dirty="0">
              <a:solidFill>
                <a:srgbClr val="000000"/>
              </a:solidFill>
              <a:ea typeface="Lato Light"/>
              <a:cs typeface="Lato Light"/>
            </a:endParaRPr>
          </a:p>
        </p:txBody>
      </p:sp>
      <p:sp>
        <p:nvSpPr>
          <p:cNvPr id="6" name="TextBox 5">
            <a:extLst>
              <a:ext uri="{FF2B5EF4-FFF2-40B4-BE49-F238E27FC236}">
                <a16:creationId xmlns:a16="http://schemas.microsoft.com/office/drawing/2014/main" id="{E1566FD5-79F4-9EEF-E6F8-5DD569D35855}"/>
              </a:ext>
            </a:extLst>
          </p:cNvPr>
          <p:cNvSpPr txBox="1"/>
          <p:nvPr/>
        </p:nvSpPr>
        <p:spPr>
          <a:xfrm>
            <a:off x="837281" y="5586207"/>
            <a:ext cx="10691551" cy="523220"/>
          </a:xfrm>
          <a:prstGeom prst="rect">
            <a:avLst/>
          </a:prstGeom>
          <a:noFill/>
        </p:spPr>
        <p:txBody>
          <a:bodyPr wrap="square" lIns="91440" tIns="45720" rIns="91440" bIns="45720" rtlCol="0" anchor="t">
            <a:spAutoFit/>
          </a:bodyPr>
          <a:lstStyle/>
          <a:p>
            <a:pPr algn="ctr" rtl="0"/>
            <a:r>
              <a:rPr lang="en-IE" sz="2800">
                <a:solidFill>
                  <a:srgbClr val="000000"/>
                </a:solidFill>
              </a:rPr>
              <a:t>Daha etik olmak için bu yolların her birine daha ayrıntılı olarak bakalım.</a:t>
            </a:r>
            <a:endParaRPr lang="en-US"/>
          </a:p>
        </p:txBody>
      </p:sp>
    </p:spTree>
    <p:extLst>
      <p:ext uri="{BB962C8B-B14F-4D97-AF65-F5344CB8AC3E}">
        <p14:creationId xmlns:p14="http://schemas.microsoft.com/office/powerpoint/2010/main" val="8095266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DE747-F11A-FACC-0BD8-CCF95B4761D3}"/>
              </a:ext>
            </a:extLst>
          </p:cNvPr>
          <p:cNvSpPr>
            <a:spLocks noGrp="1"/>
          </p:cNvSpPr>
          <p:nvPr>
            <p:ph type="body" sz="quarter" idx="18"/>
          </p:nvPr>
        </p:nvSpPr>
        <p:spPr>
          <a:xfrm>
            <a:off x="985285" y="1723065"/>
            <a:ext cx="10875265" cy="3871945"/>
          </a:xfrm>
        </p:spPr>
        <p:txBody>
          <a:bodyPr lIns="91440" tIns="45720" rIns="91440" bIns="45720" anchor="t"/>
          <a:lstStyle/>
          <a:p>
            <a:pPr algn="just"/>
            <a:r>
              <a:rPr lang="tr-TR" dirty="0"/>
              <a:t>Açıkça görünüyor ki, bir gıda işletmesi olarak etik olmanın ana yollarından biri etik ürünler yapmaktır. Bu, tüm tedarik zincirinin ve ürünlerinizi üretme sürecinin insanlara veya çevreye zarar vermeyecek şekilde yürütülmesini sağlayarak yapılabilir.</a:t>
            </a:r>
            <a:endParaRPr lang="tr-TR" dirty="0">
              <a:ea typeface="Calibri"/>
              <a:cs typeface="Calibri" panose="020F0502020204030204"/>
            </a:endParaRPr>
          </a:p>
          <a:p>
            <a:pPr algn="just"/>
            <a:r>
              <a:rPr lang="tr-TR" dirty="0"/>
              <a:t>Etik üretim, etik kaynak kullanımı ile başlamaktadır. Örneğin, etik bir gıda girişimcisi olarak çikolata üretiyorsanız, çikolata pazarının çoğunda kullanılan kakao, çiftçilere çok düşük ücret ödenen ve ormansızlaşmanın ve hatta çocuk işçiliğinin sorun teşkil ettiği ülkelerden gelmektedir. Bu sorunu aşmak için, çiftçilerin ürünleri için adil fiyat almasını sağlayan adil ticaret ile kakao satın almayı taahhüt edebilirsiniz. Ücretleri ve çalışma koşullarını iyileştirmek için doğrudan kakao çiftçileri ve kooperatiflerle çalışabilirsiniz.. Ayrıca çevreye karşı daha duyarlı olan, biyolojik olarak parçalanabilen veya kompostlanabilir ambalajları kullanmayı da seçebilirsiniz.</a:t>
            </a:r>
            <a:endParaRPr lang="tr-TR" dirty="0">
              <a:ea typeface="Calibri"/>
              <a:cs typeface="Calibri" panose="020F0502020204030204"/>
            </a:endParaRPr>
          </a:p>
        </p:txBody>
      </p:sp>
      <p:sp>
        <p:nvSpPr>
          <p:cNvPr id="3" name="Text Placeholder 2">
            <a:extLst>
              <a:ext uri="{FF2B5EF4-FFF2-40B4-BE49-F238E27FC236}">
                <a16:creationId xmlns:a16="http://schemas.microsoft.com/office/drawing/2014/main" id="{5B97C0AE-CB2A-D39B-AB1C-40EA007DAEAC}"/>
              </a:ext>
            </a:extLst>
          </p:cNvPr>
          <p:cNvSpPr>
            <a:spLocks noGrp="1"/>
          </p:cNvSpPr>
          <p:nvPr>
            <p:ph type="body" sz="quarter" idx="16"/>
          </p:nvPr>
        </p:nvSpPr>
        <p:spPr/>
        <p:txBody>
          <a:bodyPr lIns="91440" tIns="45720" rIns="91440" bIns="45720" anchor="t">
            <a:noAutofit/>
          </a:bodyPr>
          <a:lstStyle/>
          <a:p>
            <a:pPr algn="l" rtl="0"/>
            <a:r>
              <a:rPr lang="en-IE" b="1"/>
              <a:t>1. </a:t>
            </a:r>
            <a:r>
              <a:rPr lang="en-IE" b="1" err="1"/>
              <a:t>Ürünlerinizi</a:t>
            </a:r>
            <a:r>
              <a:rPr lang="en-IE" b="1"/>
              <a:t> </a:t>
            </a:r>
            <a:r>
              <a:rPr lang="en-IE" b="1" err="1"/>
              <a:t>etik</a:t>
            </a:r>
            <a:r>
              <a:rPr lang="en-IE" b="1"/>
              <a:t> </a:t>
            </a:r>
            <a:r>
              <a:rPr lang="en-IE" b="1" err="1"/>
              <a:t>bir</a:t>
            </a:r>
            <a:r>
              <a:rPr lang="en-IE" b="1"/>
              <a:t> </a:t>
            </a:r>
            <a:r>
              <a:rPr lang="en-IE" b="1" err="1"/>
              <a:t>şekilde</a:t>
            </a:r>
            <a:r>
              <a:rPr lang="en-IE" b="1"/>
              <a:t> </a:t>
            </a:r>
            <a:r>
              <a:rPr lang="en-IE" b="1" err="1"/>
              <a:t>yapın</a:t>
            </a:r>
            <a:endParaRPr lang="en-IE" b="1" err="1">
              <a:cs typeface="Calibri"/>
            </a:endParaRPr>
          </a:p>
        </p:txBody>
      </p:sp>
      <p:pic>
        <p:nvPicPr>
          <p:cNvPr id="5" name="Picture 6" descr="Icon  Description automatically generated">
            <a:extLst>
              <a:ext uri="{FF2B5EF4-FFF2-40B4-BE49-F238E27FC236}">
                <a16:creationId xmlns:a16="http://schemas.microsoft.com/office/drawing/2014/main" id="{7D01506B-0DE2-DE62-6D0C-05AB1DBE70B9}"/>
              </a:ext>
            </a:extLst>
          </p:cNvPr>
          <p:cNvPicPr>
            <a:picLocks noChangeAspect="1"/>
          </p:cNvPicPr>
          <p:nvPr/>
        </p:nvPicPr>
        <p:blipFill>
          <a:blip r:embed="rId2"/>
          <a:stretch>
            <a:fillRect/>
          </a:stretch>
        </p:blipFill>
        <p:spPr>
          <a:xfrm>
            <a:off x="8956506" y="33330"/>
            <a:ext cx="2741632" cy="1624914"/>
          </a:xfrm>
          <a:prstGeom prst="rect">
            <a:avLst/>
          </a:prstGeom>
        </p:spPr>
      </p:pic>
    </p:spTree>
    <p:extLst>
      <p:ext uri="{BB962C8B-B14F-4D97-AF65-F5344CB8AC3E}">
        <p14:creationId xmlns:p14="http://schemas.microsoft.com/office/powerpoint/2010/main" val="219151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4093F7-6621-A3D5-02F7-75657E4B0E38}"/>
              </a:ext>
            </a:extLst>
          </p:cNvPr>
          <p:cNvSpPr>
            <a:spLocks noGrp="1"/>
          </p:cNvSpPr>
          <p:nvPr>
            <p:ph type="body" sz="quarter" idx="18"/>
          </p:nvPr>
        </p:nvSpPr>
        <p:spPr>
          <a:xfrm>
            <a:off x="992430" y="1612882"/>
            <a:ext cx="11023979" cy="4088761"/>
          </a:xfrm>
        </p:spPr>
        <p:txBody>
          <a:bodyPr lIns="91440" tIns="45720" rIns="91440" bIns="45720" anchor="t"/>
          <a:lstStyle/>
          <a:p>
            <a:pPr rtl="0"/>
            <a:r>
              <a:rPr lang="tr-TR" sz="2300" dirty="0"/>
              <a:t>Kerry Research'e göre</a:t>
            </a:r>
            <a:endParaRPr lang="tr-TR" sz="2300" dirty="0">
              <a:ea typeface="Calibri"/>
              <a:cs typeface="Calibri"/>
            </a:endParaRPr>
          </a:p>
          <a:p>
            <a:pPr marL="342900" indent="-342900">
              <a:buFont typeface="Arial" panose="020B0604020202020204" pitchFamily="34" charset="0"/>
              <a:buChar char="•"/>
            </a:pPr>
            <a:r>
              <a:rPr lang="tr-TR" sz="2300" dirty="0"/>
              <a:t>Avrupalı ​​tüketicilerin yaklaşık %45'i etik üretim ve sürdürülebilir kaynak kullanımının kendileri için hayati önem taşıdığını ifade etmektedir.         </a:t>
            </a:r>
            <a:r>
              <a:rPr lang="tr-TR" sz="2300" b="1" i="1" u="sng" dirty="0">
                <a:solidFill>
                  <a:schemeClr val="bg2"/>
                </a:solidFill>
                <a:highlight>
                  <a:srgbClr val="F79037"/>
                </a:highlight>
                <a:hlinkClick r:id="rId2">
                  <a:extLst>
                    <a:ext uri="{A12FA001-AC4F-418D-AE19-62706E023703}">
                      <ahyp:hlinkClr xmlns:ahyp="http://schemas.microsoft.com/office/drawing/2018/hyperlinkcolor" val="tx"/>
                    </a:ext>
                  </a:extLst>
                </a:hlinkClick>
              </a:rPr>
              <a:t>devamını oku</a:t>
            </a:r>
            <a:endParaRPr lang="tr-TR" sz="2300" b="1" dirty="0">
              <a:solidFill>
                <a:schemeClr val="bg1"/>
              </a:solidFill>
              <a:highlight>
                <a:srgbClr val="F79037"/>
              </a:highlight>
              <a:ea typeface="Calibri"/>
              <a:cs typeface="Calibri"/>
            </a:endParaRPr>
          </a:p>
          <a:p>
            <a:pPr marL="342900" indent="-342900">
              <a:spcBef>
                <a:spcPts val="600"/>
              </a:spcBef>
              <a:buFont typeface="Arial" panose="020B0604020202020204" pitchFamily="34" charset="0"/>
              <a:buChar char="•"/>
            </a:pPr>
            <a:r>
              <a:rPr lang="tr-TR" sz="2300" dirty="0"/>
              <a:t>İngiltere, Fransa, İspanya, Almanya, İsveç ve Polonya'daki tüketicilerin %70'i, dışarıda yemek yiyecekleri yerleri seçerken sürdürülebilirliğin önemli olduğunu söylemiştir.       </a:t>
            </a:r>
            <a:r>
              <a:rPr lang="tr-TR" sz="2300" b="1" i="1" dirty="0">
                <a:solidFill>
                  <a:schemeClr val="bg1"/>
                </a:solidFill>
                <a:highlight>
                  <a:srgbClr val="F79037"/>
                </a:highlight>
                <a:hlinkClick r:id="rId3">
                  <a:extLst>
                    <a:ext uri="{A12FA001-AC4F-418D-AE19-62706E023703}">
                      <ahyp:hlinkClr xmlns:ahyp="http://schemas.microsoft.com/office/drawing/2018/hyperlinkcolor" val="tx"/>
                    </a:ext>
                  </a:extLst>
                </a:hlinkClick>
              </a:rPr>
              <a:t>devamını oku</a:t>
            </a:r>
            <a:endParaRPr lang="tr-TR" sz="2300" dirty="0">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tr-TR" sz="2300" dirty="0">
                <a:effectLst/>
                <a:latin typeface="Calibri"/>
                <a:ea typeface="Calibri"/>
                <a:cs typeface="Calibri"/>
              </a:rPr>
              <a:t>Akıllı Protein projesi</a:t>
            </a:r>
            <a:r>
              <a:rPr lang="tr-TR" sz="2300" dirty="0">
                <a:latin typeface="Calibri"/>
                <a:ea typeface="Calibri"/>
                <a:cs typeface="Calibri"/>
              </a:rPr>
              <a:t> amacıyla yapılan anket</a:t>
            </a:r>
            <a:r>
              <a:rPr lang="tr-TR" sz="2300" dirty="0">
                <a:effectLst/>
                <a:latin typeface="Calibri"/>
                <a:ea typeface="Calibri"/>
                <a:cs typeface="Calibri"/>
              </a:rPr>
              <a:t>, Avrupalı ​​tüketicilerin %46'sının artık eskisinden daha az et yediğini, %40'ının ise gelecekte et tüketimini azaltmayı planladığını ortaya </a:t>
            </a:r>
            <a:r>
              <a:rPr lang="tr-TR" sz="2300" dirty="0">
                <a:latin typeface="Calibri"/>
                <a:ea typeface="Calibri"/>
                <a:cs typeface="Calibri"/>
              </a:rPr>
              <a:t>koymuştur</a:t>
            </a:r>
            <a:r>
              <a:rPr lang="tr-TR" sz="2300" dirty="0">
                <a:effectLst/>
                <a:latin typeface="Calibri"/>
                <a:ea typeface="Calibri"/>
                <a:cs typeface="Calibri"/>
              </a:rPr>
              <a:t>. 10 Avrupa ülkesinde 7.500'den fazla kişiyle yapılan AB destekli araştırma, üçüncü bir grubun aktif olarak et tüketimini en aza indirmeye çalıştığını ve bu grubun %73'ünün geçtiğimiz aylarda et alımını "önemli ölçüde" azalttığını söylediğini ortaya </a:t>
            </a:r>
            <a:r>
              <a:rPr lang="tr-TR" sz="2300" dirty="0">
                <a:latin typeface="Calibri"/>
                <a:ea typeface="Calibri"/>
                <a:cs typeface="Calibri"/>
              </a:rPr>
              <a:t>çıkarmıştır</a:t>
            </a:r>
            <a:r>
              <a:rPr lang="tr-TR" sz="2300" dirty="0">
                <a:effectLst/>
                <a:latin typeface="Calibri"/>
                <a:ea typeface="Calibri"/>
                <a:cs typeface="Calibri"/>
              </a:rPr>
              <a:t>.</a:t>
            </a:r>
            <a:r>
              <a:rPr lang="tr-TR" sz="2300" dirty="0">
                <a:latin typeface="Calibri"/>
                <a:ea typeface="Calibri"/>
                <a:cs typeface="Calibri"/>
              </a:rPr>
              <a:t>           </a:t>
            </a:r>
            <a:r>
              <a:rPr lang="tr-TR" sz="2300" b="1" i="1" dirty="0">
                <a:solidFill>
                  <a:schemeClr val="bg1"/>
                </a:solidFill>
                <a:highlight>
                  <a:srgbClr val="F79037"/>
                </a:highlight>
                <a:latin typeface="Calibri"/>
                <a:ea typeface="Calibri"/>
                <a:cs typeface="Calibri"/>
                <a:hlinkClick r:id="rId4">
                  <a:extLst>
                    <a:ext uri="{A12FA001-AC4F-418D-AE19-62706E023703}">
                      <ahyp:hlinkClr xmlns:ahyp="http://schemas.microsoft.com/office/drawing/2018/hyperlinkcolor" val="tx"/>
                    </a:ext>
                  </a:extLst>
                </a:hlinkClick>
              </a:rPr>
              <a:t>devamını oku</a:t>
            </a:r>
            <a:endParaRPr lang="tr-TR" sz="2300" b="1" i="1" dirty="0">
              <a:solidFill>
                <a:schemeClr val="bg1"/>
              </a:solidFill>
              <a:effectLst/>
              <a:highlight>
                <a:srgbClr val="F79037"/>
              </a:highlight>
              <a:latin typeface="Calibri"/>
              <a:ea typeface="Calibri"/>
              <a:cs typeface="Calibri"/>
            </a:endParaRPr>
          </a:p>
        </p:txBody>
      </p:sp>
      <p:sp>
        <p:nvSpPr>
          <p:cNvPr id="3" name="Text Placeholder 2">
            <a:extLst>
              <a:ext uri="{FF2B5EF4-FFF2-40B4-BE49-F238E27FC236}">
                <a16:creationId xmlns:a16="http://schemas.microsoft.com/office/drawing/2014/main" id="{0A33AA7C-AFB2-53D4-A3BE-5A7FC839491B}"/>
              </a:ext>
            </a:extLst>
          </p:cNvPr>
          <p:cNvSpPr>
            <a:spLocks noGrp="1"/>
          </p:cNvSpPr>
          <p:nvPr>
            <p:ph type="body" sz="quarter" idx="16"/>
          </p:nvPr>
        </p:nvSpPr>
        <p:spPr/>
        <p:txBody>
          <a:bodyPr/>
          <a:lstStyle/>
          <a:p>
            <a:pPr algn="l" rtl="0"/>
            <a:r>
              <a:rPr lang="en-IE" b="1"/>
              <a:t>2. Tüketiciyi dinleyin</a:t>
            </a:r>
          </a:p>
        </p:txBody>
      </p:sp>
      <p:pic>
        <p:nvPicPr>
          <p:cNvPr id="5" name="Picture 8" descr="Icon  Description automatically generated">
            <a:extLst>
              <a:ext uri="{FF2B5EF4-FFF2-40B4-BE49-F238E27FC236}">
                <a16:creationId xmlns:a16="http://schemas.microsoft.com/office/drawing/2014/main" id="{0478F0C9-D881-06EF-41E5-A815A261E6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08122" y="245380"/>
            <a:ext cx="2598663" cy="1613098"/>
          </a:xfrm>
          <a:prstGeom prst="rect">
            <a:avLst/>
          </a:prstGeom>
        </p:spPr>
      </p:pic>
    </p:spTree>
    <p:extLst>
      <p:ext uri="{BB962C8B-B14F-4D97-AF65-F5344CB8AC3E}">
        <p14:creationId xmlns:p14="http://schemas.microsoft.com/office/powerpoint/2010/main" val="1805438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490ED9-D089-1CF6-6AC9-BB93E6126B15}"/>
              </a:ext>
            </a:extLst>
          </p:cNvPr>
          <p:cNvSpPr>
            <a:spLocks noGrp="1"/>
          </p:cNvSpPr>
          <p:nvPr>
            <p:ph type="body" sz="quarter" idx="18"/>
          </p:nvPr>
        </p:nvSpPr>
        <p:spPr>
          <a:xfrm>
            <a:off x="947057" y="1804989"/>
            <a:ext cx="11056837" cy="3440624"/>
          </a:xfrm>
        </p:spPr>
        <p:txBody>
          <a:bodyPr lIns="91440" tIns="45720" rIns="91440" bIns="45720" anchor="t"/>
          <a:lstStyle/>
          <a:p>
            <a:r>
              <a:rPr lang="tr-TR" dirty="0"/>
              <a:t>Değerler, diğer insanlarla nasıl iş yapacağınızı belirleyebilecekleri gibi, her işletmenin temel bir parçasıdır. Bir girişimci ya da geleceğin girişimcisi olarak, işinizde etik olan iyi uygulamalara ve süreçlere dönüştürülen değerleriniz, şirketinizin olumlu bir şekilde anılmasını sağlayabilir.</a:t>
            </a:r>
            <a:endParaRPr lang="tr-TR" dirty="0">
              <a:ea typeface="Calibri"/>
              <a:cs typeface="Calibri"/>
            </a:endParaRPr>
          </a:p>
          <a:p>
            <a:r>
              <a:rPr lang="tr-TR" dirty="0"/>
              <a:t>Gıda işletmeniz için tanımladığınız ahlaki değerlerin, kuruluşunuzun en üst seviyesinden itibaren kabullenilmiş olması önemlidir. Bu sayede, kuruluşunuzun orta ve alt düzey çalışanlarının sizin durumunuzu örnek alarak değerleri kabul etmesi daha olasıdır.</a:t>
            </a:r>
            <a:endParaRPr lang="tr-TR" dirty="0">
              <a:ea typeface="Calibri"/>
              <a:cs typeface="Calibri"/>
            </a:endParaRPr>
          </a:p>
          <a:p>
            <a:r>
              <a:rPr lang="tr-TR" b="1" dirty="0">
                <a:solidFill>
                  <a:schemeClr val="bg1"/>
                </a:solidFill>
                <a:highlight>
                  <a:srgbClr val="F79037"/>
                </a:highlight>
              </a:rPr>
              <a:t>İLGİNİZİ ÇEKEBİLECEK BİR KAYNAK</a:t>
            </a:r>
            <a:r>
              <a:rPr lang="tr-TR" b="1" dirty="0">
                <a:solidFill>
                  <a:schemeClr val="bg1"/>
                </a:solidFill>
              </a:rPr>
              <a:t>: </a:t>
            </a:r>
            <a:r>
              <a:rPr lang="tr-TR" dirty="0"/>
              <a:t>Gıda etiği: Ahlaki Pazarlama (Mart, 2020)</a:t>
            </a:r>
            <a:endParaRPr lang="tr-TR" dirty="0">
              <a:ea typeface="Calibri"/>
              <a:cs typeface="Calibri"/>
            </a:endParaRPr>
          </a:p>
          <a:p>
            <a:pPr algn="l" rtl="0"/>
            <a:r>
              <a:rPr lang="tr-TR" sz="2000" dirty="0">
                <a:solidFill>
                  <a:srgbClr val="F79037"/>
                </a:solidFill>
                <a:hlinkClick r:id="rId2">
                  <a:extLst>
                    <a:ext uri="{A12FA001-AC4F-418D-AE19-62706E023703}">
                      <ahyp:hlinkClr xmlns:ahyp="http://schemas.microsoft.com/office/drawing/2018/hyperlinkcolor" val="tx"/>
                    </a:ext>
                  </a:extLst>
                </a:hlinkClick>
              </a:rPr>
              <a:t>Gıda etiği: ahlaki pazarlama - 2020 - Gıda Bilimi ve Teknolojisi - Wiley Online Library</a:t>
            </a:r>
            <a:endParaRPr lang="tr-TR" sz="2000" dirty="0">
              <a:solidFill>
                <a:srgbClr val="F79037"/>
              </a:solidFill>
              <a:ea typeface="Calibri"/>
              <a:cs typeface="Calibri"/>
            </a:endParaRPr>
          </a:p>
        </p:txBody>
      </p:sp>
      <p:sp>
        <p:nvSpPr>
          <p:cNvPr id="3" name="Text Placeholder 2">
            <a:extLst>
              <a:ext uri="{FF2B5EF4-FFF2-40B4-BE49-F238E27FC236}">
                <a16:creationId xmlns:a16="http://schemas.microsoft.com/office/drawing/2014/main" id="{2F2337F3-CCB5-0D04-55FC-71F54D31E40E}"/>
              </a:ext>
            </a:extLst>
          </p:cNvPr>
          <p:cNvSpPr>
            <a:spLocks noGrp="1"/>
          </p:cNvSpPr>
          <p:nvPr>
            <p:ph type="body" sz="quarter" idx="16"/>
          </p:nvPr>
        </p:nvSpPr>
        <p:spPr/>
        <p:txBody>
          <a:bodyPr/>
          <a:lstStyle/>
          <a:p>
            <a:pPr algn="l" rtl="0"/>
            <a:r>
              <a:rPr lang="en-IE" b="1"/>
              <a:t>3. Değerlerinize bağlı kalın</a:t>
            </a:r>
          </a:p>
        </p:txBody>
      </p:sp>
      <p:pic>
        <p:nvPicPr>
          <p:cNvPr id="5" name="Picture 3" descr="A picture containing text  Description automatically generated">
            <a:extLst>
              <a:ext uri="{FF2B5EF4-FFF2-40B4-BE49-F238E27FC236}">
                <a16:creationId xmlns:a16="http://schemas.microsoft.com/office/drawing/2014/main" id="{B67209E1-BB7A-87A6-9804-E6311F6A3000}"/>
              </a:ext>
            </a:extLst>
          </p:cNvPr>
          <p:cNvPicPr>
            <a:picLocks noChangeAspect="1"/>
          </p:cNvPicPr>
          <p:nvPr/>
        </p:nvPicPr>
        <p:blipFill>
          <a:blip r:embed="rId3"/>
          <a:stretch>
            <a:fillRect/>
          </a:stretch>
        </p:blipFill>
        <p:spPr>
          <a:xfrm>
            <a:off x="9048501" y="25435"/>
            <a:ext cx="2345118" cy="1751697"/>
          </a:xfrm>
          <a:prstGeom prst="rect">
            <a:avLst/>
          </a:prstGeom>
        </p:spPr>
      </p:pic>
    </p:spTree>
    <p:extLst>
      <p:ext uri="{BB962C8B-B14F-4D97-AF65-F5344CB8AC3E}">
        <p14:creationId xmlns:p14="http://schemas.microsoft.com/office/powerpoint/2010/main" val="438323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9A434A-AD11-50D7-65E4-C14AC4FCC1F7}"/>
              </a:ext>
            </a:extLst>
          </p:cNvPr>
          <p:cNvSpPr>
            <a:spLocks noGrp="1"/>
          </p:cNvSpPr>
          <p:nvPr>
            <p:ph type="body" sz="quarter" idx="18"/>
          </p:nvPr>
        </p:nvSpPr>
        <p:spPr>
          <a:xfrm>
            <a:off x="961667" y="1715227"/>
            <a:ext cx="11134255" cy="4115037"/>
          </a:xfrm>
        </p:spPr>
        <p:txBody>
          <a:bodyPr lIns="91440" tIns="45720" rIns="91440" bIns="45720" anchor="t"/>
          <a:lstStyle/>
          <a:p>
            <a:r>
              <a:rPr lang="tr-TR" sz="2300" dirty="0"/>
              <a:t>Topluma geri vermek, etik gıda işletmelerinin temel ilkesi olmalıdır. Bu ilke, iş modelinize ve stratejinize şu şekilde kazandırılabilir:</a:t>
            </a:r>
            <a:endParaRPr lang="tr-TR" sz="2300" dirty="0">
              <a:ea typeface="Calibri"/>
              <a:cs typeface="Calibri"/>
            </a:endParaRPr>
          </a:p>
          <a:p>
            <a:pPr marL="342900" indent="-342900">
              <a:buFont typeface="Arial" panose="020B0604020202020204" pitchFamily="34" charset="0"/>
              <a:buChar char="•"/>
            </a:pPr>
            <a:r>
              <a:rPr lang="tr-TR" sz="2300" dirty="0"/>
              <a:t>Etik gıda işletmelerinin </a:t>
            </a:r>
            <a:r>
              <a:rPr lang="tr-TR" sz="2300" b="1" dirty="0"/>
              <a:t>Kurumsal Sosyal Sorumluluk </a:t>
            </a:r>
            <a:r>
              <a:rPr lang="tr-TR" sz="2300" dirty="0"/>
              <a:t>politikaları,</a:t>
            </a:r>
            <a:r>
              <a:rPr lang="tr-TR" sz="2300" b="1" dirty="0"/>
              <a:t> </a:t>
            </a:r>
            <a:r>
              <a:rPr lang="tr-TR" sz="2300" dirty="0"/>
              <a:t>yerel toplumları desteklemeyi taahhüt eder. Bu, kârın belirli bir yüzdesini yerel paydaşlara bağışlamayı, ihtiyacı olan insanlara yiyecek sağlamayı veya topluluk etkinliklerine ve girişimlerine sponsor olmayı içerebilir.</a:t>
            </a:r>
            <a:endParaRPr lang="tr-TR" sz="2300" dirty="0">
              <a:ea typeface="Calibri"/>
              <a:cs typeface="Calibri"/>
            </a:endParaRPr>
          </a:p>
          <a:p>
            <a:pPr marL="342900" indent="-342900" rtl="0">
              <a:buFont typeface="Arial" panose="020B0604020202020204" pitchFamily="34" charset="0"/>
              <a:buChar char="•"/>
            </a:pPr>
            <a:r>
              <a:rPr lang="tr-TR" sz="2300" b="1" dirty="0"/>
              <a:t>Sürdürülebilir Tedarik Zincirleri</a:t>
            </a:r>
            <a:r>
              <a:rPr lang="tr-TR" sz="2300" dirty="0"/>
              <a:t>: İşletmeler yerel tedarikçilerden hammadde veya malzeme tedarik ederek yalnızca karbon ayak izlerini azaltmakla kalmaz, aynı zamanda yerel ekonomiye yatırım yaparak istihdam yaratmayı ve adil iş gücü uygulamalarını destekler.</a:t>
            </a:r>
            <a:endParaRPr lang="tr-TR" sz="2300" dirty="0">
              <a:ea typeface="Calibri"/>
              <a:cs typeface="Calibri"/>
            </a:endParaRPr>
          </a:p>
          <a:p>
            <a:pPr marL="342900" indent="-342900" rtl="0">
              <a:buFont typeface="Arial" panose="020B0604020202020204" pitchFamily="34" charset="0"/>
              <a:buChar char="•"/>
            </a:pPr>
            <a:r>
              <a:rPr lang="tr-TR" sz="2300" dirty="0"/>
              <a:t>İşletmeler, topluluğu karar verme süreçlerine dahil ederken bile yerel topluluklarıyla ilişki kurmaya öncelik verebilir.</a:t>
            </a:r>
            <a:endParaRPr lang="tr-TR" sz="2300" dirty="0">
              <a:ea typeface="Calibri"/>
              <a:cs typeface="Calibri"/>
            </a:endParaRPr>
          </a:p>
        </p:txBody>
      </p:sp>
      <p:sp>
        <p:nvSpPr>
          <p:cNvPr id="3" name="Text Placeholder 2">
            <a:extLst>
              <a:ext uri="{FF2B5EF4-FFF2-40B4-BE49-F238E27FC236}">
                <a16:creationId xmlns:a16="http://schemas.microsoft.com/office/drawing/2014/main" id="{D55FBB23-0AB3-CA0D-AF0A-3D7AFC5259E8}"/>
              </a:ext>
            </a:extLst>
          </p:cNvPr>
          <p:cNvSpPr>
            <a:spLocks noGrp="1"/>
          </p:cNvSpPr>
          <p:nvPr>
            <p:ph type="body" sz="quarter" idx="16"/>
          </p:nvPr>
        </p:nvSpPr>
        <p:spPr/>
        <p:txBody>
          <a:bodyPr lIns="91440" tIns="45720" rIns="91440" bIns="45720" anchor="t">
            <a:noAutofit/>
          </a:bodyPr>
          <a:lstStyle/>
          <a:p>
            <a:pPr algn="l" rtl="0"/>
            <a:r>
              <a:rPr lang="en-IE" b="1"/>
              <a:t>4. </a:t>
            </a:r>
            <a:r>
              <a:rPr lang="en-IE" b="1" err="1"/>
              <a:t>Topluma</a:t>
            </a:r>
            <a:r>
              <a:rPr lang="en-IE" b="1"/>
              <a:t> </a:t>
            </a:r>
            <a:r>
              <a:rPr lang="en-IE" b="1" err="1"/>
              <a:t>geri</a:t>
            </a:r>
            <a:r>
              <a:rPr lang="en-IE" b="1"/>
              <a:t> </a:t>
            </a:r>
            <a:r>
              <a:rPr lang="en-IE" b="1" err="1"/>
              <a:t>verin</a:t>
            </a:r>
            <a:endParaRPr lang="en-IE" b="1" err="1">
              <a:cs typeface="Calibri"/>
            </a:endParaRPr>
          </a:p>
        </p:txBody>
      </p:sp>
      <p:pic>
        <p:nvPicPr>
          <p:cNvPr id="5" name="Picture 4" descr="A picture containing text, window, light  Description automatically generated">
            <a:extLst>
              <a:ext uri="{FF2B5EF4-FFF2-40B4-BE49-F238E27FC236}">
                <a16:creationId xmlns:a16="http://schemas.microsoft.com/office/drawing/2014/main" id="{46968FBD-35C7-BB39-DE0E-F3CBB0B943A2}"/>
              </a:ext>
            </a:extLst>
          </p:cNvPr>
          <p:cNvPicPr>
            <a:picLocks noChangeAspect="1"/>
          </p:cNvPicPr>
          <p:nvPr/>
        </p:nvPicPr>
        <p:blipFill>
          <a:blip r:embed="rId2"/>
          <a:stretch>
            <a:fillRect/>
          </a:stretch>
        </p:blipFill>
        <p:spPr>
          <a:xfrm>
            <a:off x="8991898" y="171196"/>
            <a:ext cx="2486740" cy="1503265"/>
          </a:xfrm>
          <a:prstGeom prst="rect">
            <a:avLst/>
          </a:prstGeom>
        </p:spPr>
      </p:pic>
    </p:spTree>
    <p:extLst>
      <p:ext uri="{BB962C8B-B14F-4D97-AF65-F5344CB8AC3E}">
        <p14:creationId xmlns:p14="http://schemas.microsoft.com/office/powerpoint/2010/main" val="631913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9A434A-AD11-50D7-65E4-C14AC4FCC1F7}"/>
              </a:ext>
            </a:extLst>
          </p:cNvPr>
          <p:cNvSpPr>
            <a:spLocks noGrp="1"/>
          </p:cNvSpPr>
          <p:nvPr>
            <p:ph type="body" sz="quarter" idx="18"/>
          </p:nvPr>
        </p:nvSpPr>
        <p:spPr>
          <a:xfrm>
            <a:off x="953444" y="1851630"/>
            <a:ext cx="5138322" cy="3563245"/>
          </a:xfrm>
        </p:spPr>
        <p:txBody>
          <a:bodyPr lIns="91440" tIns="45720" rIns="91440" bIns="45720" anchor="t"/>
          <a:lstStyle/>
          <a:p>
            <a:pPr rtl="0"/>
            <a:r>
              <a:rPr lang="en-IE" b="1" i="0" dirty="0">
                <a:solidFill>
                  <a:srgbClr val="141414"/>
                </a:solidFill>
                <a:effectLst/>
                <a:latin typeface="Calibri"/>
                <a:ea typeface="Calibri"/>
                <a:cs typeface="Calibri"/>
              </a:rPr>
              <a:t>IMBIBE, İrlanda</a:t>
            </a:r>
          </a:p>
          <a:p>
            <a:r>
              <a:rPr lang="en-GB" sz="2200" i="0" dirty="0" err="1">
                <a:solidFill>
                  <a:srgbClr val="141414"/>
                </a:solidFill>
                <a:effectLst/>
                <a:latin typeface="Calibri"/>
                <a:ea typeface="Calibri"/>
                <a:cs typeface="Calibri"/>
              </a:rPr>
              <a:t>Satışlarının</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yüzde</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birini</a:t>
            </a:r>
            <a:r>
              <a:rPr lang="en-GB" sz="2200" i="0" dirty="0">
                <a:solidFill>
                  <a:srgbClr val="141414"/>
                </a:solidFill>
                <a:effectLst/>
                <a:latin typeface="Calibri"/>
                <a:ea typeface="Calibri"/>
                <a:cs typeface="Calibri"/>
              </a:rPr>
              <a:t> Women's </a:t>
            </a:r>
            <a:r>
              <a:rPr lang="en-GB" sz="2200" i="0" dirty="0" err="1">
                <a:solidFill>
                  <a:srgbClr val="141414"/>
                </a:solidFill>
                <a:effectLst/>
                <a:latin typeface="Calibri"/>
                <a:ea typeface="Calibri"/>
                <a:cs typeface="Calibri"/>
              </a:rPr>
              <a:t>Aid'e</a:t>
            </a:r>
            <a:r>
              <a:rPr lang="en-GB" sz="2200" dirty="0">
                <a:solidFill>
                  <a:srgbClr val="141414"/>
                </a:solidFill>
                <a:latin typeface="Calibri"/>
                <a:ea typeface="Calibri"/>
                <a:cs typeface="Calibri"/>
              </a:rPr>
              <a:t>*,</a:t>
            </a:r>
            <a:r>
              <a:rPr lang="en-GB" sz="2200" i="0" dirty="0">
                <a:solidFill>
                  <a:srgbClr val="141414"/>
                </a:solidFill>
                <a:effectLst/>
                <a:latin typeface="Calibri"/>
                <a:ea typeface="Calibri"/>
                <a:cs typeface="Calibri"/>
              </a:rPr>
              <a:t> %1'ini </a:t>
            </a:r>
            <a:r>
              <a:rPr lang="en-GB" sz="2200" i="0" dirty="0" err="1">
                <a:solidFill>
                  <a:srgbClr val="141414"/>
                </a:solidFill>
                <a:effectLst/>
                <a:latin typeface="Calibri"/>
                <a:ea typeface="Calibri"/>
                <a:cs typeface="Calibri"/>
              </a:rPr>
              <a:t>menşe</a:t>
            </a:r>
            <a:r>
              <a:rPr lang="en-GB" sz="2200" i="0" dirty="0">
                <a:solidFill>
                  <a:srgbClr val="141414"/>
                </a:solidFill>
                <a:effectLst/>
                <a:latin typeface="Calibri"/>
                <a:ea typeface="Calibri"/>
                <a:cs typeface="Calibri"/>
              </a:rPr>
              <a:t>/</a:t>
            </a:r>
            <a:r>
              <a:rPr lang="en-GB" sz="2200" i="0" dirty="0" err="1">
                <a:solidFill>
                  <a:srgbClr val="141414"/>
                </a:solidFill>
                <a:effectLst/>
                <a:latin typeface="Calibri"/>
                <a:ea typeface="Calibri"/>
                <a:cs typeface="Calibri"/>
              </a:rPr>
              <a:t>tedarik</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zinciri</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projelerine</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ve</a:t>
            </a:r>
            <a:r>
              <a:rPr lang="en-GB" sz="2200" i="0" dirty="0">
                <a:solidFill>
                  <a:srgbClr val="141414"/>
                </a:solidFill>
                <a:effectLst/>
                <a:latin typeface="Calibri"/>
                <a:ea typeface="Calibri"/>
                <a:cs typeface="Calibri"/>
              </a:rPr>
              <a:t> %1'ini </a:t>
            </a:r>
            <a:r>
              <a:rPr lang="en-GB" sz="2200" i="0" dirty="0" err="1">
                <a:solidFill>
                  <a:srgbClr val="141414"/>
                </a:solidFill>
                <a:effectLst/>
                <a:latin typeface="Calibri"/>
                <a:ea typeface="Calibri"/>
                <a:cs typeface="Calibri"/>
              </a:rPr>
              <a:t>personel</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arasında</a:t>
            </a:r>
            <a:r>
              <a:rPr lang="en-GB" sz="2200" i="0" dirty="0">
                <a:solidFill>
                  <a:srgbClr val="141414"/>
                </a:solidFill>
                <a:effectLst/>
                <a:latin typeface="Calibri"/>
                <a:ea typeface="Calibri"/>
                <a:cs typeface="Calibri"/>
              </a:rPr>
              <a:t> </a:t>
            </a:r>
            <a:r>
              <a:rPr lang="en-GB" sz="2200" dirty="0" err="1">
                <a:solidFill>
                  <a:srgbClr val="141414"/>
                </a:solidFill>
                <a:latin typeface="Calibri"/>
                <a:ea typeface="Calibri"/>
                <a:cs typeface="Calibri"/>
              </a:rPr>
              <a:t>paylaştırdıkları</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bilinçli</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kapitalizm</a:t>
            </a:r>
            <a:r>
              <a:rPr lang="en-GB" sz="2200" i="0" dirty="0">
                <a:solidFill>
                  <a:srgbClr val="141414"/>
                </a:solidFill>
                <a:effectLst/>
                <a:latin typeface="Calibri"/>
                <a:ea typeface="Calibri"/>
                <a:cs typeface="Calibri"/>
              </a:rPr>
              <a:t>” </a:t>
            </a:r>
            <a:r>
              <a:rPr lang="en-GB" sz="2200" i="0" dirty="0" err="1">
                <a:solidFill>
                  <a:srgbClr val="141414"/>
                </a:solidFill>
                <a:effectLst/>
                <a:latin typeface="Calibri"/>
                <a:ea typeface="Calibri"/>
                <a:cs typeface="Calibri"/>
              </a:rPr>
              <a:t>modelini</a:t>
            </a:r>
            <a:r>
              <a:rPr lang="en-GB" sz="2200" i="0" dirty="0">
                <a:solidFill>
                  <a:srgbClr val="141414"/>
                </a:solidFill>
                <a:effectLst/>
                <a:latin typeface="Calibri"/>
                <a:ea typeface="Calibri"/>
                <a:cs typeface="Calibri"/>
              </a:rPr>
              <a:t> </a:t>
            </a:r>
            <a:r>
              <a:rPr lang="en-GB" sz="2200" dirty="0" err="1">
                <a:solidFill>
                  <a:srgbClr val="141414"/>
                </a:solidFill>
                <a:latin typeface="Calibri"/>
                <a:ea typeface="Calibri"/>
                <a:cs typeface="Calibri"/>
              </a:rPr>
              <a:t>benimsemişlerdir</a:t>
            </a:r>
            <a:r>
              <a:rPr lang="en-GB" sz="2200" dirty="0">
                <a:solidFill>
                  <a:srgbClr val="141414"/>
                </a:solidFill>
                <a:latin typeface="Calibri"/>
                <a:ea typeface="Calibri"/>
                <a:cs typeface="Calibri"/>
              </a:rPr>
              <a:t>. Bu </a:t>
            </a:r>
            <a:r>
              <a:rPr lang="en-GB" sz="2200" dirty="0" err="1">
                <a:solidFill>
                  <a:srgbClr val="141414"/>
                </a:solidFill>
                <a:latin typeface="Calibri"/>
                <a:ea typeface="Calibri"/>
                <a:cs typeface="Calibri"/>
              </a:rPr>
              <a:t>oranlar</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kar</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değil</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satışlar</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üzerinden</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hesaplanmaktadır</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Ayrıca</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sıfır</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atık</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savunucusu</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bir</a:t>
            </a:r>
            <a:r>
              <a:rPr lang="en-GB" sz="2200" dirty="0">
                <a:solidFill>
                  <a:srgbClr val="141414"/>
                </a:solidFill>
                <a:latin typeface="Calibri"/>
                <a:ea typeface="Calibri"/>
                <a:cs typeface="Calibri"/>
              </a:rPr>
              <a:t> </a:t>
            </a:r>
            <a:r>
              <a:rPr lang="en-GB" sz="2200" dirty="0" err="1">
                <a:solidFill>
                  <a:srgbClr val="141414"/>
                </a:solidFill>
                <a:latin typeface="Calibri"/>
                <a:ea typeface="Calibri"/>
                <a:cs typeface="Calibri"/>
              </a:rPr>
              <a:t>firmadır</a:t>
            </a:r>
            <a:r>
              <a:rPr lang="en-GB" sz="2200" dirty="0">
                <a:solidFill>
                  <a:srgbClr val="141414"/>
                </a:solidFill>
                <a:latin typeface="Calibri"/>
                <a:ea typeface="Calibri"/>
                <a:cs typeface="Calibri"/>
              </a:rPr>
              <a:t>. </a:t>
            </a:r>
            <a:endParaRPr lang="en-GB" sz="2200" b="1" dirty="0">
              <a:solidFill>
                <a:schemeClr val="bg1"/>
              </a:solidFill>
              <a:highlight>
                <a:srgbClr val="F79037"/>
              </a:highlight>
              <a:latin typeface="Calibri"/>
              <a:ea typeface="Calibri"/>
              <a:cs typeface="Calibri"/>
            </a:endParaRPr>
          </a:p>
          <a:p>
            <a:r>
              <a:rPr lang="en-GB" b="1" i="1" u="sng" dirty="0" err="1">
                <a:solidFill>
                  <a:schemeClr val="bg2"/>
                </a:solidFill>
                <a:highlight>
                  <a:srgbClr val="F79037"/>
                </a:highlight>
                <a:latin typeface="Calibri"/>
                <a:ea typeface="Calibri"/>
                <a:cs typeface="Calibri"/>
                <a:hlinkClick r:id="rId2">
                  <a:extLst>
                    <a:ext uri="{A12FA001-AC4F-418D-AE19-62706E023703}">
                      <ahyp:hlinkClr xmlns:ahyp="http://schemas.microsoft.com/office/drawing/2018/hyperlinkcolor" val="tx"/>
                    </a:ext>
                  </a:extLst>
                </a:hlinkClick>
              </a:rPr>
              <a:t>devamını</a:t>
            </a:r>
            <a:r>
              <a:rPr lang="en-GB" b="1" i="1" u="sng" dirty="0">
                <a:solidFill>
                  <a:schemeClr val="bg2"/>
                </a:solidFill>
                <a:highlight>
                  <a:srgbClr val="F79037"/>
                </a:highlight>
                <a:latin typeface="Calibri"/>
                <a:ea typeface="Calibri"/>
                <a:cs typeface="Calibri"/>
                <a:hlinkClick r:id="rId2">
                  <a:extLst>
                    <a:ext uri="{A12FA001-AC4F-418D-AE19-62706E023703}">
                      <ahyp:hlinkClr xmlns:ahyp="http://schemas.microsoft.com/office/drawing/2018/hyperlinkcolor" val="tx"/>
                    </a:ext>
                  </a:extLst>
                </a:hlinkClick>
              </a:rPr>
              <a:t> </a:t>
            </a:r>
            <a:r>
              <a:rPr lang="en-GB" b="1" i="1" u="sng" dirty="0" err="1">
                <a:solidFill>
                  <a:schemeClr val="bg2"/>
                </a:solidFill>
                <a:highlight>
                  <a:srgbClr val="F79037"/>
                </a:highlight>
                <a:latin typeface="Calibri"/>
                <a:ea typeface="Calibri"/>
                <a:cs typeface="Calibri"/>
                <a:hlinkClick r:id="rId2">
                  <a:extLst>
                    <a:ext uri="{A12FA001-AC4F-418D-AE19-62706E023703}">
                      <ahyp:hlinkClr xmlns:ahyp="http://schemas.microsoft.com/office/drawing/2018/hyperlinkcolor" val="tx"/>
                    </a:ext>
                  </a:extLst>
                </a:hlinkClick>
              </a:rPr>
              <a:t>o</a:t>
            </a:r>
            <a:r>
              <a:rPr lang="en-GB" b="1" i="1" u="sng" dirty="0" err="1">
                <a:solidFill>
                  <a:schemeClr val="bg1"/>
                </a:solidFill>
                <a:highlight>
                  <a:srgbClr val="F79037"/>
                </a:highlight>
                <a:latin typeface="Calibri"/>
                <a:ea typeface="Calibri"/>
                <a:cs typeface="Calibri"/>
                <a:hlinkClick r:id="rId2">
                  <a:extLst>
                    <a:ext uri="{A12FA001-AC4F-418D-AE19-62706E023703}">
                      <ahyp:hlinkClr xmlns:ahyp="http://schemas.microsoft.com/office/drawing/2018/hyperlinkcolor" val="tx"/>
                    </a:ext>
                  </a:extLst>
                </a:hlinkClick>
              </a:rPr>
              <a:t>ku</a:t>
            </a:r>
            <a:endParaRPr lang="en-GB" b="1" i="1" u="sng" dirty="0">
              <a:solidFill>
                <a:schemeClr val="bg1"/>
              </a:solidFill>
              <a:highlight>
                <a:srgbClr val="F79037"/>
              </a:highlight>
              <a:latin typeface="Calibri"/>
              <a:ea typeface="Calibri"/>
              <a:cs typeface="Calibri"/>
            </a:endParaRPr>
          </a:p>
          <a:p>
            <a:pPr rtl="0"/>
            <a:endParaRPr lang="en-IE" i="0" dirty="0">
              <a:effectLst/>
              <a:latin typeface="Calibri" panose="020F0502020204030204"/>
              <a:ea typeface="Calibri"/>
              <a:cs typeface="Calibri" panose="020F0502020204030204"/>
            </a:endParaRPr>
          </a:p>
        </p:txBody>
      </p:sp>
      <p:sp>
        <p:nvSpPr>
          <p:cNvPr id="3" name="Text Placeholder 2">
            <a:extLst>
              <a:ext uri="{FF2B5EF4-FFF2-40B4-BE49-F238E27FC236}">
                <a16:creationId xmlns:a16="http://schemas.microsoft.com/office/drawing/2014/main" id="{D55FBB23-0AB3-CA0D-AF0A-3D7AFC5259E8}"/>
              </a:ext>
            </a:extLst>
          </p:cNvPr>
          <p:cNvSpPr>
            <a:spLocks noGrp="1"/>
          </p:cNvSpPr>
          <p:nvPr>
            <p:ph type="body" sz="quarter" idx="16"/>
          </p:nvPr>
        </p:nvSpPr>
        <p:spPr/>
        <p:txBody>
          <a:bodyPr lIns="91440" tIns="45720" rIns="91440" bIns="45720" anchor="t">
            <a:noAutofit/>
          </a:bodyPr>
          <a:lstStyle/>
          <a:p>
            <a:r>
              <a:rPr lang="en-IE" b="1"/>
              <a:t>4. </a:t>
            </a:r>
            <a:r>
              <a:rPr lang="en-IE" b="1" err="1"/>
              <a:t>Topluma</a:t>
            </a:r>
            <a:r>
              <a:rPr lang="en-IE" b="1"/>
              <a:t> Geri Verin - Örnek</a:t>
            </a:r>
          </a:p>
        </p:txBody>
      </p:sp>
      <p:pic>
        <p:nvPicPr>
          <p:cNvPr id="5" name="Picture 4" descr="A picture containing text, window, light  Description automatically generated">
            <a:extLst>
              <a:ext uri="{FF2B5EF4-FFF2-40B4-BE49-F238E27FC236}">
                <a16:creationId xmlns:a16="http://schemas.microsoft.com/office/drawing/2014/main" id="{46968FBD-35C7-BB39-DE0E-F3CBB0B943A2}"/>
              </a:ext>
            </a:extLst>
          </p:cNvPr>
          <p:cNvPicPr>
            <a:picLocks noChangeAspect="1"/>
          </p:cNvPicPr>
          <p:nvPr/>
        </p:nvPicPr>
        <p:blipFill>
          <a:blip r:embed="rId3"/>
          <a:stretch>
            <a:fillRect/>
          </a:stretch>
        </p:blipFill>
        <p:spPr>
          <a:xfrm>
            <a:off x="8991898" y="171196"/>
            <a:ext cx="2486740" cy="1503265"/>
          </a:xfrm>
          <a:prstGeom prst="rect">
            <a:avLst/>
          </a:prstGeom>
        </p:spPr>
      </p:pic>
      <p:pic>
        <p:nvPicPr>
          <p:cNvPr id="1026" name="Picture 2">
            <a:extLst>
              <a:ext uri="{FF2B5EF4-FFF2-40B4-BE49-F238E27FC236}">
                <a16:creationId xmlns:a16="http://schemas.microsoft.com/office/drawing/2014/main" id="{F16EB21D-77CA-7E29-8A57-F9E8AB1F6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731" y="2024743"/>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BD3E17-47FC-79AA-D74E-09ECE8C9F3AF}"/>
              </a:ext>
            </a:extLst>
          </p:cNvPr>
          <p:cNvSpPr txBox="1"/>
          <p:nvPr/>
        </p:nvSpPr>
        <p:spPr>
          <a:xfrm>
            <a:off x="6992884" y="5705365"/>
            <a:ext cx="4783958"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a:solidFill>
                  <a:srgbClr val="141414"/>
                </a:solidFill>
                <a:latin typeface="Signika Negative"/>
              </a:rPr>
              <a:t>*Women's Aid, </a:t>
            </a:r>
            <a:r>
              <a:rPr lang="en-GB" sz="1300" err="1">
                <a:solidFill>
                  <a:srgbClr val="141414"/>
                </a:solidFill>
                <a:latin typeface="Signika Negative"/>
              </a:rPr>
              <a:t>kadınlara</a:t>
            </a:r>
            <a:r>
              <a:rPr lang="en-GB" sz="1300">
                <a:solidFill>
                  <a:srgbClr val="141414"/>
                </a:solidFill>
                <a:latin typeface="Signika Negative"/>
              </a:rPr>
              <a:t> </a:t>
            </a:r>
            <a:r>
              <a:rPr lang="en-GB" sz="1300" err="1">
                <a:solidFill>
                  <a:srgbClr val="141414"/>
                </a:solidFill>
                <a:latin typeface="Signika Negative"/>
              </a:rPr>
              <a:t>yönelik</a:t>
            </a:r>
            <a:r>
              <a:rPr lang="en-GB" sz="1300">
                <a:solidFill>
                  <a:srgbClr val="141414"/>
                </a:solidFill>
                <a:latin typeface="Signika Negative"/>
              </a:rPr>
              <a:t> </a:t>
            </a:r>
            <a:r>
              <a:rPr lang="en-GB" sz="1300" err="1">
                <a:solidFill>
                  <a:srgbClr val="141414"/>
                </a:solidFill>
                <a:latin typeface="Signika Negative"/>
              </a:rPr>
              <a:t>bir</a:t>
            </a:r>
            <a:r>
              <a:rPr lang="en-GB" sz="1300">
                <a:solidFill>
                  <a:srgbClr val="141414"/>
                </a:solidFill>
                <a:latin typeface="Signika Negative"/>
              </a:rPr>
              <a:t> </a:t>
            </a:r>
            <a:r>
              <a:rPr lang="en-GB" sz="1300" err="1">
                <a:solidFill>
                  <a:srgbClr val="141414"/>
                </a:solidFill>
                <a:latin typeface="Signika Negative"/>
              </a:rPr>
              <a:t>yardımlaşma</a:t>
            </a:r>
            <a:r>
              <a:rPr lang="en-GB" sz="1300">
                <a:solidFill>
                  <a:srgbClr val="141414"/>
                </a:solidFill>
                <a:latin typeface="Signika Negative"/>
              </a:rPr>
              <a:t> </a:t>
            </a:r>
            <a:r>
              <a:rPr lang="en-GB" sz="1300" err="1">
                <a:solidFill>
                  <a:srgbClr val="141414"/>
                </a:solidFill>
                <a:latin typeface="Signika Negative"/>
              </a:rPr>
              <a:t>platformudur</a:t>
            </a:r>
            <a:r>
              <a:rPr lang="en-GB" sz="1300">
                <a:solidFill>
                  <a:srgbClr val="141414"/>
                </a:solidFill>
                <a:latin typeface="Signika Negative"/>
              </a:rPr>
              <a:t>.</a:t>
            </a:r>
            <a:endParaRPr lang="en-US" sz="1300"/>
          </a:p>
        </p:txBody>
      </p:sp>
      <p:sp>
        <p:nvSpPr>
          <p:cNvPr id="6" name="TextBox 5">
            <a:extLst>
              <a:ext uri="{FF2B5EF4-FFF2-40B4-BE49-F238E27FC236}">
                <a16:creationId xmlns:a16="http://schemas.microsoft.com/office/drawing/2014/main" id="{1BF22C8F-9DAD-7551-0AA4-4DFC3DFF96F5}"/>
              </a:ext>
            </a:extLst>
          </p:cNvPr>
          <p:cNvSpPr txBox="1"/>
          <p:nvPr/>
        </p:nvSpPr>
        <p:spPr>
          <a:xfrm>
            <a:off x="204952" y="6055710"/>
            <a:ext cx="63167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err="1">
                <a:solidFill>
                  <a:srgbClr val="FFFFFF"/>
                </a:solidFill>
                <a:latin typeface="Signika Negative"/>
              </a:rPr>
              <a:t>Şu</a:t>
            </a:r>
            <a:r>
              <a:rPr lang="en-GB" sz="2000" b="1">
                <a:solidFill>
                  <a:srgbClr val="FFFFFF"/>
                </a:solidFill>
                <a:latin typeface="Signika Negative"/>
              </a:rPr>
              <a:t> </a:t>
            </a:r>
            <a:r>
              <a:rPr lang="en-GB" sz="2000" b="1" err="1">
                <a:solidFill>
                  <a:srgbClr val="FFFFFF"/>
                </a:solidFill>
                <a:latin typeface="Signika Negative"/>
              </a:rPr>
              <a:t>siteyi</a:t>
            </a:r>
            <a:r>
              <a:rPr lang="en-GB" sz="2000" b="1">
                <a:solidFill>
                  <a:srgbClr val="FFFFFF"/>
                </a:solidFill>
                <a:latin typeface="Signika Negative"/>
              </a:rPr>
              <a:t> </a:t>
            </a:r>
            <a:r>
              <a:rPr lang="en-GB" sz="2000" b="1" err="1">
                <a:solidFill>
                  <a:srgbClr val="FFFFFF"/>
                </a:solidFill>
                <a:latin typeface="Signika Negative"/>
              </a:rPr>
              <a:t>ziyaret</a:t>
            </a:r>
            <a:r>
              <a:rPr lang="en-GB" sz="2000" b="1">
                <a:solidFill>
                  <a:srgbClr val="FFFFFF"/>
                </a:solidFill>
                <a:latin typeface="Signika Negative"/>
              </a:rPr>
              <a:t> </a:t>
            </a:r>
            <a:r>
              <a:rPr lang="en-GB" sz="2000" b="1" err="1">
                <a:solidFill>
                  <a:srgbClr val="FFFFFF"/>
                </a:solidFill>
                <a:latin typeface="Signika Negative"/>
              </a:rPr>
              <a:t>edebilirsiniz</a:t>
            </a:r>
            <a:r>
              <a:rPr lang="en-GB" sz="2000" b="1">
                <a:solidFill>
                  <a:srgbClr val="FFFFFF"/>
                </a:solidFill>
                <a:latin typeface="Signika Negative"/>
              </a:rPr>
              <a:t>: https://imbibe.ie/</a:t>
            </a:r>
            <a:r>
              <a:rPr lang="en-US" sz="2000">
                <a:solidFill>
                  <a:srgbClr val="FFFFFF"/>
                </a:solidFill>
                <a:latin typeface="Signika Negative"/>
              </a:rPr>
              <a:t>​</a:t>
            </a:r>
            <a:endParaRPr lang="en-US" sz="2000">
              <a:cs typeface="Calibri"/>
            </a:endParaRPr>
          </a:p>
        </p:txBody>
      </p:sp>
    </p:spTree>
    <p:extLst>
      <p:ext uri="{BB962C8B-B14F-4D97-AF65-F5344CB8AC3E}">
        <p14:creationId xmlns:p14="http://schemas.microsoft.com/office/powerpoint/2010/main" val="256648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A6CC7-9265-EB95-584E-16DD0DDFC9B3}"/>
              </a:ext>
            </a:extLst>
          </p:cNvPr>
          <p:cNvSpPr txBox="1"/>
          <p:nvPr/>
        </p:nvSpPr>
        <p:spPr>
          <a:xfrm>
            <a:off x="729576" y="574662"/>
            <a:ext cx="10299785" cy="2677656"/>
          </a:xfrm>
          <a:prstGeom prst="rect">
            <a:avLst/>
          </a:prstGeom>
          <a:noFill/>
        </p:spPr>
        <p:txBody>
          <a:bodyPr wrap="square" lIns="91440" tIns="45720" rIns="91440" bIns="45720" anchor="t">
            <a:spAutoFit/>
          </a:bodyPr>
          <a:lstStyle/>
          <a:p>
            <a:pPr algn="just">
              <a:defRPr/>
            </a:pPr>
            <a:r>
              <a:rPr lang="tr-TR" sz="2400" b="1" dirty="0">
                <a:solidFill>
                  <a:srgbClr val="000000"/>
                </a:solidFill>
              </a:rPr>
              <a:t>90 Günlük Etik Gıda Girişimciliği (EFE) Programı </a:t>
            </a:r>
            <a:r>
              <a:rPr lang="tr-TR" sz="2400" dirty="0">
                <a:solidFill>
                  <a:srgbClr val="000000"/>
                </a:solidFill>
              </a:rPr>
              <a:t>ile</a:t>
            </a:r>
            <a:r>
              <a:rPr lang="tr-TR" sz="2400" b="1" dirty="0">
                <a:solidFill>
                  <a:srgbClr val="000000"/>
                </a:solidFill>
              </a:rPr>
              <a:t> </a:t>
            </a:r>
            <a:r>
              <a:rPr lang="tr-TR" sz="2400" dirty="0">
                <a:solidFill>
                  <a:srgbClr val="000000"/>
                </a:solidFill>
              </a:rPr>
              <a:t>etik gıda ekonomisinde yenilik ve büyüme için potansiyel girişimcileri ve öğrencileri bilgilendirmek ve cesaretlendirmek üzere, eğitimcilere </a:t>
            </a:r>
            <a:r>
              <a:rPr lang="tr-TR" sz="2400" dirty="0">
                <a:solidFill>
                  <a:srgbClr val="000000"/>
                </a:solidFill>
                <a:ea typeface="+mn-lt"/>
                <a:cs typeface="+mn-lt"/>
              </a:rPr>
              <a:t>pazar fırsatları hakkında </a:t>
            </a:r>
            <a:r>
              <a:rPr lang="tr-TR" sz="2400" dirty="0">
                <a:solidFill>
                  <a:srgbClr val="000000"/>
                </a:solidFill>
              </a:rPr>
              <a:t>kapsamlı bir Açık Eğitim Kaynakları (AEK) seti sunuyoruz. Bu yeni nesil eğitim programı, eğitimcileri 'standart' ve genel gıda eğitimi konularının ötesine geçmeleri için tasarlanmıştır. Böylece etik gıda dinamiğine uygun, </a:t>
            </a:r>
            <a:r>
              <a:rPr lang="tr-TR" sz="2400" dirty="0">
                <a:solidFill>
                  <a:srgbClr val="000000"/>
                </a:solidFill>
                <a:ea typeface="+mn-lt"/>
                <a:cs typeface="+mn-lt"/>
              </a:rPr>
              <a:t>daha fazla Gezegen – İnsan – Karlılık odaklı ve inovatif </a:t>
            </a:r>
            <a:r>
              <a:rPr lang="tr-TR" sz="2400" dirty="0">
                <a:solidFill>
                  <a:srgbClr val="000000"/>
                </a:solidFill>
              </a:rPr>
              <a:t>girişimciliğe ilham vermek amaçlanmaktadır.</a:t>
            </a:r>
            <a:endParaRPr lang="tr-TR" sz="24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6" name="Freeform 7">
            <a:extLst>
              <a:ext uri="{FF2B5EF4-FFF2-40B4-BE49-F238E27FC236}">
                <a16:creationId xmlns:a16="http://schemas.microsoft.com/office/drawing/2014/main" id="{8A56BE88-DEC4-CDAF-2015-C3B8B7CB42F1}"/>
              </a:ext>
            </a:extLst>
          </p:cNvPr>
          <p:cNvSpPr/>
          <p:nvPr/>
        </p:nvSpPr>
        <p:spPr>
          <a:xfrm>
            <a:off x="5192451" y="3388246"/>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pPr algn="l" rtl="0"/>
            <a:endParaRPr lang="en-US"/>
          </a:p>
        </p:txBody>
      </p:sp>
      <p:pic>
        <p:nvPicPr>
          <p:cNvPr id="8" name="Picture 7" descr="Blackboard and yellow chairs in a classroom">
            <a:extLst>
              <a:ext uri="{FF2B5EF4-FFF2-40B4-BE49-F238E27FC236}">
                <a16:creationId xmlns:a16="http://schemas.microsoft.com/office/drawing/2014/main" id="{FAA91F6F-C0F8-618A-0FAB-F14C33BEC2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16718" y="3536764"/>
            <a:ext cx="6372519" cy="2903452"/>
          </a:xfrm>
          <a:prstGeom prst="rect">
            <a:avLst/>
          </a:prstGeom>
        </p:spPr>
      </p:pic>
      <p:sp>
        <p:nvSpPr>
          <p:cNvPr id="9" name="TextBox 8">
            <a:extLst>
              <a:ext uri="{FF2B5EF4-FFF2-40B4-BE49-F238E27FC236}">
                <a16:creationId xmlns:a16="http://schemas.microsoft.com/office/drawing/2014/main" id="{7CE4C553-58C6-6268-7701-EDEC03D2BF3E}"/>
              </a:ext>
            </a:extLst>
          </p:cNvPr>
          <p:cNvSpPr txBox="1"/>
          <p:nvPr/>
        </p:nvSpPr>
        <p:spPr>
          <a:xfrm>
            <a:off x="7001520" y="4311505"/>
            <a:ext cx="2825060" cy="1015663"/>
          </a:xfrm>
          <a:prstGeom prst="rect">
            <a:avLst/>
          </a:prstGeom>
          <a:noFill/>
        </p:spPr>
        <p:txBody>
          <a:bodyPr wrap="square" lIns="91440" tIns="45720" rIns="91440" bIns="45720" rtlCol="0" anchor="t">
            <a:spAutoFit/>
          </a:bodyPr>
          <a:lstStyle/>
          <a:p>
            <a:pPr algn="ctr"/>
            <a:r>
              <a:rPr lang="en-IE" sz="4800" b="1" i="1" err="1">
                <a:solidFill>
                  <a:schemeClr val="bg2"/>
                </a:solidFill>
                <a:latin typeface="Bradley Hand ITC"/>
              </a:rPr>
              <a:t>AEK'lar</a:t>
            </a:r>
            <a:r>
              <a:rPr lang="en-IE" sz="2000" b="1" i="1">
                <a:solidFill>
                  <a:schemeClr val="bg2"/>
                </a:solidFill>
                <a:latin typeface="Bradley Hand ITC"/>
              </a:rPr>
              <a:t> </a:t>
            </a:r>
            <a:endParaRPr lang="en-IE" sz="2000" b="1" i="1">
              <a:solidFill>
                <a:schemeClr val="bg2"/>
              </a:solidFill>
              <a:latin typeface="Bradley Hand ITC" panose="03070402050302030203" pitchFamily="66" charset="0"/>
            </a:endParaRPr>
          </a:p>
          <a:p>
            <a:pPr algn="ctr" rtl="0"/>
            <a:r>
              <a:rPr lang="en-IE" sz="1200" b="1" i="1">
                <a:solidFill>
                  <a:schemeClr val="bg2"/>
                </a:solidFill>
                <a:latin typeface="Batang"/>
                <a:ea typeface="Roboto"/>
                <a:cs typeface="Roboto"/>
              </a:rPr>
              <a:t>Eğitimciler için</a:t>
            </a:r>
          </a:p>
        </p:txBody>
      </p:sp>
    </p:spTree>
    <p:extLst>
      <p:ext uri="{BB962C8B-B14F-4D97-AF65-F5344CB8AC3E}">
        <p14:creationId xmlns:p14="http://schemas.microsoft.com/office/powerpoint/2010/main" val="184644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E2366-EEE5-DF3E-3EE0-AF032FC41745}"/>
              </a:ext>
            </a:extLst>
          </p:cNvPr>
          <p:cNvSpPr>
            <a:spLocks noGrp="1"/>
          </p:cNvSpPr>
          <p:nvPr>
            <p:ph type="body" sz="quarter" idx="18"/>
          </p:nvPr>
        </p:nvSpPr>
        <p:spPr>
          <a:xfrm>
            <a:off x="1194437" y="1766100"/>
            <a:ext cx="10997563" cy="3440624"/>
          </a:xfrm>
        </p:spPr>
        <p:txBody>
          <a:bodyPr lIns="91440" tIns="45720" rIns="91440" bIns="45720" anchor="t"/>
          <a:lstStyle/>
          <a:p>
            <a:r>
              <a:rPr lang="en-US" b="1" err="1"/>
              <a:t>Etiği</a:t>
            </a:r>
            <a:r>
              <a:rPr lang="en-US" b="1"/>
              <a:t> </a:t>
            </a:r>
            <a:r>
              <a:rPr lang="en-US" b="1" err="1"/>
              <a:t>işyerinde</a:t>
            </a:r>
            <a:r>
              <a:rPr lang="en-US" b="1"/>
              <a:t> </a:t>
            </a:r>
            <a:r>
              <a:rPr lang="en-US" b="1" err="1"/>
              <a:t>bir</a:t>
            </a:r>
            <a:r>
              <a:rPr lang="en-US" b="1"/>
              <a:t> </a:t>
            </a:r>
            <a:r>
              <a:rPr lang="en-US" b="1" err="1"/>
              <a:t>öncelik</a:t>
            </a:r>
            <a:r>
              <a:rPr lang="en-US" b="1"/>
              <a:t> </a:t>
            </a:r>
            <a:r>
              <a:rPr lang="en-US" b="1" err="1"/>
              <a:t>haline</a:t>
            </a:r>
            <a:r>
              <a:rPr lang="en-US" b="1"/>
              <a:t> </a:t>
            </a:r>
            <a:r>
              <a:rPr lang="en-US" b="1" err="1"/>
              <a:t>getirmek</a:t>
            </a:r>
            <a:r>
              <a:rPr lang="en-US"/>
              <a:t> </a:t>
            </a:r>
            <a:r>
              <a:rPr lang="en-US" err="1"/>
              <a:t>ve</a:t>
            </a:r>
            <a:r>
              <a:rPr lang="en-US"/>
              <a:t> </a:t>
            </a:r>
            <a:r>
              <a:rPr lang="en-US" err="1"/>
              <a:t>personelinizden</a:t>
            </a:r>
            <a:r>
              <a:rPr lang="en-US"/>
              <a:t> de </a:t>
            </a:r>
            <a:r>
              <a:rPr lang="en-US" err="1"/>
              <a:t>aynısını</a:t>
            </a:r>
            <a:r>
              <a:rPr lang="en-US"/>
              <a:t> </a:t>
            </a:r>
            <a:r>
              <a:rPr lang="en-US" err="1"/>
              <a:t>talep</a:t>
            </a:r>
            <a:r>
              <a:rPr lang="en-US"/>
              <a:t> </a:t>
            </a:r>
            <a:r>
              <a:rPr lang="en-US" err="1"/>
              <a:t>etmek</a:t>
            </a:r>
            <a:r>
              <a:rPr lang="en-US"/>
              <a:t> </a:t>
            </a:r>
            <a:r>
              <a:rPr lang="en-US" err="1"/>
              <a:t>zorunludur</a:t>
            </a:r>
            <a:r>
              <a:rPr lang="en-US"/>
              <a:t>. </a:t>
            </a:r>
            <a:r>
              <a:rPr lang="en-US" err="1"/>
              <a:t>Çünkü</a:t>
            </a:r>
            <a:r>
              <a:rPr lang="en-US"/>
              <a:t> </a:t>
            </a:r>
            <a:r>
              <a:rPr lang="en-US" err="1"/>
              <a:t>etik</a:t>
            </a:r>
            <a:r>
              <a:rPr lang="en-US"/>
              <a:t> </a:t>
            </a:r>
            <a:r>
              <a:rPr lang="en-US" err="1"/>
              <a:t>değerlere</a:t>
            </a:r>
            <a:r>
              <a:rPr lang="en-US"/>
              <a:t> </a:t>
            </a:r>
            <a:r>
              <a:rPr lang="en-US" err="1"/>
              <a:t>önem</a:t>
            </a:r>
            <a:r>
              <a:rPr lang="en-US"/>
              <a:t> </a:t>
            </a:r>
            <a:r>
              <a:rPr lang="en-US" err="1"/>
              <a:t>veren</a:t>
            </a:r>
            <a:r>
              <a:rPr lang="en-US"/>
              <a:t> </a:t>
            </a:r>
            <a:r>
              <a:rPr lang="en-US" err="1"/>
              <a:t>bir</a:t>
            </a:r>
            <a:r>
              <a:rPr lang="en-US"/>
              <a:t> </a:t>
            </a:r>
            <a:r>
              <a:rPr lang="en-US" err="1"/>
              <a:t>kültür</a:t>
            </a:r>
            <a:r>
              <a:rPr lang="en-US"/>
              <a:t> </a:t>
            </a:r>
            <a:r>
              <a:rPr lang="en-US" err="1"/>
              <a:t>oluşturduğunuzda</a:t>
            </a:r>
            <a:r>
              <a:rPr lang="en-US"/>
              <a:t>, </a:t>
            </a:r>
            <a:r>
              <a:rPr lang="en-US" err="1"/>
              <a:t>etik</a:t>
            </a:r>
            <a:r>
              <a:rPr lang="en-US"/>
              <a:t> </a:t>
            </a:r>
            <a:r>
              <a:rPr lang="en-US" err="1"/>
              <a:t>sadece</a:t>
            </a:r>
            <a:r>
              <a:rPr lang="en-US"/>
              <a:t> </a:t>
            </a:r>
            <a:r>
              <a:rPr lang="en-US" err="1"/>
              <a:t>kural</a:t>
            </a:r>
            <a:r>
              <a:rPr lang="en-US"/>
              <a:t> </a:t>
            </a:r>
            <a:r>
              <a:rPr lang="en-US" err="1"/>
              <a:t>olmaktan</a:t>
            </a:r>
            <a:r>
              <a:rPr lang="en-US"/>
              <a:t> </a:t>
            </a:r>
            <a:r>
              <a:rPr lang="en-US" err="1"/>
              <a:t>çıkar</a:t>
            </a:r>
            <a:r>
              <a:rPr lang="en-US"/>
              <a:t>, </a:t>
            </a:r>
            <a:r>
              <a:rPr lang="en-US" err="1"/>
              <a:t>öğrenilir</a:t>
            </a:r>
            <a:r>
              <a:rPr lang="en-US"/>
              <a:t> hale </a:t>
            </a:r>
            <a:r>
              <a:rPr lang="en-US" err="1"/>
              <a:t>gelir</a:t>
            </a:r>
            <a:r>
              <a:rPr lang="en-US"/>
              <a:t>. </a:t>
            </a:r>
            <a:r>
              <a:rPr lang="en-US" err="1"/>
              <a:t>Ekibiniz</a:t>
            </a:r>
            <a:r>
              <a:rPr lang="en-US"/>
              <a:t> </a:t>
            </a:r>
            <a:r>
              <a:rPr lang="en-US" err="1"/>
              <a:t>önce</a:t>
            </a:r>
            <a:r>
              <a:rPr lang="en-US"/>
              <a:t> </a:t>
            </a:r>
            <a:r>
              <a:rPr lang="en-US" err="1"/>
              <a:t>uymaya</a:t>
            </a:r>
            <a:r>
              <a:rPr lang="en-US"/>
              <a:t> </a:t>
            </a:r>
            <a:r>
              <a:rPr lang="en-US" err="1"/>
              <a:t>ve</a:t>
            </a:r>
            <a:r>
              <a:rPr lang="en-US"/>
              <a:t> </a:t>
            </a:r>
            <a:r>
              <a:rPr lang="en-US" err="1"/>
              <a:t>ardından</a:t>
            </a:r>
            <a:r>
              <a:rPr lang="en-US"/>
              <a:t> </a:t>
            </a:r>
            <a:r>
              <a:rPr lang="en-US" err="1"/>
              <a:t>desteklemeye</a:t>
            </a:r>
            <a:r>
              <a:rPr lang="en-US"/>
              <a:t> </a:t>
            </a:r>
            <a:r>
              <a:rPr lang="en-US" err="1"/>
              <a:t>başlar</a:t>
            </a:r>
            <a:r>
              <a:rPr lang="en-US"/>
              <a:t>. </a:t>
            </a:r>
            <a:r>
              <a:rPr lang="en-US" err="1"/>
              <a:t>Şirket</a:t>
            </a:r>
            <a:r>
              <a:rPr lang="en-US"/>
              <a:t> </a:t>
            </a:r>
            <a:r>
              <a:rPr lang="en-US" err="1"/>
              <a:t>içi</a:t>
            </a:r>
            <a:r>
              <a:rPr lang="en-US"/>
              <a:t> </a:t>
            </a:r>
            <a:r>
              <a:rPr lang="en-US" err="1"/>
              <a:t>uygulamalarınızın</a:t>
            </a:r>
            <a:r>
              <a:rPr lang="en-US"/>
              <a:t> </a:t>
            </a:r>
            <a:r>
              <a:rPr lang="en-US" err="1"/>
              <a:t>adil</a:t>
            </a:r>
            <a:r>
              <a:rPr lang="en-US"/>
              <a:t> </a:t>
            </a:r>
            <a:r>
              <a:rPr lang="en-US" err="1"/>
              <a:t>ve</a:t>
            </a:r>
            <a:r>
              <a:rPr lang="en-US"/>
              <a:t> </a:t>
            </a:r>
            <a:r>
              <a:rPr lang="en-US" err="1"/>
              <a:t>ahlaki</a:t>
            </a:r>
            <a:r>
              <a:rPr lang="en-US"/>
              <a:t> </a:t>
            </a:r>
            <a:r>
              <a:rPr lang="en-US" err="1"/>
              <a:t>olmasını</a:t>
            </a:r>
            <a:r>
              <a:rPr lang="en-US"/>
              <a:t> </a:t>
            </a:r>
            <a:r>
              <a:rPr lang="en-US" err="1"/>
              <a:t>sağlayarak</a:t>
            </a:r>
            <a:r>
              <a:rPr lang="en-US"/>
              <a:t>, </a:t>
            </a:r>
            <a:r>
              <a:rPr lang="en-US" err="1"/>
              <a:t>işletmenizde</a:t>
            </a:r>
            <a:r>
              <a:rPr lang="en-US"/>
              <a:t> </a:t>
            </a:r>
            <a:r>
              <a:rPr lang="en-US" err="1"/>
              <a:t>etik</a:t>
            </a:r>
            <a:r>
              <a:rPr lang="en-US"/>
              <a:t> </a:t>
            </a:r>
            <a:r>
              <a:rPr lang="en-US" err="1"/>
              <a:t>olmayı</a:t>
            </a:r>
            <a:r>
              <a:rPr lang="en-US"/>
              <a:t> da </a:t>
            </a:r>
            <a:r>
              <a:rPr lang="en-US" err="1"/>
              <a:t>başarabilirsiniz</a:t>
            </a:r>
            <a:r>
              <a:rPr lang="en-US"/>
              <a:t>.</a:t>
            </a:r>
            <a:r>
              <a:rPr lang="en-US" b="1"/>
              <a:t> Her </a:t>
            </a:r>
            <a:r>
              <a:rPr lang="en-US" b="1" err="1"/>
              <a:t>türlü</a:t>
            </a:r>
            <a:r>
              <a:rPr lang="en-US" b="1"/>
              <a:t> </a:t>
            </a:r>
            <a:r>
              <a:rPr lang="en-US" b="1" err="1"/>
              <a:t>etik</a:t>
            </a:r>
            <a:r>
              <a:rPr lang="en-US" b="1"/>
              <a:t> </a:t>
            </a:r>
            <a:r>
              <a:rPr lang="en-US" b="1" err="1"/>
              <a:t>dışı</a:t>
            </a:r>
            <a:r>
              <a:rPr lang="en-US" b="1"/>
              <a:t> </a:t>
            </a:r>
            <a:r>
              <a:rPr lang="en-US" b="1" err="1"/>
              <a:t>davranışı</a:t>
            </a:r>
            <a:r>
              <a:rPr lang="en-US" b="1"/>
              <a:t> </a:t>
            </a:r>
            <a:r>
              <a:rPr lang="en-US" b="1" err="1"/>
              <a:t>ele</a:t>
            </a:r>
            <a:r>
              <a:rPr lang="en-US" b="1"/>
              <a:t> </a:t>
            </a:r>
            <a:r>
              <a:rPr lang="en-US" b="1" err="1"/>
              <a:t>almalı</a:t>
            </a:r>
            <a:r>
              <a:rPr lang="en-US" b="1"/>
              <a:t> </a:t>
            </a:r>
            <a:r>
              <a:rPr lang="en-US" err="1"/>
              <a:t>ve</a:t>
            </a:r>
            <a:r>
              <a:rPr lang="en-US" b="1"/>
              <a:t> </a:t>
            </a:r>
            <a:r>
              <a:rPr lang="en-US" err="1"/>
              <a:t>işletmenizin</a:t>
            </a:r>
            <a:r>
              <a:rPr lang="en-US"/>
              <a:t> </a:t>
            </a:r>
            <a:r>
              <a:rPr lang="en-US" err="1"/>
              <a:t>üyelerinin</a:t>
            </a:r>
            <a:r>
              <a:rPr lang="en-US"/>
              <a:t> </a:t>
            </a:r>
            <a:r>
              <a:rPr lang="en-US" err="1"/>
              <a:t>izlemeleri</a:t>
            </a:r>
            <a:r>
              <a:rPr lang="en-US"/>
              <a:t> </a:t>
            </a:r>
            <a:r>
              <a:rPr lang="en-US" err="1"/>
              <a:t>gereken</a:t>
            </a:r>
            <a:r>
              <a:rPr lang="en-US"/>
              <a:t> </a:t>
            </a:r>
            <a:r>
              <a:rPr lang="en-US" err="1"/>
              <a:t>standartları</a:t>
            </a:r>
            <a:r>
              <a:rPr lang="en-US"/>
              <a:t> </a:t>
            </a:r>
            <a:r>
              <a:rPr lang="en-US" err="1"/>
              <a:t>belirlemelisiniz</a:t>
            </a:r>
            <a:r>
              <a:rPr lang="en-US"/>
              <a:t>.</a:t>
            </a:r>
            <a:endParaRPr lang="en-US">
              <a:cs typeface="Calibri"/>
            </a:endParaRPr>
          </a:p>
          <a:p>
            <a:r>
              <a:rPr lang="en-US" err="1"/>
              <a:t>Ekibinizi</a:t>
            </a:r>
            <a:r>
              <a:rPr lang="en-US"/>
              <a:t> </a:t>
            </a:r>
            <a:r>
              <a:rPr lang="en-US" err="1"/>
              <a:t>teşvik</a:t>
            </a:r>
            <a:r>
              <a:rPr lang="en-US"/>
              <a:t> </a:t>
            </a:r>
            <a:r>
              <a:rPr lang="en-US" err="1"/>
              <a:t>etmek</a:t>
            </a:r>
            <a:r>
              <a:rPr lang="en-US"/>
              <a:t> </a:t>
            </a:r>
            <a:r>
              <a:rPr lang="en-US" err="1"/>
              <a:t>için</a:t>
            </a:r>
            <a:r>
              <a:rPr lang="en-US"/>
              <a:t> </a:t>
            </a:r>
            <a:r>
              <a:rPr lang="en-US" b="1" err="1"/>
              <a:t>etik</a:t>
            </a:r>
            <a:r>
              <a:rPr lang="en-US" b="1"/>
              <a:t> </a:t>
            </a:r>
            <a:r>
              <a:rPr lang="en-US" b="1" err="1"/>
              <a:t>uygulamaları</a:t>
            </a:r>
            <a:r>
              <a:rPr lang="en-US" b="1"/>
              <a:t> </a:t>
            </a:r>
            <a:r>
              <a:rPr lang="en-US" b="1" err="1"/>
              <a:t>kutlamalısınız</a:t>
            </a:r>
            <a:r>
              <a:rPr lang="en-US" b="1"/>
              <a:t>.</a:t>
            </a:r>
            <a:r>
              <a:rPr lang="en-US"/>
              <a:t> Ek </a:t>
            </a:r>
            <a:r>
              <a:rPr lang="en-US" err="1"/>
              <a:t>olarak</a:t>
            </a:r>
            <a:r>
              <a:rPr lang="en-US"/>
              <a:t>, </a:t>
            </a:r>
            <a:r>
              <a:rPr lang="en-US" err="1"/>
              <a:t>etik</a:t>
            </a:r>
            <a:r>
              <a:rPr lang="en-US"/>
              <a:t> </a:t>
            </a:r>
            <a:r>
              <a:rPr lang="en-US" err="1"/>
              <a:t>değerlere</a:t>
            </a:r>
            <a:r>
              <a:rPr lang="en-US"/>
              <a:t> </a:t>
            </a:r>
            <a:r>
              <a:rPr lang="en-US" err="1"/>
              <a:t>öncelik</a:t>
            </a:r>
            <a:r>
              <a:rPr lang="en-US"/>
              <a:t> </a:t>
            </a:r>
            <a:r>
              <a:rPr lang="en-US" err="1"/>
              <a:t>veren</a:t>
            </a:r>
            <a:r>
              <a:rPr lang="en-US"/>
              <a:t> </a:t>
            </a:r>
            <a:r>
              <a:rPr lang="en-US" err="1"/>
              <a:t>bir</a:t>
            </a:r>
            <a:r>
              <a:rPr lang="en-US"/>
              <a:t> </a:t>
            </a:r>
            <a:r>
              <a:rPr lang="en-US" err="1"/>
              <a:t>kültür</a:t>
            </a:r>
            <a:r>
              <a:rPr lang="en-US"/>
              <a:t> </a:t>
            </a:r>
            <a:r>
              <a:rPr lang="en-US" err="1"/>
              <a:t>yaratma</a:t>
            </a:r>
            <a:r>
              <a:rPr lang="en-US"/>
              <a:t> </a:t>
            </a:r>
            <a:r>
              <a:rPr lang="en-US" err="1"/>
              <a:t>girişiminizde</a:t>
            </a:r>
            <a:r>
              <a:rPr lang="en-US"/>
              <a:t> </a:t>
            </a:r>
            <a:r>
              <a:rPr lang="en-US" err="1"/>
              <a:t>tüm</a:t>
            </a:r>
            <a:r>
              <a:rPr lang="en-US"/>
              <a:t> </a:t>
            </a:r>
            <a:r>
              <a:rPr lang="en-US" err="1"/>
              <a:t>uygulama</a:t>
            </a:r>
            <a:r>
              <a:rPr lang="en-US"/>
              <a:t> </a:t>
            </a:r>
            <a:r>
              <a:rPr lang="en-US" err="1"/>
              <a:t>ve</a:t>
            </a:r>
            <a:r>
              <a:rPr lang="en-US"/>
              <a:t> </a:t>
            </a:r>
            <a:r>
              <a:rPr lang="en-US" err="1"/>
              <a:t>süreçlerinizde</a:t>
            </a:r>
            <a:r>
              <a:rPr lang="en-US"/>
              <a:t>, </a:t>
            </a:r>
            <a:r>
              <a:rPr lang="en-US" b="1" err="1"/>
              <a:t>şeffaf</a:t>
            </a:r>
            <a:r>
              <a:rPr lang="en-US" b="1"/>
              <a:t> </a:t>
            </a:r>
            <a:r>
              <a:rPr lang="en-US" err="1"/>
              <a:t>ve</a:t>
            </a:r>
            <a:r>
              <a:rPr lang="en-US"/>
              <a:t> </a:t>
            </a:r>
            <a:r>
              <a:rPr lang="en-US" err="1"/>
              <a:t>açık</a:t>
            </a:r>
            <a:r>
              <a:rPr lang="en-US"/>
              <a:t> </a:t>
            </a:r>
            <a:r>
              <a:rPr lang="en-US" err="1"/>
              <a:t>olmalısınız</a:t>
            </a:r>
            <a:r>
              <a:rPr lang="en-US"/>
              <a:t>. </a:t>
            </a:r>
            <a:endParaRPr lang="en-IE"/>
          </a:p>
          <a:p>
            <a:r>
              <a:rPr lang="en-GB">
                <a:hlinkClick r:id="rId2">
                  <a:extLst>
                    <a:ext uri="{A12FA001-AC4F-418D-AE19-62706E023703}">
                      <ahyp:hlinkClr xmlns:ahyp="http://schemas.microsoft.com/office/drawing/2018/hyperlinkcolor" val="tx"/>
                    </a:ext>
                  </a:extLst>
                </a:hlinkClick>
              </a:rPr>
              <a:t>Etik Bir Organizasyon Nasıl Tasarlanır (hbr.org) </a:t>
            </a:r>
            <a:r>
              <a:rPr lang="en-US" b="1" i="1" u="sng">
                <a:solidFill>
                  <a:schemeClr val="bg2"/>
                </a:solidFill>
                <a:highlight>
                  <a:srgbClr val="F79037"/>
                </a:highlight>
                <a:ea typeface="+mn-lt"/>
                <a:cs typeface="+mn-lt"/>
                <a:hlinkClick r:id="rId2">
                  <a:extLst>
                    <a:ext uri="{A12FA001-AC4F-418D-AE19-62706E023703}">
                      <ahyp:hlinkClr xmlns:ahyp="http://schemas.microsoft.com/office/drawing/2018/hyperlinkcolor" val="tx"/>
                    </a:ext>
                  </a:extLst>
                </a:hlinkClick>
              </a:rPr>
              <a:t>üzerine ilginç bir yazı</a:t>
            </a:r>
          </a:p>
        </p:txBody>
      </p:sp>
      <p:sp>
        <p:nvSpPr>
          <p:cNvPr id="3" name="Text Placeholder 2">
            <a:extLst>
              <a:ext uri="{FF2B5EF4-FFF2-40B4-BE49-F238E27FC236}">
                <a16:creationId xmlns:a16="http://schemas.microsoft.com/office/drawing/2014/main" id="{7DD56615-D1C1-DDC5-55C9-535F1E4C8450}"/>
              </a:ext>
            </a:extLst>
          </p:cNvPr>
          <p:cNvSpPr>
            <a:spLocks noGrp="1"/>
          </p:cNvSpPr>
          <p:nvPr>
            <p:ph type="body" sz="quarter" idx="16"/>
          </p:nvPr>
        </p:nvSpPr>
        <p:spPr/>
        <p:txBody>
          <a:bodyPr lIns="91440" tIns="45720" rIns="91440" bIns="45720" anchor="t">
            <a:noAutofit/>
          </a:bodyPr>
          <a:lstStyle/>
          <a:p>
            <a:pPr algn="l" rtl="0"/>
            <a:r>
              <a:rPr lang="en-IE" b="1"/>
              <a:t>5. Bir </a:t>
            </a:r>
            <a:r>
              <a:rPr lang="en-IE" b="1" err="1"/>
              <a:t>Etik</a:t>
            </a:r>
            <a:r>
              <a:rPr lang="en-IE" b="1"/>
              <a:t> </a:t>
            </a:r>
            <a:r>
              <a:rPr lang="en-IE" b="1" err="1"/>
              <a:t>Kültürü</a:t>
            </a:r>
            <a:r>
              <a:rPr lang="en-IE" b="1"/>
              <a:t> </a:t>
            </a:r>
            <a:r>
              <a:rPr lang="en-IE" b="1" err="1"/>
              <a:t>Yaratın</a:t>
            </a:r>
          </a:p>
        </p:txBody>
      </p:sp>
      <p:pic>
        <p:nvPicPr>
          <p:cNvPr id="5" name="Picture 2" descr="Icon  Description automatically generated">
            <a:extLst>
              <a:ext uri="{FF2B5EF4-FFF2-40B4-BE49-F238E27FC236}">
                <a16:creationId xmlns:a16="http://schemas.microsoft.com/office/drawing/2014/main" id="{0828ED7E-F89E-5FCE-67C1-4307E85AFD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6747" y="-63127"/>
            <a:ext cx="2466871" cy="1702133"/>
          </a:xfrm>
          <a:prstGeom prst="rect">
            <a:avLst/>
          </a:prstGeom>
        </p:spPr>
      </p:pic>
    </p:spTree>
    <p:extLst>
      <p:ext uri="{BB962C8B-B14F-4D97-AF65-F5344CB8AC3E}">
        <p14:creationId xmlns:p14="http://schemas.microsoft.com/office/powerpoint/2010/main" val="277510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962A3-34D9-019C-41C1-BAB38F07FDB8}"/>
              </a:ext>
            </a:extLst>
          </p:cNvPr>
          <p:cNvSpPr>
            <a:spLocks noGrp="1"/>
          </p:cNvSpPr>
          <p:nvPr>
            <p:ph type="body" sz="quarter" idx="18"/>
          </p:nvPr>
        </p:nvSpPr>
        <p:spPr>
          <a:xfrm>
            <a:off x="800387" y="1143906"/>
            <a:ext cx="5681343" cy="4911431"/>
          </a:xfrm>
        </p:spPr>
        <p:txBody>
          <a:bodyPr lIns="91440" tIns="45720" rIns="91440" bIns="45720" anchor="t"/>
          <a:lstStyle/>
          <a:p>
            <a:pPr rtl="0"/>
            <a:r>
              <a:rPr lang="en-US" sz="2200"/>
              <a:t>Hepimiz yiyeceğimiz hakkında düzenli olarak etik kararlar veririz ama 'gıda etiği' terimi ne anlama gelir?</a:t>
            </a:r>
          </a:p>
          <a:p>
            <a:r>
              <a:rPr lang="en-US" sz="2200"/>
              <a:t>Gıda etiği, çiftlik hayvanlarına insanca muameleden çevreyi korumaya, insan sağlığından gıda sisteminde çalışan insanlara adil muameleye kadar, gıdayla ilgili olarak başkalarına karşı neyin kabul edilebilir </a:t>
            </a:r>
            <a:r>
              <a:rPr lang="en-US" sz="2200" err="1"/>
              <a:t>muamele</a:t>
            </a:r>
            <a:r>
              <a:rPr lang="en-US" sz="2200"/>
              <a:t> </a:t>
            </a:r>
            <a:r>
              <a:rPr lang="en-US" sz="2200" err="1"/>
              <a:t>sayılacağını</a:t>
            </a:r>
            <a:r>
              <a:rPr lang="en-US" sz="2200"/>
              <a:t> </a:t>
            </a:r>
            <a:r>
              <a:rPr lang="en-US" sz="2200" err="1"/>
              <a:t>belirleyen</a:t>
            </a:r>
            <a:r>
              <a:rPr lang="en-US" sz="2200"/>
              <a:t> </a:t>
            </a:r>
            <a:r>
              <a:rPr lang="en-US" sz="2200" err="1"/>
              <a:t>ilkeler</a:t>
            </a:r>
            <a:r>
              <a:rPr lang="en-US" sz="2200"/>
              <a:t> </a:t>
            </a:r>
            <a:r>
              <a:rPr lang="en-US" sz="2200" err="1"/>
              <a:t>bütünüdür</a:t>
            </a:r>
            <a:r>
              <a:rPr lang="en-US" sz="2200"/>
              <a:t>.</a:t>
            </a:r>
            <a:endParaRPr lang="en-US" sz="2200">
              <a:cs typeface="Calibri"/>
            </a:endParaRPr>
          </a:p>
          <a:p>
            <a:r>
              <a:rPr lang="en-US" sz="2200"/>
              <a:t>Gıda Etiği Konseyi tarafından hazırlanan bu kısa animasyon, gıda etiğinin herkes için ne </a:t>
            </a:r>
            <a:r>
              <a:rPr lang="en-US" sz="2200" err="1"/>
              <a:t>kadar</a:t>
            </a:r>
            <a:r>
              <a:rPr lang="en-US" sz="2200"/>
              <a:t> </a:t>
            </a:r>
            <a:r>
              <a:rPr lang="en-US" sz="2200" err="1"/>
              <a:t>önemli</a:t>
            </a:r>
            <a:r>
              <a:rPr lang="en-US" sz="2200"/>
              <a:t> </a:t>
            </a:r>
            <a:r>
              <a:rPr lang="en-US" sz="2200" err="1"/>
              <a:t>olduğunu</a:t>
            </a:r>
            <a:r>
              <a:rPr lang="en-US" sz="2200"/>
              <a:t> </a:t>
            </a:r>
            <a:r>
              <a:rPr lang="en-US" sz="2200" err="1"/>
              <a:t>vurgulayan</a:t>
            </a:r>
            <a:r>
              <a:rPr lang="en-US" sz="2200"/>
              <a:t> </a:t>
            </a:r>
            <a:r>
              <a:rPr lang="en-US" sz="2200" err="1"/>
              <a:t>dört</a:t>
            </a:r>
            <a:r>
              <a:rPr lang="en-US" sz="2200"/>
              <a:t> </a:t>
            </a:r>
            <a:r>
              <a:rPr lang="en-US" sz="2200" err="1"/>
              <a:t>güncel</a:t>
            </a:r>
            <a:r>
              <a:rPr lang="en-US" sz="2200"/>
              <a:t> </a:t>
            </a:r>
            <a:r>
              <a:rPr lang="en-US" sz="2200" err="1"/>
              <a:t>konuyu</a:t>
            </a:r>
            <a:r>
              <a:rPr lang="en-US" sz="2200"/>
              <a:t> </a:t>
            </a:r>
            <a:r>
              <a:rPr lang="en-US" sz="2200" err="1"/>
              <a:t>araştırıyor</a:t>
            </a:r>
            <a:r>
              <a:rPr lang="en-US" sz="2200"/>
              <a:t>.</a:t>
            </a:r>
            <a:endParaRPr lang="en-IE" sz="2200"/>
          </a:p>
        </p:txBody>
      </p:sp>
      <p:sp>
        <p:nvSpPr>
          <p:cNvPr id="3" name="Text Placeholder 2">
            <a:extLst>
              <a:ext uri="{FF2B5EF4-FFF2-40B4-BE49-F238E27FC236}">
                <a16:creationId xmlns:a16="http://schemas.microsoft.com/office/drawing/2014/main" id="{1BB50DA5-1BED-A756-A209-8123D5F20D0D}"/>
              </a:ext>
            </a:extLst>
          </p:cNvPr>
          <p:cNvSpPr>
            <a:spLocks noGrp="1"/>
          </p:cNvSpPr>
          <p:nvPr>
            <p:ph type="body" sz="quarter" idx="16"/>
          </p:nvPr>
        </p:nvSpPr>
        <p:spPr>
          <a:xfrm>
            <a:off x="800387" y="435834"/>
            <a:ext cx="4990998" cy="646331"/>
          </a:xfrm>
        </p:spPr>
        <p:txBody>
          <a:bodyPr/>
          <a:lstStyle/>
          <a:p>
            <a:pPr algn="l" rtl="0"/>
            <a:r>
              <a:rPr lang="en-IE" b="1"/>
              <a:t>Yansıtmak….</a:t>
            </a:r>
          </a:p>
        </p:txBody>
      </p:sp>
      <p:sp>
        <p:nvSpPr>
          <p:cNvPr id="4" name="Picture Placeholder 3">
            <a:extLst>
              <a:ext uri="{FF2B5EF4-FFF2-40B4-BE49-F238E27FC236}">
                <a16:creationId xmlns:a16="http://schemas.microsoft.com/office/drawing/2014/main" id="{504E5457-7622-89E1-F72E-9BEAD0A435B0}"/>
              </a:ext>
            </a:extLst>
          </p:cNvPr>
          <p:cNvSpPr>
            <a:spLocks noGrp="1"/>
          </p:cNvSpPr>
          <p:nvPr>
            <p:ph type="pic" sz="quarter" idx="10"/>
          </p:nvPr>
        </p:nvSpPr>
        <p:spPr/>
        <p:txBody>
          <a:bodyPr/>
          <a:lstStyle/>
          <a:p>
            <a:endParaRPr lang="en-IE"/>
          </a:p>
        </p:txBody>
      </p:sp>
      <p:pic>
        <p:nvPicPr>
          <p:cNvPr id="5" name="Online Media 4" title="What is food ethics? A short explainer by the Food Ethics Council.">
            <a:hlinkClick r:id="" action="ppaction://media"/>
            <a:extLst>
              <a:ext uri="{FF2B5EF4-FFF2-40B4-BE49-F238E27FC236}">
                <a16:creationId xmlns:a16="http://schemas.microsoft.com/office/drawing/2014/main" id="{82C3B0ED-98B8-7CD4-67D4-0DEC5A69BEF9}"/>
              </a:ext>
            </a:extLst>
          </p:cNvPr>
          <p:cNvPicPr>
            <a:picLocks noRot="1" noChangeAspect="1"/>
          </p:cNvPicPr>
          <p:nvPr>
            <a:videoFile r:link="rId1"/>
          </p:nvPr>
        </p:nvPicPr>
        <p:blipFill>
          <a:blip r:embed="rId3"/>
          <a:stretch>
            <a:fillRect/>
          </a:stretch>
        </p:blipFill>
        <p:spPr>
          <a:xfrm>
            <a:off x="6896911" y="1359440"/>
            <a:ext cx="5295089" cy="4139119"/>
          </a:xfrm>
          <a:prstGeom prst="rect">
            <a:avLst/>
          </a:prstGeom>
        </p:spPr>
      </p:pic>
      <p:sp>
        <p:nvSpPr>
          <p:cNvPr id="7" name="TextBox 6">
            <a:extLst>
              <a:ext uri="{FF2B5EF4-FFF2-40B4-BE49-F238E27FC236}">
                <a16:creationId xmlns:a16="http://schemas.microsoft.com/office/drawing/2014/main" id="{3078AA35-1683-89B2-9513-3FD5C9363A22}"/>
              </a:ext>
            </a:extLst>
          </p:cNvPr>
          <p:cNvSpPr txBox="1"/>
          <p:nvPr/>
        </p:nvSpPr>
        <p:spPr>
          <a:xfrm>
            <a:off x="7214992" y="420500"/>
            <a:ext cx="4694135" cy="646331"/>
          </a:xfrm>
          <a:prstGeom prst="rect">
            <a:avLst/>
          </a:prstGeom>
          <a:noFill/>
        </p:spPr>
        <p:txBody>
          <a:bodyPr wrap="square" lIns="91440" tIns="45720" rIns="91440" bIns="45720" anchor="t">
            <a:spAutoFit/>
          </a:bodyPr>
          <a:lstStyle/>
          <a:p>
            <a:r>
              <a:rPr lang="en-US" b="1">
                <a:solidFill>
                  <a:srgbClr val="F79037"/>
                </a:solidFill>
                <a:hlinkClick r:id="rId4">
                  <a:extLst>
                    <a:ext uri="{A12FA001-AC4F-418D-AE19-62706E023703}">
                      <ahyp:hlinkClr xmlns:ahyp="http://schemas.microsoft.com/office/drawing/2018/hyperlinkcolor" val="tx"/>
                    </a:ext>
                  </a:extLst>
                </a:hlinkClick>
              </a:rPr>
              <a:t>Gıda etiği nedir? Gıda Etiği Konseyi tarafından hazırlanan, kısa bir video Vimeo'da</a:t>
            </a:r>
            <a:endParaRPr lang="en-IE" b="1">
              <a:solidFill>
                <a:srgbClr val="F79037"/>
              </a:solidFill>
            </a:endParaRPr>
          </a:p>
        </p:txBody>
      </p:sp>
    </p:spTree>
    <p:extLst>
      <p:ext uri="{BB962C8B-B14F-4D97-AF65-F5344CB8AC3E}">
        <p14:creationId xmlns:p14="http://schemas.microsoft.com/office/powerpoint/2010/main" val="221541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49217" y="2908698"/>
            <a:ext cx="6010480" cy="2602216"/>
          </a:xfrm>
        </p:spPr>
        <p:txBody>
          <a:bodyPr lIns="91440" tIns="45720" rIns="91440" bIns="45720" anchor="t">
            <a:normAutofit/>
          </a:bodyPr>
          <a:lstStyle/>
          <a:p>
            <a:r>
              <a:rPr lang="en-US" dirty="0" err="1"/>
              <a:t>Gıda</a:t>
            </a:r>
            <a:r>
              <a:rPr lang="en-US" dirty="0"/>
              <a:t> </a:t>
            </a:r>
            <a:r>
              <a:rPr lang="en-US" dirty="0" err="1"/>
              <a:t>Etiği</a:t>
            </a:r>
            <a:r>
              <a:rPr lang="en-US" dirty="0"/>
              <a:t>:</a:t>
            </a:r>
          </a:p>
          <a:p>
            <a:r>
              <a:rPr lang="en-US" dirty="0" err="1"/>
              <a:t>Seçimlerin</a:t>
            </a:r>
            <a:r>
              <a:rPr lang="en-US" dirty="0"/>
              <a:t> </a:t>
            </a:r>
            <a:r>
              <a:rPr lang="en-US" dirty="0" err="1"/>
              <a:t>Sonuçları</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pPr algn="l" rtl="0"/>
            <a:r>
              <a:rPr lang="en-US"/>
              <a:t>02</a:t>
            </a:r>
          </a:p>
        </p:txBody>
      </p:sp>
    </p:spTree>
    <p:extLst>
      <p:ext uri="{BB962C8B-B14F-4D97-AF65-F5344CB8AC3E}">
        <p14:creationId xmlns:p14="http://schemas.microsoft.com/office/powerpoint/2010/main" val="31566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D0561-FF81-BCBD-0F6A-83A454E52257}"/>
              </a:ext>
            </a:extLst>
          </p:cNvPr>
          <p:cNvSpPr>
            <a:spLocks noGrp="1"/>
          </p:cNvSpPr>
          <p:nvPr>
            <p:ph type="body" sz="quarter" idx="18"/>
          </p:nvPr>
        </p:nvSpPr>
        <p:spPr>
          <a:xfrm>
            <a:off x="914400" y="1965483"/>
            <a:ext cx="11040894" cy="3440624"/>
          </a:xfrm>
        </p:spPr>
        <p:txBody>
          <a:bodyPr lIns="91440" tIns="45720" rIns="91440" bIns="45720" anchor="t"/>
          <a:lstStyle/>
          <a:p>
            <a:r>
              <a:rPr lang="en-US"/>
              <a:t>Pek </a:t>
            </a:r>
            <a:r>
              <a:rPr lang="en-US" err="1"/>
              <a:t>çok</a:t>
            </a:r>
            <a:r>
              <a:rPr lang="en-US"/>
              <a:t> </a:t>
            </a:r>
            <a:r>
              <a:rPr lang="en-US" err="1"/>
              <a:t>kişi</a:t>
            </a:r>
            <a:r>
              <a:rPr lang="en-US"/>
              <a:t> </a:t>
            </a:r>
            <a:r>
              <a:rPr lang="en-US" err="1"/>
              <a:t>tarafından</a:t>
            </a:r>
            <a:r>
              <a:rPr lang="en-US"/>
              <a:t> </a:t>
            </a:r>
            <a:r>
              <a:rPr lang="en-US" err="1"/>
              <a:t>ifade</a:t>
            </a:r>
            <a:r>
              <a:rPr lang="en-US"/>
              <a:t> </a:t>
            </a:r>
            <a:r>
              <a:rPr lang="en-US" err="1"/>
              <a:t>edildiği</a:t>
            </a:r>
            <a:r>
              <a:rPr lang="en-US"/>
              <a:t> </a:t>
            </a:r>
            <a:r>
              <a:rPr lang="en-US" err="1"/>
              <a:t>gibi</a:t>
            </a:r>
            <a:r>
              <a:rPr lang="en-US"/>
              <a:t> </a:t>
            </a:r>
            <a:r>
              <a:rPr lang="en-US" err="1"/>
              <a:t>üretim</a:t>
            </a:r>
            <a:r>
              <a:rPr lang="en-US"/>
              <a:t> </a:t>
            </a:r>
            <a:r>
              <a:rPr lang="en-US" err="1"/>
              <a:t>süreçleri</a:t>
            </a:r>
            <a:r>
              <a:rPr lang="en-US"/>
              <a:t> </a:t>
            </a:r>
            <a:r>
              <a:rPr lang="en-US" err="1"/>
              <a:t>ve</a:t>
            </a:r>
            <a:r>
              <a:rPr lang="en-US"/>
              <a:t> </a:t>
            </a:r>
            <a:r>
              <a:rPr lang="en-US" err="1"/>
              <a:t>tüketim</a:t>
            </a:r>
            <a:r>
              <a:rPr lang="en-US"/>
              <a:t> </a:t>
            </a:r>
            <a:r>
              <a:rPr lang="en-US" err="1"/>
              <a:t>arasındaki</a:t>
            </a:r>
            <a:r>
              <a:rPr lang="en-US"/>
              <a:t> </a:t>
            </a:r>
            <a:r>
              <a:rPr lang="en-US" err="1"/>
              <a:t>artan</a:t>
            </a:r>
            <a:r>
              <a:rPr lang="en-US"/>
              <a:t> </a:t>
            </a:r>
            <a:r>
              <a:rPr lang="en-US" err="1"/>
              <a:t>uçurum</a:t>
            </a:r>
            <a:r>
              <a:rPr lang="en-US"/>
              <a:t> </a:t>
            </a:r>
            <a:r>
              <a:rPr lang="en-US" err="1"/>
              <a:t>nedeniyle</a:t>
            </a:r>
            <a:r>
              <a:rPr lang="en-US"/>
              <a:t>, </a:t>
            </a:r>
            <a:r>
              <a:rPr lang="en-US" err="1"/>
              <a:t>tüketici</a:t>
            </a:r>
            <a:r>
              <a:rPr lang="en-US"/>
              <a:t> </a:t>
            </a:r>
            <a:r>
              <a:rPr lang="en-US" err="1"/>
              <a:t>gıda</a:t>
            </a:r>
            <a:r>
              <a:rPr lang="en-US"/>
              <a:t> </a:t>
            </a:r>
            <a:r>
              <a:rPr lang="en-US" err="1"/>
              <a:t>seçimlerinde</a:t>
            </a:r>
            <a:r>
              <a:rPr lang="en-US"/>
              <a:t> </a:t>
            </a:r>
            <a:r>
              <a:rPr lang="en-US" err="1"/>
              <a:t>etik</a:t>
            </a:r>
            <a:r>
              <a:rPr lang="en-US"/>
              <a:t> </a:t>
            </a:r>
            <a:r>
              <a:rPr lang="en-US" err="1"/>
              <a:t>kaygılar</a:t>
            </a:r>
            <a:r>
              <a:rPr lang="en-US"/>
              <a:t> </a:t>
            </a:r>
            <a:r>
              <a:rPr lang="en-US" err="1"/>
              <a:t>baskın</a:t>
            </a:r>
            <a:r>
              <a:rPr lang="en-US"/>
              <a:t> hale </a:t>
            </a:r>
            <a:r>
              <a:rPr lang="en-US" err="1"/>
              <a:t>gelmektedir</a:t>
            </a:r>
            <a:r>
              <a:rPr lang="en-US"/>
              <a:t>.</a:t>
            </a:r>
            <a:endParaRPr lang="en-US" b="1">
              <a:cs typeface="Calibri"/>
            </a:endParaRPr>
          </a:p>
          <a:p>
            <a:pPr algn="l" rtl="0"/>
            <a:r>
              <a:rPr lang="en-US"/>
              <a:t>Mevcut eğilimler, tüketicilerin üç tür etik kaygıya sahip olduğunu göstermektedir:</a:t>
            </a:r>
          </a:p>
          <a:p>
            <a:pPr marL="457200" indent="-457200" algn="l" rtl="0">
              <a:buFont typeface="+mj-lt"/>
              <a:buAutoNum type="arabicPeriod"/>
            </a:pPr>
            <a:r>
              <a:rPr lang="en-US" b="1" err="1">
                <a:solidFill>
                  <a:srgbClr val="F79037"/>
                </a:solidFill>
              </a:rPr>
              <a:t>Hayvan</a:t>
            </a:r>
            <a:r>
              <a:rPr lang="en-US" b="1">
                <a:solidFill>
                  <a:srgbClr val="F79037"/>
                </a:solidFill>
              </a:rPr>
              <a:t> </a:t>
            </a:r>
            <a:r>
              <a:rPr lang="en-US" b="1" err="1">
                <a:solidFill>
                  <a:srgbClr val="F79037"/>
                </a:solidFill>
              </a:rPr>
              <a:t>refahı</a:t>
            </a:r>
            <a:r>
              <a:rPr lang="en-US" b="1">
                <a:solidFill>
                  <a:srgbClr val="F79037"/>
                </a:solidFill>
              </a:rPr>
              <a:t> </a:t>
            </a:r>
            <a:r>
              <a:rPr lang="en-US" b="1" err="1">
                <a:solidFill>
                  <a:srgbClr val="F79037"/>
                </a:solidFill>
              </a:rPr>
              <a:t>gibi</a:t>
            </a:r>
            <a:r>
              <a:rPr lang="en-US" b="1">
                <a:solidFill>
                  <a:srgbClr val="F79037"/>
                </a:solidFill>
              </a:rPr>
              <a:t> </a:t>
            </a:r>
            <a:r>
              <a:rPr lang="en-US" b="1" err="1">
                <a:solidFill>
                  <a:srgbClr val="F79037"/>
                </a:solidFill>
              </a:rPr>
              <a:t>temel</a:t>
            </a:r>
            <a:r>
              <a:rPr lang="en-US" b="1">
                <a:solidFill>
                  <a:srgbClr val="F79037"/>
                </a:solidFill>
              </a:rPr>
              <a:t> </a:t>
            </a:r>
            <a:r>
              <a:rPr lang="en-US" b="1" err="1">
                <a:solidFill>
                  <a:srgbClr val="F79037"/>
                </a:solidFill>
              </a:rPr>
              <a:t>konular</a:t>
            </a:r>
            <a:endParaRPr lang="en-US" b="1" err="1">
              <a:solidFill>
                <a:srgbClr val="F79037"/>
              </a:solidFill>
              <a:cs typeface="Calibri"/>
            </a:endParaRPr>
          </a:p>
          <a:p>
            <a:pPr marL="457200" indent="-457200" algn="l" rtl="0">
              <a:buFont typeface="+mj-lt"/>
              <a:buAutoNum type="arabicPeriod"/>
            </a:pPr>
            <a:r>
              <a:rPr lang="en-US" b="1" err="1">
                <a:solidFill>
                  <a:srgbClr val="F79037"/>
                </a:solidFill>
              </a:rPr>
              <a:t>Güvenilir</a:t>
            </a:r>
            <a:r>
              <a:rPr lang="en-US" b="1">
                <a:solidFill>
                  <a:srgbClr val="F79037"/>
                </a:solidFill>
              </a:rPr>
              <a:t> </a:t>
            </a:r>
            <a:r>
              <a:rPr lang="en-US" b="1" err="1">
                <a:solidFill>
                  <a:srgbClr val="F79037"/>
                </a:solidFill>
              </a:rPr>
              <a:t>bilgilere</a:t>
            </a:r>
            <a:r>
              <a:rPr lang="en-US" b="1">
                <a:solidFill>
                  <a:srgbClr val="F79037"/>
                </a:solidFill>
              </a:rPr>
              <a:t> </a:t>
            </a:r>
            <a:r>
              <a:rPr lang="en-US" b="1" err="1">
                <a:solidFill>
                  <a:srgbClr val="F79037"/>
                </a:solidFill>
              </a:rPr>
              <a:t>ilişkin</a:t>
            </a:r>
            <a:r>
              <a:rPr lang="en-US" b="1">
                <a:solidFill>
                  <a:srgbClr val="F79037"/>
                </a:solidFill>
              </a:rPr>
              <a:t> </a:t>
            </a:r>
            <a:r>
              <a:rPr lang="en-US" b="1" err="1">
                <a:solidFill>
                  <a:srgbClr val="F79037"/>
                </a:solidFill>
              </a:rPr>
              <a:t>gereksinimler</a:t>
            </a:r>
            <a:endParaRPr lang="en-US" b="1" err="1">
              <a:solidFill>
                <a:srgbClr val="F79037"/>
              </a:solidFill>
              <a:cs typeface="Calibri" panose="020F0502020204030204"/>
            </a:endParaRPr>
          </a:p>
          <a:p>
            <a:pPr marL="457200" indent="-457200" algn="l" rtl="0">
              <a:buFont typeface="+mj-lt"/>
              <a:buAutoNum type="arabicPeriod"/>
            </a:pPr>
            <a:r>
              <a:rPr lang="en-US" b="1">
                <a:solidFill>
                  <a:srgbClr val="F79037"/>
                </a:solidFill>
              </a:rPr>
              <a:t>Dahil </a:t>
            </a:r>
            <a:r>
              <a:rPr lang="en-US" b="1" err="1">
                <a:solidFill>
                  <a:srgbClr val="F79037"/>
                </a:solidFill>
              </a:rPr>
              <a:t>olma</a:t>
            </a:r>
            <a:r>
              <a:rPr lang="en-US" b="1">
                <a:solidFill>
                  <a:srgbClr val="F79037"/>
                </a:solidFill>
              </a:rPr>
              <a:t> </a:t>
            </a:r>
            <a:r>
              <a:rPr lang="en-US" b="1" err="1">
                <a:solidFill>
                  <a:srgbClr val="F79037"/>
                </a:solidFill>
              </a:rPr>
              <a:t>ve</a:t>
            </a:r>
            <a:r>
              <a:rPr lang="en-US" b="1">
                <a:solidFill>
                  <a:srgbClr val="F79037"/>
                </a:solidFill>
              </a:rPr>
              <a:t> </a:t>
            </a:r>
            <a:r>
              <a:rPr lang="en-US" b="1" err="1">
                <a:solidFill>
                  <a:srgbClr val="F79037"/>
                </a:solidFill>
              </a:rPr>
              <a:t>katılım</a:t>
            </a:r>
            <a:r>
              <a:rPr lang="en-US" b="1">
                <a:solidFill>
                  <a:srgbClr val="F79037"/>
                </a:solidFill>
              </a:rPr>
              <a:t> </a:t>
            </a:r>
            <a:r>
              <a:rPr lang="en-US" b="1" err="1">
                <a:solidFill>
                  <a:srgbClr val="F79037"/>
                </a:solidFill>
              </a:rPr>
              <a:t>isteği</a:t>
            </a:r>
            <a:endParaRPr lang="en-US" b="1" err="1">
              <a:solidFill>
                <a:srgbClr val="F79037"/>
              </a:solidFill>
              <a:cs typeface="Calibri"/>
            </a:endParaRPr>
          </a:p>
        </p:txBody>
      </p:sp>
      <p:sp>
        <p:nvSpPr>
          <p:cNvPr id="3" name="Text Placeholder 2">
            <a:extLst>
              <a:ext uri="{FF2B5EF4-FFF2-40B4-BE49-F238E27FC236}">
                <a16:creationId xmlns:a16="http://schemas.microsoft.com/office/drawing/2014/main" id="{2FD53300-47FC-606F-EBAE-DE61B97034E5}"/>
              </a:ext>
            </a:extLst>
          </p:cNvPr>
          <p:cNvSpPr>
            <a:spLocks noGrp="1"/>
          </p:cNvSpPr>
          <p:nvPr>
            <p:ph type="body" sz="quarter" idx="16"/>
          </p:nvPr>
        </p:nvSpPr>
        <p:spPr/>
        <p:txBody>
          <a:bodyPr lIns="91440" tIns="45720" rIns="91440" bIns="45720" anchor="t">
            <a:noAutofit/>
          </a:bodyPr>
          <a:lstStyle/>
          <a:p>
            <a:r>
              <a:rPr lang="en-IE" b="1" err="1"/>
              <a:t>Gıda</a:t>
            </a:r>
            <a:r>
              <a:rPr lang="en-IE" b="1"/>
              <a:t> </a:t>
            </a:r>
            <a:r>
              <a:rPr lang="en-IE" b="1" err="1"/>
              <a:t>Seçimleri</a:t>
            </a:r>
            <a:r>
              <a:rPr lang="en-IE" b="1"/>
              <a:t>…</a:t>
            </a:r>
          </a:p>
        </p:txBody>
      </p:sp>
      <p:sp>
        <p:nvSpPr>
          <p:cNvPr id="5" name="TextBox 4">
            <a:extLst>
              <a:ext uri="{FF2B5EF4-FFF2-40B4-BE49-F238E27FC236}">
                <a16:creationId xmlns:a16="http://schemas.microsoft.com/office/drawing/2014/main" id="{D19DDE37-6358-E297-0CA0-FEEF713C80E7}"/>
              </a:ext>
            </a:extLst>
          </p:cNvPr>
          <p:cNvSpPr txBox="1"/>
          <p:nvPr/>
        </p:nvSpPr>
        <p:spPr>
          <a:xfrm>
            <a:off x="10633435" y="4957751"/>
            <a:ext cx="894945" cy="369332"/>
          </a:xfrm>
          <a:prstGeom prst="rect">
            <a:avLst/>
          </a:prstGeom>
          <a:noFill/>
        </p:spPr>
        <p:txBody>
          <a:bodyPr wrap="square" rtlCol="0">
            <a:spAutoFit/>
          </a:bodyPr>
          <a:lstStyle/>
          <a:p>
            <a:pPr algn="l" rtl="0"/>
            <a:r>
              <a:rPr lang="en-IE">
                <a:solidFill>
                  <a:srgbClr val="F79037"/>
                </a:solidFill>
                <a:hlinkClick r:id="rId2">
                  <a:extLst>
                    <a:ext uri="{A12FA001-AC4F-418D-AE19-62706E023703}">
                      <ahyp:hlinkClr xmlns:ahyp="http://schemas.microsoft.com/office/drawing/2018/hyperlinkcolor" val="tx"/>
                    </a:ext>
                  </a:extLst>
                </a:hlinkClick>
              </a:rPr>
              <a:t>Kaynak</a:t>
            </a:r>
            <a:r>
              <a:rPr lang="en-IE">
                <a:solidFill>
                  <a:srgbClr val="F79037"/>
                </a:solidFill>
              </a:rPr>
              <a:t> </a:t>
            </a:r>
          </a:p>
        </p:txBody>
      </p:sp>
    </p:spTree>
    <p:extLst>
      <p:ext uri="{BB962C8B-B14F-4D97-AF65-F5344CB8AC3E}">
        <p14:creationId xmlns:p14="http://schemas.microsoft.com/office/powerpoint/2010/main" val="2717143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5D7ADC-8965-EBA6-9518-DF082BA43E4F}"/>
              </a:ext>
            </a:extLst>
          </p:cNvPr>
          <p:cNvSpPr>
            <a:spLocks noGrp="1"/>
          </p:cNvSpPr>
          <p:nvPr>
            <p:ph type="body" sz="quarter" idx="18"/>
          </p:nvPr>
        </p:nvSpPr>
        <p:spPr>
          <a:xfrm>
            <a:off x="810807" y="1582462"/>
            <a:ext cx="6981047" cy="4199630"/>
          </a:xfrm>
        </p:spPr>
        <p:txBody>
          <a:bodyPr lIns="91440" tIns="45720" rIns="91440" bIns="45720" anchor="t"/>
          <a:lstStyle/>
          <a:p>
            <a:r>
              <a:rPr lang="tr-TR" dirty="0"/>
              <a:t>Bir çok </a:t>
            </a:r>
            <a:r>
              <a:rPr lang="tr-TR" b="1" dirty="0"/>
              <a:t>tüketici; yaşam tarzlarına, kültürlerine ve yaşam koşullarına bağlı olarak farklı gıdaları tercih etmektedir. </a:t>
            </a:r>
            <a:r>
              <a:rPr lang="tr-TR" dirty="0"/>
              <a:t>Gıda ürünlerini ve buna bağlı olarak çiftçilik ve imalat ürünlerini çeşitlendirmeye yönelik bir eğilim vardır. Bununla birlikte, tüketici değerlerinin ve endişelerinin piyasayı yönlendirici rolü olduğu fikrine karşıt görüşler de vardır. Bu karşıt görüşün ikna edici olmadığı ve tüketicilerin, üreticiler ve düzenleyiciler gibi paydaşlarla birlikte gıda sektörünü etik açıdan daha kabul edilebilir hale getirme konusunda sorumlulukları olduğuna dair yorumlar da </a:t>
            </a:r>
            <a:r>
              <a:rPr lang="en-IE" dirty="0"/>
              <a:t>	</a:t>
            </a:r>
            <a:r>
              <a:rPr lang="tr-TR" dirty="0"/>
              <a:t>bulunmaktadır.</a:t>
            </a:r>
            <a:endParaRPr lang="tr-TR" dirty="0">
              <a:ea typeface="Calibri"/>
              <a:cs typeface="Calibri"/>
            </a:endParaRPr>
          </a:p>
        </p:txBody>
      </p:sp>
      <p:sp>
        <p:nvSpPr>
          <p:cNvPr id="3" name="Text Placeholder 2">
            <a:extLst>
              <a:ext uri="{FF2B5EF4-FFF2-40B4-BE49-F238E27FC236}">
                <a16:creationId xmlns:a16="http://schemas.microsoft.com/office/drawing/2014/main" id="{9A1550BB-7CA2-77D8-D329-E25036010B75}"/>
              </a:ext>
            </a:extLst>
          </p:cNvPr>
          <p:cNvSpPr>
            <a:spLocks noGrp="1"/>
          </p:cNvSpPr>
          <p:nvPr>
            <p:ph type="body" sz="quarter" idx="16"/>
          </p:nvPr>
        </p:nvSpPr>
        <p:spPr>
          <a:xfrm>
            <a:off x="810806" y="514971"/>
            <a:ext cx="6446027" cy="992652"/>
          </a:xfrm>
        </p:spPr>
        <p:txBody>
          <a:bodyPr lIns="91440" tIns="45720" rIns="91440" bIns="45720" anchor="t">
            <a:noAutofit/>
          </a:bodyPr>
          <a:lstStyle/>
          <a:p>
            <a:pPr algn="l" rtl="0"/>
            <a:r>
              <a:rPr lang="en-IE" b="1" err="1"/>
              <a:t>Hangisi</a:t>
            </a:r>
            <a:r>
              <a:rPr lang="en-IE" b="1"/>
              <a:t> </a:t>
            </a:r>
            <a:r>
              <a:rPr lang="en-IE" b="1" err="1"/>
              <a:t>önce</a:t>
            </a:r>
            <a:r>
              <a:rPr lang="en-IE" b="1"/>
              <a:t> </a:t>
            </a:r>
            <a:r>
              <a:rPr lang="en-IE" b="1" err="1"/>
              <a:t>gelir</a:t>
            </a:r>
            <a:r>
              <a:rPr lang="en-IE" b="1"/>
              <a:t>, trend mi </a:t>
            </a:r>
            <a:r>
              <a:rPr lang="en-IE" b="1" err="1"/>
              <a:t>yoksa</a:t>
            </a:r>
            <a:r>
              <a:rPr lang="en-IE" b="1"/>
              <a:t> </a:t>
            </a:r>
            <a:r>
              <a:rPr lang="en-IE" b="1" err="1"/>
              <a:t>üretim</a:t>
            </a:r>
            <a:r>
              <a:rPr lang="en-IE" b="1"/>
              <a:t> mi?</a:t>
            </a:r>
          </a:p>
        </p:txBody>
      </p:sp>
      <p:pic>
        <p:nvPicPr>
          <p:cNvPr id="7" name="Picture Placeholder 6" descr="Eggs and chick">
            <a:extLst>
              <a:ext uri="{FF2B5EF4-FFF2-40B4-BE49-F238E27FC236}">
                <a16:creationId xmlns:a16="http://schemas.microsoft.com/office/drawing/2014/main" id="{045ED1E8-BB11-B5A8-EFB8-0B63AD4DB50E}"/>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645CA9A4-207F-4B97-AA11-4B6CC8FA2EC0}"/>
              </a:ext>
            </a:extLst>
          </p:cNvPr>
          <p:cNvSpPr txBox="1"/>
          <p:nvPr/>
        </p:nvSpPr>
        <p:spPr>
          <a:xfrm>
            <a:off x="6712816" y="5595026"/>
            <a:ext cx="894945" cy="369332"/>
          </a:xfrm>
          <a:prstGeom prst="rect">
            <a:avLst/>
          </a:prstGeom>
          <a:noFill/>
        </p:spPr>
        <p:txBody>
          <a:bodyPr wrap="square" rtlCol="0">
            <a:spAutoFit/>
          </a:bodyPr>
          <a:lstStyle/>
          <a:p>
            <a:pPr algn="l" rtl="0"/>
            <a:r>
              <a:rPr lang="en-IE">
                <a:solidFill>
                  <a:srgbClr val="F79037"/>
                </a:solidFill>
                <a:hlinkClick r:id="rId3">
                  <a:extLst>
                    <a:ext uri="{A12FA001-AC4F-418D-AE19-62706E023703}">
                      <ahyp:hlinkClr xmlns:ahyp="http://schemas.microsoft.com/office/drawing/2018/hyperlinkcolor" val="tx"/>
                    </a:ext>
                  </a:extLst>
                </a:hlinkClick>
              </a:rPr>
              <a:t>Kaynak</a:t>
            </a:r>
            <a:r>
              <a:rPr lang="en-IE">
                <a:solidFill>
                  <a:srgbClr val="F79037"/>
                </a:solidFill>
              </a:rPr>
              <a:t> </a:t>
            </a:r>
          </a:p>
        </p:txBody>
      </p:sp>
    </p:spTree>
    <p:extLst>
      <p:ext uri="{BB962C8B-B14F-4D97-AF65-F5344CB8AC3E}">
        <p14:creationId xmlns:p14="http://schemas.microsoft.com/office/powerpoint/2010/main" val="352764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820AC3-2966-63F9-AC1B-E614DAD70A7C}"/>
              </a:ext>
            </a:extLst>
          </p:cNvPr>
          <p:cNvSpPr>
            <a:spLocks noGrp="1"/>
          </p:cNvSpPr>
          <p:nvPr>
            <p:ph type="body" idx="2"/>
          </p:nvPr>
        </p:nvSpPr>
        <p:spPr>
          <a:xfrm>
            <a:off x="1916349" y="3429000"/>
            <a:ext cx="2214793" cy="1202080"/>
          </a:xfrm>
        </p:spPr>
        <p:txBody>
          <a:bodyPr/>
          <a:lstStyle/>
          <a:p>
            <a:pPr marL="0" indent="0" rtl="0"/>
            <a:r>
              <a:rPr lang="en-US" sz="2400" b="1" err="1">
                <a:solidFill>
                  <a:srgbClr val="000000"/>
                </a:solidFill>
                <a:latin typeface="+mn-lt"/>
              </a:rPr>
              <a:t>Ürettiğimiz</a:t>
            </a:r>
            <a:r>
              <a:rPr lang="en-US" sz="2400" b="1">
                <a:solidFill>
                  <a:srgbClr val="000000"/>
                </a:solidFill>
                <a:latin typeface="+mn-lt"/>
              </a:rPr>
              <a:t>/</a:t>
            </a:r>
            <a:r>
              <a:rPr lang="en-US" sz="2400" b="1" err="1">
                <a:solidFill>
                  <a:srgbClr val="000000"/>
                </a:solidFill>
                <a:latin typeface="+mn-lt"/>
              </a:rPr>
              <a:t>yediği-miz</a:t>
            </a:r>
            <a:r>
              <a:rPr lang="en-US" sz="2400" b="1">
                <a:solidFill>
                  <a:srgbClr val="000000"/>
                </a:solidFill>
                <a:latin typeface="+mn-lt"/>
              </a:rPr>
              <a:t> </a:t>
            </a:r>
            <a:r>
              <a:rPr lang="en-US" sz="2400" b="1" err="1">
                <a:solidFill>
                  <a:srgbClr val="000000"/>
                </a:solidFill>
                <a:latin typeface="+mn-lt"/>
              </a:rPr>
              <a:t>gıda</a:t>
            </a:r>
            <a:r>
              <a:rPr lang="en-US" sz="2400" b="1">
                <a:solidFill>
                  <a:srgbClr val="000000"/>
                </a:solidFill>
                <a:latin typeface="+mn-lt"/>
              </a:rPr>
              <a:t> </a:t>
            </a:r>
            <a:r>
              <a:rPr lang="en-US" sz="2400" b="1" err="1">
                <a:solidFill>
                  <a:srgbClr val="000000"/>
                </a:solidFill>
                <a:latin typeface="+mn-lt"/>
              </a:rPr>
              <a:t>çevreye</a:t>
            </a:r>
            <a:r>
              <a:rPr lang="en-US" sz="2400" b="1">
                <a:solidFill>
                  <a:srgbClr val="000000"/>
                </a:solidFill>
                <a:latin typeface="+mn-lt"/>
              </a:rPr>
              <a:t> zarar veriyor mu?</a:t>
            </a:r>
          </a:p>
          <a:p>
            <a:pPr marL="0" indent="0" rtl="0"/>
            <a:endParaRPr lang="en-IE" sz="2400" b="1">
              <a:solidFill>
                <a:srgbClr val="000000"/>
              </a:solidFill>
              <a:latin typeface="+mn-lt"/>
            </a:endParaRPr>
          </a:p>
        </p:txBody>
      </p:sp>
      <p:sp>
        <p:nvSpPr>
          <p:cNvPr id="9" name="Text Placeholder 2">
            <a:extLst>
              <a:ext uri="{FF2B5EF4-FFF2-40B4-BE49-F238E27FC236}">
                <a16:creationId xmlns:a16="http://schemas.microsoft.com/office/drawing/2014/main" id="{1155401E-0242-90F1-D4A3-BF5A05EC2035}"/>
              </a:ext>
            </a:extLst>
          </p:cNvPr>
          <p:cNvSpPr>
            <a:spLocks noGrp="1"/>
          </p:cNvSpPr>
          <p:nvPr>
            <p:ph type="body" idx="1"/>
          </p:nvPr>
        </p:nvSpPr>
        <p:spPr>
          <a:xfrm>
            <a:off x="411163" y="289966"/>
            <a:ext cx="8257709" cy="848170"/>
          </a:xfrm>
        </p:spPr>
        <p:txBody>
          <a:bodyPr>
            <a:normAutofit/>
          </a:bodyPr>
          <a:lstStyle/>
          <a:p>
            <a:pPr marL="0" indent="0" algn="l" rtl="0"/>
            <a:r>
              <a:rPr lang="en-US" b="1" err="1">
                <a:solidFill>
                  <a:srgbClr val="000000"/>
                </a:solidFill>
              </a:rPr>
              <a:t>Gıda</a:t>
            </a:r>
            <a:r>
              <a:rPr lang="en-US" b="1">
                <a:solidFill>
                  <a:srgbClr val="000000"/>
                </a:solidFill>
              </a:rPr>
              <a:t> </a:t>
            </a:r>
            <a:r>
              <a:rPr lang="en-US" b="1" err="1">
                <a:solidFill>
                  <a:srgbClr val="000000"/>
                </a:solidFill>
              </a:rPr>
              <a:t>etiği</a:t>
            </a:r>
            <a:r>
              <a:rPr lang="en-US" b="1">
                <a:solidFill>
                  <a:srgbClr val="000000"/>
                </a:solidFill>
              </a:rPr>
              <a:t>, </a:t>
            </a:r>
            <a:r>
              <a:rPr lang="en-US" b="1" err="1">
                <a:solidFill>
                  <a:srgbClr val="000000"/>
                </a:solidFill>
              </a:rPr>
              <a:t>seçimlerin</a:t>
            </a:r>
            <a:r>
              <a:rPr lang="en-US" b="1">
                <a:solidFill>
                  <a:srgbClr val="000000"/>
                </a:solidFill>
              </a:rPr>
              <a:t> </a:t>
            </a:r>
            <a:r>
              <a:rPr lang="en-US" b="1" err="1">
                <a:solidFill>
                  <a:srgbClr val="000000"/>
                </a:solidFill>
              </a:rPr>
              <a:t>sonuçlarını</a:t>
            </a:r>
            <a:r>
              <a:rPr lang="en-US" b="1">
                <a:solidFill>
                  <a:srgbClr val="000000"/>
                </a:solidFill>
              </a:rPr>
              <a:t> </a:t>
            </a:r>
            <a:r>
              <a:rPr lang="en-US" b="1" err="1">
                <a:solidFill>
                  <a:srgbClr val="000000"/>
                </a:solidFill>
              </a:rPr>
              <a:t>araştırır</a:t>
            </a:r>
          </a:p>
          <a:p>
            <a:pPr marL="0" indent="0" algn="l" rtl="0"/>
            <a:endParaRPr lang="en-IE" b="1"/>
          </a:p>
        </p:txBody>
      </p:sp>
      <p:sp>
        <p:nvSpPr>
          <p:cNvPr id="11" name="TextBox 10">
            <a:extLst>
              <a:ext uri="{FF2B5EF4-FFF2-40B4-BE49-F238E27FC236}">
                <a16:creationId xmlns:a16="http://schemas.microsoft.com/office/drawing/2014/main" id="{E4728DEA-6E96-EE12-3D27-4F30BDBC6698}"/>
              </a:ext>
            </a:extLst>
          </p:cNvPr>
          <p:cNvSpPr txBox="1"/>
          <p:nvPr/>
        </p:nvSpPr>
        <p:spPr>
          <a:xfrm>
            <a:off x="411163" y="1319086"/>
            <a:ext cx="6709653" cy="461665"/>
          </a:xfrm>
          <a:prstGeom prst="rect">
            <a:avLst/>
          </a:prstGeom>
          <a:noFill/>
        </p:spPr>
        <p:txBody>
          <a:bodyPr wrap="square" lIns="91440" tIns="45720" rIns="91440" bIns="45720" anchor="t">
            <a:spAutoFit/>
          </a:bodyPr>
          <a:lstStyle/>
          <a:p>
            <a:pPr algn="l" rtl="0"/>
            <a:r>
              <a:rPr lang="en-US" sz="2400" b="1" err="1">
                <a:solidFill>
                  <a:srgbClr val="000000"/>
                </a:solidFill>
              </a:rPr>
              <a:t>Aşağıdakiler</a:t>
            </a:r>
            <a:r>
              <a:rPr lang="en-US" sz="2400" b="1">
                <a:solidFill>
                  <a:srgbClr val="000000"/>
                </a:solidFill>
              </a:rPr>
              <a:t> </a:t>
            </a:r>
            <a:r>
              <a:rPr lang="en-US" sz="2400" b="1" err="1">
                <a:solidFill>
                  <a:srgbClr val="000000"/>
                </a:solidFill>
              </a:rPr>
              <a:t>gibi</a:t>
            </a:r>
            <a:r>
              <a:rPr lang="en-US" sz="2400" b="1">
                <a:solidFill>
                  <a:srgbClr val="000000"/>
                </a:solidFill>
              </a:rPr>
              <a:t> </a:t>
            </a:r>
            <a:r>
              <a:rPr lang="en-US" sz="2400" b="1" err="1">
                <a:solidFill>
                  <a:srgbClr val="000000"/>
                </a:solidFill>
              </a:rPr>
              <a:t>kapsayıcı</a:t>
            </a:r>
            <a:r>
              <a:rPr lang="en-US" sz="2400" b="1">
                <a:solidFill>
                  <a:srgbClr val="000000"/>
                </a:solidFill>
              </a:rPr>
              <a:t> </a:t>
            </a:r>
            <a:r>
              <a:rPr lang="en-US" sz="2400" b="1" err="1">
                <a:solidFill>
                  <a:srgbClr val="000000"/>
                </a:solidFill>
              </a:rPr>
              <a:t>sorular</a:t>
            </a:r>
            <a:r>
              <a:rPr lang="en-US" sz="2400" b="1">
                <a:solidFill>
                  <a:srgbClr val="000000"/>
                </a:solidFill>
              </a:rPr>
              <a:t> </a:t>
            </a:r>
            <a:r>
              <a:rPr lang="en-US" sz="2400" b="1" err="1">
                <a:solidFill>
                  <a:srgbClr val="000000"/>
                </a:solidFill>
              </a:rPr>
              <a:t>sorulabilir</a:t>
            </a:r>
            <a:r>
              <a:rPr lang="en-US" sz="2400" b="1">
                <a:solidFill>
                  <a:srgbClr val="000000"/>
                </a:solidFill>
              </a:rPr>
              <a:t>:</a:t>
            </a:r>
          </a:p>
        </p:txBody>
      </p:sp>
      <p:sp>
        <p:nvSpPr>
          <p:cNvPr id="12" name="Text Placeholder 2">
            <a:extLst>
              <a:ext uri="{FF2B5EF4-FFF2-40B4-BE49-F238E27FC236}">
                <a16:creationId xmlns:a16="http://schemas.microsoft.com/office/drawing/2014/main" id="{EF5A6AB2-15DB-30C3-0A1C-E9E5FE3256EE}"/>
              </a:ext>
            </a:extLst>
          </p:cNvPr>
          <p:cNvSpPr txBox="1">
            <a:spLocks/>
          </p:cNvSpPr>
          <p:nvPr/>
        </p:nvSpPr>
        <p:spPr>
          <a:xfrm>
            <a:off x="4858139" y="3315916"/>
            <a:ext cx="2214793" cy="1202080"/>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400" b="1" err="1">
                <a:solidFill>
                  <a:srgbClr val="000000"/>
                </a:solidFill>
                <a:latin typeface="+mn-lt"/>
              </a:rPr>
              <a:t>Üretilecek</a:t>
            </a:r>
            <a:r>
              <a:rPr lang="en-US" sz="2400" b="1">
                <a:solidFill>
                  <a:srgbClr val="000000"/>
                </a:solidFill>
                <a:latin typeface="+mn-lt"/>
              </a:rPr>
              <a:t> </a:t>
            </a:r>
            <a:r>
              <a:rPr lang="en-US" sz="2400" b="1" err="1">
                <a:solidFill>
                  <a:srgbClr val="000000"/>
                </a:solidFill>
                <a:latin typeface="+mn-lt"/>
              </a:rPr>
              <a:t>gıda</a:t>
            </a:r>
            <a:r>
              <a:rPr lang="en-US" sz="2400" b="1">
                <a:solidFill>
                  <a:srgbClr val="000000"/>
                </a:solidFill>
                <a:latin typeface="+mn-lt"/>
              </a:rPr>
              <a:t> </a:t>
            </a:r>
            <a:r>
              <a:rPr lang="en-US" sz="2400" b="1" err="1">
                <a:solidFill>
                  <a:srgbClr val="000000"/>
                </a:solidFill>
                <a:latin typeface="+mn-lt"/>
              </a:rPr>
              <a:t>için</a:t>
            </a:r>
            <a:r>
              <a:rPr lang="en-US" sz="2400" b="1">
                <a:solidFill>
                  <a:srgbClr val="000000"/>
                </a:solidFill>
                <a:latin typeface="+mn-lt"/>
              </a:rPr>
              <a:t>, </a:t>
            </a:r>
            <a:r>
              <a:rPr lang="en-US" sz="2400" b="1" err="1">
                <a:solidFill>
                  <a:srgbClr val="000000"/>
                </a:solidFill>
                <a:latin typeface="+mn-lt"/>
              </a:rPr>
              <a:t>insanlar</a:t>
            </a:r>
            <a:r>
              <a:rPr lang="en-US" sz="2400" b="1">
                <a:solidFill>
                  <a:srgbClr val="000000"/>
                </a:solidFill>
                <a:latin typeface="+mn-lt"/>
              </a:rPr>
              <a:t> </a:t>
            </a:r>
            <a:r>
              <a:rPr lang="en-US" sz="2400" b="1" err="1">
                <a:solidFill>
                  <a:srgbClr val="000000"/>
                </a:solidFill>
                <a:latin typeface="+mn-lt"/>
              </a:rPr>
              <a:t>sömürüldü</a:t>
            </a:r>
            <a:r>
              <a:rPr lang="en-US" sz="2400" b="1">
                <a:solidFill>
                  <a:srgbClr val="000000"/>
                </a:solidFill>
                <a:latin typeface="+mn-lt"/>
              </a:rPr>
              <a:t> mü?</a:t>
            </a:r>
          </a:p>
          <a:p>
            <a:pPr marL="0" indent="0" rtl="0"/>
            <a:endParaRPr lang="en-IE" sz="2400" b="1">
              <a:solidFill>
                <a:srgbClr val="000000"/>
              </a:solidFill>
              <a:latin typeface="+mn-lt"/>
            </a:endParaRPr>
          </a:p>
        </p:txBody>
      </p:sp>
      <p:sp>
        <p:nvSpPr>
          <p:cNvPr id="13" name="Text Placeholder 2">
            <a:extLst>
              <a:ext uri="{FF2B5EF4-FFF2-40B4-BE49-F238E27FC236}">
                <a16:creationId xmlns:a16="http://schemas.microsoft.com/office/drawing/2014/main" id="{94E83D54-24BC-7A30-0952-3ECEB12DE511}"/>
              </a:ext>
            </a:extLst>
          </p:cNvPr>
          <p:cNvSpPr txBox="1">
            <a:spLocks/>
          </p:cNvSpPr>
          <p:nvPr/>
        </p:nvSpPr>
        <p:spPr>
          <a:xfrm>
            <a:off x="7799930" y="342900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400" b="1" err="1">
                <a:solidFill>
                  <a:srgbClr val="000000"/>
                </a:solidFill>
                <a:latin typeface="+mn-lt"/>
              </a:rPr>
              <a:t>Hayvanlar</a:t>
            </a:r>
            <a:r>
              <a:rPr lang="en-US" sz="2400" b="1">
                <a:solidFill>
                  <a:srgbClr val="000000"/>
                </a:solidFill>
                <a:latin typeface="+mn-lt"/>
              </a:rPr>
              <a:t> </a:t>
            </a:r>
            <a:r>
              <a:rPr lang="en-US" sz="2400" b="1" err="1">
                <a:solidFill>
                  <a:srgbClr val="000000"/>
                </a:solidFill>
                <a:latin typeface="+mn-lt"/>
              </a:rPr>
              <a:t>acı</a:t>
            </a:r>
            <a:r>
              <a:rPr lang="en-US" sz="2400" b="1">
                <a:solidFill>
                  <a:srgbClr val="000000"/>
                </a:solidFill>
                <a:latin typeface="+mn-lt"/>
              </a:rPr>
              <a:t> </a:t>
            </a:r>
            <a:r>
              <a:rPr lang="en-US" sz="2400" b="1" err="1">
                <a:solidFill>
                  <a:srgbClr val="000000"/>
                </a:solidFill>
                <a:latin typeface="+mn-lt"/>
              </a:rPr>
              <a:t>çekti</a:t>
            </a:r>
            <a:r>
              <a:rPr lang="en-US" sz="2400" b="1">
                <a:solidFill>
                  <a:srgbClr val="000000"/>
                </a:solidFill>
                <a:latin typeface="+mn-lt"/>
              </a:rPr>
              <a:t> mi?</a:t>
            </a:r>
            <a:endParaRPr lang="en-IE" sz="2400" b="1">
              <a:solidFill>
                <a:srgbClr val="000000"/>
              </a:solidFill>
              <a:latin typeface="+mn-lt"/>
            </a:endParaRPr>
          </a:p>
        </p:txBody>
      </p:sp>
      <p:grpSp>
        <p:nvGrpSpPr>
          <p:cNvPr id="16" name="Group 15">
            <a:extLst>
              <a:ext uri="{FF2B5EF4-FFF2-40B4-BE49-F238E27FC236}">
                <a16:creationId xmlns:a16="http://schemas.microsoft.com/office/drawing/2014/main" id="{A139FC06-5726-443A-0BD5-9D3583F0D8D5}"/>
              </a:ext>
            </a:extLst>
          </p:cNvPr>
          <p:cNvGrpSpPr/>
          <p:nvPr/>
        </p:nvGrpSpPr>
        <p:grpSpPr>
          <a:xfrm>
            <a:off x="2410738" y="2350144"/>
            <a:ext cx="695250" cy="734798"/>
            <a:chOff x="5614841" y="786428"/>
            <a:chExt cx="901130" cy="901727"/>
          </a:xfrm>
        </p:grpSpPr>
        <p:grpSp>
          <p:nvGrpSpPr>
            <p:cNvPr id="17" name="Graphic 2">
              <a:extLst>
                <a:ext uri="{FF2B5EF4-FFF2-40B4-BE49-F238E27FC236}">
                  <a16:creationId xmlns:a16="http://schemas.microsoft.com/office/drawing/2014/main" id="{E4955E47-34D4-976C-AE4F-A43C7ED77D24}"/>
                </a:ext>
              </a:extLst>
            </p:cNvPr>
            <p:cNvGrpSpPr/>
            <p:nvPr/>
          </p:nvGrpSpPr>
          <p:grpSpPr>
            <a:xfrm>
              <a:off x="5715019" y="1058540"/>
              <a:ext cx="543506" cy="445337"/>
              <a:chOff x="5715019" y="1058540"/>
              <a:chExt cx="543506" cy="445337"/>
            </a:xfrm>
            <a:solidFill>
              <a:srgbClr val="60A9DD"/>
            </a:solidFill>
          </p:grpSpPr>
          <p:sp>
            <p:nvSpPr>
              <p:cNvPr id="19" name="Freeform 537">
                <a:extLst>
                  <a:ext uri="{FF2B5EF4-FFF2-40B4-BE49-F238E27FC236}">
                    <a16:creationId xmlns:a16="http://schemas.microsoft.com/office/drawing/2014/main" id="{5E017149-8EFE-E5E4-66E4-7E74A003A986}"/>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79037"/>
              </a:solidFill>
              <a:ln w="9028" cap="flat">
                <a:noFill/>
                <a:prstDash val="solid"/>
                <a:miter/>
              </a:ln>
            </p:spPr>
            <p:txBody>
              <a:bodyPr rtlCol="0" anchor="ctr"/>
              <a:lstStyle/>
              <a:p>
                <a:pPr algn="l" rtl="0"/>
                <a:endParaRPr lang="en-US"/>
              </a:p>
            </p:txBody>
          </p:sp>
          <p:sp>
            <p:nvSpPr>
              <p:cNvPr id="20" name="Freeform 538">
                <a:extLst>
                  <a:ext uri="{FF2B5EF4-FFF2-40B4-BE49-F238E27FC236}">
                    <a16:creationId xmlns:a16="http://schemas.microsoft.com/office/drawing/2014/main" id="{161C3D6D-5012-C49B-9B5E-2D1FB802BA3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79037"/>
              </a:solidFill>
              <a:ln w="9028" cap="flat">
                <a:noFill/>
                <a:prstDash val="solid"/>
                <a:miter/>
              </a:ln>
            </p:spPr>
            <p:txBody>
              <a:bodyPr rtlCol="0" anchor="ctr"/>
              <a:lstStyle/>
              <a:p>
                <a:pPr algn="l" rtl="0"/>
                <a:endParaRPr lang="en-US"/>
              </a:p>
            </p:txBody>
          </p:sp>
        </p:grpSp>
        <p:sp>
          <p:nvSpPr>
            <p:cNvPr id="18" name="Freeform 536">
              <a:extLst>
                <a:ext uri="{FF2B5EF4-FFF2-40B4-BE49-F238E27FC236}">
                  <a16:creationId xmlns:a16="http://schemas.microsoft.com/office/drawing/2014/main" id="{99EE63AB-D886-3FCC-7E28-C843EDB7138D}"/>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pPr algn="l" rtl="0"/>
              <a:endParaRPr lang="en-US"/>
            </a:p>
          </p:txBody>
        </p:sp>
      </p:grpSp>
      <p:grpSp>
        <p:nvGrpSpPr>
          <p:cNvPr id="25" name="Group 24">
            <a:extLst>
              <a:ext uri="{FF2B5EF4-FFF2-40B4-BE49-F238E27FC236}">
                <a16:creationId xmlns:a16="http://schemas.microsoft.com/office/drawing/2014/main" id="{4B5AA432-36EC-32C7-9FF3-4D8649D6A2B4}"/>
              </a:ext>
            </a:extLst>
          </p:cNvPr>
          <p:cNvGrpSpPr/>
          <p:nvPr/>
        </p:nvGrpSpPr>
        <p:grpSpPr>
          <a:xfrm>
            <a:off x="5243092" y="2345054"/>
            <a:ext cx="722443" cy="778477"/>
            <a:chOff x="7190753" y="5365577"/>
            <a:chExt cx="745522" cy="754273"/>
          </a:xfrm>
        </p:grpSpPr>
        <p:grpSp>
          <p:nvGrpSpPr>
            <p:cNvPr id="26" name="Graphic 2">
              <a:extLst>
                <a:ext uri="{FF2B5EF4-FFF2-40B4-BE49-F238E27FC236}">
                  <a16:creationId xmlns:a16="http://schemas.microsoft.com/office/drawing/2014/main" id="{AF633CE1-581E-7C6B-EDD8-A6C12E285E5C}"/>
                </a:ext>
              </a:extLst>
            </p:cNvPr>
            <p:cNvGrpSpPr/>
            <p:nvPr/>
          </p:nvGrpSpPr>
          <p:grpSpPr>
            <a:xfrm>
              <a:off x="7353351" y="5647412"/>
              <a:ext cx="420044" cy="75879"/>
              <a:chOff x="7353351" y="5647412"/>
              <a:chExt cx="420044" cy="75879"/>
            </a:xfrm>
            <a:solidFill>
              <a:srgbClr val="00BADE"/>
            </a:solidFill>
          </p:grpSpPr>
          <p:sp>
            <p:nvSpPr>
              <p:cNvPr id="37" name="Freeform 385">
                <a:extLst>
                  <a:ext uri="{FF2B5EF4-FFF2-40B4-BE49-F238E27FC236}">
                    <a16:creationId xmlns:a16="http://schemas.microsoft.com/office/drawing/2014/main" id="{C2885361-6522-9279-A2B3-CD0A7B5FCC2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pPr algn="l" rtl="0"/>
                <a:endParaRPr lang="en-US"/>
              </a:p>
            </p:txBody>
          </p:sp>
          <p:sp>
            <p:nvSpPr>
              <p:cNvPr id="38" name="Freeform 386">
                <a:extLst>
                  <a:ext uri="{FF2B5EF4-FFF2-40B4-BE49-F238E27FC236}">
                    <a16:creationId xmlns:a16="http://schemas.microsoft.com/office/drawing/2014/main" id="{F3A780AC-FC13-5561-EAE3-A78459E410EF}"/>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pPr algn="l" rtl="0"/>
                <a:endParaRPr lang="en-US"/>
              </a:p>
            </p:txBody>
          </p:sp>
        </p:grpSp>
        <p:grpSp>
          <p:nvGrpSpPr>
            <p:cNvPr id="27" name="Graphic 2">
              <a:extLst>
                <a:ext uri="{FF2B5EF4-FFF2-40B4-BE49-F238E27FC236}">
                  <a16:creationId xmlns:a16="http://schemas.microsoft.com/office/drawing/2014/main" id="{E7B67D71-F158-56E2-73FC-8AA1EB2F4793}"/>
                </a:ext>
              </a:extLst>
            </p:cNvPr>
            <p:cNvGrpSpPr/>
            <p:nvPr/>
          </p:nvGrpSpPr>
          <p:grpSpPr>
            <a:xfrm>
              <a:off x="7190753" y="5365577"/>
              <a:ext cx="745522" cy="754273"/>
              <a:chOff x="7190753" y="5365577"/>
              <a:chExt cx="745522" cy="754273"/>
            </a:xfrm>
            <a:solidFill>
              <a:srgbClr val="000000"/>
            </a:solidFill>
          </p:grpSpPr>
          <p:sp>
            <p:nvSpPr>
              <p:cNvPr id="28" name="Freeform 376">
                <a:extLst>
                  <a:ext uri="{FF2B5EF4-FFF2-40B4-BE49-F238E27FC236}">
                    <a16:creationId xmlns:a16="http://schemas.microsoft.com/office/drawing/2014/main" id="{1E273FF2-9870-4736-FDBF-19EDBD8B9A2E}"/>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p>
            </p:txBody>
          </p:sp>
          <p:sp>
            <p:nvSpPr>
              <p:cNvPr id="29" name="Freeform 377">
                <a:extLst>
                  <a:ext uri="{FF2B5EF4-FFF2-40B4-BE49-F238E27FC236}">
                    <a16:creationId xmlns:a16="http://schemas.microsoft.com/office/drawing/2014/main" id="{B9C2E668-AA7D-7C64-63DC-110DF4F90219}"/>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p>
            </p:txBody>
          </p:sp>
          <p:sp>
            <p:nvSpPr>
              <p:cNvPr id="30" name="Freeform 378">
                <a:extLst>
                  <a:ext uri="{FF2B5EF4-FFF2-40B4-BE49-F238E27FC236}">
                    <a16:creationId xmlns:a16="http://schemas.microsoft.com/office/drawing/2014/main" id="{99D0759B-96E1-DB5B-10C4-41D69BF0620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p>
            </p:txBody>
          </p:sp>
          <p:sp>
            <p:nvSpPr>
              <p:cNvPr id="31" name="Freeform 379">
                <a:extLst>
                  <a:ext uri="{FF2B5EF4-FFF2-40B4-BE49-F238E27FC236}">
                    <a16:creationId xmlns:a16="http://schemas.microsoft.com/office/drawing/2014/main" id="{364EAA62-20B7-A094-869C-853EE45D0DB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p>
            </p:txBody>
          </p:sp>
          <p:sp>
            <p:nvSpPr>
              <p:cNvPr id="32" name="Freeform 380">
                <a:extLst>
                  <a:ext uri="{FF2B5EF4-FFF2-40B4-BE49-F238E27FC236}">
                    <a16:creationId xmlns:a16="http://schemas.microsoft.com/office/drawing/2014/main" id="{E4365A96-12FA-A196-647A-915155AEAE1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p>
            </p:txBody>
          </p:sp>
          <p:sp>
            <p:nvSpPr>
              <p:cNvPr id="33" name="Freeform 381">
                <a:extLst>
                  <a:ext uri="{FF2B5EF4-FFF2-40B4-BE49-F238E27FC236}">
                    <a16:creationId xmlns:a16="http://schemas.microsoft.com/office/drawing/2014/main" id="{931700CA-05A6-D371-9A5F-1E700CE95DA9}"/>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p>
            </p:txBody>
          </p:sp>
          <p:sp>
            <p:nvSpPr>
              <p:cNvPr id="34" name="Freeform 382">
                <a:extLst>
                  <a:ext uri="{FF2B5EF4-FFF2-40B4-BE49-F238E27FC236}">
                    <a16:creationId xmlns:a16="http://schemas.microsoft.com/office/drawing/2014/main" id="{2723833D-5C3F-319D-019E-888E495E7EF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p>
            </p:txBody>
          </p:sp>
          <p:sp>
            <p:nvSpPr>
              <p:cNvPr id="35" name="Freeform 383">
                <a:extLst>
                  <a:ext uri="{FF2B5EF4-FFF2-40B4-BE49-F238E27FC236}">
                    <a16:creationId xmlns:a16="http://schemas.microsoft.com/office/drawing/2014/main" id="{8B9D87E1-B654-2FC2-14CF-1C829658D860}"/>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p>
            </p:txBody>
          </p:sp>
          <p:sp>
            <p:nvSpPr>
              <p:cNvPr id="36" name="Freeform 384">
                <a:extLst>
                  <a:ext uri="{FF2B5EF4-FFF2-40B4-BE49-F238E27FC236}">
                    <a16:creationId xmlns:a16="http://schemas.microsoft.com/office/drawing/2014/main" id="{3B606706-33F3-FF49-7D53-3ACCB3406C5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p>
            </p:txBody>
          </p:sp>
        </p:grpSp>
      </p:grpSp>
      <p:pic>
        <p:nvPicPr>
          <p:cNvPr id="42" name="Graphic 41" descr="Open hand outline">
            <a:extLst>
              <a:ext uri="{FF2B5EF4-FFF2-40B4-BE49-F238E27FC236}">
                <a16:creationId xmlns:a16="http://schemas.microsoft.com/office/drawing/2014/main" id="{EFC19BCA-7307-E16C-C538-1414DE2BAF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9367" y="2593421"/>
            <a:ext cx="771171" cy="771171"/>
          </a:xfrm>
          <a:prstGeom prst="rect">
            <a:avLst/>
          </a:prstGeom>
        </p:spPr>
      </p:pic>
      <p:pic>
        <p:nvPicPr>
          <p:cNvPr id="44" name="Graphic 43" descr="Pig with solid fill">
            <a:extLst>
              <a:ext uri="{FF2B5EF4-FFF2-40B4-BE49-F238E27FC236}">
                <a16:creationId xmlns:a16="http://schemas.microsoft.com/office/drawing/2014/main" id="{7ED80F61-1C68-6CF0-81B8-69962DC883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03612" y="2199490"/>
            <a:ext cx="771171" cy="771171"/>
          </a:xfrm>
          <a:prstGeom prst="rect">
            <a:avLst/>
          </a:prstGeom>
        </p:spPr>
      </p:pic>
    </p:spTree>
    <p:extLst>
      <p:ext uri="{BB962C8B-B14F-4D97-AF65-F5344CB8AC3E}">
        <p14:creationId xmlns:p14="http://schemas.microsoft.com/office/powerpoint/2010/main" val="3706992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0527C78-5ED8-7A2C-40E6-F9EE93B326D6}"/>
              </a:ext>
            </a:extLst>
          </p:cNvPr>
          <p:cNvSpPr>
            <a:spLocks noGrp="1"/>
          </p:cNvSpPr>
          <p:nvPr>
            <p:ph type="body" idx="1"/>
          </p:nvPr>
        </p:nvSpPr>
        <p:spPr>
          <a:xfrm>
            <a:off x="169330" y="299961"/>
            <a:ext cx="9579143" cy="734798"/>
          </a:xfrm>
        </p:spPr>
        <p:txBody>
          <a:bodyPr>
            <a:normAutofit fontScale="85000" lnSpcReduction="10000"/>
          </a:bodyPr>
          <a:lstStyle/>
          <a:p>
            <a:r>
              <a:rPr lang="en-US" b="1">
                <a:solidFill>
                  <a:srgbClr val="000000"/>
                </a:solidFill>
              </a:rPr>
              <a:t>Bu </a:t>
            </a:r>
            <a:r>
              <a:rPr lang="en-US" b="1" err="1">
                <a:solidFill>
                  <a:srgbClr val="000000"/>
                </a:solidFill>
              </a:rPr>
              <a:t>soruların</a:t>
            </a:r>
            <a:r>
              <a:rPr lang="en-US" b="1">
                <a:solidFill>
                  <a:srgbClr val="000000"/>
                </a:solidFill>
              </a:rPr>
              <a:t> </a:t>
            </a:r>
            <a:r>
              <a:rPr lang="en-US" b="1" err="1">
                <a:solidFill>
                  <a:srgbClr val="000000"/>
                </a:solidFill>
              </a:rPr>
              <a:t>içinde</a:t>
            </a:r>
            <a:r>
              <a:rPr lang="en-US" b="1">
                <a:solidFill>
                  <a:srgbClr val="000000"/>
                </a:solidFill>
              </a:rPr>
              <a:t>, </a:t>
            </a:r>
            <a:r>
              <a:rPr lang="en-US" b="1" err="1">
                <a:solidFill>
                  <a:srgbClr val="000000"/>
                </a:solidFill>
              </a:rPr>
              <a:t>daha</a:t>
            </a:r>
            <a:r>
              <a:rPr lang="en-US" b="1">
                <a:solidFill>
                  <a:srgbClr val="000000"/>
                </a:solidFill>
              </a:rPr>
              <a:t> </a:t>
            </a:r>
            <a:r>
              <a:rPr lang="en-US" b="1" err="1">
                <a:solidFill>
                  <a:srgbClr val="000000"/>
                </a:solidFill>
              </a:rPr>
              <a:t>birçok</a:t>
            </a:r>
            <a:r>
              <a:rPr lang="en-US" b="1">
                <a:solidFill>
                  <a:srgbClr val="000000"/>
                </a:solidFill>
              </a:rPr>
              <a:t> </a:t>
            </a:r>
            <a:r>
              <a:rPr lang="en-US" b="1" err="1">
                <a:solidFill>
                  <a:srgbClr val="000000"/>
                </a:solidFill>
              </a:rPr>
              <a:t>detayla</a:t>
            </a:r>
            <a:r>
              <a:rPr lang="en-US" b="1">
                <a:solidFill>
                  <a:srgbClr val="000000"/>
                </a:solidFill>
              </a:rPr>
              <a:t> </a:t>
            </a:r>
            <a:r>
              <a:rPr lang="en-US" b="1" err="1">
                <a:solidFill>
                  <a:srgbClr val="000000"/>
                </a:solidFill>
              </a:rPr>
              <a:t>ilgili</a:t>
            </a:r>
            <a:r>
              <a:rPr lang="en-US" b="1">
                <a:solidFill>
                  <a:srgbClr val="000000"/>
                </a:solidFill>
              </a:rPr>
              <a:t> </a:t>
            </a:r>
            <a:r>
              <a:rPr lang="en-US" b="1" err="1">
                <a:solidFill>
                  <a:srgbClr val="000000"/>
                </a:solidFill>
              </a:rPr>
              <a:t>soru</a:t>
            </a:r>
            <a:r>
              <a:rPr lang="en-US" b="1">
                <a:solidFill>
                  <a:srgbClr val="000000"/>
                </a:solidFill>
              </a:rPr>
              <a:t> var</a:t>
            </a:r>
            <a:endParaRPr lang="en-IE" b="1">
              <a:solidFill>
                <a:srgbClr val="000000"/>
              </a:solidFill>
            </a:endParaRPr>
          </a:p>
        </p:txBody>
      </p:sp>
      <p:sp>
        <p:nvSpPr>
          <p:cNvPr id="12" name="Text Placeholder 2">
            <a:extLst>
              <a:ext uri="{FF2B5EF4-FFF2-40B4-BE49-F238E27FC236}">
                <a16:creationId xmlns:a16="http://schemas.microsoft.com/office/drawing/2014/main" id="{2B55265E-C128-F4C1-88E8-67D3BBCADE22}"/>
              </a:ext>
            </a:extLst>
          </p:cNvPr>
          <p:cNvSpPr>
            <a:spLocks noGrp="1"/>
          </p:cNvSpPr>
          <p:nvPr>
            <p:ph type="body" idx="2"/>
          </p:nvPr>
        </p:nvSpPr>
        <p:spPr>
          <a:xfrm>
            <a:off x="1645608" y="3123530"/>
            <a:ext cx="2615251" cy="2095459"/>
          </a:xfrm>
        </p:spPr>
        <p:txBody>
          <a:bodyPr/>
          <a:lstStyle/>
          <a:p>
            <a:pPr marL="0" indent="0" rtl="0"/>
            <a:r>
              <a:rPr lang="en-US" sz="2000" err="1">
                <a:solidFill>
                  <a:srgbClr val="000000"/>
                </a:solidFill>
                <a:latin typeface="+mn-lt"/>
              </a:rPr>
              <a:t>Ucuz</a:t>
            </a:r>
            <a:r>
              <a:rPr lang="en-US" sz="2000">
                <a:solidFill>
                  <a:srgbClr val="000000"/>
                </a:solidFill>
                <a:latin typeface="+mn-lt"/>
              </a:rPr>
              <a:t> et, soya </a:t>
            </a:r>
            <a:r>
              <a:rPr lang="en-US" sz="2000" err="1">
                <a:solidFill>
                  <a:srgbClr val="000000"/>
                </a:solidFill>
                <a:latin typeface="+mn-lt"/>
              </a:rPr>
              <a:t>ve</a:t>
            </a:r>
            <a:r>
              <a:rPr lang="en-US" sz="2000">
                <a:solidFill>
                  <a:srgbClr val="000000"/>
                </a:solidFill>
                <a:latin typeface="+mn-lt"/>
              </a:rPr>
              <a:t> </a:t>
            </a:r>
            <a:r>
              <a:rPr lang="en-US" sz="2000" err="1">
                <a:solidFill>
                  <a:srgbClr val="000000"/>
                </a:solidFill>
                <a:latin typeface="+mn-lt"/>
              </a:rPr>
              <a:t>hurma</a:t>
            </a:r>
            <a:r>
              <a:rPr lang="en-US" sz="2000">
                <a:solidFill>
                  <a:srgbClr val="000000"/>
                </a:solidFill>
                <a:latin typeface="+mn-lt"/>
              </a:rPr>
              <a:t> </a:t>
            </a:r>
            <a:r>
              <a:rPr lang="en-US" sz="2000" err="1">
                <a:solidFill>
                  <a:srgbClr val="000000"/>
                </a:solidFill>
                <a:latin typeface="+mn-lt"/>
              </a:rPr>
              <a:t>yağı</a:t>
            </a:r>
            <a:r>
              <a:rPr lang="en-US" sz="2000">
                <a:solidFill>
                  <a:srgbClr val="000000"/>
                </a:solidFill>
                <a:latin typeface="+mn-lt"/>
              </a:rPr>
              <a:t> </a:t>
            </a:r>
            <a:r>
              <a:rPr lang="en-US" sz="2000" err="1">
                <a:solidFill>
                  <a:srgbClr val="000000"/>
                </a:solidFill>
                <a:latin typeface="+mn-lt"/>
              </a:rPr>
              <a:t>üretmek</a:t>
            </a:r>
            <a:r>
              <a:rPr lang="en-US" sz="2000">
                <a:solidFill>
                  <a:srgbClr val="000000"/>
                </a:solidFill>
                <a:latin typeface="+mn-lt"/>
              </a:rPr>
              <a:t> </a:t>
            </a:r>
            <a:r>
              <a:rPr lang="en-US" sz="2000" err="1">
                <a:solidFill>
                  <a:srgbClr val="000000"/>
                </a:solidFill>
                <a:latin typeface="+mn-lt"/>
              </a:rPr>
              <a:t>için</a:t>
            </a:r>
            <a:r>
              <a:rPr lang="en-US" sz="2000">
                <a:solidFill>
                  <a:srgbClr val="000000"/>
                </a:solidFill>
                <a:latin typeface="+mn-lt"/>
              </a:rPr>
              <a:t> </a:t>
            </a:r>
            <a:r>
              <a:rPr lang="en-US" sz="2000" err="1">
                <a:solidFill>
                  <a:srgbClr val="000000"/>
                </a:solidFill>
                <a:latin typeface="+mn-lt"/>
              </a:rPr>
              <a:t>yağmur</a:t>
            </a:r>
            <a:r>
              <a:rPr lang="en-US" sz="2000">
                <a:solidFill>
                  <a:srgbClr val="000000"/>
                </a:solidFill>
                <a:latin typeface="+mn-lt"/>
              </a:rPr>
              <a:t> </a:t>
            </a:r>
            <a:r>
              <a:rPr lang="en-US" sz="2000" err="1">
                <a:solidFill>
                  <a:srgbClr val="000000"/>
                </a:solidFill>
                <a:latin typeface="+mn-lt"/>
              </a:rPr>
              <a:t>ormanlarının</a:t>
            </a:r>
            <a:r>
              <a:rPr lang="en-US" sz="2000">
                <a:solidFill>
                  <a:srgbClr val="000000"/>
                </a:solidFill>
                <a:latin typeface="+mn-lt"/>
              </a:rPr>
              <a:t> yok </a:t>
            </a:r>
            <a:r>
              <a:rPr lang="en-US" sz="2000" err="1">
                <a:solidFill>
                  <a:srgbClr val="000000"/>
                </a:solidFill>
                <a:latin typeface="+mn-lt"/>
              </a:rPr>
              <a:t>edilmesi</a:t>
            </a:r>
            <a:r>
              <a:rPr lang="en-US" sz="2000">
                <a:solidFill>
                  <a:srgbClr val="000000"/>
                </a:solidFill>
                <a:latin typeface="+mn-lt"/>
              </a:rPr>
              <a:t> </a:t>
            </a:r>
            <a:r>
              <a:rPr lang="en-US" sz="2000" err="1">
                <a:solidFill>
                  <a:srgbClr val="000000"/>
                </a:solidFill>
                <a:latin typeface="+mn-lt"/>
              </a:rPr>
              <a:t>kabul</a:t>
            </a:r>
            <a:r>
              <a:rPr lang="en-US" sz="2000">
                <a:solidFill>
                  <a:srgbClr val="000000"/>
                </a:solidFill>
                <a:latin typeface="+mn-lt"/>
              </a:rPr>
              <a:t> </a:t>
            </a:r>
            <a:r>
              <a:rPr lang="en-US" sz="2000" err="1">
                <a:solidFill>
                  <a:srgbClr val="000000"/>
                </a:solidFill>
                <a:latin typeface="+mn-lt"/>
              </a:rPr>
              <a:t>edilebilir</a:t>
            </a:r>
            <a:r>
              <a:rPr lang="en-US" sz="2000">
                <a:solidFill>
                  <a:srgbClr val="000000"/>
                </a:solidFill>
                <a:latin typeface="+mn-lt"/>
              </a:rPr>
              <a:t> mi?</a:t>
            </a:r>
            <a:endParaRPr lang="en-IE" sz="2000">
              <a:solidFill>
                <a:srgbClr val="000000"/>
              </a:solidFill>
              <a:latin typeface="+mn-lt"/>
            </a:endParaRPr>
          </a:p>
        </p:txBody>
      </p:sp>
      <p:pic>
        <p:nvPicPr>
          <p:cNvPr id="14" name="Graphic 13" descr="Question Mark with solid fill">
            <a:extLst>
              <a:ext uri="{FF2B5EF4-FFF2-40B4-BE49-F238E27FC236}">
                <a16:creationId xmlns:a16="http://schemas.microsoft.com/office/drawing/2014/main" id="{925FC343-0C3E-82BC-0651-02E763FDD4D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25840" y="2262159"/>
            <a:ext cx="569353" cy="569353"/>
          </a:xfrm>
          <a:prstGeom prst="rect">
            <a:avLst/>
          </a:prstGeom>
        </p:spPr>
      </p:pic>
      <p:pic>
        <p:nvPicPr>
          <p:cNvPr id="15" name="Graphic 14" descr="Question Mark with solid fill">
            <a:extLst>
              <a:ext uri="{FF2B5EF4-FFF2-40B4-BE49-F238E27FC236}">
                <a16:creationId xmlns:a16="http://schemas.microsoft.com/office/drawing/2014/main" id="{51F2830A-EB6B-83D4-2F6B-945A03DAB57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8890" y="2236790"/>
            <a:ext cx="569353" cy="569353"/>
          </a:xfrm>
          <a:prstGeom prst="rect">
            <a:avLst/>
          </a:prstGeom>
        </p:spPr>
      </p:pic>
      <p:sp>
        <p:nvSpPr>
          <p:cNvPr id="16" name="Text Placeholder 2">
            <a:extLst>
              <a:ext uri="{FF2B5EF4-FFF2-40B4-BE49-F238E27FC236}">
                <a16:creationId xmlns:a16="http://schemas.microsoft.com/office/drawing/2014/main" id="{83B2AB2D-5AFC-32FE-DF8E-8CB15D240952}"/>
              </a:ext>
            </a:extLst>
          </p:cNvPr>
          <p:cNvSpPr txBox="1">
            <a:spLocks/>
          </p:cNvSpPr>
          <p:nvPr/>
        </p:nvSpPr>
        <p:spPr>
          <a:xfrm>
            <a:off x="4570063" y="3000245"/>
            <a:ext cx="2501390" cy="1666287"/>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a:r>
              <a:rPr lang="en-US" sz="1800">
                <a:solidFill>
                  <a:srgbClr val="000000"/>
                </a:solidFill>
                <a:latin typeface="+mn-lt"/>
              </a:rPr>
              <a:t>Yüksek </a:t>
            </a:r>
            <a:r>
              <a:rPr lang="en-US" sz="1800" err="1">
                <a:solidFill>
                  <a:srgbClr val="000000"/>
                </a:solidFill>
                <a:latin typeface="+mn-lt"/>
              </a:rPr>
              <a:t>yağlı</a:t>
            </a:r>
            <a:r>
              <a:rPr lang="en-US" sz="1800">
                <a:solidFill>
                  <a:srgbClr val="000000"/>
                </a:solidFill>
                <a:latin typeface="+mn-lt"/>
              </a:rPr>
              <a:t>/</a:t>
            </a:r>
            <a:r>
              <a:rPr lang="en-US" sz="1800" err="1">
                <a:solidFill>
                  <a:srgbClr val="000000"/>
                </a:solidFill>
                <a:latin typeface="+mn-lt"/>
              </a:rPr>
              <a:t>şekerli</a:t>
            </a:r>
            <a:r>
              <a:rPr lang="en-US" sz="1800">
                <a:solidFill>
                  <a:srgbClr val="000000"/>
                </a:solidFill>
                <a:latin typeface="+mn-lt"/>
              </a:rPr>
              <a:t>/</a:t>
            </a:r>
            <a:r>
              <a:rPr lang="en-US" sz="1800" err="1">
                <a:solidFill>
                  <a:srgbClr val="000000"/>
                </a:solidFill>
                <a:latin typeface="+mn-lt"/>
              </a:rPr>
              <a:t>tuzlu</a:t>
            </a:r>
            <a:r>
              <a:rPr lang="en-US" sz="1800">
                <a:solidFill>
                  <a:srgbClr val="000000"/>
                </a:solidFill>
                <a:latin typeface="+mn-lt"/>
              </a:rPr>
              <a:t> </a:t>
            </a:r>
            <a:r>
              <a:rPr lang="en-US" sz="1800" err="1">
                <a:solidFill>
                  <a:srgbClr val="000000"/>
                </a:solidFill>
                <a:latin typeface="+mn-lt"/>
              </a:rPr>
              <a:t>gıdaların</a:t>
            </a:r>
            <a:r>
              <a:rPr lang="en-US" sz="1800">
                <a:solidFill>
                  <a:srgbClr val="000000"/>
                </a:solidFill>
                <a:latin typeface="+mn-lt"/>
              </a:rPr>
              <a:t> </a:t>
            </a:r>
            <a:r>
              <a:rPr lang="en-US" sz="1800" err="1">
                <a:solidFill>
                  <a:srgbClr val="000000"/>
                </a:solidFill>
                <a:latin typeface="+mn-lt"/>
              </a:rPr>
              <a:t>pazarlanması</a:t>
            </a:r>
            <a:r>
              <a:rPr lang="en-US" sz="1800">
                <a:solidFill>
                  <a:srgbClr val="000000"/>
                </a:solidFill>
                <a:latin typeface="+mn-lt"/>
              </a:rPr>
              <a:t>, </a:t>
            </a:r>
            <a:r>
              <a:rPr lang="en-US" sz="1800" err="1">
                <a:solidFill>
                  <a:srgbClr val="000000"/>
                </a:solidFill>
                <a:latin typeface="+mn-lt"/>
              </a:rPr>
              <a:t>özellikle</a:t>
            </a:r>
            <a:r>
              <a:rPr lang="en-US" sz="1800">
                <a:solidFill>
                  <a:srgbClr val="000000"/>
                </a:solidFill>
                <a:latin typeface="+mn-lt"/>
              </a:rPr>
              <a:t> </a:t>
            </a:r>
            <a:r>
              <a:rPr lang="en-US" sz="1800" err="1">
                <a:solidFill>
                  <a:srgbClr val="000000"/>
                </a:solidFill>
                <a:latin typeface="+mn-lt"/>
              </a:rPr>
              <a:t>çocuklara</a:t>
            </a:r>
            <a:r>
              <a:rPr lang="en-US" sz="1800">
                <a:solidFill>
                  <a:srgbClr val="000000"/>
                </a:solidFill>
                <a:latin typeface="+mn-lt"/>
              </a:rPr>
              <a:t> </a:t>
            </a:r>
            <a:r>
              <a:rPr lang="en-US" sz="1800" err="1">
                <a:solidFill>
                  <a:srgbClr val="000000"/>
                </a:solidFill>
                <a:latin typeface="+mn-lt"/>
              </a:rPr>
              <a:t>yönelik</a:t>
            </a:r>
            <a:r>
              <a:rPr lang="en-US" sz="1800">
                <a:solidFill>
                  <a:srgbClr val="000000"/>
                </a:solidFill>
                <a:latin typeface="+mn-lt"/>
              </a:rPr>
              <a:t> </a:t>
            </a:r>
            <a:r>
              <a:rPr lang="en-US" sz="1800" err="1">
                <a:solidFill>
                  <a:srgbClr val="000000"/>
                </a:solidFill>
                <a:latin typeface="+mn-lt"/>
              </a:rPr>
              <a:t>olduğunda</a:t>
            </a:r>
            <a:r>
              <a:rPr lang="en-US" sz="1800">
                <a:solidFill>
                  <a:srgbClr val="000000"/>
                </a:solidFill>
                <a:latin typeface="+mn-lt"/>
              </a:rPr>
              <a:t>, </a:t>
            </a:r>
            <a:r>
              <a:rPr lang="en-US" sz="1800" err="1">
                <a:solidFill>
                  <a:srgbClr val="000000"/>
                </a:solidFill>
              </a:rPr>
              <a:t>daha</a:t>
            </a:r>
            <a:r>
              <a:rPr lang="en-US" sz="1800">
                <a:solidFill>
                  <a:srgbClr val="000000"/>
                </a:solidFill>
              </a:rPr>
              <a:t> iyi</a:t>
            </a:r>
            <a:endParaRPr lang="en-IE" sz="1800">
              <a:solidFill>
                <a:srgbClr val="000000"/>
              </a:solidFill>
              <a:latin typeface="Calibri" panose="020F0502020204030204"/>
            </a:endParaRPr>
          </a:p>
          <a:p>
            <a:pPr marL="0" indent="0"/>
            <a:r>
              <a:rPr lang="en-US" sz="1800" err="1">
                <a:solidFill>
                  <a:srgbClr val="000000"/>
                </a:solidFill>
              </a:rPr>
              <a:t>düzenlenmeli</a:t>
            </a:r>
            <a:r>
              <a:rPr lang="en-US" sz="1800">
                <a:solidFill>
                  <a:srgbClr val="000000"/>
                </a:solidFill>
              </a:rPr>
              <a:t> mi</a:t>
            </a:r>
            <a:r>
              <a:rPr lang="en-US" sz="1800">
                <a:solidFill>
                  <a:srgbClr val="000000"/>
                </a:solidFill>
                <a:latin typeface="Calibri"/>
              </a:rPr>
              <a:t>?</a:t>
            </a:r>
            <a:endParaRPr lang="en-IE" sz="1800">
              <a:solidFill>
                <a:srgbClr val="000000"/>
              </a:solidFill>
              <a:latin typeface="+mn-lt"/>
            </a:endParaRPr>
          </a:p>
        </p:txBody>
      </p:sp>
      <p:sp>
        <p:nvSpPr>
          <p:cNvPr id="20" name="TextBox 19">
            <a:extLst>
              <a:ext uri="{FF2B5EF4-FFF2-40B4-BE49-F238E27FC236}">
                <a16:creationId xmlns:a16="http://schemas.microsoft.com/office/drawing/2014/main" id="{95306B2D-142E-65BA-2C0C-3EC0A6F1F1C8}"/>
              </a:ext>
            </a:extLst>
          </p:cNvPr>
          <p:cNvSpPr txBox="1"/>
          <p:nvPr/>
        </p:nvSpPr>
        <p:spPr>
          <a:xfrm>
            <a:off x="7311324" y="3062888"/>
            <a:ext cx="2829259" cy="1754326"/>
          </a:xfrm>
          <a:prstGeom prst="rect">
            <a:avLst/>
          </a:prstGeom>
          <a:noFill/>
        </p:spPr>
        <p:txBody>
          <a:bodyPr wrap="square" lIns="91440" tIns="45720" rIns="91440" bIns="45720" anchor="t">
            <a:spAutoFit/>
          </a:bodyPr>
          <a:lstStyle/>
          <a:p>
            <a:pPr algn="ctr"/>
            <a:r>
              <a:rPr lang="en-US">
                <a:solidFill>
                  <a:srgbClr val="000000"/>
                </a:solidFill>
              </a:rPr>
              <a:t>Tek </a:t>
            </a:r>
            <a:r>
              <a:rPr lang="en-US" err="1">
                <a:solidFill>
                  <a:srgbClr val="000000"/>
                </a:solidFill>
              </a:rPr>
              <a:t>kullanımlık</a:t>
            </a:r>
            <a:r>
              <a:rPr lang="en-US">
                <a:solidFill>
                  <a:srgbClr val="000000"/>
                </a:solidFill>
              </a:rPr>
              <a:t> </a:t>
            </a:r>
            <a:r>
              <a:rPr lang="en-US" err="1">
                <a:solidFill>
                  <a:srgbClr val="000000"/>
                </a:solidFill>
              </a:rPr>
              <a:t>plastik</a:t>
            </a:r>
            <a:r>
              <a:rPr lang="en-US">
                <a:solidFill>
                  <a:srgbClr val="000000"/>
                </a:solidFill>
              </a:rPr>
              <a:t> </a:t>
            </a:r>
            <a:r>
              <a:rPr lang="en-US" err="1">
                <a:solidFill>
                  <a:srgbClr val="000000"/>
                </a:solidFill>
              </a:rPr>
              <a:t>ambalaj</a:t>
            </a:r>
            <a:r>
              <a:rPr lang="en-US">
                <a:solidFill>
                  <a:srgbClr val="000000"/>
                </a:solidFill>
              </a:rPr>
              <a:t> </a:t>
            </a:r>
            <a:r>
              <a:rPr lang="en-US" err="1">
                <a:solidFill>
                  <a:srgbClr val="000000"/>
                </a:solidFill>
              </a:rPr>
              <a:t>kullanımı</a:t>
            </a:r>
            <a:r>
              <a:rPr lang="en-US">
                <a:solidFill>
                  <a:srgbClr val="000000"/>
                </a:solidFill>
              </a:rPr>
              <a:t>, </a:t>
            </a:r>
            <a:r>
              <a:rPr lang="en-US" err="1">
                <a:solidFill>
                  <a:srgbClr val="000000"/>
                </a:solidFill>
              </a:rPr>
              <a:t>bozulabilir</a:t>
            </a:r>
            <a:r>
              <a:rPr lang="en-US">
                <a:solidFill>
                  <a:srgbClr val="000000"/>
                </a:solidFill>
              </a:rPr>
              <a:t> </a:t>
            </a:r>
            <a:r>
              <a:rPr lang="en-US" err="1">
                <a:solidFill>
                  <a:srgbClr val="000000"/>
                </a:solidFill>
              </a:rPr>
              <a:t>bir</a:t>
            </a:r>
            <a:r>
              <a:rPr lang="en-US">
                <a:solidFill>
                  <a:srgbClr val="000000"/>
                </a:solidFill>
              </a:rPr>
              <a:t> </a:t>
            </a:r>
            <a:r>
              <a:rPr lang="en-US" err="1">
                <a:solidFill>
                  <a:srgbClr val="000000"/>
                </a:solidFill>
              </a:rPr>
              <a:t>ürünün</a:t>
            </a:r>
            <a:r>
              <a:rPr lang="en-US">
                <a:solidFill>
                  <a:srgbClr val="000000"/>
                </a:solidFill>
              </a:rPr>
              <a:t> </a:t>
            </a:r>
            <a:r>
              <a:rPr lang="en-US" err="1">
                <a:solidFill>
                  <a:srgbClr val="000000"/>
                </a:solidFill>
              </a:rPr>
              <a:t>raf</a:t>
            </a:r>
            <a:r>
              <a:rPr lang="en-US">
                <a:solidFill>
                  <a:srgbClr val="000000"/>
                </a:solidFill>
              </a:rPr>
              <a:t> </a:t>
            </a:r>
            <a:r>
              <a:rPr lang="en-US" err="1">
                <a:solidFill>
                  <a:srgbClr val="000000"/>
                </a:solidFill>
              </a:rPr>
              <a:t>ömrünü</a:t>
            </a:r>
            <a:r>
              <a:rPr lang="en-US">
                <a:solidFill>
                  <a:srgbClr val="000000"/>
                </a:solidFill>
              </a:rPr>
              <a:t> </a:t>
            </a:r>
            <a:r>
              <a:rPr lang="en-US" err="1">
                <a:solidFill>
                  <a:srgbClr val="000000"/>
                </a:solidFill>
              </a:rPr>
              <a:t>uzatıyor</a:t>
            </a:r>
            <a:r>
              <a:rPr lang="en-US">
                <a:solidFill>
                  <a:srgbClr val="000000"/>
                </a:solidFill>
              </a:rPr>
              <a:t> </a:t>
            </a:r>
            <a:r>
              <a:rPr lang="en-US" err="1">
                <a:solidFill>
                  <a:srgbClr val="000000"/>
                </a:solidFill>
              </a:rPr>
              <a:t>ve</a:t>
            </a:r>
            <a:r>
              <a:rPr lang="en-US">
                <a:solidFill>
                  <a:srgbClr val="000000"/>
                </a:solidFill>
              </a:rPr>
              <a:t> </a:t>
            </a:r>
            <a:r>
              <a:rPr lang="en-US" err="1">
                <a:solidFill>
                  <a:srgbClr val="000000"/>
                </a:solidFill>
              </a:rPr>
              <a:t>gıda</a:t>
            </a:r>
            <a:r>
              <a:rPr lang="en-US">
                <a:solidFill>
                  <a:srgbClr val="000000"/>
                </a:solidFill>
              </a:rPr>
              <a:t> </a:t>
            </a:r>
            <a:r>
              <a:rPr lang="en-US" err="1">
                <a:solidFill>
                  <a:srgbClr val="000000"/>
                </a:solidFill>
              </a:rPr>
              <a:t>israfını</a:t>
            </a:r>
            <a:r>
              <a:rPr lang="en-US">
                <a:solidFill>
                  <a:srgbClr val="000000"/>
                </a:solidFill>
              </a:rPr>
              <a:t> </a:t>
            </a:r>
            <a:r>
              <a:rPr lang="en-US" err="1">
                <a:solidFill>
                  <a:srgbClr val="000000"/>
                </a:solidFill>
              </a:rPr>
              <a:t>azaltıyorsa</a:t>
            </a:r>
            <a:r>
              <a:rPr lang="en-US">
                <a:solidFill>
                  <a:srgbClr val="000000"/>
                </a:solidFill>
              </a:rPr>
              <a:t> bile, </a:t>
            </a:r>
            <a:endParaRPr lang="en-IE">
              <a:solidFill>
                <a:srgbClr val="000000"/>
              </a:solidFill>
            </a:endParaRPr>
          </a:p>
          <a:p>
            <a:pPr algn="ctr"/>
            <a:r>
              <a:rPr lang="en-US" err="1">
                <a:solidFill>
                  <a:srgbClr val="000000"/>
                </a:solidFill>
              </a:rPr>
              <a:t>uygun</a:t>
            </a:r>
            <a:r>
              <a:rPr lang="en-US">
                <a:solidFill>
                  <a:srgbClr val="000000"/>
                </a:solidFill>
              </a:rPr>
              <a:t> </a:t>
            </a:r>
            <a:r>
              <a:rPr lang="en-US" err="1">
                <a:solidFill>
                  <a:srgbClr val="000000"/>
                </a:solidFill>
              </a:rPr>
              <a:t>mudur</a:t>
            </a:r>
            <a:r>
              <a:rPr lang="en-US">
                <a:solidFill>
                  <a:srgbClr val="000000"/>
                </a:solidFill>
              </a:rPr>
              <a:t>?</a:t>
            </a:r>
            <a:endParaRPr lang="en-IE">
              <a:solidFill>
                <a:srgbClr val="000000"/>
              </a:solidFill>
              <a:cs typeface="Calibri"/>
            </a:endParaRPr>
          </a:p>
        </p:txBody>
      </p:sp>
      <p:pic>
        <p:nvPicPr>
          <p:cNvPr id="23" name="Graphic 22" descr="Question Mark with solid fill">
            <a:extLst>
              <a:ext uri="{FF2B5EF4-FFF2-40B4-BE49-F238E27FC236}">
                <a16:creationId xmlns:a16="http://schemas.microsoft.com/office/drawing/2014/main" id="{3222F3DC-0FB7-D6BF-CA66-B8EAB2218B9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11940" y="2227348"/>
            <a:ext cx="569353" cy="569353"/>
          </a:xfrm>
          <a:prstGeom prst="rect">
            <a:avLst/>
          </a:prstGeom>
        </p:spPr>
      </p:pic>
      <p:sp>
        <p:nvSpPr>
          <p:cNvPr id="25" name="TextBox 24">
            <a:extLst>
              <a:ext uri="{FF2B5EF4-FFF2-40B4-BE49-F238E27FC236}">
                <a16:creationId xmlns:a16="http://schemas.microsoft.com/office/drawing/2014/main" id="{D4FB0C26-7E43-EBE6-66AA-FDCDE464AE1E}"/>
              </a:ext>
            </a:extLst>
          </p:cNvPr>
          <p:cNvSpPr txBox="1"/>
          <p:nvPr/>
        </p:nvSpPr>
        <p:spPr>
          <a:xfrm>
            <a:off x="0" y="5621843"/>
            <a:ext cx="9338553" cy="830997"/>
          </a:xfrm>
          <a:prstGeom prst="rect">
            <a:avLst/>
          </a:prstGeom>
          <a:solidFill>
            <a:srgbClr val="B2DDDC"/>
          </a:solidFill>
        </p:spPr>
        <p:txBody>
          <a:bodyPr wrap="square">
            <a:spAutoFit/>
          </a:bodyPr>
          <a:lstStyle/>
          <a:p>
            <a:pPr marL="252000" algn="l" rtl="0"/>
            <a:r>
              <a:rPr lang="en-US" sz="2400" b="1">
                <a:solidFill>
                  <a:srgbClr val="000000"/>
                </a:solidFill>
              </a:rPr>
              <a:t>Gördüğünüz gibi, daha etik, adil ve eşit bir gıda sistemi yaratma ihtiyacı karmaşıktır ve birçok farklı bakış açısını temsil etmelidir.</a:t>
            </a:r>
            <a:endParaRPr lang="en-IE" sz="2400" b="1">
              <a:solidFill>
                <a:srgbClr val="000000"/>
              </a:solidFill>
            </a:endParaRPr>
          </a:p>
        </p:txBody>
      </p:sp>
    </p:spTree>
    <p:extLst>
      <p:ext uri="{BB962C8B-B14F-4D97-AF65-F5344CB8AC3E}">
        <p14:creationId xmlns:p14="http://schemas.microsoft.com/office/powerpoint/2010/main" val="1900992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09DFB-C75E-5F3A-C371-AF4A1D66ED66}"/>
              </a:ext>
            </a:extLst>
          </p:cNvPr>
          <p:cNvSpPr>
            <a:spLocks noGrp="1"/>
          </p:cNvSpPr>
          <p:nvPr>
            <p:ph type="body" sz="quarter" idx="18"/>
          </p:nvPr>
        </p:nvSpPr>
        <p:spPr>
          <a:xfrm>
            <a:off x="898358" y="1640130"/>
            <a:ext cx="5646737" cy="3025975"/>
          </a:xfrm>
        </p:spPr>
        <p:txBody>
          <a:bodyPr lIns="91440" tIns="45720" rIns="91440" bIns="45720" anchor="t"/>
          <a:lstStyle/>
          <a:p>
            <a:pPr algn="l" rtl="0"/>
            <a:r>
              <a:rPr lang="tr-TR" sz="2300"/>
              <a:t>Tüm bu faktörleri ve zorlukları dikkate almaya ve değerlendirmeye hazır mısınız?</a:t>
            </a:r>
            <a:endParaRPr lang="tr-TR" sz="2300">
              <a:cs typeface="Calibri"/>
            </a:endParaRPr>
          </a:p>
          <a:p>
            <a:r>
              <a:rPr lang="tr-TR" sz="2300"/>
              <a:t>Etik Gıda Girişimcisi olarak, gıda üretimi ve tüketimine bütüncül bir yaklaşımı teşvik etmeli ve insan, hayvan ve çevrenin sağlığı ve esenliğine öncelik vermelisiniz.</a:t>
            </a:r>
            <a:endParaRPr lang="tr-TR" sz="2300">
              <a:cs typeface="Calibri"/>
            </a:endParaRPr>
          </a:p>
          <a:p>
            <a:pPr algn="l" rtl="0"/>
            <a:r>
              <a:rPr lang="tr-TR" sz="2300"/>
              <a:t>Sosyal açıdan sorumlu ve sürdürülebilir bir şekilde faaliyet göstererek müşterileriniz/toplumunuz için değer yaratırken, aynı zamanda daha adil ve sürdürülebilir bir gıda sistemini teşvik edebilirsiniz.</a:t>
            </a:r>
            <a:endParaRPr lang="tr-TR" sz="2300">
              <a:cs typeface="Calibri"/>
            </a:endParaRPr>
          </a:p>
        </p:txBody>
      </p:sp>
      <p:sp>
        <p:nvSpPr>
          <p:cNvPr id="3" name="Text Placeholder 2">
            <a:extLst>
              <a:ext uri="{FF2B5EF4-FFF2-40B4-BE49-F238E27FC236}">
                <a16:creationId xmlns:a16="http://schemas.microsoft.com/office/drawing/2014/main" id="{D52E9489-F000-E3A7-B4C0-1CE655FCFF11}"/>
              </a:ext>
            </a:extLst>
          </p:cNvPr>
          <p:cNvSpPr>
            <a:spLocks noGrp="1"/>
          </p:cNvSpPr>
          <p:nvPr>
            <p:ph type="body" sz="quarter" idx="16"/>
          </p:nvPr>
        </p:nvSpPr>
        <p:spPr>
          <a:xfrm>
            <a:off x="898358" y="553695"/>
            <a:ext cx="5197642" cy="992652"/>
          </a:xfrm>
        </p:spPr>
        <p:txBody>
          <a:bodyPr lIns="91440" tIns="45720" rIns="91440" bIns="45720" anchor="t">
            <a:noAutofit/>
          </a:bodyPr>
          <a:lstStyle/>
          <a:p>
            <a:pPr algn="l" rtl="0"/>
            <a:r>
              <a:rPr lang="en-IE" sz="3200" b="1"/>
              <a:t>Potansiyel veya mevcut bir Etik Gıda Girişimcisi</a:t>
            </a:r>
            <a:r>
              <a:rPr lang="en-IE" b="1"/>
              <a:t> </a:t>
            </a:r>
            <a:r>
              <a:rPr lang="en-IE" sz="3200" b="1"/>
              <a:t>olarak</a:t>
            </a:r>
            <a:endParaRPr lang="en-IE" sz="3200" b="1">
              <a:cs typeface="Calibri"/>
            </a:endParaRPr>
          </a:p>
        </p:txBody>
      </p:sp>
      <p:pic>
        <p:nvPicPr>
          <p:cNvPr id="6" name="Picture Placeholder 5" descr="Laughing girl thumbs up">
            <a:extLst>
              <a:ext uri="{FF2B5EF4-FFF2-40B4-BE49-F238E27FC236}">
                <a16:creationId xmlns:a16="http://schemas.microsoft.com/office/drawing/2014/main" id="{5969BEA0-0F27-A9DD-FBC2-EE7C7C57B6A8}"/>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6969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86781-5FE5-47C9-20D0-0E07CFC9B228}"/>
              </a:ext>
            </a:extLst>
          </p:cNvPr>
          <p:cNvSpPr>
            <a:spLocks noGrp="1"/>
          </p:cNvSpPr>
          <p:nvPr>
            <p:ph type="body" sz="quarter" idx="18"/>
          </p:nvPr>
        </p:nvSpPr>
        <p:spPr>
          <a:xfrm>
            <a:off x="1105309" y="1717732"/>
            <a:ext cx="11186790" cy="3648347"/>
          </a:xfrm>
        </p:spPr>
        <p:txBody>
          <a:bodyPr lIns="91440" tIns="45720" rIns="91440" bIns="45720" anchor="t"/>
          <a:lstStyle/>
          <a:p>
            <a:r>
              <a:rPr lang="tr-TR" sz="2300" dirty="0"/>
              <a:t>Bugün </a:t>
            </a:r>
            <a:r>
              <a:rPr lang="tr-TR" sz="2300" b="1" dirty="0"/>
              <a:t>dünya tarımı aşağıdakiler de dahil olmak üzere pek çok büyük zorlukla karşı karşıyadır:</a:t>
            </a:r>
            <a:endParaRPr lang="tr-TR" sz="2300" b="1" dirty="0">
              <a:ea typeface="Calibri"/>
              <a:cs typeface="Calibri"/>
            </a:endParaRPr>
          </a:p>
          <a:p>
            <a:pPr marL="342900" indent="-342900" algn="l" rtl="0">
              <a:lnSpc>
                <a:spcPct val="70000"/>
              </a:lnSpc>
              <a:spcBef>
                <a:spcPts val="600"/>
              </a:spcBef>
              <a:buFont typeface="Arial" panose="020B0604020202020204" pitchFamily="34" charset="0"/>
              <a:buChar char="•"/>
            </a:pPr>
            <a:r>
              <a:rPr lang="tr-TR" sz="2300" b="1" dirty="0">
                <a:solidFill>
                  <a:srgbClr val="F79037"/>
                </a:solidFill>
              </a:rPr>
              <a:t>artan dünya nüfusu nasıl beslenir,</a:t>
            </a:r>
            <a:endParaRPr lang="tr-TR" sz="2300" b="1" dirty="0">
              <a:solidFill>
                <a:srgbClr val="F79037"/>
              </a:solidFill>
              <a:ea typeface="Calibri"/>
              <a:cs typeface="Calibri"/>
            </a:endParaRPr>
          </a:p>
          <a:p>
            <a:pPr marL="342900" indent="-342900" algn="l" rtl="0">
              <a:lnSpc>
                <a:spcPct val="70000"/>
              </a:lnSpc>
              <a:spcBef>
                <a:spcPts val="600"/>
              </a:spcBef>
              <a:buFont typeface="Arial" panose="020B0604020202020204" pitchFamily="34" charset="0"/>
              <a:buChar char="•"/>
            </a:pPr>
            <a:r>
              <a:rPr lang="tr-TR" sz="2300" b="1" dirty="0">
                <a:solidFill>
                  <a:srgbClr val="F79037"/>
                </a:solidFill>
              </a:rPr>
              <a:t>dünyada kırsal yoksulluk nasıl azaltılır</a:t>
            </a:r>
            <a:endParaRPr lang="tr-TR" sz="2300" b="1" dirty="0">
              <a:solidFill>
                <a:srgbClr val="F79037"/>
              </a:solidFill>
              <a:ea typeface="Calibri"/>
              <a:cs typeface="Calibri"/>
            </a:endParaRPr>
          </a:p>
          <a:p>
            <a:pPr marL="342900" indent="-342900">
              <a:lnSpc>
                <a:spcPct val="70000"/>
              </a:lnSpc>
              <a:spcBef>
                <a:spcPts val="600"/>
              </a:spcBef>
              <a:buFont typeface="Arial" panose="020B0604020202020204" pitchFamily="34" charset="0"/>
              <a:buChar char="•"/>
            </a:pPr>
            <a:r>
              <a:rPr lang="tr-TR" sz="2300" b="1" dirty="0">
                <a:solidFill>
                  <a:srgbClr val="F79037"/>
                </a:solidFill>
              </a:rPr>
              <a:t>küresel çevresel değişimi göz önünde bulundurarak ekosistem ürünleri/hizmetleri nasıl yönetilir</a:t>
            </a:r>
            <a:endParaRPr lang="tr-TR" sz="2300" b="1" dirty="0">
              <a:solidFill>
                <a:srgbClr val="F79037"/>
              </a:solidFill>
              <a:ea typeface="Calibri"/>
              <a:cs typeface="Calibri"/>
            </a:endParaRPr>
          </a:p>
          <a:p>
            <a:r>
              <a:rPr lang="tr-TR" sz="2300" dirty="0"/>
              <a:t>Geleneksel</a:t>
            </a:r>
            <a:r>
              <a:rPr lang="tr-TR" sz="2300" dirty="0">
                <a:ea typeface="+mn-lt"/>
                <a:cs typeface="+mn-lt"/>
              </a:rPr>
              <a:t> olarak, modern üretim ve tüketim sistemlerinin bileşenleri, belirli bir unsuru iyileştirmek amacıyla analiz edilmektedir. Bu, genel sistem verimliliğini artıracağı fikri temel alınarak yapılmaktadır.</a:t>
            </a:r>
            <a:r>
              <a:rPr lang="tr-TR" sz="2300" dirty="0"/>
              <a:t> Ancak son zamanlarda, karmaşık sorunları ele almak için, </a:t>
            </a:r>
            <a:r>
              <a:rPr lang="tr-TR" sz="2300" b="1" dirty="0"/>
              <a:t>daha bütüncül bir çerçeveye ihtiyaç olduğu </a:t>
            </a:r>
            <a:r>
              <a:rPr lang="tr-TR" sz="2300" dirty="0"/>
              <a:t>anlaşılmıştır. </a:t>
            </a:r>
            <a:r>
              <a:rPr lang="tr-TR" sz="2300" dirty="0">
                <a:ea typeface="+mn-lt"/>
                <a:cs typeface="+mn-lt"/>
              </a:rPr>
              <a:t>Sonuç olarak, gıda güvenliğini artırmak için müdahale noktalarını belirlemeye yardımcı olmak amacıyla sistemdeki farklı aktörlerin, faaliyetlerin ve sonuçların etkisini ve geri bildirimini belirlemek, analiz etmek ve </a:t>
            </a:r>
            <a:r>
              <a:rPr lang="en-IE" sz="2300" dirty="0">
                <a:ea typeface="+mn-lt"/>
                <a:cs typeface="+mn-lt"/>
              </a:rPr>
              <a:t>	</a:t>
            </a:r>
            <a:r>
              <a:rPr lang="tr-TR" sz="2300" dirty="0">
                <a:ea typeface="+mn-lt"/>
                <a:cs typeface="+mn-lt"/>
              </a:rPr>
              <a:t>değerlendirmek için geniş çapta bir </a:t>
            </a:r>
            <a:r>
              <a:rPr lang="tr-TR" sz="2300" b="1" dirty="0">
                <a:ea typeface="+mn-lt"/>
                <a:cs typeface="+mn-lt"/>
              </a:rPr>
              <a:t>gıda sistemi yaklaşımı</a:t>
            </a:r>
            <a:r>
              <a:rPr lang="tr-TR" sz="2300" dirty="0">
                <a:ea typeface="+mn-lt"/>
                <a:cs typeface="+mn-lt"/>
              </a:rPr>
              <a:t> benimsenmiştir.</a:t>
            </a:r>
          </a:p>
        </p:txBody>
      </p:sp>
      <p:sp>
        <p:nvSpPr>
          <p:cNvPr id="3" name="Text Placeholder 2">
            <a:extLst>
              <a:ext uri="{FF2B5EF4-FFF2-40B4-BE49-F238E27FC236}">
                <a16:creationId xmlns:a16="http://schemas.microsoft.com/office/drawing/2014/main" id="{1E3A0EF3-1B83-27B2-FBDE-B4028D081B08}"/>
              </a:ext>
            </a:extLst>
          </p:cNvPr>
          <p:cNvSpPr>
            <a:spLocks noGrp="1"/>
          </p:cNvSpPr>
          <p:nvPr>
            <p:ph type="body" sz="quarter" idx="16"/>
          </p:nvPr>
        </p:nvSpPr>
        <p:spPr/>
        <p:txBody>
          <a:bodyPr/>
          <a:lstStyle/>
          <a:p>
            <a:pPr algn="l" rtl="0"/>
            <a:r>
              <a:rPr lang="en-IE" b="1"/>
              <a:t>Önümüzdeki Zorluklar…</a:t>
            </a:r>
          </a:p>
        </p:txBody>
      </p:sp>
      <p:grpSp>
        <p:nvGrpSpPr>
          <p:cNvPr id="4" name="Group 3">
            <a:extLst>
              <a:ext uri="{FF2B5EF4-FFF2-40B4-BE49-F238E27FC236}">
                <a16:creationId xmlns:a16="http://schemas.microsoft.com/office/drawing/2014/main" id="{EA8DE381-26C5-5DE4-4BA0-B2973C32DACF}"/>
              </a:ext>
            </a:extLst>
          </p:cNvPr>
          <p:cNvGrpSpPr/>
          <p:nvPr/>
        </p:nvGrpSpPr>
        <p:grpSpPr>
          <a:xfrm>
            <a:off x="10147865" y="376762"/>
            <a:ext cx="1245753" cy="1245537"/>
            <a:chOff x="3258209" y="1217582"/>
            <a:chExt cx="4712093" cy="4711281"/>
          </a:xfrm>
        </p:grpSpPr>
        <p:sp>
          <p:nvSpPr>
            <p:cNvPr id="5" name="Freeform 568">
              <a:extLst>
                <a:ext uri="{FF2B5EF4-FFF2-40B4-BE49-F238E27FC236}">
                  <a16:creationId xmlns:a16="http://schemas.microsoft.com/office/drawing/2014/main" id="{FF3E70D7-38F3-8C6A-FA6F-7F5981296D2D}"/>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79037"/>
            </a:solidFill>
            <a:ln w="9514" cap="flat">
              <a:noFill/>
              <a:prstDash val="solid"/>
              <a:miter/>
            </a:ln>
          </p:spPr>
          <p:txBody>
            <a:bodyPr rtlCol="0" anchor="ctr"/>
            <a:lstStyle/>
            <a:p>
              <a:pPr algn="l" rtl="0"/>
              <a:endParaRPr lang="en-US"/>
            </a:p>
          </p:txBody>
        </p:sp>
        <p:sp>
          <p:nvSpPr>
            <p:cNvPr id="6" name="Freeform 569">
              <a:extLst>
                <a:ext uri="{FF2B5EF4-FFF2-40B4-BE49-F238E27FC236}">
                  <a16:creationId xmlns:a16="http://schemas.microsoft.com/office/drawing/2014/main" id="{A28801EF-13AF-BBBB-935F-107F59D44274}"/>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79037"/>
            </a:solidFill>
            <a:ln w="9514" cap="flat">
              <a:noFill/>
              <a:prstDash val="solid"/>
              <a:miter/>
            </a:ln>
          </p:spPr>
          <p:txBody>
            <a:bodyPr rtlCol="0" anchor="ctr"/>
            <a:lstStyle/>
            <a:p>
              <a:pPr algn="l" rtl="0"/>
              <a:endParaRPr lang="en-US"/>
            </a:p>
          </p:txBody>
        </p:sp>
        <p:grpSp>
          <p:nvGrpSpPr>
            <p:cNvPr id="7" name="Group 6">
              <a:extLst>
                <a:ext uri="{FF2B5EF4-FFF2-40B4-BE49-F238E27FC236}">
                  <a16:creationId xmlns:a16="http://schemas.microsoft.com/office/drawing/2014/main" id="{59F2748E-B51E-9957-9D1F-B37774C01A7B}"/>
                </a:ext>
              </a:extLst>
            </p:cNvPr>
            <p:cNvGrpSpPr/>
            <p:nvPr/>
          </p:nvGrpSpPr>
          <p:grpSpPr>
            <a:xfrm>
              <a:off x="3258209" y="1217582"/>
              <a:ext cx="4712093" cy="4711281"/>
              <a:chOff x="3258209" y="1217582"/>
              <a:chExt cx="4712093" cy="4711281"/>
            </a:xfrm>
          </p:grpSpPr>
          <p:sp>
            <p:nvSpPr>
              <p:cNvPr id="8" name="Freeform 571">
                <a:extLst>
                  <a:ext uri="{FF2B5EF4-FFF2-40B4-BE49-F238E27FC236}">
                    <a16:creationId xmlns:a16="http://schemas.microsoft.com/office/drawing/2014/main" id="{DA8EB7B8-2827-60C0-DFE9-2D3A00F2B1E6}"/>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pPr algn="l" rtl="0"/>
                <a:endParaRPr lang="en-US"/>
              </a:p>
            </p:txBody>
          </p:sp>
          <p:sp>
            <p:nvSpPr>
              <p:cNvPr id="9" name="Freeform 572">
                <a:extLst>
                  <a:ext uri="{FF2B5EF4-FFF2-40B4-BE49-F238E27FC236}">
                    <a16:creationId xmlns:a16="http://schemas.microsoft.com/office/drawing/2014/main" id="{2E495232-B226-F4C5-E56B-7333211B5D2A}"/>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pPr algn="l" rtl="0"/>
                <a:endParaRPr lang="en-US"/>
              </a:p>
            </p:txBody>
          </p:sp>
          <p:sp>
            <p:nvSpPr>
              <p:cNvPr id="10" name="Freeform 573">
                <a:extLst>
                  <a:ext uri="{FF2B5EF4-FFF2-40B4-BE49-F238E27FC236}">
                    <a16:creationId xmlns:a16="http://schemas.microsoft.com/office/drawing/2014/main" id="{7CF2DD2F-BCB4-F81F-F714-8019E49E049D}"/>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pPr algn="l" rtl="0"/>
                <a:endParaRPr lang="en-US"/>
              </a:p>
            </p:txBody>
          </p:sp>
          <p:sp>
            <p:nvSpPr>
              <p:cNvPr id="11" name="Freeform 574">
                <a:extLst>
                  <a:ext uri="{FF2B5EF4-FFF2-40B4-BE49-F238E27FC236}">
                    <a16:creationId xmlns:a16="http://schemas.microsoft.com/office/drawing/2014/main" id="{8905204A-2DFE-8EB3-2359-BFACA96CE21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pPr algn="l" rtl="0"/>
                <a:endParaRPr lang="en-US"/>
              </a:p>
            </p:txBody>
          </p:sp>
          <p:sp>
            <p:nvSpPr>
              <p:cNvPr id="12" name="Freeform 575">
                <a:extLst>
                  <a:ext uri="{FF2B5EF4-FFF2-40B4-BE49-F238E27FC236}">
                    <a16:creationId xmlns:a16="http://schemas.microsoft.com/office/drawing/2014/main" id="{86412E20-23BE-E55C-F1C4-C9B7A68D6120}"/>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pPr algn="l" rtl="0"/>
                <a:endParaRPr lang="en-US"/>
              </a:p>
            </p:txBody>
          </p:sp>
          <p:sp>
            <p:nvSpPr>
              <p:cNvPr id="13" name="Freeform 576">
                <a:extLst>
                  <a:ext uri="{FF2B5EF4-FFF2-40B4-BE49-F238E27FC236}">
                    <a16:creationId xmlns:a16="http://schemas.microsoft.com/office/drawing/2014/main" id="{C2BAA2FC-3177-F331-3D5A-C118B5B2C02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pPr algn="l" rtl="0"/>
                <a:endParaRPr lang="en-US"/>
              </a:p>
            </p:txBody>
          </p:sp>
          <p:sp>
            <p:nvSpPr>
              <p:cNvPr id="14" name="Freeform 577">
                <a:extLst>
                  <a:ext uri="{FF2B5EF4-FFF2-40B4-BE49-F238E27FC236}">
                    <a16:creationId xmlns:a16="http://schemas.microsoft.com/office/drawing/2014/main" id="{4387672C-98AA-C4FB-9EF2-9661DADC458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pPr algn="l" rtl="0"/>
                <a:endParaRPr lang="en-US"/>
              </a:p>
            </p:txBody>
          </p:sp>
          <p:sp>
            <p:nvSpPr>
              <p:cNvPr id="15" name="Freeform 578">
                <a:extLst>
                  <a:ext uri="{FF2B5EF4-FFF2-40B4-BE49-F238E27FC236}">
                    <a16:creationId xmlns:a16="http://schemas.microsoft.com/office/drawing/2014/main" id="{AB6A81F3-1D83-63AD-544E-D8AA0BBD8DAB}"/>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pPr algn="l" rtl="0"/>
                <a:endParaRPr lang="en-US"/>
              </a:p>
            </p:txBody>
          </p:sp>
          <p:sp>
            <p:nvSpPr>
              <p:cNvPr id="16" name="Freeform 579">
                <a:extLst>
                  <a:ext uri="{FF2B5EF4-FFF2-40B4-BE49-F238E27FC236}">
                    <a16:creationId xmlns:a16="http://schemas.microsoft.com/office/drawing/2014/main" id="{ECCD36CA-E86B-F544-7569-58FE6F70646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pPr algn="l" rtl="0"/>
                <a:endParaRPr lang="en-US"/>
              </a:p>
            </p:txBody>
          </p:sp>
          <p:sp>
            <p:nvSpPr>
              <p:cNvPr id="17" name="Freeform 580">
                <a:extLst>
                  <a:ext uri="{FF2B5EF4-FFF2-40B4-BE49-F238E27FC236}">
                    <a16:creationId xmlns:a16="http://schemas.microsoft.com/office/drawing/2014/main" id="{741DD7D2-C0B0-776E-B550-38DC79A31A69}"/>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pPr algn="l" rtl="0"/>
                <a:endParaRPr lang="en-US"/>
              </a:p>
            </p:txBody>
          </p:sp>
          <p:sp>
            <p:nvSpPr>
              <p:cNvPr id="18" name="Freeform 581">
                <a:extLst>
                  <a:ext uri="{FF2B5EF4-FFF2-40B4-BE49-F238E27FC236}">
                    <a16:creationId xmlns:a16="http://schemas.microsoft.com/office/drawing/2014/main" id="{7ADD4E1A-1D04-2CF5-C0FD-1B132BEC346F}"/>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pPr algn="l" rtl="0"/>
                <a:endParaRPr lang="en-US"/>
              </a:p>
            </p:txBody>
          </p:sp>
          <p:sp>
            <p:nvSpPr>
              <p:cNvPr id="19" name="Freeform 582">
                <a:extLst>
                  <a:ext uri="{FF2B5EF4-FFF2-40B4-BE49-F238E27FC236}">
                    <a16:creationId xmlns:a16="http://schemas.microsoft.com/office/drawing/2014/main" id="{95067C46-64C8-F4CD-4051-455EB2E063B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pPr algn="l" rtl="0"/>
                <a:endParaRPr lang="en-US"/>
              </a:p>
            </p:txBody>
          </p:sp>
          <p:sp>
            <p:nvSpPr>
              <p:cNvPr id="20" name="Freeform 583">
                <a:extLst>
                  <a:ext uri="{FF2B5EF4-FFF2-40B4-BE49-F238E27FC236}">
                    <a16:creationId xmlns:a16="http://schemas.microsoft.com/office/drawing/2014/main" id="{42863FF9-C35B-27AB-91AD-CD3413F5F21A}"/>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pPr algn="l" rtl="0"/>
                <a:endParaRPr lang="en-US"/>
              </a:p>
            </p:txBody>
          </p:sp>
          <p:sp>
            <p:nvSpPr>
              <p:cNvPr id="21" name="Freeform 584">
                <a:extLst>
                  <a:ext uri="{FF2B5EF4-FFF2-40B4-BE49-F238E27FC236}">
                    <a16:creationId xmlns:a16="http://schemas.microsoft.com/office/drawing/2014/main" id="{7007EC6C-BBC1-6A8F-F601-1210E14A00EB}"/>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pPr algn="l" rtl="0"/>
                <a:endParaRPr lang="en-US"/>
              </a:p>
            </p:txBody>
          </p:sp>
          <p:sp>
            <p:nvSpPr>
              <p:cNvPr id="22" name="Freeform 585">
                <a:extLst>
                  <a:ext uri="{FF2B5EF4-FFF2-40B4-BE49-F238E27FC236}">
                    <a16:creationId xmlns:a16="http://schemas.microsoft.com/office/drawing/2014/main" id="{F93B4133-0971-EFB1-DAA4-A7C5C9C9E698}"/>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27535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39517-4497-1231-39B1-F38EE12EF7F1}"/>
              </a:ext>
            </a:extLst>
          </p:cNvPr>
          <p:cNvSpPr>
            <a:spLocks noGrp="1"/>
          </p:cNvSpPr>
          <p:nvPr>
            <p:ph type="body" sz="quarter" idx="18"/>
          </p:nvPr>
        </p:nvSpPr>
        <p:spPr>
          <a:xfrm>
            <a:off x="898357" y="1650553"/>
            <a:ext cx="5512171" cy="4098091"/>
          </a:xfrm>
        </p:spPr>
        <p:txBody>
          <a:bodyPr lIns="91440" tIns="45720" rIns="91440" bIns="45720" anchor="t"/>
          <a:lstStyle/>
          <a:p>
            <a:r>
              <a:rPr lang="tr-TR" dirty="0">
                <a:ea typeface="+mn-lt"/>
                <a:cs typeface="+mn-lt"/>
              </a:rPr>
              <a:t>Gelecekte </a:t>
            </a:r>
            <a:r>
              <a:rPr lang="tr-TR" b="1" dirty="0">
                <a:ea typeface="+mn-lt"/>
                <a:cs typeface="+mn-lt"/>
              </a:rPr>
              <a:t>sürdürülebilir, adil ve sağlıklı gıda sistemleri</a:t>
            </a:r>
            <a:r>
              <a:rPr lang="tr-TR" dirty="0">
                <a:ea typeface="+mn-lt"/>
                <a:cs typeface="+mn-lt"/>
              </a:rPr>
              <a:t>ne sahip olmak için, farklı disiplinlerden uyarlanmış ve yenilikçi analitik yöntemlere, sektörler arası etkin politika analizi ve çok paydaşlı katılıma ihtiyaç duyulmaktadır. Bu, bir gecede gerçekleşmeyecektir, ancak daha yeşil, daha adil ve daha iyi bir dünyaya doğru bu yolculuğa başlamak için adımlar atmamız gerekiyor! </a:t>
            </a:r>
          </a:p>
        </p:txBody>
      </p:sp>
      <p:sp>
        <p:nvSpPr>
          <p:cNvPr id="3" name="Text Placeholder 2">
            <a:extLst>
              <a:ext uri="{FF2B5EF4-FFF2-40B4-BE49-F238E27FC236}">
                <a16:creationId xmlns:a16="http://schemas.microsoft.com/office/drawing/2014/main" id="{28B43C37-4993-E820-CE90-8967BAAB3F52}"/>
              </a:ext>
            </a:extLst>
          </p:cNvPr>
          <p:cNvSpPr>
            <a:spLocks noGrp="1"/>
          </p:cNvSpPr>
          <p:nvPr>
            <p:ph type="body" sz="quarter" idx="16"/>
          </p:nvPr>
        </p:nvSpPr>
        <p:spPr/>
        <p:txBody>
          <a:bodyPr/>
          <a:lstStyle/>
          <a:p>
            <a:pPr algn="l" rtl="0"/>
            <a:r>
              <a:rPr lang="en-IE" b="1"/>
              <a:t>Ne gerekli…</a:t>
            </a:r>
          </a:p>
        </p:txBody>
      </p:sp>
      <p:pic>
        <p:nvPicPr>
          <p:cNvPr id="6" name="Picture Placeholder 5" descr="Twisting road thorugh hills and a valley at sunset">
            <a:extLst>
              <a:ext uri="{FF2B5EF4-FFF2-40B4-BE49-F238E27FC236}">
                <a16:creationId xmlns:a16="http://schemas.microsoft.com/office/drawing/2014/main" id="{7BD60A2D-28E5-338D-FB81-AB231EB81C23}"/>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6545263" y="1452563"/>
            <a:ext cx="5646737" cy="4656137"/>
          </a:xfrm>
        </p:spPr>
      </p:pic>
    </p:spTree>
    <p:extLst>
      <p:ext uri="{BB962C8B-B14F-4D97-AF65-F5344CB8AC3E}">
        <p14:creationId xmlns:p14="http://schemas.microsoft.com/office/powerpoint/2010/main" val="3886885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B081A7D-3B4A-1635-0925-E7B2D9224170}"/>
              </a:ext>
            </a:extLst>
          </p:cNvPr>
          <p:cNvSpPr>
            <a:spLocks noGrp="1"/>
          </p:cNvSpPr>
          <p:nvPr>
            <p:ph type="body" sz="quarter" idx="16"/>
          </p:nvPr>
        </p:nvSpPr>
        <p:spPr>
          <a:xfrm>
            <a:off x="3350549" y="1459885"/>
            <a:ext cx="7256825" cy="3743190"/>
          </a:xfrm>
        </p:spPr>
        <p:txBody>
          <a:bodyPr lIns="91440" tIns="45720" rIns="91440" bIns="45720" anchor="t">
            <a:noAutofit/>
          </a:bodyPr>
          <a:lstStyle/>
          <a:p>
            <a:pPr algn="just">
              <a:lnSpc>
                <a:spcPct val="110000"/>
              </a:lnSpc>
            </a:pPr>
            <a:r>
              <a:rPr lang="en-US" sz="2400" b="1" dirty="0" err="1"/>
              <a:t>Etik</a:t>
            </a:r>
            <a:r>
              <a:rPr lang="en-US" sz="2400" b="1" dirty="0"/>
              <a:t> </a:t>
            </a:r>
            <a:r>
              <a:rPr lang="en-US" sz="2400" b="1" dirty="0" err="1"/>
              <a:t>Gıda</a:t>
            </a:r>
            <a:r>
              <a:rPr lang="en-US" sz="2400" b="1" dirty="0"/>
              <a:t> </a:t>
            </a:r>
            <a:r>
              <a:rPr lang="en-US" sz="2400" b="1" dirty="0" err="1"/>
              <a:t>Girişimciliği</a:t>
            </a:r>
            <a:r>
              <a:rPr lang="en-US" sz="2400" b="1" dirty="0"/>
              <a:t> </a:t>
            </a:r>
            <a:r>
              <a:rPr lang="en-US" sz="2400" dirty="0"/>
              <a:t>(EFE) </a:t>
            </a:r>
            <a:r>
              <a:rPr lang="en-US" sz="2400" dirty="0" err="1"/>
              <a:t>programı</a:t>
            </a:r>
            <a:r>
              <a:rPr lang="en-US" sz="2400" dirty="0"/>
              <a:t>, </a:t>
            </a:r>
            <a:r>
              <a:rPr lang="en-US" sz="2400" dirty="0" err="1"/>
              <a:t>eğitimciler</a:t>
            </a:r>
            <a:r>
              <a:rPr lang="en-US" sz="2400" dirty="0"/>
              <a:t> </a:t>
            </a:r>
            <a:r>
              <a:rPr lang="en-US" sz="2400" dirty="0" err="1"/>
              <a:t>ve</a:t>
            </a:r>
            <a:r>
              <a:rPr lang="en-US" sz="2400" dirty="0"/>
              <a:t> </a:t>
            </a:r>
            <a:r>
              <a:rPr lang="en-US" sz="2400" dirty="0" err="1"/>
              <a:t>KOBİ'ler</a:t>
            </a:r>
            <a:r>
              <a:rPr lang="en-US" sz="2400" dirty="0"/>
              <a:t> </a:t>
            </a:r>
            <a:r>
              <a:rPr lang="en-US" sz="2400" dirty="0" err="1"/>
              <a:t>için</a:t>
            </a:r>
            <a:r>
              <a:rPr lang="en-US" sz="2400" dirty="0"/>
              <a:t> </a:t>
            </a:r>
            <a:r>
              <a:rPr lang="en-US" sz="2400" dirty="0" err="1"/>
              <a:t>özel</a:t>
            </a:r>
            <a:r>
              <a:rPr lang="en-US" sz="2400" dirty="0"/>
              <a:t> </a:t>
            </a:r>
            <a:r>
              <a:rPr lang="en-US" sz="2400" dirty="0" err="1"/>
              <a:t>olarak</a:t>
            </a:r>
            <a:r>
              <a:rPr lang="en-US" sz="2400" dirty="0"/>
              <a:t> </a:t>
            </a:r>
            <a:r>
              <a:rPr lang="en-US" sz="2400" dirty="0" err="1"/>
              <a:t>geliştirilmiştir</a:t>
            </a:r>
            <a:r>
              <a:rPr lang="en-US" sz="2400" dirty="0"/>
              <a:t>. </a:t>
            </a:r>
            <a:r>
              <a:rPr lang="en-US" sz="2400" dirty="0" err="1"/>
              <a:t>Kapsamlı</a:t>
            </a:r>
            <a:r>
              <a:rPr lang="en-US" sz="2400" dirty="0"/>
              <a:t> </a:t>
            </a:r>
            <a:r>
              <a:rPr lang="en-US" sz="2400" dirty="0" err="1"/>
              <a:t>ve</a:t>
            </a:r>
            <a:r>
              <a:rPr lang="en-US" sz="2400" dirty="0"/>
              <a:t> </a:t>
            </a:r>
            <a:r>
              <a:rPr lang="en-US" sz="2400" dirty="0" err="1"/>
              <a:t>ilham</a:t>
            </a:r>
            <a:r>
              <a:rPr lang="en-US" sz="2400" dirty="0"/>
              <a:t> </a:t>
            </a:r>
            <a:r>
              <a:rPr lang="en-US" sz="2400" dirty="0" err="1"/>
              <a:t>verici</a:t>
            </a:r>
            <a:r>
              <a:rPr lang="en-US" sz="2400" dirty="0"/>
              <a:t> </a:t>
            </a:r>
            <a:r>
              <a:rPr lang="en-US" sz="2400" dirty="0" err="1"/>
              <a:t>bir</a:t>
            </a:r>
            <a:r>
              <a:rPr lang="en-US" sz="2400" dirty="0"/>
              <a:t> </a:t>
            </a:r>
            <a:r>
              <a:rPr lang="en-US" sz="2400" dirty="0" err="1"/>
              <a:t>müfredat</a:t>
            </a:r>
            <a:r>
              <a:rPr lang="en-US" sz="2400" dirty="0"/>
              <a:t>, </a:t>
            </a:r>
            <a:r>
              <a:rPr lang="en-US" sz="2400" dirty="0" err="1"/>
              <a:t>tanımlı</a:t>
            </a:r>
            <a:r>
              <a:rPr lang="en-US" sz="2400" dirty="0"/>
              <a:t> </a:t>
            </a:r>
            <a:r>
              <a:rPr lang="en-US" sz="2400" dirty="0" err="1"/>
              <a:t>öğrenme</a:t>
            </a:r>
            <a:r>
              <a:rPr lang="en-US" sz="2400" dirty="0"/>
              <a:t> </a:t>
            </a:r>
            <a:r>
              <a:rPr lang="en-US" sz="2400" dirty="0" err="1"/>
              <a:t>hedefleri</a:t>
            </a:r>
            <a:r>
              <a:rPr lang="en-US" sz="2400" dirty="0"/>
              <a:t>, </a:t>
            </a:r>
            <a:r>
              <a:rPr lang="en-US" sz="2400" dirty="0" err="1"/>
              <a:t>değerlendirme</a:t>
            </a:r>
            <a:r>
              <a:rPr lang="en-US" sz="2400" dirty="0"/>
              <a:t> </a:t>
            </a:r>
            <a:r>
              <a:rPr lang="en-US" sz="2400" dirty="0" err="1"/>
              <a:t>teknikleri</a:t>
            </a:r>
            <a:r>
              <a:rPr lang="en-US" sz="2400" dirty="0"/>
              <a:t> </a:t>
            </a:r>
            <a:r>
              <a:rPr lang="en-US" sz="2400" dirty="0" err="1"/>
              <a:t>ve</a:t>
            </a:r>
            <a:r>
              <a:rPr lang="en-US" sz="2400" dirty="0"/>
              <a:t> </a:t>
            </a:r>
            <a:r>
              <a:rPr lang="en-US" sz="2400" dirty="0" err="1"/>
              <a:t>düzey</a:t>
            </a:r>
            <a:r>
              <a:rPr lang="en-US" sz="2400" dirty="0"/>
              <a:t> </a:t>
            </a:r>
            <a:r>
              <a:rPr lang="en-US" sz="2400" dirty="0" err="1"/>
              <a:t>temelli</a:t>
            </a:r>
            <a:r>
              <a:rPr lang="en-US" sz="2400" dirty="0"/>
              <a:t> </a:t>
            </a:r>
            <a:r>
              <a:rPr lang="en-US" sz="2400" dirty="0" err="1"/>
              <a:t>içeriği</a:t>
            </a:r>
            <a:r>
              <a:rPr lang="en-US" sz="2400" dirty="0"/>
              <a:t> </a:t>
            </a:r>
            <a:r>
              <a:rPr lang="en-US" sz="2400" dirty="0" err="1"/>
              <a:t>bulunmaktadır</a:t>
            </a:r>
            <a:r>
              <a:rPr lang="en-US" sz="2400" dirty="0"/>
              <a:t>. </a:t>
            </a:r>
            <a:r>
              <a:rPr lang="en-US" sz="2400" dirty="0" err="1"/>
              <a:t>Sezgisel</a:t>
            </a:r>
            <a:r>
              <a:rPr lang="en-US" sz="2400" dirty="0"/>
              <a:t> </a:t>
            </a:r>
            <a:r>
              <a:rPr lang="en-US" sz="2400" dirty="0" err="1"/>
              <a:t>pedagojimiz</a:t>
            </a:r>
            <a:r>
              <a:rPr lang="en-US" sz="2400" dirty="0"/>
              <a:t> </a:t>
            </a:r>
            <a:r>
              <a:rPr lang="en-US" sz="2400" dirty="0" err="1"/>
              <a:t>ve</a:t>
            </a:r>
            <a:r>
              <a:rPr lang="en-US" sz="2400" dirty="0"/>
              <a:t> </a:t>
            </a:r>
            <a:r>
              <a:rPr lang="en-US" sz="2400" dirty="0" err="1"/>
              <a:t>eğitmen</a:t>
            </a:r>
            <a:r>
              <a:rPr lang="en-US" sz="2400" dirty="0"/>
              <a:t> </a:t>
            </a:r>
            <a:r>
              <a:rPr lang="en-US" sz="2400" dirty="0" err="1"/>
              <a:t>kaynaklarımız</a:t>
            </a:r>
            <a:r>
              <a:rPr lang="en-US" sz="2400" dirty="0"/>
              <a:t>, Dig Comp Edu* </a:t>
            </a:r>
            <a:r>
              <a:rPr lang="en-US" sz="2400" dirty="0" err="1"/>
              <a:t>ile</a:t>
            </a:r>
            <a:r>
              <a:rPr lang="en-US" sz="2400" dirty="0"/>
              <a:t> </a:t>
            </a:r>
            <a:r>
              <a:rPr lang="en-US" sz="2400" dirty="0" err="1"/>
              <a:t>uyumlu</a:t>
            </a:r>
            <a:r>
              <a:rPr lang="en-US" sz="2400" dirty="0"/>
              <a:t> </a:t>
            </a:r>
            <a:r>
              <a:rPr lang="en-US" sz="2400" dirty="0" err="1"/>
              <a:t>dijital</a:t>
            </a:r>
            <a:r>
              <a:rPr lang="en-US" sz="2400" dirty="0"/>
              <a:t> </a:t>
            </a:r>
            <a:r>
              <a:rPr lang="en-US" sz="2400" dirty="0" err="1"/>
              <a:t>öğretim</a:t>
            </a:r>
            <a:r>
              <a:rPr lang="en-US" sz="2400" dirty="0"/>
              <a:t> </a:t>
            </a:r>
            <a:r>
              <a:rPr lang="en-US" sz="2400" dirty="0" err="1"/>
              <a:t>yaklaşımlarındaki</a:t>
            </a:r>
            <a:r>
              <a:rPr lang="en-US" sz="2400" dirty="0"/>
              <a:t> </a:t>
            </a:r>
            <a:r>
              <a:rPr lang="en-US" sz="2400" dirty="0" err="1"/>
              <a:t>yetkinlikleri</a:t>
            </a:r>
            <a:r>
              <a:rPr lang="en-US" sz="2400" dirty="0"/>
              <a:t> de </a:t>
            </a:r>
            <a:r>
              <a:rPr lang="en-US" sz="2400" dirty="0" err="1"/>
              <a:t>artıracaktır</a:t>
            </a:r>
            <a:r>
              <a:rPr lang="en-US" sz="2400" dirty="0"/>
              <a:t>.</a:t>
            </a:r>
          </a:p>
          <a:p>
            <a:pPr algn="just">
              <a:lnSpc>
                <a:spcPct val="110000"/>
              </a:lnSpc>
            </a:pPr>
            <a:r>
              <a:rPr lang="en-US" sz="2400" b="1" dirty="0" err="1">
                <a:solidFill>
                  <a:prstClr val="black"/>
                </a:solidFill>
                <a:latin typeface="Calibri" panose="020F0502020204030204"/>
              </a:rPr>
              <a:t>Sonuç</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olarak</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dirty="0" err="1">
                <a:solidFill>
                  <a:prstClr val="black"/>
                </a:solidFill>
                <a:latin typeface="Calibri" panose="020F0502020204030204"/>
              </a:rPr>
              <a:t>bu</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eğitim</a:t>
            </a:r>
            <a:r>
              <a:rPr lang="en-US" sz="2400" b="1" dirty="0">
                <a:solidFill>
                  <a:prstClr val="black"/>
                </a:solidFill>
                <a:latin typeface="Calibri" panose="020F0502020204030204"/>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etik</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gıda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işletmelerinin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kurulmasına</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ve</a:t>
            </a:r>
            <a:r>
              <a:rPr lang="en-US" sz="2400" b="1" dirty="0">
                <a:solidFill>
                  <a:prstClr val="black"/>
                </a:solidFill>
                <a:latin typeface="Calibri" panose="020F0502020204030204"/>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gelişmesine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yardımcı</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olmak</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için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oluşturulmuştur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IE" sz="2400" b="1" dirty="0">
              <a:solidFill>
                <a:prstClr val="black"/>
              </a:solidFill>
            </a:endParaRPr>
          </a:p>
        </p:txBody>
      </p:sp>
      <p:sp>
        <p:nvSpPr>
          <p:cNvPr id="28" name="Oval 27">
            <a:extLst>
              <a:ext uri="{FF2B5EF4-FFF2-40B4-BE49-F238E27FC236}">
                <a16:creationId xmlns:a16="http://schemas.microsoft.com/office/drawing/2014/main" id="{81EA5428-7EB3-3984-7880-5E522E06D018}"/>
              </a:ext>
            </a:extLst>
          </p:cNvPr>
          <p:cNvSpPr/>
          <p:nvPr/>
        </p:nvSpPr>
        <p:spPr>
          <a:xfrm>
            <a:off x="465748" y="3710521"/>
            <a:ext cx="3001384" cy="2695755"/>
          </a:xfrm>
          <a:prstGeom prst="ellipse">
            <a:avLst/>
          </a:prstGeom>
          <a:solidFill>
            <a:srgbClr val="B2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1" name="Group 40">
            <a:extLst>
              <a:ext uri="{FF2B5EF4-FFF2-40B4-BE49-F238E27FC236}">
                <a16:creationId xmlns:a16="http://schemas.microsoft.com/office/drawing/2014/main" id="{4D9FC9E3-69AF-D29E-FCEF-72B18DB16251}"/>
              </a:ext>
            </a:extLst>
          </p:cNvPr>
          <p:cNvGrpSpPr/>
          <p:nvPr/>
        </p:nvGrpSpPr>
        <p:grpSpPr>
          <a:xfrm>
            <a:off x="465748" y="512963"/>
            <a:ext cx="2866152" cy="6102577"/>
            <a:chOff x="481949" y="725576"/>
            <a:chExt cx="2866152" cy="6102577"/>
          </a:xfrm>
        </p:grpSpPr>
        <p:sp>
          <p:nvSpPr>
            <p:cNvPr id="29" name="Text Placeholder 1">
              <a:extLst>
                <a:ext uri="{FF2B5EF4-FFF2-40B4-BE49-F238E27FC236}">
                  <a16:creationId xmlns:a16="http://schemas.microsoft.com/office/drawing/2014/main" id="{86C96DB4-B125-0702-D632-5B9345988FAC}"/>
                </a:ext>
              </a:extLst>
            </p:cNvPr>
            <p:cNvSpPr txBox="1">
              <a:spLocks/>
            </p:cNvSpPr>
            <p:nvPr/>
          </p:nvSpPr>
          <p:spPr>
            <a:xfrm>
              <a:off x="481949" y="1711623"/>
              <a:ext cx="2866152" cy="1107697"/>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10000"/>
                </a:lnSpc>
              </a:pPr>
              <a:r>
                <a:rPr lang="en-US" sz="3200"/>
                <a:t>İNSAN</a:t>
              </a:r>
              <a:endParaRPr lang="en-IE" sz="3200" b="1"/>
            </a:p>
          </p:txBody>
        </p:sp>
        <p:sp>
          <p:nvSpPr>
            <p:cNvPr id="30" name="Text Placeholder 1">
              <a:extLst>
                <a:ext uri="{FF2B5EF4-FFF2-40B4-BE49-F238E27FC236}">
                  <a16:creationId xmlns:a16="http://schemas.microsoft.com/office/drawing/2014/main" id="{F68678D2-0291-D026-C973-5B2FB0558C13}"/>
                </a:ext>
              </a:extLst>
            </p:cNvPr>
            <p:cNvSpPr txBox="1">
              <a:spLocks/>
            </p:cNvSpPr>
            <p:nvPr/>
          </p:nvSpPr>
          <p:spPr>
            <a:xfrm>
              <a:off x="481949" y="3772700"/>
              <a:ext cx="2866152" cy="110769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10000"/>
                </a:lnSpc>
              </a:pPr>
              <a:r>
                <a:rPr lang="en-US" sz="3200"/>
                <a:t>GEZEGEN</a:t>
              </a:r>
              <a:endParaRPr lang="en-IE" sz="3200" b="1"/>
            </a:p>
          </p:txBody>
        </p:sp>
        <p:sp>
          <p:nvSpPr>
            <p:cNvPr id="31" name="Text Placeholder 1">
              <a:extLst>
                <a:ext uri="{FF2B5EF4-FFF2-40B4-BE49-F238E27FC236}">
                  <a16:creationId xmlns:a16="http://schemas.microsoft.com/office/drawing/2014/main" id="{FF459503-AF6C-9859-B28D-5AA846EA146D}"/>
                </a:ext>
              </a:extLst>
            </p:cNvPr>
            <p:cNvSpPr txBox="1">
              <a:spLocks/>
            </p:cNvSpPr>
            <p:nvPr/>
          </p:nvSpPr>
          <p:spPr>
            <a:xfrm>
              <a:off x="481949" y="5720456"/>
              <a:ext cx="2866152" cy="1107697"/>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10000"/>
                </a:lnSpc>
              </a:pPr>
              <a:r>
                <a:rPr lang="en-US" sz="3200"/>
                <a:t>KÂRLILIK</a:t>
              </a:r>
              <a:endParaRPr lang="en-IE" sz="3200" b="1"/>
            </a:p>
          </p:txBody>
        </p:sp>
        <p:sp>
          <p:nvSpPr>
            <p:cNvPr id="35" name="Oval 34">
              <a:extLst>
                <a:ext uri="{FF2B5EF4-FFF2-40B4-BE49-F238E27FC236}">
                  <a16:creationId xmlns:a16="http://schemas.microsoft.com/office/drawing/2014/main" id="{023C9166-D41C-3D8F-2998-8964AE4E4821}"/>
                </a:ext>
              </a:extLst>
            </p:cNvPr>
            <p:cNvSpPr/>
            <p:nvPr/>
          </p:nvSpPr>
          <p:spPr>
            <a:xfrm>
              <a:off x="1639672" y="725576"/>
              <a:ext cx="938130" cy="938130"/>
            </a:xfrm>
            <a:prstGeom prst="ellipse">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Oval 35">
              <a:extLst>
                <a:ext uri="{FF2B5EF4-FFF2-40B4-BE49-F238E27FC236}">
                  <a16:creationId xmlns:a16="http://schemas.microsoft.com/office/drawing/2014/main" id="{0A718601-F659-A450-6F68-0AE21C6F568B}"/>
                </a:ext>
              </a:extLst>
            </p:cNvPr>
            <p:cNvSpPr/>
            <p:nvPr/>
          </p:nvSpPr>
          <p:spPr>
            <a:xfrm>
              <a:off x="1170607" y="2763150"/>
              <a:ext cx="938130" cy="938130"/>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7" name="Oval 36">
              <a:extLst>
                <a:ext uri="{FF2B5EF4-FFF2-40B4-BE49-F238E27FC236}">
                  <a16:creationId xmlns:a16="http://schemas.microsoft.com/office/drawing/2014/main" id="{EBA3FF15-B41D-076F-15B7-7F8CFF6817A1}"/>
                </a:ext>
              </a:extLst>
            </p:cNvPr>
            <p:cNvSpPr/>
            <p:nvPr/>
          </p:nvSpPr>
          <p:spPr>
            <a:xfrm>
              <a:off x="1583233" y="4752807"/>
              <a:ext cx="938130" cy="938130"/>
            </a:xfrm>
            <a:prstGeom prst="ellipse">
              <a:avLst/>
            </a:prstGeom>
            <a:solidFill>
              <a:srgbClr val="41A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Freeform 37">
              <a:extLst>
                <a:ext uri="{FF2B5EF4-FFF2-40B4-BE49-F238E27FC236}">
                  <a16:creationId xmlns:a16="http://schemas.microsoft.com/office/drawing/2014/main" id="{E5877582-76E9-AA97-BB17-CA3A13FE34B4}"/>
                </a:ext>
              </a:extLst>
            </p:cNvPr>
            <p:cNvSpPr/>
            <p:nvPr/>
          </p:nvSpPr>
          <p:spPr>
            <a:xfrm>
              <a:off x="1639672" y="867279"/>
              <a:ext cx="550706" cy="725059"/>
            </a:xfrm>
            <a:custGeom>
              <a:avLst/>
              <a:gdLst>
                <a:gd name="connsiteX0" fmla="*/ 392817 w 550706"/>
                <a:gd name="connsiteY0" fmla="*/ 376653 h 725059"/>
                <a:gd name="connsiteX1" fmla="*/ 420326 w 550706"/>
                <a:gd name="connsiteY1" fmla="*/ 376653 h 725059"/>
                <a:gd name="connsiteX2" fmla="*/ 550285 w 550706"/>
                <a:gd name="connsiteY2" fmla="*/ 507530 h 725059"/>
                <a:gd name="connsiteX3" fmla="*/ 550285 w 550706"/>
                <a:gd name="connsiteY3" fmla="*/ 699104 h 725059"/>
                <a:gd name="connsiteX4" fmla="*/ 531313 w 550706"/>
                <a:gd name="connsiteY4" fmla="*/ 721865 h 725059"/>
                <a:gd name="connsiteX5" fmla="*/ 502855 w 550706"/>
                <a:gd name="connsiteY5" fmla="*/ 723762 h 725059"/>
                <a:gd name="connsiteX6" fmla="*/ 247680 w 550706"/>
                <a:gd name="connsiteY6" fmla="*/ 723762 h 725059"/>
                <a:gd name="connsiteX7" fmla="*/ 149026 w 550706"/>
                <a:gd name="connsiteY7" fmla="*/ 723762 h 725059"/>
                <a:gd name="connsiteX8" fmla="*/ 29501 w 550706"/>
                <a:gd name="connsiteY8" fmla="*/ 724710 h 725059"/>
                <a:gd name="connsiteX9" fmla="*/ 1043 w 550706"/>
                <a:gd name="connsiteY9" fmla="*/ 696259 h 725059"/>
                <a:gd name="connsiteX10" fmla="*/ 95 w 550706"/>
                <a:gd name="connsiteY10" fmla="*/ 516066 h 725059"/>
                <a:gd name="connsiteX11" fmla="*/ 134796 w 550706"/>
                <a:gd name="connsiteY11" fmla="*/ 376653 h 725059"/>
                <a:gd name="connsiteX12" fmla="*/ 160409 w 550706"/>
                <a:gd name="connsiteY12" fmla="*/ 373808 h 725059"/>
                <a:gd name="connsiteX13" fmla="*/ 152820 w 550706"/>
                <a:gd name="connsiteY13" fmla="*/ 365273 h 725059"/>
                <a:gd name="connsiteX14" fmla="*/ 89264 w 550706"/>
                <a:gd name="connsiteY14" fmla="*/ 283712 h 725059"/>
                <a:gd name="connsiteX15" fmla="*/ 109184 w 550706"/>
                <a:gd name="connsiteY15" fmla="*/ 84551 h 725059"/>
                <a:gd name="connsiteX16" fmla="*/ 217325 w 550706"/>
                <a:gd name="connsiteY16" fmla="*/ 10577 h 725059"/>
                <a:gd name="connsiteX17" fmla="*/ 304597 w 550706"/>
                <a:gd name="connsiteY17" fmla="*/ 2041 h 725059"/>
                <a:gd name="connsiteX18" fmla="*/ 398508 w 550706"/>
                <a:gd name="connsiteY18" fmla="*/ 44719 h 725059"/>
                <a:gd name="connsiteX19" fmla="*/ 424121 w 550706"/>
                <a:gd name="connsiteY19" fmla="*/ 61790 h 725059"/>
                <a:gd name="connsiteX20" fmla="*/ 448784 w 550706"/>
                <a:gd name="connsiteY20" fmla="*/ 94035 h 725059"/>
                <a:gd name="connsiteX21" fmla="*/ 432658 w 550706"/>
                <a:gd name="connsiteY21" fmla="*/ 328286 h 725059"/>
                <a:gd name="connsiteX22" fmla="*/ 399457 w 550706"/>
                <a:gd name="connsiteY22" fmla="*/ 362428 h 725059"/>
                <a:gd name="connsiteX23" fmla="*/ 391868 w 550706"/>
                <a:gd name="connsiteY23" fmla="*/ 371911 h 725059"/>
                <a:gd name="connsiteX24" fmla="*/ 392817 w 550706"/>
                <a:gd name="connsiteY24" fmla="*/ 376653 h 725059"/>
                <a:gd name="connsiteX25" fmla="*/ 276139 w 550706"/>
                <a:gd name="connsiteY25" fmla="*/ 682033 h 725059"/>
                <a:gd name="connsiteX26" fmla="*/ 276139 w 550706"/>
                <a:gd name="connsiteY26" fmla="*/ 681085 h 725059"/>
                <a:gd name="connsiteX27" fmla="*/ 389971 w 550706"/>
                <a:gd name="connsiteY27" fmla="*/ 681085 h 725059"/>
                <a:gd name="connsiteX28" fmla="*/ 402303 w 550706"/>
                <a:gd name="connsiteY28" fmla="*/ 671601 h 725059"/>
                <a:gd name="connsiteX29" fmla="*/ 402303 w 550706"/>
                <a:gd name="connsiteY29" fmla="*/ 608059 h 725059"/>
                <a:gd name="connsiteX30" fmla="*/ 402303 w 550706"/>
                <a:gd name="connsiteY30" fmla="*/ 572021 h 725059"/>
                <a:gd name="connsiteX31" fmla="*/ 414635 w 550706"/>
                <a:gd name="connsiteY31" fmla="*/ 551156 h 725059"/>
                <a:gd name="connsiteX32" fmla="*/ 444990 w 550706"/>
                <a:gd name="connsiteY32" fmla="*/ 572969 h 725059"/>
                <a:gd name="connsiteX33" fmla="*/ 444990 w 550706"/>
                <a:gd name="connsiteY33" fmla="*/ 666859 h 725059"/>
                <a:gd name="connsiteX34" fmla="*/ 459219 w 550706"/>
                <a:gd name="connsiteY34" fmla="*/ 680136 h 725059"/>
                <a:gd name="connsiteX35" fmla="*/ 499061 w 550706"/>
                <a:gd name="connsiteY35" fmla="*/ 680136 h 725059"/>
                <a:gd name="connsiteX36" fmla="*/ 509495 w 550706"/>
                <a:gd name="connsiteY36" fmla="*/ 670653 h 725059"/>
                <a:gd name="connsiteX37" fmla="*/ 509495 w 550706"/>
                <a:gd name="connsiteY37" fmla="*/ 509427 h 725059"/>
                <a:gd name="connsiteX38" fmla="*/ 495266 w 550706"/>
                <a:gd name="connsiteY38" fmla="*/ 462008 h 725059"/>
                <a:gd name="connsiteX39" fmla="*/ 438350 w 550706"/>
                <a:gd name="connsiteY39" fmla="*/ 419331 h 725059"/>
                <a:gd name="connsiteX40" fmla="*/ 395663 w 550706"/>
                <a:gd name="connsiteY40" fmla="*/ 417434 h 725059"/>
                <a:gd name="connsiteX41" fmla="*/ 372896 w 550706"/>
                <a:gd name="connsiteY41" fmla="*/ 427866 h 725059"/>
                <a:gd name="connsiteX42" fmla="*/ 292265 w 550706"/>
                <a:gd name="connsiteY42" fmla="*/ 507530 h 725059"/>
                <a:gd name="connsiteX43" fmla="*/ 259064 w 550706"/>
                <a:gd name="connsiteY43" fmla="*/ 508479 h 725059"/>
                <a:gd name="connsiteX44" fmla="*/ 177484 w 550706"/>
                <a:gd name="connsiteY44" fmla="*/ 424073 h 725059"/>
                <a:gd name="connsiteX45" fmla="*/ 166100 w 550706"/>
                <a:gd name="connsiteY45" fmla="*/ 417434 h 725059"/>
                <a:gd name="connsiteX46" fmla="*/ 92109 w 550706"/>
                <a:gd name="connsiteY46" fmla="*/ 430711 h 725059"/>
                <a:gd name="connsiteX47" fmla="*/ 46576 w 550706"/>
                <a:gd name="connsiteY47" fmla="*/ 508479 h 725059"/>
                <a:gd name="connsiteX48" fmla="*/ 43730 w 550706"/>
                <a:gd name="connsiteY48" fmla="*/ 671601 h 725059"/>
                <a:gd name="connsiteX49" fmla="*/ 52268 w 550706"/>
                <a:gd name="connsiteY49" fmla="*/ 680136 h 725059"/>
                <a:gd name="connsiteX50" fmla="*/ 86418 w 550706"/>
                <a:gd name="connsiteY50" fmla="*/ 680136 h 725059"/>
                <a:gd name="connsiteX51" fmla="*/ 108236 w 550706"/>
                <a:gd name="connsiteY51" fmla="*/ 658323 h 725059"/>
                <a:gd name="connsiteX52" fmla="*/ 106338 w 550706"/>
                <a:gd name="connsiteY52" fmla="*/ 574866 h 725059"/>
                <a:gd name="connsiteX53" fmla="*/ 119619 w 550706"/>
                <a:gd name="connsiteY53" fmla="*/ 550208 h 725059"/>
                <a:gd name="connsiteX54" fmla="*/ 143334 w 550706"/>
                <a:gd name="connsiteY54" fmla="*/ 554001 h 725059"/>
                <a:gd name="connsiteX55" fmla="*/ 151871 w 550706"/>
                <a:gd name="connsiteY55" fmla="*/ 576763 h 725059"/>
                <a:gd name="connsiteX56" fmla="*/ 151871 w 550706"/>
                <a:gd name="connsiteY56" fmla="*/ 667807 h 725059"/>
                <a:gd name="connsiteX57" fmla="*/ 165152 w 550706"/>
                <a:gd name="connsiteY57" fmla="*/ 681085 h 725059"/>
                <a:gd name="connsiteX58" fmla="*/ 276139 w 550706"/>
                <a:gd name="connsiteY58" fmla="*/ 682033 h 725059"/>
                <a:gd name="connsiteX59" fmla="*/ 436453 w 550706"/>
                <a:gd name="connsiteY59" fmla="*/ 202151 h 725059"/>
                <a:gd name="connsiteX60" fmla="*/ 280882 w 550706"/>
                <a:gd name="connsiteY60" fmla="*/ 41873 h 725059"/>
                <a:gd name="connsiteX61" fmla="*/ 117722 w 550706"/>
                <a:gd name="connsiteY61" fmla="*/ 207841 h 725059"/>
                <a:gd name="connsiteX62" fmla="*/ 275190 w 550706"/>
                <a:gd name="connsiteY62" fmla="*/ 363376 h 725059"/>
                <a:gd name="connsiteX63" fmla="*/ 436453 w 550706"/>
                <a:gd name="connsiteY63" fmla="*/ 202151 h 725059"/>
                <a:gd name="connsiteX64" fmla="*/ 217325 w 550706"/>
                <a:gd name="connsiteY64" fmla="*/ 400363 h 725059"/>
                <a:gd name="connsiteX65" fmla="*/ 215428 w 550706"/>
                <a:gd name="connsiteY65" fmla="*/ 404156 h 725059"/>
                <a:gd name="connsiteX66" fmla="*/ 228708 w 550706"/>
                <a:gd name="connsiteY66" fmla="*/ 418382 h 725059"/>
                <a:gd name="connsiteX67" fmla="*/ 268550 w 550706"/>
                <a:gd name="connsiteY67" fmla="*/ 457266 h 725059"/>
                <a:gd name="connsiteX68" fmla="*/ 285625 w 550706"/>
                <a:gd name="connsiteY68" fmla="*/ 456318 h 725059"/>
                <a:gd name="connsiteX69" fmla="*/ 325466 w 550706"/>
                <a:gd name="connsiteY69" fmla="*/ 417434 h 725059"/>
                <a:gd name="connsiteX70" fmla="*/ 334952 w 550706"/>
                <a:gd name="connsiteY70" fmla="*/ 404156 h 725059"/>
                <a:gd name="connsiteX71" fmla="*/ 318826 w 550706"/>
                <a:gd name="connsiteY71" fmla="*/ 400363 h 725059"/>
                <a:gd name="connsiteX72" fmla="*/ 315031 w 550706"/>
                <a:gd name="connsiteY72" fmla="*/ 401311 h 725059"/>
                <a:gd name="connsiteX73" fmla="*/ 236297 w 550706"/>
                <a:gd name="connsiteY73" fmla="*/ 402260 h 725059"/>
                <a:gd name="connsiteX74" fmla="*/ 217325 w 550706"/>
                <a:gd name="connsiteY74" fmla="*/ 400363 h 72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706" h="725059">
                  <a:moveTo>
                    <a:pt x="392817" y="376653"/>
                  </a:moveTo>
                  <a:cubicBezTo>
                    <a:pt x="402303" y="376653"/>
                    <a:pt x="410840" y="376653"/>
                    <a:pt x="420326" y="376653"/>
                  </a:cubicBezTo>
                  <a:cubicBezTo>
                    <a:pt x="491472" y="379498"/>
                    <a:pt x="549337" y="436401"/>
                    <a:pt x="550285" y="507530"/>
                  </a:cubicBezTo>
                  <a:cubicBezTo>
                    <a:pt x="551234" y="571072"/>
                    <a:pt x="550285" y="635562"/>
                    <a:pt x="550285" y="699104"/>
                  </a:cubicBezTo>
                  <a:cubicBezTo>
                    <a:pt x="550285" y="713330"/>
                    <a:pt x="544594" y="719968"/>
                    <a:pt x="531313" y="721865"/>
                  </a:cubicBezTo>
                  <a:cubicBezTo>
                    <a:pt x="521827" y="722814"/>
                    <a:pt x="512341" y="723762"/>
                    <a:pt x="502855" y="723762"/>
                  </a:cubicBezTo>
                  <a:cubicBezTo>
                    <a:pt x="417481" y="723762"/>
                    <a:pt x="333055" y="723762"/>
                    <a:pt x="247680" y="723762"/>
                  </a:cubicBezTo>
                  <a:cubicBezTo>
                    <a:pt x="214479" y="723762"/>
                    <a:pt x="182227" y="726607"/>
                    <a:pt x="149026" y="723762"/>
                  </a:cubicBezTo>
                  <a:cubicBezTo>
                    <a:pt x="109184" y="719968"/>
                    <a:pt x="69343" y="726607"/>
                    <a:pt x="29501" y="724710"/>
                  </a:cubicBezTo>
                  <a:cubicBezTo>
                    <a:pt x="6735" y="723762"/>
                    <a:pt x="1043" y="719020"/>
                    <a:pt x="1043" y="696259"/>
                  </a:cubicBezTo>
                  <a:cubicBezTo>
                    <a:pt x="1043" y="636511"/>
                    <a:pt x="1992" y="575814"/>
                    <a:pt x="95" y="516066"/>
                  </a:cubicBezTo>
                  <a:cubicBezTo>
                    <a:pt x="-2751" y="439247"/>
                    <a:pt x="58908" y="379498"/>
                    <a:pt x="134796" y="376653"/>
                  </a:cubicBezTo>
                  <a:cubicBezTo>
                    <a:pt x="142385" y="376653"/>
                    <a:pt x="150923" y="376653"/>
                    <a:pt x="160409" y="373808"/>
                  </a:cubicBezTo>
                  <a:cubicBezTo>
                    <a:pt x="157563" y="370963"/>
                    <a:pt x="155666" y="368118"/>
                    <a:pt x="152820" y="365273"/>
                  </a:cubicBezTo>
                  <a:cubicBezTo>
                    <a:pt x="127208" y="341563"/>
                    <a:pt x="103493" y="316905"/>
                    <a:pt x="89264" y="283712"/>
                  </a:cubicBezTo>
                  <a:cubicBezTo>
                    <a:pt x="57960" y="213531"/>
                    <a:pt x="66497" y="147144"/>
                    <a:pt x="109184" y="84551"/>
                  </a:cubicBezTo>
                  <a:cubicBezTo>
                    <a:pt x="134796" y="45667"/>
                    <a:pt x="174638" y="24803"/>
                    <a:pt x="217325" y="10577"/>
                  </a:cubicBezTo>
                  <a:cubicBezTo>
                    <a:pt x="245783" y="1093"/>
                    <a:pt x="274241" y="-2700"/>
                    <a:pt x="304597" y="2041"/>
                  </a:cubicBezTo>
                  <a:cubicBezTo>
                    <a:pt x="339695" y="7732"/>
                    <a:pt x="370050" y="24803"/>
                    <a:pt x="398508" y="44719"/>
                  </a:cubicBezTo>
                  <a:cubicBezTo>
                    <a:pt x="407046" y="50409"/>
                    <a:pt x="416532" y="55151"/>
                    <a:pt x="424121" y="61790"/>
                  </a:cubicBezTo>
                  <a:cubicBezTo>
                    <a:pt x="433607" y="71273"/>
                    <a:pt x="441196" y="82654"/>
                    <a:pt x="448784" y="94035"/>
                  </a:cubicBezTo>
                  <a:cubicBezTo>
                    <a:pt x="496215" y="168957"/>
                    <a:pt x="489574" y="260950"/>
                    <a:pt x="432658" y="328286"/>
                  </a:cubicBezTo>
                  <a:cubicBezTo>
                    <a:pt x="422224" y="340615"/>
                    <a:pt x="410840" y="351047"/>
                    <a:pt x="399457" y="362428"/>
                  </a:cubicBezTo>
                  <a:cubicBezTo>
                    <a:pt x="396611" y="365273"/>
                    <a:pt x="394714" y="369066"/>
                    <a:pt x="391868" y="371911"/>
                  </a:cubicBezTo>
                  <a:cubicBezTo>
                    <a:pt x="391868" y="374757"/>
                    <a:pt x="392817" y="375705"/>
                    <a:pt x="392817" y="376653"/>
                  </a:cubicBezTo>
                  <a:close/>
                  <a:moveTo>
                    <a:pt x="276139" y="682033"/>
                  </a:moveTo>
                  <a:cubicBezTo>
                    <a:pt x="276139" y="682033"/>
                    <a:pt x="276139" y="681085"/>
                    <a:pt x="276139" y="681085"/>
                  </a:cubicBezTo>
                  <a:cubicBezTo>
                    <a:pt x="314083" y="681085"/>
                    <a:pt x="352027" y="681085"/>
                    <a:pt x="389971" y="681085"/>
                  </a:cubicBezTo>
                  <a:cubicBezTo>
                    <a:pt x="396611" y="681085"/>
                    <a:pt x="402303" y="680136"/>
                    <a:pt x="402303" y="671601"/>
                  </a:cubicBezTo>
                  <a:cubicBezTo>
                    <a:pt x="402303" y="650736"/>
                    <a:pt x="402303" y="628924"/>
                    <a:pt x="402303" y="608059"/>
                  </a:cubicBezTo>
                  <a:cubicBezTo>
                    <a:pt x="402303" y="595730"/>
                    <a:pt x="401354" y="584350"/>
                    <a:pt x="402303" y="572021"/>
                  </a:cubicBezTo>
                  <a:cubicBezTo>
                    <a:pt x="402303" y="562537"/>
                    <a:pt x="407046" y="555898"/>
                    <a:pt x="414635" y="551156"/>
                  </a:cubicBezTo>
                  <a:cubicBezTo>
                    <a:pt x="429812" y="543569"/>
                    <a:pt x="444990" y="554950"/>
                    <a:pt x="444990" y="572969"/>
                  </a:cubicBezTo>
                  <a:cubicBezTo>
                    <a:pt x="444990" y="604266"/>
                    <a:pt x="444990" y="635562"/>
                    <a:pt x="444990" y="666859"/>
                  </a:cubicBezTo>
                  <a:cubicBezTo>
                    <a:pt x="444990" y="680136"/>
                    <a:pt x="445939" y="680136"/>
                    <a:pt x="459219" y="680136"/>
                  </a:cubicBezTo>
                  <a:cubicBezTo>
                    <a:pt x="472500" y="680136"/>
                    <a:pt x="485780" y="679188"/>
                    <a:pt x="499061" y="680136"/>
                  </a:cubicBezTo>
                  <a:cubicBezTo>
                    <a:pt x="507598" y="681085"/>
                    <a:pt x="509495" y="678240"/>
                    <a:pt x="509495" y="670653"/>
                  </a:cubicBezTo>
                  <a:cubicBezTo>
                    <a:pt x="509495" y="616595"/>
                    <a:pt x="509495" y="563485"/>
                    <a:pt x="509495" y="509427"/>
                  </a:cubicBezTo>
                  <a:cubicBezTo>
                    <a:pt x="509495" y="492356"/>
                    <a:pt x="504752" y="476234"/>
                    <a:pt x="495266" y="462008"/>
                  </a:cubicBezTo>
                  <a:cubicBezTo>
                    <a:pt x="481986" y="441143"/>
                    <a:pt x="463962" y="424073"/>
                    <a:pt x="438350" y="419331"/>
                  </a:cubicBezTo>
                  <a:cubicBezTo>
                    <a:pt x="424121" y="416485"/>
                    <a:pt x="409892" y="418382"/>
                    <a:pt x="395663" y="417434"/>
                  </a:cubicBezTo>
                  <a:cubicBezTo>
                    <a:pt x="386177" y="416485"/>
                    <a:pt x="379536" y="420279"/>
                    <a:pt x="372896" y="427866"/>
                  </a:cubicBezTo>
                  <a:cubicBezTo>
                    <a:pt x="346335" y="455369"/>
                    <a:pt x="319774" y="481924"/>
                    <a:pt x="292265" y="507530"/>
                  </a:cubicBezTo>
                  <a:cubicBezTo>
                    <a:pt x="279933" y="518911"/>
                    <a:pt x="269498" y="518911"/>
                    <a:pt x="259064" y="508479"/>
                  </a:cubicBezTo>
                  <a:cubicBezTo>
                    <a:pt x="231554" y="480027"/>
                    <a:pt x="204993" y="452524"/>
                    <a:pt x="177484" y="424073"/>
                  </a:cubicBezTo>
                  <a:cubicBezTo>
                    <a:pt x="174638" y="421227"/>
                    <a:pt x="169895" y="417434"/>
                    <a:pt x="166100" y="417434"/>
                  </a:cubicBezTo>
                  <a:cubicBezTo>
                    <a:pt x="140488" y="416485"/>
                    <a:pt x="114876" y="414589"/>
                    <a:pt x="92109" y="430711"/>
                  </a:cubicBezTo>
                  <a:cubicBezTo>
                    <a:pt x="64600" y="450627"/>
                    <a:pt x="47525" y="475285"/>
                    <a:pt x="46576" y="508479"/>
                  </a:cubicBezTo>
                  <a:cubicBezTo>
                    <a:pt x="44679" y="562537"/>
                    <a:pt x="44679" y="617543"/>
                    <a:pt x="43730" y="671601"/>
                  </a:cubicBezTo>
                  <a:cubicBezTo>
                    <a:pt x="43730" y="678240"/>
                    <a:pt x="46576" y="680136"/>
                    <a:pt x="52268" y="680136"/>
                  </a:cubicBezTo>
                  <a:cubicBezTo>
                    <a:pt x="63651" y="680136"/>
                    <a:pt x="75034" y="680136"/>
                    <a:pt x="86418" y="680136"/>
                  </a:cubicBezTo>
                  <a:cubicBezTo>
                    <a:pt x="108236" y="680136"/>
                    <a:pt x="108236" y="680136"/>
                    <a:pt x="108236" y="658323"/>
                  </a:cubicBezTo>
                  <a:cubicBezTo>
                    <a:pt x="107287" y="630820"/>
                    <a:pt x="107287" y="602369"/>
                    <a:pt x="106338" y="574866"/>
                  </a:cubicBezTo>
                  <a:cubicBezTo>
                    <a:pt x="106338" y="564433"/>
                    <a:pt x="110133" y="554950"/>
                    <a:pt x="119619" y="550208"/>
                  </a:cubicBezTo>
                  <a:cubicBezTo>
                    <a:pt x="128156" y="545466"/>
                    <a:pt x="137642" y="548311"/>
                    <a:pt x="143334" y="554001"/>
                  </a:cubicBezTo>
                  <a:cubicBezTo>
                    <a:pt x="148077" y="559692"/>
                    <a:pt x="151871" y="569175"/>
                    <a:pt x="151871" y="576763"/>
                  </a:cubicBezTo>
                  <a:cubicBezTo>
                    <a:pt x="152820" y="607111"/>
                    <a:pt x="152820" y="637459"/>
                    <a:pt x="151871" y="667807"/>
                  </a:cubicBezTo>
                  <a:cubicBezTo>
                    <a:pt x="151871" y="678240"/>
                    <a:pt x="155666" y="681085"/>
                    <a:pt x="165152" y="681085"/>
                  </a:cubicBezTo>
                  <a:cubicBezTo>
                    <a:pt x="202147" y="682033"/>
                    <a:pt x="239143" y="682033"/>
                    <a:pt x="276139" y="682033"/>
                  </a:cubicBezTo>
                  <a:close/>
                  <a:moveTo>
                    <a:pt x="436453" y="202151"/>
                  </a:moveTo>
                  <a:cubicBezTo>
                    <a:pt x="433607" y="111106"/>
                    <a:pt x="373845" y="43770"/>
                    <a:pt x="280882" y="41873"/>
                  </a:cubicBezTo>
                  <a:cubicBezTo>
                    <a:pt x="180330" y="39028"/>
                    <a:pt x="116773" y="121538"/>
                    <a:pt x="117722" y="207841"/>
                  </a:cubicBezTo>
                  <a:cubicBezTo>
                    <a:pt x="118670" y="287505"/>
                    <a:pt x="193610" y="365273"/>
                    <a:pt x="275190" y="363376"/>
                  </a:cubicBezTo>
                  <a:cubicBezTo>
                    <a:pt x="358667" y="362428"/>
                    <a:pt x="437401" y="296041"/>
                    <a:pt x="436453" y="202151"/>
                  </a:cubicBezTo>
                  <a:close/>
                  <a:moveTo>
                    <a:pt x="217325" y="400363"/>
                  </a:moveTo>
                  <a:cubicBezTo>
                    <a:pt x="216376" y="401311"/>
                    <a:pt x="215428" y="403208"/>
                    <a:pt x="215428" y="404156"/>
                  </a:cubicBezTo>
                  <a:cubicBezTo>
                    <a:pt x="220171" y="408898"/>
                    <a:pt x="223965" y="413640"/>
                    <a:pt x="228708" y="418382"/>
                  </a:cubicBezTo>
                  <a:cubicBezTo>
                    <a:pt x="241989" y="431660"/>
                    <a:pt x="255269" y="443989"/>
                    <a:pt x="268550" y="457266"/>
                  </a:cubicBezTo>
                  <a:cubicBezTo>
                    <a:pt x="276139" y="464853"/>
                    <a:pt x="278036" y="464853"/>
                    <a:pt x="285625" y="456318"/>
                  </a:cubicBezTo>
                  <a:cubicBezTo>
                    <a:pt x="298905" y="443040"/>
                    <a:pt x="312186" y="430711"/>
                    <a:pt x="325466" y="417434"/>
                  </a:cubicBezTo>
                  <a:cubicBezTo>
                    <a:pt x="329260" y="413640"/>
                    <a:pt x="332106" y="407950"/>
                    <a:pt x="334952" y="404156"/>
                  </a:cubicBezTo>
                  <a:cubicBezTo>
                    <a:pt x="329260" y="403208"/>
                    <a:pt x="323569" y="401311"/>
                    <a:pt x="318826" y="400363"/>
                  </a:cubicBezTo>
                  <a:cubicBezTo>
                    <a:pt x="317877" y="400363"/>
                    <a:pt x="315980" y="400363"/>
                    <a:pt x="315031" y="401311"/>
                  </a:cubicBezTo>
                  <a:cubicBezTo>
                    <a:pt x="288470" y="408898"/>
                    <a:pt x="262858" y="407950"/>
                    <a:pt x="236297" y="402260"/>
                  </a:cubicBezTo>
                  <a:cubicBezTo>
                    <a:pt x="229657" y="400363"/>
                    <a:pt x="223965" y="400363"/>
                    <a:pt x="217325" y="400363"/>
                  </a:cubicBezTo>
                  <a:close/>
                </a:path>
              </a:pathLst>
            </a:custGeom>
            <a:solidFill>
              <a:srgbClr val="000000"/>
            </a:solidFill>
            <a:ln w="9477"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06CFBE4B-CA82-F553-1EF6-6789CB1536A3}"/>
                </a:ext>
              </a:extLst>
            </p:cNvPr>
            <p:cNvSpPr/>
            <p:nvPr/>
          </p:nvSpPr>
          <p:spPr>
            <a:xfrm>
              <a:off x="1558727" y="2913906"/>
              <a:ext cx="712596" cy="712178"/>
            </a:xfrm>
            <a:custGeom>
              <a:avLst/>
              <a:gdLst>
                <a:gd name="connsiteX0" fmla="*/ 195 w 712596"/>
                <a:gd name="connsiteY0" fmla="*/ 364071 h 712178"/>
                <a:gd name="connsiteX1" fmla="*/ 74186 w 712596"/>
                <a:gd name="connsiteY1" fmla="*/ 136459 h 712178"/>
                <a:gd name="connsiteX2" fmla="*/ 175687 w 712596"/>
                <a:gd name="connsiteY2" fmla="*/ 47310 h 712178"/>
                <a:gd name="connsiteX3" fmla="*/ 243038 w 712596"/>
                <a:gd name="connsiteY3" fmla="*/ 19807 h 712178"/>
                <a:gd name="connsiteX4" fmla="*/ 293314 w 712596"/>
                <a:gd name="connsiteY4" fmla="*/ 4633 h 712178"/>
                <a:gd name="connsiteX5" fmla="*/ 388174 w 712596"/>
                <a:gd name="connsiteY5" fmla="*/ 1788 h 712178"/>
                <a:gd name="connsiteX6" fmla="*/ 502955 w 712596"/>
                <a:gd name="connsiteY6" fmla="*/ 32136 h 712178"/>
                <a:gd name="connsiteX7" fmla="*/ 569358 w 712596"/>
                <a:gd name="connsiteY7" fmla="*/ 70072 h 712178"/>
                <a:gd name="connsiteX8" fmla="*/ 674653 w 712596"/>
                <a:gd name="connsiteY8" fmla="*/ 194310 h 712178"/>
                <a:gd name="connsiteX9" fmla="*/ 712597 w 712596"/>
                <a:gd name="connsiteY9" fmla="*/ 349845 h 712178"/>
                <a:gd name="connsiteX10" fmla="*/ 668961 w 712596"/>
                <a:gd name="connsiteY10" fmla="*/ 524348 h 712178"/>
                <a:gd name="connsiteX11" fmla="*/ 528568 w 712596"/>
                <a:gd name="connsiteY11" fmla="*/ 666606 h 712178"/>
                <a:gd name="connsiteX12" fmla="*/ 361613 w 712596"/>
                <a:gd name="connsiteY12" fmla="*/ 712128 h 712178"/>
                <a:gd name="connsiteX13" fmla="*/ 192762 w 712596"/>
                <a:gd name="connsiteY13" fmla="*/ 672296 h 712178"/>
                <a:gd name="connsiteX14" fmla="*/ 84621 w 712596"/>
                <a:gd name="connsiteY14" fmla="*/ 586941 h 712178"/>
                <a:gd name="connsiteX15" fmla="*/ 18219 w 712596"/>
                <a:gd name="connsiteY15" fmla="*/ 472187 h 712178"/>
                <a:gd name="connsiteX16" fmla="*/ 195 w 712596"/>
                <a:gd name="connsiteY16" fmla="*/ 364071 h 712178"/>
                <a:gd name="connsiteX17" fmla="*/ 355922 w 712596"/>
                <a:gd name="connsiteY17" fmla="*/ 374503 h 712178"/>
                <a:gd name="connsiteX18" fmla="*/ 355922 w 712596"/>
                <a:gd name="connsiteY18" fmla="*/ 374503 h 712178"/>
                <a:gd name="connsiteX19" fmla="*/ 262010 w 712596"/>
                <a:gd name="connsiteY19" fmla="*/ 375451 h 712178"/>
                <a:gd name="connsiteX20" fmla="*/ 252524 w 712596"/>
                <a:gd name="connsiteY20" fmla="*/ 384935 h 712178"/>
                <a:gd name="connsiteX21" fmla="*/ 261061 w 712596"/>
                <a:gd name="connsiteY21" fmla="*/ 473135 h 712178"/>
                <a:gd name="connsiteX22" fmla="*/ 292365 w 712596"/>
                <a:gd name="connsiteY22" fmla="*/ 579354 h 712178"/>
                <a:gd name="connsiteX23" fmla="*/ 341693 w 712596"/>
                <a:gd name="connsiteY23" fmla="*/ 642896 h 712178"/>
                <a:gd name="connsiteX24" fmla="*/ 373945 w 712596"/>
                <a:gd name="connsiteY24" fmla="*/ 642896 h 712178"/>
                <a:gd name="connsiteX25" fmla="*/ 395763 w 712596"/>
                <a:gd name="connsiteY25" fmla="*/ 623928 h 712178"/>
                <a:gd name="connsiteX26" fmla="*/ 432759 w 712596"/>
                <a:gd name="connsiteY26" fmla="*/ 551851 h 712178"/>
                <a:gd name="connsiteX27" fmla="*/ 460268 w 712596"/>
                <a:gd name="connsiteY27" fmla="*/ 388729 h 712178"/>
                <a:gd name="connsiteX28" fmla="*/ 446039 w 712596"/>
                <a:gd name="connsiteY28" fmla="*/ 373555 h 712178"/>
                <a:gd name="connsiteX29" fmla="*/ 355922 w 712596"/>
                <a:gd name="connsiteY29" fmla="*/ 374503 h 712178"/>
                <a:gd name="connsiteX30" fmla="*/ 355922 w 712596"/>
                <a:gd name="connsiteY30" fmla="*/ 331826 h 712178"/>
                <a:gd name="connsiteX31" fmla="*/ 355922 w 712596"/>
                <a:gd name="connsiteY31" fmla="*/ 331826 h 712178"/>
                <a:gd name="connsiteX32" fmla="*/ 446988 w 712596"/>
                <a:gd name="connsiteY32" fmla="*/ 331826 h 712178"/>
                <a:gd name="connsiteX33" fmla="*/ 460268 w 712596"/>
                <a:gd name="connsiteY33" fmla="*/ 317600 h 712178"/>
                <a:gd name="connsiteX34" fmla="*/ 433707 w 712596"/>
                <a:gd name="connsiteY34" fmla="*/ 158271 h 712178"/>
                <a:gd name="connsiteX35" fmla="*/ 391969 w 712596"/>
                <a:gd name="connsiteY35" fmla="*/ 75762 h 712178"/>
                <a:gd name="connsiteX36" fmla="*/ 325566 w 712596"/>
                <a:gd name="connsiteY36" fmla="*/ 73865 h 712178"/>
                <a:gd name="connsiteX37" fmla="*/ 288571 w 712596"/>
                <a:gd name="connsiteY37" fmla="*/ 133613 h 712178"/>
                <a:gd name="connsiteX38" fmla="*/ 251575 w 712596"/>
                <a:gd name="connsiteY38" fmla="*/ 318548 h 712178"/>
                <a:gd name="connsiteX39" fmla="*/ 263907 w 712596"/>
                <a:gd name="connsiteY39" fmla="*/ 331826 h 712178"/>
                <a:gd name="connsiteX40" fmla="*/ 355922 w 712596"/>
                <a:gd name="connsiteY40" fmla="*/ 331826 h 712178"/>
                <a:gd name="connsiteX41" fmla="*/ 428016 w 712596"/>
                <a:gd name="connsiteY41" fmla="*/ 46362 h 712178"/>
                <a:gd name="connsiteX42" fmla="*/ 426118 w 712596"/>
                <a:gd name="connsiteY42" fmla="*/ 49207 h 712178"/>
                <a:gd name="connsiteX43" fmla="*/ 435604 w 712596"/>
                <a:gd name="connsiteY43" fmla="*/ 64381 h 712178"/>
                <a:gd name="connsiteX44" fmla="*/ 482086 w 712596"/>
                <a:gd name="connsiteY44" fmla="*/ 165858 h 712178"/>
                <a:gd name="connsiteX45" fmla="*/ 504853 w 712596"/>
                <a:gd name="connsiteY45" fmla="*/ 317600 h 712178"/>
                <a:gd name="connsiteX46" fmla="*/ 520030 w 712596"/>
                <a:gd name="connsiteY46" fmla="*/ 331826 h 712178"/>
                <a:gd name="connsiteX47" fmla="*/ 655681 w 712596"/>
                <a:gd name="connsiteY47" fmla="*/ 331826 h 712178"/>
                <a:gd name="connsiteX48" fmla="*/ 668961 w 712596"/>
                <a:gd name="connsiteY48" fmla="*/ 318548 h 712178"/>
                <a:gd name="connsiteX49" fmla="*/ 666115 w 712596"/>
                <a:gd name="connsiteY49" fmla="*/ 295787 h 712178"/>
                <a:gd name="connsiteX50" fmla="*/ 647143 w 712596"/>
                <a:gd name="connsiteY50" fmla="*/ 233194 h 712178"/>
                <a:gd name="connsiteX51" fmla="*/ 593073 w 712596"/>
                <a:gd name="connsiteY51" fmla="*/ 143097 h 712178"/>
                <a:gd name="connsiteX52" fmla="*/ 456474 w 712596"/>
                <a:gd name="connsiteY52" fmla="*/ 54897 h 712178"/>
                <a:gd name="connsiteX53" fmla="*/ 428016 w 712596"/>
                <a:gd name="connsiteY53" fmla="*/ 46362 h 712178"/>
                <a:gd name="connsiteX54" fmla="*/ 284776 w 712596"/>
                <a:gd name="connsiteY54" fmla="*/ 660915 h 712178"/>
                <a:gd name="connsiteX55" fmla="*/ 287622 w 712596"/>
                <a:gd name="connsiteY55" fmla="*/ 657122 h 712178"/>
                <a:gd name="connsiteX56" fmla="*/ 279085 w 712596"/>
                <a:gd name="connsiteY56" fmla="*/ 641947 h 712178"/>
                <a:gd name="connsiteX57" fmla="*/ 258216 w 712596"/>
                <a:gd name="connsiteY57" fmla="*/ 604961 h 712178"/>
                <a:gd name="connsiteX58" fmla="*/ 211734 w 712596"/>
                <a:gd name="connsiteY58" fmla="*/ 399161 h 712178"/>
                <a:gd name="connsiteX59" fmla="*/ 183276 w 712596"/>
                <a:gd name="connsiteY59" fmla="*/ 372606 h 712178"/>
                <a:gd name="connsiteX60" fmla="*/ 64700 w 712596"/>
                <a:gd name="connsiteY60" fmla="*/ 372606 h 712178"/>
                <a:gd name="connsiteX61" fmla="*/ 48574 w 712596"/>
                <a:gd name="connsiteY61" fmla="*/ 391574 h 712178"/>
                <a:gd name="connsiteX62" fmla="*/ 154817 w 712596"/>
                <a:gd name="connsiteY62" fmla="*/ 589786 h 712178"/>
                <a:gd name="connsiteX63" fmla="*/ 252524 w 712596"/>
                <a:gd name="connsiteY63" fmla="*/ 648586 h 712178"/>
                <a:gd name="connsiteX64" fmla="*/ 284776 w 712596"/>
                <a:gd name="connsiteY64" fmla="*/ 660915 h 712178"/>
                <a:gd name="connsiteX65" fmla="*/ 668961 w 712596"/>
                <a:gd name="connsiteY65" fmla="*/ 388729 h 712178"/>
                <a:gd name="connsiteX66" fmla="*/ 656629 w 712596"/>
                <a:gd name="connsiteY66" fmla="*/ 374503 h 712178"/>
                <a:gd name="connsiteX67" fmla="*/ 518133 w 712596"/>
                <a:gd name="connsiteY67" fmla="*/ 375451 h 712178"/>
                <a:gd name="connsiteX68" fmla="*/ 504853 w 712596"/>
                <a:gd name="connsiteY68" fmla="*/ 387780 h 712178"/>
                <a:gd name="connsiteX69" fmla="*/ 483983 w 712596"/>
                <a:gd name="connsiteY69" fmla="*/ 534780 h 712178"/>
                <a:gd name="connsiteX70" fmla="*/ 434656 w 712596"/>
                <a:gd name="connsiteY70" fmla="*/ 642896 h 712178"/>
                <a:gd name="connsiteX71" fmla="*/ 430861 w 712596"/>
                <a:gd name="connsiteY71" fmla="*/ 655225 h 712178"/>
                <a:gd name="connsiteX72" fmla="*/ 445090 w 712596"/>
                <a:gd name="connsiteY72" fmla="*/ 657122 h 712178"/>
                <a:gd name="connsiteX73" fmla="*/ 494418 w 712596"/>
                <a:gd name="connsiteY73" fmla="*/ 637206 h 712178"/>
                <a:gd name="connsiteX74" fmla="*/ 592124 w 712596"/>
                <a:gd name="connsiteY74" fmla="*/ 564180 h 712178"/>
                <a:gd name="connsiteX75" fmla="*/ 630068 w 712596"/>
                <a:gd name="connsiteY75" fmla="*/ 510122 h 712178"/>
                <a:gd name="connsiteX76" fmla="*/ 668961 w 712596"/>
                <a:gd name="connsiteY76" fmla="*/ 388729 h 712178"/>
                <a:gd name="connsiteX77" fmla="*/ 287622 w 712596"/>
                <a:gd name="connsiteY77" fmla="*/ 46362 h 712178"/>
                <a:gd name="connsiteX78" fmla="*/ 281931 w 712596"/>
                <a:gd name="connsiteY78" fmla="*/ 45414 h 712178"/>
                <a:gd name="connsiteX79" fmla="*/ 155766 w 712596"/>
                <a:gd name="connsiteY79" fmla="*/ 109904 h 712178"/>
                <a:gd name="connsiteX80" fmla="*/ 63752 w 712596"/>
                <a:gd name="connsiteY80" fmla="*/ 247419 h 712178"/>
                <a:gd name="connsiteX81" fmla="*/ 46677 w 712596"/>
                <a:gd name="connsiteY81" fmla="*/ 318548 h 712178"/>
                <a:gd name="connsiteX82" fmla="*/ 55214 w 712596"/>
                <a:gd name="connsiteY82" fmla="*/ 330877 h 712178"/>
                <a:gd name="connsiteX83" fmla="*/ 200351 w 712596"/>
                <a:gd name="connsiteY83" fmla="*/ 330877 h 712178"/>
                <a:gd name="connsiteX84" fmla="*/ 210785 w 712596"/>
                <a:gd name="connsiteY84" fmla="*/ 319497 h 712178"/>
                <a:gd name="connsiteX85" fmla="*/ 226911 w 712596"/>
                <a:gd name="connsiteY85" fmla="*/ 194310 h 712178"/>
                <a:gd name="connsiteX86" fmla="*/ 282879 w 712596"/>
                <a:gd name="connsiteY86" fmla="*/ 54897 h 712178"/>
                <a:gd name="connsiteX87" fmla="*/ 287622 w 712596"/>
                <a:gd name="connsiteY87" fmla="*/ 46362 h 71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12596" h="712178">
                  <a:moveTo>
                    <a:pt x="195" y="364071"/>
                  </a:moveTo>
                  <a:cubicBezTo>
                    <a:pt x="-2651" y="275871"/>
                    <a:pt x="25808" y="202846"/>
                    <a:pt x="74186" y="136459"/>
                  </a:cubicBezTo>
                  <a:cubicBezTo>
                    <a:pt x="101696" y="98523"/>
                    <a:pt x="136794" y="71020"/>
                    <a:pt x="175687" y="47310"/>
                  </a:cubicBezTo>
                  <a:cubicBezTo>
                    <a:pt x="196556" y="34981"/>
                    <a:pt x="220271" y="28343"/>
                    <a:pt x="243038" y="19807"/>
                  </a:cubicBezTo>
                  <a:cubicBezTo>
                    <a:pt x="259164" y="14117"/>
                    <a:pt x="276239" y="8427"/>
                    <a:pt x="293314" y="4633"/>
                  </a:cubicBezTo>
                  <a:cubicBezTo>
                    <a:pt x="324618" y="-2954"/>
                    <a:pt x="356870" y="839"/>
                    <a:pt x="388174" y="1788"/>
                  </a:cubicBezTo>
                  <a:cubicBezTo>
                    <a:pt x="428964" y="2736"/>
                    <a:pt x="465011" y="19807"/>
                    <a:pt x="502955" y="32136"/>
                  </a:cubicBezTo>
                  <a:cubicBezTo>
                    <a:pt x="528568" y="39723"/>
                    <a:pt x="550386" y="53001"/>
                    <a:pt x="569358" y="70072"/>
                  </a:cubicBezTo>
                  <a:cubicBezTo>
                    <a:pt x="611096" y="106110"/>
                    <a:pt x="649040" y="144046"/>
                    <a:pt x="674653" y="194310"/>
                  </a:cubicBezTo>
                  <a:cubicBezTo>
                    <a:pt x="699317" y="243626"/>
                    <a:pt x="712597" y="295787"/>
                    <a:pt x="712597" y="349845"/>
                  </a:cubicBezTo>
                  <a:cubicBezTo>
                    <a:pt x="712597" y="411490"/>
                    <a:pt x="699317" y="470290"/>
                    <a:pt x="668961" y="524348"/>
                  </a:cubicBezTo>
                  <a:cubicBezTo>
                    <a:pt x="634811" y="584096"/>
                    <a:pt x="589278" y="632464"/>
                    <a:pt x="528568" y="666606"/>
                  </a:cubicBezTo>
                  <a:cubicBezTo>
                    <a:pt x="476395" y="696005"/>
                    <a:pt x="420427" y="711179"/>
                    <a:pt x="361613" y="712128"/>
                  </a:cubicBezTo>
                  <a:cubicBezTo>
                    <a:pt x="302800" y="713076"/>
                    <a:pt x="245884" y="700747"/>
                    <a:pt x="192762" y="672296"/>
                  </a:cubicBezTo>
                  <a:cubicBezTo>
                    <a:pt x="151972" y="650483"/>
                    <a:pt x="114028" y="622980"/>
                    <a:pt x="84621" y="586941"/>
                  </a:cubicBezTo>
                  <a:cubicBezTo>
                    <a:pt x="56163" y="552799"/>
                    <a:pt x="32448" y="515812"/>
                    <a:pt x="18219" y="472187"/>
                  </a:cubicBezTo>
                  <a:cubicBezTo>
                    <a:pt x="7784" y="435200"/>
                    <a:pt x="3041" y="397264"/>
                    <a:pt x="195" y="364071"/>
                  </a:cubicBezTo>
                  <a:close/>
                  <a:moveTo>
                    <a:pt x="355922" y="374503"/>
                  </a:moveTo>
                  <a:cubicBezTo>
                    <a:pt x="355922" y="375451"/>
                    <a:pt x="355922" y="375451"/>
                    <a:pt x="355922" y="374503"/>
                  </a:cubicBezTo>
                  <a:cubicBezTo>
                    <a:pt x="324618" y="375451"/>
                    <a:pt x="293314" y="375451"/>
                    <a:pt x="262010" y="375451"/>
                  </a:cubicBezTo>
                  <a:cubicBezTo>
                    <a:pt x="254421" y="375451"/>
                    <a:pt x="251575" y="378297"/>
                    <a:pt x="252524" y="384935"/>
                  </a:cubicBezTo>
                  <a:cubicBezTo>
                    <a:pt x="255370" y="414335"/>
                    <a:pt x="255370" y="444684"/>
                    <a:pt x="261061" y="473135"/>
                  </a:cubicBezTo>
                  <a:cubicBezTo>
                    <a:pt x="268650" y="509174"/>
                    <a:pt x="279085" y="545212"/>
                    <a:pt x="292365" y="579354"/>
                  </a:cubicBezTo>
                  <a:cubicBezTo>
                    <a:pt x="301851" y="604961"/>
                    <a:pt x="316080" y="628670"/>
                    <a:pt x="341693" y="642896"/>
                  </a:cubicBezTo>
                  <a:cubicBezTo>
                    <a:pt x="353076" y="649534"/>
                    <a:pt x="363510" y="649534"/>
                    <a:pt x="373945" y="642896"/>
                  </a:cubicBezTo>
                  <a:cubicBezTo>
                    <a:pt x="382482" y="638154"/>
                    <a:pt x="390072" y="630567"/>
                    <a:pt x="395763" y="623928"/>
                  </a:cubicBezTo>
                  <a:cubicBezTo>
                    <a:pt x="413787" y="603064"/>
                    <a:pt x="425170" y="578406"/>
                    <a:pt x="432759" y="551851"/>
                  </a:cubicBezTo>
                  <a:cubicBezTo>
                    <a:pt x="448885" y="498741"/>
                    <a:pt x="459319" y="444684"/>
                    <a:pt x="460268" y="388729"/>
                  </a:cubicBezTo>
                  <a:cubicBezTo>
                    <a:pt x="460268" y="374503"/>
                    <a:pt x="460268" y="373555"/>
                    <a:pt x="446039" y="373555"/>
                  </a:cubicBezTo>
                  <a:cubicBezTo>
                    <a:pt x="416632" y="374503"/>
                    <a:pt x="386277" y="374503"/>
                    <a:pt x="355922" y="374503"/>
                  </a:cubicBezTo>
                  <a:close/>
                  <a:moveTo>
                    <a:pt x="355922" y="331826"/>
                  </a:moveTo>
                  <a:cubicBezTo>
                    <a:pt x="355922" y="331826"/>
                    <a:pt x="355922" y="331826"/>
                    <a:pt x="355922" y="331826"/>
                  </a:cubicBezTo>
                  <a:cubicBezTo>
                    <a:pt x="386277" y="331826"/>
                    <a:pt x="416632" y="331826"/>
                    <a:pt x="446988" y="331826"/>
                  </a:cubicBezTo>
                  <a:cubicBezTo>
                    <a:pt x="460268" y="331826"/>
                    <a:pt x="461217" y="330877"/>
                    <a:pt x="460268" y="317600"/>
                  </a:cubicBezTo>
                  <a:cubicBezTo>
                    <a:pt x="459319" y="263542"/>
                    <a:pt x="449833" y="210432"/>
                    <a:pt x="433707" y="158271"/>
                  </a:cubicBezTo>
                  <a:cubicBezTo>
                    <a:pt x="425170" y="127923"/>
                    <a:pt x="412838" y="99471"/>
                    <a:pt x="391969" y="75762"/>
                  </a:cubicBezTo>
                  <a:cubicBezTo>
                    <a:pt x="370151" y="52052"/>
                    <a:pt x="348333" y="48259"/>
                    <a:pt x="325566" y="73865"/>
                  </a:cubicBezTo>
                  <a:cubicBezTo>
                    <a:pt x="309440" y="91884"/>
                    <a:pt x="298057" y="111801"/>
                    <a:pt x="288571" y="133613"/>
                  </a:cubicBezTo>
                  <a:cubicBezTo>
                    <a:pt x="263907" y="192413"/>
                    <a:pt x="252524" y="255007"/>
                    <a:pt x="251575" y="318548"/>
                  </a:cubicBezTo>
                  <a:cubicBezTo>
                    <a:pt x="251575" y="328032"/>
                    <a:pt x="254421" y="331826"/>
                    <a:pt x="263907" y="331826"/>
                  </a:cubicBezTo>
                  <a:cubicBezTo>
                    <a:pt x="295211" y="330877"/>
                    <a:pt x="325566" y="331826"/>
                    <a:pt x="355922" y="331826"/>
                  </a:cubicBezTo>
                  <a:close/>
                  <a:moveTo>
                    <a:pt x="428016" y="46362"/>
                  </a:moveTo>
                  <a:cubicBezTo>
                    <a:pt x="427067" y="47310"/>
                    <a:pt x="427067" y="48259"/>
                    <a:pt x="426118" y="49207"/>
                  </a:cubicBezTo>
                  <a:cubicBezTo>
                    <a:pt x="428964" y="53949"/>
                    <a:pt x="431810" y="59639"/>
                    <a:pt x="435604" y="64381"/>
                  </a:cubicBezTo>
                  <a:cubicBezTo>
                    <a:pt x="457422" y="95678"/>
                    <a:pt x="471652" y="129820"/>
                    <a:pt x="482086" y="165858"/>
                  </a:cubicBezTo>
                  <a:cubicBezTo>
                    <a:pt x="496315" y="215174"/>
                    <a:pt x="502007" y="266387"/>
                    <a:pt x="504853" y="317600"/>
                  </a:cubicBezTo>
                  <a:cubicBezTo>
                    <a:pt x="505801" y="330877"/>
                    <a:pt x="505801" y="330877"/>
                    <a:pt x="520030" y="331826"/>
                  </a:cubicBezTo>
                  <a:cubicBezTo>
                    <a:pt x="565563" y="331826"/>
                    <a:pt x="610148" y="331826"/>
                    <a:pt x="655681" y="331826"/>
                  </a:cubicBezTo>
                  <a:cubicBezTo>
                    <a:pt x="666115" y="331826"/>
                    <a:pt x="669910" y="328032"/>
                    <a:pt x="668961" y="318548"/>
                  </a:cubicBezTo>
                  <a:cubicBezTo>
                    <a:pt x="668012" y="310961"/>
                    <a:pt x="668012" y="302426"/>
                    <a:pt x="666115" y="295787"/>
                  </a:cubicBezTo>
                  <a:cubicBezTo>
                    <a:pt x="660424" y="274923"/>
                    <a:pt x="654732" y="253110"/>
                    <a:pt x="647143" y="233194"/>
                  </a:cubicBezTo>
                  <a:cubicBezTo>
                    <a:pt x="633863" y="200000"/>
                    <a:pt x="616788" y="169652"/>
                    <a:pt x="593073" y="143097"/>
                  </a:cubicBezTo>
                  <a:cubicBezTo>
                    <a:pt x="556077" y="101368"/>
                    <a:pt x="509596" y="72917"/>
                    <a:pt x="456474" y="54897"/>
                  </a:cubicBezTo>
                  <a:cubicBezTo>
                    <a:pt x="446988" y="51104"/>
                    <a:pt x="437502" y="49207"/>
                    <a:pt x="428016" y="46362"/>
                  </a:cubicBezTo>
                  <a:close/>
                  <a:moveTo>
                    <a:pt x="284776" y="660915"/>
                  </a:moveTo>
                  <a:cubicBezTo>
                    <a:pt x="285725" y="659967"/>
                    <a:pt x="286674" y="659018"/>
                    <a:pt x="287622" y="657122"/>
                  </a:cubicBezTo>
                  <a:cubicBezTo>
                    <a:pt x="284776" y="652380"/>
                    <a:pt x="281931" y="647638"/>
                    <a:pt x="279085" y="641947"/>
                  </a:cubicBezTo>
                  <a:cubicBezTo>
                    <a:pt x="272445" y="629619"/>
                    <a:pt x="263907" y="618238"/>
                    <a:pt x="258216" y="604961"/>
                  </a:cubicBezTo>
                  <a:cubicBezTo>
                    <a:pt x="230706" y="539522"/>
                    <a:pt x="215528" y="470290"/>
                    <a:pt x="211734" y="399161"/>
                  </a:cubicBezTo>
                  <a:cubicBezTo>
                    <a:pt x="209837" y="372606"/>
                    <a:pt x="209837" y="372606"/>
                    <a:pt x="183276" y="372606"/>
                  </a:cubicBezTo>
                  <a:cubicBezTo>
                    <a:pt x="143434" y="372606"/>
                    <a:pt x="104542" y="372606"/>
                    <a:pt x="64700" y="372606"/>
                  </a:cubicBezTo>
                  <a:cubicBezTo>
                    <a:pt x="48574" y="372606"/>
                    <a:pt x="45728" y="375451"/>
                    <a:pt x="48574" y="391574"/>
                  </a:cubicBezTo>
                  <a:cubicBezTo>
                    <a:pt x="59957" y="470290"/>
                    <a:pt x="92210" y="538574"/>
                    <a:pt x="154817" y="589786"/>
                  </a:cubicBezTo>
                  <a:cubicBezTo>
                    <a:pt x="184224" y="614444"/>
                    <a:pt x="216477" y="634361"/>
                    <a:pt x="252524" y="648586"/>
                  </a:cubicBezTo>
                  <a:cubicBezTo>
                    <a:pt x="261061" y="654276"/>
                    <a:pt x="272445" y="657122"/>
                    <a:pt x="284776" y="660915"/>
                  </a:cubicBezTo>
                  <a:close/>
                  <a:moveTo>
                    <a:pt x="668961" y="388729"/>
                  </a:moveTo>
                  <a:cubicBezTo>
                    <a:pt x="670858" y="378297"/>
                    <a:pt x="668012" y="374503"/>
                    <a:pt x="656629" y="374503"/>
                  </a:cubicBezTo>
                  <a:cubicBezTo>
                    <a:pt x="610148" y="375451"/>
                    <a:pt x="563666" y="375451"/>
                    <a:pt x="518133" y="375451"/>
                  </a:cubicBezTo>
                  <a:cubicBezTo>
                    <a:pt x="508647" y="375451"/>
                    <a:pt x="504853" y="379245"/>
                    <a:pt x="504853" y="387780"/>
                  </a:cubicBezTo>
                  <a:cubicBezTo>
                    <a:pt x="502955" y="438045"/>
                    <a:pt x="497264" y="487361"/>
                    <a:pt x="483983" y="534780"/>
                  </a:cubicBezTo>
                  <a:cubicBezTo>
                    <a:pt x="472600" y="573664"/>
                    <a:pt x="458371" y="610651"/>
                    <a:pt x="434656" y="642896"/>
                  </a:cubicBezTo>
                  <a:cubicBezTo>
                    <a:pt x="431810" y="645741"/>
                    <a:pt x="431810" y="650483"/>
                    <a:pt x="430861" y="655225"/>
                  </a:cubicBezTo>
                  <a:cubicBezTo>
                    <a:pt x="435604" y="656173"/>
                    <a:pt x="440347" y="658070"/>
                    <a:pt x="445090" y="657122"/>
                  </a:cubicBezTo>
                  <a:cubicBezTo>
                    <a:pt x="461217" y="651431"/>
                    <a:pt x="478292" y="645741"/>
                    <a:pt x="494418" y="637206"/>
                  </a:cubicBezTo>
                  <a:cubicBezTo>
                    <a:pt x="530465" y="617289"/>
                    <a:pt x="565563" y="595477"/>
                    <a:pt x="592124" y="564180"/>
                  </a:cubicBezTo>
                  <a:cubicBezTo>
                    <a:pt x="606353" y="548057"/>
                    <a:pt x="617737" y="529090"/>
                    <a:pt x="630068" y="510122"/>
                  </a:cubicBezTo>
                  <a:cubicBezTo>
                    <a:pt x="652835" y="473135"/>
                    <a:pt x="663269" y="431406"/>
                    <a:pt x="668961" y="388729"/>
                  </a:cubicBezTo>
                  <a:close/>
                  <a:moveTo>
                    <a:pt x="287622" y="46362"/>
                  </a:moveTo>
                  <a:cubicBezTo>
                    <a:pt x="284776" y="46362"/>
                    <a:pt x="282879" y="45414"/>
                    <a:pt x="281931" y="45414"/>
                  </a:cubicBezTo>
                  <a:cubicBezTo>
                    <a:pt x="234500" y="56794"/>
                    <a:pt x="191813" y="77659"/>
                    <a:pt x="155766" y="109904"/>
                  </a:cubicBezTo>
                  <a:cubicBezTo>
                    <a:pt x="114028" y="147839"/>
                    <a:pt x="80826" y="192413"/>
                    <a:pt x="63752" y="247419"/>
                  </a:cubicBezTo>
                  <a:cubicBezTo>
                    <a:pt x="56163" y="270181"/>
                    <a:pt x="51420" y="294839"/>
                    <a:pt x="46677" y="318548"/>
                  </a:cubicBezTo>
                  <a:cubicBezTo>
                    <a:pt x="45728" y="324239"/>
                    <a:pt x="45728" y="330877"/>
                    <a:pt x="55214" y="330877"/>
                  </a:cubicBezTo>
                  <a:cubicBezTo>
                    <a:pt x="103593" y="330877"/>
                    <a:pt x="151972" y="330877"/>
                    <a:pt x="200351" y="330877"/>
                  </a:cubicBezTo>
                  <a:cubicBezTo>
                    <a:pt x="207939" y="330877"/>
                    <a:pt x="209837" y="327084"/>
                    <a:pt x="210785" y="319497"/>
                  </a:cubicBezTo>
                  <a:cubicBezTo>
                    <a:pt x="215528" y="277768"/>
                    <a:pt x="218374" y="236039"/>
                    <a:pt x="226911" y="194310"/>
                  </a:cubicBezTo>
                  <a:cubicBezTo>
                    <a:pt x="237346" y="144994"/>
                    <a:pt x="250627" y="95678"/>
                    <a:pt x="282879" y="54897"/>
                  </a:cubicBezTo>
                  <a:cubicBezTo>
                    <a:pt x="284776" y="53949"/>
                    <a:pt x="285725" y="50156"/>
                    <a:pt x="287622" y="46362"/>
                  </a:cubicBezTo>
                  <a:close/>
                </a:path>
              </a:pathLst>
            </a:custGeom>
            <a:solidFill>
              <a:srgbClr val="000000"/>
            </a:solidFill>
            <a:ln w="9477"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14608BB9-ABA2-3189-9402-6A5E2EA7D991}"/>
                </a:ext>
              </a:extLst>
            </p:cNvPr>
            <p:cNvSpPr/>
            <p:nvPr/>
          </p:nvSpPr>
          <p:spPr>
            <a:xfrm>
              <a:off x="1583233" y="5050914"/>
              <a:ext cx="663585" cy="592837"/>
            </a:xfrm>
            <a:custGeom>
              <a:avLst/>
              <a:gdLst>
                <a:gd name="connsiteX0" fmla="*/ 46903 w 663585"/>
                <a:gd name="connsiteY0" fmla="*/ 500747 h 592837"/>
                <a:gd name="connsiteX1" fmla="*/ 53543 w 663585"/>
                <a:gd name="connsiteY1" fmla="*/ 489367 h 592837"/>
                <a:gd name="connsiteX2" fmla="*/ 135123 w 663585"/>
                <a:gd name="connsiteY2" fmla="*/ 322451 h 592837"/>
                <a:gd name="connsiteX3" fmla="*/ 171170 w 663585"/>
                <a:gd name="connsiteY3" fmla="*/ 312019 h 592837"/>
                <a:gd name="connsiteX4" fmla="*/ 238522 w 663585"/>
                <a:gd name="connsiteY4" fmla="*/ 357541 h 592837"/>
                <a:gd name="connsiteX5" fmla="*/ 242316 w 663585"/>
                <a:gd name="connsiteY5" fmla="*/ 360386 h 592837"/>
                <a:gd name="connsiteX6" fmla="*/ 262237 w 663585"/>
                <a:gd name="connsiteY6" fmla="*/ 351851 h 592837"/>
                <a:gd name="connsiteX7" fmla="*/ 294489 w 663585"/>
                <a:gd name="connsiteY7" fmla="*/ 198213 h 592837"/>
                <a:gd name="connsiteX8" fmla="*/ 330536 w 663585"/>
                <a:gd name="connsiteY8" fmla="*/ 181142 h 592837"/>
                <a:gd name="connsiteX9" fmla="*/ 430139 w 663585"/>
                <a:gd name="connsiteY9" fmla="*/ 233303 h 592837"/>
                <a:gd name="connsiteX10" fmla="*/ 452906 w 663585"/>
                <a:gd name="connsiteY10" fmla="*/ 228561 h 592837"/>
                <a:gd name="connsiteX11" fmla="*/ 507925 w 663585"/>
                <a:gd name="connsiteY11" fmla="*/ 169761 h 592837"/>
                <a:gd name="connsiteX12" fmla="*/ 512668 w 663585"/>
                <a:gd name="connsiteY12" fmla="*/ 164071 h 592837"/>
                <a:gd name="connsiteX13" fmla="*/ 513617 w 663585"/>
                <a:gd name="connsiteY13" fmla="*/ 154587 h 592837"/>
                <a:gd name="connsiteX14" fmla="*/ 504131 w 663585"/>
                <a:gd name="connsiteY14" fmla="*/ 150793 h 592837"/>
                <a:gd name="connsiteX15" fmla="*/ 485159 w 663585"/>
                <a:gd name="connsiteY15" fmla="*/ 151742 h 592837"/>
                <a:gd name="connsiteX16" fmla="*/ 466187 w 663585"/>
                <a:gd name="connsiteY16" fmla="*/ 137516 h 592837"/>
                <a:gd name="connsiteX17" fmla="*/ 478518 w 663585"/>
                <a:gd name="connsiteY17" fmla="*/ 112858 h 592837"/>
                <a:gd name="connsiteX18" fmla="*/ 498439 w 663585"/>
                <a:gd name="connsiteY18" fmla="*/ 109064 h 592837"/>
                <a:gd name="connsiteX19" fmla="*/ 566738 w 663585"/>
                <a:gd name="connsiteY19" fmla="*/ 104322 h 592837"/>
                <a:gd name="connsiteX20" fmla="*/ 590453 w 663585"/>
                <a:gd name="connsiteY20" fmla="*/ 124238 h 592837"/>
                <a:gd name="connsiteX21" fmla="*/ 598991 w 663585"/>
                <a:gd name="connsiteY21" fmla="*/ 206748 h 592837"/>
                <a:gd name="connsiteX22" fmla="*/ 579070 w 663585"/>
                <a:gd name="connsiteY22" fmla="*/ 230458 h 592837"/>
                <a:gd name="connsiteX23" fmla="*/ 557252 w 663585"/>
                <a:gd name="connsiteY23" fmla="*/ 210541 h 592837"/>
                <a:gd name="connsiteX24" fmla="*/ 554407 w 663585"/>
                <a:gd name="connsiteY24" fmla="*/ 191574 h 592837"/>
                <a:gd name="connsiteX25" fmla="*/ 549664 w 663585"/>
                <a:gd name="connsiteY25" fmla="*/ 183987 h 592837"/>
                <a:gd name="connsiteX26" fmla="*/ 543023 w 663585"/>
                <a:gd name="connsiteY26" fmla="*/ 188729 h 592837"/>
                <a:gd name="connsiteX27" fmla="*/ 471878 w 663585"/>
                <a:gd name="connsiteY27" fmla="*/ 270290 h 592837"/>
                <a:gd name="connsiteX28" fmla="*/ 426345 w 663585"/>
                <a:gd name="connsiteY28" fmla="*/ 278825 h 592837"/>
                <a:gd name="connsiteX29" fmla="*/ 358994 w 663585"/>
                <a:gd name="connsiteY29" fmla="*/ 244683 h 592837"/>
                <a:gd name="connsiteX30" fmla="*/ 342868 w 663585"/>
                <a:gd name="connsiteY30" fmla="*/ 234251 h 592837"/>
                <a:gd name="connsiteX31" fmla="*/ 328639 w 663585"/>
                <a:gd name="connsiteY31" fmla="*/ 239941 h 592837"/>
                <a:gd name="connsiteX32" fmla="*/ 313461 w 663585"/>
                <a:gd name="connsiteY32" fmla="*/ 312967 h 592837"/>
                <a:gd name="connsiteX33" fmla="*/ 292591 w 663585"/>
                <a:gd name="connsiteY33" fmla="*/ 408754 h 592837"/>
                <a:gd name="connsiteX34" fmla="*/ 262237 w 663585"/>
                <a:gd name="connsiteY34" fmla="*/ 422031 h 592837"/>
                <a:gd name="connsiteX35" fmla="*/ 201526 w 663585"/>
                <a:gd name="connsiteY35" fmla="*/ 384096 h 592837"/>
                <a:gd name="connsiteX36" fmla="*/ 173068 w 663585"/>
                <a:gd name="connsiteY36" fmla="*/ 364180 h 592837"/>
                <a:gd name="connsiteX37" fmla="*/ 158839 w 663585"/>
                <a:gd name="connsiteY37" fmla="*/ 368922 h 592837"/>
                <a:gd name="connsiteX38" fmla="*/ 118997 w 663585"/>
                <a:gd name="connsiteY38" fmla="*/ 449535 h 592837"/>
                <a:gd name="connsiteX39" fmla="*/ 74413 w 663585"/>
                <a:gd name="connsiteY39" fmla="*/ 533941 h 592837"/>
                <a:gd name="connsiteX40" fmla="*/ 72515 w 663585"/>
                <a:gd name="connsiteY40" fmla="*/ 547218 h 592837"/>
                <a:gd name="connsiteX41" fmla="*/ 84848 w 663585"/>
                <a:gd name="connsiteY41" fmla="*/ 550063 h 592837"/>
                <a:gd name="connsiteX42" fmla="*/ 216703 w 663585"/>
                <a:gd name="connsiteY42" fmla="*/ 549115 h 592837"/>
                <a:gd name="connsiteX43" fmla="*/ 531640 w 663585"/>
                <a:gd name="connsiteY43" fmla="*/ 549115 h 592837"/>
                <a:gd name="connsiteX44" fmla="*/ 630295 w 663585"/>
                <a:gd name="connsiteY44" fmla="*/ 549115 h 592837"/>
                <a:gd name="connsiteX45" fmla="*/ 646421 w 663585"/>
                <a:gd name="connsiteY45" fmla="*/ 551012 h 592837"/>
                <a:gd name="connsiteX46" fmla="*/ 663496 w 663585"/>
                <a:gd name="connsiteY46" fmla="*/ 571876 h 592837"/>
                <a:gd name="connsiteX47" fmla="*/ 641678 w 663585"/>
                <a:gd name="connsiteY47" fmla="*/ 590844 h 592837"/>
                <a:gd name="connsiteX48" fmla="*/ 569584 w 663585"/>
                <a:gd name="connsiteY48" fmla="*/ 591792 h 592837"/>
                <a:gd name="connsiteX49" fmla="*/ 422550 w 663585"/>
                <a:gd name="connsiteY49" fmla="*/ 592740 h 592837"/>
                <a:gd name="connsiteX50" fmla="*/ 155044 w 663585"/>
                <a:gd name="connsiteY50" fmla="*/ 590844 h 592837"/>
                <a:gd name="connsiteX51" fmla="*/ 32674 w 663585"/>
                <a:gd name="connsiteY51" fmla="*/ 592740 h 592837"/>
                <a:gd name="connsiteX52" fmla="*/ 421 w 663585"/>
                <a:gd name="connsiteY52" fmla="*/ 563341 h 592837"/>
                <a:gd name="connsiteX53" fmla="*/ 421 w 663585"/>
                <a:gd name="connsiteY53" fmla="*/ 467554 h 592837"/>
                <a:gd name="connsiteX54" fmla="*/ 1370 w 663585"/>
                <a:gd name="connsiteY54" fmla="*/ 252270 h 592837"/>
                <a:gd name="connsiteX55" fmla="*/ 1370 w 663585"/>
                <a:gd name="connsiteY55" fmla="*/ 74923 h 592837"/>
                <a:gd name="connsiteX56" fmla="*/ 421 w 663585"/>
                <a:gd name="connsiteY56" fmla="*/ 36039 h 592837"/>
                <a:gd name="connsiteX57" fmla="*/ 421 w 663585"/>
                <a:gd name="connsiteY57" fmla="*/ 19916 h 592837"/>
                <a:gd name="connsiteX58" fmla="*/ 17497 w 663585"/>
                <a:gd name="connsiteY58" fmla="*/ 0 h 592837"/>
                <a:gd name="connsiteX59" fmla="*/ 38366 w 663585"/>
                <a:gd name="connsiteY59" fmla="*/ 18020 h 592837"/>
                <a:gd name="connsiteX60" fmla="*/ 40263 w 663585"/>
                <a:gd name="connsiteY60" fmla="*/ 40781 h 592837"/>
                <a:gd name="connsiteX61" fmla="*/ 40263 w 663585"/>
                <a:gd name="connsiteY61" fmla="*/ 388838 h 592837"/>
                <a:gd name="connsiteX62" fmla="*/ 40263 w 663585"/>
                <a:gd name="connsiteY62" fmla="*/ 484625 h 592837"/>
                <a:gd name="connsiteX63" fmla="*/ 41212 w 663585"/>
                <a:gd name="connsiteY63" fmla="*/ 500747 h 592837"/>
                <a:gd name="connsiteX64" fmla="*/ 46903 w 663585"/>
                <a:gd name="connsiteY64" fmla="*/ 500747 h 59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63585" h="592837">
                  <a:moveTo>
                    <a:pt x="46903" y="500747"/>
                  </a:moveTo>
                  <a:cubicBezTo>
                    <a:pt x="48800" y="496954"/>
                    <a:pt x="51646" y="493160"/>
                    <a:pt x="53543" y="489367"/>
                  </a:cubicBezTo>
                  <a:cubicBezTo>
                    <a:pt x="81053" y="433412"/>
                    <a:pt x="107614" y="378406"/>
                    <a:pt x="135123" y="322451"/>
                  </a:cubicBezTo>
                  <a:cubicBezTo>
                    <a:pt x="144609" y="303483"/>
                    <a:pt x="154096" y="300638"/>
                    <a:pt x="171170" y="312019"/>
                  </a:cubicBezTo>
                  <a:cubicBezTo>
                    <a:pt x="193937" y="327193"/>
                    <a:pt x="216703" y="342367"/>
                    <a:pt x="238522" y="357541"/>
                  </a:cubicBezTo>
                  <a:cubicBezTo>
                    <a:pt x="239470" y="358490"/>
                    <a:pt x="240418" y="359438"/>
                    <a:pt x="242316" y="360386"/>
                  </a:cubicBezTo>
                  <a:cubicBezTo>
                    <a:pt x="256545" y="368922"/>
                    <a:pt x="259390" y="367973"/>
                    <a:pt x="262237" y="351851"/>
                  </a:cubicBezTo>
                  <a:cubicBezTo>
                    <a:pt x="272671" y="300638"/>
                    <a:pt x="284054" y="249425"/>
                    <a:pt x="294489" y="198213"/>
                  </a:cubicBezTo>
                  <a:cubicBezTo>
                    <a:pt x="298283" y="178296"/>
                    <a:pt x="311564" y="171658"/>
                    <a:pt x="330536" y="181142"/>
                  </a:cubicBezTo>
                  <a:cubicBezTo>
                    <a:pt x="363737" y="198213"/>
                    <a:pt x="396938" y="215283"/>
                    <a:pt x="430139" y="233303"/>
                  </a:cubicBezTo>
                  <a:cubicBezTo>
                    <a:pt x="439625" y="238993"/>
                    <a:pt x="445317" y="237096"/>
                    <a:pt x="452906" y="228561"/>
                  </a:cubicBezTo>
                  <a:cubicBezTo>
                    <a:pt x="470930" y="208645"/>
                    <a:pt x="488953" y="188729"/>
                    <a:pt x="507925" y="169761"/>
                  </a:cubicBezTo>
                  <a:cubicBezTo>
                    <a:pt x="509822" y="167864"/>
                    <a:pt x="511719" y="165967"/>
                    <a:pt x="512668" y="164071"/>
                  </a:cubicBezTo>
                  <a:cubicBezTo>
                    <a:pt x="513617" y="161225"/>
                    <a:pt x="514565" y="156483"/>
                    <a:pt x="513617" y="154587"/>
                  </a:cubicBezTo>
                  <a:cubicBezTo>
                    <a:pt x="512668" y="152690"/>
                    <a:pt x="507925" y="151742"/>
                    <a:pt x="504131" y="150793"/>
                  </a:cubicBezTo>
                  <a:cubicBezTo>
                    <a:pt x="497490" y="150793"/>
                    <a:pt x="491798" y="151742"/>
                    <a:pt x="485159" y="151742"/>
                  </a:cubicBezTo>
                  <a:cubicBezTo>
                    <a:pt x="476621" y="150793"/>
                    <a:pt x="468083" y="147948"/>
                    <a:pt x="466187" y="137516"/>
                  </a:cubicBezTo>
                  <a:cubicBezTo>
                    <a:pt x="464289" y="126135"/>
                    <a:pt x="468083" y="117600"/>
                    <a:pt x="478518" y="112858"/>
                  </a:cubicBezTo>
                  <a:cubicBezTo>
                    <a:pt x="484210" y="110013"/>
                    <a:pt x="491798" y="109064"/>
                    <a:pt x="498439" y="109064"/>
                  </a:cubicBezTo>
                  <a:cubicBezTo>
                    <a:pt x="521205" y="107168"/>
                    <a:pt x="543972" y="105271"/>
                    <a:pt x="566738" y="104322"/>
                  </a:cubicBezTo>
                  <a:cubicBezTo>
                    <a:pt x="581916" y="103374"/>
                    <a:pt x="588556" y="109064"/>
                    <a:pt x="590453" y="124238"/>
                  </a:cubicBezTo>
                  <a:cubicBezTo>
                    <a:pt x="594248" y="151742"/>
                    <a:pt x="596145" y="179245"/>
                    <a:pt x="598991" y="206748"/>
                  </a:cubicBezTo>
                  <a:cubicBezTo>
                    <a:pt x="599940" y="219077"/>
                    <a:pt x="590453" y="229509"/>
                    <a:pt x="579070" y="230458"/>
                  </a:cubicBezTo>
                  <a:cubicBezTo>
                    <a:pt x="567687" y="231406"/>
                    <a:pt x="559150" y="222870"/>
                    <a:pt x="557252" y="210541"/>
                  </a:cubicBezTo>
                  <a:cubicBezTo>
                    <a:pt x="556304" y="203903"/>
                    <a:pt x="556304" y="198213"/>
                    <a:pt x="554407" y="191574"/>
                  </a:cubicBezTo>
                  <a:cubicBezTo>
                    <a:pt x="553458" y="188729"/>
                    <a:pt x="551561" y="186832"/>
                    <a:pt x="549664" y="183987"/>
                  </a:cubicBezTo>
                  <a:cubicBezTo>
                    <a:pt x="547766" y="185883"/>
                    <a:pt x="544921" y="186832"/>
                    <a:pt x="543023" y="188729"/>
                  </a:cubicBezTo>
                  <a:cubicBezTo>
                    <a:pt x="519308" y="216232"/>
                    <a:pt x="495593" y="242787"/>
                    <a:pt x="471878" y="270290"/>
                  </a:cubicBezTo>
                  <a:cubicBezTo>
                    <a:pt x="454803" y="290206"/>
                    <a:pt x="449111" y="290206"/>
                    <a:pt x="426345" y="278825"/>
                  </a:cubicBezTo>
                  <a:cubicBezTo>
                    <a:pt x="403578" y="266496"/>
                    <a:pt x="380812" y="256064"/>
                    <a:pt x="358994" y="244683"/>
                  </a:cubicBezTo>
                  <a:cubicBezTo>
                    <a:pt x="353302" y="241838"/>
                    <a:pt x="348559" y="238045"/>
                    <a:pt x="342868" y="234251"/>
                  </a:cubicBezTo>
                  <a:cubicBezTo>
                    <a:pt x="334330" y="228561"/>
                    <a:pt x="330536" y="229509"/>
                    <a:pt x="328639" y="239941"/>
                  </a:cubicBezTo>
                  <a:cubicBezTo>
                    <a:pt x="322947" y="263651"/>
                    <a:pt x="319153" y="288309"/>
                    <a:pt x="313461" y="312967"/>
                  </a:cubicBezTo>
                  <a:cubicBezTo>
                    <a:pt x="306821" y="345212"/>
                    <a:pt x="300181" y="377457"/>
                    <a:pt x="292591" y="408754"/>
                  </a:cubicBezTo>
                  <a:cubicBezTo>
                    <a:pt x="288797" y="423928"/>
                    <a:pt x="275517" y="429618"/>
                    <a:pt x="262237" y="422031"/>
                  </a:cubicBezTo>
                  <a:cubicBezTo>
                    <a:pt x="241367" y="409702"/>
                    <a:pt x="221446" y="396425"/>
                    <a:pt x="201526" y="384096"/>
                  </a:cubicBezTo>
                  <a:cubicBezTo>
                    <a:pt x="192040" y="377457"/>
                    <a:pt x="182554" y="370818"/>
                    <a:pt x="173068" y="364180"/>
                  </a:cubicBezTo>
                  <a:cubicBezTo>
                    <a:pt x="165479" y="359438"/>
                    <a:pt x="162633" y="363231"/>
                    <a:pt x="158839" y="368922"/>
                  </a:cubicBezTo>
                  <a:cubicBezTo>
                    <a:pt x="145558" y="395476"/>
                    <a:pt x="132278" y="422980"/>
                    <a:pt x="118997" y="449535"/>
                  </a:cubicBezTo>
                  <a:cubicBezTo>
                    <a:pt x="104768" y="477986"/>
                    <a:pt x="89591" y="505489"/>
                    <a:pt x="74413" y="533941"/>
                  </a:cubicBezTo>
                  <a:cubicBezTo>
                    <a:pt x="72515" y="537734"/>
                    <a:pt x="70618" y="543425"/>
                    <a:pt x="72515" y="547218"/>
                  </a:cubicBezTo>
                  <a:cubicBezTo>
                    <a:pt x="73464" y="549115"/>
                    <a:pt x="80104" y="550063"/>
                    <a:pt x="84848" y="550063"/>
                  </a:cubicBezTo>
                  <a:cubicBezTo>
                    <a:pt x="128483" y="550063"/>
                    <a:pt x="172119" y="549115"/>
                    <a:pt x="216703" y="549115"/>
                  </a:cubicBezTo>
                  <a:cubicBezTo>
                    <a:pt x="321999" y="549115"/>
                    <a:pt x="426345" y="549115"/>
                    <a:pt x="531640" y="549115"/>
                  </a:cubicBezTo>
                  <a:cubicBezTo>
                    <a:pt x="564841" y="549115"/>
                    <a:pt x="597094" y="549115"/>
                    <a:pt x="630295" y="549115"/>
                  </a:cubicBezTo>
                  <a:cubicBezTo>
                    <a:pt x="635986" y="549115"/>
                    <a:pt x="640729" y="549115"/>
                    <a:pt x="646421" y="551012"/>
                  </a:cubicBezTo>
                  <a:cubicBezTo>
                    <a:pt x="657804" y="553857"/>
                    <a:pt x="664444" y="561444"/>
                    <a:pt x="663496" y="571876"/>
                  </a:cubicBezTo>
                  <a:cubicBezTo>
                    <a:pt x="662547" y="581360"/>
                    <a:pt x="653061" y="590844"/>
                    <a:pt x="641678" y="590844"/>
                  </a:cubicBezTo>
                  <a:cubicBezTo>
                    <a:pt x="617963" y="591792"/>
                    <a:pt x="593299" y="591792"/>
                    <a:pt x="569584" y="591792"/>
                  </a:cubicBezTo>
                  <a:cubicBezTo>
                    <a:pt x="520257" y="591792"/>
                    <a:pt x="471878" y="592740"/>
                    <a:pt x="422550" y="592740"/>
                  </a:cubicBezTo>
                  <a:cubicBezTo>
                    <a:pt x="333382" y="592740"/>
                    <a:pt x="244213" y="591792"/>
                    <a:pt x="155044" y="590844"/>
                  </a:cubicBezTo>
                  <a:cubicBezTo>
                    <a:pt x="114254" y="590844"/>
                    <a:pt x="73464" y="591792"/>
                    <a:pt x="32674" y="592740"/>
                  </a:cubicBezTo>
                  <a:cubicBezTo>
                    <a:pt x="8011" y="593689"/>
                    <a:pt x="1370" y="587998"/>
                    <a:pt x="421" y="563341"/>
                  </a:cubicBezTo>
                  <a:cubicBezTo>
                    <a:pt x="-527" y="531095"/>
                    <a:pt x="421" y="499799"/>
                    <a:pt x="421" y="467554"/>
                  </a:cubicBezTo>
                  <a:cubicBezTo>
                    <a:pt x="421" y="395476"/>
                    <a:pt x="1370" y="324348"/>
                    <a:pt x="1370" y="252270"/>
                  </a:cubicBezTo>
                  <a:cubicBezTo>
                    <a:pt x="1370" y="193471"/>
                    <a:pt x="1370" y="134671"/>
                    <a:pt x="1370" y="74923"/>
                  </a:cubicBezTo>
                  <a:cubicBezTo>
                    <a:pt x="1370" y="61645"/>
                    <a:pt x="421" y="48368"/>
                    <a:pt x="421" y="36039"/>
                  </a:cubicBezTo>
                  <a:cubicBezTo>
                    <a:pt x="421" y="30348"/>
                    <a:pt x="421" y="25606"/>
                    <a:pt x="421" y="19916"/>
                  </a:cubicBezTo>
                  <a:cubicBezTo>
                    <a:pt x="1370" y="9484"/>
                    <a:pt x="9908" y="0"/>
                    <a:pt x="17497" y="0"/>
                  </a:cubicBezTo>
                  <a:cubicBezTo>
                    <a:pt x="26034" y="0"/>
                    <a:pt x="36469" y="7587"/>
                    <a:pt x="38366" y="18020"/>
                  </a:cubicBezTo>
                  <a:cubicBezTo>
                    <a:pt x="40263" y="25606"/>
                    <a:pt x="40263" y="33193"/>
                    <a:pt x="40263" y="40781"/>
                  </a:cubicBezTo>
                  <a:cubicBezTo>
                    <a:pt x="40263" y="156483"/>
                    <a:pt x="40263" y="272187"/>
                    <a:pt x="40263" y="388838"/>
                  </a:cubicBezTo>
                  <a:cubicBezTo>
                    <a:pt x="40263" y="421083"/>
                    <a:pt x="40263" y="452380"/>
                    <a:pt x="40263" y="484625"/>
                  </a:cubicBezTo>
                  <a:cubicBezTo>
                    <a:pt x="40263" y="490315"/>
                    <a:pt x="41212" y="495057"/>
                    <a:pt x="41212" y="500747"/>
                  </a:cubicBezTo>
                  <a:cubicBezTo>
                    <a:pt x="45006" y="499799"/>
                    <a:pt x="45955" y="499799"/>
                    <a:pt x="46903" y="500747"/>
                  </a:cubicBezTo>
                  <a:close/>
                </a:path>
              </a:pathLst>
            </a:custGeom>
            <a:solidFill>
              <a:srgbClr val="000000"/>
            </a:solidFill>
            <a:ln w="9477" cap="flat">
              <a:noFill/>
              <a:prstDash val="solid"/>
              <a:miter/>
            </a:ln>
          </p:spPr>
          <p:txBody>
            <a:bodyPr rtlCol="0" anchor="ctr"/>
            <a:lstStyle/>
            <a:p>
              <a:pPr algn="l" rtl="0"/>
              <a:endParaRPr lang="en-US"/>
            </a:p>
          </p:txBody>
        </p:sp>
      </p:grpSp>
      <p:grpSp>
        <p:nvGrpSpPr>
          <p:cNvPr id="4" name="Graphic 2">
            <a:extLst>
              <a:ext uri="{FF2B5EF4-FFF2-40B4-BE49-F238E27FC236}">
                <a16:creationId xmlns:a16="http://schemas.microsoft.com/office/drawing/2014/main" id="{24EFA62A-3E4E-E5D2-5CEC-CF0501BAA3CE}"/>
              </a:ext>
            </a:extLst>
          </p:cNvPr>
          <p:cNvGrpSpPr/>
          <p:nvPr/>
        </p:nvGrpSpPr>
        <p:grpSpPr>
          <a:xfrm>
            <a:off x="10472142" y="512963"/>
            <a:ext cx="1337489" cy="1406956"/>
            <a:chOff x="690225" y="4499263"/>
            <a:chExt cx="1499146" cy="1521296"/>
          </a:xfrm>
        </p:grpSpPr>
        <p:sp>
          <p:nvSpPr>
            <p:cNvPr id="5" name="Freeform 12">
              <a:extLst>
                <a:ext uri="{FF2B5EF4-FFF2-40B4-BE49-F238E27FC236}">
                  <a16:creationId xmlns:a16="http://schemas.microsoft.com/office/drawing/2014/main" id="{CA4DCEB0-9FA6-E72F-443F-993D6D2EC98B}"/>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pPr algn="l" rtl="0"/>
              <a:endParaRPr lang="en-US"/>
            </a:p>
          </p:txBody>
        </p:sp>
        <p:grpSp>
          <p:nvGrpSpPr>
            <p:cNvPr id="6" name="Graphic 2">
              <a:extLst>
                <a:ext uri="{FF2B5EF4-FFF2-40B4-BE49-F238E27FC236}">
                  <a16:creationId xmlns:a16="http://schemas.microsoft.com/office/drawing/2014/main" id="{E8E430D7-28F9-0267-BB68-3BC3A7E71411}"/>
                </a:ext>
              </a:extLst>
            </p:cNvPr>
            <p:cNvGrpSpPr/>
            <p:nvPr/>
          </p:nvGrpSpPr>
          <p:grpSpPr>
            <a:xfrm>
              <a:off x="879521" y="4954417"/>
              <a:ext cx="306297" cy="518817"/>
              <a:chOff x="879521" y="4954417"/>
              <a:chExt cx="306297" cy="518817"/>
            </a:xfrm>
            <a:solidFill>
              <a:srgbClr val="F1A0C2"/>
            </a:solidFill>
          </p:grpSpPr>
          <p:sp>
            <p:nvSpPr>
              <p:cNvPr id="26" name="Freeform 38">
                <a:extLst>
                  <a:ext uri="{FF2B5EF4-FFF2-40B4-BE49-F238E27FC236}">
                    <a16:creationId xmlns:a16="http://schemas.microsoft.com/office/drawing/2014/main" id="{3033BE65-FAE1-AC15-43D6-DC853F2F1C9D}"/>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27" name="Freeform 39">
                <a:extLst>
                  <a:ext uri="{FF2B5EF4-FFF2-40B4-BE49-F238E27FC236}">
                    <a16:creationId xmlns:a16="http://schemas.microsoft.com/office/drawing/2014/main" id="{9761859D-55B5-CD9D-E80F-20B1D6917FEA}"/>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pPr algn="l" rtl="0"/>
                <a:endParaRPr lang="en-US"/>
              </a:p>
            </p:txBody>
          </p:sp>
          <p:sp>
            <p:nvSpPr>
              <p:cNvPr id="32" name="Freeform 40">
                <a:extLst>
                  <a:ext uri="{FF2B5EF4-FFF2-40B4-BE49-F238E27FC236}">
                    <a16:creationId xmlns:a16="http://schemas.microsoft.com/office/drawing/2014/main" id="{C6249736-E45E-6593-DCDB-328556A64C2C}"/>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pPr algn="l" rtl="0"/>
                <a:endParaRPr lang="en-US"/>
              </a:p>
            </p:txBody>
          </p:sp>
          <p:sp>
            <p:nvSpPr>
              <p:cNvPr id="33" name="Freeform 41">
                <a:extLst>
                  <a:ext uri="{FF2B5EF4-FFF2-40B4-BE49-F238E27FC236}">
                    <a16:creationId xmlns:a16="http://schemas.microsoft.com/office/drawing/2014/main" id="{8B3FABD3-DBA1-05BD-2FD7-75DAA3A4649B}"/>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34" name="Freeform 42">
                <a:extLst>
                  <a:ext uri="{FF2B5EF4-FFF2-40B4-BE49-F238E27FC236}">
                    <a16:creationId xmlns:a16="http://schemas.microsoft.com/office/drawing/2014/main" id="{BF6C938C-1D98-61BF-1BCD-BD520E211C82}"/>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7" name="Graphic 2">
              <a:extLst>
                <a:ext uri="{FF2B5EF4-FFF2-40B4-BE49-F238E27FC236}">
                  <a16:creationId xmlns:a16="http://schemas.microsoft.com/office/drawing/2014/main" id="{E509E1AE-1CE5-7126-6CE6-870F2A270CB5}"/>
                </a:ext>
              </a:extLst>
            </p:cNvPr>
            <p:cNvGrpSpPr/>
            <p:nvPr/>
          </p:nvGrpSpPr>
          <p:grpSpPr>
            <a:xfrm>
              <a:off x="1305674" y="4681705"/>
              <a:ext cx="305346" cy="518817"/>
              <a:chOff x="1305674" y="4681705"/>
              <a:chExt cx="305346" cy="518817"/>
            </a:xfrm>
            <a:solidFill>
              <a:srgbClr val="F1A0C2"/>
            </a:solidFill>
          </p:grpSpPr>
          <p:sp>
            <p:nvSpPr>
              <p:cNvPr id="21" name="Freeform 33">
                <a:extLst>
                  <a:ext uri="{FF2B5EF4-FFF2-40B4-BE49-F238E27FC236}">
                    <a16:creationId xmlns:a16="http://schemas.microsoft.com/office/drawing/2014/main" id="{166D3148-F238-E4FC-DF6F-F02BAAFB2BCF}"/>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22" name="Freeform 34">
                <a:extLst>
                  <a:ext uri="{FF2B5EF4-FFF2-40B4-BE49-F238E27FC236}">
                    <a16:creationId xmlns:a16="http://schemas.microsoft.com/office/drawing/2014/main" id="{41002BDC-6037-48E2-C65D-8A6450FB8931}"/>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sp>
            <p:nvSpPr>
              <p:cNvPr id="23" name="Freeform 35">
                <a:extLst>
                  <a:ext uri="{FF2B5EF4-FFF2-40B4-BE49-F238E27FC236}">
                    <a16:creationId xmlns:a16="http://schemas.microsoft.com/office/drawing/2014/main" id="{E5D03502-7855-C80B-BFCF-58BE0A78462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pPr algn="l" rtl="0"/>
                <a:endParaRPr lang="en-US"/>
              </a:p>
            </p:txBody>
          </p:sp>
          <p:sp>
            <p:nvSpPr>
              <p:cNvPr id="24" name="Freeform 36">
                <a:extLst>
                  <a:ext uri="{FF2B5EF4-FFF2-40B4-BE49-F238E27FC236}">
                    <a16:creationId xmlns:a16="http://schemas.microsoft.com/office/drawing/2014/main" id="{5FFD888F-7A7C-D592-81A3-82A63AC46A69}"/>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25" name="Freeform 37">
                <a:extLst>
                  <a:ext uri="{FF2B5EF4-FFF2-40B4-BE49-F238E27FC236}">
                    <a16:creationId xmlns:a16="http://schemas.microsoft.com/office/drawing/2014/main" id="{D8B8F413-BAA0-0351-EEAA-537602279549}"/>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8" name="Graphic 2">
              <a:extLst>
                <a:ext uri="{FF2B5EF4-FFF2-40B4-BE49-F238E27FC236}">
                  <a16:creationId xmlns:a16="http://schemas.microsoft.com/office/drawing/2014/main" id="{798743E9-DFD6-BD1F-9FE3-79CD7238A320}"/>
                </a:ext>
              </a:extLst>
            </p:cNvPr>
            <p:cNvGrpSpPr/>
            <p:nvPr/>
          </p:nvGrpSpPr>
          <p:grpSpPr>
            <a:xfrm>
              <a:off x="1725169" y="4951566"/>
              <a:ext cx="306297" cy="518817"/>
              <a:chOff x="1725169" y="4951566"/>
              <a:chExt cx="306297" cy="518817"/>
            </a:xfrm>
            <a:solidFill>
              <a:srgbClr val="F1A0C2"/>
            </a:solidFill>
          </p:grpSpPr>
          <p:sp>
            <p:nvSpPr>
              <p:cNvPr id="16" name="Freeform 28">
                <a:extLst>
                  <a:ext uri="{FF2B5EF4-FFF2-40B4-BE49-F238E27FC236}">
                    <a16:creationId xmlns:a16="http://schemas.microsoft.com/office/drawing/2014/main" id="{41ACF0F1-FD4F-4C12-E260-3A06FD44CB9B}"/>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17" name="Freeform 29">
                <a:extLst>
                  <a:ext uri="{FF2B5EF4-FFF2-40B4-BE49-F238E27FC236}">
                    <a16:creationId xmlns:a16="http://schemas.microsoft.com/office/drawing/2014/main" id="{816E58A2-2797-EC8F-F323-5D8796AAED9D}"/>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sp>
            <p:nvSpPr>
              <p:cNvPr id="18" name="Freeform 30">
                <a:extLst>
                  <a:ext uri="{FF2B5EF4-FFF2-40B4-BE49-F238E27FC236}">
                    <a16:creationId xmlns:a16="http://schemas.microsoft.com/office/drawing/2014/main" id="{285F6832-6067-0B37-BB41-33AEAF249BB9}"/>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pPr algn="l" rtl="0"/>
                <a:endParaRPr lang="en-US"/>
              </a:p>
            </p:txBody>
          </p:sp>
          <p:sp>
            <p:nvSpPr>
              <p:cNvPr id="19" name="Freeform 31">
                <a:extLst>
                  <a:ext uri="{FF2B5EF4-FFF2-40B4-BE49-F238E27FC236}">
                    <a16:creationId xmlns:a16="http://schemas.microsoft.com/office/drawing/2014/main" id="{296B23E8-443D-6376-891B-D748B14F5D1E}"/>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20" name="Freeform 32">
                <a:extLst>
                  <a:ext uri="{FF2B5EF4-FFF2-40B4-BE49-F238E27FC236}">
                    <a16:creationId xmlns:a16="http://schemas.microsoft.com/office/drawing/2014/main" id="{A7CB732E-794C-D3BE-F74E-13E3EE2165D8}"/>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9" name="Graphic 2">
              <a:extLst>
                <a:ext uri="{FF2B5EF4-FFF2-40B4-BE49-F238E27FC236}">
                  <a16:creationId xmlns:a16="http://schemas.microsoft.com/office/drawing/2014/main" id="{5880792D-B332-6521-37F4-3B515E74C3C3}"/>
                </a:ext>
              </a:extLst>
            </p:cNvPr>
            <p:cNvGrpSpPr/>
            <p:nvPr/>
          </p:nvGrpSpPr>
          <p:grpSpPr>
            <a:xfrm>
              <a:off x="690225" y="4499263"/>
              <a:ext cx="1499146" cy="1498491"/>
              <a:chOff x="690225" y="4499263"/>
              <a:chExt cx="1499146" cy="1498491"/>
            </a:xfrm>
            <a:solidFill>
              <a:srgbClr val="000000"/>
            </a:solidFill>
          </p:grpSpPr>
          <p:grpSp>
            <p:nvGrpSpPr>
              <p:cNvPr id="10" name="Graphic 2">
                <a:extLst>
                  <a:ext uri="{FF2B5EF4-FFF2-40B4-BE49-F238E27FC236}">
                    <a16:creationId xmlns:a16="http://schemas.microsoft.com/office/drawing/2014/main" id="{F5F8CE10-CE81-4032-77A0-CDB57BB1C02F}"/>
                  </a:ext>
                </a:extLst>
              </p:cNvPr>
              <p:cNvGrpSpPr/>
              <p:nvPr userDrawn="1"/>
            </p:nvGrpSpPr>
            <p:grpSpPr>
              <a:xfrm>
                <a:off x="690225" y="4499263"/>
                <a:ext cx="1499146" cy="1498491"/>
                <a:chOff x="690225" y="4499263"/>
                <a:chExt cx="1499146" cy="1498491"/>
              </a:xfrm>
              <a:solidFill>
                <a:srgbClr val="000000"/>
              </a:solidFill>
            </p:grpSpPr>
            <p:sp>
              <p:nvSpPr>
                <p:cNvPr id="14" name="Freeform 26">
                  <a:extLst>
                    <a:ext uri="{FF2B5EF4-FFF2-40B4-BE49-F238E27FC236}">
                      <a16:creationId xmlns:a16="http://schemas.microsoft.com/office/drawing/2014/main" id="{03254A03-9403-C989-F955-2D3984AF116A}"/>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pPr algn="l" rtl="0"/>
                  <a:endParaRPr lang="en-US"/>
                </a:p>
              </p:txBody>
            </p:sp>
            <p:sp>
              <p:nvSpPr>
                <p:cNvPr id="15" name="Freeform 27">
                  <a:extLst>
                    <a:ext uri="{FF2B5EF4-FFF2-40B4-BE49-F238E27FC236}">
                      <a16:creationId xmlns:a16="http://schemas.microsoft.com/office/drawing/2014/main" id="{25C85446-946F-6FEC-C71C-45017489301A}"/>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pPr algn="l" rtl="0"/>
                  <a:endParaRPr lang="en-US"/>
                </a:p>
              </p:txBody>
            </p:sp>
          </p:grpSp>
          <p:sp>
            <p:nvSpPr>
              <p:cNvPr id="11" name="Freeform 18">
                <a:extLst>
                  <a:ext uri="{FF2B5EF4-FFF2-40B4-BE49-F238E27FC236}">
                    <a16:creationId xmlns:a16="http://schemas.microsoft.com/office/drawing/2014/main" id="{95469A89-36CC-5788-7870-5620792F035F}"/>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pPr algn="l" rtl="0"/>
                <a:endParaRPr lang="en-US"/>
              </a:p>
            </p:txBody>
          </p:sp>
          <p:sp>
            <p:nvSpPr>
              <p:cNvPr id="12" name="Freeform 20">
                <a:extLst>
                  <a:ext uri="{FF2B5EF4-FFF2-40B4-BE49-F238E27FC236}">
                    <a16:creationId xmlns:a16="http://schemas.microsoft.com/office/drawing/2014/main" id="{AED76091-B33F-01A3-2E89-D503673A4037}"/>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pPr algn="l" rtl="0"/>
                <a:endParaRPr lang="en-US"/>
              </a:p>
            </p:txBody>
          </p:sp>
          <p:sp>
            <p:nvSpPr>
              <p:cNvPr id="13" name="Freeform 25">
                <a:extLst>
                  <a:ext uri="{FF2B5EF4-FFF2-40B4-BE49-F238E27FC236}">
                    <a16:creationId xmlns:a16="http://schemas.microsoft.com/office/drawing/2014/main" id="{2786B5D7-F4F0-3AE1-6C77-DF45218312F5}"/>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pPr algn="l" rtl="0"/>
                <a:endParaRPr lang="en-US"/>
              </a:p>
            </p:txBody>
          </p:sp>
        </p:grpSp>
      </p:grpSp>
      <p:sp>
        <p:nvSpPr>
          <p:cNvPr id="2" name="TextBox 1">
            <a:extLst>
              <a:ext uri="{FF2B5EF4-FFF2-40B4-BE49-F238E27FC236}">
                <a16:creationId xmlns:a16="http://schemas.microsoft.com/office/drawing/2014/main" id="{A7E86ABC-E773-F69E-B7C1-D4AAB9EB3882}"/>
              </a:ext>
            </a:extLst>
          </p:cNvPr>
          <p:cNvSpPr txBox="1"/>
          <p:nvPr/>
        </p:nvSpPr>
        <p:spPr>
          <a:xfrm>
            <a:off x="3363311" y="6148551"/>
            <a:ext cx="8891749"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Calibri"/>
                <a:cs typeface="Calibri"/>
              </a:rPr>
              <a:t>*"</a:t>
            </a:r>
            <a:r>
              <a:rPr lang="en-US" sz="1100">
                <a:solidFill>
                  <a:srgbClr val="404040"/>
                </a:solidFill>
                <a:latin typeface="Arial"/>
                <a:ea typeface="Calibri"/>
                <a:cs typeface="Arial"/>
              </a:rPr>
              <a:t>Digital Competence Framework for Educators" </a:t>
            </a:r>
            <a:r>
              <a:rPr lang="en-US" sz="1100" err="1">
                <a:solidFill>
                  <a:srgbClr val="404040"/>
                </a:solidFill>
                <a:latin typeface="Arial"/>
                <a:ea typeface="Calibri"/>
                <a:cs typeface="Arial"/>
              </a:rPr>
              <a:t>ifadesinin</a:t>
            </a:r>
            <a:r>
              <a:rPr lang="en-US" sz="1100">
                <a:solidFill>
                  <a:srgbClr val="404040"/>
                </a:solidFill>
                <a:latin typeface="Arial"/>
                <a:ea typeface="Calibri"/>
                <a:cs typeface="Arial"/>
              </a:rPr>
              <a:t> </a:t>
            </a:r>
            <a:r>
              <a:rPr lang="en-US" sz="1100" err="1">
                <a:solidFill>
                  <a:srgbClr val="404040"/>
                </a:solidFill>
                <a:latin typeface="Arial"/>
                <a:ea typeface="Calibri"/>
                <a:cs typeface="Arial"/>
              </a:rPr>
              <a:t>kısaltması</a:t>
            </a:r>
            <a:r>
              <a:rPr lang="en-US" sz="1100">
                <a:solidFill>
                  <a:srgbClr val="404040"/>
                </a:solidFill>
                <a:latin typeface="Arial"/>
                <a:ea typeface="Calibri"/>
                <a:cs typeface="Arial"/>
              </a:rPr>
              <a:t> </a:t>
            </a:r>
            <a:r>
              <a:rPr lang="en-US" sz="1100" err="1">
                <a:solidFill>
                  <a:srgbClr val="404040"/>
                </a:solidFill>
                <a:latin typeface="Arial"/>
                <a:ea typeface="Calibri"/>
                <a:cs typeface="Arial"/>
              </a:rPr>
              <a:t>olan</a:t>
            </a:r>
            <a:r>
              <a:rPr lang="en-US" sz="1100">
                <a:solidFill>
                  <a:srgbClr val="404040"/>
                </a:solidFill>
                <a:latin typeface="Arial"/>
                <a:ea typeface="Calibri"/>
                <a:cs typeface="Arial"/>
              </a:rPr>
              <a:t> </a:t>
            </a:r>
            <a:r>
              <a:rPr lang="en-US" sz="1100" err="1">
                <a:solidFill>
                  <a:srgbClr val="404040"/>
                </a:solidFill>
                <a:latin typeface="Arial"/>
                <a:ea typeface="Calibri"/>
                <a:cs typeface="Arial"/>
              </a:rPr>
              <a:t>kavram</a:t>
            </a:r>
            <a:r>
              <a:rPr lang="en-US" sz="1100">
                <a:solidFill>
                  <a:srgbClr val="404040"/>
                </a:solidFill>
                <a:latin typeface="Arial"/>
                <a:ea typeface="Calibri"/>
                <a:cs typeface="Arial"/>
              </a:rPr>
              <a:t>, </a:t>
            </a:r>
            <a:r>
              <a:rPr lang="en-US" sz="1100" err="1">
                <a:solidFill>
                  <a:srgbClr val="374151"/>
                </a:solidFill>
                <a:ea typeface="+mn-lt"/>
                <a:cs typeface="+mn-lt"/>
              </a:rPr>
              <a:t>Eğitimciler</a:t>
            </a:r>
            <a:r>
              <a:rPr lang="en-US" sz="1100">
                <a:solidFill>
                  <a:srgbClr val="374151"/>
                </a:solidFill>
                <a:ea typeface="+mn-lt"/>
                <a:cs typeface="+mn-lt"/>
              </a:rPr>
              <a:t> </a:t>
            </a:r>
            <a:r>
              <a:rPr lang="en-US" sz="1100" err="1">
                <a:solidFill>
                  <a:srgbClr val="374151"/>
                </a:solidFill>
                <a:ea typeface="+mn-lt"/>
                <a:cs typeface="+mn-lt"/>
              </a:rPr>
              <a:t>için</a:t>
            </a:r>
            <a:r>
              <a:rPr lang="en-US" sz="1100">
                <a:solidFill>
                  <a:srgbClr val="374151"/>
                </a:solidFill>
                <a:ea typeface="+mn-lt"/>
                <a:cs typeface="+mn-lt"/>
              </a:rPr>
              <a:t> Dijital </a:t>
            </a:r>
            <a:r>
              <a:rPr lang="en-US" sz="1100" err="1">
                <a:solidFill>
                  <a:srgbClr val="374151"/>
                </a:solidFill>
                <a:ea typeface="+mn-lt"/>
                <a:cs typeface="+mn-lt"/>
              </a:rPr>
              <a:t>Yetkinlik</a:t>
            </a:r>
            <a:r>
              <a:rPr lang="en-US" sz="1100">
                <a:solidFill>
                  <a:srgbClr val="374151"/>
                </a:solidFill>
                <a:ea typeface="+mn-lt"/>
                <a:cs typeface="+mn-lt"/>
              </a:rPr>
              <a:t> </a:t>
            </a:r>
            <a:r>
              <a:rPr lang="en-US" sz="1100" err="1">
                <a:solidFill>
                  <a:srgbClr val="374151"/>
                </a:solidFill>
                <a:ea typeface="+mn-lt"/>
                <a:cs typeface="+mn-lt"/>
              </a:rPr>
              <a:t>Çerçevesi</a:t>
            </a:r>
            <a:r>
              <a:rPr lang="en-US" sz="1100">
                <a:solidFill>
                  <a:srgbClr val="374151"/>
                </a:solidFill>
                <a:ea typeface="+mn-lt"/>
                <a:cs typeface="+mn-lt"/>
              </a:rPr>
              <a:t> </a:t>
            </a:r>
            <a:r>
              <a:rPr lang="en-US" sz="1100" err="1">
                <a:solidFill>
                  <a:srgbClr val="374151"/>
                </a:solidFill>
                <a:ea typeface="+mn-lt"/>
                <a:cs typeface="+mn-lt"/>
              </a:rPr>
              <a:t>anlamındadır</a:t>
            </a:r>
            <a:r>
              <a:rPr lang="en-US" sz="1100">
                <a:solidFill>
                  <a:srgbClr val="374151"/>
                </a:solidFill>
                <a:ea typeface="+mn-lt"/>
                <a:cs typeface="+mn-lt"/>
              </a:rPr>
              <a:t>.</a:t>
            </a:r>
            <a:endParaRPr lang="en-US" sz="1100">
              <a:ea typeface="Calibri"/>
              <a:cs typeface="Calibri"/>
            </a:endParaRPr>
          </a:p>
          <a:p>
            <a:pPr algn="l"/>
            <a:endParaRPr lang="en-US">
              <a:ea typeface="Calibri"/>
              <a:cs typeface="Calibri"/>
            </a:endParaRPr>
          </a:p>
        </p:txBody>
      </p:sp>
    </p:spTree>
    <p:extLst>
      <p:ext uri="{BB962C8B-B14F-4D97-AF65-F5344CB8AC3E}">
        <p14:creationId xmlns:p14="http://schemas.microsoft.com/office/powerpoint/2010/main" val="3473261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37798-5686-1987-B8F2-AC0280FD7A48}"/>
              </a:ext>
            </a:extLst>
          </p:cNvPr>
          <p:cNvSpPr txBox="1"/>
          <p:nvPr/>
        </p:nvSpPr>
        <p:spPr>
          <a:xfrm>
            <a:off x="9171967" y="441982"/>
            <a:ext cx="2794568" cy="4708981"/>
          </a:xfrm>
          <a:prstGeom prst="rect">
            <a:avLst/>
          </a:prstGeom>
          <a:noFill/>
        </p:spPr>
        <p:txBody>
          <a:bodyPr wrap="square" lIns="91440" tIns="45720" rIns="91440" bIns="45720" anchor="t">
            <a:spAutoFit/>
          </a:bodyPr>
          <a:lstStyle/>
          <a:p>
            <a:r>
              <a:rPr lang="tr-TR" sz="2000" b="1">
                <a:solidFill>
                  <a:srgbClr val="444444"/>
                </a:solidFill>
                <a:effectLst/>
                <a:cs typeface="Calibri"/>
              </a:rPr>
              <a:t>Gıda</a:t>
            </a:r>
            <a:r>
              <a:rPr lang="tr-TR" sz="2000" b="1">
                <a:solidFill>
                  <a:srgbClr val="444444"/>
                </a:solidFill>
                <a:cs typeface="Calibri"/>
              </a:rPr>
              <a:t> Sistemi</a:t>
            </a:r>
            <a:r>
              <a:rPr lang="tr-TR" sz="2000" b="1">
                <a:solidFill>
                  <a:srgbClr val="444444"/>
                </a:solidFill>
                <a:effectLst/>
                <a:cs typeface="Calibri"/>
              </a:rPr>
              <a:t> ve </a:t>
            </a:r>
            <a:r>
              <a:rPr lang="tr-TR" sz="2000" b="1">
                <a:solidFill>
                  <a:srgbClr val="444444"/>
                </a:solidFill>
                <a:cs typeface="Calibri"/>
              </a:rPr>
              <a:t>Etkenleri</a:t>
            </a:r>
            <a:endParaRPr lang="tr-TR" sz="2000" b="1">
              <a:solidFill>
                <a:srgbClr val="444444"/>
              </a:solidFill>
              <a:ea typeface="Calibri"/>
              <a:cs typeface="Calibri"/>
            </a:endParaRPr>
          </a:p>
          <a:p>
            <a:pPr algn="l"/>
            <a:r>
              <a:rPr lang="tr-TR" b="1" err="1">
                <a:solidFill>
                  <a:srgbClr val="444444"/>
                </a:solidFill>
                <a:effectLst/>
                <a:cs typeface="Calibri"/>
              </a:rPr>
              <a:t>Ericksen</a:t>
            </a:r>
            <a:r>
              <a:rPr lang="tr-TR" b="1">
                <a:solidFill>
                  <a:srgbClr val="444444"/>
                </a:solidFill>
                <a:effectLst/>
                <a:cs typeface="Calibri"/>
              </a:rPr>
              <a:t> 2008'den uyarlanmıştır</a:t>
            </a:r>
            <a:r>
              <a:rPr lang="tr-TR" b="1">
                <a:solidFill>
                  <a:srgbClr val="444444"/>
                </a:solidFill>
                <a:cs typeface="Calibri"/>
              </a:rPr>
              <a:t>.</a:t>
            </a:r>
            <a:endParaRPr lang="tr-TR" b="1">
              <a:solidFill>
                <a:srgbClr val="444444"/>
              </a:solidFill>
              <a:effectLst/>
              <a:ea typeface="Calibri"/>
              <a:cs typeface="Calibri"/>
            </a:endParaRPr>
          </a:p>
          <a:p>
            <a:pPr algn="l" rtl="0"/>
            <a:r>
              <a:rPr lang="tr-TR" sz="2000" b="1">
                <a:solidFill>
                  <a:srgbClr val="F79037"/>
                </a:solidFill>
                <a:cs typeface="Calibri"/>
                <a:hlinkClick r:id="rId2">
                  <a:extLst>
                    <a:ext uri="{A12FA001-AC4F-418D-AE19-62706E023703}">
                      <ahyp:hlinkClr xmlns:ahyp="http://schemas.microsoft.com/office/drawing/2018/hyperlinkcolor" val="tx"/>
                    </a:ext>
                  </a:extLst>
                </a:hlinkClick>
              </a:rPr>
              <a:t>KAYNAK</a:t>
            </a:r>
            <a:endParaRPr lang="tr-TR" sz="2000" b="1">
              <a:solidFill>
                <a:srgbClr val="F79037"/>
              </a:solidFill>
              <a:ea typeface="Calibri"/>
              <a:cs typeface="Calibri"/>
            </a:endParaRPr>
          </a:p>
          <a:p>
            <a:pPr algn="l" rtl="0"/>
            <a:endParaRPr lang="tr-TR" sz="2400" b="0" i="0">
              <a:effectLst/>
              <a:ea typeface="Calibri"/>
              <a:cs typeface="Calibri"/>
            </a:endParaRPr>
          </a:p>
          <a:p>
            <a:r>
              <a:rPr lang="tr-TR" sz="2000" i="0" err="1">
                <a:solidFill>
                  <a:srgbClr val="000000"/>
                </a:solidFill>
                <a:effectLst/>
                <a:ea typeface="+mn-lt"/>
                <a:cs typeface="+mn-lt"/>
              </a:rPr>
              <a:t>Polly</a:t>
            </a:r>
            <a:r>
              <a:rPr lang="tr-TR" sz="2000">
                <a:solidFill>
                  <a:srgbClr val="000000"/>
                </a:solidFill>
                <a:ea typeface="+mn-lt"/>
                <a:cs typeface="+mn-lt"/>
              </a:rPr>
              <a:t> </a:t>
            </a:r>
            <a:r>
              <a:rPr lang="tr-TR" sz="2000" err="1">
                <a:solidFill>
                  <a:srgbClr val="000000"/>
                </a:solidFill>
                <a:effectLst/>
                <a:ea typeface="+mn-lt"/>
                <a:cs typeface="+mn-lt"/>
              </a:rPr>
              <a:t>Ericksen</a:t>
            </a:r>
            <a:r>
              <a:rPr lang="tr-TR" sz="2000" i="0">
                <a:solidFill>
                  <a:srgbClr val="000000"/>
                </a:solidFill>
                <a:effectLst/>
                <a:ea typeface="+mn-lt"/>
                <a:cs typeface="+mn-lt"/>
              </a:rPr>
              <a:t>, Vermont Üniversitesi</a:t>
            </a:r>
            <a:r>
              <a:rPr lang="tr-TR" sz="2000">
                <a:solidFill>
                  <a:srgbClr val="000000"/>
                </a:solidFill>
                <a:ea typeface="+mn-lt"/>
                <a:cs typeface="+mn-lt"/>
              </a:rPr>
              <a:t> Gıda Sistemleri Araştırma Merkezi Müdürü'dür</a:t>
            </a:r>
            <a:r>
              <a:rPr lang="tr-TR" sz="2000" i="0">
                <a:solidFill>
                  <a:srgbClr val="000000"/>
                </a:solidFill>
                <a:effectLst/>
                <a:ea typeface="+mn-lt"/>
                <a:cs typeface="+mn-lt"/>
              </a:rPr>
              <a:t>. Tarım, gıda sistemleri ve çevresel değişim konularında araştırma ve geliştirme </a:t>
            </a:r>
            <a:r>
              <a:rPr lang="tr-TR" sz="2000">
                <a:solidFill>
                  <a:srgbClr val="000000"/>
                </a:solidFill>
                <a:ea typeface="+mn-lt"/>
                <a:cs typeface="+mn-lt"/>
              </a:rPr>
              <a:t>alanında</a:t>
            </a:r>
            <a:r>
              <a:rPr lang="tr-TR" sz="2000" i="0">
                <a:solidFill>
                  <a:srgbClr val="000000"/>
                </a:solidFill>
                <a:effectLst/>
                <a:ea typeface="+mn-lt"/>
                <a:cs typeface="+mn-lt"/>
              </a:rPr>
              <a:t> 20 yılı aşkın deneyime sahiptir.</a:t>
            </a:r>
            <a:endParaRPr lang="tr-TR">
              <a:ea typeface="Calibri"/>
              <a:cs typeface="Calibri"/>
            </a:endParaRPr>
          </a:p>
        </p:txBody>
      </p:sp>
      <p:grpSp>
        <p:nvGrpSpPr>
          <p:cNvPr id="5" name="Graphic 2">
            <a:extLst>
              <a:ext uri="{FF2B5EF4-FFF2-40B4-BE49-F238E27FC236}">
                <a16:creationId xmlns:a16="http://schemas.microsoft.com/office/drawing/2014/main" id="{36AFA2BF-50ED-5477-AA2B-EC1C22F648A4}"/>
              </a:ext>
            </a:extLst>
          </p:cNvPr>
          <p:cNvGrpSpPr/>
          <p:nvPr/>
        </p:nvGrpSpPr>
        <p:grpSpPr>
          <a:xfrm>
            <a:off x="965732" y="341865"/>
            <a:ext cx="2673792" cy="5233985"/>
            <a:chOff x="1011478" y="507890"/>
            <a:chExt cx="2673792" cy="5233985"/>
          </a:xfrm>
        </p:grpSpPr>
        <p:grpSp>
          <p:nvGrpSpPr>
            <p:cNvPr id="7" name="Graphic 2">
              <a:extLst>
                <a:ext uri="{FF2B5EF4-FFF2-40B4-BE49-F238E27FC236}">
                  <a16:creationId xmlns:a16="http://schemas.microsoft.com/office/drawing/2014/main" id="{1FC9CB8D-3C89-7CC2-02B0-26182B2F336A}"/>
                </a:ext>
              </a:extLst>
            </p:cNvPr>
            <p:cNvGrpSpPr/>
            <p:nvPr/>
          </p:nvGrpSpPr>
          <p:grpSpPr>
            <a:xfrm>
              <a:off x="1113800" y="507890"/>
              <a:ext cx="1533153" cy="5233985"/>
              <a:chOff x="1113800" y="507890"/>
              <a:chExt cx="1533153" cy="5233985"/>
            </a:xfrm>
            <a:noFill/>
          </p:grpSpPr>
          <p:sp>
            <p:nvSpPr>
              <p:cNvPr id="8" name="Freeform 7">
                <a:extLst>
                  <a:ext uri="{FF2B5EF4-FFF2-40B4-BE49-F238E27FC236}">
                    <a16:creationId xmlns:a16="http://schemas.microsoft.com/office/drawing/2014/main" id="{012A12E7-1F96-7EF5-23D9-5D09765BF343}"/>
                  </a:ext>
                </a:extLst>
              </p:cNvPr>
              <p:cNvSpPr/>
              <p:nvPr/>
            </p:nvSpPr>
            <p:spPr>
              <a:xfrm>
                <a:off x="1940763" y="5741875"/>
                <a:ext cx="11741" cy="16770"/>
              </a:xfrm>
              <a:custGeom>
                <a:avLst/>
                <a:gdLst>
                  <a:gd name="connsiteX0" fmla="*/ 11742 w 11741"/>
                  <a:gd name="connsiteY0" fmla="*/ 0 h 16770"/>
                  <a:gd name="connsiteX1" fmla="*/ 0 w 11741"/>
                  <a:gd name="connsiteY1" fmla="*/ 0 h 16770"/>
                </a:gdLst>
                <a:ahLst/>
                <a:cxnLst>
                  <a:cxn ang="0">
                    <a:pos x="connsiteX0" y="connsiteY0"/>
                  </a:cxn>
                  <a:cxn ang="0">
                    <a:pos x="connsiteX1" y="connsiteY1"/>
                  </a:cxn>
                </a:cxnLst>
                <a:rect l="l" t="t" r="r" b="b"/>
                <a:pathLst>
                  <a:path w="11741" h="16770">
                    <a:moveTo>
                      <a:pt x="11742" y="0"/>
                    </a:moveTo>
                    <a:lnTo>
                      <a:pt x="0" y="0"/>
                    </a:lnTo>
                  </a:path>
                </a:pathLst>
              </a:custGeom>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30112092-0F75-6887-917D-EB9DA332AA7B}"/>
                  </a:ext>
                </a:extLst>
              </p:cNvPr>
              <p:cNvSpPr/>
              <p:nvPr/>
            </p:nvSpPr>
            <p:spPr>
              <a:xfrm>
                <a:off x="1149026" y="5741875"/>
                <a:ext cx="746447" cy="16770"/>
              </a:xfrm>
              <a:custGeom>
                <a:avLst/>
                <a:gdLst>
                  <a:gd name="connsiteX0" fmla="*/ 746448 w 746447"/>
                  <a:gd name="connsiteY0" fmla="*/ 0 h 16770"/>
                  <a:gd name="connsiteX1" fmla="*/ 0 w 746447"/>
                  <a:gd name="connsiteY1" fmla="*/ 0 h 16770"/>
                </a:gdLst>
                <a:ahLst/>
                <a:cxnLst>
                  <a:cxn ang="0">
                    <a:pos x="connsiteX0" y="connsiteY0"/>
                  </a:cxn>
                  <a:cxn ang="0">
                    <a:pos x="connsiteX1" y="connsiteY1"/>
                  </a:cxn>
                </a:cxnLst>
                <a:rect l="l" t="t" r="r" b="b"/>
                <a:pathLst>
                  <a:path w="746447" h="16770">
                    <a:moveTo>
                      <a:pt x="746448" y="0"/>
                    </a:moveTo>
                    <a:lnTo>
                      <a:pt x="0" y="0"/>
                    </a:lnTo>
                  </a:path>
                </a:pathLst>
              </a:custGeom>
              <a:ln w="16771" cap="flat">
                <a:solidFill>
                  <a:srgbClr val="000000"/>
                </a:solidFill>
                <a:custDash>
                  <a:ds d="104137" sp="208275"/>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CC2AA7DD-04CF-308D-91C9-3E893B95ED4E}"/>
                  </a:ext>
                </a:extLst>
              </p:cNvPr>
              <p:cNvSpPr/>
              <p:nvPr/>
            </p:nvSpPr>
            <p:spPr>
              <a:xfrm>
                <a:off x="1113800" y="5730137"/>
                <a:ext cx="11741" cy="11738"/>
              </a:xfrm>
              <a:custGeom>
                <a:avLst/>
                <a:gdLst>
                  <a:gd name="connsiteX0" fmla="*/ 11742 w 11741"/>
                  <a:gd name="connsiteY0" fmla="*/ 11738 h 11738"/>
                  <a:gd name="connsiteX1" fmla="*/ 0 w 11741"/>
                  <a:gd name="connsiteY1" fmla="*/ 11738 h 11738"/>
                  <a:gd name="connsiteX2" fmla="*/ 0 w 11741"/>
                  <a:gd name="connsiteY2" fmla="*/ 0 h 11738"/>
                </a:gdLst>
                <a:ahLst/>
                <a:cxnLst>
                  <a:cxn ang="0">
                    <a:pos x="connsiteX0" y="connsiteY0"/>
                  </a:cxn>
                  <a:cxn ang="0">
                    <a:pos x="connsiteX1" y="connsiteY1"/>
                  </a:cxn>
                  <a:cxn ang="0">
                    <a:pos x="connsiteX2" y="connsiteY2"/>
                  </a:cxn>
                </a:cxnLst>
                <a:rect l="l" t="t" r="r" b="b"/>
                <a:pathLst>
                  <a:path w="11741" h="11738">
                    <a:moveTo>
                      <a:pt x="11742" y="11738"/>
                    </a:moveTo>
                    <a:lnTo>
                      <a:pt x="0" y="11738"/>
                    </a:lnTo>
                    <a:lnTo>
                      <a:pt x="0" y="0"/>
                    </a:lnTo>
                  </a:path>
                </a:pathLst>
              </a:custGeom>
              <a:noFill/>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1837F86E-366B-B67E-E7D0-13F34D1C05B8}"/>
                  </a:ext>
                </a:extLst>
              </p:cNvPr>
              <p:cNvSpPr/>
              <p:nvPr/>
            </p:nvSpPr>
            <p:spPr>
              <a:xfrm>
                <a:off x="1113800" y="544784"/>
                <a:ext cx="16774" cy="5138395"/>
              </a:xfrm>
              <a:custGeom>
                <a:avLst/>
                <a:gdLst>
                  <a:gd name="connsiteX0" fmla="*/ 0 w 16774"/>
                  <a:gd name="connsiteY0" fmla="*/ 5138396 h 5138395"/>
                  <a:gd name="connsiteX1" fmla="*/ 0 w 16774"/>
                  <a:gd name="connsiteY1" fmla="*/ 0 h 5138395"/>
                </a:gdLst>
                <a:ahLst/>
                <a:cxnLst>
                  <a:cxn ang="0">
                    <a:pos x="connsiteX0" y="connsiteY0"/>
                  </a:cxn>
                  <a:cxn ang="0">
                    <a:pos x="connsiteX1" y="connsiteY1"/>
                  </a:cxn>
                </a:cxnLst>
                <a:rect l="l" t="t" r="r" b="b"/>
                <a:pathLst>
                  <a:path w="16774" h="5138395">
                    <a:moveTo>
                      <a:pt x="0" y="5138396"/>
                    </a:moveTo>
                    <a:lnTo>
                      <a:pt x="0" y="0"/>
                    </a:lnTo>
                  </a:path>
                </a:pathLst>
              </a:custGeom>
              <a:ln w="16771" cap="flat">
                <a:solidFill>
                  <a:srgbClr val="000000"/>
                </a:solidFill>
                <a:custDash>
                  <a:ds d="106890" sp="213772"/>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5584534-6A7A-93CE-6B2E-76C7E6CDF0E5}"/>
                  </a:ext>
                </a:extLst>
              </p:cNvPr>
              <p:cNvSpPr/>
              <p:nvPr/>
            </p:nvSpPr>
            <p:spPr>
              <a:xfrm>
                <a:off x="1113800" y="507890"/>
                <a:ext cx="11741" cy="11739"/>
              </a:xfrm>
              <a:custGeom>
                <a:avLst/>
                <a:gdLst>
                  <a:gd name="connsiteX0" fmla="*/ 0 w 11741"/>
                  <a:gd name="connsiteY0" fmla="*/ 11739 h 11739"/>
                  <a:gd name="connsiteX1" fmla="*/ 0 w 11741"/>
                  <a:gd name="connsiteY1" fmla="*/ 0 h 11739"/>
                  <a:gd name="connsiteX2" fmla="*/ 11742 w 11741"/>
                  <a:gd name="connsiteY2" fmla="*/ 0 h 11739"/>
                </a:gdLst>
                <a:ahLst/>
                <a:cxnLst>
                  <a:cxn ang="0">
                    <a:pos x="connsiteX0" y="connsiteY0"/>
                  </a:cxn>
                  <a:cxn ang="0">
                    <a:pos x="connsiteX1" y="connsiteY1"/>
                  </a:cxn>
                  <a:cxn ang="0">
                    <a:pos x="connsiteX2" y="connsiteY2"/>
                  </a:cxn>
                </a:cxnLst>
                <a:rect l="l" t="t" r="r" b="b"/>
                <a:pathLst>
                  <a:path w="11741" h="11739">
                    <a:moveTo>
                      <a:pt x="0" y="11739"/>
                    </a:moveTo>
                    <a:lnTo>
                      <a:pt x="0" y="0"/>
                    </a:lnTo>
                    <a:lnTo>
                      <a:pt x="11742" y="0"/>
                    </a:lnTo>
                  </a:path>
                </a:pathLst>
              </a:custGeom>
              <a:noFill/>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2A63FD7-35A1-A15B-AB0C-8FE8281D94F5}"/>
                  </a:ext>
                </a:extLst>
              </p:cNvPr>
              <p:cNvSpPr/>
              <p:nvPr/>
            </p:nvSpPr>
            <p:spPr>
              <a:xfrm>
                <a:off x="1174187" y="507890"/>
                <a:ext cx="1435863" cy="16770"/>
              </a:xfrm>
              <a:custGeom>
                <a:avLst/>
                <a:gdLst>
                  <a:gd name="connsiteX0" fmla="*/ 0 w 1435863"/>
                  <a:gd name="connsiteY0" fmla="*/ 0 h 16770"/>
                  <a:gd name="connsiteX1" fmla="*/ 1435863 w 1435863"/>
                  <a:gd name="connsiteY1" fmla="*/ 0 h 16770"/>
                </a:gdLst>
                <a:ahLst/>
                <a:cxnLst>
                  <a:cxn ang="0">
                    <a:pos x="connsiteX0" y="connsiteY0"/>
                  </a:cxn>
                  <a:cxn ang="0">
                    <a:pos x="connsiteX1" y="connsiteY1"/>
                  </a:cxn>
                </a:cxnLst>
                <a:rect l="l" t="t" r="r" b="b"/>
                <a:pathLst>
                  <a:path w="1435863" h="16770">
                    <a:moveTo>
                      <a:pt x="0" y="0"/>
                    </a:moveTo>
                    <a:lnTo>
                      <a:pt x="1435863" y="0"/>
                    </a:lnTo>
                  </a:path>
                </a:pathLst>
              </a:custGeom>
              <a:ln w="16771" cap="flat">
                <a:solidFill>
                  <a:srgbClr val="000000"/>
                </a:solidFill>
                <a:custDash>
                  <a:ds d="108825" sp="217650"/>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200004A6-5917-D90F-9914-7EC787E18583}"/>
                  </a:ext>
                </a:extLst>
              </p:cNvPr>
              <p:cNvSpPr/>
              <p:nvPr/>
            </p:nvSpPr>
            <p:spPr>
              <a:xfrm>
                <a:off x="2635211" y="507890"/>
                <a:ext cx="11741" cy="11739"/>
              </a:xfrm>
              <a:custGeom>
                <a:avLst/>
                <a:gdLst>
                  <a:gd name="connsiteX0" fmla="*/ 0 w 11741"/>
                  <a:gd name="connsiteY0" fmla="*/ 0 h 11739"/>
                  <a:gd name="connsiteX1" fmla="*/ 11742 w 11741"/>
                  <a:gd name="connsiteY1" fmla="*/ 0 h 11739"/>
                  <a:gd name="connsiteX2" fmla="*/ 11742 w 11741"/>
                  <a:gd name="connsiteY2" fmla="*/ 11739 h 11739"/>
                </a:gdLst>
                <a:ahLst/>
                <a:cxnLst>
                  <a:cxn ang="0">
                    <a:pos x="connsiteX0" y="connsiteY0"/>
                  </a:cxn>
                  <a:cxn ang="0">
                    <a:pos x="connsiteX1" y="connsiteY1"/>
                  </a:cxn>
                  <a:cxn ang="0">
                    <a:pos x="connsiteX2" y="connsiteY2"/>
                  </a:cxn>
                </a:cxnLst>
                <a:rect l="l" t="t" r="r" b="b"/>
                <a:pathLst>
                  <a:path w="11741" h="11739">
                    <a:moveTo>
                      <a:pt x="0" y="0"/>
                    </a:moveTo>
                    <a:lnTo>
                      <a:pt x="11742" y="0"/>
                    </a:lnTo>
                    <a:lnTo>
                      <a:pt x="11742" y="11739"/>
                    </a:lnTo>
                  </a:path>
                </a:pathLst>
              </a:custGeom>
              <a:noFill/>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FE530E19-0D76-8CD3-5537-1D03F8B2F953}"/>
                  </a:ext>
                </a:extLst>
              </p:cNvPr>
              <p:cNvSpPr/>
              <p:nvPr/>
            </p:nvSpPr>
            <p:spPr>
              <a:xfrm>
                <a:off x="2646953" y="563231"/>
                <a:ext cx="16774" cy="241491"/>
              </a:xfrm>
              <a:custGeom>
                <a:avLst/>
                <a:gdLst>
                  <a:gd name="connsiteX0" fmla="*/ 0 w 16774"/>
                  <a:gd name="connsiteY0" fmla="*/ 0 h 241491"/>
                  <a:gd name="connsiteX1" fmla="*/ 0 w 16774"/>
                  <a:gd name="connsiteY1" fmla="*/ 241491 h 241491"/>
                </a:gdLst>
                <a:ahLst/>
                <a:cxnLst>
                  <a:cxn ang="0">
                    <a:pos x="connsiteX0" y="connsiteY0"/>
                  </a:cxn>
                  <a:cxn ang="0">
                    <a:pos x="connsiteX1" y="connsiteY1"/>
                  </a:cxn>
                </a:cxnLst>
                <a:rect l="l" t="t" r="r" b="b"/>
                <a:pathLst>
                  <a:path w="16774" h="241491">
                    <a:moveTo>
                      <a:pt x="0" y="0"/>
                    </a:moveTo>
                    <a:lnTo>
                      <a:pt x="0" y="241491"/>
                    </a:lnTo>
                  </a:path>
                </a:pathLst>
              </a:custGeom>
              <a:ln w="16771" cap="flat">
                <a:solidFill>
                  <a:srgbClr val="000000"/>
                </a:solidFill>
                <a:custDash>
                  <a:ds d="97755" sp="195510"/>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EAED6BB4-28C7-DE4F-847A-55D1C734CCD2}"/>
                  </a:ext>
                </a:extLst>
              </p:cNvPr>
              <p:cNvSpPr/>
              <p:nvPr/>
            </p:nvSpPr>
            <p:spPr>
              <a:xfrm>
                <a:off x="2646953" y="826524"/>
                <a:ext cx="16774" cy="11739"/>
              </a:xfrm>
              <a:custGeom>
                <a:avLst/>
                <a:gdLst>
                  <a:gd name="connsiteX0" fmla="*/ 0 w 16774"/>
                  <a:gd name="connsiteY0" fmla="*/ 0 h 11739"/>
                  <a:gd name="connsiteX1" fmla="*/ 0 w 16774"/>
                  <a:gd name="connsiteY1" fmla="*/ 11739 h 11739"/>
                </a:gdLst>
                <a:ahLst/>
                <a:cxnLst>
                  <a:cxn ang="0">
                    <a:pos x="connsiteX0" y="connsiteY0"/>
                  </a:cxn>
                  <a:cxn ang="0">
                    <a:pos x="connsiteX1" y="connsiteY1"/>
                  </a:cxn>
                </a:cxnLst>
                <a:rect l="l" t="t" r="r" b="b"/>
                <a:pathLst>
                  <a:path w="16774" h="11739">
                    <a:moveTo>
                      <a:pt x="0" y="0"/>
                    </a:moveTo>
                    <a:lnTo>
                      <a:pt x="0" y="11739"/>
                    </a:lnTo>
                  </a:path>
                </a:pathLst>
              </a:custGeom>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
          <p:nvSpPr>
            <p:cNvPr id="17" name="Freeform 16">
              <a:extLst>
                <a:ext uri="{FF2B5EF4-FFF2-40B4-BE49-F238E27FC236}">
                  <a16:creationId xmlns:a16="http://schemas.microsoft.com/office/drawing/2014/main" id="{842490C1-8058-4709-BD62-A005E3A15155}"/>
                </a:ext>
              </a:extLst>
            </p:cNvPr>
            <p:cNvSpPr/>
            <p:nvPr/>
          </p:nvSpPr>
          <p:spPr>
            <a:xfrm>
              <a:off x="1113800" y="4076593"/>
              <a:ext cx="2571470" cy="16770"/>
            </a:xfrm>
            <a:custGeom>
              <a:avLst/>
              <a:gdLst>
                <a:gd name="connsiteX0" fmla="*/ 2571470 w 2571470"/>
                <a:gd name="connsiteY0" fmla="*/ 0 h 16770"/>
                <a:gd name="connsiteX1" fmla="*/ 0 w 2571470"/>
                <a:gd name="connsiteY1" fmla="*/ 0 h 16770"/>
              </a:gdLst>
              <a:ahLst/>
              <a:cxnLst>
                <a:cxn ang="0">
                  <a:pos x="connsiteX0" y="connsiteY0"/>
                </a:cxn>
                <a:cxn ang="0">
                  <a:pos x="connsiteX1" y="connsiteY1"/>
                </a:cxn>
              </a:cxnLst>
              <a:rect l="l" t="t" r="r" b="b"/>
              <a:pathLst>
                <a:path w="2571470" h="16770">
                  <a:moveTo>
                    <a:pt x="2571470" y="0"/>
                  </a:moveTo>
                  <a:lnTo>
                    <a:pt x="0" y="0"/>
                  </a:lnTo>
                </a:path>
              </a:pathLst>
            </a:custGeom>
            <a:ln w="16771" cap="flat">
              <a:solidFill>
                <a:srgbClr val="000000"/>
              </a:solidFill>
              <a:custDash>
                <a:ds d="106298" sp="212595"/>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F5FF1146-BF80-EAB9-6395-89ACEEF05242}"/>
                </a:ext>
              </a:extLst>
            </p:cNvPr>
            <p:cNvSpPr/>
            <p:nvPr/>
          </p:nvSpPr>
          <p:spPr>
            <a:xfrm>
              <a:off x="1011478" y="3722741"/>
              <a:ext cx="204644" cy="102297"/>
            </a:xfrm>
            <a:custGeom>
              <a:avLst/>
              <a:gdLst>
                <a:gd name="connsiteX0" fmla="*/ 0 w 204644"/>
                <a:gd name="connsiteY0" fmla="*/ 102298 h 102297"/>
                <a:gd name="connsiteX1" fmla="*/ 102322 w 204644"/>
                <a:gd name="connsiteY1" fmla="*/ 0 h 102297"/>
                <a:gd name="connsiteX2" fmla="*/ 204644 w 204644"/>
                <a:gd name="connsiteY2" fmla="*/ 102298 h 102297"/>
              </a:gdLst>
              <a:ahLst/>
              <a:cxnLst>
                <a:cxn ang="0">
                  <a:pos x="connsiteX0" y="connsiteY0"/>
                </a:cxn>
                <a:cxn ang="0">
                  <a:pos x="connsiteX1" y="connsiteY1"/>
                </a:cxn>
                <a:cxn ang="0">
                  <a:pos x="connsiteX2" y="connsiteY2"/>
                </a:cxn>
              </a:cxnLst>
              <a:rect l="l" t="t" r="r" b="b"/>
              <a:pathLst>
                <a:path w="204644" h="102297">
                  <a:moveTo>
                    <a:pt x="0" y="102298"/>
                  </a:moveTo>
                  <a:lnTo>
                    <a:pt x="102322" y="0"/>
                  </a:lnTo>
                  <a:lnTo>
                    <a:pt x="204644" y="102298"/>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29C41200-6ADA-891C-AEEF-E4A833D5BBD0}"/>
                </a:ext>
              </a:extLst>
            </p:cNvPr>
            <p:cNvSpPr/>
            <p:nvPr/>
          </p:nvSpPr>
          <p:spPr>
            <a:xfrm>
              <a:off x="2544631" y="620250"/>
              <a:ext cx="204644" cy="103975"/>
            </a:xfrm>
            <a:custGeom>
              <a:avLst/>
              <a:gdLst>
                <a:gd name="connsiteX0" fmla="*/ 204644 w 204644"/>
                <a:gd name="connsiteY0" fmla="*/ 0 h 103975"/>
                <a:gd name="connsiteX1" fmla="*/ 102322 w 204644"/>
                <a:gd name="connsiteY1" fmla="*/ 103975 h 103975"/>
                <a:gd name="connsiteX2" fmla="*/ 0 w 204644"/>
                <a:gd name="connsiteY2" fmla="*/ 0 h 103975"/>
              </a:gdLst>
              <a:ahLst/>
              <a:cxnLst>
                <a:cxn ang="0">
                  <a:pos x="connsiteX0" y="connsiteY0"/>
                </a:cxn>
                <a:cxn ang="0">
                  <a:pos x="connsiteX1" y="connsiteY1"/>
                </a:cxn>
                <a:cxn ang="0">
                  <a:pos x="connsiteX2" y="connsiteY2"/>
                </a:cxn>
              </a:cxnLst>
              <a:rect l="l" t="t" r="r" b="b"/>
              <a:pathLst>
                <a:path w="204644" h="103975">
                  <a:moveTo>
                    <a:pt x="204644" y="0"/>
                  </a:moveTo>
                  <a:lnTo>
                    <a:pt x="102322" y="103975"/>
                  </a:lnTo>
                  <a:lnTo>
                    <a:pt x="0"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9D9E448F-D635-06F5-FC37-487E286E01BD}"/>
              </a:ext>
            </a:extLst>
          </p:cNvPr>
          <p:cNvGrpSpPr/>
          <p:nvPr/>
        </p:nvGrpSpPr>
        <p:grpSpPr>
          <a:xfrm>
            <a:off x="6236156" y="341865"/>
            <a:ext cx="2673792" cy="5233985"/>
            <a:chOff x="6281902" y="507890"/>
            <a:chExt cx="2673792" cy="5233985"/>
          </a:xfrm>
        </p:grpSpPr>
        <p:grpSp>
          <p:nvGrpSpPr>
            <p:cNvPr id="21" name="Graphic 2">
              <a:extLst>
                <a:ext uri="{FF2B5EF4-FFF2-40B4-BE49-F238E27FC236}">
                  <a16:creationId xmlns:a16="http://schemas.microsoft.com/office/drawing/2014/main" id="{FDE6C8F1-46C1-E111-B4A7-1863E85A53BA}"/>
                </a:ext>
              </a:extLst>
            </p:cNvPr>
            <p:cNvGrpSpPr/>
            <p:nvPr/>
          </p:nvGrpSpPr>
          <p:grpSpPr>
            <a:xfrm>
              <a:off x="7320218" y="507890"/>
              <a:ext cx="1533153" cy="5233985"/>
              <a:chOff x="7320218" y="507890"/>
              <a:chExt cx="1533153" cy="5233985"/>
            </a:xfrm>
            <a:noFill/>
          </p:grpSpPr>
          <p:sp>
            <p:nvSpPr>
              <p:cNvPr id="22" name="Freeform 21">
                <a:extLst>
                  <a:ext uri="{FF2B5EF4-FFF2-40B4-BE49-F238E27FC236}">
                    <a16:creationId xmlns:a16="http://schemas.microsoft.com/office/drawing/2014/main" id="{4055EA56-4A07-6C46-24A8-A7E6961C86B6}"/>
                  </a:ext>
                </a:extLst>
              </p:cNvPr>
              <p:cNvSpPr/>
              <p:nvPr/>
            </p:nvSpPr>
            <p:spPr>
              <a:xfrm>
                <a:off x="7586927" y="5741875"/>
                <a:ext cx="11741" cy="16770"/>
              </a:xfrm>
              <a:custGeom>
                <a:avLst/>
                <a:gdLst>
                  <a:gd name="connsiteX0" fmla="*/ 0 w 11741"/>
                  <a:gd name="connsiteY0" fmla="*/ 0 h 16770"/>
                  <a:gd name="connsiteX1" fmla="*/ 11742 w 11741"/>
                  <a:gd name="connsiteY1" fmla="*/ 0 h 16770"/>
                </a:gdLst>
                <a:ahLst/>
                <a:cxnLst>
                  <a:cxn ang="0">
                    <a:pos x="connsiteX0" y="connsiteY0"/>
                  </a:cxn>
                  <a:cxn ang="0">
                    <a:pos x="connsiteX1" y="connsiteY1"/>
                  </a:cxn>
                </a:cxnLst>
                <a:rect l="l" t="t" r="r" b="b"/>
                <a:pathLst>
                  <a:path w="11741" h="16770">
                    <a:moveTo>
                      <a:pt x="0" y="0"/>
                    </a:moveTo>
                    <a:lnTo>
                      <a:pt x="11742" y="0"/>
                    </a:lnTo>
                  </a:path>
                </a:pathLst>
              </a:custGeom>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693500F-5021-8C34-6F3C-71C7E2E4F735}"/>
                  </a:ext>
                </a:extLst>
              </p:cNvPr>
              <p:cNvSpPr/>
              <p:nvPr/>
            </p:nvSpPr>
            <p:spPr>
              <a:xfrm>
                <a:off x="7645636" y="5741875"/>
                <a:ext cx="1172509" cy="16770"/>
              </a:xfrm>
              <a:custGeom>
                <a:avLst/>
                <a:gdLst>
                  <a:gd name="connsiteX0" fmla="*/ 0 w 1172509"/>
                  <a:gd name="connsiteY0" fmla="*/ 0 h 16770"/>
                  <a:gd name="connsiteX1" fmla="*/ 1172510 w 1172509"/>
                  <a:gd name="connsiteY1" fmla="*/ 0 h 16770"/>
                </a:gdLst>
                <a:ahLst/>
                <a:cxnLst>
                  <a:cxn ang="0">
                    <a:pos x="connsiteX0" y="connsiteY0"/>
                  </a:cxn>
                  <a:cxn ang="0">
                    <a:pos x="connsiteX1" y="connsiteY1"/>
                  </a:cxn>
                </a:cxnLst>
                <a:rect l="l" t="t" r="r" b="b"/>
                <a:pathLst>
                  <a:path w="1172509" h="16770">
                    <a:moveTo>
                      <a:pt x="0" y="0"/>
                    </a:moveTo>
                    <a:lnTo>
                      <a:pt x="1172510" y="0"/>
                    </a:lnTo>
                  </a:path>
                </a:pathLst>
              </a:custGeom>
              <a:ln w="16771" cap="flat">
                <a:solidFill>
                  <a:srgbClr val="000000"/>
                </a:solidFill>
                <a:custDash>
                  <a:ds d="104895" sp="209782"/>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BF8E1001-B45B-A7A2-B75A-BD0D9CDC3F21}"/>
                  </a:ext>
                </a:extLst>
              </p:cNvPr>
              <p:cNvSpPr/>
              <p:nvPr/>
            </p:nvSpPr>
            <p:spPr>
              <a:xfrm>
                <a:off x="8841629" y="5730137"/>
                <a:ext cx="11742" cy="11738"/>
              </a:xfrm>
              <a:custGeom>
                <a:avLst/>
                <a:gdLst>
                  <a:gd name="connsiteX0" fmla="*/ 0 w 11742"/>
                  <a:gd name="connsiteY0" fmla="*/ 11738 h 11738"/>
                  <a:gd name="connsiteX1" fmla="*/ 11742 w 11742"/>
                  <a:gd name="connsiteY1" fmla="*/ 11738 h 11738"/>
                  <a:gd name="connsiteX2" fmla="*/ 11742 w 11742"/>
                  <a:gd name="connsiteY2" fmla="*/ 0 h 11738"/>
                </a:gdLst>
                <a:ahLst/>
                <a:cxnLst>
                  <a:cxn ang="0">
                    <a:pos x="connsiteX0" y="connsiteY0"/>
                  </a:cxn>
                  <a:cxn ang="0">
                    <a:pos x="connsiteX1" y="connsiteY1"/>
                  </a:cxn>
                  <a:cxn ang="0">
                    <a:pos x="connsiteX2" y="connsiteY2"/>
                  </a:cxn>
                </a:cxnLst>
                <a:rect l="l" t="t" r="r" b="b"/>
                <a:pathLst>
                  <a:path w="11742" h="11738">
                    <a:moveTo>
                      <a:pt x="0" y="11738"/>
                    </a:moveTo>
                    <a:lnTo>
                      <a:pt x="11742" y="11738"/>
                    </a:lnTo>
                    <a:lnTo>
                      <a:pt x="11742" y="0"/>
                    </a:lnTo>
                  </a:path>
                </a:pathLst>
              </a:custGeom>
              <a:noFill/>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ADB7DD19-3476-C4BC-4FB1-7F93385ACEA8}"/>
                  </a:ext>
                </a:extLst>
              </p:cNvPr>
              <p:cNvSpPr/>
              <p:nvPr/>
            </p:nvSpPr>
            <p:spPr>
              <a:xfrm>
                <a:off x="8853372" y="544784"/>
                <a:ext cx="16774" cy="5138395"/>
              </a:xfrm>
              <a:custGeom>
                <a:avLst/>
                <a:gdLst>
                  <a:gd name="connsiteX0" fmla="*/ 0 w 16774"/>
                  <a:gd name="connsiteY0" fmla="*/ 5138396 h 5138395"/>
                  <a:gd name="connsiteX1" fmla="*/ 0 w 16774"/>
                  <a:gd name="connsiteY1" fmla="*/ 0 h 5138395"/>
                </a:gdLst>
                <a:ahLst/>
                <a:cxnLst>
                  <a:cxn ang="0">
                    <a:pos x="connsiteX0" y="connsiteY0"/>
                  </a:cxn>
                  <a:cxn ang="0">
                    <a:pos x="connsiteX1" y="connsiteY1"/>
                  </a:cxn>
                </a:cxnLst>
                <a:rect l="l" t="t" r="r" b="b"/>
                <a:pathLst>
                  <a:path w="16774" h="5138395">
                    <a:moveTo>
                      <a:pt x="0" y="5138396"/>
                    </a:moveTo>
                    <a:lnTo>
                      <a:pt x="0" y="0"/>
                    </a:lnTo>
                  </a:path>
                </a:pathLst>
              </a:custGeom>
              <a:ln w="16771" cap="flat">
                <a:solidFill>
                  <a:srgbClr val="000000"/>
                </a:solidFill>
                <a:custDash>
                  <a:ds d="106890" sp="213772"/>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62125887-64F6-1FEE-A609-F927FE0FEB37}"/>
                  </a:ext>
                </a:extLst>
              </p:cNvPr>
              <p:cNvSpPr/>
              <p:nvPr/>
            </p:nvSpPr>
            <p:spPr>
              <a:xfrm>
                <a:off x="8841629" y="507890"/>
                <a:ext cx="11742" cy="11739"/>
              </a:xfrm>
              <a:custGeom>
                <a:avLst/>
                <a:gdLst>
                  <a:gd name="connsiteX0" fmla="*/ 11742 w 11742"/>
                  <a:gd name="connsiteY0" fmla="*/ 11739 h 11739"/>
                  <a:gd name="connsiteX1" fmla="*/ 11742 w 11742"/>
                  <a:gd name="connsiteY1" fmla="*/ 0 h 11739"/>
                  <a:gd name="connsiteX2" fmla="*/ 0 w 11742"/>
                  <a:gd name="connsiteY2" fmla="*/ 0 h 11739"/>
                </a:gdLst>
                <a:ahLst/>
                <a:cxnLst>
                  <a:cxn ang="0">
                    <a:pos x="connsiteX0" y="connsiteY0"/>
                  </a:cxn>
                  <a:cxn ang="0">
                    <a:pos x="connsiteX1" y="connsiteY1"/>
                  </a:cxn>
                  <a:cxn ang="0">
                    <a:pos x="connsiteX2" y="connsiteY2"/>
                  </a:cxn>
                </a:cxnLst>
                <a:rect l="l" t="t" r="r" b="b"/>
                <a:pathLst>
                  <a:path w="11742" h="11739">
                    <a:moveTo>
                      <a:pt x="11742" y="11739"/>
                    </a:moveTo>
                    <a:lnTo>
                      <a:pt x="11742" y="0"/>
                    </a:lnTo>
                    <a:lnTo>
                      <a:pt x="0" y="0"/>
                    </a:lnTo>
                  </a:path>
                </a:pathLst>
              </a:custGeom>
              <a:noFill/>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559A8C00-9E38-D7A3-1DFC-7520573AD470}"/>
                  </a:ext>
                </a:extLst>
              </p:cNvPr>
              <p:cNvSpPr/>
              <p:nvPr/>
            </p:nvSpPr>
            <p:spPr>
              <a:xfrm>
                <a:off x="7357122" y="507890"/>
                <a:ext cx="1435863" cy="16770"/>
              </a:xfrm>
              <a:custGeom>
                <a:avLst/>
                <a:gdLst>
                  <a:gd name="connsiteX0" fmla="*/ 1435864 w 1435863"/>
                  <a:gd name="connsiteY0" fmla="*/ 0 h 16770"/>
                  <a:gd name="connsiteX1" fmla="*/ 0 w 1435863"/>
                  <a:gd name="connsiteY1" fmla="*/ 0 h 16770"/>
                </a:gdLst>
                <a:ahLst/>
                <a:cxnLst>
                  <a:cxn ang="0">
                    <a:pos x="connsiteX0" y="connsiteY0"/>
                  </a:cxn>
                  <a:cxn ang="0">
                    <a:pos x="connsiteX1" y="connsiteY1"/>
                  </a:cxn>
                </a:cxnLst>
                <a:rect l="l" t="t" r="r" b="b"/>
                <a:pathLst>
                  <a:path w="1435863" h="16770">
                    <a:moveTo>
                      <a:pt x="1435864" y="0"/>
                    </a:moveTo>
                    <a:lnTo>
                      <a:pt x="0" y="0"/>
                    </a:lnTo>
                  </a:path>
                </a:pathLst>
              </a:custGeom>
              <a:ln w="16771" cap="flat">
                <a:solidFill>
                  <a:srgbClr val="000000"/>
                </a:solidFill>
                <a:custDash>
                  <a:ds d="108825" sp="217650"/>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E0DC76A3-5EB5-546F-A566-C4FED0022ADE}"/>
                  </a:ext>
                </a:extLst>
              </p:cNvPr>
              <p:cNvSpPr/>
              <p:nvPr/>
            </p:nvSpPr>
            <p:spPr>
              <a:xfrm>
                <a:off x="7320218" y="507890"/>
                <a:ext cx="11742" cy="11739"/>
              </a:xfrm>
              <a:custGeom>
                <a:avLst/>
                <a:gdLst>
                  <a:gd name="connsiteX0" fmla="*/ 11742 w 11742"/>
                  <a:gd name="connsiteY0" fmla="*/ 0 h 11739"/>
                  <a:gd name="connsiteX1" fmla="*/ 0 w 11742"/>
                  <a:gd name="connsiteY1" fmla="*/ 0 h 11739"/>
                  <a:gd name="connsiteX2" fmla="*/ 0 w 11742"/>
                  <a:gd name="connsiteY2" fmla="*/ 11739 h 11739"/>
                </a:gdLst>
                <a:ahLst/>
                <a:cxnLst>
                  <a:cxn ang="0">
                    <a:pos x="connsiteX0" y="connsiteY0"/>
                  </a:cxn>
                  <a:cxn ang="0">
                    <a:pos x="connsiteX1" y="connsiteY1"/>
                  </a:cxn>
                  <a:cxn ang="0">
                    <a:pos x="connsiteX2" y="connsiteY2"/>
                  </a:cxn>
                </a:cxnLst>
                <a:rect l="l" t="t" r="r" b="b"/>
                <a:pathLst>
                  <a:path w="11742" h="11739">
                    <a:moveTo>
                      <a:pt x="11742" y="0"/>
                    </a:moveTo>
                    <a:lnTo>
                      <a:pt x="0" y="0"/>
                    </a:lnTo>
                    <a:lnTo>
                      <a:pt x="0" y="11739"/>
                    </a:lnTo>
                  </a:path>
                </a:pathLst>
              </a:custGeom>
              <a:noFill/>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05725AE-8AF6-0DFA-185E-2DA2B2F832B8}"/>
                  </a:ext>
                </a:extLst>
              </p:cNvPr>
              <p:cNvSpPr/>
              <p:nvPr/>
            </p:nvSpPr>
            <p:spPr>
              <a:xfrm>
                <a:off x="7320219" y="563231"/>
                <a:ext cx="16774" cy="241491"/>
              </a:xfrm>
              <a:custGeom>
                <a:avLst/>
                <a:gdLst>
                  <a:gd name="connsiteX0" fmla="*/ 0 w 16774"/>
                  <a:gd name="connsiteY0" fmla="*/ 0 h 241491"/>
                  <a:gd name="connsiteX1" fmla="*/ 0 w 16774"/>
                  <a:gd name="connsiteY1" fmla="*/ 241491 h 241491"/>
                </a:gdLst>
                <a:ahLst/>
                <a:cxnLst>
                  <a:cxn ang="0">
                    <a:pos x="connsiteX0" y="connsiteY0"/>
                  </a:cxn>
                  <a:cxn ang="0">
                    <a:pos x="connsiteX1" y="connsiteY1"/>
                  </a:cxn>
                </a:cxnLst>
                <a:rect l="l" t="t" r="r" b="b"/>
                <a:pathLst>
                  <a:path w="16774" h="241491">
                    <a:moveTo>
                      <a:pt x="0" y="0"/>
                    </a:moveTo>
                    <a:lnTo>
                      <a:pt x="0" y="241491"/>
                    </a:lnTo>
                  </a:path>
                </a:pathLst>
              </a:custGeom>
              <a:ln w="16771" cap="flat">
                <a:solidFill>
                  <a:srgbClr val="000000"/>
                </a:solidFill>
                <a:custDash>
                  <a:ds d="97755" sp="195510"/>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508A9DC2-64FD-5F95-696A-602EB13F23B5}"/>
                  </a:ext>
                </a:extLst>
              </p:cNvPr>
              <p:cNvSpPr/>
              <p:nvPr/>
            </p:nvSpPr>
            <p:spPr>
              <a:xfrm>
                <a:off x="7320219" y="826524"/>
                <a:ext cx="16774" cy="11739"/>
              </a:xfrm>
              <a:custGeom>
                <a:avLst/>
                <a:gdLst>
                  <a:gd name="connsiteX0" fmla="*/ 0 w 16774"/>
                  <a:gd name="connsiteY0" fmla="*/ 0 h 11739"/>
                  <a:gd name="connsiteX1" fmla="*/ 0 w 16774"/>
                  <a:gd name="connsiteY1" fmla="*/ 11739 h 11739"/>
                </a:gdLst>
                <a:ahLst/>
                <a:cxnLst>
                  <a:cxn ang="0">
                    <a:pos x="connsiteX0" y="connsiteY0"/>
                  </a:cxn>
                  <a:cxn ang="0">
                    <a:pos x="connsiteX1" y="connsiteY1"/>
                  </a:cxn>
                </a:cxnLst>
                <a:rect l="l" t="t" r="r" b="b"/>
                <a:pathLst>
                  <a:path w="16774" h="11739">
                    <a:moveTo>
                      <a:pt x="0" y="0"/>
                    </a:moveTo>
                    <a:lnTo>
                      <a:pt x="0" y="11739"/>
                    </a:lnTo>
                  </a:path>
                </a:pathLst>
              </a:custGeom>
              <a:ln w="1677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
          <p:nvSpPr>
            <p:cNvPr id="31" name="Freeform 30">
              <a:extLst>
                <a:ext uri="{FF2B5EF4-FFF2-40B4-BE49-F238E27FC236}">
                  <a16:creationId xmlns:a16="http://schemas.microsoft.com/office/drawing/2014/main" id="{86E8EEDB-F502-3377-54B1-973D4DE99D86}"/>
                </a:ext>
              </a:extLst>
            </p:cNvPr>
            <p:cNvSpPr/>
            <p:nvPr/>
          </p:nvSpPr>
          <p:spPr>
            <a:xfrm>
              <a:off x="6281902" y="4076593"/>
              <a:ext cx="2571470" cy="16770"/>
            </a:xfrm>
            <a:custGeom>
              <a:avLst/>
              <a:gdLst>
                <a:gd name="connsiteX0" fmla="*/ 0 w 2571470"/>
                <a:gd name="connsiteY0" fmla="*/ 0 h 16770"/>
                <a:gd name="connsiteX1" fmla="*/ 2571470 w 2571470"/>
                <a:gd name="connsiteY1" fmla="*/ 0 h 16770"/>
              </a:gdLst>
              <a:ahLst/>
              <a:cxnLst>
                <a:cxn ang="0">
                  <a:pos x="connsiteX0" y="connsiteY0"/>
                </a:cxn>
                <a:cxn ang="0">
                  <a:pos x="connsiteX1" y="connsiteY1"/>
                </a:cxn>
              </a:cxnLst>
              <a:rect l="l" t="t" r="r" b="b"/>
              <a:pathLst>
                <a:path w="2571470" h="16770">
                  <a:moveTo>
                    <a:pt x="0" y="0"/>
                  </a:moveTo>
                  <a:lnTo>
                    <a:pt x="2571470" y="0"/>
                  </a:lnTo>
                </a:path>
              </a:pathLst>
            </a:custGeom>
            <a:ln w="16771" cap="flat">
              <a:solidFill>
                <a:srgbClr val="000000"/>
              </a:solidFill>
              <a:custDash>
                <a:ds d="106298" sp="212595"/>
              </a:custDash>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F0E4EA54-C53B-CE0C-E2D5-64A256551C34}"/>
                </a:ext>
              </a:extLst>
            </p:cNvPr>
            <p:cNvSpPr/>
            <p:nvPr/>
          </p:nvSpPr>
          <p:spPr>
            <a:xfrm>
              <a:off x="8751050" y="3722741"/>
              <a:ext cx="204644" cy="102297"/>
            </a:xfrm>
            <a:custGeom>
              <a:avLst/>
              <a:gdLst>
                <a:gd name="connsiteX0" fmla="*/ 204644 w 204644"/>
                <a:gd name="connsiteY0" fmla="*/ 102298 h 102297"/>
                <a:gd name="connsiteX1" fmla="*/ 102322 w 204644"/>
                <a:gd name="connsiteY1" fmla="*/ 0 h 102297"/>
                <a:gd name="connsiteX2" fmla="*/ 0 w 204644"/>
                <a:gd name="connsiteY2" fmla="*/ 102298 h 102297"/>
              </a:gdLst>
              <a:ahLst/>
              <a:cxnLst>
                <a:cxn ang="0">
                  <a:pos x="connsiteX0" y="connsiteY0"/>
                </a:cxn>
                <a:cxn ang="0">
                  <a:pos x="connsiteX1" y="connsiteY1"/>
                </a:cxn>
                <a:cxn ang="0">
                  <a:pos x="connsiteX2" y="connsiteY2"/>
                </a:cxn>
              </a:cxnLst>
              <a:rect l="l" t="t" r="r" b="b"/>
              <a:pathLst>
                <a:path w="204644" h="102297">
                  <a:moveTo>
                    <a:pt x="204644" y="102298"/>
                  </a:moveTo>
                  <a:lnTo>
                    <a:pt x="102322" y="0"/>
                  </a:lnTo>
                  <a:lnTo>
                    <a:pt x="0" y="102298"/>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01B07100-4E84-0087-DDAB-4C27F17C0C23}"/>
                </a:ext>
              </a:extLst>
            </p:cNvPr>
            <p:cNvSpPr/>
            <p:nvPr/>
          </p:nvSpPr>
          <p:spPr>
            <a:xfrm>
              <a:off x="7217896" y="620250"/>
              <a:ext cx="204644" cy="103975"/>
            </a:xfrm>
            <a:custGeom>
              <a:avLst/>
              <a:gdLst>
                <a:gd name="connsiteX0" fmla="*/ 0 w 204644"/>
                <a:gd name="connsiteY0" fmla="*/ 0 h 103975"/>
                <a:gd name="connsiteX1" fmla="*/ 102322 w 204644"/>
                <a:gd name="connsiteY1" fmla="*/ 103975 h 103975"/>
                <a:gd name="connsiteX2" fmla="*/ 204644 w 204644"/>
                <a:gd name="connsiteY2" fmla="*/ 0 h 103975"/>
              </a:gdLst>
              <a:ahLst/>
              <a:cxnLst>
                <a:cxn ang="0">
                  <a:pos x="connsiteX0" y="connsiteY0"/>
                </a:cxn>
                <a:cxn ang="0">
                  <a:pos x="connsiteX1" y="connsiteY1"/>
                </a:cxn>
                <a:cxn ang="0">
                  <a:pos x="connsiteX2" y="connsiteY2"/>
                </a:cxn>
              </a:cxnLst>
              <a:rect l="l" t="t" r="r" b="b"/>
              <a:pathLst>
                <a:path w="204644" h="103975">
                  <a:moveTo>
                    <a:pt x="0" y="0"/>
                  </a:moveTo>
                  <a:lnTo>
                    <a:pt x="102322" y="103975"/>
                  </a:lnTo>
                  <a:lnTo>
                    <a:pt x="204644"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a16="http://schemas.microsoft.com/office/drawing/2014/main" id="{6420A8C2-AD5E-A339-8F9C-2DAC17A33E43}"/>
              </a:ext>
            </a:extLst>
          </p:cNvPr>
          <p:cNvGrpSpPr/>
          <p:nvPr/>
        </p:nvGrpSpPr>
        <p:grpSpPr>
          <a:xfrm>
            <a:off x="4865711" y="4690383"/>
            <a:ext cx="204644" cy="368944"/>
            <a:chOff x="4911457" y="4856408"/>
            <a:chExt cx="204644" cy="368944"/>
          </a:xfrm>
          <a:solidFill>
            <a:srgbClr val="000000"/>
          </a:solidFill>
        </p:grpSpPr>
        <p:sp>
          <p:nvSpPr>
            <p:cNvPr id="35" name="Freeform 34">
              <a:extLst>
                <a:ext uri="{FF2B5EF4-FFF2-40B4-BE49-F238E27FC236}">
                  <a16:creationId xmlns:a16="http://schemas.microsoft.com/office/drawing/2014/main" id="{CC4798D9-359D-DB3B-7544-3185DFE5E771}"/>
                </a:ext>
              </a:extLst>
            </p:cNvPr>
            <p:cNvSpPr/>
            <p:nvPr/>
          </p:nvSpPr>
          <p:spPr>
            <a:xfrm>
              <a:off x="5013779" y="4856408"/>
              <a:ext cx="16774" cy="363913"/>
            </a:xfrm>
            <a:custGeom>
              <a:avLst/>
              <a:gdLst>
                <a:gd name="connsiteX0" fmla="*/ 0 w 16774"/>
                <a:gd name="connsiteY0" fmla="*/ 363914 h 363913"/>
                <a:gd name="connsiteX1" fmla="*/ 0 w 16774"/>
                <a:gd name="connsiteY1" fmla="*/ 0 h 363913"/>
              </a:gdLst>
              <a:ahLst/>
              <a:cxnLst>
                <a:cxn ang="0">
                  <a:pos x="connsiteX0" y="connsiteY0"/>
                </a:cxn>
                <a:cxn ang="0">
                  <a:pos x="connsiteX1" y="connsiteY1"/>
                </a:cxn>
              </a:cxnLst>
              <a:rect l="l" t="t" r="r" b="b"/>
              <a:pathLst>
                <a:path w="16774" h="363913">
                  <a:moveTo>
                    <a:pt x="0" y="363914"/>
                  </a:moveTo>
                  <a:lnTo>
                    <a:pt x="0" y="0"/>
                  </a:lnTo>
                </a:path>
              </a:pathLst>
            </a:custGeom>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112783CF-92FF-47C7-4DA1-80EA9451B96E}"/>
                </a:ext>
              </a:extLst>
            </p:cNvPr>
            <p:cNvSpPr/>
            <p:nvPr/>
          </p:nvSpPr>
          <p:spPr>
            <a:xfrm>
              <a:off x="4911457" y="5123055"/>
              <a:ext cx="204644" cy="102297"/>
            </a:xfrm>
            <a:custGeom>
              <a:avLst/>
              <a:gdLst>
                <a:gd name="connsiteX0" fmla="*/ 204644 w 204644"/>
                <a:gd name="connsiteY0" fmla="*/ 0 h 102297"/>
                <a:gd name="connsiteX1" fmla="*/ 102322 w 204644"/>
                <a:gd name="connsiteY1" fmla="*/ 102298 h 102297"/>
                <a:gd name="connsiteX2" fmla="*/ 0 w 204644"/>
                <a:gd name="connsiteY2" fmla="*/ 0 h 102297"/>
              </a:gdLst>
              <a:ahLst/>
              <a:cxnLst>
                <a:cxn ang="0">
                  <a:pos x="connsiteX0" y="connsiteY0"/>
                </a:cxn>
                <a:cxn ang="0">
                  <a:pos x="connsiteX1" y="connsiteY1"/>
                </a:cxn>
                <a:cxn ang="0">
                  <a:pos x="connsiteX2" y="connsiteY2"/>
                </a:cxn>
              </a:cxnLst>
              <a:rect l="l" t="t" r="r" b="b"/>
              <a:pathLst>
                <a:path w="204644" h="102297">
                  <a:moveTo>
                    <a:pt x="204644" y="0"/>
                  </a:moveTo>
                  <a:lnTo>
                    <a:pt x="102322" y="102298"/>
                  </a:lnTo>
                  <a:lnTo>
                    <a:pt x="0"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
        <p:nvSpPr>
          <p:cNvPr id="37" name="Freeform 36">
            <a:extLst>
              <a:ext uri="{FF2B5EF4-FFF2-40B4-BE49-F238E27FC236}">
                <a16:creationId xmlns:a16="http://schemas.microsoft.com/office/drawing/2014/main" id="{69F28388-403D-4C6E-AD12-7511BE4D87AB}"/>
              </a:ext>
            </a:extLst>
          </p:cNvPr>
          <p:cNvSpPr/>
          <p:nvPr/>
        </p:nvSpPr>
        <p:spPr>
          <a:xfrm>
            <a:off x="6347854" y="5409825"/>
            <a:ext cx="1316767" cy="332050"/>
          </a:xfrm>
          <a:custGeom>
            <a:avLst/>
            <a:gdLst>
              <a:gd name="connsiteX0" fmla="*/ 0 w 1316767"/>
              <a:gd name="connsiteY0" fmla="*/ 0 h 332050"/>
              <a:gd name="connsiteX1" fmla="*/ 1316767 w 1316767"/>
              <a:gd name="connsiteY1" fmla="*/ 0 h 332050"/>
              <a:gd name="connsiteX2" fmla="*/ 1316767 w 1316767"/>
              <a:gd name="connsiteY2" fmla="*/ 332050 h 332050"/>
              <a:gd name="connsiteX3" fmla="*/ 0 w 1316767"/>
              <a:gd name="connsiteY3" fmla="*/ 332050 h 332050"/>
            </a:gdLst>
            <a:ahLst/>
            <a:cxnLst>
              <a:cxn ang="0">
                <a:pos x="connsiteX0" y="connsiteY0"/>
              </a:cxn>
              <a:cxn ang="0">
                <a:pos x="connsiteX1" y="connsiteY1"/>
              </a:cxn>
              <a:cxn ang="0">
                <a:pos x="connsiteX2" y="connsiteY2"/>
              </a:cxn>
              <a:cxn ang="0">
                <a:pos x="connsiteX3" y="connsiteY3"/>
              </a:cxn>
            </a:cxnLst>
            <a:rect l="l" t="t" r="r" b="b"/>
            <a:pathLst>
              <a:path w="1316767" h="332050">
                <a:moveTo>
                  <a:pt x="0" y="0"/>
                </a:moveTo>
                <a:lnTo>
                  <a:pt x="1316767" y="0"/>
                </a:lnTo>
                <a:lnTo>
                  <a:pt x="1316767" y="332050"/>
                </a:lnTo>
                <a:lnTo>
                  <a:pt x="0" y="332050"/>
                </a:lnTo>
                <a:close/>
              </a:path>
            </a:pathLst>
          </a:custGeom>
          <a:solidFill>
            <a:srgbClr val="B686BB"/>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17049CFB-0926-D3ED-789B-CEE34EA58EB1}"/>
              </a:ext>
            </a:extLst>
          </p:cNvPr>
          <p:cNvSpPr/>
          <p:nvPr/>
        </p:nvSpPr>
        <p:spPr>
          <a:xfrm>
            <a:off x="1906759" y="5399763"/>
            <a:ext cx="1387218" cy="459504"/>
          </a:xfrm>
          <a:custGeom>
            <a:avLst/>
            <a:gdLst>
              <a:gd name="connsiteX0" fmla="*/ 0 w 1387218"/>
              <a:gd name="connsiteY0" fmla="*/ 0 h 459504"/>
              <a:gd name="connsiteX1" fmla="*/ 1387219 w 1387218"/>
              <a:gd name="connsiteY1" fmla="*/ 0 h 459504"/>
              <a:gd name="connsiteX2" fmla="*/ 1387219 w 1387218"/>
              <a:gd name="connsiteY2" fmla="*/ 459504 h 459504"/>
              <a:gd name="connsiteX3" fmla="*/ 0 w 1387218"/>
              <a:gd name="connsiteY3" fmla="*/ 459504 h 459504"/>
            </a:gdLst>
            <a:ahLst/>
            <a:cxnLst>
              <a:cxn ang="0">
                <a:pos x="connsiteX0" y="connsiteY0"/>
              </a:cxn>
              <a:cxn ang="0">
                <a:pos x="connsiteX1" y="connsiteY1"/>
              </a:cxn>
              <a:cxn ang="0">
                <a:pos x="connsiteX2" y="connsiteY2"/>
              </a:cxn>
              <a:cxn ang="0">
                <a:pos x="connsiteX3" y="connsiteY3"/>
              </a:cxn>
            </a:cxnLst>
            <a:rect l="l" t="t" r="r" b="b"/>
            <a:pathLst>
              <a:path w="1387218" h="459504">
                <a:moveTo>
                  <a:pt x="0" y="0"/>
                </a:moveTo>
                <a:lnTo>
                  <a:pt x="1387219" y="0"/>
                </a:lnTo>
                <a:lnTo>
                  <a:pt x="1387219" y="459504"/>
                </a:lnTo>
                <a:lnTo>
                  <a:pt x="0" y="459504"/>
                </a:lnTo>
                <a:close/>
              </a:path>
            </a:pathLst>
          </a:custGeom>
          <a:solidFill>
            <a:srgbClr val="B3DDDC"/>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39" name="Graphic 2">
            <a:extLst>
              <a:ext uri="{FF2B5EF4-FFF2-40B4-BE49-F238E27FC236}">
                <a16:creationId xmlns:a16="http://schemas.microsoft.com/office/drawing/2014/main" id="{AC730394-8AAC-9917-1B9F-806E96E19080}"/>
              </a:ext>
            </a:extLst>
          </p:cNvPr>
          <p:cNvGrpSpPr/>
          <p:nvPr/>
        </p:nvGrpSpPr>
        <p:grpSpPr>
          <a:xfrm>
            <a:off x="3517906" y="1872985"/>
            <a:ext cx="2906608" cy="2904588"/>
            <a:chOff x="3563652" y="2039010"/>
            <a:chExt cx="2906608" cy="2904588"/>
          </a:xfrm>
        </p:grpSpPr>
        <p:sp>
          <p:nvSpPr>
            <p:cNvPr id="40" name="Freeform 39">
              <a:extLst>
                <a:ext uri="{FF2B5EF4-FFF2-40B4-BE49-F238E27FC236}">
                  <a16:creationId xmlns:a16="http://schemas.microsoft.com/office/drawing/2014/main" id="{9F48DA9B-5594-39E4-82E2-07A7E1216CA8}"/>
                </a:ext>
              </a:extLst>
            </p:cNvPr>
            <p:cNvSpPr/>
            <p:nvPr/>
          </p:nvSpPr>
          <p:spPr>
            <a:xfrm>
              <a:off x="5075844" y="2040688"/>
              <a:ext cx="1320121" cy="1283768"/>
            </a:xfrm>
            <a:custGeom>
              <a:avLst/>
              <a:gdLst>
                <a:gd name="connsiteX0" fmla="*/ 5032 w 1320121"/>
                <a:gd name="connsiteY0" fmla="*/ 0 h 1283768"/>
                <a:gd name="connsiteX1" fmla="*/ 152644 w 1320121"/>
                <a:gd name="connsiteY1" fmla="*/ 340436 h 1283768"/>
                <a:gd name="connsiteX2" fmla="*/ 150967 w 1320121"/>
                <a:gd name="connsiteY2" fmla="*/ 452796 h 1283768"/>
                <a:gd name="connsiteX3" fmla="*/ 0 w 1320121"/>
                <a:gd name="connsiteY3" fmla="*/ 769753 h 1283768"/>
                <a:gd name="connsiteX4" fmla="*/ 587094 w 1320121"/>
                <a:gd name="connsiteY4" fmla="*/ 1232611 h 1283768"/>
                <a:gd name="connsiteX5" fmla="*/ 959478 w 1320121"/>
                <a:gd name="connsiteY5" fmla="*/ 1282922 h 1283768"/>
                <a:gd name="connsiteX6" fmla="*/ 1019865 w 1320121"/>
                <a:gd name="connsiteY6" fmla="*/ 1264475 h 1283768"/>
                <a:gd name="connsiteX7" fmla="*/ 1320122 w 1320121"/>
                <a:gd name="connsiteY7" fmla="*/ 1002860 h 1283768"/>
                <a:gd name="connsiteX8" fmla="*/ 1320122 w 1320121"/>
                <a:gd name="connsiteY8" fmla="*/ 1002860 h 1283768"/>
                <a:gd name="connsiteX9" fmla="*/ 5032 w 1320121"/>
                <a:gd name="connsiteY9" fmla="*/ 0 h 128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121" h="1283768">
                  <a:moveTo>
                    <a:pt x="5032" y="0"/>
                  </a:moveTo>
                  <a:lnTo>
                    <a:pt x="152644" y="340436"/>
                  </a:lnTo>
                  <a:cubicBezTo>
                    <a:pt x="167741" y="375653"/>
                    <a:pt x="167741" y="417578"/>
                    <a:pt x="150967" y="452796"/>
                  </a:cubicBezTo>
                  <a:lnTo>
                    <a:pt x="0" y="769753"/>
                  </a:lnTo>
                  <a:cubicBezTo>
                    <a:pt x="275095" y="793232"/>
                    <a:pt x="503223" y="979381"/>
                    <a:pt x="587094" y="1232611"/>
                  </a:cubicBezTo>
                  <a:lnTo>
                    <a:pt x="959478" y="1282922"/>
                  </a:lnTo>
                  <a:cubicBezTo>
                    <a:pt x="981285" y="1286276"/>
                    <a:pt x="1003091" y="1279568"/>
                    <a:pt x="1019865" y="1264475"/>
                  </a:cubicBezTo>
                  <a:lnTo>
                    <a:pt x="1320122" y="1002860"/>
                  </a:lnTo>
                  <a:lnTo>
                    <a:pt x="1320122" y="1002860"/>
                  </a:lnTo>
                  <a:cubicBezTo>
                    <a:pt x="1128897" y="412548"/>
                    <a:pt x="617287" y="25155"/>
                    <a:pt x="5032" y="0"/>
                  </a:cubicBezTo>
                  <a:close/>
                </a:path>
              </a:pathLst>
            </a:custGeom>
            <a:solidFill>
              <a:srgbClr val="B3DDDC"/>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AAD80620-B458-BB4E-B306-CC3ACFCDD13D}"/>
                </a:ext>
              </a:extLst>
            </p:cNvPr>
            <p:cNvSpPr/>
            <p:nvPr/>
          </p:nvSpPr>
          <p:spPr>
            <a:xfrm>
              <a:off x="5426422" y="3102243"/>
              <a:ext cx="1043838" cy="1549568"/>
            </a:xfrm>
            <a:custGeom>
              <a:avLst/>
              <a:gdLst>
                <a:gd name="connsiteX0" fmla="*/ 987995 w 1043838"/>
                <a:gd name="connsiteY0" fmla="*/ 0 h 1549568"/>
                <a:gd name="connsiteX1" fmla="*/ 707867 w 1043838"/>
                <a:gd name="connsiteY1" fmla="*/ 244845 h 1549568"/>
                <a:gd name="connsiteX2" fmla="*/ 600513 w 1043838"/>
                <a:gd name="connsiteY2" fmla="*/ 276709 h 1549568"/>
                <a:gd name="connsiteX3" fmla="*/ 253289 w 1043838"/>
                <a:gd name="connsiteY3" fmla="*/ 229752 h 1549568"/>
                <a:gd name="connsiteX4" fmla="*/ 271741 w 1043838"/>
                <a:gd name="connsiteY4" fmla="*/ 385715 h 1549568"/>
                <a:gd name="connsiteX5" fmla="*/ 0 w 1043838"/>
                <a:gd name="connsiteY5" fmla="*/ 930747 h 1549568"/>
                <a:gd name="connsiteX6" fmla="*/ 77161 w 1043838"/>
                <a:gd name="connsiteY6" fmla="*/ 1304723 h 1549568"/>
                <a:gd name="connsiteX7" fmla="*/ 114064 w 1043838"/>
                <a:gd name="connsiteY7" fmla="*/ 1356711 h 1549568"/>
                <a:gd name="connsiteX8" fmla="*/ 454578 w 1043838"/>
                <a:gd name="connsiteY8" fmla="*/ 1549568 h 1549568"/>
                <a:gd name="connsiteX9" fmla="*/ 987995 w 1043838"/>
                <a:gd name="connsiteY9" fmla="*/ 0 h 154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838" h="1549568">
                  <a:moveTo>
                    <a:pt x="987995" y="0"/>
                  </a:moveTo>
                  <a:lnTo>
                    <a:pt x="707867" y="244845"/>
                  </a:lnTo>
                  <a:cubicBezTo>
                    <a:pt x="679351" y="270000"/>
                    <a:pt x="639094" y="281740"/>
                    <a:pt x="600513" y="276709"/>
                  </a:cubicBezTo>
                  <a:lnTo>
                    <a:pt x="253289" y="229752"/>
                  </a:lnTo>
                  <a:cubicBezTo>
                    <a:pt x="265031" y="280062"/>
                    <a:pt x="271741" y="332050"/>
                    <a:pt x="271741" y="385715"/>
                  </a:cubicBezTo>
                  <a:cubicBezTo>
                    <a:pt x="271741" y="608759"/>
                    <a:pt x="166064" y="804971"/>
                    <a:pt x="0" y="930747"/>
                  </a:cubicBezTo>
                  <a:lnTo>
                    <a:pt x="77161" y="1304723"/>
                  </a:lnTo>
                  <a:cubicBezTo>
                    <a:pt x="82193" y="1326524"/>
                    <a:pt x="95613" y="1344971"/>
                    <a:pt x="114064" y="1356711"/>
                  </a:cubicBezTo>
                  <a:lnTo>
                    <a:pt x="454578" y="1549568"/>
                  </a:lnTo>
                  <a:cubicBezTo>
                    <a:pt x="947737" y="1187331"/>
                    <a:pt x="1152381" y="585281"/>
                    <a:pt x="987995" y="0"/>
                  </a:cubicBezTo>
                  <a:close/>
                </a:path>
              </a:pathLst>
            </a:custGeom>
            <a:solidFill>
              <a:srgbClr val="F79038"/>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877DA9AF-0E12-B335-0D70-935B79FEFD7C}"/>
                </a:ext>
              </a:extLst>
            </p:cNvPr>
            <p:cNvSpPr/>
            <p:nvPr/>
          </p:nvSpPr>
          <p:spPr>
            <a:xfrm>
              <a:off x="4166687" y="4054791"/>
              <a:ext cx="1662313" cy="888807"/>
            </a:xfrm>
            <a:custGeom>
              <a:avLst/>
              <a:gdLst>
                <a:gd name="connsiteX0" fmla="*/ 1345283 w 1662313"/>
                <a:gd name="connsiteY0" fmla="*/ 456150 h 888807"/>
                <a:gd name="connsiteX1" fmla="*/ 1279865 w 1662313"/>
                <a:gd name="connsiteY1" fmla="*/ 365591 h 888807"/>
                <a:gd name="connsiteX2" fmla="*/ 1207736 w 1662313"/>
                <a:gd name="connsiteY2" fmla="*/ 15093 h 888807"/>
                <a:gd name="connsiteX3" fmla="*/ 848770 w 1662313"/>
                <a:gd name="connsiteY3" fmla="*/ 117392 h 888807"/>
                <a:gd name="connsiteX4" fmla="*/ 464643 w 1662313"/>
                <a:gd name="connsiteY4" fmla="*/ 0 h 888807"/>
                <a:gd name="connsiteX5" fmla="*/ 127483 w 1662313"/>
                <a:gd name="connsiteY5" fmla="*/ 177764 h 888807"/>
                <a:gd name="connsiteX6" fmla="*/ 88903 w 1662313"/>
                <a:gd name="connsiteY6" fmla="*/ 228075 h 888807"/>
                <a:gd name="connsiteX7" fmla="*/ 0 w 1662313"/>
                <a:gd name="connsiteY7" fmla="*/ 607082 h 888807"/>
                <a:gd name="connsiteX8" fmla="*/ 1662314 w 1662313"/>
                <a:gd name="connsiteY8" fmla="*/ 635591 h 888807"/>
                <a:gd name="connsiteX9" fmla="*/ 1345283 w 1662313"/>
                <a:gd name="connsiteY9" fmla="*/ 456150 h 88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313" h="888807">
                  <a:moveTo>
                    <a:pt x="1345283" y="456150"/>
                  </a:moveTo>
                  <a:cubicBezTo>
                    <a:pt x="1311735" y="437703"/>
                    <a:pt x="1288252" y="404162"/>
                    <a:pt x="1279865" y="365591"/>
                  </a:cubicBezTo>
                  <a:lnTo>
                    <a:pt x="1207736" y="15093"/>
                  </a:lnTo>
                  <a:cubicBezTo>
                    <a:pt x="1103736" y="80497"/>
                    <a:pt x="979608" y="117392"/>
                    <a:pt x="848770" y="117392"/>
                  </a:cubicBezTo>
                  <a:cubicBezTo>
                    <a:pt x="706190" y="117392"/>
                    <a:pt x="575352" y="73789"/>
                    <a:pt x="464643" y="0"/>
                  </a:cubicBezTo>
                  <a:lnTo>
                    <a:pt x="127483" y="177764"/>
                  </a:lnTo>
                  <a:cubicBezTo>
                    <a:pt x="107354" y="187827"/>
                    <a:pt x="93935" y="206274"/>
                    <a:pt x="88903" y="228075"/>
                  </a:cubicBezTo>
                  <a:lnTo>
                    <a:pt x="0" y="607082"/>
                  </a:lnTo>
                  <a:cubicBezTo>
                    <a:pt x="504901" y="972673"/>
                    <a:pt x="1150704" y="982735"/>
                    <a:pt x="1662314" y="635591"/>
                  </a:cubicBezTo>
                  <a:lnTo>
                    <a:pt x="1345283" y="456150"/>
                  </a:lnTo>
                  <a:close/>
                </a:path>
              </a:pathLst>
            </a:custGeom>
            <a:solidFill>
              <a:srgbClr val="EF9FC1"/>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1098BF6-8FC3-DC21-C087-265FEEA360C3}"/>
                </a:ext>
              </a:extLst>
            </p:cNvPr>
            <p:cNvSpPr/>
            <p:nvPr/>
          </p:nvSpPr>
          <p:spPr>
            <a:xfrm>
              <a:off x="3563652" y="3019817"/>
              <a:ext cx="1017355" cy="1603484"/>
            </a:xfrm>
            <a:custGeom>
              <a:avLst/>
              <a:gdLst>
                <a:gd name="connsiteX0" fmla="*/ 769099 w 1017355"/>
                <a:gd name="connsiteY0" fmla="*/ 469818 h 1603484"/>
                <a:gd name="connsiteX1" fmla="*/ 795937 w 1017355"/>
                <a:gd name="connsiteY1" fmla="*/ 280314 h 1603484"/>
                <a:gd name="connsiteX2" fmla="*/ 757357 w 1017355"/>
                <a:gd name="connsiteY2" fmla="*/ 243420 h 1603484"/>
                <a:gd name="connsiteX3" fmla="*/ 515810 w 1017355"/>
                <a:gd name="connsiteY3" fmla="*/ 20376 h 1603484"/>
                <a:gd name="connsiteX4" fmla="*/ 455423 w 1017355"/>
                <a:gd name="connsiteY4" fmla="*/ 251 h 1603484"/>
                <a:gd name="connsiteX5" fmla="*/ 67941 w 1017355"/>
                <a:gd name="connsiteY5" fmla="*/ 40500 h 1603484"/>
                <a:gd name="connsiteX6" fmla="*/ 551035 w 1017355"/>
                <a:gd name="connsiteY6" fmla="*/ 1603485 h 1603484"/>
                <a:gd name="connsiteX7" fmla="*/ 634906 w 1017355"/>
                <a:gd name="connsiteY7" fmla="*/ 1249633 h 1603484"/>
                <a:gd name="connsiteX8" fmla="*/ 703680 w 1017355"/>
                <a:gd name="connsiteY8" fmla="*/ 1160751 h 1603484"/>
                <a:gd name="connsiteX9" fmla="*/ 1017356 w 1017355"/>
                <a:gd name="connsiteY9" fmla="*/ 994726 h 1603484"/>
                <a:gd name="connsiteX10" fmla="*/ 769099 w 1017355"/>
                <a:gd name="connsiteY10" fmla="*/ 469818 h 160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355" h="1603484">
                  <a:moveTo>
                    <a:pt x="769099" y="469818"/>
                  </a:moveTo>
                  <a:cubicBezTo>
                    <a:pt x="769099" y="404414"/>
                    <a:pt x="779163" y="340687"/>
                    <a:pt x="795937" y="280314"/>
                  </a:cubicBezTo>
                  <a:lnTo>
                    <a:pt x="757357" y="243420"/>
                  </a:lnTo>
                  <a:lnTo>
                    <a:pt x="515810" y="20376"/>
                  </a:lnTo>
                  <a:cubicBezTo>
                    <a:pt x="499036" y="5283"/>
                    <a:pt x="477229" y="-1425"/>
                    <a:pt x="455423" y="251"/>
                  </a:cubicBezTo>
                  <a:lnTo>
                    <a:pt x="67941" y="40500"/>
                  </a:lnTo>
                  <a:cubicBezTo>
                    <a:pt x="-113219" y="624104"/>
                    <a:pt x="74651" y="1227832"/>
                    <a:pt x="551035" y="1603485"/>
                  </a:cubicBezTo>
                  <a:lnTo>
                    <a:pt x="634906" y="1249633"/>
                  </a:lnTo>
                  <a:cubicBezTo>
                    <a:pt x="643293" y="1211062"/>
                    <a:pt x="668454" y="1179198"/>
                    <a:pt x="703680" y="1160751"/>
                  </a:cubicBezTo>
                  <a:lnTo>
                    <a:pt x="1017356" y="994726"/>
                  </a:lnTo>
                  <a:cubicBezTo>
                    <a:pt x="864711" y="870626"/>
                    <a:pt x="769099" y="681123"/>
                    <a:pt x="769099" y="469818"/>
                  </a:cubicBezTo>
                  <a:close/>
                </a:path>
              </a:pathLst>
            </a:custGeom>
            <a:solidFill>
              <a:srgbClr val="B686BB"/>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D91139FB-67C3-5E70-923C-02E99BACFEE5}"/>
                </a:ext>
              </a:extLst>
            </p:cNvPr>
            <p:cNvSpPr/>
            <p:nvPr/>
          </p:nvSpPr>
          <p:spPr>
            <a:xfrm>
              <a:off x="3651722" y="2039010"/>
              <a:ext cx="1527506" cy="1199070"/>
            </a:xfrm>
            <a:custGeom>
              <a:avLst/>
              <a:gdLst>
                <a:gd name="connsiteX0" fmla="*/ 1358703 w 1527506"/>
                <a:gd name="connsiteY0" fmla="*/ 768076 h 1199070"/>
                <a:gd name="connsiteX1" fmla="*/ 1519734 w 1527506"/>
                <a:gd name="connsiteY1" fmla="*/ 429318 h 1199070"/>
                <a:gd name="connsiteX2" fmla="*/ 1521411 w 1527506"/>
                <a:gd name="connsiteY2" fmla="*/ 365591 h 1199070"/>
                <a:gd name="connsiteX3" fmla="*/ 1363735 w 1527506"/>
                <a:gd name="connsiteY3" fmla="*/ 0 h 1199070"/>
                <a:gd name="connsiteX4" fmla="*/ 0 w 1527506"/>
                <a:gd name="connsiteY4" fmla="*/ 960934 h 1199070"/>
                <a:gd name="connsiteX5" fmla="*/ 360643 w 1527506"/>
                <a:gd name="connsiteY5" fmla="*/ 922362 h 1199070"/>
                <a:gd name="connsiteX6" fmla="*/ 466320 w 1527506"/>
                <a:gd name="connsiteY6" fmla="*/ 957580 h 1199070"/>
                <a:gd name="connsiteX7" fmla="*/ 726319 w 1527506"/>
                <a:gd name="connsiteY7" fmla="*/ 1199071 h 1199070"/>
                <a:gd name="connsiteX8" fmla="*/ 1358703 w 1527506"/>
                <a:gd name="connsiteY8" fmla="*/ 768076 h 119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7506" h="1199070">
                  <a:moveTo>
                    <a:pt x="1358703" y="768076"/>
                  </a:moveTo>
                  <a:lnTo>
                    <a:pt x="1519734" y="429318"/>
                  </a:lnTo>
                  <a:cubicBezTo>
                    <a:pt x="1529798" y="409194"/>
                    <a:pt x="1529798" y="385715"/>
                    <a:pt x="1521411" y="365591"/>
                  </a:cubicBezTo>
                  <a:lnTo>
                    <a:pt x="1363735" y="0"/>
                  </a:lnTo>
                  <a:cubicBezTo>
                    <a:pt x="738061" y="0"/>
                    <a:pt x="207999" y="375653"/>
                    <a:pt x="0" y="960934"/>
                  </a:cubicBezTo>
                  <a:lnTo>
                    <a:pt x="360643" y="922362"/>
                  </a:lnTo>
                  <a:cubicBezTo>
                    <a:pt x="399224" y="919008"/>
                    <a:pt x="437804" y="930747"/>
                    <a:pt x="466320" y="957580"/>
                  </a:cubicBezTo>
                  <a:lnTo>
                    <a:pt x="726319" y="1199071"/>
                  </a:lnTo>
                  <a:cubicBezTo>
                    <a:pt x="826963" y="947518"/>
                    <a:pt x="1071865" y="769754"/>
                    <a:pt x="1358703" y="768076"/>
                  </a:cubicBezTo>
                  <a:close/>
                </a:path>
              </a:pathLst>
            </a:custGeom>
            <a:solidFill>
              <a:srgbClr val="767FBD"/>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1B2037B4-0A34-78BA-4C5E-BC2ABFEA00EE}"/>
                </a:ext>
              </a:extLst>
            </p:cNvPr>
            <p:cNvSpPr txBox="1"/>
            <p:nvPr/>
          </p:nvSpPr>
          <p:spPr>
            <a:xfrm>
              <a:off x="4470348" y="3098996"/>
              <a:ext cx="1083986" cy="1015663"/>
            </a:xfrm>
            <a:prstGeom prst="rect">
              <a:avLst/>
            </a:prstGeom>
            <a:noFill/>
          </p:spPr>
          <p:txBody>
            <a:bodyPr wrap="square" lIns="91440" tIns="45720" rIns="91440" bIns="45720" rtlCol="0" anchor="t">
              <a:spAutoFit/>
            </a:bodyPr>
            <a:lstStyle/>
            <a:p>
              <a:pPr algn="ctr"/>
              <a:r>
                <a:rPr lang="en-US" sz="2000" b="1" dirty="0" err="1">
                  <a:ln/>
                  <a:solidFill>
                    <a:srgbClr val="000000"/>
                  </a:solidFill>
                  <a:latin typeface="Calibri"/>
                  <a:ea typeface="Calibri"/>
                  <a:cs typeface="Calibri"/>
                  <a:sym typeface="MyriadPro-Bold"/>
                </a:rPr>
                <a:t>Gıda</a:t>
              </a:r>
              <a:r>
                <a:rPr lang="en-US" sz="2000" b="1" dirty="0">
                  <a:ln/>
                  <a:solidFill>
                    <a:srgbClr val="000000"/>
                  </a:solidFill>
                  <a:latin typeface="Calibri"/>
                  <a:ea typeface="Calibri"/>
                  <a:cs typeface="Calibri"/>
                  <a:sym typeface="MyriadPro-Bold"/>
                </a:rPr>
                <a:t> </a:t>
              </a:r>
              <a:r>
                <a:rPr lang="en-US" sz="2000" b="1" dirty="0" err="1">
                  <a:ln/>
                  <a:solidFill>
                    <a:srgbClr val="000000"/>
                  </a:solidFill>
                  <a:latin typeface="Calibri"/>
                  <a:ea typeface="Calibri"/>
                  <a:cs typeface="Calibri"/>
                  <a:sym typeface="MyriadPro-Bold"/>
                </a:rPr>
                <a:t>sistemi</a:t>
              </a:r>
              <a:endParaRPr lang="en-US" sz="2000" b="1" spc="0" baseline="0" dirty="0">
                <a:ln/>
                <a:solidFill>
                  <a:srgbClr val="000000"/>
                </a:solidFill>
                <a:latin typeface="Calibri" panose="020F0502020204030204" pitchFamily="34" charset="0"/>
                <a:ea typeface="Calibri"/>
                <a:cs typeface="Calibri" panose="020F0502020204030204" pitchFamily="34" charset="0"/>
              </a:endParaRPr>
            </a:p>
            <a:p>
              <a:pPr algn="ctr" rtl="0"/>
              <a:endParaRPr lang="en-US" sz="2000" b="1" spc="0" baseline="0" dirty="0">
                <a:ln/>
                <a:solidFill>
                  <a:srgbClr val="000000"/>
                </a:solidFill>
                <a:latin typeface="Calibri" panose="020F0502020204030204" pitchFamily="34" charset="0"/>
                <a:cs typeface="Calibri" panose="020F0502020204030204" pitchFamily="34" charset="0"/>
                <a:sym typeface="MyriadPro-Bold"/>
                <a:rtl val="0"/>
              </a:endParaRPr>
            </a:p>
          </p:txBody>
        </p:sp>
        <p:sp>
          <p:nvSpPr>
            <p:cNvPr id="47" name="TextBox 46">
              <a:extLst>
                <a:ext uri="{FF2B5EF4-FFF2-40B4-BE49-F238E27FC236}">
                  <a16:creationId xmlns:a16="http://schemas.microsoft.com/office/drawing/2014/main" id="{2718A6B5-D4BE-A388-0B8E-0447F647456B}"/>
                </a:ext>
              </a:extLst>
            </p:cNvPr>
            <p:cNvSpPr txBox="1"/>
            <p:nvPr/>
          </p:nvSpPr>
          <p:spPr>
            <a:xfrm>
              <a:off x="5305862" y="2536042"/>
              <a:ext cx="559769" cy="261610"/>
            </a:xfrm>
            <a:prstGeom prst="rect">
              <a:avLst/>
            </a:prstGeom>
            <a:noFill/>
          </p:spPr>
          <p:txBody>
            <a:bodyPr wrap="none" lIns="91440" tIns="45720" rIns="91440" bIns="45720" rtlCol="0" anchor="t">
              <a:spAutoFit/>
            </a:bodyPr>
            <a:lstStyle/>
            <a:p>
              <a:pPr algn="l" rtl="0"/>
              <a:r>
                <a:rPr lang="en-US" sz="1100" b="1" err="1">
                  <a:ln/>
                  <a:solidFill>
                    <a:srgbClr val="000000"/>
                  </a:solidFill>
                  <a:latin typeface="Calibri"/>
                  <a:ea typeface="Calibri"/>
                  <a:cs typeface="Calibri"/>
                </a:rPr>
                <a:t>İmalat</a:t>
              </a:r>
              <a:endParaRPr lang="en-US" sz="1100" b="1" spc="0" baseline="0" err="1">
                <a:ln/>
                <a:solidFill>
                  <a:srgbClr val="000000"/>
                </a:solidFill>
                <a:latin typeface="Calibri" panose="020F0502020204030204" pitchFamily="34" charset="0"/>
                <a:ea typeface="Calibri"/>
                <a:cs typeface="Calibri" panose="020F0502020204030204" pitchFamily="34" charset="0"/>
              </a:endParaRPr>
            </a:p>
          </p:txBody>
        </p:sp>
        <p:sp>
          <p:nvSpPr>
            <p:cNvPr id="48" name="TextBox 47">
              <a:extLst>
                <a:ext uri="{FF2B5EF4-FFF2-40B4-BE49-F238E27FC236}">
                  <a16:creationId xmlns:a16="http://schemas.microsoft.com/office/drawing/2014/main" id="{F7EDDBE8-4A1D-930B-4067-55BC6BEEF23C}"/>
                </a:ext>
              </a:extLst>
            </p:cNvPr>
            <p:cNvSpPr txBox="1"/>
            <p:nvPr/>
          </p:nvSpPr>
          <p:spPr>
            <a:xfrm>
              <a:off x="5556564" y="3693507"/>
              <a:ext cx="865943" cy="600164"/>
            </a:xfrm>
            <a:prstGeom prst="rect">
              <a:avLst/>
            </a:prstGeom>
            <a:noFill/>
          </p:spPr>
          <p:txBody>
            <a:bodyPr wrap="none" rtlCol="0">
              <a:spAutoFit/>
            </a:bodyPr>
            <a:lstStyle/>
            <a:p>
              <a:pPr algn="l" rtl="0"/>
              <a:r>
                <a:rPr lang="en-US" sz="1100" b="1" spc="0" baseline="0" dirty="0" err="1">
                  <a:ln/>
                  <a:solidFill>
                    <a:srgbClr val="000000"/>
                  </a:solidFill>
                  <a:latin typeface="Calibri" panose="020F0502020204030204" pitchFamily="34" charset="0"/>
                  <a:cs typeface="Calibri" panose="020F0502020204030204" pitchFamily="34" charset="0"/>
                  <a:sym typeface="MyriadPro-Bold"/>
                  <a:rtl val="0"/>
                </a:rPr>
                <a:t>İşleme</a:t>
              </a:r>
              <a:r>
                <a:rPr lang="en-US" sz="1100" b="1" spc="0" baseline="0" dirty="0">
                  <a:ln/>
                  <a:solidFill>
                    <a:srgbClr val="000000"/>
                  </a:solidFill>
                  <a:latin typeface="Calibri" panose="020F0502020204030204" pitchFamily="34" charset="0"/>
                  <a:cs typeface="Calibri" panose="020F0502020204030204" pitchFamily="34" charset="0"/>
                  <a:sym typeface="MyriadPro-Bold"/>
                  <a:rtl val="0"/>
                </a:rPr>
                <a:t>/</a:t>
              </a:r>
            </a:p>
            <a:p>
              <a:pPr algn="l" rtl="0"/>
              <a:r>
                <a:rPr lang="en-US" sz="1100" b="1" spc="0" baseline="0" dirty="0" err="1">
                  <a:ln/>
                  <a:solidFill>
                    <a:srgbClr val="000000"/>
                  </a:solidFill>
                  <a:latin typeface="Calibri" panose="020F0502020204030204" pitchFamily="34" charset="0"/>
                  <a:cs typeface="Calibri" panose="020F0502020204030204" pitchFamily="34" charset="0"/>
                  <a:sym typeface="MyriadPro-Bold"/>
                  <a:rtl val="0"/>
                </a:rPr>
                <a:t>Ambalajlama</a:t>
              </a:r>
              <a:endParaRPr lang="en-US" sz="1100" b="1" spc="0" baseline="0" dirty="0">
                <a:ln/>
                <a:solidFill>
                  <a:srgbClr val="000000"/>
                </a:solidFill>
                <a:latin typeface="Calibri" panose="020F0502020204030204" pitchFamily="34" charset="0"/>
                <a:cs typeface="Calibri" panose="020F0502020204030204" pitchFamily="34" charset="0"/>
                <a:sym typeface="MyriadPro-Bold"/>
                <a:rtl val="0"/>
              </a:endParaRPr>
            </a:p>
            <a:p>
              <a:pPr algn="l" rtl="0"/>
              <a:endParaRPr lang="en-US" sz="1100" b="1" spc="0" baseline="0" dirty="0">
                <a:ln/>
                <a:solidFill>
                  <a:srgbClr val="000000"/>
                </a:solidFill>
                <a:latin typeface="Calibri" panose="020F0502020204030204" pitchFamily="34" charset="0"/>
                <a:cs typeface="Calibri" panose="020F0502020204030204" pitchFamily="34" charset="0"/>
                <a:sym typeface="MyriadPro-Bold"/>
                <a:rtl val="0"/>
              </a:endParaRPr>
            </a:p>
          </p:txBody>
        </p:sp>
        <p:sp>
          <p:nvSpPr>
            <p:cNvPr id="50" name="TextBox 49">
              <a:extLst>
                <a:ext uri="{FF2B5EF4-FFF2-40B4-BE49-F238E27FC236}">
                  <a16:creationId xmlns:a16="http://schemas.microsoft.com/office/drawing/2014/main" id="{F94972B1-A65F-75CB-22A8-E99464A633B5}"/>
                </a:ext>
              </a:extLst>
            </p:cNvPr>
            <p:cNvSpPr txBox="1"/>
            <p:nvPr/>
          </p:nvSpPr>
          <p:spPr>
            <a:xfrm>
              <a:off x="4457651" y="4300542"/>
              <a:ext cx="808235" cy="600164"/>
            </a:xfrm>
            <a:prstGeom prst="rect">
              <a:avLst/>
            </a:prstGeom>
            <a:noFill/>
          </p:spPr>
          <p:txBody>
            <a:bodyPr wrap="none" lIns="91440" tIns="45720" rIns="91440" bIns="45720" rtlCol="0" anchor="t">
              <a:spAutoFit/>
            </a:bodyPr>
            <a:lstStyle/>
            <a:p>
              <a:pPr algn="ctr"/>
              <a:r>
                <a:rPr lang="en-US" sz="1100" b="1" spc="0" baseline="0" err="1">
                  <a:ln/>
                  <a:solidFill>
                    <a:srgbClr val="000000"/>
                  </a:solidFill>
                  <a:latin typeface="Calibri"/>
                  <a:ea typeface="Calibri"/>
                  <a:cs typeface="Calibri"/>
                  <a:sym typeface="MyriadPro-Bold"/>
                </a:rPr>
                <a:t>Dağıtım</a:t>
              </a:r>
              <a:r>
                <a:rPr lang="en-US" sz="1100" b="1">
                  <a:ln/>
                  <a:solidFill>
                    <a:srgbClr val="000000"/>
                  </a:solidFill>
                  <a:latin typeface="Calibri"/>
                  <a:ea typeface="Calibri"/>
                  <a:cs typeface="Calibri"/>
                  <a:sym typeface="MyriadPro-Bold"/>
                </a:rPr>
                <a:t> </a:t>
              </a:r>
              <a:endParaRPr lang="en-US">
                <a:latin typeface="Calibri"/>
                <a:ea typeface="Calibri"/>
                <a:cs typeface="Calibri"/>
              </a:endParaRPr>
            </a:p>
            <a:p>
              <a:pPr algn="ctr"/>
              <a:r>
                <a:rPr lang="en-US" sz="1100" b="1" spc="0" baseline="0" err="1">
                  <a:ln/>
                  <a:solidFill>
                    <a:srgbClr val="000000"/>
                  </a:solidFill>
                  <a:latin typeface="Calibri"/>
                  <a:ea typeface="Calibri"/>
                  <a:cs typeface="Calibri"/>
                  <a:sym typeface="MyriadPro-Bold"/>
                </a:rPr>
                <a:t>Perakende</a:t>
              </a:r>
              <a:endParaRPr lang="en-US" sz="1100" b="1" spc="0" baseline="0" err="1">
                <a:ln/>
                <a:solidFill>
                  <a:srgbClr val="000000"/>
                </a:solidFill>
                <a:latin typeface="Calibri"/>
                <a:ea typeface="Calibri"/>
                <a:cs typeface="Calibri"/>
              </a:endParaRPr>
            </a:p>
            <a:p>
              <a:pPr algn="l" rtl="0"/>
              <a:endParaRPr lang="en-US" sz="1100" b="1" spc="0" baseline="0">
                <a:ln/>
                <a:solidFill>
                  <a:srgbClr val="000000"/>
                </a:solidFill>
                <a:latin typeface="Calibri" panose="020F0502020204030204" pitchFamily="34" charset="0"/>
                <a:cs typeface="Calibri" panose="020F0502020204030204" pitchFamily="34" charset="0"/>
                <a:sym typeface="MyriadPro-Bold"/>
                <a:rtl val="0"/>
              </a:endParaRPr>
            </a:p>
          </p:txBody>
        </p:sp>
        <p:sp>
          <p:nvSpPr>
            <p:cNvPr id="52" name="TextBox 51">
              <a:extLst>
                <a:ext uri="{FF2B5EF4-FFF2-40B4-BE49-F238E27FC236}">
                  <a16:creationId xmlns:a16="http://schemas.microsoft.com/office/drawing/2014/main" id="{E6403ADF-8395-020F-E07F-6A5954D5F2DB}"/>
                </a:ext>
              </a:extLst>
            </p:cNvPr>
            <p:cNvSpPr txBox="1"/>
            <p:nvPr/>
          </p:nvSpPr>
          <p:spPr>
            <a:xfrm>
              <a:off x="3641061" y="3546178"/>
              <a:ext cx="968535" cy="261610"/>
            </a:xfrm>
            <a:prstGeom prst="rect">
              <a:avLst/>
            </a:prstGeom>
            <a:noFill/>
          </p:spPr>
          <p:txBody>
            <a:bodyPr wrap="none" rtlCol="0">
              <a:spAutoFit/>
            </a:bodyPr>
            <a:lstStyle/>
            <a:p>
              <a:pPr algn="l" rtl="0"/>
              <a:r>
                <a:rPr lang="en-US" sz="1100" b="1" spc="0" baseline="0">
                  <a:ln/>
                  <a:solidFill>
                    <a:srgbClr val="000000"/>
                  </a:solidFill>
                  <a:latin typeface="Calibri" panose="020F0502020204030204" pitchFamily="34" charset="0"/>
                  <a:cs typeface="Calibri" panose="020F0502020204030204" pitchFamily="34" charset="0"/>
                  <a:sym typeface="MyriadPro-Bold"/>
                  <a:rtl val="0"/>
                </a:rPr>
                <a:t>Tüketim</a:t>
              </a:r>
            </a:p>
          </p:txBody>
        </p:sp>
        <p:sp>
          <p:nvSpPr>
            <p:cNvPr id="53" name="TextBox 52">
              <a:extLst>
                <a:ext uri="{FF2B5EF4-FFF2-40B4-BE49-F238E27FC236}">
                  <a16:creationId xmlns:a16="http://schemas.microsoft.com/office/drawing/2014/main" id="{A10A86EC-52CC-4F19-33DB-A9A709590923}"/>
                </a:ext>
              </a:extLst>
            </p:cNvPr>
            <p:cNvSpPr txBox="1"/>
            <p:nvPr/>
          </p:nvSpPr>
          <p:spPr>
            <a:xfrm>
              <a:off x="4116193" y="2536042"/>
              <a:ext cx="327334" cy="261610"/>
            </a:xfrm>
            <a:prstGeom prst="rect">
              <a:avLst/>
            </a:prstGeom>
            <a:noFill/>
          </p:spPr>
          <p:txBody>
            <a:bodyPr wrap="none" lIns="91440" tIns="45720" rIns="91440" bIns="45720" rtlCol="0" anchor="t">
              <a:spAutoFit/>
            </a:bodyPr>
            <a:lstStyle/>
            <a:p>
              <a:pPr algn="l" rtl="0"/>
              <a:r>
                <a:rPr lang="en-US" sz="1100" b="1">
                  <a:ln/>
                  <a:solidFill>
                    <a:srgbClr val="000000"/>
                  </a:solidFill>
                  <a:latin typeface="Calibri"/>
                  <a:ea typeface="Calibri"/>
                  <a:cs typeface="Calibri"/>
                  <a:sym typeface="MyriadPro-Bold"/>
                </a:rPr>
                <a:t>Su</a:t>
              </a:r>
              <a:endParaRPr lang="en-US" sz="1100" b="1" spc="0" baseline="0">
                <a:ln/>
                <a:solidFill>
                  <a:srgbClr val="000000"/>
                </a:solidFill>
                <a:latin typeface="Calibri" panose="020F0502020204030204" pitchFamily="34" charset="0"/>
                <a:ea typeface="Calibri"/>
                <a:cs typeface="Calibri" panose="020F0502020204030204" pitchFamily="34" charset="0"/>
              </a:endParaRPr>
            </a:p>
          </p:txBody>
        </p:sp>
      </p:grpSp>
      <p:sp>
        <p:nvSpPr>
          <p:cNvPr id="54" name="TextBox 53">
            <a:extLst>
              <a:ext uri="{FF2B5EF4-FFF2-40B4-BE49-F238E27FC236}">
                <a16:creationId xmlns:a16="http://schemas.microsoft.com/office/drawing/2014/main" id="{1B416F74-ADC5-8A06-31D4-8F4B423CBAA6}"/>
              </a:ext>
            </a:extLst>
          </p:cNvPr>
          <p:cNvSpPr txBox="1"/>
          <p:nvPr/>
        </p:nvSpPr>
        <p:spPr>
          <a:xfrm>
            <a:off x="6409542" y="5409184"/>
            <a:ext cx="1183081" cy="323165"/>
          </a:xfrm>
          <a:prstGeom prst="rect">
            <a:avLst/>
          </a:prstGeom>
          <a:noFill/>
        </p:spPr>
        <p:txBody>
          <a:bodyPr wrap="none" lIns="91440" tIns="45720" rIns="91440" bIns="45720" rtlCol="0" anchor="t">
            <a:spAutoFit/>
          </a:bodyPr>
          <a:lstStyle/>
          <a:p>
            <a:r>
              <a:rPr lang="en-US" sz="1500" b="1" spc="0" baseline="0" err="1">
                <a:ln/>
                <a:solidFill>
                  <a:srgbClr val="000000"/>
                </a:solidFill>
                <a:latin typeface="Calibri"/>
                <a:ea typeface="Calibri"/>
                <a:cs typeface="Calibri"/>
                <a:sym typeface="MyriadPro-Bold"/>
              </a:rPr>
              <a:t>Sosyal</a:t>
            </a:r>
            <a:r>
              <a:rPr lang="en-US" sz="1500" b="1">
                <a:ln/>
                <a:solidFill>
                  <a:srgbClr val="000000"/>
                </a:solidFill>
                <a:latin typeface="Calibri"/>
                <a:ea typeface="Calibri"/>
                <a:cs typeface="Calibri"/>
                <a:sym typeface="MyriadPro-Bold"/>
              </a:rPr>
              <a:t> Refah</a:t>
            </a:r>
            <a:endParaRPr lang="en-US" sz="1500" b="1" spc="0" baseline="0">
              <a:ln/>
              <a:solidFill>
                <a:srgbClr val="000000"/>
              </a:solidFill>
              <a:latin typeface="Calibri" panose="020F0502020204030204" pitchFamily="34" charset="0"/>
              <a:ea typeface="Calibri"/>
              <a:cs typeface="Calibri" panose="020F0502020204030204" pitchFamily="34" charset="0"/>
            </a:endParaRPr>
          </a:p>
        </p:txBody>
      </p:sp>
      <p:sp>
        <p:nvSpPr>
          <p:cNvPr id="55" name="TextBox 54">
            <a:extLst>
              <a:ext uri="{FF2B5EF4-FFF2-40B4-BE49-F238E27FC236}">
                <a16:creationId xmlns:a16="http://schemas.microsoft.com/office/drawing/2014/main" id="{3D3EC6E9-2785-8C6E-03C9-6D70B5E68B3B}"/>
              </a:ext>
            </a:extLst>
          </p:cNvPr>
          <p:cNvSpPr txBox="1"/>
          <p:nvPr/>
        </p:nvSpPr>
        <p:spPr>
          <a:xfrm>
            <a:off x="1921046" y="5393897"/>
            <a:ext cx="1369575" cy="733534"/>
          </a:xfrm>
          <a:prstGeom prst="rect">
            <a:avLst/>
          </a:prstGeom>
          <a:noFill/>
        </p:spPr>
        <p:txBody>
          <a:bodyPr wrap="square" rtlCol="0">
            <a:spAutoFit/>
          </a:bodyPr>
          <a:lstStyle/>
          <a:p>
            <a:pPr algn="ctr" rtl="0">
              <a:lnSpc>
                <a:spcPts val="1600"/>
              </a:lnSpc>
            </a:pPr>
            <a:r>
              <a:rPr lang="en-US" sz="1500" b="1" spc="0" baseline="0">
                <a:ln/>
                <a:solidFill>
                  <a:srgbClr val="000000"/>
                </a:solidFill>
                <a:latin typeface="Calibri" panose="020F0502020204030204" pitchFamily="34" charset="0"/>
                <a:cs typeface="Calibri" panose="020F0502020204030204" pitchFamily="34" charset="0"/>
                <a:sym typeface="MyriadPro-Bold"/>
                <a:rtl val="0"/>
              </a:rPr>
              <a:t>Çevresel Refah</a:t>
            </a:r>
          </a:p>
          <a:p>
            <a:pPr algn="ctr" rtl="0"/>
            <a:endParaRPr lang="en-US" sz="1500" b="1" spc="0" baseline="0">
              <a:ln/>
              <a:solidFill>
                <a:srgbClr val="000000"/>
              </a:solidFill>
              <a:latin typeface="Calibri" panose="020F0502020204030204" pitchFamily="34" charset="0"/>
              <a:cs typeface="Calibri" panose="020F0502020204030204" pitchFamily="34" charset="0"/>
              <a:sym typeface="MyriadPro-Bold"/>
              <a:rtl val="0"/>
            </a:endParaRPr>
          </a:p>
        </p:txBody>
      </p:sp>
      <p:grpSp>
        <p:nvGrpSpPr>
          <p:cNvPr id="57" name="Graphic 2">
            <a:extLst>
              <a:ext uri="{FF2B5EF4-FFF2-40B4-BE49-F238E27FC236}">
                <a16:creationId xmlns:a16="http://schemas.microsoft.com/office/drawing/2014/main" id="{563C3BF5-0B58-811F-C63C-5F6C7C058707}"/>
              </a:ext>
            </a:extLst>
          </p:cNvPr>
          <p:cNvGrpSpPr/>
          <p:nvPr/>
        </p:nvGrpSpPr>
        <p:grpSpPr>
          <a:xfrm>
            <a:off x="841254" y="2857446"/>
            <a:ext cx="2340220" cy="570139"/>
            <a:chOff x="887000" y="3023471"/>
            <a:chExt cx="2340220" cy="570139"/>
          </a:xfrm>
        </p:grpSpPr>
        <p:sp>
          <p:nvSpPr>
            <p:cNvPr id="58" name="Freeform 57">
              <a:extLst>
                <a:ext uri="{FF2B5EF4-FFF2-40B4-BE49-F238E27FC236}">
                  <a16:creationId xmlns:a16="http://schemas.microsoft.com/office/drawing/2014/main" id="{1DAFC9B8-8326-C697-A3D5-3085DA2AC7B8}"/>
                </a:ext>
              </a:extLst>
            </p:cNvPr>
            <p:cNvSpPr/>
            <p:nvPr/>
          </p:nvSpPr>
          <p:spPr>
            <a:xfrm>
              <a:off x="887350" y="3038516"/>
              <a:ext cx="2318181" cy="555094"/>
            </a:xfrm>
            <a:custGeom>
              <a:avLst/>
              <a:gdLst>
                <a:gd name="connsiteX0" fmla="*/ 0 w 2318181"/>
                <a:gd name="connsiteY0" fmla="*/ 0 h 555094"/>
                <a:gd name="connsiteX1" fmla="*/ 2318181 w 2318181"/>
                <a:gd name="connsiteY1" fmla="*/ 0 h 555094"/>
                <a:gd name="connsiteX2" fmla="*/ 2318181 w 2318181"/>
                <a:gd name="connsiteY2" fmla="*/ 555094 h 555094"/>
                <a:gd name="connsiteX3" fmla="*/ 0 w 2318181"/>
                <a:gd name="connsiteY3" fmla="*/ 555094 h 555094"/>
              </a:gdLst>
              <a:ahLst/>
              <a:cxnLst>
                <a:cxn ang="0">
                  <a:pos x="connsiteX0" y="connsiteY0"/>
                </a:cxn>
                <a:cxn ang="0">
                  <a:pos x="connsiteX1" y="connsiteY1"/>
                </a:cxn>
                <a:cxn ang="0">
                  <a:pos x="connsiteX2" y="connsiteY2"/>
                </a:cxn>
                <a:cxn ang="0">
                  <a:pos x="connsiteX3" y="connsiteY3"/>
                </a:cxn>
              </a:cxnLst>
              <a:rect l="l" t="t" r="r" b="b"/>
              <a:pathLst>
                <a:path w="2318181" h="555094">
                  <a:moveTo>
                    <a:pt x="0" y="0"/>
                  </a:moveTo>
                  <a:lnTo>
                    <a:pt x="2318181" y="0"/>
                  </a:lnTo>
                  <a:lnTo>
                    <a:pt x="2318181" y="555094"/>
                  </a:lnTo>
                  <a:lnTo>
                    <a:pt x="0" y="555094"/>
                  </a:lnTo>
                  <a:close/>
                </a:path>
              </a:pathLst>
            </a:custGeom>
            <a:solidFill>
              <a:srgbClr val="B3DDDC"/>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2DC547C8-5166-4082-8CF5-B8F94BB0B5F5}"/>
                </a:ext>
              </a:extLst>
            </p:cNvPr>
            <p:cNvSpPr txBox="1"/>
            <p:nvPr/>
          </p:nvSpPr>
          <p:spPr>
            <a:xfrm>
              <a:off x="926293" y="3023471"/>
              <a:ext cx="2220160" cy="323165"/>
            </a:xfrm>
            <a:prstGeom prst="rect">
              <a:avLst/>
            </a:prstGeom>
            <a:noFill/>
          </p:spPr>
          <p:txBody>
            <a:bodyPr wrap="none" rtlCol="0">
              <a:spAutoFit/>
            </a:bodyPr>
            <a:lstStyle/>
            <a:p>
              <a:pPr algn="l" rtl="0"/>
              <a:r>
                <a:rPr lang="en-US" sz="1500" b="1" spc="0" baseline="0">
                  <a:ln/>
                  <a:solidFill>
                    <a:srgbClr val="000000"/>
                  </a:solidFill>
                  <a:latin typeface="Calibri" panose="020F0502020204030204" pitchFamily="34" charset="0"/>
                  <a:cs typeface="Calibri" panose="020F0502020204030204" pitchFamily="34" charset="0"/>
                  <a:sym typeface="MyriadPro-Bold"/>
                  <a:rtl val="0"/>
                </a:rPr>
                <a:t>Çevresel Geri Bildirimler</a:t>
              </a:r>
            </a:p>
          </p:txBody>
        </p:sp>
        <p:sp>
          <p:nvSpPr>
            <p:cNvPr id="60" name="TextBox 59">
              <a:extLst>
                <a:ext uri="{FF2B5EF4-FFF2-40B4-BE49-F238E27FC236}">
                  <a16:creationId xmlns:a16="http://schemas.microsoft.com/office/drawing/2014/main" id="{B18140CE-D3DB-4272-1A5C-1FDD3A2E0078}"/>
                </a:ext>
              </a:extLst>
            </p:cNvPr>
            <p:cNvSpPr txBox="1"/>
            <p:nvPr/>
          </p:nvSpPr>
          <p:spPr>
            <a:xfrm>
              <a:off x="887000" y="3296924"/>
              <a:ext cx="2340220" cy="261610"/>
            </a:xfrm>
            <a:prstGeom prst="rect">
              <a:avLst/>
            </a:prstGeom>
            <a:noFill/>
          </p:spPr>
          <p:txBody>
            <a:bodyPr wrap="square" lIns="91440" tIns="45720" rIns="91440" bIns="45720" rtlCol="0" anchor="t">
              <a:spAutoFit/>
            </a:bodyPr>
            <a:lstStyle/>
            <a:p>
              <a:pPr algn="ctr"/>
              <a:r>
                <a:rPr lang="en-US" sz="1100" spc="0" baseline="0">
                  <a:ln/>
                  <a:solidFill>
                    <a:srgbClr val="000000"/>
                  </a:solidFill>
                  <a:latin typeface="Calibri"/>
                  <a:ea typeface="Calibri"/>
                  <a:cs typeface="Calibri"/>
                  <a:sym typeface="MyriadPro-Regular"/>
                </a:rPr>
                <a:t>Sera </a:t>
              </a:r>
              <a:r>
                <a:rPr lang="en-US" sz="1100" err="1">
                  <a:ln/>
                  <a:solidFill>
                    <a:srgbClr val="000000"/>
                  </a:solidFill>
                  <a:latin typeface="Calibri"/>
                  <a:ea typeface="Calibri"/>
                  <a:cs typeface="Calibri"/>
                  <a:sym typeface="MyriadPro-Regular"/>
                </a:rPr>
                <a:t>Gazı</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gibi</a:t>
              </a:r>
              <a:endParaRPr lang="en-US" sz="1100" spc="0" baseline="0" err="1">
                <a:ln/>
                <a:solidFill>
                  <a:srgbClr val="000000"/>
                </a:solidFill>
                <a:latin typeface="Calibri"/>
                <a:ea typeface="Calibri"/>
                <a:cs typeface="Calibri"/>
              </a:endParaRPr>
            </a:p>
          </p:txBody>
        </p:sp>
      </p:grpSp>
      <p:grpSp>
        <p:nvGrpSpPr>
          <p:cNvPr id="61" name="Graphic 2">
            <a:extLst>
              <a:ext uri="{FF2B5EF4-FFF2-40B4-BE49-F238E27FC236}">
                <a16:creationId xmlns:a16="http://schemas.microsoft.com/office/drawing/2014/main" id="{F03F7334-C8B6-6E3D-2465-A368FF8DAFAD}"/>
              </a:ext>
            </a:extLst>
          </p:cNvPr>
          <p:cNvGrpSpPr/>
          <p:nvPr/>
        </p:nvGrpSpPr>
        <p:grpSpPr>
          <a:xfrm>
            <a:off x="1346504" y="591741"/>
            <a:ext cx="2395341" cy="753036"/>
            <a:chOff x="1392250" y="757766"/>
            <a:chExt cx="2395341" cy="753036"/>
          </a:xfrm>
        </p:grpSpPr>
        <p:sp>
          <p:nvSpPr>
            <p:cNvPr id="62" name="Freeform 61">
              <a:extLst>
                <a:ext uri="{FF2B5EF4-FFF2-40B4-BE49-F238E27FC236}">
                  <a16:creationId xmlns:a16="http://schemas.microsoft.com/office/drawing/2014/main" id="{AB153617-702E-36DE-CC41-4AF484AE246E}"/>
                </a:ext>
              </a:extLst>
            </p:cNvPr>
            <p:cNvSpPr/>
            <p:nvPr/>
          </p:nvSpPr>
          <p:spPr>
            <a:xfrm>
              <a:off x="1420766" y="757766"/>
              <a:ext cx="2358439" cy="749628"/>
            </a:xfrm>
            <a:custGeom>
              <a:avLst/>
              <a:gdLst>
                <a:gd name="connsiteX0" fmla="*/ 0 w 2358439"/>
                <a:gd name="connsiteY0" fmla="*/ 0 h 749628"/>
                <a:gd name="connsiteX1" fmla="*/ 2358439 w 2358439"/>
                <a:gd name="connsiteY1" fmla="*/ 0 h 749628"/>
                <a:gd name="connsiteX2" fmla="*/ 2358439 w 2358439"/>
                <a:gd name="connsiteY2" fmla="*/ 749629 h 749628"/>
                <a:gd name="connsiteX3" fmla="*/ 0 w 2358439"/>
                <a:gd name="connsiteY3" fmla="*/ 749629 h 749628"/>
              </a:gdLst>
              <a:ahLst/>
              <a:cxnLst>
                <a:cxn ang="0">
                  <a:pos x="connsiteX0" y="connsiteY0"/>
                </a:cxn>
                <a:cxn ang="0">
                  <a:pos x="connsiteX1" y="connsiteY1"/>
                </a:cxn>
                <a:cxn ang="0">
                  <a:pos x="connsiteX2" y="connsiteY2"/>
                </a:cxn>
                <a:cxn ang="0">
                  <a:pos x="connsiteX3" y="connsiteY3"/>
                </a:cxn>
              </a:cxnLst>
              <a:rect l="l" t="t" r="r" b="b"/>
              <a:pathLst>
                <a:path w="2358439" h="749628">
                  <a:moveTo>
                    <a:pt x="0" y="0"/>
                  </a:moveTo>
                  <a:lnTo>
                    <a:pt x="2358439" y="0"/>
                  </a:lnTo>
                  <a:lnTo>
                    <a:pt x="2358439" y="749629"/>
                  </a:lnTo>
                  <a:lnTo>
                    <a:pt x="0" y="749629"/>
                  </a:lnTo>
                  <a:close/>
                </a:path>
              </a:pathLst>
            </a:custGeom>
            <a:solidFill>
              <a:srgbClr val="B3DDDC"/>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2261BAA0-464D-F8E8-73DD-E2E818BB6669}"/>
                </a:ext>
              </a:extLst>
            </p:cNvPr>
            <p:cNvSpPr txBox="1"/>
            <p:nvPr/>
          </p:nvSpPr>
          <p:spPr>
            <a:xfrm>
              <a:off x="1392250" y="830896"/>
              <a:ext cx="2395341" cy="323165"/>
            </a:xfrm>
            <a:prstGeom prst="rect">
              <a:avLst/>
            </a:prstGeom>
            <a:noFill/>
          </p:spPr>
          <p:txBody>
            <a:bodyPr wrap="square" rtlCol="0">
              <a:spAutoFit/>
            </a:bodyPr>
            <a:lstStyle/>
            <a:p>
              <a:pPr algn="ctr" rtl="0"/>
              <a:r>
                <a:rPr lang="en-US" sz="1500" b="1" spc="0" baseline="0">
                  <a:ln/>
                  <a:solidFill>
                    <a:srgbClr val="000000"/>
                  </a:solidFill>
                  <a:latin typeface="Calibri" panose="020F0502020204030204" pitchFamily="34" charset="0"/>
                  <a:cs typeface="Calibri" panose="020F0502020204030204" pitchFamily="34" charset="0"/>
                  <a:sym typeface="MyriadPro-Bold"/>
                  <a:rtl val="0"/>
                </a:rPr>
                <a:t>Çevresel Etkenler</a:t>
              </a:r>
            </a:p>
          </p:txBody>
        </p:sp>
        <p:sp>
          <p:nvSpPr>
            <p:cNvPr id="1024" name="TextBox 1023">
              <a:extLst>
                <a:ext uri="{FF2B5EF4-FFF2-40B4-BE49-F238E27FC236}">
                  <a16:creationId xmlns:a16="http://schemas.microsoft.com/office/drawing/2014/main" id="{2407FB4D-6A4F-E169-2697-89E30222289D}"/>
                </a:ext>
              </a:extLst>
            </p:cNvPr>
            <p:cNvSpPr txBox="1"/>
            <p:nvPr/>
          </p:nvSpPr>
          <p:spPr>
            <a:xfrm>
              <a:off x="1462764" y="1079915"/>
              <a:ext cx="2255401" cy="430887"/>
            </a:xfrm>
            <a:prstGeom prst="rect">
              <a:avLst/>
            </a:prstGeom>
            <a:noFill/>
          </p:spPr>
          <p:txBody>
            <a:bodyPr wrap="square" lIns="91440" tIns="45720" rIns="91440" bIns="45720" rtlCol="0" anchor="t">
              <a:spAutoFit/>
            </a:bodyPr>
            <a:lstStyle/>
            <a:p>
              <a:pPr algn="ctr"/>
              <a:r>
                <a:rPr lang="en-US" sz="1100" err="1">
                  <a:ln/>
                  <a:solidFill>
                    <a:srgbClr val="000000"/>
                  </a:solidFill>
                  <a:latin typeface="Calibri"/>
                  <a:ea typeface="Calibri"/>
                  <a:cs typeface="Calibri"/>
                  <a:sym typeface="MyriadPro-Regular"/>
                </a:rPr>
                <a:t>İklim</a:t>
              </a:r>
              <a:r>
                <a:rPr lang="en-US" sz="1100" spc="0" baseline="0">
                  <a:ln/>
                  <a:solidFill>
                    <a:srgbClr val="000000"/>
                  </a:solidFill>
                  <a:latin typeface="Calibri"/>
                  <a:ea typeface="Calibri"/>
                  <a:cs typeface="Calibri"/>
                  <a:sym typeface="MyriadPro-Regular"/>
                </a:rPr>
                <a:t>, Toprak, Su, Besin </a:t>
              </a:r>
              <a:r>
                <a:rPr lang="en-US" sz="1100" err="1">
                  <a:ln/>
                  <a:solidFill>
                    <a:srgbClr val="000000"/>
                  </a:solidFill>
                  <a:latin typeface="Calibri"/>
                  <a:ea typeface="Calibri"/>
                  <a:cs typeface="Calibri"/>
                  <a:sym typeface="MyriadPro-Regular"/>
                </a:rPr>
                <a:t>Maddesi</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Erişilebilirliği</a:t>
              </a:r>
              <a:r>
                <a:rPr lang="en-US" sz="1100" spc="0" baseline="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Biyoçeşitlilik</a:t>
              </a:r>
              <a:r>
                <a:rPr lang="en-US" sz="1100" spc="0" baseline="0">
                  <a:ln/>
                  <a:solidFill>
                    <a:srgbClr val="000000"/>
                  </a:solidFill>
                  <a:latin typeface="Calibri"/>
                  <a:ea typeface="Calibri"/>
                  <a:cs typeface="Calibri"/>
                  <a:sym typeface="MyriadPro-Regular"/>
                </a:rPr>
                <a:t> vb.</a:t>
              </a:r>
            </a:p>
          </p:txBody>
        </p:sp>
      </p:grpSp>
      <p:sp>
        <p:nvSpPr>
          <p:cNvPr id="1027" name="Freeform 1026">
            <a:extLst>
              <a:ext uri="{FF2B5EF4-FFF2-40B4-BE49-F238E27FC236}">
                <a16:creationId xmlns:a16="http://schemas.microsoft.com/office/drawing/2014/main" id="{94683722-D93D-C3ED-6612-E432760BB950}"/>
              </a:ext>
            </a:extLst>
          </p:cNvPr>
          <p:cNvSpPr/>
          <p:nvPr/>
        </p:nvSpPr>
        <p:spPr>
          <a:xfrm>
            <a:off x="3488557" y="5587590"/>
            <a:ext cx="2653663" cy="16770"/>
          </a:xfrm>
          <a:custGeom>
            <a:avLst/>
            <a:gdLst>
              <a:gd name="connsiteX0" fmla="*/ 2653663 w 2653663"/>
              <a:gd name="connsiteY0" fmla="*/ 0 h 16770"/>
              <a:gd name="connsiteX1" fmla="*/ 0 w 2653663"/>
              <a:gd name="connsiteY1" fmla="*/ 0 h 16770"/>
            </a:gdLst>
            <a:ahLst/>
            <a:cxnLst>
              <a:cxn ang="0">
                <a:pos x="connsiteX0" y="connsiteY0"/>
              </a:cxn>
              <a:cxn ang="0">
                <a:pos x="connsiteX1" y="connsiteY1"/>
              </a:cxn>
            </a:cxnLst>
            <a:rect l="l" t="t" r="r" b="b"/>
            <a:pathLst>
              <a:path w="2653663" h="16770">
                <a:moveTo>
                  <a:pt x="2653663" y="0"/>
                </a:moveTo>
                <a:lnTo>
                  <a:pt x="0" y="0"/>
                </a:lnTo>
              </a:path>
            </a:pathLst>
          </a:custGeom>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28" name="Freeform 1027">
            <a:extLst>
              <a:ext uri="{FF2B5EF4-FFF2-40B4-BE49-F238E27FC236}">
                <a16:creationId xmlns:a16="http://schemas.microsoft.com/office/drawing/2014/main" id="{6DD85142-66D6-43DD-E514-DDAD78435A53}"/>
              </a:ext>
            </a:extLst>
          </p:cNvPr>
          <p:cNvSpPr/>
          <p:nvPr/>
        </p:nvSpPr>
        <p:spPr>
          <a:xfrm>
            <a:off x="3418106" y="5485291"/>
            <a:ext cx="102322" cy="204596"/>
          </a:xfrm>
          <a:custGeom>
            <a:avLst/>
            <a:gdLst>
              <a:gd name="connsiteX0" fmla="*/ 102322 w 102322"/>
              <a:gd name="connsiteY0" fmla="*/ 204597 h 204596"/>
              <a:gd name="connsiteX1" fmla="*/ 0 w 102322"/>
              <a:gd name="connsiteY1" fmla="*/ 102298 h 204596"/>
              <a:gd name="connsiteX2" fmla="*/ 102322 w 102322"/>
              <a:gd name="connsiteY2" fmla="*/ 0 h 204596"/>
            </a:gdLst>
            <a:ahLst/>
            <a:cxnLst>
              <a:cxn ang="0">
                <a:pos x="connsiteX0" y="connsiteY0"/>
              </a:cxn>
              <a:cxn ang="0">
                <a:pos x="connsiteX1" y="connsiteY1"/>
              </a:cxn>
              <a:cxn ang="0">
                <a:pos x="connsiteX2" y="connsiteY2"/>
              </a:cxn>
            </a:cxnLst>
            <a:rect l="l" t="t" r="r" b="b"/>
            <a:pathLst>
              <a:path w="102322" h="204596">
                <a:moveTo>
                  <a:pt x="102322" y="204597"/>
                </a:moveTo>
                <a:lnTo>
                  <a:pt x="0" y="102298"/>
                </a:lnTo>
                <a:lnTo>
                  <a:pt x="102322"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29" name="Freeform 1028">
            <a:extLst>
              <a:ext uri="{FF2B5EF4-FFF2-40B4-BE49-F238E27FC236}">
                <a16:creationId xmlns:a16="http://schemas.microsoft.com/office/drawing/2014/main" id="{019F4B79-DF8A-EA66-8EFD-326921781A92}"/>
              </a:ext>
            </a:extLst>
          </p:cNvPr>
          <p:cNvSpPr/>
          <p:nvPr/>
        </p:nvSpPr>
        <p:spPr>
          <a:xfrm>
            <a:off x="6175450" y="5485291"/>
            <a:ext cx="102322" cy="204596"/>
          </a:xfrm>
          <a:custGeom>
            <a:avLst/>
            <a:gdLst>
              <a:gd name="connsiteX0" fmla="*/ 0 w 102322"/>
              <a:gd name="connsiteY0" fmla="*/ 0 h 204596"/>
              <a:gd name="connsiteX1" fmla="*/ 102322 w 102322"/>
              <a:gd name="connsiteY1" fmla="*/ 102298 h 204596"/>
              <a:gd name="connsiteX2" fmla="*/ 0 w 102322"/>
              <a:gd name="connsiteY2" fmla="*/ 204597 h 204596"/>
            </a:gdLst>
            <a:ahLst/>
            <a:cxnLst>
              <a:cxn ang="0">
                <a:pos x="connsiteX0" y="connsiteY0"/>
              </a:cxn>
              <a:cxn ang="0">
                <a:pos x="connsiteX1" y="connsiteY1"/>
              </a:cxn>
              <a:cxn ang="0">
                <a:pos x="connsiteX2" y="connsiteY2"/>
              </a:cxn>
            </a:cxnLst>
            <a:rect l="l" t="t" r="r" b="b"/>
            <a:pathLst>
              <a:path w="102322" h="204596">
                <a:moveTo>
                  <a:pt x="0" y="0"/>
                </a:moveTo>
                <a:lnTo>
                  <a:pt x="102322" y="102298"/>
                </a:lnTo>
                <a:lnTo>
                  <a:pt x="0" y="204597"/>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030" name="Graphic 2">
            <a:extLst>
              <a:ext uri="{FF2B5EF4-FFF2-40B4-BE49-F238E27FC236}">
                <a16:creationId xmlns:a16="http://schemas.microsoft.com/office/drawing/2014/main" id="{F826CA30-F232-3D84-C82B-FEC10D5C1728}"/>
              </a:ext>
            </a:extLst>
          </p:cNvPr>
          <p:cNvGrpSpPr/>
          <p:nvPr/>
        </p:nvGrpSpPr>
        <p:grpSpPr>
          <a:xfrm>
            <a:off x="6100286" y="575416"/>
            <a:ext cx="2563082" cy="882477"/>
            <a:chOff x="6146032" y="741441"/>
            <a:chExt cx="2563082" cy="882477"/>
          </a:xfrm>
        </p:grpSpPr>
        <p:sp>
          <p:nvSpPr>
            <p:cNvPr id="1031" name="Freeform 1030">
              <a:extLst>
                <a:ext uri="{FF2B5EF4-FFF2-40B4-BE49-F238E27FC236}">
                  <a16:creationId xmlns:a16="http://schemas.microsoft.com/office/drawing/2014/main" id="{AADA9614-496A-5FC5-0A18-C4130DE130EA}"/>
                </a:ext>
              </a:extLst>
            </p:cNvPr>
            <p:cNvSpPr/>
            <p:nvPr/>
          </p:nvSpPr>
          <p:spPr>
            <a:xfrm>
              <a:off x="6154418" y="757766"/>
              <a:ext cx="2554696" cy="749628"/>
            </a:xfrm>
            <a:custGeom>
              <a:avLst/>
              <a:gdLst>
                <a:gd name="connsiteX0" fmla="*/ 0 w 2554696"/>
                <a:gd name="connsiteY0" fmla="*/ 0 h 749628"/>
                <a:gd name="connsiteX1" fmla="*/ 2554696 w 2554696"/>
                <a:gd name="connsiteY1" fmla="*/ 0 h 749628"/>
                <a:gd name="connsiteX2" fmla="*/ 2554696 w 2554696"/>
                <a:gd name="connsiteY2" fmla="*/ 749629 h 749628"/>
                <a:gd name="connsiteX3" fmla="*/ 0 w 2554696"/>
                <a:gd name="connsiteY3" fmla="*/ 749629 h 749628"/>
              </a:gdLst>
              <a:ahLst/>
              <a:cxnLst>
                <a:cxn ang="0">
                  <a:pos x="connsiteX0" y="connsiteY0"/>
                </a:cxn>
                <a:cxn ang="0">
                  <a:pos x="connsiteX1" y="connsiteY1"/>
                </a:cxn>
                <a:cxn ang="0">
                  <a:pos x="connsiteX2" y="connsiteY2"/>
                </a:cxn>
                <a:cxn ang="0">
                  <a:pos x="connsiteX3" y="connsiteY3"/>
                </a:cxn>
              </a:cxnLst>
              <a:rect l="l" t="t" r="r" b="b"/>
              <a:pathLst>
                <a:path w="2554696" h="749628">
                  <a:moveTo>
                    <a:pt x="0" y="0"/>
                  </a:moveTo>
                  <a:lnTo>
                    <a:pt x="2554696" y="0"/>
                  </a:lnTo>
                  <a:lnTo>
                    <a:pt x="2554696" y="749629"/>
                  </a:lnTo>
                  <a:lnTo>
                    <a:pt x="0" y="749629"/>
                  </a:lnTo>
                  <a:close/>
                </a:path>
              </a:pathLst>
            </a:custGeom>
            <a:solidFill>
              <a:srgbClr val="B686BB"/>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32" name="TextBox 1031">
              <a:extLst>
                <a:ext uri="{FF2B5EF4-FFF2-40B4-BE49-F238E27FC236}">
                  <a16:creationId xmlns:a16="http://schemas.microsoft.com/office/drawing/2014/main" id="{4F013BE1-7B94-6028-D6F5-F90F6F2DD066}"/>
                </a:ext>
              </a:extLst>
            </p:cNvPr>
            <p:cNvSpPr txBox="1"/>
            <p:nvPr/>
          </p:nvSpPr>
          <p:spPr>
            <a:xfrm>
              <a:off x="6154418" y="741441"/>
              <a:ext cx="2552367" cy="323165"/>
            </a:xfrm>
            <a:prstGeom prst="rect">
              <a:avLst/>
            </a:prstGeom>
            <a:noFill/>
          </p:spPr>
          <p:txBody>
            <a:bodyPr wrap="square" rtlCol="0">
              <a:spAutoFit/>
            </a:bodyPr>
            <a:lstStyle/>
            <a:p>
              <a:pPr algn="ctr" rtl="0"/>
              <a:r>
                <a:rPr lang="en-US" sz="1500" b="1" spc="0" baseline="0">
                  <a:ln/>
                  <a:solidFill>
                    <a:srgbClr val="000000"/>
                  </a:solidFill>
                  <a:latin typeface="Calibri" panose="020F0502020204030204" pitchFamily="34" charset="0"/>
                  <a:cs typeface="Calibri" panose="020F0502020204030204" pitchFamily="34" charset="0"/>
                  <a:sym typeface="MyriadPro-Bold"/>
                  <a:rtl val="0"/>
                </a:rPr>
                <a:t>Sosyoekonomik Etkenler</a:t>
              </a:r>
            </a:p>
          </p:txBody>
        </p:sp>
        <p:sp>
          <p:nvSpPr>
            <p:cNvPr id="1033" name="TextBox 1032">
              <a:extLst>
                <a:ext uri="{FF2B5EF4-FFF2-40B4-BE49-F238E27FC236}">
                  <a16:creationId xmlns:a16="http://schemas.microsoft.com/office/drawing/2014/main" id="{8858F97A-53CA-2561-29F4-05D4428FAAEC}"/>
                </a:ext>
              </a:extLst>
            </p:cNvPr>
            <p:cNvSpPr txBox="1"/>
            <p:nvPr/>
          </p:nvSpPr>
          <p:spPr>
            <a:xfrm>
              <a:off x="6146032" y="1023754"/>
              <a:ext cx="2560753" cy="600164"/>
            </a:xfrm>
            <a:prstGeom prst="rect">
              <a:avLst/>
            </a:prstGeom>
            <a:noFill/>
          </p:spPr>
          <p:txBody>
            <a:bodyPr wrap="square" lIns="91440" tIns="45720" rIns="91440" bIns="45720" rtlCol="0" anchor="t">
              <a:spAutoFit/>
            </a:bodyPr>
            <a:lstStyle/>
            <a:p>
              <a:pPr algn="ctr"/>
              <a:r>
                <a:rPr lang="en-US" sz="1100" spc="0" baseline="0">
                  <a:ln/>
                  <a:solidFill>
                    <a:srgbClr val="000000"/>
                  </a:solidFill>
                  <a:latin typeface="Calibri"/>
                  <a:ea typeface="Calibri"/>
                  <a:cs typeface="Calibri"/>
                  <a:sym typeface="MyriadPro-Regular"/>
                </a:rPr>
                <a:t>Ekonomi, </a:t>
              </a:r>
              <a:r>
                <a:rPr lang="en-US" sz="1100" err="1">
                  <a:ln/>
                  <a:solidFill>
                    <a:srgbClr val="000000"/>
                  </a:solidFill>
                  <a:latin typeface="Calibri"/>
                  <a:ea typeface="Calibri"/>
                  <a:cs typeface="Calibri"/>
                  <a:sym typeface="MyriadPro-Regular"/>
                </a:rPr>
                <a:t>demografik</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özellikler</a:t>
              </a:r>
              <a:r>
                <a:rPr lang="en-US" sz="1100" spc="0" baseline="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kamu</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yönetimi</a:t>
              </a:r>
              <a:r>
                <a:rPr lang="en-US" sz="110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teknoloji</a:t>
              </a:r>
              <a:r>
                <a:rPr lang="en-US" sz="1100" spc="0" baseline="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ve</a:t>
              </a:r>
              <a:r>
                <a:rPr lang="en-US" sz="1100" spc="0" baseline="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kültür</a:t>
              </a:r>
              <a:r>
                <a:rPr lang="en-US" sz="1100">
                  <a:ln/>
                  <a:solidFill>
                    <a:srgbClr val="000000"/>
                  </a:solidFill>
                  <a:latin typeface="Calibri"/>
                  <a:ea typeface="Calibri"/>
                  <a:cs typeface="Calibri"/>
                  <a:sym typeface="MyriadPro-Regular"/>
                </a:rPr>
                <a:t>, vb.</a:t>
              </a:r>
              <a:endParaRPr lang="en-US" sz="1100" spc="0" baseline="0" err="1">
                <a:ln/>
                <a:solidFill>
                  <a:srgbClr val="000000"/>
                </a:solidFill>
                <a:latin typeface="Calibri"/>
                <a:ea typeface="Calibri"/>
                <a:cs typeface="Calibri"/>
              </a:endParaRPr>
            </a:p>
            <a:p>
              <a:pPr algn="ctr"/>
              <a:endParaRPr lang="en-US" sz="1100" spc="0" baseline="0">
                <a:ln/>
                <a:solidFill>
                  <a:srgbClr val="000000"/>
                </a:solidFill>
                <a:latin typeface="Calibri" panose="020F0502020204030204" pitchFamily="34" charset="0"/>
                <a:ea typeface="Calibri"/>
                <a:cs typeface="Calibri" panose="020F0502020204030204" pitchFamily="34" charset="0"/>
              </a:endParaRPr>
            </a:p>
          </p:txBody>
        </p:sp>
      </p:grpSp>
      <p:grpSp>
        <p:nvGrpSpPr>
          <p:cNvPr id="1035" name="Graphic 2">
            <a:extLst>
              <a:ext uri="{FF2B5EF4-FFF2-40B4-BE49-F238E27FC236}">
                <a16:creationId xmlns:a16="http://schemas.microsoft.com/office/drawing/2014/main" id="{7B774215-23C6-B894-3384-B7AF299317AD}"/>
              </a:ext>
            </a:extLst>
          </p:cNvPr>
          <p:cNvGrpSpPr/>
          <p:nvPr/>
        </p:nvGrpSpPr>
        <p:grpSpPr>
          <a:xfrm>
            <a:off x="6644428" y="2848869"/>
            <a:ext cx="2386551" cy="578716"/>
            <a:chOff x="6716755" y="3014894"/>
            <a:chExt cx="2386551" cy="578716"/>
          </a:xfrm>
        </p:grpSpPr>
        <p:sp>
          <p:nvSpPr>
            <p:cNvPr id="1036" name="Freeform 1035">
              <a:extLst>
                <a:ext uri="{FF2B5EF4-FFF2-40B4-BE49-F238E27FC236}">
                  <a16:creationId xmlns:a16="http://schemas.microsoft.com/office/drawing/2014/main" id="{DE8B717C-4BD0-DBFE-1609-B7264D739F70}"/>
                </a:ext>
              </a:extLst>
            </p:cNvPr>
            <p:cNvSpPr/>
            <p:nvPr/>
          </p:nvSpPr>
          <p:spPr>
            <a:xfrm>
              <a:off x="6785125" y="3038516"/>
              <a:ext cx="2318181" cy="555094"/>
            </a:xfrm>
            <a:custGeom>
              <a:avLst/>
              <a:gdLst>
                <a:gd name="connsiteX0" fmla="*/ 0 w 2318181"/>
                <a:gd name="connsiteY0" fmla="*/ 0 h 555094"/>
                <a:gd name="connsiteX1" fmla="*/ 2318182 w 2318181"/>
                <a:gd name="connsiteY1" fmla="*/ 0 h 555094"/>
                <a:gd name="connsiteX2" fmla="*/ 2318182 w 2318181"/>
                <a:gd name="connsiteY2" fmla="*/ 555094 h 555094"/>
                <a:gd name="connsiteX3" fmla="*/ 0 w 2318181"/>
                <a:gd name="connsiteY3" fmla="*/ 555094 h 555094"/>
              </a:gdLst>
              <a:ahLst/>
              <a:cxnLst>
                <a:cxn ang="0">
                  <a:pos x="connsiteX0" y="connsiteY0"/>
                </a:cxn>
                <a:cxn ang="0">
                  <a:pos x="connsiteX1" y="connsiteY1"/>
                </a:cxn>
                <a:cxn ang="0">
                  <a:pos x="connsiteX2" y="connsiteY2"/>
                </a:cxn>
                <a:cxn ang="0">
                  <a:pos x="connsiteX3" y="connsiteY3"/>
                </a:cxn>
              </a:cxnLst>
              <a:rect l="l" t="t" r="r" b="b"/>
              <a:pathLst>
                <a:path w="2318181" h="555094">
                  <a:moveTo>
                    <a:pt x="0" y="0"/>
                  </a:moveTo>
                  <a:lnTo>
                    <a:pt x="2318182" y="0"/>
                  </a:lnTo>
                  <a:lnTo>
                    <a:pt x="2318182" y="555094"/>
                  </a:lnTo>
                  <a:lnTo>
                    <a:pt x="0" y="555094"/>
                  </a:lnTo>
                  <a:close/>
                </a:path>
              </a:pathLst>
            </a:custGeom>
            <a:solidFill>
              <a:srgbClr val="B686BB"/>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37" name="TextBox 1036">
              <a:extLst>
                <a:ext uri="{FF2B5EF4-FFF2-40B4-BE49-F238E27FC236}">
                  <a16:creationId xmlns:a16="http://schemas.microsoft.com/office/drawing/2014/main" id="{0EEF3D33-EC19-47AF-AC2E-DF806B9ACE95}"/>
                </a:ext>
              </a:extLst>
            </p:cNvPr>
            <p:cNvSpPr txBox="1"/>
            <p:nvPr/>
          </p:nvSpPr>
          <p:spPr>
            <a:xfrm>
              <a:off x="6716755" y="3014894"/>
              <a:ext cx="1984547" cy="553998"/>
            </a:xfrm>
            <a:prstGeom prst="rect">
              <a:avLst/>
            </a:prstGeom>
            <a:noFill/>
          </p:spPr>
          <p:txBody>
            <a:bodyPr wrap="square" lIns="91440" tIns="45720" rIns="91440" bIns="45720" rtlCol="0" anchor="t">
              <a:spAutoFit/>
            </a:bodyPr>
            <a:lstStyle/>
            <a:p>
              <a:pPr algn="l" rtl="0"/>
              <a:r>
                <a:rPr lang="en-US" sz="1500" b="1" spc="0" baseline="0" err="1">
                  <a:ln/>
                  <a:solidFill>
                    <a:srgbClr val="000000"/>
                  </a:solidFill>
                  <a:latin typeface="Calibri"/>
                  <a:ea typeface="Calibri"/>
                  <a:cs typeface="Calibri"/>
                  <a:sym typeface="MyriadPro-Bold"/>
                </a:rPr>
                <a:t>Sosyoekonomik</a:t>
              </a:r>
              <a:r>
                <a:rPr lang="en-US" sz="1500" b="1" spc="0" baseline="0">
                  <a:ln/>
                  <a:solidFill>
                    <a:srgbClr val="000000"/>
                  </a:solidFill>
                  <a:latin typeface="Calibri"/>
                  <a:ea typeface="Calibri"/>
                  <a:cs typeface="Calibri"/>
                  <a:sym typeface="MyriadPro-Bold"/>
                </a:rPr>
                <a:t> Geri </a:t>
              </a:r>
              <a:r>
                <a:rPr lang="en-US" sz="1500" b="1" err="1">
                  <a:ln/>
                  <a:solidFill>
                    <a:srgbClr val="000000"/>
                  </a:solidFill>
                  <a:latin typeface="Calibri"/>
                  <a:ea typeface="Calibri"/>
                  <a:cs typeface="Calibri"/>
                  <a:sym typeface="MyriadPro-Bold"/>
                </a:rPr>
                <a:t>Bildirim</a:t>
              </a:r>
              <a:endParaRPr lang="en-US" sz="1500" b="1" spc="0" baseline="0" err="1">
                <a:ln/>
                <a:solidFill>
                  <a:srgbClr val="000000"/>
                </a:solidFill>
                <a:latin typeface="Calibri" panose="020F0502020204030204" pitchFamily="34" charset="0"/>
                <a:ea typeface="Calibri"/>
                <a:cs typeface="Calibri" panose="020F0502020204030204" pitchFamily="34" charset="0"/>
              </a:endParaRPr>
            </a:p>
          </p:txBody>
        </p:sp>
        <p:sp>
          <p:nvSpPr>
            <p:cNvPr id="1038" name="TextBox 1037">
              <a:extLst>
                <a:ext uri="{FF2B5EF4-FFF2-40B4-BE49-F238E27FC236}">
                  <a16:creationId xmlns:a16="http://schemas.microsoft.com/office/drawing/2014/main" id="{4501308A-3240-5402-3EA7-FAE6DA933E4C}"/>
                </a:ext>
              </a:extLst>
            </p:cNvPr>
            <p:cNvSpPr txBox="1"/>
            <p:nvPr/>
          </p:nvSpPr>
          <p:spPr>
            <a:xfrm>
              <a:off x="6785125" y="3296924"/>
              <a:ext cx="2318181" cy="261610"/>
            </a:xfrm>
            <a:prstGeom prst="rect">
              <a:avLst/>
            </a:prstGeom>
            <a:noFill/>
          </p:spPr>
          <p:txBody>
            <a:bodyPr wrap="square" lIns="91440" tIns="45720" rIns="91440" bIns="45720" rtlCol="0" anchor="t">
              <a:spAutoFit/>
            </a:bodyPr>
            <a:lstStyle/>
            <a:p>
              <a:pPr algn="ct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Nüfus</a:t>
              </a:r>
              <a:r>
                <a:rPr lang="en-US" sz="1100" spc="0" baseline="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Değişimi</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gibi</a:t>
              </a:r>
              <a:endParaRPr lang="en-US" sz="1100" spc="0" baseline="0" err="1">
                <a:ln/>
                <a:solidFill>
                  <a:srgbClr val="000000"/>
                </a:solidFill>
                <a:latin typeface="Calibri"/>
                <a:ea typeface="Calibri"/>
                <a:cs typeface="Calibri"/>
              </a:endParaRPr>
            </a:p>
          </p:txBody>
        </p:sp>
      </p:grpSp>
      <p:grpSp>
        <p:nvGrpSpPr>
          <p:cNvPr id="1039" name="Graphic 2">
            <a:extLst>
              <a:ext uri="{FF2B5EF4-FFF2-40B4-BE49-F238E27FC236}">
                <a16:creationId xmlns:a16="http://schemas.microsoft.com/office/drawing/2014/main" id="{7E8B8CA4-7C8E-7A65-CC46-3B4AEF5411C8}"/>
              </a:ext>
            </a:extLst>
          </p:cNvPr>
          <p:cNvGrpSpPr/>
          <p:nvPr/>
        </p:nvGrpSpPr>
        <p:grpSpPr>
          <a:xfrm>
            <a:off x="3906232" y="5126409"/>
            <a:ext cx="2120246" cy="334015"/>
            <a:chOff x="3951978" y="5292434"/>
            <a:chExt cx="2120246" cy="334015"/>
          </a:xfrm>
        </p:grpSpPr>
        <p:sp>
          <p:nvSpPr>
            <p:cNvPr id="1040" name="Freeform 1039">
              <a:extLst>
                <a:ext uri="{FF2B5EF4-FFF2-40B4-BE49-F238E27FC236}">
                  <a16:creationId xmlns:a16="http://schemas.microsoft.com/office/drawing/2014/main" id="{5910F763-8C52-0E07-9964-7EC9703F46E1}"/>
                </a:ext>
              </a:extLst>
            </p:cNvPr>
            <p:cNvSpPr/>
            <p:nvPr/>
          </p:nvSpPr>
          <p:spPr>
            <a:xfrm>
              <a:off x="3951978" y="5292434"/>
              <a:ext cx="2120246" cy="332050"/>
            </a:xfrm>
            <a:custGeom>
              <a:avLst/>
              <a:gdLst>
                <a:gd name="connsiteX0" fmla="*/ 0 w 2120246"/>
                <a:gd name="connsiteY0" fmla="*/ 0 h 332050"/>
                <a:gd name="connsiteX1" fmla="*/ 2120247 w 2120246"/>
                <a:gd name="connsiteY1" fmla="*/ 0 h 332050"/>
                <a:gd name="connsiteX2" fmla="*/ 2120247 w 2120246"/>
                <a:gd name="connsiteY2" fmla="*/ 332050 h 332050"/>
                <a:gd name="connsiteX3" fmla="*/ 0 w 2120246"/>
                <a:gd name="connsiteY3" fmla="*/ 332050 h 332050"/>
              </a:gdLst>
              <a:ahLst/>
              <a:cxnLst>
                <a:cxn ang="0">
                  <a:pos x="connsiteX0" y="connsiteY0"/>
                </a:cxn>
                <a:cxn ang="0">
                  <a:pos x="connsiteX1" y="connsiteY1"/>
                </a:cxn>
                <a:cxn ang="0">
                  <a:pos x="connsiteX2" y="connsiteY2"/>
                </a:cxn>
                <a:cxn ang="0">
                  <a:pos x="connsiteX3" y="connsiteY3"/>
                </a:cxn>
              </a:cxnLst>
              <a:rect l="l" t="t" r="r" b="b"/>
              <a:pathLst>
                <a:path w="2120246" h="332050">
                  <a:moveTo>
                    <a:pt x="0" y="0"/>
                  </a:moveTo>
                  <a:lnTo>
                    <a:pt x="2120247" y="0"/>
                  </a:lnTo>
                  <a:lnTo>
                    <a:pt x="2120247" y="332050"/>
                  </a:lnTo>
                  <a:lnTo>
                    <a:pt x="0" y="332050"/>
                  </a:lnTo>
                  <a:close/>
                </a:path>
              </a:pathLst>
            </a:custGeom>
            <a:solidFill>
              <a:srgbClr val="A7D8B8"/>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41" name="TextBox 1040">
              <a:extLst>
                <a:ext uri="{FF2B5EF4-FFF2-40B4-BE49-F238E27FC236}">
                  <a16:creationId xmlns:a16="http://schemas.microsoft.com/office/drawing/2014/main" id="{E327AADC-0494-44FF-C09A-9DE4C976E331}"/>
                </a:ext>
              </a:extLst>
            </p:cNvPr>
            <p:cNvSpPr txBox="1"/>
            <p:nvPr/>
          </p:nvSpPr>
          <p:spPr>
            <a:xfrm>
              <a:off x="3992213" y="5303284"/>
              <a:ext cx="2050626" cy="323165"/>
            </a:xfrm>
            <a:prstGeom prst="rect">
              <a:avLst/>
            </a:prstGeom>
            <a:noFill/>
          </p:spPr>
          <p:txBody>
            <a:bodyPr wrap="none" rtlCol="0">
              <a:spAutoFit/>
            </a:bodyPr>
            <a:lstStyle/>
            <a:p>
              <a:pPr algn="l" rtl="0"/>
              <a:r>
                <a:rPr lang="en-US" sz="1500" b="1" spc="0" baseline="0">
                  <a:ln/>
                  <a:solidFill>
                    <a:srgbClr val="000000"/>
                  </a:solidFill>
                  <a:latin typeface="Calibri" panose="020F0502020204030204" pitchFamily="34" charset="0"/>
                  <a:cs typeface="Calibri" panose="020F0502020204030204" pitchFamily="34" charset="0"/>
                  <a:sym typeface="MyriadPro-Bold"/>
                  <a:rtl val="0"/>
                </a:rPr>
                <a:t>Gıda Sistemi Sonuçları</a:t>
              </a:r>
            </a:p>
          </p:txBody>
        </p:sp>
      </p:grpSp>
      <p:grpSp>
        <p:nvGrpSpPr>
          <p:cNvPr id="1042" name="Graphic 2">
            <a:extLst>
              <a:ext uri="{FF2B5EF4-FFF2-40B4-BE49-F238E27FC236}">
                <a16:creationId xmlns:a16="http://schemas.microsoft.com/office/drawing/2014/main" id="{278AC83B-C16E-CC1F-1DF0-D63D11BCFCD2}"/>
              </a:ext>
            </a:extLst>
          </p:cNvPr>
          <p:cNvGrpSpPr/>
          <p:nvPr/>
        </p:nvGrpSpPr>
        <p:grpSpPr>
          <a:xfrm>
            <a:off x="3727232" y="5905058"/>
            <a:ext cx="2479379" cy="514334"/>
            <a:chOff x="3772978" y="6071083"/>
            <a:chExt cx="2479379" cy="514334"/>
          </a:xfrm>
        </p:grpSpPr>
        <p:sp>
          <p:nvSpPr>
            <p:cNvPr id="1043" name="Freeform 1042">
              <a:extLst>
                <a:ext uri="{FF2B5EF4-FFF2-40B4-BE49-F238E27FC236}">
                  <a16:creationId xmlns:a16="http://schemas.microsoft.com/office/drawing/2014/main" id="{708BF96B-AF04-B810-A757-1C19F0CC286A}"/>
                </a:ext>
              </a:extLst>
            </p:cNvPr>
            <p:cNvSpPr/>
            <p:nvPr/>
          </p:nvSpPr>
          <p:spPr>
            <a:xfrm>
              <a:off x="3854689" y="6073926"/>
              <a:ext cx="2318181" cy="511491"/>
            </a:xfrm>
            <a:custGeom>
              <a:avLst/>
              <a:gdLst>
                <a:gd name="connsiteX0" fmla="*/ 0 w 2318181"/>
                <a:gd name="connsiteY0" fmla="*/ 0 h 511491"/>
                <a:gd name="connsiteX1" fmla="*/ 2318181 w 2318181"/>
                <a:gd name="connsiteY1" fmla="*/ 0 h 511491"/>
                <a:gd name="connsiteX2" fmla="*/ 2318181 w 2318181"/>
                <a:gd name="connsiteY2" fmla="*/ 511492 h 511491"/>
                <a:gd name="connsiteX3" fmla="*/ 0 w 2318181"/>
                <a:gd name="connsiteY3" fmla="*/ 511492 h 511491"/>
              </a:gdLst>
              <a:ahLst/>
              <a:cxnLst>
                <a:cxn ang="0">
                  <a:pos x="connsiteX0" y="connsiteY0"/>
                </a:cxn>
                <a:cxn ang="0">
                  <a:pos x="connsiteX1" y="connsiteY1"/>
                </a:cxn>
                <a:cxn ang="0">
                  <a:pos x="connsiteX2" y="connsiteY2"/>
                </a:cxn>
                <a:cxn ang="0">
                  <a:pos x="connsiteX3" y="connsiteY3"/>
                </a:cxn>
              </a:cxnLst>
              <a:rect l="l" t="t" r="r" b="b"/>
              <a:pathLst>
                <a:path w="2318181" h="511491">
                  <a:moveTo>
                    <a:pt x="0" y="0"/>
                  </a:moveTo>
                  <a:lnTo>
                    <a:pt x="2318181" y="0"/>
                  </a:lnTo>
                  <a:lnTo>
                    <a:pt x="2318181" y="511492"/>
                  </a:lnTo>
                  <a:lnTo>
                    <a:pt x="0" y="511492"/>
                  </a:lnTo>
                  <a:close/>
                </a:path>
              </a:pathLst>
            </a:custGeom>
            <a:solidFill>
              <a:srgbClr val="A7D8B8"/>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44" name="TextBox 1043">
              <a:extLst>
                <a:ext uri="{FF2B5EF4-FFF2-40B4-BE49-F238E27FC236}">
                  <a16:creationId xmlns:a16="http://schemas.microsoft.com/office/drawing/2014/main" id="{DCA764B0-0C54-FD24-BB24-465A769CF265}"/>
                </a:ext>
              </a:extLst>
            </p:cNvPr>
            <p:cNvSpPr txBox="1"/>
            <p:nvPr/>
          </p:nvSpPr>
          <p:spPr>
            <a:xfrm>
              <a:off x="3852722" y="6071083"/>
              <a:ext cx="2331164" cy="323165"/>
            </a:xfrm>
            <a:prstGeom prst="rect">
              <a:avLst/>
            </a:prstGeom>
            <a:noFill/>
          </p:spPr>
          <p:txBody>
            <a:bodyPr wrap="square" rtlCol="0">
              <a:spAutoFit/>
            </a:bodyPr>
            <a:lstStyle/>
            <a:p>
              <a:pPr algn="ctr" rtl="0"/>
              <a:r>
                <a:rPr lang="en-US" sz="1500" b="1" spc="0" baseline="0">
                  <a:ln/>
                  <a:solidFill>
                    <a:srgbClr val="000000"/>
                  </a:solidFill>
                  <a:latin typeface="Calibri" panose="020F0502020204030204" pitchFamily="34" charset="0"/>
                  <a:cs typeface="Calibri" panose="020F0502020204030204" pitchFamily="34" charset="0"/>
                  <a:sym typeface="MyriadPro-Bold"/>
                  <a:rtl val="0"/>
                </a:rPr>
                <a:t>Gıda Güvenliği</a:t>
              </a:r>
            </a:p>
          </p:txBody>
        </p:sp>
        <p:sp>
          <p:nvSpPr>
            <p:cNvPr id="1045" name="TextBox 1044">
              <a:extLst>
                <a:ext uri="{FF2B5EF4-FFF2-40B4-BE49-F238E27FC236}">
                  <a16:creationId xmlns:a16="http://schemas.microsoft.com/office/drawing/2014/main" id="{DB8E8FB3-745D-A546-1D4A-1519FE59916A}"/>
                </a:ext>
              </a:extLst>
            </p:cNvPr>
            <p:cNvSpPr txBox="1"/>
            <p:nvPr/>
          </p:nvSpPr>
          <p:spPr>
            <a:xfrm>
              <a:off x="3772978" y="6318521"/>
              <a:ext cx="2479379" cy="261610"/>
            </a:xfrm>
            <a:prstGeom prst="rect">
              <a:avLst/>
            </a:prstGeom>
            <a:noFill/>
          </p:spPr>
          <p:txBody>
            <a:bodyPr wrap="square" lIns="91440" tIns="45720" rIns="91440" bIns="45720" rtlCol="0" anchor="t">
              <a:spAutoFit/>
            </a:bodyPr>
            <a:lstStyle/>
            <a:p>
              <a:pPr algn="ctr"/>
              <a:r>
                <a:rPr lang="en-US" sz="1100" spc="0" baseline="0" err="1">
                  <a:ln/>
                  <a:solidFill>
                    <a:srgbClr val="000000"/>
                  </a:solidFill>
                  <a:latin typeface="Calibri"/>
                  <a:ea typeface="Calibri"/>
                  <a:cs typeface="Calibri"/>
                  <a:sym typeface="MyriadPro-Regular"/>
                </a:rPr>
                <a:t>Erişim</a:t>
              </a:r>
              <a:r>
                <a:rPr lang="en-US" sz="1100" spc="0" baseline="0">
                  <a:ln/>
                  <a:solidFill>
                    <a:srgbClr val="000000"/>
                  </a:solidFill>
                  <a:latin typeface="Calibri"/>
                  <a:ea typeface="Calibri"/>
                  <a:cs typeface="Calibri"/>
                  <a:sym typeface="MyriadPro-Regular"/>
                </a:rPr>
                <a:t>,</a:t>
              </a:r>
              <a:r>
                <a:rPr lang="en-US" sz="110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Kullanılabilirlik</a:t>
              </a:r>
              <a:r>
                <a:rPr lang="en-US" sz="1100" spc="0" baseline="0">
                  <a:ln/>
                  <a:solidFill>
                    <a:srgbClr val="000000"/>
                  </a:solidFill>
                  <a:latin typeface="Calibri"/>
                  <a:ea typeface="Calibri"/>
                  <a:cs typeface="Calibri"/>
                  <a:sym typeface="MyriadPro-Regular"/>
                </a:rPr>
                <a:t>,</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Faydalanma</a:t>
              </a:r>
              <a:r>
                <a:rPr lang="en-US" sz="1100">
                  <a:ln/>
                  <a:solidFill>
                    <a:srgbClr val="000000"/>
                  </a:solidFill>
                  <a:latin typeface="Calibri"/>
                  <a:ea typeface="Calibri"/>
                  <a:cs typeface="Calibri"/>
                  <a:sym typeface="MyriadPro-Regular"/>
                </a:rPr>
                <a:t> </a:t>
              </a:r>
              <a:r>
                <a:rPr lang="en-US" sz="1100" err="1">
                  <a:ln/>
                  <a:solidFill>
                    <a:srgbClr val="000000"/>
                  </a:solidFill>
                  <a:latin typeface="Calibri"/>
                  <a:ea typeface="Calibri"/>
                  <a:cs typeface="Calibri"/>
                  <a:sym typeface="MyriadPro-Regular"/>
                </a:rPr>
                <a:t>gibi</a:t>
              </a:r>
              <a:endParaRPr lang="en-US" sz="1100" spc="0" baseline="0" err="1">
                <a:ln/>
                <a:solidFill>
                  <a:srgbClr val="000000"/>
                </a:solidFill>
                <a:latin typeface="Calibri"/>
                <a:ea typeface="Calibri"/>
                <a:cs typeface="Calibri"/>
              </a:endParaRPr>
            </a:p>
          </p:txBody>
        </p:sp>
      </p:grpSp>
      <p:grpSp>
        <p:nvGrpSpPr>
          <p:cNvPr id="1046" name="Graphic 2">
            <a:extLst>
              <a:ext uri="{FF2B5EF4-FFF2-40B4-BE49-F238E27FC236}">
                <a16:creationId xmlns:a16="http://schemas.microsoft.com/office/drawing/2014/main" id="{1D58C7F7-DA21-7F76-1093-667F24A8FFE7}"/>
              </a:ext>
            </a:extLst>
          </p:cNvPr>
          <p:cNvGrpSpPr/>
          <p:nvPr/>
        </p:nvGrpSpPr>
        <p:grpSpPr>
          <a:xfrm>
            <a:off x="4865711" y="5587590"/>
            <a:ext cx="204644" cy="270000"/>
            <a:chOff x="4911457" y="5753615"/>
            <a:chExt cx="204644" cy="270000"/>
          </a:xfrm>
          <a:solidFill>
            <a:srgbClr val="000000"/>
          </a:solidFill>
        </p:grpSpPr>
        <p:sp>
          <p:nvSpPr>
            <p:cNvPr id="1047" name="Freeform 1046">
              <a:extLst>
                <a:ext uri="{FF2B5EF4-FFF2-40B4-BE49-F238E27FC236}">
                  <a16:creationId xmlns:a16="http://schemas.microsoft.com/office/drawing/2014/main" id="{45A3CA6D-76C7-07B4-CE7E-912381DBA18D}"/>
                </a:ext>
              </a:extLst>
            </p:cNvPr>
            <p:cNvSpPr/>
            <p:nvPr/>
          </p:nvSpPr>
          <p:spPr>
            <a:xfrm>
              <a:off x="5013779" y="5753615"/>
              <a:ext cx="16774" cy="266646"/>
            </a:xfrm>
            <a:custGeom>
              <a:avLst/>
              <a:gdLst>
                <a:gd name="connsiteX0" fmla="*/ 0 w 16774"/>
                <a:gd name="connsiteY0" fmla="*/ 266647 h 266646"/>
                <a:gd name="connsiteX1" fmla="*/ 0 w 16774"/>
                <a:gd name="connsiteY1" fmla="*/ 0 h 266646"/>
              </a:gdLst>
              <a:ahLst/>
              <a:cxnLst>
                <a:cxn ang="0">
                  <a:pos x="connsiteX0" y="connsiteY0"/>
                </a:cxn>
                <a:cxn ang="0">
                  <a:pos x="connsiteX1" y="connsiteY1"/>
                </a:cxn>
              </a:cxnLst>
              <a:rect l="l" t="t" r="r" b="b"/>
              <a:pathLst>
                <a:path w="16774" h="266646">
                  <a:moveTo>
                    <a:pt x="0" y="266647"/>
                  </a:moveTo>
                  <a:lnTo>
                    <a:pt x="0" y="0"/>
                  </a:lnTo>
                </a:path>
              </a:pathLst>
            </a:custGeom>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48" name="Freeform 1047">
              <a:extLst>
                <a:ext uri="{FF2B5EF4-FFF2-40B4-BE49-F238E27FC236}">
                  <a16:creationId xmlns:a16="http://schemas.microsoft.com/office/drawing/2014/main" id="{A2733ECA-C7FE-4F3E-256F-77315F7F5756}"/>
                </a:ext>
              </a:extLst>
            </p:cNvPr>
            <p:cNvSpPr/>
            <p:nvPr/>
          </p:nvSpPr>
          <p:spPr>
            <a:xfrm>
              <a:off x="4911457" y="5921317"/>
              <a:ext cx="204644" cy="102298"/>
            </a:xfrm>
            <a:custGeom>
              <a:avLst/>
              <a:gdLst>
                <a:gd name="connsiteX0" fmla="*/ 204644 w 204644"/>
                <a:gd name="connsiteY0" fmla="*/ 0 h 102298"/>
                <a:gd name="connsiteX1" fmla="*/ 102322 w 204644"/>
                <a:gd name="connsiteY1" fmla="*/ 102299 h 102298"/>
                <a:gd name="connsiteX2" fmla="*/ 0 w 204644"/>
                <a:gd name="connsiteY2" fmla="*/ 0 h 102298"/>
              </a:gdLst>
              <a:ahLst/>
              <a:cxnLst>
                <a:cxn ang="0">
                  <a:pos x="connsiteX0" y="connsiteY0"/>
                </a:cxn>
                <a:cxn ang="0">
                  <a:pos x="connsiteX1" y="connsiteY1"/>
                </a:cxn>
                <a:cxn ang="0">
                  <a:pos x="connsiteX2" y="connsiteY2"/>
                </a:cxn>
              </a:cxnLst>
              <a:rect l="l" t="t" r="r" b="b"/>
              <a:pathLst>
                <a:path w="204644" h="102298">
                  <a:moveTo>
                    <a:pt x="204644" y="0"/>
                  </a:moveTo>
                  <a:lnTo>
                    <a:pt x="102322" y="102299"/>
                  </a:lnTo>
                  <a:lnTo>
                    <a:pt x="0"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
        <p:nvSpPr>
          <p:cNvPr id="1049" name="Freeform 1048">
            <a:extLst>
              <a:ext uri="{FF2B5EF4-FFF2-40B4-BE49-F238E27FC236}">
                <a16:creationId xmlns:a16="http://schemas.microsoft.com/office/drawing/2014/main" id="{B1907F1D-875A-D3A8-6549-780863A7FFEA}"/>
              </a:ext>
            </a:extLst>
          </p:cNvPr>
          <p:cNvSpPr/>
          <p:nvPr/>
        </p:nvSpPr>
        <p:spPr>
          <a:xfrm>
            <a:off x="3639524" y="1307829"/>
            <a:ext cx="2655340" cy="253230"/>
          </a:xfrm>
          <a:custGeom>
            <a:avLst/>
            <a:gdLst>
              <a:gd name="connsiteX0" fmla="*/ 0 w 2655340"/>
              <a:gd name="connsiteY0" fmla="*/ 0 h 253230"/>
              <a:gd name="connsiteX1" fmla="*/ 0 w 2655340"/>
              <a:gd name="connsiteY1" fmla="*/ 253230 h 253230"/>
              <a:gd name="connsiteX2" fmla="*/ 2655341 w 2655340"/>
              <a:gd name="connsiteY2" fmla="*/ 253230 h 253230"/>
              <a:gd name="connsiteX3" fmla="*/ 2655341 w 2655340"/>
              <a:gd name="connsiteY3" fmla="*/ 0 h 253230"/>
            </a:gdLst>
            <a:ahLst/>
            <a:cxnLst>
              <a:cxn ang="0">
                <a:pos x="connsiteX0" y="connsiteY0"/>
              </a:cxn>
              <a:cxn ang="0">
                <a:pos x="connsiteX1" y="connsiteY1"/>
              </a:cxn>
              <a:cxn ang="0">
                <a:pos x="connsiteX2" y="connsiteY2"/>
              </a:cxn>
              <a:cxn ang="0">
                <a:pos x="connsiteX3" y="connsiteY3"/>
              </a:cxn>
            </a:cxnLst>
            <a:rect l="l" t="t" r="r" b="b"/>
            <a:pathLst>
              <a:path w="2655340" h="253230">
                <a:moveTo>
                  <a:pt x="0" y="0"/>
                </a:moveTo>
                <a:lnTo>
                  <a:pt x="0" y="253230"/>
                </a:lnTo>
                <a:lnTo>
                  <a:pt x="2655341" y="253230"/>
                </a:lnTo>
                <a:lnTo>
                  <a:pt x="2655341" y="0"/>
                </a:lnTo>
              </a:path>
            </a:pathLst>
          </a:custGeom>
          <a:noFill/>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050" name="Graphic 2">
            <a:extLst>
              <a:ext uri="{FF2B5EF4-FFF2-40B4-BE49-F238E27FC236}">
                <a16:creationId xmlns:a16="http://schemas.microsoft.com/office/drawing/2014/main" id="{FD38C3E5-AB66-0A69-D8BD-267F86528472}"/>
              </a:ext>
            </a:extLst>
          </p:cNvPr>
          <p:cNvGrpSpPr/>
          <p:nvPr/>
        </p:nvGrpSpPr>
        <p:grpSpPr>
          <a:xfrm>
            <a:off x="4865711" y="1561060"/>
            <a:ext cx="204644" cy="270000"/>
            <a:chOff x="4911457" y="1727085"/>
            <a:chExt cx="204644" cy="270000"/>
          </a:xfrm>
          <a:solidFill>
            <a:srgbClr val="000000"/>
          </a:solidFill>
        </p:grpSpPr>
        <p:sp>
          <p:nvSpPr>
            <p:cNvPr id="1051" name="Freeform 1050">
              <a:extLst>
                <a:ext uri="{FF2B5EF4-FFF2-40B4-BE49-F238E27FC236}">
                  <a16:creationId xmlns:a16="http://schemas.microsoft.com/office/drawing/2014/main" id="{F5E52E65-175E-E031-FAF5-7E47004A2492}"/>
                </a:ext>
              </a:extLst>
            </p:cNvPr>
            <p:cNvSpPr/>
            <p:nvPr/>
          </p:nvSpPr>
          <p:spPr>
            <a:xfrm>
              <a:off x="5013779" y="1727085"/>
              <a:ext cx="16774" cy="264969"/>
            </a:xfrm>
            <a:custGeom>
              <a:avLst/>
              <a:gdLst>
                <a:gd name="connsiteX0" fmla="*/ 0 w 16774"/>
                <a:gd name="connsiteY0" fmla="*/ 264970 h 264969"/>
                <a:gd name="connsiteX1" fmla="*/ 0 w 16774"/>
                <a:gd name="connsiteY1" fmla="*/ 0 h 264969"/>
              </a:gdLst>
              <a:ahLst/>
              <a:cxnLst>
                <a:cxn ang="0">
                  <a:pos x="connsiteX0" y="connsiteY0"/>
                </a:cxn>
                <a:cxn ang="0">
                  <a:pos x="connsiteX1" y="connsiteY1"/>
                </a:cxn>
              </a:cxnLst>
              <a:rect l="l" t="t" r="r" b="b"/>
              <a:pathLst>
                <a:path w="16774" h="264969">
                  <a:moveTo>
                    <a:pt x="0" y="264970"/>
                  </a:moveTo>
                  <a:lnTo>
                    <a:pt x="0" y="0"/>
                  </a:lnTo>
                </a:path>
              </a:pathLst>
            </a:custGeom>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52" name="Freeform 1051">
              <a:extLst>
                <a:ext uri="{FF2B5EF4-FFF2-40B4-BE49-F238E27FC236}">
                  <a16:creationId xmlns:a16="http://schemas.microsoft.com/office/drawing/2014/main" id="{0D0A913A-8CB5-D834-D2A3-C063579E5033}"/>
                </a:ext>
              </a:extLst>
            </p:cNvPr>
            <p:cNvSpPr/>
            <p:nvPr/>
          </p:nvSpPr>
          <p:spPr>
            <a:xfrm>
              <a:off x="4911457" y="1894787"/>
              <a:ext cx="204644" cy="102297"/>
            </a:xfrm>
            <a:custGeom>
              <a:avLst/>
              <a:gdLst>
                <a:gd name="connsiteX0" fmla="*/ 204644 w 204644"/>
                <a:gd name="connsiteY0" fmla="*/ 0 h 102297"/>
                <a:gd name="connsiteX1" fmla="*/ 102322 w 204644"/>
                <a:gd name="connsiteY1" fmla="*/ 102298 h 102297"/>
                <a:gd name="connsiteX2" fmla="*/ 0 w 204644"/>
                <a:gd name="connsiteY2" fmla="*/ 0 h 102297"/>
              </a:gdLst>
              <a:ahLst/>
              <a:cxnLst>
                <a:cxn ang="0">
                  <a:pos x="connsiteX0" y="connsiteY0"/>
                </a:cxn>
                <a:cxn ang="0">
                  <a:pos x="connsiteX1" y="connsiteY1"/>
                </a:cxn>
                <a:cxn ang="0">
                  <a:pos x="connsiteX2" y="connsiteY2"/>
                </a:cxn>
              </a:cxnLst>
              <a:rect l="l" t="t" r="r" b="b"/>
              <a:pathLst>
                <a:path w="204644" h="102297">
                  <a:moveTo>
                    <a:pt x="204644" y="0"/>
                  </a:moveTo>
                  <a:lnTo>
                    <a:pt x="102322" y="102298"/>
                  </a:lnTo>
                  <a:lnTo>
                    <a:pt x="0"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
        <p:nvSpPr>
          <p:cNvPr id="1053" name="Freeform 1052">
            <a:extLst>
              <a:ext uri="{FF2B5EF4-FFF2-40B4-BE49-F238E27FC236}">
                <a16:creationId xmlns:a16="http://schemas.microsoft.com/office/drawing/2014/main" id="{FB45788D-2759-4F26-0ED6-164F5574462E}"/>
              </a:ext>
            </a:extLst>
          </p:cNvPr>
          <p:cNvSpPr/>
          <p:nvPr/>
        </p:nvSpPr>
        <p:spPr>
          <a:xfrm>
            <a:off x="4073973" y="950624"/>
            <a:ext cx="1786442" cy="16770"/>
          </a:xfrm>
          <a:custGeom>
            <a:avLst/>
            <a:gdLst>
              <a:gd name="connsiteX0" fmla="*/ 1786442 w 1786442"/>
              <a:gd name="connsiteY0" fmla="*/ 0 h 16770"/>
              <a:gd name="connsiteX1" fmla="*/ 0 w 1786442"/>
              <a:gd name="connsiteY1" fmla="*/ 0 h 16770"/>
            </a:gdLst>
            <a:ahLst/>
            <a:cxnLst>
              <a:cxn ang="0">
                <a:pos x="connsiteX0" y="connsiteY0"/>
              </a:cxn>
              <a:cxn ang="0">
                <a:pos x="connsiteX1" y="connsiteY1"/>
              </a:cxn>
            </a:cxnLst>
            <a:rect l="l" t="t" r="r" b="b"/>
            <a:pathLst>
              <a:path w="1786442" h="16770">
                <a:moveTo>
                  <a:pt x="1786442" y="0"/>
                </a:moveTo>
                <a:lnTo>
                  <a:pt x="0" y="0"/>
                </a:lnTo>
              </a:path>
            </a:pathLst>
          </a:custGeom>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54" name="Freeform 1053">
            <a:extLst>
              <a:ext uri="{FF2B5EF4-FFF2-40B4-BE49-F238E27FC236}">
                <a16:creationId xmlns:a16="http://schemas.microsoft.com/office/drawing/2014/main" id="{F97ED891-0A78-E303-89AC-08B4AF01B6FD}"/>
              </a:ext>
            </a:extLst>
          </p:cNvPr>
          <p:cNvSpPr/>
          <p:nvPr/>
        </p:nvSpPr>
        <p:spPr>
          <a:xfrm>
            <a:off x="3981716" y="848325"/>
            <a:ext cx="102321" cy="204596"/>
          </a:xfrm>
          <a:custGeom>
            <a:avLst/>
            <a:gdLst>
              <a:gd name="connsiteX0" fmla="*/ 102322 w 102321"/>
              <a:gd name="connsiteY0" fmla="*/ 204596 h 204596"/>
              <a:gd name="connsiteX1" fmla="*/ 0 w 102321"/>
              <a:gd name="connsiteY1" fmla="*/ 102298 h 204596"/>
              <a:gd name="connsiteX2" fmla="*/ 102322 w 102321"/>
              <a:gd name="connsiteY2" fmla="*/ 0 h 204596"/>
            </a:gdLst>
            <a:ahLst/>
            <a:cxnLst>
              <a:cxn ang="0">
                <a:pos x="connsiteX0" y="connsiteY0"/>
              </a:cxn>
              <a:cxn ang="0">
                <a:pos x="connsiteX1" y="connsiteY1"/>
              </a:cxn>
              <a:cxn ang="0">
                <a:pos x="connsiteX2" y="connsiteY2"/>
              </a:cxn>
            </a:cxnLst>
            <a:rect l="l" t="t" r="r" b="b"/>
            <a:pathLst>
              <a:path w="102321" h="204596">
                <a:moveTo>
                  <a:pt x="102322" y="204596"/>
                </a:moveTo>
                <a:lnTo>
                  <a:pt x="0" y="102298"/>
                </a:lnTo>
                <a:lnTo>
                  <a:pt x="102322" y="0"/>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55" name="Freeform 1054">
            <a:extLst>
              <a:ext uri="{FF2B5EF4-FFF2-40B4-BE49-F238E27FC236}">
                <a16:creationId xmlns:a16="http://schemas.microsoft.com/office/drawing/2014/main" id="{8F7CDA62-A430-300B-8B11-C5E9C167BA52}"/>
              </a:ext>
            </a:extLst>
          </p:cNvPr>
          <p:cNvSpPr/>
          <p:nvPr/>
        </p:nvSpPr>
        <p:spPr>
          <a:xfrm>
            <a:off x="5816803" y="848325"/>
            <a:ext cx="102322" cy="204596"/>
          </a:xfrm>
          <a:custGeom>
            <a:avLst/>
            <a:gdLst>
              <a:gd name="connsiteX0" fmla="*/ 0 w 102322"/>
              <a:gd name="connsiteY0" fmla="*/ 0 h 204596"/>
              <a:gd name="connsiteX1" fmla="*/ 102322 w 102322"/>
              <a:gd name="connsiteY1" fmla="*/ 102298 h 204596"/>
              <a:gd name="connsiteX2" fmla="*/ 0 w 102322"/>
              <a:gd name="connsiteY2" fmla="*/ 204596 h 204596"/>
            </a:gdLst>
            <a:ahLst/>
            <a:cxnLst>
              <a:cxn ang="0">
                <a:pos x="connsiteX0" y="connsiteY0"/>
              </a:cxn>
              <a:cxn ang="0">
                <a:pos x="connsiteX1" y="connsiteY1"/>
              </a:cxn>
              <a:cxn ang="0">
                <a:pos x="connsiteX2" y="connsiteY2"/>
              </a:cxn>
            </a:cxnLst>
            <a:rect l="l" t="t" r="r" b="b"/>
            <a:pathLst>
              <a:path w="102322" h="204596">
                <a:moveTo>
                  <a:pt x="0" y="0"/>
                </a:moveTo>
                <a:lnTo>
                  <a:pt x="102322" y="102298"/>
                </a:lnTo>
                <a:lnTo>
                  <a:pt x="0" y="204596"/>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056" name="Graphic 2">
            <a:extLst>
              <a:ext uri="{FF2B5EF4-FFF2-40B4-BE49-F238E27FC236}">
                <a16:creationId xmlns:a16="http://schemas.microsoft.com/office/drawing/2014/main" id="{EBDB8DB2-2F5D-92CA-2B01-F96CEBD123F3}"/>
              </a:ext>
            </a:extLst>
          </p:cNvPr>
          <p:cNvGrpSpPr/>
          <p:nvPr/>
        </p:nvGrpSpPr>
        <p:grpSpPr>
          <a:xfrm>
            <a:off x="2555590" y="1393358"/>
            <a:ext cx="204644" cy="454472"/>
            <a:chOff x="2564760" y="1559383"/>
            <a:chExt cx="204644" cy="454472"/>
          </a:xfrm>
          <a:solidFill>
            <a:srgbClr val="000000"/>
          </a:solidFill>
        </p:grpSpPr>
        <p:sp>
          <p:nvSpPr>
            <p:cNvPr id="1057" name="Freeform 1056">
              <a:extLst>
                <a:ext uri="{FF2B5EF4-FFF2-40B4-BE49-F238E27FC236}">
                  <a16:creationId xmlns:a16="http://schemas.microsoft.com/office/drawing/2014/main" id="{CD82CC45-8C0B-5A02-0F60-1F57CADB63AC}"/>
                </a:ext>
              </a:extLst>
            </p:cNvPr>
            <p:cNvSpPr/>
            <p:nvPr/>
          </p:nvSpPr>
          <p:spPr>
            <a:xfrm>
              <a:off x="2667082" y="1564413"/>
              <a:ext cx="16774" cy="449441"/>
            </a:xfrm>
            <a:custGeom>
              <a:avLst/>
              <a:gdLst>
                <a:gd name="connsiteX0" fmla="*/ 0 w 16774"/>
                <a:gd name="connsiteY0" fmla="*/ 0 h 449441"/>
                <a:gd name="connsiteX1" fmla="*/ 0 w 16774"/>
                <a:gd name="connsiteY1" fmla="*/ 449442 h 449441"/>
              </a:gdLst>
              <a:ahLst/>
              <a:cxnLst>
                <a:cxn ang="0">
                  <a:pos x="connsiteX0" y="connsiteY0"/>
                </a:cxn>
                <a:cxn ang="0">
                  <a:pos x="connsiteX1" y="connsiteY1"/>
                </a:cxn>
              </a:cxnLst>
              <a:rect l="l" t="t" r="r" b="b"/>
              <a:pathLst>
                <a:path w="16774" h="449441">
                  <a:moveTo>
                    <a:pt x="0" y="0"/>
                  </a:moveTo>
                  <a:lnTo>
                    <a:pt x="0" y="449442"/>
                  </a:lnTo>
                </a:path>
              </a:pathLst>
            </a:custGeom>
            <a:ln w="16761"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58" name="Freeform 1057">
              <a:extLst>
                <a:ext uri="{FF2B5EF4-FFF2-40B4-BE49-F238E27FC236}">
                  <a16:creationId xmlns:a16="http://schemas.microsoft.com/office/drawing/2014/main" id="{6F5CD1B9-215E-9224-1C48-58D76214A8D6}"/>
                </a:ext>
              </a:extLst>
            </p:cNvPr>
            <p:cNvSpPr/>
            <p:nvPr/>
          </p:nvSpPr>
          <p:spPr>
            <a:xfrm>
              <a:off x="2564760" y="1559383"/>
              <a:ext cx="204644" cy="102297"/>
            </a:xfrm>
            <a:custGeom>
              <a:avLst/>
              <a:gdLst>
                <a:gd name="connsiteX0" fmla="*/ 0 w 204644"/>
                <a:gd name="connsiteY0" fmla="*/ 102298 h 102297"/>
                <a:gd name="connsiteX1" fmla="*/ 102322 w 204644"/>
                <a:gd name="connsiteY1" fmla="*/ 0 h 102297"/>
                <a:gd name="connsiteX2" fmla="*/ 204644 w 204644"/>
                <a:gd name="connsiteY2" fmla="*/ 102298 h 102297"/>
              </a:gdLst>
              <a:ahLst/>
              <a:cxnLst>
                <a:cxn ang="0">
                  <a:pos x="connsiteX0" y="connsiteY0"/>
                </a:cxn>
                <a:cxn ang="0">
                  <a:pos x="connsiteX1" y="connsiteY1"/>
                </a:cxn>
                <a:cxn ang="0">
                  <a:pos x="connsiteX2" y="connsiteY2"/>
                </a:cxn>
              </a:cxnLst>
              <a:rect l="l" t="t" r="r" b="b"/>
              <a:pathLst>
                <a:path w="204644" h="102297">
                  <a:moveTo>
                    <a:pt x="0" y="102298"/>
                  </a:moveTo>
                  <a:lnTo>
                    <a:pt x="102322" y="0"/>
                  </a:lnTo>
                  <a:lnTo>
                    <a:pt x="204644" y="102298"/>
                  </a:lnTo>
                  <a:close/>
                </a:path>
              </a:pathLst>
            </a:custGeom>
            <a:solidFill>
              <a:srgbClr val="000000"/>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1059" name="Graphic 2">
            <a:extLst>
              <a:ext uri="{FF2B5EF4-FFF2-40B4-BE49-F238E27FC236}">
                <a16:creationId xmlns:a16="http://schemas.microsoft.com/office/drawing/2014/main" id="{EFBBF68D-CCEF-7B4F-2C4B-D7FE2F8C9470}"/>
              </a:ext>
            </a:extLst>
          </p:cNvPr>
          <p:cNvGrpSpPr/>
          <p:nvPr/>
        </p:nvGrpSpPr>
        <p:grpSpPr>
          <a:xfrm>
            <a:off x="1559535" y="1835560"/>
            <a:ext cx="2250688" cy="666739"/>
            <a:chOff x="1605281" y="1992727"/>
            <a:chExt cx="2268408" cy="591222"/>
          </a:xfrm>
        </p:grpSpPr>
        <p:sp>
          <p:nvSpPr>
            <p:cNvPr id="1060" name="Freeform 1059">
              <a:extLst>
                <a:ext uri="{FF2B5EF4-FFF2-40B4-BE49-F238E27FC236}">
                  <a16:creationId xmlns:a16="http://schemas.microsoft.com/office/drawing/2014/main" id="{9B6F0C87-8526-9897-2B96-798E5A5DD8CA}"/>
                </a:ext>
              </a:extLst>
            </p:cNvPr>
            <p:cNvSpPr/>
            <p:nvPr/>
          </p:nvSpPr>
          <p:spPr>
            <a:xfrm>
              <a:off x="1605281" y="2007147"/>
              <a:ext cx="2259471" cy="540001"/>
            </a:xfrm>
            <a:custGeom>
              <a:avLst/>
              <a:gdLst>
                <a:gd name="connsiteX0" fmla="*/ 0 w 2259471"/>
                <a:gd name="connsiteY0" fmla="*/ 0 h 540001"/>
                <a:gd name="connsiteX1" fmla="*/ 2259472 w 2259471"/>
                <a:gd name="connsiteY1" fmla="*/ 0 h 540001"/>
                <a:gd name="connsiteX2" fmla="*/ 2259472 w 2259471"/>
                <a:gd name="connsiteY2" fmla="*/ 540001 h 540001"/>
                <a:gd name="connsiteX3" fmla="*/ 0 w 2259471"/>
                <a:gd name="connsiteY3" fmla="*/ 540001 h 540001"/>
              </a:gdLst>
              <a:ahLst/>
              <a:cxnLst>
                <a:cxn ang="0">
                  <a:pos x="connsiteX0" y="connsiteY0"/>
                </a:cxn>
                <a:cxn ang="0">
                  <a:pos x="connsiteX1" y="connsiteY1"/>
                </a:cxn>
                <a:cxn ang="0">
                  <a:pos x="connsiteX2" y="connsiteY2"/>
                </a:cxn>
                <a:cxn ang="0">
                  <a:pos x="connsiteX3" y="connsiteY3"/>
                </a:cxn>
              </a:cxnLst>
              <a:rect l="l" t="t" r="r" b="b"/>
              <a:pathLst>
                <a:path w="2259471" h="540001">
                  <a:moveTo>
                    <a:pt x="0" y="0"/>
                  </a:moveTo>
                  <a:lnTo>
                    <a:pt x="2259472" y="0"/>
                  </a:lnTo>
                  <a:lnTo>
                    <a:pt x="2259472" y="540001"/>
                  </a:lnTo>
                  <a:lnTo>
                    <a:pt x="0" y="540001"/>
                  </a:lnTo>
                  <a:close/>
                </a:path>
              </a:pathLst>
            </a:custGeom>
            <a:solidFill>
              <a:srgbClr val="B3DDDC"/>
            </a:solidFill>
            <a:ln w="16761"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61" name="TextBox 1060">
              <a:extLst>
                <a:ext uri="{FF2B5EF4-FFF2-40B4-BE49-F238E27FC236}">
                  <a16:creationId xmlns:a16="http://schemas.microsoft.com/office/drawing/2014/main" id="{F5528755-006B-4929-8607-DB50967EF142}"/>
                </a:ext>
              </a:extLst>
            </p:cNvPr>
            <p:cNvSpPr txBox="1"/>
            <p:nvPr/>
          </p:nvSpPr>
          <p:spPr>
            <a:xfrm>
              <a:off x="1609533" y="1992727"/>
              <a:ext cx="2264156" cy="323165"/>
            </a:xfrm>
            <a:prstGeom prst="rect">
              <a:avLst/>
            </a:prstGeom>
            <a:noFill/>
          </p:spPr>
          <p:txBody>
            <a:bodyPr wrap="square" lIns="91440" tIns="45720" rIns="91440" bIns="45720" rtlCol="0" anchor="t">
              <a:spAutoFit/>
            </a:bodyPr>
            <a:lstStyle/>
            <a:p>
              <a:pPr algn="ctr" rtl="0"/>
              <a:r>
                <a:rPr lang="en-US" sz="1500" b="1" spc="0" baseline="0">
                  <a:ln/>
                  <a:solidFill>
                    <a:srgbClr val="000000"/>
                  </a:solidFill>
                  <a:latin typeface="Calibri"/>
                  <a:ea typeface="Calibri"/>
                  <a:cs typeface="Calibri"/>
                  <a:sym typeface="MyriadPro-Bold"/>
                </a:rPr>
                <a:t>'</a:t>
              </a:r>
              <a:r>
                <a:rPr lang="en-US" sz="1500" b="1" spc="0" baseline="0" err="1">
                  <a:ln/>
                  <a:solidFill>
                    <a:srgbClr val="000000"/>
                  </a:solidFill>
                  <a:latin typeface="Calibri"/>
                  <a:ea typeface="Calibri"/>
                  <a:cs typeface="Calibri"/>
                  <a:sym typeface="MyriadPro-Bold"/>
                </a:rPr>
                <a:t>Doğal</a:t>
              </a:r>
              <a:r>
                <a:rPr lang="en-US" sz="1500" b="1" spc="0" baseline="0">
                  <a:ln/>
                  <a:solidFill>
                    <a:srgbClr val="000000"/>
                  </a:solidFill>
                  <a:latin typeface="Calibri"/>
                  <a:ea typeface="Calibri"/>
                  <a:cs typeface="Calibri"/>
                  <a:sym typeface="MyriadPro-Bold"/>
                </a:rPr>
                <a:t>' </a:t>
              </a:r>
              <a:r>
                <a:rPr lang="en-US" sz="1500" b="1">
                  <a:ln/>
                  <a:solidFill>
                    <a:srgbClr val="000000"/>
                  </a:solidFill>
                  <a:latin typeface="Calibri"/>
                  <a:ea typeface="Calibri"/>
                  <a:cs typeface="Calibri"/>
                  <a:sym typeface="MyriadPro-Bold"/>
                </a:rPr>
                <a:t>Ekenler</a:t>
              </a:r>
              <a:endParaRPr lang="en-US" sz="1500" b="1" spc="0" baseline="0">
                <a:ln/>
                <a:solidFill>
                  <a:srgbClr val="000000"/>
                </a:solidFill>
                <a:latin typeface="Calibri"/>
                <a:ea typeface="Calibri"/>
                <a:cs typeface="Calibri"/>
              </a:endParaRPr>
            </a:p>
          </p:txBody>
        </p:sp>
        <p:sp>
          <p:nvSpPr>
            <p:cNvPr id="1062" name="TextBox 1061">
              <a:extLst>
                <a:ext uri="{FF2B5EF4-FFF2-40B4-BE49-F238E27FC236}">
                  <a16:creationId xmlns:a16="http://schemas.microsoft.com/office/drawing/2014/main" id="{0462ADEA-4948-5F3E-ED6C-90A2EA3589FD}"/>
                </a:ext>
              </a:extLst>
            </p:cNvPr>
            <p:cNvSpPr txBox="1"/>
            <p:nvPr/>
          </p:nvSpPr>
          <p:spPr>
            <a:xfrm>
              <a:off x="1614218" y="2201866"/>
              <a:ext cx="2238504" cy="382083"/>
            </a:xfrm>
            <a:prstGeom prst="rect">
              <a:avLst/>
            </a:prstGeom>
            <a:noFill/>
          </p:spPr>
          <p:txBody>
            <a:bodyPr wrap="square" lIns="91440" tIns="45720" rIns="91440" bIns="45720" rtlCol="0" anchor="t">
              <a:spAutoFit/>
            </a:bodyPr>
            <a:lstStyle/>
            <a:p>
              <a:pPr algn="ctr"/>
              <a:r>
                <a:rPr lang="en-US" sz="1100" spc="0" baseline="0" err="1">
                  <a:ln/>
                  <a:solidFill>
                    <a:srgbClr val="000000"/>
                  </a:solidFill>
                  <a:latin typeface="Calibri"/>
                  <a:ea typeface="Calibri"/>
                  <a:cs typeface="Calibri"/>
                  <a:sym typeface="MyriadPro-Regular"/>
                </a:rPr>
                <a:t>Volkanlar</a:t>
              </a:r>
              <a:r>
                <a:rPr lang="en-US" sz="1100" spc="0" baseline="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Güneş</a:t>
              </a:r>
              <a:r>
                <a:rPr lang="en-US" sz="1100" spc="0" baseline="0">
                  <a:ln/>
                  <a:solidFill>
                    <a:srgbClr val="000000"/>
                  </a:solidFill>
                  <a:latin typeface="Calibri"/>
                  <a:ea typeface="Calibri"/>
                  <a:cs typeface="Calibri"/>
                  <a:sym typeface="MyriadPro-Regular"/>
                </a:rPr>
                <a:t> </a:t>
              </a:r>
              <a:r>
                <a:rPr lang="en-US" sz="1100" spc="0" baseline="0" err="1">
                  <a:ln/>
                  <a:solidFill>
                    <a:srgbClr val="000000"/>
                  </a:solidFill>
                  <a:latin typeface="Calibri"/>
                  <a:ea typeface="Calibri"/>
                  <a:cs typeface="Calibri"/>
                  <a:sym typeface="MyriadPro-Regular"/>
                </a:rPr>
                <a:t>Döngüleri</a:t>
              </a:r>
              <a:r>
                <a:rPr lang="en-US" sz="1100" spc="0" baseline="0">
                  <a:ln/>
                  <a:solidFill>
                    <a:srgbClr val="000000"/>
                  </a:solidFill>
                  <a:latin typeface="Calibri"/>
                  <a:ea typeface="Calibri"/>
                  <a:cs typeface="Calibri"/>
                  <a:sym typeface="MyriadPro-Regular"/>
                </a:rPr>
                <a:t>, </a:t>
              </a:r>
              <a:endParaRPr lang="en-US" sz="1100" err="1">
                <a:ln/>
                <a:solidFill>
                  <a:srgbClr val="000000"/>
                </a:solidFill>
                <a:latin typeface="Calibri"/>
                <a:ea typeface="Calibri"/>
                <a:cs typeface="Calibri"/>
                <a:sym typeface="MyriadPro-Regular"/>
              </a:endParaRPr>
            </a:p>
            <a:p>
              <a:pPr algn="ctr"/>
              <a:r>
                <a:rPr lang="en-US" sz="1100">
                  <a:ln/>
                  <a:solidFill>
                    <a:srgbClr val="000000"/>
                  </a:solidFill>
                  <a:latin typeface="Calibri"/>
                  <a:ea typeface="Calibri"/>
                  <a:cs typeface="Calibri"/>
                  <a:sym typeface="MyriadPro-Regular"/>
                </a:rPr>
                <a:t>Gel-</a:t>
              </a:r>
              <a:r>
                <a:rPr lang="en-US" sz="1100" err="1">
                  <a:ln/>
                  <a:solidFill>
                    <a:srgbClr val="000000"/>
                  </a:solidFill>
                  <a:latin typeface="Calibri"/>
                  <a:ea typeface="Calibri"/>
                  <a:cs typeface="Calibri"/>
                  <a:sym typeface="MyriadPro-Regular"/>
                </a:rPr>
                <a:t>gitler</a:t>
              </a:r>
              <a:r>
                <a:rPr lang="en-US" sz="1100">
                  <a:ln/>
                  <a:solidFill>
                    <a:srgbClr val="000000"/>
                  </a:solidFill>
                  <a:latin typeface="Calibri"/>
                  <a:ea typeface="Calibri"/>
                  <a:cs typeface="Calibri"/>
                  <a:sym typeface="MyriadPro-Regular"/>
                </a:rPr>
                <a:t> vb.</a:t>
              </a:r>
              <a:endParaRPr lang="en-US" sz="1100" spc="0" baseline="0">
                <a:ln/>
                <a:solidFill>
                  <a:srgbClr val="000000"/>
                </a:solidFill>
                <a:latin typeface="Calibri"/>
                <a:ea typeface="Calibri"/>
                <a:cs typeface="Calibri"/>
              </a:endParaRPr>
            </a:p>
          </p:txBody>
        </p:sp>
      </p:grpSp>
    </p:spTree>
    <p:extLst>
      <p:ext uri="{BB962C8B-B14F-4D97-AF65-F5344CB8AC3E}">
        <p14:creationId xmlns:p14="http://schemas.microsoft.com/office/powerpoint/2010/main" val="1954475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571E07-6ACE-ECC8-2964-E394E822C596}"/>
              </a:ext>
            </a:extLst>
          </p:cNvPr>
          <p:cNvSpPr txBox="1">
            <a:spLocks/>
          </p:cNvSpPr>
          <p:nvPr/>
        </p:nvSpPr>
        <p:spPr>
          <a:xfrm>
            <a:off x="382555" y="1567174"/>
            <a:ext cx="11187404" cy="38836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400" dirty="0">
                <a:solidFill>
                  <a:srgbClr val="000000"/>
                </a:solidFill>
              </a:rPr>
              <a:t>Gördüğümüz gibi, gıda sisteminin beş unsuru (üretim, imalat, dağıtım, tüketim ve atık) ve onu çevreleyen unsurlar; küresel gıda sisteminin karmaşık ve birbirine bağlı doğasını vurgular ve </a:t>
            </a:r>
            <a:r>
              <a:rPr lang="tr-TR" sz="2400" dirty="0">
                <a:solidFill>
                  <a:srgbClr val="000000"/>
                </a:solidFill>
                <a:ea typeface="+mn-lt"/>
                <a:cs typeface="+mn-lt"/>
              </a:rPr>
              <a:t>gıda sisteminin sunduğu zorluklar ve fırsatları</a:t>
            </a:r>
            <a:r>
              <a:rPr lang="tr-TR" sz="2400" dirty="0">
                <a:solidFill>
                  <a:srgbClr val="000000"/>
                </a:solidFill>
              </a:rPr>
              <a:t> ele almak için entegre ve sistematik yaklaşımlara duyulan ihtiyacın altını çizer.</a:t>
            </a:r>
          </a:p>
          <a:p>
            <a:pPr marL="0" indent="0">
              <a:buNone/>
            </a:pPr>
            <a:r>
              <a:rPr lang="tr-TR" sz="2400" dirty="0">
                <a:solidFill>
                  <a:srgbClr val="000000"/>
                </a:solidFill>
              </a:rPr>
              <a:t>Gıda üretimi, doğrudan </a:t>
            </a:r>
            <a:r>
              <a:rPr lang="tr-TR" sz="2400" b="1" dirty="0">
                <a:solidFill>
                  <a:srgbClr val="F79037"/>
                </a:solidFill>
                <a:hlinkClick r:id="rId2">
                  <a:extLst>
                    <a:ext uri="{A12FA001-AC4F-418D-AE19-62706E023703}">
                      <ahyp:hlinkClr xmlns:ahyp="http://schemas.microsoft.com/office/drawing/2018/hyperlinkcolor" val="tx"/>
                    </a:ext>
                  </a:extLst>
                </a:hlinkClick>
              </a:rPr>
              <a:t>Polly Ericksen </a:t>
            </a:r>
            <a:r>
              <a:rPr lang="tr-TR" sz="2400" dirty="0">
                <a:solidFill>
                  <a:srgbClr val="000000"/>
                </a:solidFill>
              </a:rPr>
              <a:t>tarafından belirlenen demografik, ekonomik, teknolojik ve çevresel etkenlerle ilişkilidir. Nüfus arttıkça ve kentleşme yaygınlaştıkça gıda talebi artar, bu da üretilen gıda türlerini ve üretim yöntemlerini etkileyebilir. Ticari politikalar ve pazar güçleri gibi </a:t>
            </a:r>
            <a:r>
              <a:rPr lang="tr-TR" sz="2400" b="1" dirty="0">
                <a:solidFill>
                  <a:srgbClr val="000000"/>
                </a:solidFill>
              </a:rPr>
              <a:t>ekonomik etkenler</a:t>
            </a:r>
            <a:r>
              <a:rPr lang="tr-TR" sz="2400" dirty="0">
                <a:solidFill>
                  <a:srgbClr val="000000"/>
                </a:solidFill>
              </a:rPr>
              <a:t>, gıda üretim sistemlerinin karlılığını ve sürdürülebilirliğini etkileyebilir. </a:t>
            </a:r>
            <a:r>
              <a:rPr lang="tr-TR" sz="2400" b="1" dirty="0">
                <a:solidFill>
                  <a:srgbClr val="000000"/>
                </a:solidFill>
              </a:rPr>
              <a:t>Teknolojik yenilikler</a:t>
            </a:r>
            <a:r>
              <a:rPr lang="tr-TR" sz="2400" dirty="0">
                <a:solidFill>
                  <a:srgbClr val="000000"/>
                </a:solidFill>
              </a:rPr>
              <a:t>, gıda üretiminin verimliliği ve üretkenliğini etkileyebilirken; iklim değişikliği ve arazi kullanımı gibi </a:t>
            </a:r>
            <a:r>
              <a:rPr lang="tr-TR" sz="2400" b="1" dirty="0">
                <a:solidFill>
                  <a:srgbClr val="000000"/>
                </a:solidFill>
              </a:rPr>
              <a:t>çevresel etkenler</a:t>
            </a:r>
            <a:r>
              <a:rPr lang="tr-TR" sz="2400" dirty="0">
                <a:solidFill>
                  <a:srgbClr val="000000"/>
                </a:solidFill>
              </a:rPr>
              <a:t> gıda üretimi için kullanılabilir arazi ve kaynakların bulunabilirliğini etkileyebilir.</a:t>
            </a:r>
            <a:endParaRPr lang="tr-TR" sz="2400" dirty="0">
              <a:solidFill>
                <a:srgbClr val="000000"/>
              </a:solidFill>
              <a:ea typeface="Calibri"/>
              <a:cs typeface="Calibri"/>
            </a:endParaRPr>
          </a:p>
        </p:txBody>
      </p:sp>
      <p:sp>
        <p:nvSpPr>
          <p:cNvPr id="3" name="Text Placeholder 2">
            <a:extLst>
              <a:ext uri="{FF2B5EF4-FFF2-40B4-BE49-F238E27FC236}">
                <a16:creationId xmlns:a16="http://schemas.microsoft.com/office/drawing/2014/main" id="{7A8B3586-E71F-7295-7557-A350C72B317F}"/>
              </a:ext>
            </a:extLst>
          </p:cNvPr>
          <p:cNvSpPr txBox="1">
            <a:spLocks/>
          </p:cNvSpPr>
          <p:nvPr/>
        </p:nvSpPr>
        <p:spPr>
          <a:xfrm>
            <a:off x="382555" y="458712"/>
            <a:ext cx="9798393" cy="803654"/>
          </a:xfrm>
          <a:prstGeom prst="rect">
            <a:avLst/>
          </a:prstGeom>
          <a:solidFill>
            <a:srgbClr val="F79037"/>
          </a:solidFill>
          <a:ln>
            <a:solidFill>
              <a:srgbClr val="F79037"/>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err="1">
                <a:solidFill>
                  <a:schemeClr val="bg1"/>
                </a:solidFill>
              </a:rPr>
              <a:t>Gıda</a:t>
            </a:r>
            <a:r>
              <a:rPr lang="en-IE" sz="3600" b="1">
                <a:solidFill>
                  <a:schemeClr val="bg1"/>
                </a:solidFill>
              </a:rPr>
              <a:t> </a:t>
            </a:r>
            <a:r>
              <a:rPr lang="en-IE" sz="3600" b="1" err="1">
                <a:solidFill>
                  <a:schemeClr val="bg1"/>
                </a:solidFill>
              </a:rPr>
              <a:t>Sistemi</a:t>
            </a:r>
            <a:r>
              <a:rPr lang="en-IE" sz="3600" b="1">
                <a:solidFill>
                  <a:schemeClr val="bg1"/>
                </a:solidFill>
              </a:rPr>
              <a:t> </a:t>
            </a:r>
            <a:r>
              <a:rPr lang="en-IE" sz="3600" b="1" err="1">
                <a:solidFill>
                  <a:schemeClr val="bg1"/>
                </a:solidFill>
              </a:rPr>
              <a:t>ve</a:t>
            </a:r>
            <a:r>
              <a:rPr lang="en-IE" sz="3600" b="1">
                <a:solidFill>
                  <a:schemeClr val="bg1"/>
                </a:solidFill>
              </a:rPr>
              <a:t> </a:t>
            </a:r>
            <a:r>
              <a:rPr lang="en-IE" sz="3600" b="1" err="1">
                <a:solidFill>
                  <a:schemeClr val="bg1"/>
                </a:solidFill>
              </a:rPr>
              <a:t>Etkenleri</a:t>
            </a:r>
            <a:r>
              <a:rPr lang="en-IE" sz="3600" b="1">
                <a:solidFill>
                  <a:schemeClr val="bg1"/>
                </a:solidFill>
              </a:rPr>
              <a:t>... </a:t>
            </a:r>
            <a:r>
              <a:rPr lang="en-IE" sz="3600" b="1" err="1">
                <a:solidFill>
                  <a:schemeClr val="bg1"/>
                </a:solidFill>
              </a:rPr>
              <a:t>Açıklaması</a:t>
            </a:r>
            <a:endParaRPr lang="en-IE" sz="3600" b="1" err="1">
              <a:solidFill>
                <a:schemeClr val="bg1"/>
              </a:solidFill>
              <a:ea typeface="Calibri"/>
              <a:cs typeface="Calibri"/>
            </a:endParaRPr>
          </a:p>
        </p:txBody>
      </p:sp>
      <p:pic>
        <p:nvPicPr>
          <p:cNvPr id="4" name="Picture 3">
            <a:extLst>
              <a:ext uri="{FF2B5EF4-FFF2-40B4-BE49-F238E27FC236}">
                <a16:creationId xmlns:a16="http://schemas.microsoft.com/office/drawing/2014/main" id="{B51C5C8A-F395-E872-8D1E-769CA355974B}"/>
              </a:ext>
            </a:extLst>
          </p:cNvPr>
          <p:cNvPicPr>
            <a:picLocks noChangeAspect="1"/>
          </p:cNvPicPr>
          <p:nvPr/>
        </p:nvPicPr>
        <p:blipFill>
          <a:blip r:embed="rId3"/>
          <a:stretch>
            <a:fillRect/>
          </a:stretch>
        </p:blipFill>
        <p:spPr>
          <a:xfrm>
            <a:off x="10536630" y="308647"/>
            <a:ext cx="1033329" cy="1103783"/>
          </a:xfrm>
          <a:prstGeom prst="rect">
            <a:avLst/>
          </a:prstGeom>
        </p:spPr>
      </p:pic>
    </p:spTree>
    <p:extLst>
      <p:ext uri="{BB962C8B-B14F-4D97-AF65-F5344CB8AC3E}">
        <p14:creationId xmlns:p14="http://schemas.microsoft.com/office/powerpoint/2010/main" val="912330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1D06CA-EDC8-5922-01A0-9CA19CBB070A}"/>
              </a:ext>
            </a:extLst>
          </p:cNvPr>
          <p:cNvSpPr>
            <a:spLocks noGrp="1"/>
          </p:cNvSpPr>
          <p:nvPr>
            <p:ph type="body" sz="quarter" idx="18"/>
          </p:nvPr>
        </p:nvSpPr>
        <p:spPr>
          <a:xfrm>
            <a:off x="693766" y="1778285"/>
            <a:ext cx="7460403" cy="3849918"/>
          </a:xfrm>
        </p:spPr>
        <p:txBody>
          <a:bodyPr lIns="91440" tIns="45720" rIns="91440" bIns="45720" anchor="t"/>
          <a:lstStyle/>
          <a:p>
            <a:r>
              <a:rPr lang="tr-TR" b="1"/>
              <a:t>Gıda tercihleri ve alışkanlıkları insan kültürlerinde merkezi bir rol oynar </a:t>
            </a:r>
            <a:r>
              <a:rPr lang="tr-TR"/>
              <a:t>ve gıda tüketimi, hayatta kalma işlevinin çok ötesine geçer.</a:t>
            </a:r>
            <a:endParaRPr lang="tr-TR">
              <a:ea typeface="Calibri"/>
              <a:cs typeface="Calibri"/>
            </a:endParaRPr>
          </a:p>
          <a:p>
            <a:r>
              <a:rPr lang="tr-TR"/>
              <a:t>İnsanların yaşam tarzlarının, </a:t>
            </a:r>
            <a:r>
              <a:rPr lang="tr-TR" err="1"/>
              <a:t>sosyo</a:t>
            </a:r>
            <a:r>
              <a:rPr lang="tr-TR"/>
              <a:t>-kültürel çevrelerinin, aile eğitimlerinin vb. Bir neticesi olan </a:t>
            </a:r>
            <a:r>
              <a:rPr lang="tr-TR">
                <a:ea typeface="+mn-lt"/>
                <a:cs typeface="+mn-lt"/>
              </a:rPr>
              <a:t>beslenme alışkanlıkla</a:t>
            </a:r>
            <a:r>
              <a:rPr lang="tr-TR"/>
              <a:t>rının değiştirilmesi son derece zordur.</a:t>
            </a:r>
          </a:p>
          <a:p>
            <a:r>
              <a:rPr lang="tr-TR"/>
              <a:t>Gıda tercihleri, gıda şirketlerinin pazarlama çabalarına da tabidir ve bu çabalar (nüfus düzeyinde) beslenme kalıplarında, gıda ve içecek tercihlerinde ve gıdayla ilişkili davranışları destekleyen kültürel değerlerde değişikliklere neden olmuştur.</a:t>
            </a:r>
            <a:r>
              <a:rPr lang="tr-TR" sz="2000">
                <a:solidFill>
                  <a:srgbClr val="F79037"/>
                </a:solidFill>
                <a:hlinkClick r:id="" action="ppaction://noaction">
                  <a:extLst>
                    <a:ext uri="{A12FA001-AC4F-418D-AE19-62706E023703}">
                      <ahyp:hlinkClr xmlns:ahyp="http://schemas.microsoft.com/office/drawing/2018/hyperlinkcolor" val="tx"/>
                    </a:ext>
                  </a:extLst>
                </a:hlinkClick>
              </a:rPr>
              <a:t>(Cairns, 2019).</a:t>
            </a:r>
            <a:endParaRPr lang="tr-TR" sz="1200">
              <a:solidFill>
                <a:srgbClr val="374151"/>
              </a:solidFill>
              <a:ea typeface="Calibri"/>
              <a:cs typeface="Calibri"/>
            </a:endParaRPr>
          </a:p>
        </p:txBody>
      </p:sp>
      <p:sp>
        <p:nvSpPr>
          <p:cNvPr id="3" name="Text Placeholder 2">
            <a:extLst>
              <a:ext uri="{FF2B5EF4-FFF2-40B4-BE49-F238E27FC236}">
                <a16:creationId xmlns:a16="http://schemas.microsoft.com/office/drawing/2014/main" id="{8C643562-9024-944B-FD58-9F16C8EBA430}"/>
              </a:ext>
            </a:extLst>
          </p:cNvPr>
          <p:cNvSpPr>
            <a:spLocks noGrp="1"/>
          </p:cNvSpPr>
          <p:nvPr>
            <p:ph type="body" sz="quarter" idx="16"/>
          </p:nvPr>
        </p:nvSpPr>
        <p:spPr>
          <a:xfrm>
            <a:off x="660483" y="517571"/>
            <a:ext cx="10595237" cy="803654"/>
          </a:xfrm>
        </p:spPr>
        <p:txBody>
          <a:bodyPr lIns="91440" tIns="45720" rIns="91440" bIns="45720" anchor="t">
            <a:noAutofit/>
          </a:bodyPr>
          <a:lstStyle/>
          <a:p>
            <a:r>
              <a:rPr lang="en-IE" sz="3200" err="1"/>
              <a:t>Etik</a:t>
            </a:r>
            <a:r>
              <a:rPr lang="en-IE" sz="3200"/>
              <a:t> </a:t>
            </a:r>
            <a:r>
              <a:rPr lang="en-IE" sz="3200" err="1"/>
              <a:t>bir</a:t>
            </a:r>
            <a:r>
              <a:rPr lang="en-IE" sz="3200"/>
              <a:t> </a:t>
            </a:r>
            <a:r>
              <a:rPr lang="en-IE" sz="3200" err="1"/>
              <a:t>gıda</a:t>
            </a:r>
            <a:r>
              <a:rPr lang="en-IE" sz="3200"/>
              <a:t> </a:t>
            </a:r>
            <a:r>
              <a:rPr lang="en-IE" sz="3200" err="1"/>
              <a:t>girişimcisi</a:t>
            </a:r>
            <a:r>
              <a:rPr lang="en-IE" sz="3200"/>
              <a:t> </a:t>
            </a:r>
            <a:r>
              <a:rPr lang="en-IE" sz="3200" err="1"/>
              <a:t>olarak</a:t>
            </a:r>
            <a:r>
              <a:rPr lang="en-IE" sz="3200"/>
              <a:t> </a:t>
            </a:r>
            <a:r>
              <a:rPr lang="en-IE" sz="3200" err="1"/>
              <a:t>şunları</a:t>
            </a:r>
            <a:r>
              <a:rPr lang="en-IE" sz="3200"/>
              <a:t> </a:t>
            </a:r>
            <a:r>
              <a:rPr lang="en-IE" sz="3200" err="1"/>
              <a:t>düşünmeniz</a:t>
            </a:r>
            <a:r>
              <a:rPr lang="en-IE" sz="3200"/>
              <a:t> </a:t>
            </a:r>
            <a:r>
              <a:rPr lang="en-IE" sz="3200" err="1"/>
              <a:t>gerekir</a:t>
            </a:r>
            <a:r>
              <a:rPr lang="en-IE" sz="3200"/>
              <a:t>:</a:t>
            </a:r>
            <a:endParaRPr lang="en-US"/>
          </a:p>
          <a:p>
            <a:pPr algn="l"/>
            <a:r>
              <a:rPr lang="en-IE" sz="3200" b="1"/>
              <a:t>Yeme </a:t>
            </a:r>
            <a:r>
              <a:rPr lang="en-IE" sz="3200" b="1" err="1"/>
              <a:t>Alışkanlıkları</a:t>
            </a:r>
            <a:r>
              <a:rPr lang="en-IE" sz="3200" b="1"/>
              <a:t> </a:t>
            </a:r>
            <a:r>
              <a:rPr lang="en-IE" sz="3200" b="1" err="1"/>
              <a:t>ve</a:t>
            </a:r>
            <a:r>
              <a:rPr lang="en-IE" sz="3200" b="1"/>
              <a:t> </a:t>
            </a:r>
            <a:r>
              <a:rPr lang="en-IE" sz="3200" b="1" err="1"/>
              <a:t>Seçimleri</a:t>
            </a:r>
            <a:r>
              <a:rPr lang="en-IE" sz="3200" b="1"/>
              <a:t>…</a:t>
            </a:r>
            <a:endParaRPr lang="en-IE"/>
          </a:p>
        </p:txBody>
      </p:sp>
      <p:pic>
        <p:nvPicPr>
          <p:cNvPr id="21" name="Picture 20" descr="Paper head with rainbow gears">
            <a:extLst>
              <a:ext uri="{FF2B5EF4-FFF2-40B4-BE49-F238E27FC236}">
                <a16:creationId xmlns:a16="http://schemas.microsoft.com/office/drawing/2014/main" id="{6E75F4F7-F8DF-738A-E55E-E8CF703E45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59842" y="1440935"/>
            <a:ext cx="2761596" cy="3866266"/>
          </a:xfrm>
          <a:prstGeom prst="rect">
            <a:avLst/>
          </a:prstGeom>
        </p:spPr>
      </p:pic>
    </p:spTree>
    <p:extLst>
      <p:ext uri="{BB962C8B-B14F-4D97-AF65-F5344CB8AC3E}">
        <p14:creationId xmlns:p14="http://schemas.microsoft.com/office/powerpoint/2010/main" val="164460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C9352B-97B0-539B-6260-3F6B7FABC26B}"/>
              </a:ext>
            </a:extLst>
          </p:cNvPr>
          <p:cNvSpPr>
            <a:spLocks noGrp="1"/>
          </p:cNvSpPr>
          <p:nvPr>
            <p:ph type="body" sz="quarter" idx="18"/>
          </p:nvPr>
        </p:nvSpPr>
        <p:spPr>
          <a:xfrm>
            <a:off x="756843" y="1834015"/>
            <a:ext cx="5197642" cy="3025975"/>
          </a:xfrm>
        </p:spPr>
        <p:txBody>
          <a:bodyPr lIns="91440" tIns="45720" rIns="91440" bIns="45720" anchor="t"/>
          <a:lstStyle/>
          <a:p>
            <a:r>
              <a:rPr lang="tr-TR"/>
              <a:t>Çevresel Olarak Sürdürülebilir Gıda Tüketimi (ÇSGT), “temel ihtiyaçlara cevap veren ve daha iyi bir yaşam kalitesi sağlarken, bir yandan da doğal kaynakların, toksik malzemelerin, atık ve kirleticilerin yaşam döngüsü boyunca kullanımını en aza indirgeyerek, gelecek nesillerin ihtiyaçlarını tehlikeye atmadan üretilen” </a:t>
            </a:r>
            <a:r>
              <a:rPr lang="tr-TR">
                <a:ea typeface="+mn-lt"/>
                <a:cs typeface="+mn-lt"/>
              </a:rPr>
              <a:t>gıda ürünlerinin tüketimi </a:t>
            </a:r>
            <a:r>
              <a:rPr lang="tr-TR"/>
              <a:t>olarak tanımlanabilir. </a:t>
            </a:r>
            <a:endParaRPr lang="tr-TR">
              <a:ea typeface="Calibri"/>
              <a:cs typeface="Calibri"/>
            </a:endParaRPr>
          </a:p>
        </p:txBody>
      </p:sp>
      <p:sp>
        <p:nvSpPr>
          <p:cNvPr id="3" name="Text Placeholder 2">
            <a:extLst>
              <a:ext uri="{FF2B5EF4-FFF2-40B4-BE49-F238E27FC236}">
                <a16:creationId xmlns:a16="http://schemas.microsoft.com/office/drawing/2014/main" id="{F5399058-19FD-CE3B-4D2B-4D9EEE984BF2}"/>
              </a:ext>
            </a:extLst>
          </p:cNvPr>
          <p:cNvSpPr>
            <a:spLocks noGrp="1"/>
          </p:cNvSpPr>
          <p:nvPr>
            <p:ph type="body" sz="quarter" idx="16"/>
          </p:nvPr>
        </p:nvSpPr>
        <p:spPr>
          <a:xfrm>
            <a:off x="673810" y="700056"/>
            <a:ext cx="5646737" cy="992652"/>
          </a:xfrm>
        </p:spPr>
        <p:txBody>
          <a:bodyPr/>
          <a:lstStyle/>
          <a:p>
            <a:pPr algn="l" rtl="0"/>
            <a:r>
              <a:rPr lang="en-IE" b="1"/>
              <a:t>Çevresel Olarak Sürdürülebilir Gıda Tüketimi</a:t>
            </a:r>
          </a:p>
        </p:txBody>
      </p:sp>
      <p:pic>
        <p:nvPicPr>
          <p:cNvPr id="8" name="Picture Placeholder 7" descr="Hand holding carrots">
            <a:extLst>
              <a:ext uri="{FF2B5EF4-FFF2-40B4-BE49-F238E27FC236}">
                <a16:creationId xmlns:a16="http://schemas.microsoft.com/office/drawing/2014/main" id="{808887EE-9DDF-212B-D419-CAF868696146}"/>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B237E353-BB19-1343-C2E2-87AC31AC0D1E}"/>
              </a:ext>
            </a:extLst>
          </p:cNvPr>
          <p:cNvSpPr txBox="1"/>
          <p:nvPr/>
        </p:nvSpPr>
        <p:spPr>
          <a:xfrm>
            <a:off x="1344065" y="5311564"/>
            <a:ext cx="4725435" cy="646331"/>
          </a:xfrm>
          <a:prstGeom prst="rect">
            <a:avLst/>
          </a:prstGeom>
          <a:noFill/>
        </p:spPr>
        <p:txBody>
          <a:bodyPr wrap="square">
            <a:spAutoFit/>
          </a:bodyPr>
          <a:lstStyle/>
          <a:p>
            <a:pPr algn="l" rtl="0"/>
            <a:r>
              <a:rPr lang="pt-PT" b="0" i="0">
                <a:solidFill>
                  <a:srgbClr val="F79037"/>
                </a:solidFill>
                <a:effectLst/>
              </a:rPr>
              <a:t>(</a:t>
            </a:r>
            <a:r>
              <a:rPr lang="pt-PT" b="0" i="0">
                <a:solidFill>
                  <a:srgbClr val="F79037"/>
                </a:solidFill>
                <a:effectLst/>
                <a:hlinkClick r:id="rId3">
                  <a:extLst>
                    <a:ext uri="{A12FA001-AC4F-418D-AE19-62706E023703}">
                      <ahyp:hlinkClr xmlns:ahyp="http://schemas.microsoft.com/office/drawing/2018/hyperlinkcolor" val="tx"/>
                    </a:ext>
                  </a:extLst>
                </a:hlinkClick>
              </a:rPr>
              <a:t>Sürdürülebilir Üretim ve Tüketim Konulu Oslo Yuvarlak Masa Toplantısı, 1994)</a:t>
            </a:r>
            <a:endParaRPr lang="en-IE">
              <a:solidFill>
                <a:srgbClr val="F79037"/>
              </a:solidFill>
            </a:endParaRPr>
          </a:p>
        </p:txBody>
      </p:sp>
    </p:spTree>
    <p:extLst>
      <p:ext uri="{BB962C8B-B14F-4D97-AF65-F5344CB8AC3E}">
        <p14:creationId xmlns:p14="http://schemas.microsoft.com/office/powerpoint/2010/main" val="3826262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40DAC2-C9DE-1C7E-5969-27B3DF33767B}"/>
              </a:ext>
            </a:extLst>
          </p:cNvPr>
          <p:cNvSpPr>
            <a:spLocks noGrp="1"/>
          </p:cNvSpPr>
          <p:nvPr>
            <p:ph type="body" sz="quarter" idx="18"/>
          </p:nvPr>
        </p:nvSpPr>
        <p:spPr>
          <a:xfrm>
            <a:off x="995531" y="1829529"/>
            <a:ext cx="11031166" cy="3440624"/>
          </a:xfrm>
        </p:spPr>
        <p:txBody>
          <a:bodyPr lIns="91440" tIns="45720" rIns="91440" bIns="45720" anchor="t"/>
          <a:lstStyle/>
          <a:p>
            <a:r>
              <a:rPr lang="tr-TR"/>
              <a:t>İnsanları yeme alışkanlıklarını, çevresel olarak daha sürdürülebilir gıda tüketimine </a:t>
            </a:r>
            <a:r>
              <a:rPr lang="tr-TR">
                <a:ea typeface="+mn-lt"/>
                <a:cs typeface="+mn-lt"/>
              </a:rPr>
              <a:t>(ÇSGT)</a:t>
            </a:r>
            <a:r>
              <a:rPr lang="tr-TR"/>
              <a:t> doğru değiştirmeye ikna etmek, zor olmakla birlikte daha acil hale geliyor. Yiyecek tercihleri ve yeme alışkanlıklarını değiştirmek zordur ve </a:t>
            </a:r>
            <a:r>
              <a:rPr lang="tr-TR" b="1"/>
              <a:t>birçok insan sürdürülebilir gıdaya karşı halihazırda olumlu tutumlara sahip olsa da, daha sürdürülebilir gıda ürünlerine yönelik olumlu tutumlar ile gerçek satın alma ve tüketim kararları arasında hala belirgin bir fark bulunmaktadır. </a:t>
            </a:r>
            <a:r>
              <a:rPr lang="tr-TR"/>
              <a:t>Bu farkın kapatılması gerekiyor.</a:t>
            </a:r>
            <a:endParaRPr lang="tr-TR">
              <a:ea typeface="Calibri"/>
              <a:cs typeface="Calibri"/>
            </a:endParaRPr>
          </a:p>
          <a:p>
            <a:r>
              <a:rPr lang="tr-TR"/>
              <a:t>Arzu edilen sonuçlara ulaşılarak, </a:t>
            </a:r>
            <a:r>
              <a:rPr lang="tr-TR" err="1"/>
              <a:t>ÇSGT'yi</a:t>
            </a:r>
            <a:r>
              <a:rPr lang="tr-TR"/>
              <a:t> teşvik edebiliriz... Eğer insanlar çevreyi (pek) değerli bulmuyorlarsa veya daha baskın değerleri varsa; daha olumlu değerleri olan hedeflere ulaşmanın bir yolu olarak, tüketiciler sürdürülebilir ürünler satın almaları yönünde teşvik edilebilirler (örneğin, daha pahalı organik yiyecekleri bir statü sembolü olarak satın almak gibi) </a:t>
            </a:r>
            <a:r>
              <a:rPr lang="tr-TR">
                <a:solidFill>
                  <a:srgbClr val="F79037"/>
                </a:solidFill>
              </a:rPr>
              <a:t>(</a:t>
            </a:r>
            <a:r>
              <a:rPr lang="tr-TR" err="1">
                <a:solidFill>
                  <a:srgbClr val="F79037"/>
                </a:solidFill>
                <a:hlinkClick r:id="" action="ppaction://noaction">
                  <a:extLst>
                    <a:ext uri="{A12FA001-AC4F-418D-AE19-62706E023703}">
                      <ahyp:hlinkClr xmlns:ahyp="http://schemas.microsoft.com/office/drawing/2018/hyperlinkcolor" val="tx"/>
                    </a:ext>
                  </a:extLst>
                </a:hlinkClick>
              </a:rPr>
              <a:t>van</a:t>
            </a:r>
            <a:r>
              <a:rPr lang="tr-TR">
                <a:solidFill>
                  <a:srgbClr val="F79037"/>
                </a:solidFill>
                <a:hlinkClick r:id="" action="ppaction://noaction">
                  <a:extLst>
                    <a:ext uri="{A12FA001-AC4F-418D-AE19-62706E023703}">
                      <ahyp:hlinkClr xmlns:ahyp="http://schemas.microsoft.com/office/drawing/2018/hyperlinkcolor" val="tx"/>
                    </a:ext>
                  </a:extLst>
                </a:hlinkClick>
              </a:rPr>
              <a:t> der </a:t>
            </a:r>
            <a:r>
              <a:rPr lang="tr-TR" err="1">
                <a:solidFill>
                  <a:srgbClr val="F79037"/>
                </a:solidFill>
                <a:hlinkClick r:id="" action="ppaction://noaction">
                  <a:extLst>
                    <a:ext uri="{A12FA001-AC4F-418D-AE19-62706E023703}">
                      <ahyp:hlinkClr xmlns:ahyp="http://schemas.microsoft.com/office/drawing/2018/hyperlinkcolor" val="tx"/>
                    </a:ext>
                  </a:extLst>
                </a:hlinkClick>
              </a:rPr>
              <a:t>Wal</a:t>
            </a:r>
            <a:r>
              <a:rPr lang="tr-TR">
                <a:solidFill>
                  <a:srgbClr val="F79037"/>
                </a:solidFill>
                <a:hlinkClick r:id="" action="ppaction://noaction">
                  <a:extLst>
                    <a:ext uri="{A12FA001-AC4F-418D-AE19-62706E023703}">
                      <ahyp:hlinkClr xmlns:ahyp="http://schemas.microsoft.com/office/drawing/2018/hyperlinkcolor" val="tx"/>
                    </a:ext>
                  </a:extLst>
                </a:hlinkClick>
              </a:rPr>
              <a:t> </a:t>
            </a:r>
            <a:r>
              <a:rPr lang="tr-TR" err="1">
                <a:solidFill>
                  <a:srgbClr val="F79037"/>
                </a:solidFill>
                <a:hlinkClick r:id="" action="ppaction://noaction">
                  <a:extLst>
                    <a:ext uri="{A12FA001-AC4F-418D-AE19-62706E023703}">
                      <ahyp:hlinkClr xmlns:ahyp="http://schemas.microsoft.com/office/drawing/2018/hyperlinkcolor" val="tx"/>
                    </a:ext>
                  </a:extLst>
                </a:hlinkClick>
              </a:rPr>
              <a:t>v.d</a:t>
            </a:r>
            <a:r>
              <a:rPr lang="tr-TR">
                <a:solidFill>
                  <a:srgbClr val="F79037"/>
                </a:solidFill>
                <a:hlinkClick r:id="" action="ppaction://noaction">
                  <a:extLst>
                    <a:ext uri="{A12FA001-AC4F-418D-AE19-62706E023703}">
                      <ahyp:hlinkClr xmlns:ahyp="http://schemas.microsoft.com/office/drawing/2018/hyperlinkcolor" val="tx"/>
                    </a:ext>
                  </a:extLst>
                </a:hlinkClick>
              </a:rPr>
              <a:t>., 2016</a:t>
            </a:r>
            <a:r>
              <a:rPr lang="tr-TR">
                <a:solidFill>
                  <a:srgbClr val="F79037"/>
                </a:solidFill>
              </a:rPr>
              <a:t>).</a:t>
            </a:r>
            <a:endParaRPr lang="tr-TR">
              <a:solidFill>
                <a:srgbClr val="F79037"/>
              </a:solidFill>
              <a:ea typeface="Calibri"/>
              <a:cs typeface="Calibri"/>
            </a:endParaRPr>
          </a:p>
        </p:txBody>
      </p:sp>
      <p:sp>
        <p:nvSpPr>
          <p:cNvPr id="3" name="Text Placeholder 2">
            <a:extLst>
              <a:ext uri="{FF2B5EF4-FFF2-40B4-BE49-F238E27FC236}">
                <a16:creationId xmlns:a16="http://schemas.microsoft.com/office/drawing/2014/main" id="{053E9EB3-D517-2F5F-D9B0-048E6533C414}"/>
              </a:ext>
            </a:extLst>
          </p:cNvPr>
          <p:cNvSpPr>
            <a:spLocks noGrp="1"/>
          </p:cNvSpPr>
          <p:nvPr>
            <p:ph type="body" sz="quarter" idx="16"/>
          </p:nvPr>
        </p:nvSpPr>
        <p:spPr>
          <a:xfrm>
            <a:off x="680937" y="443960"/>
            <a:ext cx="11511064" cy="803654"/>
          </a:xfrm>
        </p:spPr>
        <p:txBody>
          <a:bodyPr/>
          <a:lstStyle/>
          <a:p>
            <a:pPr algn="l" rtl="0"/>
            <a:r>
              <a:rPr lang="en-IE" b="1" err="1"/>
              <a:t>Olumlu</a:t>
            </a:r>
            <a:r>
              <a:rPr lang="en-IE" b="1"/>
              <a:t> </a:t>
            </a:r>
            <a:r>
              <a:rPr lang="en-IE" b="1" err="1"/>
              <a:t>sonuçlar</a:t>
            </a:r>
            <a:r>
              <a:rPr lang="en-IE" b="1"/>
              <a:t> </a:t>
            </a:r>
            <a:r>
              <a:rPr lang="en-IE" b="1" err="1"/>
              <a:t>yaratmak</a:t>
            </a:r>
            <a:r>
              <a:rPr lang="en-IE" b="1"/>
              <a:t> </a:t>
            </a:r>
            <a:r>
              <a:rPr lang="en-IE" b="1" err="1"/>
              <a:t>için</a:t>
            </a:r>
            <a:r>
              <a:rPr lang="en-IE" b="1"/>
              <a:t> ESFC </a:t>
            </a:r>
            <a:r>
              <a:rPr lang="en-IE" b="1" err="1"/>
              <a:t>ve</a:t>
            </a:r>
            <a:r>
              <a:rPr lang="en-IE" b="1"/>
              <a:t> </a:t>
            </a:r>
            <a:r>
              <a:rPr lang="en-IE" b="1" err="1"/>
              <a:t>insan</a:t>
            </a:r>
            <a:r>
              <a:rPr lang="en-IE" b="1"/>
              <a:t> </a:t>
            </a:r>
            <a:r>
              <a:rPr lang="en-IE" b="1" err="1"/>
              <a:t>davranışı</a:t>
            </a:r>
          </a:p>
        </p:txBody>
      </p:sp>
      <p:sp>
        <p:nvSpPr>
          <p:cNvPr id="5" name="TextBox 4">
            <a:extLst>
              <a:ext uri="{FF2B5EF4-FFF2-40B4-BE49-F238E27FC236}">
                <a16:creationId xmlns:a16="http://schemas.microsoft.com/office/drawing/2014/main" id="{6B5E5165-142A-4DAC-7BDB-98C39C85C07C}"/>
              </a:ext>
            </a:extLst>
          </p:cNvPr>
          <p:cNvSpPr txBox="1"/>
          <p:nvPr/>
        </p:nvSpPr>
        <p:spPr>
          <a:xfrm>
            <a:off x="170234" y="6059459"/>
            <a:ext cx="6118698" cy="369332"/>
          </a:xfrm>
          <a:prstGeom prst="rect">
            <a:avLst/>
          </a:prstGeom>
          <a:noFill/>
        </p:spPr>
        <p:txBody>
          <a:bodyPr wrap="square" lIns="91440" tIns="45720" rIns="91440" bIns="45720" anchor="t">
            <a:spAutoFit/>
          </a:bodyPr>
          <a:lstStyle/>
          <a:p>
            <a:r>
              <a:rPr lang="tr-TR" b="0" i="0">
                <a:solidFill>
                  <a:srgbClr val="000000"/>
                </a:solidFill>
                <a:effectLst/>
              </a:rPr>
              <a:t>NOT: Hedefler, istenen </a:t>
            </a:r>
            <a:r>
              <a:rPr lang="tr-TR">
                <a:solidFill>
                  <a:srgbClr val="000000"/>
                </a:solidFill>
              </a:rPr>
              <a:t>sonuçlar olarak</a:t>
            </a:r>
            <a:r>
              <a:rPr lang="tr-TR" b="0" i="0">
                <a:solidFill>
                  <a:srgbClr val="000000"/>
                </a:solidFill>
                <a:effectLst/>
              </a:rPr>
              <a:t> tanımlanabilir.</a:t>
            </a:r>
            <a:endParaRPr lang="tr-TR">
              <a:solidFill>
                <a:srgbClr val="000000"/>
              </a:solidFill>
            </a:endParaRPr>
          </a:p>
        </p:txBody>
      </p:sp>
    </p:spTree>
    <p:extLst>
      <p:ext uri="{BB962C8B-B14F-4D97-AF65-F5344CB8AC3E}">
        <p14:creationId xmlns:p14="http://schemas.microsoft.com/office/powerpoint/2010/main" val="1741002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92CF3F8-E5E4-AC8F-E91E-9C3D346C848F}"/>
              </a:ext>
            </a:extLst>
          </p:cNvPr>
          <p:cNvSpPr txBox="1">
            <a:spLocks/>
          </p:cNvSpPr>
          <p:nvPr/>
        </p:nvSpPr>
        <p:spPr>
          <a:xfrm>
            <a:off x="4965430" y="444443"/>
            <a:ext cx="6586491" cy="1286160"/>
          </a:xfrm>
          <a:prstGeom prst="rect">
            <a:avLst/>
          </a:prstGeom>
          <a:solidFill>
            <a:srgbClr val="F1A0C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ct val="0"/>
              </a:spcBef>
              <a:spcAft>
                <a:spcPts val="600"/>
              </a:spcAft>
              <a:buNone/>
            </a:pPr>
            <a:r>
              <a:rPr lang="en-US" sz="4100" b="1" dirty="0">
                <a:solidFill>
                  <a:srgbClr val="000000"/>
                </a:solidFill>
                <a:ea typeface="+mj-ea"/>
                <a:cs typeface="+mj-cs"/>
              </a:rPr>
              <a:t>Bir </a:t>
            </a:r>
            <a:r>
              <a:rPr lang="en-US" sz="4100" b="1" dirty="0" err="1">
                <a:solidFill>
                  <a:srgbClr val="000000"/>
                </a:solidFill>
                <a:ea typeface="+mj-ea"/>
                <a:cs typeface="+mj-cs"/>
              </a:rPr>
              <a:t>seçim</a:t>
            </a:r>
            <a:r>
              <a:rPr lang="en-US" sz="4100" b="1" dirty="0">
                <a:solidFill>
                  <a:srgbClr val="000000"/>
                </a:solidFill>
                <a:ea typeface="+mj-ea"/>
                <a:cs typeface="+mj-cs"/>
              </a:rPr>
              <a:t> </a:t>
            </a:r>
            <a:r>
              <a:rPr lang="en-US" sz="4100" b="1" dirty="0" err="1">
                <a:solidFill>
                  <a:srgbClr val="000000"/>
                </a:solidFill>
                <a:ea typeface="+mj-ea"/>
                <a:cs typeface="+mj-cs"/>
              </a:rPr>
              <a:t>ve</a:t>
            </a:r>
            <a:r>
              <a:rPr lang="en-US" sz="4100" b="1" dirty="0">
                <a:solidFill>
                  <a:srgbClr val="000000"/>
                </a:solidFill>
                <a:ea typeface="+mj-ea"/>
                <a:cs typeface="+mj-cs"/>
              </a:rPr>
              <a:t> </a:t>
            </a:r>
            <a:r>
              <a:rPr lang="en-US" sz="4100" b="1" dirty="0" err="1">
                <a:solidFill>
                  <a:srgbClr val="000000"/>
                </a:solidFill>
                <a:ea typeface="+mj-ea"/>
                <a:cs typeface="+mj-cs"/>
              </a:rPr>
              <a:t>sonuç</a:t>
            </a:r>
            <a:r>
              <a:rPr lang="en-US" sz="4100" b="1" dirty="0">
                <a:solidFill>
                  <a:srgbClr val="000000"/>
                </a:solidFill>
                <a:ea typeface="+mj-ea"/>
                <a:cs typeface="+mj-cs"/>
              </a:rPr>
              <a:t> </a:t>
            </a:r>
            <a:r>
              <a:rPr lang="en-US" sz="4100" b="1" dirty="0" err="1">
                <a:solidFill>
                  <a:srgbClr val="000000"/>
                </a:solidFill>
                <a:ea typeface="+mj-ea"/>
                <a:cs typeface="+mj-cs"/>
              </a:rPr>
              <a:t>stratejisi</a:t>
            </a:r>
            <a:r>
              <a:rPr lang="en-US" sz="4100" b="1" dirty="0">
                <a:solidFill>
                  <a:srgbClr val="000000"/>
                </a:solidFill>
                <a:ea typeface="+mj-ea"/>
                <a:cs typeface="+mj-cs"/>
              </a:rPr>
              <a:t>…</a:t>
            </a:r>
          </a:p>
        </p:txBody>
      </p:sp>
      <p:sp>
        <p:nvSpPr>
          <p:cNvPr id="5" name="Text Placeholder 4">
            <a:extLst>
              <a:ext uri="{FF2B5EF4-FFF2-40B4-BE49-F238E27FC236}">
                <a16:creationId xmlns:a16="http://schemas.microsoft.com/office/drawing/2014/main" id="{A0EF8F5D-E140-CB19-5BA8-D965B7542E7A}"/>
              </a:ext>
            </a:extLst>
          </p:cNvPr>
          <p:cNvSpPr txBox="1">
            <a:spLocks/>
          </p:cNvSpPr>
          <p:nvPr/>
        </p:nvSpPr>
        <p:spPr>
          <a:xfrm>
            <a:off x="4965429" y="2115117"/>
            <a:ext cx="7070857" cy="37854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err="1">
                <a:solidFill>
                  <a:srgbClr val="000000"/>
                </a:solidFill>
              </a:rPr>
              <a:t>İklim</a:t>
            </a:r>
            <a:r>
              <a:rPr lang="en-US" sz="2400" dirty="0">
                <a:solidFill>
                  <a:srgbClr val="000000"/>
                </a:solidFill>
              </a:rPr>
              <a:t> </a:t>
            </a:r>
            <a:r>
              <a:rPr lang="en-US" sz="2400" dirty="0" err="1">
                <a:solidFill>
                  <a:srgbClr val="000000"/>
                </a:solidFill>
              </a:rPr>
              <a:t>değişikliği</a:t>
            </a:r>
            <a:r>
              <a:rPr lang="en-US" sz="2400" dirty="0">
                <a:solidFill>
                  <a:srgbClr val="000000"/>
                </a:solidFill>
              </a:rPr>
              <a:t>; </a:t>
            </a:r>
            <a:r>
              <a:rPr lang="en-US" sz="2400" dirty="0" err="1">
                <a:solidFill>
                  <a:srgbClr val="000000"/>
                </a:solidFill>
              </a:rPr>
              <a:t>benzersiz</a:t>
            </a:r>
            <a:r>
              <a:rPr lang="en-US" sz="2400" dirty="0">
                <a:solidFill>
                  <a:srgbClr val="000000"/>
                </a:solidFill>
              </a:rPr>
              <a:t> </a:t>
            </a:r>
            <a:r>
              <a:rPr lang="en-US" sz="2400" dirty="0" err="1">
                <a:solidFill>
                  <a:srgbClr val="000000"/>
                </a:solidFill>
              </a:rPr>
              <a:t>ekosistemleri</a:t>
            </a:r>
            <a:r>
              <a:rPr lang="en-US" sz="2400" dirty="0">
                <a:solidFill>
                  <a:srgbClr val="000000"/>
                </a:solidFill>
              </a:rPr>
              <a:t> </a:t>
            </a:r>
            <a:r>
              <a:rPr lang="en-US" sz="2400" dirty="0" err="1">
                <a:solidFill>
                  <a:srgbClr val="000000"/>
                </a:solidFill>
              </a:rPr>
              <a:t>tehlikeye</a:t>
            </a:r>
            <a:r>
              <a:rPr lang="en-US" sz="2400" dirty="0">
                <a:solidFill>
                  <a:srgbClr val="000000"/>
                </a:solidFill>
              </a:rPr>
              <a:t> </a:t>
            </a:r>
            <a:r>
              <a:rPr lang="en-US" sz="2400" dirty="0" err="1">
                <a:solidFill>
                  <a:srgbClr val="000000"/>
                </a:solidFill>
              </a:rPr>
              <a:t>atmakta</a:t>
            </a:r>
            <a:r>
              <a:rPr lang="en-US" sz="2400" dirty="0">
                <a:solidFill>
                  <a:srgbClr val="000000"/>
                </a:solidFill>
              </a:rPr>
              <a:t>, </a:t>
            </a:r>
            <a:r>
              <a:rPr lang="en-US" sz="2400" dirty="0" err="1">
                <a:solidFill>
                  <a:srgbClr val="000000"/>
                </a:solidFill>
              </a:rPr>
              <a:t>aşırı</a:t>
            </a:r>
            <a:r>
              <a:rPr lang="en-US" sz="2400" dirty="0">
                <a:solidFill>
                  <a:srgbClr val="000000"/>
                </a:solidFill>
              </a:rPr>
              <a:t> </a:t>
            </a:r>
            <a:r>
              <a:rPr lang="en-US" sz="2400" dirty="0" err="1">
                <a:solidFill>
                  <a:srgbClr val="000000"/>
                </a:solidFill>
              </a:rPr>
              <a:t>hava</a:t>
            </a:r>
            <a:r>
              <a:rPr lang="en-US" sz="2400" dirty="0">
                <a:solidFill>
                  <a:srgbClr val="000000"/>
                </a:solidFill>
              </a:rPr>
              <a:t> </a:t>
            </a:r>
            <a:r>
              <a:rPr lang="en-US" sz="2400" dirty="0" err="1">
                <a:solidFill>
                  <a:srgbClr val="000000"/>
                </a:solidFill>
              </a:rPr>
              <a:t>olaylarına</a:t>
            </a:r>
            <a:r>
              <a:rPr lang="en-US" sz="2400" dirty="0">
                <a:solidFill>
                  <a:srgbClr val="000000"/>
                </a:solidFill>
              </a:rPr>
              <a:t> </a:t>
            </a:r>
            <a:r>
              <a:rPr lang="en-US" sz="2400" dirty="0" err="1">
                <a:solidFill>
                  <a:srgbClr val="000000"/>
                </a:solidFill>
              </a:rPr>
              <a:t>yol</a:t>
            </a:r>
            <a:r>
              <a:rPr lang="en-US" sz="2400" dirty="0">
                <a:solidFill>
                  <a:srgbClr val="000000"/>
                </a:solidFill>
              </a:rPr>
              <a:t> </a:t>
            </a:r>
            <a:r>
              <a:rPr lang="en-US" sz="2400" dirty="0" err="1">
                <a:solidFill>
                  <a:srgbClr val="000000"/>
                </a:solidFill>
              </a:rPr>
              <a:t>açmakta</a:t>
            </a:r>
            <a:r>
              <a:rPr lang="en-US" sz="2400" dirty="0">
                <a:solidFill>
                  <a:srgbClr val="000000"/>
                </a:solidFill>
              </a:rPr>
              <a:t>, </a:t>
            </a:r>
            <a:r>
              <a:rPr lang="en-US" sz="2400" dirty="0" err="1">
                <a:solidFill>
                  <a:srgbClr val="000000"/>
                </a:solidFill>
              </a:rPr>
              <a:t>biyoçeşitliliği</a:t>
            </a:r>
            <a:r>
              <a:rPr lang="en-US" sz="2400" dirty="0">
                <a:solidFill>
                  <a:srgbClr val="000000"/>
                </a:solidFill>
              </a:rPr>
              <a:t> </a:t>
            </a:r>
            <a:r>
              <a:rPr lang="en-US" sz="2400" dirty="0" err="1">
                <a:solidFill>
                  <a:srgbClr val="000000"/>
                </a:solidFill>
              </a:rPr>
              <a:t>azaltmakta</a:t>
            </a:r>
            <a:r>
              <a:rPr lang="en-US" sz="2400" dirty="0">
                <a:solidFill>
                  <a:srgbClr val="000000"/>
                </a:solidFill>
              </a:rPr>
              <a:t> </a:t>
            </a:r>
            <a:r>
              <a:rPr lang="en-US" sz="2400" dirty="0" err="1">
                <a:solidFill>
                  <a:srgbClr val="000000"/>
                </a:solidFill>
              </a:rPr>
              <a:t>ve</a:t>
            </a:r>
            <a:r>
              <a:rPr lang="en-US" sz="2400" dirty="0">
                <a:solidFill>
                  <a:srgbClr val="000000"/>
                </a:solidFill>
              </a:rPr>
              <a:t> </a:t>
            </a:r>
            <a:r>
              <a:rPr lang="en-US" sz="2400" dirty="0" err="1">
                <a:solidFill>
                  <a:srgbClr val="000000"/>
                </a:solidFill>
              </a:rPr>
              <a:t>birçok</a:t>
            </a:r>
            <a:r>
              <a:rPr lang="en-US" sz="2400" dirty="0">
                <a:solidFill>
                  <a:srgbClr val="000000"/>
                </a:solidFill>
              </a:rPr>
              <a:t> </a:t>
            </a:r>
            <a:r>
              <a:rPr lang="en-US" sz="2400" dirty="0" err="1">
                <a:solidFill>
                  <a:srgbClr val="000000"/>
                </a:solidFill>
              </a:rPr>
              <a:t>yönden</a:t>
            </a:r>
            <a:r>
              <a:rPr lang="en-US" sz="2400" dirty="0">
                <a:solidFill>
                  <a:srgbClr val="000000"/>
                </a:solidFill>
              </a:rPr>
              <a:t> </a:t>
            </a:r>
            <a:r>
              <a:rPr lang="en-US" sz="2400" dirty="0" err="1">
                <a:solidFill>
                  <a:srgbClr val="000000"/>
                </a:solidFill>
              </a:rPr>
              <a:t>mevcut</a:t>
            </a:r>
            <a:r>
              <a:rPr lang="en-US" sz="2400" dirty="0">
                <a:solidFill>
                  <a:srgbClr val="000000"/>
                </a:solidFill>
              </a:rPr>
              <a:t> </a:t>
            </a:r>
            <a:r>
              <a:rPr lang="en-US" sz="2400" dirty="0" err="1">
                <a:solidFill>
                  <a:srgbClr val="000000"/>
                </a:solidFill>
              </a:rPr>
              <a:t>yaşam</a:t>
            </a:r>
            <a:r>
              <a:rPr lang="en-US" sz="2400" dirty="0">
                <a:solidFill>
                  <a:srgbClr val="000000"/>
                </a:solidFill>
              </a:rPr>
              <a:t> </a:t>
            </a:r>
            <a:r>
              <a:rPr lang="en-US" sz="2400" dirty="0" err="1">
                <a:solidFill>
                  <a:srgbClr val="000000"/>
                </a:solidFill>
              </a:rPr>
              <a:t>biçimimizi</a:t>
            </a:r>
            <a:r>
              <a:rPr lang="en-US" sz="2400" dirty="0">
                <a:solidFill>
                  <a:srgbClr val="000000"/>
                </a:solidFill>
              </a:rPr>
              <a:t> </a:t>
            </a:r>
            <a:r>
              <a:rPr lang="en-US" sz="2400" dirty="0" err="1">
                <a:solidFill>
                  <a:srgbClr val="000000"/>
                </a:solidFill>
              </a:rPr>
              <a:t>tehdit</a:t>
            </a:r>
            <a:r>
              <a:rPr lang="en-US" sz="2400" dirty="0">
                <a:solidFill>
                  <a:srgbClr val="000000"/>
                </a:solidFill>
              </a:rPr>
              <a:t> </a:t>
            </a:r>
            <a:r>
              <a:rPr lang="en-US" sz="2400" dirty="0" err="1">
                <a:solidFill>
                  <a:srgbClr val="000000"/>
                </a:solidFill>
              </a:rPr>
              <a:t>etmektedir</a:t>
            </a:r>
            <a:r>
              <a:rPr lang="en-US" sz="2400" dirty="0">
                <a:solidFill>
                  <a:srgbClr val="000000"/>
                </a:solidFill>
              </a:rPr>
              <a:t> (</a:t>
            </a:r>
            <a:r>
              <a:rPr lang="en-US" sz="2400" dirty="0">
                <a:solidFill>
                  <a:srgbClr val="000000"/>
                </a:solidFill>
                <a:hlinkClick r:id="rId3">
                  <a:extLst>
                    <a:ext uri="{A12FA001-AC4F-418D-AE19-62706E023703}">
                      <ahyp:hlinkClr xmlns:ahyp="http://schemas.microsoft.com/office/drawing/2018/hyperlinkcolor" val="tx"/>
                    </a:ext>
                  </a:extLst>
                </a:hlinkClick>
              </a:rPr>
              <a:t>O'Neill </a:t>
            </a:r>
            <a:r>
              <a:rPr lang="en-US" sz="2400" dirty="0" err="1">
                <a:solidFill>
                  <a:srgbClr val="000000"/>
                </a:solidFill>
                <a:hlinkClick r:id="rId3">
                  <a:extLst>
                    <a:ext uri="{A12FA001-AC4F-418D-AE19-62706E023703}">
                      <ahyp:hlinkClr xmlns:ahyp="http://schemas.microsoft.com/office/drawing/2018/hyperlinkcolor" val="tx"/>
                    </a:ext>
                  </a:extLst>
                </a:hlinkClick>
              </a:rPr>
              <a:t>v.d.</a:t>
            </a:r>
            <a:r>
              <a:rPr lang="en-US" sz="2400" dirty="0">
                <a:solidFill>
                  <a:srgbClr val="000000"/>
                </a:solidFill>
                <a:hlinkClick r:id="rId3">
                  <a:extLst>
                    <a:ext uri="{A12FA001-AC4F-418D-AE19-62706E023703}">
                      <ahyp:hlinkClr xmlns:ahyp="http://schemas.microsoft.com/office/drawing/2018/hyperlinkcolor" val="tx"/>
                    </a:ext>
                  </a:extLst>
                </a:hlinkClick>
              </a:rPr>
              <a:t>, 20</a:t>
            </a:r>
            <a:r>
              <a:rPr lang="en-US" sz="2400" dirty="0">
                <a:solidFill>
                  <a:srgbClr val="000000"/>
                </a:solidFill>
              </a:rPr>
              <a:t>17).</a:t>
            </a:r>
            <a:endParaRPr lang="en-US" sz="2400" dirty="0">
              <a:solidFill>
                <a:srgbClr val="000000"/>
              </a:solidFill>
              <a:ea typeface="Calibri"/>
              <a:cs typeface="Calibri"/>
            </a:endParaRPr>
          </a:p>
          <a:p>
            <a:pPr marL="0" indent="0">
              <a:buNone/>
            </a:pPr>
            <a:r>
              <a:rPr lang="en-US" sz="2400" dirty="0" err="1">
                <a:solidFill>
                  <a:srgbClr val="000000"/>
                </a:solidFill>
              </a:rPr>
              <a:t>Evsel</a:t>
            </a:r>
            <a:r>
              <a:rPr lang="en-US" sz="2400" dirty="0">
                <a:solidFill>
                  <a:srgbClr val="000000"/>
                </a:solidFill>
              </a:rPr>
              <a:t> </a:t>
            </a:r>
            <a:r>
              <a:rPr lang="en-US" sz="2400" dirty="0" err="1">
                <a:solidFill>
                  <a:srgbClr val="000000"/>
                </a:solidFill>
              </a:rPr>
              <a:t>gıda</a:t>
            </a:r>
            <a:r>
              <a:rPr lang="en-US" sz="2400" dirty="0">
                <a:solidFill>
                  <a:srgbClr val="000000"/>
                </a:solidFill>
              </a:rPr>
              <a:t> </a:t>
            </a:r>
            <a:r>
              <a:rPr lang="en-US" sz="2400" dirty="0" err="1">
                <a:solidFill>
                  <a:srgbClr val="000000"/>
                </a:solidFill>
              </a:rPr>
              <a:t>tüketimi</a:t>
            </a:r>
            <a:r>
              <a:rPr lang="en-US" sz="2400" dirty="0">
                <a:solidFill>
                  <a:srgbClr val="000000"/>
                </a:solidFill>
              </a:rPr>
              <a:t>, </a:t>
            </a:r>
            <a:r>
              <a:rPr lang="en-US" sz="2400" dirty="0" err="1">
                <a:solidFill>
                  <a:srgbClr val="000000"/>
                </a:solidFill>
              </a:rPr>
              <a:t>küresel</a:t>
            </a:r>
            <a:r>
              <a:rPr lang="en-US" sz="2400" dirty="0">
                <a:solidFill>
                  <a:srgbClr val="000000"/>
                </a:solidFill>
              </a:rPr>
              <a:t> Sera </a:t>
            </a:r>
            <a:r>
              <a:rPr lang="en-US" sz="2400" dirty="0" err="1">
                <a:solidFill>
                  <a:srgbClr val="000000"/>
                </a:solidFill>
              </a:rPr>
              <a:t>Gazı</a:t>
            </a:r>
            <a:r>
              <a:rPr lang="en-US" sz="2400" dirty="0">
                <a:solidFill>
                  <a:srgbClr val="000000"/>
                </a:solidFill>
              </a:rPr>
              <a:t> </a:t>
            </a:r>
            <a:r>
              <a:rPr lang="en-US" sz="2400" dirty="0" err="1">
                <a:solidFill>
                  <a:srgbClr val="000000"/>
                </a:solidFill>
              </a:rPr>
              <a:t>emisyonlarının</a:t>
            </a:r>
            <a:r>
              <a:rPr lang="en-US" sz="2400" dirty="0">
                <a:solidFill>
                  <a:srgbClr val="000000"/>
                </a:solidFill>
              </a:rPr>
              <a:t> %60'ından </a:t>
            </a:r>
            <a:r>
              <a:rPr lang="en-US" sz="2400" dirty="0" err="1">
                <a:solidFill>
                  <a:srgbClr val="000000"/>
                </a:solidFill>
              </a:rPr>
              <a:t>fazlasına</a:t>
            </a:r>
            <a:r>
              <a:rPr lang="en-US" sz="2400" dirty="0">
                <a:solidFill>
                  <a:srgbClr val="000000"/>
                </a:solidFill>
              </a:rPr>
              <a:t> </a:t>
            </a:r>
            <a:r>
              <a:rPr lang="en-US" sz="2400" dirty="0" err="1">
                <a:solidFill>
                  <a:srgbClr val="000000"/>
                </a:solidFill>
              </a:rPr>
              <a:t>ve</a:t>
            </a:r>
            <a:r>
              <a:rPr lang="en-US" sz="2400" dirty="0">
                <a:solidFill>
                  <a:srgbClr val="000000"/>
                </a:solidFill>
              </a:rPr>
              <a:t> </a:t>
            </a:r>
            <a:r>
              <a:rPr lang="en-US" sz="2400" dirty="0" err="1">
                <a:solidFill>
                  <a:srgbClr val="000000"/>
                </a:solidFill>
              </a:rPr>
              <a:t>toplam</a:t>
            </a:r>
            <a:r>
              <a:rPr lang="en-US" sz="2400" dirty="0">
                <a:solidFill>
                  <a:srgbClr val="000000"/>
                </a:solidFill>
              </a:rPr>
              <a:t> </a:t>
            </a:r>
            <a:r>
              <a:rPr lang="en-US" sz="2400" dirty="0" err="1">
                <a:solidFill>
                  <a:srgbClr val="000000"/>
                </a:solidFill>
              </a:rPr>
              <a:t>kaynak</a:t>
            </a:r>
            <a:r>
              <a:rPr lang="en-US" sz="2400" dirty="0">
                <a:solidFill>
                  <a:srgbClr val="000000"/>
                </a:solidFill>
              </a:rPr>
              <a:t> </a:t>
            </a:r>
            <a:r>
              <a:rPr lang="en-US" sz="2400" dirty="0" err="1">
                <a:solidFill>
                  <a:srgbClr val="000000"/>
                </a:solidFill>
              </a:rPr>
              <a:t>kullanımının</a:t>
            </a:r>
            <a:r>
              <a:rPr lang="en-US" sz="2400" dirty="0">
                <a:solidFill>
                  <a:srgbClr val="000000"/>
                </a:solidFill>
              </a:rPr>
              <a:t> %50 </a:t>
            </a:r>
            <a:r>
              <a:rPr lang="en-US" sz="2400" dirty="0" err="1">
                <a:solidFill>
                  <a:srgbClr val="000000"/>
                </a:solidFill>
              </a:rPr>
              <a:t>ila</a:t>
            </a:r>
            <a:r>
              <a:rPr lang="en-US" sz="2400" dirty="0">
                <a:solidFill>
                  <a:srgbClr val="000000"/>
                </a:solidFill>
              </a:rPr>
              <a:t> %80'ine </a:t>
            </a:r>
            <a:r>
              <a:rPr lang="en-US" sz="2400" dirty="0" err="1">
                <a:solidFill>
                  <a:srgbClr val="000000"/>
                </a:solidFill>
              </a:rPr>
              <a:t>sebep</a:t>
            </a:r>
            <a:r>
              <a:rPr lang="en-US" sz="2400" dirty="0">
                <a:solidFill>
                  <a:srgbClr val="000000"/>
                </a:solidFill>
              </a:rPr>
              <a:t> </a:t>
            </a:r>
            <a:r>
              <a:rPr lang="en-US" sz="2400" dirty="0" err="1">
                <a:solidFill>
                  <a:srgbClr val="000000"/>
                </a:solidFill>
              </a:rPr>
              <a:t>olmaktadır</a:t>
            </a:r>
            <a:r>
              <a:rPr lang="en-US" sz="2400" dirty="0">
                <a:solidFill>
                  <a:srgbClr val="000000"/>
                </a:solidFill>
              </a:rPr>
              <a:t> (</a:t>
            </a:r>
            <a:r>
              <a:rPr lang="en-US" sz="2400" dirty="0">
                <a:solidFill>
                  <a:srgbClr val="000000"/>
                </a:solidFill>
                <a:hlinkClick r:id="rId4">
                  <a:extLst>
                    <a:ext uri="{A12FA001-AC4F-418D-AE19-62706E023703}">
                      <ahyp:hlinkClr xmlns:ahyp="http://schemas.microsoft.com/office/drawing/2018/hyperlinkcolor" val="tx"/>
                    </a:ext>
                  </a:extLst>
                </a:hlinkClick>
              </a:rPr>
              <a:t>Ivanova </a:t>
            </a:r>
            <a:r>
              <a:rPr lang="en-US" sz="2400" dirty="0" err="1">
                <a:solidFill>
                  <a:srgbClr val="000000"/>
                </a:solidFill>
                <a:hlinkClick r:id="rId4">
                  <a:extLst>
                    <a:ext uri="{A12FA001-AC4F-418D-AE19-62706E023703}">
                      <ahyp:hlinkClr xmlns:ahyp="http://schemas.microsoft.com/office/drawing/2018/hyperlinkcolor" val="tx"/>
                    </a:ext>
                  </a:extLst>
                </a:hlinkClick>
              </a:rPr>
              <a:t>v.d.</a:t>
            </a:r>
            <a:r>
              <a:rPr lang="en-US" sz="2400" dirty="0">
                <a:solidFill>
                  <a:srgbClr val="000000"/>
                </a:solidFill>
                <a:hlinkClick r:id="rId4">
                  <a:extLst>
                    <a:ext uri="{A12FA001-AC4F-418D-AE19-62706E023703}">
                      <ahyp:hlinkClr xmlns:ahyp="http://schemas.microsoft.com/office/drawing/2018/hyperlinkcolor" val="tx"/>
                    </a:ext>
                  </a:extLst>
                </a:hlinkClick>
              </a:rPr>
              <a:t>, 20</a:t>
            </a:r>
            <a:r>
              <a:rPr lang="en-US" sz="2400" dirty="0">
                <a:solidFill>
                  <a:srgbClr val="000000"/>
                </a:solidFill>
              </a:rPr>
              <a:t>16).</a:t>
            </a:r>
            <a:endParaRPr lang="en-US" sz="2400" dirty="0">
              <a:solidFill>
                <a:srgbClr val="000000"/>
              </a:solidFill>
              <a:ea typeface="Calibri"/>
              <a:cs typeface="Calibri"/>
            </a:endParaRPr>
          </a:p>
          <a:p>
            <a:pPr marL="0" indent="0">
              <a:buNone/>
            </a:pPr>
            <a:r>
              <a:rPr lang="en-US" sz="2400" dirty="0">
                <a:solidFill>
                  <a:srgbClr val="000000"/>
                </a:solidFill>
              </a:rPr>
              <a:t>Bu </a:t>
            </a:r>
            <a:r>
              <a:rPr lang="en-US" sz="2400" dirty="0" err="1">
                <a:solidFill>
                  <a:srgbClr val="000000"/>
                </a:solidFill>
              </a:rPr>
              <a:t>nedenle</a:t>
            </a:r>
            <a:r>
              <a:rPr lang="en-US" sz="2400" dirty="0">
                <a:solidFill>
                  <a:srgbClr val="000000"/>
                </a:solidFill>
              </a:rPr>
              <a:t>, </a:t>
            </a:r>
            <a:r>
              <a:rPr lang="en-US" sz="2400" dirty="0" err="1">
                <a:solidFill>
                  <a:srgbClr val="000000"/>
                </a:solidFill>
              </a:rPr>
              <a:t>insanların</a:t>
            </a:r>
            <a:r>
              <a:rPr lang="en-US" sz="2400" dirty="0">
                <a:solidFill>
                  <a:srgbClr val="000000"/>
                </a:solidFill>
              </a:rPr>
              <a:t> </a:t>
            </a:r>
            <a:r>
              <a:rPr lang="en-US" sz="2400" dirty="0" err="1">
                <a:solidFill>
                  <a:srgbClr val="000000"/>
                </a:solidFill>
              </a:rPr>
              <a:t>beslenme</a:t>
            </a:r>
            <a:r>
              <a:rPr lang="en-US" sz="2400" dirty="0">
                <a:solidFill>
                  <a:srgbClr val="000000"/>
                </a:solidFill>
              </a:rPr>
              <a:t> </a:t>
            </a:r>
            <a:r>
              <a:rPr lang="en-US" sz="2400" dirty="0" err="1">
                <a:solidFill>
                  <a:srgbClr val="000000"/>
                </a:solidFill>
              </a:rPr>
              <a:t>alışkanlıklarını</a:t>
            </a:r>
            <a:r>
              <a:rPr lang="en-US" sz="2400" dirty="0">
                <a:solidFill>
                  <a:srgbClr val="000000"/>
                </a:solidFill>
              </a:rPr>
              <a:t> </a:t>
            </a:r>
            <a:r>
              <a:rPr lang="en-US" sz="2400" dirty="0" err="1">
                <a:solidFill>
                  <a:srgbClr val="000000"/>
                </a:solidFill>
              </a:rPr>
              <a:t>çevresel</a:t>
            </a:r>
            <a:r>
              <a:rPr lang="en-US" sz="2400" dirty="0">
                <a:solidFill>
                  <a:srgbClr val="000000"/>
                </a:solidFill>
              </a:rPr>
              <a:t> </a:t>
            </a:r>
            <a:r>
              <a:rPr lang="en-US" sz="2400" dirty="0" err="1">
                <a:solidFill>
                  <a:srgbClr val="000000"/>
                </a:solidFill>
              </a:rPr>
              <a:t>olarak</a:t>
            </a:r>
            <a:r>
              <a:rPr lang="en-US" sz="2400" dirty="0">
                <a:solidFill>
                  <a:srgbClr val="000000"/>
                </a:solidFill>
              </a:rPr>
              <a:t> </a:t>
            </a:r>
            <a:r>
              <a:rPr lang="en-US" sz="2400" dirty="0" err="1">
                <a:solidFill>
                  <a:srgbClr val="000000"/>
                </a:solidFill>
              </a:rPr>
              <a:t>daha</a:t>
            </a:r>
            <a:r>
              <a:rPr lang="en-US" sz="2400" dirty="0">
                <a:solidFill>
                  <a:srgbClr val="000000"/>
                </a:solidFill>
              </a:rPr>
              <a:t> </a:t>
            </a:r>
            <a:r>
              <a:rPr lang="en-US" sz="2400" dirty="0" err="1">
                <a:solidFill>
                  <a:srgbClr val="000000"/>
                </a:solidFill>
              </a:rPr>
              <a:t>sürdürülebilir</a:t>
            </a:r>
            <a:r>
              <a:rPr lang="en-US" sz="2400" dirty="0">
                <a:solidFill>
                  <a:srgbClr val="000000"/>
                </a:solidFill>
              </a:rPr>
              <a:t> hale </a:t>
            </a:r>
            <a:r>
              <a:rPr lang="en-US" sz="2400" dirty="0" err="1">
                <a:solidFill>
                  <a:srgbClr val="000000"/>
                </a:solidFill>
              </a:rPr>
              <a:t>getirmek</a:t>
            </a:r>
            <a:r>
              <a:rPr lang="en-US" sz="2400" dirty="0">
                <a:solidFill>
                  <a:srgbClr val="000000"/>
                </a:solidFill>
              </a:rPr>
              <a:t> her </a:t>
            </a:r>
            <a:r>
              <a:rPr lang="en-US" sz="2400" dirty="0" err="1">
                <a:solidFill>
                  <a:srgbClr val="000000"/>
                </a:solidFill>
              </a:rPr>
              <a:t>zamankinden</a:t>
            </a:r>
            <a:r>
              <a:rPr lang="en-US" sz="2400" dirty="0">
                <a:solidFill>
                  <a:srgbClr val="000000"/>
                </a:solidFill>
              </a:rPr>
              <a:t> </a:t>
            </a:r>
            <a:r>
              <a:rPr lang="en-US" sz="2400" dirty="0" err="1">
                <a:solidFill>
                  <a:srgbClr val="000000"/>
                </a:solidFill>
              </a:rPr>
              <a:t>daha</a:t>
            </a:r>
            <a:r>
              <a:rPr lang="en-US" sz="2400" dirty="0">
                <a:solidFill>
                  <a:srgbClr val="000000"/>
                </a:solidFill>
              </a:rPr>
              <a:t> </a:t>
            </a:r>
            <a:r>
              <a:rPr lang="en-US" sz="2400" dirty="0" err="1">
                <a:solidFill>
                  <a:srgbClr val="000000"/>
                </a:solidFill>
              </a:rPr>
              <a:t>önemli</a:t>
            </a:r>
            <a:r>
              <a:rPr lang="en-US" sz="2400" dirty="0">
                <a:solidFill>
                  <a:srgbClr val="000000"/>
                </a:solidFill>
              </a:rPr>
              <a:t> hale </a:t>
            </a:r>
            <a:r>
              <a:rPr lang="en-US" sz="2400" dirty="0" err="1">
                <a:solidFill>
                  <a:srgbClr val="000000"/>
                </a:solidFill>
              </a:rPr>
              <a:t>geliyor</a:t>
            </a:r>
            <a:r>
              <a:rPr lang="en-US" sz="2400" dirty="0">
                <a:solidFill>
                  <a:srgbClr val="000000"/>
                </a:solidFill>
              </a:rPr>
              <a:t> (</a:t>
            </a:r>
            <a:r>
              <a:rPr lang="en-US" sz="2400" dirty="0" err="1">
                <a:solidFill>
                  <a:srgbClr val="000000"/>
                </a:solidFill>
                <a:hlinkClick r:id="rId5">
                  <a:extLst>
                    <a:ext uri="{A12FA001-AC4F-418D-AE19-62706E023703}">
                      <ahyp:hlinkClr xmlns:ahyp="http://schemas.microsoft.com/office/drawing/2018/hyperlinkcolor" val="tx"/>
                    </a:ext>
                  </a:extLst>
                </a:hlinkClick>
              </a:rPr>
              <a:t>Springmann</a:t>
            </a:r>
            <a:r>
              <a:rPr lang="en-US" sz="2400" dirty="0">
                <a:solidFill>
                  <a:srgbClr val="000000"/>
                </a:solidFill>
                <a:hlinkClick r:id="rId5">
                  <a:extLst>
                    <a:ext uri="{A12FA001-AC4F-418D-AE19-62706E023703}">
                      <ahyp:hlinkClr xmlns:ahyp="http://schemas.microsoft.com/office/drawing/2018/hyperlinkcolor" val="tx"/>
                    </a:ext>
                  </a:extLst>
                </a:hlinkClick>
              </a:rPr>
              <a:t> v.d.</a:t>
            </a:r>
            <a:r>
              <a:rPr lang="en-US" sz="2400" dirty="0">
                <a:solidFill>
                  <a:srgbClr val="000000"/>
                </a:solidFill>
              </a:rPr>
              <a:t>,2016; </a:t>
            </a:r>
            <a:r>
              <a:rPr lang="en-US" sz="2400" dirty="0">
                <a:solidFill>
                  <a:srgbClr val="000000"/>
                </a:solidFill>
                <a:hlinkClick r:id="rId6">
                  <a:extLst>
                    <a:ext uri="{A12FA001-AC4F-418D-AE19-62706E023703}">
                      <ahyp:hlinkClr xmlns:ahyp="http://schemas.microsoft.com/office/drawing/2018/hyperlinkcolor" val="tx"/>
                    </a:ext>
                  </a:extLst>
                </a:hlinkClick>
              </a:rPr>
              <a:t>Hartmann </a:t>
            </a:r>
            <a:r>
              <a:rPr lang="en-US" sz="2400" dirty="0" err="1">
                <a:solidFill>
                  <a:srgbClr val="000000"/>
                </a:solidFill>
                <a:hlinkClick r:id="rId6">
                  <a:extLst>
                    <a:ext uri="{A12FA001-AC4F-418D-AE19-62706E023703}">
                      <ahyp:hlinkClr xmlns:ahyp="http://schemas.microsoft.com/office/drawing/2018/hyperlinkcolor" val="tx"/>
                    </a:ext>
                  </a:extLst>
                </a:hlinkClick>
              </a:rPr>
              <a:t>ve</a:t>
            </a:r>
            <a:r>
              <a:rPr lang="en-US" sz="2400" dirty="0">
                <a:solidFill>
                  <a:srgbClr val="000000"/>
                </a:solidFill>
                <a:hlinkClick r:id="rId6">
                  <a:extLst>
                    <a:ext uri="{A12FA001-AC4F-418D-AE19-62706E023703}">
                      <ahyp:hlinkClr xmlns:ahyp="http://schemas.microsoft.com/office/drawing/2018/hyperlinkcolor" val="tx"/>
                    </a:ext>
                  </a:extLst>
                </a:hlinkClick>
              </a:rPr>
              <a:t> Siegrist, 2017</a:t>
            </a:r>
            <a:r>
              <a:rPr lang="en-US" sz="2400" dirty="0">
                <a:solidFill>
                  <a:srgbClr val="000000"/>
                </a:solidFill>
              </a:rPr>
              <a:t>; M</a:t>
            </a:r>
            <a:r>
              <a:rPr lang="en-US" sz="2400" dirty="0">
                <a:solidFill>
                  <a:srgbClr val="000000"/>
                </a:solidFill>
                <a:hlinkClick r:id="rId7">
                  <a:extLst>
                    <a:ext uri="{A12FA001-AC4F-418D-AE19-62706E023703}">
                      <ahyp:hlinkClr xmlns:ahyp="http://schemas.microsoft.com/office/drawing/2018/hyperlinkcolor" val="tx"/>
                    </a:ext>
                  </a:extLst>
                </a:hlinkClick>
              </a:rPr>
              <a:t>agrin v.d.,</a:t>
            </a:r>
            <a:r>
              <a:rPr lang="en-US" sz="2400" dirty="0">
                <a:solidFill>
                  <a:srgbClr val="000000"/>
                </a:solidFill>
              </a:rPr>
              <a:t>2018; </a:t>
            </a:r>
            <a:r>
              <a:rPr lang="en-US" sz="2400" dirty="0">
                <a:solidFill>
                  <a:srgbClr val="000000"/>
                </a:solidFill>
                <a:hlinkClick r:id="rId8">
                  <a:extLst>
                    <a:ext uri="{A12FA001-AC4F-418D-AE19-62706E023703}">
                      <ahyp:hlinkClr xmlns:ahyp="http://schemas.microsoft.com/office/drawing/2018/hyperlinkcolor" val="tx"/>
                    </a:ext>
                  </a:extLst>
                </a:hlinkClick>
              </a:rPr>
              <a:t>Hedin </a:t>
            </a:r>
            <a:r>
              <a:rPr lang="en-US" sz="2400" dirty="0" err="1">
                <a:solidFill>
                  <a:srgbClr val="000000"/>
                </a:solidFill>
                <a:hlinkClick r:id="rId8">
                  <a:extLst>
                    <a:ext uri="{A12FA001-AC4F-418D-AE19-62706E023703}">
                      <ahyp:hlinkClr xmlns:ahyp="http://schemas.microsoft.com/office/drawing/2018/hyperlinkcolor" val="tx"/>
                    </a:ext>
                  </a:extLst>
                </a:hlinkClick>
              </a:rPr>
              <a:t>v.d.</a:t>
            </a:r>
            <a:r>
              <a:rPr lang="en-US" sz="2400" dirty="0">
                <a:solidFill>
                  <a:srgbClr val="000000"/>
                </a:solidFill>
                <a:hlinkClick r:id="rId8">
                  <a:extLst>
                    <a:ext uri="{A12FA001-AC4F-418D-AE19-62706E023703}">
                      <ahyp:hlinkClr xmlns:ahyp="http://schemas.microsoft.com/office/drawing/2018/hyperlinkcolor" val="tx"/>
                    </a:ext>
                  </a:extLst>
                </a:hlinkClick>
              </a:rPr>
              <a:t>, 201</a:t>
            </a:r>
            <a:r>
              <a:rPr lang="en-US" sz="2400" dirty="0">
                <a:solidFill>
                  <a:srgbClr val="000000"/>
                </a:solidFill>
              </a:rPr>
              <a:t>9).</a:t>
            </a:r>
            <a:endParaRPr lang="en-US" sz="2400" dirty="0">
              <a:solidFill>
                <a:srgbClr val="000000"/>
              </a:solidFill>
              <a:ea typeface="Calibri"/>
              <a:cs typeface="Calibri"/>
            </a:endParaRPr>
          </a:p>
        </p:txBody>
      </p:sp>
      <p:pic>
        <p:nvPicPr>
          <p:cNvPr id="8" name="Picture 7" descr="Oranges in a mesh string bag on a white table">
            <a:extLst>
              <a:ext uri="{FF2B5EF4-FFF2-40B4-BE49-F238E27FC236}">
                <a16:creationId xmlns:a16="http://schemas.microsoft.com/office/drawing/2014/main" id="{8F18F515-43C5-0E7D-8254-210CDFDA6C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A2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092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92CF3F8-E5E4-AC8F-E91E-9C3D346C848F}"/>
              </a:ext>
            </a:extLst>
          </p:cNvPr>
          <p:cNvSpPr txBox="1">
            <a:spLocks/>
          </p:cNvSpPr>
          <p:nvPr/>
        </p:nvSpPr>
        <p:spPr>
          <a:xfrm>
            <a:off x="4965430" y="444443"/>
            <a:ext cx="6586491" cy="1286160"/>
          </a:xfrm>
          <a:prstGeom prst="rect">
            <a:avLst/>
          </a:prstGeom>
          <a:solidFill>
            <a:srgbClr val="F1A0C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ct val="0"/>
              </a:spcBef>
              <a:spcAft>
                <a:spcPts val="600"/>
              </a:spcAft>
              <a:buNone/>
            </a:pPr>
            <a:r>
              <a:rPr lang="en-US" sz="4100" b="1" dirty="0">
                <a:solidFill>
                  <a:srgbClr val="000000"/>
                </a:solidFill>
                <a:ea typeface="+mj-ea"/>
                <a:cs typeface="+mj-cs"/>
              </a:rPr>
              <a:t>Bir </a:t>
            </a:r>
            <a:r>
              <a:rPr lang="en-US" sz="4100" b="1" dirty="0" err="1">
                <a:solidFill>
                  <a:srgbClr val="000000"/>
                </a:solidFill>
                <a:ea typeface="+mj-ea"/>
                <a:cs typeface="+mj-cs"/>
              </a:rPr>
              <a:t>seçim</a:t>
            </a:r>
            <a:r>
              <a:rPr lang="en-US" sz="4100" b="1" dirty="0">
                <a:solidFill>
                  <a:srgbClr val="000000"/>
                </a:solidFill>
                <a:ea typeface="+mj-ea"/>
                <a:cs typeface="+mj-cs"/>
              </a:rPr>
              <a:t> </a:t>
            </a:r>
            <a:r>
              <a:rPr lang="en-US" sz="4100" b="1" dirty="0" err="1">
                <a:solidFill>
                  <a:srgbClr val="000000"/>
                </a:solidFill>
                <a:ea typeface="+mj-ea"/>
                <a:cs typeface="+mj-cs"/>
              </a:rPr>
              <a:t>ve</a:t>
            </a:r>
            <a:r>
              <a:rPr lang="en-US" sz="4100" b="1" dirty="0">
                <a:solidFill>
                  <a:srgbClr val="000000"/>
                </a:solidFill>
                <a:ea typeface="+mj-ea"/>
                <a:cs typeface="+mj-cs"/>
              </a:rPr>
              <a:t> </a:t>
            </a:r>
            <a:r>
              <a:rPr lang="en-US" sz="4100" b="1" dirty="0" err="1">
                <a:solidFill>
                  <a:srgbClr val="000000"/>
                </a:solidFill>
                <a:ea typeface="+mj-ea"/>
                <a:cs typeface="+mj-cs"/>
              </a:rPr>
              <a:t>sonuç</a:t>
            </a:r>
            <a:r>
              <a:rPr lang="en-US" sz="4100" b="1" dirty="0">
                <a:solidFill>
                  <a:srgbClr val="000000"/>
                </a:solidFill>
                <a:ea typeface="+mj-ea"/>
                <a:cs typeface="+mj-cs"/>
              </a:rPr>
              <a:t> </a:t>
            </a:r>
            <a:r>
              <a:rPr lang="en-US" sz="4100" b="1" dirty="0" err="1">
                <a:solidFill>
                  <a:srgbClr val="000000"/>
                </a:solidFill>
                <a:ea typeface="+mj-ea"/>
                <a:cs typeface="+mj-cs"/>
              </a:rPr>
              <a:t>stratejisi</a:t>
            </a:r>
            <a:r>
              <a:rPr lang="en-US" sz="4100" b="1" dirty="0">
                <a:solidFill>
                  <a:srgbClr val="000000"/>
                </a:solidFill>
                <a:ea typeface="+mj-ea"/>
                <a:cs typeface="+mj-cs"/>
              </a:rPr>
              <a:t>…</a:t>
            </a:r>
          </a:p>
        </p:txBody>
      </p:sp>
      <p:sp>
        <p:nvSpPr>
          <p:cNvPr id="5" name="Text Placeholder 4">
            <a:extLst>
              <a:ext uri="{FF2B5EF4-FFF2-40B4-BE49-F238E27FC236}">
                <a16:creationId xmlns:a16="http://schemas.microsoft.com/office/drawing/2014/main" id="{A0EF8F5D-E140-CB19-5BA8-D965B7542E7A}"/>
              </a:ext>
            </a:extLst>
          </p:cNvPr>
          <p:cNvSpPr txBox="1">
            <a:spLocks/>
          </p:cNvSpPr>
          <p:nvPr/>
        </p:nvSpPr>
        <p:spPr>
          <a:xfrm>
            <a:off x="4965430" y="2385704"/>
            <a:ext cx="6717489" cy="37854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400" dirty="0">
                <a:solidFill>
                  <a:srgbClr val="000000"/>
                </a:solidFill>
              </a:rPr>
              <a:t>Özellikle yüksek gelirli ülkelerde, gıda tüketimini dönüştürmek, küresel sürdürülebilirlik hedeflerine ulaşmak için temel koşul olarak görülüyor (</a:t>
            </a:r>
            <a:r>
              <a:rPr lang="tr-TR" sz="2400" dirty="0">
                <a:solidFill>
                  <a:srgbClr val="000000"/>
                </a:solidFill>
                <a:hlinkClick r:id="rId3">
                  <a:extLst>
                    <a:ext uri="{A12FA001-AC4F-418D-AE19-62706E023703}">
                      <ahyp:hlinkClr xmlns:ahyp="http://schemas.microsoft.com/office/drawing/2018/hyperlinkcolor" val="tx"/>
                    </a:ext>
                  </a:extLst>
                </a:hlinkClick>
              </a:rPr>
              <a:t>BM, 2016</a:t>
            </a:r>
            <a:r>
              <a:rPr lang="tr-TR" sz="2400" dirty="0">
                <a:solidFill>
                  <a:srgbClr val="000000"/>
                </a:solidFill>
              </a:rPr>
              <a:t>).</a:t>
            </a:r>
            <a:endParaRPr lang="tr-TR" sz="2400" dirty="0">
              <a:solidFill>
                <a:srgbClr val="000000"/>
              </a:solidFill>
              <a:ea typeface="Calibri"/>
              <a:cs typeface="Calibri"/>
            </a:endParaRPr>
          </a:p>
          <a:p>
            <a:pPr marL="0" indent="0">
              <a:buNone/>
            </a:pPr>
            <a:r>
              <a:rPr lang="tr-TR" sz="2400" dirty="0">
                <a:solidFill>
                  <a:srgbClr val="000000"/>
                </a:solidFill>
                <a:ea typeface="+mn-lt"/>
                <a:cs typeface="+mn-lt"/>
              </a:rPr>
              <a:t>Bu, çevre açısından sürdürülebilir gıda tüketimini teşvik etmek için yüksek gelirli ülkelerde farklı davranış stratejilerine odaklanmamız gerektiği inancını ortaya çıkarır.</a:t>
            </a:r>
            <a:endParaRPr lang="tr-TR" dirty="0">
              <a:ea typeface="Calibri"/>
              <a:cs typeface="Calibri"/>
            </a:endParaRPr>
          </a:p>
        </p:txBody>
      </p:sp>
      <p:pic>
        <p:nvPicPr>
          <p:cNvPr id="8" name="Picture 7" descr="Oranges in a mesh string bag on a white table">
            <a:extLst>
              <a:ext uri="{FF2B5EF4-FFF2-40B4-BE49-F238E27FC236}">
                <a16:creationId xmlns:a16="http://schemas.microsoft.com/office/drawing/2014/main" id="{8F18F515-43C5-0E7D-8254-210CDFDA6C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A2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951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C316FF-DAC9-43DE-6E64-BF4B05CAECDC}"/>
              </a:ext>
            </a:extLst>
          </p:cNvPr>
          <p:cNvSpPr>
            <a:spLocks noGrp="1"/>
          </p:cNvSpPr>
          <p:nvPr>
            <p:ph type="body" sz="quarter" idx="16"/>
          </p:nvPr>
        </p:nvSpPr>
        <p:spPr/>
        <p:txBody>
          <a:bodyPr lIns="91440" tIns="45720" rIns="91440" bIns="45720" anchor="t">
            <a:normAutofit/>
          </a:bodyPr>
          <a:lstStyle/>
          <a:p>
            <a:r>
              <a:rPr lang="en-IE" err="1"/>
              <a:t>İklim</a:t>
            </a:r>
            <a:r>
              <a:rPr lang="en-IE"/>
              <a:t> Acil Durumu - </a:t>
            </a:r>
            <a:r>
              <a:rPr lang="en-IE" err="1"/>
              <a:t>Sürdürülebilir</a:t>
            </a:r>
            <a:r>
              <a:rPr lang="en-IE"/>
              <a:t> </a:t>
            </a:r>
            <a:r>
              <a:rPr lang="en-IE" err="1"/>
              <a:t>Kalkınma</a:t>
            </a:r>
            <a:r>
              <a:rPr lang="en-IE"/>
              <a:t> </a:t>
            </a:r>
            <a:r>
              <a:rPr lang="en-IE" err="1"/>
              <a:t>Hedefleri</a:t>
            </a:r>
            <a:endParaRPr lang="en-IE" err="1">
              <a:ea typeface="Calibri"/>
              <a:cs typeface="Calibri"/>
            </a:endParaRPr>
          </a:p>
          <a:p>
            <a:pPr algn="l" rtl="0"/>
            <a:endParaRPr lang="en-IE"/>
          </a:p>
        </p:txBody>
      </p:sp>
      <p:sp>
        <p:nvSpPr>
          <p:cNvPr id="3" name="Text Placeholder 2">
            <a:extLst>
              <a:ext uri="{FF2B5EF4-FFF2-40B4-BE49-F238E27FC236}">
                <a16:creationId xmlns:a16="http://schemas.microsoft.com/office/drawing/2014/main" id="{CBBE5621-55EE-7267-E860-48AC9FFD2737}"/>
              </a:ext>
            </a:extLst>
          </p:cNvPr>
          <p:cNvSpPr>
            <a:spLocks noGrp="1"/>
          </p:cNvSpPr>
          <p:nvPr>
            <p:ph type="body" sz="quarter" idx="17"/>
          </p:nvPr>
        </p:nvSpPr>
        <p:spPr/>
        <p:txBody>
          <a:bodyPr/>
          <a:lstStyle/>
          <a:p>
            <a:pPr algn="l" rtl="0"/>
            <a:r>
              <a:rPr lang="en-IE"/>
              <a:t>03</a:t>
            </a:r>
          </a:p>
        </p:txBody>
      </p:sp>
    </p:spTree>
    <p:extLst>
      <p:ext uri="{BB962C8B-B14F-4D97-AF65-F5344CB8AC3E}">
        <p14:creationId xmlns:p14="http://schemas.microsoft.com/office/powerpoint/2010/main" val="1923324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C4C4E5D-B0F3-5E2D-FB2A-6028AB370239}"/>
              </a:ext>
            </a:extLst>
          </p:cNvPr>
          <p:cNvSpPr>
            <a:spLocks noGrp="1"/>
          </p:cNvSpPr>
          <p:nvPr>
            <p:ph type="body" sz="quarter" idx="18"/>
          </p:nvPr>
        </p:nvSpPr>
        <p:spPr>
          <a:xfrm>
            <a:off x="517244" y="610656"/>
            <a:ext cx="6827773" cy="5498044"/>
          </a:xfrm>
          <a:solidFill>
            <a:srgbClr val="B2DDDC"/>
          </a:solidFill>
        </p:spPr>
        <p:txBody>
          <a:bodyPr lIns="91440" tIns="45720" rIns="91440" bIns="45720" anchor="t"/>
          <a:lstStyle/>
          <a:p>
            <a:pPr marL="324000"/>
            <a:r>
              <a:rPr lang="tr-TR" sz="2300" dirty="0"/>
              <a:t>Dünya Ekonomik Forumu'na göre, 2015 yılında küresel gıda sistemleri, tüm küresel sera gazı emisyonlarının yaklaşık %25 ila %42'sinden (yaklaşık üçte birinden) soruluydu </a:t>
            </a:r>
            <a:r>
              <a:rPr lang="tr-TR" sz="2300" b="1" dirty="0">
                <a:solidFill>
                  <a:schemeClr val="bg1"/>
                </a:solidFill>
                <a:highlight>
                  <a:srgbClr val="F79037"/>
                </a:highlight>
                <a:hlinkClick r:id="rId3">
                  <a:extLst>
                    <a:ext uri="{A12FA001-AC4F-418D-AE19-62706E023703}">
                      <ahyp:hlinkClr xmlns:ahyp="http://schemas.microsoft.com/office/drawing/2018/hyperlinkcolor" val="tx"/>
                    </a:ext>
                  </a:extLst>
                </a:hlinkClick>
              </a:rPr>
              <a:t>Kaynak</a:t>
            </a:r>
            <a:endParaRPr lang="tr-TR" sz="2300" dirty="0">
              <a:solidFill>
                <a:schemeClr val="bg1"/>
              </a:solidFill>
              <a:highlight>
                <a:srgbClr val="F79037"/>
              </a:highlight>
              <a:ea typeface="Calibri" panose="020F0502020204030204"/>
              <a:cs typeface="Calibri" panose="020F0502020204030204"/>
            </a:endParaRPr>
          </a:p>
          <a:p>
            <a:pPr marL="324000"/>
            <a:r>
              <a:rPr lang="tr-TR" sz="2300" dirty="0"/>
              <a:t>İklim değişikliği dünyadaki her ülkeyi etkiliyor. Ulusal ekonomileri aksatıyor ve özellikle en savunmasız olanlar için yaşam ve geçim kaynaklarını etkiliyor.</a:t>
            </a:r>
            <a:endParaRPr lang="tr-TR" sz="2300" dirty="0">
              <a:ea typeface="Calibri"/>
              <a:cs typeface="Calibri"/>
            </a:endParaRPr>
          </a:p>
          <a:p>
            <a:pPr marL="324000"/>
            <a:r>
              <a:rPr lang="tr-TR" sz="2300" dirty="0"/>
              <a:t>Hava durumu modelleri değişiyor, deniz seviyeleri yükseliyor ve hava olayları daha aşırı hale geliyor ve bu değişiklikler 2018'de 39 milyondan fazla insanı etkilemiştir.</a:t>
            </a:r>
            <a:endParaRPr lang="tr-TR" sz="2300" dirty="0">
              <a:ea typeface="Calibri"/>
              <a:cs typeface="Calibri"/>
            </a:endParaRPr>
          </a:p>
          <a:p>
            <a:pPr marL="324000" algn="l" rtl="0"/>
            <a:r>
              <a:rPr lang="tr-TR" sz="2300" dirty="0"/>
              <a:t>2010-2019, şimdiye kadar kaydedilen en sıcak on yıl oldu ve beraberinde kıtalar boyunca büyük orman yangınları, kasırgalar, kuraklıklar, seller ve diğer iklim felaketlerini getirdi ve bununla birlikte gıda güvenliği ve fiyatlarına yönelik olumszluklar ortaya çıktı.</a:t>
            </a:r>
            <a:endParaRPr lang="tr-TR" sz="2300" dirty="0">
              <a:ea typeface="Calibri"/>
              <a:cs typeface="Calibri"/>
            </a:endParaRPr>
          </a:p>
        </p:txBody>
      </p:sp>
      <p:pic>
        <p:nvPicPr>
          <p:cNvPr id="13" name="Picture Placeholder 12" descr="Baobab trees">
            <a:extLst>
              <a:ext uri="{FF2B5EF4-FFF2-40B4-BE49-F238E27FC236}">
                <a16:creationId xmlns:a16="http://schemas.microsoft.com/office/drawing/2014/main" id="{D10CB255-80B0-AC75-A14B-FDFF79EA46F5}"/>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7791855" y="1452563"/>
            <a:ext cx="4400145" cy="4656137"/>
          </a:xfrm>
        </p:spPr>
      </p:pic>
    </p:spTree>
    <p:extLst>
      <p:ext uri="{BB962C8B-B14F-4D97-AF65-F5344CB8AC3E}">
        <p14:creationId xmlns:p14="http://schemas.microsoft.com/office/powerpoint/2010/main" val="1503442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57AAF-429C-2C2F-F9A6-888D44AA914B}"/>
              </a:ext>
            </a:extLst>
          </p:cNvPr>
          <p:cNvSpPr>
            <a:spLocks noGrp="1"/>
          </p:cNvSpPr>
          <p:nvPr>
            <p:ph type="body" sz="quarter" idx="18"/>
          </p:nvPr>
        </p:nvSpPr>
        <p:spPr>
          <a:xfrm>
            <a:off x="690664" y="1203734"/>
            <a:ext cx="10894979" cy="3849918"/>
          </a:xfrm>
        </p:spPr>
        <p:txBody>
          <a:bodyPr lIns="91440" tIns="45720" rIns="91440" bIns="45720" anchor="t"/>
          <a:lstStyle/>
          <a:p>
            <a:r>
              <a:rPr lang="tr-TR" b="1" dirty="0"/>
              <a:t>İklim değişikliği bilimi iyice yerleşmiştir:</a:t>
            </a:r>
            <a:endParaRPr lang="tr-TR" b="1" dirty="0">
              <a:ea typeface="Calibri"/>
              <a:cs typeface="Calibri"/>
            </a:endParaRPr>
          </a:p>
          <a:p>
            <a:pPr marL="342900" indent="-342900">
              <a:buFont typeface="Arial" panose="020B0604020202020204" pitchFamily="34" charset="0"/>
              <a:buChar char="•"/>
            </a:pPr>
            <a:r>
              <a:rPr lang="tr-TR" dirty="0"/>
              <a:t>İklim değişikliği gerçektir ve insan faaliyetleri bunun ana nedendir (</a:t>
            </a:r>
            <a:r>
              <a:rPr lang="tr-TR" dirty="0">
                <a:solidFill>
                  <a:srgbClr val="F79037"/>
                </a:solidFill>
                <a:hlinkClick r:id="rId2">
                  <a:extLst>
                    <a:ext uri="{A12FA001-AC4F-418D-AE19-62706E023703}">
                      <ahyp:hlinkClr xmlns:ahyp="http://schemas.microsoft.com/office/drawing/2018/hyperlinkcolor" val="tx"/>
                    </a:ext>
                  </a:extLst>
                </a:hlinkClick>
              </a:rPr>
              <a:t>IPCC</a:t>
            </a:r>
            <a:r>
              <a:rPr lang="tr-TR" dirty="0"/>
              <a:t>)</a:t>
            </a:r>
            <a:endParaRPr lang="tr-TR" dirty="0">
              <a:ea typeface="Calibri"/>
              <a:cs typeface="Calibri"/>
            </a:endParaRPr>
          </a:p>
          <a:p>
            <a:pPr marL="342900" indent="-342900" algn="l" rtl="0">
              <a:buFont typeface="Arial" panose="020B0604020202020204" pitchFamily="34" charset="0"/>
              <a:buChar char="•"/>
            </a:pPr>
            <a:r>
              <a:rPr lang="tr-TR" dirty="0"/>
              <a:t>Dünya atmosferindeki sera gazlarının konsantrasyonu, dünya üzerindeki ortalama küresel sıcaklıkla doğrudan bağlantılıdır (IPCC)</a:t>
            </a:r>
            <a:endParaRPr lang="tr-TR" dirty="0">
              <a:ea typeface="Calibri"/>
              <a:cs typeface="Calibri"/>
            </a:endParaRPr>
          </a:p>
          <a:p>
            <a:pPr marL="342900" indent="-342900" algn="l" rtl="0">
              <a:buFont typeface="Arial" panose="020B0604020202020204" pitchFamily="34" charset="0"/>
              <a:buChar char="•"/>
            </a:pPr>
            <a:r>
              <a:rPr lang="tr-TR" dirty="0"/>
              <a:t>Konsantrasyon ve bununla birlikte ortalama küresel sıcaklıklar, Sanayi Devrimi'nden bu yana istikrarlı bir şekilde artmaktadır (IPCC)</a:t>
            </a:r>
            <a:endParaRPr lang="tr-TR" dirty="0">
              <a:ea typeface="Calibri"/>
              <a:cs typeface="Calibri"/>
            </a:endParaRPr>
          </a:p>
          <a:p>
            <a:pPr marL="342900" indent="-342900">
              <a:buFont typeface="Arial" panose="020B0604020202020204" pitchFamily="34" charset="0"/>
              <a:buChar char="•"/>
            </a:pPr>
            <a:r>
              <a:rPr lang="tr-TR" dirty="0"/>
              <a:t>Sera gazlarının yaklaşık üçte ikisini oluşturan en yüksek miktarlı sera gazı, karbondioksit (CO</a:t>
            </a:r>
            <a:r>
              <a:rPr lang="tr-TR" baseline="-25000" dirty="0"/>
              <a:t>2</a:t>
            </a:r>
            <a:r>
              <a:rPr lang="tr-TR" dirty="0"/>
              <a:t>), büyük ölçüde yanan fosil yakıtların ürünüdür (IPCC)</a:t>
            </a:r>
            <a:endParaRPr lang="tr-TR" dirty="0">
              <a:ea typeface="Calibri"/>
              <a:cs typeface="Calibri"/>
            </a:endParaRPr>
          </a:p>
          <a:p>
            <a:pPr marL="342900" indent="-342900">
              <a:buFont typeface="Arial" panose="020B0604020202020204" pitchFamily="34" charset="0"/>
              <a:buChar char="•"/>
            </a:pPr>
            <a:r>
              <a:rPr lang="tr-TR" dirty="0"/>
              <a:t>Doğal gazın birincil bileşeni olan metan, bugün yaşadığımız ısınmanın %25'inden fazlasından sorumludur. </a:t>
            </a:r>
            <a:r>
              <a:rPr lang="tr-TR" dirty="0">
                <a:ea typeface="+mn-lt"/>
                <a:cs typeface="+mn-lt"/>
              </a:rPr>
              <a:t>Atmosfere salındıktan sonraki 20 yıl boyunca </a:t>
            </a:r>
            <a:r>
              <a:rPr lang="tr-TR" dirty="0"/>
              <a:t>CO</a:t>
            </a:r>
            <a:r>
              <a:rPr lang="tr-TR" sz="1600" baseline="-25000" dirty="0">
                <a:ea typeface="+mn-lt"/>
                <a:cs typeface="+mn-lt"/>
              </a:rPr>
              <a:t>2</a:t>
            </a:r>
            <a:r>
              <a:rPr lang="tr-TR" dirty="0"/>
              <a:t>'den 80 kat daha fazla küresel ısınma potansiyeline sahip güçlü bir kirleticidir.  (</a:t>
            </a:r>
            <a:r>
              <a:rPr lang="tr-TR" dirty="0">
                <a:solidFill>
                  <a:srgbClr val="F79037"/>
                </a:solidFill>
                <a:hlinkClick r:id="rId3">
                  <a:extLst>
                    <a:ext uri="{A12FA001-AC4F-418D-AE19-62706E023703}">
                      <ahyp:hlinkClr xmlns:ahyp="http://schemas.microsoft.com/office/drawing/2018/hyperlinkcolor" val="tx"/>
                    </a:ext>
                  </a:extLst>
                </a:hlinkClick>
              </a:rPr>
              <a:t>Metan Emisyonları bilgi formu, UNEP</a:t>
            </a:r>
            <a:r>
              <a:rPr lang="tr-TR" dirty="0"/>
              <a:t>)</a:t>
            </a:r>
            <a:endParaRPr lang="tr-TR" dirty="0">
              <a:ea typeface="Calibri"/>
              <a:cs typeface="Calibri"/>
            </a:endParaRPr>
          </a:p>
        </p:txBody>
      </p:sp>
      <p:sp>
        <p:nvSpPr>
          <p:cNvPr id="3" name="Text Placeholder 2">
            <a:extLst>
              <a:ext uri="{FF2B5EF4-FFF2-40B4-BE49-F238E27FC236}">
                <a16:creationId xmlns:a16="http://schemas.microsoft.com/office/drawing/2014/main" id="{A3B1BBD3-7556-747D-B7B9-EB4F1F0EFB64}"/>
              </a:ext>
            </a:extLst>
          </p:cNvPr>
          <p:cNvSpPr>
            <a:spLocks noGrp="1"/>
          </p:cNvSpPr>
          <p:nvPr>
            <p:ph type="body" sz="quarter" idx="16"/>
          </p:nvPr>
        </p:nvSpPr>
        <p:spPr>
          <a:xfrm>
            <a:off x="744521" y="612598"/>
            <a:ext cx="10595237" cy="555561"/>
          </a:xfrm>
        </p:spPr>
        <p:txBody>
          <a:bodyPr/>
          <a:lstStyle/>
          <a:p>
            <a:pPr algn="l" rtl="0"/>
            <a:r>
              <a:rPr lang="en-US" b="1"/>
              <a:t>İklim Acil Durumu hakkında bilmeniz gerekenler</a:t>
            </a:r>
            <a:endParaRPr lang="en-IE" b="1"/>
          </a:p>
        </p:txBody>
      </p:sp>
      <p:sp>
        <p:nvSpPr>
          <p:cNvPr id="5" name="TextBox 4">
            <a:extLst>
              <a:ext uri="{FF2B5EF4-FFF2-40B4-BE49-F238E27FC236}">
                <a16:creationId xmlns:a16="http://schemas.microsoft.com/office/drawing/2014/main" id="{132070DE-CC90-3D86-16BF-8EDF03AD2439}"/>
              </a:ext>
            </a:extLst>
          </p:cNvPr>
          <p:cNvSpPr txBox="1"/>
          <p:nvPr/>
        </p:nvSpPr>
        <p:spPr>
          <a:xfrm>
            <a:off x="1358" y="5982143"/>
            <a:ext cx="6950826" cy="523220"/>
          </a:xfrm>
          <a:prstGeom prst="rect">
            <a:avLst/>
          </a:prstGeom>
          <a:noFill/>
        </p:spPr>
        <p:txBody>
          <a:bodyPr wrap="square" lIns="91440" tIns="45720" rIns="91440" bIns="45720" anchor="t">
            <a:spAutoFit/>
          </a:bodyPr>
          <a:lstStyle/>
          <a:p>
            <a:r>
              <a:rPr lang="en-US" sz="1400" b="1" i="0">
                <a:solidFill>
                  <a:srgbClr val="1E1E1E"/>
                </a:solidFill>
                <a:effectLst/>
              </a:rPr>
              <a:t>NOT:</a:t>
            </a:r>
            <a:r>
              <a:rPr lang="en-US" sz="1400" b="1">
                <a:solidFill>
                  <a:srgbClr val="1E1E1E"/>
                </a:solidFill>
              </a:rPr>
              <a:t> </a:t>
            </a:r>
            <a:r>
              <a:rPr lang="en-US" sz="1400" b="0" i="0">
                <a:solidFill>
                  <a:srgbClr val="1E1E1E"/>
                </a:solidFill>
                <a:effectLst/>
              </a:rPr>
              <a:t>IPCC</a:t>
            </a:r>
            <a:r>
              <a:rPr lang="en-US" sz="1400">
                <a:solidFill>
                  <a:srgbClr val="1E1E1E"/>
                </a:solidFill>
              </a:rPr>
              <a:t>: </a:t>
            </a:r>
            <a:r>
              <a:rPr lang="en-US" sz="1400" b="0" i="0" err="1">
                <a:solidFill>
                  <a:srgbClr val="1E1E1E"/>
                </a:solidFill>
                <a:effectLst/>
              </a:rPr>
              <a:t>Hükümetlerarası</a:t>
            </a:r>
            <a:r>
              <a:rPr lang="en-US" sz="1400" b="0" i="0">
                <a:solidFill>
                  <a:srgbClr val="1E1E1E"/>
                </a:solidFill>
                <a:effectLst/>
              </a:rPr>
              <a:t> </a:t>
            </a:r>
            <a:r>
              <a:rPr lang="en-US" sz="1400" b="0" i="0" err="1">
                <a:solidFill>
                  <a:srgbClr val="1E1E1E"/>
                </a:solidFill>
                <a:effectLst/>
              </a:rPr>
              <a:t>İklim</a:t>
            </a:r>
            <a:r>
              <a:rPr lang="en-US" sz="1400" b="0" i="0">
                <a:solidFill>
                  <a:srgbClr val="1E1E1E"/>
                </a:solidFill>
                <a:effectLst/>
              </a:rPr>
              <a:t> </a:t>
            </a:r>
            <a:r>
              <a:rPr lang="en-US" sz="1400" b="0" i="0" err="1">
                <a:solidFill>
                  <a:srgbClr val="1E1E1E"/>
                </a:solidFill>
                <a:effectLst/>
              </a:rPr>
              <a:t>Değişikliği</a:t>
            </a:r>
            <a:r>
              <a:rPr lang="en-US" sz="1400" b="0" i="0">
                <a:solidFill>
                  <a:srgbClr val="1E1E1E"/>
                </a:solidFill>
                <a:effectLst/>
              </a:rPr>
              <a:t> </a:t>
            </a:r>
            <a:r>
              <a:rPr lang="en-US" sz="1400" b="0" i="0" err="1">
                <a:solidFill>
                  <a:srgbClr val="1E1E1E"/>
                </a:solidFill>
                <a:effectLst/>
              </a:rPr>
              <a:t>Paneli</a:t>
            </a:r>
            <a:r>
              <a:rPr lang="en-US" sz="1400">
                <a:solidFill>
                  <a:srgbClr val="1E1E1E"/>
                </a:solidFill>
              </a:rPr>
              <a:t> </a:t>
            </a:r>
            <a:r>
              <a:rPr lang="en-US" sz="1200">
                <a:solidFill>
                  <a:srgbClr val="1E1E1E"/>
                </a:solidFill>
              </a:rPr>
              <a:t>/ </a:t>
            </a:r>
            <a:r>
              <a:rPr lang="en-US" sz="1200">
                <a:solidFill>
                  <a:srgbClr val="1E1E1E"/>
                </a:solidFill>
                <a:ea typeface="+mn-lt"/>
                <a:cs typeface="+mn-lt"/>
              </a:rPr>
              <a:t>Intergovernmental Panel on Climate Change</a:t>
            </a:r>
            <a:endParaRPr lang="en-US" sz="1200" b="0" i="0">
              <a:solidFill>
                <a:srgbClr val="1E1E1E"/>
              </a:solidFill>
              <a:effectLst/>
              <a:ea typeface="Calibri"/>
              <a:cs typeface="Calibri"/>
            </a:endParaRPr>
          </a:p>
          <a:p>
            <a:r>
              <a:rPr lang="en-US" sz="1400">
                <a:solidFill>
                  <a:srgbClr val="1E1E1E"/>
                </a:solidFill>
              </a:rPr>
              <a:t>UNEP: </a:t>
            </a:r>
            <a:r>
              <a:rPr lang="en-US" sz="1400" err="1">
                <a:solidFill>
                  <a:srgbClr val="1E1E1E"/>
                </a:solidFill>
              </a:rPr>
              <a:t>Birleşmiş</a:t>
            </a:r>
            <a:r>
              <a:rPr lang="en-US" sz="1400">
                <a:solidFill>
                  <a:srgbClr val="1E1E1E"/>
                </a:solidFill>
              </a:rPr>
              <a:t> </a:t>
            </a:r>
            <a:r>
              <a:rPr lang="en-US" sz="1400" err="1">
                <a:solidFill>
                  <a:srgbClr val="1E1E1E"/>
                </a:solidFill>
              </a:rPr>
              <a:t>Milletler</a:t>
            </a:r>
            <a:r>
              <a:rPr lang="en-US" sz="1400">
                <a:solidFill>
                  <a:srgbClr val="1E1E1E"/>
                </a:solidFill>
              </a:rPr>
              <a:t> </a:t>
            </a:r>
            <a:r>
              <a:rPr lang="en-US" sz="1400" err="1">
                <a:solidFill>
                  <a:srgbClr val="1E1E1E"/>
                </a:solidFill>
              </a:rPr>
              <a:t>Çevre</a:t>
            </a:r>
            <a:r>
              <a:rPr lang="en-US" sz="1400">
                <a:solidFill>
                  <a:srgbClr val="1E1E1E"/>
                </a:solidFill>
              </a:rPr>
              <a:t> </a:t>
            </a:r>
            <a:r>
              <a:rPr lang="en-US" sz="1400" err="1">
                <a:solidFill>
                  <a:srgbClr val="1E1E1E"/>
                </a:solidFill>
              </a:rPr>
              <a:t>Programı</a:t>
            </a:r>
            <a:r>
              <a:rPr lang="en-US" sz="1400">
                <a:solidFill>
                  <a:srgbClr val="1E1E1E"/>
                </a:solidFill>
              </a:rPr>
              <a:t> / </a:t>
            </a:r>
            <a:r>
              <a:rPr lang="en-US" sz="1200">
                <a:solidFill>
                  <a:srgbClr val="1E1E1E"/>
                </a:solidFill>
                <a:ea typeface="+mn-lt"/>
                <a:cs typeface="+mn-lt"/>
              </a:rPr>
              <a:t>United Nations Environment </a:t>
            </a:r>
            <a:r>
              <a:rPr lang="en-US" sz="1200" err="1">
                <a:solidFill>
                  <a:srgbClr val="1E1E1E"/>
                </a:solidFill>
                <a:ea typeface="+mn-lt"/>
                <a:cs typeface="+mn-lt"/>
              </a:rPr>
              <a:t>Programme</a:t>
            </a:r>
            <a:r>
              <a:rPr lang="en-US" sz="1200">
                <a:solidFill>
                  <a:srgbClr val="1E1E1E"/>
                </a:solidFill>
                <a:ea typeface="+mn-lt"/>
                <a:cs typeface="+mn-lt"/>
              </a:rPr>
              <a:t> </a:t>
            </a:r>
            <a:endParaRPr lang="en-IE" sz="1200">
              <a:ea typeface="Calibri"/>
              <a:cs typeface="Calibri"/>
            </a:endParaRPr>
          </a:p>
        </p:txBody>
      </p:sp>
    </p:spTree>
    <p:extLst>
      <p:ext uri="{BB962C8B-B14F-4D97-AF65-F5344CB8AC3E}">
        <p14:creationId xmlns:p14="http://schemas.microsoft.com/office/powerpoint/2010/main" val="3711398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basket  Description automatically generated with low confidence">
            <a:extLst>
              <a:ext uri="{FF2B5EF4-FFF2-40B4-BE49-F238E27FC236}">
                <a16:creationId xmlns:a16="http://schemas.microsoft.com/office/drawing/2014/main" id="{8A4870BF-92DD-7799-59B6-E282160F65F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8912202" y="1260506"/>
            <a:ext cx="2444127" cy="4336988"/>
          </a:xfrm>
        </p:spPr>
      </p:pic>
      <p:sp>
        <p:nvSpPr>
          <p:cNvPr id="3" name="Text Placeholder 2">
            <a:extLst>
              <a:ext uri="{FF2B5EF4-FFF2-40B4-BE49-F238E27FC236}">
                <a16:creationId xmlns:a16="http://schemas.microsoft.com/office/drawing/2014/main" id="{F803436B-31B8-D84D-B5A2-61B5F1E70AF9}"/>
              </a:ext>
            </a:extLst>
          </p:cNvPr>
          <p:cNvSpPr>
            <a:spLocks noGrp="1"/>
          </p:cNvSpPr>
          <p:nvPr>
            <p:ph type="body" sz="quarter" idx="18"/>
          </p:nvPr>
        </p:nvSpPr>
        <p:spPr>
          <a:xfrm>
            <a:off x="835671" y="1193947"/>
            <a:ext cx="7790536" cy="4138935"/>
          </a:xfrm>
          <a:noFill/>
        </p:spPr>
        <p:txBody>
          <a:bodyPr lIns="91440" tIns="45720" rIns="91440" bIns="45720" anchor="t"/>
          <a:lstStyle/>
          <a:p>
            <a:pPr algn="just">
              <a:lnSpc>
                <a:spcPct val="100000"/>
              </a:lnSpc>
              <a:spcBef>
                <a:spcPts val="0"/>
              </a:spcBef>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EFE </a:t>
            </a:r>
            <a:r>
              <a:rPr lang="en-US" sz="2200" err="1">
                <a:solidFill>
                  <a:prstClr val="black"/>
                </a:solidFill>
                <a:latin typeface="Calibri" panose="020F0502020204030204"/>
              </a:rPr>
              <a:t>eğitim</a:t>
            </a:r>
            <a:r>
              <a:rPr lang="en-US" sz="2200">
                <a:solidFill>
                  <a:prstClr val="black"/>
                </a:solidFill>
                <a:latin typeface="Calibri" panose="020F0502020204030204"/>
              </a:rPr>
              <a:t> </a:t>
            </a:r>
            <a:r>
              <a:rPr lang="en-US" sz="2200" err="1">
                <a:solidFill>
                  <a:prstClr val="black"/>
                </a:solidFill>
                <a:latin typeface="Calibri" panose="020F0502020204030204"/>
              </a:rPr>
              <a:t>programı</a:t>
            </a:r>
            <a:r>
              <a:rPr lang="en-US" sz="2200">
                <a:solidFill>
                  <a:prstClr val="black"/>
                </a:solidFill>
                <a:latin typeface="Calibri" panose="020F0502020204030204"/>
              </a:rPr>
              <a:t> </a:t>
            </a:r>
            <a:r>
              <a:rPr lang="en-US" sz="2200" err="1">
                <a:solidFill>
                  <a:prstClr val="black"/>
                </a:solidFill>
                <a:latin typeface="Calibri" panose="020F0502020204030204"/>
              </a:rPr>
              <a:t>kapsamında</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gıda</a:t>
            </a:r>
            <a:r>
              <a:rPr lang="en-US" sz="2200">
                <a:solidFill>
                  <a:prstClr val="black"/>
                </a:solidFill>
                <a:latin typeface="Calibri" panose="020F0502020204030204"/>
              </a:rPr>
              <a:t> </a:t>
            </a:r>
            <a:r>
              <a:rPr lang="en-US" sz="2200" err="1">
                <a:solidFill>
                  <a:prstClr val="black"/>
                </a:solidFill>
                <a:latin typeface="Calibri" panose="020F0502020204030204"/>
              </a:rPr>
              <a:t>ekosistemimizdeki</a:t>
            </a:r>
            <a:r>
              <a:rPr lang="en-US" sz="2200">
                <a:solidFill>
                  <a:prstClr val="black"/>
                </a:solidFill>
                <a:latin typeface="Calibri" panose="020F0502020204030204"/>
              </a:rPr>
              <a:t> </a:t>
            </a:r>
            <a:r>
              <a:rPr lang="en-US" sz="2200" err="1">
                <a:solidFill>
                  <a:prstClr val="black"/>
                </a:solidFill>
                <a:latin typeface="Calibri" panose="020F0502020204030204"/>
              </a:rPr>
              <a:t>etik</a:t>
            </a:r>
            <a:r>
              <a:rPr lang="en-US" sz="2200">
                <a:solidFill>
                  <a:prstClr val="black"/>
                </a:solidFill>
                <a:latin typeface="Calibri" panose="020F0502020204030204"/>
              </a:rPr>
              <a:t> </a:t>
            </a:r>
            <a:r>
              <a:rPr lang="en-US" sz="2200" err="1">
                <a:solidFill>
                  <a:prstClr val="black"/>
                </a:solidFill>
                <a:latin typeface="Calibri" panose="020F0502020204030204"/>
              </a:rPr>
              <a:t>sorunlara</a:t>
            </a:r>
            <a:r>
              <a:rPr lang="en-US" sz="2200">
                <a:solidFill>
                  <a:prstClr val="black"/>
                </a:solidFill>
                <a:latin typeface="Calibri" panose="020F0502020204030204"/>
              </a:rPr>
              <a:t> </a:t>
            </a:r>
            <a:r>
              <a:rPr lang="en-US" sz="2200" err="1">
                <a:solidFill>
                  <a:prstClr val="black"/>
                </a:solidFill>
                <a:latin typeface="Calibri" panose="020F0502020204030204"/>
              </a:rPr>
              <a:t>ve</a:t>
            </a:r>
            <a:r>
              <a:rPr lang="en-US" sz="2200">
                <a:solidFill>
                  <a:prstClr val="black"/>
                </a:solidFill>
                <a:latin typeface="Calibri" panose="020F0502020204030204"/>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eğitimcilerin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geleceğin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girişimcilerine</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nasıl</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bir</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öğrenme</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yolu</a:t>
            </a:r>
            <a:r>
              <a:rPr lang="en-US" sz="2200">
                <a:solidFill>
                  <a:prstClr val="black"/>
                </a:solidFill>
                <a:latin typeface="Calibri" panose="020F0502020204030204"/>
              </a:rPr>
              <a:t> </a:t>
            </a:r>
            <a:r>
              <a:rPr lang="en-US" sz="2200" err="1">
                <a:solidFill>
                  <a:prstClr val="black"/>
                </a:solidFill>
                <a:latin typeface="Calibri" panose="020F0502020204030204"/>
              </a:rPr>
              <a:t>sağlayabileceklerine</a:t>
            </a:r>
            <a:r>
              <a:rPr lang="en-US" sz="2200">
                <a:solidFill>
                  <a:prstClr val="black"/>
                </a:solidFill>
                <a:latin typeface="Calibri" panose="020F0502020204030204"/>
              </a:rPr>
              <a:t> </a:t>
            </a:r>
            <a:r>
              <a:rPr lang="en-US" sz="2200" err="1">
                <a:solidFill>
                  <a:prstClr val="black"/>
                </a:solidFill>
                <a:latin typeface="Calibri" panose="020F0502020204030204"/>
              </a:rPr>
              <a:t>odaklanıyoruz</a:t>
            </a:r>
            <a:r>
              <a:rPr lang="en-US" sz="2200">
                <a:solidFill>
                  <a:prstClr val="black"/>
                </a:solidFill>
                <a:latin typeface="Calibri" panose="020F0502020204030204"/>
              </a:rPr>
              <a:t>. </a:t>
            </a:r>
            <a:r>
              <a:rPr lang="en-US" sz="2200" err="1">
                <a:solidFill>
                  <a:prstClr val="black"/>
                </a:solidFill>
                <a:latin typeface="Calibri" panose="020F0502020204030204"/>
              </a:rPr>
              <a:t>KOBİ'ler</a:t>
            </a:r>
            <a:r>
              <a:rPr lang="en-US" sz="2200">
                <a:solidFill>
                  <a:prstClr val="black"/>
                </a:solidFill>
                <a:latin typeface="Calibri" panose="020F0502020204030204"/>
              </a:rPr>
              <a:t> </a:t>
            </a:r>
            <a:r>
              <a:rPr lang="en-US" sz="2200" err="1">
                <a:solidFill>
                  <a:prstClr val="black"/>
                </a:solidFill>
                <a:latin typeface="Calibri" panose="020F0502020204030204"/>
              </a:rPr>
              <a:t>gezegen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 </a:t>
            </a:r>
            <a:r>
              <a:rPr lang="en-US" sz="2200" err="1">
                <a:solidFill>
                  <a:prstClr val="black"/>
                </a:solidFill>
                <a:latin typeface="Calibri" panose="020F0502020204030204"/>
              </a:rPr>
              <a:t>insan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 </a:t>
            </a:r>
            <a:r>
              <a:rPr lang="en-US" sz="2200" err="1">
                <a:solidFill>
                  <a:prstClr val="black"/>
                </a:solidFill>
                <a:latin typeface="Calibri" panose="020F0502020204030204"/>
              </a:rPr>
              <a:t>kârlılık</a:t>
            </a:r>
            <a:r>
              <a:rPr lang="en-US" sz="2200">
                <a:solidFill>
                  <a:prstClr val="black"/>
                </a:solidFill>
                <a:latin typeface="Calibri" panose="020F0502020204030204"/>
              </a:rPr>
              <a:t> </a:t>
            </a:r>
            <a:r>
              <a:rPr lang="en-US" sz="2200" err="1">
                <a:solidFill>
                  <a:prstClr val="black"/>
                </a:solidFill>
                <a:latin typeface="Calibri" panose="020F0502020204030204"/>
              </a:rPr>
              <a:t>üçlemesinin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iyileştirilmesi</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için</a:t>
            </a:r>
            <a:r>
              <a:rPr lang="en-US" sz="2200">
                <a:solidFill>
                  <a:prstClr val="black"/>
                </a:solidFill>
                <a:latin typeface="Calibri" panose="020F0502020204030204"/>
              </a:rPr>
              <a:t> </a:t>
            </a:r>
            <a:r>
              <a:rPr lang="en-US" sz="2200" err="1">
                <a:solidFill>
                  <a:prstClr val="black"/>
                </a:solidFill>
                <a:latin typeface="Calibri" panose="020F0502020204030204"/>
              </a:rPr>
              <a:t>nasıl</a:t>
            </a:r>
            <a:r>
              <a:rPr lang="en-US" sz="2200">
                <a:solidFill>
                  <a:prstClr val="black"/>
                </a:solidFill>
                <a:latin typeface="Calibri" panose="020F0502020204030204"/>
              </a:rPr>
              <a:t> </a:t>
            </a:r>
            <a:r>
              <a:rPr lang="en-US" sz="2200" err="1">
                <a:solidFill>
                  <a:prstClr val="black"/>
                </a:solidFill>
                <a:latin typeface="Calibri" panose="020F0502020204030204"/>
              </a:rPr>
              <a:t>değişiklikler</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yapabilirler</a:t>
            </a:r>
            <a:r>
              <a:rPr lang="en-US" sz="2200">
                <a:solidFill>
                  <a:prstClr val="black"/>
                </a:solidFill>
                <a:latin typeface="Calibri" panose="020F0502020204030204"/>
              </a:rPr>
              <a:t> ?</a:t>
            </a:r>
            <a:endParaRPr lang="en-US" sz="2200" b="0" i="0" u="none" strike="noStrike" kern="1200" cap="none" spc="0" baseline="0" noProof="0">
              <a:solidFill>
                <a:prstClr val="black"/>
              </a:solidFill>
              <a:latin typeface="Calibri" panose="020F0502020204030204"/>
              <a:ea typeface="Calibri"/>
              <a:cs typeface="Calibri"/>
            </a:endParaRPr>
          </a:p>
          <a:p>
            <a:pPr algn="just">
              <a:lnSpc>
                <a:spcPct val="100000"/>
              </a:lnSpc>
              <a:spcBef>
                <a:spcPts val="0"/>
              </a:spcBef>
              <a:defRPr/>
            </a:pPr>
            <a:endParaRPr lang="en-US" sz="2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lgn="just">
              <a:lnSpc>
                <a:spcPct val="100000"/>
              </a:lnSpc>
              <a:spcBef>
                <a:spcPts val="0"/>
              </a:spcBef>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Bu </a:t>
            </a:r>
            <a:r>
              <a:rPr lang="en-US" sz="2200" err="1">
                <a:solidFill>
                  <a:prstClr val="black"/>
                </a:solidFill>
                <a:latin typeface="Calibri" panose="020F0502020204030204"/>
              </a:rPr>
              <a:t>eğitim</a:t>
            </a:r>
            <a:r>
              <a:rPr lang="en-US" sz="2200">
                <a:solidFill>
                  <a:prstClr val="black"/>
                </a:solidFill>
                <a:latin typeface="Calibri" panose="020F0502020204030204"/>
              </a:rPr>
              <a: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etik</a:t>
            </a:r>
            <a:r>
              <a:rPr lang="en-US" sz="2200">
                <a:solidFill>
                  <a:prstClr val="black"/>
                </a:solidFill>
                <a:latin typeface="Calibri" panose="020F0502020204030204"/>
              </a:rPr>
              <a:t> </a:t>
            </a:r>
            <a:r>
              <a:rPr lang="en-US" sz="2200" err="1">
                <a:solidFill>
                  <a:prstClr val="black"/>
                </a:solidFill>
                <a:latin typeface="Calibri" panose="020F0502020204030204"/>
              </a:rPr>
              <a:t>gıda</a:t>
            </a:r>
            <a:r>
              <a:rPr lang="en-US" sz="2200">
                <a:solidFill>
                  <a:prstClr val="black"/>
                </a:solidFill>
                <a:latin typeface="Calibri" panose="020F0502020204030204"/>
              </a:rPr>
              <a:t> </a:t>
            </a:r>
            <a:r>
              <a:rPr lang="en-US" sz="2200" err="1">
                <a:solidFill>
                  <a:prstClr val="black"/>
                </a:solidFill>
                <a:latin typeface="Calibri" panose="020F0502020204030204"/>
              </a:rPr>
              <a:t>girişimciliği</a:t>
            </a:r>
            <a:r>
              <a:rPr lang="en-US" sz="2200">
                <a:solidFill>
                  <a:prstClr val="black"/>
                </a:solidFill>
                <a:latin typeface="Calibri" panose="020F0502020204030204"/>
              </a:rPr>
              <a:t> </a:t>
            </a:r>
            <a:r>
              <a:rPr lang="en-US" sz="2200" err="1">
                <a:solidFill>
                  <a:prstClr val="black"/>
                </a:solidFill>
                <a:latin typeface="Calibri" panose="020F0502020204030204"/>
              </a:rPr>
              <a:t>üzerine</a:t>
            </a:r>
            <a:r>
              <a:rPr lang="en-US" sz="2200">
                <a:solidFill>
                  <a:prstClr val="black"/>
                </a:solidFill>
                <a:latin typeface="Calibri" panose="020F0502020204030204"/>
              </a:rPr>
              <a:t> </a:t>
            </a:r>
            <a:r>
              <a:rPr lang="en-US" sz="2200" err="1">
                <a:solidFill>
                  <a:prstClr val="black"/>
                </a:solidFill>
                <a:latin typeface="Calibri" panose="020F0502020204030204"/>
              </a:rPr>
              <a:t>hazırlanmış</a:t>
            </a:r>
            <a:r>
              <a:rPr lang="en-US" sz="2200">
                <a:solidFill>
                  <a:prstClr val="black"/>
                </a:solidFill>
                <a:latin typeface="Calibri" panose="020F0502020204030204"/>
              </a:rPr>
              <a:t> ilk </a:t>
            </a:r>
            <a:r>
              <a:rPr lang="en-US" sz="2200" err="1">
                <a:solidFill>
                  <a:prstClr val="black"/>
                </a:solidFill>
                <a:latin typeface="Calibri" panose="020F0502020204030204"/>
              </a:rPr>
              <a:t>açık</a:t>
            </a:r>
            <a:r>
              <a:rPr lang="en-US" sz="2200">
                <a:solidFill>
                  <a:prstClr val="black"/>
                </a:solidFill>
                <a:latin typeface="Calibri" panose="020F0502020204030204"/>
              </a:rPr>
              <a:t> </a:t>
            </a:r>
            <a:r>
              <a:rPr lang="en-US" sz="2200" err="1">
                <a:solidFill>
                  <a:prstClr val="black"/>
                </a:solidFill>
                <a:latin typeface="Calibri" panose="020F0502020204030204"/>
              </a:rPr>
              <a:t>öğrenme</a:t>
            </a:r>
            <a:r>
              <a:rPr lang="en-US" sz="2200">
                <a:solidFill>
                  <a:prstClr val="black"/>
                </a:solidFill>
                <a:latin typeface="Calibri" panose="020F0502020204030204"/>
              </a:rPr>
              <a:t> </a:t>
            </a:r>
            <a:r>
              <a:rPr lang="en-US" sz="2200" err="1">
                <a:solidFill>
                  <a:prstClr val="black"/>
                </a:solidFill>
                <a:latin typeface="Calibri" panose="020F0502020204030204"/>
              </a:rPr>
              <a:t>programı</a:t>
            </a:r>
            <a:r>
              <a:rPr lang="en-US" sz="2200">
                <a:solidFill>
                  <a:prstClr val="black"/>
                </a:solidFill>
                <a:latin typeface="Calibri" panose="020F0502020204030204"/>
              </a:rPr>
              <a:t> </a:t>
            </a:r>
            <a:r>
              <a:rPr lang="en-US" sz="2200" err="1">
                <a:solidFill>
                  <a:prstClr val="black"/>
                </a:solidFill>
                <a:latin typeface="Calibri" panose="020F0502020204030204"/>
              </a:rPr>
              <a:t>olup</a:t>
            </a:r>
            <a:r>
              <a:rPr lang="en-US" sz="2200">
                <a:solidFill>
                  <a:prstClr val="black"/>
                </a:solidFill>
                <a:latin typeface="Calibri" panose="020F0502020204030204"/>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mevcut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çalışmaların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bir</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parçası</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olarak</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veya</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ayrı</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bir</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program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olarak</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sınıflarda</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kullanılacak</a:t>
            </a:r>
            <a:r>
              <a:rPr lang="en-US" sz="2200">
                <a:solidFill>
                  <a:prstClr val="black"/>
                </a:solidFill>
                <a:latin typeface="Calibri" panose="020F0502020204030204"/>
              </a:rPr>
              <a:t> </a:t>
            </a:r>
            <a:r>
              <a:rPr lang="en-US" sz="2200" err="1">
                <a:solidFill>
                  <a:prstClr val="black"/>
                </a:solidFill>
                <a:latin typeface="Calibri" panose="020F0502020204030204"/>
              </a:rPr>
              <a:t>şekilde</a:t>
            </a:r>
            <a:r>
              <a:rPr lang="en-US" sz="2200">
                <a:solidFill>
                  <a:prstClr val="black"/>
                </a:solidFill>
                <a:latin typeface="Calibri" panose="020F0502020204030204"/>
              </a:rPr>
              <a:t> 6</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öğrenme</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modülünü</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kapsamaktadır</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Eğitimcilerin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çalışmalarımızı</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uyarlamaları</a:t>
            </a:r>
            <a:r>
              <a:rPr lang="en-US" sz="2200">
                <a:solidFill>
                  <a:prstClr val="black"/>
                </a:solidFill>
                <a:latin typeface="Calibri" panose="020F0502020204030204"/>
              </a:rPr>
              <a:t>, </a:t>
            </a:r>
            <a:r>
              <a:rPr lang="en-US" sz="2200" err="1">
                <a:solidFill>
                  <a:prstClr val="black"/>
                </a:solidFill>
                <a:latin typeface="Calibri" panose="020F0502020204030204"/>
              </a:rPr>
              <a:t>geliştirmeleri</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ve</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EFE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öğrenme</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araçlarını</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err="1">
                <a:solidFill>
                  <a:prstClr val="black"/>
                </a:solidFill>
                <a:latin typeface="Calibri" panose="020F0502020204030204"/>
              </a:rPr>
              <a:t>kullanmalarını</a:t>
            </a:r>
            <a:r>
              <a:rPr lang="en-US" sz="2200">
                <a:solidFill>
                  <a:prstClr val="black"/>
                </a:solidFill>
                <a:latin typeface="Calibri" panose="020F0502020204030204"/>
              </a:rPr>
              <a:t> </a:t>
            </a:r>
            <a:r>
              <a:rPr lang="en-US" sz="2200" err="1">
                <a:solidFill>
                  <a:prstClr val="black"/>
                </a:solidFill>
                <a:latin typeface="Calibri" panose="020F0502020204030204"/>
              </a:rPr>
              <a:t>diliyoruz</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IE" sz="2200" b="1">
              <a:solidFill>
                <a:prstClr val="black"/>
              </a:solidFill>
              <a:ea typeface="Calibri"/>
              <a:cs typeface="Calibri"/>
            </a:endParaRPr>
          </a:p>
          <a:p>
            <a:pPr>
              <a:lnSpc>
                <a:spcPct val="100000"/>
              </a:lnSpc>
              <a:spcBef>
                <a:spcPts val="0"/>
              </a:spcBef>
              <a:defRPr/>
            </a:pPr>
            <a:r>
              <a:rPr lang="en-GB" sz="2200" b="1">
                <a:solidFill>
                  <a:srgbClr val="F79037"/>
                </a:solidFill>
                <a:hlinkClick r:id="rId3">
                  <a:extLst>
                    <a:ext uri="{A12FA001-AC4F-418D-AE19-62706E023703}">
                      <ahyp:hlinkClr xmlns:ahyp="http://schemas.microsoft.com/office/drawing/2018/hyperlinkcolor" val="tx"/>
                    </a:ext>
                  </a:extLst>
                </a:hlinkClick>
              </a:rPr>
              <a:t>Kaynak:  Etik Gıda Girişimciliği (ethical-food.eu)</a:t>
            </a:r>
            <a:endParaRPr lang="en-IE" sz="2200" b="1">
              <a:solidFill>
                <a:srgbClr val="F79037"/>
              </a:solidFill>
              <a:ea typeface="Calibri"/>
              <a:cs typeface="Calibri"/>
            </a:endParaRPr>
          </a:p>
        </p:txBody>
      </p:sp>
      <p:sp>
        <p:nvSpPr>
          <p:cNvPr id="4" name="Text Placeholder 3">
            <a:extLst>
              <a:ext uri="{FF2B5EF4-FFF2-40B4-BE49-F238E27FC236}">
                <a16:creationId xmlns:a16="http://schemas.microsoft.com/office/drawing/2014/main" id="{AE2BF8E2-33A1-1C41-9375-F4B5E3A9C2BD}"/>
              </a:ext>
            </a:extLst>
          </p:cNvPr>
          <p:cNvSpPr>
            <a:spLocks noGrp="1"/>
          </p:cNvSpPr>
          <p:nvPr>
            <p:ph type="body" sz="quarter" idx="16"/>
          </p:nvPr>
        </p:nvSpPr>
        <p:spPr>
          <a:xfrm>
            <a:off x="1" y="429768"/>
            <a:ext cx="8003958" cy="629504"/>
          </a:xfrm>
          <a:solidFill>
            <a:srgbClr val="F79037"/>
          </a:solidFill>
        </p:spPr>
        <p:txBody>
          <a:bodyPr lIns="91440" tIns="45720" rIns="91440" bIns="45720" anchor="t">
            <a:noAutofit/>
          </a:bodyPr>
          <a:lstStyle/>
          <a:p>
            <a:pPr marL="395605"/>
            <a:r>
              <a:rPr lang="en-IE" b="1" err="1"/>
              <a:t>Eğitimin</a:t>
            </a:r>
            <a:r>
              <a:rPr lang="en-IE" b="1"/>
              <a:t> </a:t>
            </a:r>
            <a:r>
              <a:rPr lang="en-IE" b="1" err="1"/>
              <a:t>içeriğinde</a:t>
            </a:r>
            <a:r>
              <a:rPr lang="en-IE" b="1"/>
              <a:t> </a:t>
            </a:r>
            <a:r>
              <a:rPr lang="en-IE" b="1" err="1"/>
              <a:t>neler</a:t>
            </a:r>
            <a:r>
              <a:rPr lang="en-IE" b="1"/>
              <a:t> var?… </a:t>
            </a:r>
            <a:endParaRPr lang="en-IE" b="1">
              <a:cs typeface="Calibri"/>
            </a:endParaRPr>
          </a:p>
        </p:txBody>
      </p:sp>
      <p:sp>
        <p:nvSpPr>
          <p:cNvPr id="5" name="TextBox 4">
            <a:extLst>
              <a:ext uri="{FF2B5EF4-FFF2-40B4-BE49-F238E27FC236}">
                <a16:creationId xmlns:a16="http://schemas.microsoft.com/office/drawing/2014/main" id="{5BFC45B7-04DE-BF73-F5E5-0300341371BA}"/>
              </a:ext>
            </a:extLst>
          </p:cNvPr>
          <p:cNvSpPr txBox="1"/>
          <p:nvPr/>
        </p:nvSpPr>
        <p:spPr>
          <a:xfrm>
            <a:off x="98630" y="5963388"/>
            <a:ext cx="4654484" cy="523220"/>
          </a:xfrm>
          <a:prstGeom prst="rect">
            <a:avLst/>
          </a:prstGeom>
          <a:noFill/>
        </p:spPr>
        <p:txBody>
          <a:bodyPr wrap="square" lIns="91440" tIns="45720" rIns="91440" bIns="45720" anchor="t">
            <a:spAutoFit/>
          </a:bodyPr>
          <a:lstStyle/>
          <a:p>
            <a:pPr>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NOT: </a:t>
            </a:r>
            <a:r>
              <a:rPr lang="en-US" sz="1400" b="1">
                <a:solidFill>
                  <a:prstClr val="black"/>
                </a:solidFill>
                <a:latin typeface="Calibri" panose="020F0502020204030204"/>
              </a:rPr>
              <a:t>Bu</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Eğitimci</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a:t>
            </a:r>
            <a:r>
              <a:rPr lang="en-US" sz="1400" b="1" err="1">
                <a:solidFill>
                  <a:prstClr val="black"/>
                </a:solidFill>
                <a:latin typeface="Calibri" panose="020F0502020204030204"/>
              </a:rPr>
              <a:t>Kılavuzunda</a:t>
            </a:r>
            <a:r>
              <a:rPr lang="en-US" sz="1400" b="1">
                <a:solidFill>
                  <a:prstClr val="black"/>
                </a:solidFill>
                <a:latin typeface="Calibri" panose="020F0502020204030204"/>
              </a:rPr>
              <a:t> </a:t>
            </a:r>
            <a:r>
              <a:rPr lang="en-US" sz="1400" b="1" err="1">
                <a:solidFill>
                  <a:prstClr val="black"/>
                </a:solidFill>
                <a:latin typeface="Calibri" panose="020F0502020204030204"/>
              </a:rPr>
              <a:t>gıda</a:t>
            </a:r>
            <a:r>
              <a:rPr lang="en-US" sz="1400" b="1">
                <a:solidFill>
                  <a:prstClr val="black"/>
                </a:solidFill>
                <a:latin typeface="Calibri" panose="020F0502020204030204"/>
              </a:rPr>
              <a:t> </a:t>
            </a:r>
            <a:r>
              <a:rPr lang="en-US" sz="1400" b="1" err="1">
                <a:solidFill>
                  <a:prstClr val="black"/>
                </a:solidFill>
                <a:latin typeface="Calibri" panose="020F0502020204030204"/>
              </a:rPr>
              <a:t>sistemi</a:t>
            </a:r>
            <a:r>
              <a:rPr lang="en-US" sz="1400" b="1">
                <a:solidFill>
                  <a:prstClr val="black"/>
                </a:solidFill>
                <a:latin typeface="Calibri" panose="020F0502020204030204"/>
              </a:rPr>
              <a:t> </a:t>
            </a:r>
            <a:r>
              <a:rPr lang="en-US" sz="1400" b="1" err="1">
                <a:solidFill>
                  <a:prstClr val="black"/>
                </a:solidFill>
                <a:latin typeface="Calibri" panose="020F0502020204030204"/>
              </a:rPr>
              <a:t>ile</a:t>
            </a:r>
            <a:r>
              <a:rPr lang="en-US" sz="1400" b="1">
                <a:solidFill>
                  <a:prstClr val="black"/>
                </a:solidFill>
                <a:latin typeface="Calibri" panose="020F0502020204030204"/>
              </a:rPr>
              <a:t> </a:t>
            </a:r>
            <a:r>
              <a:rPr lang="en-US" sz="1400" b="1" err="1">
                <a:solidFill>
                  <a:prstClr val="black"/>
                </a:solidFill>
                <a:latin typeface="Calibri" panose="020F0502020204030204"/>
              </a:rPr>
              <a:t>ilgili</a:t>
            </a:r>
            <a:r>
              <a:rPr lang="en-US" sz="1400" b="1">
                <a:solidFill>
                  <a:prstClr val="black"/>
                </a:solidFill>
                <a:latin typeface="Calibri" panose="020F0502020204030204"/>
              </a:rPr>
              <a:t> </a:t>
            </a:r>
            <a:r>
              <a:rPr lang="en-US" sz="1400" b="1" err="1">
                <a:solidFill>
                  <a:prstClr val="black"/>
                </a:solidFill>
                <a:latin typeface="Calibri" panose="020F0502020204030204"/>
              </a:rPr>
              <a:t>ayrıntılı</a:t>
            </a:r>
            <a:r>
              <a:rPr lang="en-US" sz="1400" b="1">
                <a:solidFill>
                  <a:prstClr val="black"/>
                </a:solidFill>
                <a:latin typeface="Calibri" panose="020F0502020204030204"/>
              </a:rPr>
              <a:t> </a:t>
            </a:r>
            <a:r>
              <a:rPr lang="en-US" sz="1400" b="1" err="1">
                <a:solidFill>
                  <a:prstClr val="black"/>
                </a:solidFill>
                <a:latin typeface="Calibri" panose="020F0502020204030204"/>
              </a:rPr>
              <a:t>bilgiler</a:t>
            </a:r>
            <a:r>
              <a:rPr lang="en-US" sz="1400" b="1">
                <a:solidFill>
                  <a:prstClr val="black"/>
                </a:solidFill>
                <a:latin typeface="Calibri" panose="020F0502020204030204"/>
              </a:rPr>
              <a:t> </a:t>
            </a:r>
            <a:r>
              <a:rPr lang="en-US" sz="1400" b="1" err="1">
                <a:solidFill>
                  <a:prstClr val="black"/>
                </a:solidFill>
                <a:latin typeface="Calibri" panose="020F0502020204030204"/>
              </a:rPr>
              <a:t>yer</a:t>
            </a:r>
            <a:r>
              <a:rPr lang="en-US" sz="1400" b="1">
                <a:solidFill>
                  <a:prstClr val="black"/>
                </a:solidFill>
                <a:latin typeface="Calibri" panose="020F0502020204030204"/>
              </a:rPr>
              <a:t> </a:t>
            </a:r>
            <a:r>
              <a:rPr lang="en-US" sz="1400" b="1" err="1">
                <a:solidFill>
                  <a:prstClr val="black"/>
                </a:solidFill>
                <a:latin typeface="Calibri" panose="020F0502020204030204"/>
              </a:rPr>
              <a:t>almaktadır</a:t>
            </a:r>
            <a:r>
              <a:rPr lang="en-US" sz="1400" b="1">
                <a:solidFill>
                  <a:prstClr val="black"/>
                </a:solidFill>
                <a:latin typeface="Calibri" panose="020F0502020204030204"/>
              </a:rPr>
              <a:t>.</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23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D12DF-17D7-6434-F688-E8B224CF0B70}"/>
              </a:ext>
            </a:extLst>
          </p:cNvPr>
          <p:cNvSpPr>
            <a:spLocks noGrp="1"/>
          </p:cNvSpPr>
          <p:nvPr>
            <p:ph type="body" sz="quarter" idx="18"/>
          </p:nvPr>
        </p:nvSpPr>
        <p:spPr>
          <a:xfrm>
            <a:off x="798380" y="1646869"/>
            <a:ext cx="11040182" cy="3849918"/>
          </a:xfrm>
        </p:spPr>
        <p:txBody>
          <a:bodyPr lIns="91440" tIns="45720" rIns="91440" bIns="45720" anchor="t"/>
          <a:lstStyle/>
          <a:p>
            <a:pPr marL="342900" indent="-342900" algn="l" rtl="0">
              <a:buFont typeface="Arial" panose="020B0604020202020204" pitchFamily="34" charset="0"/>
              <a:buChar char="•"/>
            </a:pPr>
            <a:r>
              <a:rPr lang="tr-TR"/>
              <a:t>1880'den 2012'ye kadar ortalama küresel sıcaklık 0,85°C arttı. Bunu bir perspektife oturtmak gerekirse, her 1 derecelik sıcaklık artışı için tahıl verimi yaklaşık yüzde 5 oranında düşüyor. (1981 ile 2002 arasında yılda 40 megaton)</a:t>
            </a:r>
            <a:endParaRPr lang="tr-TR">
              <a:ea typeface="Calibri"/>
              <a:cs typeface="Calibri"/>
            </a:endParaRPr>
          </a:p>
          <a:p>
            <a:pPr marL="342900" indent="-342900">
              <a:buFont typeface="Arial" panose="020B0604020202020204" pitchFamily="34" charset="0"/>
              <a:buChar char="•"/>
            </a:pPr>
            <a:r>
              <a:rPr lang="tr-TR"/>
              <a:t>Okyanuslar ısındı, kar ve buz miktarı azaldı ve deniz seviyesi yükseldi. 1901'den 2010'a kadar, küresel ortalama deniz seviyesi 19 cm yükseldi. Kuzey Kutbu'nun buzul-</a:t>
            </a:r>
            <a:r>
              <a:rPr lang="tr-TR" err="1"/>
              <a:t>lardan</a:t>
            </a:r>
            <a:r>
              <a:rPr lang="tr-TR"/>
              <a:t> oluşan bölümü, 1979'dan bu yana birbirini izleyen her on yılda bir 1,07 milyon km² küçüldü.</a:t>
            </a:r>
            <a:endParaRPr lang="tr-TR">
              <a:ea typeface="Calibri"/>
              <a:cs typeface="Calibri"/>
            </a:endParaRPr>
          </a:p>
          <a:p>
            <a:pPr marL="342900" indent="-342900" algn="l" rtl="0">
              <a:buFont typeface="Arial" panose="020B0604020202020204" pitchFamily="34" charset="0"/>
              <a:buChar char="•"/>
            </a:pPr>
            <a:r>
              <a:rPr lang="tr-TR"/>
              <a:t>Mevcut konsantrasyonlar ve devam eden sera gazı emisyonları göz önüne alındığında, bu yüzyılın sonunda küresel sıcaklıktaki artışın 1,5°C'yi aşması muhtemeldir. Küresel karbondioksit emisyonları 1990'dan bu yana neredeyse %50 arttı (2000 ile 2010 arasında emisyonlar, önceki üç on yılın her birinden daha hızlı arttı)</a:t>
            </a:r>
            <a:endParaRPr lang="tr-TR">
              <a:ea typeface="Calibri"/>
              <a:cs typeface="Calibri"/>
            </a:endParaRPr>
          </a:p>
          <a:p>
            <a:endParaRPr lang="tr-TR">
              <a:ea typeface="Calibri"/>
              <a:cs typeface="Calibri"/>
            </a:endParaRPr>
          </a:p>
        </p:txBody>
      </p:sp>
      <p:sp>
        <p:nvSpPr>
          <p:cNvPr id="3" name="Text Placeholder 2">
            <a:extLst>
              <a:ext uri="{FF2B5EF4-FFF2-40B4-BE49-F238E27FC236}">
                <a16:creationId xmlns:a16="http://schemas.microsoft.com/office/drawing/2014/main" id="{7670ABF4-9790-3EC5-DBDE-CC2C76EEBCD3}"/>
              </a:ext>
            </a:extLst>
          </p:cNvPr>
          <p:cNvSpPr>
            <a:spLocks noGrp="1"/>
          </p:cNvSpPr>
          <p:nvPr>
            <p:ph type="body" sz="quarter" idx="16"/>
          </p:nvPr>
        </p:nvSpPr>
        <p:spPr>
          <a:xfrm>
            <a:off x="798381" y="560551"/>
            <a:ext cx="10826172" cy="803654"/>
          </a:xfrm>
        </p:spPr>
        <p:txBody>
          <a:bodyPr/>
          <a:lstStyle/>
          <a:p>
            <a:pPr algn="l" rtl="0"/>
            <a:r>
              <a:rPr lang="en-US" b="1"/>
              <a:t>Hükümetlerarası İklim Değişikliği Paneli (IPCC) sayesinde şunları biliyoruz:</a:t>
            </a:r>
          </a:p>
          <a:p>
            <a:pPr algn="l" rtl="0"/>
            <a:endParaRPr lang="en-IE" b="1"/>
          </a:p>
        </p:txBody>
      </p:sp>
    </p:spTree>
    <p:extLst>
      <p:ext uri="{BB962C8B-B14F-4D97-AF65-F5344CB8AC3E}">
        <p14:creationId xmlns:p14="http://schemas.microsoft.com/office/powerpoint/2010/main" val="3569172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4920CF-C3B4-ED79-5409-F41A5BA49055}"/>
              </a:ext>
            </a:extLst>
          </p:cNvPr>
          <p:cNvSpPr>
            <a:spLocks noGrp="1"/>
          </p:cNvSpPr>
          <p:nvPr>
            <p:ph type="body" sz="quarter" idx="18"/>
          </p:nvPr>
        </p:nvSpPr>
        <p:spPr/>
        <p:txBody>
          <a:bodyPr lIns="91440" tIns="45720" rIns="91440" bIns="45720" anchor="t"/>
          <a:lstStyle/>
          <a:p>
            <a:r>
              <a:rPr lang="en-IE" err="1">
                <a:solidFill>
                  <a:srgbClr val="F79037"/>
                </a:solidFill>
                <a:effectLst>
                  <a:outerShdw blurRad="38100" dist="38100" dir="2700000" algn="tl">
                    <a:srgbClr val="000000">
                      <a:alpha val="43137"/>
                    </a:srgbClr>
                  </a:outerShdw>
                </a:effectLst>
              </a:rPr>
              <a:t>İşte</a:t>
            </a:r>
            <a:r>
              <a:rPr lang="en-IE">
                <a:solidFill>
                  <a:srgbClr val="F79037"/>
                </a:solidFill>
                <a:effectLst>
                  <a:outerShdw blurRad="38100" dist="38100" dir="2700000" algn="tl">
                    <a:srgbClr val="000000">
                      <a:alpha val="43137"/>
                    </a:srgbClr>
                  </a:outerShdw>
                </a:effectLst>
              </a:rPr>
              <a:t> </a:t>
            </a:r>
            <a:r>
              <a:rPr lang="en-IE" err="1">
                <a:solidFill>
                  <a:srgbClr val="F79037"/>
                </a:solidFill>
                <a:effectLst>
                  <a:outerShdw blurRad="38100" dist="38100" dir="2700000" algn="tl">
                    <a:srgbClr val="000000">
                      <a:alpha val="43137"/>
                    </a:srgbClr>
                  </a:outerShdw>
                </a:effectLst>
              </a:rPr>
              <a:t>olumlu</a:t>
            </a:r>
            <a:r>
              <a:rPr lang="en-IE">
                <a:solidFill>
                  <a:srgbClr val="F79037"/>
                </a:solidFill>
                <a:effectLst>
                  <a:outerShdw blurRad="38100" dist="38100" dir="2700000" algn="tl">
                    <a:srgbClr val="000000">
                      <a:alpha val="43137"/>
                    </a:srgbClr>
                  </a:outerShdw>
                </a:effectLst>
              </a:rPr>
              <a:t> </a:t>
            </a:r>
            <a:r>
              <a:rPr lang="en-IE" err="1">
                <a:solidFill>
                  <a:srgbClr val="F79037"/>
                </a:solidFill>
                <a:effectLst>
                  <a:outerShdw blurRad="38100" dist="38100" dir="2700000" algn="tl">
                    <a:srgbClr val="000000">
                      <a:alpha val="43137"/>
                    </a:srgbClr>
                  </a:outerShdw>
                </a:effectLst>
              </a:rPr>
              <a:t>etki</a:t>
            </a:r>
            <a:r>
              <a:rPr lang="en-IE">
                <a:solidFill>
                  <a:srgbClr val="F79037"/>
                </a:solidFill>
                <a:effectLst>
                  <a:outerShdw blurRad="38100" dist="38100" dir="2700000" algn="tl">
                    <a:srgbClr val="000000">
                      <a:alpha val="43137"/>
                    </a:srgbClr>
                  </a:outerShdw>
                </a:effectLst>
              </a:rPr>
              <a:t> </a:t>
            </a:r>
            <a:r>
              <a:rPr lang="en-IE" err="1">
                <a:solidFill>
                  <a:srgbClr val="F79037"/>
                </a:solidFill>
                <a:effectLst>
                  <a:outerShdw blurRad="38100" dist="38100" dir="2700000" algn="tl">
                    <a:srgbClr val="000000">
                      <a:alpha val="43137"/>
                    </a:srgbClr>
                  </a:outerShdw>
                </a:effectLst>
              </a:rPr>
              <a:t>yaratma</a:t>
            </a:r>
            <a:r>
              <a:rPr lang="en-IE">
                <a:solidFill>
                  <a:srgbClr val="F79037"/>
                </a:solidFill>
                <a:effectLst>
                  <a:outerShdw blurRad="38100" dist="38100" dir="2700000" algn="tl">
                    <a:srgbClr val="000000">
                      <a:alpha val="43137"/>
                    </a:srgbClr>
                  </a:outerShdw>
                </a:effectLst>
              </a:rPr>
              <a:t> </a:t>
            </a:r>
            <a:r>
              <a:rPr lang="en-IE" err="1">
                <a:solidFill>
                  <a:srgbClr val="F79037"/>
                </a:solidFill>
                <a:effectLst>
                  <a:outerShdw blurRad="38100" dist="38100" dir="2700000" algn="tl">
                    <a:srgbClr val="000000">
                      <a:alpha val="43137"/>
                    </a:srgbClr>
                  </a:outerShdw>
                </a:effectLst>
              </a:rPr>
              <a:t>yollarından</a:t>
            </a:r>
            <a:r>
              <a:rPr lang="en-IE">
                <a:solidFill>
                  <a:srgbClr val="F79037"/>
                </a:solidFill>
                <a:effectLst>
                  <a:outerShdw blurRad="38100" dist="38100" dir="2700000" algn="tl">
                    <a:srgbClr val="000000">
                      <a:alpha val="43137"/>
                    </a:srgbClr>
                  </a:outerShdw>
                </a:effectLst>
              </a:rPr>
              <a:t> </a:t>
            </a:r>
            <a:r>
              <a:rPr lang="en-IE" err="1">
                <a:solidFill>
                  <a:srgbClr val="F79037"/>
                </a:solidFill>
                <a:effectLst>
                  <a:outerShdw blurRad="38100" dist="38100" dir="2700000" algn="tl">
                    <a:srgbClr val="000000">
                      <a:alpha val="43137"/>
                    </a:srgbClr>
                  </a:outerShdw>
                </a:effectLst>
              </a:rPr>
              <a:t>sadece</a:t>
            </a:r>
            <a:r>
              <a:rPr lang="en-IE">
                <a:solidFill>
                  <a:srgbClr val="F79037"/>
                </a:solidFill>
                <a:effectLst>
                  <a:outerShdw blurRad="38100" dist="38100" dir="2700000" algn="tl">
                    <a:srgbClr val="000000">
                      <a:alpha val="43137"/>
                    </a:srgbClr>
                  </a:outerShdw>
                </a:effectLst>
              </a:rPr>
              <a:t> </a:t>
            </a:r>
            <a:r>
              <a:rPr lang="en-IE" err="1">
                <a:solidFill>
                  <a:srgbClr val="F79037"/>
                </a:solidFill>
                <a:effectLst>
                  <a:outerShdw blurRad="38100" dist="38100" dir="2700000" algn="tl">
                    <a:srgbClr val="000000">
                      <a:alpha val="43137"/>
                    </a:srgbClr>
                  </a:outerShdw>
                </a:effectLst>
              </a:rPr>
              <a:t>birkaçı</a:t>
            </a:r>
            <a:r>
              <a:rPr lang="en-IE">
                <a:solidFill>
                  <a:srgbClr val="F79037"/>
                </a:solidFill>
                <a:effectLst>
                  <a:outerShdw blurRad="38100" dist="38100" dir="2700000" algn="tl">
                    <a:srgbClr val="000000">
                      <a:alpha val="43137"/>
                    </a:srgbClr>
                  </a:outerShdw>
                </a:effectLst>
              </a:rPr>
              <a:t>:</a:t>
            </a:r>
          </a:p>
        </p:txBody>
      </p:sp>
      <p:sp>
        <p:nvSpPr>
          <p:cNvPr id="3" name="Text Placeholder 2">
            <a:extLst>
              <a:ext uri="{FF2B5EF4-FFF2-40B4-BE49-F238E27FC236}">
                <a16:creationId xmlns:a16="http://schemas.microsoft.com/office/drawing/2014/main" id="{13F3933B-30FD-2362-9276-F2943B9C4814}"/>
              </a:ext>
            </a:extLst>
          </p:cNvPr>
          <p:cNvSpPr>
            <a:spLocks noGrp="1"/>
          </p:cNvSpPr>
          <p:nvPr>
            <p:ph type="body" sz="quarter" idx="16"/>
          </p:nvPr>
        </p:nvSpPr>
        <p:spPr>
          <a:xfrm>
            <a:off x="798381" y="761107"/>
            <a:ext cx="9005496" cy="803654"/>
          </a:xfrm>
        </p:spPr>
        <p:txBody>
          <a:bodyPr lIns="91440" tIns="45720" rIns="91440" bIns="45720" anchor="t">
            <a:noAutofit/>
          </a:bodyPr>
          <a:lstStyle/>
          <a:p>
            <a:r>
              <a:rPr lang="en-IE" err="1"/>
              <a:t>Gıda</a:t>
            </a:r>
            <a:r>
              <a:rPr lang="en-IE"/>
              <a:t> </a:t>
            </a:r>
            <a:r>
              <a:rPr lang="en-IE" err="1"/>
              <a:t>Üretimi</a:t>
            </a:r>
            <a:r>
              <a:rPr lang="en-IE"/>
              <a:t>, </a:t>
            </a:r>
            <a:r>
              <a:rPr lang="en-IE" err="1"/>
              <a:t>iklim</a:t>
            </a:r>
            <a:r>
              <a:rPr lang="en-IE"/>
              <a:t> </a:t>
            </a:r>
            <a:r>
              <a:rPr lang="en-IE" err="1"/>
              <a:t>değişikliğinde</a:t>
            </a:r>
            <a:r>
              <a:rPr lang="en-IE"/>
              <a:t> </a:t>
            </a:r>
            <a:r>
              <a:rPr lang="en-IE" err="1"/>
              <a:t>önemli</a:t>
            </a:r>
            <a:r>
              <a:rPr lang="en-IE"/>
              <a:t> </a:t>
            </a:r>
            <a:r>
              <a:rPr lang="en-IE" err="1"/>
              <a:t>bir</a:t>
            </a:r>
            <a:r>
              <a:rPr lang="en-IE"/>
              <a:t> </a:t>
            </a:r>
            <a:r>
              <a:rPr lang="en-IE" err="1"/>
              <a:t>etkendir</a:t>
            </a:r>
            <a:r>
              <a:rPr lang="en-IE"/>
              <a:t>…</a:t>
            </a:r>
          </a:p>
        </p:txBody>
      </p:sp>
      <p:sp>
        <p:nvSpPr>
          <p:cNvPr id="5" name="Rectangle: Folded Corner 4">
            <a:extLst>
              <a:ext uri="{FF2B5EF4-FFF2-40B4-BE49-F238E27FC236}">
                <a16:creationId xmlns:a16="http://schemas.microsoft.com/office/drawing/2014/main" id="{A3C86316-4C7B-DE53-3755-D6737E60BBE4}"/>
              </a:ext>
            </a:extLst>
          </p:cNvPr>
          <p:cNvSpPr/>
          <p:nvPr/>
        </p:nvSpPr>
        <p:spPr>
          <a:xfrm>
            <a:off x="886042" y="2631227"/>
            <a:ext cx="1866123" cy="1959429"/>
          </a:xfrm>
          <a:prstGeom prst="foldedCorner">
            <a:avLst/>
          </a:prstGeom>
          <a:solidFill>
            <a:srgbClr val="F79037"/>
          </a:solidFill>
          <a:ln w="38100">
            <a:solidFill>
              <a:srgbClr val="B2DE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sz="2000" b="1" dirty="0">
                <a:solidFill>
                  <a:schemeClr val="bg2"/>
                </a:solidFill>
              </a:rPr>
              <a:t>1. </a:t>
            </a:r>
            <a:r>
              <a:rPr lang="en-IE" sz="2000" b="1" dirty="0" err="1">
                <a:solidFill>
                  <a:schemeClr val="bg2"/>
                </a:solidFill>
              </a:rPr>
              <a:t>Arazi</a:t>
            </a:r>
            <a:r>
              <a:rPr lang="en-IE" sz="2000" b="1" dirty="0">
                <a:solidFill>
                  <a:schemeClr val="bg2"/>
                </a:solidFill>
              </a:rPr>
              <a:t> </a:t>
            </a:r>
            <a:r>
              <a:rPr lang="en-IE" sz="2000" b="1" dirty="0" err="1">
                <a:solidFill>
                  <a:schemeClr val="bg2"/>
                </a:solidFill>
              </a:rPr>
              <a:t>Kullanım</a:t>
            </a:r>
            <a:r>
              <a:rPr lang="en-IE" sz="2000" b="1" dirty="0">
                <a:solidFill>
                  <a:schemeClr val="bg2"/>
                </a:solidFill>
              </a:rPr>
              <a:t> </a:t>
            </a:r>
            <a:r>
              <a:rPr lang="en-IE" sz="2000" b="1" dirty="0" err="1">
                <a:solidFill>
                  <a:schemeClr val="bg2"/>
                </a:solidFill>
              </a:rPr>
              <a:t>Değişikliği</a:t>
            </a:r>
            <a:endParaRPr lang="en-IE" sz="2000" b="1" dirty="0">
              <a:solidFill>
                <a:schemeClr val="bg2"/>
              </a:solidFill>
            </a:endParaRPr>
          </a:p>
        </p:txBody>
      </p:sp>
      <p:sp>
        <p:nvSpPr>
          <p:cNvPr id="6" name="Rectangle: Folded Corner 5">
            <a:extLst>
              <a:ext uri="{FF2B5EF4-FFF2-40B4-BE49-F238E27FC236}">
                <a16:creationId xmlns:a16="http://schemas.microsoft.com/office/drawing/2014/main" id="{0AAB3081-24D7-E65C-F403-0CCF52AC2C34}"/>
              </a:ext>
            </a:extLst>
          </p:cNvPr>
          <p:cNvSpPr/>
          <p:nvPr/>
        </p:nvSpPr>
        <p:spPr>
          <a:xfrm>
            <a:off x="3046405" y="2631232"/>
            <a:ext cx="1866123" cy="1959429"/>
          </a:xfrm>
          <a:prstGeom prst="foldedCorner">
            <a:avLst/>
          </a:prstGeom>
          <a:solidFill>
            <a:srgbClr val="F79037"/>
          </a:solidFill>
          <a:ln w="38100">
            <a:solidFill>
              <a:srgbClr val="B2DE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sz="2000" b="1">
                <a:solidFill>
                  <a:schemeClr val="bg2"/>
                </a:solidFill>
              </a:rPr>
              <a:t>2. Tarım Uygulamaları</a:t>
            </a:r>
          </a:p>
        </p:txBody>
      </p:sp>
      <p:sp>
        <p:nvSpPr>
          <p:cNvPr id="7" name="Rectangle: Folded Corner 6">
            <a:extLst>
              <a:ext uri="{FF2B5EF4-FFF2-40B4-BE49-F238E27FC236}">
                <a16:creationId xmlns:a16="http://schemas.microsoft.com/office/drawing/2014/main" id="{1C3AC767-99A6-C0B9-3A11-58F437251B41}"/>
              </a:ext>
            </a:extLst>
          </p:cNvPr>
          <p:cNvSpPr/>
          <p:nvPr/>
        </p:nvSpPr>
        <p:spPr>
          <a:xfrm>
            <a:off x="5206768" y="2631228"/>
            <a:ext cx="1866123" cy="1959429"/>
          </a:xfrm>
          <a:prstGeom prst="foldedCorner">
            <a:avLst/>
          </a:prstGeom>
          <a:solidFill>
            <a:srgbClr val="F79037"/>
          </a:solidFill>
          <a:ln w="38100">
            <a:solidFill>
              <a:srgbClr val="B2DE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sz="2000" b="1">
                <a:solidFill>
                  <a:schemeClr val="bg2"/>
                </a:solidFill>
              </a:rPr>
              <a:t>3. Enerji Kullanımı</a:t>
            </a:r>
          </a:p>
        </p:txBody>
      </p:sp>
      <p:sp>
        <p:nvSpPr>
          <p:cNvPr id="8" name="Rectangle: Folded Corner 7">
            <a:extLst>
              <a:ext uri="{FF2B5EF4-FFF2-40B4-BE49-F238E27FC236}">
                <a16:creationId xmlns:a16="http://schemas.microsoft.com/office/drawing/2014/main" id="{9AD59E62-C609-75DD-5E52-DB6EFEE27918}"/>
              </a:ext>
            </a:extLst>
          </p:cNvPr>
          <p:cNvSpPr/>
          <p:nvPr/>
        </p:nvSpPr>
        <p:spPr>
          <a:xfrm>
            <a:off x="7367131" y="2631229"/>
            <a:ext cx="1866123" cy="1959429"/>
          </a:xfrm>
          <a:prstGeom prst="foldedCorner">
            <a:avLst/>
          </a:prstGeom>
          <a:solidFill>
            <a:srgbClr val="F79037"/>
          </a:solidFill>
          <a:ln w="38100">
            <a:solidFill>
              <a:srgbClr val="B2DE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sz="2000" b="1">
                <a:solidFill>
                  <a:schemeClr val="bg2"/>
                </a:solidFill>
              </a:rPr>
              <a:t>4. Yemek Atıkları</a:t>
            </a:r>
          </a:p>
        </p:txBody>
      </p:sp>
      <p:sp>
        <p:nvSpPr>
          <p:cNvPr id="9" name="Rectangle: Folded Corner 8">
            <a:extLst>
              <a:ext uri="{FF2B5EF4-FFF2-40B4-BE49-F238E27FC236}">
                <a16:creationId xmlns:a16="http://schemas.microsoft.com/office/drawing/2014/main" id="{6B37EF92-4405-33E7-7870-D7B62820E0F9}"/>
              </a:ext>
            </a:extLst>
          </p:cNvPr>
          <p:cNvSpPr/>
          <p:nvPr/>
        </p:nvSpPr>
        <p:spPr>
          <a:xfrm>
            <a:off x="9527494" y="2631232"/>
            <a:ext cx="1866123" cy="1959429"/>
          </a:xfrm>
          <a:prstGeom prst="foldedCorner">
            <a:avLst/>
          </a:prstGeom>
          <a:solidFill>
            <a:srgbClr val="F79037"/>
          </a:solidFill>
          <a:ln w="38100">
            <a:solidFill>
              <a:srgbClr val="B2DE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sz="2000" b="1">
                <a:solidFill>
                  <a:schemeClr val="bg2"/>
                </a:solidFill>
              </a:rPr>
              <a:t>5. Et Üretimi</a:t>
            </a:r>
          </a:p>
        </p:txBody>
      </p:sp>
      <p:pic>
        <p:nvPicPr>
          <p:cNvPr id="4" name="Picture 3">
            <a:extLst>
              <a:ext uri="{FF2B5EF4-FFF2-40B4-BE49-F238E27FC236}">
                <a16:creationId xmlns:a16="http://schemas.microsoft.com/office/drawing/2014/main" id="{A64729F7-E617-1567-A7D0-936B88EDBFBD}"/>
              </a:ext>
            </a:extLst>
          </p:cNvPr>
          <p:cNvPicPr>
            <a:picLocks noChangeAspect="1"/>
          </p:cNvPicPr>
          <p:nvPr/>
        </p:nvPicPr>
        <p:blipFill>
          <a:blip r:embed="rId2"/>
          <a:stretch>
            <a:fillRect/>
          </a:stretch>
        </p:blipFill>
        <p:spPr>
          <a:xfrm>
            <a:off x="10360288" y="695722"/>
            <a:ext cx="1033329" cy="1103783"/>
          </a:xfrm>
          <a:prstGeom prst="rect">
            <a:avLst/>
          </a:prstGeom>
        </p:spPr>
      </p:pic>
    </p:spTree>
    <p:extLst>
      <p:ext uri="{BB962C8B-B14F-4D97-AF65-F5344CB8AC3E}">
        <p14:creationId xmlns:p14="http://schemas.microsoft.com/office/powerpoint/2010/main" val="847323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EC53F7-0192-8C88-E4FE-2573DD78C77A}"/>
              </a:ext>
            </a:extLst>
          </p:cNvPr>
          <p:cNvSpPr>
            <a:spLocks noGrp="1"/>
          </p:cNvSpPr>
          <p:nvPr>
            <p:ph type="body" sz="quarter" idx="18"/>
          </p:nvPr>
        </p:nvSpPr>
        <p:spPr>
          <a:xfrm>
            <a:off x="809722" y="1223202"/>
            <a:ext cx="5434285" cy="5196788"/>
          </a:xfrm>
        </p:spPr>
        <p:txBody>
          <a:bodyPr lIns="91440" tIns="45720" rIns="91440" bIns="45720" anchor="t"/>
          <a:lstStyle/>
          <a:p>
            <a:r>
              <a:rPr lang="tr-TR" sz="2200"/>
              <a:t>Ormanların ve diğer doğal ekosistemlerin tarım arazisine dönüştürülmesi, bitki örtüsü ve toprakta depolanan karbonun salınması yoluyla sera gazı emisyonlarının yaklaşık %10'una sebep olur.</a:t>
            </a:r>
            <a:endParaRPr lang="tr-TR" sz="2200">
              <a:ea typeface="Calibri"/>
              <a:cs typeface="Calibri"/>
            </a:endParaRPr>
          </a:p>
          <a:p>
            <a:r>
              <a:rPr lang="tr-TR" sz="2200"/>
              <a:t>Küresel olarak ormansızlaştırılmış arazinin (araziyi temizlemek için yakılan ormanlar düşünüldüğünde) yaklaşık yarısı daha sonra doğrudan çiftlik hayvanlarını yetiştirmek veya tavuk, domuz ve balık gibi hayvanları (yediğimiz yiyecekler) beslemek için mahsul (özellikle de soya) yetiştirmek için kullanılıyor. Palmiye yağı ve kakao üretmek için yağmur ormanları da yok ediliyor.</a:t>
            </a:r>
            <a:endParaRPr lang="tr-TR" sz="2200">
              <a:ea typeface="Calibri"/>
              <a:cs typeface="Calibri"/>
            </a:endParaRPr>
          </a:p>
          <a:p>
            <a:endParaRPr lang="tr-TR" sz="2200">
              <a:ea typeface="Calibri"/>
              <a:cs typeface="Calibri"/>
            </a:endParaRPr>
          </a:p>
        </p:txBody>
      </p:sp>
      <p:sp>
        <p:nvSpPr>
          <p:cNvPr id="3" name="Text Placeholder 2">
            <a:extLst>
              <a:ext uri="{FF2B5EF4-FFF2-40B4-BE49-F238E27FC236}">
                <a16:creationId xmlns:a16="http://schemas.microsoft.com/office/drawing/2014/main" id="{294C4403-80FE-A56A-C76E-EC6D264C900B}"/>
              </a:ext>
            </a:extLst>
          </p:cNvPr>
          <p:cNvSpPr>
            <a:spLocks noGrp="1"/>
          </p:cNvSpPr>
          <p:nvPr>
            <p:ph type="body" sz="quarter" idx="16"/>
          </p:nvPr>
        </p:nvSpPr>
        <p:spPr>
          <a:xfrm>
            <a:off x="623684" y="615568"/>
            <a:ext cx="5363137" cy="992652"/>
          </a:xfrm>
        </p:spPr>
        <p:txBody>
          <a:bodyPr lIns="91440" tIns="45720" rIns="91440" bIns="45720" anchor="t">
            <a:noAutofit/>
          </a:bodyPr>
          <a:lstStyle/>
          <a:p>
            <a:pPr algn="l" rtl="0"/>
            <a:r>
              <a:rPr lang="tr-TR"/>
              <a:t>1. Arazi Kullanım Değişikliği</a:t>
            </a:r>
            <a:endParaRPr lang="tr-TR">
              <a:ea typeface="Calibri"/>
              <a:cs typeface="Calibri"/>
            </a:endParaRPr>
          </a:p>
        </p:txBody>
      </p:sp>
      <p:pic>
        <p:nvPicPr>
          <p:cNvPr id="6" name="Picture Placeholder 5" descr="A group of trees in a field  Description automatically generated with low confidence">
            <a:extLst>
              <a:ext uri="{FF2B5EF4-FFF2-40B4-BE49-F238E27FC236}">
                <a16:creationId xmlns:a16="http://schemas.microsoft.com/office/drawing/2014/main" id="{D762DA58-7064-DE5D-9D9B-1ABD1800E6F5}"/>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8D4CEC01-2A28-3AC6-70D1-A6324B78825F}"/>
              </a:ext>
            </a:extLst>
          </p:cNvPr>
          <p:cNvSpPr txBox="1"/>
          <p:nvPr/>
        </p:nvSpPr>
        <p:spPr>
          <a:xfrm>
            <a:off x="5119335" y="5739368"/>
            <a:ext cx="1540042" cy="369332"/>
          </a:xfrm>
          <a:prstGeom prst="rect">
            <a:avLst/>
          </a:prstGeom>
          <a:noFill/>
        </p:spPr>
        <p:txBody>
          <a:bodyPr wrap="square" rtlCol="0">
            <a:spAutoFit/>
          </a:bodyPr>
          <a:lstStyle/>
          <a:p>
            <a:pPr algn="l" rtl="0"/>
            <a:r>
              <a:rPr lang="en-IE" b="1">
                <a:solidFill>
                  <a:srgbClr val="F79037"/>
                </a:solidFill>
                <a:hlinkClick r:id="rId3">
                  <a:extLst>
                    <a:ext uri="{A12FA001-AC4F-418D-AE19-62706E023703}">
                      <ahyp:hlinkClr xmlns:ahyp="http://schemas.microsoft.com/office/drawing/2018/hyperlinkcolor" val="tx"/>
                    </a:ext>
                  </a:extLst>
                </a:hlinkClick>
              </a:rPr>
              <a:t>Kaynak</a:t>
            </a:r>
            <a:endParaRPr lang="en-IE" b="1">
              <a:solidFill>
                <a:srgbClr val="F79037"/>
              </a:solidFill>
            </a:endParaRPr>
          </a:p>
        </p:txBody>
      </p:sp>
    </p:spTree>
    <p:extLst>
      <p:ext uri="{BB962C8B-B14F-4D97-AF65-F5344CB8AC3E}">
        <p14:creationId xmlns:p14="http://schemas.microsoft.com/office/powerpoint/2010/main" val="824585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0F869-5DF8-F6E0-33B8-2F1F408A8CF2}"/>
              </a:ext>
            </a:extLst>
          </p:cNvPr>
          <p:cNvSpPr>
            <a:spLocks noGrp="1"/>
          </p:cNvSpPr>
          <p:nvPr>
            <p:ph type="body" sz="quarter" idx="18"/>
          </p:nvPr>
        </p:nvSpPr>
        <p:spPr>
          <a:xfrm>
            <a:off x="898357" y="1715722"/>
            <a:ext cx="5646906" cy="4363906"/>
          </a:xfrm>
        </p:spPr>
        <p:txBody>
          <a:bodyPr lIns="91440" tIns="45720" rIns="91440" bIns="45720" anchor="t"/>
          <a:lstStyle/>
          <a:p>
            <a:r>
              <a:rPr lang="tr-TR"/>
              <a:t>Tarımsal uygulamalar, Sanayi Devrimi'nden bu yana sürekli olarak yoğunlaştı ve ekilebilir arazi alanına göre mahsul veriminde büyük artışlar sağladı. Ancak, çiftçilerin üretimi artırmak için güvendiği birçok teknik, çevreye zarar verebilmektedir. Sentetik gübre kullanımı, gübre yönetimi ve toprak işleme süreci, güçlü bir sera gazı olan azot oksit emisyonlarına katkıda bulunur. Aynı zamanda hayvan gübresi ve </a:t>
            </a:r>
            <a:r>
              <a:rPr lang="tr-TR" err="1"/>
              <a:t>enteral</a:t>
            </a:r>
            <a:r>
              <a:rPr lang="tr-TR"/>
              <a:t> fermantasyondan da metan emisyonları oluşmaktadır.</a:t>
            </a:r>
            <a:endParaRPr lang="tr-TR">
              <a:ea typeface="Calibri"/>
              <a:cs typeface="Calibri"/>
            </a:endParaRPr>
          </a:p>
        </p:txBody>
      </p:sp>
      <p:sp>
        <p:nvSpPr>
          <p:cNvPr id="3" name="Text Placeholder 2">
            <a:extLst>
              <a:ext uri="{FF2B5EF4-FFF2-40B4-BE49-F238E27FC236}">
                <a16:creationId xmlns:a16="http://schemas.microsoft.com/office/drawing/2014/main" id="{76E121C8-F09E-1B08-172E-BF354471EF71}"/>
              </a:ext>
            </a:extLst>
          </p:cNvPr>
          <p:cNvSpPr>
            <a:spLocks noGrp="1"/>
          </p:cNvSpPr>
          <p:nvPr>
            <p:ph type="body" sz="quarter" idx="16"/>
          </p:nvPr>
        </p:nvSpPr>
        <p:spPr/>
        <p:txBody>
          <a:bodyPr/>
          <a:lstStyle/>
          <a:p>
            <a:pPr algn="l" rtl="0"/>
            <a:r>
              <a:rPr lang="en-IE"/>
              <a:t>2. Tarım Uygulamaları</a:t>
            </a:r>
          </a:p>
        </p:txBody>
      </p:sp>
      <p:sp>
        <p:nvSpPr>
          <p:cNvPr id="5" name="Speech Bubble: Rectangle with Corners Rounded 4">
            <a:extLst>
              <a:ext uri="{FF2B5EF4-FFF2-40B4-BE49-F238E27FC236}">
                <a16:creationId xmlns:a16="http://schemas.microsoft.com/office/drawing/2014/main" id="{253E1675-58E3-09AE-82B7-49C50494115C}"/>
              </a:ext>
            </a:extLst>
          </p:cNvPr>
          <p:cNvSpPr/>
          <p:nvPr/>
        </p:nvSpPr>
        <p:spPr>
          <a:xfrm>
            <a:off x="7016620" y="1554519"/>
            <a:ext cx="4870580" cy="4183808"/>
          </a:xfrm>
          <a:prstGeom prst="wedgeRoundRectCallout">
            <a:avLst>
              <a:gd name="adj1" fmla="val -64387"/>
              <a:gd name="adj2" fmla="val 8634"/>
              <a:gd name="adj3" fmla="val 16667"/>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tr-TR" sz="2400">
                <a:solidFill>
                  <a:srgbClr val="121212"/>
                </a:solidFill>
              </a:rPr>
              <a:t>BUNU </a:t>
            </a:r>
            <a:r>
              <a:rPr lang="tr-TR" sz="2400" b="0" i="0">
                <a:solidFill>
                  <a:srgbClr val="121212"/>
                </a:solidFill>
                <a:effectLst/>
              </a:rPr>
              <a:t>BİLİYOR MUYDUNUZ</a:t>
            </a:r>
            <a:r>
              <a:rPr lang="tr-TR" sz="2400">
                <a:solidFill>
                  <a:srgbClr val="121212"/>
                </a:solidFill>
              </a:rPr>
              <a:t>?</a:t>
            </a:r>
            <a:endParaRPr lang="tr-TR" sz="2000">
              <a:solidFill>
                <a:srgbClr val="F79037"/>
              </a:solidFill>
              <a:ea typeface="Calibri"/>
              <a:cs typeface="Calibri"/>
            </a:endParaRPr>
          </a:p>
          <a:p>
            <a:pPr algn="ctr"/>
            <a:r>
              <a:rPr lang="tr-TR" sz="2400">
                <a:solidFill>
                  <a:srgbClr val="121212"/>
                </a:solidFill>
              </a:rPr>
              <a:t> </a:t>
            </a:r>
            <a:r>
              <a:rPr lang="tr-TR" sz="2400" b="0" i="0">
                <a:solidFill>
                  <a:srgbClr val="121212"/>
                </a:solidFill>
                <a:effectLst/>
              </a:rPr>
              <a:t>Dünya </a:t>
            </a:r>
            <a:r>
              <a:rPr lang="tr-TR" sz="2400">
                <a:solidFill>
                  <a:srgbClr val="121212"/>
                </a:solidFill>
              </a:rPr>
              <a:t>çapındaki</a:t>
            </a:r>
            <a:r>
              <a:rPr lang="tr-TR" sz="2400" b="0" i="0">
                <a:solidFill>
                  <a:srgbClr val="121212"/>
                </a:solidFill>
                <a:effectLst/>
              </a:rPr>
              <a:t> tarım, insanların tatlı su tüketiminin %70'ini </a:t>
            </a:r>
            <a:r>
              <a:rPr lang="tr-TR" sz="2400">
                <a:solidFill>
                  <a:srgbClr val="121212"/>
                </a:solidFill>
              </a:rPr>
              <a:t>kullanıyor. </a:t>
            </a:r>
            <a:r>
              <a:rPr lang="tr-TR" sz="2400" b="0" i="0">
                <a:solidFill>
                  <a:srgbClr val="121212"/>
                </a:solidFill>
                <a:effectLst/>
              </a:rPr>
              <a:t>Bu suyun büyük bir kısmı, </a:t>
            </a:r>
            <a:r>
              <a:rPr lang="tr-TR" sz="2400">
                <a:solidFill>
                  <a:srgbClr val="121212"/>
                </a:solidFill>
              </a:rPr>
              <a:t>farklı türde bitki</a:t>
            </a:r>
            <a:r>
              <a:rPr lang="tr-TR" sz="2400" b="0" i="0">
                <a:solidFill>
                  <a:srgbClr val="121212"/>
                </a:solidFill>
                <a:effectLst/>
              </a:rPr>
              <a:t> sulama programları aracılığıyla ekili</a:t>
            </a:r>
            <a:r>
              <a:rPr lang="tr-TR" sz="2400">
                <a:solidFill>
                  <a:srgbClr val="121212"/>
                </a:solidFill>
              </a:rPr>
              <a:t> </a:t>
            </a:r>
            <a:r>
              <a:rPr lang="tr-TR" sz="2400" b="0" i="0">
                <a:solidFill>
                  <a:srgbClr val="121212"/>
                </a:solidFill>
                <a:effectLst/>
              </a:rPr>
              <a:t>alanlara</a:t>
            </a:r>
            <a:r>
              <a:rPr lang="tr-TR" sz="2400">
                <a:solidFill>
                  <a:srgbClr val="121212"/>
                </a:solidFill>
              </a:rPr>
              <a:t> </a:t>
            </a:r>
            <a:r>
              <a:rPr lang="tr-TR" sz="2400" b="0" i="0">
                <a:solidFill>
                  <a:srgbClr val="121212"/>
                </a:solidFill>
                <a:effectLst/>
              </a:rPr>
              <a:t>yönlendirilmektedir.</a:t>
            </a:r>
            <a:r>
              <a:rPr lang="tr-TR" sz="2400">
                <a:solidFill>
                  <a:srgbClr val="121212"/>
                </a:solidFill>
              </a:rPr>
              <a:t> </a:t>
            </a:r>
            <a:r>
              <a:rPr lang="tr-TR" sz="2000" b="0" i="0">
                <a:solidFill>
                  <a:srgbClr val="F79037"/>
                </a:solidFill>
                <a:effectLst/>
                <a:hlinkClick r:id="rId2">
                  <a:extLst>
                    <a:ext uri="{A12FA001-AC4F-418D-AE19-62706E023703}">
                      <ahyp:hlinkClr xmlns:ahyp="http://schemas.microsoft.com/office/drawing/2018/hyperlinkcolor" val="tx"/>
                    </a:ext>
                  </a:extLst>
                </a:hlinkClick>
              </a:rPr>
              <a:t>Kaynak</a:t>
            </a:r>
            <a:endParaRPr lang="tr-TR" sz="2000">
              <a:solidFill>
                <a:srgbClr val="F79037"/>
              </a:solidFill>
              <a:ea typeface="Calibri"/>
              <a:cs typeface="Calibri"/>
            </a:endParaRPr>
          </a:p>
        </p:txBody>
      </p:sp>
      <p:grpSp>
        <p:nvGrpSpPr>
          <p:cNvPr id="6" name="Group 5">
            <a:extLst>
              <a:ext uri="{FF2B5EF4-FFF2-40B4-BE49-F238E27FC236}">
                <a16:creationId xmlns:a16="http://schemas.microsoft.com/office/drawing/2014/main" id="{FB3C6E1F-743A-B800-B855-135DDFBF7FD8}"/>
              </a:ext>
            </a:extLst>
          </p:cNvPr>
          <p:cNvGrpSpPr/>
          <p:nvPr/>
        </p:nvGrpSpPr>
        <p:grpSpPr>
          <a:xfrm>
            <a:off x="7143957" y="1869645"/>
            <a:ext cx="542444" cy="654260"/>
            <a:chOff x="8736336" y="773976"/>
            <a:chExt cx="925001" cy="925018"/>
          </a:xfrm>
        </p:grpSpPr>
        <p:grpSp>
          <p:nvGrpSpPr>
            <p:cNvPr id="7" name="Graphic 2">
              <a:extLst>
                <a:ext uri="{FF2B5EF4-FFF2-40B4-BE49-F238E27FC236}">
                  <a16:creationId xmlns:a16="http://schemas.microsoft.com/office/drawing/2014/main" id="{C1A310E2-E8CF-380C-7488-7367236A94EE}"/>
                </a:ext>
              </a:extLst>
            </p:cNvPr>
            <p:cNvGrpSpPr/>
            <p:nvPr/>
          </p:nvGrpSpPr>
          <p:grpSpPr>
            <a:xfrm>
              <a:off x="8736336" y="773976"/>
              <a:ext cx="925001" cy="925018"/>
              <a:chOff x="8736336" y="773976"/>
              <a:chExt cx="925001" cy="925018"/>
            </a:xfrm>
            <a:solidFill>
              <a:srgbClr val="010101"/>
            </a:solidFill>
          </p:grpSpPr>
          <p:sp>
            <p:nvSpPr>
              <p:cNvPr id="10" name="Freeform 527">
                <a:extLst>
                  <a:ext uri="{FF2B5EF4-FFF2-40B4-BE49-F238E27FC236}">
                    <a16:creationId xmlns:a16="http://schemas.microsoft.com/office/drawing/2014/main" id="{9B8F215B-EA6B-7DDA-04F7-5E187B61132A}"/>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rgbClr val="010101"/>
              </a:solidFill>
              <a:ln w="9028" cap="flat">
                <a:noFill/>
                <a:prstDash val="solid"/>
                <a:miter/>
              </a:ln>
            </p:spPr>
            <p:txBody>
              <a:bodyPr rtlCol="0" anchor="ctr"/>
              <a:lstStyle/>
              <a:p>
                <a:pPr algn="l" rtl="0"/>
                <a:endParaRPr lang="en-US"/>
              </a:p>
            </p:txBody>
          </p:sp>
          <p:sp>
            <p:nvSpPr>
              <p:cNvPr id="11" name="Freeform 528">
                <a:extLst>
                  <a:ext uri="{FF2B5EF4-FFF2-40B4-BE49-F238E27FC236}">
                    <a16:creationId xmlns:a16="http://schemas.microsoft.com/office/drawing/2014/main" id="{8A50116A-5969-385F-3F02-B24101E6547E}"/>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noFill/>
                <a:prstDash val="solid"/>
                <a:miter/>
              </a:ln>
            </p:spPr>
            <p:txBody>
              <a:bodyPr rtlCol="0" anchor="ctr"/>
              <a:lstStyle/>
              <a:p>
                <a:pPr algn="l" rtl="0"/>
                <a:endParaRPr lang="en-US"/>
              </a:p>
            </p:txBody>
          </p:sp>
          <p:sp>
            <p:nvSpPr>
              <p:cNvPr id="12" name="Freeform 529">
                <a:extLst>
                  <a:ext uri="{FF2B5EF4-FFF2-40B4-BE49-F238E27FC236}">
                    <a16:creationId xmlns:a16="http://schemas.microsoft.com/office/drawing/2014/main" id="{5498FE42-1ABC-A744-8693-A435810C0F30}"/>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noFill/>
                <a:prstDash val="solid"/>
                <a:miter/>
              </a:ln>
            </p:spPr>
            <p:txBody>
              <a:bodyPr rtlCol="0" anchor="ctr"/>
              <a:lstStyle/>
              <a:p>
                <a:pPr algn="l" rtl="0"/>
                <a:endParaRPr lang="en-US"/>
              </a:p>
            </p:txBody>
          </p:sp>
          <p:sp>
            <p:nvSpPr>
              <p:cNvPr id="13" name="Freeform 530">
                <a:extLst>
                  <a:ext uri="{FF2B5EF4-FFF2-40B4-BE49-F238E27FC236}">
                    <a16:creationId xmlns:a16="http://schemas.microsoft.com/office/drawing/2014/main" id="{8E89C2D9-E874-D4F3-B5E4-859011A88D8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noFill/>
                <a:prstDash val="solid"/>
                <a:miter/>
              </a:ln>
            </p:spPr>
            <p:txBody>
              <a:bodyPr rtlCol="0" anchor="ctr"/>
              <a:lstStyle/>
              <a:p>
                <a:pPr algn="l" rtl="0"/>
                <a:endParaRPr lang="en-US"/>
              </a:p>
            </p:txBody>
          </p:sp>
          <p:sp>
            <p:nvSpPr>
              <p:cNvPr id="14" name="Freeform 531">
                <a:extLst>
                  <a:ext uri="{FF2B5EF4-FFF2-40B4-BE49-F238E27FC236}">
                    <a16:creationId xmlns:a16="http://schemas.microsoft.com/office/drawing/2014/main" id="{3A801AC1-F7B8-F5B5-8D02-F5FC306ABF7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noFill/>
                <a:prstDash val="solid"/>
                <a:miter/>
              </a:ln>
            </p:spPr>
            <p:txBody>
              <a:bodyPr rtlCol="0" anchor="ctr"/>
              <a:lstStyle/>
              <a:p>
                <a:pPr algn="l" rtl="0"/>
                <a:endParaRPr lang="en-US"/>
              </a:p>
            </p:txBody>
          </p:sp>
          <p:sp>
            <p:nvSpPr>
              <p:cNvPr id="15" name="Freeform 532">
                <a:extLst>
                  <a:ext uri="{FF2B5EF4-FFF2-40B4-BE49-F238E27FC236}">
                    <a16:creationId xmlns:a16="http://schemas.microsoft.com/office/drawing/2014/main" id="{5807DAC7-7917-69AD-6E47-DB1647DE3623}"/>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noFill/>
                <a:prstDash val="solid"/>
                <a:miter/>
              </a:ln>
            </p:spPr>
            <p:txBody>
              <a:bodyPr rtlCol="0" anchor="ctr"/>
              <a:lstStyle/>
              <a:p>
                <a:pPr algn="l" rtl="0"/>
                <a:endParaRPr lang="en-US"/>
              </a:p>
            </p:txBody>
          </p:sp>
          <p:sp>
            <p:nvSpPr>
              <p:cNvPr id="16" name="Freeform 533">
                <a:extLst>
                  <a:ext uri="{FF2B5EF4-FFF2-40B4-BE49-F238E27FC236}">
                    <a16:creationId xmlns:a16="http://schemas.microsoft.com/office/drawing/2014/main" id="{67117A2E-563B-BCBC-5358-C19E1B431CD3}"/>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noFill/>
                <a:prstDash val="solid"/>
                <a:miter/>
              </a:ln>
            </p:spPr>
            <p:txBody>
              <a:bodyPr rtlCol="0" anchor="ctr"/>
              <a:lstStyle/>
              <a:p>
                <a:pPr algn="l" rtl="0"/>
                <a:endParaRPr lang="en-US"/>
              </a:p>
            </p:txBody>
          </p:sp>
        </p:grpSp>
        <p:sp>
          <p:nvSpPr>
            <p:cNvPr id="8" name="Freeform 525">
              <a:extLst>
                <a:ext uri="{FF2B5EF4-FFF2-40B4-BE49-F238E27FC236}">
                  <a16:creationId xmlns:a16="http://schemas.microsoft.com/office/drawing/2014/main" id="{6CD40E0A-9F9B-721C-4EB3-36C66F45E165}"/>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2"/>
            </a:solidFill>
            <a:ln w="9028" cap="flat">
              <a:noFill/>
              <a:prstDash val="solid"/>
              <a:miter/>
            </a:ln>
          </p:spPr>
          <p:txBody>
            <a:bodyPr rtlCol="0" anchor="ctr"/>
            <a:lstStyle/>
            <a:p>
              <a:pPr algn="l" rtl="0"/>
              <a:endParaRPr lang="en-US"/>
            </a:p>
          </p:txBody>
        </p:sp>
        <p:sp>
          <p:nvSpPr>
            <p:cNvPr id="9" name="Freeform 526">
              <a:extLst>
                <a:ext uri="{FF2B5EF4-FFF2-40B4-BE49-F238E27FC236}">
                  <a16:creationId xmlns:a16="http://schemas.microsoft.com/office/drawing/2014/main" id="{8EEC48F4-455A-5A21-0C0E-D926304A5301}"/>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2"/>
            </a:solidFill>
            <a:ln w="9028"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1659158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997D1-1FBD-C459-5310-AA1D25E7262C}"/>
              </a:ext>
            </a:extLst>
          </p:cNvPr>
          <p:cNvSpPr>
            <a:spLocks noGrp="1"/>
          </p:cNvSpPr>
          <p:nvPr>
            <p:ph type="body" sz="quarter" idx="18"/>
          </p:nvPr>
        </p:nvSpPr>
        <p:spPr>
          <a:xfrm>
            <a:off x="898357" y="1530051"/>
            <a:ext cx="5637876" cy="3885440"/>
          </a:xfrm>
        </p:spPr>
        <p:txBody>
          <a:bodyPr lIns="91440" tIns="45720" rIns="91440" bIns="45720" anchor="t"/>
          <a:lstStyle/>
          <a:p>
            <a:pPr algn="l" rtl="0"/>
            <a:r>
              <a:rPr lang="tr-TR" b="0" i="0">
                <a:effectLst/>
              </a:rPr>
              <a:t>Gıda üretimi, sulama, taşıma ve işleme için önemli miktarda enerji gerektirir. Fosil yakıtların enerji üretimi için kullanılması önemli bir sera gazı emisyonu kaynağıdır.</a:t>
            </a:r>
            <a:endParaRPr lang="tr-TR" b="0" i="0">
              <a:effectLst/>
              <a:ea typeface="Calibri"/>
              <a:cs typeface="Calibri"/>
            </a:endParaRPr>
          </a:p>
          <a:p>
            <a:r>
              <a:rPr lang="tr-TR"/>
              <a:t>Gıda üretimiyle ilişkili emisyonların azaltılması, artan enerji verimliliği, yenilenebilir enerji kaynaklarının kullanımı ve enerji yoğun gıda üretimi uygulamalarına yönelik genel talebin azaltılması dahil olmak üzere kapsamlı bir stratejiye ihtiyaç duyulmaktadır.</a:t>
            </a:r>
            <a:endParaRPr lang="tr-TR">
              <a:ea typeface="Calibri"/>
              <a:cs typeface="Calibri"/>
            </a:endParaRPr>
          </a:p>
        </p:txBody>
      </p:sp>
      <p:sp>
        <p:nvSpPr>
          <p:cNvPr id="3" name="Text Placeholder 2">
            <a:extLst>
              <a:ext uri="{FF2B5EF4-FFF2-40B4-BE49-F238E27FC236}">
                <a16:creationId xmlns:a16="http://schemas.microsoft.com/office/drawing/2014/main" id="{E1451C92-A5E6-0A3A-F7B1-8A5509D2730A}"/>
              </a:ext>
            </a:extLst>
          </p:cNvPr>
          <p:cNvSpPr>
            <a:spLocks noGrp="1"/>
          </p:cNvSpPr>
          <p:nvPr>
            <p:ph type="body" sz="quarter" idx="16"/>
          </p:nvPr>
        </p:nvSpPr>
        <p:spPr>
          <a:xfrm>
            <a:off x="898358" y="890242"/>
            <a:ext cx="4990998" cy="549629"/>
          </a:xfrm>
        </p:spPr>
        <p:txBody>
          <a:bodyPr lIns="91440" tIns="45720" rIns="91440" bIns="45720" anchor="t">
            <a:noAutofit/>
          </a:bodyPr>
          <a:lstStyle/>
          <a:p>
            <a:pPr algn="l" rtl="0"/>
            <a:r>
              <a:rPr lang="en-IE"/>
              <a:t>3. Enerji </a:t>
            </a:r>
            <a:r>
              <a:rPr lang="en-IE" err="1"/>
              <a:t>Kullanımı</a:t>
            </a:r>
            <a:endParaRPr lang="en-IE" err="1">
              <a:ea typeface="Calibri"/>
              <a:cs typeface="Calibri"/>
            </a:endParaRPr>
          </a:p>
        </p:txBody>
      </p:sp>
      <p:pic>
        <p:nvPicPr>
          <p:cNvPr id="6" name="Picture Placeholder 5" descr="Smoke from factory">
            <a:extLst>
              <a:ext uri="{FF2B5EF4-FFF2-40B4-BE49-F238E27FC236}">
                <a16:creationId xmlns:a16="http://schemas.microsoft.com/office/drawing/2014/main" id="{14F2A097-2A6D-0BA8-B507-E44F37C761EA}"/>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77227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DD1CB0-AD81-41CD-5AAB-45E47166C2EE}"/>
              </a:ext>
            </a:extLst>
          </p:cNvPr>
          <p:cNvSpPr>
            <a:spLocks noGrp="1"/>
          </p:cNvSpPr>
          <p:nvPr>
            <p:ph type="body" sz="quarter" idx="18"/>
          </p:nvPr>
        </p:nvSpPr>
        <p:spPr>
          <a:xfrm>
            <a:off x="898358" y="1660680"/>
            <a:ext cx="5493111" cy="3025975"/>
          </a:xfrm>
        </p:spPr>
        <p:txBody>
          <a:bodyPr lIns="91440" tIns="45720" rIns="91440" bIns="45720" anchor="t"/>
          <a:lstStyle/>
          <a:p>
            <a:r>
              <a:rPr lang="tr-TR"/>
              <a:t>Gıda israf edildiğinde, üretiminde kullanılan enerji, su, toprak ve gübreler boşa harcanmış olur. Bu gıda atıkları ayrışırken atmosfere metan ve diğer sera gazları salınır. Ek olarak, gıda atığı, gıda üretimi ve bertarafı; taşımacılık işlemlerinden ve diğer enerji kullanımından kaynaklı ek sera gazı üretir ve böylece iklim değişikliğine katkıda bulunur.</a:t>
            </a:r>
            <a:endParaRPr lang="tr-TR">
              <a:ea typeface="Calibri"/>
              <a:cs typeface="Calibri"/>
            </a:endParaRPr>
          </a:p>
        </p:txBody>
      </p:sp>
      <p:sp>
        <p:nvSpPr>
          <p:cNvPr id="3" name="Text Placeholder 2">
            <a:extLst>
              <a:ext uri="{FF2B5EF4-FFF2-40B4-BE49-F238E27FC236}">
                <a16:creationId xmlns:a16="http://schemas.microsoft.com/office/drawing/2014/main" id="{6D3EEC9E-268E-8B34-8D70-971D9B06C0C4}"/>
              </a:ext>
            </a:extLst>
          </p:cNvPr>
          <p:cNvSpPr>
            <a:spLocks noGrp="1"/>
          </p:cNvSpPr>
          <p:nvPr>
            <p:ph type="body" sz="quarter" idx="16"/>
          </p:nvPr>
        </p:nvSpPr>
        <p:spPr/>
        <p:txBody>
          <a:bodyPr lIns="91440" tIns="45720" rIns="91440" bIns="45720" anchor="t">
            <a:noAutofit/>
          </a:bodyPr>
          <a:lstStyle/>
          <a:p>
            <a:pPr algn="l" rtl="0"/>
            <a:r>
              <a:rPr lang="tr-TR"/>
              <a:t>4. Yemek Atıkları</a:t>
            </a:r>
            <a:endParaRPr lang="tr-TR">
              <a:ea typeface="Calibri"/>
              <a:cs typeface="Calibri"/>
            </a:endParaRPr>
          </a:p>
        </p:txBody>
      </p:sp>
      <p:pic>
        <p:nvPicPr>
          <p:cNvPr id="10" name="Picture Placeholder 9">
            <a:extLst>
              <a:ext uri="{FF2B5EF4-FFF2-40B4-BE49-F238E27FC236}">
                <a16:creationId xmlns:a16="http://schemas.microsoft.com/office/drawing/2014/main" id="{6C5CCB0B-2930-2770-06F4-97985A6C5B4F}"/>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6545263" y="1452563"/>
            <a:ext cx="5646737" cy="4656137"/>
          </a:xfrm>
        </p:spPr>
      </p:pic>
    </p:spTree>
    <p:extLst>
      <p:ext uri="{BB962C8B-B14F-4D97-AF65-F5344CB8AC3E}">
        <p14:creationId xmlns:p14="http://schemas.microsoft.com/office/powerpoint/2010/main" val="215265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E29D5-F391-EF6C-2806-A2688DADC5B2}"/>
              </a:ext>
            </a:extLst>
          </p:cNvPr>
          <p:cNvSpPr>
            <a:spLocks noGrp="1"/>
          </p:cNvSpPr>
          <p:nvPr>
            <p:ph type="body" sz="quarter" idx="18"/>
          </p:nvPr>
        </p:nvSpPr>
        <p:spPr>
          <a:xfrm>
            <a:off x="898357" y="1443611"/>
            <a:ext cx="5646737" cy="3025975"/>
          </a:xfrm>
        </p:spPr>
        <p:txBody>
          <a:bodyPr lIns="91440" tIns="45720" rIns="91440" bIns="45720" anchor="t"/>
          <a:lstStyle/>
          <a:p>
            <a:r>
              <a:rPr lang="tr-TR"/>
              <a:t>Et üretimi özellikle yoğun kaynak </a:t>
            </a:r>
            <a:r>
              <a:rPr lang="tr-TR" err="1"/>
              <a:t>kullanımıy</a:t>
            </a:r>
            <a:r>
              <a:rPr lang="tr-TR"/>
              <a:t>-la, yüksek miktarlarda su, toprak ve yem</a:t>
            </a:r>
            <a:r>
              <a:rPr lang="tr-TR">
                <a:ea typeface="+mn-lt"/>
                <a:cs typeface="+mn-lt"/>
              </a:rPr>
              <a:t>  (bazen otlatma veya yem mahsullerine izin vermek için arazi kullanım değişikliğini)</a:t>
            </a:r>
            <a:r>
              <a:rPr lang="tr-TR"/>
              <a:t> </a:t>
            </a:r>
            <a:r>
              <a:rPr lang="tr-TR" err="1"/>
              <a:t>ge-rektirir</a:t>
            </a:r>
            <a:r>
              <a:rPr lang="tr-TR"/>
              <a:t>. Hayvancılık, büyük ölçüde enterik fermantasyon ve kötü gübre yönetiminden kaynaklanan metan emisyonları yoluyla, küresel sera gazı emisyonlarının önemli bir oranından sorumludur. Et üretimi ayrıca nakliye, işleme ve soğutma için önemli miktarda enerji gerektirir. Fosil yakıtlar genellikle bu enerjiyi üretmek için kullanılır.</a:t>
            </a:r>
            <a:endParaRPr lang="tr-TR">
              <a:ea typeface="Calibri"/>
              <a:cs typeface="Calibri"/>
            </a:endParaRPr>
          </a:p>
        </p:txBody>
      </p:sp>
      <p:sp>
        <p:nvSpPr>
          <p:cNvPr id="3" name="Text Placeholder 2">
            <a:extLst>
              <a:ext uri="{FF2B5EF4-FFF2-40B4-BE49-F238E27FC236}">
                <a16:creationId xmlns:a16="http://schemas.microsoft.com/office/drawing/2014/main" id="{8DD4702F-DACA-66E4-87FA-B2C9F52B3241}"/>
              </a:ext>
            </a:extLst>
          </p:cNvPr>
          <p:cNvSpPr>
            <a:spLocks noGrp="1"/>
          </p:cNvSpPr>
          <p:nvPr>
            <p:ph type="body" sz="quarter" idx="16"/>
          </p:nvPr>
        </p:nvSpPr>
        <p:spPr>
          <a:xfrm>
            <a:off x="898358" y="777121"/>
            <a:ext cx="4990998" cy="496466"/>
          </a:xfrm>
        </p:spPr>
        <p:txBody>
          <a:bodyPr/>
          <a:lstStyle/>
          <a:p>
            <a:pPr algn="l" rtl="0"/>
            <a:r>
              <a:rPr lang="en-IE"/>
              <a:t>5. Et Üretimi</a:t>
            </a:r>
          </a:p>
        </p:txBody>
      </p:sp>
      <p:pic>
        <p:nvPicPr>
          <p:cNvPr id="6" name="Picture Placeholder 5" descr="Cows eating from trough">
            <a:extLst>
              <a:ext uri="{FF2B5EF4-FFF2-40B4-BE49-F238E27FC236}">
                <a16:creationId xmlns:a16="http://schemas.microsoft.com/office/drawing/2014/main" id="{BC243DC6-A505-8F1E-17AB-3E58968213A2}"/>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649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680549-B50B-AAB8-8DA4-C302EFDA1577}"/>
              </a:ext>
            </a:extLst>
          </p:cNvPr>
          <p:cNvSpPr>
            <a:spLocks noGrp="1"/>
          </p:cNvSpPr>
          <p:nvPr>
            <p:ph type="body" sz="quarter" idx="18"/>
          </p:nvPr>
        </p:nvSpPr>
        <p:spPr>
          <a:xfrm>
            <a:off x="898357" y="1330013"/>
            <a:ext cx="6893498" cy="4280373"/>
          </a:xfrm>
        </p:spPr>
        <p:txBody>
          <a:bodyPr lIns="91440" tIns="45720" rIns="91440" bIns="45720" anchor="t"/>
          <a:lstStyle/>
          <a:p>
            <a:r>
              <a:rPr lang="tr-TR"/>
              <a:t>Kontrol edilmediği takdirde, iklim değişikliği ortalama küresel sıcaklıkların 3°C'nin üzerine çıkmasına neden olacak ve ekosistemi olumsuz etkileyecektir. İklim değişikliğinin fırtınaları ve felaketleri nasıl şiddetlendirdiğini; yiyecek ve su kıtlığı gibi tehditlerini şimdiden görüyoruz.</a:t>
            </a:r>
            <a:endParaRPr lang="tr-TR">
              <a:ea typeface="Calibri"/>
              <a:cs typeface="Calibri"/>
            </a:endParaRPr>
          </a:p>
          <a:p>
            <a:r>
              <a:rPr lang="tr-TR"/>
              <a:t>Hiçbir şey yapmamak bize şimdi harekete geçmekten çok daha pahalıya mal olacak. Sera gazı emisyonlarını azaltırken ve iklim direncini geliştirirken; istihdamı arttırma, refah sağlama ve daha iyi bir yaşam kalitesine ulaşma yolunda adımlar atma fırsatımız var. </a:t>
            </a:r>
            <a:r>
              <a:rPr lang="tr-TR">
                <a:solidFill>
                  <a:schemeClr val="bg1"/>
                </a:solidFill>
                <a:highlight>
                  <a:srgbClr val="F79037"/>
                </a:highlight>
                <a:hlinkClick r:id="rId2">
                  <a:extLst>
                    <a:ext uri="{A12FA001-AC4F-418D-AE19-62706E023703}">
                      <ahyp:hlinkClr xmlns:ahyp="http://schemas.microsoft.com/office/drawing/2018/hyperlinkcolor" val="tx"/>
                    </a:ext>
                  </a:extLst>
                </a:hlinkClick>
              </a:rPr>
              <a:t>Kaynak</a:t>
            </a:r>
            <a:r>
              <a:rPr lang="tr-TR">
                <a:solidFill>
                  <a:srgbClr val="87A66E"/>
                </a:solidFill>
                <a:hlinkClick r:id="rId2">
                  <a:extLst>
                    <a:ext uri="{A12FA001-AC4F-418D-AE19-62706E023703}">
                      <ahyp:hlinkClr xmlns:ahyp="http://schemas.microsoft.com/office/drawing/2018/hyperlinkcolor" val="tx"/>
                    </a:ext>
                  </a:extLst>
                </a:hlinkClick>
              </a:rPr>
              <a:t> </a:t>
            </a:r>
            <a:endParaRPr lang="tr-TR">
              <a:ea typeface="Calibri"/>
              <a:cs typeface="Calibri"/>
            </a:endParaRPr>
          </a:p>
        </p:txBody>
      </p:sp>
      <p:sp>
        <p:nvSpPr>
          <p:cNvPr id="3" name="Text Placeholder 2">
            <a:extLst>
              <a:ext uri="{FF2B5EF4-FFF2-40B4-BE49-F238E27FC236}">
                <a16:creationId xmlns:a16="http://schemas.microsoft.com/office/drawing/2014/main" id="{C23B21CF-7276-722F-06B0-A0B9EB7DA904}"/>
              </a:ext>
            </a:extLst>
          </p:cNvPr>
          <p:cNvSpPr>
            <a:spLocks noGrp="1"/>
          </p:cNvSpPr>
          <p:nvPr>
            <p:ph type="body" sz="quarter" idx="16"/>
          </p:nvPr>
        </p:nvSpPr>
        <p:spPr>
          <a:xfrm>
            <a:off x="898358" y="676233"/>
            <a:ext cx="6533574" cy="576211"/>
          </a:xfrm>
        </p:spPr>
        <p:txBody>
          <a:bodyPr lIns="91440" tIns="45720" rIns="91440" bIns="45720" anchor="t">
            <a:noAutofit/>
          </a:bodyPr>
          <a:lstStyle/>
          <a:p>
            <a:pPr algn="l" rtl="0"/>
            <a:r>
              <a:rPr lang="tr-TR"/>
              <a:t>Tedbir almazsak ne olur?</a:t>
            </a:r>
            <a:endParaRPr lang="tr-TR">
              <a:ea typeface="Calibri"/>
              <a:cs typeface="Calibri"/>
            </a:endParaRPr>
          </a:p>
        </p:txBody>
      </p:sp>
      <p:pic>
        <p:nvPicPr>
          <p:cNvPr id="6" name="Picture Placeholder 5" descr="Modern living room flooded with floating objects">
            <a:extLst>
              <a:ext uri="{FF2B5EF4-FFF2-40B4-BE49-F238E27FC236}">
                <a16:creationId xmlns:a16="http://schemas.microsoft.com/office/drawing/2014/main" id="{2605B42B-7771-6CE6-D7B9-7FE86017962D}"/>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47901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39ECF-1BB4-0DA7-077D-7F3EC19A3B5C}"/>
              </a:ext>
            </a:extLst>
          </p:cNvPr>
          <p:cNvSpPr>
            <a:spLocks noGrp="1"/>
          </p:cNvSpPr>
          <p:nvPr>
            <p:ph type="body" sz="quarter" idx="18"/>
          </p:nvPr>
        </p:nvSpPr>
        <p:spPr>
          <a:xfrm>
            <a:off x="797667" y="3168071"/>
            <a:ext cx="4867011" cy="3025975"/>
          </a:xfrm>
        </p:spPr>
        <p:txBody>
          <a:bodyPr lIns="91440" tIns="45720" rIns="91440" bIns="45720" anchor="t"/>
          <a:lstStyle/>
          <a:p>
            <a:r>
              <a:rPr lang="en-US"/>
              <a:t>Dünya, 1,5°C'lik </a:t>
            </a:r>
            <a:r>
              <a:rPr lang="en-US" err="1"/>
              <a:t>artışla</a:t>
            </a:r>
            <a:r>
              <a:rPr lang="en-US"/>
              <a:t> </a:t>
            </a:r>
            <a:r>
              <a:rPr lang="en-US" err="1"/>
              <a:t>ciddi</a:t>
            </a:r>
            <a:r>
              <a:rPr lang="en-US"/>
              <a:t> </a:t>
            </a:r>
            <a:r>
              <a:rPr lang="en-US" err="1"/>
              <a:t>iklim</a:t>
            </a:r>
            <a:r>
              <a:rPr lang="en-US"/>
              <a:t> </a:t>
            </a:r>
            <a:r>
              <a:rPr lang="en-US" err="1"/>
              <a:t>değişiklikleri</a:t>
            </a:r>
            <a:r>
              <a:rPr lang="en-US"/>
              <a:t> </a:t>
            </a:r>
            <a:r>
              <a:rPr lang="en-US" err="1"/>
              <a:t>görecektir</a:t>
            </a:r>
            <a:r>
              <a:rPr lang="en-US"/>
              <a:t>. Ama </a:t>
            </a:r>
            <a:r>
              <a:rPr lang="en-US" err="1"/>
              <a:t>ondan</a:t>
            </a:r>
            <a:r>
              <a:rPr lang="en-US"/>
              <a:t> </a:t>
            </a:r>
            <a:r>
              <a:rPr lang="en-US" err="1"/>
              <a:t>sonrası</a:t>
            </a:r>
            <a:r>
              <a:rPr lang="en-US"/>
              <a:t> </a:t>
            </a:r>
            <a:r>
              <a:rPr lang="en-US" err="1"/>
              <a:t>çok</a:t>
            </a:r>
            <a:r>
              <a:rPr lang="en-US"/>
              <a:t> </a:t>
            </a:r>
            <a:r>
              <a:rPr lang="en-US" err="1"/>
              <a:t>daha</a:t>
            </a:r>
            <a:r>
              <a:rPr lang="en-US"/>
              <a:t> </a:t>
            </a:r>
            <a:r>
              <a:rPr lang="en-US" err="1"/>
              <a:t>kötüye</a:t>
            </a:r>
            <a:r>
              <a:rPr lang="en-US"/>
              <a:t> </a:t>
            </a:r>
            <a:r>
              <a:rPr lang="en-US" err="1"/>
              <a:t>gidiyor</a:t>
            </a:r>
            <a:r>
              <a:rPr lang="en-US"/>
              <a:t>. 1.5°C </a:t>
            </a:r>
            <a:r>
              <a:rPr lang="en-US" err="1"/>
              <a:t>ile</a:t>
            </a:r>
            <a:r>
              <a:rPr lang="en-US"/>
              <a:t> 2°C </a:t>
            </a:r>
            <a:r>
              <a:rPr lang="en-US" err="1"/>
              <a:t>arasındaki</a:t>
            </a:r>
            <a:r>
              <a:rPr lang="en-US"/>
              <a:t> fark…</a:t>
            </a:r>
            <a:endParaRPr lang="en-IE"/>
          </a:p>
        </p:txBody>
      </p:sp>
      <p:sp>
        <p:nvSpPr>
          <p:cNvPr id="3" name="Text Placeholder 2">
            <a:extLst>
              <a:ext uri="{FF2B5EF4-FFF2-40B4-BE49-F238E27FC236}">
                <a16:creationId xmlns:a16="http://schemas.microsoft.com/office/drawing/2014/main" id="{8D84B59E-032A-C221-52C9-6453DB65980D}"/>
              </a:ext>
            </a:extLst>
          </p:cNvPr>
          <p:cNvSpPr>
            <a:spLocks noGrp="1"/>
          </p:cNvSpPr>
          <p:nvPr>
            <p:ph type="body" sz="quarter" idx="16"/>
          </p:nvPr>
        </p:nvSpPr>
        <p:spPr>
          <a:xfrm>
            <a:off x="898358" y="890242"/>
            <a:ext cx="3449906" cy="992652"/>
          </a:xfrm>
        </p:spPr>
        <p:txBody>
          <a:bodyPr lIns="91440" tIns="45720" rIns="91440" bIns="45720" anchor="t">
            <a:noAutofit/>
          </a:bodyPr>
          <a:lstStyle/>
          <a:p>
            <a:r>
              <a:rPr lang="en-IE" sz="8000" b="1"/>
              <a:t>1,5˚ C</a:t>
            </a:r>
          </a:p>
        </p:txBody>
      </p:sp>
      <p:sp>
        <p:nvSpPr>
          <p:cNvPr id="5" name="TextBox 4">
            <a:extLst>
              <a:ext uri="{FF2B5EF4-FFF2-40B4-BE49-F238E27FC236}">
                <a16:creationId xmlns:a16="http://schemas.microsoft.com/office/drawing/2014/main" id="{35C9FE66-FE8A-E34D-5B3B-D2A57C482908}"/>
              </a:ext>
            </a:extLst>
          </p:cNvPr>
          <p:cNvSpPr txBox="1"/>
          <p:nvPr/>
        </p:nvSpPr>
        <p:spPr>
          <a:xfrm>
            <a:off x="779727" y="2202317"/>
            <a:ext cx="4867011" cy="646331"/>
          </a:xfrm>
          <a:prstGeom prst="rect">
            <a:avLst/>
          </a:prstGeom>
          <a:noFill/>
        </p:spPr>
        <p:txBody>
          <a:bodyPr wrap="square" lIns="91440" tIns="45720" rIns="91440" bIns="45720" rtlCol="0" anchor="t">
            <a:spAutoFit/>
          </a:bodyPr>
          <a:lstStyle/>
          <a:p>
            <a:r>
              <a:rPr lang="en-IE" sz="3600">
                <a:solidFill>
                  <a:srgbClr val="000000"/>
                </a:solidFill>
              </a:rPr>
              <a:t>1.5˚ C Neden </a:t>
            </a:r>
            <a:r>
              <a:rPr lang="en-IE" sz="3600" err="1">
                <a:solidFill>
                  <a:srgbClr val="000000"/>
                </a:solidFill>
              </a:rPr>
              <a:t>Önemli</a:t>
            </a:r>
            <a:r>
              <a:rPr lang="en-IE" sz="3600">
                <a:solidFill>
                  <a:srgbClr val="000000"/>
                </a:solidFill>
              </a:rPr>
              <a:t>?</a:t>
            </a:r>
          </a:p>
        </p:txBody>
      </p:sp>
      <p:sp>
        <p:nvSpPr>
          <p:cNvPr id="7" name="TextBox 6">
            <a:extLst>
              <a:ext uri="{FF2B5EF4-FFF2-40B4-BE49-F238E27FC236}">
                <a16:creationId xmlns:a16="http://schemas.microsoft.com/office/drawing/2014/main" id="{89D500B0-A530-2B26-70A2-7D0F6C131E1F}"/>
              </a:ext>
            </a:extLst>
          </p:cNvPr>
          <p:cNvSpPr txBox="1"/>
          <p:nvPr/>
        </p:nvSpPr>
        <p:spPr>
          <a:xfrm>
            <a:off x="6087894" y="1170987"/>
            <a:ext cx="6104106" cy="5278368"/>
          </a:xfrm>
          <a:prstGeom prst="rect">
            <a:avLst/>
          </a:prstGeom>
          <a:solidFill>
            <a:srgbClr val="F79037"/>
          </a:solidFill>
        </p:spPr>
        <p:txBody>
          <a:bodyPr wrap="square" lIns="91440" tIns="45720" rIns="91440" bIns="45720" anchor="t">
            <a:spAutoFit/>
          </a:bodyPr>
          <a:lstStyle/>
          <a:p>
            <a:pPr marL="285750" indent="-285750">
              <a:spcBef>
                <a:spcPts val="600"/>
              </a:spcBef>
              <a:buFont typeface="Arial" panose="020B0604020202020204" pitchFamily="34" charset="0"/>
              <a:buChar char="•"/>
            </a:pPr>
            <a:r>
              <a:rPr lang="en-US" sz="2400" b="0" i="0">
                <a:solidFill>
                  <a:srgbClr val="000000"/>
                </a:solidFill>
                <a:effectLst/>
              </a:rPr>
              <a:t>Mercan </a:t>
            </a:r>
            <a:r>
              <a:rPr lang="en-US" sz="2400" b="0" i="0" err="1">
                <a:solidFill>
                  <a:srgbClr val="000000"/>
                </a:solidFill>
                <a:effectLst/>
              </a:rPr>
              <a:t>resiflerinin</a:t>
            </a:r>
            <a:r>
              <a:rPr lang="en-US" sz="2400" b="0" i="0">
                <a:solidFill>
                  <a:srgbClr val="000000"/>
                </a:solidFill>
                <a:effectLst/>
              </a:rPr>
              <a:t> %70'i </a:t>
            </a:r>
            <a:r>
              <a:rPr lang="en-US" sz="2400" b="0" i="0" err="1">
                <a:solidFill>
                  <a:srgbClr val="000000"/>
                </a:solidFill>
                <a:effectLst/>
              </a:rPr>
              <a:t>ile</a:t>
            </a:r>
            <a:r>
              <a:rPr lang="en-US" sz="2400" b="0" i="0">
                <a:solidFill>
                  <a:srgbClr val="000000"/>
                </a:solidFill>
                <a:effectLst/>
              </a:rPr>
              <a:t> %99'u </a:t>
            </a:r>
            <a:r>
              <a:rPr lang="en-US" sz="2400">
                <a:solidFill>
                  <a:srgbClr val="000000"/>
                </a:solidFill>
              </a:rPr>
              <a:t>nun </a:t>
            </a:r>
            <a:r>
              <a:rPr lang="en-US" sz="2400" err="1">
                <a:solidFill>
                  <a:srgbClr val="000000"/>
                </a:solidFill>
              </a:rPr>
              <a:t>ölmesi</a:t>
            </a:r>
            <a:r>
              <a:rPr lang="en-US" sz="2400">
                <a:solidFill>
                  <a:srgbClr val="000000"/>
                </a:solidFill>
              </a:rPr>
              <a:t>,</a:t>
            </a:r>
            <a:endParaRPr lang="en-US" sz="2400" b="0" i="0">
              <a:solidFill>
                <a:srgbClr val="000000"/>
              </a:solidFill>
              <a:effectLst/>
              <a:ea typeface="Calibri"/>
              <a:cs typeface="Calibri"/>
            </a:endParaRPr>
          </a:p>
          <a:p>
            <a:pPr marL="285750" indent="-285750">
              <a:spcBef>
                <a:spcPts val="600"/>
              </a:spcBef>
              <a:buFont typeface="Arial" panose="020B0604020202020204" pitchFamily="34" charset="0"/>
              <a:buChar char="•"/>
            </a:pPr>
            <a:r>
              <a:rPr lang="en-US" sz="2400" err="1">
                <a:solidFill>
                  <a:srgbClr val="000000"/>
                </a:solidFill>
              </a:rPr>
              <a:t>Tozlaşmaya</a:t>
            </a:r>
            <a:r>
              <a:rPr lang="en-US" sz="2400">
                <a:solidFill>
                  <a:srgbClr val="000000"/>
                </a:solidFill>
              </a:rPr>
              <a:t> </a:t>
            </a:r>
            <a:r>
              <a:rPr lang="en-US" sz="2400" err="1">
                <a:solidFill>
                  <a:srgbClr val="000000"/>
                </a:solidFill>
              </a:rPr>
              <a:t>sebep</a:t>
            </a:r>
            <a:r>
              <a:rPr lang="en-US" sz="2400" b="0" i="0">
                <a:solidFill>
                  <a:srgbClr val="000000"/>
                </a:solidFill>
                <a:effectLst/>
              </a:rPr>
              <a:t> </a:t>
            </a:r>
            <a:r>
              <a:rPr lang="en-US" sz="2400" err="1">
                <a:solidFill>
                  <a:srgbClr val="000000"/>
                </a:solidFill>
              </a:rPr>
              <a:t>olan</a:t>
            </a:r>
            <a:r>
              <a:rPr lang="en-US" sz="2400">
                <a:solidFill>
                  <a:srgbClr val="000000"/>
                </a:solidFill>
              </a:rPr>
              <a:t> </a:t>
            </a:r>
            <a:r>
              <a:rPr lang="en-US" sz="2400" err="1">
                <a:solidFill>
                  <a:srgbClr val="000000"/>
                </a:solidFill>
              </a:rPr>
              <a:t>canlıların</a:t>
            </a:r>
            <a:r>
              <a:rPr lang="en-US" sz="2400" b="0" i="0">
                <a:solidFill>
                  <a:srgbClr val="000000"/>
                </a:solidFill>
                <a:effectLst/>
              </a:rPr>
              <a:t> </a:t>
            </a:r>
            <a:r>
              <a:rPr lang="en-US" sz="2400" b="0" i="0" err="1">
                <a:solidFill>
                  <a:srgbClr val="000000"/>
                </a:solidFill>
                <a:effectLst/>
              </a:rPr>
              <a:t>yaşam</a:t>
            </a:r>
            <a:r>
              <a:rPr lang="en-US" sz="2400" b="0" i="0">
                <a:solidFill>
                  <a:srgbClr val="000000"/>
                </a:solidFill>
                <a:effectLst/>
              </a:rPr>
              <a:t> </a:t>
            </a:r>
            <a:r>
              <a:rPr lang="en-US" sz="2400" b="0" i="0" err="1">
                <a:solidFill>
                  <a:srgbClr val="000000"/>
                </a:solidFill>
                <a:effectLst/>
              </a:rPr>
              <a:t>alanlarının</a:t>
            </a:r>
            <a:r>
              <a:rPr lang="en-US" sz="2400" b="0" i="0">
                <a:solidFill>
                  <a:srgbClr val="000000"/>
                </a:solidFill>
                <a:effectLst/>
              </a:rPr>
              <a:t> </a:t>
            </a:r>
            <a:r>
              <a:rPr lang="en-US" sz="2400" b="0" i="0" err="1">
                <a:solidFill>
                  <a:srgbClr val="000000"/>
                </a:solidFill>
                <a:effectLst/>
              </a:rPr>
              <a:t>yarısını</a:t>
            </a:r>
            <a:r>
              <a:rPr lang="en-US" sz="2400" b="0" i="0">
                <a:solidFill>
                  <a:srgbClr val="000000"/>
                </a:solidFill>
                <a:effectLst/>
              </a:rPr>
              <a:t> </a:t>
            </a:r>
            <a:r>
              <a:rPr lang="en-US" sz="2400" b="0" i="0" err="1">
                <a:solidFill>
                  <a:srgbClr val="000000"/>
                </a:solidFill>
                <a:effectLst/>
              </a:rPr>
              <a:t>kaybetme</a:t>
            </a:r>
            <a:r>
              <a:rPr lang="en-US" sz="2400" b="0" i="0">
                <a:solidFill>
                  <a:srgbClr val="000000"/>
                </a:solidFill>
                <a:effectLst/>
              </a:rPr>
              <a:t> </a:t>
            </a:r>
            <a:r>
              <a:rPr lang="en-US" sz="2400" err="1">
                <a:solidFill>
                  <a:srgbClr val="000000"/>
                </a:solidFill>
              </a:rPr>
              <a:t>olasılığının</a:t>
            </a:r>
            <a:r>
              <a:rPr lang="en-US" sz="2400" b="0" i="0">
                <a:solidFill>
                  <a:srgbClr val="000000"/>
                </a:solidFill>
                <a:effectLst/>
              </a:rPr>
              <a:t> </a:t>
            </a:r>
            <a:r>
              <a:rPr lang="en-US" sz="2400" b="0" i="0" err="1">
                <a:solidFill>
                  <a:srgbClr val="000000"/>
                </a:solidFill>
                <a:effectLst/>
              </a:rPr>
              <a:t>iki</a:t>
            </a:r>
            <a:r>
              <a:rPr lang="en-US" sz="2400" b="0" i="0">
                <a:solidFill>
                  <a:srgbClr val="000000"/>
                </a:solidFill>
                <a:effectLst/>
              </a:rPr>
              <a:t> </a:t>
            </a:r>
            <a:r>
              <a:rPr lang="en-US" sz="2400" b="0" i="0" err="1">
                <a:solidFill>
                  <a:srgbClr val="000000"/>
                </a:solidFill>
                <a:effectLst/>
              </a:rPr>
              <a:t>katına</a:t>
            </a:r>
            <a:r>
              <a:rPr lang="en-US" sz="2400" b="0" i="0">
                <a:solidFill>
                  <a:srgbClr val="000000"/>
                </a:solidFill>
                <a:effectLst/>
              </a:rPr>
              <a:t> </a:t>
            </a:r>
            <a:r>
              <a:rPr lang="en-US" sz="2400" err="1">
                <a:solidFill>
                  <a:srgbClr val="000000"/>
                </a:solidFill>
              </a:rPr>
              <a:t>çıkması</a:t>
            </a:r>
            <a:r>
              <a:rPr lang="en-US" sz="2400">
                <a:solidFill>
                  <a:srgbClr val="000000"/>
                </a:solidFill>
              </a:rPr>
              <a:t>,</a:t>
            </a:r>
            <a:endParaRPr lang="en-US" sz="2400" b="0" i="0" err="1">
              <a:solidFill>
                <a:srgbClr val="000000"/>
              </a:solidFill>
              <a:effectLst/>
              <a:ea typeface="Calibri"/>
              <a:cs typeface="Calibri"/>
            </a:endParaRPr>
          </a:p>
          <a:p>
            <a:pPr marL="285750" indent="-285750">
              <a:spcBef>
                <a:spcPts val="600"/>
              </a:spcBef>
              <a:buFont typeface="Arial" panose="020B0604020202020204" pitchFamily="34" charset="0"/>
              <a:buChar char="•"/>
            </a:pPr>
            <a:r>
              <a:rPr lang="en-US" sz="2400" err="1">
                <a:solidFill>
                  <a:srgbClr val="000000"/>
                </a:solidFill>
              </a:rPr>
              <a:t>Yüzyılda</a:t>
            </a:r>
            <a:r>
              <a:rPr lang="en-US" sz="2400">
                <a:solidFill>
                  <a:srgbClr val="000000"/>
                </a:solidFill>
              </a:rPr>
              <a:t> </a:t>
            </a:r>
            <a:r>
              <a:rPr lang="en-US" sz="2400" err="1">
                <a:solidFill>
                  <a:srgbClr val="000000"/>
                </a:solidFill>
              </a:rPr>
              <a:t>veya</a:t>
            </a:r>
            <a:r>
              <a:rPr lang="en-US" sz="2400">
                <a:solidFill>
                  <a:srgbClr val="000000"/>
                </a:solidFill>
              </a:rPr>
              <a:t> on </a:t>
            </a:r>
            <a:r>
              <a:rPr lang="en-US" sz="2400" err="1">
                <a:solidFill>
                  <a:srgbClr val="000000"/>
                </a:solidFill>
              </a:rPr>
              <a:t>yılda</a:t>
            </a:r>
            <a:r>
              <a:rPr lang="en-US" sz="2400">
                <a:solidFill>
                  <a:srgbClr val="000000"/>
                </a:solidFill>
              </a:rPr>
              <a:t> </a:t>
            </a:r>
            <a:r>
              <a:rPr lang="en-US" sz="2400" err="1">
                <a:solidFill>
                  <a:srgbClr val="000000"/>
                </a:solidFill>
              </a:rPr>
              <a:t>bir</a:t>
            </a:r>
            <a:r>
              <a:rPr lang="en-US" sz="2400">
                <a:solidFill>
                  <a:srgbClr val="000000"/>
                </a:solidFill>
              </a:rPr>
              <a:t>, </a:t>
            </a:r>
            <a:r>
              <a:rPr lang="en-US" sz="2400" err="1">
                <a:solidFill>
                  <a:srgbClr val="000000"/>
                </a:solidFill>
              </a:rPr>
              <a:t>Arktik</a:t>
            </a:r>
            <a:r>
              <a:rPr lang="en-US" sz="2400" b="0" i="0">
                <a:solidFill>
                  <a:srgbClr val="000000"/>
                </a:solidFill>
                <a:effectLst/>
              </a:rPr>
              <a:t> </a:t>
            </a:r>
            <a:r>
              <a:rPr lang="en-US" sz="2400" b="0" i="0" err="1">
                <a:solidFill>
                  <a:srgbClr val="000000"/>
                </a:solidFill>
                <a:effectLst/>
              </a:rPr>
              <a:t>Okyanusu'nda</a:t>
            </a:r>
            <a:r>
              <a:rPr lang="en-US" sz="2400" b="0" i="0">
                <a:solidFill>
                  <a:srgbClr val="000000"/>
                </a:solidFill>
                <a:effectLst/>
              </a:rPr>
              <a:t> </a:t>
            </a:r>
            <a:r>
              <a:rPr lang="en-US" sz="2400" b="0" i="0" err="1">
                <a:solidFill>
                  <a:srgbClr val="000000"/>
                </a:solidFill>
                <a:effectLst/>
              </a:rPr>
              <a:t>buzsuz</a:t>
            </a:r>
            <a:r>
              <a:rPr lang="en-US" sz="2400" b="0" i="0">
                <a:solidFill>
                  <a:srgbClr val="000000"/>
                </a:solidFill>
                <a:effectLst/>
              </a:rPr>
              <a:t> </a:t>
            </a:r>
            <a:r>
              <a:rPr lang="en-US" sz="2400" b="0" i="0" err="1">
                <a:solidFill>
                  <a:srgbClr val="000000"/>
                </a:solidFill>
                <a:effectLst/>
              </a:rPr>
              <a:t>yazlar</a:t>
            </a:r>
            <a:r>
              <a:rPr lang="en-US" sz="2400" b="0" i="0">
                <a:solidFill>
                  <a:srgbClr val="000000"/>
                </a:solidFill>
                <a:effectLst/>
              </a:rPr>
              <a:t> </a:t>
            </a:r>
            <a:r>
              <a:rPr lang="en-US" sz="2400" err="1">
                <a:solidFill>
                  <a:srgbClr val="000000"/>
                </a:solidFill>
              </a:rPr>
              <a:t>yaşama</a:t>
            </a:r>
            <a:r>
              <a:rPr lang="en-US" sz="2400">
                <a:solidFill>
                  <a:srgbClr val="000000"/>
                </a:solidFill>
              </a:rPr>
              <a:t>,</a:t>
            </a:r>
            <a:endParaRPr lang="en-US" sz="2400" b="0" i="0">
              <a:solidFill>
                <a:srgbClr val="000000"/>
              </a:solidFill>
              <a:effectLst/>
              <a:ea typeface="Calibri"/>
              <a:cs typeface="Calibri"/>
            </a:endParaRPr>
          </a:p>
          <a:p>
            <a:pPr marL="285750" indent="-285750">
              <a:spcBef>
                <a:spcPts val="600"/>
              </a:spcBef>
              <a:buFont typeface="Arial" panose="020B0604020202020204" pitchFamily="34" charset="0"/>
              <a:buChar char="•"/>
            </a:pPr>
            <a:r>
              <a:rPr lang="en-US" sz="2400" b="0" i="0">
                <a:solidFill>
                  <a:srgbClr val="000000"/>
                </a:solidFill>
                <a:effectLst/>
              </a:rPr>
              <a:t>Deniz </a:t>
            </a:r>
            <a:r>
              <a:rPr lang="en-US" sz="2400" b="0" i="0" err="1">
                <a:solidFill>
                  <a:srgbClr val="000000"/>
                </a:solidFill>
                <a:effectLst/>
              </a:rPr>
              <a:t>seviyesinde</a:t>
            </a:r>
            <a:r>
              <a:rPr lang="en-US" sz="2400">
                <a:solidFill>
                  <a:srgbClr val="000000"/>
                </a:solidFill>
              </a:rPr>
              <a:t> 1 </a:t>
            </a:r>
            <a:r>
              <a:rPr lang="en-US" sz="2400" err="1">
                <a:solidFill>
                  <a:srgbClr val="000000"/>
                </a:solidFill>
              </a:rPr>
              <a:t>metre</a:t>
            </a:r>
            <a:r>
              <a:rPr lang="en-US" sz="2400">
                <a:solidFill>
                  <a:srgbClr val="000000"/>
                </a:solidFill>
              </a:rPr>
              <a:t> </a:t>
            </a:r>
            <a:r>
              <a:rPr lang="en-US" sz="2400" err="1">
                <a:solidFill>
                  <a:srgbClr val="000000"/>
                </a:solidFill>
              </a:rPr>
              <a:t>daha</a:t>
            </a:r>
            <a:r>
              <a:rPr lang="en-US" sz="2400">
                <a:solidFill>
                  <a:srgbClr val="000000"/>
                </a:solidFill>
              </a:rPr>
              <a:t> </a:t>
            </a:r>
            <a:r>
              <a:rPr lang="en-US" sz="2400" err="1">
                <a:solidFill>
                  <a:srgbClr val="000000"/>
                </a:solidFill>
              </a:rPr>
              <a:t>yükselme</a:t>
            </a:r>
            <a:endParaRPr lang="en-US" sz="2400" b="0" i="0" err="1">
              <a:solidFill>
                <a:srgbClr val="000000"/>
              </a:solidFill>
              <a:effectLst/>
              <a:ea typeface="Calibri"/>
              <a:cs typeface="Calibri"/>
            </a:endParaRPr>
          </a:p>
          <a:p>
            <a:pPr marL="285750" indent="-285750">
              <a:spcBef>
                <a:spcPts val="600"/>
              </a:spcBef>
              <a:buFont typeface="Arial" panose="020B0604020202020204" pitchFamily="34" charset="0"/>
              <a:buChar char="•"/>
            </a:pPr>
            <a:r>
              <a:rPr lang="en-US" sz="2400" b="0" i="0">
                <a:solidFill>
                  <a:srgbClr val="000000"/>
                </a:solidFill>
                <a:effectLst/>
              </a:rPr>
              <a:t>Bu </a:t>
            </a:r>
            <a:r>
              <a:rPr lang="en-US" sz="2400" b="0" i="0" err="1">
                <a:solidFill>
                  <a:srgbClr val="000000"/>
                </a:solidFill>
                <a:effectLst/>
              </a:rPr>
              <a:t>yüzyılın</a:t>
            </a:r>
            <a:r>
              <a:rPr lang="en-US" sz="2400" b="0" i="0">
                <a:solidFill>
                  <a:srgbClr val="000000"/>
                </a:solidFill>
                <a:effectLst/>
              </a:rPr>
              <a:t> </a:t>
            </a:r>
            <a:r>
              <a:rPr lang="en-US" sz="2400" b="0" i="0" err="1">
                <a:solidFill>
                  <a:srgbClr val="000000"/>
                </a:solidFill>
                <a:effectLst/>
              </a:rPr>
              <a:t>sonunda</a:t>
            </a:r>
            <a:r>
              <a:rPr lang="en-US" sz="2400" b="0" i="0">
                <a:solidFill>
                  <a:srgbClr val="000000"/>
                </a:solidFill>
                <a:effectLst/>
              </a:rPr>
              <a:t> </a:t>
            </a:r>
            <a:r>
              <a:rPr lang="en-US" sz="2400" b="0" i="0" err="1">
                <a:solidFill>
                  <a:srgbClr val="000000"/>
                </a:solidFill>
                <a:effectLst/>
              </a:rPr>
              <a:t>kıyı</a:t>
            </a:r>
            <a:r>
              <a:rPr lang="en-US" sz="2400" b="0" i="0">
                <a:solidFill>
                  <a:srgbClr val="000000"/>
                </a:solidFill>
                <a:effectLst/>
              </a:rPr>
              <a:t> </a:t>
            </a:r>
            <a:r>
              <a:rPr lang="en-US" sz="2400" b="0" i="0" err="1">
                <a:solidFill>
                  <a:srgbClr val="000000"/>
                </a:solidFill>
                <a:effectLst/>
              </a:rPr>
              <a:t>bölgelerindeki</a:t>
            </a:r>
            <a:r>
              <a:rPr lang="en-US" sz="2400" b="0" i="0">
                <a:solidFill>
                  <a:srgbClr val="000000"/>
                </a:solidFill>
                <a:effectLst/>
              </a:rPr>
              <a:t> </a:t>
            </a:r>
            <a:r>
              <a:rPr lang="en-US" sz="2400" b="0" i="0" err="1">
                <a:solidFill>
                  <a:srgbClr val="000000"/>
                </a:solidFill>
                <a:effectLst/>
              </a:rPr>
              <a:t>deniz</a:t>
            </a:r>
            <a:r>
              <a:rPr lang="en-US" sz="2400" b="0" i="0">
                <a:solidFill>
                  <a:srgbClr val="000000"/>
                </a:solidFill>
                <a:effectLst/>
              </a:rPr>
              <a:t> </a:t>
            </a:r>
            <a:r>
              <a:rPr lang="en-US" sz="2400" b="0" i="0" err="1">
                <a:solidFill>
                  <a:srgbClr val="000000"/>
                </a:solidFill>
                <a:effectLst/>
              </a:rPr>
              <a:t>seviyesinin</a:t>
            </a:r>
            <a:r>
              <a:rPr lang="en-US" sz="2400" b="0" i="0">
                <a:solidFill>
                  <a:srgbClr val="000000"/>
                </a:solidFill>
                <a:effectLst/>
              </a:rPr>
              <a:t> </a:t>
            </a:r>
            <a:r>
              <a:rPr lang="en-US" sz="2400" b="0" i="0" err="1">
                <a:solidFill>
                  <a:srgbClr val="000000"/>
                </a:solidFill>
                <a:effectLst/>
              </a:rPr>
              <a:t>yükselmesinden</a:t>
            </a:r>
            <a:r>
              <a:rPr lang="en-US" sz="2400" b="0" i="0">
                <a:solidFill>
                  <a:srgbClr val="000000"/>
                </a:solidFill>
                <a:effectLst/>
              </a:rPr>
              <a:t> </a:t>
            </a:r>
            <a:r>
              <a:rPr lang="en-US" sz="2400" b="0" i="0" err="1">
                <a:solidFill>
                  <a:srgbClr val="000000"/>
                </a:solidFill>
                <a:effectLst/>
              </a:rPr>
              <a:t>etkilenen</a:t>
            </a:r>
            <a:r>
              <a:rPr lang="en-US" sz="2400" b="0" i="0">
                <a:solidFill>
                  <a:srgbClr val="000000"/>
                </a:solidFill>
                <a:effectLst/>
              </a:rPr>
              <a:t> </a:t>
            </a:r>
            <a:r>
              <a:rPr lang="en-US" sz="2400">
                <a:solidFill>
                  <a:srgbClr val="000000"/>
                </a:solidFill>
              </a:rPr>
              <a:t>6 - 16</a:t>
            </a:r>
            <a:r>
              <a:rPr lang="en-US" sz="2400" b="0" i="0">
                <a:solidFill>
                  <a:srgbClr val="000000"/>
                </a:solidFill>
                <a:effectLst/>
              </a:rPr>
              <a:t> </a:t>
            </a:r>
            <a:r>
              <a:rPr lang="en-US" sz="2400" b="0" i="0" err="1">
                <a:solidFill>
                  <a:srgbClr val="000000"/>
                </a:solidFill>
                <a:effectLst/>
              </a:rPr>
              <a:t>milyon</a:t>
            </a:r>
            <a:r>
              <a:rPr lang="en-US" sz="2400">
                <a:solidFill>
                  <a:srgbClr val="000000"/>
                </a:solidFill>
              </a:rPr>
              <a:t> </a:t>
            </a:r>
            <a:r>
              <a:rPr lang="en-US" sz="2400" err="1">
                <a:solidFill>
                  <a:srgbClr val="000000"/>
                </a:solidFill>
              </a:rPr>
              <a:t>arası</a:t>
            </a:r>
            <a:r>
              <a:rPr lang="en-US" sz="2400">
                <a:solidFill>
                  <a:srgbClr val="000000"/>
                </a:solidFill>
              </a:rPr>
              <a:t> </a:t>
            </a:r>
            <a:r>
              <a:rPr lang="en-US" sz="2400" err="1">
                <a:solidFill>
                  <a:srgbClr val="000000"/>
                </a:solidFill>
              </a:rPr>
              <a:t>insan</a:t>
            </a:r>
            <a:endParaRPr lang="en-US" sz="2400" b="0" i="0" err="1">
              <a:solidFill>
                <a:srgbClr val="000000"/>
              </a:solidFill>
              <a:effectLst/>
              <a:ea typeface="Calibri"/>
              <a:cs typeface="Calibri"/>
            </a:endParaRPr>
          </a:p>
          <a:p>
            <a:pPr algn="l" rtl="0">
              <a:spcBef>
                <a:spcPts val="600"/>
              </a:spcBef>
            </a:pPr>
            <a:r>
              <a:rPr lang="en-US" sz="2400" b="0" i="0">
                <a:solidFill>
                  <a:srgbClr val="000000"/>
                </a:solidFill>
                <a:effectLst/>
              </a:rPr>
              <a:t>Kaynak:</a:t>
            </a:r>
            <a:r>
              <a:rPr lang="en-US" sz="2400" b="0" i="0" u="none" strike="noStrike">
                <a:solidFill>
                  <a:srgbClr val="B2DDDC"/>
                </a:solidFill>
                <a:effectLst/>
                <a:hlinkClick r:id="rId2">
                  <a:extLst>
                    <a:ext uri="{A12FA001-AC4F-418D-AE19-62706E023703}">
                      <ahyp:hlinkClr xmlns:ahyp="http://schemas.microsoft.com/office/drawing/2018/hyperlinkcolor" val="tx"/>
                    </a:ext>
                  </a:extLst>
                </a:hlinkClick>
              </a:rPr>
              <a:t>Hükümetlerarası İklim Değişikliği Paneli (IPCC)</a:t>
            </a:r>
            <a:endParaRPr lang="en-US" sz="2400" b="0" i="0">
              <a:solidFill>
                <a:srgbClr val="B2DDDC"/>
              </a:solidFill>
              <a:effectLst/>
            </a:endParaRPr>
          </a:p>
        </p:txBody>
      </p:sp>
      <p:pic>
        <p:nvPicPr>
          <p:cNvPr id="9" name="Graphic 8" descr="Thermometer with solid fill">
            <a:extLst>
              <a:ext uri="{FF2B5EF4-FFF2-40B4-BE49-F238E27FC236}">
                <a16:creationId xmlns:a16="http://schemas.microsoft.com/office/drawing/2014/main" id="{7174B88C-99F4-C04F-751E-DA74EB517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020" y="968494"/>
            <a:ext cx="914400" cy="914400"/>
          </a:xfrm>
          <a:prstGeom prst="rect">
            <a:avLst/>
          </a:prstGeom>
        </p:spPr>
      </p:pic>
    </p:spTree>
    <p:extLst>
      <p:ext uri="{BB962C8B-B14F-4D97-AF65-F5344CB8AC3E}">
        <p14:creationId xmlns:p14="http://schemas.microsoft.com/office/powerpoint/2010/main" val="279277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A027B9-0B75-826E-EE53-ED8895785FF6}"/>
              </a:ext>
            </a:extLst>
          </p:cNvPr>
          <p:cNvSpPr>
            <a:spLocks noGrp="1"/>
          </p:cNvSpPr>
          <p:nvPr>
            <p:ph type="body" sz="quarter" idx="18"/>
          </p:nvPr>
        </p:nvSpPr>
        <p:spPr>
          <a:xfrm>
            <a:off x="3638145" y="1898873"/>
            <a:ext cx="8628433" cy="3440624"/>
          </a:xfrm>
        </p:spPr>
        <p:txBody>
          <a:bodyPr lIns="91440" tIns="45720" rIns="91440" bIns="45720" anchor="t"/>
          <a:lstStyle/>
          <a:p>
            <a:r>
              <a:rPr lang="tr-TR" b="1" i="0" u="sng" dirty="0">
                <a:solidFill>
                  <a:srgbClr val="F79037"/>
                </a:solidFill>
                <a:effectLst/>
                <a:hlinkClick r:id="rId2">
                  <a:extLst>
                    <a:ext uri="{A12FA001-AC4F-418D-AE19-62706E023703}">
                      <ahyp:hlinkClr xmlns:ahyp="http://schemas.microsoft.com/office/drawing/2018/hyperlinkcolor" val="tx"/>
                    </a:ext>
                  </a:extLst>
                </a:hlinkClick>
              </a:rPr>
              <a:t>Sürdürülebilir Kalkınma için 2030 Gündemi,</a:t>
            </a:r>
            <a:r>
              <a:rPr lang="tr-TR" b="1" i="0" dirty="0">
                <a:solidFill>
                  <a:srgbClr val="F79037"/>
                </a:solidFill>
                <a:effectLst/>
              </a:rPr>
              <a:t> </a:t>
            </a:r>
            <a:r>
              <a:rPr lang="tr-TR" b="0" i="0" dirty="0">
                <a:effectLst/>
              </a:rPr>
              <a:t>2015 yılında tüm Birleşmiş Milletler Üye Devletleri tarafından kabul edilen</a:t>
            </a:r>
            <a:r>
              <a:rPr lang="tr-TR" dirty="0"/>
              <a:t> bildiri</a:t>
            </a:r>
            <a:r>
              <a:rPr lang="tr-TR" b="0" i="0" dirty="0">
                <a:effectLst/>
              </a:rPr>
              <a:t>, bugün ve gelecekte insanlar ve gezegen için barış ve refah için ortak bir plan sunmaktadır. </a:t>
            </a:r>
            <a:r>
              <a:rPr lang="tr-TR" dirty="0"/>
              <a:t>Bildiride</a:t>
            </a:r>
            <a:r>
              <a:rPr lang="tr-TR" b="0" i="0" dirty="0">
                <a:effectLst/>
              </a:rPr>
              <a:t> </a:t>
            </a:r>
            <a:r>
              <a:rPr lang="tr-TR" dirty="0">
                <a:ea typeface="+mn-lt"/>
                <a:cs typeface="+mn-lt"/>
              </a:rPr>
              <a:t>dünyamızı dönüştürmek için</a:t>
            </a:r>
            <a:r>
              <a:rPr lang="tr-TR" dirty="0"/>
              <a:t> </a:t>
            </a:r>
            <a:r>
              <a:rPr lang="tr-TR" b="0" i="0" dirty="0">
                <a:effectLst/>
              </a:rPr>
              <a:t>17 Sürdürülebilir Kalkınma Hedefi (SKH) </a:t>
            </a:r>
            <a:r>
              <a:rPr lang="tr-TR" dirty="0"/>
              <a:t>bulunmaktadır</a:t>
            </a:r>
            <a:r>
              <a:rPr lang="tr-TR" b="0" i="0" dirty="0">
                <a:effectLst/>
              </a:rPr>
              <a:t>.</a:t>
            </a:r>
            <a:r>
              <a:rPr lang="tr-TR" dirty="0"/>
              <a:t> </a:t>
            </a:r>
          </a:p>
          <a:p>
            <a:r>
              <a:rPr lang="tr-TR" dirty="0"/>
              <a:t>Bu, tüm ülkelerin - fakir, zengin ve orta gelirli - gezegeni korurken refahı teşvik etmek için bir çağrıdır. Bu ülkeler, yoksulluğun sona erdirilmesi için ekonomik büyümeyi destekleyen; eğitim, sağlık, sosyal güvence ve istihdam gibi bir dizi sosyal ihtiyacı ele alan stratejiler geliştirmeleri gerektiğini kabul ederler, aynı zamanda iklim değişikliği ve çevre korumasıyla mücadele ederler.</a:t>
            </a:r>
            <a:endParaRPr lang="tr-TR" dirty="0">
              <a:ea typeface="Calibri"/>
              <a:cs typeface="Calibri"/>
            </a:endParaRPr>
          </a:p>
        </p:txBody>
      </p:sp>
      <p:sp>
        <p:nvSpPr>
          <p:cNvPr id="3" name="Text Placeholder 2">
            <a:extLst>
              <a:ext uri="{FF2B5EF4-FFF2-40B4-BE49-F238E27FC236}">
                <a16:creationId xmlns:a16="http://schemas.microsoft.com/office/drawing/2014/main" id="{48CB0DC6-2448-CCC3-0BD7-CC7E7E842161}"/>
              </a:ext>
            </a:extLst>
          </p:cNvPr>
          <p:cNvSpPr>
            <a:spLocks noGrp="1"/>
          </p:cNvSpPr>
          <p:nvPr>
            <p:ph type="body" sz="quarter" idx="16"/>
          </p:nvPr>
        </p:nvSpPr>
        <p:spPr/>
        <p:txBody>
          <a:bodyPr lIns="91440" tIns="45720" rIns="91440" bIns="45720" anchor="t">
            <a:noAutofit/>
          </a:bodyPr>
          <a:lstStyle/>
          <a:p>
            <a:pPr algn="l" rtl="0"/>
            <a:r>
              <a:rPr lang="en-IE" err="1"/>
              <a:t>Sürdürülebilir</a:t>
            </a:r>
            <a:r>
              <a:rPr lang="en-IE"/>
              <a:t> </a:t>
            </a:r>
            <a:r>
              <a:rPr lang="en-IE" err="1"/>
              <a:t>Kalkınma</a:t>
            </a:r>
            <a:r>
              <a:rPr lang="en-IE"/>
              <a:t> </a:t>
            </a:r>
            <a:r>
              <a:rPr lang="en-IE" err="1"/>
              <a:t>Hedefleri</a:t>
            </a:r>
            <a:r>
              <a:rPr lang="en-IE"/>
              <a:t> (</a:t>
            </a:r>
            <a:r>
              <a:rPr lang="en-IE" err="1"/>
              <a:t>SKH'ler</a:t>
            </a:r>
            <a:r>
              <a:rPr lang="en-IE"/>
              <a:t>)…</a:t>
            </a:r>
          </a:p>
        </p:txBody>
      </p:sp>
      <p:pic>
        <p:nvPicPr>
          <p:cNvPr id="3074" name="Picture 2">
            <a:extLst>
              <a:ext uri="{FF2B5EF4-FFF2-40B4-BE49-F238E27FC236}">
                <a16:creationId xmlns:a16="http://schemas.microsoft.com/office/drawing/2014/main" id="{6CC5948F-32BF-6D5C-EEC5-9151A2682A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8937" y="2289647"/>
            <a:ext cx="2654797" cy="227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010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A1C16-50A9-BC02-9BD7-D32F146C5E90}"/>
              </a:ext>
            </a:extLst>
          </p:cNvPr>
          <p:cNvSpPr>
            <a:spLocks noGrp="1"/>
          </p:cNvSpPr>
          <p:nvPr>
            <p:ph type="body" sz="quarter" idx="15"/>
          </p:nvPr>
        </p:nvSpPr>
        <p:spPr>
          <a:xfrm>
            <a:off x="6010144" y="414820"/>
            <a:ext cx="700387" cy="689518"/>
          </a:xfrm>
        </p:spPr>
        <p:txBody>
          <a:bodyPr/>
          <a:lstStyle/>
          <a:p>
            <a:pPr algn="l" rtl="0"/>
            <a:r>
              <a:rPr lang="en-IE" b="1">
                <a:solidFill>
                  <a:srgbClr val="F79037"/>
                </a:solidFill>
              </a:rPr>
              <a:t>01</a:t>
            </a:r>
          </a:p>
        </p:txBody>
      </p:sp>
      <p:sp>
        <p:nvSpPr>
          <p:cNvPr id="5" name="Text Placeholder 4">
            <a:extLst>
              <a:ext uri="{FF2B5EF4-FFF2-40B4-BE49-F238E27FC236}">
                <a16:creationId xmlns:a16="http://schemas.microsoft.com/office/drawing/2014/main" id="{1F3B78C5-950E-AB36-4491-47F496F3D6FE}"/>
              </a:ext>
            </a:extLst>
          </p:cNvPr>
          <p:cNvSpPr>
            <a:spLocks noGrp="1"/>
          </p:cNvSpPr>
          <p:nvPr>
            <p:ph type="body" sz="quarter" idx="29"/>
          </p:nvPr>
        </p:nvSpPr>
        <p:spPr>
          <a:xfrm>
            <a:off x="6031847" y="1329808"/>
            <a:ext cx="700387" cy="689518"/>
          </a:xfrm>
        </p:spPr>
        <p:txBody>
          <a:bodyPr/>
          <a:lstStyle/>
          <a:p>
            <a:pPr algn="l" rtl="0"/>
            <a:r>
              <a:rPr lang="en-IE" b="1">
                <a:solidFill>
                  <a:srgbClr val="F79037"/>
                </a:solidFill>
              </a:rPr>
              <a:t>02</a:t>
            </a:r>
          </a:p>
        </p:txBody>
      </p:sp>
      <p:sp>
        <p:nvSpPr>
          <p:cNvPr id="7" name="Text Placeholder 6">
            <a:extLst>
              <a:ext uri="{FF2B5EF4-FFF2-40B4-BE49-F238E27FC236}">
                <a16:creationId xmlns:a16="http://schemas.microsoft.com/office/drawing/2014/main" id="{EC4889D7-6C5C-67C3-F329-CBF31014BDB0}"/>
              </a:ext>
            </a:extLst>
          </p:cNvPr>
          <p:cNvSpPr>
            <a:spLocks noGrp="1"/>
          </p:cNvSpPr>
          <p:nvPr>
            <p:ph type="body" sz="quarter" idx="31"/>
          </p:nvPr>
        </p:nvSpPr>
        <p:spPr>
          <a:xfrm>
            <a:off x="6038426" y="2244795"/>
            <a:ext cx="700387" cy="689518"/>
          </a:xfrm>
        </p:spPr>
        <p:txBody>
          <a:bodyPr/>
          <a:lstStyle/>
          <a:p>
            <a:pPr algn="l" rtl="0"/>
            <a:r>
              <a:rPr lang="en-IE" b="1">
                <a:solidFill>
                  <a:srgbClr val="F79037"/>
                </a:solidFill>
              </a:rPr>
              <a:t>03</a:t>
            </a:r>
          </a:p>
        </p:txBody>
      </p:sp>
      <p:sp>
        <p:nvSpPr>
          <p:cNvPr id="9" name="Text Placeholder 8">
            <a:extLst>
              <a:ext uri="{FF2B5EF4-FFF2-40B4-BE49-F238E27FC236}">
                <a16:creationId xmlns:a16="http://schemas.microsoft.com/office/drawing/2014/main" id="{A9C4B3E4-A890-75D8-6631-1B39C435D288}"/>
              </a:ext>
            </a:extLst>
          </p:cNvPr>
          <p:cNvSpPr>
            <a:spLocks noGrp="1"/>
          </p:cNvSpPr>
          <p:nvPr>
            <p:ph type="body" sz="quarter" idx="33"/>
          </p:nvPr>
        </p:nvSpPr>
        <p:spPr>
          <a:xfrm>
            <a:off x="6060129" y="3159783"/>
            <a:ext cx="700387" cy="689518"/>
          </a:xfrm>
        </p:spPr>
        <p:txBody>
          <a:bodyPr/>
          <a:lstStyle/>
          <a:p>
            <a:pPr algn="l" rtl="0"/>
            <a:r>
              <a:rPr lang="en-IE" b="1">
                <a:solidFill>
                  <a:srgbClr val="F79037"/>
                </a:solidFill>
              </a:rPr>
              <a:t>04</a:t>
            </a:r>
          </a:p>
        </p:txBody>
      </p:sp>
      <p:sp>
        <p:nvSpPr>
          <p:cNvPr id="10" name="Text Placeholder 9">
            <a:extLst>
              <a:ext uri="{FF2B5EF4-FFF2-40B4-BE49-F238E27FC236}">
                <a16:creationId xmlns:a16="http://schemas.microsoft.com/office/drawing/2014/main" id="{A6192BC7-FDAE-050F-59FF-80152778E437}"/>
              </a:ext>
            </a:extLst>
          </p:cNvPr>
          <p:cNvSpPr>
            <a:spLocks noGrp="1"/>
          </p:cNvSpPr>
          <p:nvPr>
            <p:ph type="body" sz="quarter" idx="34"/>
          </p:nvPr>
        </p:nvSpPr>
        <p:spPr>
          <a:xfrm>
            <a:off x="6801311" y="3160224"/>
            <a:ext cx="5236668" cy="689519"/>
          </a:xfrm>
        </p:spPr>
        <p:txBody>
          <a:bodyPr/>
          <a:lstStyle/>
          <a:p>
            <a:pPr algn="l" rtl="0"/>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Gıda ve Yoksulluk</a:t>
            </a:r>
          </a:p>
        </p:txBody>
      </p:sp>
      <p:sp>
        <p:nvSpPr>
          <p:cNvPr id="11" name="Text Placeholder 10">
            <a:extLst>
              <a:ext uri="{FF2B5EF4-FFF2-40B4-BE49-F238E27FC236}">
                <a16:creationId xmlns:a16="http://schemas.microsoft.com/office/drawing/2014/main" id="{4E612288-6A42-397B-6F3F-8E86ED50254E}"/>
              </a:ext>
            </a:extLst>
          </p:cNvPr>
          <p:cNvSpPr>
            <a:spLocks noGrp="1"/>
          </p:cNvSpPr>
          <p:nvPr>
            <p:ph type="body" sz="quarter" idx="35"/>
          </p:nvPr>
        </p:nvSpPr>
        <p:spPr>
          <a:xfrm>
            <a:off x="6038426" y="4074770"/>
            <a:ext cx="700387" cy="689518"/>
          </a:xfrm>
        </p:spPr>
        <p:txBody>
          <a:bodyPr/>
          <a:lstStyle/>
          <a:p>
            <a:pPr algn="l" rtl="0"/>
            <a:r>
              <a:rPr lang="en-IE" b="1">
                <a:solidFill>
                  <a:srgbClr val="F79037"/>
                </a:solidFill>
              </a:rPr>
              <a:t>05</a:t>
            </a:r>
          </a:p>
        </p:txBody>
      </p:sp>
      <p:sp>
        <p:nvSpPr>
          <p:cNvPr id="12" name="Text Placeholder 11">
            <a:extLst>
              <a:ext uri="{FF2B5EF4-FFF2-40B4-BE49-F238E27FC236}">
                <a16:creationId xmlns:a16="http://schemas.microsoft.com/office/drawing/2014/main" id="{06155896-73CC-8941-C7D7-76E45FFDFFD1}"/>
              </a:ext>
            </a:extLst>
          </p:cNvPr>
          <p:cNvSpPr>
            <a:spLocks noGrp="1"/>
          </p:cNvSpPr>
          <p:nvPr>
            <p:ph type="body" sz="quarter" idx="36"/>
          </p:nvPr>
        </p:nvSpPr>
        <p:spPr>
          <a:xfrm>
            <a:off x="6779608" y="4075211"/>
            <a:ext cx="5258371" cy="689519"/>
          </a:xfrm>
        </p:spPr>
        <p:txBody>
          <a:bodyPr/>
          <a:lstStyle/>
          <a:p>
            <a:pPr algn="l" rtl="0"/>
            <a:r>
              <a:rPr lang="en-US" sz="2400" b="1"/>
              <a:t>Adil Ticaret ve Sosyal Adalet</a:t>
            </a:r>
          </a:p>
        </p:txBody>
      </p:sp>
      <p:sp>
        <p:nvSpPr>
          <p:cNvPr id="13" name="Text Placeholder 12">
            <a:extLst>
              <a:ext uri="{FF2B5EF4-FFF2-40B4-BE49-F238E27FC236}">
                <a16:creationId xmlns:a16="http://schemas.microsoft.com/office/drawing/2014/main" id="{D7A5F075-4E96-78F2-BB91-B2C5429B8552}"/>
              </a:ext>
            </a:extLst>
          </p:cNvPr>
          <p:cNvSpPr>
            <a:spLocks noGrp="1"/>
          </p:cNvSpPr>
          <p:nvPr>
            <p:ph type="body" sz="quarter" idx="27"/>
          </p:nvPr>
        </p:nvSpPr>
        <p:spPr>
          <a:xfrm>
            <a:off x="381028" y="338710"/>
            <a:ext cx="3733584" cy="720752"/>
          </a:xfrm>
        </p:spPr>
        <p:txBody>
          <a:bodyPr lIns="91440" tIns="45720" rIns="91440" bIns="45720" anchor="ctr">
            <a:noAutofit/>
          </a:bodyPr>
          <a:lstStyle/>
          <a:p>
            <a:pPr>
              <a:spcBef>
                <a:spcPts val="0"/>
              </a:spcBef>
            </a:pPr>
            <a:r>
              <a:rPr lang="en-US" sz="2800" b="1" err="1"/>
              <a:t>Etik</a:t>
            </a:r>
            <a:r>
              <a:rPr lang="en-US" sz="2800" b="1"/>
              <a:t> </a:t>
            </a:r>
            <a:r>
              <a:rPr lang="en-US" sz="2800" b="1" err="1"/>
              <a:t>Gıda</a:t>
            </a:r>
            <a:r>
              <a:rPr lang="en-US" sz="2800" b="1"/>
              <a:t> </a:t>
            </a:r>
            <a:r>
              <a:rPr lang="en-US" sz="2800" b="1" err="1"/>
              <a:t>Girişimciliği</a:t>
            </a:r>
            <a:r>
              <a:rPr lang="en-US" sz="2800" b="1"/>
              <a:t>:</a:t>
            </a:r>
            <a:endParaRPr lang="en-US" sz="2800" b="1">
              <a:ea typeface="Calibri" panose="020F0502020204030204"/>
              <a:cs typeface="Calibri" panose="020F0502020204030204"/>
            </a:endParaRPr>
          </a:p>
          <a:p>
            <a:pPr>
              <a:spcBef>
                <a:spcPts val="0"/>
              </a:spcBef>
            </a:pPr>
            <a:r>
              <a:rPr lang="en-US" sz="2800" b="1" err="1"/>
              <a:t>İhtiyacı</a:t>
            </a:r>
            <a:r>
              <a:rPr lang="en-US" sz="2800" b="1"/>
              <a:t> </a:t>
            </a:r>
            <a:r>
              <a:rPr lang="en-US" sz="2800" b="1" err="1"/>
              <a:t>ve</a:t>
            </a:r>
            <a:r>
              <a:rPr lang="en-US" sz="2800" b="1"/>
              <a:t> </a:t>
            </a:r>
            <a:r>
              <a:rPr lang="en-US" sz="2800" b="1" err="1"/>
              <a:t>Etkisi</a:t>
            </a:r>
            <a:endParaRPr lang="en-US" sz="2800" b="1">
              <a:ea typeface="Calibri"/>
              <a:cs typeface="Calibri"/>
            </a:endParaRPr>
          </a:p>
        </p:txBody>
      </p:sp>
      <p:sp>
        <p:nvSpPr>
          <p:cNvPr id="14" name="Text Placeholder 13">
            <a:extLst>
              <a:ext uri="{FF2B5EF4-FFF2-40B4-BE49-F238E27FC236}">
                <a16:creationId xmlns:a16="http://schemas.microsoft.com/office/drawing/2014/main" id="{D68DBC49-CA0B-5E8D-93B8-F1CF859B0DB6}"/>
              </a:ext>
            </a:extLst>
          </p:cNvPr>
          <p:cNvSpPr>
            <a:spLocks noGrp="1"/>
          </p:cNvSpPr>
          <p:nvPr>
            <p:ph type="body" sz="quarter" idx="37"/>
          </p:nvPr>
        </p:nvSpPr>
        <p:spPr>
          <a:xfrm>
            <a:off x="6038781" y="5024489"/>
            <a:ext cx="700387" cy="689518"/>
          </a:xfrm>
        </p:spPr>
        <p:txBody>
          <a:bodyPr/>
          <a:lstStyle/>
          <a:p>
            <a:pPr algn="l" rtl="0"/>
            <a:r>
              <a:rPr lang="en-IE" b="1">
                <a:solidFill>
                  <a:srgbClr val="F79037"/>
                </a:solidFill>
              </a:rPr>
              <a:t>06</a:t>
            </a:r>
          </a:p>
        </p:txBody>
      </p:sp>
      <p:sp>
        <p:nvSpPr>
          <p:cNvPr id="15" name="Text Placeholder 14">
            <a:extLst>
              <a:ext uri="{FF2B5EF4-FFF2-40B4-BE49-F238E27FC236}">
                <a16:creationId xmlns:a16="http://schemas.microsoft.com/office/drawing/2014/main" id="{3F8C3C8B-11B1-C23A-B71F-AFA23A7C15B1}"/>
              </a:ext>
            </a:extLst>
          </p:cNvPr>
          <p:cNvSpPr>
            <a:spLocks noGrp="1"/>
          </p:cNvSpPr>
          <p:nvPr>
            <p:ph type="body" sz="quarter" idx="38"/>
          </p:nvPr>
        </p:nvSpPr>
        <p:spPr>
          <a:xfrm>
            <a:off x="6779963" y="5024930"/>
            <a:ext cx="5160739" cy="689519"/>
          </a:xfrm>
        </p:spPr>
        <p:txBody>
          <a:bodyPr/>
          <a:lstStyle/>
          <a:p>
            <a:pPr algn="l" rtl="0"/>
            <a:r>
              <a:rPr lang="en-US" sz="2400" b="1"/>
              <a:t>Gıda ve Sağlık Arasındaki Bağlantı</a:t>
            </a:r>
          </a:p>
        </p:txBody>
      </p:sp>
      <p:sp>
        <p:nvSpPr>
          <p:cNvPr id="16" name="Text Placeholder 17">
            <a:extLst>
              <a:ext uri="{FF2B5EF4-FFF2-40B4-BE49-F238E27FC236}">
                <a16:creationId xmlns:a16="http://schemas.microsoft.com/office/drawing/2014/main" id="{5895A22A-3D0F-1829-77D6-C7CC3EC43B63}"/>
              </a:ext>
            </a:extLst>
          </p:cNvPr>
          <p:cNvSpPr>
            <a:spLocks noGrp="1"/>
          </p:cNvSpPr>
          <p:nvPr>
            <p:ph type="body" sz="quarter" idx="28"/>
          </p:nvPr>
        </p:nvSpPr>
        <p:spPr>
          <a:xfrm>
            <a:off x="702953" y="1329808"/>
            <a:ext cx="5041923" cy="46720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Placeholder 14">
            <a:extLst>
              <a:ext uri="{FF2B5EF4-FFF2-40B4-BE49-F238E27FC236}">
                <a16:creationId xmlns:a16="http://schemas.microsoft.com/office/drawing/2014/main" id="{2C97268C-8BEF-0671-048D-A27F5A651BB0}"/>
              </a:ext>
            </a:extLst>
          </p:cNvPr>
          <p:cNvSpPr txBox="1">
            <a:spLocks noGrp="1"/>
          </p:cNvSpPr>
          <p:nvPr>
            <p:ph type="body" sz="quarter" idx="14"/>
          </p:nvPr>
        </p:nvSpPr>
        <p:spPr>
          <a:xfrm>
            <a:off x="6751165" y="415363"/>
            <a:ext cx="4896438" cy="688975"/>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2400" b="1"/>
              <a:t>Etik Gıda Nedir?</a:t>
            </a:r>
          </a:p>
        </p:txBody>
      </p:sp>
      <p:sp>
        <p:nvSpPr>
          <p:cNvPr id="23" name="Text Placeholder 19">
            <a:extLst>
              <a:ext uri="{FF2B5EF4-FFF2-40B4-BE49-F238E27FC236}">
                <a16:creationId xmlns:a16="http://schemas.microsoft.com/office/drawing/2014/main" id="{A29B9998-B943-C2D4-82A3-E455854A4C22}"/>
              </a:ext>
            </a:extLst>
          </p:cNvPr>
          <p:cNvSpPr txBox="1">
            <a:spLocks noGrp="1"/>
          </p:cNvSpPr>
          <p:nvPr>
            <p:ph type="body" sz="quarter" idx="30"/>
          </p:nvPr>
        </p:nvSpPr>
        <p:spPr>
          <a:xfrm>
            <a:off x="6822407" y="1605023"/>
            <a:ext cx="4894698" cy="69056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2400" b="1" dirty="0" err="1"/>
              <a:t>Gıda</a:t>
            </a:r>
            <a:r>
              <a:rPr lang="en-GB" sz="2400" b="1" dirty="0"/>
              <a:t> </a:t>
            </a:r>
            <a:r>
              <a:rPr lang="en-GB" sz="2400" b="1" dirty="0" err="1"/>
              <a:t>Etiği</a:t>
            </a:r>
            <a:r>
              <a:rPr lang="en-GB" sz="2400" b="1" dirty="0"/>
              <a:t>, </a:t>
            </a:r>
            <a:r>
              <a:rPr lang="en-GB" sz="2400" b="1" dirty="0" err="1"/>
              <a:t>Seçimlerin</a:t>
            </a:r>
            <a:r>
              <a:rPr lang="en-GB" sz="2400" b="1" dirty="0"/>
              <a:t> </a:t>
            </a:r>
            <a:r>
              <a:rPr lang="en-GB" sz="2400" b="1" dirty="0" err="1"/>
              <a:t>Sonuçları</a:t>
            </a:r>
            <a:endParaRPr lang="en-GB" sz="2400" b="1" dirty="0"/>
          </a:p>
          <a:p>
            <a:pPr algn="l" rtl="0"/>
            <a:endParaRPr lang="en-US" sz="2400" b="1" dirty="0"/>
          </a:p>
        </p:txBody>
      </p:sp>
      <p:sp>
        <p:nvSpPr>
          <p:cNvPr id="25" name="Text Placeholder 21">
            <a:extLst>
              <a:ext uri="{FF2B5EF4-FFF2-40B4-BE49-F238E27FC236}">
                <a16:creationId xmlns:a16="http://schemas.microsoft.com/office/drawing/2014/main" id="{FFB7B2BF-CAEB-BA3F-B6EE-3FE483374FB6}"/>
              </a:ext>
            </a:extLst>
          </p:cNvPr>
          <p:cNvSpPr txBox="1">
            <a:spLocks noGrp="1"/>
          </p:cNvSpPr>
          <p:nvPr>
            <p:ph type="body" sz="quarter" idx="32"/>
          </p:nvPr>
        </p:nvSpPr>
        <p:spPr>
          <a:xfrm>
            <a:off x="6779740" y="2245751"/>
            <a:ext cx="4896438" cy="688975"/>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2400" b="1" dirty="0" err="1"/>
              <a:t>İklim</a:t>
            </a:r>
            <a:r>
              <a:rPr lang="en-US" sz="2400" b="1" dirty="0"/>
              <a:t> </a:t>
            </a:r>
            <a:r>
              <a:rPr lang="en-US" sz="2400" b="1" dirty="0" err="1"/>
              <a:t>Acil</a:t>
            </a:r>
            <a:r>
              <a:rPr lang="en-US" sz="2400" b="1" dirty="0"/>
              <a:t> Durumu - </a:t>
            </a:r>
            <a:r>
              <a:rPr lang="en-US" sz="2400" b="1" dirty="0" err="1"/>
              <a:t>SGH'ler</a:t>
            </a:r>
            <a:endParaRPr lang="en-US" sz="2400" b="1" dirty="0"/>
          </a:p>
        </p:txBody>
      </p:sp>
      <p:sp>
        <p:nvSpPr>
          <p:cNvPr id="26" name="Text Placeholder 13">
            <a:extLst>
              <a:ext uri="{FF2B5EF4-FFF2-40B4-BE49-F238E27FC236}">
                <a16:creationId xmlns:a16="http://schemas.microsoft.com/office/drawing/2014/main" id="{053BAF9D-5439-BDA2-D332-A41F634B967C}"/>
              </a:ext>
            </a:extLst>
          </p:cNvPr>
          <p:cNvSpPr txBox="1">
            <a:spLocks/>
          </p:cNvSpPr>
          <p:nvPr/>
        </p:nvSpPr>
        <p:spPr>
          <a:xfrm>
            <a:off x="6058525" y="5975982"/>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IE" b="1">
                <a:solidFill>
                  <a:srgbClr val="F79037"/>
                </a:solidFill>
              </a:rPr>
              <a:t>07</a:t>
            </a:r>
          </a:p>
        </p:txBody>
      </p:sp>
      <p:sp>
        <p:nvSpPr>
          <p:cNvPr id="27" name="Text Placeholder 14">
            <a:extLst>
              <a:ext uri="{FF2B5EF4-FFF2-40B4-BE49-F238E27FC236}">
                <a16:creationId xmlns:a16="http://schemas.microsoft.com/office/drawing/2014/main" id="{2E995EE6-6DDD-0293-25B3-74B5EF3E837A}"/>
              </a:ext>
            </a:extLst>
          </p:cNvPr>
          <p:cNvSpPr txBox="1">
            <a:spLocks/>
          </p:cNvSpPr>
          <p:nvPr/>
        </p:nvSpPr>
        <p:spPr>
          <a:xfrm>
            <a:off x="6801311" y="5974649"/>
            <a:ext cx="5160739"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2400" b="1"/>
              <a:t>Sürdürülebilirlik ve Direnç</a:t>
            </a:r>
          </a:p>
        </p:txBody>
      </p:sp>
      <p:sp>
        <p:nvSpPr>
          <p:cNvPr id="3" name="TextBox 2">
            <a:extLst>
              <a:ext uri="{FF2B5EF4-FFF2-40B4-BE49-F238E27FC236}">
                <a16:creationId xmlns:a16="http://schemas.microsoft.com/office/drawing/2014/main" id="{1C9BF922-EAD8-43BF-D2FA-1D1B09B03BC3}"/>
              </a:ext>
            </a:extLst>
          </p:cNvPr>
          <p:cNvSpPr txBox="1"/>
          <p:nvPr/>
        </p:nvSpPr>
        <p:spPr>
          <a:xfrm>
            <a:off x="589910" y="1717952"/>
            <a:ext cx="5041924" cy="4154984"/>
          </a:xfrm>
          <a:prstGeom prst="rect">
            <a:avLst/>
          </a:prstGeom>
          <a:noFill/>
        </p:spPr>
        <p:txBody>
          <a:bodyPr wrap="square" lIns="91440" tIns="45720" rIns="91440" bIns="45720" rtlCol="0" anchor="t">
            <a:spAutoFit/>
          </a:bodyPr>
          <a:lstStyle/>
          <a:p>
            <a:pPr algn="ctr"/>
            <a:r>
              <a:rPr lang="tr-TR" sz="2400">
                <a:solidFill>
                  <a:srgbClr val="000000"/>
                </a:solidFill>
              </a:rPr>
              <a:t>Gıda Etiği, çok yönlü olması dolayısıyla karmaşık bir konudur. Bu modülde, etik gıda kavramını genel bir şekilde tanıtıyoruz. Böylece öğrenciler doğru seçimler yaparak gıda işletmelerinin nasıl daha etik olabileceğini ve iklim krizi, yoksulluk, sosyal adalet ve çevre, insan sağlığı gibi konularda daha iyi yaklaşımları uygulayabilecekleri, sürdürülebilir işletmeleri düşünebileceklerdir.</a:t>
            </a:r>
            <a:endParaRPr lang="tr-TR" sz="2400">
              <a:solidFill>
                <a:srgbClr val="000000"/>
              </a:solidFill>
              <a:cs typeface="Calibri" panose="020F0502020204030204"/>
            </a:endParaRPr>
          </a:p>
        </p:txBody>
      </p:sp>
    </p:spTree>
    <p:extLst>
      <p:ext uri="{BB962C8B-B14F-4D97-AF65-F5344CB8AC3E}">
        <p14:creationId xmlns:p14="http://schemas.microsoft.com/office/powerpoint/2010/main" val="4171213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ürdürülebilir Kalkınma Hedefleri - Kadının İnsan Hakları Derneği">
            <a:extLst>
              <a:ext uri="{FF2B5EF4-FFF2-40B4-BE49-F238E27FC236}">
                <a16:creationId xmlns:a16="http://schemas.microsoft.com/office/drawing/2014/main" id="{8028AF1C-08DC-5E9E-E5A4-BA205B119BC0}"/>
              </a:ext>
            </a:extLst>
          </p:cNvPr>
          <p:cNvPicPr>
            <a:picLocks noChangeAspect="1"/>
          </p:cNvPicPr>
          <p:nvPr/>
        </p:nvPicPr>
        <p:blipFill>
          <a:blip r:embed="rId2"/>
          <a:stretch>
            <a:fillRect/>
          </a:stretch>
        </p:blipFill>
        <p:spPr>
          <a:xfrm>
            <a:off x="360394" y="496837"/>
            <a:ext cx="10925497" cy="5492696"/>
          </a:xfrm>
          <a:prstGeom prst="rect">
            <a:avLst/>
          </a:prstGeom>
        </p:spPr>
      </p:pic>
    </p:spTree>
    <p:extLst>
      <p:ext uri="{BB962C8B-B14F-4D97-AF65-F5344CB8AC3E}">
        <p14:creationId xmlns:p14="http://schemas.microsoft.com/office/powerpoint/2010/main" val="419495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F168D-6825-F99E-6A98-0CFE017AE171}"/>
              </a:ext>
            </a:extLst>
          </p:cNvPr>
          <p:cNvSpPr>
            <a:spLocks noGrp="1"/>
          </p:cNvSpPr>
          <p:nvPr>
            <p:ph type="body" sz="quarter" idx="18"/>
          </p:nvPr>
        </p:nvSpPr>
        <p:spPr>
          <a:xfrm>
            <a:off x="898357" y="2030031"/>
            <a:ext cx="6893498" cy="3839952"/>
          </a:xfrm>
        </p:spPr>
        <p:txBody>
          <a:bodyPr lIns="91440" tIns="45720" rIns="91440" bIns="45720" anchor="t"/>
          <a:lstStyle/>
          <a:p>
            <a:r>
              <a:rPr lang="en-US" err="1"/>
              <a:t>Sürdürülebilir</a:t>
            </a:r>
            <a:r>
              <a:rPr lang="en-US"/>
              <a:t> </a:t>
            </a:r>
            <a:r>
              <a:rPr lang="en-US" err="1"/>
              <a:t>Kalkınma</a:t>
            </a:r>
            <a:r>
              <a:rPr lang="en-US"/>
              <a:t> </a:t>
            </a:r>
            <a:r>
              <a:rPr lang="en-US" err="1"/>
              <a:t>için</a:t>
            </a:r>
            <a:r>
              <a:rPr lang="en-US"/>
              <a:t> 2030 Gündemi,</a:t>
            </a:r>
            <a:r>
              <a:rPr lang="en-US" b="1"/>
              <a:t>17 </a:t>
            </a:r>
            <a:r>
              <a:rPr lang="en-US" b="1" err="1"/>
              <a:t>küresel</a:t>
            </a:r>
            <a:r>
              <a:rPr lang="en-US" b="1"/>
              <a:t> </a:t>
            </a:r>
            <a:r>
              <a:rPr lang="en-US" b="1" err="1"/>
              <a:t>anahtar</a:t>
            </a:r>
            <a:r>
              <a:rPr lang="en-US" b="1"/>
              <a:t> </a:t>
            </a:r>
            <a:r>
              <a:rPr lang="en-US" b="1" err="1"/>
              <a:t>hedef</a:t>
            </a:r>
            <a:r>
              <a:rPr lang="en-US" b="1"/>
              <a:t> </a:t>
            </a:r>
            <a:r>
              <a:rPr lang="en-US" err="1"/>
              <a:t>içermektedir</a:t>
            </a:r>
            <a:r>
              <a:rPr lang="en-US"/>
              <a:t> (</a:t>
            </a:r>
            <a:r>
              <a:rPr lang="en-US">
                <a:solidFill>
                  <a:srgbClr val="F79037"/>
                </a:solidFill>
                <a:hlinkClick r:id="rId2">
                  <a:extLst>
                    <a:ext uri="{A12FA001-AC4F-418D-AE19-62706E023703}">
                      <ahyp:hlinkClr xmlns:ahyp="http://schemas.microsoft.com/office/drawing/2018/hyperlinkcolor" val="tx"/>
                    </a:ext>
                  </a:extLst>
                </a:hlinkClick>
              </a:rPr>
              <a:t>Birleşmiş Milletler, 2015</a:t>
            </a:r>
            <a:r>
              <a:rPr lang="en-US"/>
              <a:t>).</a:t>
            </a:r>
          </a:p>
          <a:p>
            <a:r>
              <a:rPr lang="en-US" err="1"/>
              <a:t>Gıda</a:t>
            </a:r>
            <a:r>
              <a:rPr lang="en-US"/>
              <a:t> </a:t>
            </a:r>
            <a:r>
              <a:rPr lang="en-US" err="1"/>
              <a:t>sistemi</a:t>
            </a:r>
            <a:r>
              <a:rPr lang="en-US"/>
              <a:t> </a:t>
            </a:r>
            <a:r>
              <a:rPr lang="en-US" err="1"/>
              <a:t>bu</a:t>
            </a:r>
            <a:r>
              <a:rPr lang="en-US"/>
              <a:t> </a:t>
            </a:r>
            <a:r>
              <a:rPr lang="en-US" err="1"/>
              <a:t>hedeflerin</a:t>
            </a:r>
            <a:r>
              <a:rPr lang="en-US"/>
              <a:t> </a:t>
            </a:r>
            <a:r>
              <a:rPr lang="en-US" err="1"/>
              <a:t>çoğuyla</a:t>
            </a:r>
            <a:r>
              <a:rPr lang="en-US"/>
              <a:t> </a:t>
            </a:r>
            <a:r>
              <a:rPr lang="en-US" err="1"/>
              <a:t>bağlantılıdır</a:t>
            </a:r>
            <a:r>
              <a:rPr lang="en-US"/>
              <a:t>. </a:t>
            </a:r>
            <a:r>
              <a:rPr lang="en-US" b="1" err="1"/>
              <a:t>Gıda</a:t>
            </a:r>
            <a:r>
              <a:rPr lang="en-US" b="1"/>
              <a:t> </a:t>
            </a:r>
            <a:r>
              <a:rPr lang="en-US" b="1" err="1"/>
              <a:t>üretimi</a:t>
            </a:r>
            <a:r>
              <a:rPr lang="en-US" b="1"/>
              <a:t> </a:t>
            </a:r>
            <a:r>
              <a:rPr lang="en-US" b="1" err="1"/>
              <a:t>ve</a:t>
            </a:r>
            <a:r>
              <a:rPr lang="en-US" b="1"/>
              <a:t> </a:t>
            </a:r>
            <a:r>
              <a:rPr lang="en-US" b="1" err="1"/>
              <a:t>tüketim</a:t>
            </a:r>
            <a:r>
              <a:rPr lang="en-US" b="1"/>
              <a:t> </a:t>
            </a:r>
            <a:r>
              <a:rPr lang="en-US" b="1" err="1"/>
              <a:t>kalıpları</a:t>
            </a:r>
            <a:r>
              <a:rPr lang="en-US" b="1"/>
              <a:t>, </a:t>
            </a:r>
            <a:r>
              <a:rPr lang="en-US" b="1" err="1"/>
              <a:t>biyoçeşitlilik</a:t>
            </a:r>
            <a:r>
              <a:rPr lang="en-US" b="1"/>
              <a:t> </a:t>
            </a:r>
            <a:r>
              <a:rPr lang="en-US" b="1" err="1"/>
              <a:t>kaybı</a:t>
            </a:r>
            <a:r>
              <a:rPr lang="en-US" b="1"/>
              <a:t>, </a:t>
            </a:r>
            <a:r>
              <a:rPr lang="en-US" b="1" err="1"/>
              <a:t>toprak</a:t>
            </a:r>
            <a:r>
              <a:rPr lang="en-US" b="1"/>
              <a:t> </a:t>
            </a:r>
            <a:r>
              <a:rPr lang="en-US" b="1" err="1"/>
              <a:t>tükenmesi</a:t>
            </a:r>
            <a:r>
              <a:rPr lang="en-US" b="1"/>
              <a:t>, </a:t>
            </a:r>
            <a:r>
              <a:rPr lang="en-US" b="1" err="1"/>
              <a:t>peyzaj</a:t>
            </a:r>
            <a:r>
              <a:rPr lang="en-US" b="1"/>
              <a:t> </a:t>
            </a:r>
            <a:r>
              <a:rPr lang="en-US" b="1" err="1"/>
              <a:t>bozulması</a:t>
            </a:r>
            <a:r>
              <a:rPr lang="en-US" b="1"/>
              <a:t> </a:t>
            </a:r>
            <a:r>
              <a:rPr lang="en-US" b="1" err="1"/>
              <a:t>ve</a:t>
            </a:r>
            <a:r>
              <a:rPr lang="en-US" b="1"/>
              <a:t> </a:t>
            </a:r>
            <a:r>
              <a:rPr lang="en-US" b="1" err="1"/>
              <a:t>su</a:t>
            </a:r>
            <a:r>
              <a:rPr lang="en-US" b="1"/>
              <a:t> </a:t>
            </a:r>
            <a:r>
              <a:rPr lang="en-US" b="1" err="1"/>
              <a:t>tükenmesi</a:t>
            </a:r>
            <a:r>
              <a:rPr lang="en-US" b="1"/>
              <a:t> </a:t>
            </a:r>
            <a:r>
              <a:rPr lang="en-US" b="1" err="1"/>
              <a:t>gibi</a:t>
            </a:r>
            <a:r>
              <a:rPr lang="en-US" b="1"/>
              <a:t> </a:t>
            </a:r>
            <a:r>
              <a:rPr lang="en-US" b="1" err="1"/>
              <a:t>konular</a:t>
            </a:r>
            <a:r>
              <a:rPr lang="en-US" b="1"/>
              <a:t>, </a:t>
            </a:r>
            <a:r>
              <a:rPr lang="en-US" b="1" err="1"/>
              <a:t>küresel</a:t>
            </a:r>
            <a:r>
              <a:rPr lang="en-US" b="1"/>
              <a:t> </a:t>
            </a:r>
            <a:r>
              <a:rPr lang="en-US" b="1" err="1"/>
              <a:t>çevre</a:t>
            </a:r>
            <a:r>
              <a:rPr lang="en-US" b="1"/>
              <a:t> </a:t>
            </a:r>
            <a:r>
              <a:rPr lang="en-US" b="1" err="1"/>
              <a:t>sorunlarının</a:t>
            </a:r>
            <a:r>
              <a:rPr lang="en-US" b="1"/>
              <a:t> ana </a:t>
            </a:r>
            <a:r>
              <a:rPr lang="en-US" b="1" err="1"/>
              <a:t>unsurları</a:t>
            </a:r>
            <a:r>
              <a:rPr lang="en-US" b="1"/>
              <a:t> </a:t>
            </a:r>
            <a:r>
              <a:rPr lang="en-US" b="1" err="1"/>
              <a:t>arasındadır</a:t>
            </a:r>
            <a:r>
              <a:rPr lang="en-US" b="1"/>
              <a:t> </a:t>
            </a:r>
            <a:r>
              <a:rPr lang="en-US"/>
              <a:t>(</a:t>
            </a:r>
            <a:r>
              <a:rPr lang="en-US">
                <a:solidFill>
                  <a:srgbClr val="F79037"/>
                </a:solidFill>
                <a:hlinkClick r:id="rId3">
                  <a:extLst>
                    <a:ext uri="{A12FA001-AC4F-418D-AE19-62706E023703}">
                      <ahyp:hlinkClr xmlns:ahyp="http://schemas.microsoft.com/office/drawing/2018/hyperlinkcolor" val="tx"/>
                    </a:ext>
                  </a:extLst>
                </a:hlinkClick>
              </a:rPr>
              <a:t>Galli ve diğerleri, 2017</a:t>
            </a:r>
            <a:r>
              <a:rPr lang="en-US">
                <a:solidFill>
                  <a:srgbClr val="F79037"/>
                </a:solidFill>
              </a:rPr>
              <a:t>,</a:t>
            </a:r>
            <a:r>
              <a:rPr lang="en-US">
                <a:solidFill>
                  <a:srgbClr val="F79037"/>
                </a:solidFill>
                <a:hlinkClick r:id="rId4">
                  <a:extLst>
                    <a:ext uri="{A12FA001-AC4F-418D-AE19-62706E023703}">
                      <ahyp:hlinkClr xmlns:ahyp="http://schemas.microsoft.com/office/drawing/2018/hyperlinkcolor" val="tx"/>
                    </a:ext>
                  </a:extLst>
                </a:hlinkClick>
              </a:rPr>
              <a:t>Capone ve diğerleri, 2019</a:t>
            </a:r>
            <a:r>
              <a:rPr lang="en-US"/>
              <a:t>).</a:t>
            </a:r>
            <a:endParaRPr lang="en-IE"/>
          </a:p>
        </p:txBody>
      </p:sp>
      <p:sp>
        <p:nvSpPr>
          <p:cNvPr id="3" name="Text Placeholder 2">
            <a:extLst>
              <a:ext uri="{FF2B5EF4-FFF2-40B4-BE49-F238E27FC236}">
                <a16:creationId xmlns:a16="http://schemas.microsoft.com/office/drawing/2014/main" id="{D0F02AAD-11CA-A483-D3B0-2F0AF8E88BC0}"/>
              </a:ext>
            </a:extLst>
          </p:cNvPr>
          <p:cNvSpPr>
            <a:spLocks noGrp="1"/>
          </p:cNvSpPr>
          <p:nvPr>
            <p:ph type="body" sz="quarter" idx="16"/>
          </p:nvPr>
        </p:nvSpPr>
        <p:spPr/>
        <p:txBody>
          <a:bodyPr lIns="91440" tIns="45720" rIns="91440" bIns="45720" anchor="t">
            <a:noAutofit/>
          </a:bodyPr>
          <a:lstStyle/>
          <a:p>
            <a:pPr algn="l" rtl="0"/>
            <a:r>
              <a:rPr lang="en-IE" b="1" u="sng" err="1"/>
              <a:t>Gıda</a:t>
            </a:r>
            <a:r>
              <a:rPr lang="en-IE" b="1" u="sng"/>
              <a:t> </a:t>
            </a:r>
            <a:r>
              <a:rPr lang="en-IE" b="1" u="sng" err="1"/>
              <a:t>ve</a:t>
            </a:r>
            <a:r>
              <a:rPr lang="en-IE" b="1" u="sng"/>
              <a:t> </a:t>
            </a:r>
            <a:r>
              <a:rPr lang="en-IE" b="1" u="sng" err="1"/>
              <a:t>SKH'ler</a:t>
            </a:r>
            <a:endParaRPr lang="en-IE" b="1" u="sng" err="1">
              <a:ea typeface="Calibri"/>
              <a:cs typeface="Calibri"/>
            </a:endParaRPr>
          </a:p>
        </p:txBody>
      </p:sp>
      <p:pic>
        <p:nvPicPr>
          <p:cNvPr id="6" name="Picture Placeholder 5" descr="Plant in the ground">
            <a:extLst>
              <a:ext uri="{FF2B5EF4-FFF2-40B4-BE49-F238E27FC236}">
                <a16:creationId xmlns:a16="http://schemas.microsoft.com/office/drawing/2014/main" id="{0FF72111-58FC-2F78-8A5C-79309BE2F66C}"/>
              </a:ext>
            </a:extLst>
          </p:cNvPr>
          <p:cNvPicPr>
            <a:picLocks noGrp="1" noChangeAspect="1"/>
          </p:cNvPicPr>
          <p:nvPr>
            <p:ph type="pic" sz="quarter" idx="42"/>
          </p:nvPr>
        </p:nvPicPr>
        <p:blipFill rotWithShape="1">
          <a:blip r:embed="rId5" cstate="screen">
            <a:extLst>
              <a:ext uri="{28A0092B-C50C-407E-A947-70E740481C1C}">
                <a14:useLocalDpi xmlns:a14="http://schemas.microsoft.com/office/drawing/2010/main"/>
              </a:ext>
            </a:extLst>
          </a:blip>
          <a:srcRect/>
          <a:stretch/>
        </p:blipFill>
        <p:spPr>
          <a:xfrm>
            <a:off x="7791855" y="1452563"/>
            <a:ext cx="4400145" cy="4656137"/>
          </a:xfrm>
        </p:spPr>
      </p:pic>
      <p:pic>
        <p:nvPicPr>
          <p:cNvPr id="1026" name="Picture 2" descr="See the source image">
            <a:extLst>
              <a:ext uri="{FF2B5EF4-FFF2-40B4-BE49-F238E27FC236}">
                <a16:creationId xmlns:a16="http://schemas.microsoft.com/office/drawing/2014/main" id="{810C267D-BA56-1007-BB1F-5A2AEFEF21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56069" y="616950"/>
            <a:ext cx="1279862" cy="127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307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46169-C686-C4DA-B83D-FD05256D2ED4}"/>
              </a:ext>
            </a:extLst>
          </p:cNvPr>
          <p:cNvSpPr>
            <a:spLocks noGrp="1"/>
          </p:cNvSpPr>
          <p:nvPr>
            <p:ph type="body" sz="quarter" idx="18"/>
          </p:nvPr>
        </p:nvSpPr>
        <p:spPr>
          <a:xfrm>
            <a:off x="739302" y="1219099"/>
            <a:ext cx="7202015" cy="3616216"/>
          </a:xfrm>
        </p:spPr>
        <p:txBody>
          <a:bodyPr lIns="91440" tIns="45720" rIns="91440" bIns="45720" anchor="t"/>
          <a:lstStyle/>
          <a:p>
            <a:r>
              <a:rPr lang="tr-TR" sz="2300" b="1" i="1" dirty="0"/>
              <a:t>Açlığı sona erdirin, gıda güvenliğini sağlayın, beslenmeyi iyileştirin ve sürdürülebilir tarımı teşvik edin!</a:t>
            </a:r>
            <a:endParaRPr lang="tr-TR" sz="2300" b="1" i="1" dirty="0">
              <a:ea typeface="Calibri"/>
              <a:cs typeface="Calibri"/>
            </a:endParaRPr>
          </a:p>
          <a:p>
            <a:pPr algn="l" rtl="0"/>
            <a:r>
              <a:rPr lang="tr-TR" sz="2300" dirty="0"/>
              <a:t>Bugün herkesi beslemeye yetecek kadar yiyecek üretiliyor. Yine de 828 milyon kadar insan kronik olarak yetersiz besleniyor.</a:t>
            </a:r>
            <a:endParaRPr lang="tr-TR" sz="2300" dirty="0">
              <a:ea typeface="Calibri"/>
              <a:cs typeface="Calibri"/>
            </a:endParaRPr>
          </a:p>
          <a:p>
            <a:r>
              <a:rPr lang="tr-TR" sz="2300" dirty="0"/>
              <a:t>Yetersiz beslenme, gelişmekte olan ve gelişmiş ülkelerde ağır bir bedel ödetiyor. </a:t>
            </a:r>
            <a:r>
              <a:rPr lang="tr-TR" sz="2300" dirty="0">
                <a:ea typeface="+mn-lt"/>
                <a:cs typeface="+mn-lt"/>
              </a:rPr>
              <a:t>Gelişme geriliği yavaşça azalırken, şu anda iki milyardan fazla insan obez veya fazla kilolu durumda. Sonuçlar, halk sağlığı, ulusal refah ve yaşam kalitesi için ciddi olmaktadır. İklim değişikliğinin tarım ürünleri üzerindeki etkisi durumu daha da kötüleştirmekte-dir.</a:t>
            </a:r>
            <a:r>
              <a:rPr lang="tr-TR" sz="2300" dirty="0"/>
              <a:t> </a:t>
            </a:r>
            <a:r>
              <a:rPr lang="tr-TR" sz="2300" dirty="0">
                <a:solidFill>
                  <a:srgbClr val="F79037"/>
                </a:solidFill>
                <a:hlinkClick r:id="rId3">
                  <a:extLst>
                    <a:ext uri="{A12FA001-AC4F-418D-AE19-62706E023703}">
                      <ahyp:hlinkClr xmlns:ahyp="http://schemas.microsoft.com/office/drawing/2018/hyperlinkcolor" val="tx"/>
                    </a:ext>
                  </a:extLst>
                </a:hlinkClick>
              </a:rPr>
              <a:t>FAO</a:t>
            </a:r>
            <a:endParaRPr lang="tr-TR" sz="2300" dirty="0">
              <a:solidFill>
                <a:srgbClr val="F79037"/>
              </a:solidFill>
              <a:ea typeface="Calibri"/>
              <a:cs typeface="Calibri"/>
            </a:endParaRPr>
          </a:p>
        </p:txBody>
      </p:sp>
      <p:sp>
        <p:nvSpPr>
          <p:cNvPr id="3" name="Text Placeholder 2">
            <a:extLst>
              <a:ext uri="{FF2B5EF4-FFF2-40B4-BE49-F238E27FC236}">
                <a16:creationId xmlns:a16="http://schemas.microsoft.com/office/drawing/2014/main" id="{4B83FDA7-4D8E-5976-BB21-21192FBE2861}"/>
              </a:ext>
            </a:extLst>
          </p:cNvPr>
          <p:cNvSpPr>
            <a:spLocks noGrp="1"/>
          </p:cNvSpPr>
          <p:nvPr>
            <p:ph type="body" sz="quarter" idx="16"/>
          </p:nvPr>
        </p:nvSpPr>
        <p:spPr>
          <a:xfrm>
            <a:off x="739302" y="617868"/>
            <a:ext cx="5150054" cy="992652"/>
          </a:xfrm>
        </p:spPr>
        <p:txBody>
          <a:bodyPr lIns="91440" tIns="45720" rIns="91440" bIns="45720" anchor="t">
            <a:noAutofit/>
          </a:bodyPr>
          <a:lstStyle/>
          <a:p>
            <a:r>
              <a:rPr lang="tr-TR" b="1" u="sng"/>
              <a:t>2. Hedef: </a:t>
            </a:r>
            <a:r>
              <a:rPr lang="tr-TR" u="sng"/>
              <a:t>Sıfır Açlık</a:t>
            </a:r>
            <a:endParaRPr lang="tr-TR" u="sng">
              <a:ea typeface="Calibri"/>
              <a:cs typeface="Calibri"/>
            </a:endParaRPr>
          </a:p>
        </p:txBody>
      </p:sp>
      <p:sp>
        <p:nvSpPr>
          <p:cNvPr id="12" name="TextBox 11">
            <a:extLst>
              <a:ext uri="{FF2B5EF4-FFF2-40B4-BE49-F238E27FC236}">
                <a16:creationId xmlns:a16="http://schemas.microsoft.com/office/drawing/2014/main" id="{23634992-AA8F-3E3C-8735-3B24CA244354}"/>
              </a:ext>
            </a:extLst>
          </p:cNvPr>
          <p:cNvSpPr txBox="1"/>
          <p:nvPr/>
        </p:nvSpPr>
        <p:spPr>
          <a:xfrm>
            <a:off x="1120259" y="5167758"/>
            <a:ext cx="6821058" cy="969496"/>
          </a:xfrm>
          <a:prstGeom prst="rect">
            <a:avLst/>
          </a:prstGeom>
          <a:noFill/>
        </p:spPr>
        <p:txBody>
          <a:bodyPr wrap="square" lIns="91440" tIns="45720" rIns="91440" bIns="45720" anchor="t">
            <a:spAutoFit/>
          </a:bodyPr>
          <a:lstStyle/>
          <a:p>
            <a:pPr algn="ctr"/>
            <a:r>
              <a:rPr lang="tr-TR" sz="1900" b="1" dirty="0">
                <a:solidFill>
                  <a:srgbClr val="D3A029"/>
                </a:solidFill>
              </a:rPr>
              <a:t>Tarımsal üretkenliği artırmak ve sürdürülebilir gıda üretimi, açlığın olumsuz sonuçlarını hafifletmeye yardımcı olmak için çok önemlidir.</a:t>
            </a:r>
            <a:endParaRPr lang="tr-TR" sz="1900" b="1" dirty="0">
              <a:solidFill>
                <a:srgbClr val="D3A029"/>
              </a:solidFill>
              <a:ea typeface="Calibri"/>
              <a:cs typeface="Calibri"/>
            </a:endParaRPr>
          </a:p>
        </p:txBody>
      </p:sp>
      <p:pic>
        <p:nvPicPr>
          <p:cNvPr id="5" name="Picture 4" descr="Sürdürülebilir Kalkınma Hedefleri - Kadının İnsan Hakları Derneği">
            <a:extLst>
              <a:ext uri="{FF2B5EF4-FFF2-40B4-BE49-F238E27FC236}">
                <a16:creationId xmlns:a16="http://schemas.microsoft.com/office/drawing/2014/main" id="{924B4CA3-CD1E-B3ED-DDFD-0866DE082AFE}"/>
              </a:ext>
            </a:extLst>
          </p:cNvPr>
          <p:cNvPicPr>
            <a:picLocks noChangeAspect="1"/>
          </p:cNvPicPr>
          <p:nvPr/>
        </p:nvPicPr>
        <p:blipFill rotWithShape="1">
          <a:blip r:embed="rId4"/>
          <a:srcRect l="16711" t="-355" r="66577" b="66607"/>
          <a:stretch/>
        </p:blipFill>
        <p:spPr>
          <a:xfrm>
            <a:off x="7941317" y="1376068"/>
            <a:ext cx="4209497" cy="4276438"/>
          </a:xfrm>
          <a:prstGeom prst="rect">
            <a:avLst/>
          </a:prstGeom>
        </p:spPr>
      </p:pic>
    </p:spTree>
    <p:extLst>
      <p:ext uri="{BB962C8B-B14F-4D97-AF65-F5344CB8AC3E}">
        <p14:creationId xmlns:p14="http://schemas.microsoft.com/office/powerpoint/2010/main" val="4134959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38A11-D8C5-CE26-CEF0-CFF61C882ED9}"/>
              </a:ext>
            </a:extLst>
          </p:cNvPr>
          <p:cNvSpPr>
            <a:spLocks noGrp="1"/>
          </p:cNvSpPr>
          <p:nvPr>
            <p:ph type="body" sz="quarter" idx="18"/>
          </p:nvPr>
        </p:nvSpPr>
        <p:spPr>
          <a:xfrm>
            <a:off x="898357" y="1452563"/>
            <a:ext cx="6621123" cy="4157823"/>
          </a:xfrm>
        </p:spPr>
        <p:txBody>
          <a:bodyPr lIns="91440" tIns="45720" rIns="91440" bIns="45720" anchor="t"/>
          <a:lstStyle/>
          <a:p>
            <a:r>
              <a:rPr lang="tr-TR"/>
              <a:t>Sağlıklı yaşam ve her yaş için esenliğin teşvik edilmesi, sürdürülebilir kalkınma için esastır.</a:t>
            </a:r>
            <a:endParaRPr lang="tr-TR">
              <a:ea typeface="Calibri"/>
              <a:cs typeface="Calibri"/>
            </a:endParaRPr>
          </a:p>
          <a:p>
            <a:r>
              <a:rPr lang="tr-TR"/>
              <a:t>Dünya hala başka hiçbir şeye benzemeyen küresel bir sağlık kriziyle uğraşıyor. COVID-19, insanların acı çekmesine, küresel ekonomiyi istikrarsızlaştırmasına ve dünya çapında milyarlarca insanın hayatını alt üst etmesine neden oldu.</a:t>
            </a:r>
            <a:endParaRPr lang="tr-TR">
              <a:ea typeface="Calibri"/>
              <a:cs typeface="Calibri"/>
            </a:endParaRPr>
          </a:p>
          <a:p>
            <a:pPr algn="l" rtl="0"/>
            <a:r>
              <a:rPr lang="tr-TR" b="1">
                <a:solidFill>
                  <a:srgbClr val="279B48"/>
                </a:solidFill>
              </a:rPr>
              <a:t>Sizin gibi Gıda Üreticileri, gıda ürünlerinin sağlık yararlarını göz önünde bulundurarak ve daha geniş bir toplumun sağlığını ve esenliğini destekleyerek üzerlerine düşeni yapabilirler.</a:t>
            </a:r>
            <a:endParaRPr lang="tr-TR" b="1">
              <a:solidFill>
                <a:srgbClr val="279B48"/>
              </a:solidFill>
              <a:ea typeface="Calibri"/>
              <a:cs typeface="Calibri"/>
            </a:endParaRPr>
          </a:p>
          <a:p>
            <a:pPr algn="l" rtl="0"/>
            <a:endParaRPr lang="tr-TR">
              <a:ea typeface="Calibri"/>
              <a:cs typeface="Calibri"/>
            </a:endParaRPr>
          </a:p>
        </p:txBody>
      </p:sp>
      <p:sp>
        <p:nvSpPr>
          <p:cNvPr id="3" name="Text Placeholder 2">
            <a:extLst>
              <a:ext uri="{FF2B5EF4-FFF2-40B4-BE49-F238E27FC236}">
                <a16:creationId xmlns:a16="http://schemas.microsoft.com/office/drawing/2014/main" id="{D1195069-8753-CC69-2773-288544FDEC55}"/>
              </a:ext>
            </a:extLst>
          </p:cNvPr>
          <p:cNvSpPr>
            <a:spLocks noGrp="1"/>
          </p:cNvSpPr>
          <p:nvPr>
            <p:ph type="body" sz="quarter" idx="16"/>
          </p:nvPr>
        </p:nvSpPr>
        <p:spPr>
          <a:xfrm>
            <a:off x="781625" y="751288"/>
            <a:ext cx="6737855" cy="611652"/>
          </a:xfrm>
        </p:spPr>
        <p:txBody>
          <a:bodyPr lIns="91440" tIns="45720" rIns="91440" bIns="45720" anchor="t">
            <a:noAutofit/>
          </a:bodyPr>
          <a:lstStyle/>
          <a:p>
            <a:r>
              <a:rPr lang="tr-TR" b="1" u="sng"/>
              <a:t>3.Hedef: </a:t>
            </a:r>
            <a:r>
              <a:rPr lang="tr-TR" u="sng"/>
              <a:t>Sağlık ve Esenlik</a:t>
            </a:r>
            <a:endParaRPr lang="tr-TR" u="sng">
              <a:ea typeface="Calibri"/>
              <a:cs typeface="Calibri"/>
            </a:endParaRPr>
          </a:p>
        </p:txBody>
      </p:sp>
      <p:pic>
        <p:nvPicPr>
          <p:cNvPr id="5" name="Picture 4" descr="Sürdürülebilir Kalkınma Hedefleri - Kadının İnsan Hakları Derneği">
            <a:extLst>
              <a:ext uri="{FF2B5EF4-FFF2-40B4-BE49-F238E27FC236}">
                <a16:creationId xmlns:a16="http://schemas.microsoft.com/office/drawing/2014/main" id="{5384E5E4-2865-0269-1504-F378787FF232}"/>
              </a:ext>
            </a:extLst>
          </p:cNvPr>
          <p:cNvPicPr>
            <a:picLocks noChangeAspect="1"/>
          </p:cNvPicPr>
          <p:nvPr/>
        </p:nvPicPr>
        <p:blipFill rotWithShape="1">
          <a:blip r:embed="rId2"/>
          <a:srcRect l="33333" t="533" r="49955" b="66607"/>
          <a:stretch/>
        </p:blipFill>
        <p:spPr>
          <a:xfrm>
            <a:off x="8039009" y="1454223"/>
            <a:ext cx="4072727" cy="4032274"/>
          </a:xfrm>
          <a:prstGeom prst="rect">
            <a:avLst/>
          </a:prstGeom>
        </p:spPr>
      </p:pic>
    </p:spTree>
    <p:extLst>
      <p:ext uri="{BB962C8B-B14F-4D97-AF65-F5344CB8AC3E}">
        <p14:creationId xmlns:p14="http://schemas.microsoft.com/office/powerpoint/2010/main" val="3183840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5C7E38-E645-6279-7416-5103320088DD}"/>
              </a:ext>
            </a:extLst>
          </p:cNvPr>
          <p:cNvSpPr>
            <a:spLocks noGrp="1"/>
          </p:cNvSpPr>
          <p:nvPr>
            <p:ph type="body" sz="quarter" idx="18"/>
          </p:nvPr>
        </p:nvSpPr>
        <p:spPr>
          <a:xfrm>
            <a:off x="904460" y="1240192"/>
            <a:ext cx="7124780" cy="4123615"/>
          </a:xfrm>
        </p:spPr>
        <p:txBody>
          <a:bodyPr lIns="91440" tIns="45720" rIns="91440" bIns="45720" anchor="t"/>
          <a:lstStyle/>
          <a:p>
            <a:pPr algn="l" rtl="0"/>
            <a:r>
              <a:rPr lang="tr-TR" dirty="0"/>
              <a:t>Enerji yoğun bir sektör olarak gıda sektörü, küresel enerji karışımında artan yenilenebilir enerji paylarına doğru kaymayı hızlandırabilir.</a:t>
            </a:r>
            <a:endParaRPr lang="tr-TR" dirty="0">
              <a:ea typeface="Calibri"/>
              <a:cs typeface="Calibri"/>
            </a:endParaRPr>
          </a:p>
          <a:p>
            <a:r>
              <a:rPr lang="tr-TR" sz="2300" b="1" dirty="0">
                <a:solidFill>
                  <a:srgbClr val="FDB713"/>
                </a:solidFill>
                <a:effectLst>
                  <a:outerShdw blurRad="38100" dist="38100" dir="2700000" algn="tl">
                    <a:srgbClr val="000000">
                      <a:alpha val="43137"/>
                    </a:srgbClr>
                  </a:outerShdw>
                </a:effectLst>
              </a:rPr>
              <a:t>Gıda üretimi paydaşları, temiz enerji kaynaklarına yatırımları teşvik ederek sera gazlarının azaltılmasına, iklim değişikliğinin hafifletilmesine ve herkes için enerjiye erişime katkıda bulunulmasına yardımcı olabilir.</a:t>
            </a:r>
            <a:endParaRPr lang="tr-TR" sz="2300" b="1" dirty="0">
              <a:solidFill>
                <a:srgbClr val="FDB713"/>
              </a:solidFill>
              <a:effectLst>
                <a:outerShdw blurRad="38100" dist="38100" dir="2700000" algn="tl">
                  <a:srgbClr val="000000">
                    <a:alpha val="43137"/>
                  </a:srgbClr>
                </a:outerShdw>
              </a:effectLst>
              <a:ea typeface="Calibri"/>
              <a:cs typeface="Calibri"/>
            </a:endParaRPr>
          </a:p>
          <a:p>
            <a:r>
              <a:rPr lang="tr-TR" dirty="0"/>
              <a:t>Dünya, 7. hedefe doğru ilerliyor, yenilenebilir enerji kullanımını elektrik sektörünün ötesine taşımak için; 3 milyar insanın temiz ve güvenli şekillerde üretilen ve dağıtılan yakıtlara ve teknolojilere erişimini iyileştirmeye daha fazla odaklanılması gerekiyor.</a:t>
            </a:r>
            <a:endParaRPr lang="tr-TR" dirty="0">
              <a:ea typeface="Calibri"/>
              <a:cs typeface="Calibri"/>
            </a:endParaRPr>
          </a:p>
          <a:p>
            <a:pPr algn="l" rtl="0"/>
            <a:endParaRPr lang="tr-TR" dirty="0">
              <a:ea typeface="Calibri"/>
              <a:cs typeface="Calibri"/>
            </a:endParaRPr>
          </a:p>
        </p:txBody>
      </p:sp>
      <p:sp>
        <p:nvSpPr>
          <p:cNvPr id="3" name="Text Placeholder 2">
            <a:extLst>
              <a:ext uri="{FF2B5EF4-FFF2-40B4-BE49-F238E27FC236}">
                <a16:creationId xmlns:a16="http://schemas.microsoft.com/office/drawing/2014/main" id="{3855BB40-2183-2013-99FF-C70407E47381}"/>
              </a:ext>
            </a:extLst>
          </p:cNvPr>
          <p:cNvSpPr>
            <a:spLocks noGrp="1"/>
          </p:cNvSpPr>
          <p:nvPr>
            <p:ph type="body" sz="quarter" idx="16"/>
          </p:nvPr>
        </p:nvSpPr>
        <p:spPr>
          <a:xfrm>
            <a:off x="565354" y="611871"/>
            <a:ext cx="7927747" cy="992652"/>
          </a:xfrm>
        </p:spPr>
        <p:txBody>
          <a:bodyPr lIns="91440" tIns="45720" rIns="91440" bIns="45720" anchor="t">
            <a:noAutofit/>
          </a:bodyPr>
          <a:lstStyle/>
          <a:p>
            <a:r>
              <a:rPr lang="en-IE" b="1" u="sng" dirty="0"/>
              <a:t>7. </a:t>
            </a:r>
            <a:r>
              <a:rPr lang="en-IE" b="1" u="sng" dirty="0" err="1"/>
              <a:t>Hedef</a:t>
            </a:r>
            <a:r>
              <a:rPr lang="en-IE" b="1" u="sng" dirty="0"/>
              <a:t> – </a:t>
            </a:r>
            <a:r>
              <a:rPr lang="en-IE" u="sng" dirty="0"/>
              <a:t>Uygun </a:t>
            </a:r>
            <a:r>
              <a:rPr lang="en-IE" u="sng" dirty="0" err="1"/>
              <a:t>Fiyatlı</a:t>
            </a:r>
            <a:r>
              <a:rPr lang="en-IE" u="sng" dirty="0"/>
              <a:t> </a:t>
            </a:r>
            <a:r>
              <a:rPr lang="en-IE" u="sng" dirty="0" err="1"/>
              <a:t>ve</a:t>
            </a:r>
            <a:r>
              <a:rPr lang="en-IE" u="sng" dirty="0"/>
              <a:t> </a:t>
            </a:r>
            <a:r>
              <a:rPr lang="en-IE" u="sng" dirty="0" err="1">
                <a:highlight>
                  <a:srgbClr val="B2DDDC"/>
                </a:highlight>
              </a:rPr>
              <a:t>Temiz</a:t>
            </a:r>
            <a:r>
              <a:rPr lang="en-IE" u="sng" dirty="0">
                <a:highlight>
                  <a:srgbClr val="B2DDDC"/>
                </a:highlight>
              </a:rPr>
              <a:t> </a:t>
            </a:r>
            <a:r>
              <a:rPr lang="en-IE" u="sng" dirty="0" err="1">
                <a:highlight>
                  <a:srgbClr val="B2DDDC"/>
                </a:highlight>
              </a:rPr>
              <a:t>Enerji</a:t>
            </a:r>
            <a:endParaRPr lang="en-IE" b="1" u="sng" dirty="0">
              <a:highlight>
                <a:srgbClr val="B2DDDC"/>
              </a:highlight>
            </a:endParaRPr>
          </a:p>
        </p:txBody>
      </p:sp>
      <p:pic>
        <p:nvPicPr>
          <p:cNvPr id="9" name="Picture 8" descr="Sürdürülebilir Kalkınma Hedefleri - Kadının İnsan Hakları Derneği">
            <a:extLst>
              <a:ext uri="{FF2B5EF4-FFF2-40B4-BE49-F238E27FC236}">
                <a16:creationId xmlns:a16="http://schemas.microsoft.com/office/drawing/2014/main" id="{CEDAFF8B-5C7F-6713-59F1-AA8EE7E5EFC5}"/>
              </a:ext>
            </a:extLst>
          </p:cNvPr>
          <p:cNvPicPr>
            <a:picLocks noChangeAspect="1"/>
          </p:cNvPicPr>
          <p:nvPr/>
        </p:nvPicPr>
        <p:blipFill rotWithShape="1">
          <a:blip r:embed="rId2"/>
          <a:srcRect l="89" t="33215" r="83110" b="33215"/>
          <a:stretch/>
        </p:blipFill>
        <p:spPr>
          <a:xfrm>
            <a:off x="8029240" y="1503068"/>
            <a:ext cx="4023879" cy="4041986"/>
          </a:xfrm>
          <a:prstGeom prst="rect">
            <a:avLst/>
          </a:prstGeom>
        </p:spPr>
      </p:pic>
    </p:spTree>
    <p:extLst>
      <p:ext uri="{BB962C8B-B14F-4D97-AF65-F5344CB8AC3E}">
        <p14:creationId xmlns:p14="http://schemas.microsoft.com/office/powerpoint/2010/main" val="336311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46169-C686-C4DA-B83D-FD05256D2ED4}"/>
              </a:ext>
            </a:extLst>
          </p:cNvPr>
          <p:cNvSpPr>
            <a:spLocks noGrp="1"/>
          </p:cNvSpPr>
          <p:nvPr>
            <p:ph type="body" sz="quarter" idx="18"/>
          </p:nvPr>
        </p:nvSpPr>
        <p:spPr>
          <a:xfrm>
            <a:off x="739301" y="1611115"/>
            <a:ext cx="7211786" cy="3824306"/>
          </a:xfrm>
        </p:spPr>
        <p:txBody>
          <a:bodyPr lIns="91440" tIns="45720" rIns="91440" bIns="45720" anchor="t"/>
          <a:lstStyle/>
          <a:p>
            <a:r>
              <a:rPr lang="tr-TR" dirty="0"/>
              <a:t>Bilim, gezegenimize aşırı yüklendiğimiz konusunda çok net ve </a:t>
            </a:r>
            <a:r>
              <a:rPr lang="tr-TR" b="1" dirty="0">
                <a:solidFill>
                  <a:srgbClr val="BF8B2E"/>
                </a:solidFill>
              </a:rPr>
              <a:t>ürünleri ve hizmetleri üretme ve tüketme şeklimizi değiştirerek ekolojik ayak izimizi acilen azaltmamız gerektiğini belirtiyor.</a:t>
            </a:r>
            <a:endParaRPr lang="tr-TR" b="1" dirty="0">
              <a:solidFill>
                <a:srgbClr val="BF8B2E"/>
              </a:solidFill>
              <a:ea typeface="Calibri"/>
              <a:cs typeface="Calibri"/>
            </a:endParaRPr>
          </a:p>
          <a:p>
            <a:r>
              <a:rPr lang="tr-TR" dirty="0"/>
              <a:t>Onlarca yıldır bilim insanları, insanlığın dünyayı nasıl üç krize doğru yönlendirdiğini ortaya koyuyorlar: "</a:t>
            </a:r>
            <a:r>
              <a:rPr lang="tr-TR" b="1" dirty="0"/>
              <a:t>iklim krizi", "biyolojik çeşitlilik ve doğa krizi" ve "kirlilik ve atık krizi".</a:t>
            </a:r>
            <a:endParaRPr lang="tr-TR" b="1" dirty="0">
              <a:ea typeface="Calibri"/>
              <a:cs typeface="Calibri"/>
            </a:endParaRPr>
          </a:p>
          <a:p>
            <a:r>
              <a:rPr lang="tr-TR" dirty="0"/>
              <a:t>Dünyanın kaynaklarını acımasızca tüketmemiz, doğa üzerinde yıkıcı bir etkiye sahip; iklim değişikliğini hızlandırıyor, doğayı yok ediyor ve kirlilik seviyelerini </a:t>
            </a:r>
            <a:r>
              <a:rPr lang="en-IE" dirty="0"/>
              <a:t>	</a:t>
            </a:r>
            <a:r>
              <a:rPr lang="tr-TR" dirty="0"/>
              <a:t>yükseltiyor.</a:t>
            </a:r>
            <a:r>
              <a:rPr lang="en-IE" dirty="0"/>
              <a:t> </a:t>
            </a:r>
            <a:r>
              <a:rPr lang="tr-TR" dirty="0">
                <a:solidFill>
                  <a:srgbClr val="F79037"/>
                </a:solidFill>
                <a:hlinkClick r:id="rId2">
                  <a:extLst>
                    <a:ext uri="{A12FA001-AC4F-418D-AE19-62706E023703}">
                      <ahyp:hlinkClr xmlns:ahyp="http://schemas.microsoft.com/office/drawing/2018/hyperlinkcolor" val="tx"/>
                    </a:ext>
                  </a:extLst>
                </a:hlinkClick>
              </a:rPr>
              <a:t>SKH 12 Merkez</a:t>
            </a:r>
            <a:r>
              <a:rPr lang="tr-TR" dirty="0">
                <a:solidFill>
                  <a:srgbClr val="F79037"/>
                </a:solidFill>
              </a:rPr>
              <a:t>i</a:t>
            </a:r>
            <a:endParaRPr lang="tr-TR" dirty="0">
              <a:solidFill>
                <a:srgbClr val="F79037"/>
              </a:solidFill>
              <a:ea typeface="Calibri"/>
              <a:cs typeface="Calibri"/>
            </a:endParaRPr>
          </a:p>
        </p:txBody>
      </p:sp>
      <p:sp>
        <p:nvSpPr>
          <p:cNvPr id="3" name="Text Placeholder 2">
            <a:extLst>
              <a:ext uri="{FF2B5EF4-FFF2-40B4-BE49-F238E27FC236}">
                <a16:creationId xmlns:a16="http://schemas.microsoft.com/office/drawing/2014/main" id="{4B83FDA7-4D8E-5976-BB21-21192FBE2861}"/>
              </a:ext>
            </a:extLst>
          </p:cNvPr>
          <p:cNvSpPr>
            <a:spLocks noGrp="1"/>
          </p:cNvSpPr>
          <p:nvPr>
            <p:ph type="body" sz="quarter" idx="16"/>
          </p:nvPr>
        </p:nvSpPr>
        <p:spPr>
          <a:xfrm>
            <a:off x="739301" y="524195"/>
            <a:ext cx="6780179" cy="992652"/>
          </a:xfrm>
        </p:spPr>
        <p:txBody>
          <a:bodyPr lIns="91440" tIns="45720" rIns="91440" bIns="45720" anchor="t">
            <a:noAutofit/>
          </a:bodyPr>
          <a:lstStyle/>
          <a:p>
            <a:r>
              <a:rPr lang="tr-TR" b="1" u="sng"/>
              <a:t>12. Hedef: </a:t>
            </a:r>
            <a:r>
              <a:rPr lang="tr-TR" u="sng"/>
              <a:t>Sorumlu Tüketim &amp; Üretim</a:t>
            </a:r>
            <a:endParaRPr lang="tr-TR" u="sng">
              <a:ea typeface="Calibri"/>
              <a:cs typeface="Calibri"/>
            </a:endParaRPr>
          </a:p>
        </p:txBody>
      </p:sp>
      <p:pic>
        <p:nvPicPr>
          <p:cNvPr id="8" name="Picture 7" descr="Sürdürülebilir Kalkınma Hedefleri - Kadının İnsan Hakları Derneği">
            <a:extLst>
              <a:ext uri="{FF2B5EF4-FFF2-40B4-BE49-F238E27FC236}">
                <a16:creationId xmlns:a16="http://schemas.microsoft.com/office/drawing/2014/main" id="{4444FD35-0747-860A-3743-1319946EDB86}"/>
              </a:ext>
            </a:extLst>
          </p:cNvPr>
          <p:cNvPicPr>
            <a:picLocks noChangeAspect="1"/>
          </p:cNvPicPr>
          <p:nvPr/>
        </p:nvPicPr>
        <p:blipFill rotWithShape="1">
          <a:blip r:embed="rId3"/>
          <a:srcRect l="83110" t="33215" r="89" b="33215"/>
          <a:stretch/>
        </p:blipFill>
        <p:spPr>
          <a:xfrm>
            <a:off x="7951087" y="1512837"/>
            <a:ext cx="4043418" cy="4061525"/>
          </a:xfrm>
          <a:prstGeom prst="rect">
            <a:avLst/>
          </a:prstGeom>
        </p:spPr>
      </p:pic>
    </p:spTree>
    <p:extLst>
      <p:ext uri="{BB962C8B-B14F-4D97-AF65-F5344CB8AC3E}">
        <p14:creationId xmlns:p14="http://schemas.microsoft.com/office/powerpoint/2010/main" val="1892506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46169-C686-C4DA-B83D-FD05256D2ED4}"/>
              </a:ext>
            </a:extLst>
          </p:cNvPr>
          <p:cNvSpPr>
            <a:spLocks noGrp="1"/>
          </p:cNvSpPr>
          <p:nvPr>
            <p:ph type="body" sz="quarter" idx="18"/>
          </p:nvPr>
        </p:nvSpPr>
        <p:spPr>
          <a:xfrm>
            <a:off x="739301" y="1228193"/>
            <a:ext cx="7179014" cy="4593786"/>
          </a:xfrm>
        </p:spPr>
        <p:txBody>
          <a:bodyPr lIns="91440" tIns="45720" rIns="91440" bIns="45720" anchor="t"/>
          <a:lstStyle/>
          <a:p>
            <a:pPr algn="l" rtl="0"/>
            <a:r>
              <a:rPr lang="tr-TR" dirty="0"/>
              <a:t>Doğal kaynaklarımızın verimli yönetimi ve zehirli atıklarla kirleticileri bertaraf etme şeklimiz, bu amaca ulaşmak için önemli hedeflerdir. Endüstrileri, işletmeleri ve tüketicileri geri dönüşüme ve atıkları azaltmaya teşvik etmek, gelişmekte olan ülkeleri 2030 yılına kadar daha sürdürülebilir tüketim modellerine doğru ilerlemeye desteklemek kadar eşit derecede önemlidir.</a:t>
            </a:r>
            <a:r>
              <a:rPr lang="tr-TR" dirty="0">
                <a:solidFill>
                  <a:srgbClr val="F79037"/>
                </a:solidFill>
                <a:hlinkClick r:id="rId2">
                  <a:extLst>
                    <a:ext uri="{A12FA001-AC4F-418D-AE19-62706E023703}">
                      <ahyp:hlinkClr xmlns:ahyp="http://schemas.microsoft.com/office/drawing/2018/hyperlinkcolor" val="tx"/>
                    </a:ext>
                  </a:extLst>
                </a:hlinkClick>
              </a:rPr>
              <a:t>UNDP</a:t>
            </a:r>
            <a:endParaRPr lang="tr-TR" dirty="0">
              <a:solidFill>
                <a:srgbClr val="F79037"/>
              </a:solidFill>
              <a:ea typeface="Calibri"/>
              <a:cs typeface="Calibri"/>
            </a:endParaRPr>
          </a:p>
          <a:p>
            <a:r>
              <a:rPr lang="tr-TR" sz="2300" b="1" dirty="0">
                <a:solidFill>
                  <a:srgbClr val="BF8B2E"/>
                </a:solidFill>
              </a:rPr>
              <a:t>Gıda sektörünün sürdürülebilir tüketim ve üretim modellerini benimsemesi ve sürdürülebilirliğe geçişi hızlandırması gerekiyor. </a:t>
            </a:r>
            <a:r>
              <a:rPr lang="tr-TR" sz="2300" b="1" dirty="0">
                <a:solidFill>
                  <a:srgbClr val="BF8B2E"/>
                </a:solidFill>
                <a:ea typeface="+mn-lt"/>
                <a:cs typeface="+mn-lt"/>
              </a:rPr>
              <a:t>Gıda üretiminin etkilerini izlemek için kullanılan araçlar, enerji, su, atık ve iş yaratma dahil olmak üzere ekonomik, sosyal ve çevresel sonuçların </a:t>
            </a:r>
            <a:r>
              <a:rPr lang="en-IE" sz="2300" b="1" dirty="0">
                <a:solidFill>
                  <a:srgbClr val="BF8B2E"/>
                </a:solidFill>
                <a:ea typeface="+mn-lt"/>
                <a:cs typeface="+mn-lt"/>
              </a:rPr>
              <a:t>	</a:t>
            </a:r>
            <a:r>
              <a:rPr lang="tr-TR" sz="2300" b="1" dirty="0">
                <a:solidFill>
                  <a:srgbClr val="BF8B2E"/>
                </a:solidFill>
                <a:ea typeface="+mn-lt"/>
                <a:cs typeface="+mn-lt"/>
              </a:rPr>
              <a:t>geliştirilmesine yol açacaktır.</a:t>
            </a:r>
            <a:endParaRPr lang="tr-TR" sz="2300" b="1" dirty="0">
              <a:solidFill>
                <a:srgbClr val="BF8B2E"/>
              </a:solidFill>
              <a:ea typeface="Calibri"/>
              <a:cs typeface="Calibri"/>
            </a:endParaRPr>
          </a:p>
        </p:txBody>
      </p:sp>
      <p:sp>
        <p:nvSpPr>
          <p:cNvPr id="3" name="Text Placeholder 2">
            <a:extLst>
              <a:ext uri="{FF2B5EF4-FFF2-40B4-BE49-F238E27FC236}">
                <a16:creationId xmlns:a16="http://schemas.microsoft.com/office/drawing/2014/main" id="{4B83FDA7-4D8E-5976-BB21-21192FBE2861}"/>
              </a:ext>
            </a:extLst>
          </p:cNvPr>
          <p:cNvSpPr>
            <a:spLocks noGrp="1"/>
          </p:cNvSpPr>
          <p:nvPr>
            <p:ph type="body" sz="quarter" idx="16"/>
          </p:nvPr>
        </p:nvSpPr>
        <p:spPr>
          <a:xfrm>
            <a:off x="739301" y="524195"/>
            <a:ext cx="6780179" cy="992652"/>
          </a:xfrm>
        </p:spPr>
        <p:txBody>
          <a:bodyPr lIns="91440" tIns="45720" rIns="91440" bIns="45720" anchor="t">
            <a:noAutofit/>
          </a:bodyPr>
          <a:lstStyle/>
          <a:p>
            <a:r>
              <a:rPr lang="tr-TR" b="1" u="sng"/>
              <a:t>12. Hedef</a:t>
            </a:r>
            <a:r>
              <a:rPr lang="tr-TR" u="sng"/>
              <a:t>- devamı…</a:t>
            </a:r>
            <a:endParaRPr lang="tr-TR" u="sng">
              <a:ea typeface="Calibri"/>
              <a:cs typeface="Calibri"/>
            </a:endParaRPr>
          </a:p>
        </p:txBody>
      </p:sp>
      <p:pic>
        <p:nvPicPr>
          <p:cNvPr id="8" name="Picture 7" descr="Sürdürülebilir Kalkınma Hedefleri - Kadının İnsan Hakları Derneği">
            <a:extLst>
              <a:ext uri="{FF2B5EF4-FFF2-40B4-BE49-F238E27FC236}">
                <a16:creationId xmlns:a16="http://schemas.microsoft.com/office/drawing/2014/main" id="{2CDD08E8-427A-820A-530B-F5739D817C64}"/>
              </a:ext>
            </a:extLst>
          </p:cNvPr>
          <p:cNvPicPr>
            <a:picLocks noChangeAspect="1"/>
          </p:cNvPicPr>
          <p:nvPr/>
        </p:nvPicPr>
        <p:blipFill rotWithShape="1">
          <a:blip r:embed="rId3"/>
          <a:srcRect l="83110" t="33215" r="89" b="33215"/>
          <a:stretch/>
        </p:blipFill>
        <p:spPr>
          <a:xfrm>
            <a:off x="7951087" y="1512837"/>
            <a:ext cx="4043418" cy="4061525"/>
          </a:xfrm>
          <a:prstGeom prst="rect">
            <a:avLst/>
          </a:prstGeom>
        </p:spPr>
      </p:pic>
    </p:spTree>
    <p:extLst>
      <p:ext uri="{BB962C8B-B14F-4D97-AF65-F5344CB8AC3E}">
        <p14:creationId xmlns:p14="http://schemas.microsoft.com/office/powerpoint/2010/main" val="143185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5C7E38-E645-6279-7416-5103320088DD}"/>
              </a:ext>
            </a:extLst>
          </p:cNvPr>
          <p:cNvSpPr>
            <a:spLocks noGrp="1"/>
          </p:cNvSpPr>
          <p:nvPr>
            <p:ph type="body" sz="quarter" idx="18"/>
          </p:nvPr>
        </p:nvSpPr>
        <p:spPr>
          <a:xfrm>
            <a:off x="898357" y="1340233"/>
            <a:ext cx="6523847" cy="4123615"/>
          </a:xfrm>
        </p:spPr>
        <p:txBody>
          <a:bodyPr lIns="91440" tIns="45720" rIns="91440" bIns="45720" anchor="t"/>
          <a:lstStyle/>
          <a:p>
            <a:pPr algn="l" rtl="0"/>
            <a:r>
              <a:rPr lang="tr-TR"/>
              <a:t>İklim değişikliği her kıtadan, her ülkeyi etkiliyor. Ulusal ekonomileri bozuyor ve yaşamları etkiliyor. Hava modelleri değişiyor, deniz seviyeleri yükseliyor ve hava olayları daha aşırı hale geliyor.</a:t>
            </a:r>
            <a:endParaRPr lang="tr-TR">
              <a:ea typeface="Calibri"/>
              <a:cs typeface="Calibri"/>
            </a:endParaRPr>
          </a:p>
          <a:p>
            <a:r>
              <a:rPr lang="tr-TR" b="1">
                <a:solidFill>
                  <a:srgbClr val="4D7737"/>
                </a:solidFill>
              </a:rPr>
              <a:t>Gıda Sektörü paydaşları, iklim değişikliğine küresel yanıtta öncü bir rol oynamalıdır. Örneğin kısa tedarik zincirleri, azaltılmış atık ve daha yalın uygulamalar yoluyla karbon ayak izini azaltarak destekleyebilir. Sizin gibi gıda işletmecileri, düşük karbonlu büyümeden yararlanabilir ve günümü-</a:t>
            </a:r>
            <a:r>
              <a:rPr lang="tr-TR" b="1" err="1">
                <a:solidFill>
                  <a:srgbClr val="4D7737"/>
                </a:solidFill>
              </a:rPr>
              <a:t>zün</a:t>
            </a:r>
            <a:r>
              <a:rPr lang="tr-TR" b="1">
                <a:solidFill>
                  <a:srgbClr val="4D7737"/>
                </a:solidFill>
              </a:rPr>
              <a:t> en acil sorunlarının birinin üstesinden gelmeye yardımcı olabilir.</a:t>
            </a:r>
            <a:endParaRPr lang="tr-TR" b="1">
              <a:solidFill>
                <a:srgbClr val="4D7737"/>
              </a:solidFill>
              <a:ea typeface="Calibri"/>
              <a:cs typeface="Calibri"/>
            </a:endParaRPr>
          </a:p>
          <a:p>
            <a:pPr algn="l" rtl="0"/>
            <a:endParaRPr lang="tr-TR">
              <a:ea typeface="Calibri"/>
              <a:cs typeface="Calibri"/>
            </a:endParaRPr>
          </a:p>
        </p:txBody>
      </p:sp>
      <p:sp>
        <p:nvSpPr>
          <p:cNvPr id="3" name="Text Placeholder 2">
            <a:extLst>
              <a:ext uri="{FF2B5EF4-FFF2-40B4-BE49-F238E27FC236}">
                <a16:creationId xmlns:a16="http://schemas.microsoft.com/office/drawing/2014/main" id="{3855BB40-2183-2013-99FF-C70407E47381}"/>
              </a:ext>
            </a:extLst>
          </p:cNvPr>
          <p:cNvSpPr>
            <a:spLocks noGrp="1"/>
          </p:cNvSpPr>
          <p:nvPr>
            <p:ph type="body" sz="quarter" idx="16"/>
          </p:nvPr>
        </p:nvSpPr>
        <p:spPr>
          <a:xfrm>
            <a:off x="898358" y="610851"/>
            <a:ext cx="4990998" cy="992652"/>
          </a:xfrm>
        </p:spPr>
        <p:txBody>
          <a:bodyPr lIns="91440" tIns="45720" rIns="91440" bIns="45720" anchor="t">
            <a:noAutofit/>
          </a:bodyPr>
          <a:lstStyle/>
          <a:p>
            <a:r>
              <a:rPr lang="tr-TR" b="1" u="sng"/>
              <a:t>13. Hedef : </a:t>
            </a:r>
            <a:r>
              <a:rPr lang="tr-TR" u="sng"/>
              <a:t>İklim eylemi</a:t>
            </a:r>
            <a:endParaRPr lang="tr-TR" b="1" u="sng">
              <a:ea typeface="Calibri"/>
              <a:cs typeface="Calibri"/>
            </a:endParaRPr>
          </a:p>
        </p:txBody>
      </p:sp>
      <p:pic>
        <p:nvPicPr>
          <p:cNvPr id="7" name="Picture 6" descr="Sürdürülebilir Kalkınma Hedefleri - Kadının İnsan Hakları Derneği">
            <a:extLst>
              <a:ext uri="{FF2B5EF4-FFF2-40B4-BE49-F238E27FC236}">
                <a16:creationId xmlns:a16="http://schemas.microsoft.com/office/drawing/2014/main" id="{BA83FDCA-C598-E581-CB1D-A6A23B7A924B}"/>
              </a:ext>
            </a:extLst>
          </p:cNvPr>
          <p:cNvPicPr>
            <a:picLocks noChangeAspect="1"/>
          </p:cNvPicPr>
          <p:nvPr/>
        </p:nvPicPr>
        <p:blipFill rotWithShape="1">
          <a:blip r:embed="rId2"/>
          <a:srcRect t="66075" r="83020" b="178"/>
          <a:stretch/>
        </p:blipFill>
        <p:spPr>
          <a:xfrm>
            <a:off x="7999932" y="1542145"/>
            <a:ext cx="4111788" cy="4120126"/>
          </a:xfrm>
          <a:prstGeom prst="rect">
            <a:avLst/>
          </a:prstGeom>
        </p:spPr>
      </p:pic>
    </p:spTree>
    <p:extLst>
      <p:ext uri="{BB962C8B-B14F-4D97-AF65-F5344CB8AC3E}">
        <p14:creationId xmlns:p14="http://schemas.microsoft.com/office/powerpoint/2010/main" val="1061771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F1380-6A9F-8D10-F738-69683E9D7F95}"/>
              </a:ext>
            </a:extLst>
          </p:cNvPr>
          <p:cNvSpPr>
            <a:spLocks noGrp="1"/>
          </p:cNvSpPr>
          <p:nvPr>
            <p:ph type="body" sz="quarter" idx="16"/>
          </p:nvPr>
        </p:nvSpPr>
        <p:spPr/>
        <p:txBody>
          <a:bodyPr/>
          <a:lstStyle/>
          <a:p>
            <a:pPr algn="l" rtl="0"/>
            <a:r>
              <a:rPr lang="en-IE"/>
              <a:t>Gıda ve Yoksulluk</a:t>
            </a:r>
          </a:p>
          <a:p>
            <a:pPr algn="l" rtl="0"/>
            <a:endParaRPr lang="en-IE"/>
          </a:p>
        </p:txBody>
      </p:sp>
      <p:sp>
        <p:nvSpPr>
          <p:cNvPr id="3" name="Text Placeholder 2">
            <a:extLst>
              <a:ext uri="{FF2B5EF4-FFF2-40B4-BE49-F238E27FC236}">
                <a16:creationId xmlns:a16="http://schemas.microsoft.com/office/drawing/2014/main" id="{4D1426B5-B41B-1998-847D-B5FE3B33340B}"/>
              </a:ext>
            </a:extLst>
          </p:cNvPr>
          <p:cNvSpPr>
            <a:spLocks noGrp="1"/>
          </p:cNvSpPr>
          <p:nvPr>
            <p:ph type="body" sz="quarter" idx="17"/>
          </p:nvPr>
        </p:nvSpPr>
        <p:spPr/>
        <p:txBody>
          <a:bodyPr/>
          <a:lstStyle/>
          <a:p>
            <a:pPr algn="l" rtl="0"/>
            <a:r>
              <a:rPr lang="en-IE"/>
              <a:t>04</a:t>
            </a:r>
          </a:p>
        </p:txBody>
      </p:sp>
    </p:spTree>
    <p:extLst>
      <p:ext uri="{BB962C8B-B14F-4D97-AF65-F5344CB8AC3E}">
        <p14:creationId xmlns:p14="http://schemas.microsoft.com/office/powerpoint/2010/main" val="2812775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4F106-E962-3416-EC66-62C7053701D8}"/>
              </a:ext>
            </a:extLst>
          </p:cNvPr>
          <p:cNvSpPr>
            <a:spLocks noGrp="1"/>
          </p:cNvSpPr>
          <p:nvPr>
            <p:ph type="body" sz="quarter" idx="18"/>
          </p:nvPr>
        </p:nvSpPr>
        <p:spPr>
          <a:xfrm>
            <a:off x="751819" y="1914920"/>
            <a:ext cx="5558427" cy="3025975"/>
          </a:xfrm>
        </p:spPr>
        <p:txBody>
          <a:bodyPr lIns="91440" tIns="45720" rIns="91440" bIns="45720" anchor="t"/>
          <a:lstStyle/>
          <a:p>
            <a:r>
              <a:rPr lang="tr-TR"/>
              <a:t>Gıda ve yoksulluk arasındaki bağlantı önemlidir ve her iki konuyu birlikte ele almak, sürdürülebilir kalkınmaya ulaşmak için kritik öneme sahiptir. SKH 1 ve 2, bu karşılıklı bağımlılığı ortaya koyar ve yoksulluğun ve gıda güvensizliğinin temel nedenlerini ele almak için iki unsuru da içeren eylem çağrısında bulunur.</a:t>
            </a:r>
            <a:endParaRPr lang="tr-TR">
              <a:ea typeface="Calibri"/>
              <a:cs typeface="Calibri"/>
            </a:endParaRPr>
          </a:p>
        </p:txBody>
      </p:sp>
      <p:sp>
        <p:nvSpPr>
          <p:cNvPr id="3" name="Text Placeholder 2">
            <a:extLst>
              <a:ext uri="{FF2B5EF4-FFF2-40B4-BE49-F238E27FC236}">
                <a16:creationId xmlns:a16="http://schemas.microsoft.com/office/drawing/2014/main" id="{913AD5B8-4DE4-8E88-009A-23789140597F}"/>
              </a:ext>
            </a:extLst>
          </p:cNvPr>
          <p:cNvSpPr>
            <a:spLocks noGrp="1"/>
          </p:cNvSpPr>
          <p:nvPr>
            <p:ph type="body" sz="quarter" idx="16"/>
          </p:nvPr>
        </p:nvSpPr>
        <p:spPr>
          <a:xfrm>
            <a:off x="751819" y="684968"/>
            <a:ext cx="5137536" cy="992652"/>
          </a:xfrm>
        </p:spPr>
        <p:txBody>
          <a:bodyPr lIns="91440" tIns="45720" rIns="91440" bIns="45720" anchor="t">
            <a:noAutofit/>
          </a:bodyPr>
          <a:lstStyle/>
          <a:p>
            <a:r>
              <a:rPr lang="en-IE" b="1" err="1"/>
              <a:t>Gıda</a:t>
            </a:r>
            <a:r>
              <a:rPr lang="en-IE" b="1"/>
              <a:t> </a:t>
            </a:r>
            <a:r>
              <a:rPr lang="en-IE" b="1" err="1"/>
              <a:t>ve</a:t>
            </a:r>
            <a:r>
              <a:rPr lang="en-IE" b="1"/>
              <a:t> </a:t>
            </a:r>
            <a:r>
              <a:rPr lang="en-IE" b="1" err="1"/>
              <a:t>Yoksulluk</a:t>
            </a:r>
            <a:r>
              <a:rPr lang="en-IE" b="1"/>
              <a:t> </a:t>
            </a:r>
            <a:r>
              <a:rPr lang="en-IE" b="1" err="1"/>
              <a:t>arasındaki</a:t>
            </a:r>
            <a:r>
              <a:rPr lang="en-IE" b="1"/>
              <a:t> </a:t>
            </a:r>
            <a:r>
              <a:rPr lang="en-IE" b="1" err="1"/>
              <a:t>bağlantı</a:t>
            </a:r>
            <a:r>
              <a:rPr lang="en-IE" b="1"/>
              <a:t>…</a:t>
            </a:r>
          </a:p>
        </p:txBody>
      </p:sp>
      <p:pic>
        <p:nvPicPr>
          <p:cNvPr id="6" name="Picture Placeholder 5" descr="Plate with crumbs">
            <a:extLst>
              <a:ext uri="{FF2B5EF4-FFF2-40B4-BE49-F238E27FC236}">
                <a16:creationId xmlns:a16="http://schemas.microsoft.com/office/drawing/2014/main" id="{08F5CCA9-5E23-6480-8B96-BC30B6654C5D}"/>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7" name="Speech Bubble: Rectangle with Corners Rounded 6">
            <a:extLst>
              <a:ext uri="{FF2B5EF4-FFF2-40B4-BE49-F238E27FC236}">
                <a16:creationId xmlns:a16="http://schemas.microsoft.com/office/drawing/2014/main" id="{49C067CC-947B-C038-C7EC-9CDE36D1D9C1}"/>
              </a:ext>
            </a:extLst>
          </p:cNvPr>
          <p:cNvSpPr/>
          <p:nvPr/>
        </p:nvSpPr>
        <p:spPr>
          <a:xfrm>
            <a:off x="4842589" y="4599993"/>
            <a:ext cx="3872204" cy="1744824"/>
          </a:xfrm>
          <a:prstGeom prst="wedgeRoundRectCallout">
            <a:avLst>
              <a:gd name="adj1" fmla="val -106300"/>
              <a:gd name="adj2" fmla="val -41717"/>
              <a:gd name="adj3" fmla="val 16667"/>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solidFill>
                  <a:schemeClr val="tx1">
                    <a:lumMod val="75000"/>
                  </a:schemeClr>
                </a:solidFill>
              </a:rPr>
              <a:t>Gıda</a:t>
            </a:r>
            <a:r>
              <a:rPr lang="en-US" b="1">
                <a:solidFill>
                  <a:schemeClr val="tx1">
                    <a:lumMod val="75000"/>
                  </a:schemeClr>
                </a:solidFill>
              </a:rPr>
              <a:t> </a:t>
            </a:r>
            <a:r>
              <a:rPr lang="en-US" b="1" err="1">
                <a:solidFill>
                  <a:schemeClr val="tx1">
                    <a:lumMod val="75000"/>
                  </a:schemeClr>
                </a:solidFill>
              </a:rPr>
              <a:t>güvensizliği</a:t>
            </a:r>
            <a:r>
              <a:rPr lang="en-US" b="1">
                <a:solidFill>
                  <a:schemeClr val="tx1">
                    <a:lumMod val="75000"/>
                  </a:schemeClr>
                </a:solidFill>
              </a:rPr>
              <a:t> </a:t>
            </a:r>
            <a:r>
              <a:rPr lang="en-US" sz="1600" err="1">
                <a:solidFill>
                  <a:srgbClr val="374151"/>
                </a:solidFill>
                <a:ea typeface="+mn-lt"/>
                <a:cs typeface="+mn-lt"/>
              </a:rPr>
              <a:t>güvenilir</a:t>
            </a:r>
            <a:r>
              <a:rPr lang="en-US" sz="1600">
                <a:solidFill>
                  <a:srgbClr val="374151"/>
                </a:solidFill>
                <a:ea typeface="+mn-lt"/>
                <a:cs typeface="+mn-lt"/>
              </a:rPr>
              <a:t>, </a:t>
            </a:r>
            <a:r>
              <a:rPr lang="en-US" sz="1600" err="1">
                <a:solidFill>
                  <a:srgbClr val="374151"/>
                </a:solidFill>
                <a:ea typeface="+mn-lt"/>
                <a:cs typeface="+mn-lt"/>
              </a:rPr>
              <a:t>uygun</a:t>
            </a:r>
            <a:r>
              <a:rPr lang="en-US" sz="1600">
                <a:solidFill>
                  <a:srgbClr val="374151"/>
                </a:solidFill>
                <a:ea typeface="+mn-lt"/>
                <a:cs typeface="+mn-lt"/>
              </a:rPr>
              <a:t> </a:t>
            </a:r>
            <a:r>
              <a:rPr lang="en-US" sz="1600" err="1">
                <a:solidFill>
                  <a:srgbClr val="374151"/>
                </a:solidFill>
                <a:ea typeface="+mn-lt"/>
                <a:cs typeface="+mn-lt"/>
              </a:rPr>
              <a:t>fiyatlı</a:t>
            </a:r>
            <a:r>
              <a:rPr lang="en-US" sz="1600">
                <a:solidFill>
                  <a:srgbClr val="374151"/>
                </a:solidFill>
                <a:ea typeface="+mn-lt"/>
                <a:cs typeface="+mn-lt"/>
              </a:rPr>
              <a:t> </a:t>
            </a:r>
            <a:r>
              <a:rPr lang="en-US" sz="1600" err="1">
                <a:solidFill>
                  <a:srgbClr val="374151"/>
                </a:solidFill>
                <a:ea typeface="+mn-lt"/>
                <a:cs typeface="+mn-lt"/>
              </a:rPr>
              <a:t>ve</a:t>
            </a:r>
            <a:r>
              <a:rPr lang="en-US" sz="1600">
                <a:solidFill>
                  <a:srgbClr val="374151"/>
                </a:solidFill>
                <a:ea typeface="+mn-lt"/>
                <a:cs typeface="+mn-lt"/>
              </a:rPr>
              <a:t> </a:t>
            </a:r>
            <a:r>
              <a:rPr lang="en-US" sz="1600" err="1">
                <a:solidFill>
                  <a:srgbClr val="374151"/>
                </a:solidFill>
                <a:ea typeface="+mn-lt"/>
                <a:cs typeface="+mn-lt"/>
              </a:rPr>
              <a:t>besleyici</a:t>
            </a:r>
            <a:r>
              <a:rPr lang="en-US" sz="1600">
                <a:solidFill>
                  <a:srgbClr val="374151"/>
                </a:solidFill>
                <a:ea typeface="+mn-lt"/>
                <a:cs typeface="+mn-lt"/>
              </a:rPr>
              <a:t> </a:t>
            </a:r>
            <a:r>
              <a:rPr lang="en-US" sz="1600" err="1">
                <a:solidFill>
                  <a:srgbClr val="374151"/>
                </a:solidFill>
                <a:ea typeface="+mn-lt"/>
                <a:cs typeface="+mn-lt"/>
              </a:rPr>
              <a:t>gıdalara</a:t>
            </a:r>
            <a:r>
              <a:rPr lang="en-US" sz="1600">
                <a:solidFill>
                  <a:srgbClr val="374151"/>
                </a:solidFill>
                <a:ea typeface="+mn-lt"/>
                <a:cs typeface="+mn-lt"/>
              </a:rPr>
              <a:t> </a:t>
            </a:r>
            <a:r>
              <a:rPr lang="en-US" sz="1600" err="1">
                <a:solidFill>
                  <a:srgbClr val="374151"/>
                </a:solidFill>
                <a:ea typeface="+mn-lt"/>
                <a:cs typeface="+mn-lt"/>
              </a:rPr>
              <a:t>erişimin</a:t>
            </a:r>
            <a:r>
              <a:rPr lang="en-US" sz="1600">
                <a:solidFill>
                  <a:srgbClr val="374151"/>
                </a:solidFill>
                <a:ea typeface="+mn-lt"/>
                <a:cs typeface="+mn-lt"/>
              </a:rPr>
              <a:t> </a:t>
            </a:r>
            <a:r>
              <a:rPr lang="en-US" sz="1600" err="1">
                <a:solidFill>
                  <a:srgbClr val="374151"/>
                </a:solidFill>
                <a:ea typeface="+mn-lt"/>
                <a:cs typeface="+mn-lt"/>
              </a:rPr>
              <a:t>olmadığı</a:t>
            </a:r>
            <a:r>
              <a:rPr lang="en-US" sz="1600">
                <a:solidFill>
                  <a:srgbClr val="374151"/>
                </a:solidFill>
                <a:ea typeface="+mn-lt"/>
                <a:cs typeface="+mn-lt"/>
              </a:rPr>
              <a:t> </a:t>
            </a:r>
            <a:r>
              <a:rPr lang="en-US" sz="1600" err="1">
                <a:solidFill>
                  <a:srgbClr val="374151"/>
                </a:solidFill>
                <a:ea typeface="+mn-lt"/>
                <a:cs typeface="+mn-lt"/>
              </a:rPr>
              <a:t>bir</a:t>
            </a:r>
            <a:r>
              <a:rPr lang="en-US" sz="1600">
                <a:solidFill>
                  <a:srgbClr val="374151"/>
                </a:solidFill>
                <a:ea typeface="+mn-lt"/>
                <a:cs typeface="+mn-lt"/>
              </a:rPr>
              <a:t> </a:t>
            </a:r>
            <a:r>
              <a:rPr lang="en-US" sz="1600" err="1">
                <a:solidFill>
                  <a:srgbClr val="374151"/>
                </a:solidFill>
                <a:ea typeface="+mn-lt"/>
                <a:cs typeface="+mn-lt"/>
              </a:rPr>
              <a:t>durumu</a:t>
            </a:r>
            <a:r>
              <a:rPr lang="en-US" sz="1600">
                <a:solidFill>
                  <a:srgbClr val="374151"/>
                </a:solidFill>
                <a:ea typeface="+mn-lt"/>
                <a:cs typeface="+mn-lt"/>
              </a:rPr>
              <a:t> </a:t>
            </a:r>
            <a:r>
              <a:rPr lang="en-US" sz="1600" err="1">
                <a:solidFill>
                  <a:srgbClr val="374151"/>
                </a:solidFill>
                <a:ea typeface="+mn-lt"/>
                <a:cs typeface="+mn-lt"/>
              </a:rPr>
              <a:t>ifade</a:t>
            </a:r>
            <a:r>
              <a:rPr lang="en-US" sz="1600">
                <a:solidFill>
                  <a:srgbClr val="374151"/>
                </a:solidFill>
                <a:ea typeface="+mn-lt"/>
                <a:cs typeface="+mn-lt"/>
              </a:rPr>
              <a:t> </a:t>
            </a:r>
            <a:r>
              <a:rPr lang="en-US" sz="1600" err="1">
                <a:solidFill>
                  <a:srgbClr val="374151"/>
                </a:solidFill>
                <a:ea typeface="+mn-lt"/>
                <a:cs typeface="+mn-lt"/>
              </a:rPr>
              <a:t>eder</a:t>
            </a:r>
            <a:r>
              <a:rPr lang="en-US" sz="1600">
                <a:solidFill>
                  <a:srgbClr val="374151"/>
                </a:solidFill>
                <a:ea typeface="+mn-lt"/>
                <a:cs typeface="+mn-lt"/>
              </a:rPr>
              <a:t> </a:t>
            </a:r>
            <a:r>
              <a:rPr lang="en-US" sz="1600" err="1">
                <a:solidFill>
                  <a:srgbClr val="374151"/>
                </a:solidFill>
                <a:ea typeface="+mn-lt"/>
                <a:cs typeface="+mn-lt"/>
              </a:rPr>
              <a:t>ve</a:t>
            </a:r>
            <a:r>
              <a:rPr lang="en-US" sz="1600">
                <a:solidFill>
                  <a:srgbClr val="374151"/>
                </a:solidFill>
                <a:ea typeface="+mn-lt"/>
                <a:cs typeface="+mn-lt"/>
              </a:rPr>
              <a:t> </a:t>
            </a:r>
            <a:r>
              <a:rPr lang="en-US" sz="1600" err="1">
                <a:solidFill>
                  <a:srgbClr val="374151"/>
                </a:solidFill>
                <a:ea typeface="+mn-lt"/>
                <a:cs typeface="+mn-lt"/>
              </a:rPr>
              <a:t>genellikle</a:t>
            </a:r>
            <a:r>
              <a:rPr lang="en-US" sz="1600">
                <a:solidFill>
                  <a:srgbClr val="374151"/>
                </a:solidFill>
                <a:ea typeface="+mn-lt"/>
                <a:cs typeface="+mn-lt"/>
              </a:rPr>
              <a:t> </a:t>
            </a:r>
            <a:r>
              <a:rPr lang="en-US" sz="1600" err="1">
                <a:solidFill>
                  <a:srgbClr val="374151"/>
                </a:solidFill>
                <a:ea typeface="+mn-lt"/>
                <a:cs typeface="+mn-lt"/>
              </a:rPr>
              <a:t>beslenme</a:t>
            </a:r>
            <a:r>
              <a:rPr lang="en-US" sz="1600">
                <a:solidFill>
                  <a:srgbClr val="374151"/>
                </a:solidFill>
                <a:ea typeface="+mn-lt"/>
                <a:cs typeface="+mn-lt"/>
              </a:rPr>
              <a:t> </a:t>
            </a:r>
            <a:r>
              <a:rPr lang="en-US" sz="1600" err="1">
                <a:solidFill>
                  <a:srgbClr val="374151"/>
                </a:solidFill>
                <a:ea typeface="+mn-lt"/>
                <a:cs typeface="+mn-lt"/>
              </a:rPr>
              <a:t>kalitesini</a:t>
            </a:r>
            <a:r>
              <a:rPr lang="en-US" sz="1600">
                <a:solidFill>
                  <a:srgbClr val="374151"/>
                </a:solidFill>
                <a:ea typeface="+mn-lt"/>
                <a:cs typeface="+mn-lt"/>
              </a:rPr>
              <a:t> </a:t>
            </a:r>
            <a:r>
              <a:rPr lang="en-US" sz="1600" err="1">
                <a:solidFill>
                  <a:srgbClr val="374151"/>
                </a:solidFill>
                <a:ea typeface="+mn-lt"/>
                <a:cs typeface="+mn-lt"/>
              </a:rPr>
              <a:t>etkilemesi</a:t>
            </a:r>
            <a:r>
              <a:rPr lang="en-US" sz="1600">
                <a:solidFill>
                  <a:srgbClr val="374151"/>
                </a:solidFill>
                <a:ea typeface="+mn-lt"/>
                <a:cs typeface="+mn-lt"/>
              </a:rPr>
              <a:t> </a:t>
            </a:r>
            <a:r>
              <a:rPr lang="en-US" sz="1600" err="1">
                <a:solidFill>
                  <a:srgbClr val="374151"/>
                </a:solidFill>
                <a:ea typeface="+mn-lt"/>
                <a:cs typeface="+mn-lt"/>
              </a:rPr>
              <a:t>sonucu</a:t>
            </a:r>
            <a:r>
              <a:rPr lang="en-US" sz="1600">
                <a:solidFill>
                  <a:srgbClr val="374151"/>
                </a:solidFill>
                <a:ea typeface="+mn-lt"/>
                <a:cs typeface="+mn-lt"/>
              </a:rPr>
              <a:t> </a:t>
            </a:r>
            <a:r>
              <a:rPr lang="en-US" sz="1600" err="1">
                <a:solidFill>
                  <a:srgbClr val="374151"/>
                </a:solidFill>
                <a:ea typeface="+mn-lt"/>
                <a:cs typeface="+mn-lt"/>
              </a:rPr>
              <a:t>yetersiz</a:t>
            </a:r>
            <a:r>
              <a:rPr lang="en-US" sz="1600">
                <a:solidFill>
                  <a:srgbClr val="374151"/>
                </a:solidFill>
                <a:ea typeface="+mn-lt"/>
                <a:cs typeface="+mn-lt"/>
              </a:rPr>
              <a:t> </a:t>
            </a:r>
            <a:r>
              <a:rPr lang="en-US" sz="1600" err="1">
                <a:solidFill>
                  <a:srgbClr val="374151"/>
                </a:solidFill>
                <a:ea typeface="+mn-lt"/>
                <a:cs typeface="+mn-lt"/>
              </a:rPr>
              <a:t>beslenmeye</a:t>
            </a:r>
            <a:r>
              <a:rPr lang="en-US" sz="1600">
                <a:solidFill>
                  <a:srgbClr val="374151"/>
                </a:solidFill>
                <a:ea typeface="+mn-lt"/>
                <a:cs typeface="+mn-lt"/>
              </a:rPr>
              <a:t> </a:t>
            </a:r>
            <a:r>
              <a:rPr lang="en-US" sz="1600" err="1">
                <a:solidFill>
                  <a:srgbClr val="374151"/>
                </a:solidFill>
                <a:ea typeface="+mn-lt"/>
                <a:cs typeface="+mn-lt"/>
              </a:rPr>
              <a:t>ve</a:t>
            </a:r>
            <a:r>
              <a:rPr lang="en-US" sz="1600">
                <a:solidFill>
                  <a:srgbClr val="374151"/>
                </a:solidFill>
                <a:ea typeface="+mn-lt"/>
                <a:cs typeface="+mn-lt"/>
              </a:rPr>
              <a:t> </a:t>
            </a:r>
            <a:r>
              <a:rPr lang="en-US" sz="1600" err="1">
                <a:solidFill>
                  <a:srgbClr val="374151"/>
                </a:solidFill>
                <a:ea typeface="+mn-lt"/>
                <a:cs typeface="+mn-lt"/>
              </a:rPr>
              <a:t>obeziteye</a:t>
            </a:r>
            <a:r>
              <a:rPr lang="en-US" sz="1600">
                <a:solidFill>
                  <a:srgbClr val="374151"/>
                </a:solidFill>
                <a:ea typeface="+mn-lt"/>
                <a:cs typeface="+mn-lt"/>
              </a:rPr>
              <a:t> </a:t>
            </a:r>
            <a:r>
              <a:rPr lang="en-US" sz="1600" err="1">
                <a:solidFill>
                  <a:srgbClr val="374151"/>
                </a:solidFill>
                <a:ea typeface="+mn-lt"/>
                <a:cs typeface="+mn-lt"/>
              </a:rPr>
              <a:t>yol</a:t>
            </a:r>
            <a:r>
              <a:rPr lang="en-US" sz="1600">
                <a:solidFill>
                  <a:srgbClr val="374151"/>
                </a:solidFill>
                <a:ea typeface="+mn-lt"/>
                <a:cs typeface="+mn-lt"/>
              </a:rPr>
              <a:t> </a:t>
            </a:r>
            <a:r>
              <a:rPr lang="en-US" sz="1600" err="1">
                <a:solidFill>
                  <a:srgbClr val="374151"/>
                </a:solidFill>
                <a:ea typeface="+mn-lt"/>
                <a:cs typeface="+mn-lt"/>
              </a:rPr>
              <a:t>açabilir</a:t>
            </a:r>
            <a:r>
              <a:rPr lang="en-US" sz="1600">
                <a:solidFill>
                  <a:srgbClr val="374151"/>
                </a:solidFill>
                <a:ea typeface="+mn-lt"/>
                <a:cs typeface="+mn-lt"/>
              </a:rPr>
              <a:t>.</a:t>
            </a:r>
            <a:endParaRPr lang="en-IE" sz="1600">
              <a:solidFill>
                <a:srgbClr val="374151"/>
              </a:solidFill>
              <a:ea typeface="+mn-lt"/>
              <a:cs typeface="+mn-lt"/>
            </a:endParaRPr>
          </a:p>
        </p:txBody>
      </p:sp>
    </p:spTree>
    <p:extLst>
      <p:ext uri="{BB962C8B-B14F-4D97-AF65-F5344CB8AC3E}">
        <p14:creationId xmlns:p14="http://schemas.microsoft.com/office/powerpoint/2010/main" val="731185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pPr algn="l" rtl="0"/>
            <a:r>
              <a:rPr lang="en-US"/>
              <a:t>Etik Gıda Nedir?</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pPr algn="l" rtl="0"/>
            <a:r>
              <a:rPr lang="en-US"/>
              <a:t>01</a:t>
            </a:r>
          </a:p>
        </p:txBody>
      </p:sp>
    </p:spTree>
    <p:extLst>
      <p:ext uri="{BB962C8B-B14F-4D97-AF65-F5344CB8AC3E}">
        <p14:creationId xmlns:p14="http://schemas.microsoft.com/office/powerpoint/2010/main" val="1329186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EDECA9-4EFE-BD04-1F81-A74891D5DDEA}"/>
              </a:ext>
            </a:extLst>
          </p:cNvPr>
          <p:cNvSpPr>
            <a:spLocks noGrp="1"/>
          </p:cNvSpPr>
          <p:nvPr>
            <p:ph type="body" sz="quarter" idx="18"/>
          </p:nvPr>
        </p:nvSpPr>
        <p:spPr>
          <a:xfrm>
            <a:off x="761588" y="1230834"/>
            <a:ext cx="5773737" cy="3289744"/>
          </a:xfrm>
        </p:spPr>
        <p:txBody>
          <a:bodyPr lIns="91440" tIns="45720" rIns="91440" bIns="45720" anchor="t"/>
          <a:lstStyle/>
          <a:p>
            <a:r>
              <a:rPr lang="tr-TR"/>
              <a:t>SKH 1, gıda güvensizliği sorununun ele alınması da dahil olmak üzere, yoksulluğun her biçimini sona erdirmeyi amaçlamaktadır. Yoksulluk, gıda güvensizliğinin hem nedeni hem de sonucu olabilir. Yeterli ve besleyici gıdaya erişimin olmaması yetersiz beslenmeye, kötü sağlığa ve düşük üretkenliğe yol açabilir ve bunların tümü yoksulluğa katkıda bulunabilir. Aynı zamanda yoksulluk, insanların ihtiyaçlarını karşılamaya yetecek kadar gıda satın alma veya üretme kabiliyetini sınırlayabilir ve gıda güvensizliği döngüsünü devam ettirebilir.</a:t>
            </a:r>
            <a:endParaRPr lang="tr-TR">
              <a:ea typeface="Calibri"/>
              <a:cs typeface="Calibri"/>
            </a:endParaRPr>
          </a:p>
        </p:txBody>
      </p:sp>
      <p:sp>
        <p:nvSpPr>
          <p:cNvPr id="3" name="Text Placeholder 2">
            <a:extLst>
              <a:ext uri="{FF2B5EF4-FFF2-40B4-BE49-F238E27FC236}">
                <a16:creationId xmlns:a16="http://schemas.microsoft.com/office/drawing/2014/main" id="{2E004C99-2C98-4C95-23B2-5DC1BBBDF975}"/>
              </a:ext>
            </a:extLst>
          </p:cNvPr>
          <p:cNvSpPr>
            <a:spLocks noGrp="1"/>
          </p:cNvSpPr>
          <p:nvPr>
            <p:ph type="body" sz="quarter" idx="16"/>
          </p:nvPr>
        </p:nvSpPr>
        <p:spPr>
          <a:xfrm>
            <a:off x="859281" y="626473"/>
            <a:ext cx="4990998" cy="631191"/>
          </a:xfrm>
        </p:spPr>
        <p:txBody>
          <a:bodyPr lIns="91440" tIns="45720" rIns="91440" bIns="45720" anchor="t">
            <a:noAutofit/>
          </a:bodyPr>
          <a:lstStyle/>
          <a:p>
            <a:r>
              <a:rPr lang="en-IE" b="1"/>
              <a:t>1. </a:t>
            </a:r>
            <a:r>
              <a:rPr lang="en-IE" b="1" err="1"/>
              <a:t>Hedef</a:t>
            </a:r>
            <a:r>
              <a:rPr lang="en-IE" b="1"/>
              <a:t>: </a:t>
            </a:r>
            <a:r>
              <a:rPr lang="en-IE" err="1"/>
              <a:t>Yoksulluk</a:t>
            </a:r>
            <a:r>
              <a:rPr lang="en-IE"/>
              <a:t> Yok</a:t>
            </a:r>
            <a:endParaRPr lang="en-IE" b="1"/>
          </a:p>
        </p:txBody>
      </p:sp>
      <p:pic>
        <p:nvPicPr>
          <p:cNvPr id="7" name="Picture 6" descr="Sürdürülebilir Kalkınma Hedefleri - Kadının İnsan Hakları Derneği">
            <a:extLst>
              <a:ext uri="{FF2B5EF4-FFF2-40B4-BE49-F238E27FC236}">
                <a16:creationId xmlns:a16="http://schemas.microsoft.com/office/drawing/2014/main" id="{E798B25F-EFDC-1B1D-03CA-536359B7ACC5}"/>
              </a:ext>
            </a:extLst>
          </p:cNvPr>
          <p:cNvPicPr>
            <a:picLocks noChangeAspect="1"/>
          </p:cNvPicPr>
          <p:nvPr/>
        </p:nvPicPr>
        <p:blipFill rotWithShape="1">
          <a:blip r:embed="rId2"/>
          <a:srcRect r="83199" b="66430"/>
          <a:stretch/>
        </p:blipFill>
        <p:spPr>
          <a:xfrm>
            <a:off x="6905778" y="1200222"/>
            <a:ext cx="4932418" cy="4960293"/>
          </a:xfrm>
          <a:prstGeom prst="rect">
            <a:avLst/>
          </a:prstGeom>
        </p:spPr>
      </p:pic>
    </p:spTree>
    <p:extLst>
      <p:ext uri="{BB962C8B-B14F-4D97-AF65-F5344CB8AC3E}">
        <p14:creationId xmlns:p14="http://schemas.microsoft.com/office/powerpoint/2010/main" val="1069234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C9AAE-CE00-609F-82B3-CB4ECBD29377}"/>
              </a:ext>
            </a:extLst>
          </p:cNvPr>
          <p:cNvSpPr>
            <a:spLocks noGrp="1"/>
          </p:cNvSpPr>
          <p:nvPr>
            <p:ph type="body" sz="quarter" idx="18"/>
          </p:nvPr>
        </p:nvSpPr>
        <p:spPr>
          <a:xfrm>
            <a:off x="1033670" y="1689516"/>
            <a:ext cx="11185922" cy="3440624"/>
          </a:xfrm>
        </p:spPr>
        <p:txBody>
          <a:bodyPr lIns="91440" tIns="45720" rIns="91440" bIns="45720" anchor="t"/>
          <a:lstStyle/>
          <a:p>
            <a:pPr algn="l" rtl="0"/>
            <a:r>
              <a:rPr lang="tr-TR" sz="2300" dirty="0"/>
              <a:t>SKH'lerin 2. Hedefi, yoksulluk içinde yaşayan insanları orantısız bir şekilde etkileyen küresel açlık ve yetersiz beslenme sorununu ele almaktır. Şu anda küresel olarak herkesi beslemeye yetecek kadar gıda üretilse de, gıda güvensizliği sorunu sadece gıda bulunabilirliği ile ilgili değil, aynı zamanda erişim ve karşılanabilirlik ile de ilgilidir. Belirtildiği gibi, yoksulluk içinde yaşayan insanlar, ihtiyaçlarını karşılamak için yeterli ve besleyici gıda satın alacak veya üretecek kaynaklardan yoksun olabilir.</a:t>
            </a:r>
            <a:endParaRPr lang="tr-TR" sz="2300" dirty="0">
              <a:ea typeface="Calibri"/>
              <a:cs typeface="Calibri"/>
            </a:endParaRPr>
          </a:p>
          <a:p>
            <a:pPr algn="l" rtl="0"/>
            <a:r>
              <a:rPr lang="tr-TR" sz="2300" dirty="0"/>
              <a:t>Ek olarak, gıda sistemi her zaman sürdürülebilir tarımı teşvik edecek şekilde tasarlanmamıştır, bu da yoksulluk içinde yaşayan insanlar için daha fazla soruna yol açabilir. Kimyasal gübrelerin ve böcek ilaçlarının aşırı kullanımı gibi sürdürülemez tarım uygulamaları, toprakların bozulmasına ve mahsul veriminin düşmesine yol açarak çiftçilerin yeterli gıda üretmesini zorlaştırabilir. Değişen hava modelleri ve aşırı hava olayları mahsul üretimini/gıda mevcudiyetini etkileyebileceğinden, iklim değişikliği gıda güvenliği için de önemli bir tehdit </a:t>
            </a:r>
            <a:r>
              <a:rPr lang="en-IE" sz="2300" dirty="0"/>
              <a:t>	</a:t>
            </a:r>
            <a:r>
              <a:rPr lang="tr-TR" sz="2300" dirty="0"/>
              <a:t>oluşturmaktadır.</a:t>
            </a:r>
            <a:endParaRPr lang="tr-TR" sz="2300" dirty="0">
              <a:ea typeface="Calibri"/>
              <a:cs typeface="Calibri"/>
            </a:endParaRPr>
          </a:p>
        </p:txBody>
      </p:sp>
      <p:sp>
        <p:nvSpPr>
          <p:cNvPr id="3" name="Text Placeholder 2">
            <a:extLst>
              <a:ext uri="{FF2B5EF4-FFF2-40B4-BE49-F238E27FC236}">
                <a16:creationId xmlns:a16="http://schemas.microsoft.com/office/drawing/2014/main" id="{F0995F99-84D9-CECA-85D2-31BAFBE9EB15}"/>
              </a:ext>
            </a:extLst>
          </p:cNvPr>
          <p:cNvSpPr>
            <a:spLocks noGrp="1"/>
          </p:cNvSpPr>
          <p:nvPr>
            <p:ph type="body" sz="quarter" idx="16"/>
          </p:nvPr>
        </p:nvSpPr>
        <p:spPr/>
        <p:txBody>
          <a:bodyPr lIns="91440" tIns="45720" rIns="91440" bIns="45720" anchor="t">
            <a:noAutofit/>
          </a:bodyPr>
          <a:lstStyle/>
          <a:p>
            <a:pPr algn="l" rtl="0"/>
            <a:r>
              <a:rPr lang="tr-TR" b="1"/>
              <a:t>Açlık ve Yoksulluk</a:t>
            </a:r>
            <a:endParaRPr lang="tr-TR" b="1">
              <a:ea typeface="Calibri"/>
              <a:cs typeface="Calibri"/>
            </a:endParaRPr>
          </a:p>
        </p:txBody>
      </p:sp>
      <p:pic>
        <p:nvPicPr>
          <p:cNvPr id="4" name="Picture 3">
            <a:extLst>
              <a:ext uri="{FF2B5EF4-FFF2-40B4-BE49-F238E27FC236}">
                <a16:creationId xmlns:a16="http://schemas.microsoft.com/office/drawing/2014/main" id="{A7535D2F-E6D4-D0EB-6986-5E4EC33F0B17}"/>
              </a:ext>
            </a:extLst>
          </p:cNvPr>
          <p:cNvPicPr>
            <a:picLocks noChangeAspect="1"/>
          </p:cNvPicPr>
          <p:nvPr/>
        </p:nvPicPr>
        <p:blipFill>
          <a:blip r:embed="rId2"/>
          <a:stretch>
            <a:fillRect/>
          </a:stretch>
        </p:blipFill>
        <p:spPr>
          <a:xfrm>
            <a:off x="10416125" y="143831"/>
            <a:ext cx="1033329" cy="1103783"/>
          </a:xfrm>
          <a:prstGeom prst="rect">
            <a:avLst/>
          </a:prstGeom>
        </p:spPr>
      </p:pic>
    </p:spTree>
    <p:extLst>
      <p:ext uri="{BB962C8B-B14F-4D97-AF65-F5344CB8AC3E}">
        <p14:creationId xmlns:p14="http://schemas.microsoft.com/office/powerpoint/2010/main" val="2720891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F63322D-1D86-7563-A8DF-4090D4067EFF}"/>
              </a:ext>
            </a:extLst>
          </p:cNvPr>
          <p:cNvSpPr/>
          <p:nvPr/>
        </p:nvSpPr>
        <p:spPr>
          <a:xfrm>
            <a:off x="511445" y="453836"/>
            <a:ext cx="5251220"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5" name="Text Placeholder 1">
            <a:extLst>
              <a:ext uri="{FF2B5EF4-FFF2-40B4-BE49-F238E27FC236}">
                <a16:creationId xmlns:a16="http://schemas.microsoft.com/office/drawing/2014/main" id="{9BB0CA75-F1AE-3497-E337-4A43D0B15DC0}"/>
              </a:ext>
            </a:extLst>
          </p:cNvPr>
          <p:cNvSpPr txBox="1">
            <a:spLocks/>
          </p:cNvSpPr>
          <p:nvPr/>
        </p:nvSpPr>
        <p:spPr>
          <a:xfrm>
            <a:off x="742049" y="1368116"/>
            <a:ext cx="4688345" cy="3471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tr-TR" sz="2400">
                <a:solidFill>
                  <a:srgbClr val="000000"/>
                </a:solidFill>
              </a:rPr>
              <a:t>Yetersiz beslenme, yalnızca kronik olarak yetersiz beslenenleri değil, aynı zamanda temel besinlerden yoksun düşük kaliteli diyetler tüketenleri de etkileyen bir başka önemli sorundur.</a:t>
            </a:r>
            <a:endParaRPr lang="tr-TR" sz="2400">
              <a:solidFill>
                <a:srgbClr val="000000"/>
              </a:solidFill>
              <a:ea typeface="Calibri"/>
              <a:cs typeface="Calibri"/>
            </a:endParaRPr>
          </a:p>
          <a:p>
            <a:pPr marL="0" indent="0">
              <a:buNone/>
            </a:pPr>
            <a:r>
              <a:rPr lang="tr-TR" sz="2400">
                <a:solidFill>
                  <a:srgbClr val="000000"/>
                </a:solidFill>
              </a:rPr>
              <a:t>Yetersiz beslenme yetersiz gelişime, kilo kaybına ve diğer sağlık sorunlarına yol açarak yoksulluğu daha da güçlendirebilir ve ekonomik kalkınmayı engelleyebilir.</a:t>
            </a:r>
            <a:endParaRPr lang="tr-TR" sz="2400">
              <a:solidFill>
                <a:srgbClr val="000000"/>
              </a:solidFill>
              <a:ea typeface="Calibri"/>
              <a:cs typeface="Calibri"/>
            </a:endParaRPr>
          </a:p>
          <a:p>
            <a:pPr marL="0" indent="0" algn="l" rtl="0">
              <a:buNone/>
            </a:pPr>
            <a:endParaRPr lang="tr-TR" sz="2400">
              <a:solidFill>
                <a:srgbClr val="000000"/>
              </a:solidFill>
              <a:ea typeface="Calibri"/>
              <a:cs typeface="Calibri"/>
            </a:endParaRPr>
          </a:p>
        </p:txBody>
      </p:sp>
      <p:sp>
        <p:nvSpPr>
          <p:cNvPr id="6" name="Text Placeholder 2">
            <a:extLst>
              <a:ext uri="{FF2B5EF4-FFF2-40B4-BE49-F238E27FC236}">
                <a16:creationId xmlns:a16="http://schemas.microsoft.com/office/drawing/2014/main" id="{62A40C92-BF93-23CD-0284-A375C86FBA76}"/>
              </a:ext>
            </a:extLst>
          </p:cNvPr>
          <p:cNvSpPr txBox="1">
            <a:spLocks/>
          </p:cNvSpPr>
          <p:nvPr/>
        </p:nvSpPr>
        <p:spPr>
          <a:xfrm>
            <a:off x="742049" y="664210"/>
            <a:ext cx="5010536" cy="5823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3600" b="1">
                <a:solidFill>
                  <a:srgbClr val="000000"/>
                </a:solidFill>
              </a:rPr>
              <a:t>Yetersiz Beslenme</a:t>
            </a:r>
            <a:endParaRPr lang="tr-TR" sz="3600" b="1">
              <a:solidFill>
                <a:srgbClr val="000000"/>
              </a:solidFill>
              <a:ea typeface="Calibri"/>
              <a:cs typeface="Calibri"/>
            </a:endParaRPr>
          </a:p>
        </p:txBody>
      </p:sp>
      <p:sp>
        <p:nvSpPr>
          <p:cNvPr id="8" name="Speech Bubble: Rectangle with Corners Rounded 6">
            <a:extLst>
              <a:ext uri="{FF2B5EF4-FFF2-40B4-BE49-F238E27FC236}">
                <a16:creationId xmlns:a16="http://schemas.microsoft.com/office/drawing/2014/main" id="{AEB0B3D7-97FD-C7CB-3ACF-E5E2D8A7FC02}"/>
              </a:ext>
            </a:extLst>
          </p:cNvPr>
          <p:cNvSpPr/>
          <p:nvPr/>
        </p:nvSpPr>
        <p:spPr>
          <a:xfrm>
            <a:off x="2439267" y="5481008"/>
            <a:ext cx="5318466" cy="1212711"/>
          </a:xfrm>
          <a:prstGeom prst="wedgeRoundRectCallout">
            <a:avLst>
              <a:gd name="adj1" fmla="val -25247"/>
              <a:gd name="adj2" fmla="val -75804"/>
              <a:gd name="adj3" fmla="val 16667"/>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solidFill>
                  <a:srgbClr val="000000"/>
                </a:solidFill>
              </a:rPr>
              <a:t>Avrupa ve Orta Asya bölgesinde yaklaşık 100 milyon insanın orta veya şiddetli gıda güvensizliğine maruz kaldığı tahmin edilmektedir.</a:t>
            </a:r>
            <a:r>
              <a:rPr lang="en-US">
                <a:solidFill>
                  <a:srgbClr val="000000"/>
                </a:solidFill>
                <a:hlinkClick r:id="rId2">
                  <a:extLst>
                    <a:ext uri="{A12FA001-AC4F-418D-AE19-62706E023703}">
                      <ahyp:hlinkClr xmlns:ahyp="http://schemas.microsoft.com/office/drawing/2018/hyperlinkcolor" val="tx"/>
                    </a:ext>
                  </a:extLst>
                </a:hlinkClick>
              </a:rPr>
              <a:t>Kaynak</a:t>
            </a:r>
            <a:endParaRPr lang="en-IE">
              <a:solidFill>
                <a:srgbClr val="000000"/>
              </a:solidFill>
            </a:endParaRPr>
          </a:p>
        </p:txBody>
      </p:sp>
      <p:grpSp>
        <p:nvGrpSpPr>
          <p:cNvPr id="11" name="Graphic 9">
            <a:extLst>
              <a:ext uri="{FF2B5EF4-FFF2-40B4-BE49-F238E27FC236}">
                <a16:creationId xmlns:a16="http://schemas.microsoft.com/office/drawing/2014/main" id="{CA42EB4F-989A-6C65-0EAC-AF92E0B76459}"/>
              </a:ext>
            </a:extLst>
          </p:cNvPr>
          <p:cNvGrpSpPr/>
          <p:nvPr/>
        </p:nvGrpSpPr>
        <p:grpSpPr>
          <a:xfrm>
            <a:off x="5914705" y="1692977"/>
            <a:ext cx="6123346" cy="3235018"/>
            <a:chOff x="5424757" y="1647637"/>
            <a:chExt cx="7375491" cy="3896537"/>
          </a:xfrm>
        </p:grpSpPr>
        <p:sp>
          <p:nvSpPr>
            <p:cNvPr id="12" name="TextBox 11">
              <a:extLst>
                <a:ext uri="{FF2B5EF4-FFF2-40B4-BE49-F238E27FC236}">
                  <a16:creationId xmlns:a16="http://schemas.microsoft.com/office/drawing/2014/main" id="{375F923F-64E7-B62B-FA0B-B3CA59DE1063}"/>
                </a:ext>
              </a:extLst>
            </p:cNvPr>
            <p:cNvSpPr txBox="1"/>
            <p:nvPr/>
          </p:nvSpPr>
          <p:spPr>
            <a:xfrm>
              <a:off x="6356379" y="4215563"/>
              <a:ext cx="662650" cy="630212"/>
            </a:xfrm>
            <a:prstGeom prst="rect">
              <a:avLst/>
            </a:prstGeom>
            <a:noFill/>
          </p:spPr>
          <p:txBody>
            <a:bodyPr wrap="none" rtlCol="0">
              <a:spAutoFit/>
            </a:bodyPr>
            <a:lstStyle/>
            <a:p>
              <a:pPr algn="l" rtl="0"/>
              <a:r>
                <a:rPr lang="en-US" sz="2800" b="1" spc="0" baseline="0">
                  <a:ln/>
                  <a:solidFill>
                    <a:srgbClr val="000000"/>
                  </a:solidFill>
                  <a:latin typeface="Calibri" panose="020F0502020204030204" pitchFamily="34" charset="0"/>
                  <a:cs typeface="Calibri" panose="020F0502020204030204" pitchFamily="34" charset="0"/>
                  <a:sym typeface="MyriadPro-Bold"/>
                  <a:rtl val="0"/>
                </a:rPr>
                <a:t>03</a:t>
              </a:r>
            </a:p>
          </p:txBody>
        </p:sp>
        <p:sp>
          <p:nvSpPr>
            <p:cNvPr id="13" name="Freeform 12">
              <a:extLst>
                <a:ext uri="{FF2B5EF4-FFF2-40B4-BE49-F238E27FC236}">
                  <a16:creationId xmlns:a16="http://schemas.microsoft.com/office/drawing/2014/main" id="{479E7083-E184-9BB0-9028-B6F0970860B0}"/>
                </a:ext>
              </a:extLst>
            </p:cNvPr>
            <p:cNvSpPr/>
            <p:nvPr/>
          </p:nvSpPr>
          <p:spPr>
            <a:xfrm>
              <a:off x="7082660" y="4549517"/>
              <a:ext cx="878545" cy="13409"/>
            </a:xfrm>
            <a:custGeom>
              <a:avLst/>
              <a:gdLst>
                <a:gd name="connsiteX0" fmla="*/ 878545 w 878545"/>
                <a:gd name="connsiteY0" fmla="*/ 0 h 13409"/>
                <a:gd name="connsiteX1" fmla="*/ 0 w 878545"/>
                <a:gd name="connsiteY1" fmla="*/ 0 h 13409"/>
              </a:gdLst>
              <a:ahLst/>
              <a:cxnLst>
                <a:cxn ang="0">
                  <a:pos x="connsiteX0" y="connsiteY0"/>
                </a:cxn>
                <a:cxn ang="0">
                  <a:pos x="connsiteX1" y="connsiteY1"/>
                </a:cxn>
              </a:cxnLst>
              <a:rect l="l" t="t" r="r" b="b"/>
              <a:pathLst>
                <a:path w="878545" h="13409">
                  <a:moveTo>
                    <a:pt x="878545" y="0"/>
                  </a:moveTo>
                  <a:lnTo>
                    <a:pt x="0" y="0"/>
                  </a:lnTo>
                </a:path>
              </a:pathLst>
            </a:custGeom>
            <a:ln w="13399"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212A15F-A84D-3E36-5B24-68A62101B8B8}"/>
                </a:ext>
              </a:extLst>
            </p:cNvPr>
            <p:cNvSpPr/>
            <p:nvPr/>
          </p:nvSpPr>
          <p:spPr>
            <a:xfrm>
              <a:off x="7030349" y="4497219"/>
              <a:ext cx="104620" cy="104596"/>
            </a:xfrm>
            <a:custGeom>
              <a:avLst/>
              <a:gdLst>
                <a:gd name="connsiteX0" fmla="*/ 104621 w 104620"/>
                <a:gd name="connsiteY0" fmla="*/ 52298 h 104596"/>
                <a:gd name="connsiteX1" fmla="*/ 52310 w 104620"/>
                <a:gd name="connsiteY1" fmla="*/ 104596 h 104596"/>
                <a:gd name="connsiteX2" fmla="*/ 0 w 104620"/>
                <a:gd name="connsiteY2" fmla="*/ 52298 h 104596"/>
                <a:gd name="connsiteX3" fmla="*/ 52310 w 104620"/>
                <a:gd name="connsiteY3" fmla="*/ 0 h 104596"/>
                <a:gd name="connsiteX4" fmla="*/ 104621 w 104620"/>
                <a:gd name="connsiteY4" fmla="*/ 52298 h 10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0" h="104596">
                  <a:moveTo>
                    <a:pt x="104621" y="52298"/>
                  </a:moveTo>
                  <a:cubicBezTo>
                    <a:pt x="104621" y="81182"/>
                    <a:pt x="81200" y="104596"/>
                    <a:pt x="52310" y="104596"/>
                  </a:cubicBezTo>
                  <a:cubicBezTo>
                    <a:pt x="23420" y="104596"/>
                    <a:pt x="0" y="81182"/>
                    <a:pt x="0" y="52298"/>
                  </a:cubicBezTo>
                  <a:cubicBezTo>
                    <a:pt x="0" y="23415"/>
                    <a:pt x="23420" y="0"/>
                    <a:pt x="52310" y="0"/>
                  </a:cubicBezTo>
                  <a:cubicBezTo>
                    <a:pt x="81201" y="0"/>
                    <a:pt x="104621" y="23415"/>
                    <a:pt x="104621" y="52298"/>
                  </a:cubicBezTo>
                  <a:close/>
                </a:path>
              </a:pathLst>
            </a:custGeom>
            <a:solidFill>
              <a:srgbClr val="EF9FC1"/>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044ED21-BC33-0749-D87A-A1B6471EC2FE}"/>
                </a:ext>
              </a:extLst>
            </p:cNvPr>
            <p:cNvSpPr txBox="1"/>
            <p:nvPr/>
          </p:nvSpPr>
          <p:spPr>
            <a:xfrm>
              <a:off x="5424757" y="4680981"/>
              <a:ext cx="1584615" cy="852639"/>
            </a:xfrm>
            <a:prstGeom prst="rect">
              <a:avLst/>
            </a:prstGeom>
            <a:noFill/>
          </p:spPr>
          <p:txBody>
            <a:bodyPr wrap="square" rtlCol="0">
              <a:spAutoFit/>
            </a:bodyPr>
            <a:lstStyle/>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Zayıf fiziksel</a:t>
              </a:r>
            </a:p>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ve bilişsel</a:t>
              </a:r>
            </a:p>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gelişim</a:t>
              </a:r>
            </a:p>
          </p:txBody>
        </p:sp>
        <p:grpSp>
          <p:nvGrpSpPr>
            <p:cNvPr id="18" name="Graphic 9">
              <a:extLst>
                <a:ext uri="{FF2B5EF4-FFF2-40B4-BE49-F238E27FC236}">
                  <a16:creationId xmlns:a16="http://schemas.microsoft.com/office/drawing/2014/main" id="{E4C455D5-3FE1-F083-95AF-EF4553D99E22}"/>
                </a:ext>
              </a:extLst>
            </p:cNvPr>
            <p:cNvGrpSpPr/>
            <p:nvPr/>
          </p:nvGrpSpPr>
          <p:grpSpPr>
            <a:xfrm>
              <a:off x="5654124" y="1702593"/>
              <a:ext cx="2333907" cy="1035499"/>
              <a:chOff x="5654124" y="1702593"/>
              <a:chExt cx="2333907" cy="1035499"/>
            </a:xfrm>
          </p:grpSpPr>
          <p:sp>
            <p:nvSpPr>
              <p:cNvPr id="19" name="TextBox 18">
                <a:extLst>
                  <a:ext uri="{FF2B5EF4-FFF2-40B4-BE49-F238E27FC236}">
                    <a16:creationId xmlns:a16="http://schemas.microsoft.com/office/drawing/2014/main" id="{74A3EAAF-A7CA-E889-E392-8F1C62014DB0}"/>
                  </a:ext>
                </a:extLst>
              </p:cNvPr>
              <p:cNvSpPr txBox="1"/>
              <p:nvPr/>
            </p:nvSpPr>
            <p:spPr>
              <a:xfrm>
                <a:off x="6383230" y="1702593"/>
                <a:ext cx="662650" cy="630212"/>
              </a:xfrm>
              <a:prstGeom prst="rect">
                <a:avLst/>
              </a:prstGeom>
              <a:noFill/>
            </p:spPr>
            <p:txBody>
              <a:bodyPr wrap="none" rtlCol="0">
                <a:spAutoFit/>
              </a:bodyPr>
              <a:lstStyle/>
              <a:p>
                <a:pPr algn="l" rtl="0"/>
                <a:r>
                  <a:rPr lang="en-US" sz="2800" b="1" spc="0" baseline="0">
                    <a:ln/>
                    <a:solidFill>
                      <a:srgbClr val="000000"/>
                    </a:solidFill>
                    <a:latin typeface="Calibri" panose="020F0502020204030204" pitchFamily="34" charset="0"/>
                    <a:cs typeface="Calibri" panose="020F0502020204030204" pitchFamily="34" charset="0"/>
                    <a:sym typeface="MyriadPro-Bold"/>
                    <a:rtl val="0"/>
                  </a:rPr>
                  <a:t>04</a:t>
                </a:r>
              </a:p>
            </p:txBody>
          </p:sp>
          <p:sp>
            <p:nvSpPr>
              <p:cNvPr id="20" name="Freeform 19">
                <a:extLst>
                  <a:ext uri="{FF2B5EF4-FFF2-40B4-BE49-F238E27FC236}">
                    <a16:creationId xmlns:a16="http://schemas.microsoft.com/office/drawing/2014/main" id="{F74F838D-4C50-CE1E-82B0-D70284472615}"/>
                  </a:ext>
                </a:extLst>
              </p:cNvPr>
              <p:cNvSpPr/>
              <p:nvPr/>
            </p:nvSpPr>
            <p:spPr>
              <a:xfrm>
                <a:off x="7109486" y="2036521"/>
                <a:ext cx="878545" cy="13409"/>
              </a:xfrm>
              <a:custGeom>
                <a:avLst/>
                <a:gdLst>
                  <a:gd name="connsiteX0" fmla="*/ 878545 w 878545"/>
                  <a:gd name="connsiteY0" fmla="*/ 0 h 13409"/>
                  <a:gd name="connsiteX1" fmla="*/ 0 w 878545"/>
                  <a:gd name="connsiteY1" fmla="*/ 0 h 13409"/>
                </a:gdLst>
                <a:ahLst/>
                <a:cxnLst>
                  <a:cxn ang="0">
                    <a:pos x="connsiteX0" y="connsiteY0"/>
                  </a:cxn>
                  <a:cxn ang="0">
                    <a:pos x="connsiteX1" y="connsiteY1"/>
                  </a:cxn>
                </a:cxnLst>
                <a:rect l="l" t="t" r="r" b="b"/>
                <a:pathLst>
                  <a:path w="878545" h="13409">
                    <a:moveTo>
                      <a:pt x="878545" y="0"/>
                    </a:moveTo>
                    <a:lnTo>
                      <a:pt x="0" y="0"/>
                    </a:lnTo>
                  </a:path>
                </a:pathLst>
              </a:custGeom>
              <a:ln w="13399"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062BB05-F63E-8296-0185-8F844BB5970C}"/>
                  </a:ext>
                </a:extLst>
              </p:cNvPr>
              <p:cNvSpPr/>
              <p:nvPr/>
            </p:nvSpPr>
            <p:spPr>
              <a:xfrm>
                <a:off x="7057175" y="1984223"/>
                <a:ext cx="104620" cy="104596"/>
              </a:xfrm>
              <a:custGeom>
                <a:avLst/>
                <a:gdLst>
                  <a:gd name="connsiteX0" fmla="*/ 104621 w 104620"/>
                  <a:gd name="connsiteY0" fmla="*/ 52298 h 104596"/>
                  <a:gd name="connsiteX1" fmla="*/ 52310 w 104620"/>
                  <a:gd name="connsiteY1" fmla="*/ 104596 h 104596"/>
                  <a:gd name="connsiteX2" fmla="*/ 0 w 104620"/>
                  <a:gd name="connsiteY2" fmla="*/ 52298 h 104596"/>
                  <a:gd name="connsiteX3" fmla="*/ 52310 w 104620"/>
                  <a:gd name="connsiteY3" fmla="*/ 0 h 104596"/>
                  <a:gd name="connsiteX4" fmla="*/ 104621 w 104620"/>
                  <a:gd name="connsiteY4" fmla="*/ 52298 h 10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0" h="104596">
                    <a:moveTo>
                      <a:pt x="104621" y="52298"/>
                    </a:moveTo>
                    <a:cubicBezTo>
                      <a:pt x="104621" y="81182"/>
                      <a:pt x="81200" y="104596"/>
                      <a:pt x="52310" y="104596"/>
                    </a:cubicBezTo>
                    <a:cubicBezTo>
                      <a:pt x="23420" y="104596"/>
                      <a:pt x="0" y="81182"/>
                      <a:pt x="0" y="52298"/>
                    </a:cubicBezTo>
                    <a:cubicBezTo>
                      <a:pt x="0" y="23415"/>
                      <a:pt x="23420" y="0"/>
                      <a:pt x="52310" y="0"/>
                    </a:cubicBezTo>
                    <a:cubicBezTo>
                      <a:pt x="81201" y="0"/>
                      <a:pt x="104621" y="23415"/>
                      <a:pt x="104621" y="52298"/>
                    </a:cubicBezTo>
                    <a:close/>
                  </a:path>
                </a:pathLst>
              </a:custGeom>
              <a:solidFill>
                <a:srgbClr val="9C66AA"/>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EFA033C-C316-C5CA-7FF5-278E6360FE9B}"/>
                  </a:ext>
                </a:extLst>
              </p:cNvPr>
              <p:cNvSpPr txBox="1"/>
              <p:nvPr/>
            </p:nvSpPr>
            <p:spPr>
              <a:xfrm>
                <a:off x="5654124" y="2132594"/>
                <a:ext cx="1354029" cy="605498"/>
              </a:xfrm>
              <a:prstGeom prst="rect">
                <a:avLst/>
              </a:prstGeom>
              <a:noFill/>
            </p:spPr>
            <p:txBody>
              <a:bodyPr wrap="none" rtlCol="0">
                <a:spAutoFit/>
              </a:bodyPr>
              <a:lstStyle/>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Düşük</a:t>
                </a:r>
              </a:p>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üretkenlik</a:t>
                </a:r>
              </a:p>
            </p:txBody>
          </p:sp>
        </p:grpSp>
        <p:sp>
          <p:nvSpPr>
            <p:cNvPr id="24" name="TextBox 23">
              <a:extLst>
                <a:ext uri="{FF2B5EF4-FFF2-40B4-BE49-F238E27FC236}">
                  <a16:creationId xmlns:a16="http://schemas.microsoft.com/office/drawing/2014/main" id="{1628907A-99EE-6A77-FE9B-8D9869449DD7}"/>
                </a:ext>
              </a:extLst>
            </p:cNvPr>
            <p:cNvSpPr txBox="1"/>
            <p:nvPr/>
          </p:nvSpPr>
          <p:spPr>
            <a:xfrm>
              <a:off x="11049963" y="4226130"/>
              <a:ext cx="662650" cy="630212"/>
            </a:xfrm>
            <a:prstGeom prst="rect">
              <a:avLst/>
            </a:prstGeom>
            <a:noFill/>
          </p:spPr>
          <p:txBody>
            <a:bodyPr wrap="none" rtlCol="0">
              <a:spAutoFit/>
            </a:bodyPr>
            <a:lstStyle/>
            <a:p>
              <a:pPr algn="l" rtl="0"/>
              <a:r>
                <a:rPr lang="en-US" sz="2800" b="1" spc="0" baseline="0">
                  <a:ln/>
                  <a:solidFill>
                    <a:srgbClr val="000000"/>
                  </a:solidFill>
                  <a:latin typeface="Calibri" panose="020F0502020204030204" pitchFamily="34" charset="0"/>
                  <a:cs typeface="Calibri" panose="020F0502020204030204" pitchFamily="34" charset="0"/>
                  <a:sym typeface="MyriadPro-Bold"/>
                  <a:rtl val="0"/>
                </a:rPr>
                <a:t>02</a:t>
              </a:r>
            </a:p>
          </p:txBody>
        </p:sp>
        <p:sp>
          <p:nvSpPr>
            <p:cNvPr id="25" name="Freeform 24">
              <a:extLst>
                <a:ext uri="{FF2B5EF4-FFF2-40B4-BE49-F238E27FC236}">
                  <a16:creationId xmlns:a16="http://schemas.microsoft.com/office/drawing/2014/main" id="{39D58108-E5CE-BF95-7BF8-60E40FEA7F65}"/>
                </a:ext>
              </a:extLst>
            </p:cNvPr>
            <p:cNvSpPr/>
            <p:nvPr/>
          </p:nvSpPr>
          <p:spPr>
            <a:xfrm>
              <a:off x="10122024" y="4560245"/>
              <a:ext cx="879886" cy="13409"/>
            </a:xfrm>
            <a:custGeom>
              <a:avLst/>
              <a:gdLst>
                <a:gd name="connsiteX0" fmla="*/ 0 w 879886"/>
                <a:gd name="connsiteY0" fmla="*/ 0 h 13409"/>
                <a:gd name="connsiteX1" fmla="*/ 879886 w 879886"/>
                <a:gd name="connsiteY1" fmla="*/ 0 h 13409"/>
              </a:gdLst>
              <a:ahLst/>
              <a:cxnLst>
                <a:cxn ang="0">
                  <a:pos x="connsiteX0" y="connsiteY0"/>
                </a:cxn>
                <a:cxn ang="0">
                  <a:pos x="connsiteX1" y="connsiteY1"/>
                </a:cxn>
              </a:cxnLst>
              <a:rect l="l" t="t" r="r" b="b"/>
              <a:pathLst>
                <a:path w="879886" h="13409">
                  <a:moveTo>
                    <a:pt x="0" y="0"/>
                  </a:moveTo>
                  <a:lnTo>
                    <a:pt x="879886" y="0"/>
                  </a:lnTo>
                </a:path>
              </a:pathLst>
            </a:custGeom>
            <a:ln w="13399"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0DE1B711-742A-AE05-D3DA-654757998B94}"/>
                </a:ext>
              </a:extLst>
            </p:cNvPr>
            <p:cNvSpPr/>
            <p:nvPr/>
          </p:nvSpPr>
          <p:spPr>
            <a:xfrm>
              <a:off x="10949600" y="4507947"/>
              <a:ext cx="104620" cy="104596"/>
            </a:xfrm>
            <a:custGeom>
              <a:avLst/>
              <a:gdLst>
                <a:gd name="connsiteX0" fmla="*/ 104621 w 104620"/>
                <a:gd name="connsiteY0" fmla="*/ 52298 h 104596"/>
                <a:gd name="connsiteX1" fmla="*/ 52311 w 104620"/>
                <a:gd name="connsiteY1" fmla="*/ 104597 h 104596"/>
                <a:gd name="connsiteX2" fmla="*/ 0 w 104620"/>
                <a:gd name="connsiteY2" fmla="*/ 52298 h 104596"/>
                <a:gd name="connsiteX3" fmla="*/ 52311 w 104620"/>
                <a:gd name="connsiteY3" fmla="*/ 0 h 104596"/>
                <a:gd name="connsiteX4" fmla="*/ 104621 w 104620"/>
                <a:gd name="connsiteY4" fmla="*/ 52298 h 10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0" h="104596">
                  <a:moveTo>
                    <a:pt x="104621" y="52298"/>
                  </a:moveTo>
                  <a:cubicBezTo>
                    <a:pt x="104621" y="81182"/>
                    <a:pt x="81201" y="104597"/>
                    <a:pt x="52311" y="104597"/>
                  </a:cubicBezTo>
                  <a:cubicBezTo>
                    <a:pt x="23421" y="104597"/>
                    <a:pt x="0" y="81182"/>
                    <a:pt x="0" y="52298"/>
                  </a:cubicBezTo>
                  <a:cubicBezTo>
                    <a:pt x="0" y="23415"/>
                    <a:pt x="23421" y="0"/>
                    <a:pt x="52311" y="0"/>
                  </a:cubicBezTo>
                  <a:cubicBezTo>
                    <a:pt x="81201" y="0"/>
                    <a:pt x="104621" y="23415"/>
                    <a:pt x="104621" y="52298"/>
                  </a:cubicBezTo>
                  <a:close/>
                </a:path>
              </a:pathLst>
            </a:custGeom>
            <a:solidFill>
              <a:srgbClr val="F79038"/>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65700AE2-EA6A-BDD7-B3A8-A8B4A4B12EE2}"/>
                </a:ext>
              </a:extLst>
            </p:cNvPr>
            <p:cNvSpPr txBox="1"/>
            <p:nvPr/>
          </p:nvSpPr>
          <p:spPr>
            <a:xfrm>
              <a:off x="11097285" y="4691535"/>
              <a:ext cx="1702963" cy="852639"/>
            </a:xfrm>
            <a:prstGeom prst="rect">
              <a:avLst/>
            </a:prstGeom>
            <a:noFill/>
          </p:spPr>
          <p:txBody>
            <a:bodyPr wrap="none" rtlCol="0">
              <a:spAutoFit/>
            </a:bodyPr>
            <a:lstStyle/>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Gıda güvensizliği,</a:t>
              </a:r>
            </a:p>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açlık ve</a:t>
              </a:r>
            </a:p>
            <a:p>
              <a:pPr algn="l" rtl="0">
                <a:lnSpc>
                  <a:spcPts val="1600"/>
                </a:lnSpc>
              </a:pPr>
              <a:r>
                <a:rPr lang="en-US" sz="1500" spc="0" baseline="0">
                  <a:ln/>
                  <a:solidFill>
                    <a:srgbClr val="000000"/>
                  </a:solidFill>
                  <a:latin typeface="Calibri" panose="020F0502020204030204" pitchFamily="34" charset="0"/>
                  <a:cs typeface="Calibri" panose="020F0502020204030204" pitchFamily="34" charset="0"/>
                  <a:sym typeface="MyriadPro-Regular"/>
                  <a:rtl val="0"/>
                </a:rPr>
                <a:t>yetersiz beslenme</a:t>
              </a:r>
            </a:p>
          </p:txBody>
        </p:sp>
        <p:sp>
          <p:nvSpPr>
            <p:cNvPr id="30" name="TextBox 29">
              <a:extLst>
                <a:ext uri="{FF2B5EF4-FFF2-40B4-BE49-F238E27FC236}">
                  <a16:creationId xmlns:a16="http://schemas.microsoft.com/office/drawing/2014/main" id="{B5CE872B-AE1A-227B-06AA-977E2476AD08}"/>
                </a:ext>
              </a:extLst>
            </p:cNvPr>
            <p:cNvSpPr txBox="1"/>
            <p:nvPr/>
          </p:nvSpPr>
          <p:spPr>
            <a:xfrm>
              <a:off x="11034161" y="1705544"/>
              <a:ext cx="662650" cy="630212"/>
            </a:xfrm>
            <a:prstGeom prst="rect">
              <a:avLst/>
            </a:prstGeom>
            <a:noFill/>
          </p:spPr>
          <p:txBody>
            <a:bodyPr wrap="none" rtlCol="0">
              <a:spAutoFit/>
            </a:bodyPr>
            <a:lstStyle/>
            <a:p>
              <a:pPr algn="l" rtl="0"/>
              <a:r>
                <a:rPr lang="en-US" sz="2800" b="1" spc="0" baseline="0">
                  <a:ln/>
                  <a:solidFill>
                    <a:srgbClr val="000000"/>
                  </a:solidFill>
                  <a:latin typeface="Calibri" panose="020F0502020204030204" pitchFamily="34" charset="0"/>
                  <a:cs typeface="Calibri" panose="020F0502020204030204" pitchFamily="34" charset="0"/>
                  <a:sym typeface="MyriadPro-Bold"/>
                  <a:rtl val="0"/>
                </a:rPr>
                <a:t>01</a:t>
              </a:r>
            </a:p>
          </p:txBody>
        </p:sp>
        <p:sp>
          <p:nvSpPr>
            <p:cNvPr id="31" name="Freeform 30">
              <a:extLst>
                <a:ext uri="{FF2B5EF4-FFF2-40B4-BE49-F238E27FC236}">
                  <a16:creationId xmlns:a16="http://schemas.microsoft.com/office/drawing/2014/main" id="{F3874571-E694-24C3-4CD4-651C00FCB87D}"/>
                </a:ext>
              </a:extLst>
            </p:cNvPr>
            <p:cNvSpPr/>
            <p:nvPr/>
          </p:nvSpPr>
          <p:spPr>
            <a:xfrm>
              <a:off x="10105928" y="2039203"/>
              <a:ext cx="879886" cy="13409"/>
            </a:xfrm>
            <a:custGeom>
              <a:avLst/>
              <a:gdLst>
                <a:gd name="connsiteX0" fmla="*/ 0 w 879886"/>
                <a:gd name="connsiteY0" fmla="*/ 0 h 13409"/>
                <a:gd name="connsiteX1" fmla="*/ 879887 w 879886"/>
                <a:gd name="connsiteY1" fmla="*/ 0 h 13409"/>
              </a:gdLst>
              <a:ahLst/>
              <a:cxnLst>
                <a:cxn ang="0">
                  <a:pos x="connsiteX0" y="connsiteY0"/>
                </a:cxn>
                <a:cxn ang="0">
                  <a:pos x="connsiteX1" y="connsiteY1"/>
                </a:cxn>
              </a:cxnLst>
              <a:rect l="l" t="t" r="r" b="b"/>
              <a:pathLst>
                <a:path w="879886" h="13409">
                  <a:moveTo>
                    <a:pt x="0" y="0"/>
                  </a:moveTo>
                  <a:lnTo>
                    <a:pt x="879887" y="0"/>
                  </a:lnTo>
                </a:path>
              </a:pathLst>
            </a:custGeom>
            <a:ln w="13399" cap="flat">
              <a:solidFill>
                <a:srgbClr val="000000"/>
              </a:solid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ED46DA3-7162-2CDD-4787-8C97C913CF7C}"/>
                </a:ext>
              </a:extLst>
            </p:cNvPr>
            <p:cNvSpPr/>
            <p:nvPr/>
          </p:nvSpPr>
          <p:spPr>
            <a:xfrm>
              <a:off x="10933505" y="1986905"/>
              <a:ext cx="104620" cy="104596"/>
            </a:xfrm>
            <a:custGeom>
              <a:avLst/>
              <a:gdLst>
                <a:gd name="connsiteX0" fmla="*/ 104621 w 104620"/>
                <a:gd name="connsiteY0" fmla="*/ 52298 h 104596"/>
                <a:gd name="connsiteX1" fmla="*/ 52310 w 104620"/>
                <a:gd name="connsiteY1" fmla="*/ 104597 h 104596"/>
                <a:gd name="connsiteX2" fmla="*/ 0 w 104620"/>
                <a:gd name="connsiteY2" fmla="*/ 52298 h 104596"/>
                <a:gd name="connsiteX3" fmla="*/ 52310 w 104620"/>
                <a:gd name="connsiteY3" fmla="*/ 0 h 104596"/>
                <a:gd name="connsiteX4" fmla="*/ 104621 w 104620"/>
                <a:gd name="connsiteY4" fmla="*/ 52298 h 10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0" h="104596">
                  <a:moveTo>
                    <a:pt x="104621" y="52298"/>
                  </a:moveTo>
                  <a:cubicBezTo>
                    <a:pt x="104621" y="81182"/>
                    <a:pt x="81200" y="104597"/>
                    <a:pt x="52310" y="104597"/>
                  </a:cubicBezTo>
                  <a:cubicBezTo>
                    <a:pt x="23420" y="104597"/>
                    <a:pt x="0" y="81182"/>
                    <a:pt x="0" y="52298"/>
                  </a:cubicBezTo>
                  <a:cubicBezTo>
                    <a:pt x="0" y="23415"/>
                    <a:pt x="23420" y="0"/>
                    <a:pt x="52310" y="0"/>
                  </a:cubicBezTo>
                  <a:cubicBezTo>
                    <a:pt x="81200" y="0"/>
                    <a:pt x="104621" y="23415"/>
                    <a:pt x="104621" y="52298"/>
                  </a:cubicBezTo>
                  <a:close/>
                </a:path>
              </a:pathLst>
            </a:custGeom>
            <a:solidFill>
              <a:srgbClr val="B3DDDC"/>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4C1C76EF-2344-1B86-13A4-11D5E6A4754F}"/>
                </a:ext>
              </a:extLst>
            </p:cNvPr>
            <p:cNvSpPr txBox="1"/>
            <p:nvPr/>
          </p:nvSpPr>
          <p:spPr>
            <a:xfrm>
              <a:off x="11081485" y="2170949"/>
              <a:ext cx="938599" cy="389248"/>
            </a:xfrm>
            <a:prstGeom prst="rect">
              <a:avLst/>
            </a:prstGeom>
            <a:noFill/>
          </p:spPr>
          <p:txBody>
            <a:bodyPr wrap="none" rtlCol="0">
              <a:spAutoFit/>
            </a:bodyPr>
            <a:lstStyle/>
            <a:p>
              <a:pPr algn="l" rtl="0"/>
              <a:r>
                <a:rPr lang="en-US" sz="1500" spc="0" baseline="0">
                  <a:ln/>
                  <a:solidFill>
                    <a:srgbClr val="000000"/>
                  </a:solidFill>
                  <a:latin typeface="Calibri" panose="020F0502020204030204" pitchFamily="34" charset="0"/>
                  <a:cs typeface="Calibri" panose="020F0502020204030204" pitchFamily="34" charset="0"/>
                  <a:sym typeface="MyriadPro-Regular"/>
                  <a:rtl val="0"/>
                </a:rPr>
                <a:t>Yoksulluk</a:t>
              </a:r>
            </a:p>
          </p:txBody>
        </p:sp>
        <p:grpSp>
          <p:nvGrpSpPr>
            <p:cNvPr id="34" name="Graphic 9">
              <a:extLst>
                <a:ext uri="{FF2B5EF4-FFF2-40B4-BE49-F238E27FC236}">
                  <a16:creationId xmlns:a16="http://schemas.microsoft.com/office/drawing/2014/main" id="{70072860-26A8-1412-3361-B34E7A7DD402}"/>
                </a:ext>
              </a:extLst>
            </p:cNvPr>
            <p:cNvGrpSpPr/>
            <p:nvPr/>
          </p:nvGrpSpPr>
          <p:grpSpPr>
            <a:xfrm>
              <a:off x="7403228" y="1647637"/>
              <a:ext cx="1832202" cy="1610375"/>
              <a:chOff x="7403228" y="1647637"/>
              <a:chExt cx="1832202" cy="1610375"/>
            </a:xfrm>
          </p:grpSpPr>
          <p:sp>
            <p:nvSpPr>
              <p:cNvPr id="35" name="Freeform 34">
                <a:extLst>
                  <a:ext uri="{FF2B5EF4-FFF2-40B4-BE49-F238E27FC236}">
                    <a16:creationId xmlns:a16="http://schemas.microsoft.com/office/drawing/2014/main" id="{3C73E90D-49D0-6E3A-BF93-77633F0F38CD}"/>
                  </a:ext>
                </a:extLst>
              </p:cNvPr>
              <p:cNvSpPr/>
              <p:nvPr/>
            </p:nvSpPr>
            <p:spPr>
              <a:xfrm>
                <a:off x="7644660" y="1875103"/>
                <a:ext cx="1590770" cy="1382909"/>
              </a:xfrm>
              <a:custGeom>
                <a:avLst/>
                <a:gdLst>
                  <a:gd name="connsiteX0" fmla="*/ 1590771 w 1590770"/>
                  <a:gd name="connsiteY0" fmla="*/ 11229 h 1382909"/>
                  <a:gd name="connsiteX1" fmla="*/ 1588088 w 1590770"/>
                  <a:gd name="connsiteY1" fmla="*/ 23298 h 1382909"/>
                  <a:gd name="connsiteX2" fmla="*/ 1411038 w 1590770"/>
                  <a:gd name="connsiteY2" fmla="*/ 228468 h 1382909"/>
                  <a:gd name="connsiteX3" fmla="*/ 1400307 w 1590770"/>
                  <a:gd name="connsiteY3" fmla="*/ 233831 h 1382909"/>
                  <a:gd name="connsiteX4" fmla="*/ 218630 w 1590770"/>
                  <a:gd name="connsiteY4" fmla="*/ 1368301 h 1382909"/>
                  <a:gd name="connsiteX5" fmla="*/ 209241 w 1590770"/>
                  <a:gd name="connsiteY5" fmla="*/ 1381710 h 1382909"/>
                  <a:gd name="connsiteX6" fmla="*/ 194487 w 1590770"/>
                  <a:gd name="connsiteY6" fmla="*/ 1379028 h 1382909"/>
                  <a:gd name="connsiteX7" fmla="*/ 26826 w 1590770"/>
                  <a:gd name="connsiteY7" fmla="*/ 1234203 h 1382909"/>
                  <a:gd name="connsiteX8" fmla="*/ 0 w 1590770"/>
                  <a:gd name="connsiteY8" fmla="*/ 1223475 h 1382909"/>
                  <a:gd name="connsiteX9" fmla="*/ 1590771 w 1590770"/>
                  <a:gd name="connsiteY9" fmla="*/ 11229 h 138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770" h="1382909">
                    <a:moveTo>
                      <a:pt x="1590771" y="11229"/>
                    </a:moveTo>
                    <a:cubicBezTo>
                      <a:pt x="1590771" y="15252"/>
                      <a:pt x="1590771" y="19275"/>
                      <a:pt x="1588088" y="23298"/>
                    </a:cubicBezTo>
                    <a:lnTo>
                      <a:pt x="1411038" y="228468"/>
                    </a:lnTo>
                    <a:cubicBezTo>
                      <a:pt x="1408355" y="231150"/>
                      <a:pt x="1404331" y="233831"/>
                      <a:pt x="1400307" y="233831"/>
                    </a:cubicBezTo>
                    <a:cubicBezTo>
                      <a:pt x="769901" y="240536"/>
                      <a:pt x="250821" y="738040"/>
                      <a:pt x="218630" y="1368301"/>
                    </a:cubicBezTo>
                    <a:cubicBezTo>
                      <a:pt x="218630" y="1373664"/>
                      <a:pt x="214606" y="1379028"/>
                      <a:pt x="209241" y="1381710"/>
                    </a:cubicBezTo>
                    <a:cubicBezTo>
                      <a:pt x="206559" y="1383051"/>
                      <a:pt x="199852" y="1384392"/>
                      <a:pt x="194487" y="1379028"/>
                    </a:cubicBezTo>
                    <a:lnTo>
                      <a:pt x="26826" y="1234203"/>
                    </a:lnTo>
                    <a:cubicBezTo>
                      <a:pt x="18778" y="1227498"/>
                      <a:pt x="9389" y="1223475"/>
                      <a:pt x="0" y="1223475"/>
                    </a:cubicBezTo>
                    <a:cubicBezTo>
                      <a:pt x="112668" y="451070"/>
                      <a:pt x="820870" y="-85322"/>
                      <a:pt x="1590771" y="11229"/>
                    </a:cubicBezTo>
                    <a:close/>
                  </a:path>
                </a:pathLst>
              </a:custGeom>
              <a:solidFill>
                <a:srgbClr val="83548F"/>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045513FD-2718-6358-B61A-526FC151F0A0}"/>
                  </a:ext>
                </a:extLst>
              </p:cNvPr>
              <p:cNvSpPr/>
              <p:nvPr/>
            </p:nvSpPr>
            <p:spPr>
              <a:xfrm>
                <a:off x="7403228" y="1647637"/>
                <a:ext cx="1832202" cy="1609702"/>
              </a:xfrm>
              <a:custGeom>
                <a:avLst/>
                <a:gdLst>
                  <a:gd name="connsiteX0" fmla="*/ 1832203 w 1832202"/>
                  <a:gd name="connsiteY0" fmla="*/ 238694 h 1609702"/>
                  <a:gd name="connsiteX1" fmla="*/ 241432 w 1832202"/>
                  <a:gd name="connsiteY1" fmla="*/ 1449599 h 1609702"/>
                  <a:gd name="connsiteX2" fmla="*/ 213265 w 1832202"/>
                  <a:gd name="connsiteY2" fmla="*/ 1458986 h 1609702"/>
                  <a:gd name="connsiteX3" fmla="*/ 24143 w 1832202"/>
                  <a:gd name="connsiteY3" fmla="*/ 1606494 h 1609702"/>
                  <a:gd name="connsiteX4" fmla="*/ 8048 w 1832202"/>
                  <a:gd name="connsiteY4" fmla="*/ 1607835 h 1609702"/>
                  <a:gd name="connsiteX5" fmla="*/ 0 w 1832202"/>
                  <a:gd name="connsiteY5" fmla="*/ 1594425 h 1609702"/>
                  <a:gd name="connsiteX6" fmla="*/ 498960 w 1832202"/>
                  <a:gd name="connsiteY6" fmla="*/ 468002 h 1609702"/>
                  <a:gd name="connsiteX7" fmla="*/ 1640398 w 1832202"/>
                  <a:gd name="connsiteY7" fmla="*/ 0 h 1609702"/>
                  <a:gd name="connsiteX8" fmla="*/ 1652470 w 1832202"/>
                  <a:gd name="connsiteY8" fmla="*/ 5364 h 1609702"/>
                  <a:gd name="connsiteX9" fmla="*/ 1829520 w 1832202"/>
                  <a:gd name="connsiteY9" fmla="*/ 231989 h 1609702"/>
                  <a:gd name="connsiteX10" fmla="*/ 1832203 w 1832202"/>
                  <a:gd name="connsiteY10" fmla="*/ 238694 h 160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2202" h="1609702">
                    <a:moveTo>
                      <a:pt x="1832203" y="238694"/>
                    </a:moveTo>
                    <a:cubicBezTo>
                      <a:pt x="1062302" y="142144"/>
                      <a:pt x="354101" y="678536"/>
                      <a:pt x="241432" y="1449599"/>
                    </a:cubicBezTo>
                    <a:cubicBezTo>
                      <a:pt x="232043" y="1449599"/>
                      <a:pt x="221313" y="1452281"/>
                      <a:pt x="213265" y="1458986"/>
                    </a:cubicBezTo>
                    <a:lnTo>
                      <a:pt x="24143" y="1606494"/>
                    </a:lnTo>
                    <a:cubicBezTo>
                      <a:pt x="17437" y="1611858"/>
                      <a:pt x="10730" y="1609176"/>
                      <a:pt x="8048" y="1607835"/>
                    </a:cubicBezTo>
                    <a:cubicBezTo>
                      <a:pt x="5365" y="1606494"/>
                      <a:pt x="0" y="1602471"/>
                      <a:pt x="0" y="1594425"/>
                    </a:cubicBezTo>
                    <a:cubicBezTo>
                      <a:pt x="16095" y="1150561"/>
                      <a:pt x="203876" y="754972"/>
                      <a:pt x="498960" y="468002"/>
                    </a:cubicBezTo>
                    <a:cubicBezTo>
                      <a:pt x="794044" y="181032"/>
                      <a:pt x="1196431" y="4023"/>
                      <a:pt x="1640398" y="0"/>
                    </a:cubicBezTo>
                    <a:cubicBezTo>
                      <a:pt x="1644422" y="0"/>
                      <a:pt x="1649787" y="2682"/>
                      <a:pt x="1652470" y="5364"/>
                    </a:cubicBezTo>
                    <a:lnTo>
                      <a:pt x="1829520" y="231989"/>
                    </a:lnTo>
                    <a:cubicBezTo>
                      <a:pt x="1830861" y="233330"/>
                      <a:pt x="1832203" y="236013"/>
                      <a:pt x="1832203" y="238694"/>
                    </a:cubicBezTo>
                    <a:close/>
                  </a:path>
                </a:pathLst>
              </a:custGeom>
              <a:solidFill>
                <a:srgbClr val="9C66AA"/>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7" name="Graphic 9">
              <a:extLst>
                <a:ext uri="{FF2B5EF4-FFF2-40B4-BE49-F238E27FC236}">
                  <a16:creationId xmlns:a16="http://schemas.microsoft.com/office/drawing/2014/main" id="{38C762E7-658D-B5A1-E274-BB5786D4FCD3}"/>
                </a:ext>
              </a:extLst>
            </p:cNvPr>
            <p:cNvGrpSpPr/>
            <p:nvPr/>
          </p:nvGrpSpPr>
          <p:grpSpPr>
            <a:xfrm>
              <a:off x="9102785" y="1648978"/>
              <a:ext cx="1610747" cy="1831778"/>
              <a:chOff x="9102785" y="1648978"/>
              <a:chExt cx="1610747" cy="1831778"/>
            </a:xfrm>
          </p:grpSpPr>
          <p:sp>
            <p:nvSpPr>
              <p:cNvPr id="38" name="Freeform 37">
                <a:extLst>
                  <a:ext uri="{FF2B5EF4-FFF2-40B4-BE49-F238E27FC236}">
                    <a16:creationId xmlns:a16="http://schemas.microsoft.com/office/drawing/2014/main" id="{27F6D965-883E-177C-7854-5256701AC6F6}"/>
                  </a:ext>
                </a:extLst>
              </p:cNvPr>
              <p:cNvSpPr/>
              <p:nvPr/>
            </p:nvSpPr>
            <p:spPr>
              <a:xfrm>
                <a:off x="9102785" y="1889014"/>
                <a:ext cx="1383229" cy="1591743"/>
              </a:xfrm>
              <a:custGeom>
                <a:avLst/>
                <a:gdLst>
                  <a:gd name="connsiteX0" fmla="*/ 1371998 w 1383229"/>
                  <a:gd name="connsiteY0" fmla="*/ 1591743 h 1591743"/>
                  <a:gd name="connsiteX1" fmla="*/ 1359927 w 1383229"/>
                  <a:gd name="connsiteY1" fmla="*/ 1587720 h 1591743"/>
                  <a:gd name="connsiteX2" fmla="*/ 1154709 w 1383229"/>
                  <a:gd name="connsiteY2" fmla="*/ 1410711 h 1591743"/>
                  <a:gd name="connsiteX3" fmla="*/ 1149344 w 1383229"/>
                  <a:gd name="connsiteY3" fmla="*/ 1399983 h 1591743"/>
                  <a:gd name="connsiteX4" fmla="*/ 14612 w 1383229"/>
                  <a:gd name="connsiteY4" fmla="*/ 218580 h 1591743"/>
                  <a:gd name="connsiteX5" fmla="*/ 1199 w 1383229"/>
                  <a:gd name="connsiteY5" fmla="*/ 209193 h 1591743"/>
                  <a:gd name="connsiteX6" fmla="*/ 3882 w 1383229"/>
                  <a:gd name="connsiteY6" fmla="*/ 194442 h 1591743"/>
                  <a:gd name="connsiteX7" fmla="*/ 148741 w 1383229"/>
                  <a:gd name="connsiteY7" fmla="*/ 26820 h 1591743"/>
                  <a:gd name="connsiteX8" fmla="*/ 159472 w 1383229"/>
                  <a:gd name="connsiteY8" fmla="*/ 0 h 1591743"/>
                  <a:gd name="connsiteX9" fmla="*/ 1371998 w 1383229"/>
                  <a:gd name="connsiteY9" fmla="*/ 1591743 h 159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229" h="1591743">
                    <a:moveTo>
                      <a:pt x="1371998" y="1591743"/>
                    </a:moveTo>
                    <a:cubicBezTo>
                      <a:pt x="1367975" y="1591743"/>
                      <a:pt x="1363951" y="1591743"/>
                      <a:pt x="1359927" y="1587720"/>
                    </a:cubicBezTo>
                    <a:lnTo>
                      <a:pt x="1154709" y="1410711"/>
                    </a:lnTo>
                    <a:cubicBezTo>
                      <a:pt x="1152027" y="1408029"/>
                      <a:pt x="1149344" y="1404006"/>
                      <a:pt x="1149344" y="1399983"/>
                    </a:cubicBezTo>
                    <a:cubicBezTo>
                      <a:pt x="1142638" y="769722"/>
                      <a:pt x="643678" y="250763"/>
                      <a:pt x="14612" y="218580"/>
                    </a:cubicBezTo>
                    <a:cubicBezTo>
                      <a:pt x="9247" y="218580"/>
                      <a:pt x="3882" y="214557"/>
                      <a:pt x="1199" y="209193"/>
                    </a:cubicBezTo>
                    <a:cubicBezTo>
                      <a:pt x="-142" y="206511"/>
                      <a:pt x="-1483" y="199806"/>
                      <a:pt x="3882" y="194442"/>
                    </a:cubicBezTo>
                    <a:lnTo>
                      <a:pt x="148741" y="26820"/>
                    </a:lnTo>
                    <a:cubicBezTo>
                      <a:pt x="155448" y="18774"/>
                      <a:pt x="159472" y="9387"/>
                      <a:pt x="159472" y="0"/>
                    </a:cubicBezTo>
                    <a:cubicBezTo>
                      <a:pt x="932055" y="113983"/>
                      <a:pt x="1468572" y="822020"/>
                      <a:pt x="1371998" y="1591743"/>
                    </a:cubicBezTo>
                    <a:close/>
                  </a:path>
                </a:pathLst>
              </a:custGeom>
              <a:solidFill>
                <a:srgbClr val="95B8B8"/>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68C7D5A9-60BB-D07F-76C6-812FF2B6B8F6}"/>
                  </a:ext>
                </a:extLst>
              </p:cNvPr>
              <p:cNvSpPr/>
              <p:nvPr/>
            </p:nvSpPr>
            <p:spPr>
              <a:xfrm>
                <a:off x="9103457" y="1648978"/>
                <a:ext cx="1610075" cy="1831778"/>
              </a:xfrm>
              <a:custGeom>
                <a:avLst/>
                <a:gdLst>
                  <a:gd name="connsiteX0" fmla="*/ 1610076 w 1610075"/>
                  <a:gd name="connsiteY0" fmla="*/ 1640018 h 1831778"/>
                  <a:gd name="connsiteX1" fmla="*/ 1604710 w 1610075"/>
                  <a:gd name="connsiteY1" fmla="*/ 1652087 h 1831778"/>
                  <a:gd name="connsiteX2" fmla="*/ 1378032 w 1610075"/>
                  <a:gd name="connsiteY2" fmla="*/ 1829096 h 1831778"/>
                  <a:gd name="connsiteX3" fmla="*/ 1371326 w 1610075"/>
                  <a:gd name="connsiteY3" fmla="*/ 1831779 h 1831778"/>
                  <a:gd name="connsiteX4" fmla="*/ 160141 w 1610075"/>
                  <a:gd name="connsiteY4" fmla="*/ 241376 h 1831778"/>
                  <a:gd name="connsiteX5" fmla="*/ 150752 w 1610075"/>
                  <a:gd name="connsiteY5" fmla="*/ 213216 h 1831778"/>
                  <a:gd name="connsiteX6" fmla="*/ 3210 w 1610075"/>
                  <a:gd name="connsiteY6" fmla="*/ 24137 h 1831778"/>
                  <a:gd name="connsiteX7" fmla="*/ 1868 w 1610075"/>
                  <a:gd name="connsiteY7" fmla="*/ 8046 h 1831778"/>
                  <a:gd name="connsiteX8" fmla="*/ 15281 w 1610075"/>
                  <a:gd name="connsiteY8" fmla="*/ 0 h 1831778"/>
                  <a:gd name="connsiteX9" fmla="*/ 1610076 w 1610075"/>
                  <a:gd name="connsiteY9" fmla="*/ 1640018 h 183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0075" h="1831778">
                    <a:moveTo>
                      <a:pt x="1610076" y="1640018"/>
                    </a:moveTo>
                    <a:cubicBezTo>
                      <a:pt x="1610076" y="1644041"/>
                      <a:pt x="1607393" y="1649405"/>
                      <a:pt x="1604710" y="1652087"/>
                    </a:cubicBezTo>
                    <a:lnTo>
                      <a:pt x="1378032" y="1829096"/>
                    </a:lnTo>
                    <a:cubicBezTo>
                      <a:pt x="1375350" y="1830438"/>
                      <a:pt x="1374009" y="1831779"/>
                      <a:pt x="1371326" y="1831779"/>
                    </a:cubicBezTo>
                    <a:cubicBezTo>
                      <a:pt x="1467899" y="1062056"/>
                      <a:pt x="931383" y="354019"/>
                      <a:pt x="160141" y="241376"/>
                    </a:cubicBezTo>
                    <a:cubicBezTo>
                      <a:pt x="160141" y="230648"/>
                      <a:pt x="157458" y="221262"/>
                      <a:pt x="150752" y="213216"/>
                    </a:cubicBezTo>
                    <a:lnTo>
                      <a:pt x="3210" y="24137"/>
                    </a:lnTo>
                    <a:cubicBezTo>
                      <a:pt x="-2155" y="17433"/>
                      <a:pt x="527" y="10728"/>
                      <a:pt x="1868" y="8046"/>
                    </a:cubicBezTo>
                    <a:cubicBezTo>
                      <a:pt x="3210" y="5364"/>
                      <a:pt x="7233" y="0"/>
                      <a:pt x="15281" y="0"/>
                    </a:cubicBezTo>
                    <a:cubicBezTo>
                      <a:pt x="901874" y="32183"/>
                      <a:pt x="1603369" y="752290"/>
                      <a:pt x="1610076" y="1640018"/>
                    </a:cubicBezTo>
                    <a:close/>
                  </a:path>
                </a:pathLst>
              </a:custGeom>
              <a:solidFill>
                <a:srgbClr val="B3DDDC"/>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40" name="Graphic 9">
              <a:extLst>
                <a:ext uri="{FF2B5EF4-FFF2-40B4-BE49-F238E27FC236}">
                  <a16:creationId xmlns:a16="http://schemas.microsoft.com/office/drawing/2014/main" id="{B3438667-8B52-0D74-E93B-B5B1DDD05A90}"/>
                </a:ext>
              </a:extLst>
            </p:cNvPr>
            <p:cNvGrpSpPr/>
            <p:nvPr/>
          </p:nvGrpSpPr>
          <p:grpSpPr>
            <a:xfrm>
              <a:off x="8879989" y="3348814"/>
              <a:ext cx="1832378" cy="1609702"/>
              <a:chOff x="8879989" y="3348814"/>
              <a:chExt cx="1832378" cy="1609702"/>
            </a:xfrm>
          </p:grpSpPr>
          <p:sp>
            <p:nvSpPr>
              <p:cNvPr id="41" name="Freeform 40">
                <a:extLst>
                  <a:ext uri="{FF2B5EF4-FFF2-40B4-BE49-F238E27FC236}">
                    <a16:creationId xmlns:a16="http://schemas.microsoft.com/office/drawing/2014/main" id="{D4C8CC1D-3E31-0822-8049-5DE66275BB7C}"/>
                  </a:ext>
                </a:extLst>
              </p:cNvPr>
              <p:cNvSpPr/>
              <p:nvPr/>
            </p:nvSpPr>
            <p:spPr>
              <a:xfrm>
                <a:off x="8879989" y="3349340"/>
                <a:ext cx="1590770" cy="1383029"/>
              </a:xfrm>
              <a:custGeom>
                <a:avLst/>
                <a:gdLst>
                  <a:gd name="connsiteX0" fmla="*/ 1590771 w 1590770"/>
                  <a:gd name="connsiteY0" fmla="*/ 160918 h 1383029"/>
                  <a:gd name="connsiteX1" fmla="*/ 0 w 1590770"/>
                  <a:gd name="connsiteY1" fmla="*/ 1371823 h 1383029"/>
                  <a:gd name="connsiteX2" fmla="*/ 2682 w 1590770"/>
                  <a:gd name="connsiteY2" fmla="*/ 1359754 h 1383029"/>
                  <a:gd name="connsiteX3" fmla="*/ 179733 w 1590770"/>
                  <a:gd name="connsiteY3" fmla="*/ 1154584 h 1383029"/>
                  <a:gd name="connsiteX4" fmla="*/ 190463 w 1590770"/>
                  <a:gd name="connsiteY4" fmla="*/ 1149220 h 1383029"/>
                  <a:gd name="connsiteX5" fmla="*/ 1372140 w 1590770"/>
                  <a:gd name="connsiteY5" fmla="*/ 14751 h 1383029"/>
                  <a:gd name="connsiteX6" fmla="*/ 1381529 w 1590770"/>
                  <a:gd name="connsiteY6" fmla="*/ 1341 h 1383029"/>
                  <a:gd name="connsiteX7" fmla="*/ 1386894 w 1590770"/>
                  <a:gd name="connsiteY7" fmla="*/ 0 h 1383029"/>
                  <a:gd name="connsiteX8" fmla="*/ 1396283 w 1590770"/>
                  <a:gd name="connsiteY8" fmla="*/ 4023 h 1383029"/>
                  <a:gd name="connsiteX9" fmla="*/ 1563945 w 1590770"/>
                  <a:gd name="connsiteY9" fmla="*/ 148849 h 1383029"/>
                  <a:gd name="connsiteX10" fmla="*/ 1590771 w 1590770"/>
                  <a:gd name="connsiteY10" fmla="*/ 160918 h 138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770" h="1383029">
                    <a:moveTo>
                      <a:pt x="1590771" y="160918"/>
                    </a:moveTo>
                    <a:cubicBezTo>
                      <a:pt x="1478102" y="930640"/>
                      <a:pt x="769901" y="1468373"/>
                      <a:pt x="0" y="1371823"/>
                    </a:cubicBezTo>
                    <a:cubicBezTo>
                      <a:pt x="0" y="1367799"/>
                      <a:pt x="0" y="1363777"/>
                      <a:pt x="2682" y="1359754"/>
                    </a:cubicBezTo>
                    <a:lnTo>
                      <a:pt x="179733" y="1154584"/>
                    </a:lnTo>
                    <a:cubicBezTo>
                      <a:pt x="182416" y="1151902"/>
                      <a:pt x="186439" y="1149220"/>
                      <a:pt x="190463" y="1149220"/>
                    </a:cubicBezTo>
                    <a:cubicBezTo>
                      <a:pt x="820870" y="1142515"/>
                      <a:pt x="1339949" y="643670"/>
                      <a:pt x="1372140" y="14751"/>
                    </a:cubicBezTo>
                    <a:cubicBezTo>
                      <a:pt x="1372140" y="9387"/>
                      <a:pt x="1376164" y="4023"/>
                      <a:pt x="1381529" y="1341"/>
                    </a:cubicBezTo>
                    <a:cubicBezTo>
                      <a:pt x="1382871" y="1341"/>
                      <a:pt x="1384212" y="0"/>
                      <a:pt x="1386894" y="0"/>
                    </a:cubicBezTo>
                    <a:cubicBezTo>
                      <a:pt x="1389577" y="0"/>
                      <a:pt x="1392259" y="1341"/>
                      <a:pt x="1396283" y="4023"/>
                    </a:cubicBezTo>
                    <a:lnTo>
                      <a:pt x="1563945" y="148849"/>
                    </a:lnTo>
                    <a:cubicBezTo>
                      <a:pt x="1571992" y="156895"/>
                      <a:pt x="1581381" y="159577"/>
                      <a:pt x="1590771" y="160918"/>
                    </a:cubicBezTo>
                    <a:close/>
                  </a:path>
                </a:pathLst>
              </a:custGeom>
              <a:solidFill>
                <a:srgbClr val="CC782D"/>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CABB4A32-18C8-90CA-9A54-4B70CF038402}"/>
                  </a:ext>
                </a:extLst>
              </p:cNvPr>
              <p:cNvSpPr/>
              <p:nvPr/>
            </p:nvSpPr>
            <p:spPr>
              <a:xfrm>
                <a:off x="8879989" y="3348814"/>
                <a:ext cx="1832378" cy="1609702"/>
              </a:xfrm>
              <a:custGeom>
                <a:avLst/>
                <a:gdLst>
                  <a:gd name="connsiteX0" fmla="*/ 1832203 w 1832378"/>
                  <a:gd name="connsiteY0" fmla="*/ 15278 h 1609702"/>
                  <a:gd name="connsiteX1" fmla="*/ 191804 w 1832378"/>
                  <a:gd name="connsiteY1" fmla="*/ 1609703 h 1609702"/>
                  <a:gd name="connsiteX2" fmla="*/ 179733 w 1832378"/>
                  <a:gd name="connsiteY2" fmla="*/ 1604339 h 1609702"/>
                  <a:gd name="connsiteX3" fmla="*/ 2682 w 1832378"/>
                  <a:gd name="connsiteY3" fmla="*/ 1377713 h 1609702"/>
                  <a:gd name="connsiteX4" fmla="*/ 0 w 1832378"/>
                  <a:gd name="connsiteY4" fmla="*/ 1371008 h 1609702"/>
                  <a:gd name="connsiteX5" fmla="*/ 1590771 w 1832378"/>
                  <a:gd name="connsiteY5" fmla="*/ 160103 h 1609702"/>
                  <a:gd name="connsiteX6" fmla="*/ 1618937 w 1832378"/>
                  <a:gd name="connsiteY6" fmla="*/ 150717 h 1609702"/>
                  <a:gd name="connsiteX7" fmla="*/ 1808059 w 1832378"/>
                  <a:gd name="connsiteY7" fmla="*/ 3209 h 1609702"/>
                  <a:gd name="connsiteX8" fmla="*/ 1824155 w 1832378"/>
                  <a:gd name="connsiteY8" fmla="*/ 1868 h 1609702"/>
                  <a:gd name="connsiteX9" fmla="*/ 1832203 w 1832378"/>
                  <a:gd name="connsiteY9" fmla="*/ 15278 h 160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2378" h="1609702">
                    <a:moveTo>
                      <a:pt x="1832203" y="15278"/>
                    </a:moveTo>
                    <a:cubicBezTo>
                      <a:pt x="1800012" y="901665"/>
                      <a:pt x="1079739" y="1601657"/>
                      <a:pt x="191804" y="1609703"/>
                    </a:cubicBezTo>
                    <a:cubicBezTo>
                      <a:pt x="187781" y="1609703"/>
                      <a:pt x="182416" y="1607021"/>
                      <a:pt x="179733" y="1604339"/>
                    </a:cubicBezTo>
                    <a:lnTo>
                      <a:pt x="2682" y="1377713"/>
                    </a:lnTo>
                    <a:cubicBezTo>
                      <a:pt x="1341" y="1375031"/>
                      <a:pt x="0" y="1373690"/>
                      <a:pt x="0" y="1371008"/>
                    </a:cubicBezTo>
                    <a:cubicBezTo>
                      <a:pt x="769901" y="1467559"/>
                      <a:pt x="1478102" y="929826"/>
                      <a:pt x="1590771" y="160103"/>
                    </a:cubicBezTo>
                    <a:cubicBezTo>
                      <a:pt x="1600159" y="160103"/>
                      <a:pt x="1610890" y="157422"/>
                      <a:pt x="1618937" y="150717"/>
                    </a:cubicBezTo>
                    <a:lnTo>
                      <a:pt x="1808059" y="3209"/>
                    </a:lnTo>
                    <a:cubicBezTo>
                      <a:pt x="1814766" y="-2155"/>
                      <a:pt x="1821472" y="527"/>
                      <a:pt x="1824155" y="1868"/>
                    </a:cubicBezTo>
                    <a:cubicBezTo>
                      <a:pt x="1826837" y="3209"/>
                      <a:pt x="1833544" y="7232"/>
                      <a:pt x="1832203" y="15278"/>
                    </a:cubicBezTo>
                    <a:close/>
                  </a:path>
                </a:pathLst>
              </a:custGeom>
              <a:solidFill>
                <a:srgbClr val="F79038"/>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43" name="Graphic 9">
              <a:extLst>
                <a:ext uri="{FF2B5EF4-FFF2-40B4-BE49-F238E27FC236}">
                  <a16:creationId xmlns:a16="http://schemas.microsoft.com/office/drawing/2014/main" id="{FC7D41B4-E1E5-9442-2440-E29337881BFB}"/>
                </a:ext>
              </a:extLst>
            </p:cNvPr>
            <p:cNvGrpSpPr/>
            <p:nvPr/>
          </p:nvGrpSpPr>
          <p:grpSpPr>
            <a:xfrm>
              <a:off x="7401887" y="3125397"/>
              <a:ext cx="1610075" cy="1831778"/>
              <a:chOff x="7401887" y="3125397"/>
              <a:chExt cx="1610075" cy="1831778"/>
            </a:xfrm>
          </p:grpSpPr>
          <p:sp>
            <p:nvSpPr>
              <p:cNvPr id="44" name="Freeform 43">
                <a:extLst>
                  <a:ext uri="{FF2B5EF4-FFF2-40B4-BE49-F238E27FC236}">
                    <a16:creationId xmlns:a16="http://schemas.microsoft.com/office/drawing/2014/main" id="{61991CBE-FFB3-A1A6-EFC5-28BEC167226F}"/>
                  </a:ext>
                </a:extLst>
              </p:cNvPr>
              <p:cNvSpPr/>
              <p:nvPr/>
            </p:nvSpPr>
            <p:spPr>
              <a:xfrm>
                <a:off x="7628086" y="3125397"/>
                <a:ext cx="1382157" cy="1590401"/>
              </a:xfrm>
              <a:custGeom>
                <a:avLst/>
                <a:gdLst>
                  <a:gd name="connsiteX0" fmla="*/ 1377984 w 1382157"/>
                  <a:gd name="connsiteY0" fmla="*/ 1395960 h 1590401"/>
                  <a:gd name="connsiteX1" fmla="*/ 1233125 w 1382157"/>
                  <a:gd name="connsiteY1" fmla="*/ 1563582 h 1590401"/>
                  <a:gd name="connsiteX2" fmla="*/ 1222395 w 1382157"/>
                  <a:gd name="connsiteY2" fmla="*/ 1590402 h 1590401"/>
                  <a:gd name="connsiteX3" fmla="*/ 11209 w 1382157"/>
                  <a:gd name="connsiteY3" fmla="*/ 0 h 1590401"/>
                  <a:gd name="connsiteX4" fmla="*/ 13892 w 1382157"/>
                  <a:gd name="connsiteY4" fmla="*/ 0 h 1590401"/>
                  <a:gd name="connsiteX5" fmla="*/ 23281 w 1382157"/>
                  <a:gd name="connsiteY5" fmla="*/ 4023 h 1590401"/>
                  <a:gd name="connsiteX6" fmla="*/ 228498 w 1382157"/>
                  <a:gd name="connsiteY6" fmla="*/ 181032 h 1590401"/>
                  <a:gd name="connsiteX7" fmla="*/ 233864 w 1382157"/>
                  <a:gd name="connsiteY7" fmla="*/ 191760 h 1590401"/>
                  <a:gd name="connsiteX8" fmla="*/ 1368595 w 1382157"/>
                  <a:gd name="connsiteY8" fmla="*/ 1373163 h 1590401"/>
                  <a:gd name="connsiteX9" fmla="*/ 1382008 w 1382157"/>
                  <a:gd name="connsiteY9" fmla="*/ 1382550 h 1590401"/>
                  <a:gd name="connsiteX10" fmla="*/ 1377984 w 1382157"/>
                  <a:gd name="connsiteY10" fmla="*/ 1395960 h 15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2157" h="1590401">
                    <a:moveTo>
                      <a:pt x="1377984" y="1395960"/>
                    </a:moveTo>
                    <a:lnTo>
                      <a:pt x="1233125" y="1563582"/>
                    </a:lnTo>
                    <a:cubicBezTo>
                      <a:pt x="1226419" y="1571628"/>
                      <a:pt x="1222395" y="1581015"/>
                      <a:pt x="1222395" y="1590402"/>
                    </a:cubicBezTo>
                    <a:cubicBezTo>
                      <a:pt x="452494" y="1477760"/>
                      <a:pt x="-85364" y="769722"/>
                      <a:pt x="11209" y="0"/>
                    </a:cubicBezTo>
                    <a:cubicBezTo>
                      <a:pt x="12551" y="0"/>
                      <a:pt x="12551" y="0"/>
                      <a:pt x="13892" y="0"/>
                    </a:cubicBezTo>
                    <a:cubicBezTo>
                      <a:pt x="17916" y="0"/>
                      <a:pt x="20598" y="1341"/>
                      <a:pt x="23281" y="4023"/>
                    </a:cubicBezTo>
                    <a:lnTo>
                      <a:pt x="228498" y="181032"/>
                    </a:lnTo>
                    <a:cubicBezTo>
                      <a:pt x="231181" y="183714"/>
                      <a:pt x="233864" y="187737"/>
                      <a:pt x="233864" y="191760"/>
                    </a:cubicBezTo>
                    <a:cubicBezTo>
                      <a:pt x="240570" y="822020"/>
                      <a:pt x="738189" y="1340980"/>
                      <a:pt x="1368595" y="1373163"/>
                    </a:cubicBezTo>
                    <a:cubicBezTo>
                      <a:pt x="1373961" y="1373163"/>
                      <a:pt x="1379326" y="1377186"/>
                      <a:pt x="1382008" y="1382550"/>
                    </a:cubicBezTo>
                    <a:cubicBezTo>
                      <a:pt x="1382008" y="1383891"/>
                      <a:pt x="1383349" y="1389255"/>
                      <a:pt x="1377984" y="1395960"/>
                    </a:cubicBezTo>
                    <a:close/>
                  </a:path>
                </a:pathLst>
              </a:custGeom>
              <a:solidFill>
                <a:srgbClr val="C584A1"/>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627B7B06-55A0-643E-9ABB-8619A0CFA4D2}"/>
                  </a:ext>
                </a:extLst>
              </p:cNvPr>
              <p:cNvSpPr/>
              <p:nvPr/>
            </p:nvSpPr>
            <p:spPr>
              <a:xfrm>
                <a:off x="7401887" y="3125397"/>
                <a:ext cx="1610075" cy="1831778"/>
              </a:xfrm>
              <a:custGeom>
                <a:avLst/>
                <a:gdLst>
                  <a:gd name="connsiteX0" fmla="*/ 1608207 w 1610075"/>
                  <a:gd name="connsiteY0" fmla="*/ 1823733 h 1831778"/>
                  <a:gd name="connsiteX1" fmla="*/ 1594794 w 1610075"/>
                  <a:gd name="connsiteY1" fmla="*/ 1831778 h 1831778"/>
                  <a:gd name="connsiteX2" fmla="*/ 0 w 1610075"/>
                  <a:gd name="connsiteY2" fmla="*/ 191760 h 1831778"/>
                  <a:gd name="connsiteX3" fmla="*/ 5365 w 1610075"/>
                  <a:gd name="connsiteY3" fmla="*/ 179691 h 1831778"/>
                  <a:gd name="connsiteX4" fmla="*/ 232043 w 1610075"/>
                  <a:gd name="connsiteY4" fmla="*/ 2682 h 1831778"/>
                  <a:gd name="connsiteX5" fmla="*/ 238750 w 1610075"/>
                  <a:gd name="connsiteY5" fmla="*/ 0 h 1831778"/>
                  <a:gd name="connsiteX6" fmla="*/ 1449935 w 1610075"/>
                  <a:gd name="connsiteY6" fmla="*/ 1590402 h 1831778"/>
                  <a:gd name="connsiteX7" fmla="*/ 1459324 w 1610075"/>
                  <a:gd name="connsiteY7" fmla="*/ 1618562 h 1831778"/>
                  <a:gd name="connsiteX8" fmla="*/ 1606866 w 1610075"/>
                  <a:gd name="connsiteY8" fmla="*/ 1807641 h 1831778"/>
                  <a:gd name="connsiteX9" fmla="*/ 1608207 w 1610075"/>
                  <a:gd name="connsiteY9" fmla="*/ 1823733 h 183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0075" h="1831778">
                    <a:moveTo>
                      <a:pt x="1608207" y="1823733"/>
                    </a:moveTo>
                    <a:cubicBezTo>
                      <a:pt x="1606866" y="1826415"/>
                      <a:pt x="1602842" y="1831778"/>
                      <a:pt x="1594794" y="1831778"/>
                    </a:cubicBezTo>
                    <a:cubicBezTo>
                      <a:pt x="708201" y="1799595"/>
                      <a:pt x="8048" y="1079489"/>
                      <a:pt x="0" y="191760"/>
                    </a:cubicBezTo>
                    <a:cubicBezTo>
                      <a:pt x="0" y="187737"/>
                      <a:pt x="2683" y="182373"/>
                      <a:pt x="5365" y="179691"/>
                    </a:cubicBezTo>
                    <a:lnTo>
                      <a:pt x="232043" y="2682"/>
                    </a:lnTo>
                    <a:cubicBezTo>
                      <a:pt x="234726" y="1341"/>
                      <a:pt x="236067" y="0"/>
                      <a:pt x="238750" y="0"/>
                    </a:cubicBezTo>
                    <a:cubicBezTo>
                      <a:pt x="142177" y="769722"/>
                      <a:pt x="678693" y="1477760"/>
                      <a:pt x="1449935" y="1590402"/>
                    </a:cubicBezTo>
                    <a:cubicBezTo>
                      <a:pt x="1449935" y="1599789"/>
                      <a:pt x="1452618" y="1610516"/>
                      <a:pt x="1459324" y="1618562"/>
                    </a:cubicBezTo>
                    <a:lnTo>
                      <a:pt x="1606866" y="1807641"/>
                    </a:lnTo>
                    <a:cubicBezTo>
                      <a:pt x="1612231" y="1815686"/>
                      <a:pt x="1609549" y="1822391"/>
                      <a:pt x="1608207" y="1823733"/>
                    </a:cubicBezTo>
                    <a:close/>
                  </a:path>
                </a:pathLst>
              </a:custGeom>
              <a:solidFill>
                <a:srgbClr val="EF9FC1"/>
              </a:solidFill>
              <a:ln w="13399"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49306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11599-703E-9A36-E157-0F0AD964CA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0563" y="787845"/>
            <a:ext cx="7657821" cy="5571067"/>
          </a:xfrm>
          <a:prstGeom prst="rect">
            <a:avLst/>
          </a:prstGeom>
          <a:noFill/>
        </p:spPr>
      </p:pic>
      <p:pic>
        <p:nvPicPr>
          <p:cNvPr id="4" name="Online Media 3" title="The State of Food Security and Nutrition in the World 2020">
            <a:hlinkClick r:id="" action="ppaction://media"/>
            <a:extLst>
              <a:ext uri="{FF2B5EF4-FFF2-40B4-BE49-F238E27FC236}">
                <a16:creationId xmlns:a16="http://schemas.microsoft.com/office/drawing/2014/main" id="{05F7F02A-6538-1262-1AFC-B7D79991BA13}"/>
              </a:ext>
            </a:extLst>
          </p:cNvPr>
          <p:cNvPicPr>
            <a:picLocks noRot="1" noChangeAspect="1"/>
          </p:cNvPicPr>
          <p:nvPr>
            <a:videoFile r:link="rId1"/>
          </p:nvPr>
        </p:nvPicPr>
        <p:blipFill>
          <a:blip r:embed="rId4"/>
          <a:stretch>
            <a:fillRect/>
          </a:stretch>
        </p:blipFill>
        <p:spPr>
          <a:xfrm>
            <a:off x="4648718" y="1324947"/>
            <a:ext cx="5638046" cy="3502737"/>
          </a:xfrm>
          <a:prstGeom prst="rect">
            <a:avLst/>
          </a:prstGeom>
        </p:spPr>
      </p:pic>
      <p:sp>
        <p:nvSpPr>
          <p:cNvPr id="5" name="TextBox 4">
            <a:extLst>
              <a:ext uri="{FF2B5EF4-FFF2-40B4-BE49-F238E27FC236}">
                <a16:creationId xmlns:a16="http://schemas.microsoft.com/office/drawing/2014/main" id="{89A10535-76A4-FEF4-C347-1D5C25A70F09}"/>
              </a:ext>
            </a:extLst>
          </p:cNvPr>
          <p:cNvSpPr txBox="1"/>
          <p:nvPr/>
        </p:nvSpPr>
        <p:spPr>
          <a:xfrm>
            <a:off x="665225" y="1129124"/>
            <a:ext cx="3438370" cy="2308324"/>
          </a:xfrm>
          <a:prstGeom prst="rect">
            <a:avLst/>
          </a:prstGeom>
          <a:noFill/>
        </p:spPr>
        <p:txBody>
          <a:bodyPr wrap="square" lIns="91440" tIns="45720" rIns="91440" bIns="45720" rtlCol="0" anchor="t">
            <a:spAutoFit/>
          </a:bodyPr>
          <a:lstStyle/>
          <a:p>
            <a:r>
              <a:rPr lang="en-IE" sz="2400" err="1">
                <a:solidFill>
                  <a:srgbClr val="000000"/>
                </a:solidFill>
              </a:rPr>
              <a:t>Birleşmiş</a:t>
            </a:r>
            <a:r>
              <a:rPr lang="en-IE" sz="2400">
                <a:solidFill>
                  <a:srgbClr val="000000"/>
                </a:solidFill>
              </a:rPr>
              <a:t> </a:t>
            </a:r>
            <a:r>
              <a:rPr lang="en-IE" sz="2400" err="1">
                <a:solidFill>
                  <a:srgbClr val="000000"/>
                </a:solidFill>
              </a:rPr>
              <a:t>Milletler</a:t>
            </a:r>
            <a:r>
              <a:rPr lang="en-IE" sz="2400">
                <a:solidFill>
                  <a:srgbClr val="000000"/>
                </a:solidFill>
              </a:rPr>
              <a:t> </a:t>
            </a:r>
            <a:r>
              <a:rPr lang="en-IE" sz="2400" err="1">
                <a:solidFill>
                  <a:srgbClr val="000000"/>
                </a:solidFill>
              </a:rPr>
              <a:t>FAO'sundan</a:t>
            </a:r>
            <a:r>
              <a:rPr lang="en-IE" sz="2400">
                <a:solidFill>
                  <a:srgbClr val="000000"/>
                </a:solidFill>
              </a:rPr>
              <a:t> </a:t>
            </a:r>
            <a:r>
              <a:rPr lang="en-IE" sz="2400" err="1">
                <a:solidFill>
                  <a:srgbClr val="000000"/>
                </a:solidFill>
              </a:rPr>
              <a:t>bu</a:t>
            </a:r>
            <a:r>
              <a:rPr lang="en-IE" sz="2400">
                <a:solidFill>
                  <a:srgbClr val="000000"/>
                </a:solidFill>
              </a:rPr>
              <a:t> </a:t>
            </a:r>
            <a:r>
              <a:rPr lang="en-IE" sz="2400" err="1">
                <a:solidFill>
                  <a:srgbClr val="000000"/>
                </a:solidFill>
              </a:rPr>
              <a:t>kısa</a:t>
            </a:r>
            <a:r>
              <a:rPr lang="en-IE" sz="2400">
                <a:solidFill>
                  <a:srgbClr val="000000"/>
                </a:solidFill>
              </a:rPr>
              <a:t> video, 2020 </a:t>
            </a:r>
            <a:r>
              <a:rPr lang="en-IE" sz="2400" err="1">
                <a:solidFill>
                  <a:srgbClr val="000000"/>
                </a:solidFill>
              </a:rPr>
              <a:t>Dünyasında</a:t>
            </a:r>
            <a:r>
              <a:rPr lang="en-IE" sz="2400">
                <a:solidFill>
                  <a:srgbClr val="000000"/>
                </a:solidFill>
              </a:rPr>
              <a:t> </a:t>
            </a:r>
            <a:r>
              <a:rPr lang="en-IE" sz="2400" err="1">
                <a:solidFill>
                  <a:srgbClr val="000000"/>
                </a:solidFill>
              </a:rPr>
              <a:t>Gıda</a:t>
            </a:r>
            <a:r>
              <a:rPr lang="en-IE" sz="2400">
                <a:solidFill>
                  <a:srgbClr val="000000"/>
                </a:solidFill>
              </a:rPr>
              <a:t> </a:t>
            </a:r>
            <a:r>
              <a:rPr lang="en-IE" sz="2400" err="1">
                <a:solidFill>
                  <a:srgbClr val="000000"/>
                </a:solidFill>
              </a:rPr>
              <a:t>Güvenliği</a:t>
            </a:r>
            <a:r>
              <a:rPr lang="en-IE" sz="2400">
                <a:solidFill>
                  <a:srgbClr val="000000"/>
                </a:solidFill>
              </a:rPr>
              <a:t> </a:t>
            </a:r>
            <a:r>
              <a:rPr lang="en-IE" sz="2400" err="1">
                <a:solidFill>
                  <a:srgbClr val="000000"/>
                </a:solidFill>
              </a:rPr>
              <a:t>ve</a:t>
            </a:r>
            <a:r>
              <a:rPr lang="en-IE" sz="2400">
                <a:solidFill>
                  <a:srgbClr val="000000"/>
                </a:solidFill>
              </a:rPr>
              <a:t> </a:t>
            </a:r>
            <a:r>
              <a:rPr lang="en-IE" sz="2400" err="1">
                <a:solidFill>
                  <a:srgbClr val="000000"/>
                </a:solidFill>
              </a:rPr>
              <a:t>Beslenme</a:t>
            </a:r>
            <a:r>
              <a:rPr lang="en-IE" sz="2400">
                <a:solidFill>
                  <a:srgbClr val="000000"/>
                </a:solidFill>
              </a:rPr>
              <a:t> </a:t>
            </a:r>
            <a:r>
              <a:rPr lang="en-IE" sz="2400" err="1">
                <a:solidFill>
                  <a:srgbClr val="000000"/>
                </a:solidFill>
              </a:rPr>
              <a:t>durumunun</a:t>
            </a:r>
            <a:r>
              <a:rPr lang="en-IE" sz="2400">
                <a:solidFill>
                  <a:srgbClr val="000000"/>
                </a:solidFill>
              </a:rPr>
              <a:t> </a:t>
            </a:r>
            <a:r>
              <a:rPr lang="en-IE" sz="2400" err="1">
                <a:solidFill>
                  <a:srgbClr val="000000"/>
                </a:solidFill>
              </a:rPr>
              <a:t>bir</a:t>
            </a:r>
            <a:r>
              <a:rPr lang="en-IE" sz="2400">
                <a:solidFill>
                  <a:srgbClr val="000000"/>
                </a:solidFill>
              </a:rPr>
              <a:t> </a:t>
            </a:r>
            <a:r>
              <a:rPr lang="en-IE" sz="2400" err="1">
                <a:solidFill>
                  <a:srgbClr val="000000"/>
                </a:solidFill>
              </a:rPr>
              <a:t>bölümüne</a:t>
            </a:r>
            <a:r>
              <a:rPr lang="en-IE" sz="2400">
                <a:solidFill>
                  <a:srgbClr val="000000"/>
                </a:solidFill>
              </a:rPr>
              <a:t> </a:t>
            </a:r>
            <a:r>
              <a:rPr lang="en-IE" sz="2400" err="1">
                <a:solidFill>
                  <a:srgbClr val="000000"/>
                </a:solidFill>
              </a:rPr>
              <a:t>dair</a:t>
            </a:r>
            <a:r>
              <a:rPr lang="en-IE" sz="2400">
                <a:solidFill>
                  <a:srgbClr val="000000"/>
                </a:solidFill>
              </a:rPr>
              <a:t> </a:t>
            </a:r>
            <a:r>
              <a:rPr lang="en-IE" sz="2400" err="1">
                <a:solidFill>
                  <a:srgbClr val="000000"/>
                </a:solidFill>
              </a:rPr>
              <a:t>fikir</a:t>
            </a:r>
            <a:r>
              <a:rPr lang="en-IE" sz="2400">
                <a:solidFill>
                  <a:srgbClr val="000000"/>
                </a:solidFill>
              </a:rPr>
              <a:t> </a:t>
            </a:r>
            <a:r>
              <a:rPr lang="en-IE" sz="2400" err="1">
                <a:solidFill>
                  <a:srgbClr val="000000"/>
                </a:solidFill>
              </a:rPr>
              <a:t>veriyor</a:t>
            </a:r>
            <a:r>
              <a:rPr lang="en-IE" sz="2400">
                <a:solidFill>
                  <a:srgbClr val="000000"/>
                </a:solidFill>
              </a:rPr>
              <a:t>.</a:t>
            </a:r>
            <a:endParaRPr lang="en-IE" sz="2400" err="1">
              <a:solidFill>
                <a:srgbClr val="000000"/>
              </a:solidFill>
              <a:ea typeface="Calibri"/>
              <a:cs typeface="Calibri"/>
            </a:endParaRPr>
          </a:p>
        </p:txBody>
      </p:sp>
      <p:sp>
        <p:nvSpPr>
          <p:cNvPr id="7" name="TextBox 6">
            <a:extLst>
              <a:ext uri="{FF2B5EF4-FFF2-40B4-BE49-F238E27FC236}">
                <a16:creationId xmlns:a16="http://schemas.microsoft.com/office/drawing/2014/main" id="{021E0976-0198-7F19-33BE-6C03E6B3DC65}"/>
              </a:ext>
            </a:extLst>
          </p:cNvPr>
          <p:cNvSpPr txBox="1"/>
          <p:nvPr/>
        </p:nvSpPr>
        <p:spPr>
          <a:xfrm>
            <a:off x="4784272" y="5965668"/>
            <a:ext cx="6823010" cy="338554"/>
          </a:xfrm>
          <a:prstGeom prst="rect">
            <a:avLst/>
          </a:prstGeom>
          <a:noFill/>
        </p:spPr>
        <p:txBody>
          <a:bodyPr wrap="square">
            <a:spAutoFit/>
          </a:bodyPr>
          <a:lstStyle/>
          <a:p>
            <a:pPr algn="l" rtl="0"/>
            <a:r>
              <a:rPr lang="en-US" sz="1600">
                <a:solidFill>
                  <a:srgbClr val="F79037"/>
                </a:solidFill>
                <a:hlinkClick r:id="rId5">
                  <a:extLst>
                    <a:ext uri="{A12FA001-AC4F-418D-AE19-62706E023703}">
                      <ahyp:hlinkClr xmlns:ahyp="http://schemas.microsoft.com/office/drawing/2018/hyperlinkcolor" val="tx"/>
                    </a:ext>
                  </a:extLst>
                </a:hlinkClick>
              </a:rPr>
              <a:t>Dünyada Gıda Güvenliği ve Beslenmenin Durumu 2020 - YouTube</a:t>
            </a:r>
            <a:endParaRPr lang="en-IE" sz="1600">
              <a:solidFill>
                <a:srgbClr val="F79037"/>
              </a:solidFill>
            </a:endParaRPr>
          </a:p>
        </p:txBody>
      </p:sp>
      <p:grpSp>
        <p:nvGrpSpPr>
          <p:cNvPr id="8" name="Graphic 4">
            <a:extLst>
              <a:ext uri="{FF2B5EF4-FFF2-40B4-BE49-F238E27FC236}">
                <a16:creationId xmlns:a16="http://schemas.microsoft.com/office/drawing/2014/main" id="{7797D3C7-B834-5136-BC50-59E4432ECC09}"/>
              </a:ext>
            </a:extLst>
          </p:cNvPr>
          <p:cNvGrpSpPr/>
          <p:nvPr/>
        </p:nvGrpSpPr>
        <p:grpSpPr>
          <a:xfrm>
            <a:off x="10902346" y="2593957"/>
            <a:ext cx="622606" cy="1211408"/>
            <a:chOff x="9129274" y="2719113"/>
            <a:chExt cx="717139" cy="1386497"/>
          </a:xfrm>
          <a:solidFill>
            <a:srgbClr val="F79037"/>
          </a:solidFill>
        </p:grpSpPr>
        <p:grpSp>
          <p:nvGrpSpPr>
            <p:cNvPr id="9" name="Graphic 4">
              <a:extLst>
                <a:ext uri="{FF2B5EF4-FFF2-40B4-BE49-F238E27FC236}">
                  <a16:creationId xmlns:a16="http://schemas.microsoft.com/office/drawing/2014/main" id="{4C835BBD-3A93-33A5-0656-804BCE492278}"/>
                </a:ext>
              </a:extLst>
            </p:cNvPr>
            <p:cNvGrpSpPr/>
            <p:nvPr/>
          </p:nvGrpSpPr>
          <p:grpSpPr>
            <a:xfrm>
              <a:off x="9159507" y="2719113"/>
              <a:ext cx="446280" cy="440141"/>
              <a:chOff x="9159507" y="2719113"/>
              <a:chExt cx="446280" cy="440141"/>
            </a:xfrm>
            <a:grpFill/>
          </p:grpSpPr>
          <p:sp>
            <p:nvSpPr>
              <p:cNvPr id="18" name="Freeform 18">
                <a:extLst>
                  <a:ext uri="{FF2B5EF4-FFF2-40B4-BE49-F238E27FC236}">
                    <a16:creationId xmlns:a16="http://schemas.microsoft.com/office/drawing/2014/main" id="{A8E70EF7-AAC8-936B-BD05-CB43EBF687B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19" name="Freeform 19">
                <a:extLst>
                  <a:ext uri="{FF2B5EF4-FFF2-40B4-BE49-F238E27FC236}">
                    <a16:creationId xmlns:a16="http://schemas.microsoft.com/office/drawing/2014/main" id="{7F193D12-60DC-D224-484E-24A5CB1E509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10" name="Graphic 4">
              <a:extLst>
                <a:ext uri="{FF2B5EF4-FFF2-40B4-BE49-F238E27FC236}">
                  <a16:creationId xmlns:a16="http://schemas.microsoft.com/office/drawing/2014/main" id="{DB298D81-9E2F-C747-8211-A38BBAF824FE}"/>
                </a:ext>
              </a:extLst>
            </p:cNvPr>
            <p:cNvGrpSpPr/>
            <p:nvPr/>
          </p:nvGrpSpPr>
          <p:grpSpPr>
            <a:xfrm>
              <a:off x="9129274" y="2893887"/>
              <a:ext cx="717139" cy="1211724"/>
              <a:chOff x="9129274" y="2893887"/>
              <a:chExt cx="717139" cy="1211724"/>
            </a:xfrm>
            <a:grpFill/>
          </p:grpSpPr>
          <p:sp>
            <p:nvSpPr>
              <p:cNvPr id="11" name="Freeform 21">
                <a:extLst>
                  <a:ext uri="{FF2B5EF4-FFF2-40B4-BE49-F238E27FC236}">
                    <a16:creationId xmlns:a16="http://schemas.microsoft.com/office/drawing/2014/main" id="{9E867D04-1B2C-B599-93EA-B807947A23A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12" name="Freeform 22">
                <a:extLst>
                  <a:ext uri="{FF2B5EF4-FFF2-40B4-BE49-F238E27FC236}">
                    <a16:creationId xmlns:a16="http://schemas.microsoft.com/office/drawing/2014/main" id="{1275CB47-18FD-65B1-3381-0DA4045DB54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3" name="Freeform 23">
                <a:extLst>
                  <a:ext uri="{FF2B5EF4-FFF2-40B4-BE49-F238E27FC236}">
                    <a16:creationId xmlns:a16="http://schemas.microsoft.com/office/drawing/2014/main" id="{58C2B5C4-32D1-5F10-4F4E-7B070D0BCC7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4" name="Freeform 24">
                <a:extLst>
                  <a:ext uri="{FF2B5EF4-FFF2-40B4-BE49-F238E27FC236}">
                    <a16:creationId xmlns:a16="http://schemas.microsoft.com/office/drawing/2014/main" id="{277414B2-5C18-1B8F-999E-993E814586F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5" name="Freeform 25">
                <a:extLst>
                  <a:ext uri="{FF2B5EF4-FFF2-40B4-BE49-F238E27FC236}">
                    <a16:creationId xmlns:a16="http://schemas.microsoft.com/office/drawing/2014/main" id="{B034ADC2-64BA-4202-FC9F-56D0D00983D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6" name="Freeform 26">
                <a:extLst>
                  <a:ext uri="{FF2B5EF4-FFF2-40B4-BE49-F238E27FC236}">
                    <a16:creationId xmlns:a16="http://schemas.microsoft.com/office/drawing/2014/main" id="{40AF411F-AED2-F761-DB48-A897E4362A2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17" name="Freeform 27">
                <a:extLst>
                  <a:ext uri="{FF2B5EF4-FFF2-40B4-BE49-F238E27FC236}">
                    <a16:creationId xmlns:a16="http://schemas.microsoft.com/office/drawing/2014/main" id="{76BFA7DA-88C9-8ECD-06D1-E56BB647615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spTree>
    <p:extLst>
      <p:ext uri="{BB962C8B-B14F-4D97-AF65-F5344CB8AC3E}">
        <p14:creationId xmlns:p14="http://schemas.microsoft.com/office/powerpoint/2010/main" val="1544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63B5D1-1276-CCC2-0633-F3858DC69786}"/>
              </a:ext>
            </a:extLst>
          </p:cNvPr>
          <p:cNvSpPr>
            <a:spLocks noGrp="1"/>
          </p:cNvSpPr>
          <p:nvPr>
            <p:ph type="body" sz="quarter" idx="16"/>
          </p:nvPr>
        </p:nvSpPr>
        <p:spPr/>
        <p:txBody>
          <a:bodyPr/>
          <a:lstStyle/>
          <a:p>
            <a:pPr algn="l" rtl="0"/>
            <a:r>
              <a:rPr lang="en-IE"/>
              <a:t>Adil Ticaret ve Sosyal Adalet</a:t>
            </a:r>
          </a:p>
          <a:p>
            <a:pPr algn="l" rtl="0"/>
            <a:endParaRPr lang="en-IE"/>
          </a:p>
        </p:txBody>
      </p:sp>
      <p:sp>
        <p:nvSpPr>
          <p:cNvPr id="3" name="Text Placeholder 2">
            <a:extLst>
              <a:ext uri="{FF2B5EF4-FFF2-40B4-BE49-F238E27FC236}">
                <a16:creationId xmlns:a16="http://schemas.microsoft.com/office/drawing/2014/main" id="{4C34727F-D9F3-26AB-FE03-CF09241DD6C5}"/>
              </a:ext>
            </a:extLst>
          </p:cNvPr>
          <p:cNvSpPr>
            <a:spLocks noGrp="1"/>
          </p:cNvSpPr>
          <p:nvPr>
            <p:ph type="body" sz="quarter" idx="17"/>
          </p:nvPr>
        </p:nvSpPr>
        <p:spPr/>
        <p:txBody>
          <a:bodyPr/>
          <a:lstStyle/>
          <a:p>
            <a:pPr algn="l" rtl="0"/>
            <a:r>
              <a:rPr lang="en-IE"/>
              <a:t>05</a:t>
            </a:r>
          </a:p>
        </p:txBody>
      </p:sp>
    </p:spTree>
    <p:extLst>
      <p:ext uri="{BB962C8B-B14F-4D97-AF65-F5344CB8AC3E}">
        <p14:creationId xmlns:p14="http://schemas.microsoft.com/office/powerpoint/2010/main" val="15818390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C651E9-12B2-B829-FA51-1D3DC3EACB95}"/>
              </a:ext>
            </a:extLst>
          </p:cNvPr>
          <p:cNvSpPr>
            <a:spLocks noGrp="1"/>
          </p:cNvSpPr>
          <p:nvPr>
            <p:ph type="body" sz="quarter" idx="18"/>
          </p:nvPr>
        </p:nvSpPr>
        <p:spPr>
          <a:xfrm>
            <a:off x="1418253" y="1386110"/>
            <a:ext cx="9050694" cy="3849918"/>
          </a:xfrm>
        </p:spPr>
        <p:txBody>
          <a:bodyPr lIns="91440" tIns="45720" rIns="91440" bIns="45720" anchor="t"/>
          <a:lstStyle/>
          <a:p>
            <a:pPr algn="ctr" rtl="0">
              <a:lnSpc>
                <a:spcPct val="100000"/>
              </a:lnSpc>
            </a:pPr>
            <a:r>
              <a:rPr lang="tr-TR" sz="2800" i="1"/>
              <a:t>Tarım ve gıda işçileri çok az ücret karşılığında zor ve bazen tehlikeli işler yapıyor. Yaptıkları iş toplumda çok değerli değil ve diğer işçilere göre kendilerini sağlıklı ve besleyici gıdaları karşılayamayacak durumda bulma olasılıkları daha yüksek. Gıda ve tarımda çalışan bazı insanlar adil ticaret sertifikasıyla korunmaktadır, ancak kesinlikle tüm işçilere adil bir şekilde ödeme yapılmalı ve iyi davranılmalıdır.</a:t>
            </a:r>
            <a:endParaRPr lang="tr-TR" sz="2800" i="1">
              <a:ea typeface="Calibri"/>
              <a:cs typeface="Calibri"/>
            </a:endParaRPr>
          </a:p>
        </p:txBody>
      </p:sp>
      <p:sp>
        <p:nvSpPr>
          <p:cNvPr id="5" name="AutoShape 4" descr="Food Ethics Council">
            <a:extLst>
              <a:ext uri="{FF2B5EF4-FFF2-40B4-BE49-F238E27FC236}">
                <a16:creationId xmlns:a16="http://schemas.microsoft.com/office/drawing/2014/main" id="{4A75A565-FBA1-73EF-0D02-476A8656A7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IE"/>
          </a:p>
        </p:txBody>
      </p:sp>
      <p:pic>
        <p:nvPicPr>
          <p:cNvPr id="7" name="Picture 6">
            <a:extLst>
              <a:ext uri="{FF2B5EF4-FFF2-40B4-BE49-F238E27FC236}">
                <a16:creationId xmlns:a16="http://schemas.microsoft.com/office/drawing/2014/main" id="{820A4583-1B0E-0843-6E25-19897B590A31}"/>
              </a:ext>
            </a:extLst>
          </p:cNvPr>
          <p:cNvPicPr>
            <a:picLocks noChangeAspect="1"/>
          </p:cNvPicPr>
          <p:nvPr/>
        </p:nvPicPr>
        <p:blipFill rotWithShape="1">
          <a:blip r:embed="rId2"/>
          <a:srcRect r="75174"/>
          <a:stretch/>
        </p:blipFill>
        <p:spPr>
          <a:xfrm>
            <a:off x="7388127" y="5033717"/>
            <a:ext cx="947496" cy="876345"/>
          </a:xfrm>
          <a:prstGeom prst="rect">
            <a:avLst/>
          </a:prstGeom>
        </p:spPr>
      </p:pic>
      <p:sp>
        <p:nvSpPr>
          <p:cNvPr id="8" name="TextBox 7">
            <a:extLst>
              <a:ext uri="{FF2B5EF4-FFF2-40B4-BE49-F238E27FC236}">
                <a16:creationId xmlns:a16="http://schemas.microsoft.com/office/drawing/2014/main" id="{E194A208-376F-4808-3C6D-430202290349}"/>
              </a:ext>
            </a:extLst>
          </p:cNvPr>
          <p:cNvSpPr txBox="1"/>
          <p:nvPr/>
        </p:nvSpPr>
        <p:spPr>
          <a:xfrm>
            <a:off x="455482" y="-299901"/>
            <a:ext cx="485192" cy="4708981"/>
          </a:xfrm>
          <a:prstGeom prst="rect">
            <a:avLst/>
          </a:prstGeom>
          <a:noFill/>
        </p:spPr>
        <p:txBody>
          <a:bodyPr wrap="square" rtlCol="0">
            <a:spAutoFit/>
          </a:bodyPr>
          <a:lstStyle/>
          <a:p>
            <a:pPr algn="l" rtl="0"/>
            <a:r>
              <a:rPr lang="en-IE" sz="30000">
                <a:solidFill>
                  <a:srgbClr val="F1A0C2"/>
                </a:solidFill>
                <a:latin typeface="Angsana New" panose="02020603050405020304" pitchFamily="18" charset="-34"/>
                <a:cs typeface="Angsana New" panose="02020603050405020304" pitchFamily="18" charset="-34"/>
              </a:rPr>
              <a:t>“</a:t>
            </a:r>
          </a:p>
        </p:txBody>
      </p:sp>
      <p:sp>
        <p:nvSpPr>
          <p:cNvPr id="9" name="TextBox 8">
            <a:extLst>
              <a:ext uri="{FF2B5EF4-FFF2-40B4-BE49-F238E27FC236}">
                <a16:creationId xmlns:a16="http://schemas.microsoft.com/office/drawing/2014/main" id="{FB3D13C3-B83C-44CC-82BB-C8D781F49ED7}"/>
              </a:ext>
            </a:extLst>
          </p:cNvPr>
          <p:cNvSpPr txBox="1"/>
          <p:nvPr/>
        </p:nvSpPr>
        <p:spPr>
          <a:xfrm rot="10800000">
            <a:off x="10542198" y="1589148"/>
            <a:ext cx="485192" cy="4708981"/>
          </a:xfrm>
          <a:prstGeom prst="rect">
            <a:avLst/>
          </a:prstGeom>
          <a:noFill/>
        </p:spPr>
        <p:txBody>
          <a:bodyPr wrap="square" rtlCol="0">
            <a:spAutoFit/>
          </a:bodyPr>
          <a:lstStyle/>
          <a:p>
            <a:pPr algn="l" rtl="0"/>
            <a:r>
              <a:rPr lang="en-IE" sz="30000">
                <a:solidFill>
                  <a:srgbClr val="F1A0C2"/>
                </a:solidFill>
                <a:latin typeface="Angsana New" panose="02020603050405020304" pitchFamily="18" charset="-34"/>
                <a:cs typeface="Angsana New" panose="02020603050405020304" pitchFamily="18" charset="-34"/>
              </a:rPr>
              <a:t>“</a:t>
            </a:r>
          </a:p>
        </p:txBody>
      </p:sp>
      <p:sp>
        <p:nvSpPr>
          <p:cNvPr id="3" name="TextBox 2">
            <a:extLst>
              <a:ext uri="{FF2B5EF4-FFF2-40B4-BE49-F238E27FC236}">
                <a16:creationId xmlns:a16="http://schemas.microsoft.com/office/drawing/2014/main" id="{05BAFE27-A52E-2F30-59DB-57E4D47A95FB}"/>
              </a:ext>
            </a:extLst>
          </p:cNvPr>
          <p:cNvSpPr txBox="1"/>
          <p:nvPr/>
        </p:nvSpPr>
        <p:spPr>
          <a:xfrm>
            <a:off x="8335623" y="5033717"/>
            <a:ext cx="2743200" cy="89255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rgbClr val="FFFFFF"/>
              </a:solidFill>
              <a:ea typeface="Calibri"/>
              <a:cs typeface="Calibri"/>
            </a:endParaRPr>
          </a:p>
          <a:p>
            <a:r>
              <a:rPr lang="en-US" sz="2000" dirty="0">
                <a:solidFill>
                  <a:srgbClr val="FFFFFF"/>
                </a:solidFill>
                <a:ea typeface="Calibri"/>
                <a:cs typeface="Calibri"/>
              </a:rPr>
              <a:t>GIDA ETİK KONSEYİ</a:t>
            </a:r>
            <a:endParaRPr lang="en-US" sz="2000" dirty="0"/>
          </a:p>
          <a:p>
            <a:endParaRPr lang="en-US" dirty="0">
              <a:solidFill>
                <a:srgbClr val="FFFFFF"/>
              </a:solidFill>
              <a:ea typeface="Calibri"/>
              <a:cs typeface="Calibri"/>
            </a:endParaRPr>
          </a:p>
        </p:txBody>
      </p:sp>
    </p:spTree>
    <p:extLst>
      <p:ext uri="{BB962C8B-B14F-4D97-AF65-F5344CB8AC3E}">
        <p14:creationId xmlns:p14="http://schemas.microsoft.com/office/powerpoint/2010/main" val="2549128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E266C-DA93-48A7-98C4-3FD7C2F6AD99}"/>
              </a:ext>
            </a:extLst>
          </p:cNvPr>
          <p:cNvSpPr>
            <a:spLocks noGrp="1"/>
          </p:cNvSpPr>
          <p:nvPr>
            <p:ph type="body" sz="quarter" idx="18"/>
          </p:nvPr>
        </p:nvSpPr>
        <p:spPr>
          <a:xfrm>
            <a:off x="1045029" y="2048465"/>
            <a:ext cx="11112759" cy="3440624"/>
          </a:xfrm>
        </p:spPr>
        <p:txBody>
          <a:bodyPr lIns="91440" tIns="45720" rIns="91440" bIns="45720" anchor="t"/>
          <a:lstStyle/>
          <a:p>
            <a:r>
              <a:rPr lang="tr-TR" b="1"/>
              <a:t>Sürdürülebilir gıda sistemleri çevreyi korur, geliştirir ve insanlara besleyici ve kültürel olarak kabul edilebilir gıda sağlar. </a:t>
            </a:r>
            <a:r>
              <a:rPr lang="tr-TR"/>
              <a:t>Ayrıca, yiyeceklerimizi yetiştiren ve satan insanlara insanca davranılmasını ve adil bir şekilde ücret ödenmesini sağlar.</a:t>
            </a:r>
            <a:endParaRPr lang="tr-TR">
              <a:ea typeface="Calibri"/>
              <a:cs typeface="Calibri"/>
            </a:endParaRPr>
          </a:p>
          <a:p>
            <a:r>
              <a:rPr lang="tr-TR"/>
              <a:t>Endüstriyel gıda firmalarındaki işçiler, belgelenmiş en kötü hak ihlallerinden bazılarına maruz kalıyor. Zor, tehlikeli ve düşük ücretli işler üstlenerek, yoksulluğun sınırında kalabilmekteler. Tarım ve gıda sektöründeki güç, çiftçilerin ihtiyaç duyduğu teknolojileri ve pazara erişimini kontrol eden şirketlere kaymıştır. Bu dengesizlik, çiftçilerin ürünleri için adil bir fiyat talep edemeyecekleri anlamına geliyor ve hem gelişmiş hem de gelişmekte olan ülkelerdeki gıda üreticilerini olumsuz etkiliyor.</a:t>
            </a:r>
            <a:endParaRPr lang="tr-TR">
              <a:ea typeface="Calibri"/>
              <a:cs typeface="Calibri"/>
            </a:endParaRPr>
          </a:p>
        </p:txBody>
      </p:sp>
      <p:sp>
        <p:nvSpPr>
          <p:cNvPr id="3" name="Text Placeholder 2">
            <a:extLst>
              <a:ext uri="{FF2B5EF4-FFF2-40B4-BE49-F238E27FC236}">
                <a16:creationId xmlns:a16="http://schemas.microsoft.com/office/drawing/2014/main" id="{9257BC79-A8B3-A9C3-7DB4-5F48B59E84E3}"/>
              </a:ext>
            </a:extLst>
          </p:cNvPr>
          <p:cNvSpPr>
            <a:spLocks noGrp="1"/>
          </p:cNvSpPr>
          <p:nvPr>
            <p:ph type="body" sz="quarter" idx="16"/>
          </p:nvPr>
        </p:nvSpPr>
        <p:spPr/>
        <p:txBody>
          <a:bodyPr lIns="91440" tIns="45720" rIns="91440" bIns="45720" anchor="t">
            <a:noAutofit/>
          </a:bodyPr>
          <a:lstStyle/>
          <a:p>
            <a:pPr algn="l" rtl="0"/>
            <a:r>
              <a:rPr lang="tr-TR" b="1"/>
              <a:t>Sürdürülebilir Gıda Sistemleri neden gereklidir…</a:t>
            </a:r>
            <a:endParaRPr lang="tr-TR" b="1">
              <a:ea typeface="Calibri"/>
              <a:cs typeface="Calibri"/>
            </a:endParaRPr>
          </a:p>
        </p:txBody>
      </p:sp>
      <p:sp>
        <p:nvSpPr>
          <p:cNvPr id="4" name="TextBox 3">
            <a:extLst>
              <a:ext uri="{FF2B5EF4-FFF2-40B4-BE49-F238E27FC236}">
                <a16:creationId xmlns:a16="http://schemas.microsoft.com/office/drawing/2014/main" id="{40E06903-0BB7-CA9C-5430-C43897E92907}"/>
              </a:ext>
            </a:extLst>
          </p:cNvPr>
          <p:cNvSpPr txBox="1"/>
          <p:nvPr/>
        </p:nvSpPr>
        <p:spPr>
          <a:xfrm>
            <a:off x="10809402" y="5258256"/>
            <a:ext cx="1875453" cy="461665"/>
          </a:xfrm>
          <a:prstGeom prst="rect">
            <a:avLst/>
          </a:prstGeom>
          <a:noFill/>
        </p:spPr>
        <p:txBody>
          <a:bodyPr wrap="square" rtlCol="0">
            <a:spAutoFit/>
          </a:bodyPr>
          <a:lstStyle/>
          <a:p>
            <a:pPr algn="l" rtl="0"/>
            <a:r>
              <a:rPr lang="en-IE" sz="2400">
                <a:solidFill>
                  <a:schemeClr val="bg1"/>
                </a:solidFill>
                <a:highlight>
                  <a:srgbClr val="F79037"/>
                </a:highlight>
                <a:hlinkClick r:id="rId2">
                  <a:extLst>
                    <a:ext uri="{A12FA001-AC4F-418D-AE19-62706E023703}">
                      <ahyp:hlinkClr xmlns:ahyp="http://schemas.microsoft.com/office/drawing/2018/hyperlinkcolor" val="tx"/>
                    </a:ext>
                  </a:extLst>
                </a:hlinkClick>
              </a:rPr>
              <a:t>Kaynak</a:t>
            </a:r>
            <a:endParaRPr lang="en-IE" sz="2400">
              <a:solidFill>
                <a:schemeClr val="bg1"/>
              </a:solidFill>
              <a:highlight>
                <a:srgbClr val="F79037"/>
              </a:highlight>
            </a:endParaRPr>
          </a:p>
        </p:txBody>
      </p:sp>
      <p:pic>
        <p:nvPicPr>
          <p:cNvPr id="5" name="Picture 4">
            <a:extLst>
              <a:ext uri="{FF2B5EF4-FFF2-40B4-BE49-F238E27FC236}">
                <a16:creationId xmlns:a16="http://schemas.microsoft.com/office/drawing/2014/main" id="{9BCEFCCA-FE31-EBC0-1934-5EBC90E4DCA9}"/>
              </a:ext>
            </a:extLst>
          </p:cNvPr>
          <p:cNvPicPr>
            <a:picLocks noChangeAspect="1"/>
          </p:cNvPicPr>
          <p:nvPr/>
        </p:nvPicPr>
        <p:blipFill>
          <a:blip r:embed="rId3"/>
          <a:stretch>
            <a:fillRect/>
          </a:stretch>
        </p:blipFill>
        <p:spPr>
          <a:xfrm>
            <a:off x="10416125" y="143831"/>
            <a:ext cx="1033329" cy="1103783"/>
          </a:xfrm>
          <a:prstGeom prst="rect">
            <a:avLst/>
          </a:prstGeom>
        </p:spPr>
      </p:pic>
    </p:spTree>
    <p:extLst>
      <p:ext uri="{BB962C8B-B14F-4D97-AF65-F5344CB8AC3E}">
        <p14:creationId xmlns:p14="http://schemas.microsoft.com/office/powerpoint/2010/main" val="1051488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30305-64D4-CD12-93DF-0A2C63988529}"/>
              </a:ext>
            </a:extLst>
          </p:cNvPr>
          <p:cNvSpPr>
            <a:spLocks noGrp="1"/>
          </p:cNvSpPr>
          <p:nvPr>
            <p:ph type="body" sz="quarter" idx="18"/>
          </p:nvPr>
        </p:nvSpPr>
        <p:spPr>
          <a:xfrm>
            <a:off x="914400" y="2000080"/>
            <a:ext cx="11277600" cy="3440624"/>
          </a:xfrm>
        </p:spPr>
        <p:txBody>
          <a:bodyPr lIns="91440" tIns="45720" rIns="91440" bIns="45720" anchor="t"/>
          <a:lstStyle/>
          <a:p>
            <a:r>
              <a:rPr lang="tr-TR" b="1">
                <a:ea typeface="+mn-lt"/>
                <a:cs typeface="+mn-lt"/>
              </a:rPr>
              <a:t>Adil Ticaret</a:t>
            </a:r>
            <a:r>
              <a:rPr lang="tr-TR">
                <a:ea typeface="+mn-lt"/>
                <a:cs typeface="+mn-lt"/>
              </a:rPr>
              <a:t>, gelişmekte olan ülkelerde gıda ve diğer ürünleri üreten çiftçilerin ve işçilerin adil fiyatlar ve uygun çalışma koşulları almasını sağlamak amacıyla tasarlanmış bir sertifikasyon sistemidir.</a:t>
            </a:r>
            <a:endParaRPr lang="tr-TR">
              <a:ea typeface="Calibri"/>
              <a:cs typeface="Calibri"/>
            </a:endParaRPr>
          </a:p>
          <a:p>
            <a:pPr algn="l" rtl="0"/>
            <a:r>
              <a:rPr lang="tr-TR"/>
              <a:t>Adil ticaret sistemi, sürdürülebilir üretimin maliyetini karşılaması ve üreticiler için yaşama ücreti sağlaması amaçlanan ürün için minimum bir fiyat belirleyerek çalışır.</a:t>
            </a:r>
            <a:endParaRPr lang="tr-TR">
              <a:ea typeface="Calibri"/>
              <a:cs typeface="Calibri"/>
            </a:endParaRPr>
          </a:p>
          <a:p>
            <a:r>
              <a:rPr lang="tr-TR"/>
              <a:t>Buna ek olarak, Adil Ticaret Sertifikası, üreticilerin sürdürülebilir tarım uygulamalarını kullanmaları, zorla veya çocuk işçi çalıştırmamaları, toplumsal cinsiyet eşitliğini teşvik etmeleri gibi belirli çevresel ve sosyal standartlara uyumunu gerektirir.</a:t>
            </a:r>
            <a:endParaRPr lang="tr-TR">
              <a:ea typeface="Calibri"/>
              <a:cs typeface="Calibri"/>
            </a:endParaRPr>
          </a:p>
        </p:txBody>
      </p:sp>
      <p:sp>
        <p:nvSpPr>
          <p:cNvPr id="3" name="Text Placeholder 2">
            <a:extLst>
              <a:ext uri="{FF2B5EF4-FFF2-40B4-BE49-F238E27FC236}">
                <a16:creationId xmlns:a16="http://schemas.microsoft.com/office/drawing/2014/main" id="{3B39D850-8961-23F8-F996-5A20FE3E2478}"/>
              </a:ext>
            </a:extLst>
          </p:cNvPr>
          <p:cNvSpPr>
            <a:spLocks noGrp="1"/>
          </p:cNvSpPr>
          <p:nvPr>
            <p:ph type="body" sz="quarter" idx="16"/>
          </p:nvPr>
        </p:nvSpPr>
        <p:spPr/>
        <p:txBody>
          <a:bodyPr/>
          <a:lstStyle/>
          <a:p>
            <a:pPr algn="l" rtl="0"/>
            <a:r>
              <a:rPr lang="en-IE" b="1"/>
              <a:t>Adil ticaret nedir?</a:t>
            </a:r>
          </a:p>
        </p:txBody>
      </p:sp>
      <p:pic>
        <p:nvPicPr>
          <p:cNvPr id="7170" name="Picture 2" descr="Fairtrade Foundation logo">
            <a:extLst>
              <a:ext uri="{FF2B5EF4-FFF2-40B4-BE49-F238E27FC236}">
                <a16:creationId xmlns:a16="http://schemas.microsoft.com/office/drawing/2014/main" id="{4C950A43-EAD9-51BB-0643-2800FD21DF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2643" y="13685"/>
            <a:ext cx="1177841" cy="123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57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D3140C-C955-E2DB-D7FD-AC3DDC7F0A19}"/>
              </a:ext>
            </a:extLst>
          </p:cNvPr>
          <p:cNvSpPr>
            <a:spLocks noGrp="1"/>
          </p:cNvSpPr>
          <p:nvPr>
            <p:ph type="body" sz="quarter" idx="18"/>
          </p:nvPr>
        </p:nvSpPr>
        <p:spPr>
          <a:xfrm>
            <a:off x="947204" y="1415333"/>
            <a:ext cx="6799398" cy="3436353"/>
          </a:xfrm>
        </p:spPr>
        <p:txBody>
          <a:bodyPr lIns="91440" tIns="45720" rIns="91440" bIns="45720" anchor="t"/>
          <a:lstStyle/>
          <a:p>
            <a:pPr algn="l" rtl="0"/>
            <a:r>
              <a:rPr lang="tr-TR"/>
              <a:t>Adil ticaret, günümüzde gıda sistemlerinin karşı karşıya olduğu zorluklara sihirli bir çözüm değildir. Adil ticaret, küçük ölçekli çiftçilerin ve işçilerin karşılaştığı en acil sorunlardan bazılarının ele alınmasına yardımcı olan, daha adil ve sürdürülebilir gıda sistemleri oluşturmak için gereken daha geniş bir dizi girişimin yalnızca bir parçasıdır.</a:t>
            </a:r>
            <a:endParaRPr lang="tr-TR">
              <a:ea typeface="Calibri"/>
              <a:cs typeface="Calibri"/>
            </a:endParaRPr>
          </a:p>
          <a:p>
            <a:r>
              <a:rPr lang="tr-TR"/>
              <a:t>Diğer girişimler şunları içerebilir: </a:t>
            </a:r>
            <a:r>
              <a:rPr lang="tr-TR">
                <a:ea typeface="+mn-lt"/>
                <a:cs typeface="+mn-lt"/>
              </a:rPr>
              <a:t>küçük ölçekli üreticilerin pazara ve finansal kaynaklara erişimini artırmak, </a:t>
            </a:r>
            <a:r>
              <a:rPr lang="tr-TR" err="1">
                <a:ea typeface="+mn-lt"/>
                <a:cs typeface="+mn-lt"/>
              </a:rPr>
              <a:t>agro</a:t>
            </a:r>
            <a:r>
              <a:rPr lang="tr-TR">
                <a:ea typeface="+mn-lt"/>
                <a:cs typeface="+mn-lt"/>
              </a:rPr>
              <a:t>-ekolojik ve yeniden üretken tarım uygulamalarını desteklemek, adil ve sürdürülebilir ticareti destekleyen politikaları teşvik etmek...</a:t>
            </a:r>
          </a:p>
        </p:txBody>
      </p:sp>
      <p:sp>
        <p:nvSpPr>
          <p:cNvPr id="3" name="Text Placeholder 2">
            <a:extLst>
              <a:ext uri="{FF2B5EF4-FFF2-40B4-BE49-F238E27FC236}">
                <a16:creationId xmlns:a16="http://schemas.microsoft.com/office/drawing/2014/main" id="{4430BD1D-DFC6-BD51-1147-984DB53D1851}"/>
              </a:ext>
            </a:extLst>
          </p:cNvPr>
          <p:cNvSpPr>
            <a:spLocks noGrp="1"/>
          </p:cNvSpPr>
          <p:nvPr>
            <p:ph type="body" sz="quarter" idx="16"/>
          </p:nvPr>
        </p:nvSpPr>
        <p:spPr>
          <a:xfrm>
            <a:off x="898358" y="778275"/>
            <a:ext cx="4990998" cy="992652"/>
          </a:xfrm>
        </p:spPr>
        <p:txBody>
          <a:bodyPr lIns="91440" tIns="45720" rIns="91440" bIns="45720" anchor="t">
            <a:noAutofit/>
          </a:bodyPr>
          <a:lstStyle/>
          <a:p>
            <a:pPr algn="l" rtl="0"/>
            <a:r>
              <a:rPr lang="tr-TR" b="1"/>
              <a:t>Başka ne yapılabilir?</a:t>
            </a:r>
            <a:endParaRPr lang="tr-TR" b="1">
              <a:ea typeface="Calibri"/>
              <a:cs typeface="Calibri"/>
            </a:endParaRPr>
          </a:p>
        </p:txBody>
      </p:sp>
      <p:pic>
        <p:nvPicPr>
          <p:cNvPr id="6" name="Picture Placeholder 5" descr="Person picking tomatoes">
            <a:extLst>
              <a:ext uri="{FF2B5EF4-FFF2-40B4-BE49-F238E27FC236}">
                <a16:creationId xmlns:a16="http://schemas.microsoft.com/office/drawing/2014/main" id="{32DA1ADD-E563-94B2-8854-B7C544136A13}"/>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791855" y="1452563"/>
            <a:ext cx="4400145" cy="4656137"/>
          </a:xfrm>
        </p:spPr>
      </p:pic>
    </p:spTree>
    <p:extLst>
      <p:ext uri="{BB962C8B-B14F-4D97-AF65-F5344CB8AC3E}">
        <p14:creationId xmlns:p14="http://schemas.microsoft.com/office/powerpoint/2010/main" val="1478655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mountain, grass, outdoor, people  Description automatically generated">
            <a:extLst>
              <a:ext uri="{FF2B5EF4-FFF2-40B4-BE49-F238E27FC236}">
                <a16:creationId xmlns:a16="http://schemas.microsoft.com/office/drawing/2014/main" id="{2249346D-F0A6-74B1-4A14-19AC2FB1528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62792" y="2043172"/>
            <a:ext cx="1723877" cy="1723877"/>
          </a:xfrm>
        </p:spPr>
      </p:pic>
      <p:pic>
        <p:nvPicPr>
          <p:cNvPr id="19" name="Picture Placeholder 18" descr="A picture containing outdoor, grass, sky, person  Description automatically generated">
            <a:extLst>
              <a:ext uri="{FF2B5EF4-FFF2-40B4-BE49-F238E27FC236}">
                <a16:creationId xmlns:a16="http://schemas.microsoft.com/office/drawing/2014/main" id="{A7943C96-090E-10BD-7021-05F34399683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2907505" y="2043172"/>
            <a:ext cx="1723877" cy="1723877"/>
          </a:xfrm>
        </p:spPr>
      </p:pic>
      <p:pic>
        <p:nvPicPr>
          <p:cNvPr id="21" name="Picture Placeholder 20" descr="A picture containing outdoor, person, rock, stone  Description automatically generated">
            <a:extLst>
              <a:ext uri="{FF2B5EF4-FFF2-40B4-BE49-F238E27FC236}">
                <a16:creationId xmlns:a16="http://schemas.microsoft.com/office/drawing/2014/main" id="{A38A7549-1200-7038-0ACD-CF5E964EF437}"/>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5178581" y="2048263"/>
            <a:ext cx="1723877" cy="1723877"/>
          </a:xfrm>
        </p:spPr>
      </p:pic>
      <p:pic>
        <p:nvPicPr>
          <p:cNvPr id="23" name="Picture Placeholder 22" descr="Text  Description automatically generated">
            <a:extLst>
              <a:ext uri="{FF2B5EF4-FFF2-40B4-BE49-F238E27FC236}">
                <a16:creationId xmlns:a16="http://schemas.microsoft.com/office/drawing/2014/main" id="{392DCDE7-75CB-9E34-91A3-FCC5DD4B2D5E}"/>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7560618" y="2067563"/>
            <a:ext cx="1723877" cy="1723877"/>
          </a:xfrm>
        </p:spPr>
      </p:pic>
      <p:sp>
        <p:nvSpPr>
          <p:cNvPr id="6" name="Text Placeholder 5">
            <a:extLst>
              <a:ext uri="{FF2B5EF4-FFF2-40B4-BE49-F238E27FC236}">
                <a16:creationId xmlns:a16="http://schemas.microsoft.com/office/drawing/2014/main" id="{2960F4D6-F4D2-98E0-BDCC-6889B773BBC4}"/>
              </a:ext>
            </a:extLst>
          </p:cNvPr>
          <p:cNvSpPr>
            <a:spLocks noGrp="1"/>
          </p:cNvSpPr>
          <p:nvPr>
            <p:ph type="body" sz="quarter" idx="18"/>
          </p:nvPr>
        </p:nvSpPr>
        <p:spPr>
          <a:xfrm>
            <a:off x="247513" y="4472471"/>
            <a:ext cx="2280068" cy="1872497"/>
          </a:xfrm>
        </p:spPr>
        <p:txBody>
          <a:bodyPr lIns="91440" tIns="45720" rIns="91440" bIns="45720" anchor="t"/>
          <a:lstStyle/>
          <a:p>
            <a:pPr algn="ctr"/>
            <a:r>
              <a:rPr lang="tr-TR" sz="1600">
                <a:solidFill>
                  <a:srgbClr val="000000"/>
                </a:solidFill>
              </a:rPr>
              <a:t>Özellikle gelişmekte olan ülkelerdeki birçok gıda üretim işçisine düşük ücretler ödenebilir, işçiler uzun saatler çalıştırılabilir ve temel haklara sınırlı erişimleri olabilir.</a:t>
            </a:r>
            <a:endParaRPr lang="tr-TR" sz="1600">
              <a:solidFill>
                <a:srgbClr val="000000"/>
              </a:solidFill>
              <a:ea typeface="Calibri"/>
              <a:cs typeface="Calibri"/>
            </a:endParaRPr>
          </a:p>
        </p:txBody>
      </p:sp>
      <p:sp>
        <p:nvSpPr>
          <p:cNvPr id="7" name="Text Placeholder 6">
            <a:extLst>
              <a:ext uri="{FF2B5EF4-FFF2-40B4-BE49-F238E27FC236}">
                <a16:creationId xmlns:a16="http://schemas.microsoft.com/office/drawing/2014/main" id="{FB230B86-71DC-10E1-5945-748E32FB91DF}"/>
              </a:ext>
            </a:extLst>
          </p:cNvPr>
          <p:cNvSpPr>
            <a:spLocks noGrp="1"/>
          </p:cNvSpPr>
          <p:nvPr>
            <p:ph type="body" sz="quarter" idx="16"/>
          </p:nvPr>
        </p:nvSpPr>
        <p:spPr>
          <a:xfrm>
            <a:off x="247512" y="3791440"/>
            <a:ext cx="2280069" cy="628012"/>
          </a:xfrm>
        </p:spPr>
        <p:txBody>
          <a:bodyPr lIns="91440" tIns="45720" rIns="91440" bIns="45720" anchor="t"/>
          <a:lstStyle/>
          <a:p>
            <a:pPr algn="ctr" rtl="0"/>
            <a:r>
              <a:rPr lang="tr-TR" sz="2000" b="1">
                <a:solidFill>
                  <a:srgbClr val="000000"/>
                </a:solidFill>
              </a:rPr>
              <a:t>İşçilerin sömürülmesi:</a:t>
            </a:r>
            <a:endParaRPr lang="tr-TR" sz="2000" b="1">
              <a:solidFill>
                <a:srgbClr val="000000"/>
              </a:solidFill>
              <a:ea typeface="Calibri"/>
              <a:cs typeface="Calibri"/>
            </a:endParaRPr>
          </a:p>
        </p:txBody>
      </p:sp>
      <p:sp>
        <p:nvSpPr>
          <p:cNvPr id="8" name="Text Placeholder 7">
            <a:extLst>
              <a:ext uri="{FF2B5EF4-FFF2-40B4-BE49-F238E27FC236}">
                <a16:creationId xmlns:a16="http://schemas.microsoft.com/office/drawing/2014/main" id="{E5B7277B-7434-1038-2512-6C9AC0AEE06F}"/>
              </a:ext>
            </a:extLst>
          </p:cNvPr>
          <p:cNvSpPr>
            <a:spLocks noGrp="1"/>
          </p:cNvSpPr>
          <p:nvPr>
            <p:ph type="body" sz="quarter" idx="19"/>
          </p:nvPr>
        </p:nvSpPr>
        <p:spPr>
          <a:xfrm>
            <a:off x="2529683" y="4471004"/>
            <a:ext cx="2403801" cy="1872497"/>
          </a:xfrm>
        </p:spPr>
        <p:txBody>
          <a:bodyPr lIns="91440" tIns="45720" rIns="91440" bIns="45720" anchor="t"/>
          <a:lstStyle/>
          <a:p>
            <a:pPr algn="ctr" rtl="0"/>
            <a:r>
              <a:rPr lang="tr-TR" sz="1600">
                <a:solidFill>
                  <a:srgbClr val="000000"/>
                </a:solidFill>
              </a:rPr>
              <a:t>Bazı durumlarda, büyük ölçekli gıda üretimi, genellikle yeterli tazminat veya danışma olmaksızın, yerel toplulukların yerinden edilmesine veya topraklarının zorla satın alınmasına neden olabilir.</a:t>
            </a:r>
            <a:endParaRPr lang="tr-TR" sz="1600">
              <a:solidFill>
                <a:srgbClr val="000000"/>
              </a:solidFill>
              <a:ea typeface="Calibri"/>
              <a:cs typeface="Calibri"/>
            </a:endParaRPr>
          </a:p>
        </p:txBody>
      </p:sp>
      <p:sp>
        <p:nvSpPr>
          <p:cNvPr id="9" name="Text Placeholder 8">
            <a:extLst>
              <a:ext uri="{FF2B5EF4-FFF2-40B4-BE49-F238E27FC236}">
                <a16:creationId xmlns:a16="http://schemas.microsoft.com/office/drawing/2014/main" id="{270FA122-704A-E016-A7BD-AB18FA3183B7}"/>
              </a:ext>
            </a:extLst>
          </p:cNvPr>
          <p:cNvSpPr>
            <a:spLocks noGrp="1"/>
          </p:cNvSpPr>
          <p:nvPr>
            <p:ph type="body" sz="quarter" idx="20"/>
          </p:nvPr>
        </p:nvSpPr>
        <p:spPr>
          <a:xfrm>
            <a:off x="2654147" y="3782047"/>
            <a:ext cx="2280069" cy="667089"/>
          </a:xfrm>
        </p:spPr>
        <p:txBody>
          <a:bodyPr lIns="91440" tIns="45720" rIns="91440" bIns="45720" anchor="t"/>
          <a:lstStyle/>
          <a:p>
            <a:pPr algn="ctr" rtl="0"/>
            <a:r>
              <a:rPr lang="tr-TR" sz="2000" b="1">
                <a:solidFill>
                  <a:srgbClr val="000000"/>
                </a:solidFill>
              </a:rPr>
              <a:t>Arazi gaspı ve yer değiştirme:</a:t>
            </a:r>
            <a:endParaRPr lang="tr-TR" sz="2000" b="1">
              <a:solidFill>
                <a:srgbClr val="000000"/>
              </a:solidFill>
              <a:ea typeface="Calibri"/>
              <a:cs typeface="Calibri"/>
            </a:endParaRPr>
          </a:p>
        </p:txBody>
      </p:sp>
      <p:sp>
        <p:nvSpPr>
          <p:cNvPr id="10" name="Text Placeholder 9">
            <a:extLst>
              <a:ext uri="{FF2B5EF4-FFF2-40B4-BE49-F238E27FC236}">
                <a16:creationId xmlns:a16="http://schemas.microsoft.com/office/drawing/2014/main" id="{63840AB3-6DA0-2AD2-48C0-15F8D69464E5}"/>
              </a:ext>
            </a:extLst>
          </p:cNvPr>
          <p:cNvSpPr>
            <a:spLocks noGrp="1"/>
          </p:cNvSpPr>
          <p:nvPr>
            <p:ph type="body" sz="quarter" idx="21"/>
          </p:nvPr>
        </p:nvSpPr>
        <p:spPr>
          <a:xfrm>
            <a:off x="4933484" y="4450949"/>
            <a:ext cx="2289837" cy="1647804"/>
          </a:xfrm>
        </p:spPr>
        <p:txBody>
          <a:bodyPr lIns="91440" tIns="45720" rIns="91440" bIns="45720" anchor="t"/>
          <a:lstStyle/>
          <a:p>
            <a:pPr algn="ctr" rtl="0"/>
            <a:r>
              <a:rPr lang="tr-TR" sz="1600">
                <a:solidFill>
                  <a:srgbClr val="000000"/>
                </a:solidFill>
              </a:rPr>
              <a:t>Küçük ölçekli çiftçiler ve üreticiler, rekabet edebilmek için ihtiyaç duydukları tedarik, finans, teknoloji ve pazar erişimi gibi kaynaklara ve desteğe erişemeyebilir.</a:t>
            </a:r>
            <a:endParaRPr lang="tr-TR" sz="1600">
              <a:solidFill>
                <a:srgbClr val="000000"/>
              </a:solidFill>
              <a:ea typeface="Calibri"/>
              <a:cs typeface="Calibri"/>
            </a:endParaRPr>
          </a:p>
        </p:txBody>
      </p:sp>
      <p:sp>
        <p:nvSpPr>
          <p:cNvPr id="11" name="Text Placeholder 10">
            <a:extLst>
              <a:ext uri="{FF2B5EF4-FFF2-40B4-BE49-F238E27FC236}">
                <a16:creationId xmlns:a16="http://schemas.microsoft.com/office/drawing/2014/main" id="{9F94DA3C-1F65-5E3B-581E-61202EDBBCC6}"/>
              </a:ext>
            </a:extLst>
          </p:cNvPr>
          <p:cNvSpPr>
            <a:spLocks noGrp="1"/>
          </p:cNvSpPr>
          <p:nvPr>
            <p:ph type="body" sz="quarter" idx="22"/>
          </p:nvPr>
        </p:nvSpPr>
        <p:spPr>
          <a:xfrm>
            <a:off x="4933484" y="3786351"/>
            <a:ext cx="2289838" cy="344705"/>
          </a:xfrm>
        </p:spPr>
        <p:txBody>
          <a:bodyPr lIns="91440" tIns="45720" rIns="91440" bIns="45720" anchor="t"/>
          <a:lstStyle/>
          <a:p>
            <a:pPr algn="ctr" rtl="0"/>
            <a:r>
              <a:rPr lang="tr-TR" sz="2000" b="1">
                <a:solidFill>
                  <a:srgbClr val="000000"/>
                </a:solidFill>
              </a:rPr>
              <a:t>Kaynaklara eşit olmayan erişim:</a:t>
            </a:r>
            <a:endParaRPr lang="tr-TR" sz="2000" b="1">
              <a:solidFill>
                <a:srgbClr val="000000"/>
              </a:solidFill>
              <a:ea typeface="Calibri"/>
              <a:cs typeface="Calibri"/>
            </a:endParaRPr>
          </a:p>
        </p:txBody>
      </p:sp>
      <p:sp>
        <p:nvSpPr>
          <p:cNvPr id="12" name="Text Placeholder 11">
            <a:extLst>
              <a:ext uri="{FF2B5EF4-FFF2-40B4-BE49-F238E27FC236}">
                <a16:creationId xmlns:a16="http://schemas.microsoft.com/office/drawing/2014/main" id="{EB55FD25-2942-B78D-35D8-F9C1FE46D8F6}"/>
              </a:ext>
            </a:extLst>
          </p:cNvPr>
          <p:cNvSpPr>
            <a:spLocks noGrp="1"/>
          </p:cNvSpPr>
          <p:nvPr>
            <p:ph type="body" sz="quarter" idx="23"/>
          </p:nvPr>
        </p:nvSpPr>
        <p:spPr>
          <a:xfrm>
            <a:off x="7366942" y="4468784"/>
            <a:ext cx="2403801" cy="1638035"/>
          </a:xfrm>
        </p:spPr>
        <p:txBody>
          <a:bodyPr lIns="91440" tIns="45720" rIns="91440" bIns="45720" anchor="t"/>
          <a:lstStyle/>
          <a:p>
            <a:pPr algn="ctr"/>
            <a:r>
              <a:rPr lang="tr-TR" sz="1600">
                <a:solidFill>
                  <a:srgbClr val="000000"/>
                </a:solidFill>
              </a:rPr>
              <a:t>Kadınlar, yerli halk ve diğer marjinal gruplar, araziye, krediye ve eğitime sınırlı erişim dahil olmak üzere gıda üretim sisteminde negatif ayrımcılığa maruz kalabilir.</a:t>
            </a:r>
            <a:endParaRPr lang="tr-TR" sz="1600">
              <a:solidFill>
                <a:srgbClr val="000000"/>
              </a:solidFill>
              <a:ea typeface="Calibri"/>
              <a:cs typeface="Calibri"/>
            </a:endParaRPr>
          </a:p>
        </p:txBody>
      </p:sp>
      <p:sp>
        <p:nvSpPr>
          <p:cNvPr id="13" name="Text Placeholder 12">
            <a:extLst>
              <a:ext uri="{FF2B5EF4-FFF2-40B4-BE49-F238E27FC236}">
                <a16:creationId xmlns:a16="http://schemas.microsoft.com/office/drawing/2014/main" id="{FACA2AC8-27E4-AF59-6C5A-826DE115CBCD}"/>
              </a:ext>
            </a:extLst>
          </p:cNvPr>
          <p:cNvSpPr>
            <a:spLocks noGrp="1"/>
          </p:cNvSpPr>
          <p:nvPr>
            <p:ph type="body" sz="quarter" idx="24"/>
          </p:nvPr>
        </p:nvSpPr>
        <p:spPr>
          <a:xfrm>
            <a:off x="7366941" y="3796260"/>
            <a:ext cx="2289838" cy="344705"/>
          </a:xfrm>
        </p:spPr>
        <p:txBody>
          <a:bodyPr lIns="91440" tIns="45720" rIns="91440" bIns="45720" anchor="t"/>
          <a:lstStyle/>
          <a:p>
            <a:pPr algn="ctr" rtl="0"/>
            <a:r>
              <a:rPr lang="tr-TR" sz="2000" b="1">
                <a:solidFill>
                  <a:srgbClr val="000000"/>
                </a:solidFill>
              </a:rPr>
              <a:t>Ayrımcılık ve ötekileştirme:</a:t>
            </a:r>
            <a:endParaRPr lang="tr-TR" sz="2000" b="1">
              <a:solidFill>
                <a:srgbClr val="000000"/>
              </a:solidFill>
              <a:ea typeface="Calibri"/>
              <a:cs typeface="Calibri"/>
            </a:endParaRPr>
          </a:p>
        </p:txBody>
      </p:sp>
      <p:sp>
        <p:nvSpPr>
          <p:cNvPr id="15" name="TextBox 14">
            <a:extLst>
              <a:ext uri="{FF2B5EF4-FFF2-40B4-BE49-F238E27FC236}">
                <a16:creationId xmlns:a16="http://schemas.microsoft.com/office/drawing/2014/main" id="{BC498671-CD0E-894D-BC2F-3FE2994F52DB}"/>
              </a:ext>
            </a:extLst>
          </p:cNvPr>
          <p:cNvSpPr txBox="1"/>
          <p:nvPr/>
        </p:nvSpPr>
        <p:spPr>
          <a:xfrm>
            <a:off x="1" y="381296"/>
            <a:ext cx="11504644" cy="1200329"/>
          </a:xfrm>
          <a:prstGeom prst="rect">
            <a:avLst/>
          </a:prstGeom>
          <a:solidFill>
            <a:srgbClr val="F79037"/>
          </a:solidFill>
        </p:spPr>
        <p:txBody>
          <a:bodyPr wrap="square" lIns="91440" tIns="45720" rIns="91440" bIns="45720" anchor="t">
            <a:spAutoFit/>
          </a:bodyPr>
          <a:lstStyle/>
          <a:p>
            <a:pPr marL="467995"/>
            <a:r>
              <a:rPr lang="en-US" sz="3600" b="0" i="0" err="1">
                <a:solidFill>
                  <a:schemeClr val="bg1"/>
                </a:solidFill>
                <a:effectLst/>
              </a:rPr>
              <a:t>Gıda</a:t>
            </a:r>
            <a:r>
              <a:rPr lang="en-US" sz="3600" b="0" i="0">
                <a:solidFill>
                  <a:schemeClr val="bg1"/>
                </a:solidFill>
                <a:effectLst/>
              </a:rPr>
              <a:t> </a:t>
            </a:r>
            <a:r>
              <a:rPr lang="en-US" sz="3600" b="0" i="0" err="1">
                <a:solidFill>
                  <a:schemeClr val="bg1"/>
                </a:solidFill>
                <a:effectLst/>
              </a:rPr>
              <a:t>üretim</a:t>
            </a:r>
            <a:r>
              <a:rPr lang="en-US" sz="3600" b="0" i="0">
                <a:solidFill>
                  <a:schemeClr val="bg1"/>
                </a:solidFill>
                <a:effectLst/>
              </a:rPr>
              <a:t> </a:t>
            </a:r>
            <a:r>
              <a:rPr lang="en-US" sz="3600" b="0" i="0" err="1">
                <a:solidFill>
                  <a:schemeClr val="bg1"/>
                </a:solidFill>
                <a:effectLst/>
              </a:rPr>
              <a:t>sisteminde</a:t>
            </a:r>
            <a:r>
              <a:rPr lang="en-US" sz="3600" b="0" i="0">
                <a:solidFill>
                  <a:schemeClr val="bg1"/>
                </a:solidFill>
                <a:effectLst/>
              </a:rPr>
              <a:t> </a:t>
            </a:r>
            <a:r>
              <a:rPr lang="en-US" sz="3600" b="1">
                <a:solidFill>
                  <a:schemeClr val="bg1"/>
                </a:solidFill>
                <a:ea typeface="+mn-lt"/>
                <a:cs typeface="+mn-lt"/>
              </a:rPr>
              <a:t>SOSYAL ADALETSİZLİĞE </a:t>
            </a:r>
            <a:r>
              <a:rPr lang="en-US" sz="3600" err="1">
                <a:solidFill>
                  <a:schemeClr val="bg1"/>
                </a:solidFill>
              </a:rPr>
              <a:t>yol</a:t>
            </a:r>
            <a:r>
              <a:rPr lang="en-US" sz="3600" b="0" i="0">
                <a:solidFill>
                  <a:schemeClr val="bg1"/>
                </a:solidFill>
                <a:effectLst/>
              </a:rPr>
              <a:t> </a:t>
            </a:r>
            <a:r>
              <a:rPr lang="en-US" sz="3600" b="0" i="0" err="1">
                <a:solidFill>
                  <a:schemeClr val="bg1"/>
                </a:solidFill>
                <a:effectLst/>
              </a:rPr>
              <a:t>açabilecek</a:t>
            </a:r>
            <a:r>
              <a:rPr lang="en-US" sz="3600" b="0" i="0">
                <a:solidFill>
                  <a:schemeClr val="bg1"/>
                </a:solidFill>
                <a:effectLst/>
              </a:rPr>
              <a:t> </a:t>
            </a:r>
            <a:r>
              <a:rPr lang="en-US" sz="3600" b="0" i="0" err="1">
                <a:solidFill>
                  <a:schemeClr val="bg1"/>
                </a:solidFill>
                <a:effectLst/>
              </a:rPr>
              <a:t>birçok</a:t>
            </a:r>
            <a:r>
              <a:rPr lang="en-US" sz="3600" b="0" i="0">
                <a:solidFill>
                  <a:schemeClr val="bg1"/>
                </a:solidFill>
                <a:effectLst/>
              </a:rPr>
              <a:t> </a:t>
            </a:r>
            <a:r>
              <a:rPr lang="en-US" sz="3600" b="0" i="0" err="1">
                <a:solidFill>
                  <a:schemeClr val="bg1"/>
                </a:solidFill>
                <a:effectLst/>
              </a:rPr>
              <a:t>sorun</a:t>
            </a:r>
            <a:r>
              <a:rPr lang="en-US" sz="3600" b="0" i="0">
                <a:solidFill>
                  <a:schemeClr val="bg1"/>
                </a:solidFill>
                <a:effectLst/>
              </a:rPr>
              <a:t> </a:t>
            </a:r>
            <a:r>
              <a:rPr lang="en-US" sz="3600" b="0" i="0" err="1">
                <a:solidFill>
                  <a:schemeClr val="bg1"/>
                </a:solidFill>
                <a:effectLst/>
              </a:rPr>
              <a:t>vardır</a:t>
            </a:r>
            <a:r>
              <a:rPr lang="en-US" sz="3600">
                <a:solidFill>
                  <a:schemeClr val="bg1"/>
                </a:solidFill>
              </a:rPr>
              <a:t>:</a:t>
            </a:r>
            <a:endParaRPr lang="en-IE" sz="3600">
              <a:solidFill>
                <a:schemeClr val="bg1"/>
              </a:solidFill>
              <a:ea typeface="Calibri" panose="020F0502020204030204"/>
              <a:cs typeface="Calibri" panose="020F0502020204030204"/>
            </a:endParaRPr>
          </a:p>
        </p:txBody>
      </p:sp>
      <p:pic>
        <p:nvPicPr>
          <p:cNvPr id="24" name="Picture Placeholder 22">
            <a:extLst>
              <a:ext uri="{FF2B5EF4-FFF2-40B4-BE49-F238E27FC236}">
                <a16:creationId xmlns:a16="http://schemas.microsoft.com/office/drawing/2014/main" id="{22C360BD-E841-A8E3-EAFD-C599C4571E3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923143" y="2062474"/>
            <a:ext cx="1723877" cy="1723877"/>
          </a:xfrm>
          <a:prstGeom prst="ellipse">
            <a:avLst/>
          </a:prstGeom>
        </p:spPr>
      </p:pic>
      <p:sp>
        <p:nvSpPr>
          <p:cNvPr id="26" name="Text Placeholder 12">
            <a:extLst>
              <a:ext uri="{FF2B5EF4-FFF2-40B4-BE49-F238E27FC236}">
                <a16:creationId xmlns:a16="http://schemas.microsoft.com/office/drawing/2014/main" id="{F966E6C4-4BEA-F269-8271-5920513ECA2C}"/>
              </a:ext>
            </a:extLst>
          </p:cNvPr>
          <p:cNvSpPr txBox="1">
            <a:spLocks/>
          </p:cNvSpPr>
          <p:nvPr/>
        </p:nvSpPr>
        <p:spPr>
          <a:xfrm>
            <a:off x="9729466" y="3791171"/>
            <a:ext cx="2289838" cy="34470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tr-TR" sz="2000" b="1">
                <a:solidFill>
                  <a:srgbClr val="000000"/>
                </a:solidFill>
              </a:rPr>
              <a:t>Yemek atıkları:</a:t>
            </a:r>
            <a:endParaRPr lang="tr-TR" sz="2000" b="1">
              <a:solidFill>
                <a:srgbClr val="000000"/>
              </a:solidFill>
              <a:ea typeface="Calibri"/>
              <a:cs typeface="Calibri"/>
            </a:endParaRPr>
          </a:p>
        </p:txBody>
      </p:sp>
      <p:sp>
        <p:nvSpPr>
          <p:cNvPr id="2" name="TextBox 1">
            <a:extLst>
              <a:ext uri="{FF2B5EF4-FFF2-40B4-BE49-F238E27FC236}">
                <a16:creationId xmlns:a16="http://schemas.microsoft.com/office/drawing/2014/main" id="{117ED161-4EDF-902B-E8BA-72CF26A8075A}"/>
              </a:ext>
            </a:extLst>
          </p:cNvPr>
          <p:cNvSpPr txBox="1"/>
          <p:nvPr/>
        </p:nvSpPr>
        <p:spPr>
          <a:xfrm>
            <a:off x="9547449" y="6185319"/>
            <a:ext cx="1847866" cy="598603"/>
          </a:xfrm>
          <a:prstGeom prst="rect">
            <a:avLst/>
          </a:prstGeom>
          <a:solidFill>
            <a:schemeClr val="bg1"/>
          </a:solidFill>
        </p:spPr>
        <p:txBody>
          <a:bodyPr wrap="square" rtlCol="0">
            <a:spAutoFit/>
          </a:bodyPr>
          <a:lstStyle/>
          <a:p>
            <a:endParaRPr lang="en-IE" dirty="0"/>
          </a:p>
        </p:txBody>
      </p:sp>
      <p:sp>
        <p:nvSpPr>
          <p:cNvPr id="25" name="Text Placeholder 11">
            <a:extLst>
              <a:ext uri="{FF2B5EF4-FFF2-40B4-BE49-F238E27FC236}">
                <a16:creationId xmlns:a16="http://schemas.microsoft.com/office/drawing/2014/main" id="{2BDEB2A8-8F7E-F2A7-EBFE-AEF0AE16D6D0}"/>
              </a:ext>
            </a:extLst>
          </p:cNvPr>
          <p:cNvSpPr txBox="1">
            <a:spLocks/>
          </p:cNvSpPr>
          <p:nvPr/>
        </p:nvSpPr>
        <p:spPr>
          <a:xfrm>
            <a:off x="9770743" y="4449136"/>
            <a:ext cx="2362525" cy="203857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1600" dirty="0">
                <a:solidFill>
                  <a:srgbClr val="000000"/>
                </a:solidFill>
              </a:rPr>
              <a:t>Gıda israfı, değerli kaynakların kaybına katkıda bulunarak,  özellikle de savunmasız bireyler için gıda güvensizliğini şiddetlendirerek sosyal adaletsizliği şiddetlendirebilir.</a:t>
            </a:r>
            <a:endParaRPr lang="tr-TR" sz="1600" dirty="0">
              <a:solidFill>
                <a:srgbClr val="000000"/>
              </a:solidFill>
              <a:ea typeface="Calibri"/>
              <a:cs typeface="Calibri"/>
            </a:endParaRPr>
          </a:p>
        </p:txBody>
      </p:sp>
    </p:spTree>
    <p:extLst>
      <p:ext uri="{BB962C8B-B14F-4D97-AF65-F5344CB8AC3E}">
        <p14:creationId xmlns:p14="http://schemas.microsoft.com/office/powerpoint/2010/main" val="1393017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0091C6-B864-654A-6678-F753AD723D25}"/>
              </a:ext>
            </a:extLst>
          </p:cNvPr>
          <p:cNvSpPr>
            <a:spLocks noGrp="1"/>
          </p:cNvSpPr>
          <p:nvPr>
            <p:ph type="body" sz="quarter" idx="18"/>
          </p:nvPr>
        </p:nvSpPr>
        <p:spPr>
          <a:xfrm>
            <a:off x="898526" y="1280887"/>
            <a:ext cx="5646737" cy="4605321"/>
          </a:xfrm>
        </p:spPr>
        <p:txBody>
          <a:bodyPr lIns="91440" tIns="45720" rIns="91440" bIns="45720" anchor="t"/>
          <a:lstStyle/>
          <a:p>
            <a:r>
              <a:rPr lang="tr-TR" dirty="0"/>
              <a:t>Gıda sistemimiz, sisteme doğrudan (çiftçiler, üreticiler, gıda hizmetleri vb.) ve dolaylı olarak (politika yapıcılar, tüketiciler, pazarlamacılar, lojistik vb.) dahil olan çeşitli taraflardan oluşan karmaşık ve dinamik bir yapıdır.</a:t>
            </a:r>
          </a:p>
          <a:p>
            <a:r>
              <a:rPr lang="tr-TR" dirty="0"/>
              <a:t>Gıda sistemimizin her adımında etik kaygılar mevcuttur. Gıda üretiminin yönetişimi ve ekonomisi, sürdürülebilirliği, gıdayı ne ölçüde israf ettiğimiz, gıda üretiminin doğal çevreyi nasıl etkilediği ve gıdanın sağlık üzerindeki etkisi gibi konular gıda sistemine dahildir. </a:t>
            </a:r>
            <a:endParaRPr lang="tr-TR" dirty="0">
              <a:cs typeface="Calibri" panose="020F0502020204030204"/>
            </a:endParaRPr>
          </a:p>
        </p:txBody>
      </p:sp>
      <p:sp>
        <p:nvSpPr>
          <p:cNvPr id="3" name="Text Placeholder 2">
            <a:extLst>
              <a:ext uri="{FF2B5EF4-FFF2-40B4-BE49-F238E27FC236}">
                <a16:creationId xmlns:a16="http://schemas.microsoft.com/office/drawing/2014/main" id="{B319A8B8-BDAD-721E-BD6A-1D874DF74A73}"/>
              </a:ext>
            </a:extLst>
          </p:cNvPr>
          <p:cNvSpPr>
            <a:spLocks noGrp="1"/>
          </p:cNvSpPr>
          <p:nvPr>
            <p:ph type="body" sz="quarter" idx="16"/>
          </p:nvPr>
        </p:nvSpPr>
        <p:spPr>
          <a:xfrm>
            <a:off x="898358" y="647051"/>
            <a:ext cx="4990998" cy="992652"/>
          </a:xfrm>
        </p:spPr>
        <p:txBody>
          <a:bodyPr/>
          <a:lstStyle/>
          <a:p>
            <a:pPr algn="l" rtl="0"/>
            <a:r>
              <a:rPr lang="en-IE" b="1"/>
              <a:t>Gıda Sistemimiz</a:t>
            </a:r>
          </a:p>
        </p:txBody>
      </p:sp>
      <p:pic>
        <p:nvPicPr>
          <p:cNvPr id="6" name="Picture Placeholder 5" descr="Child drawing the earth">
            <a:extLst>
              <a:ext uri="{FF2B5EF4-FFF2-40B4-BE49-F238E27FC236}">
                <a16:creationId xmlns:a16="http://schemas.microsoft.com/office/drawing/2014/main" id="{8A068948-24F0-14A6-22CA-F0AFD62B6D3A}"/>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46084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E93F63-C670-4008-7550-9A53A1B9D20D}"/>
              </a:ext>
            </a:extLst>
          </p:cNvPr>
          <p:cNvSpPr>
            <a:spLocks noGrp="1"/>
          </p:cNvSpPr>
          <p:nvPr>
            <p:ph type="body" sz="quarter" idx="18"/>
          </p:nvPr>
        </p:nvSpPr>
        <p:spPr>
          <a:xfrm>
            <a:off x="798380" y="1719132"/>
            <a:ext cx="10595237" cy="3849918"/>
          </a:xfrm>
        </p:spPr>
        <p:txBody>
          <a:bodyPr lIns="91440" tIns="45720" rIns="91440" bIns="45720" anchor="t"/>
          <a:lstStyle/>
          <a:p>
            <a:r>
              <a:rPr lang="tr-TR"/>
              <a:t>Bir önceki sunuda belirtildiği gibi, gıda üretimine ilişkin sosyal adalet konuları sadece adil ticaretle ilgili değildir. Herhangi bir ülkede (zengin veya fakir), çiftlik işçilerinin ve çiftçilerin koşulları, örneğin güvenlik (böcek ilacı güvenliği dahil) ve çalışma koşulları gibi konularda, çeşitli yasalarla (yeterince) korunabilir veya korunmayabilir.</a:t>
            </a:r>
            <a:endParaRPr lang="tr-TR">
              <a:ea typeface="Calibri"/>
              <a:cs typeface="Calibri"/>
            </a:endParaRPr>
          </a:p>
          <a:p>
            <a:r>
              <a:rPr lang="tr-TR" b="1">
                <a:solidFill>
                  <a:srgbClr val="F79037"/>
                </a:solidFill>
              </a:rPr>
              <a:t>Sosyal adaleti ele almak, </a:t>
            </a:r>
            <a:r>
              <a:rPr lang="tr-TR"/>
              <a:t>gıda üretimindeki sorunların yanında aşağıdakiler de dahil olmak üzere bir dizi konuyu ele almayı gerektirir: </a:t>
            </a:r>
            <a:r>
              <a:rPr lang="tr-TR" b="1"/>
              <a:t>güçlendirilmiş işçi koruma, küçük ölçekli üreticileri destekleme, adil arazi kullanım hakkını teşvik etme ve gıda israfını azaltma</a:t>
            </a:r>
            <a:r>
              <a:rPr lang="tr-TR"/>
              <a:t>. Bunun yanı sıra, gıda sistemlerini </a:t>
            </a:r>
            <a:r>
              <a:rPr lang="tr-TR">
                <a:ea typeface="+mn-lt"/>
                <a:cs typeface="+mn-lt"/>
              </a:rPr>
              <a:t>şekillendiren karmaşık toplumsal, ekonomik ve siyasi faktörleri tanımayı gerektirir ve tüm bireyler için daha adil ve sürdürülebilir bir gıda sistemi oluşturabilmek için bu temel sorunları tartışmayı içerir.</a:t>
            </a:r>
          </a:p>
        </p:txBody>
      </p:sp>
      <p:sp>
        <p:nvSpPr>
          <p:cNvPr id="3" name="Text Placeholder 2">
            <a:extLst>
              <a:ext uri="{FF2B5EF4-FFF2-40B4-BE49-F238E27FC236}">
                <a16:creationId xmlns:a16="http://schemas.microsoft.com/office/drawing/2014/main" id="{B8FE0E94-579F-DC1D-56B8-E2276442A8B6}"/>
              </a:ext>
            </a:extLst>
          </p:cNvPr>
          <p:cNvSpPr>
            <a:spLocks noGrp="1"/>
          </p:cNvSpPr>
          <p:nvPr>
            <p:ph type="body" sz="quarter" idx="16"/>
          </p:nvPr>
        </p:nvSpPr>
        <p:spPr/>
        <p:txBody>
          <a:bodyPr lIns="91440" tIns="45720" rIns="91440" bIns="45720" anchor="t">
            <a:noAutofit/>
          </a:bodyPr>
          <a:lstStyle/>
          <a:p>
            <a:pPr algn="l" rtl="0"/>
            <a:r>
              <a:rPr lang="tr-TR" b="1"/>
              <a:t>Sosyal adalet…</a:t>
            </a:r>
            <a:endParaRPr lang="tr-TR" b="1">
              <a:ea typeface="Calibri"/>
              <a:cs typeface="Calibri"/>
            </a:endParaRPr>
          </a:p>
        </p:txBody>
      </p:sp>
      <p:pic>
        <p:nvPicPr>
          <p:cNvPr id="4" name="Picture 3">
            <a:extLst>
              <a:ext uri="{FF2B5EF4-FFF2-40B4-BE49-F238E27FC236}">
                <a16:creationId xmlns:a16="http://schemas.microsoft.com/office/drawing/2014/main" id="{B75D0E5D-CD3D-2CEB-784C-CA30F214E96F}"/>
              </a:ext>
            </a:extLst>
          </p:cNvPr>
          <p:cNvPicPr>
            <a:picLocks noChangeAspect="1"/>
          </p:cNvPicPr>
          <p:nvPr/>
        </p:nvPicPr>
        <p:blipFill>
          <a:blip r:embed="rId2"/>
          <a:stretch>
            <a:fillRect/>
          </a:stretch>
        </p:blipFill>
        <p:spPr>
          <a:xfrm>
            <a:off x="10604661" y="538411"/>
            <a:ext cx="1033329" cy="1103783"/>
          </a:xfrm>
          <a:prstGeom prst="rect">
            <a:avLst/>
          </a:prstGeom>
        </p:spPr>
      </p:pic>
    </p:spTree>
    <p:extLst>
      <p:ext uri="{BB962C8B-B14F-4D97-AF65-F5344CB8AC3E}">
        <p14:creationId xmlns:p14="http://schemas.microsoft.com/office/powerpoint/2010/main" val="246301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3A5B04-0C3F-DD04-1007-BE688D95730B}"/>
              </a:ext>
            </a:extLst>
          </p:cNvPr>
          <p:cNvSpPr>
            <a:spLocks noGrp="1"/>
          </p:cNvSpPr>
          <p:nvPr>
            <p:ph type="body" sz="quarter" idx="16"/>
          </p:nvPr>
        </p:nvSpPr>
        <p:spPr/>
        <p:txBody>
          <a:bodyPr/>
          <a:lstStyle/>
          <a:p>
            <a:pPr algn="l" rtl="0"/>
            <a:r>
              <a:rPr lang="en-US"/>
              <a:t>Gıda ve Sağlık Arasındaki Bağlantı</a:t>
            </a:r>
          </a:p>
          <a:p>
            <a:pPr algn="l" rtl="0"/>
            <a:endParaRPr lang="en-IE"/>
          </a:p>
        </p:txBody>
      </p:sp>
      <p:sp>
        <p:nvSpPr>
          <p:cNvPr id="3" name="Text Placeholder 2">
            <a:extLst>
              <a:ext uri="{FF2B5EF4-FFF2-40B4-BE49-F238E27FC236}">
                <a16:creationId xmlns:a16="http://schemas.microsoft.com/office/drawing/2014/main" id="{74FB61CE-5ED9-AAC4-06EA-2102B87BDF80}"/>
              </a:ext>
            </a:extLst>
          </p:cNvPr>
          <p:cNvSpPr>
            <a:spLocks noGrp="1"/>
          </p:cNvSpPr>
          <p:nvPr>
            <p:ph type="body" sz="quarter" idx="17"/>
          </p:nvPr>
        </p:nvSpPr>
        <p:spPr/>
        <p:txBody>
          <a:bodyPr/>
          <a:lstStyle/>
          <a:p>
            <a:pPr algn="l" rtl="0"/>
            <a:r>
              <a:rPr lang="en-IE"/>
              <a:t>06</a:t>
            </a:r>
          </a:p>
        </p:txBody>
      </p:sp>
    </p:spTree>
    <p:extLst>
      <p:ext uri="{BB962C8B-B14F-4D97-AF65-F5344CB8AC3E}">
        <p14:creationId xmlns:p14="http://schemas.microsoft.com/office/powerpoint/2010/main" val="2780532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C1D4F-B6F3-AF74-E6DB-D41EF6F9BF2A}"/>
              </a:ext>
            </a:extLst>
          </p:cNvPr>
          <p:cNvSpPr>
            <a:spLocks noGrp="1"/>
          </p:cNvSpPr>
          <p:nvPr>
            <p:ph type="body" sz="quarter" idx="18"/>
          </p:nvPr>
        </p:nvSpPr>
        <p:spPr>
          <a:xfrm>
            <a:off x="898358" y="1882894"/>
            <a:ext cx="6631447" cy="3025975"/>
          </a:xfrm>
        </p:spPr>
        <p:txBody>
          <a:bodyPr lIns="91440" tIns="45720" rIns="91440" bIns="45720" anchor="t"/>
          <a:lstStyle/>
          <a:p>
            <a:r>
              <a:rPr lang="tr-TR"/>
              <a:t>Gıda ve sağlık arasındaki bağlantı karmaşık ve çok yönlüdür. Diyet dışında genetik, çevre, yaşam tarzı gibi çeşitli etkenler sağlığımızı etkileyebilmektedir.</a:t>
            </a:r>
            <a:endParaRPr lang="tr-TR">
              <a:ea typeface="Calibri"/>
              <a:cs typeface="Calibri"/>
            </a:endParaRPr>
          </a:p>
          <a:p>
            <a:pPr algn="l" rtl="0"/>
            <a:r>
              <a:rPr lang="tr-TR"/>
              <a:t>Ancak, şimdiye kadar öğrendiğimiz gibi, etik bir bakış açısıyla, gıda ve sağlık arasında açık bir bağlantı vardır. Yiyecek seçimlerimizin yalnızca kendi sağlığımız ve esenliğimiz üzerinde değil, aynı zamanda gezegenin ve diğer canlıların sağlığı ve esenliği üzerinde de doğrudan etkisi vardır.</a:t>
            </a:r>
            <a:endParaRPr lang="tr-TR">
              <a:ea typeface="Calibri"/>
              <a:cs typeface="Calibri"/>
            </a:endParaRPr>
          </a:p>
        </p:txBody>
      </p:sp>
      <p:sp>
        <p:nvSpPr>
          <p:cNvPr id="3" name="Text Placeholder 2">
            <a:extLst>
              <a:ext uri="{FF2B5EF4-FFF2-40B4-BE49-F238E27FC236}">
                <a16:creationId xmlns:a16="http://schemas.microsoft.com/office/drawing/2014/main" id="{4A712911-C733-DF0B-35C5-AF2AEB232BB4}"/>
              </a:ext>
            </a:extLst>
          </p:cNvPr>
          <p:cNvSpPr>
            <a:spLocks noGrp="1"/>
          </p:cNvSpPr>
          <p:nvPr>
            <p:ph type="body" sz="quarter" idx="16"/>
          </p:nvPr>
        </p:nvSpPr>
        <p:spPr/>
        <p:txBody>
          <a:bodyPr lIns="91440" tIns="45720" rIns="91440" bIns="45720" anchor="t">
            <a:noAutofit/>
          </a:bodyPr>
          <a:lstStyle/>
          <a:p>
            <a:r>
              <a:rPr lang="tr-TR"/>
              <a:t>Yemek ve Sağlık</a:t>
            </a:r>
            <a:endParaRPr lang="tr-TR">
              <a:ea typeface="Calibri"/>
              <a:cs typeface="Calibri"/>
            </a:endParaRPr>
          </a:p>
        </p:txBody>
      </p:sp>
      <p:pic>
        <p:nvPicPr>
          <p:cNvPr id="6" name="Picture Placeholder 5" descr="A bowl of food  Description automatically generated with low confidence">
            <a:extLst>
              <a:ext uri="{FF2B5EF4-FFF2-40B4-BE49-F238E27FC236}">
                <a16:creationId xmlns:a16="http://schemas.microsoft.com/office/drawing/2014/main" id="{3864483B-DEEB-4813-6501-6F0FCBEB878E}"/>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l="1974" r="1974"/>
          <a:stretch>
            <a:fillRect/>
          </a:stretch>
        </p:blipFill>
        <p:spPr/>
      </p:pic>
    </p:spTree>
    <p:extLst>
      <p:ext uri="{BB962C8B-B14F-4D97-AF65-F5344CB8AC3E}">
        <p14:creationId xmlns:p14="http://schemas.microsoft.com/office/powerpoint/2010/main" val="1122579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A1D7B-B27B-CF39-C588-3C79239290C6}"/>
              </a:ext>
            </a:extLst>
          </p:cNvPr>
          <p:cNvSpPr>
            <a:spLocks noGrp="1"/>
          </p:cNvSpPr>
          <p:nvPr>
            <p:ph type="body" idx="1"/>
          </p:nvPr>
        </p:nvSpPr>
        <p:spPr>
          <a:xfrm>
            <a:off x="-6670" y="214604"/>
            <a:ext cx="9057364" cy="1194318"/>
          </a:xfrm>
        </p:spPr>
        <p:txBody>
          <a:bodyPr>
            <a:noAutofit/>
          </a:bodyPr>
          <a:lstStyle/>
          <a:p>
            <a:pPr marL="323850" indent="0" algn="l" rtl="0"/>
            <a:r>
              <a:rPr lang="tr-TR" sz="3200">
                <a:solidFill>
                  <a:srgbClr val="000000"/>
                </a:solidFill>
              </a:rPr>
              <a:t>Bir gıda girişimcisi olarak, gıda ve sağlık arasındaki bağlantıyı kabul etmek, sürdürülebilir ve etik bir gıda işi kurmanın temelidir.</a:t>
            </a:r>
          </a:p>
          <a:p>
            <a:pPr marL="323850" indent="0" algn="l" rtl="0"/>
            <a:r>
              <a:rPr lang="tr-TR" sz="3200">
                <a:solidFill>
                  <a:srgbClr val="000000"/>
                </a:solidFill>
              </a:rPr>
              <a:t>İşte bunu yapmanın bazı yolları:</a:t>
            </a:r>
          </a:p>
        </p:txBody>
      </p:sp>
      <p:sp>
        <p:nvSpPr>
          <p:cNvPr id="3" name="Text Placeholder 2">
            <a:extLst>
              <a:ext uri="{FF2B5EF4-FFF2-40B4-BE49-F238E27FC236}">
                <a16:creationId xmlns:a16="http://schemas.microsoft.com/office/drawing/2014/main" id="{160B8126-9ECC-C363-F44F-FA18D7D978F2}"/>
              </a:ext>
            </a:extLst>
          </p:cNvPr>
          <p:cNvSpPr>
            <a:spLocks noGrp="1"/>
          </p:cNvSpPr>
          <p:nvPr>
            <p:ph type="body" idx="2"/>
          </p:nvPr>
        </p:nvSpPr>
        <p:spPr>
          <a:xfrm>
            <a:off x="685651" y="3556206"/>
            <a:ext cx="1766146" cy="977531"/>
          </a:xfrm>
        </p:spPr>
        <p:txBody>
          <a:bodyPr/>
          <a:lstStyle/>
          <a:p>
            <a:pPr marL="0" indent="0" rtl="0"/>
            <a:r>
              <a:rPr lang="en-US" sz="2000">
                <a:solidFill>
                  <a:srgbClr val="000000"/>
                </a:solidFill>
              </a:rPr>
              <a:t>Ürünlerinizin besin değerini vurgulayın</a:t>
            </a:r>
            <a:endParaRPr lang="en-IE" sz="2000">
              <a:solidFill>
                <a:srgbClr val="000000"/>
              </a:solidFill>
            </a:endParaRPr>
          </a:p>
        </p:txBody>
      </p:sp>
      <p:sp>
        <p:nvSpPr>
          <p:cNvPr id="6" name="Text Placeholder 5">
            <a:extLst>
              <a:ext uri="{FF2B5EF4-FFF2-40B4-BE49-F238E27FC236}">
                <a16:creationId xmlns:a16="http://schemas.microsoft.com/office/drawing/2014/main" id="{4CB131E2-6ADD-FF85-6761-0B10E3C0276F}"/>
              </a:ext>
            </a:extLst>
          </p:cNvPr>
          <p:cNvSpPr>
            <a:spLocks noGrp="1"/>
          </p:cNvSpPr>
          <p:nvPr>
            <p:ph type="body" idx="10"/>
          </p:nvPr>
        </p:nvSpPr>
        <p:spPr>
          <a:xfrm>
            <a:off x="3189015" y="2674303"/>
            <a:ext cx="586612" cy="597538"/>
          </a:xfrm>
        </p:spPr>
        <p:txBody>
          <a:bodyPr/>
          <a:lstStyle/>
          <a:p>
            <a:pPr algn="l" rtl="0"/>
            <a:r>
              <a:rPr lang="en-IE">
                <a:solidFill>
                  <a:srgbClr val="B2DDDC"/>
                </a:solidFill>
              </a:rPr>
              <a:t>2</a:t>
            </a:r>
          </a:p>
        </p:txBody>
      </p:sp>
      <p:sp>
        <p:nvSpPr>
          <p:cNvPr id="7" name="Text Placeholder 6">
            <a:extLst>
              <a:ext uri="{FF2B5EF4-FFF2-40B4-BE49-F238E27FC236}">
                <a16:creationId xmlns:a16="http://schemas.microsoft.com/office/drawing/2014/main" id="{BBA075B8-05C8-5D93-A49C-C184B1F10C71}"/>
              </a:ext>
            </a:extLst>
          </p:cNvPr>
          <p:cNvSpPr>
            <a:spLocks noGrp="1"/>
          </p:cNvSpPr>
          <p:nvPr>
            <p:ph type="body" idx="11"/>
          </p:nvPr>
        </p:nvSpPr>
        <p:spPr>
          <a:xfrm>
            <a:off x="5498757" y="2594503"/>
            <a:ext cx="586612" cy="597538"/>
          </a:xfrm>
        </p:spPr>
        <p:txBody>
          <a:bodyPr/>
          <a:lstStyle/>
          <a:p>
            <a:pPr algn="l" rtl="0"/>
            <a:r>
              <a:rPr lang="en-IE">
                <a:solidFill>
                  <a:srgbClr val="F1A0C2"/>
                </a:solidFill>
              </a:rPr>
              <a:t>3</a:t>
            </a:r>
          </a:p>
        </p:txBody>
      </p:sp>
      <p:sp>
        <p:nvSpPr>
          <p:cNvPr id="9" name="Text Placeholder 8">
            <a:extLst>
              <a:ext uri="{FF2B5EF4-FFF2-40B4-BE49-F238E27FC236}">
                <a16:creationId xmlns:a16="http://schemas.microsoft.com/office/drawing/2014/main" id="{FA44AC62-9DC6-976E-DCD4-FBBB59E33AA3}"/>
              </a:ext>
            </a:extLst>
          </p:cNvPr>
          <p:cNvSpPr>
            <a:spLocks noGrp="1"/>
          </p:cNvSpPr>
          <p:nvPr>
            <p:ph type="body" idx="13"/>
          </p:nvPr>
        </p:nvSpPr>
        <p:spPr>
          <a:xfrm>
            <a:off x="799182" y="2734403"/>
            <a:ext cx="586612" cy="597538"/>
          </a:xfrm>
        </p:spPr>
        <p:txBody>
          <a:bodyPr/>
          <a:lstStyle/>
          <a:p>
            <a:pPr algn="l" rtl="0"/>
            <a:r>
              <a:rPr lang="en-IE">
                <a:solidFill>
                  <a:srgbClr val="F79037"/>
                </a:solidFill>
              </a:rPr>
              <a:t>1</a:t>
            </a:r>
          </a:p>
        </p:txBody>
      </p:sp>
      <p:sp>
        <p:nvSpPr>
          <p:cNvPr id="11" name="Text Placeholder 10">
            <a:extLst>
              <a:ext uri="{FF2B5EF4-FFF2-40B4-BE49-F238E27FC236}">
                <a16:creationId xmlns:a16="http://schemas.microsoft.com/office/drawing/2014/main" id="{4F24376C-9954-C54D-8A48-7B04DF73F8D8}"/>
              </a:ext>
            </a:extLst>
          </p:cNvPr>
          <p:cNvSpPr>
            <a:spLocks noGrp="1"/>
          </p:cNvSpPr>
          <p:nvPr>
            <p:ph type="body" idx="15"/>
          </p:nvPr>
        </p:nvSpPr>
        <p:spPr>
          <a:xfrm>
            <a:off x="10066334" y="2598692"/>
            <a:ext cx="586612" cy="597538"/>
          </a:xfrm>
        </p:spPr>
        <p:txBody>
          <a:bodyPr/>
          <a:lstStyle/>
          <a:p>
            <a:pPr algn="l" rtl="0"/>
            <a:r>
              <a:rPr lang="en-IE">
                <a:solidFill>
                  <a:srgbClr val="B2DDDC"/>
                </a:solidFill>
              </a:rPr>
              <a:t>5</a:t>
            </a:r>
          </a:p>
        </p:txBody>
      </p:sp>
      <p:sp>
        <p:nvSpPr>
          <p:cNvPr id="12" name="Text Placeholder 11">
            <a:extLst>
              <a:ext uri="{FF2B5EF4-FFF2-40B4-BE49-F238E27FC236}">
                <a16:creationId xmlns:a16="http://schemas.microsoft.com/office/drawing/2014/main" id="{57F60898-309F-8BFD-1283-2A9A3B7B941C}"/>
              </a:ext>
            </a:extLst>
          </p:cNvPr>
          <p:cNvSpPr>
            <a:spLocks noGrp="1"/>
          </p:cNvSpPr>
          <p:nvPr>
            <p:ph type="body" idx="6"/>
          </p:nvPr>
        </p:nvSpPr>
        <p:spPr>
          <a:xfrm>
            <a:off x="7723240" y="2581105"/>
            <a:ext cx="586612" cy="597538"/>
          </a:xfrm>
        </p:spPr>
        <p:txBody>
          <a:bodyPr/>
          <a:lstStyle/>
          <a:p>
            <a:pPr algn="l" rtl="0"/>
            <a:r>
              <a:rPr lang="en-IE">
                <a:solidFill>
                  <a:srgbClr val="F79037"/>
                </a:solidFill>
              </a:rPr>
              <a:t>4</a:t>
            </a:r>
          </a:p>
        </p:txBody>
      </p:sp>
      <p:sp>
        <p:nvSpPr>
          <p:cNvPr id="13" name="Text Placeholder 2">
            <a:extLst>
              <a:ext uri="{FF2B5EF4-FFF2-40B4-BE49-F238E27FC236}">
                <a16:creationId xmlns:a16="http://schemas.microsoft.com/office/drawing/2014/main" id="{31CA8FA2-051A-9513-12A8-5FE459024DF1}"/>
              </a:ext>
            </a:extLst>
          </p:cNvPr>
          <p:cNvSpPr txBox="1">
            <a:spLocks/>
          </p:cNvSpPr>
          <p:nvPr/>
        </p:nvSpPr>
        <p:spPr>
          <a:xfrm>
            <a:off x="9812526" y="3556205"/>
            <a:ext cx="1922453" cy="977531"/>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000" dirty="0" err="1">
                <a:solidFill>
                  <a:srgbClr val="000000"/>
                </a:solidFill>
              </a:rPr>
              <a:t>Sağlıklı</a:t>
            </a:r>
            <a:r>
              <a:rPr lang="en-US" sz="2000" dirty="0">
                <a:solidFill>
                  <a:srgbClr val="000000"/>
                </a:solidFill>
              </a:rPr>
              <a:t> </a:t>
            </a:r>
            <a:r>
              <a:rPr lang="en-US" sz="2000" dirty="0" err="1">
                <a:solidFill>
                  <a:srgbClr val="000000"/>
                </a:solidFill>
              </a:rPr>
              <a:t>beslenme</a:t>
            </a:r>
            <a:r>
              <a:rPr lang="en-US" sz="2000" dirty="0">
                <a:solidFill>
                  <a:srgbClr val="000000"/>
                </a:solidFill>
              </a:rPr>
              <a:t> </a:t>
            </a:r>
            <a:r>
              <a:rPr lang="en-US" sz="2000" dirty="0" err="1">
                <a:solidFill>
                  <a:srgbClr val="000000"/>
                </a:solidFill>
              </a:rPr>
              <a:t>alışkanlıklarını</a:t>
            </a:r>
            <a:r>
              <a:rPr lang="en-US" sz="2000" dirty="0">
                <a:solidFill>
                  <a:srgbClr val="000000"/>
                </a:solidFill>
              </a:rPr>
              <a:t> </a:t>
            </a:r>
            <a:r>
              <a:rPr lang="en-US" sz="2000" dirty="0" err="1">
                <a:solidFill>
                  <a:srgbClr val="000000"/>
                </a:solidFill>
              </a:rPr>
              <a:t>teşvik</a:t>
            </a:r>
            <a:r>
              <a:rPr lang="en-US" sz="2000" dirty="0">
                <a:solidFill>
                  <a:srgbClr val="000000"/>
                </a:solidFill>
              </a:rPr>
              <a:t> </a:t>
            </a:r>
            <a:r>
              <a:rPr lang="en-US" sz="2000" dirty="0" err="1">
                <a:solidFill>
                  <a:srgbClr val="000000"/>
                </a:solidFill>
              </a:rPr>
              <a:t>edin</a:t>
            </a:r>
            <a:endParaRPr lang="en-IE" sz="2000" dirty="0">
              <a:solidFill>
                <a:srgbClr val="000000"/>
              </a:solidFill>
            </a:endParaRPr>
          </a:p>
        </p:txBody>
      </p:sp>
      <p:sp>
        <p:nvSpPr>
          <p:cNvPr id="14" name="Text Placeholder 2">
            <a:extLst>
              <a:ext uri="{FF2B5EF4-FFF2-40B4-BE49-F238E27FC236}">
                <a16:creationId xmlns:a16="http://schemas.microsoft.com/office/drawing/2014/main" id="{86F797E9-521C-AB1F-6E74-31E11F00AE9B}"/>
              </a:ext>
            </a:extLst>
          </p:cNvPr>
          <p:cNvSpPr txBox="1">
            <a:spLocks/>
          </p:cNvSpPr>
          <p:nvPr/>
        </p:nvSpPr>
        <p:spPr>
          <a:xfrm>
            <a:off x="7538783" y="3597325"/>
            <a:ext cx="1850314" cy="977531"/>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000">
                <a:solidFill>
                  <a:srgbClr val="000000"/>
                </a:solidFill>
              </a:rPr>
              <a:t>Çeşitli diyet seçenekleri sunun</a:t>
            </a:r>
            <a:endParaRPr lang="en-IE" sz="2000">
              <a:solidFill>
                <a:srgbClr val="000000"/>
              </a:solidFill>
            </a:endParaRPr>
          </a:p>
        </p:txBody>
      </p:sp>
      <p:sp>
        <p:nvSpPr>
          <p:cNvPr id="15" name="Text Placeholder 2">
            <a:extLst>
              <a:ext uri="{FF2B5EF4-FFF2-40B4-BE49-F238E27FC236}">
                <a16:creationId xmlns:a16="http://schemas.microsoft.com/office/drawing/2014/main" id="{FA34453E-6925-A009-45BE-803C90F8C163}"/>
              </a:ext>
            </a:extLst>
          </p:cNvPr>
          <p:cNvSpPr txBox="1">
            <a:spLocks/>
          </p:cNvSpPr>
          <p:nvPr/>
        </p:nvSpPr>
        <p:spPr>
          <a:xfrm>
            <a:off x="5212927" y="3595024"/>
            <a:ext cx="1766146" cy="977531"/>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000" err="1">
                <a:solidFill>
                  <a:srgbClr val="000000"/>
                </a:solidFill>
              </a:rPr>
              <a:t>Yerel</a:t>
            </a:r>
            <a:r>
              <a:rPr lang="en-US" sz="2000">
                <a:solidFill>
                  <a:srgbClr val="000000"/>
                </a:solidFill>
              </a:rPr>
              <a:t> </a:t>
            </a:r>
            <a:r>
              <a:rPr lang="en-US" sz="2000" err="1">
                <a:solidFill>
                  <a:srgbClr val="000000"/>
                </a:solidFill>
              </a:rPr>
              <a:t>ve</a:t>
            </a:r>
            <a:r>
              <a:rPr lang="en-US" sz="2000">
                <a:solidFill>
                  <a:srgbClr val="000000"/>
                </a:solidFill>
              </a:rPr>
              <a:t> </a:t>
            </a:r>
            <a:r>
              <a:rPr lang="en-US" sz="2000" err="1">
                <a:solidFill>
                  <a:srgbClr val="000000"/>
                </a:solidFill>
              </a:rPr>
              <a:t>organik</a:t>
            </a:r>
            <a:r>
              <a:rPr lang="en-US" sz="2000">
                <a:solidFill>
                  <a:srgbClr val="000000"/>
                </a:solidFill>
              </a:rPr>
              <a:t> </a:t>
            </a:r>
            <a:r>
              <a:rPr lang="en-US" sz="2000" err="1">
                <a:solidFill>
                  <a:srgbClr val="000000"/>
                </a:solidFill>
              </a:rPr>
              <a:t>tarımı</a:t>
            </a:r>
            <a:r>
              <a:rPr lang="en-US" sz="2000">
                <a:solidFill>
                  <a:srgbClr val="000000"/>
                </a:solidFill>
              </a:rPr>
              <a:t> </a:t>
            </a:r>
            <a:r>
              <a:rPr lang="en-US" sz="2000" err="1">
                <a:solidFill>
                  <a:srgbClr val="000000"/>
                </a:solidFill>
              </a:rPr>
              <a:t>destekleyin</a:t>
            </a:r>
          </a:p>
        </p:txBody>
      </p:sp>
      <p:sp>
        <p:nvSpPr>
          <p:cNvPr id="16" name="Text Placeholder 2">
            <a:extLst>
              <a:ext uri="{FF2B5EF4-FFF2-40B4-BE49-F238E27FC236}">
                <a16:creationId xmlns:a16="http://schemas.microsoft.com/office/drawing/2014/main" id="{5A4A12E5-B8CB-17FD-8C2B-4FE3E6B2550D}"/>
              </a:ext>
            </a:extLst>
          </p:cNvPr>
          <p:cNvSpPr txBox="1">
            <a:spLocks/>
          </p:cNvSpPr>
          <p:nvPr/>
        </p:nvSpPr>
        <p:spPr>
          <a:xfrm>
            <a:off x="2892554" y="3467264"/>
            <a:ext cx="1766146" cy="1632069"/>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000" dirty="0" err="1">
                <a:solidFill>
                  <a:srgbClr val="000000"/>
                </a:solidFill>
              </a:rPr>
              <a:t>Yüksek</a:t>
            </a:r>
            <a:r>
              <a:rPr lang="en-US" sz="2000" dirty="0">
                <a:solidFill>
                  <a:srgbClr val="000000"/>
                </a:solidFill>
              </a:rPr>
              <a:t> </a:t>
            </a:r>
            <a:r>
              <a:rPr lang="en-US" sz="2000" dirty="0" err="1">
                <a:solidFill>
                  <a:srgbClr val="000000"/>
                </a:solidFill>
              </a:rPr>
              <a:t>kaliteli</a:t>
            </a:r>
            <a:r>
              <a:rPr lang="en-US" sz="2000" dirty="0">
                <a:solidFill>
                  <a:srgbClr val="000000"/>
                </a:solidFill>
              </a:rPr>
              <a:t>, </a:t>
            </a:r>
            <a:r>
              <a:rPr lang="en-US" sz="2000" dirty="0" err="1">
                <a:solidFill>
                  <a:srgbClr val="000000"/>
                </a:solidFill>
              </a:rPr>
              <a:t>sürdürülebilir</a:t>
            </a:r>
            <a:r>
              <a:rPr lang="en-US" sz="2000" dirty="0">
                <a:solidFill>
                  <a:srgbClr val="000000"/>
                </a:solidFill>
              </a:rPr>
              <a:t> </a:t>
            </a:r>
            <a:r>
              <a:rPr lang="en-US" sz="2000" dirty="0" err="1">
                <a:solidFill>
                  <a:srgbClr val="000000"/>
                </a:solidFill>
              </a:rPr>
              <a:t>malzemeler</a:t>
            </a:r>
            <a:r>
              <a:rPr lang="en-US" sz="2000" dirty="0">
                <a:solidFill>
                  <a:srgbClr val="000000"/>
                </a:solidFill>
              </a:rPr>
              <a:t> </a:t>
            </a:r>
            <a:r>
              <a:rPr lang="en-US" sz="2000" dirty="0" err="1">
                <a:solidFill>
                  <a:srgbClr val="000000"/>
                </a:solidFill>
              </a:rPr>
              <a:t>kullanın</a:t>
            </a:r>
            <a:endParaRPr lang="en-IE" sz="2000" dirty="0">
              <a:solidFill>
                <a:srgbClr val="000000"/>
              </a:solidFill>
            </a:endParaRPr>
          </a:p>
        </p:txBody>
      </p:sp>
    </p:spTree>
    <p:extLst>
      <p:ext uri="{BB962C8B-B14F-4D97-AF65-F5344CB8AC3E}">
        <p14:creationId xmlns:p14="http://schemas.microsoft.com/office/powerpoint/2010/main" val="2689637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9F833-8740-A6A3-F504-3E001DE88A01}"/>
              </a:ext>
            </a:extLst>
          </p:cNvPr>
          <p:cNvSpPr>
            <a:spLocks noGrp="1"/>
          </p:cNvSpPr>
          <p:nvPr>
            <p:ph type="body" sz="quarter" idx="18"/>
          </p:nvPr>
        </p:nvSpPr>
        <p:spPr>
          <a:xfrm>
            <a:off x="811763" y="1950099"/>
            <a:ext cx="5458407" cy="3660288"/>
          </a:xfrm>
        </p:spPr>
        <p:txBody>
          <a:bodyPr lIns="91440" tIns="45720" rIns="91440" bIns="45720" anchor="t"/>
          <a:lstStyle/>
          <a:p>
            <a:r>
              <a:rPr lang="tr-TR"/>
              <a:t>Ürünlerinizin </a:t>
            </a:r>
            <a:r>
              <a:rPr lang="tr-TR" b="1"/>
              <a:t>besleyici </a:t>
            </a:r>
            <a:r>
              <a:rPr lang="tr-TR"/>
              <a:t>olduğundan emin olun ve müşterilere </a:t>
            </a:r>
            <a:r>
              <a:rPr lang="tr-TR">
                <a:ea typeface="+mn-lt"/>
                <a:cs typeface="+mn-lt"/>
              </a:rPr>
              <a:t>diyetleri hakkında </a:t>
            </a:r>
            <a:r>
              <a:rPr lang="tr-TR" err="1">
                <a:ea typeface="+mn-lt"/>
                <a:cs typeface="+mn-lt"/>
              </a:rPr>
              <a:t>bi-linçli</a:t>
            </a:r>
            <a:r>
              <a:rPr lang="tr-TR">
                <a:ea typeface="+mn-lt"/>
                <a:cs typeface="+mn-lt"/>
              </a:rPr>
              <a:t> seçimler yapmalarını sağlayacak</a:t>
            </a:r>
            <a:r>
              <a:rPr lang="tr-TR"/>
              <a:t> </a:t>
            </a:r>
            <a:r>
              <a:rPr lang="tr-TR" b="1"/>
              <a:t>bil-</a:t>
            </a:r>
            <a:r>
              <a:rPr lang="tr-TR" b="1" err="1"/>
              <a:t>giyi</a:t>
            </a:r>
            <a:r>
              <a:rPr lang="tr-TR" b="1"/>
              <a:t> </a:t>
            </a:r>
            <a:r>
              <a:rPr lang="tr-TR"/>
              <a:t>verin.</a:t>
            </a:r>
            <a:endParaRPr lang="tr-TR">
              <a:ea typeface="Calibri"/>
              <a:cs typeface="Calibri"/>
            </a:endParaRPr>
          </a:p>
          <a:p>
            <a:pPr algn="l" rtl="0"/>
            <a:r>
              <a:rPr lang="tr-TR"/>
              <a:t>Ambalajınızda, web sitenizde ve pazarlama malzemelerinizde ürünlerinizin temel besinlerini ve sağlık yararlarını vurgulayın.</a:t>
            </a:r>
            <a:endParaRPr lang="tr-TR">
              <a:ea typeface="Calibri"/>
              <a:cs typeface="Calibri"/>
            </a:endParaRPr>
          </a:p>
          <a:p>
            <a:pPr algn="l" rtl="0"/>
            <a:r>
              <a:rPr lang="tr-TR" b="1">
                <a:solidFill>
                  <a:srgbClr val="F79037"/>
                </a:solidFill>
                <a:hlinkClick r:id="rId2">
                  <a:extLst>
                    <a:ext uri="{A12FA001-AC4F-418D-AE19-62706E023703}">
                      <ahyp:hlinkClr xmlns:ahyp="http://schemas.microsoft.com/office/drawing/2018/hyperlinkcolor" val="tx"/>
                    </a:ext>
                  </a:extLst>
                </a:hlinkClick>
              </a:rPr>
              <a:t>ÖRNEK – GOOD4U Hikayemiz | Good4U Hakkında – Good4U Çevrimiçi</a:t>
            </a:r>
            <a:endParaRPr lang="tr-TR" b="1">
              <a:solidFill>
                <a:srgbClr val="F79037"/>
              </a:solidFill>
              <a:ea typeface="Calibri"/>
              <a:cs typeface="Calibri"/>
            </a:endParaRPr>
          </a:p>
          <a:p>
            <a:pPr algn="l" rtl="0"/>
            <a:endParaRPr lang="tr-TR">
              <a:ea typeface="Calibri"/>
              <a:cs typeface="Calibri"/>
            </a:endParaRPr>
          </a:p>
        </p:txBody>
      </p:sp>
      <p:sp>
        <p:nvSpPr>
          <p:cNvPr id="3" name="Text Placeholder 2">
            <a:extLst>
              <a:ext uri="{FF2B5EF4-FFF2-40B4-BE49-F238E27FC236}">
                <a16:creationId xmlns:a16="http://schemas.microsoft.com/office/drawing/2014/main" id="{E5DC1E8B-8B6E-6997-5137-F6FA1F736DA8}"/>
              </a:ext>
            </a:extLst>
          </p:cNvPr>
          <p:cNvSpPr>
            <a:spLocks noGrp="1"/>
          </p:cNvSpPr>
          <p:nvPr>
            <p:ph type="body" sz="quarter" idx="16"/>
          </p:nvPr>
        </p:nvSpPr>
        <p:spPr>
          <a:xfrm>
            <a:off x="743055" y="751288"/>
            <a:ext cx="5527115" cy="992652"/>
          </a:xfrm>
        </p:spPr>
        <p:txBody>
          <a:bodyPr lIns="91440" tIns="45720" rIns="91440" bIns="45720" anchor="t">
            <a:noAutofit/>
          </a:bodyPr>
          <a:lstStyle/>
          <a:p>
            <a:r>
              <a:rPr lang="tr-TR"/>
              <a:t>1: Ürünlerinizin besin değerini vurgulayın</a:t>
            </a:r>
            <a:endParaRPr lang="tr-TR">
              <a:ea typeface="Calibri"/>
              <a:cs typeface="Calibri"/>
            </a:endParaRPr>
          </a:p>
        </p:txBody>
      </p:sp>
      <p:pic>
        <p:nvPicPr>
          <p:cNvPr id="6" name="Picture Placeholder 5" descr="A picture containing calendar  Description automatically generated">
            <a:extLst>
              <a:ext uri="{FF2B5EF4-FFF2-40B4-BE49-F238E27FC236}">
                <a16:creationId xmlns:a16="http://schemas.microsoft.com/office/drawing/2014/main" id="{65313E52-4661-255C-EB0B-FCBE26939AEA}"/>
              </a:ext>
            </a:extLst>
          </p:cNvPr>
          <p:cNvPicPr>
            <a:picLocks noGrp="1" noChangeAspect="1"/>
          </p:cNvPicPr>
          <p:nvPr>
            <p:ph type="pic" sz="quarter" idx="42"/>
          </p:nvPr>
        </p:nvPicPr>
        <p:blipFill rotWithShape="1">
          <a:blip r:embed="rId3"/>
          <a:srcRect/>
          <a:stretch/>
        </p:blipFill>
        <p:spPr>
          <a:xfrm>
            <a:off x="6545263" y="1452563"/>
            <a:ext cx="5646737" cy="4656137"/>
          </a:xfrm>
        </p:spPr>
      </p:pic>
      <p:grpSp>
        <p:nvGrpSpPr>
          <p:cNvPr id="4" name="Graphic 4">
            <a:extLst>
              <a:ext uri="{FF2B5EF4-FFF2-40B4-BE49-F238E27FC236}">
                <a16:creationId xmlns:a16="http://schemas.microsoft.com/office/drawing/2014/main" id="{0D1AD249-F104-CD81-829C-8B707D95D26A}"/>
              </a:ext>
            </a:extLst>
          </p:cNvPr>
          <p:cNvGrpSpPr/>
          <p:nvPr/>
        </p:nvGrpSpPr>
        <p:grpSpPr>
          <a:xfrm>
            <a:off x="5335435" y="5210842"/>
            <a:ext cx="540676" cy="897858"/>
            <a:chOff x="9129274" y="2719113"/>
            <a:chExt cx="717139" cy="1386497"/>
          </a:xfrm>
          <a:solidFill>
            <a:srgbClr val="F79037"/>
          </a:solidFill>
        </p:grpSpPr>
        <p:grpSp>
          <p:nvGrpSpPr>
            <p:cNvPr id="5" name="Graphic 4">
              <a:extLst>
                <a:ext uri="{FF2B5EF4-FFF2-40B4-BE49-F238E27FC236}">
                  <a16:creationId xmlns:a16="http://schemas.microsoft.com/office/drawing/2014/main" id="{29E3DF79-43E3-9DE8-3D1E-89B9EE2656F8}"/>
                </a:ext>
              </a:extLst>
            </p:cNvPr>
            <p:cNvGrpSpPr/>
            <p:nvPr/>
          </p:nvGrpSpPr>
          <p:grpSpPr>
            <a:xfrm>
              <a:off x="9159507" y="2719113"/>
              <a:ext cx="446280" cy="440141"/>
              <a:chOff x="9159507" y="2719113"/>
              <a:chExt cx="446280" cy="440141"/>
            </a:xfrm>
            <a:grpFill/>
          </p:grpSpPr>
          <p:sp>
            <p:nvSpPr>
              <p:cNvPr id="15" name="Freeform 18">
                <a:extLst>
                  <a:ext uri="{FF2B5EF4-FFF2-40B4-BE49-F238E27FC236}">
                    <a16:creationId xmlns:a16="http://schemas.microsoft.com/office/drawing/2014/main" id="{90622BDF-A9AA-96A9-A143-261C074EEDB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16" name="Freeform 19">
                <a:extLst>
                  <a:ext uri="{FF2B5EF4-FFF2-40B4-BE49-F238E27FC236}">
                    <a16:creationId xmlns:a16="http://schemas.microsoft.com/office/drawing/2014/main" id="{B80E304B-719E-9C09-9CC1-5348EA4ABEC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7" name="Graphic 4">
              <a:extLst>
                <a:ext uri="{FF2B5EF4-FFF2-40B4-BE49-F238E27FC236}">
                  <a16:creationId xmlns:a16="http://schemas.microsoft.com/office/drawing/2014/main" id="{959D629B-7B6E-70B7-2048-7680F64BA2EA}"/>
                </a:ext>
              </a:extLst>
            </p:cNvPr>
            <p:cNvGrpSpPr/>
            <p:nvPr/>
          </p:nvGrpSpPr>
          <p:grpSpPr>
            <a:xfrm>
              <a:off x="9129274" y="2893887"/>
              <a:ext cx="717139" cy="1211724"/>
              <a:chOff x="9129274" y="2893887"/>
              <a:chExt cx="717139" cy="1211724"/>
            </a:xfrm>
            <a:grpFill/>
          </p:grpSpPr>
          <p:sp>
            <p:nvSpPr>
              <p:cNvPr id="8" name="Freeform 21">
                <a:extLst>
                  <a:ext uri="{FF2B5EF4-FFF2-40B4-BE49-F238E27FC236}">
                    <a16:creationId xmlns:a16="http://schemas.microsoft.com/office/drawing/2014/main" id="{AF18F737-AB9B-27E5-5157-A8FD53E8710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9" name="Freeform 22">
                <a:extLst>
                  <a:ext uri="{FF2B5EF4-FFF2-40B4-BE49-F238E27FC236}">
                    <a16:creationId xmlns:a16="http://schemas.microsoft.com/office/drawing/2014/main" id="{751EF375-8E47-0736-F31A-A2EB3854339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0" name="Freeform 23">
                <a:extLst>
                  <a:ext uri="{FF2B5EF4-FFF2-40B4-BE49-F238E27FC236}">
                    <a16:creationId xmlns:a16="http://schemas.microsoft.com/office/drawing/2014/main" id="{8D72CA5F-AA57-E7EA-CFD0-3E422101CFC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1" name="Freeform 24">
                <a:extLst>
                  <a:ext uri="{FF2B5EF4-FFF2-40B4-BE49-F238E27FC236}">
                    <a16:creationId xmlns:a16="http://schemas.microsoft.com/office/drawing/2014/main" id="{103650A8-3C57-253A-D93B-3F49A3C36D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2" name="Freeform 25">
                <a:extLst>
                  <a:ext uri="{FF2B5EF4-FFF2-40B4-BE49-F238E27FC236}">
                    <a16:creationId xmlns:a16="http://schemas.microsoft.com/office/drawing/2014/main" id="{F74DE65B-B346-D998-559E-0862B968C26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3" name="Freeform 26">
                <a:extLst>
                  <a:ext uri="{FF2B5EF4-FFF2-40B4-BE49-F238E27FC236}">
                    <a16:creationId xmlns:a16="http://schemas.microsoft.com/office/drawing/2014/main" id="{B7189EC1-0970-45D2-AF4B-6C2207A147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14" name="Freeform 27">
                <a:extLst>
                  <a:ext uri="{FF2B5EF4-FFF2-40B4-BE49-F238E27FC236}">
                    <a16:creationId xmlns:a16="http://schemas.microsoft.com/office/drawing/2014/main" id="{51FD5C21-8742-0621-5F1F-09B7E4A169F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spTree>
    <p:extLst>
      <p:ext uri="{BB962C8B-B14F-4D97-AF65-F5344CB8AC3E}">
        <p14:creationId xmlns:p14="http://schemas.microsoft.com/office/powerpoint/2010/main" val="3341174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E55070-15F4-ED60-0ABD-EB1C950889D7}"/>
              </a:ext>
            </a:extLst>
          </p:cNvPr>
          <p:cNvSpPr>
            <a:spLocks noGrp="1"/>
          </p:cNvSpPr>
          <p:nvPr>
            <p:ph type="body" sz="quarter" idx="18"/>
          </p:nvPr>
        </p:nvSpPr>
        <p:spPr>
          <a:xfrm>
            <a:off x="835671" y="1681626"/>
            <a:ext cx="5696036" cy="3291086"/>
          </a:xfrm>
        </p:spPr>
        <p:txBody>
          <a:bodyPr lIns="91440" tIns="45720" rIns="91440" bIns="45720" anchor="t"/>
          <a:lstStyle/>
          <a:p>
            <a:r>
              <a:rPr lang="tr-TR" dirty="0"/>
              <a:t>Besin değerini vurgulayan ve tüketicileri bilgilendirmek suretiyle faaliyet gösteren şirket örnekleri için </a:t>
            </a:r>
            <a:r>
              <a:rPr lang="tr-TR" dirty="0">
                <a:solidFill>
                  <a:srgbClr val="F79037"/>
                </a:solidFill>
                <a:hlinkClick r:id="rId2">
                  <a:extLst>
                    <a:ext uri="{A12FA001-AC4F-418D-AE19-62706E023703}">
                      <ahyp:hlinkClr xmlns:ahyp="http://schemas.microsoft.com/office/drawing/2018/hyperlinkcolor" val="tx"/>
                    </a:ext>
                  </a:extLst>
                </a:hlinkClick>
              </a:rPr>
              <a:t>İyi Uygulama Örneklerimiz</a:t>
            </a:r>
            <a:r>
              <a:rPr lang="tr-TR" dirty="0">
                <a:solidFill>
                  <a:srgbClr val="F79037"/>
                </a:solidFill>
              </a:rPr>
              <a:t>i </a:t>
            </a:r>
            <a:r>
              <a:rPr lang="tr-TR" dirty="0"/>
              <a:t> inceleyin.</a:t>
            </a:r>
            <a:endParaRPr lang="tr-TR" dirty="0">
              <a:ea typeface="Calibri"/>
              <a:cs typeface="Calibri"/>
            </a:endParaRPr>
          </a:p>
          <a:p>
            <a:r>
              <a:rPr lang="tr-TR" dirty="0">
                <a:solidFill>
                  <a:srgbClr val="F79037"/>
                </a:solidFill>
                <a:hlinkClick r:id="rId3">
                  <a:extLst>
                    <a:ext uri="{A12FA001-AC4F-418D-AE19-62706E023703}">
                      <ahyp:hlinkClr xmlns:ahyp="http://schemas.microsoft.com/office/drawing/2018/hyperlinkcolor" val="tx"/>
                    </a:ext>
                  </a:extLst>
                </a:hlinkClick>
              </a:rPr>
              <a:t>Camile</a:t>
            </a:r>
            <a:r>
              <a:rPr lang="tr-TR" dirty="0">
                <a:solidFill>
                  <a:srgbClr val="F79037"/>
                </a:solidFill>
              </a:rPr>
              <a:t> </a:t>
            </a:r>
            <a:r>
              <a:rPr lang="tr-TR" dirty="0"/>
              <a:t>böyle bir örnektir. Camile, İrlan-da'da bir restoran zinciridir. En Sürdürülebilir Restoran Ödülü'nün sahibidir ve İrlanda'nın ilk karbon sayımı menüsü-nü oluşturmuştur </a:t>
            </a:r>
            <a:endParaRPr lang="tr-TR" dirty="0">
              <a:ea typeface="Calibri"/>
              <a:cs typeface="Calibri"/>
            </a:endParaRPr>
          </a:p>
          <a:p>
            <a:r>
              <a:rPr lang="tr-TR" b="1" dirty="0">
                <a:solidFill>
                  <a:schemeClr val="bg1"/>
                </a:solidFill>
                <a:highlight>
                  <a:srgbClr val="F79037"/>
                </a:highlight>
                <a:hlinkClick r:id="rId4">
                  <a:extLst>
                    <a:ext uri="{A12FA001-AC4F-418D-AE19-62706E023703}">
                      <ahyp:hlinkClr xmlns:ahyp="http://schemas.microsoft.com/office/drawing/2018/hyperlinkcolor" val="tx"/>
                    </a:ext>
                  </a:extLst>
                </a:hlinkClick>
              </a:rPr>
              <a:t>DEVAMINI OKU</a:t>
            </a:r>
            <a:r>
              <a:rPr lang="tr-TR" dirty="0"/>
              <a:t> </a:t>
            </a:r>
            <a:r>
              <a:rPr lang="tr-TR" dirty="0">
                <a:solidFill>
                  <a:srgbClr val="F79037"/>
                </a:solidFill>
                <a:hlinkClick r:id="rId4">
                  <a:extLst>
                    <a:ext uri="{A12FA001-AC4F-418D-AE19-62706E023703}">
                      <ahyp:hlinkClr xmlns:ahyp="http://schemas.microsoft.com/office/drawing/2018/hyperlinkcolor" val="tx"/>
                    </a:ext>
                  </a:extLst>
                </a:hlinkClick>
              </a:rPr>
              <a:t>Camile Sürdürülebilirlik Uygulamaları</a:t>
            </a:r>
            <a:endParaRPr lang="tr-TR" dirty="0">
              <a:solidFill>
                <a:srgbClr val="F79037"/>
              </a:solidFill>
              <a:ea typeface="Calibri"/>
              <a:cs typeface="Calibri"/>
            </a:endParaRPr>
          </a:p>
        </p:txBody>
      </p:sp>
      <p:sp>
        <p:nvSpPr>
          <p:cNvPr id="4" name="Text Placeholder 3">
            <a:extLst>
              <a:ext uri="{FF2B5EF4-FFF2-40B4-BE49-F238E27FC236}">
                <a16:creationId xmlns:a16="http://schemas.microsoft.com/office/drawing/2014/main" id="{3EA33F91-EC19-4BB8-914C-137D55B4E6D0}"/>
              </a:ext>
            </a:extLst>
          </p:cNvPr>
          <p:cNvSpPr>
            <a:spLocks noGrp="1"/>
          </p:cNvSpPr>
          <p:nvPr>
            <p:ph type="body" sz="quarter" idx="16"/>
          </p:nvPr>
        </p:nvSpPr>
        <p:spPr>
          <a:xfrm>
            <a:off x="835671" y="928759"/>
            <a:ext cx="4990998" cy="992652"/>
          </a:xfrm>
        </p:spPr>
        <p:txBody>
          <a:bodyPr lIns="91440" tIns="45720" rIns="91440" bIns="45720" anchor="t">
            <a:noAutofit/>
          </a:bodyPr>
          <a:lstStyle/>
          <a:p>
            <a:pPr algn="l" rtl="0"/>
            <a:r>
              <a:rPr lang="en-IE">
                <a:highlight>
                  <a:srgbClr val="F79037"/>
                </a:highlight>
              </a:rPr>
              <a:t>İlham </a:t>
            </a:r>
            <a:r>
              <a:rPr lang="en-IE" err="1">
                <a:highlight>
                  <a:srgbClr val="F79037"/>
                </a:highlight>
              </a:rPr>
              <a:t>alın</a:t>
            </a:r>
            <a:r>
              <a:rPr lang="en-IE">
                <a:highlight>
                  <a:srgbClr val="F79037"/>
                </a:highlight>
              </a:rPr>
              <a:t>…</a:t>
            </a:r>
          </a:p>
        </p:txBody>
      </p:sp>
      <p:grpSp>
        <p:nvGrpSpPr>
          <p:cNvPr id="8" name="Graphic 4">
            <a:extLst>
              <a:ext uri="{FF2B5EF4-FFF2-40B4-BE49-F238E27FC236}">
                <a16:creationId xmlns:a16="http://schemas.microsoft.com/office/drawing/2014/main" id="{6E2D29DE-FB03-B325-483E-B7454712323F}"/>
              </a:ext>
            </a:extLst>
          </p:cNvPr>
          <p:cNvGrpSpPr/>
          <p:nvPr/>
        </p:nvGrpSpPr>
        <p:grpSpPr>
          <a:xfrm>
            <a:off x="7250131" y="3247100"/>
            <a:ext cx="622606" cy="1211408"/>
            <a:chOff x="9129274" y="2719113"/>
            <a:chExt cx="717139" cy="1386497"/>
          </a:xfrm>
          <a:solidFill>
            <a:srgbClr val="F79037"/>
          </a:solidFill>
        </p:grpSpPr>
        <p:grpSp>
          <p:nvGrpSpPr>
            <p:cNvPr id="9" name="Graphic 4">
              <a:extLst>
                <a:ext uri="{FF2B5EF4-FFF2-40B4-BE49-F238E27FC236}">
                  <a16:creationId xmlns:a16="http://schemas.microsoft.com/office/drawing/2014/main" id="{4191A4F2-1CD6-C998-EAB1-83A26E896518}"/>
                </a:ext>
              </a:extLst>
            </p:cNvPr>
            <p:cNvGrpSpPr/>
            <p:nvPr/>
          </p:nvGrpSpPr>
          <p:grpSpPr>
            <a:xfrm>
              <a:off x="9159507" y="2719113"/>
              <a:ext cx="446280" cy="440141"/>
              <a:chOff x="9159507" y="2719113"/>
              <a:chExt cx="446280" cy="440141"/>
            </a:xfrm>
            <a:grpFill/>
          </p:grpSpPr>
          <p:sp>
            <p:nvSpPr>
              <p:cNvPr id="18" name="Freeform 18">
                <a:extLst>
                  <a:ext uri="{FF2B5EF4-FFF2-40B4-BE49-F238E27FC236}">
                    <a16:creationId xmlns:a16="http://schemas.microsoft.com/office/drawing/2014/main" id="{D6E72E1C-09D1-44A2-82CC-F7975DC122D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19" name="Freeform 19">
                <a:extLst>
                  <a:ext uri="{FF2B5EF4-FFF2-40B4-BE49-F238E27FC236}">
                    <a16:creationId xmlns:a16="http://schemas.microsoft.com/office/drawing/2014/main" id="{BE0B4F70-8728-FC77-4C4D-E67C22A7AA6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10" name="Graphic 4">
              <a:extLst>
                <a:ext uri="{FF2B5EF4-FFF2-40B4-BE49-F238E27FC236}">
                  <a16:creationId xmlns:a16="http://schemas.microsoft.com/office/drawing/2014/main" id="{09D980AC-5E30-3F73-9656-C657AD960C69}"/>
                </a:ext>
              </a:extLst>
            </p:cNvPr>
            <p:cNvGrpSpPr/>
            <p:nvPr/>
          </p:nvGrpSpPr>
          <p:grpSpPr>
            <a:xfrm>
              <a:off x="9129274" y="2893887"/>
              <a:ext cx="717139" cy="1211724"/>
              <a:chOff x="9129274" y="2893887"/>
              <a:chExt cx="717139" cy="1211724"/>
            </a:xfrm>
            <a:grpFill/>
          </p:grpSpPr>
          <p:sp>
            <p:nvSpPr>
              <p:cNvPr id="11" name="Freeform 21">
                <a:extLst>
                  <a:ext uri="{FF2B5EF4-FFF2-40B4-BE49-F238E27FC236}">
                    <a16:creationId xmlns:a16="http://schemas.microsoft.com/office/drawing/2014/main" id="{BD3E1EAB-3D8E-B51D-6877-C4FFDE772DB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12" name="Freeform 22">
                <a:extLst>
                  <a:ext uri="{FF2B5EF4-FFF2-40B4-BE49-F238E27FC236}">
                    <a16:creationId xmlns:a16="http://schemas.microsoft.com/office/drawing/2014/main" id="{092E71A0-E3F3-7227-7206-221B10BDED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3" name="Freeform 23">
                <a:extLst>
                  <a:ext uri="{FF2B5EF4-FFF2-40B4-BE49-F238E27FC236}">
                    <a16:creationId xmlns:a16="http://schemas.microsoft.com/office/drawing/2014/main" id="{169141A9-C2CB-FA65-7C06-62DCAA0F901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4" name="Freeform 24">
                <a:extLst>
                  <a:ext uri="{FF2B5EF4-FFF2-40B4-BE49-F238E27FC236}">
                    <a16:creationId xmlns:a16="http://schemas.microsoft.com/office/drawing/2014/main" id="{CF42BD7A-B742-CDD8-6045-83320E84B7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5" name="Freeform 25">
                <a:extLst>
                  <a:ext uri="{FF2B5EF4-FFF2-40B4-BE49-F238E27FC236}">
                    <a16:creationId xmlns:a16="http://schemas.microsoft.com/office/drawing/2014/main" id="{7F6C926B-4D71-313B-F786-7D55063A9A9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6" name="Freeform 26">
                <a:extLst>
                  <a:ext uri="{FF2B5EF4-FFF2-40B4-BE49-F238E27FC236}">
                    <a16:creationId xmlns:a16="http://schemas.microsoft.com/office/drawing/2014/main" id="{407819B5-5FF9-4723-64D6-AF4ABFC50E2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17" name="Freeform 27">
                <a:extLst>
                  <a:ext uri="{FF2B5EF4-FFF2-40B4-BE49-F238E27FC236}">
                    <a16:creationId xmlns:a16="http://schemas.microsoft.com/office/drawing/2014/main" id="{0F2825BE-8B59-A9D0-09E0-954E168F047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pic>
        <p:nvPicPr>
          <p:cNvPr id="24" name="Picture 23" descr="A screen shot of a computer&#10;&#10;Description automatically generated">
            <a:extLst>
              <a:ext uri="{FF2B5EF4-FFF2-40B4-BE49-F238E27FC236}">
                <a16:creationId xmlns:a16="http://schemas.microsoft.com/office/drawing/2014/main" id="{CEFA4AAF-2DEA-66CF-7FCA-9BD5123EBC6D}"/>
              </a:ext>
            </a:extLst>
          </p:cNvPr>
          <p:cNvPicPr>
            <a:picLocks noChangeAspect="1"/>
          </p:cNvPicPr>
          <p:nvPr/>
        </p:nvPicPr>
        <p:blipFill rotWithShape="1">
          <a:blip r:embed="rId5"/>
          <a:srcRect t="8437"/>
          <a:stretch/>
        </p:blipFill>
        <p:spPr>
          <a:xfrm>
            <a:off x="6533065" y="646043"/>
            <a:ext cx="2336675" cy="2874223"/>
          </a:xfrm>
          <a:prstGeom prst="rect">
            <a:avLst/>
          </a:prstGeom>
        </p:spPr>
      </p:pic>
      <p:pic>
        <p:nvPicPr>
          <p:cNvPr id="2" name="Picture 1" descr="A screenshot of a magazine&#10;&#10;Description automatically generated">
            <a:extLst>
              <a:ext uri="{FF2B5EF4-FFF2-40B4-BE49-F238E27FC236}">
                <a16:creationId xmlns:a16="http://schemas.microsoft.com/office/drawing/2014/main" id="{75F9B763-6B0E-E5EB-7F91-D6208A6D4DDE}"/>
              </a:ext>
            </a:extLst>
          </p:cNvPr>
          <p:cNvPicPr>
            <a:picLocks noChangeAspect="1"/>
          </p:cNvPicPr>
          <p:nvPr/>
        </p:nvPicPr>
        <p:blipFill rotWithShape="1">
          <a:blip r:embed="rId6"/>
          <a:srcRect l="20434" t="15756" r="48553" b="6270"/>
          <a:stretch/>
        </p:blipFill>
        <p:spPr>
          <a:xfrm>
            <a:off x="8871098" y="1239802"/>
            <a:ext cx="2482593" cy="4344622"/>
          </a:xfrm>
          <a:prstGeom prst="rect">
            <a:avLst/>
          </a:prstGeom>
        </p:spPr>
      </p:pic>
    </p:spTree>
    <p:extLst>
      <p:ext uri="{BB962C8B-B14F-4D97-AF65-F5344CB8AC3E}">
        <p14:creationId xmlns:p14="http://schemas.microsoft.com/office/powerpoint/2010/main" val="740617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F297E-F24B-59D5-2739-BDC249F79199}"/>
              </a:ext>
            </a:extLst>
          </p:cNvPr>
          <p:cNvSpPr>
            <a:spLocks noGrp="1"/>
          </p:cNvSpPr>
          <p:nvPr>
            <p:ph type="body" sz="quarter" idx="18"/>
          </p:nvPr>
        </p:nvSpPr>
        <p:spPr>
          <a:xfrm>
            <a:off x="898357" y="2266207"/>
            <a:ext cx="5409137" cy="3025975"/>
          </a:xfrm>
        </p:spPr>
        <p:txBody>
          <a:bodyPr lIns="91440" tIns="45720" rIns="91440" bIns="45720" anchor="t"/>
          <a:lstStyle/>
          <a:p>
            <a:r>
              <a:rPr lang="tr-TR"/>
              <a:t>Ürününüzü işlerken, sürdürülebilir kaynakları ve zararlı kimyasallar veya katkı maddeleri içermeyen malzemeleri seçin. Bu sadece ürünlerinizin besin değerini artırmakla kalmayacak, aynı zamanda işletmenizin çevreye verdiği olumsuz etki-sini de azaltacaktır. QR kodları artık gıda üreticileri tarafından tüketiciye gıdanın menşei konusunda şeffaflık sağlamak için kullanılıyor.</a:t>
            </a:r>
          </a:p>
        </p:txBody>
      </p:sp>
      <p:sp>
        <p:nvSpPr>
          <p:cNvPr id="3" name="Text Placeholder 2">
            <a:extLst>
              <a:ext uri="{FF2B5EF4-FFF2-40B4-BE49-F238E27FC236}">
                <a16:creationId xmlns:a16="http://schemas.microsoft.com/office/drawing/2014/main" id="{7500A971-F907-BC73-BEDA-E57CEF4ABD71}"/>
              </a:ext>
            </a:extLst>
          </p:cNvPr>
          <p:cNvSpPr>
            <a:spLocks noGrp="1"/>
          </p:cNvSpPr>
          <p:nvPr>
            <p:ph type="body" sz="quarter" idx="16"/>
          </p:nvPr>
        </p:nvSpPr>
        <p:spPr>
          <a:xfrm>
            <a:off x="898358" y="616704"/>
            <a:ext cx="4990998" cy="992652"/>
          </a:xfrm>
        </p:spPr>
        <p:txBody>
          <a:bodyPr lIns="91440" tIns="45720" rIns="91440" bIns="45720" anchor="t">
            <a:noAutofit/>
          </a:bodyPr>
          <a:lstStyle/>
          <a:p>
            <a:pPr algn="l" rtl="0"/>
            <a:r>
              <a:rPr lang="tr-TR"/>
              <a:t>2. Yüksek kaliteli, sürdürülebilir malzemeler kullanın:</a:t>
            </a:r>
            <a:endParaRPr lang="tr-TR">
              <a:ea typeface="Calibri"/>
              <a:cs typeface="Calibri"/>
            </a:endParaRPr>
          </a:p>
        </p:txBody>
      </p:sp>
      <p:pic>
        <p:nvPicPr>
          <p:cNvPr id="6" name="Picture Placeholder 5" descr="Strawberries in a basket">
            <a:extLst>
              <a:ext uri="{FF2B5EF4-FFF2-40B4-BE49-F238E27FC236}">
                <a16:creationId xmlns:a16="http://schemas.microsoft.com/office/drawing/2014/main" id="{086E92E5-11D9-6069-C4A2-6FC02D525F79}"/>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9532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E55070-15F4-ED60-0ABD-EB1C950889D7}"/>
              </a:ext>
            </a:extLst>
          </p:cNvPr>
          <p:cNvSpPr>
            <a:spLocks noGrp="1"/>
          </p:cNvSpPr>
          <p:nvPr>
            <p:ph type="body" sz="quarter" idx="18"/>
          </p:nvPr>
        </p:nvSpPr>
        <p:spPr>
          <a:xfrm>
            <a:off x="839260" y="1818519"/>
            <a:ext cx="5833486" cy="3291086"/>
          </a:xfrm>
        </p:spPr>
        <p:txBody>
          <a:bodyPr lIns="91440" tIns="45720" rIns="91440" bIns="45720" anchor="t"/>
          <a:lstStyle/>
          <a:p>
            <a:r>
              <a:rPr lang="tr-TR" dirty="0">
                <a:solidFill>
                  <a:srgbClr val="F79037"/>
                </a:solidFill>
                <a:ea typeface="+mn-lt"/>
                <a:cs typeface="+mn-lt"/>
                <a:hlinkClick r:id="rId2">
                  <a:extLst>
                    <a:ext uri="{A12FA001-AC4F-418D-AE19-62706E023703}">
                      <ahyp:hlinkClr xmlns:ahyp="http://schemas.microsoft.com/office/drawing/2018/hyperlinkcolor" val="tx"/>
                    </a:ext>
                  </a:extLst>
                </a:hlinkClick>
              </a:rPr>
              <a:t>İyi Uygulama Örneklerimiz</a:t>
            </a:r>
            <a:r>
              <a:rPr lang="tr-TR" dirty="0">
                <a:solidFill>
                  <a:srgbClr val="F79037"/>
                </a:solidFill>
                <a:ea typeface="+mn-lt"/>
                <a:cs typeface="+mn-lt"/>
              </a:rPr>
              <a:t>i </a:t>
            </a:r>
            <a:r>
              <a:rPr lang="tr-TR" dirty="0">
                <a:ea typeface="+mn-lt"/>
                <a:cs typeface="+mn-lt"/>
              </a:rPr>
              <a:t> inceleyin.</a:t>
            </a:r>
          </a:p>
          <a:p>
            <a:pPr algn="l"/>
            <a:endParaRPr lang="tr-TR" sz="1500" dirty="0">
              <a:solidFill>
                <a:srgbClr val="F79037"/>
              </a:solidFill>
              <a:ea typeface="Calibri"/>
              <a:cs typeface="Calibri"/>
              <a:hlinkClick r:id="rId3" invalidUrl="http://">
                <a:extLst>
                  <a:ext uri="{A12FA001-AC4F-418D-AE19-62706E023703}">
                    <ahyp:hlinkClr xmlns:ahyp="http://schemas.microsoft.com/office/drawing/2018/hyperlinkcolor" val="tx"/>
                  </a:ext>
                </a:extLst>
              </a:hlinkClick>
            </a:endParaRPr>
          </a:p>
          <a:p>
            <a:r>
              <a:rPr lang="tr-TR" dirty="0">
                <a:solidFill>
                  <a:srgbClr val="F79037"/>
                </a:solidFill>
                <a:hlinkClick r:id="rId4">
                  <a:extLst>
                    <a:ext uri="{A12FA001-AC4F-418D-AE19-62706E023703}">
                      <ahyp:hlinkClr xmlns:ahyp="http://schemas.microsoft.com/office/drawing/2018/hyperlinkcolor" val="tx"/>
                    </a:ext>
                  </a:extLst>
                </a:hlinkClick>
              </a:rPr>
              <a:t>Pepe Aromaları</a:t>
            </a:r>
            <a:r>
              <a:rPr lang="tr-TR" dirty="0">
                <a:solidFill>
                  <a:srgbClr val="F79037"/>
                </a:solidFill>
              </a:rPr>
              <a:t>: </a:t>
            </a:r>
            <a:r>
              <a:rPr lang="tr-TR" dirty="0"/>
              <a:t>Portekiz'den ilham veren bir işletme. Firma, tüm ürünlerini yapmak için organik ve sürdürülebilir şekilde üretilmiş meyve ve zeytin yetiştirip hasat etmektedir.</a:t>
            </a:r>
            <a:r>
              <a:rPr lang="tr-TR" dirty="0">
                <a:solidFill>
                  <a:prstClr val="black"/>
                </a:solidFill>
                <a:latin typeface="Calibri"/>
                <a:ea typeface="Calibri"/>
                <a:cs typeface="Calibri"/>
              </a:rPr>
              <a:t> </a:t>
            </a:r>
            <a:r>
              <a:rPr kumimoji="0" lang="tr-TR" sz="2400" b="0" i="0" u="none" strike="noStrike" kern="1200" cap="none" spc="0" normalizeH="0" baseline="0" noProof="0" dirty="0">
                <a:ln>
                  <a:noFill/>
                </a:ln>
                <a:solidFill>
                  <a:prstClr val="black"/>
                </a:solidFill>
                <a:effectLst/>
                <a:uLnTx/>
                <a:uFillTx/>
                <a:latin typeface="Calibri"/>
                <a:ea typeface="Calibri"/>
                <a:cs typeface="Calibri"/>
              </a:rPr>
              <a:t>Sertifikalı ve ödüllü tarım yöntemleri ve uygulamaları, çevreye ve biyolojik çeşitliliğe saygı duyduklarını göstermektedir.</a:t>
            </a:r>
            <a:endParaRPr lang="tr-TR" sz="2400" b="0" i="0" u="none" strike="noStrike" kern="1200" cap="none" spc="0" normalizeH="0" baseline="0" noProof="0" dirty="0">
              <a:ln>
                <a:noFill/>
              </a:ln>
              <a:solidFill>
                <a:prstClr val="black"/>
              </a:solidFill>
              <a:effectLst/>
              <a:uLnTx/>
              <a:uFillTx/>
              <a:latin typeface="Calibri"/>
              <a:ea typeface="Calibri"/>
              <a:cs typeface="Calibri"/>
            </a:endParaRPr>
          </a:p>
          <a:p>
            <a:pPr algn="l" rtl="0"/>
            <a:endParaRPr lang="tr-TR" dirty="0">
              <a:ea typeface="Calibri"/>
              <a:cs typeface="Calibri"/>
            </a:endParaRPr>
          </a:p>
        </p:txBody>
      </p:sp>
      <p:sp>
        <p:nvSpPr>
          <p:cNvPr id="4" name="Text Placeholder 3">
            <a:extLst>
              <a:ext uri="{FF2B5EF4-FFF2-40B4-BE49-F238E27FC236}">
                <a16:creationId xmlns:a16="http://schemas.microsoft.com/office/drawing/2014/main" id="{3EA33F91-EC19-4BB8-914C-137D55B4E6D0}"/>
              </a:ext>
            </a:extLst>
          </p:cNvPr>
          <p:cNvSpPr>
            <a:spLocks noGrp="1"/>
          </p:cNvSpPr>
          <p:nvPr>
            <p:ph type="body" sz="quarter" idx="16"/>
          </p:nvPr>
        </p:nvSpPr>
        <p:spPr>
          <a:xfrm>
            <a:off x="835671" y="928759"/>
            <a:ext cx="4990998" cy="992652"/>
          </a:xfrm>
        </p:spPr>
        <p:txBody>
          <a:bodyPr lIns="91440" tIns="45720" rIns="91440" bIns="45720" anchor="t">
            <a:noAutofit/>
          </a:bodyPr>
          <a:lstStyle/>
          <a:p>
            <a:pPr algn="l" rtl="0"/>
            <a:r>
              <a:rPr lang="en-IE">
                <a:highlight>
                  <a:srgbClr val="F79037"/>
                </a:highlight>
              </a:rPr>
              <a:t>İlham </a:t>
            </a:r>
            <a:r>
              <a:rPr lang="en-IE" err="1">
                <a:highlight>
                  <a:srgbClr val="F79037"/>
                </a:highlight>
              </a:rPr>
              <a:t>alın</a:t>
            </a:r>
            <a:r>
              <a:rPr lang="en-IE">
                <a:highlight>
                  <a:srgbClr val="F79037"/>
                </a:highlight>
              </a:rPr>
              <a:t>…</a:t>
            </a:r>
          </a:p>
        </p:txBody>
      </p:sp>
      <p:grpSp>
        <p:nvGrpSpPr>
          <p:cNvPr id="8" name="Graphic 4">
            <a:extLst>
              <a:ext uri="{FF2B5EF4-FFF2-40B4-BE49-F238E27FC236}">
                <a16:creationId xmlns:a16="http://schemas.microsoft.com/office/drawing/2014/main" id="{6E2D29DE-FB03-B325-483E-B7454712323F}"/>
              </a:ext>
            </a:extLst>
          </p:cNvPr>
          <p:cNvGrpSpPr/>
          <p:nvPr/>
        </p:nvGrpSpPr>
        <p:grpSpPr>
          <a:xfrm>
            <a:off x="7250131" y="3247100"/>
            <a:ext cx="622606" cy="1211408"/>
            <a:chOff x="9129274" y="2719113"/>
            <a:chExt cx="717139" cy="1386497"/>
          </a:xfrm>
          <a:solidFill>
            <a:srgbClr val="F79037"/>
          </a:solidFill>
        </p:grpSpPr>
        <p:grpSp>
          <p:nvGrpSpPr>
            <p:cNvPr id="9" name="Graphic 4">
              <a:extLst>
                <a:ext uri="{FF2B5EF4-FFF2-40B4-BE49-F238E27FC236}">
                  <a16:creationId xmlns:a16="http://schemas.microsoft.com/office/drawing/2014/main" id="{4191A4F2-1CD6-C998-EAB1-83A26E896518}"/>
                </a:ext>
              </a:extLst>
            </p:cNvPr>
            <p:cNvGrpSpPr/>
            <p:nvPr/>
          </p:nvGrpSpPr>
          <p:grpSpPr>
            <a:xfrm>
              <a:off x="9159507" y="2719113"/>
              <a:ext cx="446280" cy="440141"/>
              <a:chOff x="9159507" y="2719113"/>
              <a:chExt cx="446280" cy="440141"/>
            </a:xfrm>
            <a:grpFill/>
          </p:grpSpPr>
          <p:sp>
            <p:nvSpPr>
              <p:cNvPr id="18" name="Freeform 18">
                <a:extLst>
                  <a:ext uri="{FF2B5EF4-FFF2-40B4-BE49-F238E27FC236}">
                    <a16:creationId xmlns:a16="http://schemas.microsoft.com/office/drawing/2014/main" id="{D6E72E1C-09D1-44A2-82CC-F7975DC122D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19" name="Freeform 19">
                <a:extLst>
                  <a:ext uri="{FF2B5EF4-FFF2-40B4-BE49-F238E27FC236}">
                    <a16:creationId xmlns:a16="http://schemas.microsoft.com/office/drawing/2014/main" id="{BE0B4F70-8728-FC77-4C4D-E67C22A7AA6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10" name="Graphic 4">
              <a:extLst>
                <a:ext uri="{FF2B5EF4-FFF2-40B4-BE49-F238E27FC236}">
                  <a16:creationId xmlns:a16="http://schemas.microsoft.com/office/drawing/2014/main" id="{09D980AC-5E30-3F73-9656-C657AD960C69}"/>
                </a:ext>
              </a:extLst>
            </p:cNvPr>
            <p:cNvGrpSpPr/>
            <p:nvPr/>
          </p:nvGrpSpPr>
          <p:grpSpPr>
            <a:xfrm>
              <a:off x="9129274" y="2893887"/>
              <a:ext cx="717139" cy="1211724"/>
              <a:chOff x="9129274" y="2893887"/>
              <a:chExt cx="717139" cy="1211724"/>
            </a:xfrm>
            <a:grpFill/>
          </p:grpSpPr>
          <p:sp>
            <p:nvSpPr>
              <p:cNvPr id="11" name="Freeform 21">
                <a:extLst>
                  <a:ext uri="{FF2B5EF4-FFF2-40B4-BE49-F238E27FC236}">
                    <a16:creationId xmlns:a16="http://schemas.microsoft.com/office/drawing/2014/main" id="{BD3E1EAB-3D8E-B51D-6877-C4FFDE772DB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12" name="Freeform 22">
                <a:extLst>
                  <a:ext uri="{FF2B5EF4-FFF2-40B4-BE49-F238E27FC236}">
                    <a16:creationId xmlns:a16="http://schemas.microsoft.com/office/drawing/2014/main" id="{092E71A0-E3F3-7227-7206-221B10BDED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3" name="Freeform 23">
                <a:extLst>
                  <a:ext uri="{FF2B5EF4-FFF2-40B4-BE49-F238E27FC236}">
                    <a16:creationId xmlns:a16="http://schemas.microsoft.com/office/drawing/2014/main" id="{169141A9-C2CB-FA65-7C06-62DCAA0F901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4" name="Freeform 24">
                <a:extLst>
                  <a:ext uri="{FF2B5EF4-FFF2-40B4-BE49-F238E27FC236}">
                    <a16:creationId xmlns:a16="http://schemas.microsoft.com/office/drawing/2014/main" id="{CF42BD7A-B742-CDD8-6045-83320E84B7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5" name="Freeform 25">
                <a:extLst>
                  <a:ext uri="{FF2B5EF4-FFF2-40B4-BE49-F238E27FC236}">
                    <a16:creationId xmlns:a16="http://schemas.microsoft.com/office/drawing/2014/main" id="{7F6C926B-4D71-313B-F786-7D55063A9A9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6" name="Freeform 26">
                <a:extLst>
                  <a:ext uri="{FF2B5EF4-FFF2-40B4-BE49-F238E27FC236}">
                    <a16:creationId xmlns:a16="http://schemas.microsoft.com/office/drawing/2014/main" id="{407819B5-5FF9-4723-64D6-AF4ABFC50E2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17" name="Freeform 27">
                <a:extLst>
                  <a:ext uri="{FF2B5EF4-FFF2-40B4-BE49-F238E27FC236}">
                    <a16:creationId xmlns:a16="http://schemas.microsoft.com/office/drawing/2014/main" id="{0F2825BE-8B59-A9D0-09E0-954E168F047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pic>
        <p:nvPicPr>
          <p:cNvPr id="5" name="Picture 4" descr="A screen shot of a computer&#10;&#10;Description automatically generated">
            <a:extLst>
              <a:ext uri="{FF2B5EF4-FFF2-40B4-BE49-F238E27FC236}">
                <a16:creationId xmlns:a16="http://schemas.microsoft.com/office/drawing/2014/main" id="{3B099F4C-7137-EB03-2861-36425E044D03}"/>
              </a:ext>
            </a:extLst>
          </p:cNvPr>
          <p:cNvPicPr>
            <a:picLocks noChangeAspect="1"/>
          </p:cNvPicPr>
          <p:nvPr/>
        </p:nvPicPr>
        <p:blipFill rotWithShape="1">
          <a:blip r:embed="rId5"/>
          <a:srcRect t="7694"/>
          <a:stretch/>
        </p:blipFill>
        <p:spPr>
          <a:xfrm>
            <a:off x="6531038" y="566530"/>
            <a:ext cx="2336675" cy="2897532"/>
          </a:xfrm>
          <a:prstGeom prst="rect">
            <a:avLst/>
          </a:prstGeom>
        </p:spPr>
      </p:pic>
      <p:pic>
        <p:nvPicPr>
          <p:cNvPr id="7" name="Picture 6" descr="A screenshot of a magazine&#10;&#10;Description automatically generated">
            <a:extLst>
              <a:ext uri="{FF2B5EF4-FFF2-40B4-BE49-F238E27FC236}">
                <a16:creationId xmlns:a16="http://schemas.microsoft.com/office/drawing/2014/main" id="{E30403AE-244D-AA70-60C6-68916CF85EDE}"/>
              </a:ext>
            </a:extLst>
          </p:cNvPr>
          <p:cNvPicPr>
            <a:picLocks noChangeAspect="1"/>
          </p:cNvPicPr>
          <p:nvPr/>
        </p:nvPicPr>
        <p:blipFill rotWithShape="1">
          <a:blip r:embed="rId6"/>
          <a:srcRect l="20355" t="15257" r="48273" b="5713"/>
          <a:stretch/>
        </p:blipFill>
        <p:spPr>
          <a:xfrm>
            <a:off x="8871098" y="1222080"/>
            <a:ext cx="2518045" cy="4367148"/>
          </a:xfrm>
          <a:prstGeom prst="rect">
            <a:avLst/>
          </a:prstGeom>
        </p:spPr>
      </p:pic>
    </p:spTree>
    <p:extLst>
      <p:ext uri="{BB962C8B-B14F-4D97-AF65-F5344CB8AC3E}">
        <p14:creationId xmlns:p14="http://schemas.microsoft.com/office/powerpoint/2010/main" val="25368091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3E783E-3A25-38E6-597A-AF394921E741}"/>
              </a:ext>
            </a:extLst>
          </p:cNvPr>
          <p:cNvSpPr>
            <a:spLocks noGrp="1"/>
          </p:cNvSpPr>
          <p:nvPr>
            <p:ph type="body" sz="quarter" idx="18"/>
          </p:nvPr>
        </p:nvSpPr>
        <p:spPr>
          <a:xfrm>
            <a:off x="898357" y="2068596"/>
            <a:ext cx="5532260" cy="3025975"/>
          </a:xfrm>
        </p:spPr>
        <p:txBody>
          <a:bodyPr lIns="91440" tIns="45720" rIns="91440" bIns="45720" anchor="t"/>
          <a:lstStyle/>
          <a:p>
            <a:r>
              <a:rPr lang="tr-TR" dirty="0"/>
              <a:t>Daha sağlıklı ürünler yaratmak için, ürünlerinize yüksek kaliteli, organik malzemeleri temin edebilmek adına, yerel çiftçiler ve üreticilerle işbirliği yapılabilir. Bu sadece yerel tarım ve biyoçeşitliliği desteklemekle kalmaz, aynı zamanda ürünlerinizin zararlı kimyasallar ve katkı maddelerinden arındığından emin olmanızı da sağlayabilir. Bu süreçte güvenli ve sağlıklı bir tedarik zinciri oluşturmak çok önemlidir.</a:t>
            </a:r>
            <a:endParaRPr lang="tr-TR" dirty="0">
              <a:ea typeface="Calibri"/>
              <a:cs typeface="Calibri"/>
            </a:endParaRPr>
          </a:p>
        </p:txBody>
      </p:sp>
      <p:sp>
        <p:nvSpPr>
          <p:cNvPr id="3" name="Text Placeholder 2">
            <a:extLst>
              <a:ext uri="{FF2B5EF4-FFF2-40B4-BE49-F238E27FC236}">
                <a16:creationId xmlns:a16="http://schemas.microsoft.com/office/drawing/2014/main" id="{CE4E1073-D4E2-4AFE-7420-877755277BF9}"/>
              </a:ext>
            </a:extLst>
          </p:cNvPr>
          <p:cNvSpPr>
            <a:spLocks noGrp="1"/>
          </p:cNvSpPr>
          <p:nvPr>
            <p:ph type="body" sz="quarter" idx="16"/>
          </p:nvPr>
        </p:nvSpPr>
        <p:spPr/>
        <p:txBody>
          <a:bodyPr lIns="91440" tIns="45720" rIns="91440" bIns="45720" anchor="t">
            <a:noAutofit/>
          </a:bodyPr>
          <a:lstStyle/>
          <a:p>
            <a:pPr algn="l" rtl="0"/>
            <a:r>
              <a:rPr lang="tr-TR"/>
              <a:t>3.Yerel ve organik tarımı desteklemek</a:t>
            </a:r>
            <a:endParaRPr lang="tr-TR">
              <a:ea typeface="Calibri"/>
              <a:cs typeface="Calibri"/>
            </a:endParaRPr>
          </a:p>
        </p:txBody>
      </p:sp>
      <p:pic>
        <p:nvPicPr>
          <p:cNvPr id="6" name="Picture Placeholder 5" descr="Young man standing by tractor">
            <a:extLst>
              <a:ext uri="{FF2B5EF4-FFF2-40B4-BE49-F238E27FC236}">
                <a16:creationId xmlns:a16="http://schemas.microsoft.com/office/drawing/2014/main" id="{9309430D-D4E9-614E-A723-05027AE27E3E}"/>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60482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E55070-15F4-ED60-0ABD-EB1C950889D7}"/>
              </a:ext>
            </a:extLst>
          </p:cNvPr>
          <p:cNvSpPr>
            <a:spLocks noGrp="1"/>
          </p:cNvSpPr>
          <p:nvPr>
            <p:ph type="body" sz="quarter" idx="18"/>
          </p:nvPr>
        </p:nvSpPr>
        <p:spPr>
          <a:xfrm>
            <a:off x="835670" y="1918085"/>
            <a:ext cx="5855449" cy="3291086"/>
          </a:xfrm>
        </p:spPr>
        <p:txBody>
          <a:bodyPr lIns="91440" tIns="45720" rIns="91440" bIns="45720" anchor="t"/>
          <a:lstStyle/>
          <a:p>
            <a:r>
              <a:rPr lang="tr-TR">
                <a:solidFill>
                  <a:srgbClr val="F79037"/>
                </a:solidFill>
                <a:ea typeface="+mn-lt"/>
                <a:cs typeface="+mn-lt"/>
                <a:hlinkClick r:id="rId2">
                  <a:extLst>
                    <a:ext uri="{A12FA001-AC4F-418D-AE19-62706E023703}">
                      <ahyp:hlinkClr xmlns:ahyp="http://schemas.microsoft.com/office/drawing/2018/hyperlinkcolor" val="tx"/>
                    </a:ext>
                  </a:extLst>
                </a:hlinkClick>
              </a:rPr>
              <a:t>İyi Uygulama Örneklerimiz</a:t>
            </a:r>
            <a:r>
              <a:rPr lang="tr-TR">
                <a:solidFill>
                  <a:srgbClr val="F79037"/>
                </a:solidFill>
                <a:ea typeface="+mn-lt"/>
                <a:cs typeface="+mn-lt"/>
              </a:rPr>
              <a:t>i </a:t>
            </a:r>
            <a:r>
              <a:rPr lang="tr-TR">
                <a:ea typeface="+mn-lt"/>
                <a:cs typeface="+mn-lt"/>
              </a:rPr>
              <a:t> inceleyin.</a:t>
            </a:r>
            <a:endParaRPr lang="tr-TR">
              <a:ea typeface="Calibri"/>
              <a:cs typeface="Calibri"/>
            </a:endParaRPr>
          </a:p>
          <a:p>
            <a:pPr algn="l" rtl="0"/>
            <a:endParaRPr lang="tr-TR" sz="1500">
              <a:solidFill>
                <a:srgbClr val="F79037"/>
              </a:solidFill>
              <a:ea typeface="Calibri"/>
              <a:cs typeface="Calibri"/>
              <a:hlinkClick r:id="rId3" invalidUrl="http://">
                <a:extLst>
                  <a:ext uri="{A12FA001-AC4F-418D-AE19-62706E023703}">
                    <ahyp:hlinkClr xmlns:ahyp="http://schemas.microsoft.com/office/drawing/2018/hyperlinkcolor" val="tx"/>
                  </a:ext>
                </a:extLst>
              </a:hlinkClick>
            </a:endParaRPr>
          </a:p>
          <a:p>
            <a:r>
              <a:rPr lang="tr-TR">
                <a:solidFill>
                  <a:srgbClr val="F79037"/>
                </a:solidFill>
                <a:hlinkClick r:id="rId4">
                  <a:extLst>
                    <a:ext uri="{A12FA001-AC4F-418D-AE19-62706E023703}">
                      <ahyp:hlinkClr xmlns:ahyp="http://schemas.microsoft.com/office/drawing/2018/hyperlinkcolor" val="tx"/>
                    </a:ext>
                  </a:extLst>
                </a:hlinkClick>
              </a:rPr>
              <a:t>Valio</a:t>
            </a:r>
            <a:r>
              <a:rPr lang="tr-TR">
                <a:solidFill>
                  <a:srgbClr val="F79037"/>
                </a:solidFill>
              </a:rPr>
              <a:t>: </a:t>
            </a:r>
            <a:r>
              <a:rPr lang="tr-TR"/>
              <a:t>Sadece yerel</a:t>
            </a:r>
            <a:r>
              <a:rPr lang="tr-TR">
                <a:ea typeface="+mn-lt"/>
                <a:cs typeface="+mn-lt"/>
              </a:rPr>
              <a:t> tarımı desteklemekle kalmaz, aynı zamanda bir kooperatif yaklaşımı ile faaliyet gösterir ve bu nedenle çiftçiler tarafından sahiplenilmiştir. Bu nedenle, </a:t>
            </a:r>
            <a:r>
              <a:rPr lang="tr-TR" err="1">
                <a:ea typeface="+mn-lt"/>
                <a:cs typeface="+mn-lt"/>
              </a:rPr>
              <a:t>Valio</a:t>
            </a:r>
            <a:r>
              <a:rPr lang="tr-TR">
                <a:ea typeface="+mn-lt"/>
                <a:cs typeface="+mn-lt"/>
              </a:rPr>
              <a:t> bir iyi uygulama örneği olarak seçilmiştir.</a:t>
            </a:r>
            <a:endParaRPr lang="tr-TR" sz="24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endParaRPr>
          </a:p>
          <a:p>
            <a:r>
              <a:rPr lang="tr-TR"/>
              <a:t>Şirket, kullandıkları hammaddelerin menşeini takip eder ve tedarikçilerinden sorumlu çalışma yöntemlerine bağlı kalmalarını bekler.</a:t>
            </a:r>
            <a:endParaRPr lang="tr-TR">
              <a:ea typeface="Calibri"/>
              <a:cs typeface="Calibri"/>
            </a:endParaRPr>
          </a:p>
          <a:p>
            <a:pPr algn="l" rtl="0"/>
            <a:endParaRPr lang="tr-TR">
              <a:ea typeface="Calibri"/>
              <a:cs typeface="Calibri"/>
            </a:endParaRPr>
          </a:p>
        </p:txBody>
      </p:sp>
      <p:sp>
        <p:nvSpPr>
          <p:cNvPr id="4" name="Text Placeholder 3">
            <a:extLst>
              <a:ext uri="{FF2B5EF4-FFF2-40B4-BE49-F238E27FC236}">
                <a16:creationId xmlns:a16="http://schemas.microsoft.com/office/drawing/2014/main" id="{3EA33F91-EC19-4BB8-914C-137D55B4E6D0}"/>
              </a:ext>
            </a:extLst>
          </p:cNvPr>
          <p:cNvSpPr>
            <a:spLocks noGrp="1"/>
          </p:cNvSpPr>
          <p:nvPr>
            <p:ph type="body" sz="quarter" idx="16"/>
          </p:nvPr>
        </p:nvSpPr>
        <p:spPr>
          <a:xfrm>
            <a:off x="835671" y="928759"/>
            <a:ext cx="4990998" cy="992652"/>
          </a:xfrm>
        </p:spPr>
        <p:txBody>
          <a:bodyPr lIns="91440" tIns="45720" rIns="91440" bIns="45720" anchor="t">
            <a:noAutofit/>
          </a:bodyPr>
          <a:lstStyle/>
          <a:p>
            <a:pPr algn="l" rtl="0"/>
            <a:r>
              <a:rPr lang="en-IE">
                <a:highlight>
                  <a:srgbClr val="F79037"/>
                </a:highlight>
              </a:rPr>
              <a:t>İlham </a:t>
            </a:r>
            <a:r>
              <a:rPr lang="en-IE" err="1">
                <a:highlight>
                  <a:srgbClr val="F79037"/>
                </a:highlight>
              </a:rPr>
              <a:t>alın</a:t>
            </a:r>
            <a:r>
              <a:rPr lang="en-IE">
                <a:highlight>
                  <a:srgbClr val="F79037"/>
                </a:highlight>
              </a:rPr>
              <a:t>…</a:t>
            </a:r>
          </a:p>
        </p:txBody>
      </p:sp>
      <p:grpSp>
        <p:nvGrpSpPr>
          <p:cNvPr id="8" name="Graphic 4">
            <a:extLst>
              <a:ext uri="{FF2B5EF4-FFF2-40B4-BE49-F238E27FC236}">
                <a16:creationId xmlns:a16="http://schemas.microsoft.com/office/drawing/2014/main" id="{6E2D29DE-FB03-B325-483E-B7454712323F}"/>
              </a:ext>
            </a:extLst>
          </p:cNvPr>
          <p:cNvGrpSpPr/>
          <p:nvPr/>
        </p:nvGrpSpPr>
        <p:grpSpPr>
          <a:xfrm>
            <a:off x="7250131" y="3247100"/>
            <a:ext cx="622606" cy="1211408"/>
            <a:chOff x="9129274" y="2719113"/>
            <a:chExt cx="717139" cy="1386497"/>
          </a:xfrm>
          <a:solidFill>
            <a:srgbClr val="F79037"/>
          </a:solidFill>
        </p:grpSpPr>
        <p:grpSp>
          <p:nvGrpSpPr>
            <p:cNvPr id="9" name="Graphic 4">
              <a:extLst>
                <a:ext uri="{FF2B5EF4-FFF2-40B4-BE49-F238E27FC236}">
                  <a16:creationId xmlns:a16="http://schemas.microsoft.com/office/drawing/2014/main" id="{4191A4F2-1CD6-C998-EAB1-83A26E896518}"/>
                </a:ext>
              </a:extLst>
            </p:cNvPr>
            <p:cNvGrpSpPr/>
            <p:nvPr/>
          </p:nvGrpSpPr>
          <p:grpSpPr>
            <a:xfrm>
              <a:off x="9159507" y="2719113"/>
              <a:ext cx="446280" cy="440141"/>
              <a:chOff x="9159507" y="2719113"/>
              <a:chExt cx="446280" cy="440141"/>
            </a:xfrm>
            <a:grpFill/>
          </p:grpSpPr>
          <p:sp>
            <p:nvSpPr>
              <p:cNvPr id="18" name="Freeform 18">
                <a:extLst>
                  <a:ext uri="{FF2B5EF4-FFF2-40B4-BE49-F238E27FC236}">
                    <a16:creationId xmlns:a16="http://schemas.microsoft.com/office/drawing/2014/main" id="{D6E72E1C-09D1-44A2-82CC-F7975DC122D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19" name="Freeform 19">
                <a:extLst>
                  <a:ext uri="{FF2B5EF4-FFF2-40B4-BE49-F238E27FC236}">
                    <a16:creationId xmlns:a16="http://schemas.microsoft.com/office/drawing/2014/main" id="{BE0B4F70-8728-FC77-4C4D-E67C22A7AA6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10" name="Graphic 4">
              <a:extLst>
                <a:ext uri="{FF2B5EF4-FFF2-40B4-BE49-F238E27FC236}">
                  <a16:creationId xmlns:a16="http://schemas.microsoft.com/office/drawing/2014/main" id="{09D980AC-5E30-3F73-9656-C657AD960C69}"/>
                </a:ext>
              </a:extLst>
            </p:cNvPr>
            <p:cNvGrpSpPr/>
            <p:nvPr/>
          </p:nvGrpSpPr>
          <p:grpSpPr>
            <a:xfrm>
              <a:off x="9129274" y="2893887"/>
              <a:ext cx="717139" cy="1211724"/>
              <a:chOff x="9129274" y="2893887"/>
              <a:chExt cx="717139" cy="1211724"/>
            </a:xfrm>
            <a:grpFill/>
          </p:grpSpPr>
          <p:sp>
            <p:nvSpPr>
              <p:cNvPr id="11" name="Freeform 21">
                <a:extLst>
                  <a:ext uri="{FF2B5EF4-FFF2-40B4-BE49-F238E27FC236}">
                    <a16:creationId xmlns:a16="http://schemas.microsoft.com/office/drawing/2014/main" id="{BD3E1EAB-3D8E-B51D-6877-C4FFDE772DB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12" name="Freeform 22">
                <a:extLst>
                  <a:ext uri="{FF2B5EF4-FFF2-40B4-BE49-F238E27FC236}">
                    <a16:creationId xmlns:a16="http://schemas.microsoft.com/office/drawing/2014/main" id="{092E71A0-E3F3-7227-7206-221B10BDED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3" name="Freeform 23">
                <a:extLst>
                  <a:ext uri="{FF2B5EF4-FFF2-40B4-BE49-F238E27FC236}">
                    <a16:creationId xmlns:a16="http://schemas.microsoft.com/office/drawing/2014/main" id="{169141A9-C2CB-FA65-7C06-62DCAA0F901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4" name="Freeform 24">
                <a:extLst>
                  <a:ext uri="{FF2B5EF4-FFF2-40B4-BE49-F238E27FC236}">
                    <a16:creationId xmlns:a16="http://schemas.microsoft.com/office/drawing/2014/main" id="{CF42BD7A-B742-CDD8-6045-83320E84B7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5" name="Freeform 25">
                <a:extLst>
                  <a:ext uri="{FF2B5EF4-FFF2-40B4-BE49-F238E27FC236}">
                    <a16:creationId xmlns:a16="http://schemas.microsoft.com/office/drawing/2014/main" id="{7F6C926B-4D71-313B-F786-7D55063A9A9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6" name="Freeform 26">
                <a:extLst>
                  <a:ext uri="{FF2B5EF4-FFF2-40B4-BE49-F238E27FC236}">
                    <a16:creationId xmlns:a16="http://schemas.microsoft.com/office/drawing/2014/main" id="{407819B5-5FF9-4723-64D6-AF4ABFC50E2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17" name="Freeform 27">
                <a:extLst>
                  <a:ext uri="{FF2B5EF4-FFF2-40B4-BE49-F238E27FC236}">
                    <a16:creationId xmlns:a16="http://schemas.microsoft.com/office/drawing/2014/main" id="{0F2825BE-8B59-A9D0-09E0-954E168F047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pic>
        <p:nvPicPr>
          <p:cNvPr id="5" name="Picture 4" descr="A screen shot of a computer&#10;&#10;Description automatically generated">
            <a:extLst>
              <a:ext uri="{FF2B5EF4-FFF2-40B4-BE49-F238E27FC236}">
                <a16:creationId xmlns:a16="http://schemas.microsoft.com/office/drawing/2014/main" id="{6FA3B54E-C5DC-7C79-4F5F-E1238D33565F}"/>
              </a:ext>
            </a:extLst>
          </p:cNvPr>
          <p:cNvPicPr>
            <a:picLocks noChangeAspect="1"/>
          </p:cNvPicPr>
          <p:nvPr/>
        </p:nvPicPr>
        <p:blipFill rotWithShape="1">
          <a:blip r:embed="rId5"/>
          <a:srcRect t="8327"/>
          <a:stretch/>
        </p:blipFill>
        <p:spPr>
          <a:xfrm>
            <a:off x="6531038" y="586409"/>
            <a:ext cx="2336675" cy="287765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5B87FED-B258-0779-D8B4-59F94725C4E1}"/>
              </a:ext>
            </a:extLst>
          </p:cNvPr>
          <p:cNvPicPr>
            <a:picLocks noChangeAspect="1"/>
          </p:cNvPicPr>
          <p:nvPr/>
        </p:nvPicPr>
        <p:blipFill rotWithShape="1">
          <a:blip r:embed="rId6"/>
          <a:srcRect l="20391" t="15833" r="48359" b="6528"/>
          <a:stretch/>
        </p:blipFill>
        <p:spPr>
          <a:xfrm>
            <a:off x="8879957" y="1248662"/>
            <a:ext cx="2482604" cy="4344649"/>
          </a:xfrm>
          <a:prstGeom prst="rect">
            <a:avLst/>
          </a:prstGeom>
        </p:spPr>
      </p:pic>
    </p:spTree>
    <p:extLst>
      <p:ext uri="{BB962C8B-B14F-4D97-AF65-F5344CB8AC3E}">
        <p14:creationId xmlns:p14="http://schemas.microsoft.com/office/powerpoint/2010/main" val="420650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73E5C-D068-27C4-14D9-209E4343EA65}"/>
              </a:ext>
            </a:extLst>
          </p:cNvPr>
          <p:cNvSpPr>
            <a:spLocks noGrp="1"/>
          </p:cNvSpPr>
          <p:nvPr>
            <p:ph type="body" sz="quarter" idx="18"/>
          </p:nvPr>
        </p:nvSpPr>
        <p:spPr>
          <a:xfrm>
            <a:off x="862903" y="2095322"/>
            <a:ext cx="5498815" cy="3025975"/>
          </a:xfrm>
        </p:spPr>
        <p:txBody>
          <a:bodyPr lIns="91440" tIns="45720" rIns="91440" bIns="45720" anchor="t"/>
          <a:lstStyle/>
          <a:p>
            <a:r>
              <a:rPr lang="en-US" b="1" err="1"/>
              <a:t>Gıda</a:t>
            </a:r>
            <a:r>
              <a:rPr lang="en-US" b="1" i="0">
                <a:effectLst/>
              </a:rPr>
              <a:t> </a:t>
            </a:r>
            <a:r>
              <a:rPr lang="en-US" b="1" err="1"/>
              <a:t>etiği</a:t>
            </a:r>
            <a:r>
              <a:rPr lang="en-US" b="1"/>
              <a:t> </a:t>
            </a:r>
            <a:r>
              <a:rPr lang="en-US" err="1"/>
              <a:t>veya</a:t>
            </a:r>
            <a:r>
              <a:rPr lang="en-US"/>
              <a:t> </a:t>
            </a:r>
            <a:r>
              <a:rPr lang="en-US" b="1" err="1"/>
              <a:t>etik</a:t>
            </a:r>
            <a:r>
              <a:rPr lang="en-US" b="1" i="0">
                <a:effectLst/>
              </a:rPr>
              <a:t> </a:t>
            </a:r>
            <a:r>
              <a:rPr lang="en-US" b="1" err="1"/>
              <a:t>beslenme</a:t>
            </a:r>
            <a:r>
              <a:rPr lang="en-US" b="1"/>
              <a:t> </a:t>
            </a:r>
            <a:r>
              <a:rPr lang="en-US" err="1"/>
              <a:t>belki</a:t>
            </a:r>
            <a:r>
              <a:rPr lang="en-US" b="0" i="0">
                <a:effectLst/>
              </a:rPr>
              <a:t> de </a:t>
            </a:r>
            <a:r>
              <a:rPr lang="en-US" b="0" i="0" err="1">
                <a:effectLst/>
              </a:rPr>
              <a:t>en</a:t>
            </a:r>
            <a:r>
              <a:rPr lang="en-US" b="0" i="0">
                <a:effectLst/>
              </a:rPr>
              <a:t> iyi </a:t>
            </a:r>
            <a:r>
              <a:rPr lang="en-US" b="0" i="0" err="1">
                <a:effectLst/>
              </a:rPr>
              <a:t>olarak</a:t>
            </a:r>
            <a:r>
              <a:rPr lang="en-US"/>
              <a:t> </a:t>
            </a:r>
            <a:r>
              <a:rPr lang="en-US" err="1"/>
              <a:t>şu</a:t>
            </a:r>
            <a:r>
              <a:rPr lang="en-US"/>
              <a:t> </a:t>
            </a:r>
            <a:r>
              <a:rPr lang="en-US" err="1"/>
              <a:t>şekilde</a:t>
            </a:r>
            <a:r>
              <a:rPr lang="en-US"/>
              <a:t> </a:t>
            </a:r>
            <a:r>
              <a:rPr lang="en-US" err="1"/>
              <a:t>tanımlanabilir</a:t>
            </a:r>
            <a:r>
              <a:rPr lang="en-US"/>
              <a:t>:</a:t>
            </a:r>
            <a:endParaRPr lang="en-US" b="0" i="0">
              <a:effectLst/>
            </a:endParaRPr>
          </a:p>
          <a:p>
            <a:r>
              <a:rPr lang="en-US" b="1" i="1">
                <a:effectLst/>
              </a:rPr>
              <a:t>“</a:t>
            </a:r>
            <a:r>
              <a:rPr lang="en-US" b="1" i="1" err="1">
                <a:effectLst/>
              </a:rPr>
              <a:t>gıda</a:t>
            </a:r>
            <a:r>
              <a:rPr lang="en-US" b="1" i="1">
                <a:effectLst/>
              </a:rPr>
              <a:t> </a:t>
            </a:r>
            <a:r>
              <a:rPr lang="en-US" b="1" i="1" err="1">
                <a:effectLst/>
              </a:rPr>
              <a:t>ile</a:t>
            </a:r>
            <a:r>
              <a:rPr lang="en-US" b="1" i="1">
                <a:effectLst/>
              </a:rPr>
              <a:t> </a:t>
            </a:r>
            <a:r>
              <a:rPr lang="en-US" b="1" i="1" err="1">
                <a:effectLst/>
              </a:rPr>
              <a:t>ilgili</a:t>
            </a:r>
            <a:r>
              <a:rPr lang="en-US" b="1" i="1">
                <a:effectLst/>
              </a:rPr>
              <a:t> </a:t>
            </a:r>
            <a:r>
              <a:rPr lang="en-US" b="1" i="1" err="1">
                <a:effectLst/>
              </a:rPr>
              <a:t>olarak</a:t>
            </a:r>
            <a:r>
              <a:rPr lang="en-US" b="1" i="1">
                <a:effectLst/>
              </a:rPr>
              <a:t> </a:t>
            </a:r>
            <a:r>
              <a:rPr lang="en-US" b="1" i="1" err="1">
                <a:effectLst/>
              </a:rPr>
              <a:t>başkalarına</a:t>
            </a:r>
            <a:r>
              <a:rPr lang="en-US" b="1" i="1">
                <a:effectLst/>
              </a:rPr>
              <a:t> </a:t>
            </a:r>
            <a:r>
              <a:rPr lang="en-US" b="1" i="1" err="1">
                <a:effectLst/>
              </a:rPr>
              <a:t>karşı</a:t>
            </a:r>
            <a:r>
              <a:rPr lang="en-US" b="1" i="1">
                <a:effectLst/>
              </a:rPr>
              <a:t> </a:t>
            </a:r>
            <a:r>
              <a:rPr lang="en-US" b="1" i="1" err="1">
                <a:effectLst/>
              </a:rPr>
              <a:t>kabul</a:t>
            </a:r>
            <a:r>
              <a:rPr lang="en-US" b="1" i="1">
                <a:effectLst/>
              </a:rPr>
              <a:t> </a:t>
            </a:r>
            <a:r>
              <a:rPr lang="en-US" b="1" i="1" err="1">
                <a:effectLst/>
              </a:rPr>
              <a:t>edilebilir</a:t>
            </a:r>
            <a:r>
              <a:rPr lang="en-US" b="1" i="1">
                <a:effectLst/>
              </a:rPr>
              <a:t> </a:t>
            </a:r>
            <a:r>
              <a:rPr lang="en-US" b="1" i="1" err="1">
                <a:effectLst/>
              </a:rPr>
              <a:t>muamele</a:t>
            </a:r>
            <a:r>
              <a:rPr lang="en-US" b="1" i="1">
                <a:effectLst/>
              </a:rPr>
              <a:t> </a:t>
            </a:r>
            <a:r>
              <a:rPr lang="en-US" b="1" i="1" err="1">
                <a:effectLst/>
              </a:rPr>
              <a:t>olarak</a:t>
            </a:r>
            <a:r>
              <a:rPr lang="en-US" b="1" i="1">
                <a:effectLst/>
              </a:rPr>
              <a:t> </a:t>
            </a:r>
            <a:r>
              <a:rPr lang="en-US" b="1" i="1" err="1">
                <a:effectLst/>
              </a:rPr>
              <a:t>sayılan</a:t>
            </a:r>
            <a:r>
              <a:rPr lang="en-US" b="1" i="1"/>
              <a:t> </a:t>
            </a:r>
            <a:r>
              <a:rPr lang="en-US" b="1" i="1" err="1"/>
              <a:t>prensipleri</a:t>
            </a:r>
            <a:r>
              <a:rPr lang="en-US" b="1" i="1"/>
              <a:t> </a:t>
            </a:r>
            <a:r>
              <a:rPr lang="en-US" b="1" i="1" err="1"/>
              <a:t>belirleyen</a:t>
            </a:r>
            <a:r>
              <a:rPr lang="en-US" b="1" i="1"/>
              <a:t> </a:t>
            </a:r>
            <a:r>
              <a:rPr lang="en-US" b="1" i="1" err="1"/>
              <a:t>ilkelerdir</a:t>
            </a:r>
            <a:r>
              <a:rPr lang="en-US" b="1" i="1">
                <a:effectLst/>
              </a:rPr>
              <a:t>”</a:t>
            </a:r>
            <a:r>
              <a:rPr lang="en-US" b="1"/>
              <a:t> </a:t>
            </a:r>
            <a:endParaRPr lang="en-US" b="1" i="0">
              <a:cs typeface="Calibri"/>
            </a:endParaRPr>
          </a:p>
          <a:p>
            <a:r>
              <a:rPr lang="en-US" b="0" i="0">
                <a:effectLst/>
              </a:rPr>
              <a:t>(</a:t>
            </a:r>
            <a:r>
              <a:rPr lang="en-US" err="1"/>
              <a:t>Kaynak</a:t>
            </a:r>
            <a:r>
              <a:rPr lang="en-US" b="0" i="0" err="1">
                <a:effectLst/>
              </a:rPr>
              <a:t>:</a:t>
            </a:r>
            <a:r>
              <a:rPr lang="en-US" b="1" err="1">
                <a:solidFill>
                  <a:srgbClr val="F79037"/>
                </a:solidFill>
              </a:rPr>
              <a:t>The</a:t>
            </a:r>
            <a:r>
              <a:rPr lang="en-US" b="1">
                <a:solidFill>
                  <a:srgbClr val="F79037"/>
                </a:solidFill>
              </a:rPr>
              <a:t> Food Ethics Council</a:t>
            </a:r>
            <a:r>
              <a:rPr lang="en-US" b="0" i="0">
                <a:effectLst/>
              </a:rPr>
              <a:t>).</a:t>
            </a:r>
            <a:endParaRPr lang="en-US" b="0" i="0">
              <a:cs typeface="Calibri"/>
            </a:endParaRPr>
          </a:p>
          <a:p>
            <a:pPr algn="l" rtl="0"/>
            <a:r>
              <a:rPr lang="en-US"/>
              <a:t>Bu </a:t>
            </a:r>
            <a:r>
              <a:rPr lang="en-US" err="1"/>
              <a:t>tanımda</a:t>
            </a:r>
            <a:r>
              <a:rPr lang="en-US"/>
              <a:t> "</a:t>
            </a:r>
            <a:r>
              <a:rPr lang="en-US" err="1"/>
              <a:t>başkaları</a:t>
            </a:r>
            <a:r>
              <a:rPr lang="en-US"/>
              <a:t>", </a:t>
            </a:r>
            <a:r>
              <a:rPr lang="en-US" err="1"/>
              <a:t>insanları,hayvanları</a:t>
            </a:r>
            <a:r>
              <a:rPr lang="en-US"/>
              <a:t> </a:t>
            </a:r>
            <a:r>
              <a:rPr lang="en-US" err="1"/>
              <a:t>ve</a:t>
            </a:r>
            <a:r>
              <a:rPr lang="en-US"/>
              <a:t> </a:t>
            </a:r>
            <a:r>
              <a:rPr lang="en-US" err="1"/>
              <a:t>gezegeni</a:t>
            </a:r>
            <a:r>
              <a:rPr lang="en-US"/>
              <a:t> </a:t>
            </a:r>
            <a:r>
              <a:rPr lang="en-US" err="1"/>
              <a:t>içerir</a:t>
            </a:r>
            <a:r>
              <a:rPr lang="en-US"/>
              <a:t>.</a:t>
            </a:r>
            <a:endParaRPr lang="en-IE"/>
          </a:p>
        </p:txBody>
      </p:sp>
      <p:sp>
        <p:nvSpPr>
          <p:cNvPr id="3" name="Text Placeholder 2">
            <a:extLst>
              <a:ext uri="{FF2B5EF4-FFF2-40B4-BE49-F238E27FC236}">
                <a16:creationId xmlns:a16="http://schemas.microsoft.com/office/drawing/2014/main" id="{B2EFA1D6-A2C5-3F2A-6D85-DCDBCFC861C6}"/>
              </a:ext>
            </a:extLst>
          </p:cNvPr>
          <p:cNvSpPr>
            <a:spLocks noGrp="1"/>
          </p:cNvSpPr>
          <p:nvPr>
            <p:ph type="body" sz="quarter" idx="16"/>
          </p:nvPr>
        </p:nvSpPr>
        <p:spPr>
          <a:xfrm>
            <a:off x="862903" y="807269"/>
            <a:ext cx="4990998" cy="992652"/>
          </a:xfrm>
        </p:spPr>
        <p:txBody>
          <a:bodyPr lIns="91440" tIns="45720" rIns="91440" bIns="45720" anchor="t">
            <a:noAutofit/>
          </a:bodyPr>
          <a:lstStyle/>
          <a:p>
            <a:r>
              <a:rPr lang="en-IE" b="1" err="1"/>
              <a:t>Gıda</a:t>
            </a:r>
            <a:r>
              <a:rPr lang="en-IE" b="1"/>
              <a:t> </a:t>
            </a:r>
            <a:r>
              <a:rPr lang="en-IE" b="1" err="1"/>
              <a:t>Etiği</a:t>
            </a:r>
            <a:r>
              <a:rPr lang="en-IE" b="1"/>
              <a:t> </a:t>
            </a:r>
            <a:r>
              <a:rPr lang="en-IE" b="1" err="1"/>
              <a:t>Kavramı</a:t>
            </a:r>
            <a:endParaRPr lang="en-IE" b="1" err="1">
              <a:cs typeface="Calibri"/>
            </a:endParaRPr>
          </a:p>
        </p:txBody>
      </p:sp>
      <p:pic>
        <p:nvPicPr>
          <p:cNvPr id="6" name="Picture Placeholder 5" descr="Young girl lifting up earth">
            <a:extLst>
              <a:ext uri="{FF2B5EF4-FFF2-40B4-BE49-F238E27FC236}">
                <a16:creationId xmlns:a16="http://schemas.microsoft.com/office/drawing/2014/main" id="{E6409644-3042-968C-FABC-65EC7C7FB464}"/>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Group 6">
            <a:extLst>
              <a:ext uri="{FF2B5EF4-FFF2-40B4-BE49-F238E27FC236}">
                <a16:creationId xmlns:a16="http://schemas.microsoft.com/office/drawing/2014/main" id="{91DE8D11-BF09-D4E8-8A61-55B4A19F886F}"/>
              </a:ext>
            </a:extLst>
          </p:cNvPr>
          <p:cNvGrpSpPr/>
          <p:nvPr/>
        </p:nvGrpSpPr>
        <p:grpSpPr>
          <a:xfrm>
            <a:off x="4508968" y="606550"/>
            <a:ext cx="1183081" cy="1090091"/>
            <a:chOff x="5297313" y="4260296"/>
            <a:chExt cx="2997029" cy="2761463"/>
          </a:xfrm>
        </p:grpSpPr>
        <p:sp>
          <p:nvSpPr>
            <p:cNvPr id="8" name="Freeform 587">
              <a:extLst>
                <a:ext uri="{FF2B5EF4-FFF2-40B4-BE49-F238E27FC236}">
                  <a16:creationId xmlns:a16="http://schemas.microsoft.com/office/drawing/2014/main" id="{487669AA-0C92-3F10-BC86-5A5BCE960CBE}"/>
                </a:ext>
              </a:extLst>
            </p:cNvPr>
            <p:cNvSpPr/>
            <p:nvPr/>
          </p:nvSpPr>
          <p:spPr>
            <a:xfrm>
              <a:off x="6126228" y="4440508"/>
              <a:ext cx="1489301" cy="1405043"/>
            </a:xfrm>
            <a:custGeom>
              <a:avLst/>
              <a:gdLst>
                <a:gd name="connsiteX0" fmla="*/ 5711 w 1489301"/>
                <a:gd name="connsiteY0" fmla="*/ 403362 h 1405043"/>
                <a:gd name="connsiteX1" fmla="*/ 260779 w 1489301"/>
                <a:gd name="connsiteY1" fmla="*/ 26383 h 1405043"/>
                <a:gd name="connsiteX2" fmla="*/ 698582 w 1489301"/>
                <a:gd name="connsiteY2" fmla="*/ 134907 h 1405043"/>
                <a:gd name="connsiteX3" fmla="*/ 703340 w 1489301"/>
                <a:gd name="connsiteY3" fmla="*/ 140619 h 1405043"/>
                <a:gd name="connsiteX4" fmla="*/ 789949 w 1489301"/>
                <a:gd name="connsiteY4" fmla="*/ 141571 h 1405043"/>
                <a:gd name="connsiteX5" fmla="*/ 973636 w 1489301"/>
                <a:gd name="connsiteY5" fmla="*/ 18767 h 1405043"/>
                <a:gd name="connsiteX6" fmla="*/ 1476158 w 1489301"/>
                <a:gd name="connsiteY6" fmla="*/ 295790 h 1405043"/>
                <a:gd name="connsiteX7" fmla="*/ 1441895 w 1489301"/>
                <a:gd name="connsiteY7" fmla="*/ 626122 h 1405043"/>
                <a:gd name="connsiteX8" fmla="*/ 1161130 w 1489301"/>
                <a:gd name="connsiteY8" fmla="*/ 1046891 h 1405043"/>
                <a:gd name="connsiteX9" fmla="*/ 769011 w 1489301"/>
                <a:gd name="connsiteY9" fmla="*/ 1395311 h 1405043"/>
                <a:gd name="connsiteX10" fmla="*/ 730941 w 1489301"/>
                <a:gd name="connsiteY10" fmla="*/ 1399119 h 1405043"/>
                <a:gd name="connsiteX11" fmla="*/ 206529 w 1489301"/>
                <a:gd name="connsiteY11" fmla="*/ 894577 h 1405043"/>
                <a:gd name="connsiteX12" fmla="*/ 35215 w 1489301"/>
                <a:gd name="connsiteY12" fmla="*/ 573764 h 1405043"/>
                <a:gd name="connsiteX13" fmla="*/ 0 w 1489301"/>
                <a:gd name="connsiteY13" fmla="*/ 404314 h 1405043"/>
                <a:gd name="connsiteX14" fmla="*/ 5711 w 1489301"/>
                <a:gd name="connsiteY14" fmla="*/ 403362 h 140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01" h="1405043">
                  <a:moveTo>
                    <a:pt x="5711" y="403362"/>
                  </a:moveTo>
                  <a:cubicBezTo>
                    <a:pt x="2855" y="236768"/>
                    <a:pt x="103741" y="87309"/>
                    <a:pt x="260779" y="26383"/>
                  </a:cubicBezTo>
                  <a:cubicBezTo>
                    <a:pt x="413058" y="-32639"/>
                    <a:pt x="589131" y="11152"/>
                    <a:pt x="698582" y="134907"/>
                  </a:cubicBezTo>
                  <a:cubicBezTo>
                    <a:pt x="700485" y="136811"/>
                    <a:pt x="701437" y="138715"/>
                    <a:pt x="703340" y="140619"/>
                  </a:cubicBezTo>
                  <a:cubicBezTo>
                    <a:pt x="734748" y="176794"/>
                    <a:pt x="759493" y="176794"/>
                    <a:pt x="789949" y="141571"/>
                  </a:cubicBezTo>
                  <a:cubicBezTo>
                    <a:pt x="839440" y="83501"/>
                    <a:pt x="901303" y="43519"/>
                    <a:pt x="973636" y="18767"/>
                  </a:cubicBezTo>
                  <a:cubicBezTo>
                    <a:pt x="1185876" y="-50726"/>
                    <a:pt x="1422860" y="79693"/>
                    <a:pt x="1476158" y="295790"/>
                  </a:cubicBezTo>
                  <a:cubicBezTo>
                    <a:pt x="1504711" y="410026"/>
                    <a:pt x="1483772" y="519502"/>
                    <a:pt x="1441895" y="626122"/>
                  </a:cubicBezTo>
                  <a:cubicBezTo>
                    <a:pt x="1379080" y="787004"/>
                    <a:pt x="1276292" y="921232"/>
                    <a:pt x="1161130" y="1046891"/>
                  </a:cubicBezTo>
                  <a:cubicBezTo>
                    <a:pt x="1042162" y="1176359"/>
                    <a:pt x="909869" y="1290595"/>
                    <a:pt x="769011" y="1395311"/>
                  </a:cubicBezTo>
                  <a:cubicBezTo>
                    <a:pt x="756638" y="1404831"/>
                    <a:pt x="746169" y="1409590"/>
                    <a:pt x="730941" y="1399119"/>
                  </a:cubicBezTo>
                  <a:cubicBezTo>
                    <a:pt x="534881" y="1252516"/>
                    <a:pt x="354050" y="1090682"/>
                    <a:pt x="206529" y="894577"/>
                  </a:cubicBezTo>
                  <a:cubicBezTo>
                    <a:pt x="132293" y="796524"/>
                    <a:pt x="69477" y="691808"/>
                    <a:pt x="35215" y="573764"/>
                  </a:cubicBezTo>
                  <a:cubicBezTo>
                    <a:pt x="19035" y="518550"/>
                    <a:pt x="11421" y="461432"/>
                    <a:pt x="0" y="404314"/>
                  </a:cubicBezTo>
                  <a:cubicBezTo>
                    <a:pt x="1904" y="403362"/>
                    <a:pt x="3807" y="403362"/>
                    <a:pt x="5711" y="403362"/>
                  </a:cubicBezTo>
                  <a:close/>
                </a:path>
              </a:pathLst>
            </a:custGeom>
            <a:solidFill>
              <a:srgbClr val="F1A0C2"/>
            </a:solidFill>
            <a:ln w="9514" cap="flat">
              <a:noFill/>
              <a:prstDash val="solid"/>
              <a:miter/>
            </a:ln>
          </p:spPr>
          <p:txBody>
            <a:bodyPr rtlCol="0" anchor="ctr"/>
            <a:lstStyle/>
            <a:p>
              <a:pPr algn="l" rtl="0"/>
              <a:endParaRPr lang="en-US"/>
            </a:p>
          </p:txBody>
        </p:sp>
        <p:grpSp>
          <p:nvGrpSpPr>
            <p:cNvPr id="9" name="Graphic 500">
              <a:extLst>
                <a:ext uri="{FF2B5EF4-FFF2-40B4-BE49-F238E27FC236}">
                  <a16:creationId xmlns:a16="http://schemas.microsoft.com/office/drawing/2014/main" id="{B06CB3C3-BFA5-4979-DAD0-BE5C96E11654}"/>
                </a:ext>
              </a:extLst>
            </p:cNvPr>
            <p:cNvGrpSpPr/>
            <p:nvPr/>
          </p:nvGrpSpPr>
          <p:grpSpPr>
            <a:xfrm>
              <a:off x="5297313" y="4260296"/>
              <a:ext cx="2997029" cy="2761463"/>
              <a:chOff x="6245479" y="2229503"/>
              <a:chExt cx="2997029" cy="2761463"/>
            </a:xfrm>
            <a:solidFill>
              <a:srgbClr val="000000"/>
            </a:solidFill>
          </p:grpSpPr>
          <p:sp>
            <p:nvSpPr>
              <p:cNvPr id="10" name="Freeform 589">
                <a:extLst>
                  <a:ext uri="{FF2B5EF4-FFF2-40B4-BE49-F238E27FC236}">
                    <a16:creationId xmlns:a16="http://schemas.microsoft.com/office/drawing/2014/main" id="{B100428A-DC41-BC7E-38BE-4BB36118B2B0}"/>
                  </a:ext>
                </a:extLst>
              </p:cNvPr>
              <p:cNvSpPr/>
              <p:nvPr/>
            </p:nvSpPr>
            <p:spPr>
              <a:xfrm>
                <a:off x="7886515" y="3011002"/>
                <a:ext cx="1355993" cy="1979963"/>
              </a:xfrm>
              <a:custGeom>
                <a:avLst/>
                <a:gdLst>
                  <a:gd name="connsiteX0" fmla="*/ 134867 w 1355993"/>
                  <a:gd name="connsiteY0" fmla="*/ 1802156 h 1979963"/>
                  <a:gd name="connsiteX1" fmla="*/ 133915 w 1355993"/>
                  <a:gd name="connsiteY1" fmla="*/ 1681257 h 1979963"/>
                  <a:gd name="connsiteX2" fmla="*/ 121542 w 1355993"/>
                  <a:gd name="connsiteY2" fmla="*/ 1646986 h 1979963"/>
                  <a:gd name="connsiteX3" fmla="*/ 160564 w 1355993"/>
                  <a:gd name="connsiteY3" fmla="*/ 974897 h 1979963"/>
                  <a:gd name="connsiteX4" fmla="*/ 296663 w 1355993"/>
                  <a:gd name="connsiteY4" fmla="*/ 871133 h 1979963"/>
                  <a:gd name="connsiteX5" fmla="*/ 527938 w 1355993"/>
                  <a:gd name="connsiteY5" fmla="*/ 704539 h 1979963"/>
                  <a:gd name="connsiteX6" fmla="*/ 657375 w 1355993"/>
                  <a:gd name="connsiteY6" fmla="*/ 648373 h 1979963"/>
                  <a:gd name="connsiteX7" fmla="*/ 688783 w 1355993"/>
                  <a:gd name="connsiteY7" fmla="*/ 615054 h 1979963"/>
                  <a:gd name="connsiteX8" fmla="*/ 795378 w 1355993"/>
                  <a:gd name="connsiteY8" fmla="*/ 289482 h 1979963"/>
                  <a:gd name="connsiteX9" fmla="*/ 1019039 w 1355993"/>
                  <a:gd name="connsiteY9" fmla="*/ 122887 h 1979963"/>
                  <a:gd name="connsiteX10" fmla="*/ 1054253 w 1355993"/>
                  <a:gd name="connsiteY10" fmla="*/ 103848 h 1979963"/>
                  <a:gd name="connsiteX11" fmla="*/ 1316935 w 1355993"/>
                  <a:gd name="connsiteY11" fmla="*/ 5796 h 1979963"/>
                  <a:gd name="connsiteX12" fmla="*/ 1355005 w 1355993"/>
                  <a:gd name="connsiteY12" fmla="*/ 63865 h 1979963"/>
                  <a:gd name="connsiteX13" fmla="*/ 1305514 w 1355993"/>
                  <a:gd name="connsiteY13" fmla="*/ 405622 h 1979963"/>
                  <a:gd name="connsiteX14" fmla="*/ 1243651 w 1355993"/>
                  <a:gd name="connsiteY14" fmla="*/ 836862 h 1979963"/>
                  <a:gd name="connsiteX15" fmla="*/ 1096130 w 1355993"/>
                  <a:gd name="connsiteY15" fmla="*/ 1128164 h 1979963"/>
                  <a:gd name="connsiteX16" fmla="*/ 683073 w 1355993"/>
                  <a:gd name="connsiteY16" fmla="*/ 1526086 h 1979963"/>
                  <a:gd name="connsiteX17" fmla="*/ 668796 w 1355993"/>
                  <a:gd name="connsiteY17" fmla="*/ 1577492 h 1979963"/>
                  <a:gd name="connsiteX18" fmla="*/ 760164 w 1355993"/>
                  <a:gd name="connsiteY18" fmla="*/ 1914488 h 1979963"/>
                  <a:gd name="connsiteX19" fmla="*/ 762067 w 1355993"/>
                  <a:gd name="connsiteY19" fmla="*/ 1921152 h 1979963"/>
                  <a:gd name="connsiteX20" fmla="*/ 734466 w 1355993"/>
                  <a:gd name="connsiteY20" fmla="*/ 1978270 h 1979963"/>
                  <a:gd name="connsiteX21" fmla="*/ 681169 w 1355993"/>
                  <a:gd name="connsiteY21" fmla="*/ 1943999 h 1979963"/>
                  <a:gd name="connsiteX22" fmla="*/ 616450 w 1355993"/>
                  <a:gd name="connsiteY22" fmla="*/ 1707912 h 1979963"/>
                  <a:gd name="connsiteX23" fmla="*/ 575525 w 1355993"/>
                  <a:gd name="connsiteY23" fmla="*/ 1558453 h 1979963"/>
                  <a:gd name="connsiteX24" fmla="*/ 595512 w 1355993"/>
                  <a:gd name="connsiteY24" fmla="*/ 1490863 h 1979963"/>
                  <a:gd name="connsiteX25" fmla="*/ 953368 w 1355993"/>
                  <a:gd name="connsiteY25" fmla="*/ 1145299 h 1979963"/>
                  <a:gd name="connsiteX26" fmla="*/ 1054253 w 1355993"/>
                  <a:gd name="connsiteY26" fmla="*/ 1047247 h 1979963"/>
                  <a:gd name="connsiteX27" fmla="*/ 1157993 w 1355993"/>
                  <a:gd name="connsiteY27" fmla="*/ 830198 h 1979963"/>
                  <a:gd name="connsiteX28" fmla="*/ 1220809 w 1355993"/>
                  <a:gd name="connsiteY28" fmla="*/ 392294 h 1979963"/>
                  <a:gd name="connsiteX29" fmla="*/ 1261734 w 1355993"/>
                  <a:gd name="connsiteY29" fmla="*/ 114320 h 1979963"/>
                  <a:gd name="connsiteX30" fmla="*/ 1233182 w 1355993"/>
                  <a:gd name="connsiteY30" fmla="*/ 85761 h 1979963"/>
                  <a:gd name="connsiteX31" fmla="*/ 1112310 w 1355993"/>
                  <a:gd name="connsiteY31" fmla="*/ 180005 h 1979963"/>
                  <a:gd name="connsiteX32" fmla="*/ 949561 w 1355993"/>
                  <a:gd name="connsiteY32" fmla="*/ 689308 h 1979963"/>
                  <a:gd name="connsiteX33" fmla="*/ 926719 w 1355993"/>
                  <a:gd name="connsiteY33" fmla="*/ 761657 h 1979963"/>
                  <a:gd name="connsiteX34" fmla="*/ 902926 w 1355993"/>
                  <a:gd name="connsiteY34" fmla="*/ 798784 h 1979963"/>
                  <a:gd name="connsiteX35" fmla="*/ 503192 w 1355993"/>
                  <a:gd name="connsiteY35" fmla="*/ 1132924 h 1979963"/>
                  <a:gd name="connsiteX36" fmla="*/ 482254 w 1355993"/>
                  <a:gd name="connsiteY36" fmla="*/ 1148155 h 1979963"/>
                  <a:gd name="connsiteX37" fmla="*/ 429908 w 1355993"/>
                  <a:gd name="connsiteY37" fmla="*/ 1140540 h 1979963"/>
                  <a:gd name="connsiteX38" fmla="*/ 428956 w 1355993"/>
                  <a:gd name="connsiteY38" fmla="*/ 1086278 h 1979963"/>
                  <a:gd name="connsiteX39" fmla="*/ 449895 w 1355993"/>
                  <a:gd name="connsiteY39" fmla="*/ 1067238 h 1979963"/>
                  <a:gd name="connsiteX40" fmla="*/ 788716 w 1355993"/>
                  <a:gd name="connsiteY40" fmla="*/ 782600 h 1979963"/>
                  <a:gd name="connsiteX41" fmla="*/ 781102 w 1355993"/>
                  <a:gd name="connsiteY41" fmla="*/ 741666 h 1979963"/>
                  <a:gd name="connsiteX42" fmla="*/ 595512 w 1355993"/>
                  <a:gd name="connsiteY42" fmla="*/ 760705 h 1979963"/>
                  <a:gd name="connsiteX43" fmla="*/ 236704 w 1355993"/>
                  <a:gd name="connsiteY43" fmla="*/ 1019640 h 1979963"/>
                  <a:gd name="connsiteX44" fmla="*/ 157709 w 1355993"/>
                  <a:gd name="connsiteY44" fmla="*/ 1554645 h 1979963"/>
                  <a:gd name="connsiteX45" fmla="*/ 186261 w 1355993"/>
                  <a:gd name="connsiteY45" fmla="*/ 1587012 h 1979963"/>
                  <a:gd name="connsiteX46" fmla="*/ 220524 w 1355993"/>
                  <a:gd name="connsiteY46" fmla="*/ 1670785 h 1979963"/>
                  <a:gd name="connsiteX47" fmla="*/ 219572 w 1355993"/>
                  <a:gd name="connsiteY47" fmla="*/ 1908777 h 1979963"/>
                  <a:gd name="connsiteX48" fmla="*/ 219572 w 1355993"/>
                  <a:gd name="connsiteY48" fmla="*/ 1932576 h 1979963"/>
                  <a:gd name="connsiteX49" fmla="*/ 177695 w 1355993"/>
                  <a:gd name="connsiteY49" fmla="*/ 1978270 h 1979963"/>
                  <a:gd name="connsiteX50" fmla="*/ 134867 w 1355993"/>
                  <a:gd name="connsiteY50" fmla="*/ 1930672 h 1979963"/>
                  <a:gd name="connsiteX51" fmla="*/ 134867 w 1355993"/>
                  <a:gd name="connsiteY51" fmla="*/ 1802156 h 1979963"/>
                  <a:gd name="connsiteX52" fmla="*/ 134867 w 1355993"/>
                  <a:gd name="connsiteY52" fmla="*/ 1802156 h 1979963"/>
                  <a:gd name="connsiteX53" fmla="*/ 1009521 w 1355993"/>
                  <a:gd name="connsiteY53" fmla="*/ 207612 h 1979963"/>
                  <a:gd name="connsiteX54" fmla="*/ 970499 w 1355993"/>
                  <a:gd name="connsiteY54" fmla="*/ 215228 h 1979963"/>
                  <a:gd name="connsiteX55" fmla="*/ 881036 w 1355993"/>
                  <a:gd name="connsiteY55" fmla="*/ 303761 h 1979963"/>
                  <a:gd name="connsiteX56" fmla="*/ 778247 w 1355993"/>
                  <a:gd name="connsiteY56" fmla="*/ 616958 h 1979963"/>
                  <a:gd name="connsiteX57" fmla="*/ 800137 w 1355993"/>
                  <a:gd name="connsiteY57" fmla="*/ 657893 h 1979963"/>
                  <a:gd name="connsiteX58" fmla="*/ 830593 w 1355993"/>
                  <a:gd name="connsiteY58" fmla="*/ 670268 h 1979963"/>
                  <a:gd name="connsiteX59" fmla="*/ 870566 w 1355993"/>
                  <a:gd name="connsiteY59" fmla="*/ 653133 h 1979963"/>
                  <a:gd name="connsiteX60" fmla="*/ 975258 w 1355993"/>
                  <a:gd name="connsiteY60" fmla="*/ 319945 h 1979963"/>
                  <a:gd name="connsiteX61" fmla="*/ 1009521 w 1355993"/>
                  <a:gd name="connsiteY61" fmla="*/ 207612 h 19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993" h="1979963">
                    <a:moveTo>
                      <a:pt x="134867" y="1802156"/>
                    </a:moveTo>
                    <a:cubicBezTo>
                      <a:pt x="134867" y="1762174"/>
                      <a:pt x="135819" y="1721239"/>
                      <a:pt x="133915" y="1681257"/>
                    </a:cubicBezTo>
                    <a:cubicBezTo>
                      <a:pt x="133915" y="1669833"/>
                      <a:pt x="130108" y="1654601"/>
                      <a:pt x="121542" y="1646986"/>
                    </a:cubicBezTo>
                    <a:cubicBezTo>
                      <a:pt x="-54530" y="1466112"/>
                      <a:pt x="-37399" y="1150059"/>
                      <a:pt x="160564" y="974897"/>
                    </a:cubicBezTo>
                    <a:cubicBezTo>
                      <a:pt x="203392" y="936819"/>
                      <a:pt x="250980" y="905404"/>
                      <a:pt x="296663" y="871133"/>
                    </a:cubicBezTo>
                    <a:cubicBezTo>
                      <a:pt x="373755" y="814967"/>
                      <a:pt x="450846" y="759753"/>
                      <a:pt x="527938" y="704539"/>
                    </a:cubicBezTo>
                    <a:cubicBezTo>
                      <a:pt x="566959" y="675980"/>
                      <a:pt x="608836" y="654085"/>
                      <a:pt x="657375" y="648373"/>
                    </a:cubicBezTo>
                    <a:cubicBezTo>
                      <a:pt x="678314" y="645517"/>
                      <a:pt x="684024" y="631238"/>
                      <a:pt x="688783" y="615054"/>
                    </a:cubicBezTo>
                    <a:cubicBezTo>
                      <a:pt x="723998" y="506530"/>
                      <a:pt x="759212" y="398006"/>
                      <a:pt x="795378" y="289482"/>
                    </a:cubicBezTo>
                    <a:cubicBezTo>
                      <a:pt x="828690" y="185717"/>
                      <a:pt x="910539" y="124792"/>
                      <a:pt x="1019039" y="122887"/>
                    </a:cubicBezTo>
                    <a:cubicBezTo>
                      <a:pt x="1035219" y="122887"/>
                      <a:pt x="1044736" y="117176"/>
                      <a:pt x="1054253" y="103848"/>
                    </a:cubicBezTo>
                    <a:cubicBezTo>
                      <a:pt x="1119924" y="13411"/>
                      <a:pt x="1210339" y="-13244"/>
                      <a:pt x="1316935" y="5796"/>
                    </a:cubicBezTo>
                    <a:cubicBezTo>
                      <a:pt x="1347391" y="11507"/>
                      <a:pt x="1359764" y="31499"/>
                      <a:pt x="1355005" y="63865"/>
                    </a:cubicBezTo>
                    <a:cubicBezTo>
                      <a:pt x="1338825" y="178101"/>
                      <a:pt x="1321694" y="291386"/>
                      <a:pt x="1305514" y="405622"/>
                    </a:cubicBezTo>
                    <a:cubicBezTo>
                      <a:pt x="1284576" y="549368"/>
                      <a:pt x="1263638" y="693115"/>
                      <a:pt x="1243651" y="836862"/>
                    </a:cubicBezTo>
                    <a:cubicBezTo>
                      <a:pt x="1227471" y="951098"/>
                      <a:pt x="1179883" y="1048199"/>
                      <a:pt x="1096130" y="1128164"/>
                    </a:cubicBezTo>
                    <a:cubicBezTo>
                      <a:pt x="958127" y="1260487"/>
                      <a:pt x="821076" y="1393763"/>
                      <a:pt x="683073" y="1526086"/>
                    </a:cubicBezTo>
                    <a:cubicBezTo>
                      <a:pt x="666893" y="1541317"/>
                      <a:pt x="662134" y="1555597"/>
                      <a:pt x="668796" y="1577492"/>
                    </a:cubicBezTo>
                    <a:cubicBezTo>
                      <a:pt x="700204" y="1689824"/>
                      <a:pt x="729708" y="1802156"/>
                      <a:pt x="760164" y="1914488"/>
                    </a:cubicBezTo>
                    <a:cubicBezTo>
                      <a:pt x="761115" y="1916392"/>
                      <a:pt x="761115" y="1919248"/>
                      <a:pt x="762067" y="1921152"/>
                    </a:cubicBezTo>
                    <a:cubicBezTo>
                      <a:pt x="768730" y="1949711"/>
                      <a:pt x="758260" y="1971606"/>
                      <a:pt x="734466" y="1978270"/>
                    </a:cubicBezTo>
                    <a:cubicBezTo>
                      <a:pt x="711625" y="1984934"/>
                      <a:pt x="688783" y="1971606"/>
                      <a:pt x="681169" y="1943999"/>
                    </a:cubicBezTo>
                    <a:cubicBezTo>
                      <a:pt x="659279" y="1864986"/>
                      <a:pt x="637388" y="1786925"/>
                      <a:pt x="616450" y="1707912"/>
                    </a:cubicBezTo>
                    <a:cubicBezTo>
                      <a:pt x="603126" y="1658409"/>
                      <a:pt x="590753" y="1607955"/>
                      <a:pt x="575525" y="1558453"/>
                    </a:cubicBezTo>
                    <a:cubicBezTo>
                      <a:pt x="566959" y="1529894"/>
                      <a:pt x="575525" y="1509903"/>
                      <a:pt x="595512" y="1490863"/>
                    </a:cubicBezTo>
                    <a:cubicBezTo>
                      <a:pt x="715432" y="1375675"/>
                      <a:pt x="834400" y="1260487"/>
                      <a:pt x="953368" y="1145299"/>
                    </a:cubicBezTo>
                    <a:cubicBezTo>
                      <a:pt x="986679" y="1112933"/>
                      <a:pt x="1020942" y="1080566"/>
                      <a:pt x="1054253" y="1047247"/>
                    </a:cubicBezTo>
                    <a:cubicBezTo>
                      <a:pt x="1114213" y="987273"/>
                      <a:pt x="1146572" y="913020"/>
                      <a:pt x="1157993" y="830198"/>
                    </a:cubicBezTo>
                    <a:cubicBezTo>
                      <a:pt x="1178932" y="684548"/>
                      <a:pt x="1199870" y="537945"/>
                      <a:pt x="1220809" y="392294"/>
                    </a:cubicBezTo>
                    <a:cubicBezTo>
                      <a:pt x="1234133" y="299953"/>
                      <a:pt x="1248409" y="207612"/>
                      <a:pt x="1261734" y="114320"/>
                    </a:cubicBezTo>
                    <a:cubicBezTo>
                      <a:pt x="1265541" y="85761"/>
                      <a:pt x="1261734" y="81953"/>
                      <a:pt x="1233182" y="85761"/>
                    </a:cubicBezTo>
                    <a:cubicBezTo>
                      <a:pt x="1175125" y="94328"/>
                      <a:pt x="1131345" y="122887"/>
                      <a:pt x="1112310" y="180005"/>
                    </a:cubicBezTo>
                    <a:cubicBezTo>
                      <a:pt x="1057109" y="349455"/>
                      <a:pt x="1003810" y="519858"/>
                      <a:pt x="949561" y="689308"/>
                    </a:cubicBezTo>
                    <a:cubicBezTo>
                      <a:pt x="941947" y="713107"/>
                      <a:pt x="936237" y="738810"/>
                      <a:pt x="926719" y="761657"/>
                    </a:cubicBezTo>
                    <a:cubicBezTo>
                      <a:pt x="921961" y="774984"/>
                      <a:pt x="913395" y="789264"/>
                      <a:pt x="902926" y="798784"/>
                    </a:cubicBezTo>
                    <a:cubicBezTo>
                      <a:pt x="770633" y="911116"/>
                      <a:pt x="636437" y="1021544"/>
                      <a:pt x="503192" y="1132924"/>
                    </a:cubicBezTo>
                    <a:cubicBezTo>
                      <a:pt x="496530" y="1138636"/>
                      <a:pt x="489868" y="1144347"/>
                      <a:pt x="482254" y="1148155"/>
                    </a:cubicBezTo>
                    <a:cubicBezTo>
                      <a:pt x="463219" y="1157675"/>
                      <a:pt x="445136" y="1155771"/>
                      <a:pt x="429908" y="1140540"/>
                    </a:cubicBezTo>
                    <a:cubicBezTo>
                      <a:pt x="415632" y="1125308"/>
                      <a:pt x="414680" y="1102461"/>
                      <a:pt x="428956" y="1086278"/>
                    </a:cubicBezTo>
                    <a:cubicBezTo>
                      <a:pt x="434667" y="1078662"/>
                      <a:pt x="442280" y="1072950"/>
                      <a:pt x="449895" y="1067238"/>
                    </a:cubicBezTo>
                    <a:cubicBezTo>
                      <a:pt x="563152" y="972042"/>
                      <a:pt x="676410" y="877797"/>
                      <a:pt x="788716" y="782600"/>
                    </a:cubicBezTo>
                    <a:cubicBezTo>
                      <a:pt x="815365" y="759753"/>
                      <a:pt x="815365" y="754993"/>
                      <a:pt x="781102" y="741666"/>
                    </a:cubicBezTo>
                    <a:cubicBezTo>
                      <a:pt x="715432" y="715962"/>
                      <a:pt x="652617" y="720722"/>
                      <a:pt x="595512" y="760705"/>
                    </a:cubicBezTo>
                    <a:cubicBezTo>
                      <a:pt x="474640" y="845430"/>
                      <a:pt x="353768" y="930155"/>
                      <a:pt x="236704" y="1019640"/>
                    </a:cubicBezTo>
                    <a:cubicBezTo>
                      <a:pt x="71099" y="1147203"/>
                      <a:pt x="36837" y="1395667"/>
                      <a:pt x="157709" y="1554645"/>
                    </a:cubicBezTo>
                    <a:cubicBezTo>
                      <a:pt x="166274" y="1566069"/>
                      <a:pt x="174840" y="1578444"/>
                      <a:pt x="186261" y="1587012"/>
                    </a:cubicBezTo>
                    <a:cubicBezTo>
                      <a:pt x="214813" y="1608907"/>
                      <a:pt x="221476" y="1636514"/>
                      <a:pt x="220524" y="1670785"/>
                    </a:cubicBezTo>
                    <a:cubicBezTo>
                      <a:pt x="218620" y="1749798"/>
                      <a:pt x="219572" y="1829763"/>
                      <a:pt x="219572" y="1908777"/>
                    </a:cubicBezTo>
                    <a:cubicBezTo>
                      <a:pt x="219572" y="1916392"/>
                      <a:pt x="219572" y="1924960"/>
                      <a:pt x="219572" y="1932576"/>
                    </a:cubicBezTo>
                    <a:cubicBezTo>
                      <a:pt x="217669" y="1960183"/>
                      <a:pt x="201489" y="1978270"/>
                      <a:pt x="177695" y="1978270"/>
                    </a:cubicBezTo>
                    <a:cubicBezTo>
                      <a:pt x="153902" y="1978270"/>
                      <a:pt x="135819" y="1960183"/>
                      <a:pt x="134867" y="1930672"/>
                    </a:cubicBezTo>
                    <a:cubicBezTo>
                      <a:pt x="133915" y="1888785"/>
                      <a:pt x="134867" y="1845947"/>
                      <a:pt x="134867" y="1802156"/>
                    </a:cubicBezTo>
                    <a:cubicBezTo>
                      <a:pt x="134867" y="1802156"/>
                      <a:pt x="134867" y="1802156"/>
                      <a:pt x="134867" y="1802156"/>
                    </a:cubicBezTo>
                    <a:close/>
                    <a:moveTo>
                      <a:pt x="1009521" y="207612"/>
                    </a:moveTo>
                    <a:cubicBezTo>
                      <a:pt x="991438" y="210469"/>
                      <a:pt x="980969" y="211420"/>
                      <a:pt x="970499" y="215228"/>
                    </a:cubicBezTo>
                    <a:cubicBezTo>
                      <a:pt x="926719" y="231412"/>
                      <a:pt x="896263" y="259971"/>
                      <a:pt x="881036" y="303761"/>
                    </a:cubicBezTo>
                    <a:cubicBezTo>
                      <a:pt x="845821" y="408477"/>
                      <a:pt x="811558" y="513194"/>
                      <a:pt x="778247" y="616958"/>
                    </a:cubicBezTo>
                    <a:cubicBezTo>
                      <a:pt x="768730" y="647421"/>
                      <a:pt x="768730" y="647421"/>
                      <a:pt x="800137" y="657893"/>
                    </a:cubicBezTo>
                    <a:cubicBezTo>
                      <a:pt x="810606" y="661701"/>
                      <a:pt x="821076" y="665508"/>
                      <a:pt x="830593" y="670268"/>
                    </a:cubicBezTo>
                    <a:cubicBezTo>
                      <a:pt x="860097" y="684548"/>
                      <a:pt x="860097" y="684548"/>
                      <a:pt x="870566" y="653133"/>
                    </a:cubicBezTo>
                    <a:cubicBezTo>
                      <a:pt x="905781" y="541753"/>
                      <a:pt x="940044" y="431325"/>
                      <a:pt x="975258" y="319945"/>
                    </a:cubicBezTo>
                    <a:cubicBezTo>
                      <a:pt x="986679" y="285674"/>
                      <a:pt x="997149" y="250451"/>
                      <a:pt x="1009521" y="207612"/>
                    </a:cubicBezTo>
                    <a:close/>
                  </a:path>
                </a:pathLst>
              </a:custGeom>
              <a:solidFill>
                <a:srgbClr val="000000"/>
              </a:solidFill>
              <a:ln w="9514" cap="flat">
                <a:noFill/>
                <a:prstDash val="solid"/>
                <a:miter/>
              </a:ln>
            </p:spPr>
            <p:txBody>
              <a:bodyPr rtlCol="0" anchor="ctr"/>
              <a:lstStyle/>
              <a:p>
                <a:pPr algn="l" rtl="0"/>
                <a:endParaRPr lang="en-US"/>
              </a:p>
            </p:txBody>
          </p:sp>
          <p:sp>
            <p:nvSpPr>
              <p:cNvPr id="11" name="Freeform 590">
                <a:extLst>
                  <a:ext uri="{FF2B5EF4-FFF2-40B4-BE49-F238E27FC236}">
                    <a16:creationId xmlns:a16="http://schemas.microsoft.com/office/drawing/2014/main" id="{828F2113-FE89-9908-0463-1669EEB01FA5}"/>
                  </a:ext>
                </a:extLst>
              </p:cNvPr>
              <p:cNvSpPr/>
              <p:nvPr/>
            </p:nvSpPr>
            <p:spPr>
              <a:xfrm>
                <a:off x="6245479" y="3010602"/>
                <a:ext cx="1355268" cy="1980046"/>
              </a:xfrm>
              <a:custGeom>
                <a:avLst/>
                <a:gdLst>
                  <a:gd name="connsiteX0" fmla="*/ 1140136 w 1355268"/>
                  <a:gd name="connsiteY0" fmla="*/ 1789229 h 1980046"/>
                  <a:gd name="connsiteX1" fmla="*/ 1141087 w 1355268"/>
                  <a:gd name="connsiteY1" fmla="*/ 1651194 h 1980046"/>
                  <a:gd name="connsiteX2" fmla="*/ 1161074 w 1355268"/>
                  <a:gd name="connsiteY2" fmla="*/ 1603595 h 1980046"/>
                  <a:gd name="connsiteX3" fmla="*/ 1123005 w 1355268"/>
                  <a:gd name="connsiteY3" fmla="*/ 1021944 h 1980046"/>
                  <a:gd name="connsiteX4" fmla="*/ 764196 w 1355268"/>
                  <a:gd name="connsiteY4" fmla="*/ 763009 h 1980046"/>
                  <a:gd name="connsiteX5" fmla="*/ 571944 w 1355268"/>
                  <a:gd name="connsiteY5" fmla="*/ 745874 h 1980046"/>
                  <a:gd name="connsiteX6" fmla="*/ 567185 w 1355268"/>
                  <a:gd name="connsiteY6" fmla="*/ 780144 h 1980046"/>
                  <a:gd name="connsiteX7" fmla="*/ 907910 w 1355268"/>
                  <a:gd name="connsiteY7" fmla="*/ 1065734 h 1980046"/>
                  <a:gd name="connsiteX8" fmla="*/ 925993 w 1355268"/>
                  <a:gd name="connsiteY8" fmla="*/ 1080966 h 1980046"/>
                  <a:gd name="connsiteX9" fmla="*/ 930752 w 1355268"/>
                  <a:gd name="connsiteY9" fmla="*/ 1140940 h 1980046"/>
                  <a:gd name="connsiteX10" fmla="*/ 870792 w 1355268"/>
                  <a:gd name="connsiteY10" fmla="*/ 1145699 h 1980046"/>
                  <a:gd name="connsiteX11" fmla="*/ 786086 w 1355268"/>
                  <a:gd name="connsiteY11" fmla="*/ 1076206 h 1980046"/>
                  <a:gd name="connsiteX12" fmla="*/ 455831 w 1355268"/>
                  <a:gd name="connsiteY12" fmla="*/ 800136 h 1980046"/>
                  <a:gd name="connsiteX13" fmla="*/ 431085 w 1355268"/>
                  <a:gd name="connsiteY13" fmla="*/ 761105 h 1980046"/>
                  <a:gd name="connsiteX14" fmla="*/ 262626 w 1355268"/>
                  <a:gd name="connsiteY14" fmla="*/ 220388 h 1980046"/>
                  <a:gd name="connsiteX15" fmla="*/ 155079 w 1355268"/>
                  <a:gd name="connsiteY15" fmla="*/ 93777 h 1980046"/>
                  <a:gd name="connsiteX16" fmla="*/ 143658 w 1355268"/>
                  <a:gd name="connsiteY16" fmla="*/ 89969 h 1980046"/>
                  <a:gd name="connsiteX17" fmla="*/ 98926 w 1355268"/>
                  <a:gd name="connsiteY17" fmla="*/ 130903 h 1980046"/>
                  <a:gd name="connsiteX18" fmla="*/ 161741 w 1355268"/>
                  <a:gd name="connsiteY18" fmla="*/ 564048 h 1980046"/>
                  <a:gd name="connsiteX19" fmla="*/ 205521 w 1355268"/>
                  <a:gd name="connsiteY19" fmla="*/ 855350 h 1980046"/>
                  <a:gd name="connsiteX20" fmla="*/ 323538 w 1355268"/>
                  <a:gd name="connsiteY20" fmla="*/ 1067638 h 1980046"/>
                  <a:gd name="connsiteX21" fmla="*/ 718513 w 1355268"/>
                  <a:gd name="connsiteY21" fmla="*/ 1449377 h 1980046"/>
                  <a:gd name="connsiteX22" fmla="*/ 768004 w 1355268"/>
                  <a:gd name="connsiteY22" fmla="*/ 1496975 h 1980046"/>
                  <a:gd name="connsiteX23" fmla="*/ 783231 w 1355268"/>
                  <a:gd name="connsiteY23" fmla="*/ 1555045 h 1980046"/>
                  <a:gd name="connsiteX24" fmla="*/ 682346 w 1355268"/>
                  <a:gd name="connsiteY24" fmla="*/ 1927264 h 1980046"/>
                  <a:gd name="connsiteX25" fmla="*/ 675684 w 1355268"/>
                  <a:gd name="connsiteY25" fmla="*/ 1947255 h 1980046"/>
                  <a:gd name="connsiteX26" fmla="*/ 625241 w 1355268"/>
                  <a:gd name="connsiteY26" fmla="*/ 1978670 h 1980046"/>
                  <a:gd name="connsiteX27" fmla="*/ 594786 w 1355268"/>
                  <a:gd name="connsiteY27" fmla="*/ 1925360 h 1980046"/>
                  <a:gd name="connsiteX28" fmla="*/ 630952 w 1355268"/>
                  <a:gd name="connsiteY28" fmla="*/ 1787325 h 1980046"/>
                  <a:gd name="connsiteX29" fmla="*/ 690912 w 1355268"/>
                  <a:gd name="connsiteY29" fmla="*/ 1567421 h 1980046"/>
                  <a:gd name="connsiteX30" fmla="*/ 676636 w 1355268"/>
                  <a:gd name="connsiteY30" fmla="*/ 1528390 h 1980046"/>
                  <a:gd name="connsiteX31" fmla="*/ 272144 w 1355268"/>
                  <a:gd name="connsiteY31" fmla="*/ 1139036 h 1980046"/>
                  <a:gd name="connsiteX32" fmla="*/ 110347 w 1355268"/>
                  <a:gd name="connsiteY32" fmla="*/ 817271 h 1980046"/>
                  <a:gd name="connsiteX33" fmla="*/ 29448 w 1355268"/>
                  <a:gd name="connsiteY33" fmla="*/ 259419 h 1980046"/>
                  <a:gd name="connsiteX34" fmla="*/ 896 w 1355268"/>
                  <a:gd name="connsiteY34" fmla="*/ 61410 h 1980046"/>
                  <a:gd name="connsiteX35" fmla="*/ 41821 w 1355268"/>
                  <a:gd name="connsiteY35" fmla="*/ 5244 h 1980046"/>
                  <a:gd name="connsiteX36" fmla="*/ 303551 w 1355268"/>
                  <a:gd name="connsiteY36" fmla="*/ 105200 h 1980046"/>
                  <a:gd name="connsiteX37" fmla="*/ 334007 w 1355268"/>
                  <a:gd name="connsiteY37" fmla="*/ 121383 h 1980046"/>
                  <a:gd name="connsiteX38" fmla="*/ 560523 w 1355268"/>
                  <a:gd name="connsiteY38" fmla="*/ 291786 h 1980046"/>
                  <a:gd name="connsiteX39" fmla="*/ 665215 w 1355268"/>
                  <a:gd name="connsiteY39" fmla="*/ 612598 h 1980046"/>
                  <a:gd name="connsiteX40" fmla="*/ 707092 w 1355268"/>
                  <a:gd name="connsiteY40" fmla="*/ 650677 h 1980046"/>
                  <a:gd name="connsiteX41" fmla="*/ 816542 w 1355268"/>
                  <a:gd name="connsiteY41" fmla="*/ 699227 h 1980046"/>
                  <a:gd name="connsiteX42" fmla="*/ 1162026 w 1355268"/>
                  <a:gd name="connsiteY42" fmla="*/ 947691 h 1980046"/>
                  <a:gd name="connsiteX43" fmla="*/ 1300981 w 1355268"/>
                  <a:gd name="connsiteY43" fmla="*/ 1553141 h 1980046"/>
                  <a:gd name="connsiteX44" fmla="*/ 1238166 w 1355268"/>
                  <a:gd name="connsiteY44" fmla="*/ 1641674 h 1980046"/>
                  <a:gd name="connsiteX45" fmla="*/ 1221986 w 1355268"/>
                  <a:gd name="connsiteY45" fmla="*/ 1683560 h 1980046"/>
                  <a:gd name="connsiteX46" fmla="*/ 1221034 w 1355268"/>
                  <a:gd name="connsiteY46" fmla="*/ 1913936 h 1980046"/>
                  <a:gd name="connsiteX47" fmla="*/ 1220083 w 1355268"/>
                  <a:gd name="connsiteY47" fmla="*/ 1939639 h 1980046"/>
                  <a:gd name="connsiteX48" fmla="*/ 1177254 w 1355268"/>
                  <a:gd name="connsiteY48" fmla="*/ 1979622 h 1980046"/>
                  <a:gd name="connsiteX49" fmla="*/ 1136329 w 1355268"/>
                  <a:gd name="connsiteY49" fmla="*/ 1937736 h 1980046"/>
                  <a:gd name="connsiteX50" fmla="*/ 1140136 w 1355268"/>
                  <a:gd name="connsiteY50" fmla="*/ 1789229 h 1980046"/>
                  <a:gd name="connsiteX51" fmla="*/ 1140136 w 1355268"/>
                  <a:gd name="connsiteY51" fmla="*/ 1789229 h 1980046"/>
                  <a:gd name="connsiteX52" fmla="*/ 352090 w 1355268"/>
                  <a:gd name="connsiteY52" fmla="*/ 208965 h 1980046"/>
                  <a:gd name="connsiteX53" fmla="*/ 357801 w 1355268"/>
                  <a:gd name="connsiteY53" fmla="*/ 236571 h 1980046"/>
                  <a:gd name="connsiteX54" fmla="*/ 391112 w 1355268"/>
                  <a:gd name="connsiteY54" fmla="*/ 343192 h 1980046"/>
                  <a:gd name="connsiteX55" fmla="*/ 491045 w 1355268"/>
                  <a:gd name="connsiteY55" fmla="*/ 663053 h 1980046"/>
                  <a:gd name="connsiteX56" fmla="*/ 521501 w 1355268"/>
                  <a:gd name="connsiteY56" fmla="*/ 676380 h 1980046"/>
                  <a:gd name="connsiteX57" fmla="*/ 570040 w 1355268"/>
                  <a:gd name="connsiteY57" fmla="*/ 656389 h 1980046"/>
                  <a:gd name="connsiteX58" fmla="*/ 585268 w 1355268"/>
                  <a:gd name="connsiteY58" fmla="*/ 628782 h 1980046"/>
                  <a:gd name="connsiteX59" fmla="*/ 478673 w 1355268"/>
                  <a:gd name="connsiteY59" fmla="*/ 306065 h 1980046"/>
                  <a:gd name="connsiteX60" fmla="*/ 390160 w 1355268"/>
                  <a:gd name="connsiteY60" fmla="*/ 216580 h 1980046"/>
                  <a:gd name="connsiteX61" fmla="*/ 352090 w 1355268"/>
                  <a:gd name="connsiteY61" fmla="*/ 208965 h 198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268" h="1980046">
                    <a:moveTo>
                      <a:pt x="1140136" y="1789229"/>
                    </a:moveTo>
                    <a:cubicBezTo>
                      <a:pt x="1140136" y="1743535"/>
                      <a:pt x="1138232" y="1696888"/>
                      <a:pt x="1141087" y="1651194"/>
                    </a:cubicBezTo>
                    <a:cubicBezTo>
                      <a:pt x="1142040" y="1635010"/>
                      <a:pt x="1149653" y="1614067"/>
                      <a:pt x="1161074" y="1603595"/>
                    </a:cubicBezTo>
                    <a:cubicBezTo>
                      <a:pt x="1325726" y="1453185"/>
                      <a:pt x="1308595" y="1165691"/>
                      <a:pt x="1123005" y="1021944"/>
                    </a:cubicBezTo>
                    <a:cubicBezTo>
                      <a:pt x="1005940" y="931507"/>
                      <a:pt x="885068" y="847734"/>
                      <a:pt x="764196" y="763009"/>
                    </a:cubicBezTo>
                    <a:cubicBezTo>
                      <a:pt x="704236" y="721122"/>
                      <a:pt x="638566" y="718267"/>
                      <a:pt x="571944" y="745874"/>
                    </a:cubicBezTo>
                    <a:cubicBezTo>
                      <a:pt x="547198" y="756345"/>
                      <a:pt x="547198" y="763009"/>
                      <a:pt x="567185" y="780144"/>
                    </a:cubicBezTo>
                    <a:cubicBezTo>
                      <a:pt x="680443" y="875341"/>
                      <a:pt x="794652" y="970538"/>
                      <a:pt x="907910" y="1065734"/>
                    </a:cubicBezTo>
                    <a:cubicBezTo>
                      <a:pt x="913621" y="1070494"/>
                      <a:pt x="920283" y="1076206"/>
                      <a:pt x="925993" y="1080966"/>
                    </a:cubicBezTo>
                    <a:cubicBezTo>
                      <a:pt x="945028" y="1100005"/>
                      <a:pt x="946932" y="1122852"/>
                      <a:pt x="930752" y="1140940"/>
                    </a:cubicBezTo>
                    <a:cubicBezTo>
                      <a:pt x="916476" y="1158075"/>
                      <a:pt x="890778" y="1160931"/>
                      <a:pt x="870792" y="1145699"/>
                    </a:cubicBezTo>
                    <a:cubicBezTo>
                      <a:pt x="842240" y="1122852"/>
                      <a:pt x="814639" y="1099053"/>
                      <a:pt x="786086" y="1076206"/>
                    </a:cubicBezTo>
                    <a:cubicBezTo>
                      <a:pt x="675684" y="983865"/>
                      <a:pt x="565282" y="892476"/>
                      <a:pt x="455831" y="800136"/>
                    </a:cubicBezTo>
                    <a:cubicBezTo>
                      <a:pt x="444410" y="790616"/>
                      <a:pt x="435844" y="775385"/>
                      <a:pt x="431085" y="761105"/>
                    </a:cubicBezTo>
                    <a:cubicBezTo>
                      <a:pt x="373981" y="581183"/>
                      <a:pt x="317828" y="401262"/>
                      <a:pt x="262626" y="220388"/>
                    </a:cubicBezTo>
                    <a:cubicBezTo>
                      <a:pt x="244543" y="162318"/>
                      <a:pt x="216942" y="113768"/>
                      <a:pt x="155079" y="93777"/>
                    </a:cubicBezTo>
                    <a:cubicBezTo>
                      <a:pt x="151272" y="92825"/>
                      <a:pt x="147465" y="90921"/>
                      <a:pt x="143658" y="89969"/>
                    </a:cubicBezTo>
                    <a:cubicBezTo>
                      <a:pt x="97974" y="78545"/>
                      <a:pt x="92264" y="84257"/>
                      <a:pt x="98926" y="130903"/>
                    </a:cubicBezTo>
                    <a:cubicBezTo>
                      <a:pt x="120816" y="275602"/>
                      <a:pt x="140803" y="419349"/>
                      <a:pt x="161741" y="564048"/>
                    </a:cubicBezTo>
                    <a:cubicBezTo>
                      <a:pt x="176017" y="661149"/>
                      <a:pt x="189342" y="758249"/>
                      <a:pt x="205521" y="855350"/>
                    </a:cubicBezTo>
                    <a:cubicBezTo>
                      <a:pt x="218846" y="940075"/>
                      <a:pt x="261675" y="1008616"/>
                      <a:pt x="323538" y="1067638"/>
                    </a:cubicBezTo>
                    <a:cubicBezTo>
                      <a:pt x="455831" y="1194250"/>
                      <a:pt x="587172" y="1321813"/>
                      <a:pt x="718513" y="1449377"/>
                    </a:cubicBezTo>
                    <a:cubicBezTo>
                      <a:pt x="734692" y="1465560"/>
                      <a:pt x="751824" y="1481744"/>
                      <a:pt x="768004" y="1496975"/>
                    </a:cubicBezTo>
                    <a:cubicBezTo>
                      <a:pt x="785135" y="1513159"/>
                      <a:pt x="789894" y="1531246"/>
                      <a:pt x="783231" y="1555045"/>
                    </a:cubicBezTo>
                    <a:cubicBezTo>
                      <a:pt x="748969" y="1678801"/>
                      <a:pt x="715657" y="1802556"/>
                      <a:pt x="682346" y="1927264"/>
                    </a:cubicBezTo>
                    <a:cubicBezTo>
                      <a:pt x="680443" y="1933928"/>
                      <a:pt x="678539" y="1940591"/>
                      <a:pt x="675684" y="1947255"/>
                    </a:cubicBezTo>
                    <a:cubicBezTo>
                      <a:pt x="667118" y="1972006"/>
                      <a:pt x="646180" y="1984382"/>
                      <a:pt x="625241" y="1978670"/>
                    </a:cubicBezTo>
                    <a:cubicBezTo>
                      <a:pt x="601448" y="1972006"/>
                      <a:pt x="588123" y="1951063"/>
                      <a:pt x="594786" y="1925360"/>
                    </a:cubicBezTo>
                    <a:cubicBezTo>
                      <a:pt x="606206" y="1879666"/>
                      <a:pt x="618579" y="1833019"/>
                      <a:pt x="630952" y="1787325"/>
                    </a:cubicBezTo>
                    <a:cubicBezTo>
                      <a:pt x="650939" y="1714023"/>
                      <a:pt x="669974" y="1640722"/>
                      <a:pt x="690912" y="1567421"/>
                    </a:cubicBezTo>
                    <a:cubicBezTo>
                      <a:pt x="695671" y="1549333"/>
                      <a:pt x="688057" y="1539813"/>
                      <a:pt x="676636" y="1528390"/>
                    </a:cubicBezTo>
                    <a:cubicBezTo>
                      <a:pt x="541488" y="1398923"/>
                      <a:pt x="408243" y="1267551"/>
                      <a:pt x="272144" y="1139036"/>
                    </a:cubicBezTo>
                    <a:cubicBezTo>
                      <a:pt x="178873" y="1050503"/>
                      <a:pt x="127478" y="944834"/>
                      <a:pt x="110347" y="817271"/>
                    </a:cubicBezTo>
                    <a:cubicBezTo>
                      <a:pt x="86553" y="630686"/>
                      <a:pt x="57049" y="445052"/>
                      <a:pt x="29448" y="259419"/>
                    </a:cubicBezTo>
                    <a:cubicBezTo>
                      <a:pt x="19931" y="193733"/>
                      <a:pt x="9462" y="128047"/>
                      <a:pt x="896" y="61410"/>
                    </a:cubicBezTo>
                    <a:cubicBezTo>
                      <a:pt x="-3863" y="29995"/>
                      <a:pt x="10413" y="10955"/>
                      <a:pt x="41821" y="5244"/>
                    </a:cubicBezTo>
                    <a:cubicBezTo>
                      <a:pt x="148417" y="-12844"/>
                      <a:pt x="237881" y="14763"/>
                      <a:pt x="303551" y="105200"/>
                    </a:cubicBezTo>
                    <a:cubicBezTo>
                      <a:pt x="310213" y="113768"/>
                      <a:pt x="323538" y="121383"/>
                      <a:pt x="334007" y="121383"/>
                    </a:cubicBezTo>
                    <a:cubicBezTo>
                      <a:pt x="447265" y="126143"/>
                      <a:pt x="525308" y="184213"/>
                      <a:pt x="560523" y="291786"/>
                    </a:cubicBezTo>
                    <a:cubicBezTo>
                      <a:pt x="595737" y="398406"/>
                      <a:pt x="630952" y="505978"/>
                      <a:pt x="665215" y="612598"/>
                    </a:cubicBezTo>
                    <a:cubicBezTo>
                      <a:pt x="671877" y="635445"/>
                      <a:pt x="684250" y="643061"/>
                      <a:pt x="707092" y="650677"/>
                    </a:cubicBezTo>
                    <a:cubicBezTo>
                      <a:pt x="745161" y="662101"/>
                      <a:pt x="784183" y="676380"/>
                      <a:pt x="816542" y="699227"/>
                    </a:cubicBezTo>
                    <a:cubicBezTo>
                      <a:pt x="933607" y="780144"/>
                      <a:pt x="1048769" y="862014"/>
                      <a:pt x="1162026" y="947691"/>
                    </a:cubicBezTo>
                    <a:cubicBezTo>
                      <a:pt x="1349520" y="1088581"/>
                      <a:pt x="1410432" y="1354180"/>
                      <a:pt x="1300981" y="1553141"/>
                    </a:cubicBezTo>
                    <a:cubicBezTo>
                      <a:pt x="1283849" y="1584556"/>
                      <a:pt x="1258153" y="1612163"/>
                      <a:pt x="1238166" y="1641674"/>
                    </a:cubicBezTo>
                    <a:cubicBezTo>
                      <a:pt x="1229600" y="1654049"/>
                      <a:pt x="1221986" y="1669281"/>
                      <a:pt x="1221986" y="1683560"/>
                    </a:cubicBezTo>
                    <a:cubicBezTo>
                      <a:pt x="1220083" y="1760670"/>
                      <a:pt x="1221034" y="1837779"/>
                      <a:pt x="1221034" y="1913936"/>
                    </a:cubicBezTo>
                    <a:cubicBezTo>
                      <a:pt x="1221034" y="1922504"/>
                      <a:pt x="1221034" y="1931072"/>
                      <a:pt x="1220083" y="1939639"/>
                    </a:cubicBezTo>
                    <a:cubicBezTo>
                      <a:pt x="1216276" y="1963439"/>
                      <a:pt x="1199144" y="1979622"/>
                      <a:pt x="1177254" y="1979622"/>
                    </a:cubicBezTo>
                    <a:cubicBezTo>
                      <a:pt x="1155364" y="1978670"/>
                      <a:pt x="1137281" y="1962487"/>
                      <a:pt x="1136329" y="1937736"/>
                    </a:cubicBezTo>
                    <a:cubicBezTo>
                      <a:pt x="1139184" y="1889185"/>
                      <a:pt x="1140136" y="1838731"/>
                      <a:pt x="1140136" y="1789229"/>
                    </a:cubicBezTo>
                    <a:cubicBezTo>
                      <a:pt x="1140136" y="1789229"/>
                      <a:pt x="1140136" y="1789229"/>
                      <a:pt x="1140136" y="1789229"/>
                    </a:cubicBezTo>
                    <a:close/>
                    <a:moveTo>
                      <a:pt x="352090" y="208965"/>
                    </a:moveTo>
                    <a:cubicBezTo>
                      <a:pt x="354946" y="222292"/>
                      <a:pt x="355897" y="229908"/>
                      <a:pt x="357801" y="236571"/>
                    </a:cubicBezTo>
                    <a:cubicBezTo>
                      <a:pt x="368270" y="271794"/>
                      <a:pt x="379691" y="307969"/>
                      <a:pt x="391112" y="343192"/>
                    </a:cubicBezTo>
                    <a:cubicBezTo>
                      <a:pt x="424423" y="449812"/>
                      <a:pt x="457734" y="556432"/>
                      <a:pt x="491045" y="663053"/>
                    </a:cubicBezTo>
                    <a:cubicBezTo>
                      <a:pt x="496756" y="681140"/>
                      <a:pt x="504370" y="685900"/>
                      <a:pt x="521501" y="676380"/>
                    </a:cubicBezTo>
                    <a:cubicBezTo>
                      <a:pt x="536729" y="667812"/>
                      <a:pt x="552909" y="662101"/>
                      <a:pt x="570040" y="656389"/>
                    </a:cubicBezTo>
                    <a:cubicBezTo>
                      <a:pt x="584316" y="651629"/>
                      <a:pt x="590027" y="644965"/>
                      <a:pt x="585268" y="628782"/>
                    </a:cubicBezTo>
                    <a:cubicBezTo>
                      <a:pt x="549102" y="521209"/>
                      <a:pt x="514839" y="413637"/>
                      <a:pt x="478673" y="306065"/>
                    </a:cubicBezTo>
                    <a:cubicBezTo>
                      <a:pt x="464396" y="262275"/>
                      <a:pt x="433940" y="231812"/>
                      <a:pt x="390160" y="216580"/>
                    </a:cubicBezTo>
                    <a:cubicBezTo>
                      <a:pt x="379691" y="211820"/>
                      <a:pt x="368270" y="211820"/>
                      <a:pt x="352090" y="208965"/>
                    </a:cubicBezTo>
                    <a:close/>
                  </a:path>
                </a:pathLst>
              </a:custGeom>
              <a:solidFill>
                <a:srgbClr val="000000"/>
              </a:solidFill>
              <a:ln w="9514" cap="flat">
                <a:noFill/>
                <a:prstDash val="solid"/>
                <a:miter/>
              </a:ln>
            </p:spPr>
            <p:txBody>
              <a:bodyPr rtlCol="0" anchor="ctr"/>
              <a:lstStyle/>
              <a:p>
                <a:pPr algn="l" rtl="0"/>
                <a:endParaRPr lang="en-US"/>
              </a:p>
            </p:txBody>
          </p:sp>
          <p:sp>
            <p:nvSpPr>
              <p:cNvPr id="12" name="Freeform 591">
                <a:extLst>
                  <a:ext uri="{FF2B5EF4-FFF2-40B4-BE49-F238E27FC236}">
                    <a16:creationId xmlns:a16="http://schemas.microsoft.com/office/drawing/2014/main" id="{396BE3E7-0C9E-20AB-4713-C389EB69523C}"/>
                  </a:ext>
                </a:extLst>
              </p:cNvPr>
              <p:cNvSpPr/>
              <p:nvPr/>
            </p:nvSpPr>
            <p:spPr>
              <a:xfrm>
                <a:off x="6916393" y="2229503"/>
                <a:ext cx="1657477" cy="1593611"/>
              </a:xfrm>
              <a:custGeom>
                <a:avLst/>
                <a:gdLst>
                  <a:gd name="connsiteX0" fmla="*/ 501581 w 1657477"/>
                  <a:gd name="connsiteY0" fmla="*/ 19 h 1593611"/>
                  <a:gd name="connsiteX1" fmla="*/ 809947 w 1657477"/>
                  <a:gd name="connsiteY1" fmla="*/ 127583 h 1593611"/>
                  <a:gd name="connsiteX2" fmla="*/ 848969 w 1657477"/>
                  <a:gd name="connsiteY2" fmla="*/ 128535 h 1593611"/>
                  <a:gd name="connsiteX3" fmla="*/ 1638918 w 1657477"/>
                  <a:gd name="connsiteY3" fmla="*/ 353199 h 1593611"/>
                  <a:gd name="connsiteX4" fmla="*/ 1628448 w 1657477"/>
                  <a:gd name="connsiteY4" fmla="*/ 670204 h 1593611"/>
                  <a:gd name="connsiteX5" fmla="*/ 1363863 w 1657477"/>
                  <a:gd name="connsiteY5" fmla="*/ 1128100 h 1593611"/>
                  <a:gd name="connsiteX6" fmla="*/ 870859 w 1657477"/>
                  <a:gd name="connsiteY6" fmla="*/ 1573620 h 1593611"/>
                  <a:gd name="connsiteX7" fmla="*/ 788057 w 1657477"/>
                  <a:gd name="connsiteY7" fmla="*/ 1573620 h 1593611"/>
                  <a:gd name="connsiteX8" fmla="*/ 218913 w 1657477"/>
                  <a:gd name="connsiteY8" fmla="*/ 1033855 h 1593611"/>
                  <a:gd name="connsiteX9" fmla="*/ 19046 w 1657477"/>
                  <a:gd name="connsiteY9" fmla="*/ 636885 h 1593611"/>
                  <a:gd name="connsiteX10" fmla="*/ 195119 w 1657477"/>
                  <a:gd name="connsiteY10" fmla="*/ 96168 h 1593611"/>
                  <a:gd name="connsiteX11" fmla="*/ 501581 w 1657477"/>
                  <a:gd name="connsiteY11" fmla="*/ 19 h 1593611"/>
                  <a:gd name="connsiteX12" fmla="*/ 87572 w 1657477"/>
                  <a:gd name="connsiteY12" fmla="*/ 487426 h 1593611"/>
                  <a:gd name="connsiteX13" fmla="*/ 81861 w 1657477"/>
                  <a:gd name="connsiteY13" fmla="*/ 488378 h 1593611"/>
                  <a:gd name="connsiteX14" fmla="*/ 117076 w 1657477"/>
                  <a:gd name="connsiteY14" fmla="*/ 657828 h 1593611"/>
                  <a:gd name="connsiteX15" fmla="*/ 288390 w 1657477"/>
                  <a:gd name="connsiteY15" fmla="*/ 978641 h 1593611"/>
                  <a:gd name="connsiteX16" fmla="*/ 812802 w 1657477"/>
                  <a:gd name="connsiteY16" fmla="*/ 1483183 h 1593611"/>
                  <a:gd name="connsiteX17" fmla="*/ 850872 w 1657477"/>
                  <a:gd name="connsiteY17" fmla="*/ 1479375 h 1593611"/>
                  <a:gd name="connsiteX18" fmla="*/ 1242991 w 1657477"/>
                  <a:gd name="connsiteY18" fmla="*/ 1130955 h 1593611"/>
                  <a:gd name="connsiteX19" fmla="*/ 1523756 w 1657477"/>
                  <a:gd name="connsiteY19" fmla="*/ 710186 h 1593611"/>
                  <a:gd name="connsiteX20" fmla="*/ 1558019 w 1657477"/>
                  <a:gd name="connsiteY20" fmla="*/ 379854 h 1593611"/>
                  <a:gd name="connsiteX21" fmla="*/ 1055497 w 1657477"/>
                  <a:gd name="connsiteY21" fmla="*/ 102832 h 1593611"/>
                  <a:gd name="connsiteX22" fmla="*/ 871810 w 1657477"/>
                  <a:gd name="connsiteY22" fmla="*/ 225635 h 1593611"/>
                  <a:gd name="connsiteX23" fmla="*/ 785202 w 1657477"/>
                  <a:gd name="connsiteY23" fmla="*/ 224683 h 1593611"/>
                  <a:gd name="connsiteX24" fmla="*/ 780443 w 1657477"/>
                  <a:gd name="connsiteY24" fmla="*/ 218972 h 1593611"/>
                  <a:gd name="connsiteX25" fmla="*/ 342640 w 1657477"/>
                  <a:gd name="connsiteY25" fmla="*/ 110447 h 1593611"/>
                  <a:gd name="connsiteX26" fmla="*/ 87572 w 1657477"/>
                  <a:gd name="connsiteY26" fmla="*/ 487426 h 15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7477" h="1593611">
                    <a:moveTo>
                      <a:pt x="501581" y="19"/>
                    </a:moveTo>
                    <a:cubicBezTo>
                      <a:pt x="609129" y="1923"/>
                      <a:pt x="718579" y="42858"/>
                      <a:pt x="809947" y="127583"/>
                    </a:cubicBezTo>
                    <a:cubicBezTo>
                      <a:pt x="824223" y="140910"/>
                      <a:pt x="833740" y="141862"/>
                      <a:pt x="848969" y="128535"/>
                    </a:cubicBezTo>
                    <a:cubicBezTo>
                      <a:pt x="1116409" y="-115169"/>
                      <a:pt x="1538985" y="4779"/>
                      <a:pt x="1638918" y="353199"/>
                    </a:cubicBezTo>
                    <a:cubicBezTo>
                      <a:pt x="1669373" y="459819"/>
                      <a:pt x="1659856" y="565487"/>
                      <a:pt x="1628448" y="670204"/>
                    </a:cubicBezTo>
                    <a:cubicBezTo>
                      <a:pt x="1578006" y="844414"/>
                      <a:pt x="1479024" y="991016"/>
                      <a:pt x="1363863" y="1128100"/>
                    </a:cubicBezTo>
                    <a:cubicBezTo>
                      <a:pt x="1219198" y="1298501"/>
                      <a:pt x="1052642" y="1444153"/>
                      <a:pt x="870859" y="1573620"/>
                    </a:cubicBezTo>
                    <a:cubicBezTo>
                      <a:pt x="833740" y="1600275"/>
                      <a:pt x="824223" y="1600275"/>
                      <a:pt x="788057" y="1573620"/>
                    </a:cubicBezTo>
                    <a:cubicBezTo>
                      <a:pt x="573914" y="1419401"/>
                      <a:pt x="378806" y="1246143"/>
                      <a:pt x="218913" y="1033855"/>
                    </a:cubicBezTo>
                    <a:cubicBezTo>
                      <a:pt x="128497" y="913907"/>
                      <a:pt x="57116" y="783488"/>
                      <a:pt x="19046" y="636885"/>
                    </a:cubicBezTo>
                    <a:cubicBezTo>
                      <a:pt x="-36155" y="425548"/>
                      <a:pt x="30467" y="220875"/>
                      <a:pt x="195119" y="96168"/>
                    </a:cubicBezTo>
                    <a:cubicBezTo>
                      <a:pt x="277921" y="33338"/>
                      <a:pt x="382613" y="-933"/>
                      <a:pt x="501581" y="19"/>
                    </a:cubicBezTo>
                    <a:close/>
                    <a:moveTo>
                      <a:pt x="87572" y="487426"/>
                    </a:moveTo>
                    <a:cubicBezTo>
                      <a:pt x="85668" y="487426"/>
                      <a:pt x="83765" y="488378"/>
                      <a:pt x="81861" y="488378"/>
                    </a:cubicBezTo>
                    <a:cubicBezTo>
                      <a:pt x="93282" y="544544"/>
                      <a:pt x="100896" y="602614"/>
                      <a:pt x="117076" y="657828"/>
                    </a:cubicBezTo>
                    <a:cubicBezTo>
                      <a:pt x="151339" y="776824"/>
                      <a:pt x="215106" y="880588"/>
                      <a:pt x="288390" y="978641"/>
                    </a:cubicBezTo>
                    <a:cubicBezTo>
                      <a:pt x="435911" y="1174746"/>
                      <a:pt x="616743" y="1336580"/>
                      <a:pt x="812802" y="1483183"/>
                    </a:cubicBezTo>
                    <a:cubicBezTo>
                      <a:pt x="828030" y="1494607"/>
                      <a:pt x="838499" y="1488895"/>
                      <a:pt x="850872" y="1479375"/>
                    </a:cubicBezTo>
                    <a:cubicBezTo>
                      <a:pt x="991731" y="1374659"/>
                      <a:pt x="1124023" y="1259471"/>
                      <a:pt x="1242991" y="1130955"/>
                    </a:cubicBezTo>
                    <a:cubicBezTo>
                      <a:pt x="1359104" y="1005296"/>
                      <a:pt x="1461893" y="871069"/>
                      <a:pt x="1523756" y="710186"/>
                    </a:cubicBezTo>
                    <a:cubicBezTo>
                      <a:pt x="1565633" y="603566"/>
                      <a:pt x="1586572" y="494090"/>
                      <a:pt x="1558019" y="379854"/>
                    </a:cubicBezTo>
                    <a:cubicBezTo>
                      <a:pt x="1504721" y="163758"/>
                      <a:pt x="1267737" y="32386"/>
                      <a:pt x="1055497" y="102832"/>
                    </a:cubicBezTo>
                    <a:cubicBezTo>
                      <a:pt x="983165" y="126631"/>
                      <a:pt x="921301" y="167565"/>
                      <a:pt x="871810" y="225635"/>
                    </a:cubicBezTo>
                    <a:cubicBezTo>
                      <a:pt x="841354" y="260858"/>
                      <a:pt x="816609" y="260858"/>
                      <a:pt x="785202" y="224683"/>
                    </a:cubicBezTo>
                    <a:cubicBezTo>
                      <a:pt x="783298" y="222779"/>
                      <a:pt x="782347" y="220875"/>
                      <a:pt x="780443" y="218972"/>
                    </a:cubicBezTo>
                    <a:cubicBezTo>
                      <a:pt x="670992" y="95216"/>
                      <a:pt x="493967" y="50474"/>
                      <a:pt x="342640" y="110447"/>
                    </a:cubicBezTo>
                    <a:cubicBezTo>
                      <a:pt x="185602" y="172325"/>
                      <a:pt x="84716" y="320832"/>
                      <a:pt x="87572" y="487426"/>
                    </a:cubicBezTo>
                    <a:close/>
                  </a:path>
                </a:pathLst>
              </a:custGeom>
              <a:solidFill>
                <a:srgbClr val="000000"/>
              </a:solidFill>
              <a:ln w="951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42210430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9F5F0-FB93-DFD1-CC3C-F15D4DFF6D22}"/>
              </a:ext>
            </a:extLst>
          </p:cNvPr>
          <p:cNvSpPr>
            <a:spLocks noGrp="1"/>
          </p:cNvSpPr>
          <p:nvPr>
            <p:ph type="body" sz="quarter" idx="18"/>
          </p:nvPr>
        </p:nvSpPr>
        <p:spPr>
          <a:xfrm>
            <a:off x="898357" y="2080558"/>
            <a:ext cx="5197642" cy="3025975"/>
          </a:xfrm>
        </p:spPr>
        <p:txBody>
          <a:bodyPr lIns="91440" tIns="45720" rIns="91440" bIns="45720" anchor="t"/>
          <a:lstStyle/>
          <a:p>
            <a:r>
              <a:rPr lang="tr-TR" dirty="0">
                <a:ea typeface="+mn-lt"/>
                <a:cs typeface="+mn-lt"/>
              </a:rPr>
              <a:t>Etik bir gıda girişimcisi olarak, insanların çeşitli beslenme ihtiyaçları olduğunu kabul etmelisiniz ve bu nedenle farklı diyetleri ve yaşam tarzlarını karşılamak için çeşitli seçenekler sunmalısınız. Bu seçenekler, vejetaryen, vegan, glütensiz v.d. olabilir.</a:t>
            </a:r>
          </a:p>
        </p:txBody>
      </p:sp>
      <p:sp>
        <p:nvSpPr>
          <p:cNvPr id="3" name="Text Placeholder 2">
            <a:extLst>
              <a:ext uri="{FF2B5EF4-FFF2-40B4-BE49-F238E27FC236}">
                <a16:creationId xmlns:a16="http://schemas.microsoft.com/office/drawing/2014/main" id="{496F5A6B-3441-95DC-12A8-88B9F7C39E7A}"/>
              </a:ext>
            </a:extLst>
          </p:cNvPr>
          <p:cNvSpPr>
            <a:spLocks noGrp="1"/>
          </p:cNvSpPr>
          <p:nvPr>
            <p:ph type="body" sz="quarter" idx="16"/>
          </p:nvPr>
        </p:nvSpPr>
        <p:spPr>
          <a:xfrm>
            <a:off x="898358" y="890242"/>
            <a:ext cx="5197642" cy="992652"/>
          </a:xfrm>
        </p:spPr>
        <p:txBody>
          <a:bodyPr lIns="91440" tIns="45720" rIns="91440" bIns="45720" anchor="t">
            <a:noAutofit/>
          </a:bodyPr>
          <a:lstStyle/>
          <a:p>
            <a:pPr algn="l" rtl="0"/>
            <a:r>
              <a:rPr lang="tr-TR"/>
              <a:t>4.Çeşitli diyet seçenekleri sunun:</a:t>
            </a:r>
            <a:endParaRPr lang="tr-TR">
              <a:ea typeface="Calibri"/>
              <a:cs typeface="Calibri"/>
            </a:endParaRPr>
          </a:p>
        </p:txBody>
      </p:sp>
      <p:pic>
        <p:nvPicPr>
          <p:cNvPr id="6" name="Picture Placeholder 5" descr="Fresh green vegetables">
            <a:extLst>
              <a:ext uri="{FF2B5EF4-FFF2-40B4-BE49-F238E27FC236}">
                <a16:creationId xmlns:a16="http://schemas.microsoft.com/office/drawing/2014/main" id="{2383F633-043B-E9F2-EA4D-A12888ADF11F}"/>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98698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E55070-15F4-ED60-0ABD-EB1C950889D7}"/>
              </a:ext>
            </a:extLst>
          </p:cNvPr>
          <p:cNvSpPr>
            <a:spLocks noGrp="1"/>
          </p:cNvSpPr>
          <p:nvPr>
            <p:ph type="body" sz="quarter" idx="18"/>
          </p:nvPr>
        </p:nvSpPr>
        <p:spPr>
          <a:xfrm>
            <a:off x="835670" y="1918085"/>
            <a:ext cx="5855449" cy="3291086"/>
          </a:xfrm>
        </p:spPr>
        <p:txBody>
          <a:bodyPr lIns="91440" tIns="45720" rIns="91440" bIns="45720" anchor="t"/>
          <a:lstStyle/>
          <a:p>
            <a:r>
              <a:rPr lang="tr-TR">
                <a:solidFill>
                  <a:srgbClr val="F79037"/>
                </a:solidFill>
                <a:ea typeface="+mn-lt"/>
                <a:cs typeface="+mn-lt"/>
                <a:hlinkClick r:id="rId2">
                  <a:extLst>
                    <a:ext uri="{A12FA001-AC4F-418D-AE19-62706E023703}">
                      <ahyp:hlinkClr xmlns:ahyp="http://schemas.microsoft.com/office/drawing/2018/hyperlinkcolor" val="tx"/>
                    </a:ext>
                  </a:extLst>
                </a:hlinkClick>
              </a:rPr>
              <a:t>İyi Uygulama Örneklerimiz</a:t>
            </a:r>
            <a:r>
              <a:rPr lang="tr-TR">
                <a:solidFill>
                  <a:srgbClr val="F79037"/>
                </a:solidFill>
                <a:ea typeface="+mn-lt"/>
                <a:cs typeface="+mn-lt"/>
              </a:rPr>
              <a:t>i </a:t>
            </a:r>
            <a:r>
              <a:rPr lang="tr-TR">
                <a:ea typeface="+mn-lt"/>
                <a:cs typeface="+mn-lt"/>
              </a:rPr>
              <a:t> inceleyin.</a:t>
            </a:r>
            <a:endParaRPr lang="tr-TR">
              <a:ea typeface="Calibri" panose="020F0502020204030204"/>
              <a:cs typeface="Calibri" panose="020F0502020204030204"/>
            </a:endParaRPr>
          </a:p>
          <a:p>
            <a:pPr algn="l" rtl="0"/>
            <a:endParaRPr lang="tr-TR" sz="1500">
              <a:solidFill>
                <a:srgbClr val="F79037"/>
              </a:solidFill>
              <a:ea typeface="Calibri"/>
              <a:cs typeface="Calibri"/>
              <a:hlinkClick r:id="rId3" invalidUrl="http://">
                <a:extLst>
                  <a:ext uri="{A12FA001-AC4F-418D-AE19-62706E023703}">
                    <ahyp:hlinkClr xmlns:ahyp="http://schemas.microsoft.com/office/drawing/2018/hyperlinkcolor" val="tx"/>
                  </a:ext>
                </a:extLst>
              </a:hlinkClick>
            </a:endParaRPr>
          </a:p>
          <a:p>
            <a:r>
              <a:rPr lang="tr-TR">
                <a:solidFill>
                  <a:srgbClr val="F79037"/>
                </a:solidFill>
                <a:hlinkClick r:id="rId4">
                  <a:extLst>
                    <a:ext uri="{A12FA001-AC4F-418D-AE19-62706E023703}">
                      <ahyp:hlinkClr xmlns:ahyp="http://schemas.microsoft.com/office/drawing/2018/hyperlinkcolor" val="tx"/>
                    </a:ext>
                  </a:extLst>
                </a:hlinkClick>
              </a:rPr>
              <a:t>My Goodness</a:t>
            </a:r>
            <a:r>
              <a:rPr lang="tr-TR">
                <a:solidFill>
                  <a:srgbClr val="F79037"/>
                </a:solidFill>
              </a:rPr>
              <a:t> </a:t>
            </a:r>
            <a:r>
              <a:rPr lang="tr-TR"/>
              <a:t>adından da anlaşılacağı gibi, tamamen tüketici refahı ve sağlığı ile ilgilidir. Firma vegan, çiğ, şekersiz, glütensiz ve fermente gıda ürünlerinde uzmanlaşmıştır.</a:t>
            </a:r>
            <a:endParaRPr lang="tr-TR">
              <a:ea typeface="Calibri"/>
              <a:cs typeface="Calibri"/>
            </a:endParaRPr>
          </a:p>
          <a:p>
            <a:pPr algn="l" rtl="0"/>
            <a:r>
              <a:rPr lang="tr-TR"/>
              <a:t>Sloganları “sizi iyi hissettirecek yiyecekler”</a:t>
            </a:r>
            <a:endParaRPr lang="tr-TR">
              <a:ea typeface="Calibri"/>
              <a:cs typeface="Calibri"/>
            </a:endParaRPr>
          </a:p>
        </p:txBody>
      </p:sp>
      <p:sp>
        <p:nvSpPr>
          <p:cNvPr id="4" name="Text Placeholder 3">
            <a:extLst>
              <a:ext uri="{FF2B5EF4-FFF2-40B4-BE49-F238E27FC236}">
                <a16:creationId xmlns:a16="http://schemas.microsoft.com/office/drawing/2014/main" id="{3EA33F91-EC19-4BB8-914C-137D55B4E6D0}"/>
              </a:ext>
            </a:extLst>
          </p:cNvPr>
          <p:cNvSpPr>
            <a:spLocks noGrp="1"/>
          </p:cNvSpPr>
          <p:nvPr>
            <p:ph type="body" sz="quarter" idx="16"/>
          </p:nvPr>
        </p:nvSpPr>
        <p:spPr>
          <a:xfrm>
            <a:off x="835671" y="928759"/>
            <a:ext cx="4990998" cy="992652"/>
          </a:xfrm>
        </p:spPr>
        <p:txBody>
          <a:bodyPr lIns="91440" tIns="45720" rIns="91440" bIns="45720" anchor="t">
            <a:noAutofit/>
          </a:bodyPr>
          <a:lstStyle/>
          <a:p>
            <a:pPr algn="l" rtl="0"/>
            <a:r>
              <a:rPr lang="en-IE">
                <a:highlight>
                  <a:srgbClr val="F79037"/>
                </a:highlight>
              </a:rPr>
              <a:t>İlham </a:t>
            </a:r>
            <a:r>
              <a:rPr lang="en-IE" err="1">
                <a:highlight>
                  <a:srgbClr val="F79037"/>
                </a:highlight>
              </a:rPr>
              <a:t>alın</a:t>
            </a:r>
            <a:r>
              <a:rPr lang="en-IE">
                <a:highlight>
                  <a:srgbClr val="F79037"/>
                </a:highlight>
              </a:rPr>
              <a:t>…</a:t>
            </a:r>
          </a:p>
        </p:txBody>
      </p:sp>
      <p:grpSp>
        <p:nvGrpSpPr>
          <p:cNvPr id="8" name="Graphic 4">
            <a:extLst>
              <a:ext uri="{FF2B5EF4-FFF2-40B4-BE49-F238E27FC236}">
                <a16:creationId xmlns:a16="http://schemas.microsoft.com/office/drawing/2014/main" id="{6E2D29DE-FB03-B325-483E-B7454712323F}"/>
              </a:ext>
            </a:extLst>
          </p:cNvPr>
          <p:cNvGrpSpPr/>
          <p:nvPr/>
        </p:nvGrpSpPr>
        <p:grpSpPr>
          <a:xfrm>
            <a:off x="7250131" y="3247100"/>
            <a:ext cx="622606" cy="1211408"/>
            <a:chOff x="9129274" y="2719113"/>
            <a:chExt cx="717139" cy="1386497"/>
          </a:xfrm>
          <a:solidFill>
            <a:srgbClr val="F79037"/>
          </a:solidFill>
        </p:grpSpPr>
        <p:grpSp>
          <p:nvGrpSpPr>
            <p:cNvPr id="9" name="Graphic 4">
              <a:extLst>
                <a:ext uri="{FF2B5EF4-FFF2-40B4-BE49-F238E27FC236}">
                  <a16:creationId xmlns:a16="http://schemas.microsoft.com/office/drawing/2014/main" id="{4191A4F2-1CD6-C998-EAB1-83A26E896518}"/>
                </a:ext>
              </a:extLst>
            </p:cNvPr>
            <p:cNvGrpSpPr/>
            <p:nvPr/>
          </p:nvGrpSpPr>
          <p:grpSpPr>
            <a:xfrm>
              <a:off x="9159507" y="2719113"/>
              <a:ext cx="446280" cy="440141"/>
              <a:chOff x="9159507" y="2719113"/>
              <a:chExt cx="446280" cy="440141"/>
            </a:xfrm>
            <a:grpFill/>
          </p:grpSpPr>
          <p:sp>
            <p:nvSpPr>
              <p:cNvPr id="18" name="Freeform 18">
                <a:extLst>
                  <a:ext uri="{FF2B5EF4-FFF2-40B4-BE49-F238E27FC236}">
                    <a16:creationId xmlns:a16="http://schemas.microsoft.com/office/drawing/2014/main" id="{D6E72E1C-09D1-44A2-82CC-F7975DC122D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19" name="Freeform 19">
                <a:extLst>
                  <a:ext uri="{FF2B5EF4-FFF2-40B4-BE49-F238E27FC236}">
                    <a16:creationId xmlns:a16="http://schemas.microsoft.com/office/drawing/2014/main" id="{BE0B4F70-8728-FC77-4C4D-E67C22A7AA6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10" name="Graphic 4">
              <a:extLst>
                <a:ext uri="{FF2B5EF4-FFF2-40B4-BE49-F238E27FC236}">
                  <a16:creationId xmlns:a16="http://schemas.microsoft.com/office/drawing/2014/main" id="{09D980AC-5E30-3F73-9656-C657AD960C69}"/>
                </a:ext>
              </a:extLst>
            </p:cNvPr>
            <p:cNvGrpSpPr/>
            <p:nvPr/>
          </p:nvGrpSpPr>
          <p:grpSpPr>
            <a:xfrm>
              <a:off x="9129274" y="2893887"/>
              <a:ext cx="717139" cy="1211724"/>
              <a:chOff x="9129274" y="2893887"/>
              <a:chExt cx="717139" cy="1211724"/>
            </a:xfrm>
            <a:grpFill/>
          </p:grpSpPr>
          <p:sp>
            <p:nvSpPr>
              <p:cNvPr id="11" name="Freeform 21">
                <a:extLst>
                  <a:ext uri="{FF2B5EF4-FFF2-40B4-BE49-F238E27FC236}">
                    <a16:creationId xmlns:a16="http://schemas.microsoft.com/office/drawing/2014/main" id="{BD3E1EAB-3D8E-B51D-6877-C4FFDE772DB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12" name="Freeform 22">
                <a:extLst>
                  <a:ext uri="{FF2B5EF4-FFF2-40B4-BE49-F238E27FC236}">
                    <a16:creationId xmlns:a16="http://schemas.microsoft.com/office/drawing/2014/main" id="{092E71A0-E3F3-7227-7206-221B10BDED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3" name="Freeform 23">
                <a:extLst>
                  <a:ext uri="{FF2B5EF4-FFF2-40B4-BE49-F238E27FC236}">
                    <a16:creationId xmlns:a16="http://schemas.microsoft.com/office/drawing/2014/main" id="{169141A9-C2CB-FA65-7C06-62DCAA0F901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4" name="Freeform 24">
                <a:extLst>
                  <a:ext uri="{FF2B5EF4-FFF2-40B4-BE49-F238E27FC236}">
                    <a16:creationId xmlns:a16="http://schemas.microsoft.com/office/drawing/2014/main" id="{CF42BD7A-B742-CDD8-6045-83320E84B7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5" name="Freeform 25">
                <a:extLst>
                  <a:ext uri="{FF2B5EF4-FFF2-40B4-BE49-F238E27FC236}">
                    <a16:creationId xmlns:a16="http://schemas.microsoft.com/office/drawing/2014/main" id="{7F6C926B-4D71-313B-F786-7D55063A9A9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6" name="Freeform 26">
                <a:extLst>
                  <a:ext uri="{FF2B5EF4-FFF2-40B4-BE49-F238E27FC236}">
                    <a16:creationId xmlns:a16="http://schemas.microsoft.com/office/drawing/2014/main" id="{407819B5-5FF9-4723-64D6-AF4ABFC50E2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17" name="Freeform 27">
                <a:extLst>
                  <a:ext uri="{FF2B5EF4-FFF2-40B4-BE49-F238E27FC236}">
                    <a16:creationId xmlns:a16="http://schemas.microsoft.com/office/drawing/2014/main" id="{0F2825BE-8B59-A9D0-09E0-954E168F047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pic>
        <p:nvPicPr>
          <p:cNvPr id="5" name="Picture 4" descr="A screen shot of a computer&#10;&#10;Description automatically generated">
            <a:extLst>
              <a:ext uri="{FF2B5EF4-FFF2-40B4-BE49-F238E27FC236}">
                <a16:creationId xmlns:a16="http://schemas.microsoft.com/office/drawing/2014/main" id="{03893E20-AAC9-E913-2794-3697645BBE53}"/>
              </a:ext>
            </a:extLst>
          </p:cNvPr>
          <p:cNvPicPr>
            <a:picLocks noChangeAspect="1"/>
          </p:cNvPicPr>
          <p:nvPr/>
        </p:nvPicPr>
        <p:blipFill rotWithShape="1">
          <a:blip r:embed="rId5"/>
          <a:srcRect t="8644"/>
          <a:stretch/>
        </p:blipFill>
        <p:spPr>
          <a:xfrm>
            <a:off x="6531038" y="596348"/>
            <a:ext cx="2336675" cy="2867714"/>
          </a:xfrm>
          <a:prstGeom prst="rect">
            <a:avLst/>
          </a:prstGeom>
        </p:spPr>
      </p:pic>
      <p:pic>
        <p:nvPicPr>
          <p:cNvPr id="7" name="Picture 6" descr="A screenshot of a book&#10;&#10;Description automatically generated">
            <a:extLst>
              <a:ext uri="{FF2B5EF4-FFF2-40B4-BE49-F238E27FC236}">
                <a16:creationId xmlns:a16="http://schemas.microsoft.com/office/drawing/2014/main" id="{734F4EE6-4739-5C48-88E5-893DE5DE65B0}"/>
              </a:ext>
            </a:extLst>
          </p:cNvPr>
          <p:cNvPicPr>
            <a:picLocks noChangeAspect="1"/>
          </p:cNvPicPr>
          <p:nvPr/>
        </p:nvPicPr>
        <p:blipFill rotWithShape="1">
          <a:blip r:embed="rId6"/>
          <a:srcRect l="20362" t="15432" r="48490" b="6018"/>
          <a:stretch/>
        </p:blipFill>
        <p:spPr>
          <a:xfrm>
            <a:off x="8871097" y="1238325"/>
            <a:ext cx="2482604" cy="4386982"/>
          </a:xfrm>
          <a:prstGeom prst="rect">
            <a:avLst/>
          </a:prstGeom>
        </p:spPr>
      </p:pic>
    </p:spTree>
    <p:extLst>
      <p:ext uri="{BB962C8B-B14F-4D97-AF65-F5344CB8AC3E}">
        <p14:creationId xmlns:p14="http://schemas.microsoft.com/office/powerpoint/2010/main" val="8023652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3FE07-3CBB-9D24-7A8C-4FD6C5262126}"/>
              </a:ext>
            </a:extLst>
          </p:cNvPr>
          <p:cNvSpPr>
            <a:spLocks noGrp="1"/>
          </p:cNvSpPr>
          <p:nvPr>
            <p:ph type="body" sz="quarter" idx="18"/>
          </p:nvPr>
        </p:nvSpPr>
        <p:spPr>
          <a:xfrm>
            <a:off x="790896" y="1874207"/>
            <a:ext cx="5646737" cy="3025975"/>
          </a:xfrm>
        </p:spPr>
        <p:txBody>
          <a:bodyPr lIns="91440" tIns="45720" rIns="91440" bIns="45720" anchor="t"/>
          <a:lstStyle/>
          <a:p>
            <a:r>
              <a:rPr lang="tr-TR" dirty="0"/>
              <a:t>Müşterilerinizi sağlıklı beslenme alışkanlık-ları konusunda eğitin ve onları diyetleri hak-kında bilinçli seçimler yapmaya teşvik edin.</a:t>
            </a:r>
            <a:endParaRPr lang="tr-TR" dirty="0">
              <a:ea typeface="Calibri"/>
              <a:cs typeface="Calibri"/>
            </a:endParaRPr>
          </a:p>
          <a:p>
            <a:pPr algn="l" rtl="0"/>
            <a:r>
              <a:rPr lang="tr-TR" dirty="0"/>
              <a:t>Bu, web siteniz, ambalajınız, sosyal medya kanallarınız veya podcast'leriniz aracılığıyla insanların daha sağlıklı yiyecek seçimleri yapmasına yardımcı olacak tarif fikirleri, beslenme ipuçları, demo videolar ve diğer kaynakları sağlamayı içerebilir. Tüketiciye ulaşmak hiç bu kadar kolay olmamıştı.</a:t>
            </a:r>
            <a:endParaRPr lang="tr-TR" dirty="0">
              <a:ea typeface="Calibri"/>
              <a:cs typeface="Calibri"/>
            </a:endParaRPr>
          </a:p>
        </p:txBody>
      </p:sp>
      <p:sp>
        <p:nvSpPr>
          <p:cNvPr id="3" name="Text Placeholder 2">
            <a:extLst>
              <a:ext uri="{FF2B5EF4-FFF2-40B4-BE49-F238E27FC236}">
                <a16:creationId xmlns:a16="http://schemas.microsoft.com/office/drawing/2014/main" id="{CAB6AC24-E61D-363F-5472-11D7E433A5F6}"/>
              </a:ext>
            </a:extLst>
          </p:cNvPr>
          <p:cNvSpPr>
            <a:spLocks noGrp="1"/>
          </p:cNvSpPr>
          <p:nvPr>
            <p:ph type="body" sz="quarter" idx="16"/>
          </p:nvPr>
        </p:nvSpPr>
        <p:spPr>
          <a:xfrm>
            <a:off x="790897" y="638982"/>
            <a:ext cx="4990998" cy="992652"/>
          </a:xfrm>
        </p:spPr>
        <p:txBody>
          <a:bodyPr lIns="91440" tIns="45720" rIns="91440" bIns="45720" anchor="t">
            <a:noAutofit/>
          </a:bodyPr>
          <a:lstStyle/>
          <a:p>
            <a:pPr algn="l" rtl="0"/>
            <a:r>
              <a:rPr lang="tr-TR"/>
              <a:t>5. Sağlıklı beslenme alışkanlıklarını teşvik edin</a:t>
            </a:r>
            <a:endParaRPr lang="tr-TR">
              <a:ea typeface="Calibri"/>
              <a:cs typeface="Calibri"/>
            </a:endParaRPr>
          </a:p>
        </p:txBody>
      </p:sp>
      <p:pic>
        <p:nvPicPr>
          <p:cNvPr id="6" name="Picture Placeholder 5" descr="Hashtag and @ notification icons">
            <a:extLst>
              <a:ext uri="{FF2B5EF4-FFF2-40B4-BE49-F238E27FC236}">
                <a16:creationId xmlns:a16="http://schemas.microsoft.com/office/drawing/2014/main" id="{F6D12C5E-2880-3D7A-CDE4-64C45DC78357}"/>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32143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86E9B4-E6EB-04D3-73D9-E817772C798E}"/>
              </a:ext>
            </a:extLst>
          </p:cNvPr>
          <p:cNvSpPr>
            <a:spLocks noGrp="1"/>
          </p:cNvSpPr>
          <p:nvPr>
            <p:ph type="body" sz="quarter" idx="18"/>
          </p:nvPr>
        </p:nvSpPr>
        <p:spPr>
          <a:xfrm>
            <a:off x="898357" y="2110934"/>
            <a:ext cx="4031451" cy="3291086"/>
          </a:xfrm>
        </p:spPr>
        <p:txBody>
          <a:bodyPr lIns="91440" tIns="45720" rIns="91440" bIns="45720" anchor="t"/>
          <a:lstStyle/>
          <a:p>
            <a:r>
              <a:rPr lang="tr-TR" dirty="0">
                <a:solidFill>
                  <a:srgbClr val="F79037"/>
                </a:solidFill>
                <a:hlinkClick r:id="rId2">
                  <a:extLst>
                    <a:ext uri="{A12FA001-AC4F-418D-AE19-62706E023703}">
                      <ahyp:hlinkClr xmlns:ahyp="http://schemas.microsoft.com/office/drawing/2018/hyperlinkcolor" val="tx"/>
                    </a:ext>
                  </a:extLst>
                </a:hlinkClick>
              </a:rPr>
              <a:t>Helsinki Değirmenleri</a:t>
            </a:r>
            <a:endParaRPr lang="tr-TR" dirty="0">
              <a:ea typeface="Calibri"/>
              <a:cs typeface="Calibri"/>
            </a:endParaRPr>
          </a:p>
          <a:p>
            <a:r>
              <a:rPr lang="tr-TR" dirty="0"/>
              <a:t>İyi Uygulama Vaka çalışmalarımızdan bir diğeri, web sitelerinde bir dizi sağlıklı tarif sunarak sağlıklı beslenmeyi teşvik ediyor. Cazip görüntüleri yüksek etkiye sahiptir ve tüketicilere sağlıklı yemekleri denemeleri için motivasyon sağlar.</a:t>
            </a:r>
            <a:endParaRPr lang="tr-TR" dirty="0">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CC451E01-9BFE-9F58-A6A7-CEB7766C8D19}"/>
              </a:ext>
            </a:extLst>
          </p:cNvPr>
          <p:cNvSpPr>
            <a:spLocks noGrp="1"/>
          </p:cNvSpPr>
          <p:nvPr>
            <p:ph type="body" sz="quarter" idx="16"/>
          </p:nvPr>
        </p:nvSpPr>
        <p:spPr/>
        <p:txBody>
          <a:bodyPr/>
          <a:lstStyle/>
          <a:p>
            <a:pPr algn="l" rtl="0"/>
            <a:endParaRPr lang="en-IE"/>
          </a:p>
        </p:txBody>
      </p:sp>
      <p:pic>
        <p:nvPicPr>
          <p:cNvPr id="6" name="Picture Placeholder 5">
            <a:extLst>
              <a:ext uri="{FF2B5EF4-FFF2-40B4-BE49-F238E27FC236}">
                <a16:creationId xmlns:a16="http://schemas.microsoft.com/office/drawing/2014/main" id="{23D89C14-32D9-19E9-986A-2701C7E9730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7061200" y="1472406"/>
            <a:ext cx="5130800" cy="3913188"/>
          </a:xfrm>
        </p:spPr>
      </p:pic>
      <p:sp>
        <p:nvSpPr>
          <p:cNvPr id="7" name="Text Placeholder 3">
            <a:extLst>
              <a:ext uri="{FF2B5EF4-FFF2-40B4-BE49-F238E27FC236}">
                <a16:creationId xmlns:a16="http://schemas.microsoft.com/office/drawing/2014/main" id="{10040A6A-1EA3-CEFF-F3EA-9BF1AF28A157}"/>
              </a:ext>
            </a:extLst>
          </p:cNvPr>
          <p:cNvSpPr txBox="1">
            <a:spLocks/>
          </p:cNvSpPr>
          <p:nvPr/>
        </p:nvSpPr>
        <p:spPr>
          <a:xfrm>
            <a:off x="835671" y="928759"/>
            <a:ext cx="4990998" cy="99265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IE">
                <a:highlight>
                  <a:srgbClr val="F79037"/>
                </a:highlight>
              </a:rPr>
              <a:t>İlham </a:t>
            </a:r>
            <a:r>
              <a:rPr lang="en-IE" err="1">
                <a:highlight>
                  <a:srgbClr val="F79037"/>
                </a:highlight>
              </a:rPr>
              <a:t>alın</a:t>
            </a:r>
            <a:r>
              <a:rPr lang="en-IE">
                <a:highlight>
                  <a:srgbClr val="F79037"/>
                </a:highlight>
              </a:rPr>
              <a:t>…</a:t>
            </a:r>
          </a:p>
        </p:txBody>
      </p:sp>
      <p:pic>
        <p:nvPicPr>
          <p:cNvPr id="5" name="Picture 4" descr="A screen shot of a computer&#10;&#10;Description automatically generated">
            <a:extLst>
              <a:ext uri="{FF2B5EF4-FFF2-40B4-BE49-F238E27FC236}">
                <a16:creationId xmlns:a16="http://schemas.microsoft.com/office/drawing/2014/main" id="{8D0EBC70-719B-20E9-CFE7-EAA951186C54}"/>
              </a:ext>
            </a:extLst>
          </p:cNvPr>
          <p:cNvPicPr>
            <a:picLocks noChangeAspect="1"/>
          </p:cNvPicPr>
          <p:nvPr/>
        </p:nvPicPr>
        <p:blipFill rotWithShape="1">
          <a:blip r:embed="rId4"/>
          <a:srcRect l="6089" t="7896" b="3765"/>
          <a:stretch/>
        </p:blipFill>
        <p:spPr>
          <a:xfrm>
            <a:off x="4800600" y="765313"/>
            <a:ext cx="2194406" cy="2773017"/>
          </a:xfrm>
          <a:prstGeom prst="rect">
            <a:avLst/>
          </a:prstGeom>
        </p:spPr>
      </p:pic>
    </p:spTree>
    <p:extLst>
      <p:ext uri="{BB962C8B-B14F-4D97-AF65-F5344CB8AC3E}">
        <p14:creationId xmlns:p14="http://schemas.microsoft.com/office/powerpoint/2010/main" val="24262250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48069E-236F-0EC8-BC57-CEA3062C32BF}"/>
              </a:ext>
            </a:extLst>
          </p:cNvPr>
          <p:cNvSpPr>
            <a:spLocks noGrp="1"/>
          </p:cNvSpPr>
          <p:nvPr>
            <p:ph type="body" sz="quarter" idx="16"/>
          </p:nvPr>
        </p:nvSpPr>
        <p:spPr/>
        <p:txBody>
          <a:bodyPr/>
          <a:lstStyle/>
          <a:p>
            <a:pPr algn="l" rtl="0"/>
            <a:r>
              <a:rPr lang="en-IE"/>
              <a:t>Sürdürülebilirlik ve Direnç</a:t>
            </a:r>
          </a:p>
          <a:p>
            <a:pPr algn="l" rtl="0"/>
            <a:endParaRPr lang="en-IE"/>
          </a:p>
        </p:txBody>
      </p:sp>
      <p:sp>
        <p:nvSpPr>
          <p:cNvPr id="3" name="Text Placeholder 2">
            <a:extLst>
              <a:ext uri="{FF2B5EF4-FFF2-40B4-BE49-F238E27FC236}">
                <a16:creationId xmlns:a16="http://schemas.microsoft.com/office/drawing/2014/main" id="{36F3DFDA-6A9E-5D29-6BBE-890BECD02A3E}"/>
              </a:ext>
            </a:extLst>
          </p:cNvPr>
          <p:cNvSpPr>
            <a:spLocks noGrp="1"/>
          </p:cNvSpPr>
          <p:nvPr>
            <p:ph type="body" sz="quarter" idx="17"/>
          </p:nvPr>
        </p:nvSpPr>
        <p:spPr/>
        <p:txBody>
          <a:bodyPr/>
          <a:lstStyle/>
          <a:p>
            <a:pPr algn="l" rtl="0"/>
            <a:r>
              <a:rPr lang="en-IE"/>
              <a:t>07</a:t>
            </a:r>
          </a:p>
        </p:txBody>
      </p:sp>
    </p:spTree>
    <p:extLst>
      <p:ext uri="{BB962C8B-B14F-4D97-AF65-F5344CB8AC3E}">
        <p14:creationId xmlns:p14="http://schemas.microsoft.com/office/powerpoint/2010/main" val="1643396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C1035892-6ADA-F964-7D1A-B9D91BC9C8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9910" y="5008317"/>
            <a:ext cx="2715779" cy="1218924"/>
          </a:xfrm>
          <a:prstGeom prst="rect">
            <a:avLst/>
          </a:prstGeom>
        </p:spPr>
      </p:pic>
      <p:pic>
        <p:nvPicPr>
          <p:cNvPr id="7" name="Picture 6">
            <a:hlinkClick r:id="rId4"/>
            <a:extLst>
              <a:ext uri="{FF2B5EF4-FFF2-40B4-BE49-F238E27FC236}">
                <a16:creationId xmlns:a16="http://schemas.microsoft.com/office/drawing/2014/main" id="{4B5D10DD-6121-50A8-4573-720F2391B0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64112" y="5133329"/>
            <a:ext cx="2012801" cy="903524"/>
          </a:xfrm>
          <a:prstGeom prst="rect">
            <a:avLst/>
          </a:prstGeom>
        </p:spPr>
      </p:pic>
      <p:sp>
        <p:nvSpPr>
          <p:cNvPr id="8" name="TextBox 7">
            <a:extLst>
              <a:ext uri="{FF2B5EF4-FFF2-40B4-BE49-F238E27FC236}">
                <a16:creationId xmlns:a16="http://schemas.microsoft.com/office/drawing/2014/main" id="{FD34C08C-409D-22B3-F145-5EF45B6FF79B}"/>
              </a:ext>
            </a:extLst>
          </p:cNvPr>
          <p:cNvSpPr txBox="1"/>
          <p:nvPr/>
        </p:nvSpPr>
        <p:spPr>
          <a:xfrm>
            <a:off x="438414" y="943789"/>
            <a:ext cx="7246161" cy="5262979"/>
          </a:xfrm>
          <a:prstGeom prst="rect">
            <a:avLst/>
          </a:prstGeom>
          <a:noFill/>
        </p:spPr>
        <p:txBody>
          <a:bodyPr wrap="square" lIns="91440" tIns="45720" rIns="91440" bIns="45720" rtlCol="0" anchor="t">
            <a:spAutoFit/>
          </a:bodyPr>
          <a:lstStyle/>
          <a:p>
            <a:r>
              <a:rPr lang="tr-TR" sz="2400">
                <a:solidFill>
                  <a:srgbClr val="000000"/>
                </a:solidFill>
              </a:rPr>
              <a:t>Bu Modülde incelediğimiz gibi, </a:t>
            </a:r>
            <a:r>
              <a:rPr lang="tr-TR" sz="2400">
                <a:solidFill>
                  <a:srgbClr val="000000"/>
                </a:solidFill>
                <a:ea typeface="+mn-lt"/>
                <a:cs typeface="+mn-lt"/>
              </a:rPr>
              <a:t>gıda şirketleri giderek gıda sistemlerinin krizinin büyüklüğünü ve bu sorunun bir parçası olmaları için aktif katılımlarının gerekliliğini kabul etmektedir</a:t>
            </a:r>
            <a:r>
              <a:rPr lang="tr-TR" sz="2400">
                <a:solidFill>
                  <a:srgbClr val="000000"/>
                </a:solidFill>
              </a:rPr>
              <a:t>. </a:t>
            </a:r>
            <a:r>
              <a:rPr lang="tr-TR" sz="2400">
                <a:solidFill>
                  <a:srgbClr val="000000"/>
                </a:solidFill>
                <a:ea typeface="+mn-lt"/>
                <a:cs typeface="+mn-lt"/>
              </a:rPr>
              <a:t>Birleşmiş Milletler için Sürdürülebilir Kalkınma Çözümleri Ağı ve Sürdürülebilir Yatırımlar Merkezi, gıda şirketlerinin bu dönüşümdeki rollerini anlamalarına, iç politika ve uygulamalarını ayarlamalarına ve faaliyetlerini rapor etmelerine yardımcı olmak amacıyla </a:t>
            </a:r>
            <a:r>
              <a:rPr lang="tr-TR" sz="2400" b="1">
                <a:solidFill>
                  <a:srgbClr val="000000"/>
                </a:solidFill>
                <a:ea typeface="+mn-lt"/>
                <a:cs typeface="+mn-lt"/>
                <a:hlinkClick r:id="rId6">
                  <a:extLst>
                    <a:ext uri="{A12FA001-AC4F-418D-AE19-62706E023703}">
                      <ahyp:hlinkClr xmlns:ahyp="http://schemas.microsoft.com/office/drawing/2018/hyperlinkcolor" val="tx"/>
                    </a:ext>
                  </a:extLst>
                </a:hlinkClick>
              </a:rPr>
              <a:t>SKH'ye</a:t>
            </a:r>
            <a:r>
              <a:rPr lang="tr-TR" sz="2400" b="1">
                <a:solidFill>
                  <a:srgbClr val="000000"/>
                </a:solidFill>
                <a:ea typeface="+mn-lt"/>
                <a:cs typeface="+mn-lt"/>
              </a:rPr>
              <a:t> </a:t>
            </a:r>
            <a:r>
              <a:rPr lang="tr-TR" sz="2400" b="1">
                <a:solidFill>
                  <a:srgbClr val="000000"/>
                </a:solidFill>
                <a:hlinkClick r:id="rId6">
                  <a:extLst>
                    <a:ext uri="{A12FA001-AC4F-418D-AE19-62706E023703}">
                      <ahyp:hlinkClr xmlns:ahyp="http://schemas.microsoft.com/office/drawing/2018/hyperlinkcolor" val="tx"/>
                    </a:ext>
                  </a:extLst>
                </a:hlinkClick>
              </a:rPr>
              <a:t>Uygun Gıda Şirketleri için El Kitabı</a:t>
            </a:r>
            <a:r>
              <a:rPr lang="tr-TR" sz="2400">
                <a:solidFill>
                  <a:srgbClr val="000000"/>
                </a:solidFill>
              </a:rPr>
              <a:t> oluşturmuştur. </a:t>
            </a:r>
            <a:endParaRPr lang="tr-TR" sz="2400">
              <a:solidFill>
                <a:srgbClr val="000000"/>
              </a:solidFill>
              <a:ea typeface="Calibri"/>
              <a:cs typeface="Calibri"/>
            </a:endParaRPr>
          </a:p>
          <a:p>
            <a:r>
              <a:rPr lang="tr-TR" sz="2400">
                <a:solidFill>
                  <a:srgbClr val="000000"/>
                </a:solidFill>
              </a:rPr>
              <a:t>Bu el kitabı; gıda işleme şirketlerinin, yatırımcıların ve diğer paydaşların gıda sektörünün </a:t>
            </a:r>
            <a:r>
              <a:rPr lang="tr-TR" sz="2400" err="1">
                <a:solidFill>
                  <a:srgbClr val="000000"/>
                </a:solidFill>
              </a:rPr>
              <a:t>SKH'lerle</a:t>
            </a:r>
            <a:r>
              <a:rPr lang="tr-TR" sz="2400">
                <a:solidFill>
                  <a:srgbClr val="000000"/>
                </a:solidFill>
              </a:rPr>
              <a:t> nasıl ve neden uyumlu olması gerektiğini anlamalarına yardımcı olmaktadır. Kitap, 4 temele dayanmaktadır..</a:t>
            </a:r>
            <a:endParaRPr lang="tr-TR" sz="2400">
              <a:solidFill>
                <a:srgbClr val="000000"/>
              </a:solidFill>
              <a:ea typeface="Calibri"/>
              <a:cs typeface="Calibri"/>
            </a:endParaRPr>
          </a:p>
        </p:txBody>
      </p:sp>
      <p:pic>
        <p:nvPicPr>
          <p:cNvPr id="10" name="Picture 9">
            <a:hlinkClick r:id="rId6"/>
            <a:extLst>
              <a:ext uri="{FF2B5EF4-FFF2-40B4-BE49-F238E27FC236}">
                <a16:creationId xmlns:a16="http://schemas.microsoft.com/office/drawing/2014/main" id="{31659558-2D8D-EA93-43B4-C52BCB56816B}"/>
              </a:ext>
            </a:extLst>
          </p:cNvPr>
          <p:cNvPicPr>
            <a:picLocks noChangeAspect="1"/>
          </p:cNvPicPr>
          <p:nvPr/>
        </p:nvPicPr>
        <p:blipFill>
          <a:blip r:embed="rId7"/>
          <a:stretch>
            <a:fillRect/>
          </a:stretch>
        </p:blipFill>
        <p:spPr>
          <a:xfrm>
            <a:off x="7931760" y="1075515"/>
            <a:ext cx="3030553" cy="3917788"/>
          </a:xfrm>
          <a:prstGeom prst="rect">
            <a:avLst/>
          </a:prstGeom>
          <a:ln>
            <a:solidFill>
              <a:srgbClr val="000000"/>
            </a:solidFill>
          </a:ln>
        </p:spPr>
      </p:pic>
      <p:grpSp>
        <p:nvGrpSpPr>
          <p:cNvPr id="11" name="Graphic 4">
            <a:extLst>
              <a:ext uri="{FF2B5EF4-FFF2-40B4-BE49-F238E27FC236}">
                <a16:creationId xmlns:a16="http://schemas.microsoft.com/office/drawing/2014/main" id="{75571B92-3D38-A434-AFDF-A80F49A6299A}"/>
              </a:ext>
            </a:extLst>
          </p:cNvPr>
          <p:cNvGrpSpPr/>
          <p:nvPr/>
        </p:nvGrpSpPr>
        <p:grpSpPr>
          <a:xfrm>
            <a:off x="11113004" y="1222357"/>
            <a:ext cx="622606" cy="1211408"/>
            <a:chOff x="9129274" y="2719113"/>
            <a:chExt cx="717139" cy="1386497"/>
          </a:xfrm>
          <a:solidFill>
            <a:srgbClr val="F79037"/>
          </a:solidFill>
        </p:grpSpPr>
        <p:grpSp>
          <p:nvGrpSpPr>
            <p:cNvPr id="12" name="Graphic 4">
              <a:extLst>
                <a:ext uri="{FF2B5EF4-FFF2-40B4-BE49-F238E27FC236}">
                  <a16:creationId xmlns:a16="http://schemas.microsoft.com/office/drawing/2014/main" id="{17882612-B37E-484C-02C0-C92129CD25DB}"/>
                </a:ext>
              </a:extLst>
            </p:cNvPr>
            <p:cNvGrpSpPr/>
            <p:nvPr/>
          </p:nvGrpSpPr>
          <p:grpSpPr>
            <a:xfrm>
              <a:off x="9159507" y="2719113"/>
              <a:ext cx="446280" cy="440141"/>
              <a:chOff x="9159507" y="2719113"/>
              <a:chExt cx="446280" cy="440141"/>
            </a:xfrm>
            <a:grpFill/>
          </p:grpSpPr>
          <p:sp>
            <p:nvSpPr>
              <p:cNvPr id="21" name="Freeform 18">
                <a:extLst>
                  <a:ext uri="{FF2B5EF4-FFF2-40B4-BE49-F238E27FC236}">
                    <a16:creationId xmlns:a16="http://schemas.microsoft.com/office/drawing/2014/main" id="{45313B24-A3ED-8405-5B4F-94812CE124F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pPr algn="l" rtl="0"/>
                <a:endParaRPr lang="en-US" sz="1799"/>
              </a:p>
            </p:txBody>
          </p:sp>
          <p:sp>
            <p:nvSpPr>
              <p:cNvPr id="22" name="Freeform 19">
                <a:extLst>
                  <a:ext uri="{FF2B5EF4-FFF2-40B4-BE49-F238E27FC236}">
                    <a16:creationId xmlns:a16="http://schemas.microsoft.com/office/drawing/2014/main" id="{FE116826-AA1C-E75E-9D0A-5C4BE8A0C06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pPr algn="l" rtl="0"/>
                <a:endParaRPr lang="en-US" sz="1799"/>
              </a:p>
            </p:txBody>
          </p:sp>
        </p:grpSp>
        <p:grpSp>
          <p:nvGrpSpPr>
            <p:cNvPr id="13" name="Graphic 4">
              <a:extLst>
                <a:ext uri="{FF2B5EF4-FFF2-40B4-BE49-F238E27FC236}">
                  <a16:creationId xmlns:a16="http://schemas.microsoft.com/office/drawing/2014/main" id="{466C4174-4D45-8397-F390-3B34C4C0A28B}"/>
                </a:ext>
              </a:extLst>
            </p:cNvPr>
            <p:cNvGrpSpPr/>
            <p:nvPr/>
          </p:nvGrpSpPr>
          <p:grpSpPr>
            <a:xfrm>
              <a:off x="9129274" y="2893887"/>
              <a:ext cx="717139" cy="1211724"/>
              <a:chOff x="9129274" y="2893887"/>
              <a:chExt cx="717139" cy="1211724"/>
            </a:xfrm>
            <a:grpFill/>
          </p:grpSpPr>
          <p:sp>
            <p:nvSpPr>
              <p:cNvPr id="14" name="Freeform 21">
                <a:extLst>
                  <a:ext uri="{FF2B5EF4-FFF2-40B4-BE49-F238E27FC236}">
                    <a16:creationId xmlns:a16="http://schemas.microsoft.com/office/drawing/2014/main" id="{035EED05-8152-F4F0-0327-62641A672B57}"/>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sz="1799"/>
              </a:p>
            </p:txBody>
          </p:sp>
          <p:sp>
            <p:nvSpPr>
              <p:cNvPr id="15" name="Freeform 22">
                <a:extLst>
                  <a:ext uri="{FF2B5EF4-FFF2-40B4-BE49-F238E27FC236}">
                    <a16:creationId xmlns:a16="http://schemas.microsoft.com/office/drawing/2014/main" id="{043C702C-B622-4869-6688-F05025F096C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sz="1799"/>
              </a:p>
            </p:txBody>
          </p:sp>
          <p:sp>
            <p:nvSpPr>
              <p:cNvPr id="16" name="Freeform 23">
                <a:extLst>
                  <a:ext uri="{FF2B5EF4-FFF2-40B4-BE49-F238E27FC236}">
                    <a16:creationId xmlns:a16="http://schemas.microsoft.com/office/drawing/2014/main" id="{211EE373-416E-9AE1-E898-C8834230563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sz="1799"/>
              </a:p>
            </p:txBody>
          </p:sp>
          <p:sp>
            <p:nvSpPr>
              <p:cNvPr id="17" name="Freeform 24">
                <a:extLst>
                  <a:ext uri="{FF2B5EF4-FFF2-40B4-BE49-F238E27FC236}">
                    <a16:creationId xmlns:a16="http://schemas.microsoft.com/office/drawing/2014/main" id="{AF413DF4-02EB-8044-59D7-D062ABDB0F4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sz="1799"/>
              </a:p>
            </p:txBody>
          </p:sp>
          <p:sp>
            <p:nvSpPr>
              <p:cNvPr id="18" name="Freeform 25">
                <a:extLst>
                  <a:ext uri="{FF2B5EF4-FFF2-40B4-BE49-F238E27FC236}">
                    <a16:creationId xmlns:a16="http://schemas.microsoft.com/office/drawing/2014/main" id="{D8F0EC0D-9E1C-71EC-814B-A3E0C1CF19D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sz="1799"/>
              </a:p>
            </p:txBody>
          </p:sp>
          <p:sp>
            <p:nvSpPr>
              <p:cNvPr id="19" name="Freeform 26">
                <a:extLst>
                  <a:ext uri="{FF2B5EF4-FFF2-40B4-BE49-F238E27FC236}">
                    <a16:creationId xmlns:a16="http://schemas.microsoft.com/office/drawing/2014/main" id="{08619835-53FB-49D3-1E85-B7FB316F2E0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sz="1799"/>
              </a:p>
            </p:txBody>
          </p:sp>
          <p:sp>
            <p:nvSpPr>
              <p:cNvPr id="20" name="Freeform 27">
                <a:extLst>
                  <a:ext uri="{FF2B5EF4-FFF2-40B4-BE49-F238E27FC236}">
                    <a16:creationId xmlns:a16="http://schemas.microsoft.com/office/drawing/2014/main" id="{22D91CF5-BD85-0A6B-9045-F91EDFE7BAA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sz="1799"/>
              </a:p>
            </p:txBody>
          </p:sp>
        </p:grpSp>
      </p:grpSp>
      <p:sp>
        <p:nvSpPr>
          <p:cNvPr id="3" name="TextBox 2">
            <a:extLst>
              <a:ext uri="{FF2B5EF4-FFF2-40B4-BE49-F238E27FC236}">
                <a16:creationId xmlns:a16="http://schemas.microsoft.com/office/drawing/2014/main" id="{2866B312-3C23-3500-289F-07FD60A3505B}"/>
              </a:ext>
            </a:extLst>
          </p:cNvPr>
          <p:cNvSpPr txBox="1"/>
          <p:nvPr/>
        </p:nvSpPr>
        <p:spPr>
          <a:xfrm>
            <a:off x="438415" y="169753"/>
            <a:ext cx="9005777" cy="584775"/>
          </a:xfrm>
          <a:prstGeom prst="rect">
            <a:avLst/>
          </a:prstGeom>
          <a:noFill/>
        </p:spPr>
        <p:txBody>
          <a:bodyPr wrap="square">
            <a:spAutoFit/>
          </a:bodyPr>
          <a:lstStyle/>
          <a:p>
            <a:pPr algn="l" rtl="0"/>
            <a:r>
              <a:rPr lang="en-US" sz="3200" b="1">
                <a:solidFill>
                  <a:schemeClr val="bg1"/>
                </a:solidFill>
                <a:highlight>
                  <a:srgbClr val="F79037"/>
                </a:highlight>
              </a:rPr>
              <a:t>Nasıl çözümün bir parçası olabilirsiniz?</a:t>
            </a:r>
          </a:p>
        </p:txBody>
      </p:sp>
    </p:spTree>
    <p:extLst>
      <p:ext uri="{BB962C8B-B14F-4D97-AF65-F5344CB8AC3E}">
        <p14:creationId xmlns:p14="http://schemas.microsoft.com/office/powerpoint/2010/main" val="9281209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70C60B-7AA6-336C-AD83-6249AB2C2E89}"/>
              </a:ext>
            </a:extLst>
          </p:cNvPr>
          <p:cNvSpPr>
            <a:spLocks noGrp="1"/>
          </p:cNvSpPr>
          <p:nvPr>
            <p:ph type="body" sz="quarter" idx="16"/>
          </p:nvPr>
        </p:nvSpPr>
        <p:spPr/>
        <p:txBody>
          <a:bodyPr lIns="91440" tIns="45720" rIns="91440" bIns="45720" anchor="t">
            <a:noAutofit/>
          </a:bodyPr>
          <a:lstStyle/>
          <a:p>
            <a:pPr algn="l" rtl="0"/>
            <a:r>
              <a:rPr lang="tr-TR"/>
              <a:t>Çerçeve dört temele dayanmaktadır:</a:t>
            </a:r>
            <a:endParaRPr lang="tr-TR">
              <a:ea typeface="Calibri"/>
              <a:cs typeface="Calibri"/>
            </a:endParaRPr>
          </a:p>
        </p:txBody>
      </p:sp>
      <p:pic>
        <p:nvPicPr>
          <p:cNvPr id="1026" name="Picture 2" descr="pillar 1">
            <a:extLst>
              <a:ext uri="{FF2B5EF4-FFF2-40B4-BE49-F238E27FC236}">
                <a16:creationId xmlns:a16="http://schemas.microsoft.com/office/drawing/2014/main" id="{B836743A-11EC-F62F-F0E9-E6323C9D640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5361" y="2127379"/>
            <a:ext cx="2742239" cy="2736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llar 2">
            <a:extLst>
              <a:ext uri="{FF2B5EF4-FFF2-40B4-BE49-F238E27FC236}">
                <a16:creationId xmlns:a16="http://schemas.microsoft.com/office/drawing/2014/main" id="{161DB23B-4A75-D98A-74C0-65128E3AD1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060558"/>
            <a:ext cx="2742239" cy="2736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llar 3">
            <a:extLst>
              <a:ext uri="{FF2B5EF4-FFF2-40B4-BE49-F238E27FC236}">
                <a16:creationId xmlns:a16="http://schemas.microsoft.com/office/drawing/2014/main" id="{E991B994-493A-8DB2-2FBE-9B9E6BA774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99839" y="2060557"/>
            <a:ext cx="2742239" cy="27368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llar 4">
            <a:extLst>
              <a:ext uri="{FF2B5EF4-FFF2-40B4-BE49-F238E27FC236}">
                <a16:creationId xmlns:a16="http://schemas.microsoft.com/office/drawing/2014/main" id="{9186306C-24BB-69A6-C6E1-1B6C9AEA45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2078" y="2060556"/>
            <a:ext cx="2742239" cy="2736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6AAA28-A03C-BA55-EA50-20379D69148A}"/>
              </a:ext>
            </a:extLst>
          </p:cNvPr>
          <p:cNvSpPr txBox="1"/>
          <p:nvPr/>
        </p:nvSpPr>
        <p:spPr>
          <a:xfrm>
            <a:off x="1362270" y="4077477"/>
            <a:ext cx="877078" cy="430887"/>
          </a:xfrm>
          <a:prstGeom prst="rect">
            <a:avLst/>
          </a:prstGeom>
          <a:solidFill>
            <a:srgbClr val="00A79D"/>
          </a:solidFill>
        </p:spPr>
        <p:txBody>
          <a:bodyPr wrap="square" rtlCol="0">
            <a:spAutoFit/>
          </a:bodyPr>
          <a:lstStyle/>
          <a:p>
            <a:pPr algn="l" rtl="0"/>
            <a:r>
              <a:rPr lang="en-IE" sz="1100" b="1">
                <a:solidFill>
                  <a:schemeClr val="bg2"/>
                </a:solidFill>
              </a:rPr>
              <a:t>FAYDALI ÜRÜNLER</a:t>
            </a:r>
          </a:p>
        </p:txBody>
      </p:sp>
      <p:sp>
        <p:nvSpPr>
          <p:cNvPr id="5" name="TextBox 4">
            <a:extLst>
              <a:ext uri="{FF2B5EF4-FFF2-40B4-BE49-F238E27FC236}">
                <a16:creationId xmlns:a16="http://schemas.microsoft.com/office/drawing/2014/main" id="{132F0936-5645-7C84-E00B-EA786A3E6FDD}"/>
              </a:ext>
            </a:extLst>
          </p:cNvPr>
          <p:cNvSpPr txBox="1"/>
          <p:nvPr/>
        </p:nvSpPr>
        <p:spPr>
          <a:xfrm>
            <a:off x="4104507" y="4033971"/>
            <a:ext cx="1201420" cy="430887"/>
          </a:xfrm>
          <a:prstGeom prst="rect">
            <a:avLst/>
          </a:prstGeom>
          <a:solidFill>
            <a:srgbClr val="688AAF"/>
          </a:solidFill>
        </p:spPr>
        <p:txBody>
          <a:bodyPr wrap="square" rtlCol="0">
            <a:spAutoFit/>
          </a:bodyPr>
          <a:lstStyle/>
          <a:p>
            <a:pPr algn="l" rtl="0"/>
            <a:r>
              <a:rPr lang="en-IE" sz="1100" b="1">
                <a:solidFill>
                  <a:schemeClr val="bg2"/>
                </a:solidFill>
              </a:rPr>
              <a:t>SÜRDÜRÜLEBİLİR OPERASYONLAR</a:t>
            </a:r>
          </a:p>
        </p:txBody>
      </p:sp>
      <p:sp>
        <p:nvSpPr>
          <p:cNvPr id="6" name="TextBox 5">
            <a:extLst>
              <a:ext uri="{FF2B5EF4-FFF2-40B4-BE49-F238E27FC236}">
                <a16:creationId xmlns:a16="http://schemas.microsoft.com/office/drawing/2014/main" id="{2A699CB6-7FEF-E0F5-7A1D-1E7FA964690B}"/>
              </a:ext>
            </a:extLst>
          </p:cNvPr>
          <p:cNvSpPr txBox="1"/>
          <p:nvPr/>
        </p:nvSpPr>
        <p:spPr>
          <a:xfrm>
            <a:off x="6846746" y="4038474"/>
            <a:ext cx="1260035" cy="430887"/>
          </a:xfrm>
          <a:prstGeom prst="rect">
            <a:avLst/>
          </a:prstGeom>
          <a:solidFill>
            <a:srgbClr val="25588D"/>
          </a:solidFill>
        </p:spPr>
        <p:txBody>
          <a:bodyPr wrap="square" rtlCol="0">
            <a:spAutoFit/>
          </a:bodyPr>
          <a:lstStyle/>
          <a:p>
            <a:pPr algn="l" rtl="0"/>
            <a:r>
              <a:rPr lang="en-IE" sz="1100" b="1">
                <a:solidFill>
                  <a:schemeClr val="bg2"/>
                </a:solidFill>
              </a:rPr>
              <a:t>SÜRDÜRÜLEBİLİR DEĞER ZİNCİRLERİ</a:t>
            </a:r>
          </a:p>
        </p:txBody>
      </p:sp>
      <p:sp>
        <p:nvSpPr>
          <p:cNvPr id="7" name="TextBox 6">
            <a:extLst>
              <a:ext uri="{FF2B5EF4-FFF2-40B4-BE49-F238E27FC236}">
                <a16:creationId xmlns:a16="http://schemas.microsoft.com/office/drawing/2014/main" id="{750BAB2E-8EDC-4148-53BC-5A188F73A52E}"/>
              </a:ext>
            </a:extLst>
          </p:cNvPr>
          <p:cNvSpPr txBox="1"/>
          <p:nvPr/>
        </p:nvSpPr>
        <p:spPr>
          <a:xfrm>
            <a:off x="9588985" y="4014432"/>
            <a:ext cx="1319463" cy="430887"/>
          </a:xfrm>
          <a:prstGeom prst="rect">
            <a:avLst/>
          </a:prstGeom>
          <a:solidFill>
            <a:srgbClr val="EF4136"/>
          </a:solidFill>
        </p:spPr>
        <p:txBody>
          <a:bodyPr wrap="square" rtlCol="0">
            <a:spAutoFit/>
          </a:bodyPr>
          <a:lstStyle/>
          <a:p>
            <a:pPr algn="l" rtl="0"/>
            <a:r>
              <a:rPr lang="en-IE" sz="1100" b="1">
                <a:solidFill>
                  <a:schemeClr val="bg2"/>
                </a:solidFill>
              </a:rPr>
              <a:t>İYİ KURUMSAL VATANDAŞLIK</a:t>
            </a:r>
          </a:p>
        </p:txBody>
      </p:sp>
      <p:sp>
        <p:nvSpPr>
          <p:cNvPr id="2" name="TextBox 1">
            <a:extLst>
              <a:ext uri="{FF2B5EF4-FFF2-40B4-BE49-F238E27FC236}">
                <a16:creationId xmlns:a16="http://schemas.microsoft.com/office/drawing/2014/main" id="{75A3DFFB-A783-DCDC-4C7F-8AAFA1D27FF6}"/>
              </a:ext>
            </a:extLst>
          </p:cNvPr>
          <p:cNvSpPr txBox="1"/>
          <p:nvPr/>
        </p:nvSpPr>
        <p:spPr>
          <a:xfrm>
            <a:off x="10663600" y="3848355"/>
            <a:ext cx="645387" cy="251841"/>
          </a:xfrm>
          <a:prstGeom prst="rect">
            <a:avLst/>
          </a:prstGeom>
          <a:solidFill>
            <a:srgbClr val="EF4136"/>
          </a:solidFill>
        </p:spPr>
        <p:txBody>
          <a:bodyPr wrap="square" lIns="91440" tIns="45720" rIns="91440" bIns="45720" rtlCol="0" anchor="t">
            <a:spAutoFit/>
          </a:bodyPr>
          <a:lstStyle/>
          <a:p>
            <a:pPr algn="l" rtl="0"/>
            <a:endParaRPr lang="en-IE" sz="1100" b="1">
              <a:solidFill>
                <a:schemeClr val="bg2"/>
              </a:solidFill>
              <a:ea typeface="Calibri"/>
              <a:cs typeface="Calibri"/>
            </a:endParaRPr>
          </a:p>
        </p:txBody>
      </p:sp>
      <p:sp>
        <p:nvSpPr>
          <p:cNvPr id="8" name="TextBox 7">
            <a:extLst>
              <a:ext uri="{FF2B5EF4-FFF2-40B4-BE49-F238E27FC236}">
                <a16:creationId xmlns:a16="http://schemas.microsoft.com/office/drawing/2014/main" id="{94AF3B11-B60B-26C9-16C4-8EF0FD1E2DB1}"/>
              </a:ext>
            </a:extLst>
          </p:cNvPr>
          <p:cNvSpPr txBox="1"/>
          <p:nvPr/>
        </p:nvSpPr>
        <p:spPr>
          <a:xfrm>
            <a:off x="7921361" y="3872397"/>
            <a:ext cx="625035" cy="212764"/>
          </a:xfrm>
          <a:prstGeom prst="rect">
            <a:avLst/>
          </a:prstGeom>
          <a:solidFill>
            <a:srgbClr val="25588D"/>
          </a:solidFill>
        </p:spPr>
        <p:txBody>
          <a:bodyPr wrap="square" lIns="91440" tIns="45720" rIns="91440" bIns="45720" rtlCol="0" anchor="t">
            <a:spAutoFit/>
          </a:bodyPr>
          <a:lstStyle/>
          <a:p>
            <a:pPr algn="l" rtl="0"/>
            <a:endParaRPr lang="en-IE" sz="1100" b="1">
              <a:solidFill>
                <a:schemeClr val="bg2"/>
              </a:solidFill>
              <a:ea typeface="Calibri"/>
              <a:cs typeface="Calibri"/>
            </a:endParaRPr>
          </a:p>
        </p:txBody>
      </p:sp>
      <p:sp>
        <p:nvSpPr>
          <p:cNvPr id="9" name="TextBox 8">
            <a:extLst>
              <a:ext uri="{FF2B5EF4-FFF2-40B4-BE49-F238E27FC236}">
                <a16:creationId xmlns:a16="http://schemas.microsoft.com/office/drawing/2014/main" id="{8D97715E-EA55-710D-8A62-612E51EA90D9}"/>
              </a:ext>
            </a:extLst>
          </p:cNvPr>
          <p:cNvSpPr txBox="1"/>
          <p:nvPr/>
        </p:nvSpPr>
        <p:spPr>
          <a:xfrm>
            <a:off x="5208430" y="3809278"/>
            <a:ext cx="566420" cy="281148"/>
          </a:xfrm>
          <a:prstGeom prst="rect">
            <a:avLst/>
          </a:prstGeom>
          <a:solidFill>
            <a:srgbClr val="688AAF"/>
          </a:solidFill>
        </p:spPr>
        <p:txBody>
          <a:bodyPr wrap="square" lIns="91440" tIns="45720" rIns="91440" bIns="45720" rtlCol="0" anchor="t">
            <a:spAutoFit/>
          </a:bodyPr>
          <a:lstStyle/>
          <a:p>
            <a:pPr algn="l" rtl="0"/>
            <a:endParaRPr lang="en-IE" sz="1100" b="1">
              <a:solidFill>
                <a:schemeClr val="bg2"/>
              </a:solidFill>
              <a:ea typeface="Calibri"/>
              <a:cs typeface="Calibri"/>
            </a:endParaRPr>
          </a:p>
        </p:txBody>
      </p:sp>
      <p:sp>
        <p:nvSpPr>
          <p:cNvPr id="10" name="TextBox 9">
            <a:extLst>
              <a:ext uri="{FF2B5EF4-FFF2-40B4-BE49-F238E27FC236}">
                <a16:creationId xmlns:a16="http://schemas.microsoft.com/office/drawing/2014/main" id="{D5C622F4-8398-4E03-D04D-69B47BA4A3C9}"/>
              </a:ext>
            </a:extLst>
          </p:cNvPr>
          <p:cNvSpPr txBox="1"/>
          <p:nvPr/>
        </p:nvSpPr>
        <p:spPr>
          <a:xfrm>
            <a:off x="2173116" y="3911400"/>
            <a:ext cx="877078" cy="261610"/>
          </a:xfrm>
          <a:prstGeom prst="rect">
            <a:avLst/>
          </a:prstGeom>
          <a:solidFill>
            <a:srgbClr val="00A79D"/>
          </a:solidFill>
        </p:spPr>
        <p:txBody>
          <a:bodyPr wrap="square" lIns="91440" tIns="45720" rIns="91440" bIns="45720" rtlCol="0" anchor="t">
            <a:spAutoFit/>
          </a:bodyPr>
          <a:lstStyle/>
          <a:p>
            <a:pPr algn="l" rtl="0"/>
            <a:endParaRPr lang="en-IE" sz="1100" b="1">
              <a:solidFill>
                <a:schemeClr val="bg2"/>
              </a:solidFill>
              <a:ea typeface="Calibri"/>
              <a:cs typeface="Calibri"/>
            </a:endParaRPr>
          </a:p>
        </p:txBody>
      </p:sp>
    </p:spTree>
    <p:extLst>
      <p:ext uri="{BB962C8B-B14F-4D97-AF65-F5344CB8AC3E}">
        <p14:creationId xmlns:p14="http://schemas.microsoft.com/office/powerpoint/2010/main" val="42790525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564D0-872A-7BD8-8321-6203E022826C}"/>
              </a:ext>
            </a:extLst>
          </p:cNvPr>
          <p:cNvSpPr>
            <a:spLocks noGrp="1"/>
          </p:cNvSpPr>
          <p:nvPr>
            <p:ph type="body" sz="quarter" idx="18"/>
          </p:nvPr>
        </p:nvSpPr>
        <p:spPr>
          <a:xfrm>
            <a:off x="898358" y="1333014"/>
            <a:ext cx="5646736" cy="4318972"/>
          </a:xfrm>
        </p:spPr>
        <p:txBody>
          <a:bodyPr lIns="91440" tIns="45720" rIns="91440" bIns="45720" anchor="t"/>
          <a:lstStyle/>
          <a:p>
            <a:r>
              <a:rPr lang="tr-TR"/>
              <a:t>Gıda şirketlerinin ürünleri ve stratejileri, tüketiciler ve toplumlar arasında </a:t>
            </a:r>
            <a:r>
              <a:rPr lang="tr-TR" b="1"/>
              <a:t>daha sağlıklı ve sürdürülebilir </a:t>
            </a:r>
            <a:r>
              <a:rPr lang="tr-TR"/>
              <a:t>beslenme alışkanlıklarını nasıl destekliyor?</a:t>
            </a:r>
            <a:endParaRPr lang="tr-TR">
              <a:ea typeface="Calibri"/>
              <a:cs typeface="Calibri"/>
            </a:endParaRPr>
          </a:p>
          <a:p>
            <a:pPr marL="342900" indent="-342900" algn="l" rtl="0">
              <a:buFont typeface="Arial" panose="020B0604020202020204" pitchFamily="34" charset="0"/>
              <a:buChar char="•"/>
            </a:pPr>
            <a:r>
              <a:rPr lang="tr-TR"/>
              <a:t>Gıda ürünleri sağlıklı mı?</a:t>
            </a:r>
            <a:endParaRPr lang="tr-TR">
              <a:ea typeface="Calibri"/>
              <a:cs typeface="Calibri"/>
            </a:endParaRPr>
          </a:p>
          <a:p>
            <a:pPr marL="342900" indent="-342900" algn="l" rtl="0">
              <a:buFont typeface="Arial" panose="020B0604020202020204" pitchFamily="34" charset="0"/>
              <a:buChar char="•"/>
            </a:pPr>
            <a:r>
              <a:rPr lang="tr-TR"/>
              <a:t>Pazarlamaları sağlığı teşvik ediyor mu?</a:t>
            </a:r>
            <a:endParaRPr lang="tr-TR">
              <a:ea typeface="Calibri"/>
              <a:cs typeface="Calibri"/>
            </a:endParaRPr>
          </a:p>
          <a:p>
            <a:pPr marL="342900" indent="-342900">
              <a:buFont typeface="Arial" panose="020B0604020202020204" pitchFamily="34" charset="0"/>
              <a:buChar char="•"/>
            </a:pPr>
            <a:r>
              <a:rPr lang="tr-TR"/>
              <a:t>Ürünlerinin kullanımı refah için uygun mu?</a:t>
            </a:r>
            <a:endParaRPr lang="tr-TR">
              <a:ea typeface="Calibri"/>
              <a:cs typeface="Calibri"/>
            </a:endParaRPr>
          </a:p>
          <a:p>
            <a:pPr marL="342900" indent="-342900" algn="l" rtl="0">
              <a:buFont typeface="Arial" panose="020B0604020202020204" pitchFamily="34" charset="0"/>
              <a:buChar char="•"/>
            </a:pPr>
            <a:r>
              <a:rPr lang="tr-TR"/>
              <a:t>Üretimleri, dayanıklı topluluklar oluşturmak için gıda güvenliğini destekliyor mu?</a:t>
            </a:r>
            <a:endParaRPr lang="tr-TR">
              <a:ea typeface="Calibri"/>
              <a:cs typeface="Calibri"/>
            </a:endParaRPr>
          </a:p>
        </p:txBody>
      </p:sp>
      <p:sp>
        <p:nvSpPr>
          <p:cNvPr id="3" name="Text Placeholder 2">
            <a:extLst>
              <a:ext uri="{FF2B5EF4-FFF2-40B4-BE49-F238E27FC236}">
                <a16:creationId xmlns:a16="http://schemas.microsoft.com/office/drawing/2014/main" id="{212ADC9B-663B-7B2A-D86E-0A717F82BDCD}"/>
              </a:ext>
            </a:extLst>
          </p:cNvPr>
          <p:cNvSpPr>
            <a:spLocks noGrp="1"/>
          </p:cNvSpPr>
          <p:nvPr>
            <p:ph type="body" sz="quarter" idx="16"/>
          </p:nvPr>
        </p:nvSpPr>
        <p:spPr>
          <a:xfrm>
            <a:off x="898358" y="702831"/>
            <a:ext cx="4990998" cy="992652"/>
          </a:xfrm>
        </p:spPr>
        <p:txBody>
          <a:bodyPr lIns="91440" tIns="45720" rIns="91440" bIns="45720" anchor="t">
            <a:noAutofit/>
          </a:bodyPr>
          <a:lstStyle/>
          <a:p>
            <a:pPr algn="l" rtl="0"/>
            <a:r>
              <a:rPr lang="en-IE" b="1"/>
              <a:t>Temel 1 – </a:t>
            </a:r>
            <a:r>
              <a:rPr lang="en-IE" b="1" err="1"/>
              <a:t>Faydalı</a:t>
            </a:r>
            <a:r>
              <a:rPr lang="en-IE" b="1"/>
              <a:t> </a:t>
            </a:r>
            <a:r>
              <a:rPr lang="en-IE" b="1" err="1"/>
              <a:t>Ürünler</a:t>
            </a:r>
          </a:p>
        </p:txBody>
      </p:sp>
      <p:pic>
        <p:nvPicPr>
          <p:cNvPr id="2050" name="Picture 2" descr="pillar 1">
            <a:extLst>
              <a:ext uri="{FF2B5EF4-FFF2-40B4-BE49-F238E27FC236}">
                <a16:creationId xmlns:a16="http://schemas.microsoft.com/office/drawing/2014/main" id="{95CD89F2-28A0-4336-C7B3-F45AA05CD5BE}"/>
              </a:ext>
            </a:extLst>
          </p:cNvPr>
          <p:cNvPicPr>
            <a:picLocks noGrp="1" noChangeAspect="1" noChangeArrowheads="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89F079-0145-6114-A634-50A90767E967}"/>
              </a:ext>
            </a:extLst>
          </p:cNvPr>
          <p:cNvSpPr txBox="1"/>
          <p:nvPr/>
        </p:nvSpPr>
        <p:spPr>
          <a:xfrm>
            <a:off x="7455159" y="4910589"/>
            <a:ext cx="1772816" cy="707886"/>
          </a:xfrm>
          <a:prstGeom prst="rect">
            <a:avLst/>
          </a:prstGeom>
          <a:solidFill>
            <a:srgbClr val="00A79D"/>
          </a:solidFill>
        </p:spPr>
        <p:txBody>
          <a:bodyPr wrap="square" rtlCol="0">
            <a:spAutoFit/>
          </a:bodyPr>
          <a:lstStyle/>
          <a:p>
            <a:pPr algn="l" rtl="0"/>
            <a:r>
              <a:rPr lang="en-IE" sz="1950" b="1">
                <a:solidFill>
                  <a:schemeClr val="bg2"/>
                </a:solidFill>
              </a:rPr>
              <a:t>FAYDALI ÜRÜNLER</a:t>
            </a:r>
          </a:p>
        </p:txBody>
      </p:sp>
      <p:sp>
        <p:nvSpPr>
          <p:cNvPr id="4" name="TextBox 3">
            <a:extLst>
              <a:ext uri="{FF2B5EF4-FFF2-40B4-BE49-F238E27FC236}">
                <a16:creationId xmlns:a16="http://schemas.microsoft.com/office/drawing/2014/main" id="{198C1C53-4083-681E-6C5D-F1FE655A03E5}"/>
              </a:ext>
            </a:extLst>
          </p:cNvPr>
          <p:cNvSpPr txBox="1"/>
          <p:nvPr/>
        </p:nvSpPr>
        <p:spPr>
          <a:xfrm>
            <a:off x="9125697" y="4383050"/>
            <a:ext cx="1772816" cy="692497"/>
          </a:xfrm>
          <a:prstGeom prst="rect">
            <a:avLst/>
          </a:prstGeom>
          <a:solidFill>
            <a:srgbClr val="00A79D"/>
          </a:solidFill>
        </p:spPr>
        <p:txBody>
          <a:bodyPr wrap="square" lIns="91440" tIns="45720" rIns="91440" bIns="45720" rtlCol="0" anchor="t">
            <a:spAutoFit/>
          </a:bodyPr>
          <a:lstStyle/>
          <a:p>
            <a:pPr algn="l" rtl="0"/>
            <a:endParaRPr lang="en-IE" sz="1950" b="1">
              <a:solidFill>
                <a:schemeClr val="bg2"/>
              </a:solidFill>
              <a:ea typeface="Calibri"/>
              <a:cs typeface="Calibri"/>
            </a:endParaRPr>
          </a:p>
          <a:p>
            <a:endParaRPr lang="en-IE" sz="1950" b="1">
              <a:solidFill>
                <a:schemeClr val="bg2"/>
              </a:solidFill>
              <a:ea typeface="Calibri"/>
              <a:cs typeface="Calibri"/>
            </a:endParaRPr>
          </a:p>
        </p:txBody>
      </p:sp>
    </p:spTree>
    <p:extLst>
      <p:ext uri="{BB962C8B-B14F-4D97-AF65-F5344CB8AC3E}">
        <p14:creationId xmlns:p14="http://schemas.microsoft.com/office/powerpoint/2010/main" val="21354083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BD353-9F79-9C3F-C517-DC9BD32C4291}"/>
              </a:ext>
            </a:extLst>
          </p:cNvPr>
          <p:cNvSpPr>
            <a:spLocks noGrp="1"/>
          </p:cNvSpPr>
          <p:nvPr>
            <p:ph type="body" sz="quarter" idx="18"/>
          </p:nvPr>
        </p:nvSpPr>
        <p:spPr>
          <a:xfrm>
            <a:off x="898357" y="2005913"/>
            <a:ext cx="5285964" cy="3025975"/>
          </a:xfrm>
        </p:spPr>
        <p:txBody>
          <a:bodyPr lIns="91440" tIns="45720" rIns="91440" bIns="45720" anchor="t"/>
          <a:lstStyle/>
          <a:p>
            <a:r>
              <a:rPr lang="en-US" err="1"/>
              <a:t>Gıda</a:t>
            </a:r>
            <a:r>
              <a:rPr lang="en-US"/>
              <a:t> </a:t>
            </a:r>
            <a:r>
              <a:rPr lang="en-US" err="1"/>
              <a:t>şirketlerinin</a:t>
            </a:r>
            <a:r>
              <a:rPr lang="en-US"/>
              <a:t> </a:t>
            </a:r>
            <a:r>
              <a:rPr lang="en-US" err="1"/>
              <a:t>kendi</a:t>
            </a:r>
            <a:r>
              <a:rPr lang="en-US"/>
              <a:t> </a:t>
            </a:r>
            <a:r>
              <a:rPr lang="en-US" err="1"/>
              <a:t>operasyonlarının</a:t>
            </a:r>
            <a:r>
              <a:rPr lang="en-US"/>
              <a:t> </a:t>
            </a:r>
            <a:r>
              <a:rPr lang="en-US" err="1"/>
              <a:t>çevresel</a:t>
            </a:r>
            <a:r>
              <a:rPr lang="en-US"/>
              <a:t> </a:t>
            </a:r>
            <a:r>
              <a:rPr lang="en-US" err="1"/>
              <a:t>ve</a:t>
            </a:r>
            <a:r>
              <a:rPr lang="en-US"/>
              <a:t> </a:t>
            </a:r>
            <a:r>
              <a:rPr lang="en-US" err="1"/>
              <a:t>sosyal</a:t>
            </a:r>
            <a:r>
              <a:rPr lang="en-US"/>
              <a:t> </a:t>
            </a:r>
            <a:r>
              <a:rPr lang="en-US" err="1"/>
              <a:t>etkileri</a:t>
            </a:r>
            <a:r>
              <a:rPr lang="en-US"/>
              <a:t> </a:t>
            </a:r>
            <a:r>
              <a:rPr lang="en-US" err="1"/>
              <a:t>nelerdir</a:t>
            </a:r>
            <a:r>
              <a:rPr lang="en-US"/>
              <a:t>?</a:t>
            </a:r>
          </a:p>
          <a:p>
            <a:r>
              <a:rPr lang="en-US" err="1"/>
              <a:t>İşçilerin</a:t>
            </a:r>
            <a:r>
              <a:rPr lang="en-US"/>
              <a:t>, </a:t>
            </a:r>
            <a:r>
              <a:rPr lang="en-US" err="1"/>
              <a:t>toplumun</a:t>
            </a:r>
            <a:r>
              <a:rPr lang="en-US"/>
              <a:t> </a:t>
            </a:r>
            <a:r>
              <a:rPr lang="en-US" err="1"/>
              <a:t>ve</a:t>
            </a:r>
            <a:r>
              <a:rPr lang="en-US"/>
              <a:t> </a:t>
            </a:r>
            <a:r>
              <a:rPr lang="en-US" err="1"/>
              <a:t>ekosistemlerin</a:t>
            </a:r>
            <a:r>
              <a:rPr lang="en-US"/>
              <a:t> </a:t>
            </a:r>
            <a:r>
              <a:rPr lang="en-US" err="1"/>
              <a:t>yaşamlarına</a:t>
            </a:r>
            <a:r>
              <a:rPr lang="en-US"/>
              <a:t> </a:t>
            </a:r>
            <a:r>
              <a:rPr lang="en-US" err="1"/>
              <a:t>ve</a:t>
            </a:r>
            <a:r>
              <a:rPr lang="en-US"/>
              <a:t> </a:t>
            </a:r>
            <a:r>
              <a:rPr lang="en-US" err="1"/>
              <a:t>yerel</a:t>
            </a:r>
            <a:r>
              <a:rPr lang="en-US"/>
              <a:t> </a:t>
            </a:r>
            <a:r>
              <a:rPr lang="en-US" err="1"/>
              <a:t>çevresine</a:t>
            </a:r>
            <a:r>
              <a:rPr lang="en-US"/>
              <a:t> </a:t>
            </a:r>
            <a:r>
              <a:rPr lang="en-US" err="1"/>
              <a:t>olumsuz</a:t>
            </a:r>
            <a:r>
              <a:rPr lang="en-US"/>
              <a:t> </a:t>
            </a:r>
            <a:r>
              <a:rPr lang="en-US" err="1"/>
              <a:t>etkilerini</a:t>
            </a:r>
            <a:r>
              <a:rPr lang="en-US"/>
              <a:t> </a:t>
            </a:r>
            <a:r>
              <a:rPr lang="en-US" err="1"/>
              <a:t>nasıl</a:t>
            </a:r>
            <a:r>
              <a:rPr lang="en-US"/>
              <a:t> </a:t>
            </a:r>
            <a:r>
              <a:rPr lang="en-US" err="1"/>
              <a:t>önler</a:t>
            </a:r>
            <a:r>
              <a:rPr lang="en-US"/>
              <a:t>, </a:t>
            </a:r>
            <a:r>
              <a:rPr lang="en-US" err="1"/>
              <a:t>hafifletir</a:t>
            </a:r>
            <a:r>
              <a:rPr lang="en-US"/>
              <a:t> </a:t>
            </a:r>
            <a:r>
              <a:rPr lang="en-US" err="1"/>
              <a:t>ve</a:t>
            </a:r>
            <a:r>
              <a:rPr lang="en-US"/>
              <a:t> </a:t>
            </a:r>
            <a:r>
              <a:rPr lang="en-US" err="1"/>
              <a:t>düzeltir</a:t>
            </a:r>
            <a:r>
              <a:rPr lang="en-US"/>
              <a:t>?</a:t>
            </a:r>
            <a:endParaRPr lang="en-IE"/>
          </a:p>
        </p:txBody>
      </p:sp>
      <p:sp>
        <p:nvSpPr>
          <p:cNvPr id="3" name="Text Placeholder 2">
            <a:extLst>
              <a:ext uri="{FF2B5EF4-FFF2-40B4-BE49-F238E27FC236}">
                <a16:creationId xmlns:a16="http://schemas.microsoft.com/office/drawing/2014/main" id="{95092559-E921-79B8-2F62-561ABD72C2E2}"/>
              </a:ext>
            </a:extLst>
          </p:cNvPr>
          <p:cNvSpPr>
            <a:spLocks noGrp="1"/>
          </p:cNvSpPr>
          <p:nvPr>
            <p:ph type="body" sz="quarter" idx="16"/>
          </p:nvPr>
        </p:nvSpPr>
        <p:spPr>
          <a:xfrm>
            <a:off x="898357" y="751288"/>
            <a:ext cx="4990998" cy="992652"/>
          </a:xfrm>
        </p:spPr>
        <p:txBody>
          <a:bodyPr lIns="91440" tIns="45720" rIns="91440" bIns="45720" anchor="t">
            <a:noAutofit/>
          </a:bodyPr>
          <a:lstStyle/>
          <a:p>
            <a:pPr algn="l" rtl="0"/>
            <a:r>
              <a:rPr lang="en-IE" b="1"/>
              <a:t>Temel 2 – </a:t>
            </a:r>
            <a:r>
              <a:rPr lang="en-IE" b="1" err="1"/>
              <a:t>Sürdürülebilir</a:t>
            </a:r>
            <a:r>
              <a:rPr lang="en-IE" b="1"/>
              <a:t> Operasyonlar</a:t>
            </a:r>
          </a:p>
        </p:txBody>
      </p:sp>
      <p:pic>
        <p:nvPicPr>
          <p:cNvPr id="3074" name="Picture 2" descr="pillar 2">
            <a:extLst>
              <a:ext uri="{FF2B5EF4-FFF2-40B4-BE49-F238E27FC236}">
                <a16:creationId xmlns:a16="http://schemas.microsoft.com/office/drawing/2014/main" id="{2D963426-5D58-CEE5-F956-20FABE275095}"/>
              </a:ext>
            </a:extLst>
          </p:cNvPr>
          <p:cNvPicPr>
            <a:picLocks noGrp="1" noChangeAspect="1" noChangeArrowheads="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FBCC93-9278-D373-DAED-ED8BCE5489D8}"/>
              </a:ext>
            </a:extLst>
          </p:cNvPr>
          <p:cNvSpPr txBox="1"/>
          <p:nvPr/>
        </p:nvSpPr>
        <p:spPr>
          <a:xfrm>
            <a:off x="7454892" y="4910172"/>
            <a:ext cx="1997017" cy="692497"/>
          </a:xfrm>
          <a:prstGeom prst="rect">
            <a:avLst/>
          </a:prstGeom>
          <a:solidFill>
            <a:srgbClr val="688AAF"/>
          </a:solidFill>
        </p:spPr>
        <p:txBody>
          <a:bodyPr wrap="square" rtlCol="0">
            <a:spAutoFit/>
          </a:bodyPr>
          <a:lstStyle/>
          <a:p>
            <a:pPr algn="l" rtl="0"/>
            <a:r>
              <a:rPr lang="en-IE" sz="1950" b="1">
                <a:solidFill>
                  <a:schemeClr val="bg2"/>
                </a:solidFill>
              </a:rPr>
              <a:t>SÜRDÜRÜLEBİLİR OPERASYONLAR</a:t>
            </a:r>
          </a:p>
        </p:txBody>
      </p:sp>
    </p:spTree>
    <p:extLst>
      <p:ext uri="{BB962C8B-B14F-4D97-AF65-F5344CB8AC3E}">
        <p14:creationId xmlns:p14="http://schemas.microsoft.com/office/powerpoint/2010/main" val="31393672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A5CB28-3743-F587-FF0B-948A331893AD}"/>
              </a:ext>
            </a:extLst>
          </p:cNvPr>
          <p:cNvSpPr>
            <a:spLocks noGrp="1"/>
          </p:cNvSpPr>
          <p:nvPr>
            <p:ph type="body" sz="quarter" idx="18"/>
          </p:nvPr>
        </p:nvSpPr>
        <p:spPr>
          <a:xfrm>
            <a:off x="836363" y="1782147"/>
            <a:ext cx="5763700" cy="3828239"/>
          </a:xfrm>
        </p:spPr>
        <p:txBody>
          <a:bodyPr lIns="91440" tIns="45720" rIns="91440" bIns="45720" anchor="t"/>
          <a:lstStyle/>
          <a:p>
            <a:pPr algn="l" rtl="0"/>
            <a:r>
              <a:rPr lang="tr-TR" dirty="0"/>
              <a:t>Gıda şirketleri, değer zincirlerinde ve faaliyet gösterdikleri ekosistemlerde işçiler, üreticiler ve topluluklar için sürdürülebilir kalkınmayı destekliyor mu?</a:t>
            </a:r>
            <a:endParaRPr lang="tr-TR" dirty="0">
              <a:ea typeface="Calibri"/>
              <a:cs typeface="Calibri"/>
            </a:endParaRPr>
          </a:p>
          <a:p>
            <a:pPr algn="l" rtl="0"/>
            <a:r>
              <a:rPr lang="tr-TR" dirty="0"/>
              <a:t>Kendi iş uygulamalarını değiştirerek değer zincirlerindeki etkileri nasıl önler ve azaltırlar?</a:t>
            </a:r>
            <a:endParaRPr lang="tr-TR" dirty="0">
              <a:ea typeface="Calibri"/>
              <a:cs typeface="Calibri"/>
            </a:endParaRPr>
          </a:p>
          <a:p>
            <a:r>
              <a:rPr lang="tr-TR" dirty="0"/>
              <a:t>Özlük haklarına daha saygılı ve çevresel olarak sürdürülebilir uygulamaları teşvik etmek için benzer şirketler, hükümetler ve diğer paydaşlarla nasıl işbirliği yapabilirler?</a:t>
            </a:r>
            <a:endParaRPr lang="tr-TR" dirty="0">
              <a:ea typeface="Calibri"/>
              <a:cs typeface="Calibri"/>
            </a:endParaRPr>
          </a:p>
        </p:txBody>
      </p:sp>
      <p:sp>
        <p:nvSpPr>
          <p:cNvPr id="3" name="Text Placeholder 2">
            <a:extLst>
              <a:ext uri="{FF2B5EF4-FFF2-40B4-BE49-F238E27FC236}">
                <a16:creationId xmlns:a16="http://schemas.microsoft.com/office/drawing/2014/main" id="{9AE16837-D550-60B9-BF21-EA54ADFDFBD2}"/>
              </a:ext>
            </a:extLst>
          </p:cNvPr>
          <p:cNvSpPr>
            <a:spLocks noGrp="1"/>
          </p:cNvSpPr>
          <p:nvPr>
            <p:ph type="body" sz="quarter" idx="16"/>
          </p:nvPr>
        </p:nvSpPr>
        <p:spPr>
          <a:xfrm>
            <a:off x="836363" y="647646"/>
            <a:ext cx="4990998" cy="992652"/>
          </a:xfrm>
        </p:spPr>
        <p:txBody>
          <a:bodyPr lIns="91440" tIns="45720" rIns="91440" bIns="45720" anchor="t">
            <a:noAutofit/>
          </a:bodyPr>
          <a:lstStyle/>
          <a:p>
            <a:pPr algn="l" rtl="0"/>
            <a:r>
              <a:rPr lang="tr-TR" b="1"/>
              <a:t>Temel 3 – Sürdürülebilir Değer Zincirleri</a:t>
            </a:r>
            <a:endParaRPr lang="tr-TR" b="1">
              <a:ea typeface="Calibri"/>
              <a:cs typeface="Calibri"/>
            </a:endParaRPr>
          </a:p>
        </p:txBody>
      </p:sp>
      <p:pic>
        <p:nvPicPr>
          <p:cNvPr id="4098" name="Picture 2" descr="pillar 3">
            <a:extLst>
              <a:ext uri="{FF2B5EF4-FFF2-40B4-BE49-F238E27FC236}">
                <a16:creationId xmlns:a16="http://schemas.microsoft.com/office/drawing/2014/main" id="{BD2242FD-7628-5BA6-8B3A-7CFAB3C1A94D}"/>
              </a:ext>
            </a:extLst>
          </p:cNvPr>
          <p:cNvPicPr>
            <a:picLocks noGrp="1" noChangeAspect="1" noChangeArrowheads="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C96D4F-16D3-666B-167E-D3CDE4BBBA7F}"/>
              </a:ext>
            </a:extLst>
          </p:cNvPr>
          <p:cNvSpPr txBox="1"/>
          <p:nvPr/>
        </p:nvSpPr>
        <p:spPr>
          <a:xfrm>
            <a:off x="7471897" y="4906877"/>
            <a:ext cx="2101311" cy="692497"/>
          </a:xfrm>
          <a:prstGeom prst="rect">
            <a:avLst/>
          </a:prstGeom>
          <a:solidFill>
            <a:srgbClr val="25588D"/>
          </a:solidFill>
        </p:spPr>
        <p:txBody>
          <a:bodyPr wrap="square" rtlCol="0">
            <a:spAutoFit/>
          </a:bodyPr>
          <a:lstStyle/>
          <a:p>
            <a:pPr algn="l" rtl="0"/>
            <a:r>
              <a:rPr lang="en-IE" sz="1950" b="1">
                <a:solidFill>
                  <a:schemeClr val="bg2"/>
                </a:solidFill>
              </a:rPr>
              <a:t>SÜRDÜRÜLEBİLİR DEĞER ZİNCİRLERİ</a:t>
            </a:r>
          </a:p>
        </p:txBody>
      </p:sp>
      <p:sp>
        <p:nvSpPr>
          <p:cNvPr id="4" name="TextBox 3">
            <a:extLst>
              <a:ext uri="{FF2B5EF4-FFF2-40B4-BE49-F238E27FC236}">
                <a16:creationId xmlns:a16="http://schemas.microsoft.com/office/drawing/2014/main" id="{5F4C2964-375E-ECE9-BDBB-459748570DCC}"/>
              </a:ext>
            </a:extLst>
          </p:cNvPr>
          <p:cNvSpPr txBox="1"/>
          <p:nvPr/>
        </p:nvSpPr>
        <p:spPr>
          <a:xfrm>
            <a:off x="9513665" y="4574723"/>
            <a:ext cx="1437004" cy="392415"/>
          </a:xfrm>
          <a:prstGeom prst="rect">
            <a:avLst/>
          </a:prstGeom>
          <a:solidFill>
            <a:srgbClr val="25588D"/>
          </a:solidFill>
        </p:spPr>
        <p:txBody>
          <a:bodyPr wrap="square" lIns="91440" tIns="45720" rIns="91440" bIns="45720" rtlCol="0" anchor="t">
            <a:spAutoFit/>
          </a:bodyPr>
          <a:lstStyle/>
          <a:p>
            <a:pPr algn="l" rtl="0"/>
            <a:endParaRPr lang="en-IE" sz="1950" b="1">
              <a:solidFill>
                <a:schemeClr val="bg2"/>
              </a:solidFill>
              <a:ea typeface="Calibri"/>
              <a:cs typeface="Calibri"/>
            </a:endParaRPr>
          </a:p>
        </p:txBody>
      </p:sp>
    </p:spTree>
    <p:extLst>
      <p:ext uri="{BB962C8B-B14F-4D97-AF65-F5344CB8AC3E}">
        <p14:creationId xmlns:p14="http://schemas.microsoft.com/office/powerpoint/2010/main" val="152153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890419-8B12-57E7-63F9-5B6E4FA02B52}"/>
              </a:ext>
            </a:extLst>
          </p:cNvPr>
          <p:cNvSpPr>
            <a:spLocks noGrp="1"/>
          </p:cNvSpPr>
          <p:nvPr>
            <p:ph type="body" sz="quarter" idx="16"/>
          </p:nvPr>
        </p:nvSpPr>
        <p:spPr/>
        <p:txBody>
          <a:bodyPr lIns="91440" tIns="45720" rIns="91440" bIns="45720" anchor="t">
            <a:noAutofit/>
          </a:bodyPr>
          <a:lstStyle/>
          <a:p>
            <a:pPr algn="l" rtl="0"/>
            <a:r>
              <a:rPr lang="en-IE" b="1" err="1"/>
              <a:t>Gıda</a:t>
            </a:r>
            <a:r>
              <a:rPr lang="en-IE" b="1"/>
              <a:t> </a:t>
            </a:r>
            <a:r>
              <a:rPr lang="en-IE" b="1" err="1"/>
              <a:t>Etiğinin</a:t>
            </a:r>
            <a:r>
              <a:rPr lang="en-IE" b="1"/>
              <a:t> </a:t>
            </a:r>
            <a:r>
              <a:rPr lang="en-IE" b="1" err="1"/>
              <a:t>Kapsamı</a:t>
            </a:r>
            <a:endParaRPr lang="en-IE" b="1">
              <a:cs typeface="Calibri"/>
            </a:endParaRPr>
          </a:p>
        </p:txBody>
      </p:sp>
      <p:sp>
        <p:nvSpPr>
          <p:cNvPr id="4" name="Text Placeholder 1">
            <a:extLst>
              <a:ext uri="{FF2B5EF4-FFF2-40B4-BE49-F238E27FC236}">
                <a16:creationId xmlns:a16="http://schemas.microsoft.com/office/drawing/2014/main" id="{8AB2D0FC-9A2C-EF13-EC86-CD4D8863AC49}"/>
              </a:ext>
            </a:extLst>
          </p:cNvPr>
          <p:cNvSpPr>
            <a:spLocks noGrp="1"/>
          </p:cNvSpPr>
          <p:nvPr>
            <p:ph type="body" sz="quarter" idx="18"/>
          </p:nvPr>
        </p:nvSpPr>
        <p:spPr>
          <a:xfrm>
            <a:off x="1067000" y="1688740"/>
            <a:ext cx="11125000" cy="3886802"/>
          </a:xfrm>
        </p:spPr>
        <p:txBody>
          <a:bodyPr lIns="91440" tIns="45720" rIns="91440" bIns="45720" anchor="t"/>
          <a:lstStyle/>
          <a:p>
            <a:r>
              <a:rPr lang="en-US" dirty="0"/>
              <a:t>Oxford </a:t>
            </a:r>
            <a:r>
              <a:rPr lang="en-US" dirty="0" err="1"/>
              <a:t>Sözlüğünde</a:t>
            </a:r>
            <a:r>
              <a:rPr lang="en-US" dirty="0"/>
              <a:t> “</a:t>
            </a:r>
            <a:r>
              <a:rPr lang="en-US" dirty="0" err="1"/>
              <a:t>etik”in</a:t>
            </a:r>
            <a:r>
              <a:rPr lang="en-US" dirty="0"/>
              <a:t> </a:t>
            </a:r>
            <a:r>
              <a:rPr lang="en-US" dirty="0" err="1"/>
              <a:t>tanımı</a:t>
            </a:r>
            <a:r>
              <a:rPr lang="en-US" dirty="0"/>
              <a:t> “</a:t>
            </a:r>
            <a:r>
              <a:rPr lang="en-US" b="1" dirty="0" err="1"/>
              <a:t>bir</a:t>
            </a:r>
            <a:r>
              <a:rPr lang="en-US" b="1" dirty="0"/>
              <a:t> </a:t>
            </a:r>
            <a:r>
              <a:rPr lang="en-US" b="1" dirty="0" err="1"/>
              <a:t>kişinin</a:t>
            </a:r>
            <a:r>
              <a:rPr lang="en-US" b="1" dirty="0"/>
              <a:t> </a:t>
            </a:r>
            <a:r>
              <a:rPr lang="en-US" b="1" dirty="0" err="1"/>
              <a:t>hayatını</a:t>
            </a:r>
            <a:r>
              <a:rPr lang="en-US" b="1" dirty="0"/>
              <a:t> </a:t>
            </a:r>
            <a:r>
              <a:rPr lang="en-US" b="1" dirty="0" err="1"/>
              <a:t>yöneten</a:t>
            </a:r>
            <a:r>
              <a:rPr lang="en-US" b="1" dirty="0"/>
              <a:t> </a:t>
            </a:r>
            <a:r>
              <a:rPr lang="en-US" b="1" dirty="0" err="1"/>
              <a:t>ahlaki</a:t>
            </a:r>
            <a:r>
              <a:rPr lang="en-US" b="1" dirty="0"/>
              <a:t> </a:t>
            </a:r>
            <a:r>
              <a:rPr lang="en-US" b="1" dirty="0" err="1"/>
              <a:t>ilkeler</a:t>
            </a:r>
            <a:r>
              <a:rPr lang="en-US" b="1" dirty="0"/>
              <a:t>, </a:t>
            </a:r>
            <a:r>
              <a:rPr lang="en-US" b="1" dirty="0" err="1"/>
              <a:t>davranışlar</a:t>
            </a:r>
            <a:r>
              <a:rPr lang="en-US" b="1" dirty="0"/>
              <a:t> </a:t>
            </a:r>
            <a:r>
              <a:rPr lang="en-US" b="1" dirty="0" err="1"/>
              <a:t>veya</a:t>
            </a:r>
            <a:r>
              <a:rPr lang="en-US" b="1" dirty="0"/>
              <a:t> </a:t>
            </a:r>
            <a:r>
              <a:rPr lang="en-US" b="1" dirty="0" err="1"/>
              <a:t>faaliyetler</a:t>
            </a:r>
            <a:r>
              <a:rPr lang="en-US" b="1" dirty="0"/>
              <a:t>” </a:t>
            </a:r>
            <a:r>
              <a:rPr lang="en-US" dirty="0" err="1"/>
              <a:t>şeklindedir</a:t>
            </a:r>
            <a:r>
              <a:rPr lang="en-US" dirty="0"/>
              <a:t>.</a:t>
            </a:r>
          </a:p>
          <a:p>
            <a:r>
              <a:rPr lang="en-US" dirty="0" err="1"/>
              <a:t>İnsanlar</a:t>
            </a:r>
            <a:r>
              <a:rPr lang="en-US" dirty="0"/>
              <a:t> </a:t>
            </a:r>
            <a:r>
              <a:rPr lang="en-US" dirty="0" err="1"/>
              <a:t>olarak</a:t>
            </a:r>
            <a:r>
              <a:rPr lang="en-US" dirty="0"/>
              <a:t>, </a:t>
            </a:r>
            <a:r>
              <a:rPr lang="en-US" dirty="0" err="1"/>
              <a:t>haklarımızı</a:t>
            </a:r>
            <a:r>
              <a:rPr lang="en-US" dirty="0"/>
              <a:t> </a:t>
            </a:r>
            <a:r>
              <a:rPr lang="en-US" dirty="0" err="1"/>
              <a:t>ve</a:t>
            </a:r>
            <a:r>
              <a:rPr lang="en-US" dirty="0"/>
              <a:t> </a:t>
            </a:r>
            <a:r>
              <a:rPr lang="en-US" dirty="0" err="1"/>
              <a:t>sorumluluklarımızı</a:t>
            </a:r>
            <a:r>
              <a:rPr lang="en-US" dirty="0"/>
              <a:t> </a:t>
            </a:r>
            <a:r>
              <a:rPr lang="en-US" dirty="0" err="1"/>
              <a:t>tanımlamak</a:t>
            </a:r>
            <a:r>
              <a:rPr lang="en-US" dirty="0"/>
              <a:t>, </a:t>
            </a:r>
            <a:r>
              <a:rPr lang="en-US" dirty="0" err="1"/>
              <a:t>hayatta</a:t>
            </a:r>
            <a:r>
              <a:rPr lang="en-US" dirty="0"/>
              <a:t> </a:t>
            </a:r>
            <a:r>
              <a:rPr lang="en-US" dirty="0" err="1"/>
              <a:t>ahlaki</a:t>
            </a:r>
            <a:r>
              <a:rPr lang="en-US" dirty="0"/>
              <a:t> </a:t>
            </a:r>
            <a:r>
              <a:rPr lang="en-US" dirty="0" err="1"/>
              <a:t>açıdan</a:t>
            </a:r>
            <a:r>
              <a:rPr lang="en-US" dirty="0"/>
              <a:t> </a:t>
            </a:r>
            <a:r>
              <a:rPr lang="en-US" dirty="0" err="1"/>
              <a:t>neyin</a:t>
            </a:r>
            <a:r>
              <a:rPr lang="en-US" dirty="0"/>
              <a:t> </a:t>
            </a:r>
            <a:r>
              <a:rPr lang="en-US" dirty="0" err="1"/>
              <a:t>doğru</a:t>
            </a:r>
            <a:r>
              <a:rPr lang="en-US" dirty="0"/>
              <a:t> </a:t>
            </a:r>
            <a:r>
              <a:rPr lang="en-US" dirty="0" err="1"/>
              <a:t>neyin</a:t>
            </a:r>
            <a:r>
              <a:rPr lang="en-US" dirty="0"/>
              <a:t> </a:t>
            </a:r>
            <a:r>
              <a:rPr lang="en-US" dirty="0" err="1"/>
              <a:t>yanlış</a:t>
            </a:r>
            <a:r>
              <a:rPr lang="en-US" dirty="0"/>
              <a:t> </a:t>
            </a:r>
            <a:r>
              <a:rPr lang="en-US" dirty="0" err="1"/>
              <a:t>olduğuna</a:t>
            </a:r>
            <a:r>
              <a:rPr lang="en-US" dirty="0"/>
              <a:t> </a:t>
            </a:r>
            <a:r>
              <a:rPr lang="en-US" dirty="0" err="1"/>
              <a:t>dair</a:t>
            </a:r>
            <a:r>
              <a:rPr lang="en-US" dirty="0"/>
              <a:t> </a:t>
            </a:r>
            <a:r>
              <a:rPr lang="en-US" dirty="0" err="1"/>
              <a:t>karar</a:t>
            </a:r>
            <a:r>
              <a:rPr lang="en-US" dirty="0"/>
              <a:t> </a:t>
            </a:r>
            <a:r>
              <a:rPr lang="en-US" dirty="0" err="1"/>
              <a:t>vermemizi</a:t>
            </a:r>
            <a:r>
              <a:rPr lang="en-US" dirty="0"/>
              <a:t> </a:t>
            </a:r>
            <a:r>
              <a:rPr lang="en-US" dirty="0" err="1"/>
              <a:t>sağlayan</a:t>
            </a:r>
            <a:r>
              <a:rPr lang="en-US" dirty="0"/>
              <a:t> </a:t>
            </a:r>
            <a:r>
              <a:rPr lang="en-US" dirty="0" err="1"/>
              <a:t>kriterlerin</a:t>
            </a:r>
            <a:r>
              <a:rPr lang="en-US" dirty="0"/>
              <a:t> </a:t>
            </a:r>
            <a:r>
              <a:rPr lang="en-US" dirty="0" err="1"/>
              <a:t>haritasını</a:t>
            </a:r>
            <a:r>
              <a:rPr lang="en-US" dirty="0"/>
              <a:t> </a:t>
            </a:r>
            <a:r>
              <a:rPr lang="en-US" dirty="0" err="1"/>
              <a:t>çıkarmak</a:t>
            </a:r>
            <a:r>
              <a:rPr lang="en-US" dirty="0"/>
              <a:t> </a:t>
            </a:r>
            <a:r>
              <a:rPr lang="en-US" dirty="0" err="1"/>
              <a:t>için</a:t>
            </a:r>
            <a:r>
              <a:rPr lang="en-US" dirty="0"/>
              <a:t> </a:t>
            </a:r>
            <a:r>
              <a:rPr lang="en-US" dirty="0" err="1"/>
              <a:t>etik</a:t>
            </a:r>
            <a:r>
              <a:rPr lang="en-US" dirty="0"/>
              <a:t> </a:t>
            </a:r>
            <a:r>
              <a:rPr lang="en-US" dirty="0" err="1"/>
              <a:t>konusu</a:t>
            </a:r>
            <a:r>
              <a:rPr lang="en-US" dirty="0"/>
              <a:t> </a:t>
            </a:r>
            <a:r>
              <a:rPr lang="en-US" dirty="0" err="1"/>
              <a:t>ile</a:t>
            </a:r>
            <a:r>
              <a:rPr lang="en-US" dirty="0"/>
              <a:t> </a:t>
            </a:r>
            <a:r>
              <a:rPr lang="en-US" dirty="0" err="1"/>
              <a:t>ilgileniriz</a:t>
            </a:r>
            <a:r>
              <a:rPr lang="en-US" dirty="0"/>
              <a:t>.</a:t>
            </a:r>
            <a:endParaRPr lang="en-US" dirty="0">
              <a:cs typeface="Calibri"/>
            </a:endParaRPr>
          </a:p>
          <a:p>
            <a:r>
              <a:rPr lang="en-US" dirty="0" err="1"/>
              <a:t>Gıda</a:t>
            </a:r>
            <a:r>
              <a:rPr lang="en-US" dirty="0"/>
              <a:t> </a:t>
            </a:r>
            <a:r>
              <a:rPr lang="en-US" dirty="0" err="1"/>
              <a:t>sektörü</a:t>
            </a:r>
            <a:r>
              <a:rPr lang="en-US" dirty="0"/>
              <a:t> </a:t>
            </a:r>
            <a:r>
              <a:rPr lang="en-US" dirty="0" err="1"/>
              <a:t>açısından</a:t>
            </a:r>
            <a:r>
              <a:rPr lang="en-US" dirty="0"/>
              <a:t> </a:t>
            </a:r>
            <a:r>
              <a:rPr lang="en-US" dirty="0" err="1"/>
              <a:t>etiği</a:t>
            </a:r>
            <a:r>
              <a:rPr lang="en-US" dirty="0"/>
              <a:t>, </a:t>
            </a:r>
            <a:r>
              <a:rPr lang="en-US" dirty="0" err="1">
                <a:solidFill>
                  <a:srgbClr val="F79037"/>
                </a:solidFill>
                <a:hlinkClick r:id="rId2">
                  <a:extLst>
                    <a:ext uri="{A12FA001-AC4F-418D-AE19-62706E023703}">
                      <ahyp:hlinkClr xmlns:ahyp="http://schemas.microsoft.com/office/drawing/2018/hyperlinkcolor" val="tx"/>
                    </a:ext>
                  </a:extLst>
                </a:hlinkClick>
              </a:rPr>
              <a:t>Gıda</a:t>
            </a:r>
            <a:r>
              <a:rPr lang="en-US" dirty="0">
                <a:solidFill>
                  <a:srgbClr val="F79037"/>
                </a:solidFill>
                <a:hlinkClick r:id="rId2">
                  <a:extLst>
                    <a:ext uri="{A12FA001-AC4F-418D-AE19-62706E023703}">
                      <ahyp:hlinkClr xmlns:ahyp="http://schemas.microsoft.com/office/drawing/2018/hyperlinkcolor" val="tx"/>
                    </a:ext>
                  </a:extLst>
                </a:hlinkClick>
              </a:rPr>
              <a:t> </a:t>
            </a:r>
            <a:r>
              <a:rPr lang="en-US" dirty="0" err="1">
                <a:solidFill>
                  <a:srgbClr val="F79037"/>
                </a:solidFill>
                <a:hlinkClick r:id="rId2">
                  <a:extLst>
                    <a:ext uri="{A12FA001-AC4F-418D-AE19-62706E023703}">
                      <ahyp:hlinkClr xmlns:ahyp="http://schemas.microsoft.com/office/drawing/2018/hyperlinkcolor" val="tx"/>
                    </a:ext>
                  </a:extLst>
                </a:hlinkClick>
              </a:rPr>
              <a:t>Etiği</a:t>
            </a:r>
            <a:r>
              <a:rPr lang="en-US" dirty="0">
                <a:solidFill>
                  <a:srgbClr val="F79037"/>
                </a:solidFill>
                <a:hlinkClick r:id="rId2">
                  <a:extLst>
                    <a:ext uri="{A12FA001-AC4F-418D-AE19-62706E023703}">
                      <ahyp:hlinkClr xmlns:ahyp="http://schemas.microsoft.com/office/drawing/2018/hyperlinkcolor" val="tx"/>
                    </a:ext>
                  </a:extLst>
                </a:hlinkClick>
              </a:rPr>
              <a:t> </a:t>
            </a:r>
            <a:r>
              <a:rPr lang="en-US" dirty="0" err="1">
                <a:solidFill>
                  <a:srgbClr val="F79037"/>
                </a:solidFill>
                <a:hlinkClick r:id="rId2">
                  <a:extLst>
                    <a:ext uri="{A12FA001-AC4F-418D-AE19-62706E023703}">
                      <ahyp:hlinkClr xmlns:ahyp="http://schemas.microsoft.com/office/drawing/2018/hyperlinkcolor" val="tx"/>
                    </a:ext>
                  </a:extLst>
                </a:hlinkClick>
              </a:rPr>
              <a:t>Kurulu</a:t>
            </a:r>
            <a:r>
              <a:rPr lang="en-US" dirty="0">
                <a:solidFill>
                  <a:srgbClr val="F79037"/>
                </a:solidFill>
              </a:rPr>
              <a:t> </a:t>
            </a:r>
            <a:r>
              <a:rPr lang="en-US" dirty="0"/>
              <a:t>“</a:t>
            </a:r>
            <a:r>
              <a:rPr lang="en-US" i="1" dirty="0" err="1"/>
              <a:t>etik</a:t>
            </a:r>
            <a:r>
              <a:rPr lang="en-US" i="1" dirty="0"/>
              <a:t> </a:t>
            </a:r>
            <a:r>
              <a:rPr lang="en-US" i="1" dirty="0" err="1"/>
              <a:t>seçimlerimiz</a:t>
            </a:r>
            <a:r>
              <a:rPr lang="en-US" i="1" dirty="0"/>
              <a:t>, </a:t>
            </a:r>
            <a:r>
              <a:rPr lang="en-US" i="1" dirty="0" err="1"/>
              <a:t>düşüncemizi</a:t>
            </a:r>
            <a:r>
              <a:rPr lang="en-US" i="1" dirty="0"/>
              <a:t> </a:t>
            </a:r>
            <a:r>
              <a:rPr lang="en-US" i="1" dirty="0" err="1"/>
              <a:t>yeniden</a:t>
            </a:r>
            <a:r>
              <a:rPr lang="en-US" i="1" dirty="0"/>
              <a:t> </a:t>
            </a:r>
            <a:r>
              <a:rPr lang="en-US" i="1" dirty="0" err="1"/>
              <a:t>yönlendirmek</a:t>
            </a:r>
            <a:r>
              <a:rPr lang="en-US" i="1" dirty="0"/>
              <a:t> </a:t>
            </a:r>
            <a:r>
              <a:rPr lang="en-US" i="1" dirty="0" err="1"/>
              <a:t>için</a:t>
            </a:r>
            <a:r>
              <a:rPr lang="en-US" i="1" dirty="0"/>
              <a:t> </a:t>
            </a:r>
            <a:r>
              <a:rPr lang="en-US" i="1" dirty="0" err="1"/>
              <a:t>gerekli</a:t>
            </a:r>
            <a:r>
              <a:rPr lang="en-US" i="1" dirty="0"/>
              <a:t> </a:t>
            </a:r>
            <a:r>
              <a:rPr lang="en-US" i="1" dirty="0" err="1"/>
              <a:t>olan</a:t>
            </a:r>
            <a:r>
              <a:rPr lang="en-US" i="1" dirty="0"/>
              <a:t>, </a:t>
            </a:r>
            <a:r>
              <a:rPr lang="en-US" i="1" dirty="0" err="1"/>
              <a:t>değerlerimiz</a:t>
            </a:r>
            <a:r>
              <a:rPr lang="en-US" i="1" dirty="0"/>
              <a:t> (iyi </a:t>
            </a:r>
            <a:r>
              <a:rPr lang="en-US" i="1" dirty="0" err="1"/>
              <a:t>olduğunu</a:t>
            </a:r>
            <a:r>
              <a:rPr lang="en-US" i="1" dirty="0"/>
              <a:t> </a:t>
            </a:r>
            <a:r>
              <a:rPr lang="en-US" i="1" dirty="0" err="1"/>
              <a:t>düşündüğümüz</a:t>
            </a:r>
            <a:r>
              <a:rPr lang="en-US" i="1" dirty="0"/>
              <a:t>) </a:t>
            </a:r>
            <a:r>
              <a:rPr lang="en-US" i="1" dirty="0" err="1"/>
              <a:t>ve</a:t>
            </a:r>
            <a:r>
              <a:rPr lang="en-US" i="1" dirty="0"/>
              <a:t> </a:t>
            </a:r>
            <a:r>
              <a:rPr lang="en-US" i="1" dirty="0" err="1"/>
              <a:t>ilkelerimiz</a:t>
            </a:r>
            <a:r>
              <a:rPr lang="en-US" i="1" dirty="0"/>
              <a:t> (</a:t>
            </a:r>
            <a:r>
              <a:rPr lang="en-US" i="1" dirty="0" err="1"/>
              <a:t>doğru</a:t>
            </a:r>
            <a:r>
              <a:rPr lang="en-US" i="1" dirty="0"/>
              <a:t> </a:t>
            </a:r>
            <a:r>
              <a:rPr lang="en-US" i="1" dirty="0" err="1"/>
              <a:t>olduğunu</a:t>
            </a:r>
            <a:r>
              <a:rPr lang="en-US" i="1" dirty="0"/>
              <a:t> </a:t>
            </a:r>
            <a:r>
              <a:rPr lang="en-US" i="1" dirty="0" err="1"/>
              <a:t>düşündüğümüz</a:t>
            </a:r>
            <a:r>
              <a:rPr lang="en-US" i="1" dirty="0"/>
              <a:t>) </a:t>
            </a:r>
            <a:r>
              <a:rPr lang="en-US" i="1" dirty="0" err="1"/>
              <a:t>tarafından</a:t>
            </a:r>
            <a:r>
              <a:rPr lang="en-US" i="1" dirty="0"/>
              <a:t> </a:t>
            </a:r>
            <a:r>
              <a:rPr lang="en-US" i="1" dirty="0" err="1"/>
              <a:t>tanımlanır</a:t>
            </a:r>
            <a:r>
              <a:rPr lang="en-US" dirty="0"/>
              <a:t>” </a:t>
            </a:r>
            <a:r>
              <a:rPr lang="en-US" dirty="0" err="1"/>
              <a:t>şeklinde</a:t>
            </a:r>
            <a:r>
              <a:rPr lang="en-US" dirty="0"/>
              <a:t> </a:t>
            </a:r>
            <a:r>
              <a:rPr lang="en-US" dirty="0" err="1"/>
              <a:t>tanımlamaktadır</a:t>
            </a:r>
            <a:r>
              <a:rPr lang="en-US" dirty="0"/>
              <a:t>.</a:t>
            </a:r>
            <a:endParaRPr lang="en-US" dirty="0">
              <a:cs typeface="Calibri"/>
            </a:endParaRPr>
          </a:p>
          <a:p>
            <a:r>
              <a:rPr lang="en-US" b="1" dirty="0" err="1"/>
              <a:t>Başka</a:t>
            </a:r>
            <a:r>
              <a:rPr lang="en-US" b="1" dirty="0"/>
              <a:t> </a:t>
            </a:r>
            <a:r>
              <a:rPr lang="en-US" b="1" dirty="0" err="1"/>
              <a:t>bir</a:t>
            </a:r>
            <a:r>
              <a:rPr lang="en-US" b="1" dirty="0"/>
              <a:t> </a:t>
            </a:r>
            <a:r>
              <a:rPr lang="en-US" b="1" dirty="0" err="1"/>
              <a:t>deyişle</a:t>
            </a:r>
            <a:r>
              <a:rPr lang="en-US" b="1" dirty="0"/>
              <a:t>, </a:t>
            </a:r>
            <a:r>
              <a:rPr lang="en-US" b="1" dirty="0" err="1"/>
              <a:t>gıda</a:t>
            </a:r>
            <a:r>
              <a:rPr lang="en-US" b="1" dirty="0"/>
              <a:t> </a:t>
            </a:r>
            <a:r>
              <a:rPr lang="en-US" b="1" dirty="0" err="1"/>
              <a:t>etiği</a:t>
            </a:r>
            <a:r>
              <a:rPr lang="en-US" b="1" dirty="0"/>
              <a:t>, </a:t>
            </a:r>
            <a:r>
              <a:rPr lang="en-US" b="1" dirty="0" err="1"/>
              <a:t>ürettiğimiz</a:t>
            </a:r>
            <a:r>
              <a:rPr lang="en-US" b="1" dirty="0"/>
              <a:t> </a:t>
            </a:r>
            <a:r>
              <a:rPr lang="en-US" b="1" dirty="0" err="1"/>
              <a:t>veya</a:t>
            </a:r>
            <a:r>
              <a:rPr lang="en-US" b="1" dirty="0"/>
              <a:t> </a:t>
            </a:r>
            <a:r>
              <a:rPr lang="en-US" b="1" dirty="0" err="1"/>
              <a:t>yediğimiz</a:t>
            </a:r>
            <a:r>
              <a:rPr lang="en-US" b="1" dirty="0"/>
              <a:t> </a:t>
            </a:r>
            <a:r>
              <a:rPr lang="en-US" b="1" dirty="0" err="1"/>
              <a:t>gıda</a:t>
            </a:r>
            <a:r>
              <a:rPr lang="en-US" b="1" dirty="0"/>
              <a:t> </a:t>
            </a:r>
            <a:r>
              <a:rPr lang="en-US" b="1" dirty="0" err="1"/>
              <a:t>ile</a:t>
            </a:r>
            <a:r>
              <a:rPr lang="en-US" b="1" dirty="0"/>
              <a:t> </a:t>
            </a:r>
            <a:r>
              <a:rPr lang="en-US" b="1" dirty="0" err="1"/>
              <a:t>ilgili</a:t>
            </a:r>
            <a:r>
              <a:rPr lang="en-US" b="1" dirty="0"/>
              <a:t> </a:t>
            </a:r>
            <a:r>
              <a:rPr lang="en-US" b="1" dirty="0" err="1"/>
              <a:t>olarak</a:t>
            </a:r>
            <a:r>
              <a:rPr lang="en-US" b="1" dirty="0"/>
              <a:t> iyi </a:t>
            </a:r>
            <a:r>
              <a:rPr lang="en-US" b="1" dirty="0" err="1"/>
              <a:t>ve</a:t>
            </a:r>
            <a:r>
              <a:rPr lang="en-US" b="1" dirty="0"/>
              <a:t> </a:t>
            </a:r>
            <a:r>
              <a:rPr lang="en-US" b="1" dirty="0" err="1"/>
              <a:t>doğru</a:t>
            </a:r>
            <a:r>
              <a:rPr lang="en-US" b="1" dirty="0"/>
              <a:t> </a:t>
            </a:r>
            <a:r>
              <a:rPr lang="en-US" b="1" dirty="0" err="1"/>
              <a:t>olduğuna</a:t>
            </a:r>
            <a:r>
              <a:rPr lang="en-US" b="1" dirty="0"/>
              <a:t> </a:t>
            </a:r>
            <a:r>
              <a:rPr lang="en-US" b="1" dirty="0" err="1"/>
              <a:t>inandığımız</a:t>
            </a:r>
            <a:r>
              <a:rPr lang="en-US" b="1" dirty="0"/>
              <a:t> </a:t>
            </a:r>
            <a:r>
              <a:rPr lang="en-US" b="1" dirty="0" err="1"/>
              <a:t>seçimlerle</a:t>
            </a:r>
            <a:r>
              <a:rPr lang="en-US" b="1" dirty="0"/>
              <a:t> </a:t>
            </a:r>
            <a:r>
              <a:rPr lang="en-US" b="1" dirty="0" err="1"/>
              <a:t>ilgilidir</a:t>
            </a:r>
            <a:r>
              <a:rPr lang="en-US" b="1" dirty="0"/>
              <a:t>. </a:t>
            </a:r>
            <a:r>
              <a:rPr lang="en-US" dirty="0" err="1"/>
              <a:t>Ancak</a:t>
            </a:r>
            <a:r>
              <a:rPr lang="en-US" dirty="0"/>
              <a:t> </a:t>
            </a:r>
            <a:r>
              <a:rPr lang="en-US" dirty="0" err="1"/>
              <a:t>bu</a:t>
            </a:r>
            <a:r>
              <a:rPr lang="en-US" dirty="0"/>
              <a:t> </a:t>
            </a:r>
            <a:r>
              <a:rPr lang="en-US" dirty="0" err="1"/>
              <a:t>kriterlerin</a:t>
            </a:r>
            <a:r>
              <a:rPr lang="en-US" dirty="0"/>
              <a:t> </a:t>
            </a:r>
            <a:r>
              <a:rPr lang="en-US" dirty="0" err="1"/>
              <a:t>kimin</a:t>
            </a:r>
            <a:r>
              <a:rPr lang="en-US" dirty="0"/>
              <a:t> </a:t>
            </a:r>
            <a:r>
              <a:rPr lang="en-US" dirty="0" err="1"/>
              <a:t>için</a:t>
            </a:r>
            <a:r>
              <a:rPr lang="en-US" dirty="0"/>
              <a:t> iyi </a:t>
            </a:r>
            <a:r>
              <a:rPr lang="en-US" dirty="0" err="1"/>
              <a:t>ve</a:t>
            </a:r>
            <a:r>
              <a:rPr lang="en-US" dirty="0"/>
              <a:t> </a:t>
            </a:r>
            <a:r>
              <a:rPr lang="en-US" dirty="0" err="1"/>
              <a:t>doğru</a:t>
            </a:r>
            <a:r>
              <a:rPr lang="en-US" dirty="0"/>
              <a:t> </a:t>
            </a:r>
            <a:r>
              <a:rPr lang="en-US" dirty="0" err="1"/>
              <a:t>olduklarını</a:t>
            </a:r>
            <a:r>
              <a:rPr lang="en-US" dirty="0"/>
              <a:t> da </a:t>
            </a:r>
            <a:r>
              <a:rPr lang="en-US" dirty="0" err="1"/>
              <a:t>dikkate</a:t>
            </a:r>
            <a:r>
              <a:rPr lang="en-US" dirty="0"/>
              <a:t> </a:t>
            </a:r>
            <a:r>
              <a:rPr lang="en-US" dirty="0" err="1"/>
              <a:t>almak</a:t>
            </a:r>
            <a:r>
              <a:rPr lang="en-US" dirty="0"/>
              <a:t> </a:t>
            </a:r>
            <a:r>
              <a:rPr lang="en-US" dirty="0" err="1"/>
              <a:t>önemlidir</a:t>
            </a:r>
            <a:r>
              <a:rPr lang="en-US" dirty="0"/>
              <a:t>.</a:t>
            </a:r>
            <a:endParaRPr lang="en-IE" dirty="0"/>
          </a:p>
        </p:txBody>
      </p:sp>
      <p:grpSp>
        <p:nvGrpSpPr>
          <p:cNvPr id="5" name="Group 4">
            <a:extLst>
              <a:ext uri="{FF2B5EF4-FFF2-40B4-BE49-F238E27FC236}">
                <a16:creationId xmlns:a16="http://schemas.microsoft.com/office/drawing/2014/main" id="{BE3F7A95-0605-2846-2E83-AD853F338F20}"/>
              </a:ext>
            </a:extLst>
          </p:cNvPr>
          <p:cNvGrpSpPr/>
          <p:nvPr/>
        </p:nvGrpSpPr>
        <p:grpSpPr>
          <a:xfrm>
            <a:off x="9266424" y="228662"/>
            <a:ext cx="1183081" cy="1090091"/>
            <a:chOff x="5297313" y="4260296"/>
            <a:chExt cx="2997029" cy="2761463"/>
          </a:xfrm>
        </p:grpSpPr>
        <p:sp>
          <p:nvSpPr>
            <p:cNvPr id="6" name="Freeform 587">
              <a:extLst>
                <a:ext uri="{FF2B5EF4-FFF2-40B4-BE49-F238E27FC236}">
                  <a16:creationId xmlns:a16="http://schemas.microsoft.com/office/drawing/2014/main" id="{42352423-4BBF-761B-50AE-A4591435BBB9}"/>
                </a:ext>
              </a:extLst>
            </p:cNvPr>
            <p:cNvSpPr/>
            <p:nvPr/>
          </p:nvSpPr>
          <p:spPr>
            <a:xfrm>
              <a:off x="6126228" y="4440508"/>
              <a:ext cx="1489301" cy="1405043"/>
            </a:xfrm>
            <a:custGeom>
              <a:avLst/>
              <a:gdLst>
                <a:gd name="connsiteX0" fmla="*/ 5711 w 1489301"/>
                <a:gd name="connsiteY0" fmla="*/ 403362 h 1405043"/>
                <a:gd name="connsiteX1" fmla="*/ 260779 w 1489301"/>
                <a:gd name="connsiteY1" fmla="*/ 26383 h 1405043"/>
                <a:gd name="connsiteX2" fmla="*/ 698582 w 1489301"/>
                <a:gd name="connsiteY2" fmla="*/ 134907 h 1405043"/>
                <a:gd name="connsiteX3" fmla="*/ 703340 w 1489301"/>
                <a:gd name="connsiteY3" fmla="*/ 140619 h 1405043"/>
                <a:gd name="connsiteX4" fmla="*/ 789949 w 1489301"/>
                <a:gd name="connsiteY4" fmla="*/ 141571 h 1405043"/>
                <a:gd name="connsiteX5" fmla="*/ 973636 w 1489301"/>
                <a:gd name="connsiteY5" fmla="*/ 18767 h 1405043"/>
                <a:gd name="connsiteX6" fmla="*/ 1476158 w 1489301"/>
                <a:gd name="connsiteY6" fmla="*/ 295790 h 1405043"/>
                <a:gd name="connsiteX7" fmla="*/ 1441895 w 1489301"/>
                <a:gd name="connsiteY7" fmla="*/ 626122 h 1405043"/>
                <a:gd name="connsiteX8" fmla="*/ 1161130 w 1489301"/>
                <a:gd name="connsiteY8" fmla="*/ 1046891 h 1405043"/>
                <a:gd name="connsiteX9" fmla="*/ 769011 w 1489301"/>
                <a:gd name="connsiteY9" fmla="*/ 1395311 h 1405043"/>
                <a:gd name="connsiteX10" fmla="*/ 730941 w 1489301"/>
                <a:gd name="connsiteY10" fmla="*/ 1399119 h 1405043"/>
                <a:gd name="connsiteX11" fmla="*/ 206529 w 1489301"/>
                <a:gd name="connsiteY11" fmla="*/ 894577 h 1405043"/>
                <a:gd name="connsiteX12" fmla="*/ 35215 w 1489301"/>
                <a:gd name="connsiteY12" fmla="*/ 573764 h 1405043"/>
                <a:gd name="connsiteX13" fmla="*/ 0 w 1489301"/>
                <a:gd name="connsiteY13" fmla="*/ 404314 h 1405043"/>
                <a:gd name="connsiteX14" fmla="*/ 5711 w 1489301"/>
                <a:gd name="connsiteY14" fmla="*/ 403362 h 140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01" h="1405043">
                  <a:moveTo>
                    <a:pt x="5711" y="403362"/>
                  </a:moveTo>
                  <a:cubicBezTo>
                    <a:pt x="2855" y="236768"/>
                    <a:pt x="103741" y="87309"/>
                    <a:pt x="260779" y="26383"/>
                  </a:cubicBezTo>
                  <a:cubicBezTo>
                    <a:pt x="413058" y="-32639"/>
                    <a:pt x="589131" y="11152"/>
                    <a:pt x="698582" y="134907"/>
                  </a:cubicBezTo>
                  <a:cubicBezTo>
                    <a:pt x="700485" y="136811"/>
                    <a:pt x="701437" y="138715"/>
                    <a:pt x="703340" y="140619"/>
                  </a:cubicBezTo>
                  <a:cubicBezTo>
                    <a:pt x="734748" y="176794"/>
                    <a:pt x="759493" y="176794"/>
                    <a:pt x="789949" y="141571"/>
                  </a:cubicBezTo>
                  <a:cubicBezTo>
                    <a:pt x="839440" y="83501"/>
                    <a:pt x="901303" y="43519"/>
                    <a:pt x="973636" y="18767"/>
                  </a:cubicBezTo>
                  <a:cubicBezTo>
                    <a:pt x="1185876" y="-50726"/>
                    <a:pt x="1422860" y="79693"/>
                    <a:pt x="1476158" y="295790"/>
                  </a:cubicBezTo>
                  <a:cubicBezTo>
                    <a:pt x="1504711" y="410026"/>
                    <a:pt x="1483772" y="519502"/>
                    <a:pt x="1441895" y="626122"/>
                  </a:cubicBezTo>
                  <a:cubicBezTo>
                    <a:pt x="1379080" y="787004"/>
                    <a:pt x="1276292" y="921232"/>
                    <a:pt x="1161130" y="1046891"/>
                  </a:cubicBezTo>
                  <a:cubicBezTo>
                    <a:pt x="1042162" y="1176359"/>
                    <a:pt x="909869" y="1290595"/>
                    <a:pt x="769011" y="1395311"/>
                  </a:cubicBezTo>
                  <a:cubicBezTo>
                    <a:pt x="756638" y="1404831"/>
                    <a:pt x="746169" y="1409590"/>
                    <a:pt x="730941" y="1399119"/>
                  </a:cubicBezTo>
                  <a:cubicBezTo>
                    <a:pt x="534881" y="1252516"/>
                    <a:pt x="354050" y="1090682"/>
                    <a:pt x="206529" y="894577"/>
                  </a:cubicBezTo>
                  <a:cubicBezTo>
                    <a:pt x="132293" y="796524"/>
                    <a:pt x="69477" y="691808"/>
                    <a:pt x="35215" y="573764"/>
                  </a:cubicBezTo>
                  <a:cubicBezTo>
                    <a:pt x="19035" y="518550"/>
                    <a:pt x="11421" y="461432"/>
                    <a:pt x="0" y="404314"/>
                  </a:cubicBezTo>
                  <a:cubicBezTo>
                    <a:pt x="1904" y="403362"/>
                    <a:pt x="3807" y="403362"/>
                    <a:pt x="5711" y="403362"/>
                  </a:cubicBezTo>
                  <a:close/>
                </a:path>
              </a:pathLst>
            </a:custGeom>
            <a:solidFill>
              <a:srgbClr val="F1A0C2"/>
            </a:solidFill>
            <a:ln w="9514" cap="flat">
              <a:noFill/>
              <a:prstDash val="solid"/>
              <a:miter/>
            </a:ln>
          </p:spPr>
          <p:txBody>
            <a:bodyPr rtlCol="0" anchor="ctr"/>
            <a:lstStyle/>
            <a:p>
              <a:pPr algn="l" rtl="0"/>
              <a:endParaRPr lang="en-US"/>
            </a:p>
          </p:txBody>
        </p:sp>
        <p:grpSp>
          <p:nvGrpSpPr>
            <p:cNvPr id="7" name="Graphic 500">
              <a:extLst>
                <a:ext uri="{FF2B5EF4-FFF2-40B4-BE49-F238E27FC236}">
                  <a16:creationId xmlns:a16="http://schemas.microsoft.com/office/drawing/2014/main" id="{F45D3DD9-B397-738C-6956-A22213402DD5}"/>
                </a:ext>
              </a:extLst>
            </p:cNvPr>
            <p:cNvGrpSpPr/>
            <p:nvPr/>
          </p:nvGrpSpPr>
          <p:grpSpPr>
            <a:xfrm>
              <a:off x="5297313" y="4260296"/>
              <a:ext cx="2997029" cy="2761463"/>
              <a:chOff x="6245479" y="2229503"/>
              <a:chExt cx="2997029" cy="2761463"/>
            </a:xfrm>
            <a:solidFill>
              <a:srgbClr val="000000"/>
            </a:solidFill>
          </p:grpSpPr>
          <p:sp>
            <p:nvSpPr>
              <p:cNvPr id="8" name="Freeform 589">
                <a:extLst>
                  <a:ext uri="{FF2B5EF4-FFF2-40B4-BE49-F238E27FC236}">
                    <a16:creationId xmlns:a16="http://schemas.microsoft.com/office/drawing/2014/main" id="{6F2CAC1E-C46E-FD81-4E8B-C03B37239A72}"/>
                  </a:ext>
                </a:extLst>
              </p:cNvPr>
              <p:cNvSpPr/>
              <p:nvPr/>
            </p:nvSpPr>
            <p:spPr>
              <a:xfrm>
                <a:off x="7886515" y="3011002"/>
                <a:ext cx="1355993" cy="1979963"/>
              </a:xfrm>
              <a:custGeom>
                <a:avLst/>
                <a:gdLst>
                  <a:gd name="connsiteX0" fmla="*/ 134867 w 1355993"/>
                  <a:gd name="connsiteY0" fmla="*/ 1802156 h 1979963"/>
                  <a:gd name="connsiteX1" fmla="*/ 133915 w 1355993"/>
                  <a:gd name="connsiteY1" fmla="*/ 1681257 h 1979963"/>
                  <a:gd name="connsiteX2" fmla="*/ 121542 w 1355993"/>
                  <a:gd name="connsiteY2" fmla="*/ 1646986 h 1979963"/>
                  <a:gd name="connsiteX3" fmla="*/ 160564 w 1355993"/>
                  <a:gd name="connsiteY3" fmla="*/ 974897 h 1979963"/>
                  <a:gd name="connsiteX4" fmla="*/ 296663 w 1355993"/>
                  <a:gd name="connsiteY4" fmla="*/ 871133 h 1979963"/>
                  <a:gd name="connsiteX5" fmla="*/ 527938 w 1355993"/>
                  <a:gd name="connsiteY5" fmla="*/ 704539 h 1979963"/>
                  <a:gd name="connsiteX6" fmla="*/ 657375 w 1355993"/>
                  <a:gd name="connsiteY6" fmla="*/ 648373 h 1979963"/>
                  <a:gd name="connsiteX7" fmla="*/ 688783 w 1355993"/>
                  <a:gd name="connsiteY7" fmla="*/ 615054 h 1979963"/>
                  <a:gd name="connsiteX8" fmla="*/ 795378 w 1355993"/>
                  <a:gd name="connsiteY8" fmla="*/ 289482 h 1979963"/>
                  <a:gd name="connsiteX9" fmla="*/ 1019039 w 1355993"/>
                  <a:gd name="connsiteY9" fmla="*/ 122887 h 1979963"/>
                  <a:gd name="connsiteX10" fmla="*/ 1054253 w 1355993"/>
                  <a:gd name="connsiteY10" fmla="*/ 103848 h 1979963"/>
                  <a:gd name="connsiteX11" fmla="*/ 1316935 w 1355993"/>
                  <a:gd name="connsiteY11" fmla="*/ 5796 h 1979963"/>
                  <a:gd name="connsiteX12" fmla="*/ 1355005 w 1355993"/>
                  <a:gd name="connsiteY12" fmla="*/ 63865 h 1979963"/>
                  <a:gd name="connsiteX13" fmla="*/ 1305514 w 1355993"/>
                  <a:gd name="connsiteY13" fmla="*/ 405622 h 1979963"/>
                  <a:gd name="connsiteX14" fmla="*/ 1243651 w 1355993"/>
                  <a:gd name="connsiteY14" fmla="*/ 836862 h 1979963"/>
                  <a:gd name="connsiteX15" fmla="*/ 1096130 w 1355993"/>
                  <a:gd name="connsiteY15" fmla="*/ 1128164 h 1979963"/>
                  <a:gd name="connsiteX16" fmla="*/ 683073 w 1355993"/>
                  <a:gd name="connsiteY16" fmla="*/ 1526086 h 1979963"/>
                  <a:gd name="connsiteX17" fmla="*/ 668796 w 1355993"/>
                  <a:gd name="connsiteY17" fmla="*/ 1577492 h 1979963"/>
                  <a:gd name="connsiteX18" fmla="*/ 760164 w 1355993"/>
                  <a:gd name="connsiteY18" fmla="*/ 1914488 h 1979963"/>
                  <a:gd name="connsiteX19" fmla="*/ 762067 w 1355993"/>
                  <a:gd name="connsiteY19" fmla="*/ 1921152 h 1979963"/>
                  <a:gd name="connsiteX20" fmla="*/ 734466 w 1355993"/>
                  <a:gd name="connsiteY20" fmla="*/ 1978270 h 1979963"/>
                  <a:gd name="connsiteX21" fmla="*/ 681169 w 1355993"/>
                  <a:gd name="connsiteY21" fmla="*/ 1943999 h 1979963"/>
                  <a:gd name="connsiteX22" fmla="*/ 616450 w 1355993"/>
                  <a:gd name="connsiteY22" fmla="*/ 1707912 h 1979963"/>
                  <a:gd name="connsiteX23" fmla="*/ 575525 w 1355993"/>
                  <a:gd name="connsiteY23" fmla="*/ 1558453 h 1979963"/>
                  <a:gd name="connsiteX24" fmla="*/ 595512 w 1355993"/>
                  <a:gd name="connsiteY24" fmla="*/ 1490863 h 1979963"/>
                  <a:gd name="connsiteX25" fmla="*/ 953368 w 1355993"/>
                  <a:gd name="connsiteY25" fmla="*/ 1145299 h 1979963"/>
                  <a:gd name="connsiteX26" fmla="*/ 1054253 w 1355993"/>
                  <a:gd name="connsiteY26" fmla="*/ 1047247 h 1979963"/>
                  <a:gd name="connsiteX27" fmla="*/ 1157993 w 1355993"/>
                  <a:gd name="connsiteY27" fmla="*/ 830198 h 1979963"/>
                  <a:gd name="connsiteX28" fmla="*/ 1220809 w 1355993"/>
                  <a:gd name="connsiteY28" fmla="*/ 392294 h 1979963"/>
                  <a:gd name="connsiteX29" fmla="*/ 1261734 w 1355993"/>
                  <a:gd name="connsiteY29" fmla="*/ 114320 h 1979963"/>
                  <a:gd name="connsiteX30" fmla="*/ 1233182 w 1355993"/>
                  <a:gd name="connsiteY30" fmla="*/ 85761 h 1979963"/>
                  <a:gd name="connsiteX31" fmla="*/ 1112310 w 1355993"/>
                  <a:gd name="connsiteY31" fmla="*/ 180005 h 1979963"/>
                  <a:gd name="connsiteX32" fmla="*/ 949561 w 1355993"/>
                  <a:gd name="connsiteY32" fmla="*/ 689308 h 1979963"/>
                  <a:gd name="connsiteX33" fmla="*/ 926719 w 1355993"/>
                  <a:gd name="connsiteY33" fmla="*/ 761657 h 1979963"/>
                  <a:gd name="connsiteX34" fmla="*/ 902926 w 1355993"/>
                  <a:gd name="connsiteY34" fmla="*/ 798784 h 1979963"/>
                  <a:gd name="connsiteX35" fmla="*/ 503192 w 1355993"/>
                  <a:gd name="connsiteY35" fmla="*/ 1132924 h 1979963"/>
                  <a:gd name="connsiteX36" fmla="*/ 482254 w 1355993"/>
                  <a:gd name="connsiteY36" fmla="*/ 1148155 h 1979963"/>
                  <a:gd name="connsiteX37" fmla="*/ 429908 w 1355993"/>
                  <a:gd name="connsiteY37" fmla="*/ 1140540 h 1979963"/>
                  <a:gd name="connsiteX38" fmla="*/ 428956 w 1355993"/>
                  <a:gd name="connsiteY38" fmla="*/ 1086278 h 1979963"/>
                  <a:gd name="connsiteX39" fmla="*/ 449895 w 1355993"/>
                  <a:gd name="connsiteY39" fmla="*/ 1067238 h 1979963"/>
                  <a:gd name="connsiteX40" fmla="*/ 788716 w 1355993"/>
                  <a:gd name="connsiteY40" fmla="*/ 782600 h 1979963"/>
                  <a:gd name="connsiteX41" fmla="*/ 781102 w 1355993"/>
                  <a:gd name="connsiteY41" fmla="*/ 741666 h 1979963"/>
                  <a:gd name="connsiteX42" fmla="*/ 595512 w 1355993"/>
                  <a:gd name="connsiteY42" fmla="*/ 760705 h 1979963"/>
                  <a:gd name="connsiteX43" fmla="*/ 236704 w 1355993"/>
                  <a:gd name="connsiteY43" fmla="*/ 1019640 h 1979963"/>
                  <a:gd name="connsiteX44" fmla="*/ 157709 w 1355993"/>
                  <a:gd name="connsiteY44" fmla="*/ 1554645 h 1979963"/>
                  <a:gd name="connsiteX45" fmla="*/ 186261 w 1355993"/>
                  <a:gd name="connsiteY45" fmla="*/ 1587012 h 1979963"/>
                  <a:gd name="connsiteX46" fmla="*/ 220524 w 1355993"/>
                  <a:gd name="connsiteY46" fmla="*/ 1670785 h 1979963"/>
                  <a:gd name="connsiteX47" fmla="*/ 219572 w 1355993"/>
                  <a:gd name="connsiteY47" fmla="*/ 1908777 h 1979963"/>
                  <a:gd name="connsiteX48" fmla="*/ 219572 w 1355993"/>
                  <a:gd name="connsiteY48" fmla="*/ 1932576 h 1979963"/>
                  <a:gd name="connsiteX49" fmla="*/ 177695 w 1355993"/>
                  <a:gd name="connsiteY49" fmla="*/ 1978270 h 1979963"/>
                  <a:gd name="connsiteX50" fmla="*/ 134867 w 1355993"/>
                  <a:gd name="connsiteY50" fmla="*/ 1930672 h 1979963"/>
                  <a:gd name="connsiteX51" fmla="*/ 134867 w 1355993"/>
                  <a:gd name="connsiteY51" fmla="*/ 1802156 h 1979963"/>
                  <a:gd name="connsiteX52" fmla="*/ 134867 w 1355993"/>
                  <a:gd name="connsiteY52" fmla="*/ 1802156 h 1979963"/>
                  <a:gd name="connsiteX53" fmla="*/ 1009521 w 1355993"/>
                  <a:gd name="connsiteY53" fmla="*/ 207612 h 1979963"/>
                  <a:gd name="connsiteX54" fmla="*/ 970499 w 1355993"/>
                  <a:gd name="connsiteY54" fmla="*/ 215228 h 1979963"/>
                  <a:gd name="connsiteX55" fmla="*/ 881036 w 1355993"/>
                  <a:gd name="connsiteY55" fmla="*/ 303761 h 1979963"/>
                  <a:gd name="connsiteX56" fmla="*/ 778247 w 1355993"/>
                  <a:gd name="connsiteY56" fmla="*/ 616958 h 1979963"/>
                  <a:gd name="connsiteX57" fmla="*/ 800137 w 1355993"/>
                  <a:gd name="connsiteY57" fmla="*/ 657893 h 1979963"/>
                  <a:gd name="connsiteX58" fmla="*/ 830593 w 1355993"/>
                  <a:gd name="connsiteY58" fmla="*/ 670268 h 1979963"/>
                  <a:gd name="connsiteX59" fmla="*/ 870566 w 1355993"/>
                  <a:gd name="connsiteY59" fmla="*/ 653133 h 1979963"/>
                  <a:gd name="connsiteX60" fmla="*/ 975258 w 1355993"/>
                  <a:gd name="connsiteY60" fmla="*/ 319945 h 1979963"/>
                  <a:gd name="connsiteX61" fmla="*/ 1009521 w 1355993"/>
                  <a:gd name="connsiteY61" fmla="*/ 207612 h 19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993" h="1979963">
                    <a:moveTo>
                      <a:pt x="134867" y="1802156"/>
                    </a:moveTo>
                    <a:cubicBezTo>
                      <a:pt x="134867" y="1762174"/>
                      <a:pt x="135819" y="1721239"/>
                      <a:pt x="133915" y="1681257"/>
                    </a:cubicBezTo>
                    <a:cubicBezTo>
                      <a:pt x="133915" y="1669833"/>
                      <a:pt x="130108" y="1654601"/>
                      <a:pt x="121542" y="1646986"/>
                    </a:cubicBezTo>
                    <a:cubicBezTo>
                      <a:pt x="-54530" y="1466112"/>
                      <a:pt x="-37399" y="1150059"/>
                      <a:pt x="160564" y="974897"/>
                    </a:cubicBezTo>
                    <a:cubicBezTo>
                      <a:pt x="203392" y="936819"/>
                      <a:pt x="250980" y="905404"/>
                      <a:pt x="296663" y="871133"/>
                    </a:cubicBezTo>
                    <a:cubicBezTo>
                      <a:pt x="373755" y="814967"/>
                      <a:pt x="450846" y="759753"/>
                      <a:pt x="527938" y="704539"/>
                    </a:cubicBezTo>
                    <a:cubicBezTo>
                      <a:pt x="566959" y="675980"/>
                      <a:pt x="608836" y="654085"/>
                      <a:pt x="657375" y="648373"/>
                    </a:cubicBezTo>
                    <a:cubicBezTo>
                      <a:pt x="678314" y="645517"/>
                      <a:pt x="684024" y="631238"/>
                      <a:pt x="688783" y="615054"/>
                    </a:cubicBezTo>
                    <a:cubicBezTo>
                      <a:pt x="723998" y="506530"/>
                      <a:pt x="759212" y="398006"/>
                      <a:pt x="795378" y="289482"/>
                    </a:cubicBezTo>
                    <a:cubicBezTo>
                      <a:pt x="828690" y="185717"/>
                      <a:pt x="910539" y="124792"/>
                      <a:pt x="1019039" y="122887"/>
                    </a:cubicBezTo>
                    <a:cubicBezTo>
                      <a:pt x="1035219" y="122887"/>
                      <a:pt x="1044736" y="117176"/>
                      <a:pt x="1054253" y="103848"/>
                    </a:cubicBezTo>
                    <a:cubicBezTo>
                      <a:pt x="1119924" y="13411"/>
                      <a:pt x="1210339" y="-13244"/>
                      <a:pt x="1316935" y="5796"/>
                    </a:cubicBezTo>
                    <a:cubicBezTo>
                      <a:pt x="1347391" y="11507"/>
                      <a:pt x="1359764" y="31499"/>
                      <a:pt x="1355005" y="63865"/>
                    </a:cubicBezTo>
                    <a:cubicBezTo>
                      <a:pt x="1338825" y="178101"/>
                      <a:pt x="1321694" y="291386"/>
                      <a:pt x="1305514" y="405622"/>
                    </a:cubicBezTo>
                    <a:cubicBezTo>
                      <a:pt x="1284576" y="549368"/>
                      <a:pt x="1263638" y="693115"/>
                      <a:pt x="1243651" y="836862"/>
                    </a:cubicBezTo>
                    <a:cubicBezTo>
                      <a:pt x="1227471" y="951098"/>
                      <a:pt x="1179883" y="1048199"/>
                      <a:pt x="1096130" y="1128164"/>
                    </a:cubicBezTo>
                    <a:cubicBezTo>
                      <a:pt x="958127" y="1260487"/>
                      <a:pt x="821076" y="1393763"/>
                      <a:pt x="683073" y="1526086"/>
                    </a:cubicBezTo>
                    <a:cubicBezTo>
                      <a:pt x="666893" y="1541317"/>
                      <a:pt x="662134" y="1555597"/>
                      <a:pt x="668796" y="1577492"/>
                    </a:cubicBezTo>
                    <a:cubicBezTo>
                      <a:pt x="700204" y="1689824"/>
                      <a:pt x="729708" y="1802156"/>
                      <a:pt x="760164" y="1914488"/>
                    </a:cubicBezTo>
                    <a:cubicBezTo>
                      <a:pt x="761115" y="1916392"/>
                      <a:pt x="761115" y="1919248"/>
                      <a:pt x="762067" y="1921152"/>
                    </a:cubicBezTo>
                    <a:cubicBezTo>
                      <a:pt x="768730" y="1949711"/>
                      <a:pt x="758260" y="1971606"/>
                      <a:pt x="734466" y="1978270"/>
                    </a:cubicBezTo>
                    <a:cubicBezTo>
                      <a:pt x="711625" y="1984934"/>
                      <a:pt x="688783" y="1971606"/>
                      <a:pt x="681169" y="1943999"/>
                    </a:cubicBezTo>
                    <a:cubicBezTo>
                      <a:pt x="659279" y="1864986"/>
                      <a:pt x="637388" y="1786925"/>
                      <a:pt x="616450" y="1707912"/>
                    </a:cubicBezTo>
                    <a:cubicBezTo>
                      <a:pt x="603126" y="1658409"/>
                      <a:pt x="590753" y="1607955"/>
                      <a:pt x="575525" y="1558453"/>
                    </a:cubicBezTo>
                    <a:cubicBezTo>
                      <a:pt x="566959" y="1529894"/>
                      <a:pt x="575525" y="1509903"/>
                      <a:pt x="595512" y="1490863"/>
                    </a:cubicBezTo>
                    <a:cubicBezTo>
                      <a:pt x="715432" y="1375675"/>
                      <a:pt x="834400" y="1260487"/>
                      <a:pt x="953368" y="1145299"/>
                    </a:cubicBezTo>
                    <a:cubicBezTo>
                      <a:pt x="986679" y="1112933"/>
                      <a:pt x="1020942" y="1080566"/>
                      <a:pt x="1054253" y="1047247"/>
                    </a:cubicBezTo>
                    <a:cubicBezTo>
                      <a:pt x="1114213" y="987273"/>
                      <a:pt x="1146572" y="913020"/>
                      <a:pt x="1157993" y="830198"/>
                    </a:cubicBezTo>
                    <a:cubicBezTo>
                      <a:pt x="1178932" y="684548"/>
                      <a:pt x="1199870" y="537945"/>
                      <a:pt x="1220809" y="392294"/>
                    </a:cubicBezTo>
                    <a:cubicBezTo>
                      <a:pt x="1234133" y="299953"/>
                      <a:pt x="1248409" y="207612"/>
                      <a:pt x="1261734" y="114320"/>
                    </a:cubicBezTo>
                    <a:cubicBezTo>
                      <a:pt x="1265541" y="85761"/>
                      <a:pt x="1261734" y="81953"/>
                      <a:pt x="1233182" y="85761"/>
                    </a:cubicBezTo>
                    <a:cubicBezTo>
                      <a:pt x="1175125" y="94328"/>
                      <a:pt x="1131345" y="122887"/>
                      <a:pt x="1112310" y="180005"/>
                    </a:cubicBezTo>
                    <a:cubicBezTo>
                      <a:pt x="1057109" y="349455"/>
                      <a:pt x="1003810" y="519858"/>
                      <a:pt x="949561" y="689308"/>
                    </a:cubicBezTo>
                    <a:cubicBezTo>
                      <a:pt x="941947" y="713107"/>
                      <a:pt x="936237" y="738810"/>
                      <a:pt x="926719" y="761657"/>
                    </a:cubicBezTo>
                    <a:cubicBezTo>
                      <a:pt x="921961" y="774984"/>
                      <a:pt x="913395" y="789264"/>
                      <a:pt x="902926" y="798784"/>
                    </a:cubicBezTo>
                    <a:cubicBezTo>
                      <a:pt x="770633" y="911116"/>
                      <a:pt x="636437" y="1021544"/>
                      <a:pt x="503192" y="1132924"/>
                    </a:cubicBezTo>
                    <a:cubicBezTo>
                      <a:pt x="496530" y="1138636"/>
                      <a:pt x="489868" y="1144347"/>
                      <a:pt x="482254" y="1148155"/>
                    </a:cubicBezTo>
                    <a:cubicBezTo>
                      <a:pt x="463219" y="1157675"/>
                      <a:pt x="445136" y="1155771"/>
                      <a:pt x="429908" y="1140540"/>
                    </a:cubicBezTo>
                    <a:cubicBezTo>
                      <a:pt x="415632" y="1125308"/>
                      <a:pt x="414680" y="1102461"/>
                      <a:pt x="428956" y="1086278"/>
                    </a:cubicBezTo>
                    <a:cubicBezTo>
                      <a:pt x="434667" y="1078662"/>
                      <a:pt x="442280" y="1072950"/>
                      <a:pt x="449895" y="1067238"/>
                    </a:cubicBezTo>
                    <a:cubicBezTo>
                      <a:pt x="563152" y="972042"/>
                      <a:pt x="676410" y="877797"/>
                      <a:pt x="788716" y="782600"/>
                    </a:cubicBezTo>
                    <a:cubicBezTo>
                      <a:pt x="815365" y="759753"/>
                      <a:pt x="815365" y="754993"/>
                      <a:pt x="781102" y="741666"/>
                    </a:cubicBezTo>
                    <a:cubicBezTo>
                      <a:pt x="715432" y="715962"/>
                      <a:pt x="652617" y="720722"/>
                      <a:pt x="595512" y="760705"/>
                    </a:cubicBezTo>
                    <a:cubicBezTo>
                      <a:pt x="474640" y="845430"/>
                      <a:pt x="353768" y="930155"/>
                      <a:pt x="236704" y="1019640"/>
                    </a:cubicBezTo>
                    <a:cubicBezTo>
                      <a:pt x="71099" y="1147203"/>
                      <a:pt x="36837" y="1395667"/>
                      <a:pt x="157709" y="1554645"/>
                    </a:cubicBezTo>
                    <a:cubicBezTo>
                      <a:pt x="166274" y="1566069"/>
                      <a:pt x="174840" y="1578444"/>
                      <a:pt x="186261" y="1587012"/>
                    </a:cubicBezTo>
                    <a:cubicBezTo>
                      <a:pt x="214813" y="1608907"/>
                      <a:pt x="221476" y="1636514"/>
                      <a:pt x="220524" y="1670785"/>
                    </a:cubicBezTo>
                    <a:cubicBezTo>
                      <a:pt x="218620" y="1749798"/>
                      <a:pt x="219572" y="1829763"/>
                      <a:pt x="219572" y="1908777"/>
                    </a:cubicBezTo>
                    <a:cubicBezTo>
                      <a:pt x="219572" y="1916392"/>
                      <a:pt x="219572" y="1924960"/>
                      <a:pt x="219572" y="1932576"/>
                    </a:cubicBezTo>
                    <a:cubicBezTo>
                      <a:pt x="217669" y="1960183"/>
                      <a:pt x="201489" y="1978270"/>
                      <a:pt x="177695" y="1978270"/>
                    </a:cubicBezTo>
                    <a:cubicBezTo>
                      <a:pt x="153902" y="1978270"/>
                      <a:pt x="135819" y="1960183"/>
                      <a:pt x="134867" y="1930672"/>
                    </a:cubicBezTo>
                    <a:cubicBezTo>
                      <a:pt x="133915" y="1888785"/>
                      <a:pt x="134867" y="1845947"/>
                      <a:pt x="134867" y="1802156"/>
                    </a:cubicBezTo>
                    <a:cubicBezTo>
                      <a:pt x="134867" y="1802156"/>
                      <a:pt x="134867" y="1802156"/>
                      <a:pt x="134867" y="1802156"/>
                    </a:cubicBezTo>
                    <a:close/>
                    <a:moveTo>
                      <a:pt x="1009521" y="207612"/>
                    </a:moveTo>
                    <a:cubicBezTo>
                      <a:pt x="991438" y="210469"/>
                      <a:pt x="980969" y="211420"/>
                      <a:pt x="970499" y="215228"/>
                    </a:cubicBezTo>
                    <a:cubicBezTo>
                      <a:pt x="926719" y="231412"/>
                      <a:pt x="896263" y="259971"/>
                      <a:pt x="881036" y="303761"/>
                    </a:cubicBezTo>
                    <a:cubicBezTo>
                      <a:pt x="845821" y="408477"/>
                      <a:pt x="811558" y="513194"/>
                      <a:pt x="778247" y="616958"/>
                    </a:cubicBezTo>
                    <a:cubicBezTo>
                      <a:pt x="768730" y="647421"/>
                      <a:pt x="768730" y="647421"/>
                      <a:pt x="800137" y="657893"/>
                    </a:cubicBezTo>
                    <a:cubicBezTo>
                      <a:pt x="810606" y="661701"/>
                      <a:pt x="821076" y="665508"/>
                      <a:pt x="830593" y="670268"/>
                    </a:cubicBezTo>
                    <a:cubicBezTo>
                      <a:pt x="860097" y="684548"/>
                      <a:pt x="860097" y="684548"/>
                      <a:pt x="870566" y="653133"/>
                    </a:cubicBezTo>
                    <a:cubicBezTo>
                      <a:pt x="905781" y="541753"/>
                      <a:pt x="940044" y="431325"/>
                      <a:pt x="975258" y="319945"/>
                    </a:cubicBezTo>
                    <a:cubicBezTo>
                      <a:pt x="986679" y="285674"/>
                      <a:pt x="997149" y="250451"/>
                      <a:pt x="1009521" y="207612"/>
                    </a:cubicBezTo>
                    <a:close/>
                  </a:path>
                </a:pathLst>
              </a:custGeom>
              <a:solidFill>
                <a:srgbClr val="000000"/>
              </a:solidFill>
              <a:ln w="9514" cap="flat">
                <a:noFill/>
                <a:prstDash val="solid"/>
                <a:miter/>
              </a:ln>
            </p:spPr>
            <p:txBody>
              <a:bodyPr rtlCol="0" anchor="ctr"/>
              <a:lstStyle/>
              <a:p>
                <a:pPr algn="l" rtl="0"/>
                <a:endParaRPr lang="en-US"/>
              </a:p>
            </p:txBody>
          </p:sp>
          <p:sp>
            <p:nvSpPr>
              <p:cNvPr id="9" name="Freeform 590">
                <a:extLst>
                  <a:ext uri="{FF2B5EF4-FFF2-40B4-BE49-F238E27FC236}">
                    <a16:creationId xmlns:a16="http://schemas.microsoft.com/office/drawing/2014/main" id="{9FBBCB81-4294-BAC4-63F4-134E760B2038}"/>
                  </a:ext>
                </a:extLst>
              </p:cNvPr>
              <p:cNvSpPr/>
              <p:nvPr/>
            </p:nvSpPr>
            <p:spPr>
              <a:xfrm>
                <a:off x="6245479" y="3010602"/>
                <a:ext cx="1355268" cy="1980046"/>
              </a:xfrm>
              <a:custGeom>
                <a:avLst/>
                <a:gdLst>
                  <a:gd name="connsiteX0" fmla="*/ 1140136 w 1355268"/>
                  <a:gd name="connsiteY0" fmla="*/ 1789229 h 1980046"/>
                  <a:gd name="connsiteX1" fmla="*/ 1141087 w 1355268"/>
                  <a:gd name="connsiteY1" fmla="*/ 1651194 h 1980046"/>
                  <a:gd name="connsiteX2" fmla="*/ 1161074 w 1355268"/>
                  <a:gd name="connsiteY2" fmla="*/ 1603595 h 1980046"/>
                  <a:gd name="connsiteX3" fmla="*/ 1123005 w 1355268"/>
                  <a:gd name="connsiteY3" fmla="*/ 1021944 h 1980046"/>
                  <a:gd name="connsiteX4" fmla="*/ 764196 w 1355268"/>
                  <a:gd name="connsiteY4" fmla="*/ 763009 h 1980046"/>
                  <a:gd name="connsiteX5" fmla="*/ 571944 w 1355268"/>
                  <a:gd name="connsiteY5" fmla="*/ 745874 h 1980046"/>
                  <a:gd name="connsiteX6" fmla="*/ 567185 w 1355268"/>
                  <a:gd name="connsiteY6" fmla="*/ 780144 h 1980046"/>
                  <a:gd name="connsiteX7" fmla="*/ 907910 w 1355268"/>
                  <a:gd name="connsiteY7" fmla="*/ 1065734 h 1980046"/>
                  <a:gd name="connsiteX8" fmla="*/ 925993 w 1355268"/>
                  <a:gd name="connsiteY8" fmla="*/ 1080966 h 1980046"/>
                  <a:gd name="connsiteX9" fmla="*/ 930752 w 1355268"/>
                  <a:gd name="connsiteY9" fmla="*/ 1140940 h 1980046"/>
                  <a:gd name="connsiteX10" fmla="*/ 870792 w 1355268"/>
                  <a:gd name="connsiteY10" fmla="*/ 1145699 h 1980046"/>
                  <a:gd name="connsiteX11" fmla="*/ 786086 w 1355268"/>
                  <a:gd name="connsiteY11" fmla="*/ 1076206 h 1980046"/>
                  <a:gd name="connsiteX12" fmla="*/ 455831 w 1355268"/>
                  <a:gd name="connsiteY12" fmla="*/ 800136 h 1980046"/>
                  <a:gd name="connsiteX13" fmla="*/ 431085 w 1355268"/>
                  <a:gd name="connsiteY13" fmla="*/ 761105 h 1980046"/>
                  <a:gd name="connsiteX14" fmla="*/ 262626 w 1355268"/>
                  <a:gd name="connsiteY14" fmla="*/ 220388 h 1980046"/>
                  <a:gd name="connsiteX15" fmla="*/ 155079 w 1355268"/>
                  <a:gd name="connsiteY15" fmla="*/ 93777 h 1980046"/>
                  <a:gd name="connsiteX16" fmla="*/ 143658 w 1355268"/>
                  <a:gd name="connsiteY16" fmla="*/ 89969 h 1980046"/>
                  <a:gd name="connsiteX17" fmla="*/ 98926 w 1355268"/>
                  <a:gd name="connsiteY17" fmla="*/ 130903 h 1980046"/>
                  <a:gd name="connsiteX18" fmla="*/ 161741 w 1355268"/>
                  <a:gd name="connsiteY18" fmla="*/ 564048 h 1980046"/>
                  <a:gd name="connsiteX19" fmla="*/ 205521 w 1355268"/>
                  <a:gd name="connsiteY19" fmla="*/ 855350 h 1980046"/>
                  <a:gd name="connsiteX20" fmla="*/ 323538 w 1355268"/>
                  <a:gd name="connsiteY20" fmla="*/ 1067638 h 1980046"/>
                  <a:gd name="connsiteX21" fmla="*/ 718513 w 1355268"/>
                  <a:gd name="connsiteY21" fmla="*/ 1449377 h 1980046"/>
                  <a:gd name="connsiteX22" fmla="*/ 768004 w 1355268"/>
                  <a:gd name="connsiteY22" fmla="*/ 1496975 h 1980046"/>
                  <a:gd name="connsiteX23" fmla="*/ 783231 w 1355268"/>
                  <a:gd name="connsiteY23" fmla="*/ 1555045 h 1980046"/>
                  <a:gd name="connsiteX24" fmla="*/ 682346 w 1355268"/>
                  <a:gd name="connsiteY24" fmla="*/ 1927264 h 1980046"/>
                  <a:gd name="connsiteX25" fmla="*/ 675684 w 1355268"/>
                  <a:gd name="connsiteY25" fmla="*/ 1947255 h 1980046"/>
                  <a:gd name="connsiteX26" fmla="*/ 625241 w 1355268"/>
                  <a:gd name="connsiteY26" fmla="*/ 1978670 h 1980046"/>
                  <a:gd name="connsiteX27" fmla="*/ 594786 w 1355268"/>
                  <a:gd name="connsiteY27" fmla="*/ 1925360 h 1980046"/>
                  <a:gd name="connsiteX28" fmla="*/ 630952 w 1355268"/>
                  <a:gd name="connsiteY28" fmla="*/ 1787325 h 1980046"/>
                  <a:gd name="connsiteX29" fmla="*/ 690912 w 1355268"/>
                  <a:gd name="connsiteY29" fmla="*/ 1567421 h 1980046"/>
                  <a:gd name="connsiteX30" fmla="*/ 676636 w 1355268"/>
                  <a:gd name="connsiteY30" fmla="*/ 1528390 h 1980046"/>
                  <a:gd name="connsiteX31" fmla="*/ 272144 w 1355268"/>
                  <a:gd name="connsiteY31" fmla="*/ 1139036 h 1980046"/>
                  <a:gd name="connsiteX32" fmla="*/ 110347 w 1355268"/>
                  <a:gd name="connsiteY32" fmla="*/ 817271 h 1980046"/>
                  <a:gd name="connsiteX33" fmla="*/ 29448 w 1355268"/>
                  <a:gd name="connsiteY33" fmla="*/ 259419 h 1980046"/>
                  <a:gd name="connsiteX34" fmla="*/ 896 w 1355268"/>
                  <a:gd name="connsiteY34" fmla="*/ 61410 h 1980046"/>
                  <a:gd name="connsiteX35" fmla="*/ 41821 w 1355268"/>
                  <a:gd name="connsiteY35" fmla="*/ 5244 h 1980046"/>
                  <a:gd name="connsiteX36" fmla="*/ 303551 w 1355268"/>
                  <a:gd name="connsiteY36" fmla="*/ 105200 h 1980046"/>
                  <a:gd name="connsiteX37" fmla="*/ 334007 w 1355268"/>
                  <a:gd name="connsiteY37" fmla="*/ 121383 h 1980046"/>
                  <a:gd name="connsiteX38" fmla="*/ 560523 w 1355268"/>
                  <a:gd name="connsiteY38" fmla="*/ 291786 h 1980046"/>
                  <a:gd name="connsiteX39" fmla="*/ 665215 w 1355268"/>
                  <a:gd name="connsiteY39" fmla="*/ 612598 h 1980046"/>
                  <a:gd name="connsiteX40" fmla="*/ 707092 w 1355268"/>
                  <a:gd name="connsiteY40" fmla="*/ 650677 h 1980046"/>
                  <a:gd name="connsiteX41" fmla="*/ 816542 w 1355268"/>
                  <a:gd name="connsiteY41" fmla="*/ 699227 h 1980046"/>
                  <a:gd name="connsiteX42" fmla="*/ 1162026 w 1355268"/>
                  <a:gd name="connsiteY42" fmla="*/ 947691 h 1980046"/>
                  <a:gd name="connsiteX43" fmla="*/ 1300981 w 1355268"/>
                  <a:gd name="connsiteY43" fmla="*/ 1553141 h 1980046"/>
                  <a:gd name="connsiteX44" fmla="*/ 1238166 w 1355268"/>
                  <a:gd name="connsiteY44" fmla="*/ 1641674 h 1980046"/>
                  <a:gd name="connsiteX45" fmla="*/ 1221986 w 1355268"/>
                  <a:gd name="connsiteY45" fmla="*/ 1683560 h 1980046"/>
                  <a:gd name="connsiteX46" fmla="*/ 1221034 w 1355268"/>
                  <a:gd name="connsiteY46" fmla="*/ 1913936 h 1980046"/>
                  <a:gd name="connsiteX47" fmla="*/ 1220083 w 1355268"/>
                  <a:gd name="connsiteY47" fmla="*/ 1939639 h 1980046"/>
                  <a:gd name="connsiteX48" fmla="*/ 1177254 w 1355268"/>
                  <a:gd name="connsiteY48" fmla="*/ 1979622 h 1980046"/>
                  <a:gd name="connsiteX49" fmla="*/ 1136329 w 1355268"/>
                  <a:gd name="connsiteY49" fmla="*/ 1937736 h 1980046"/>
                  <a:gd name="connsiteX50" fmla="*/ 1140136 w 1355268"/>
                  <a:gd name="connsiteY50" fmla="*/ 1789229 h 1980046"/>
                  <a:gd name="connsiteX51" fmla="*/ 1140136 w 1355268"/>
                  <a:gd name="connsiteY51" fmla="*/ 1789229 h 1980046"/>
                  <a:gd name="connsiteX52" fmla="*/ 352090 w 1355268"/>
                  <a:gd name="connsiteY52" fmla="*/ 208965 h 1980046"/>
                  <a:gd name="connsiteX53" fmla="*/ 357801 w 1355268"/>
                  <a:gd name="connsiteY53" fmla="*/ 236571 h 1980046"/>
                  <a:gd name="connsiteX54" fmla="*/ 391112 w 1355268"/>
                  <a:gd name="connsiteY54" fmla="*/ 343192 h 1980046"/>
                  <a:gd name="connsiteX55" fmla="*/ 491045 w 1355268"/>
                  <a:gd name="connsiteY55" fmla="*/ 663053 h 1980046"/>
                  <a:gd name="connsiteX56" fmla="*/ 521501 w 1355268"/>
                  <a:gd name="connsiteY56" fmla="*/ 676380 h 1980046"/>
                  <a:gd name="connsiteX57" fmla="*/ 570040 w 1355268"/>
                  <a:gd name="connsiteY57" fmla="*/ 656389 h 1980046"/>
                  <a:gd name="connsiteX58" fmla="*/ 585268 w 1355268"/>
                  <a:gd name="connsiteY58" fmla="*/ 628782 h 1980046"/>
                  <a:gd name="connsiteX59" fmla="*/ 478673 w 1355268"/>
                  <a:gd name="connsiteY59" fmla="*/ 306065 h 1980046"/>
                  <a:gd name="connsiteX60" fmla="*/ 390160 w 1355268"/>
                  <a:gd name="connsiteY60" fmla="*/ 216580 h 1980046"/>
                  <a:gd name="connsiteX61" fmla="*/ 352090 w 1355268"/>
                  <a:gd name="connsiteY61" fmla="*/ 208965 h 198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268" h="1980046">
                    <a:moveTo>
                      <a:pt x="1140136" y="1789229"/>
                    </a:moveTo>
                    <a:cubicBezTo>
                      <a:pt x="1140136" y="1743535"/>
                      <a:pt x="1138232" y="1696888"/>
                      <a:pt x="1141087" y="1651194"/>
                    </a:cubicBezTo>
                    <a:cubicBezTo>
                      <a:pt x="1142040" y="1635010"/>
                      <a:pt x="1149653" y="1614067"/>
                      <a:pt x="1161074" y="1603595"/>
                    </a:cubicBezTo>
                    <a:cubicBezTo>
                      <a:pt x="1325726" y="1453185"/>
                      <a:pt x="1308595" y="1165691"/>
                      <a:pt x="1123005" y="1021944"/>
                    </a:cubicBezTo>
                    <a:cubicBezTo>
                      <a:pt x="1005940" y="931507"/>
                      <a:pt x="885068" y="847734"/>
                      <a:pt x="764196" y="763009"/>
                    </a:cubicBezTo>
                    <a:cubicBezTo>
                      <a:pt x="704236" y="721122"/>
                      <a:pt x="638566" y="718267"/>
                      <a:pt x="571944" y="745874"/>
                    </a:cubicBezTo>
                    <a:cubicBezTo>
                      <a:pt x="547198" y="756345"/>
                      <a:pt x="547198" y="763009"/>
                      <a:pt x="567185" y="780144"/>
                    </a:cubicBezTo>
                    <a:cubicBezTo>
                      <a:pt x="680443" y="875341"/>
                      <a:pt x="794652" y="970538"/>
                      <a:pt x="907910" y="1065734"/>
                    </a:cubicBezTo>
                    <a:cubicBezTo>
                      <a:pt x="913621" y="1070494"/>
                      <a:pt x="920283" y="1076206"/>
                      <a:pt x="925993" y="1080966"/>
                    </a:cubicBezTo>
                    <a:cubicBezTo>
                      <a:pt x="945028" y="1100005"/>
                      <a:pt x="946932" y="1122852"/>
                      <a:pt x="930752" y="1140940"/>
                    </a:cubicBezTo>
                    <a:cubicBezTo>
                      <a:pt x="916476" y="1158075"/>
                      <a:pt x="890778" y="1160931"/>
                      <a:pt x="870792" y="1145699"/>
                    </a:cubicBezTo>
                    <a:cubicBezTo>
                      <a:pt x="842240" y="1122852"/>
                      <a:pt x="814639" y="1099053"/>
                      <a:pt x="786086" y="1076206"/>
                    </a:cubicBezTo>
                    <a:cubicBezTo>
                      <a:pt x="675684" y="983865"/>
                      <a:pt x="565282" y="892476"/>
                      <a:pt x="455831" y="800136"/>
                    </a:cubicBezTo>
                    <a:cubicBezTo>
                      <a:pt x="444410" y="790616"/>
                      <a:pt x="435844" y="775385"/>
                      <a:pt x="431085" y="761105"/>
                    </a:cubicBezTo>
                    <a:cubicBezTo>
                      <a:pt x="373981" y="581183"/>
                      <a:pt x="317828" y="401262"/>
                      <a:pt x="262626" y="220388"/>
                    </a:cubicBezTo>
                    <a:cubicBezTo>
                      <a:pt x="244543" y="162318"/>
                      <a:pt x="216942" y="113768"/>
                      <a:pt x="155079" y="93777"/>
                    </a:cubicBezTo>
                    <a:cubicBezTo>
                      <a:pt x="151272" y="92825"/>
                      <a:pt x="147465" y="90921"/>
                      <a:pt x="143658" y="89969"/>
                    </a:cubicBezTo>
                    <a:cubicBezTo>
                      <a:pt x="97974" y="78545"/>
                      <a:pt x="92264" y="84257"/>
                      <a:pt x="98926" y="130903"/>
                    </a:cubicBezTo>
                    <a:cubicBezTo>
                      <a:pt x="120816" y="275602"/>
                      <a:pt x="140803" y="419349"/>
                      <a:pt x="161741" y="564048"/>
                    </a:cubicBezTo>
                    <a:cubicBezTo>
                      <a:pt x="176017" y="661149"/>
                      <a:pt x="189342" y="758249"/>
                      <a:pt x="205521" y="855350"/>
                    </a:cubicBezTo>
                    <a:cubicBezTo>
                      <a:pt x="218846" y="940075"/>
                      <a:pt x="261675" y="1008616"/>
                      <a:pt x="323538" y="1067638"/>
                    </a:cubicBezTo>
                    <a:cubicBezTo>
                      <a:pt x="455831" y="1194250"/>
                      <a:pt x="587172" y="1321813"/>
                      <a:pt x="718513" y="1449377"/>
                    </a:cubicBezTo>
                    <a:cubicBezTo>
                      <a:pt x="734692" y="1465560"/>
                      <a:pt x="751824" y="1481744"/>
                      <a:pt x="768004" y="1496975"/>
                    </a:cubicBezTo>
                    <a:cubicBezTo>
                      <a:pt x="785135" y="1513159"/>
                      <a:pt x="789894" y="1531246"/>
                      <a:pt x="783231" y="1555045"/>
                    </a:cubicBezTo>
                    <a:cubicBezTo>
                      <a:pt x="748969" y="1678801"/>
                      <a:pt x="715657" y="1802556"/>
                      <a:pt x="682346" y="1927264"/>
                    </a:cubicBezTo>
                    <a:cubicBezTo>
                      <a:pt x="680443" y="1933928"/>
                      <a:pt x="678539" y="1940591"/>
                      <a:pt x="675684" y="1947255"/>
                    </a:cubicBezTo>
                    <a:cubicBezTo>
                      <a:pt x="667118" y="1972006"/>
                      <a:pt x="646180" y="1984382"/>
                      <a:pt x="625241" y="1978670"/>
                    </a:cubicBezTo>
                    <a:cubicBezTo>
                      <a:pt x="601448" y="1972006"/>
                      <a:pt x="588123" y="1951063"/>
                      <a:pt x="594786" y="1925360"/>
                    </a:cubicBezTo>
                    <a:cubicBezTo>
                      <a:pt x="606206" y="1879666"/>
                      <a:pt x="618579" y="1833019"/>
                      <a:pt x="630952" y="1787325"/>
                    </a:cubicBezTo>
                    <a:cubicBezTo>
                      <a:pt x="650939" y="1714023"/>
                      <a:pt x="669974" y="1640722"/>
                      <a:pt x="690912" y="1567421"/>
                    </a:cubicBezTo>
                    <a:cubicBezTo>
                      <a:pt x="695671" y="1549333"/>
                      <a:pt x="688057" y="1539813"/>
                      <a:pt x="676636" y="1528390"/>
                    </a:cubicBezTo>
                    <a:cubicBezTo>
                      <a:pt x="541488" y="1398923"/>
                      <a:pt x="408243" y="1267551"/>
                      <a:pt x="272144" y="1139036"/>
                    </a:cubicBezTo>
                    <a:cubicBezTo>
                      <a:pt x="178873" y="1050503"/>
                      <a:pt x="127478" y="944834"/>
                      <a:pt x="110347" y="817271"/>
                    </a:cubicBezTo>
                    <a:cubicBezTo>
                      <a:pt x="86553" y="630686"/>
                      <a:pt x="57049" y="445052"/>
                      <a:pt x="29448" y="259419"/>
                    </a:cubicBezTo>
                    <a:cubicBezTo>
                      <a:pt x="19931" y="193733"/>
                      <a:pt x="9462" y="128047"/>
                      <a:pt x="896" y="61410"/>
                    </a:cubicBezTo>
                    <a:cubicBezTo>
                      <a:pt x="-3863" y="29995"/>
                      <a:pt x="10413" y="10955"/>
                      <a:pt x="41821" y="5244"/>
                    </a:cubicBezTo>
                    <a:cubicBezTo>
                      <a:pt x="148417" y="-12844"/>
                      <a:pt x="237881" y="14763"/>
                      <a:pt x="303551" y="105200"/>
                    </a:cubicBezTo>
                    <a:cubicBezTo>
                      <a:pt x="310213" y="113768"/>
                      <a:pt x="323538" y="121383"/>
                      <a:pt x="334007" y="121383"/>
                    </a:cubicBezTo>
                    <a:cubicBezTo>
                      <a:pt x="447265" y="126143"/>
                      <a:pt x="525308" y="184213"/>
                      <a:pt x="560523" y="291786"/>
                    </a:cubicBezTo>
                    <a:cubicBezTo>
                      <a:pt x="595737" y="398406"/>
                      <a:pt x="630952" y="505978"/>
                      <a:pt x="665215" y="612598"/>
                    </a:cubicBezTo>
                    <a:cubicBezTo>
                      <a:pt x="671877" y="635445"/>
                      <a:pt x="684250" y="643061"/>
                      <a:pt x="707092" y="650677"/>
                    </a:cubicBezTo>
                    <a:cubicBezTo>
                      <a:pt x="745161" y="662101"/>
                      <a:pt x="784183" y="676380"/>
                      <a:pt x="816542" y="699227"/>
                    </a:cubicBezTo>
                    <a:cubicBezTo>
                      <a:pt x="933607" y="780144"/>
                      <a:pt x="1048769" y="862014"/>
                      <a:pt x="1162026" y="947691"/>
                    </a:cubicBezTo>
                    <a:cubicBezTo>
                      <a:pt x="1349520" y="1088581"/>
                      <a:pt x="1410432" y="1354180"/>
                      <a:pt x="1300981" y="1553141"/>
                    </a:cubicBezTo>
                    <a:cubicBezTo>
                      <a:pt x="1283849" y="1584556"/>
                      <a:pt x="1258153" y="1612163"/>
                      <a:pt x="1238166" y="1641674"/>
                    </a:cubicBezTo>
                    <a:cubicBezTo>
                      <a:pt x="1229600" y="1654049"/>
                      <a:pt x="1221986" y="1669281"/>
                      <a:pt x="1221986" y="1683560"/>
                    </a:cubicBezTo>
                    <a:cubicBezTo>
                      <a:pt x="1220083" y="1760670"/>
                      <a:pt x="1221034" y="1837779"/>
                      <a:pt x="1221034" y="1913936"/>
                    </a:cubicBezTo>
                    <a:cubicBezTo>
                      <a:pt x="1221034" y="1922504"/>
                      <a:pt x="1221034" y="1931072"/>
                      <a:pt x="1220083" y="1939639"/>
                    </a:cubicBezTo>
                    <a:cubicBezTo>
                      <a:pt x="1216276" y="1963439"/>
                      <a:pt x="1199144" y="1979622"/>
                      <a:pt x="1177254" y="1979622"/>
                    </a:cubicBezTo>
                    <a:cubicBezTo>
                      <a:pt x="1155364" y="1978670"/>
                      <a:pt x="1137281" y="1962487"/>
                      <a:pt x="1136329" y="1937736"/>
                    </a:cubicBezTo>
                    <a:cubicBezTo>
                      <a:pt x="1139184" y="1889185"/>
                      <a:pt x="1140136" y="1838731"/>
                      <a:pt x="1140136" y="1789229"/>
                    </a:cubicBezTo>
                    <a:cubicBezTo>
                      <a:pt x="1140136" y="1789229"/>
                      <a:pt x="1140136" y="1789229"/>
                      <a:pt x="1140136" y="1789229"/>
                    </a:cubicBezTo>
                    <a:close/>
                    <a:moveTo>
                      <a:pt x="352090" y="208965"/>
                    </a:moveTo>
                    <a:cubicBezTo>
                      <a:pt x="354946" y="222292"/>
                      <a:pt x="355897" y="229908"/>
                      <a:pt x="357801" y="236571"/>
                    </a:cubicBezTo>
                    <a:cubicBezTo>
                      <a:pt x="368270" y="271794"/>
                      <a:pt x="379691" y="307969"/>
                      <a:pt x="391112" y="343192"/>
                    </a:cubicBezTo>
                    <a:cubicBezTo>
                      <a:pt x="424423" y="449812"/>
                      <a:pt x="457734" y="556432"/>
                      <a:pt x="491045" y="663053"/>
                    </a:cubicBezTo>
                    <a:cubicBezTo>
                      <a:pt x="496756" y="681140"/>
                      <a:pt x="504370" y="685900"/>
                      <a:pt x="521501" y="676380"/>
                    </a:cubicBezTo>
                    <a:cubicBezTo>
                      <a:pt x="536729" y="667812"/>
                      <a:pt x="552909" y="662101"/>
                      <a:pt x="570040" y="656389"/>
                    </a:cubicBezTo>
                    <a:cubicBezTo>
                      <a:pt x="584316" y="651629"/>
                      <a:pt x="590027" y="644965"/>
                      <a:pt x="585268" y="628782"/>
                    </a:cubicBezTo>
                    <a:cubicBezTo>
                      <a:pt x="549102" y="521209"/>
                      <a:pt x="514839" y="413637"/>
                      <a:pt x="478673" y="306065"/>
                    </a:cubicBezTo>
                    <a:cubicBezTo>
                      <a:pt x="464396" y="262275"/>
                      <a:pt x="433940" y="231812"/>
                      <a:pt x="390160" y="216580"/>
                    </a:cubicBezTo>
                    <a:cubicBezTo>
                      <a:pt x="379691" y="211820"/>
                      <a:pt x="368270" y="211820"/>
                      <a:pt x="352090" y="208965"/>
                    </a:cubicBezTo>
                    <a:close/>
                  </a:path>
                </a:pathLst>
              </a:custGeom>
              <a:solidFill>
                <a:srgbClr val="000000"/>
              </a:solidFill>
              <a:ln w="9514" cap="flat">
                <a:noFill/>
                <a:prstDash val="solid"/>
                <a:miter/>
              </a:ln>
            </p:spPr>
            <p:txBody>
              <a:bodyPr rtlCol="0" anchor="ctr"/>
              <a:lstStyle/>
              <a:p>
                <a:pPr algn="l" rtl="0"/>
                <a:endParaRPr lang="en-US"/>
              </a:p>
            </p:txBody>
          </p:sp>
          <p:sp>
            <p:nvSpPr>
              <p:cNvPr id="10" name="Freeform 591">
                <a:extLst>
                  <a:ext uri="{FF2B5EF4-FFF2-40B4-BE49-F238E27FC236}">
                    <a16:creationId xmlns:a16="http://schemas.microsoft.com/office/drawing/2014/main" id="{4AF7E08C-48AE-EE08-3638-B9F9FBB5D44F}"/>
                  </a:ext>
                </a:extLst>
              </p:cNvPr>
              <p:cNvSpPr/>
              <p:nvPr/>
            </p:nvSpPr>
            <p:spPr>
              <a:xfrm>
                <a:off x="6916393" y="2229503"/>
                <a:ext cx="1657477" cy="1593611"/>
              </a:xfrm>
              <a:custGeom>
                <a:avLst/>
                <a:gdLst>
                  <a:gd name="connsiteX0" fmla="*/ 501581 w 1657477"/>
                  <a:gd name="connsiteY0" fmla="*/ 19 h 1593611"/>
                  <a:gd name="connsiteX1" fmla="*/ 809947 w 1657477"/>
                  <a:gd name="connsiteY1" fmla="*/ 127583 h 1593611"/>
                  <a:gd name="connsiteX2" fmla="*/ 848969 w 1657477"/>
                  <a:gd name="connsiteY2" fmla="*/ 128535 h 1593611"/>
                  <a:gd name="connsiteX3" fmla="*/ 1638918 w 1657477"/>
                  <a:gd name="connsiteY3" fmla="*/ 353199 h 1593611"/>
                  <a:gd name="connsiteX4" fmla="*/ 1628448 w 1657477"/>
                  <a:gd name="connsiteY4" fmla="*/ 670204 h 1593611"/>
                  <a:gd name="connsiteX5" fmla="*/ 1363863 w 1657477"/>
                  <a:gd name="connsiteY5" fmla="*/ 1128100 h 1593611"/>
                  <a:gd name="connsiteX6" fmla="*/ 870859 w 1657477"/>
                  <a:gd name="connsiteY6" fmla="*/ 1573620 h 1593611"/>
                  <a:gd name="connsiteX7" fmla="*/ 788057 w 1657477"/>
                  <a:gd name="connsiteY7" fmla="*/ 1573620 h 1593611"/>
                  <a:gd name="connsiteX8" fmla="*/ 218913 w 1657477"/>
                  <a:gd name="connsiteY8" fmla="*/ 1033855 h 1593611"/>
                  <a:gd name="connsiteX9" fmla="*/ 19046 w 1657477"/>
                  <a:gd name="connsiteY9" fmla="*/ 636885 h 1593611"/>
                  <a:gd name="connsiteX10" fmla="*/ 195119 w 1657477"/>
                  <a:gd name="connsiteY10" fmla="*/ 96168 h 1593611"/>
                  <a:gd name="connsiteX11" fmla="*/ 501581 w 1657477"/>
                  <a:gd name="connsiteY11" fmla="*/ 19 h 1593611"/>
                  <a:gd name="connsiteX12" fmla="*/ 87572 w 1657477"/>
                  <a:gd name="connsiteY12" fmla="*/ 487426 h 1593611"/>
                  <a:gd name="connsiteX13" fmla="*/ 81861 w 1657477"/>
                  <a:gd name="connsiteY13" fmla="*/ 488378 h 1593611"/>
                  <a:gd name="connsiteX14" fmla="*/ 117076 w 1657477"/>
                  <a:gd name="connsiteY14" fmla="*/ 657828 h 1593611"/>
                  <a:gd name="connsiteX15" fmla="*/ 288390 w 1657477"/>
                  <a:gd name="connsiteY15" fmla="*/ 978641 h 1593611"/>
                  <a:gd name="connsiteX16" fmla="*/ 812802 w 1657477"/>
                  <a:gd name="connsiteY16" fmla="*/ 1483183 h 1593611"/>
                  <a:gd name="connsiteX17" fmla="*/ 850872 w 1657477"/>
                  <a:gd name="connsiteY17" fmla="*/ 1479375 h 1593611"/>
                  <a:gd name="connsiteX18" fmla="*/ 1242991 w 1657477"/>
                  <a:gd name="connsiteY18" fmla="*/ 1130955 h 1593611"/>
                  <a:gd name="connsiteX19" fmla="*/ 1523756 w 1657477"/>
                  <a:gd name="connsiteY19" fmla="*/ 710186 h 1593611"/>
                  <a:gd name="connsiteX20" fmla="*/ 1558019 w 1657477"/>
                  <a:gd name="connsiteY20" fmla="*/ 379854 h 1593611"/>
                  <a:gd name="connsiteX21" fmla="*/ 1055497 w 1657477"/>
                  <a:gd name="connsiteY21" fmla="*/ 102832 h 1593611"/>
                  <a:gd name="connsiteX22" fmla="*/ 871810 w 1657477"/>
                  <a:gd name="connsiteY22" fmla="*/ 225635 h 1593611"/>
                  <a:gd name="connsiteX23" fmla="*/ 785202 w 1657477"/>
                  <a:gd name="connsiteY23" fmla="*/ 224683 h 1593611"/>
                  <a:gd name="connsiteX24" fmla="*/ 780443 w 1657477"/>
                  <a:gd name="connsiteY24" fmla="*/ 218972 h 1593611"/>
                  <a:gd name="connsiteX25" fmla="*/ 342640 w 1657477"/>
                  <a:gd name="connsiteY25" fmla="*/ 110447 h 1593611"/>
                  <a:gd name="connsiteX26" fmla="*/ 87572 w 1657477"/>
                  <a:gd name="connsiteY26" fmla="*/ 487426 h 15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7477" h="1593611">
                    <a:moveTo>
                      <a:pt x="501581" y="19"/>
                    </a:moveTo>
                    <a:cubicBezTo>
                      <a:pt x="609129" y="1923"/>
                      <a:pt x="718579" y="42858"/>
                      <a:pt x="809947" y="127583"/>
                    </a:cubicBezTo>
                    <a:cubicBezTo>
                      <a:pt x="824223" y="140910"/>
                      <a:pt x="833740" y="141862"/>
                      <a:pt x="848969" y="128535"/>
                    </a:cubicBezTo>
                    <a:cubicBezTo>
                      <a:pt x="1116409" y="-115169"/>
                      <a:pt x="1538985" y="4779"/>
                      <a:pt x="1638918" y="353199"/>
                    </a:cubicBezTo>
                    <a:cubicBezTo>
                      <a:pt x="1669373" y="459819"/>
                      <a:pt x="1659856" y="565487"/>
                      <a:pt x="1628448" y="670204"/>
                    </a:cubicBezTo>
                    <a:cubicBezTo>
                      <a:pt x="1578006" y="844414"/>
                      <a:pt x="1479024" y="991016"/>
                      <a:pt x="1363863" y="1128100"/>
                    </a:cubicBezTo>
                    <a:cubicBezTo>
                      <a:pt x="1219198" y="1298501"/>
                      <a:pt x="1052642" y="1444153"/>
                      <a:pt x="870859" y="1573620"/>
                    </a:cubicBezTo>
                    <a:cubicBezTo>
                      <a:pt x="833740" y="1600275"/>
                      <a:pt x="824223" y="1600275"/>
                      <a:pt x="788057" y="1573620"/>
                    </a:cubicBezTo>
                    <a:cubicBezTo>
                      <a:pt x="573914" y="1419401"/>
                      <a:pt x="378806" y="1246143"/>
                      <a:pt x="218913" y="1033855"/>
                    </a:cubicBezTo>
                    <a:cubicBezTo>
                      <a:pt x="128497" y="913907"/>
                      <a:pt x="57116" y="783488"/>
                      <a:pt x="19046" y="636885"/>
                    </a:cubicBezTo>
                    <a:cubicBezTo>
                      <a:pt x="-36155" y="425548"/>
                      <a:pt x="30467" y="220875"/>
                      <a:pt x="195119" y="96168"/>
                    </a:cubicBezTo>
                    <a:cubicBezTo>
                      <a:pt x="277921" y="33338"/>
                      <a:pt x="382613" y="-933"/>
                      <a:pt x="501581" y="19"/>
                    </a:cubicBezTo>
                    <a:close/>
                    <a:moveTo>
                      <a:pt x="87572" y="487426"/>
                    </a:moveTo>
                    <a:cubicBezTo>
                      <a:pt x="85668" y="487426"/>
                      <a:pt x="83765" y="488378"/>
                      <a:pt x="81861" y="488378"/>
                    </a:cubicBezTo>
                    <a:cubicBezTo>
                      <a:pt x="93282" y="544544"/>
                      <a:pt x="100896" y="602614"/>
                      <a:pt x="117076" y="657828"/>
                    </a:cubicBezTo>
                    <a:cubicBezTo>
                      <a:pt x="151339" y="776824"/>
                      <a:pt x="215106" y="880588"/>
                      <a:pt x="288390" y="978641"/>
                    </a:cubicBezTo>
                    <a:cubicBezTo>
                      <a:pt x="435911" y="1174746"/>
                      <a:pt x="616743" y="1336580"/>
                      <a:pt x="812802" y="1483183"/>
                    </a:cubicBezTo>
                    <a:cubicBezTo>
                      <a:pt x="828030" y="1494607"/>
                      <a:pt x="838499" y="1488895"/>
                      <a:pt x="850872" y="1479375"/>
                    </a:cubicBezTo>
                    <a:cubicBezTo>
                      <a:pt x="991731" y="1374659"/>
                      <a:pt x="1124023" y="1259471"/>
                      <a:pt x="1242991" y="1130955"/>
                    </a:cubicBezTo>
                    <a:cubicBezTo>
                      <a:pt x="1359104" y="1005296"/>
                      <a:pt x="1461893" y="871069"/>
                      <a:pt x="1523756" y="710186"/>
                    </a:cubicBezTo>
                    <a:cubicBezTo>
                      <a:pt x="1565633" y="603566"/>
                      <a:pt x="1586572" y="494090"/>
                      <a:pt x="1558019" y="379854"/>
                    </a:cubicBezTo>
                    <a:cubicBezTo>
                      <a:pt x="1504721" y="163758"/>
                      <a:pt x="1267737" y="32386"/>
                      <a:pt x="1055497" y="102832"/>
                    </a:cubicBezTo>
                    <a:cubicBezTo>
                      <a:pt x="983165" y="126631"/>
                      <a:pt x="921301" y="167565"/>
                      <a:pt x="871810" y="225635"/>
                    </a:cubicBezTo>
                    <a:cubicBezTo>
                      <a:pt x="841354" y="260858"/>
                      <a:pt x="816609" y="260858"/>
                      <a:pt x="785202" y="224683"/>
                    </a:cubicBezTo>
                    <a:cubicBezTo>
                      <a:pt x="783298" y="222779"/>
                      <a:pt x="782347" y="220875"/>
                      <a:pt x="780443" y="218972"/>
                    </a:cubicBezTo>
                    <a:cubicBezTo>
                      <a:pt x="670992" y="95216"/>
                      <a:pt x="493967" y="50474"/>
                      <a:pt x="342640" y="110447"/>
                    </a:cubicBezTo>
                    <a:cubicBezTo>
                      <a:pt x="185602" y="172325"/>
                      <a:pt x="84716" y="320832"/>
                      <a:pt x="87572" y="487426"/>
                    </a:cubicBezTo>
                    <a:close/>
                  </a:path>
                </a:pathLst>
              </a:custGeom>
              <a:solidFill>
                <a:srgbClr val="000000"/>
              </a:solidFill>
              <a:ln w="9514" cap="flat">
                <a:noFill/>
                <a:prstDash val="solid"/>
                <a:miter/>
              </a:ln>
            </p:spPr>
            <p:txBody>
              <a:bodyPr rtlCol="0" anchor="ctr"/>
              <a:lstStyle/>
              <a:p>
                <a:pPr algn="l" rtl="0"/>
                <a:endParaRPr lang="en-US"/>
              </a:p>
            </p:txBody>
          </p:sp>
        </p:grpSp>
      </p:grpSp>
      <p:sp>
        <p:nvSpPr>
          <p:cNvPr id="12" name="TextBox 11">
            <a:extLst>
              <a:ext uri="{FF2B5EF4-FFF2-40B4-BE49-F238E27FC236}">
                <a16:creationId xmlns:a16="http://schemas.microsoft.com/office/drawing/2014/main" id="{D6E7D5BC-23EE-595A-D748-E31E9DFECD32}"/>
              </a:ext>
            </a:extLst>
          </p:cNvPr>
          <p:cNvSpPr txBox="1"/>
          <p:nvPr/>
        </p:nvSpPr>
        <p:spPr>
          <a:xfrm>
            <a:off x="209036" y="6136849"/>
            <a:ext cx="6374245" cy="369332"/>
          </a:xfrm>
          <a:prstGeom prst="rect">
            <a:avLst/>
          </a:prstGeom>
          <a:noFill/>
        </p:spPr>
        <p:txBody>
          <a:bodyPr wrap="none" lIns="91440" tIns="45720" rIns="91440" bIns="45720" rtlCol="0" anchor="t">
            <a:spAutoFit/>
          </a:bodyPr>
          <a:lstStyle/>
          <a:p>
            <a:r>
              <a:rPr lang="en-IE">
                <a:solidFill>
                  <a:srgbClr val="000000"/>
                </a:solidFill>
                <a:hlinkClick r:id="rId3">
                  <a:extLst>
                    <a:ext uri="{A12FA001-AC4F-418D-AE19-62706E023703}">
                      <ahyp:hlinkClr xmlns:ahyp="http://schemas.microsoft.com/office/drawing/2018/hyperlinkcolor" val="tx"/>
                    </a:ext>
                  </a:extLst>
                </a:hlinkClick>
              </a:rPr>
              <a:t>EĞİTMEN KILAVUZU içinde yer alan etik matriksi inceleyebilirsiniz. </a:t>
            </a:r>
            <a:endParaRPr lang="en-IE">
              <a:solidFill>
                <a:srgbClr val="000000"/>
              </a:solidFill>
              <a:cs typeface="Calibri"/>
            </a:endParaRPr>
          </a:p>
        </p:txBody>
      </p:sp>
    </p:spTree>
    <p:extLst>
      <p:ext uri="{BB962C8B-B14F-4D97-AF65-F5344CB8AC3E}">
        <p14:creationId xmlns:p14="http://schemas.microsoft.com/office/powerpoint/2010/main" val="3956880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77EE07-A18B-CC24-9598-ABE424BAC1F3}"/>
              </a:ext>
            </a:extLst>
          </p:cNvPr>
          <p:cNvSpPr>
            <a:spLocks noGrp="1"/>
          </p:cNvSpPr>
          <p:nvPr>
            <p:ph type="body" sz="quarter" idx="18"/>
          </p:nvPr>
        </p:nvSpPr>
        <p:spPr>
          <a:xfrm>
            <a:off x="898357" y="1810139"/>
            <a:ext cx="5427798" cy="3800247"/>
          </a:xfrm>
        </p:spPr>
        <p:txBody>
          <a:bodyPr lIns="91440" tIns="45720" rIns="91440" bIns="45720" anchor="t"/>
          <a:lstStyle/>
          <a:p>
            <a:r>
              <a:rPr lang="tr-TR"/>
              <a:t>Şirketler nasıl yönetilir? Şirketleri yöneten yasal sistemler ve kuralların bir sonucu olarak, şirketlerin toplumlar üzerinde nasıl bir etkisi var?</a:t>
            </a:r>
            <a:endParaRPr lang="tr-TR">
              <a:ea typeface="Calibri"/>
              <a:cs typeface="Calibri"/>
            </a:endParaRPr>
          </a:p>
          <a:p>
            <a:r>
              <a:rPr lang="tr-TR"/>
              <a:t>Şirket stratejileri kamu malına ve toplumsal refaha katkıda bulunuyor mu?</a:t>
            </a:r>
            <a:endParaRPr lang="tr-TR">
              <a:ea typeface="Calibri"/>
              <a:cs typeface="Calibri"/>
            </a:endParaRPr>
          </a:p>
          <a:p>
            <a:r>
              <a:rPr lang="tr-TR"/>
              <a:t>Sürdürülebilir kalkınmayı geliştiren yasa ve politikaların oluşturulmasını ve etkili bir şekilde uygulanmasını destekliyorlar mı?</a:t>
            </a:r>
            <a:endParaRPr lang="tr-TR">
              <a:ea typeface="Calibri"/>
              <a:cs typeface="Calibri"/>
            </a:endParaRPr>
          </a:p>
        </p:txBody>
      </p:sp>
      <p:sp>
        <p:nvSpPr>
          <p:cNvPr id="3" name="Text Placeholder 2">
            <a:extLst>
              <a:ext uri="{FF2B5EF4-FFF2-40B4-BE49-F238E27FC236}">
                <a16:creationId xmlns:a16="http://schemas.microsoft.com/office/drawing/2014/main" id="{C9209A61-1005-7374-27FB-54CB4B7DDB82}"/>
              </a:ext>
            </a:extLst>
          </p:cNvPr>
          <p:cNvSpPr>
            <a:spLocks noGrp="1"/>
          </p:cNvSpPr>
          <p:nvPr>
            <p:ph type="body" sz="quarter" idx="16"/>
          </p:nvPr>
        </p:nvSpPr>
        <p:spPr>
          <a:xfrm>
            <a:off x="898358" y="666307"/>
            <a:ext cx="4990998" cy="992652"/>
          </a:xfrm>
        </p:spPr>
        <p:txBody>
          <a:bodyPr lIns="91440" tIns="45720" rIns="91440" bIns="45720" anchor="t">
            <a:noAutofit/>
          </a:bodyPr>
          <a:lstStyle/>
          <a:p>
            <a:pPr algn="l" rtl="0"/>
            <a:r>
              <a:rPr lang="en-US" b="1"/>
              <a:t>Temel 4 – İyi </a:t>
            </a:r>
            <a:r>
              <a:rPr lang="en-US" b="1" err="1"/>
              <a:t>Kurumsal</a:t>
            </a:r>
            <a:r>
              <a:rPr lang="en-US" b="1"/>
              <a:t> </a:t>
            </a:r>
            <a:r>
              <a:rPr lang="en-US" b="1" err="1"/>
              <a:t>Vatandaşlık</a:t>
            </a:r>
            <a:endParaRPr lang="en-IE" b="1" err="1"/>
          </a:p>
        </p:txBody>
      </p:sp>
      <p:pic>
        <p:nvPicPr>
          <p:cNvPr id="5122" name="Picture 2" descr="pillar 4">
            <a:extLst>
              <a:ext uri="{FF2B5EF4-FFF2-40B4-BE49-F238E27FC236}">
                <a16:creationId xmlns:a16="http://schemas.microsoft.com/office/drawing/2014/main" id="{A319C9DD-D265-E477-7A8A-F6022CE8DF5D}"/>
              </a:ext>
            </a:extLst>
          </p:cNvPr>
          <p:cNvPicPr>
            <a:picLocks noGrp="1" noChangeAspect="1" noChangeArrowheads="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B64B44-57E8-3045-3260-6C2A4A97F5C4}"/>
              </a:ext>
            </a:extLst>
          </p:cNvPr>
          <p:cNvSpPr txBox="1"/>
          <p:nvPr/>
        </p:nvSpPr>
        <p:spPr>
          <a:xfrm>
            <a:off x="7539136" y="4815252"/>
            <a:ext cx="2668554" cy="692497"/>
          </a:xfrm>
          <a:prstGeom prst="rect">
            <a:avLst/>
          </a:prstGeom>
          <a:solidFill>
            <a:srgbClr val="EF4136"/>
          </a:solidFill>
        </p:spPr>
        <p:txBody>
          <a:bodyPr wrap="square" rtlCol="0">
            <a:spAutoFit/>
          </a:bodyPr>
          <a:lstStyle/>
          <a:p>
            <a:pPr algn="l" rtl="0"/>
            <a:r>
              <a:rPr lang="en-IE" sz="1950" b="1">
                <a:solidFill>
                  <a:schemeClr val="bg2"/>
                </a:solidFill>
              </a:rPr>
              <a:t>İYİ KURUMSAL VATANDAŞLIK</a:t>
            </a:r>
          </a:p>
        </p:txBody>
      </p:sp>
      <p:sp>
        <p:nvSpPr>
          <p:cNvPr id="4" name="TextBox 3">
            <a:extLst>
              <a:ext uri="{FF2B5EF4-FFF2-40B4-BE49-F238E27FC236}">
                <a16:creationId xmlns:a16="http://schemas.microsoft.com/office/drawing/2014/main" id="{13C97A0D-C456-7479-DB91-839662E66F18}"/>
              </a:ext>
            </a:extLst>
          </p:cNvPr>
          <p:cNvSpPr txBox="1"/>
          <p:nvPr/>
        </p:nvSpPr>
        <p:spPr>
          <a:xfrm>
            <a:off x="9610212" y="4551482"/>
            <a:ext cx="1349708" cy="392415"/>
          </a:xfrm>
          <a:prstGeom prst="rect">
            <a:avLst/>
          </a:prstGeom>
          <a:solidFill>
            <a:srgbClr val="EF4136"/>
          </a:solidFill>
        </p:spPr>
        <p:txBody>
          <a:bodyPr wrap="square" lIns="91440" tIns="45720" rIns="91440" bIns="45720" rtlCol="0" anchor="t">
            <a:spAutoFit/>
          </a:bodyPr>
          <a:lstStyle/>
          <a:p>
            <a:pPr algn="l" rtl="0"/>
            <a:endParaRPr lang="en-IE" sz="1950" b="1">
              <a:solidFill>
                <a:schemeClr val="bg2"/>
              </a:solidFill>
              <a:ea typeface="Calibri"/>
              <a:cs typeface="Calibri"/>
            </a:endParaRPr>
          </a:p>
        </p:txBody>
      </p:sp>
    </p:spTree>
    <p:extLst>
      <p:ext uri="{BB962C8B-B14F-4D97-AF65-F5344CB8AC3E}">
        <p14:creationId xmlns:p14="http://schemas.microsoft.com/office/powerpoint/2010/main" val="24358071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9778BB-A65E-2C90-9B70-349B84DFE624}"/>
              </a:ext>
            </a:extLst>
          </p:cNvPr>
          <p:cNvSpPr txBox="1"/>
          <p:nvPr/>
        </p:nvSpPr>
        <p:spPr>
          <a:xfrm>
            <a:off x="682557" y="1951672"/>
            <a:ext cx="9322424"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err="1">
                <a:solidFill>
                  <a:srgbClr val="000000"/>
                </a:solidFill>
              </a:rPr>
              <a:t>Korthaller</a:t>
            </a:r>
            <a:r>
              <a:rPr lang="en-US" sz="2200" dirty="0">
                <a:solidFill>
                  <a:srgbClr val="000000"/>
                </a:solidFill>
              </a:rPr>
              <a:t>, Michiel. (2006). </a:t>
            </a:r>
            <a:r>
              <a:rPr lang="en-US" sz="2200" dirty="0" err="1">
                <a:solidFill>
                  <a:srgbClr val="000000"/>
                </a:solidFill>
              </a:rPr>
              <a:t>Gıda</a:t>
            </a:r>
            <a:r>
              <a:rPr lang="en-US" sz="2200" dirty="0">
                <a:solidFill>
                  <a:srgbClr val="000000"/>
                </a:solidFill>
              </a:rPr>
              <a:t> </a:t>
            </a:r>
            <a:r>
              <a:rPr lang="en-US" sz="2200" dirty="0" err="1">
                <a:solidFill>
                  <a:srgbClr val="000000"/>
                </a:solidFill>
              </a:rPr>
              <a:t>Üretimi</a:t>
            </a:r>
            <a:r>
              <a:rPr lang="en-US" sz="2200" dirty="0">
                <a:solidFill>
                  <a:srgbClr val="000000"/>
                </a:solidFill>
              </a:rPr>
              <a:t> </a:t>
            </a:r>
            <a:r>
              <a:rPr lang="en-US" sz="2200" dirty="0" err="1">
                <a:solidFill>
                  <a:srgbClr val="000000"/>
                </a:solidFill>
              </a:rPr>
              <a:t>ve</a:t>
            </a:r>
            <a:r>
              <a:rPr lang="en-US" sz="2200" dirty="0">
                <a:solidFill>
                  <a:srgbClr val="000000"/>
                </a:solidFill>
              </a:rPr>
              <a:t> </a:t>
            </a:r>
            <a:r>
              <a:rPr lang="en-US" sz="2200" dirty="0" err="1">
                <a:solidFill>
                  <a:srgbClr val="000000"/>
                </a:solidFill>
              </a:rPr>
              <a:t>Tüketimi</a:t>
            </a:r>
            <a:r>
              <a:rPr lang="en-US" sz="2200" dirty="0">
                <a:solidFill>
                  <a:srgbClr val="000000"/>
                </a:solidFill>
              </a:rPr>
              <a:t> </a:t>
            </a:r>
            <a:r>
              <a:rPr lang="en-US" sz="2200" dirty="0" err="1">
                <a:solidFill>
                  <a:srgbClr val="000000"/>
                </a:solidFill>
              </a:rPr>
              <a:t>Etiği</a:t>
            </a:r>
            <a:r>
              <a:rPr lang="en-US" sz="2200" dirty="0">
                <a:solidFill>
                  <a:srgbClr val="000000"/>
                </a:solidFill>
              </a:rPr>
              <a:t>. </a:t>
            </a:r>
            <a:r>
              <a:rPr lang="en-US" sz="2200" dirty="0" err="1">
                <a:solidFill>
                  <a:srgbClr val="000000"/>
                </a:solidFill>
              </a:rPr>
              <a:t>Gıda</a:t>
            </a:r>
            <a:r>
              <a:rPr lang="en-US" sz="2200" dirty="0">
                <a:solidFill>
                  <a:srgbClr val="000000"/>
                </a:solidFill>
              </a:rPr>
              <a:t> </a:t>
            </a:r>
            <a:r>
              <a:rPr lang="en-US" sz="2200" dirty="0" err="1">
                <a:solidFill>
                  <a:srgbClr val="000000"/>
                </a:solidFill>
              </a:rPr>
              <a:t>Ürünleri</a:t>
            </a:r>
            <a:r>
              <a:rPr lang="en-US" sz="2200" dirty="0">
                <a:solidFill>
                  <a:srgbClr val="000000"/>
                </a:solidFill>
              </a:rPr>
              <a:t> </a:t>
            </a:r>
            <a:r>
              <a:rPr lang="en-US" sz="2200" dirty="0" err="1">
                <a:solidFill>
                  <a:srgbClr val="000000"/>
                </a:solidFill>
              </a:rPr>
              <a:t>Tüketicilerini</a:t>
            </a:r>
            <a:r>
              <a:rPr lang="en-US" sz="2200" dirty="0">
                <a:solidFill>
                  <a:srgbClr val="000000"/>
                </a:solidFill>
              </a:rPr>
              <a:t> </a:t>
            </a:r>
            <a:r>
              <a:rPr lang="en-US" sz="2200" dirty="0" err="1">
                <a:solidFill>
                  <a:srgbClr val="000000"/>
                </a:solidFill>
              </a:rPr>
              <a:t>Anlamak</a:t>
            </a:r>
            <a:r>
              <a:rPr lang="en-US" sz="2200" dirty="0">
                <a:solidFill>
                  <a:srgbClr val="000000"/>
                </a:solidFill>
              </a:rPr>
              <a:t>. 10.1533/9781845692506.5.624. </a:t>
            </a:r>
            <a:r>
              <a:rPr lang="en-US" sz="2200" dirty="0" err="1">
                <a:solidFill>
                  <a:srgbClr val="000000"/>
                </a:solidFill>
                <a:hlinkClick r:id="rId2">
                  <a:extLst>
                    <a:ext uri="{A12FA001-AC4F-418D-AE19-62706E023703}">
                      <ahyp:hlinkClr xmlns:ahyp="http://schemas.microsoft.com/office/drawing/2018/hyperlinkcolor" val="tx"/>
                    </a:ext>
                  </a:extLst>
                </a:hlinkClick>
              </a:rPr>
              <a:t>Bağlantı</a:t>
            </a:r>
            <a:endParaRPr lang="en-US" sz="2200" dirty="0">
              <a:solidFill>
                <a:srgbClr val="000000"/>
              </a:solidFill>
            </a:endParaRPr>
          </a:p>
          <a:p>
            <a:pPr marL="285750" indent="-285750" algn="l" rtl="0">
              <a:buFont typeface="Arial" panose="020B0604020202020204" pitchFamily="34" charset="0"/>
              <a:buChar char="•"/>
            </a:pPr>
            <a:endParaRPr lang="en-US" sz="2200" dirty="0">
              <a:solidFill>
                <a:srgbClr val="000000"/>
              </a:solidFill>
            </a:endParaRPr>
          </a:p>
          <a:p>
            <a:pPr marL="285750" indent="-285750" algn="l" rtl="0">
              <a:buFont typeface="Arial" panose="020B0604020202020204" pitchFamily="34" charset="0"/>
              <a:buChar char="•"/>
            </a:pPr>
            <a:r>
              <a:rPr lang="en-US" sz="2200" dirty="0" err="1">
                <a:solidFill>
                  <a:srgbClr val="000000"/>
                </a:solidFill>
                <a:hlinkClick r:id="rId3">
                  <a:extLst>
                    <a:ext uri="{A12FA001-AC4F-418D-AE19-62706E023703}">
                      <ahyp:hlinkClr xmlns:ahyp="http://schemas.microsoft.com/office/drawing/2018/hyperlinkcolor" val="tx"/>
                    </a:ext>
                  </a:extLst>
                </a:hlinkClick>
              </a:rPr>
              <a:t>Yerel</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topluluklar</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için</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esnek</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gıda</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sistemleri</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geliştirerek</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küresel</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gıda</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üretim</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ve</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tüketim</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kalıplarını</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yeniden</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gözden</a:t>
            </a:r>
            <a:r>
              <a:rPr lang="en-US" sz="2200" dirty="0">
                <a:solidFill>
                  <a:srgbClr val="000000"/>
                </a:solidFill>
                <a:hlinkClick r:id="rId3">
                  <a:extLst>
                    <a:ext uri="{A12FA001-AC4F-418D-AE19-62706E023703}">
                      <ahyp:hlinkClr xmlns:ahyp="http://schemas.microsoft.com/office/drawing/2018/hyperlinkcolor" val="tx"/>
                    </a:ext>
                  </a:extLst>
                </a:hlinkClick>
              </a:rPr>
              <a:t> </a:t>
            </a:r>
            <a:r>
              <a:rPr lang="en-US" sz="2200" dirty="0" err="1">
                <a:solidFill>
                  <a:srgbClr val="000000"/>
                </a:solidFill>
                <a:hlinkClick r:id="rId3">
                  <a:extLst>
                    <a:ext uri="{A12FA001-AC4F-418D-AE19-62706E023703}">
                      <ahyp:hlinkClr xmlns:ahyp="http://schemas.microsoft.com/office/drawing/2018/hyperlinkcolor" val="tx"/>
                    </a:ext>
                  </a:extLst>
                </a:hlinkClick>
              </a:rPr>
              <a:t>geçirmek</a:t>
            </a:r>
            <a:r>
              <a:rPr lang="en-US" sz="2200" dirty="0">
                <a:solidFill>
                  <a:srgbClr val="000000"/>
                </a:solidFill>
                <a:hlinkClick r:id="rId3">
                  <a:extLst>
                    <a:ext uri="{A12FA001-AC4F-418D-AE19-62706E023703}">
                      <ahyp:hlinkClr xmlns:ahyp="http://schemas.microsoft.com/office/drawing/2018/hyperlinkcolor" val="tx"/>
                    </a:ext>
                  </a:extLst>
                </a:hlinkClick>
              </a:rPr>
              <a:t> – ScienceDirect</a:t>
            </a:r>
            <a:endParaRPr lang="en-US" sz="2200" dirty="0">
              <a:solidFill>
                <a:srgbClr val="000000"/>
              </a:solidFill>
            </a:endParaRPr>
          </a:p>
          <a:p>
            <a:pPr marL="285750" indent="-285750" algn="l" rtl="0">
              <a:buFont typeface="Arial" panose="020B0604020202020204" pitchFamily="34" charset="0"/>
              <a:buChar char="•"/>
            </a:pPr>
            <a:endParaRPr lang="en-US" sz="2200" dirty="0">
              <a:solidFill>
                <a:srgbClr val="000000"/>
              </a:solidFill>
            </a:endParaRPr>
          </a:p>
          <a:p>
            <a:pPr marL="285750" indent="-285750" algn="l" rtl="0">
              <a:buFont typeface="Arial" panose="020B0604020202020204" pitchFamily="34" charset="0"/>
              <a:buChar char="•"/>
            </a:pPr>
            <a:r>
              <a:rPr lang="en-IE" sz="2200" dirty="0">
                <a:solidFill>
                  <a:srgbClr val="000000"/>
                </a:solidFill>
                <a:hlinkClick r:id="rId4">
                  <a:extLst>
                    <a:ext uri="{A12FA001-AC4F-418D-AE19-62706E023703}">
                      <ahyp:hlinkClr xmlns:ahyp="http://schemas.microsoft.com/office/drawing/2018/hyperlinkcolor" val="tx"/>
                    </a:ext>
                  </a:extLst>
                </a:hlinkClick>
              </a:rPr>
              <a:t>2010-Ethics-A-toolkit-for-food-businesses.pdf</a:t>
            </a:r>
            <a:endParaRPr lang="en-IE" sz="2200" dirty="0">
              <a:solidFill>
                <a:srgbClr val="000000"/>
              </a:solidFill>
            </a:endParaRPr>
          </a:p>
          <a:p>
            <a:pPr marL="285750" indent="-285750" algn="l" rtl="0">
              <a:buFont typeface="Arial" panose="020B0604020202020204" pitchFamily="34" charset="0"/>
              <a:buChar char="•"/>
            </a:pPr>
            <a:endParaRPr lang="en-IE" sz="2200" dirty="0">
              <a:solidFill>
                <a:srgbClr val="000000"/>
              </a:solidFill>
            </a:endParaRPr>
          </a:p>
          <a:p>
            <a:pPr marL="285750" indent="-285750" algn="l" rtl="0">
              <a:buFont typeface="Arial" panose="020B0604020202020204" pitchFamily="34" charset="0"/>
              <a:buChar char="•"/>
            </a:pPr>
            <a:r>
              <a:rPr lang="en-US" sz="2200" dirty="0">
                <a:solidFill>
                  <a:srgbClr val="000000"/>
                </a:solidFill>
                <a:hlinkClick r:id="rId5">
                  <a:extLst>
                    <a:ext uri="{A12FA001-AC4F-418D-AE19-62706E023703}">
                      <ahyp:hlinkClr xmlns:ahyp="http://schemas.microsoft.com/office/drawing/2018/hyperlinkcolor" val="tx"/>
                    </a:ext>
                  </a:extLst>
                </a:hlinkClick>
              </a:rPr>
              <a:t>AB, </a:t>
            </a:r>
            <a:r>
              <a:rPr lang="en-US" sz="2200" dirty="0" err="1">
                <a:solidFill>
                  <a:srgbClr val="000000"/>
                </a:solidFill>
                <a:hlinkClick r:id="rId5">
                  <a:extLst>
                    <a:ext uri="{A12FA001-AC4F-418D-AE19-62706E023703}">
                      <ahyp:hlinkClr xmlns:ahyp="http://schemas.microsoft.com/office/drawing/2018/hyperlinkcolor" val="tx"/>
                    </a:ext>
                  </a:extLst>
                </a:hlinkClick>
              </a:rPr>
              <a:t>işlemeden</a:t>
            </a:r>
            <a:r>
              <a:rPr lang="en-US" sz="2200" dirty="0">
                <a:solidFill>
                  <a:srgbClr val="000000"/>
                </a:solidFill>
                <a:hlinkClick r:id="rId5">
                  <a:extLst>
                    <a:ext uri="{A12FA001-AC4F-418D-AE19-62706E023703}">
                      <ahyp:hlinkClr xmlns:ahyp="http://schemas.microsoft.com/office/drawing/2018/hyperlinkcolor" val="tx"/>
                    </a:ext>
                  </a:extLst>
                </a:hlinkClick>
              </a:rPr>
              <a:t> eve </a:t>
            </a:r>
            <a:r>
              <a:rPr lang="en-US" sz="2200" dirty="0" err="1">
                <a:solidFill>
                  <a:srgbClr val="000000"/>
                </a:solidFill>
                <a:hlinkClick r:id="rId5">
                  <a:extLst>
                    <a:ext uri="{A12FA001-AC4F-418D-AE19-62706E023703}">
                      <ahyp:hlinkClr xmlns:ahyp="http://schemas.microsoft.com/office/drawing/2018/hyperlinkcolor" val="tx"/>
                    </a:ext>
                  </a:extLst>
                </a:hlinkClick>
              </a:rPr>
              <a:t>kadar</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yasal</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olarak</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bağlayıcı</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gıda</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atığı</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hedefleri</a:t>
            </a:r>
            <a:r>
              <a:rPr lang="en-US" sz="2200" dirty="0">
                <a:solidFill>
                  <a:srgbClr val="000000"/>
                </a:solidFill>
                <a:hlinkClick r:id="rId5">
                  <a:extLst>
                    <a:ext uri="{A12FA001-AC4F-418D-AE19-62706E023703}">
                      <ahyp:hlinkClr xmlns:ahyp="http://schemas.microsoft.com/office/drawing/2018/hyperlinkcolor" val="tx"/>
                    </a:ext>
                  </a:extLst>
                </a:hlinkClick>
              </a:rPr>
              <a:t> </a:t>
            </a:r>
            <a:r>
              <a:rPr lang="en-US" sz="2200" dirty="0" err="1">
                <a:solidFill>
                  <a:srgbClr val="000000"/>
                </a:solidFill>
                <a:hlinkClick r:id="rId5">
                  <a:extLst>
                    <a:ext uri="{A12FA001-AC4F-418D-AE19-62706E023703}">
                      <ahyp:hlinkClr xmlns:ahyp="http://schemas.microsoft.com/office/drawing/2018/hyperlinkcolor" val="tx"/>
                    </a:ext>
                  </a:extLst>
                </a:hlinkClick>
              </a:rPr>
              <a:t>belirliyor</a:t>
            </a:r>
            <a:r>
              <a:rPr lang="en-US" sz="2200" dirty="0">
                <a:solidFill>
                  <a:srgbClr val="000000"/>
                </a:solidFill>
                <a:hlinkClick r:id="rId5">
                  <a:extLst>
                    <a:ext uri="{A12FA001-AC4F-418D-AE19-62706E023703}">
                      <ahyp:hlinkClr xmlns:ahyp="http://schemas.microsoft.com/office/drawing/2018/hyperlinkcolor" val="tx"/>
                    </a:ext>
                  </a:extLst>
                </a:hlinkClick>
              </a:rPr>
              <a:t> (foodnavigator.com)</a:t>
            </a:r>
            <a:endParaRPr lang="en-IE" sz="2200" dirty="0">
              <a:solidFill>
                <a:srgbClr val="000000"/>
              </a:solidFill>
            </a:endParaRPr>
          </a:p>
        </p:txBody>
      </p:sp>
      <p:sp>
        <p:nvSpPr>
          <p:cNvPr id="3" name="TextBox 2">
            <a:extLst>
              <a:ext uri="{FF2B5EF4-FFF2-40B4-BE49-F238E27FC236}">
                <a16:creationId xmlns:a16="http://schemas.microsoft.com/office/drawing/2014/main" id="{10C6790F-C2BA-5BF5-66B3-A0D6D79EA989}"/>
              </a:ext>
            </a:extLst>
          </p:cNvPr>
          <p:cNvSpPr txBox="1"/>
          <p:nvPr/>
        </p:nvSpPr>
        <p:spPr>
          <a:xfrm>
            <a:off x="830424" y="457200"/>
            <a:ext cx="8994711" cy="646331"/>
          </a:xfrm>
          <a:prstGeom prst="rect">
            <a:avLst/>
          </a:prstGeom>
          <a:solidFill>
            <a:srgbClr val="F79037"/>
          </a:solidFill>
        </p:spPr>
        <p:txBody>
          <a:bodyPr wrap="square" lIns="91440" tIns="45720" rIns="91440" bIns="45720" rtlCol="0" anchor="t">
            <a:spAutoFit/>
          </a:bodyPr>
          <a:lstStyle/>
          <a:p>
            <a:pPr algn="l" rtl="0"/>
            <a:r>
              <a:rPr lang="en-IE" sz="3600">
                <a:solidFill>
                  <a:srgbClr val="000000"/>
                </a:solidFill>
              </a:rPr>
              <a:t>Daha </a:t>
            </a:r>
            <a:r>
              <a:rPr lang="en-IE" sz="3600" err="1">
                <a:solidFill>
                  <a:srgbClr val="000000"/>
                </a:solidFill>
              </a:rPr>
              <a:t>fazla</a:t>
            </a:r>
            <a:r>
              <a:rPr lang="en-IE" sz="3600">
                <a:solidFill>
                  <a:srgbClr val="000000"/>
                </a:solidFill>
              </a:rPr>
              <a:t> </a:t>
            </a:r>
            <a:r>
              <a:rPr lang="en-IE" sz="3600" err="1">
                <a:solidFill>
                  <a:srgbClr val="000000"/>
                </a:solidFill>
              </a:rPr>
              <a:t>kaynak</a:t>
            </a:r>
            <a:r>
              <a:rPr lang="en-IE" sz="3600">
                <a:solidFill>
                  <a:srgbClr val="000000"/>
                </a:solidFill>
              </a:rPr>
              <a:t>…</a:t>
            </a:r>
          </a:p>
        </p:txBody>
      </p:sp>
    </p:spTree>
    <p:extLst>
      <p:ext uri="{BB962C8B-B14F-4D97-AF65-F5344CB8AC3E}">
        <p14:creationId xmlns:p14="http://schemas.microsoft.com/office/powerpoint/2010/main" val="2843003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14659" y="2120521"/>
            <a:ext cx="10855725" cy="2224216"/>
          </a:xfrm>
        </p:spPr>
        <p:txBody>
          <a:bodyPr lIns="91440" tIns="45720" rIns="91440" bIns="45720" anchor="ctr">
            <a:normAutofit/>
          </a:bodyPr>
          <a:lstStyle/>
          <a:p>
            <a:pPr algn="l" rtl="0"/>
            <a:r>
              <a:rPr lang="en-US" sz="3600" err="1"/>
              <a:t>Modül</a:t>
            </a:r>
            <a:r>
              <a:rPr lang="en-US" sz="3600"/>
              <a:t> 1'i tamamladınız.</a:t>
            </a:r>
          </a:p>
          <a:p>
            <a:r>
              <a:rPr lang="en-US" sz="3600" err="1"/>
              <a:t>Şimdi</a:t>
            </a:r>
            <a:r>
              <a:rPr lang="en-US" sz="3600"/>
              <a:t>, </a:t>
            </a:r>
            <a:r>
              <a:rPr lang="en-US" sz="3600" err="1"/>
              <a:t>yolculuğunuza</a:t>
            </a:r>
            <a:r>
              <a:rPr lang="en-US" sz="3600"/>
              <a:t> </a:t>
            </a:r>
            <a:r>
              <a:rPr lang="en-US" sz="3600" err="1"/>
              <a:t>devam</a:t>
            </a:r>
            <a:r>
              <a:rPr lang="en-US" sz="3600"/>
              <a:t> </a:t>
            </a:r>
            <a:r>
              <a:rPr lang="en-US" sz="3600" err="1"/>
              <a:t>edin</a:t>
            </a:r>
            <a:r>
              <a:rPr lang="en-US" sz="3600"/>
              <a:t> </a:t>
            </a:r>
            <a:r>
              <a:rPr lang="en-US" sz="3600" err="1"/>
              <a:t>ve</a:t>
            </a:r>
            <a:r>
              <a:rPr lang="en-US" sz="3600"/>
              <a:t> </a:t>
            </a:r>
            <a:r>
              <a:rPr lang="en-US" sz="3600" err="1"/>
              <a:t>bir</a:t>
            </a:r>
            <a:r>
              <a:rPr lang="en-US" sz="3600"/>
              <a:t> </a:t>
            </a:r>
            <a:r>
              <a:rPr lang="en-US" sz="3600" err="1"/>
              <a:t>işletme</a:t>
            </a:r>
            <a:r>
              <a:rPr lang="en-US" sz="3600"/>
              <a:t> </a:t>
            </a:r>
            <a:r>
              <a:rPr lang="en-US" sz="3600" err="1"/>
              <a:t>geliştirmedeki</a:t>
            </a:r>
            <a:r>
              <a:rPr lang="en-US" sz="3600"/>
              <a:t> </a:t>
            </a:r>
            <a:r>
              <a:rPr lang="en-US" sz="3600" err="1"/>
              <a:t>kritik</a:t>
            </a:r>
            <a:r>
              <a:rPr lang="en-US" sz="3600"/>
              <a:t> </a:t>
            </a:r>
            <a:r>
              <a:rPr lang="en-US" sz="3600" err="1"/>
              <a:t>adımları</a:t>
            </a:r>
            <a:r>
              <a:rPr lang="en-US" sz="3600"/>
              <a:t> </a:t>
            </a:r>
            <a:r>
              <a:rPr lang="en-US" sz="3600" err="1"/>
              <a:t>tartıştığımız</a:t>
            </a:r>
            <a:r>
              <a:rPr lang="en-US" sz="3600"/>
              <a:t> </a:t>
            </a:r>
            <a:r>
              <a:rPr lang="en-US" sz="3600" b="1">
                <a:ea typeface="+mn-lt"/>
                <a:cs typeface="+mn-lt"/>
              </a:rPr>
              <a:t>Etik Gıda Girişimciliği </a:t>
            </a:r>
            <a:r>
              <a:rPr lang="en-US" sz="3600" b="1"/>
              <a:t>Modül 2</a:t>
            </a:r>
            <a:r>
              <a:rPr lang="en-US" sz="3600"/>
              <a:t>'ye </a:t>
            </a:r>
            <a:r>
              <a:rPr lang="en-US" sz="3600" err="1"/>
              <a:t>geçin</a:t>
            </a:r>
            <a:r>
              <a:rPr lang="en-US" sz="3600"/>
              <a:t>.</a:t>
            </a:r>
            <a:endParaRPr lang="en-US" sz="3600">
              <a:ea typeface="Calibri"/>
              <a:cs typeface="Calibri"/>
            </a:endParaRPr>
          </a:p>
        </p:txBody>
      </p:sp>
      <p:grpSp>
        <p:nvGrpSpPr>
          <p:cNvPr id="27" name="Graphic 3">
            <a:extLst>
              <a:ext uri="{FF2B5EF4-FFF2-40B4-BE49-F238E27FC236}">
                <a16:creationId xmlns:a16="http://schemas.microsoft.com/office/drawing/2014/main" id="{9FBDA886-FC3F-FC43-BA9E-E4CB8606220D}"/>
              </a:ext>
            </a:extLst>
          </p:cNvPr>
          <p:cNvGrpSpPr/>
          <p:nvPr/>
        </p:nvGrpSpPr>
        <p:grpSpPr>
          <a:xfrm>
            <a:off x="10263560" y="6075359"/>
            <a:ext cx="322967" cy="322967"/>
            <a:chOff x="-147782" y="2499889"/>
            <a:chExt cx="850463" cy="850463"/>
          </a:xfrm>
        </p:grpSpPr>
        <p:sp>
          <p:nvSpPr>
            <p:cNvPr id="28" name="Freeform 27">
              <a:extLst>
                <a:ext uri="{FF2B5EF4-FFF2-40B4-BE49-F238E27FC236}">
                  <a16:creationId xmlns:a16="http://schemas.microsoft.com/office/drawing/2014/main" id="{76EC3708-AF91-5649-9C14-BF8CF07B37EE}"/>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hlinkClick r:id="rId3"/>
              <a:extLst>
                <a:ext uri="{FF2B5EF4-FFF2-40B4-BE49-F238E27FC236}">
                  <a16:creationId xmlns:a16="http://schemas.microsoft.com/office/drawing/2014/main" id="{9FCB593A-BCE4-2E4E-8D84-F02F745F3B73}"/>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FA2EC54E-7ACF-8F46-8A0E-36BA7E5CB421}"/>
              </a:ext>
            </a:extLst>
          </p:cNvPr>
          <p:cNvGrpSpPr/>
          <p:nvPr/>
        </p:nvGrpSpPr>
        <p:grpSpPr>
          <a:xfrm>
            <a:off x="9871054" y="6075336"/>
            <a:ext cx="322967" cy="323206"/>
            <a:chOff x="-1196056" y="2499889"/>
            <a:chExt cx="850463" cy="851093"/>
          </a:xfrm>
        </p:grpSpPr>
        <p:sp>
          <p:nvSpPr>
            <p:cNvPr id="34" name="Freeform 33">
              <a:extLst>
                <a:ext uri="{FF2B5EF4-FFF2-40B4-BE49-F238E27FC236}">
                  <a16:creationId xmlns:a16="http://schemas.microsoft.com/office/drawing/2014/main" id="{87ED4DA7-BC8C-204C-B96D-358973243A40}"/>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A0C2"/>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5" name="Freeform 34">
              <a:hlinkClick r:id="rId4"/>
              <a:extLst>
                <a:ext uri="{FF2B5EF4-FFF2-40B4-BE49-F238E27FC236}">
                  <a16:creationId xmlns:a16="http://schemas.microsoft.com/office/drawing/2014/main" id="{F644C785-03A5-3A49-8F2B-68FDD855935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2D2DDD9D-117E-9345-AC3A-5230FE4FEC83}"/>
              </a:ext>
            </a:extLst>
          </p:cNvPr>
          <p:cNvGrpSpPr/>
          <p:nvPr/>
        </p:nvGrpSpPr>
        <p:grpSpPr>
          <a:xfrm>
            <a:off x="10656066" y="6075343"/>
            <a:ext cx="322967" cy="322967"/>
            <a:chOff x="5339337" y="8702010"/>
            <a:chExt cx="280634" cy="280634"/>
          </a:xfrm>
          <a:solidFill>
            <a:srgbClr val="12B4CB"/>
          </a:solidFill>
        </p:grpSpPr>
        <p:sp>
          <p:nvSpPr>
            <p:cNvPr id="37" name="Freeform 36">
              <a:extLst>
                <a:ext uri="{FF2B5EF4-FFF2-40B4-BE49-F238E27FC236}">
                  <a16:creationId xmlns:a16="http://schemas.microsoft.com/office/drawing/2014/main" id="{14064528-97FD-7749-874D-ACF937557BE6}"/>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pic>
          <p:nvPicPr>
            <p:cNvPr id="38" name="Graphic 37" descr="World with solid fill">
              <a:hlinkClick r:id="rId5"/>
              <a:extLst>
                <a:ext uri="{FF2B5EF4-FFF2-40B4-BE49-F238E27FC236}">
                  <a16:creationId xmlns:a16="http://schemas.microsoft.com/office/drawing/2014/main" id="{12A458C2-5E00-384C-AEE9-611D13F54E0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56616" y="8719289"/>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9FAD8EE85A704BA29170AC060F8439" ma:contentTypeVersion="17" ma:contentTypeDescription="Create a new document." ma:contentTypeScope="" ma:versionID="89e15adde10de21dfb484f2492851091">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821c773705ff6cabec6cc7b9ba11aa82"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2904BD-6E60-4124-AD77-4577B68E6840}">
  <ds:schemaRefs>
    <ds:schemaRef ds:uri="b368c81d-2a3c-4b2e-8f20-ebff1d13c98d"/>
    <ds:schemaRef ds:uri="d8d94d33-0f46-420b-ad84-827e2691e37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A1CA306-E949-4A03-AC16-C4D9FF604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4d33-0f46-420b-ad84-827e2691e374"/>
    <ds:schemaRef ds:uri="b368c81d-2a3c-4b2e-8f20-ebff1d13c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0D3AF0-E721-4CCA-84F1-51E110CD7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7143</Words>
  <Application>Microsoft Office PowerPoint</Application>
  <PresentationFormat>Widescreen</PresentationFormat>
  <Paragraphs>451</Paragraphs>
  <Slides>92</Slides>
  <Notes>11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92</vt:i4>
      </vt:variant>
    </vt:vector>
  </HeadingPairs>
  <TitlesOfParts>
    <vt:vector size="104" baseType="lpstr">
      <vt:lpstr>Batang</vt:lpstr>
      <vt:lpstr>Angsana New</vt:lpstr>
      <vt:lpstr>Arial</vt:lpstr>
      <vt:lpstr>Arial Black</vt:lpstr>
      <vt:lpstr>Bradley Hand ITC</vt:lpstr>
      <vt:lpstr>Calibri</vt:lpstr>
      <vt:lpstr>Lato Heavy</vt:lpstr>
      <vt:lpstr>Lato Light</vt:lpstr>
      <vt:lpstr>Montserrat Light</vt:lpstr>
      <vt:lpstr>Signika Negative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3</cp:revision>
  <dcterms:created xsi:type="dcterms:W3CDTF">2020-10-14T13:32:04Z</dcterms:created>
  <dcterms:modified xsi:type="dcterms:W3CDTF">2024-02-01T11:56:56Z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